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7.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256" r:id="rId2"/>
    <p:sldId id="257" r:id="rId3"/>
    <p:sldId id="475" r:id="rId4"/>
    <p:sldId id="520" r:id="rId5"/>
    <p:sldId id="519" r:id="rId6"/>
    <p:sldId id="521" r:id="rId7"/>
    <p:sldId id="522" r:id="rId8"/>
    <p:sldId id="525" r:id="rId9"/>
    <p:sldId id="526" r:id="rId10"/>
    <p:sldId id="528" r:id="rId11"/>
    <p:sldId id="527" r:id="rId12"/>
    <p:sldId id="523" r:id="rId13"/>
    <p:sldId id="524" r:id="rId14"/>
    <p:sldId id="531" r:id="rId15"/>
    <p:sldId id="530" r:id="rId16"/>
    <p:sldId id="532" r:id="rId17"/>
    <p:sldId id="536" r:id="rId18"/>
    <p:sldId id="533" r:id="rId19"/>
    <p:sldId id="534"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4" r:id="rId35"/>
    <p:sldId id="555" r:id="rId36"/>
    <p:sldId id="556" r:id="rId37"/>
    <p:sldId id="557" r:id="rId38"/>
    <p:sldId id="558" r:id="rId39"/>
    <p:sldId id="551" r:id="rId40"/>
    <p:sldId id="552" r:id="rId41"/>
    <p:sldId id="553" r:id="rId42"/>
    <p:sldId id="559" r:id="rId43"/>
    <p:sldId id="560" r:id="rId44"/>
    <p:sldId id="561" r:id="rId45"/>
    <p:sldId id="562" r:id="rId46"/>
    <p:sldId id="563" r:id="rId47"/>
    <p:sldId id="564" r:id="rId48"/>
    <p:sldId id="565" r:id="rId49"/>
    <p:sldId id="566" r:id="rId50"/>
    <p:sldId id="567" r:id="rId51"/>
    <p:sldId id="568" r:id="rId52"/>
    <p:sldId id="569" r:id="rId53"/>
    <p:sldId id="570" r:id="rId54"/>
    <p:sldId id="285" r:id="rId5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08"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DEB"/>
    <a:srgbClr val="6956D7"/>
    <a:srgbClr val="7356DD"/>
    <a:srgbClr val="735630"/>
    <a:srgbClr val="E19E8E"/>
    <a:srgbClr val="E2E2E2"/>
    <a:srgbClr val="7154DB"/>
    <a:srgbClr val="000000"/>
    <a:srgbClr val="90B160"/>
    <a:srgbClr val="C51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6" autoAdjust="0"/>
    <p:restoredTop sz="96346" autoAdjust="0"/>
  </p:normalViewPr>
  <p:slideViewPr>
    <p:cSldViewPr snapToGrid="0" showGuides="1">
      <p:cViewPr varScale="1">
        <p:scale>
          <a:sx n="99" d="100"/>
          <a:sy n="99" d="100"/>
        </p:scale>
        <p:origin x="64" y="388"/>
      </p:cViewPr>
      <p:guideLst>
        <p:guide pos="3908"/>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152" d="100"/>
          <a:sy n="152" d="100"/>
        </p:scale>
        <p:origin x="5648" y="184"/>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1390C-4018-594E-9F6E-AE023EC5A3A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zh-CN" altLang="en-US"/>
        </a:p>
      </dgm:t>
    </dgm:pt>
    <dgm:pt modelId="{1BA82018-58F5-3949-B8EC-217B3CBC910D}">
      <dgm:prSet phldrT="[文本]"/>
      <dgm:spPr>
        <a:solidFill>
          <a:srgbClr val="7154DB"/>
        </a:solidFill>
      </dgm:spPr>
      <dgm:t>
        <a:bodyPr/>
        <a:lstStyle/>
        <a:p>
          <a:r>
            <a:rPr lang="en-US" altLang="zh-CN" dirty="0"/>
            <a:t>1.</a:t>
          </a:r>
          <a:r>
            <a:rPr lang="zh-CN" altLang="en-US" dirty="0"/>
            <a:t>函数的属性和方法</a:t>
          </a:r>
        </a:p>
      </dgm:t>
    </dgm:pt>
    <dgm:pt modelId="{832AF051-95AA-A044-A5F6-B3BEC0089F28}" type="parTrans" cxnId="{3D7A6EC5-1541-FF48-9638-22D567E1BE36}">
      <dgm:prSet/>
      <dgm:spPr/>
      <dgm:t>
        <a:bodyPr/>
        <a:lstStyle/>
        <a:p>
          <a:endParaRPr lang="zh-CN" altLang="en-US"/>
        </a:p>
      </dgm:t>
    </dgm:pt>
    <dgm:pt modelId="{8C446D7A-5CCD-D244-A810-80464C065A1F}" type="sibTrans" cxnId="{3D7A6EC5-1541-FF48-9638-22D567E1BE36}">
      <dgm:prSet/>
      <dgm:spPr/>
      <dgm:t>
        <a:bodyPr/>
        <a:lstStyle/>
        <a:p>
          <a:endParaRPr lang="zh-CN" altLang="en-US"/>
        </a:p>
      </dgm:t>
    </dgm:pt>
    <dgm:pt modelId="{B16B6A17-DCD3-9E40-A29B-6F06E51D1BE2}">
      <dgm:prSet phldrT="[文本]"/>
      <dgm:spPr>
        <a:solidFill>
          <a:srgbClr val="7154DB"/>
        </a:solidFill>
      </dgm:spPr>
      <dgm:t>
        <a:bodyPr/>
        <a:lstStyle/>
        <a:p>
          <a:r>
            <a:rPr lang="en-US" altLang="zh-CN" dirty="0"/>
            <a:t>2.IIFE</a:t>
          </a:r>
          <a:endParaRPr lang="zh-CN" altLang="en-US" dirty="0"/>
        </a:p>
      </dgm:t>
    </dgm:pt>
    <dgm:pt modelId="{31C256BE-C5C8-4241-815E-9F2526C4089E}" type="parTrans" cxnId="{BC4F2CCC-A1B2-6142-BB67-D83719932322}">
      <dgm:prSet/>
      <dgm:spPr/>
      <dgm:t>
        <a:bodyPr/>
        <a:lstStyle/>
        <a:p>
          <a:endParaRPr lang="zh-CN" altLang="en-US"/>
        </a:p>
      </dgm:t>
    </dgm:pt>
    <dgm:pt modelId="{C7624D4F-75F4-F143-B9A5-3A3776DC8E95}" type="sibTrans" cxnId="{BC4F2CCC-A1B2-6142-BB67-D83719932322}">
      <dgm:prSet/>
      <dgm:spPr/>
      <dgm:t>
        <a:bodyPr/>
        <a:lstStyle/>
        <a:p>
          <a:endParaRPr lang="zh-CN" altLang="en-US"/>
        </a:p>
      </dgm:t>
    </dgm:pt>
    <dgm:pt modelId="{4341A6D3-80D2-684B-B313-8ECB4851D762}">
      <dgm:prSet/>
      <dgm:spPr/>
      <dgm:t>
        <a:bodyPr/>
        <a:lstStyle/>
        <a:p>
          <a:r>
            <a:rPr lang="en-US" altLang="zh-CN"/>
            <a:t>3.</a:t>
          </a:r>
          <a:r>
            <a:rPr lang="zh-CN" altLang="en-US"/>
            <a:t>闭包</a:t>
          </a:r>
        </a:p>
      </dgm:t>
    </dgm:pt>
    <dgm:pt modelId="{CA229E35-E42F-414D-9259-DD994F87F7A3}" type="parTrans" cxnId="{15BDDB83-23FF-8345-A2A4-FB1017768594}">
      <dgm:prSet/>
      <dgm:spPr/>
      <dgm:t>
        <a:bodyPr/>
        <a:lstStyle/>
        <a:p>
          <a:endParaRPr lang="zh-CN" altLang="en-US"/>
        </a:p>
      </dgm:t>
    </dgm:pt>
    <dgm:pt modelId="{500C33B9-12EA-D74E-AFB7-D004FD7D210E}" type="sibTrans" cxnId="{15BDDB83-23FF-8345-A2A4-FB1017768594}">
      <dgm:prSet/>
      <dgm:spPr/>
      <dgm:t>
        <a:bodyPr/>
        <a:lstStyle/>
        <a:p>
          <a:endParaRPr lang="zh-CN" altLang="en-US"/>
        </a:p>
      </dgm:t>
    </dgm:pt>
    <dgm:pt modelId="{F7EA6055-0F72-AE47-89FE-73779D7C88A9}">
      <dgm:prSet/>
      <dgm:spPr/>
      <dgm:t>
        <a:bodyPr/>
        <a:lstStyle/>
        <a:p>
          <a:r>
            <a:rPr lang="en-US" altLang="zh-CN"/>
            <a:t>4.</a:t>
          </a:r>
          <a:r>
            <a:rPr lang="zh-CN" altLang="en-US"/>
            <a:t>函数式编程</a:t>
          </a:r>
        </a:p>
      </dgm:t>
    </dgm:pt>
    <dgm:pt modelId="{EA323AAD-61D3-7A41-A47A-80DBB0C1B71D}" type="parTrans" cxnId="{455AF55A-6C8A-214B-84B2-1A18D750F509}">
      <dgm:prSet/>
      <dgm:spPr/>
      <dgm:t>
        <a:bodyPr/>
        <a:lstStyle/>
        <a:p>
          <a:endParaRPr lang="zh-CN" altLang="en-US"/>
        </a:p>
      </dgm:t>
    </dgm:pt>
    <dgm:pt modelId="{7F46FEB7-13BE-C34A-95CB-88FC7DC77F67}" type="sibTrans" cxnId="{455AF55A-6C8A-214B-84B2-1A18D750F509}">
      <dgm:prSet/>
      <dgm:spPr/>
      <dgm:t>
        <a:bodyPr/>
        <a:lstStyle/>
        <a:p>
          <a:endParaRPr lang="zh-CN" altLang="en-US"/>
        </a:p>
      </dgm:t>
    </dgm:pt>
    <dgm:pt modelId="{4209B3B9-7648-A64D-A767-E534426CF2CE}" type="pres">
      <dgm:prSet presAssocID="{2631390C-4018-594E-9F6E-AE023EC5A3A1}" presName="Name0" presStyleCnt="0">
        <dgm:presLayoutVars>
          <dgm:dir/>
          <dgm:animLvl val="lvl"/>
          <dgm:resizeHandles val="exact"/>
        </dgm:presLayoutVars>
      </dgm:prSet>
      <dgm:spPr/>
    </dgm:pt>
    <dgm:pt modelId="{EA798A36-0052-FB4C-9E92-3B01D1D1367D}" type="pres">
      <dgm:prSet presAssocID="{1BA82018-58F5-3949-B8EC-217B3CBC910D}" presName="composite" presStyleCnt="0"/>
      <dgm:spPr/>
    </dgm:pt>
    <dgm:pt modelId="{DEB8B1F2-9248-1D4E-B8C9-654F91A3D904}" type="pres">
      <dgm:prSet presAssocID="{1BA82018-58F5-3949-B8EC-217B3CBC910D}" presName="parTx" presStyleLbl="alignNode1" presStyleIdx="0" presStyleCnt="4">
        <dgm:presLayoutVars>
          <dgm:chMax val="0"/>
          <dgm:chPref val="0"/>
          <dgm:bulletEnabled val="1"/>
        </dgm:presLayoutVars>
      </dgm:prSet>
      <dgm:spPr/>
    </dgm:pt>
    <dgm:pt modelId="{C8F33F06-14AD-AC4F-AE61-7A687D58B078}" type="pres">
      <dgm:prSet presAssocID="{1BA82018-58F5-3949-B8EC-217B3CBC910D}" presName="desTx" presStyleLbl="alignAccFollowNode1" presStyleIdx="0" presStyleCnt="4">
        <dgm:presLayoutVars>
          <dgm:bulletEnabled val="1"/>
        </dgm:presLayoutVars>
      </dgm:prSet>
      <dgm:spPr/>
    </dgm:pt>
    <dgm:pt modelId="{963576C8-8733-3F46-9A4C-B789CF545DBB}" type="pres">
      <dgm:prSet presAssocID="{8C446D7A-5CCD-D244-A810-80464C065A1F}" presName="space" presStyleCnt="0"/>
      <dgm:spPr/>
    </dgm:pt>
    <dgm:pt modelId="{F6988B25-914F-0340-974A-79B11456EF35}" type="pres">
      <dgm:prSet presAssocID="{B16B6A17-DCD3-9E40-A29B-6F06E51D1BE2}" presName="composite" presStyleCnt="0"/>
      <dgm:spPr/>
    </dgm:pt>
    <dgm:pt modelId="{CCC40D40-9E39-8742-8DD8-1E8D9F1747AE}" type="pres">
      <dgm:prSet presAssocID="{B16B6A17-DCD3-9E40-A29B-6F06E51D1BE2}" presName="parTx" presStyleLbl="alignNode1" presStyleIdx="1" presStyleCnt="4">
        <dgm:presLayoutVars>
          <dgm:chMax val="0"/>
          <dgm:chPref val="0"/>
          <dgm:bulletEnabled val="1"/>
        </dgm:presLayoutVars>
      </dgm:prSet>
      <dgm:spPr/>
    </dgm:pt>
    <dgm:pt modelId="{D7C3A7B8-8CED-8546-93DA-F5F2DA5B620E}" type="pres">
      <dgm:prSet presAssocID="{B16B6A17-DCD3-9E40-A29B-6F06E51D1BE2}" presName="desTx" presStyleLbl="alignAccFollowNode1" presStyleIdx="1" presStyleCnt="4">
        <dgm:presLayoutVars>
          <dgm:bulletEnabled val="1"/>
        </dgm:presLayoutVars>
      </dgm:prSet>
      <dgm:spPr/>
    </dgm:pt>
    <dgm:pt modelId="{823A4C4F-B76F-774F-B592-08891F278A90}" type="pres">
      <dgm:prSet presAssocID="{C7624D4F-75F4-F143-B9A5-3A3776DC8E95}" presName="space" presStyleCnt="0"/>
      <dgm:spPr/>
    </dgm:pt>
    <dgm:pt modelId="{0160A646-0698-434B-9F5B-BF07B78B2526}" type="pres">
      <dgm:prSet presAssocID="{4341A6D3-80D2-684B-B313-8ECB4851D762}" presName="composite" presStyleCnt="0"/>
      <dgm:spPr/>
    </dgm:pt>
    <dgm:pt modelId="{533210BF-2EAD-7944-8B5E-F79F55B60ECB}" type="pres">
      <dgm:prSet presAssocID="{4341A6D3-80D2-684B-B313-8ECB4851D762}" presName="parTx" presStyleLbl="alignNode1" presStyleIdx="2" presStyleCnt="4">
        <dgm:presLayoutVars>
          <dgm:chMax val="0"/>
          <dgm:chPref val="0"/>
          <dgm:bulletEnabled val="1"/>
        </dgm:presLayoutVars>
      </dgm:prSet>
      <dgm:spPr/>
    </dgm:pt>
    <dgm:pt modelId="{BF1E38F3-040C-1A41-847A-03A2357DDE31}" type="pres">
      <dgm:prSet presAssocID="{4341A6D3-80D2-684B-B313-8ECB4851D762}" presName="desTx" presStyleLbl="alignAccFollowNode1" presStyleIdx="2" presStyleCnt="4">
        <dgm:presLayoutVars>
          <dgm:bulletEnabled val="1"/>
        </dgm:presLayoutVars>
      </dgm:prSet>
      <dgm:spPr/>
    </dgm:pt>
    <dgm:pt modelId="{81780DA8-FDEF-E34A-B153-1F1D239CF61D}" type="pres">
      <dgm:prSet presAssocID="{500C33B9-12EA-D74E-AFB7-D004FD7D210E}" presName="space" presStyleCnt="0"/>
      <dgm:spPr/>
    </dgm:pt>
    <dgm:pt modelId="{900673BF-481A-9342-A791-BD7EAC1F00ED}" type="pres">
      <dgm:prSet presAssocID="{F7EA6055-0F72-AE47-89FE-73779D7C88A9}" presName="composite" presStyleCnt="0"/>
      <dgm:spPr/>
    </dgm:pt>
    <dgm:pt modelId="{B93C49E0-5FC1-F04B-8F51-99CE46BF9AFD}" type="pres">
      <dgm:prSet presAssocID="{F7EA6055-0F72-AE47-89FE-73779D7C88A9}" presName="parTx" presStyleLbl="alignNode1" presStyleIdx="3" presStyleCnt="4">
        <dgm:presLayoutVars>
          <dgm:chMax val="0"/>
          <dgm:chPref val="0"/>
          <dgm:bulletEnabled val="1"/>
        </dgm:presLayoutVars>
      </dgm:prSet>
      <dgm:spPr/>
    </dgm:pt>
    <dgm:pt modelId="{071074D6-677D-7D4E-9E9C-D11FFEE1A6B3}" type="pres">
      <dgm:prSet presAssocID="{F7EA6055-0F72-AE47-89FE-73779D7C88A9}" presName="desTx" presStyleLbl="alignAccFollowNode1" presStyleIdx="3" presStyleCnt="4">
        <dgm:presLayoutVars>
          <dgm:bulletEnabled val="1"/>
        </dgm:presLayoutVars>
      </dgm:prSet>
      <dgm:spPr/>
    </dgm:pt>
  </dgm:ptLst>
  <dgm:cxnLst>
    <dgm:cxn modelId="{5262BC01-5BC9-8844-A77D-DD66384D9955}" type="presOf" srcId="{2631390C-4018-594E-9F6E-AE023EC5A3A1}" destId="{4209B3B9-7648-A64D-A767-E534426CF2CE}" srcOrd="0" destOrd="0" presId="urn:microsoft.com/office/officeart/2005/8/layout/hList1"/>
    <dgm:cxn modelId="{7B75C22A-EED5-114D-A0FC-4A002763425C}" type="presOf" srcId="{F7EA6055-0F72-AE47-89FE-73779D7C88A9}" destId="{B93C49E0-5FC1-F04B-8F51-99CE46BF9AFD}" srcOrd="0" destOrd="0" presId="urn:microsoft.com/office/officeart/2005/8/layout/hList1"/>
    <dgm:cxn modelId="{415EEA4E-B55A-3B47-9C31-88BD3BE4A647}" type="presOf" srcId="{B16B6A17-DCD3-9E40-A29B-6F06E51D1BE2}" destId="{CCC40D40-9E39-8742-8DD8-1E8D9F1747AE}" srcOrd="0" destOrd="0" presId="urn:microsoft.com/office/officeart/2005/8/layout/hList1"/>
    <dgm:cxn modelId="{455AF55A-6C8A-214B-84B2-1A18D750F509}" srcId="{2631390C-4018-594E-9F6E-AE023EC5A3A1}" destId="{F7EA6055-0F72-AE47-89FE-73779D7C88A9}" srcOrd="3" destOrd="0" parTransId="{EA323AAD-61D3-7A41-A47A-80DBB0C1B71D}" sibTransId="{7F46FEB7-13BE-C34A-95CB-88FC7DC77F67}"/>
    <dgm:cxn modelId="{15BDDB83-23FF-8345-A2A4-FB1017768594}" srcId="{2631390C-4018-594E-9F6E-AE023EC5A3A1}" destId="{4341A6D3-80D2-684B-B313-8ECB4851D762}" srcOrd="2" destOrd="0" parTransId="{CA229E35-E42F-414D-9259-DD994F87F7A3}" sibTransId="{500C33B9-12EA-D74E-AFB7-D004FD7D210E}"/>
    <dgm:cxn modelId="{228A83B5-0F77-1F43-8237-025692B3768A}" type="presOf" srcId="{1BA82018-58F5-3949-B8EC-217B3CBC910D}" destId="{DEB8B1F2-9248-1D4E-B8C9-654F91A3D904}" srcOrd="0" destOrd="0" presId="urn:microsoft.com/office/officeart/2005/8/layout/hList1"/>
    <dgm:cxn modelId="{DF91AEB6-816F-934F-89E8-77F1A30B6456}" type="presOf" srcId="{4341A6D3-80D2-684B-B313-8ECB4851D762}" destId="{533210BF-2EAD-7944-8B5E-F79F55B60ECB}" srcOrd="0" destOrd="0" presId="urn:microsoft.com/office/officeart/2005/8/layout/hList1"/>
    <dgm:cxn modelId="{3D7A6EC5-1541-FF48-9638-22D567E1BE36}" srcId="{2631390C-4018-594E-9F6E-AE023EC5A3A1}" destId="{1BA82018-58F5-3949-B8EC-217B3CBC910D}" srcOrd="0" destOrd="0" parTransId="{832AF051-95AA-A044-A5F6-B3BEC0089F28}" sibTransId="{8C446D7A-5CCD-D244-A810-80464C065A1F}"/>
    <dgm:cxn modelId="{BC4F2CCC-A1B2-6142-BB67-D83719932322}" srcId="{2631390C-4018-594E-9F6E-AE023EC5A3A1}" destId="{B16B6A17-DCD3-9E40-A29B-6F06E51D1BE2}" srcOrd="1" destOrd="0" parTransId="{31C256BE-C5C8-4241-815E-9F2526C4089E}" sibTransId="{C7624D4F-75F4-F143-B9A5-3A3776DC8E95}"/>
    <dgm:cxn modelId="{8C15B130-A744-BC49-B588-93F4E768289E}" type="presParOf" srcId="{4209B3B9-7648-A64D-A767-E534426CF2CE}" destId="{EA798A36-0052-FB4C-9E92-3B01D1D1367D}" srcOrd="0" destOrd="0" presId="urn:microsoft.com/office/officeart/2005/8/layout/hList1"/>
    <dgm:cxn modelId="{8FAEF8F1-564B-EA4D-8D0B-6193F75E7FEA}" type="presParOf" srcId="{EA798A36-0052-FB4C-9E92-3B01D1D1367D}" destId="{DEB8B1F2-9248-1D4E-B8C9-654F91A3D904}" srcOrd="0" destOrd="0" presId="urn:microsoft.com/office/officeart/2005/8/layout/hList1"/>
    <dgm:cxn modelId="{AD2B1700-4E94-BE4A-9D69-D7858679B5CF}" type="presParOf" srcId="{EA798A36-0052-FB4C-9E92-3B01D1D1367D}" destId="{C8F33F06-14AD-AC4F-AE61-7A687D58B078}" srcOrd="1" destOrd="0" presId="urn:microsoft.com/office/officeart/2005/8/layout/hList1"/>
    <dgm:cxn modelId="{C2CBBE8D-4A7F-EA4C-ADA8-351B333238AE}" type="presParOf" srcId="{4209B3B9-7648-A64D-A767-E534426CF2CE}" destId="{963576C8-8733-3F46-9A4C-B789CF545DBB}" srcOrd="1" destOrd="0" presId="urn:microsoft.com/office/officeart/2005/8/layout/hList1"/>
    <dgm:cxn modelId="{0EF8094E-524E-9346-8599-F37D299D2F06}" type="presParOf" srcId="{4209B3B9-7648-A64D-A767-E534426CF2CE}" destId="{F6988B25-914F-0340-974A-79B11456EF35}" srcOrd="2" destOrd="0" presId="urn:microsoft.com/office/officeart/2005/8/layout/hList1"/>
    <dgm:cxn modelId="{8625D815-E0AF-DF49-A859-866E712DB6CA}" type="presParOf" srcId="{F6988B25-914F-0340-974A-79B11456EF35}" destId="{CCC40D40-9E39-8742-8DD8-1E8D9F1747AE}" srcOrd="0" destOrd="0" presId="urn:microsoft.com/office/officeart/2005/8/layout/hList1"/>
    <dgm:cxn modelId="{5025EA2F-0BB1-0541-97B9-130CE6A57C70}" type="presParOf" srcId="{F6988B25-914F-0340-974A-79B11456EF35}" destId="{D7C3A7B8-8CED-8546-93DA-F5F2DA5B620E}" srcOrd="1" destOrd="0" presId="urn:microsoft.com/office/officeart/2005/8/layout/hList1"/>
    <dgm:cxn modelId="{C06BD02D-DFAC-C046-8DB5-44BFDAFEA0D9}" type="presParOf" srcId="{4209B3B9-7648-A64D-A767-E534426CF2CE}" destId="{823A4C4F-B76F-774F-B592-08891F278A90}" srcOrd="3" destOrd="0" presId="urn:microsoft.com/office/officeart/2005/8/layout/hList1"/>
    <dgm:cxn modelId="{A20B5AED-3741-7C47-A41D-8433C4691312}" type="presParOf" srcId="{4209B3B9-7648-A64D-A767-E534426CF2CE}" destId="{0160A646-0698-434B-9F5B-BF07B78B2526}" srcOrd="4" destOrd="0" presId="urn:microsoft.com/office/officeart/2005/8/layout/hList1"/>
    <dgm:cxn modelId="{74FE41F7-FB42-AA4C-8CAE-B8AA332B93C9}" type="presParOf" srcId="{0160A646-0698-434B-9F5B-BF07B78B2526}" destId="{533210BF-2EAD-7944-8B5E-F79F55B60ECB}" srcOrd="0" destOrd="0" presId="urn:microsoft.com/office/officeart/2005/8/layout/hList1"/>
    <dgm:cxn modelId="{2EFF1B18-FD79-A941-8575-891C07D4F10F}" type="presParOf" srcId="{0160A646-0698-434B-9F5B-BF07B78B2526}" destId="{BF1E38F3-040C-1A41-847A-03A2357DDE31}" srcOrd="1" destOrd="0" presId="urn:microsoft.com/office/officeart/2005/8/layout/hList1"/>
    <dgm:cxn modelId="{64E1975F-EBD7-034C-B6BF-B52AFAD3AFB8}" type="presParOf" srcId="{4209B3B9-7648-A64D-A767-E534426CF2CE}" destId="{81780DA8-FDEF-E34A-B153-1F1D239CF61D}" srcOrd="5" destOrd="0" presId="urn:microsoft.com/office/officeart/2005/8/layout/hList1"/>
    <dgm:cxn modelId="{F0FDB90F-BB1A-1241-903A-735E45B4A8CD}" type="presParOf" srcId="{4209B3B9-7648-A64D-A767-E534426CF2CE}" destId="{900673BF-481A-9342-A791-BD7EAC1F00ED}" srcOrd="6" destOrd="0" presId="urn:microsoft.com/office/officeart/2005/8/layout/hList1"/>
    <dgm:cxn modelId="{BF0665C9-A985-894C-A3F6-BADB2286C1FB}" type="presParOf" srcId="{900673BF-481A-9342-A791-BD7EAC1F00ED}" destId="{B93C49E0-5FC1-F04B-8F51-99CE46BF9AFD}" srcOrd="0" destOrd="0" presId="urn:microsoft.com/office/officeart/2005/8/layout/hList1"/>
    <dgm:cxn modelId="{0DC1B294-4206-D941-BAA7-AF38E6B74AF9}" type="presParOf" srcId="{900673BF-481A-9342-A791-BD7EAC1F00ED}" destId="{071074D6-677D-7D4E-9E9C-D11FFEE1A6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B1F2-9248-1D4E-B8C9-654F91A3D904}">
      <dsp:nvSpPr>
        <dsp:cNvPr id="0" name=""/>
        <dsp:cNvSpPr/>
      </dsp:nvSpPr>
      <dsp:spPr>
        <a:xfrm>
          <a:off x="3992" y="228906"/>
          <a:ext cx="2400645" cy="960258"/>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a:t>
          </a:r>
          <a:r>
            <a:rPr lang="zh-CN" altLang="en-US" sz="2000" kern="1200" dirty="0"/>
            <a:t>函数的属性和方法</a:t>
          </a:r>
        </a:p>
      </dsp:txBody>
      <dsp:txXfrm>
        <a:off x="3992" y="228906"/>
        <a:ext cx="2400645" cy="960258"/>
      </dsp:txXfrm>
    </dsp:sp>
    <dsp:sp modelId="{C8F33F06-14AD-AC4F-AE61-7A687D58B078}">
      <dsp:nvSpPr>
        <dsp:cNvPr id="0" name=""/>
        <dsp:cNvSpPr/>
      </dsp:nvSpPr>
      <dsp:spPr>
        <a:xfrm>
          <a:off x="3992"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40D40-9E39-8742-8DD8-1E8D9F1747AE}">
      <dsp:nvSpPr>
        <dsp:cNvPr id="0" name=""/>
        <dsp:cNvSpPr/>
      </dsp:nvSpPr>
      <dsp:spPr>
        <a:xfrm>
          <a:off x="2740728" y="228906"/>
          <a:ext cx="2400645" cy="960258"/>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2.IIFE</a:t>
          </a:r>
          <a:endParaRPr lang="zh-CN" altLang="en-US" sz="2000" kern="1200" dirty="0"/>
        </a:p>
      </dsp:txBody>
      <dsp:txXfrm>
        <a:off x="2740728" y="228906"/>
        <a:ext cx="2400645" cy="960258"/>
      </dsp:txXfrm>
    </dsp:sp>
    <dsp:sp modelId="{D7C3A7B8-8CED-8546-93DA-F5F2DA5B620E}">
      <dsp:nvSpPr>
        <dsp:cNvPr id="0" name=""/>
        <dsp:cNvSpPr/>
      </dsp:nvSpPr>
      <dsp:spPr>
        <a:xfrm>
          <a:off x="2740728"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3210BF-2EAD-7944-8B5E-F79F55B60ECB}">
      <dsp:nvSpPr>
        <dsp:cNvPr id="0" name=""/>
        <dsp:cNvSpPr/>
      </dsp:nvSpPr>
      <dsp:spPr>
        <a:xfrm>
          <a:off x="5477463" y="228906"/>
          <a:ext cx="2400645" cy="96025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a:t>3.</a:t>
          </a:r>
          <a:r>
            <a:rPr lang="zh-CN" altLang="en-US" sz="2000" kern="1200"/>
            <a:t>闭包</a:t>
          </a:r>
        </a:p>
      </dsp:txBody>
      <dsp:txXfrm>
        <a:off x="5477463" y="228906"/>
        <a:ext cx="2400645" cy="960258"/>
      </dsp:txXfrm>
    </dsp:sp>
    <dsp:sp modelId="{BF1E38F3-040C-1A41-847A-03A2357DDE31}">
      <dsp:nvSpPr>
        <dsp:cNvPr id="0" name=""/>
        <dsp:cNvSpPr/>
      </dsp:nvSpPr>
      <dsp:spPr>
        <a:xfrm>
          <a:off x="5477463"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3C49E0-5FC1-F04B-8F51-99CE46BF9AFD}">
      <dsp:nvSpPr>
        <dsp:cNvPr id="0" name=""/>
        <dsp:cNvSpPr/>
      </dsp:nvSpPr>
      <dsp:spPr>
        <a:xfrm>
          <a:off x="8214199" y="228906"/>
          <a:ext cx="2400645" cy="96025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a:t>4.</a:t>
          </a:r>
          <a:r>
            <a:rPr lang="zh-CN" altLang="en-US" sz="2000" kern="1200"/>
            <a:t>函数式编程</a:t>
          </a:r>
        </a:p>
      </dsp:txBody>
      <dsp:txXfrm>
        <a:off x="8214199" y="228906"/>
        <a:ext cx="2400645" cy="960258"/>
      </dsp:txXfrm>
    </dsp:sp>
    <dsp:sp modelId="{071074D6-677D-7D4E-9E9C-D11FFEE1A6B3}">
      <dsp:nvSpPr>
        <dsp:cNvPr id="0" name=""/>
        <dsp:cNvSpPr/>
      </dsp:nvSpPr>
      <dsp:spPr>
        <a:xfrm>
          <a:off x="8214199"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3"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2020/12/7</a:t>
            </a:fld>
            <a:endParaRPr lang="zh-CN" altLang="en-US"/>
          </a:p>
        </p:txBody>
      </p:sp>
      <p:sp>
        <p:nvSpPr>
          <p:cNvPr id="4" name="页脚占位符 3"/>
          <p:cNvSpPr>
            <a:spLocks noGrp="1"/>
          </p:cNvSpPr>
          <p:nvPr>
            <p:ph type="ftr" sz="quarter" idx="2"/>
          </p:nvPr>
        </p:nvSpPr>
        <p:spPr>
          <a:xfrm>
            <a:off x="0" y="9720806"/>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3" y="9720806"/>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备注占位符 4"/>
          <p:cNvSpPr>
            <a:spLocks noGrp="1"/>
          </p:cNvSpPr>
          <p:nvPr>
            <p:ph type="body" sz="quarter" idx="3"/>
          </p:nvPr>
        </p:nvSpPr>
        <p:spPr>
          <a:xfrm>
            <a:off x="711200" y="4926014"/>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幻灯片图像占位符 7">
            <a:extLst>
              <a:ext uri="{FF2B5EF4-FFF2-40B4-BE49-F238E27FC236}">
                <a16:creationId xmlns:a16="http://schemas.microsoft.com/office/drawing/2014/main" id="{8D69924C-1317-B84D-ABC7-771CF4B6A062}"/>
              </a:ext>
            </a:extLst>
          </p:cNvPr>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2pPr>
    <a:lvl3pPr marL="9144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3pPr>
    <a:lvl4pPr marL="13716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4pPr>
    <a:lvl5pPr marL="18288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a:t>常规方式调用函数时，</a:t>
            </a:r>
            <a:r>
              <a:rPr lang="en-US" altLang="zh-CN" sz="1200"/>
              <a:t>this</a:t>
            </a:r>
            <a:r>
              <a:rPr lang="zh-CN" altLang="en-US" sz="1200"/>
              <a:t>值会被设置为全局对象</a:t>
            </a:r>
            <a:r>
              <a:rPr lang="en-US" altLang="zh-CN" sz="1200"/>
              <a:t>window</a:t>
            </a:r>
            <a:r>
              <a:rPr lang="zh-CN" altLang="en-US" sz="1200"/>
              <a:t>或者</a:t>
            </a:r>
            <a:r>
              <a:rPr lang="en-US" altLang="zh-CN" sz="1200"/>
              <a:t>global</a:t>
            </a:r>
            <a:r>
              <a:rPr lang="zh-CN" altLang="en-US" sz="1200"/>
              <a:t>。</a:t>
            </a:r>
            <a:r>
              <a:rPr lang="en-US" altLang="zh-CN" sz="1200"/>
              <a:t>This window object is having a property lastName which we defined globally in our code will return from the function.</a:t>
            </a:r>
          </a:p>
          <a:p>
            <a:r>
              <a:rPr lang="en-US" altLang="zh-CN" sz="1200"/>
              <a:t>When calling the function using the call method and passing the first argument a person object then this value will set to that person object (not window object this time) and its lastName property will return.</a:t>
            </a:r>
          </a:p>
          <a:p>
            <a:r>
              <a:rPr lang="en-US" altLang="zh-CN" sz="1200"/>
              <a:t>Using the call method without passing any arguments, this value will set to the global object window and its property lastName will return.</a:t>
            </a:r>
          </a:p>
          <a:p>
            <a:r>
              <a:rPr lang="en-US" altLang="zh-CN" sz="1200"/>
              <a:t>When the first argument passed is null or undefined then still the this will set to the global window object in this case.</a:t>
            </a:r>
          </a:p>
          <a:p>
            <a:r>
              <a:rPr lang="en-US" altLang="zh-CN" sz="1200" b="1"/>
              <a:t>Caution: For strict mode</a:t>
            </a:r>
          </a:p>
          <a:p>
            <a:r>
              <a:rPr lang="en-US" altLang="zh-CN" sz="1000">
                <a:effectLst/>
              </a:rPr>
              <a:t>In 'strict mode', the value of this will be undefined. To know about strict mode refer to this </a:t>
            </a:r>
            <a:r>
              <a:rPr lang="en-US" altLang="zh-CN" sz="1200">
                <a:hlinkClick r:id="rId3"/>
              </a:rPr>
              <a:t>documentation</a:t>
            </a:r>
            <a:r>
              <a:rPr lang="en-US" altLang="zh-CN" sz="1000">
                <a:effectLst/>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3123928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113049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259348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410345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b="1"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3277885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t>当在</a:t>
            </a:r>
            <a:r>
              <a:rPr kumimoji="1" lang="en-US" altLang="zh-CN" b="1" dirty="0"/>
              <a:t>JavaScript</a:t>
            </a:r>
            <a:r>
              <a:rPr kumimoji="1" lang="zh-CN" altLang="en-US" b="1" dirty="0"/>
              <a:t>中引用一个方法，它通常不会它原来绑定的对象。如果方法需要引用原来绑定的对象，调用它就会出问题。可以在一个函数上</a:t>
            </a:r>
            <a:r>
              <a:rPr kumimoji="1" lang="en-US" altLang="zh-CN" b="1" dirty="0"/>
              <a:t>.bind()</a:t>
            </a:r>
            <a:r>
              <a:rPr kumimoji="1" lang="zh-CN" altLang="en-US" b="1" dirty="0"/>
              <a:t>方法创建一个包装器，该包装器包含了</a:t>
            </a:r>
            <a:r>
              <a:rPr kumimoji="1" lang="en-US" altLang="zh-CN" b="1" dirty="0"/>
              <a:t>this</a:t>
            </a:r>
            <a:r>
              <a:rPr kumimoji="1" lang="zh-CN" altLang="en-US" b="1" dirty="0"/>
              <a:t>的值，以及任意数量的预置参数。</a:t>
            </a:r>
            <a:endParaRPr kumimoji="1"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585501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77947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264816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306078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28478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43735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1086285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1816409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3270101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6999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2920082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3843401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1611038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1635219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21821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911975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3553818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3304831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4028299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344730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3207270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在定义变量时，我们希望它在某些边界内是可访问的。比如，</a:t>
            </a:r>
            <a:r>
              <a:rPr kumimoji="1" lang="en-US" altLang="zh-CN" dirty="0"/>
              <a:t>`result` </a:t>
            </a:r>
            <a:r>
              <a:rPr kumimoji="1" lang="zh-CN" altLang="en-US" dirty="0"/>
              <a:t>变量作为一个内部细节，在函数 </a:t>
            </a:r>
            <a:r>
              <a:rPr kumimoji="1" lang="en-US" altLang="zh-CN" dirty="0"/>
              <a:t>`calculate()` </a:t>
            </a:r>
            <a:r>
              <a:rPr kumimoji="1" lang="zh-CN" altLang="en-US" dirty="0"/>
              <a:t>内存在是有意义的。而在 </a:t>
            </a:r>
            <a:r>
              <a:rPr kumimoji="1" lang="en-US" altLang="zh-CN" dirty="0"/>
              <a:t>`calculate()` </a:t>
            </a:r>
            <a:r>
              <a:rPr kumimoji="1" lang="zh-CN" altLang="en-US" dirty="0"/>
              <a:t>外面，</a:t>
            </a:r>
            <a:r>
              <a:rPr kumimoji="1" lang="en-US" altLang="zh-CN" dirty="0"/>
              <a:t>`result` </a:t>
            </a:r>
            <a:r>
              <a:rPr kumimoji="1" lang="zh-CN" altLang="en-US" dirty="0"/>
              <a:t>变量是没有用的。</a:t>
            </a:r>
          </a:p>
          <a:p>
            <a:endParaRPr kumimoji="1" lang="zh-CN" altLang="en-US" dirty="0"/>
          </a:p>
          <a:p>
            <a:r>
              <a:rPr kumimoji="1" lang="zh-CN" altLang="en-US" dirty="0"/>
              <a:t>变量的可访问性是由作用域管理的。我们可以自由访问在其作用域内定义的变量。但是在该作用域的外部，变量是不可访问的。</a:t>
            </a:r>
          </a:p>
          <a:p>
            <a:endParaRPr kumimoji="1" lang="zh-CN" altLang="en-US" dirty="0"/>
          </a:p>
          <a:p>
            <a:r>
              <a:rPr kumimoji="1" lang="zh-CN" altLang="en-US" dirty="0"/>
              <a:t>在 </a:t>
            </a:r>
            <a:r>
              <a:rPr kumimoji="1" lang="en-US" altLang="zh-CN" dirty="0"/>
              <a:t>JavaScript </a:t>
            </a:r>
            <a:r>
              <a:rPr kumimoji="1" lang="zh-CN" altLang="en-US" dirty="0"/>
              <a:t>中，作用域是由函数、模块或者代码块创建的。</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3213124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下面我们更多了解一下作用域，并将一个作用域放入另一个作用域中。</a:t>
            </a:r>
          </a:p>
          <a:p>
            <a:endParaRPr kumimoji="1" lang="zh-CN" altLang="en-US" dirty="0"/>
          </a:p>
          <a:p>
            <a:r>
              <a:rPr kumimoji="1" lang="zh-CN" altLang="en-US" dirty="0"/>
              <a:t>函数 </a:t>
            </a:r>
            <a:r>
              <a:rPr kumimoji="1" lang="en-US" altLang="zh-CN" dirty="0"/>
              <a:t>`innerFunc()` </a:t>
            </a:r>
            <a:r>
              <a:rPr kumimoji="1" lang="zh-CN" altLang="en-US" dirty="0"/>
              <a:t>被嵌套在一个外层函数 </a:t>
            </a:r>
            <a:r>
              <a:rPr kumimoji="1" lang="en-US" altLang="zh-CN" dirty="0"/>
              <a:t>`outerFunc()` </a:t>
            </a:r>
            <a:r>
              <a:rPr kumimoji="1" lang="zh-CN" altLang="en-US" dirty="0"/>
              <a:t>内。</a:t>
            </a:r>
            <a:endParaRPr kumimoji="1" lang="en-US" altLang="zh-CN" dirty="0"/>
          </a:p>
          <a:p>
            <a:endParaRPr kumimoji="1" lang="en-US" altLang="zh-CN" dirty="0"/>
          </a:p>
          <a:p>
            <a:r>
              <a:rPr kumimoji="1" lang="zh-CN" altLang="en-US" dirty="0"/>
              <a:t>这两个函数作用域将如何相互交互？我们能在 </a:t>
            </a:r>
            <a:r>
              <a:rPr kumimoji="1" lang="en-US" altLang="zh-CN" dirty="0"/>
              <a:t>`innerFunc()` </a:t>
            </a:r>
            <a:r>
              <a:rPr kumimoji="1" lang="zh-CN" altLang="en-US" dirty="0"/>
              <a:t>作用域内访问 </a:t>
            </a:r>
            <a:r>
              <a:rPr kumimoji="1" lang="en-US" altLang="zh-CN" dirty="0"/>
              <a:t>`outerFunc()` </a:t>
            </a:r>
            <a:r>
              <a:rPr kumimoji="1" lang="zh-CN" altLang="en-US" dirty="0"/>
              <a:t>的变量 </a:t>
            </a:r>
            <a:r>
              <a:rPr kumimoji="1" lang="en-US" altLang="zh-CN" dirty="0"/>
              <a:t>`outerVar` </a:t>
            </a:r>
            <a:r>
              <a:rPr kumimoji="1" lang="zh-CN" altLang="en-US" dirty="0"/>
              <a:t>吗？</a:t>
            </a:r>
            <a:endParaRPr kumimoji="1" lang="en-US" altLang="zh-CN" dirty="0"/>
          </a:p>
          <a:p>
            <a:endParaRPr kumimoji="1" lang="en-US" altLang="zh-CN" dirty="0"/>
          </a:p>
          <a:p>
            <a:r>
              <a:rPr kumimoji="1" lang="zh-CN" altLang="en-US" dirty="0"/>
              <a:t>实际上，</a:t>
            </a:r>
            <a:r>
              <a:rPr kumimoji="1" lang="en-US" altLang="zh-CN" dirty="0"/>
              <a:t>`outerVar` </a:t>
            </a:r>
            <a:r>
              <a:rPr kumimoji="1" lang="zh-CN" altLang="en-US" dirty="0"/>
              <a:t>变量在 </a:t>
            </a:r>
            <a:r>
              <a:rPr kumimoji="1" lang="en-US" altLang="zh-CN" dirty="0"/>
              <a:t>`innerFunc()` </a:t>
            </a:r>
            <a:r>
              <a:rPr kumimoji="1" lang="zh-CN" altLang="en-US" dirty="0"/>
              <a:t>作用域内是可访问的。外层作用域的变量在内存作用域内是可访问的。</a:t>
            </a:r>
          </a:p>
          <a:p>
            <a:endParaRPr kumimoji="1" lang="zh-CN" altLang="en-US" dirty="0"/>
          </a:p>
          <a:p>
            <a:r>
              <a:rPr kumimoji="1" lang="zh-CN" altLang="en-US" dirty="0"/>
              <a:t>现在我们知道了两件有趣的事情：</a:t>
            </a:r>
          </a:p>
          <a:p>
            <a:endParaRPr kumimoji="1" lang="zh-CN" altLang="en-US" dirty="0"/>
          </a:p>
          <a:p>
            <a:r>
              <a:rPr kumimoji="1" lang="zh-CN" altLang="en-US" dirty="0"/>
              <a:t>* 作用域可以嵌套</a:t>
            </a:r>
          </a:p>
          <a:p>
            <a:r>
              <a:rPr kumimoji="1" lang="zh-CN" altLang="en-US" dirty="0"/>
              <a:t>* 外层作用域的变量在内存作用域内是可访问的。</a:t>
            </a:r>
            <a:endParaRPr kumimoji="1" lang="en-US" altLang="zh-CN" dirty="0"/>
          </a:p>
          <a:p>
            <a:endParaRPr kumimoji="1" lang="en-US" altLang="zh-CN" dirty="0"/>
          </a:p>
          <a:p>
            <a:r>
              <a:rPr kumimoji="1" lang="en-US" altLang="zh-CN" dirty="0"/>
              <a:t>JavaScript </a:t>
            </a:r>
            <a:r>
              <a:rPr kumimoji="1" lang="zh-CN" altLang="en-US" dirty="0"/>
              <a:t>如何理解 </a:t>
            </a:r>
            <a:r>
              <a:rPr kumimoji="1" lang="en-US" altLang="zh-CN" dirty="0"/>
              <a:t>`innerFunc()` </a:t>
            </a:r>
            <a:r>
              <a:rPr kumimoji="1" lang="zh-CN" altLang="en-US" dirty="0"/>
              <a:t>内的 </a:t>
            </a:r>
            <a:r>
              <a:rPr kumimoji="1" lang="en-US" altLang="zh-CN" dirty="0"/>
              <a:t>`outerVar` </a:t>
            </a:r>
            <a:r>
              <a:rPr kumimoji="1" lang="zh-CN" altLang="en-US" dirty="0"/>
              <a:t>对应于 </a:t>
            </a:r>
            <a:r>
              <a:rPr kumimoji="1" lang="en-US" altLang="zh-CN" dirty="0"/>
              <a:t>`outerFunc()` </a:t>
            </a:r>
            <a:r>
              <a:rPr kumimoji="1" lang="zh-CN" altLang="en-US" dirty="0"/>
              <a:t>的变量 </a:t>
            </a:r>
            <a:r>
              <a:rPr kumimoji="1" lang="en-US" altLang="zh-CN" dirty="0"/>
              <a:t>`outerVar` </a:t>
            </a:r>
            <a:r>
              <a:rPr kumimoji="1" lang="zh-CN" altLang="en-US" dirty="0"/>
              <a:t>呢？</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1245260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en-US" altLang="zh-CN" dirty="0"/>
              <a:t>JavaScript </a:t>
            </a:r>
            <a:r>
              <a:rPr kumimoji="1" lang="zh-CN" altLang="en-US" dirty="0"/>
              <a:t>如何理解 </a:t>
            </a:r>
            <a:r>
              <a:rPr kumimoji="1" lang="en-US" altLang="zh-CN" dirty="0"/>
              <a:t>`innerFunc()` </a:t>
            </a:r>
            <a:r>
              <a:rPr kumimoji="1" lang="zh-CN" altLang="en-US" dirty="0"/>
              <a:t>内的 </a:t>
            </a:r>
            <a:r>
              <a:rPr kumimoji="1" lang="en-US" altLang="zh-CN" dirty="0"/>
              <a:t>`outerVar` </a:t>
            </a:r>
            <a:r>
              <a:rPr kumimoji="1" lang="zh-CN" altLang="en-US" dirty="0"/>
              <a:t>对应于 </a:t>
            </a:r>
            <a:r>
              <a:rPr kumimoji="1" lang="en-US" altLang="zh-CN" dirty="0"/>
              <a:t>`outerFunc()` </a:t>
            </a:r>
            <a:r>
              <a:rPr kumimoji="1" lang="zh-CN" altLang="en-US" dirty="0"/>
              <a:t>的变量 </a:t>
            </a:r>
            <a:r>
              <a:rPr kumimoji="1" lang="en-US" altLang="zh-CN" dirty="0"/>
              <a:t>`outerVar` </a:t>
            </a:r>
            <a:r>
              <a:rPr kumimoji="1" lang="zh-CN" altLang="en-US" dirty="0"/>
              <a:t>呢？</a:t>
            </a:r>
            <a:endParaRPr kumimoji="1" lang="en-US" altLang="zh-CN" dirty="0"/>
          </a:p>
          <a:p>
            <a:endParaRPr kumimoji="1" lang="en-US" altLang="zh-CN" dirty="0"/>
          </a:p>
          <a:p>
            <a:r>
              <a:rPr kumimoji="1" lang="zh-CN" altLang="en-US" dirty="0"/>
              <a:t>这是因为 </a:t>
            </a:r>
            <a:r>
              <a:rPr kumimoji="1" lang="en-US" altLang="zh-CN" dirty="0"/>
              <a:t>JavaScript </a:t>
            </a:r>
            <a:r>
              <a:rPr kumimoji="1" lang="zh-CN" altLang="en-US" dirty="0"/>
              <a:t>实现了名为词法作用域（或静态作用域）的作用域机制。词法作用域意味着变量的可访问性是由嵌套作用域内源代码中变量的位置决定的。</a:t>
            </a:r>
          </a:p>
          <a:p>
            <a:endParaRPr kumimoji="1" lang="zh-CN" altLang="en-US" dirty="0"/>
          </a:p>
          <a:p>
            <a:r>
              <a:rPr kumimoji="1" lang="zh-CN" altLang="en-US" dirty="0"/>
              <a:t>再简单点讲，词法作用域意味着我们可以在内层作用域内访问其外层作用域的变量。</a:t>
            </a:r>
          </a:p>
          <a:p>
            <a:endParaRPr kumimoji="1" lang="zh-CN" altLang="en-US" dirty="0"/>
          </a:p>
          <a:p>
            <a:r>
              <a:rPr kumimoji="1" lang="zh-CN" altLang="en-US" dirty="0"/>
              <a:t>之所以称为词法（或者静态），是因为引擎只通过查看 </a:t>
            </a:r>
            <a:r>
              <a:rPr kumimoji="1" lang="en-US" altLang="zh-CN" dirty="0"/>
              <a:t>JavaScript </a:t>
            </a:r>
            <a:r>
              <a:rPr kumimoji="1" lang="zh-CN" altLang="en-US" dirty="0"/>
              <a:t>源代码（不用执行）确定作用域的嵌套（在词法分析时）。</a:t>
            </a:r>
            <a:endParaRPr kumimoji="1" lang="en-US" altLang="zh-CN" dirty="0"/>
          </a:p>
          <a:p>
            <a:endParaRPr kumimoji="1" lang="en-US" altLang="zh-CN" dirty="0"/>
          </a:p>
          <a:p>
            <a:r>
              <a:rPr kumimoji="1" lang="zh-CN" altLang="en-US" dirty="0"/>
              <a:t>下面是引擎如何理解之前的代码片段：</a:t>
            </a:r>
          </a:p>
          <a:p>
            <a:endParaRPr kumimoji="1" lang="zh-CN" altLang="en-US" dirty="0"/>
          </a:p>
          <a:p>
            <a:r>
              <a:rPr kumimoji="1" lang="en-US" altLang="zh-CN" dirty="0"/>
              <a:t>1. </a:t>
            </a:r>
            <a:r>
              <a:rPr kumimoji="1" lang="zh-CN" altLang="en-US" dirty="0"/>
              <a:t>我可以看到你定义了一个函数 </a:t>
            </a:r>
            <a:r>
              <a:rPr kumimoji="1" lang="en-US" altLang="zh-CN" dirty="0"/>
              <a:t>`outerFunc()`</a:t>
            </a:r>
            <a:r>
              <a:rPr kumimoji="1" lang="zh-CN" altLang="en-US" dirty="0"/>
              <a:t>，函数中有一个变量 </a:t>
            </a:r>
            <a:r>
              <a:rPr kumimoji="1" lang="en-US" altLang="zh-CN" dirty="0"/>
              <a:t>`outerVar`</a:t>
            </a:r>
            <a:r>
              <a:rPr kumimoji="1" lang="zh-CN" altLang="en-US" dirty="0"/>
              <a:t>。好的。</a:t>
            </a:r>
          </a:p>
          <a:p>
            <a:r>
              <a:rPr kumimoji="1" lang="en-US" altLang="zh-CN" dirty="0"/>
              <a:t>2. </a:t>
            </a:r>
            <a:r>
              <a:rPr kumimoji="1" lang="zh-CN" altLang="en-US" dirty="0"/>
              <a:t>在 </a:t>
            </a:r>
            <a:r>
              <a:rPr kumimoji="1" lang="en-US" altLang="zh-CN" dirty="0"/>
              <a:t>`outerFunc()` </a:t>
            </a:r>
            <a:r>
              <a:rPr kumimoji="1" lang="zh-CN" altLang="en-US" dirty="0"/>
              <a:t>内，我可以看到你定义了一个函数 </a:t>
            </a:r>
            <a:r>
              <a:rPr kumimoji="1" lang="en-US" altLang="zh-CN" dirty="0"/>
              <a:t>`innerFunc()`</a:t>
            </a:r>
            <a:r>
              <a:rPr kumimoji="1" lang="zh-CN" altLang="en-US" dirty="0"/>
              <a:t>。</a:t>
            </a:r>
          </a:p>
          <a:p>
            <a:r>
              <a:rPr kumimoji="1" lang="en-US" altLang="zh-CN" dirty="0"/>
              <a:t>3. </a:t>
            </a:r>
            <a:r>
              <a:rPr kumimoji="1" lang="zh-CN" altLang="en-US" dirty="0"/>
              <a:t>在 </a:t>
            </a:r>
            <a:r>
              <a:rPr kumimoji="1" lang="en-US" altLang="zh-CN" dirty="0"/>
              <a:t>`innerFunc()` </a:t>
            </a:r>
            <a:r>
              <a:rPr kumimoji="1" lang="zh-CN" altLang="en-US" dirty="0"/>
              <a:t>内，我可以一个变量 </a:t>
            </a:r>
            <a:r>
              <a:rPr kumimoji="1" lang="en-US" altLang="zh-CN" dirty="0"/>
              <a:t>`outerVar`</a:t>
            </a:r>
            <a:r>
              <a:rPr kumimoji="1" lang="zh-CN" altLang="en-US" dirty="0"/>
              <a:t>，但是它在这里没有声明。因为我用的是词法作用域，所以我认为 </a:t>
            </a:r>
            <a:r>
              <a:rPr kumimoji="1" lang="en-US" altLang="zh-CN" dirty="0"/>
              <a:t>`innerFunc()` </a:t>
            </a:r>
            <a:r>
              <a:rPr kumimoji="1" lang="zh-CN" altLang="en-US" dirty="0"/>
              <a:t>内的变量 </a:t>
            </a:r>
            <a:r>
              <a:rPr kumimoji="1" lang="en-US" altLang="zh-CN" dirty="0"/>
              <a:t>`outerVar` </a:t>
            </a:r>
            <a:r>
              <a:rPr kumimoji="1" lang="zh-CN" altLang="en-US" dirty="0"/>
              <a:t>和 </a:t>
            </a:r>
            <a:r>
              <a:rPr kumimoji="1" lang="en-US" altLang="zh-CN" dirty="0"/>
              <a:t>`outerFunc()` </a:t>
            </a:r>
            <a:r>
              <a:rPr kumimoji="1" lang="zh-CN" altLang="en-US" dirty="0"/>
              <a:t>的 </a:t>
            </a:r>
            <a:r>
              <a:rPr kumimoji="1" lang="en-US" altLang="zh-CN" dirty="0"/>
              <a:t>`outerVar` </a:t>
            </a:r>
            <a:r>
              <a:rPr kumimoji="1" lang="zh-CN" altLang="en-US" dirty="0"/>
              <a:t>是同一个变量。</a:t>
            </a:r>
          </a:p>
          <a:p>
            <a:endParaRPr kumimoji="1" lang="zh-CN" altLang="en-US" dirty="0"/>
          </a:p>
          <a:p>
            <a:r>
              <a:rPr kumimoji="1" lang="zh-CN" altLang="en-US" dirty="0"/>
              <a:t>词法作用域的精炼概念：</a:t>
            </a:r>
          </a:p>
          <a:p>
            <a:endParaRPr kumimoji="1" lang="zh-CN" altLang="en-US" dirty="0"/>
          </a:p>
          <a:p>
            <a:r>
              <a:rPr kumimoji="1" lang="en-US" altLang="zh-CN" dirty="0"/>
              <a:t>&gt; </a:t>
            </a:r>
            <a:r>
              <a:rPr kumimoji="1" lang="zh-CN" altLang="en-US" dirty="0"/>
              <a:t>词法作用域由静态确定的外层作用域组成。</a:t>
            </a:r>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3654001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en-US" altLang="zh-CN" dirty="0"/>
              <a:t>`innerOfInnerOfFunc()` </a:t>
            </a:r>
            <a:r>
              <a:rPr kumimoji="1" lang="zh-CN" altLang="en-US" dirty="0"/>
              <a:t>的词法作用域由 </a:t>
            </a:r>
            <a:r>
              <a:rPr kumimoji="1" lang="en-US" altLang="zh-CN" dirty="0"/>
              <a:t>`innerOfFunc()`</a:t>
            </a:r>
            <a:r>
              <a:rPr kumimoji="1" lang="zh-CN" altLang="en-US" dirty="0"/>
              <a:t>、</a:t>
            </a:r>
            <a:r>
              <a:rPr kumimoji="1" lang="en-US" altLang="zh-CN" dirty="0"/>
              <a:t>`func()` </a:t>
            </a:r>
            <a:r>
              <a:rPr kumimoji="1" lang="zh-CN" altLang="en-US" dirty="0"/>
              <a:t>的作用域和全局作用域（最外层的作用域）组成。在 </a:t>
            </a:r>
            <a:r>
              <a:rPr kumimoji="1" lang="en-US" altLang="zh-CN" dirty="0"/>
              <a:t>`innerOfInnerOfFunc()` </a:t>
            </a:r>
            <a:r>
              <a:rPr kumimoji="1" lang="zh-CN" altLang="en-US" dirty="0"/>
              <a:t>内，可以访问该词法作用域的变量 </a:t>
            </a:r>
            <a:r>
              <a:rPr kumimoji="1" lang="en-US" altLang="zh-CN" dirty="0"/>
              <a:t>`myInnerVar`</a:t>
            </a:r>
            <a:r>
              <a:rPr kumimoji="1" lang="zh-CN" altLang="en-US" dirty="0"/>
              <a:t>、</a:t>
            </a:r>
            <a:r>
              <a:rPr kumimoji="1" lang="en-US" altLang="zh-CN" dirty="0"/>
              <a:t>`myVar` </a:t>
            </a:r>
            <a:r>
              <a:rPr kumimoji="1" lang="zh-CN" altLang="en-US" dirty="0"/>
              <a:t>和 </a:t>
            </a:r>
            <a:r>
              <a:rPr kumimoji="1" lang="en-US" altLang="zh-CN" dirty="0"/>
              <a:t>`myGlobal`</a:t>
            </a:r>
            <a:r>
              <a:rPr kumimoji="1" lang="zh-CN" altLang="en-US" dirty="0"/>
              <a:t>。</a:t>
            </a:r>
          </a:p>
          <a:p>
            <a:endParaRPr kumimoji="1" lang="zh-CN" altLang="en-US" dirty="0"/>
          </a:p>
          <a:p>
            <a:r>
              <a:rPr kumimoji="1" lang="en-US" altLang="zh-CN" dirty="0"/>
              <a:t>`innerFunc()` </a:t>
            </a:r>
            <a:r>
              <a:rPr kumimoji="1" lang="zh-CN" altLang="en-US" dirty="0"/>
              <a:t>的词法作用域由 </a:t>
            </a:r>
            <a:r>
              <a:rPr kumimoji="1" lang="en-US" altLang="zh-CN" dirty="0"/>
              <a:t>`func()` </a:t>
            </a:r>
            <a:r>
              <a:rPr kumimoji="1" lang="zh-CN" altLang="en-US" dirty="0"/>
              <a:t>作用域和全局作用域组成。在</a:t>
            </a:r>
            <a:r>
              <a:rPr kumimoji="1" lang="en-US" altLang="zh-CN" dirty="0"/>
              <a:t>`innerOfFunc()` </a:t>
            </a:r>
            <a:r>
              <a:rPr kumimoji="1" lang="zh-CN" altLang="en-US" dirty="0"/>
              <a:t>内，可以访问该词法作用域的变量 </a:t>
            </a:r>
            <a:r>
              <a:rPr kumimoji="1" lang="en-US" altLang="zh-CN" dirty="0"/>
              <a:t>`myVar` </a:t>
            </a:r>
            <a:r>
              <a:rPr kumimoji="1" lang="zh-CN" altLang="en-US" dirty="0"/>
              <a:t>和 </a:t>
            </a:r>
            <a:r>
              <a:rPr kumimoji="1" lang="en-US" altLang="zh-CN" dirty="0"/>
              <a:t>`myGlobal`</a:t>
            </a:r>
            <a:r>
              <a:rPr kumimoji="1" lang="zh-CN" altLang="en-US" dirty="0"/>
              <a:t>。</a:t>
            </a:r>
          </a:p>
          <a:p>
            <a:endParaRPr kumimoji="1" lang="zh-CN" altLang="en-US" dirty="0"/>
          </a:p>
          <a:p>
            <a:r>
              <a:rPr kumimoji="1" lang="zh-CN" altLang="en-US" dirty="0"/>
              <a:t>最后，</a:t>
            </a:r>
            <a:r>
              <a:rPr kumimoji="1" lang="en-US" altLang="zh-CN" dirty="0"/>
              <a:t>`func()` </a:t>
            </a:r>
            <a:r>
              <a:rPr kumimoji="1" lang="zh-CN" altLang="en-US" dirty="0"/>
              <a:t>的词法作用域只由全局作用域组成。在 </a:t>
            </a:r>
            <a:r>
              <a:rPr kumimoji="1" lang="en-US" altLang="zh-CN" dirty="0"/>
              <a:t>`func()` </a:t>
            </a:r>
            <a:r>
              <a:rPr kumimoji="1" lang="zh-CN" altLang="en-US" dirty="0"/>
              <a:t>内，可以访问该词法作用域的变量 </a:t>
            </a:r>
            <a:r>
              <a:rPr kumimoji="1" lang="en-US" altLang="zh-CN" dirty="0"/>
              <a:t>`myGlobal`</a:t>
            </a:r>
            <a:r>
              <a:rPr kumimoji="1" lang="zh-CN" altLang="en-US" dirty="0"/>
              <a:t>。</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422910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在 </a:t>
            </a:r>
            <a:r>
              <a:rPr kumimoji="1" lang="en-US" altLang="zh-CN" dirty="0"/>
              <a:t>`innerFunc()` </a:t>
            </a:r>
            <a:r>
              <a:rPr kumimoji="1" lang="zh-CN" altLang="en-US" dirty="0"/>
              <a:t>作用域内，变量 </a:t>
            </a:r>
            <a:r>
              <a:rPr kumimoji="1" lang="en-US" altLang="zh-CN" dirty="0"/>
              <a:t>`outerVar` </a:t>
            </a:r>
            <a:r>
              <a:rPr kumimoji="1" lang="zh-CN" altLang="en-US" dirty="0"/>
              <a:t>是从词法作用域中访问的。这一点我们已经知道了。</a:t>
            </a:r>
          </a:p>
          <a:p>
            <a:endParaRPr kumimoji="1" lang="zh-CN" altLang="en-US" dirty="0"/>
          </a:p>
          <a:p>
            <a:r>
              <a:rPr kumimoji="1" lang="zh-CN" altLang="en-US" dirty="0"/>
              <a:t>注意，</a:t>
            </a:r>
            <a:r>
              <a:rPr kumimoji="1" lang="en-US" altLang="zh-CN" dirty="0"/>
              <a:t>`innerFunc()` </a:t>
            </a:r>
            <a:r>
              <a:rPr kumimoji="1" lang="zh-CN" altLang="en-US" dirty="0"/>
              <a:t>调用发生在其词法作用域（</a:t>
            </a:r>
            <a:r>
              <a:rPr kumimoji="1" lang="en-US" altLang="zh-CN" dirty="0"/>
              <a:t>`outerFunc()` </a:t>
            </a:r>
            <a:r>
              <a:rPr kumimoji="1" lang="zh-CN" altLang="en-US" dirty="0"/>
              <a:t>的作用域）内发生的。</a:t>
            </a:r>
          </a:p>
          <a:p>
            <a:endParaRPr kumimoji="1" lang="zh-CN" altLang="en-US" dirty="0"/>
          </a:p>
          <a:p>
            <a:r>
              <a:rPr kumimoji="1" lang="zh-CN" altLang="en-US" dirty="0"/>
              <a:t>我们来做一个更改：</a:t>
            </a:r>
            <a:r>
              <a:rPr kumimoji="1" lang="en-US" altLang="zh-CN" dirty="0"/>
              <a:t>`innerFunc()` </a:t>
            </a:r>
            <a:r>
              <a:rPr kumimoji="1" lang="zh-CN" altLang="en-US" dirty="0"/>
              <a:t>在其词法作用域外（</a:t>
            </a:r>
            <a:r>
              <a:rPr kumimoji="1" lang="en-US" altLang="zh-CN" dirty="0"/>
              <a:t>`outerFunc()` </a:t>
            </a:r>
            <a:r>
              <a:rPr kumimoji="1" lang="zh-CN" altLang="en-US" dirty="0"/>
              <a:t>的外面）被调用。那么，</a:t>
            </a:r>
            <a:r>
              <a:rPr kumimoji="1" lang="en-US" altLang="zh-CN" dirty="0"/>
              <a:t>`innerFunc()` </a:t>
            </a:r>
            <a:r>
              <a:rPr kumimoji="1" lang="zh-CN" altLang="en-US" dirty="0"/>
              <a:t>还能访问 </a:t>
            </a:r>
            <a:r>
              <a:rPr kumimoji="1" lang="en-US" altLang="zh-CN" dirty="0"/>
              <a:t>`outerVar` </a:t>
            </a:r>
            <a:r>
              <a:rPr kumimoji="1" lang="zh-CN" altLang="en-US" dirty="0"/>
              <a:t>吗？</a:t>
            </a:r>
            <a:endParaRPr kumimoji="1" lang="en-US" altLang="zh-CN" dirty="0"/>
          </a:p>
          <a:p>
            <a:endParaRPr kumimoji="1" lang="en-US" altLang="zh-CN" dirty="0"/>
          </a:p>
          <a:p>
            <a:r>
              <a:rPr kumimoji="1" lang="zh-CN" altLang="en-US" dirty="0"/>
              <a:t>下面我们对代码段进行调整：</a:t>
            </a:r>
            <a:endParaRPr kumimoji="1" lang="en-US" altLang="zh-CN" dirty="0"/>
          </a:p>
          <a:p>
            <a:endParaRPr kumimoji="1" lang="zh-CN" altLang="en-US" dirty="0"/>
          </a:p>
          <a:p>
            <a:r>
              <a:rPr kumimoji="1" lang="zh-CN" altLang="en-US" dirty="0"/>
              <a:t>现在 </a:t>
            </a:r>
            <a:r>
              <a:rPr kumimoji="1" lang="en-US" altLang="zh-CN" dirty="0"/>
              <a:t>`innerFunc()` </a:t>
            </a:r>
            <a:r>
              <a:rPr kumimoji="1" lang="zh-CN" altLang="en-US" dirty="0"/>
              <a:t>是在其词法作用域的外面执行。重要的是：</a:t>
            </a:r>
          </a:p>
          <a:p>
            <a:endParaRPr kumimoji="1" lang="zh-CN" altLang="en-US" dirty="0"/>
          </a:p>
          <a:p>
            <a:r>
              <a:rPr kumimoji="1" lang="zh-CN" altLang="en-US" dirty="0"/>
              <a:t>**</a:t>
            </a:r>
            <a:r>
              <a:rPr kumimoji="1" lang="en-US" altLang="zh-CN" dirty="0"/>
              <a:t>`innerFunc()` </a:t>
            </a:r>
            <a:r>
              <a:rPr kumimoji="1" lang="zh-CN" altLang="en-US" dirty="0"/>
              <a:t>依然可以访问来自其词法作用域的 </a:t>
            </a:r>
            <a:r>
              <a:rPr kumimoji="1" lang="en-US" altLang="zh-CN" dirty="0"/>
              <a:t>`outerVar`</a:t>
            </a:r>
            <a:r>
              <a:rPr kumimoji="1" lang="zh-CN" altLang="en-US" dirty="0"/>
              <a:t>，即使它是在其词法作用域外面执行的。**</a:t>
            </a:r>
          </a:p>
          <a:p>
            <a:endParaRPr kumimoji="1" lang="zh-CN" altLang="en-US" dirty="0"/>
          </a:p>
          <a:p>
            <a:r>
              <a:rPr kumimoji="1" lang="zh-CN" altLang="en-US" dirty="0"/>
              <a:t>换句话说，</a:t>
            </a:r>
            <a:r>
              <a:rPr kumimoji="1" lang="en-US" altLang="zh-CN" dirty="0"/>
              <a:t>`innerFunc()` </a:t>
            </a:r>
            <a:r>
              <a:rPr kumimoji="1" lang="zh-CN" altLang="en-US" dirty="0"/>
              <a:t>闭合了（即捕获，请记住）来自其词法作用域的变量 </a:t>
            </a:r>
            <a:r>
              <a:rPr kumimoji="1" lang="en-US" altLang="zh-CN" dirty="0"/>
              <a:t>`outerVar`</a:t>
            </a:r>
            <a:r>
              <a:rPr kumimoji="1" lang="zh-CN" altLang="en-US" dirty="0"/>
              <a:t>。</a:t>
            </a:r>
          </a:p>
          <a:p>
            <a:endParaRPr kumimoji="1" lang="zh-CN" altLang="en-US" dirty="0"/>
          </a:p>
          <a:p>
            <a:r>
              <a:rPr kumimoji="1" lang="zh-CN" altLang="en-US" dirty="0"/>
              <a:t>换句话说，</a:t>
            </a:r>
            <a:r>
              <a:rPr kumimoji="1" lang="en-US" altLang="zh-CN" dirty="0"/>
              <a:t>`innerFunc()` </a:t>
            </a:r>
            <a:r>
              <a:rPr kumimoji="1" lang="zh-CN" altLang="en-US" dirty="0"/>
              <a:t>就是一个闭包，因为它闭合了来自其词法作用域的变量 </a:t>
            </a:r>
            <a:r>
              <a:rPr kumimoji="1" lang="en-US" altLang="zh-CN" dirty="0"/>
              <a:t>`outerVar`</a:t>
            </a:r>
            <a:r>
              <a:rPr kumimoji="1" lang="zh-CN" altLang="en-US" dirty="0"/>
              <a:t>。</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162307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98995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既然是一等对象，那么函数肯定有自己的属性和方法。</a:t>
            </a:r>
            <a:endParaRPr lang="en-US" altLang="zh-CN" dirty="0"/>
          </a:p>
          <a:p>
            <a:endParaRPr kumimoji="1" lang="zh-CN" altLang="en-US"/>
          </a:p>
        </p:txBody>
      </p:sp>
    </p:spTree>
    <p:extLst>
      <p:ext uri="{BB962C8B-B14F-4D97-AF65-F5344CB8AC3E}">
        <p14:creationId xmlns:p14="http://schemas.microsoft.com/office/powerpoint/2010/main" val="1125994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12103970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1907708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下面我们显示按钮被点击多少次：</a:t>
            </a:r>
          </a:p>
          <a:p>
            <a:endParaRPr kumimoji="1" lang="zh-CN" altLang="en-US" dirty="0"/>
          </a:p>
          <a:p>
            <a:r>
              <a:rPr kumimoji="1" lang="en-US" altLang="zh-CN" dirty="0"/>
              <a:t>```</a:t>
            </a:r>
          </a:p>
          <a:p>
            <a:r>
              <a:rPr kumimoji="1" lang="en-US" altLang="zh-CN" dirty="0"/>
              <a:t>let countClicked = 0;</a:t>
            </a:r>
          </a:p>
          <a:p>
            <a:endParaRPr kumimoji="1" lang="en-US" altLang="zh-CN" dirty="0"/>
          </a:p>
          <a:p>
            <a:r>
              <a:rPr kumimoji="1" lang="en-US" altLang="zh-CN" dirty="0"/>
              <a:t>myButton.addEventListener('click', function handleClick() {</a:t>
            </a:r>
          </a:p>
          <a:p>
            <a:r>
              <a:rPr kumimoji="1" lang="en-US" altLang="zh-CN" dirty="0"/>
              <a:t>  countClicked++;</a:t>
            </a:r>
          </a:p>
          <a:p>
            <a:r>
              <a:rPr kumimoji="1" lang="en-US" altLang="zh-CN" dirty="0"/>
              <a:t>  myText.innerText = `You clicked ${countClicked} times`;</a:t>
            </a:r>
          </a:p>
          <a:p>
            <a:r>
              <a:rPr kumimoji="1" lang="en-US" altLang="zh-CN" dirty="0"/>
              <a:t>});</a:t>
            </a:r>
          </a:p>
          <a:p>
            <a:r>
              <a:rPr kumimoji="1" lang="en-US" altLang="zh-CN" dirty="0"/>
              <a:t>```</a:t>
            </a:r>
          </a:p>
          <a:p>
            <a:endParaRPr kumimoji="1" lang="en-US" altLang="zh-CN" dirty="0"/>
          </a:p>
          <a:p>
            <a:r>
              <a:rPr kumimoji="1" lang="zh-CN" altLang="en-US" dirty="0"/>
              <a:t>执行代码，点击按钮。文本会更新，以显示点击的次数。</a:t>
            </a:r>
          </a:p>
          <a:p>
            <a:endParaRPr kumimoji="1" lang="zh-CN" altLang="en-US" dirty="0"/>
          </a:p>
          <a:p>
            <a:r>
              <a:rPr kumimoji="1" lang="zh-CN" altLang="en-US" dirty="0"/>
              <a:t>当按钮被点击时，</a:t>
            </a:r>
            <a:r>
              <a:rPr kumimoji="1" lang="en-US" altLang="zh-CN" dirty="0"/>
              <a:t>`handleClick()` </a:t>
            </a:r>
            <a:r>
              <a:rPr kumimoji="1" lang="zh-CN" altLang="en-US" dirty="0"/>
              <a:t>会在 </a:t>
            </a:r>
            <a:r>
              <a:rPr kumimoji="1" lang="en-US" altLang="zh-CN" dirty="0"/>
              <a:t>DOM </a:t>
            </a:r>
            <a:r>
              <a:rPr kumimoji="1" lang="zh-CN" altLang="en-US" dirty="0"/>
              <a:t>代码内的某个地方被执行。执行发生在离定义很远的地方。</a:t>
            </a:r>
          </a:p>
          <a:p>
            <a:endParaRPr kumimoji="1" lang="zh-CN" altLang="en-US" dirty="0"/>
          </a:p>
          <a:p>
            <a:r>
              <a:rPr kumimoji="1" lang="zh-CN" altLang="en-US" dirty="0"/>
              <a:t>不过作为闭包，</a:t>
            </a:r>
            <a:r>
              <a:rPr kumimoji="1" lang="en-US" altLang="zh-CN" dirty="0"/>
              <a:t>`handleClick()` </a:t>
            </a:r>
            <a:r>
              <a:rPr kumimoji="1" lang="zh-CN" altLang="en-US" dirty="0"/>
              <a:t>从词法作用域捕获了 </a:t>
            </a:r>
            <a:r>
              <a:rPr kumimoji="1" lang="en-US" altLang="zh-CN" dirty="0"/>
              <a:t>`countClicked`</a:t>
            </a:r>
            <a:r>
              <a:rPr kumimoji="1" lang="zh-CN" altLang="en-US" dirty="0"/>
              <a:t>，并在点击发生时更新它。甚至 </a:t>
            </a:r>
            <a:r>
              <a:rPr kumimoji="1" lang="en-US" altLang="zh-CN" dirty="0"/>
              <a:t>`myText` </a:t>
            </a:r>
            <a:r>
              <a:rPr kumimoji="1" lang="zh-CN" altLang="en-US" dirty="0"/>
              <a:t>也被捕获了。</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21812135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捕获来自词法作用域的变量在回调中很有用。</a:t>
            </a:r>
          </a:p>
          <a:p>
            <a:endParaRPr kumimoji="1" lang="zh-CN" altLang="en-US" dirty="0"/>
          </a:p>
          <a:p>
            <a:r>
              <a:rPr kumimoji="1" lang="zh-CN" altLang="en-US" dirty="0"/>
              <a:t>下面是一个 </a:t>
            </a:r>
            <a:r>
              <a:rPr kumimoji="1" lang="en-US" altLang="zh-CN" dirty="0"/>
              <a:t>`setTimeout()` </a:t>
            </a:r>
            <a:r>
              <a:rPr kumimoji="1" lang="zh-CN" altLang="en-US" dirty="0"/>
              <a:t>回调：</a:t>
            </a:r>
          </a:p>
          <a:p>
            <a:endParaRPr kumimoji="1" lang="zh-CN" altLang="en-US" dirty="0"/>
          </a:p>
          <a:p>
            <a:r>
              <a:rPr kumimoji="1" lang="en-US" altLang="zh-CN" dirty="0"/>
              <a:t>```</a:t>
            </a:r>
          </a:p>
          <a:p>
            <a:r>
              <a:rPr kumimoji="1" lang="en-US" altLang="zh-CN" dirty="0"/>
              <a:t>const message = 'Hello, World!';</a:t>
            </a:r>
          </a:p>
          <a:p>
            <a:endParaRPr kumimoji="1" lang="en-US" altLang="zh-CN" dirty="0"/>
          </a:p>
          <a:p>
            <a:r>
              <a:rPr kumimoji="1" lang="en-US" altLang="zh-CN" dirty="0"/>
              <a:t>setTimeout(function callback() {</a:t>
            </a:r>
          </a:p>
          <a:p>
            <a:r>
              <a:rPr kumimoji="1" lang="en-US" altLang="zh-CN" dirty="0"/>
              <a:t>  console.log(message); // </a:t>
            </a:r>
            <a:r>
              <a:rPr kumimoji="1" lang="zh-CN" altLang="en-US" dirty="0"/>
              <a:t>输出 </a:t>
            </a:r>
            <a:r>
              <a:rPr kumimoji="1" lang="en-US" altLang="zh-CN" dirty="0"/>
              <a:t>"Hello, World!"</a:t>
            </a:r>
          </a:p>
          <a:p>
            <a:r>
              <a:rPr kumimoji="1" lang="en-US" altLang="zh-CN" dirty="0"/>
              <a:t>}, 1000);</a:t>
            </a:r>
          </a:p>
          <a:p>
            <a:r>
              <a:rPr kumimoji="1" lang="en-US" altLang="zh-CN" dirty="0"/>
              <a:t>```</a:t>
            </a:r>
          </a:p>
          <a:p>
            <a:endParaRPr kumimoji="1" lang="en-US" altLang="zh-CN" dirty="0"/>
          </a:p>
          <a:p>
            <a:r>
              <a:rPr kumimoji="1" lang="en-US" altLang="zh-CN" dirty="0"/>
              <a:t>`callback()` </a:t>
            </a:r>
            <a:r>
              <a:rPr kumimoji="1" lang="zh-CN" altLang="en-US" dirty="0"/>
              <a:t>是个闭包，因为它捕获了变量 </a:t>
            </a:r>
            <a:r>
              <a:rPr kumimoji="1" lang="en-US" altLang="zh-CN" dirty="0"/>
              <a:t>`message`</a:t>
            </a:r>
            <a:r>
              <a:rPr kumimoji="1" lang="zh-CN" altLang="en-US" dirty="0"/>
              <a:t>。</a:t>
            </a:r>
          </a:p>
          <a:p>
            <a:endParaRPr kumimoji="1" lang="zh-CN" altLang="en-US" dirty="0"/>
          </a:p>
          <a:p>
            <a:r>
              <a:rPr kumimoji="1" lang="en-US" altLang="zh-CN" dirty="0"/>
              <a:t>`forEach()` </a:t>
            </a:r>
            <a:r>
              <a:rPr kumimoji="1" lang="zh-CN" altLang="en-US" dirty="0"/>
              <a:t>的迭代器函数：</a:t>
            </a:r>
          </a:p>
          <a:p>
            <a:endParaRPr kumimoji="1" lang="zh-CN" altLang="en-US" dirty="0"/>
          </a:p>
          <a:p>
            <a:r>
              <a:rPr kumimoji="1" lang="en-US" altLang="zh-CN" dirty="0"/>
              <a:t>```</a:t>
            </a:r>
          </a:p>
          <a:p>
            <a:r>
              <a:rPr kumimoji="1" lang="en-US" altLang="zh-CN" dirty="0"/>
              <a:t>let countEven = 0;</a:t>
            </a:r>
          </a:p>
          <a:p>
            <a:r>
              <a:rPr kumimoji="1" lang="en-US" altLang="zh-CN" dirty="0"/>
              <a:t>const items = [1, 5, 100, 10];</a:t>
            </a:r>
          </a:p>
          <a:p>
            <a:endParaRPr kumimoji="1" lang="en-US" altLang="zh-CN" dirty="0"/>
          </a:p>
          <a:p>
            <a:r>
              <a:rPr kumimoji="1" lang="en-US" altLang="zh-CN" dirty="0"/>
              <a:t>items.forEach(function iterator(number) {</a:t>
            </a:r>
          </a:p>
          <a:p>
            <a:r>
              <a:rPr kumimoji="1" lang="en-US" altLang="zh-CN" dirty="0"/>
              <a:t>  if (number % 2 === 0) {</a:t>
            </a:r>
          </a:p>
          <a:p>
            <a:r>
              <a:rPr kumimoji="1" lang="en-US" altLang="zh-CN" dirty="0"/>
              <a:t>    countEven++;</a:t>
            </a:r>
          </a:p>
          <a:p>
            <a:r>
              <a:rPr kumimoji="1" lang="en-US" altLang="zh-CN" dirty="0"/>
              <a:t>  }</a:t>
            </a:r>
          </a:p>
          <a:p>
            <a:r>
              <a:rPr kumimoji="1" lang="en-US" altLang="zh-CN" dirty="0"/>
              <a:t>});</a:t>
            </a:r>
          </a:p>
          <a:p>
            <a:endParaRPr kumimoji="1" lang="en-US" altLang="zh-CN" dirty="0"/>
          </a:p>
          <a:p>
            <a:r>
              <a:rPr kumimoji="1" lang="en-US" altLang="zh-CN" dirty="0"/>
              <a:t>countEven; // =&gt; 2</a:t>
            </a:r>
          </a:p>
          <a:p>
            <a:r>
              <a:rPr kumimoji="1" lang="en-US" altLang="zh-CN" dirty="0"/>
              <a:t>```</a:t>
            </a:r>
          </a:p>
          <a:p>
            <a:endParaRPr kumimoji="1" lang="en-US" altLang="zh-CN" dirty="0"/>
          </a:p>
          <a:p>
            <a:r>
              <a:rPr kumimoji="1" lang="en-US" altLang="zh-CN" dirty="0"/>
              <a:t>`iterator` </a:t>
            </a:r>
            <a:r>
              <a:rPr kumimoji="1" lang="zh-CN" altLang="en-US" dirty="0"/>
              <a:t>是个闭包，因为它捕获了 </a:t>
            </a:r>
            <a:r>
              <a:rPr kumimoji="1" lang="en-US" altLang="zh-CN" dirty="0"/>
              <a:t>`countEven` </a:t>
            </a:r>
            <a:r>
              <a:rPr kumimoji="1" lang="zh-CN" altLang="en-US" dirty="0"/>
              <a:t>变量。</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36725060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1146219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当一个函数返回另一个函数，直到参数被全部提供了，就是柯里化。</a:t>
            </a:r>
          </a:p>
          <a:p>
            <a:endParaRPr kumimoji="1" lang="zh-CN" altLang="en-US" dirty="0"/>
          </a:p>
          <a:p>
            <a:r>
              <a:rPr kumimoji="1" lang="zh-CN" altLang="en-US" dirty="0"/>
              <a:t>比如：</a:t>
            </a:r>
          </a:p>
          <a:p>
            <a:endParaRPr kumimoji="1" lang="zh-CN" altLang="en-US" dirty="0"/>
          </a:p>
          <a:p>
            <a:r>
              <a:rPr kumimoji="1" lang="en-US" altLang="zh-CN" dirty="0"/>
              <a:t>```</a:t>
            </a:r>
          </a:p>
          <a:p>
            <a:r>
              <a:rPr kumimoji="1" lang="en-US" altLang="zh-CN" dirty="0"/>
              <a:t>function multiply(a) {</a:t>
            </a:r>
          </a:p>
          <a:p>
            <a:r>
              <a:rPr kumimoji="1" lang="en-US" altLang="zh-CN" dirty="0"/>
              <a:t>  return function executeMultiply(b) {</a:t>
            </a:r>
          </a:p>
          <a:p>
            <a:r>
              <a:rPr kumimoji="1" lang="en-US" altLang="zh-CN" dirty="0"/>
              <a:t>    return a * b;</a:t>
            </a:r>
          </a:p>
          <a:p>
            <a:r>
              <a:rPr kumimoji="1" lang="en-US" altLang="zh-CN" dirty="0"/>
              <a:t>  }</a:t>
            </a:r>
          </a:p>
          <a:p>
            <a:r>
              <a:rPr kumimoji="1" lang="en-US" altLang="zh-CN" dirty="0"/>
              <a:t>}</a:t>
            </a:r>
          </a:p>
          <a:p>
            <a:endParaRPr kumimoji="1" lang="en-US" altLang="zh-CN" dirty="0"/>
          </a:p>
          <a:p>
            <a:r>
              <a:rPr kumimoji="1" lang="en-US" altLang="zh-CN" dirty="0"/>
              <a:t>const double = multiply(2);</a:t>
            </a:r>
          </a:p>
          <a:p>
            <a:r>
              <a:rPr kumimoji="1" lang="en-US" altLang="zh-CN" dirty="0"/>
              <a:t>double(3); // =&gt; 6</a:t>
            </a:r>
          </a:p>
          <a:p>
            <a:r>
              <a:rPr kumimoji="1" lang="en-US" altLang="zh-CN" dirty="0"/>
              <a:t>double(5); // =&gt; 10</a:t>
            </a:r>
          </a:p>
          <a:p>
            <a:endParaRPr kumimoji="1" lang="en-US" altLang="zh-CN" dirty="0"/>
          </a:p>
          <a:p>
            <a:r>
              <a:rPr kumimoji="1" lang="en-US" altLang="zh-CN" dirty="0"/>
              <a:t>const triple = multiply(3);</a:t>
            </a:r>
          </a:p>
          <a:p>
            <a:r>
              <a:rPr kumimoji="1" lang="en-US" altLang="zh-CN" dirty="0"/>
              <a:t>triple(4); // =&gt; 12</a:t>
            </a:r>
          </a:p>
          <a:p>
            <a:r>
              <a:rPr kumimoji="1" lang="en-US" altLang="zh-CN" dirty="0"/>
              <a:t>```</a:t>
            </a:r>
          </a:p>
          <a:p>
            <a:endParaRPr kumimoji="1" lang="en-US" altLang="zh-CN" dirty="0"/>
          </a:p>
          <a:p>
            <a:r>
              <a:rPr kumimoji="1" lang="en-US" altLang="zh-CN" dirty="0"/>
              <a:t>`multiply` </a:t>
            </a:r>
            <a:r>
              <a:rPr kumimoji="1" lang="zh-CN" altLang="en-US" dirty="0"/>
              <a:t>是个返回另一个函数的柯里化函数。</a:t>
            </a:r>
          </a:p>
          <a:p>
            <a:endParaRPr kumimoji="1" lang="zh-CN" altLang="en-US" dirty="0"/>
          </a:p>
          <a:p>
            <a:r>
              <a:rPr kumimoji="1" lang="zh-CN" altLang="en-US" dirty="0"/>
              <a:t>柯里化，函数式编程的一个重要概念，也是因为闭包才成为可能。</a:t>
            </a:r>
          </a:p>
          <a:p>
            <a:endParaRPr kumimoji="1" lang="zh-CN" altLang="en-US" dirty="0"/>
          </a:p>
          <a:p>
            <a:r>
              <a:rPr kumimoji="1" lang="en-US" altLang="zh-CN" dirty="0"/>
              <a:t>`executeMultiply(b)` </a:t>
            </a:r>
            <a:r>
              <a:rPr kumimoji="1" lang="zh-CN" altLang="en-US" dirty="0"/>
              <a:t>是个闭包，它捕获来自其词法作用域的 </a:t>
            </a:r>
            <a:r>
              <a:rPr kumimoji="1" lang="en-US" altLang="zh-CN" dirty="0"/>
              <a:t>`a`</a:t>
            </a:r>
            <a:r>
              <a:rPr kumimoji="1" lang="zh-CN" altLang="en-US" dirty="0"/>
              <a:t>。当该闭包被调用时，被捕获的变量 </a:t>
            </a:r>
            <a:r>
              <a:rPr kumimoji="1" lang="en-US" altLang="zh-CN" dirty="0"/>
              <a:t>`a` </a:t>
            </a:r>
            <a:r>
              <a:rPr kumimoji="1" lang="zh-CN" altLang="en-US" dirty="0"/>
              <a:t>以及参数 </a:t>
            </a:r>
            <a:r>
              <a:rPr kumimoji="1" lang="en-US" altLang="zh-CN" dirty="0"/>
              <a:t>`b` </a:t>
            </a:r>
            <a:r>
              <a:rPr kumimoji="1" lang="zh-CN" altLang="en-US" dirty="0"/>
              <a:t>被用于计算 </a:t>
            </a:r>
            <a:r>
              <a:rPr kumimoji="1" lang="en-US" altLang="zh-CN" dirty="0"/>
              <a:t>`a * b`</a:t>
            </a:r>
            <a:r>
              <a:rPr kumimoji="1" lang="zh-CN" altLang="en-US" dirty="0"/>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32788200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2094287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函数式编程近年来取得了举足轻重的成就。纯函数式语言（如</a:t>
            </a:r>
            <a:r>
              <a:rPr kumimoji="1" lang="en-US" altLang="zh-CN" dirty="0"/>
              <a:t>Clojure</a:t>
            </a:r>
            <a:r>
              <a:rPr kumimoji="1" lang="zh-CN" altLang="en-US" dirty="0"/>
              <a:t>、</a:t>
            </a:r>
            <a:r>
              <a:rPr kumimoji="1" lang="en-US" altLang="zh-CN" dirty="0"/>
              <a:t>Scala</a:t>
            </a:r>
            <a:r>
              <a:rPr kumimoji="1" lang="zh-CN" altLang="en-US" dirty="0"/>
              <a:t>和</a:t>
            </a:r>
            <a:r>
              <a:rPr kumimoji="1" lang="en-US" altLang="zh-CN" dirty="0"/>
              <a:t>Erlang</a:t>
            </a:r>
            <a:r>
              <a:rPr kumimoji="1" lang="zh-CN" altLang="en-US" dirty="0"/>
              <a:t>）的普及，引发了对持续增长的函数式编程技术的兴趣。</a:t>
            </a:r>
            <a:r>
              <a:rPr kumimoji="1" lang="en-US" altLang="zh-CN" dirty="0"/>
              <a:t>JavaScript</a:t>
            </a:r>
            <a:r>
              <a:rPr kumimoji="1" lang="zh-CN" altLang="en-US" dirty="0"/>
              <a:t>由于函数是一等对象，一直是支持函数式编程的。</a:t>
            </a:r>
            <a:r>
              <a:rPr kumimoji="1" lang="en-US" altLang="zh-CN" dirty="0"/>
              <a:t>JavaScript</a:t>
            </a:r>
            <a:r>
              <a:rPr kumimoji="1" lang="zh-CN" altLang="en-US" dirty="0"/>
              <a:t>所擅长的将函数传为实参，从其它函数返回函数，以及使用匿名函数和闭包这些能力，都是的函数式编程的基本要素。</a:t>
            </a:r>
          </a:p>
          <a:p>
            <a:endParaRPr kumimoji="1" lang="zh-CN" altLang="en-US" dirty="0"/>
          </a:p>
          <a:p>
            <a:r>
              <a:rPr kumimoji="1" lang="zh-CN" altLang="en-US" dirty="0"/>
              <a:t>函数式编程是一种编程范式。其它编程范式的示例包括面向对象编程、面向过程编程。</a:t>
            </a:r>
            <a:r>
              <a:rPr kumimoji="1" lang="en-US" altLang="zh-CN" dirty="0"/>
              <a:t>JavaScript</a:t>
            </a:r>
            <a:r>
              <a:rPr kumimoji="1" lang="zh-CN" altLang="en-US" dirty="0"/>
              <a:t>是一种多范式语言，也就是说它可以用各种范式编程，并且有时候可以混搭多种范式。</a:t>
            </a:r>
          </a:p>
          <a:p>
            <a:endParaRPr kumimoji="1" lang="zh-CN" altLang="en-US" dirty="0"/>
          </a:p>
          <a:p>
            <a:r>
              <a:rPr kumimoji="1" lang="zh-CN" altLang="en-US" dirty="0"/>
              <a:t>这种灵活性是语言的一个有吸引力的特征，但它也使得采用特定编码风格更难，因为原理不被语言强制执行。 一种纯粹功能语言的</a:t>
            </a:r>
            <a:r>
              <a:rPr kumimoji="1" lang="en-US" altLang="zh-CN" dirty="0"/>
              <a:t>Haskell</a:t>
            </a:r>
            <a:r>
              <a:rPr kumimoji="1" lang="zh-CN" altLang="en-US" dirty="0"/>
              <a:t>语言对于遵守功能编程的原则要严格得多。</a:t>
            </a:r>
          </a:p>
          <a:p>
            <a:endParaRPr kumimoji="1" lang="zh-CN" altLang="en-US" dirty="0"/>
          </a:p>
          <a:p>
            <a:r>
              <a:rPr kumimoji="1" lang="zh-CN" altLang="en-US" dirty="0"/>
              <a:t>这种灵活性是</a:t>
            </a:r>
            <a:r>
              <a:rPr kumimoji="1" lang="en-US" altLang="zh-CN" dirty="0"/>
              <a:t>JavaScript</a:t>
            </a:r>
            <a:r>
              <a:rPr kumimoji="1" lang="zh-CN" altLang="en-US" dirty="0"/>
              <a:t>的一种有吸引力的特性，但是它也使得采用特定编码风格更难，因为该语言不会强制原则。而</a:t>
            </a:r>
            <a:r>
              <a:rPr kumimoji="1" lang="en-US" altLang="zh-CN" dirty="0"/>
              <a:t>Haskell</a:t>
            </a:r>
            <a:r>
              <a:rPr kumimoji="1" lang="zh-CN" altLang="en-US" dirty="0"/>
              <a:t>这种纯函数式语言对于遵守函数式编程的原则要严格得多。</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47</a:t>
            </a:fld>
            <a:endParaRPr lang="zh-CN" altLang="en-US"/>
          </a:p>
        </p:txBody>
      </p:sp>
    </p:spTree>
    <p:extLst>
      <p:ext uri="{BB962C8B-B14F-4D97-AF65-F5344CB8AC3E}">
        <p14:creationId xmlns:p14="http://schemas.microsoft.com/office/powerpoint/2010/main" val="1210751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48</a:t>
            </a:fld>
            <a:endParaRPr lang="zh-CN" altLang="en-US"/>
          </a:p>
        </p:txBody>
      </p:sp>
    </p:spTree>
    <p:extLst>
      <p:ext uri="{BB962C8B-B14F-4D97-AF65-F5344CB8AC3E}">
        <p14:creationId xmlns:p14="http://schemas.microsoft.com/office/powerpoint/2010/main" val="310090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如下的示例展示了一个纯函数，它将作为参数提供的字符串逆转：</a:t>
            </a:r>
          </a:p>
          <a:p>
            <a:endParaRPr kumimoji="1" lang="zh-CN" altLang="en-US" dirty="0"/>
          </a:p>
          <a:p>
            <a:r>
              <a:rPr kumimoji="1" lang="en-US" altLang="zh-CN" dirty="0"/>
              <a:t>```</a:t>
            </a:r>
          </a:p>
          <a:p>
            <a:r>
              <a:rPr kumimoji="1" lang="en-US" altLang="zh-CN" dirty="0"/>
              <a:t>function reverse(string) { </a:t>
            </a:r>
          </a:p>
          <a:p>
            <a:r>
              <a:rPr kumimoji="1" lang="en-US" altLang="zh-CN" dirty="0"/>
              <a:t>    return string.split('').reverse().join('');</a:t>
            </a:r>
          </a:p>
          <a:p>
            <a:r>
              <a:rPr kumimoji="1" lang="en-US" altLang="zh-CN" dirty="0"/>
              <a:t>}</a:t>
            </a:r>
          </a:p>
          <a:p>
            <a:r>
              <a:rPr kumimoji="1" lang="en-US" altLang="zh-CN" dirty="0"/>
              <a:t>```</a:t>
            </a:r>
          </a:p>
          <a:p>
            <a:endParaRPr kumimoji="1" lang="en-US" altLang="zh-CN" dirty="0"/>
          </a:p>
          <a:p>
            <a:r>
              <a:rPr kumimoji="1" lang="zh-CN" altLang="en-US" dirty="0"/>
              <a:t>这个函数不会改变参数的实际值，只是返回逆转后的另一个字符串：</a:t>
            </a:r>
          </a:p>
          <a:p>
            <a:endParaRPr kumimoji="1" lang="zh-CN" altLang="en-US" dirty="0"/>
          </a:p>
          <a:p>
            <a:r>
              <a:rPr kumimoji="1" lang="en-US" altLang="zh-CN" dirty="0"/>
              <a:t>```</a:t>
            </a:r>
          </a:p>
          <a:p>
            <a:r>
              <a:rPr kumimoji="1" lang="en-US" altLang="zh-CN" dirty="0"/>
              <a:t>const message = 'Hello JavaScript'; </a:t>
            </a:r>
          </a:p>
          <a:p>
            <a:r>
              <a:rPr kumimoji="1" lang="en-US" altLang="zh-CN" dirty="0"/>
              <a:t>reverse(message); </a:t>
            </a:r>
          </a:p>
          <a:p>
            <a:r>
              <a:rPr kumimoji="1" lang="en-US" altLang="zh-CN" dirty="0"/>
              <a:t>&lt;&lt; 'tpircSavaJ olleH' </a:t>
            </a:r>
          </a:p>
          <a:p>
            <a:endParaRPr kumimoji="1" lang="en-US" altLang="zh-CN" dirty="0"/>
          </a:p>
          <a:p>
            <a:r>
              <a:rPr kumimoji="1" lang="en-US" altLang="zh-CN" dirty="0"/>
              <a:t>message // </a:t>
            </a:r>
            <a:r>
              <a:rPr kumimoji="1" lang="zh-CN" altLang="en-US" dirty="0"/>
              <a:t>没有修改</a:t>
            </a:r>
          </a:p>
          <a:p>
            <a:r>
              <a:rPr kumimoji="1" lang="en-US" altLang="zh-CN" dirty="0"/>
              <a:t>&lt;&lt; 'Hello JavaScript' </a:t>
            </a:r>
          </a:p>
          <a:p>
            <a:r>
              <a:rPr kumimoji="1" lang="en-US" altLang="zh-CN" dirty="0"/>
              <a:t>```</a:t>
            </a:r>
          </a:p>
          <a:p>
            <a:endParaRPr kumimoji="1" lang="en-US" altLang="zh-CN" dirty="0"/>
          </a:p>
          <a:p>
            <a:r>
              <a:rPr kumimoji="1" lang="zh-CN" altLang="en-US" dirty="0"/>
              <a:t>这是非破坏性数据转换的一个示例，因为存储在变量</a:t>
            </a:r>
            <a:r>
              <a:rPr kumimoji="1" lang="en-US" altLang="zh-CN" dirty="0"/>
              <a:t>`message`</a:t>
            </a:r>
            <a:r>
              <a:rPr kumimoji="1" lang="zh-CN" altLang="en-US" dirty="0"/>
              <a:t>中的值在传递给函数作为参数之，保持原样不变。</a:t>
            </a:r>
          </a:p>
          <a:p>
            <a:endParaRPr kumimoji="1" lang="zh-CN" altLang="en-US" dirty="0"/>
          </a:p>
          <a:p>
            <a:r>
              <a:rPr kumimoji="1" lang="zh-CN" altLang="en-US" dirty="0"/>
              <a:t>有一点要指出的是，用</a:t>
            </a:r>
            <a:r>
              <a:rPr kumimoji="1" lang="en-US" altLang="zh-CN" dirty="0"/>
              <a:t>`const`</a:t>
            </a:r>
            <a:r>
              <a:rPr kumimoji="1" lang="zh-CN" altLang="en-US" dirty="0"/>
              <a:t>声明变量会有助于避免破坏性的数据转换。这是因为使用</a:t>
            </a:r>
            <a:r>
              <a:rPr kumimoji="1" lang="en-US" altLang="zh-CN" dirty="0"/>
              <a:t>`const`</a:t>
            </a:r>
            <a:r>
              <a:rPr kumimoji="1" lang="zh-CN" altLang="en-US" dirty="0"/>
              <a:t>声明的基本数据类型值被赋值给任何变量时，该变量就不能被修改（不过，用</a:t>
            </a:r>
            <a:r>
              <a:rPr kumimoji="1" lang="en-US" altLang="zh-CN" dirty="0"/>
              <a:t>`const`</a:t>
            </a:r>
            <a:r>
              <a:rPr kumimoji="1" lang="zh-CN" altLang="en-US" dirty="0"/>
              <a:t>赋值给非基本数据类型的对象的变量依然可以被修改，所以它依然不是一种完整的解决方案）。</a:t>
            </a:r>
            <a:endParaRPr kumimoji="1" lang="en-US" altLang="zh-CN" dirty="0"/>
          </a:p>
          <a:p>
            <a:endParaRPr kumimoji="1" lang="en-US" altLang="zh-CN" dirty="0"/>
          </a:p>
          <a:p>
            <a:r>
              <a:rPr kumimoji="1" lang="zh-CN" altLang="en-US" dirty="0"/>
              <a:t>下面我们来看看如何编写一个非纯函数：</a:t>
            </a:r>
          </a:p>
          <a:p>
            <a:endParaRPr kumimoji="1" lang="zh-CN" altLang="en-US" dirty="0"/>
          </a:p>
          <a:p>
            <a:r>
              <a:rPr kumimoji="1" lang="en-US" altLang="zh-CN" dirty="0"/>
              <a:t>```</a:t>
            </a:r>
          </a:p>
          <a:p>
            <a:r>
              <a:rPr kumimoji="1" lang="en-US" altLang="zh-CN" dirty="0"/>
              <a:t>let number = 42; </a:t>
            </a:r>
          </a:p>
          <a:p>
            <a:r>
              <a:rPr kumimoji="1" lang="en-US" altLang="zh-CN" dirty="0"/>
              <a:t>let result = 0; </a:t>
            </a:r>
          </a:p>
          <a:p>
            <a:endParaRPr kumimoji="1" lang="en-US" altLang="zh-CN" dirty="0"/>
          </a:p>
          <a:p>
            <a:r>
              <a:rPr kumimoji="1" lang="en-US" altLang="zh-CN" dirty="0"/>
              <a:t>function impureAdd(x) { </a:t>
            </a:r>
          </a:p>
          <a:p>
            <a:r>
              <a:rPr kumimoji="1" lang="en-US" altLang="zh-CN" dirty="0"/>
              <a:t>    result = number + x; </a:t>
            </a:r>
          </a:p>
          <a:p>
            <a:r>
              <a:rPr kumimoji="1" lang="en-US" altLang="zh-CN" dirty="0"/>
              <a:t>} </a:t>
            </a:r>
          </a:p>
          <a:p>
            <a:endParaRPr kumimoji="1" lang="en-US" altLang="zh-CN" dirty="0"/>
          </a:p>
          <a:p>
            <a:r>
              <a:rPr kumimoji="1" lang="en-US" altLang="zh-CN" dirty="0"/>
              <a:t>impureAdd(10); </a:t>
            </a:r>
          </a:p>
          <a:p>
            <a:r>
              <a:rPr kumimoji="1" lang="en-US" altLang="zh-CN" dirty="0"/>
              <a:t>result; </a:t>
            </a:r>
          </a:p>
          <a:p>
            <a:r>
              <a:rPr kumimoji="1" lang="en-US" altLang="zh-CN" dirty="0"/>
              <a:t>&lt;&lt; 52</a:t>
            </a:r>
          </a:p>
          <a:p>
            <a:r>
              <a:rPr kumimoji="1" lang="en-US" altLang="zh-CN" dirty="0"/>
              <a:t>```</a:t>
            </a:r>
          </a:p>
          <a:p>
            <a:endParaRPr kumimoji="1" lang="en-US" altLang="zh-CN" dirty="0"/>
          </a:p>
          <a:p>
            <a:r>
              <a:rPr kumimoji="1" lang="zh-CN" altLang="en-US" dirty="0"/>
              <a:t>函数</a:t>
            </a:r>
            <a:r>
              <a:rPr kumimoji="1" lang="en-US" altLang="zh-CN" dirty="0"/>
              <a:t>`impureAdd()`</a:t>
            </a:r>
            <a:r>
              <a:rPr kumimoji="1" lang="zh-CN" altLang="en-US" dirty="0"/>
              <a:t>是一个非纯函数，因为它破坏上面的规则。它需要一个值</a:t>
            </a:r>
            <a:r>
              <a:rPr kumimoji="1" lang="en-US" altLang="zh-CN" dirty="0"/>
              <a:t>`number`</a:t>
            </a:r>
            <a:r>
              <a:rPr kumimoji="1" lang="zh-CN" altLang="en-US" dirty="0"/>
              <a:t>，这个值是在函数之外定义的，它有修改</a:t>
            </a:r>
            <a:r>
              <a:rPr kumimoji="1" lang="en-US" altLang="zh-CN" dirty="0"/>
              <a:t>`result`</a:t>
            </a:r>
            <a:r>
              <a:rPr kumimoji="1" lang="zh-CN" altLang="en-US" dirty="0"/>
              <a:t>值的副作用，如果变量</a:t>
            </a:r>
            <a:r>
              <a:rPr kumimoji="1" lang="en-US" altLang="zh-CN" dirty="0"/>
              <a:t>`nuber`</a:t>
            </a:r>
            <a:r>
              <a:rPr kumimoji="1" lang="zh-CN" altLang="en-US" dirty="0"/>
              <a:t>的值不同的话，会返回不同的值。</a:t>
            </a:r>
          </a:p>
          <a:p>
            <a:endParaRPr kumimoji="1" lang="zh-CN" altLang="en-US" dirty="0"/>
          </a:p>
          <a:p>
            <a:r>
              <a:rPr kumimoji="1" lang="zh-CN" altLang="en-US" dirty="0"/>
              <a:t>如下是一个实现相同结果的纯函数：</a:t>
            </a:r>
          </a:p>
          <a:p>
            <a:endParaRPr kumimoji="1" lang="zh-CN" altLang="en-US" dirty="0"/>
          </a:p>
          <a:p>
            <a:r>
              <a:rPr kumimoji="1" lang="en-US" altLang="zh-CN" dirty="0"/>
              <a:t>```</a:t>
            </a:r>
          </a:p>
          <a:p>
            <a:r>
              <a:rPr kumimoji="1" lang="en-US" altLang="zh-CN" dirty="0"/>
              <a:t>const number = 42; </a:t>
            </a:r>
          </a:p>
          <a:p>
            <a:r>
              <a:rPr kumimoji="1" lang="en-US" altLang="zh-CN" dirty="0"/>
              <a:t>function pureAdd(x,y) { </a:t>
            </a:r>
          </a:p>
          <a:p>
            <a:r>
              <a:rPr kumimoji="1" lang="en-US" altLang="zh-CN" dirty="0"/>
              <a:t>    return x + y; </a:t>
            </a:r>
          </a:p>
          <a:p>
            <a:r>
              <a:rPr kumimoji="1" lang="en-US" altLang="zh-CN" dirty="0"/>
              <a:t>} </a:t>
            </a:r>
          </a:p>
          <a:p>
            <a:endParaRPr kumimoji="1" lang="en-US" altLang="zh-CN" dirty="0"/>
          </a:p>
          <a:p>
            <a:r>
              <a:rPr kumimoji="1" lang="en-US" altLang="zh-CN" dirty="0"/>
              <a:t>result = pureAdd(number,10); </a:t>
            </a:r>
          </a:p>
          <a:p>
            <a:r>
              <a:rPr kumimoji="1" lang="en-US" altLang="zh-CN" dirty="0"/>
              <a:t>&lt;&lt; 52 </a:t>
            </a:r>
          </a:p>
          <a:p>
            <a:r>
              <a:rPr kumimoji="1" lang="en-US" altLang="zh-CN" dirty="0"/>
              <a:t>```</a:t>
            </a:r>
          </a:p>
          <a:p>
            <a:endParaRPr kumimoji="1" lang="en-US" altLang="zh-CN" dirty="0"/>
          </a:p>
          <a:p>
            <a:r>
              <a:rPr kumimoji="1" lang="zh-CN" altLang="en-US" dirty="0"/>
              <a:t>这个函数需要两个相加的参数，所以变量</a:t>
            </a:r>
            <a:r>
              <a:rPr kumimoji="1" lang="en-US" altLang="zh-CN" dirty="0"/>
              <a:t>`number`</a:t>
            </a:r>
            <a:r>
              <a:rPr kumimoji="1" lang="zh-CN" altLang="en-US" dirty="0"/>
              <a:t>必须作为实参传进来。这对这个函数没有副作用，它只是返回两个数相加的结果。然后，这个返回值赋值给变量</a:t>
            </a:r>
            <a:r>
              <a:rPr kumimoji="1" lang="en-US" altLang="zh-CN" dirty="0"/>
              <a:t>`result`</a:t>
            </a:r>
            <a:r>
              <a:rPr kumimoji="1" lang="zh-CN" altLang="en-US" dirty="0"/>
              <a:t>，而不是用函数更新该变量的值。如果给出相同的输入，这个函数还会总是返回相同的值。</a:t>
            </a:r>
          </a:p>
          <a:p>
            <a:endParaRPr kumimoji="1" lang="zh-CN" altLang="en-US" dirty="0"/>
          </a:p>
          <a:p>
            <a:r>
              <a:rPr kumimoji="1" lang="zh-CN" altLang="en-US" dirty="0"/>
              <a:t>函数式编程使用纯函数作为程序的构建单元。</a:t>
            </a:r>
          </a:p>
          <a:p>
            <a:endParaRPr kumimoji="1" lang="zh-CN" altLang="en-US" dirty="0"/>
          </a:p>
          <a:p>
            <a:r>
              <a:rPr kumimoji="1" lang="zh-CN" altLang="en-US" dirty="0"/>
              <a:t>函数执行一序列操作，而不会修改任何数据的状态。每个函数形成执行单个任务的抽象，同时在函数体内封装其实现的细节。</a:t>
            </a:r>
          </a:p>
          <a:p>
            <a:endParaRPr kumimoji="1" lang="zh-CN" altLang="en-US" dirty="0"/>
          </a:p>
          <a:p>
            <a:r>
              <a:rPr kumimoji="1" lang="zh-CN" altLang="en-US" dirty="0"/>
              <a:t>这意味着，程序变成了一系列基于纯函数返回值的表达式。重点放在用函数组合将纯函数组合在一起，来完成更复杂的任务。</a:t>
            </a:r>
          </a:p>
          <a:p>
            <a:endParaRPr kumimoji="1" lang="zh-CN" altLang="en-US" dirty="0"/>
          </a:p>
          <a:p>
            <a:r>
              <a:rPr kumimoji="1" lang="zh-CN" altLang="en-US" dirty="0"/>
              <a:t>通过只执行单个任务，纯函数更灵活，因为它们可以用作为不同条件的构建单元，而不是与特定的操作紧紧耦合。它们还有助于让代码更模块化，因为每个函数可以给改进或者替换，而不会对其它任何函数造成干扰。这就让用一个函数替换另一个函数变得简单，这种替换要么是改进行为、略微修改，或者甚至完全修改。</a:t>
            </a:r>
          </a:p>
          <a:p>
            <a:endParaRPr kumimoji="1" lang="zh-CN" altLang="en-US" dirty="0"/>
          </a:p>
          <a:p>
            <a:r>
              <a:rPr kumimoji="1" lang="zh-CN" altLang="en-US" dirty="0"/>
              <a:t>我们用第五章创建的</a:t>
            </a:r>
            <a:r>
              <a:rPr kumimoji="1" lang="en-US" altLang="zh-CN" dirty="0"/>
              <a:t>`square()`</a:t>
            </a:r>
            <a:r>
              <a:rPr kumimoji="1" lang="zh-CN" altLang="en-US" dirty="0"/>
              <a:t>函数作为示例：</a:t>
            </a:r>
          </a:p>
          <a:p>
            <a:endParaRPr kumimoji="1" lang="zh-CN" altLang="en-US" dirty="0"/>
          </a:p>
          <a:p>
            <a:r>
              <a:rPr kumimoji="1" lang="en-US" altLang="zh-CN" dirty="0"/>
              <a:t>```</a:t>
            </a:r>
          </a:p>
          <a:p>
            <a:r>
              <a:rPr kumimoji="1" lang="en-US" altLang="zh-CN" dirty="0"/>
              <a:t>function square(x){ </a:t>
            </a:r>
          </a:p>
          <a:p>
            <a:r>
              <a:rPr kumimoji="1" lang="en-US" altLang="zh-CN" dirty="0"/>
              <a:t>    return x*x; </a:t>
            </a:r>
          </a:p>
          <a:p>
            <a:r>
              <a:rPr kumimoji="1" lang="en-US" altLang="zh-CN" dirty="0"/>
              <a:t>} </a:t>
            </a:r>
          </a:p>
          <a:p>
            <a:r>
              <a:rPr kumimoji="1" lang="en-US" altLang="zh-CN" dirty="0"/>
              <a:t>```</a:t>
            </a:r>
          </a:p>
          <a:p>
            <a:endParaRPr kumimoji="1" lang="en-US" altLang="zh-CN" dirty="0"/>
          </a:p>
          <a:p>
            <a:r>
              <a:rPr kumimoji="1" lang="zh-CN" altLang="en-US" dirty="0"/>
              <a:t>然后这个函数可以用来创建一个</a:t>
            </a:r>
            <a:r>
              <a:rPr kumimoji="1" lang="en-US" altLang="zh-CN" dirty="0"/>
              <a:t>`hypotenuse()`</a:t>
            </a:r>
            <a:r>
              <a:rPr kumimoji="1" lang="zh-CN" altLang="en-US" dirty="0"/>
              <a:t>函数，给出直角三角形两个直角边的长度，函数返回斜边的长度：</a:t>
            </a:r>
          </a:p>
          <a:p>
            <a:endParaRPr kumimoji="1" lang="zh-CN" altLang="en-US" dirty="0"/>
          </a:p>
          <a:p>
            <a:r>
              <a:rPr kumimoji="1" lang="en-US" altLang="zh-CN" dirty="0"/>
              <a:t>```</a:t>
            </a:r>
          </a:p>
          <a:p>
            <a:r>
              <a:rPr kumimoji="1" lang="en-US" altLang="zh-CN" dirty="0"/>
              <a:t>function hypotenuse(a,b) { </a:t>
            </a:r>
          </a:p>
          <a:p>
            <a:r>
              <a:rPr kumimoji="1" lang="en-US" altLang="zh-CN" dirty="0"/>
              <a:t>    return Math.sqrt(square(a) + square(b)); </a:t>
            </a:r>
          </a:p>
          <a:p>
            <a:r>
              <a:rPr kumimoji="1" lang="en-US" altLang="zh-CN" dirty="0"/>
              <a:t>} </a:t>
            </a:r>
          </a:p>
          <a:p>
            <a:endParaRPr kumimoji="1" lang="en-US" altLang="zh-CN" dirty="0"/>
          </a:p>
          <a:p>
            <a:r>
              <a:rPr kumimoji="1" lang="en-US" altLang="zh-CN" dirty="0"/>
              <a:t>hypotenuse(3,4); </a:t>
            </a:r>
          </a:p>
          <a:p>
            <a:r>
              <a:rPr kumimoji="1" lang="en-US" altLang="zh-CN" dirty="0"/>
              <a:t>&lt;&lt; 5 </a:t>
            </a:r>
          </a:p>
          <a:p>
            <a:r>
              <a:rPr kumimoji="1" lang="en-US" altLang="zh-CN" dirty="0"/>
              <a:t>```</a:t>
            </a:r>
          </a:p>
          <a:p>
            <a:endParaRPr kumimoji="1" lang="en-US" altLang="zh-CN" dirty="0"/>
          </a:p>
          <a:p>
            <a:r>
              <a:rPr kumimoji="1" lang="en-US" altLang="zh-CN" dirty="0"/>
              <a:t>`hypotenuse()`</a:t>
            </a:r>
            <a:r>
              <a:rPr kumimoji="1" lang="zh-CN" altLang="en-US" dirty="0"/>
              <a:t>函数使用</a:t>
            </a:r>
            <a:r>
              <a:rPr kumimoji="1" lang="en-US" altLang="zh-CN" dirty="0"/>
              <a:t>`square()`</a:t>
            </a:r>
            <a:r>
              <a:rPr kumimoji="1" lang="zh-CN" altLang="en-US" dirty="0"/>
              <a:t>函数对数字求平方，而不是将</a:t>
            </a:r>
            <a:r>
              <a:rPr kumimoji="1" lang="en-US" altLang="zh-CN" dirty="0"/>
              <a:t>`a*a`</a:t>
            </a:r>
            <a:r>
              <a:rPr kumimoji="1" lang="zh-CN" altLang="en-US" dirty="0"/>
              <a:t>和</a:t>
            </a:r>
            <a:r>
              <a:rPr kumimoji="1" lang="en-US" altLang="zh-CN" dirty="0"/>
              <a:t>`b*b`</a:t>
            </a:r>
            <a:r>
              <a:rPr kumimoji="1" lang="zh-CN" altLang="en-US" dirty="0"/>
              <a:t>硬编码到函数中。这意味着如果我们更佳的方式的对一个数求平方的话，我们只需要改进</a:t>
            </a:r>
            <a:r>
              <a:rPr kumimoji="1" lang="en-US" altLang="zh-CN" dirty="0"/>
              <a:t>`square()`</a:t>
            </a:r>
            <a:r>
              <a:rPr kumimoji="1" lang="zh-CN" altLang="en-US" dirty="0"/>
              <a:t>函数的实现。或者如果我们找到另一种方法不依赖于平方数计算直角三角形的斜边的话（不过不太可能），我们就只需要将</a:t>
            </a:r>
            <a:r>
              <a:rPr kumimoji="1" lang="en-US" altLang="zh-CN" dirty="0"/>
              <a:t>`square()`</a:t>
            </a:r>
            <a:r>
              <a:rPr kumimoji="1" lang="zh-CN" altLang="en-US" dirty="0"/>
              <a:t>函数换成另一个函数就可以了。</a:t>
            </a:r>
          </a:p>
          <a:p>
            <a:endParaRPr kumimoji="1" lang="zh-CN" altLang="en-US" dirty="0"/>
          </a:p>
          <a:p>
            <a:r>
              <a:rPr kumimoji="1" lang="zh-CN" altLang="en-US" dirty="0"/>
              <a:t>为更深入阐述这一点，我们可以创建另一个函数</a:t>
            </a:r>
            <a:r>
              <a:rPr kumimoji="1" lang="en-US" altLang="zh-CN" dirty="0"/>
              <a:t>`sum()`</a:t>
            </a:r>
            <a:r>
              <a:rPr kumimoji="1" lang="zh-CN" altLang="en-US" dirty="0"/>
              <a:t>，该函数带有一个数组和回调做参数。回调用于将数组中的每个值用</a:t>
            </a:r>
            <a:r>
              <a:rPr kumimoji="1" lang="en-US" altLang="zh-CN" dirty="0"/>
              <a:t>`map()`</a:t>
            </a:r>
            <a:r>
              <a:rPr kumimoji="1" lang="zh-CN" altLang="en-US" dirty="0"/>
              <a:t>方法转换。然后用</a:t>
            </a:r>
            <a:r>
              <a:rPr kumimoji="1" lang="en-US" altLang="zh-CN" dirty="0"/>
              <a:t>`reduce()`</a:t>
            </a:r>
            <a:r>
              <a:rPr kumimoji="1" lang="zh-CN" altLang="en-US" dirty="0"/>
              <a:t>方法求数组中所有元素的和：</a:t>
            </a:r>
          </a:p>
          <a:p>
            <a:endParaRPr kumimoji="1" lang="zh-CN" altLang="en-US" dirty="0"/>
          </a:p>
          <a:p>
            <a:r>
              <a:rPr kumimoji="1" lang="en-US" altLang="zh-CN" dirty="0"/>
              <a:t>```</a:t>
            </a:r>
          </a:p>
          <a:p>
            <a:r>
              <a:rPr kumimoji="1" lang="en-US" altLang="zh-CN" dirty="0"/>
              <a:t>function sum(array, callback) { </a:t>
            </a:r>
          </a:p>
          <a:p>
            <a:r>
              <a:rPr kumimoji="1" lang="en-US" altLang="zh-CN" dirty="0"/>
              <a:t>    if(callback) { </a:t>
            </a:r>
          </a:p>
          <a:p>
            <a:r>
              <a:rPr kumimoji="1" lang="en-US" altLang="zh-CN" dirty="0"/>
              <a:t>        array = array.map(callback); </a:t>
            </a:r>
          </a:p>
          <a:p>
            <a:r>
              <a:rPr kumimoji="1" lang="en-US" altLang="zh-CN" dirty="0"/>
              <a:t>    } </a:t>
            </a:r>
          </a:p>
          <a:p>
            <a:r>
              <a:rPr kumimoji="1" lang="en-US" altLang="zh-CN" dirty="0"/>
              <a:t>    return array.reduce((a,b) =&gt; a + b ); </a:t>
            </a:r>
          </a:p>
          <a:p>
            <a:r>
              <a:rPr kumimoji="1" lang="en-US" altLang="zh-CN" dirty="0"/>
              <a:t>}</a:t>
            </a:r>
          </a:p>
          <a:p>
            <a:r>
              <a:rPr kumimoji="1" lang="en-US" altLang="zh-CN" dirty="0"/>
              <a:t>```</a:t>
            </a:r>
          </a:p>
          <a:p>
            <a:endParaRPr kumimoji="1" lang="en-US" altLang="zh-CN" dirty="0"/>
          </a:p>
          <a:p>
            <a:r>
              <a:rPr kumimoji="1" lang="zh-CN" altLang="en-US" dirty="0"/>
              <a:t>回调让函数更灵活，因为它允许在求和之前，对数组中的所有数字执行转换。这意味着他可以用于求一个数字数组的和：</a:t>
            </a:r>
          </a:p>
          <a:p>
            <a:endParaRPr kumimoji="1" lang="zh-CN" altLang="en-US" dirty="0"/>
          </a:p>
          <a:p>
            <a:r>
              <a:rPr kumimoji="1" lang="en-US" altLang="zh-CN" dirty="0"/>
              <a:t>```</a:t>
            </a:r>
          </a:p>
          <a:p>
            <a:r>
              <a:rPr kumimoji="1" lang="en-US" altLang="zh-CN" dirty="0"/>
              <a:t>sum([1,2,3]); // returns 1 + 2 + 3 </a:t>
            </a:r>
          </a:p>
          <a:p>
            <a:r>
              <a:rPr kumimoji="1" lang="en-US" altLang="zh-CN" dirty="0"/>
              <a:t>&lt;&lt; 6 </a:t>
            </a:r>
          </a:p>
          <a:p>
            <a:r>
              <a:rPr kumimoji="1" lang="en-US" altLang="zh-CN" dirty="0"/>
              <a:t>```</a:t>
            </a:r>
          </a:p>
          <a:p>
            <a:endParaRPr kumimoji="1" lang="en-US" altLang="zh-CN" dirty="0"/>
          </a:p>
          <a:p>
            <a:r>
              <a:rPr kumimoji="1" lang="zh-CN" altLang="en-US" dirty="0"/>
              <a:t>另外，我们可以通过将</a:t>
            </a:r>
            <a:r>
              <a:rPr kumimoji="1" lang="en-US" altLang="zh-CN" dirty="0"/>
              <a:t>`square()`</a:t>
            </a:r>
            <a:r>
              <a:rPr kumimoji="1" lang="zh-CN" altLang="en-US" dirty="0"/>
              <a:t>函数添加为回调，求数字的平方和：</a:t>
            </a:r>
          </a:p>
          <a:p>
            <a:endParaRPr kumimoji="1" lang="zh-CN" altLang="en-US" dirty="0"/>
          </a:p>
          <a:p>
            <a:r>
              <a:rPr kumimoji="1" lang="en-US" altLang="zh-CN" dirty="0"/>
              <a:t>```</a:t>
            </a:r>
          </a:p>
          <a:p>
            <a:r>
              <a:rPr kumimoji="1" lang="en-US" altLang="zh-CN" dirty="0"/>
              <a:t>sum([1,2,3], square); // </a:t>
            </a:r>
            <a:r>
              <a:rPr kumimoji="1" lang="zh-CN" altLang="en-US" dirty="0"/>
              <a:t>返回 </a:t>
            </a:r>
            <a:r>
              <a:rPr kumimoji="1" lang="en-US" altLang="zh-CN" dirty="0"/>
              <a:t>1^2 + 2^2 + 3^2 </a:t>
            </a:r>
          </a:p>
          <a:p>
            <a:r>
              <a:rPr kumimoji="1" lang="en-US" altLang="zh-CN" dirty="0"/>
              <a:t>&lt;&lt; 14 </a:t>
            </a:r>
          </a:p>
          <a:p>
            <a:r>
              <a:rPr kumimoji="1" lang="en-US" altLang="zh-CN" dirty="0"/>
              <a:t>```</a:t>
            </a:r>
          </a:p>
          <a:p>
            <a:endParaRPr kumimoji="1" lang="en-US" altLang="zh-CN" dirty="0"/>
          </a:p>
          <a:p>
            <a:r>
              <a:rPr kumimoji="1" lang="en-US" altLang="zh-CN" dirty="0"/>
              <a:t>`sum()`</a:t>
            </a:r>
            <a:r>
              <a:rPr kumimoji="1" lang="zh-CN" altLang="en-US" dirty="0"/>
              <a:t>函数还可以用来创建一个计算数字数组的平均值的</a:t>
            </a:r>
            <a:r>
              <a:rPr kumimoji="1" lang="en-US" altLang="zh-CN" dirty="0"/>
              <a:t>`mean()`</a:t>
            </a:r>
            <a:r>
              <a:rPr kumimoji="1" lang="zh-CN" altLang="en-US" dirty="0"/>
              <a:t>函数：</a:t>
            </a:r>
          </a:p>
          <a:p>
            <a:endParaRPr kumimoji="1" lang="zh-CN" altLang="en-US" dirty="0"/>
          </a:p>
          <a:p>
            <a:r>
              <a:rPr kumimoji="1" lang="en-US" altLang="zh-CN" dirty="0"/>
              <a:t>```</a:t>
            </a:r>
          </a:p>
          <a:p>
            <a:r>
              <a:rPr kumimoji="1" lang="en-US" altLang="zh-CN" dirty="0"/>
              <a:t>function mean(array) { </a:t>
            </a:r>
          </a:p>
          <a:p>
            <a:r>
              <a:rPr kumimoji="1" lang="en-US" altLang="zh-CN" dirty="0"/>
              <a:t>    return sum(array)/array.length; </a:t>
            </a:r>
          </a:p>
          <a:p>
            <a:r>
              <a:rPr kumimoji="1" lang="en-US" altLang="zh-CN" dirty="0"/>
              <a:t>} </a:t>
            </a:r>
          </a:p>
          <a:p>
            <a:endParaRPr kumimoji="1" lang="en-US" altLang="zh-CN" dirty="0"/>
          </a:p>
          <a:p>
            <a:r>
              <a:rPr kumimoji="1" lang="en-US" altLang="zh-CN" dirty="0"/>
              <a:t>mean([1,2,3]; </a:t>
            </a:r>
          </a:p>
          <a:p>
            <a:r>
              <a:rPr kumimoji="1" lang="en-US" altLang="zh-CN" dirty="0"/>
              <a:t>&lt;&lt; 2</a:t>
            </a:r>
          </a:p>
          <a:p>
            <a:r>
              <a:rPr kumimoji="1" lang="en-US" altLang="zh-CN" dirty="0"/>
              <a:t>```</a:t>
            </a:r>
          </a:p>
          <a:p>
            <a:endParaRPr kumimoji="1" lang="en-US" altLang="zh-CN" dirty="0"/>
          </a:p>
          <a:p>
            <a:r>
              <a:rPr kumimoji="1" lang="zh-CN" altLang="en-US" dirty="0"/>
              <a:t>现在我们可以用</a:t>
            </a:r>
            <a:r>
              <a:rPr kumimoji="1" lang="en-US" altLang="zh-CN" dirty="0"/>
              <a:t>`sum()`</a:t>
            </a:r>
            <a:r>
              <a:rPr kumimoji="1" lang="zh-CN" altLang="en-US" dirty="0"/>
              <a:t>、</a:t>
            </a:r>
            <a:r>
              <a:rPr kumimoji="1" lang="en-US" altLang="zh-CN" dirty="0"/>
              <a:t>`square()`</a:t>
            </a:r>
            <a:r>
              <a:rPr kumimoji="1" lang="zh-CN" altLang="en-US" dirty="0"/>
              <a:t>和</a:t>
            </a:r>
            <a:r>
              <a:rPr kumimoji="1" lang="en-US" altLang="zh-CN" dirty="0"/>
              <a:t>`mean()`</a:t>
            </a:r>
            <a:r>
              <a:rPr kumimoji="1" lang="zh-CN" altLang="en-US" dirty="0"/>
              <a:t>函数作为构建单元，创建一个计算一个数字数组的方差的</a:t>
            </a:r>
            <a:r>
              <a:rPr kumimoji="1" lang="en-US" altLang="zh-CN" dirty="0"/>
              <a:t>`variance()`</a:t>
            </a:r>
            <a:r>
              <a:rPr kumimoji="1" lang="zh-CN" altLang="en-US" dirty="0"/>
              <a:t>函数：</a:t>
            </a:r>
          </a:p>
          <a:p>
            <a:endParaRPr kumimoji="1" lang="zh-CN" altLang="en-US" dirty="0"/>
          </a:p>
          <a:p>
            <a:r>
              <a:rPr kumimoji="1" lang="en-US" altLang="zh-CN" dirty="0"/>
              <a:t>```</a:t>
            </a:r>
          </a:p>
          <a:p>
            <a:r>
              <a:rPr kumimoji="1" lang="en-US" altLang="zh-CN" dirty="0"/>
              <a:t>function variance(array) { </a:t>
            </a:r>
          </a:p>
          <a:p>
            <a:r>
              <a:rPr kumimoji="1" lang="en-US" altLang="zh-CN" dirty="0"/>
              <a:t>    return sum(array,square)/array.length - square(mean(array)) </a:t>
            </a:r>
          </a:p>
          <a:p>
            <a:r>
              <a:rPr kumimoji="1" lang="en-US" altLang="zh-CN" dirty="0"/>
              <a:t>} </a:t>
            </a:r>
          </a:p>
          <a:p>
            <a:endParaRPr kumimoji="1" lang="en-US" altLang="zh-CN" dirty="0"/>
          </a:p>
          <a:p>
            <a:r>
              <a:rPr kumimoji="1" lang="en-US" altLang="zh-CN" dirty="0"/>
              <a:t>variance([1,2,3]) </a:t>
            </a:r>
          </a:p>
          <a:p>
            <a:r>
              <a:rPr kumimoji="1" lang="en-US" altLang="zh-CN" dirty="0"/>
              <a:t>&lt;&lt; 0.666666666666667 </a:t>
            </a:r>
          </a:p>
          <a:p>
            <a:r>
              <a:rPr kumimoji="1" lang="en-US" altLang="zh-CN" dirty="0"/>
              <a:t>```</a:t>
            </a:r>
          </a:p>
          <a:p>
            <a:endParaRPr kumimoji="1" lang="en-US" altLang="zh-CN" dirty="0"/>
          </a:p>
          <a:p>
            <a:r>
              <a:rPr kumimoji="1" lang="zh-CN" altLang="en-US" dirty="0"/>
              <a:t>我们可以看到，通过将每个功能分离到单独的函数中，我们就能组合一个更复杂的函数。这些函数还可以用来创建更多函数。</a:t>
            </a:r>
            <a:endParaRPr kumimoji="1" lang="en-US" altLang="zh-CN" dirty="0"/>
          </a:p>
          <a:p>
            <a:endParaRPr kumimoji="1" lang="en-US" altLang="zh-CN" dirty="0"/>
          </a:p>
          <a:p>
            <a:endParaRPr kumimoji="1" lang="zh-CN" altLang="en-US"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49</a:t>
            </a:fld>
            <a:endParaRPr lang="zh-CN" altLang="en-US"/>
          </a:p>
        </p:txBody>
      </p:sp>
    </p:spTree>
    <p:extLst>
      <p:ext uri="{BB962C8B-B14F-4D97-AF65-F5344CB8AC3E}">
        <p14:creationId xmlns:p14="http://schemas.microsoft.com/office/powerpoint/2010/main" val="19787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649563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高阶函数是接受一个函数为参数，或者返回另一个函数，或者二者都有的函数。</a:t>
            </a:r>
          </a:p>
          <a:p>
            <a:endParaRPr kumimoji="1" lang="zh-CN" altLang="en-US" dirty="0"/>
          </a:p>
          <a:p>
            <a:r>
              <a:rPr kumimoji="1" lang="zh-CN" altLang="en-US" dirty="0"/>
              <a:t>闭包被广泛用于高阶函数，因为闭包让我们可以创建一个通用的函数，这个通用的函数随后可以基于其参数返回更特定的函数。具体做法是围绕着函数的参数来创建一个闭包，让这些参数在返回的函数中保持存活。例如，考虑如下的</a:t>
            </a:r>
            <a:r>
              <a:rPr kumimoji="1" lang="en-US" altLang="zh-CN" dirty="0"/>
              <a:t>`multiplier()`</a:t>
            </a:r>
            <a:r>
              <a:rPr kumimoji="1" lang="zh-CN" altLang="en-US" dirty="0"/>
              <a:t>函数：</a:t>
            </a:r>
          </a:p>
          <a:p>
            <a:endParaRPr kumimoji="1" lang="zh-CN" altLang="en-US" dirty="0"/>
          </a:p>
          <a:p>
            <a:r>
              <a:rPr kumimoji="1" lang="en-US" altLang="zh-CN" dirty="0"/>
              <a:t>```</a:t>
            </a:r>
          </a:p>
          <a:p>
            <a:r>
              <a:rPr kumimoji="1" lang="en-US" altLang="zh-CN" dirty="0"/>
              <a:t>function multiplier(x){ </a:t>
            </a:r>
          </a:p>
          <a:p>
            <a:r>
              <a:rPr kumimoji="1" lang="en-US" altLang="zh-CN" dirty="0"/>
              <a:t>    return function(y){ </a:t>
            </a:r>
          </a:p>
          <a:p>
            <a:r>
              <a:rPr kumimoji="1" lang="en-US" altLang="zh-CN" dirty="0"/>
              <a:t>        return x*y; </a:t>
            </a:r>
          </a:p>
          <a:p>
            <a:r>
              <a:rPr kumimoji="1" lang="en-US" altLang="zh-CN" dirty="0"/>
              <a:t>    } </a:t>
            </a:r>
          </a:p>
          <a:p>
            <a:r>
              <a:rPr kumimoji="1" lang="en-US" altLang="zh-CN" dirty="0"/>
              <a:t>} </a:t>
            </a:r>
          </a:p>
          <a:p>
            <a:r>
              <a:rPr kumimoji="1" lang="en-US" altLang="zh-CN" dirty="0"/>
              <a:t>```</a:t>
            </a:r>
          </a:p>
          <a:p>
            <a:endParaRPr kumimoji="1" lang="en-US" altLang="zh-CN" dirty="0"/>
          </a:p>
          <a:p>
            <a:r>
              <a:rPr kumimoji="1" lang="en-US" altLang="zh-CN" dirty="0"/>
              <a:t>`multiplier()`</a:t>
            </a:r>
            <a:r>
              <a:rPr kumimoji="1" lang="zh-CN" altLang="en-US" dirty="0"/>
              <a:t>函数返回另一个将参数</a:t>
            </a:r>
            <a:r>
              <a:rPr kumimoji="1" lang="en-US" altLang="zh-CN" dirty="0"/>
              <a:t>`x`</a:t>
            </a:r>
            <a:r>
              <a:rPr kumimoji="1" lang="zh-CN" altLang="en-US" dirty="0"/>
              <a:t>包含进来的函数。然后这个参数就可以被被函数的函数所用。</a:t>
            </a:r>
          </a:p>
          <a:p>
            <a:endParaRPr kumimoji="1" lang="zh-CN" altLang="en-US" dirty="0"/>
          </a:p>
          <a:p>
            <a:r>
              <a:rPr kumimoji="1" lang="zh-CN" altLang="en-US" dirty="0"/>
              <a:t>现在我们可以用这种通用的</a:t>
            </a:r>
            <a:r>
              <a:rPr kumimoji="1" lang="en-US" altLang="zh-CN" dirty="0"/>
              <a:t>`multiplier()`</a:t>
            </a:r>
            <a:r>
              <a:rPr kumimoji="1" lang="zh-CN" altLang="en-US" dirty="0"/>
              <a:t>函数来创建一个更具体的函数：</a:t>
            </a:r>
          </a:p>
          <a:p>
            <a:endParaRPr kumimoji="1" lang="zh-CN" altLang="en-US" dirty="0"/>
          </a:p>
          <a:p>
            <a:r>
              <a:rPr kumimoji="1" lang="en-US" altLang="zh-CN" dirty="0"/>
              <a:t>```</a:t>
            </a:r>
          </a:p>
          <a:p>
            <a:r>
              <a:rPr kumimoji="1" lang="en-US" altLang="zh-CN" dirty="0"/>
              <a:t>doubler = multiplier(2); </a:t>
            </a:r>
          </a:p>
          <a:p>
            <a:r>
              <a:rPr kumimoji="1" lang="en-US" altLang="zh-CN" dirty="0"/>
              <a:t>```</a:t>
            </a:r>
          </a:p>
          <a:p>
            <a:endParaRPr kumimoji="1" lang="en-US" altLang="zh-CN" dirty="0"/>
          </a:p>
          <a:p>
            <a:r>
              <a:rPr kumimoji="1" lang="zh-CN" altLang="en-US" dirty="0"/>
              <a:t>这行代码创建了一个新函数</a:t>
            </a:r>
            <a:r>
              <a:rPr kumimoji="1" lang="en-US" altLang="zh-CN" dirty="0"/>
              <a:t>`doubler()`</a:t>
            </a:r>
            <a:r>
              <a:rPr kumimoji="1" lang="zh-CN" altLang="en-US" dirty="0"/>
              <a:t>，将形参</a:t>
            </a:r>
            <a:r>
              <a:rPr kumimoji="1" lang="en-US" altLang="zh-CN" dirty="0"/>
              <a:t>`a`</a:t>
            </a:r>
            <a:r>
              <a:rPr kumimoji="1" lang="zh-CN" altLang="en-US" dirty="0"/>
              <a:t>与提供给</a:t>
            </a:r>
            <a:r>
              <a:rPr kumimoji="1" lang="en-US" altLang="zh-CN" dirty="0"/>
              <a:t>`multiplier(0`</a:t>
            </a:r>
            <a:r>
              <a:rPr kumimoji="1" lang="zh-CN" altLang="en-US" dirty="0"/>
              <a:t>函数的实参（在本例中是</a:t>
            </a:r>
            <a:r>
              <a:rPr kumimoji="1" lang="en-US" altLang="zh-CN" dirty="0"/>
              <a:t>`2`</a:t>
            </a:r>
            <a:r>
              <a:rPr kumimoji="1" lang="zh-CN" altLang="en-US" dirty="0"/>
              <a:t>）相乘。最终结果是一个将其实参与</a:t>
            </a:r>
            <a:r>
              <a:rPr kumimoji="1" lang="en-US" altLang="zh-CN" dirty="0"/>
              <a:t>`2`</a:t>
            </a:r>
            <a:r>
              <a:rPr kumimoji="1" lang="zh-CN" altLang="en-US" dirty="0"/>
              <a:t>相乘的</a:t>
            </a:r>
            <a:r>
              <a:rPr kumimoji="1" lang="en-US" altLang="zh-CN" dirty="0"/>
              <a:t>`doubler()`</a:t>
            </a:r>
            <a:r>
              <a:rPr kumimoji="1" lang="zh-CN" altLang="en-US" dirty="0"/>
              <a:t>函数：</a:t>
            </a:r>
          </a:p>
          <a:p>
            <a:endParaRPr kumimoji="1" lang="zh-CN" altLang="en-US" dirty="0"/>
          </a:p>
          <a:p>
            <a:r>
              <a:rPr kumimoji="1" lang="en-US" altLang="zh-CN" dirty="0"/>
              <a:t>```</a:t>
            </a:r>
          </a:p>
          <a:p>
            <a:r>
              <a:rPr kumimoji="1" lang="en-US" altLang="zh-CN" dirty="0"/>
              <a:t>doubler(10); </a:t>
            </a:r>
          </a:p>
          <a:p>
            <a:r>
              <a:rPr kumimoji="1" lang="en-US" altLang="zh-CN" dirty="0"/>
              <a:t>&lt;&lt; 20 </a:t>
            </a:r>
          </a:p>
          <a:p>
            <a:r>
              <a:rPr kumimoji="1" lang="en-US" altLang="zh-CN" dirty="0"/>
              <a:t>```</a:t>
            </a:r>
          </a:p>
          <a:p>
            <a:endParaRPr kumimoji="1" lang="en-US" altLang="zh-CN" dirty="0"/>
          </a:p>
          <a:p>
            <a:r>
              <a:rPr kumimoji="1" lang="en-US" altLang="zh-CN" dirty="0"/>
              <a:t>`multiplier()`</a:t>
            </a:r>
            <a:r>
              <a:rPr kumimoji="1" lang="zh-CN" altLang="en-US" dirty="0"/>
              <a:t>是一个高阶函数的示例。这意味着我们可以通过使用不同的实参，用它来创建另一个更具体的函数。</a:t>
            </a:r>
          </a:p>
          <a:p>
            <a:endParaRPr kumimoji="1" lang="zh-CN" altLang="en-US" dirty="0"/>
          </a:p>
          <a:p>
            <a:r>
              <a:rPr kumimoji="1" lang="zh-CN" altLang="en-US" dirty="0"/>
              <a:t>例如，实参</a:t>
            </a:r>
            <a:r>
              <a:rPr kumimoji="1" lang="en-US" altLang="zh-CN" dirty="0"/>
              <a:t>`3`</a:t>
            </a:r>
            <a:r>
              <a:rPr kumimoji="1" lang="zh-CN" altLang="en-US" dirty="0"/>
              <a:t>可以用来创建</a:t>
            </a:r>
            <a:r>
              <a:rPr kumimoji="1" lang="en-US" altLang="zh-CN" dirty="0"/>
              <a:t>`tripler()`</a:t>
            </a:r>
            <a:r>
              <a:rPr kumimoji="1" lang="zh-CN" altLang="en-US" dirty="0"/>
              <a:t>函数，这个函数将其实参与</a:t>
            </a:r>
            <a:r>
              <a:rPr kumimoji="1" lang="en-US" altLang="zh-CN" dirty="0"/>
              <a:t>`3`</a:t>
            </a:r>
            <a:r>
              <a:rPr kumimoji="1" lang="zh-CN" altLang="en-US" dirty="0"/>
              <a:t>相乘：</a:t>
            </a:r>
          </a:p>
          <a:p>
            <a:endParaRPr kumimoji="1" lang="zh-CN" altLang="en-US" dirty="0"/>
          </a:p>
          <a:p>
            <a:r>
              <a:rPr kumimoji="1" lang="en-US" altLang="zh-CN" dirty="0"/>
              <a:t>```</a:t>
            </a:r>
          </a:p>
          <a:p>
            <a:r>
              <a:rPr kumimoji="1" lang="en-US" altLang="zh-CN" dirty="0"/>
              <a:t>tripler = multiplier(3); </a:t>
            </a:r>
          </a:p>
          <a:p>
            <a:r>
              <a:rPr kumimoji="1" lang="en-US" altLang="zh-CN" dirty="0"/>
              <a:t>tripler(10); </a:t>
            </a:r>
          </a:p>
          <a:p>
            <a:r>
              <a:rPr kumimoji="1" lang="en-US" altLang="zh-CN" dirty="0"/>
              <a:t>&lt;&lt; 30 </a:t>
            </a:r>
          </a:p>
          <a:p>
            <a:r>
              <a:rPr kumimoji="1" lang="en-US" altLang="zh-CN" dirty="0"/>
              <a:t>```</a:t>
            </a:r>
          </a:p>
          <a:p>
            <a:endParaRPr kumimoji="1" lang="en-US" altLang="zh-CN" dirty="0"/>
          </a:p>
          <a:p>
            <a:r>
              <a:rPr kumimoji="1" lang="zh-CN" altLang="en-US" dirty="0"/>
              <a:t>这是函数式编程的核心原则之一：允许通用的高阶函数用来基于特定的形参，返回更具体的函数。</a:t>
            </a:r>
          </a:p>
          <a:p>
            <a:endParaRPr kumimoji="1" lang="zh-CN" altLang="en-US" dirty="0"/>
          </a:p>
          <a:p>
            <a:r>
              <a:rPr kumimoji="1" lang="zh-CN" altLang="en-US" dirty="0"/>
              <a:t>如下是另一个例子。这里我们创建一个高阶函数</a:t>
            </a:r>
            <a:r>
              <a:rPr kumimoji="1" lang="en-US" altLang="zh-CN" dirty="0"/>
              <a:t>`power()`</a:t>
            </a:r>
            <a:r>
              <a:rPr kumimoji="1" lang="zh-CN" altLang="en-US" dirty="0"/>
              <a:t>，该函数返回计算给定实参的幂的第二个函数。为了执行该计算，第二个函数使用闭包来维护一个提供给</a:t>
            </a:r>
            <a:r>
              <a:rPr kumimoji="1" lang="en-US" altLang="zh-CN" dirty="0"/>
              <a:t>`power()`</a:t>
            </a:r>
            <a:r>
              <a:rPr kumimoji="1" lang="zh-CN" altLang="en-US" dirty="0"/>
              <a:t>函数的初始实参的引用：</a:t>
            </a:r>
          </a:p>
          <a:p>
            <a:endParaRPr kumimoji="1" lang="zh-CN" altLang="en-US" dirty="0"/>
          </a:p>
          <a:p>
            <a:r>
              <a:rPr kumimoji="1" lang="en-US" altLang="zh-CN" dirty="0"/>
              <a:t>```</a:t>
            </a:r>
          </a:p>
          <a:p>
            <a:r>
              <a:rPr kumimoji="1" lang="en-US" altLang="zh-CN" dirty="0"/>
              <a:t>function power(x) { </a:t>
            </a:r>
          </a:p>
          <a:p>
            <a:r>
              <a:rPr kumimoji="1" lang="en-US" altLang="zh-CN" dirty="0"/>
              <a:t>    return function(power) { </a:t>
            </a:r>
          </a:p>
          <a:p>
            <a:r>
              <a:rPr kumimoji="1" lang="en-US" altLang="zh-CN" dirty="0"/>
              <a:t>        return Math.pow(x,power); </a:t>
            </a:r>
          </a:p>
          <a:p>
            <a:r>
              <a:rPr kumimoji="1" lang="en-US" altLang="zh-CN" dirty="0"/>
              <a:t>    } </a:t>
            </a:r>
          </a:p>
          <a:p>
            <a:r>
              <a:rPr kumimoji="1" lang="en-US" altLang="zh-CN" dirty="0"/>
              <a:t>} </a:t>
            </a:r>
          </a:p>
          <a:p>
            <a:r>
              <a:rPr kumimoji="1" lang="en-US" altLang="zh-CN" dirty="0"/>
              <a:t>```</a:t>
            </a:r>
          </a:p>
          <a:p>
            <a:endParaRPr kumimoji="1" lang="en-US" altLang="zh-CN" dirty="0"/>
          </a:p>
          <a:p>
            <a:r>
              <a:rPr kumimoji="1" lang="zh-CN" altLang="en-US" dirty="0"/>
              <a:t>现在我们就可以用这个高阶的、更通用的函数，来创建一个更具体的函数。例如，我们可以像下面这样，实现一个返回</a:t>
            </a:r>
            <a:r>
              <a:rPr kumimoji="1" lang="en-US" altLang="zh-CN" dirty="0"/>
              <a:t>`2`</a:t>
            </a:r>
            <a:r>
              <a:rPr kumimoji="1" lang="zh-CN" altLang="en-US" dirty="0"/>
              <a:t>的幂的</a:t>
            </a:r>
            <a:r>
              <a:rPr kumimoji="1" lang="en-US" altLang="zh-CN" dirty="0"/>
              <a:t>`twoExp()`</a:t>
            </a:r>
            <a:r>
              <a:rPr kumimoji="1" lang="zh-CN" altLang="en-US" dirty="0"/>
              <a:t>函数：</a:t>
            </a:r>
          </a:p>
          <a:p>
            <a:endParaRPr kumimoji="1" lang="zh-CN" altLang="en-US" dirty="0"/>
          </a:p>
          <a:p>
            <a:r>
              <a:rPr kumimoji="1" lang="en-US" altLang="zh-CN" dirty="0"/>
              <a:t>```</a:t>
            </a:r>
          </a:p>
          <a:p>
            <a:r>
              <a:rPr kumimoji="1" lang="en-US" altLang="zh-CN" dirty="0"/>
              <a:t>twoExp = power(2); </a:t>
            </a:r>
          </a:p>
          <a:p>
            <a:r>
              <a:rPr kumimoji="1" lang="en-US" altLang="zh-CN" dirty="0"/>
              <a:t>&lt;&lt; function (power) { return Math.pow(x,power); } </a:t>
            </a:r>
          </a:p>
          <a:p>
            <a:endParaRPr kumimoji="1" lang="en-US" altLang="zh-CN" dirty="0"/>
          </a:p>
          <a:p>
            <a:r>
              <a:rPr kumimoji="1" lang="en-US" altLang="zh-CN" dirty="0"/>
              <a:t>twoExp(5); </a:t>
            </a:r>
          </a:p>
          <a:p>
            <a:r>
              <a:rPr kumimoji="1" lang="en-US" altLang="zh-CN" dirty="0"/>
              <a:t>&lt;&lt; 32 </a:t>
            </a:r>
          </a:p>
          <a:p>
            <a:r>
              <a:rPr kumimoji="1" lang="en-US" altLang="zh-CN" dirty="0"/>
              <a:t>```</a:t>
            </a:r>
          </a:p>
          <a:p>
            <a:endParaRPr kumimoji="1" lang="en-US" altLang="zh-CN" dirty="0"/>
          </a:p>
          <a:p>
            <a:r>
              <a:rPr kumimoji="1" lang="zh-CN" altLang="en-US" dirty="0"/>
              <a:t>我们还可以创建另一个返回</a:t>
            </a:r>
            <a:r>
              <a:rPr kumimoji="1" lang="en-US" altLang="zh-CN" dirty="0"/>
              <a:t>`10`</a:t>
            </a:r>
            <a:r>
              <a:rPr kumimoji="1" lang="zh-CN" altLang="en-US" dirty="0"/>
              <a:t>的幂的</a:t>
            </a:r>
            <a:r>
              <a:rPr kumimoji="1" lang="en-US" altLang="zh-CN" dirty="0"/>
              <a:t>`tenExp()`</a:t>
            </a:r>
            <a:r>
              <a:rPr kumimoji="1" lang="zh-CN" altLang="en-US" dirty="0"/>
              <a:t>函数：</a:t>
            </a:r>
          </a:p>
          <a:p>
            <a:endParaRPr kumimoji="1" lang="zh-CN" altLang="en-US" dirty="0"/>
          </a:p>
          <a:p>
            <a:r>
              <a:rPr kumimoji="1" lang="en-US" altLang="zh-CN" dirty="0"/>
              <a:t>```</a:t>
            </a:r>
          </a:p>
          <a:p>
            <a:r>
              <a:rPr kumimoji="1" lang="en-US" altLang="zh-CN" dirty="0"/>
              <a:t>tenExp = power(10); </a:t>
            </a:r>
          </a:p>
          <a:p>
            <a:r>
              <a:rPr kumimoji="1" lang="en-US" altLang="zh-CN" dirty="0"/>
              <a:t>&lt;&lt; function (power) { return Math.pow(x,power); } </a:t>
            </a:r>
          </a:p>
          <a:p>
            <a:endParaRPr kumimoji="1" lang="en-US" altLang="zh-CN" dirty="0"/>
          </a:p>
          <a:p>
            <a:r>
              <a:rPr kumimoji="1" lang="en-US" altLang="zh-CN" dirty="0"/>
              <a:t>tenExp(6); </a:t>
            </a:r>
          </a:p>
          <a:p>
            <a:r>
              <a:rPr kumimoji="1" lang="en-US" altLang="zh-CN" dirty="0"/>
              <a:t>&lt;&lt; 1000000 </a:t>
            </a:r>
          </a:p>
          <a:p>
            <a:r>
              <a:rPr kumimoji="1" lang="en-US" altLang="zh-CN" dirty="0"/>
              <a:t>```</a:t>
            </a:r>
          </a:p>
          <a:p>
            <a:endParaRPr kumimoji="1" lang="en-US" altLang="zh-CN" dirty="0"/>
          </a:p>
          <a:p>
            <a:r>
              <a:rPr kumimoji="1" lang="zh-CN" altLang="en-US" dirty="0"/>
              <a:t>当一个高阶函数返回另一个函数时，我们可以用一种优雅的方式，通过用两个括号，创建一个匿名返回函数，然后立即用一个值调用它。例如：</a:t>
            </a:r>
          </a:p>
          <a:p>
            <a:endParaRPr kumimoji="1" lang="zh-CN" altLang="en-US" dirty="0"/>
          </a:p>
          <a:p>
            <a:r>
              <a:rPr kumimoji="1" lang="en-US" altLang="zh-CN" dirty="0"/>
              <a:t>```</a:t>
            </a:r>
          </a:p>
          <a:p>
            <a:r>
              <a:rPr kumimoji="1" lang="en-US" altLang="zh-CN" dirty="0"/>
              <a:t>power(3)(5); </a:t>
            </a:r>
          </a:p>
          <a:p>
            <a:r>
              <a:rPr kumimoji="1" lang="en-US" altLang="zh-CN" dirty="0"/>
              <a:t>&lt;&lt; 243</a:t>
            </a:r>
          </a:p>
          <a:p>
            <a:r>
              <a:rPr kumimoji="1" lang="en-US" altLang="zh-CN" dirty="0"/>
              <a:t>```</a:t>
            </a:r>
          </a:p>
          <a:p>
            <a:endParaRPr kumimoji="1" lang="en-US" altLang="zh-CN" dirty="0"/>
          </a:p>
          <a:p>
            <a:r>
              <a:rPr kumimoji="1" lang="zh-CN" altLang="en-US" dirty="0"/>
              <a:t>这段代码之所以能运行，只因为</a:t>
            </a:r>
            <a:r>
              <a:rPr kumimoji="1" lang="en-US" altLang="zh-CN" dirty="0"/>
              <a:t>`power(3)`</a:t>
            </a:r>
            <a:r>
              <a:rPr kumimoji="1" lang="zh-CN" altLang="en-US" dirty="0"/>
              <a:t>返回一个函数，然后立即给这个返回的函数传递一个实参</a:t>
            </a:r>
            <a:r>
              <a:rPr kumimoji="1" lang="en-US" altLang="zh-CN" dirty="0"/>
              <a:t>`5`</a:t>
            </a:r>
            <a:r>
              <a:rPr kumimoji="1" lang="zh-CN" altLang="en-US" dirty="0"/>
              <a:t>，而这个</a:t>
            </a:r>
            <a:r>
              <a:rPr kumimoji="1" lang="en-US" altLang="zh-CN" dirty="0"/>
              <a:t>`5`</a:t>
            </a:r>
            <a:r>
              <a:rPr kumimoji="1" lang="zh-CN" altLang="en-US" dirty="0"/>
              <a:t>是添加到末尾的括号中作为参数的。</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50</a:t>
            </a:fld>
            <a:endParaRPr lang="zh-CN" altLang="en-US"/>
          </a:p>
        </p:txBody>
      </p:sp>
    </p:spTree>
    <p:extLst>
      <p:ext uri="{BB962C8B-B14F-4D97-AF65-F5344CB8AC3E}">
        <p14:creationId xmlns:p14="http://schemas.microsoft.com/office/powerpoint/2010/main" val="37159677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柯里化（</a:t>
            </a:r>
            <a:r>
              <a:rPr kumimoji="1" lang="en-US" altLang="zh-CN" dirty="0"/>
              <a:t>Currying</a:t>
            </a:r>
            <a:r>
              <a:rPr kumimoji="1" lang="zh-CN" altLang="en-US" dirty="0"/>
              <a:t>）是涉及函数的偏应用的一个过程。柯里化这个名称是来自于逻辑学家</a:t>
            </a:r>
            <a:r>
              <a:rPr kumimoji="1" lang="en-US" altLang="zh-CN" dirty="0"/>
              <a:t>Haskell Curry</a:t>
            </a:r>
            <a:r>
              <a:rPr kumimoji="1" lang="zh-CN" altLang="en-US" dirty="0"/>
              <a:t>，他在摩斯电码上的一篇论文导致这种编程技术的发展。</a:t>
            </a:r>
          </a:p>
          <a:p>
            <a:endParaRPr kumimoji="1" lang="zh-CN" altLang="en-US" dirty="0"/>
          </a:p>
          <a:p>
            <a:r>
              <a:rPr kumimoji="1" lang="zh-CN" altLang="en-US" dirty="0"/>
              <a:t>当一个函数没有被提供所有实参时，它就返回保持了已经提供的实参的另一个函数，并且指望后面的调用会提供在原始函数被调用时被省略的剩余实参。只有期待的实参逐渐被提供了后，最终结果才会被返回。</a:t>
            </a:r>
          </a:p>
          <a:p>
            <a:endParaRPr kumimoji="1" lang="zh-CN" altLang="en-US" dirty="0"/>
          </a:p>
          <a:p>
            <a:r>
              <a:rPr kumimoji="1" lang="zh-CN" altLang="en-US" dirty="0"/>
              <a:t>柯里化依赖于能够返回偏应用函数的高级函数。所有的柯里化函数都是高阶函数，因为它们会返回一个函数，不过并非所有高阶函数都是被柯里化的。</a:t>
            </a:r>
          </a:p>
          <a:p>
            <a:endParaRPr kumimoji="1" lang="zh-CN" altLang="en-US" dirty="0"/>
          </a:p>
          <a:p>
            <a:r>
              <a:rPr kumimoji="1" lang="zh-CN" altLang="en-US" dirty="0"/>
              <a:t>上面的</a:t>
            </a:r>
            <a:r>
              <a:rPr kumimoji="1" lang="en-US" altLang="zh-CN" dirty="0"/>
              <a:t>`power()`</a:t>
            </a:r>
            <a:r>
              <a:rPr kumimoji="1" lang="zh-CN" altLang="en-US" dirty="0"/>
              <a:t>函数就是一个可以被柯里化的高阶函数的例子，这个函数需要两个实参，如果只提供一个实参的话，就会返回另一个柯里化了的函数</a:t>
            </a: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51</a:t>
            </a:fld>
            <a:endParaRPr lang="zh-CN" altLang="en-US"/>
          </a:p>
        </p:txBody>
      </p:sp>
    </p:spTree>
    <p:extLst>
      <p:ext uri="{BB962C8B-B14F-4D97-AF65-F5344CB8AC3E}">
        <p14:creationId xmlns:p14="http://schemas.microsoft.com/office/powerpoint/2010/main" val="14923944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柯里化让我们可以将一个函数转变为一系列函数。</a:t>
            </a:r>
          </a:p>
          <a:p>
            <a:endParaRPr kumimoji="1" lang="zh-CN" altLang="en-US" dirty="0"/>
          </a:p>
          <a:p>
            <a:r>
              <a:rPr kumimoji="1" lang="zh-CN" altLang="en-US" dirty="0"/>
              <a:t>如果我们发现我们在频繁用相同的实参调用一个函数时，这种技术就佷用。例如，如下的</a:t>
            </a:r>
            <a:r>
              <a:rPr kumimoji="1" lang="en-US" altLang="zh-CN" dirty="0"/>
              <a:t>`multiplier()`</a:t>
            </a:r>
            <a:r>
              <a:rPr kumimoji="1" lang="zh-CN" altLang="en-US" dirty="0"/>
              <a:t>函数是一个通用的函数，它返回作为实参提供的两个数字的积： </a:t>
            </a:r>
          </a:p>
          <a:p>
            <a:endParaRPr kumimoji="1" lang="zh-CN" altLang="en-US" dirty="0"/>
          </a:p>
          <a:p>
            <a:r>
              <a:rPr kumimoji="1" lang="en-US" altLang="zh-CN" dirty="0"/>
              <a:t>```</a:t>
            </a:r>
          </a:p>
          <a:p>
            <a:r>
              <a:rPr kumimoji="1" lang="en-US" altLang="zh-CN" dirty="0"/>
              <a:t>function multiplier(x,y) { </a:t>
            </a:r>
          </a:p>
          <a:p>
            <a:r>
              <a:rPr kumimoji="1" lang="en-US" altLang="zh-CN" dirty="0"/>
              <a:t>    return x * y; </a:t>
            </a:r>
          </a:p>
          <a:p>
            <a:r>
              <a:rPr kumimoji="1" lang="en-US" altLang="zh-CN" dirty="0"/>
              <a:t>} </a:t>
            </a:r>
          </a:p>
          <a:p>
            <a:r>
              <a:rPr kumimoji="1" lang="en-US" altLang="zh-CN" dirty="0"/>
              <a:t>```</a:t>
            </a:r>
          </a:p>
          <a:p>
            <a:endParaRPr kumimoji="1" lang="en-US" altLang="zh-CN" dirty="0"/>
          </a:p>
          <a:p>
            <a:r>
              <a:rPr kumimoji="1" lang="zh-CN" altLang="en-US" dirty="0"/>
              <a:t>这个函数的基础用法可以是计算</a:t>
            </a:r>
            <a:r>
              <a:rPr kumimoji="1" lang="en-US" altLang="zh-CN" dirty="0"/>
              <a:t>400</a:t>
            </a:r>
            <a:r>
              <a:rPr kumimoji="1" lang="zh-CN" altLang="en-US" dirty="0"/>
              <a:t>元销售额的</a:t>
            </a:r>
            <a:r>
              <a:rPr kumimoji="1" lang="en-US" altLang="zh-CN" dirty="0"/>
              <a:t>22%</a:t>
            </a:r>
            <a:r>
              <a:rPr kumimoji="1" lang="zh-CN" altLang="en-US" dirty="0"/>
              <a:t>税率，用</a:t>
            </a:r>
            <a:r>
              <a:rPr kumimoji="1" lang="en-US" altLang="zh-CN" dirty="0"/>
              <a:t>0.22</a:t>
            </a:r>
            <a:r>
              <a:rPr kumimoji="1" lang="zh-CN" altLang="en-US" dirty="0"/>
              <a:t>和</a:t>
            </a:r>
            <a:r>
              <a:rPr kumimoji="1" lang="en-US" altLang="zh-CN" dirty="0"/>
              <a:t>400</a:t>
            </a:r>
            <a:r>
              <a:rPr kumimoji="1" lang="zh-CN" altLang="en-US" dirty="0"/>
              <a:t>作为实参：</a:t>
            </a:r>
          </a:p>
          <a:p>
            <a:endParaRPr kumimoji="1" lang="zh-CN" altLang="en-US" dirty="0"/>
          </a:p>
          <a:p>
            <a:r>
              <a:rPr kumimoji="1" lang="en-US" altLang="zh-CN" dirty="0"/>
              <a:t>```</a:t>
            </a:r>
          </a:p>
          <a:p>
            <a:r>
              <a:rPr kumimoji="1" lang="en-US" altLang="zh-CN" dirty="0"/>
              <a:t>const tax = multiplier(0.22,400); </a:t>
            </a:r>
          </a:p>
          <a:p>
            <a:r>
              <a:rPr kumimoji="1" lang="en-US" altLang="zh-CN" dirty="0"/>
              <a:t>&lt;&lt; 88 </a:t>
            </a:r>
          </a:p>
          <a:p>
            <a:r>
              <a:rPr kumimoji="1" lang="en-US" altLang="zh-CN" dirty="0"/>
              <a:t>```</a:t>
            </a:r>
          </a:p>
          <a:p>
            <a:endParaRPr kumimoji="1" lang="en-US" altLang="zh-CN" dirty="0"/>
          </a:p>
          <a:p>
            <a:r>
              <a:rPr kumimoji="1" lang="zh-CN" altLang="en-US" dirty="0"/>
              <a:t>我们可以在函数的开始添加一些代码，让函数柯里化，这样在只提供一个实参时，它就返回另一个函数：</a:t>
            </a:r>
          </a:p>
          <a:p>
            <a:endParaRPr kumimoji="1" lang="zh-CN" altLang="en-US" dirty="0"/>
          </a:p>
          <a:p>
            <a:r>
              <a:rPr kumimoji="1" lang="en-US" altLang="zh-CN" dirty="0"/>
              <a:t>```</a:t>
            </a:r>
          </a:p>
          <a:p>
            <a:r>
              <a:rPr kumimoji="1" lang="en-US" altLang="zh-CN" dirty="0"/>
              <a:t>function multiplier(x,y) { </a:t>
            </a:r>
          </a:p>
          <a:p>
            <a:r>
              <a:rPr kumimoji="1" lang="en-US" altLang="zh-CN" dirty="0"/>
              <a:t>    if (y === undefined) { </a:t>
            </a:r>
          </a:p>
          <a:p>
            <a:r>
              <a:rPr kumimoji="1" lang="en-US" altLang="zh-CN" dirty="0"/>
              <a:t>        return function(z) { </a:t>
            </a:r>
          </a:p>
          <a:p>
            <a:r>
              <a:rPr kumimoji="1" lang="en-US" altLang="zh-CN" dirty="0"/>
              <a:t>            return x * z; </a:t>
            </a:r>
          </a:p>
          <a:p>
            <a:r>
              <a:rPr kumimoji="1" lang="en-US" altLang="zh-CN" dirty="0"/>
              <a:t>        } </a:t>
            </a:r>
          </a:p>
          <a:p>
            <a:r>
              <a:rPr kumimoji="1" lang="en-US" altLang="zh-CN" dirty="0"/>
              <a:t>    } else { </a:t>
            </a:r>
          </a:p>
          <a:p>
            <a:r>
              <a:rPr kumimoji="1" lang="en-US" altLang="zh-CN" dirty="0"/>
              <a:t>        return x * y; </a:t>
            </a:r>
          </a:p>
          <a:p>
            <a:r>
              <a:rPr kumimoji="1" lang="en-US" altLang="zh-CN" dirty="0"/>
              <a:t>    } </a:t>
            </a:r>
          </a:p>
          <a:p>
            <a:r>
              <a:rPr kumimoji="1" lang="en-US" altLang="zh-CN" dirty="0"/>
              <a:t>} </a:t>
            </a:r>
          </a:p>
          <a:p>
            <a:r>
              <a:rPr kumimoji="1" lang="en-US" altLang="zh-CN" dirty="0"/>
              <a:t>```</a:t>
            </a:r>
          </a:p>
          <a:p>
            <a:endParaRPr kumimoji="1" lang="en-US" altLang="zh-CN" dirty="0"/>
          </a:p>
          <a:p>
            <a:r>
              <a:rPr kumimoji="1" lang="zh-CN" altLang="en-US" dirty="0"/>
              <a:t>现在，如果我们发现自己频繁用相同税率</a:t>
            </a:r>
            <a:r>
              <a:rPr kumimoji="1" lang="en-US" altLang="zh-CN" dirty="0"/>
              <a:t>22%</a:t>
            </a:r>
            <a:r>
              <a:rPr kumimoji="1" lang="zh-CN" altLang="en-US" dirty="0"/>
              <a:t>来计算税，就可以创建一个新的柯里化函数，只提供</a:t>
            </a:r>
            <a:r>
              <a:rPr kumimoji="1" lang="en-US" altLang="zh-CN" dirty="0"/>
              <a:t>`0.22`</a:t>
            </a:r>
            <a:r>
              <a:rPr kumimoji="1" lang="zh-CN" altLang="en-US" dirty="0"/>
              <a:t>为实参：</a:t>
            </a:r>
          </a:p>
          <a:p>
            <a:endParaRPr kumimoji="1" lang="zh-CN" altLang="en-US" dirty="0"/>
          </a:p>
          <a:p>
            <a:r>
              <a:rPr kumimoji="1" lang="en-US" altLang="zh-CN" dirty="0"/>
              <a:t>```</a:t>
            </a:r>
          </a:p>
          <a:p>
            <a:r>
              <a:rPr kumimoji="1" lang="en-US" altLang="zh-CN" dirty="0"/>
              <a:t>calcTax = multiplier(0.22); </a:t>
            </a:r>
          </a:p>
          <a:p>
            <a:r>
              <a:rPr kumimoji="1" lang="en-US" altLang="zh-CN" dirty="0"/>
              <a:t>&lt;&lt; function (z){ return x * z; } </a:t>
            </a:r>
          </a:p>
          <a:p>
            <a:r>
              <a:rPr kumimoji="1" lang="en-US" altLang="zh-CN" dirty="0"/>
              <a:t>```</a:t>
            </a:r>
          </a:p>
          <a:p>
            <a:endParaRPr kumimoji="1" lang="en-US" altLang="zh-CN" dirty="0"/>
          </a:p>
          <a:p>
            <a:r>
              <a:rPr kumimoji="1" lang="zh-CN" altLang="en-US" dirty="0"/>
              <a:t>这个新函数然后可用来计算税，不需要带</a:t>
            </a:r>
            <a:r>
              <a:rPr kumimoji="1" lang="en-US" altLang="zh-CN" dirty="0"/>
              <a:t>0.22</a:t>
            </a:r>
            <a:r>
              <a:rPr kumimoji="1" lang="zh-CN" altLang="en-US" dirty="0"/>
              <a:t>为实参：</a:t>
            </a:r>
          </a:p>
          <a:p>
            <a:endParaRPr kumimoji="1" lang="zh-CN" altLang="en-US" dirty="0"/>
          </a:p>
          <a:p>
            <a:r>
              <a:rPr kumimoji="1" lang="en-US" altLang="zh-CN" dirty="0"/>
              <a:t>```</a:t>
            </a:r>
          </a:p>
          <a:p>
            <a:r>
              <a:rPr kumimoji="1" lang="en-US" altLang="zh-CN" dirty="0"/>
              <a:t>calcTax(400); </a:t>
            </a:r>
          </a:p>
          <a:p>
            <a:r>
              <a:rPr kumimoji="1" lang="en-US" altLang="zh-CN" dirty="0"/>
              <a:t>&lt;&lt; 88</a:t>
            </a:r>
          </a:p>
          <a:p>
            <a:r>
              <a:rPr kumimoji="1" lang="en-US" altLang="zh-CN" dirty="0"/>
              <a:t>```</a:t>
            </a:r>
          </a:p>
          <a:p>
            <a:endParaRPr kumimoji="1" lang="en-US" altLang="zh-CN" dirty="0"/>
          </a:p>
          <a:p>
            <a:r>
              <a:rPr kumimoji="1" lang="zh-CN" altLang="en-US" dirty="0"/>
              <a:t>这样，我们就通过柯里化更通用的</a:t>
            </a:r>
            <a:r>
              <a:rPr kumimoji="1" lang="en-US" altLang="zh-CN" dirty="0"/>
              <a:t>`multiplier()`</a:t>
            </a:r>
            <a:r>
              <a:rPr kumimoji="1" lang="zh-CN" altLang="en-US" dirty="0"/>
              <a:t>函数，创建了一个新的更具体的、更容易使用的</a:t>
            </a:r>
            <a:r>
              <a:rPr kumimoji="1" lang="en-US" altLang="zh-CN" dirty="0"/>
              <a:t>`calcTax()`</a:t>
            </a:r>
            <a:r>
              <a:rPr kumimoji="1" lang="zh-CN" altLang="en-US" dirty="0"/>
              <a:t>。</a:t>
            </a: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52</a:t>
            </a:fld>
            <a:endParaRPr lang="zh-CN" altLang="en-US"/>
          </a:p>
        </p:txBody>
      </p:sp>
    </p:spTree>
    <p:extLst>
      <p:ext uri="{BB962C8B-B14F-4D97-AF65-F5344CB8AC3E}">
        <p14:creationId xmlns:p14="http://schemas.microsoft.com/office/powerpoint/2010/main" val="17108635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en-US" altLang="zh-CN" dirty="0"/>
              <a:t>#### </a:t>
            </a:r>
            <a:r>
              <a:rPr kumimoji="1" lang="zh-CN" altLang="en-US" dirty="0"/>
              <a:t>一个通用</a:t>
            </a:r>
            <a:r>
              <a:rPr kumimoji="1" lang="en-US" altLang="zh-CN" dirty="0"/>
              <a:t>Curry</a:t>
            </a:r>
            <a:r>
              <a:rPr kumimoji="1" lang="zh-CN" altLang="en-US" dirty="0"/>
              <a:t>函数</a:t>
            </a:r>
          </a:p>
          <a:p>
            <a:endParaRPr kumimoji="1" lang="zh-CN" altLang="en-US" dirty="0"/>
          </a:p>
          <a:p>
            <a:r>
              <a:rPr kumimoji="1" lang="zh-CN" altLang="en-US" dirty="0"/>
              <a:t>在上例中，我们硬编码了</a:t>
            </a:r>
            <a:r>
              <a:rPr kumimoji="1" lang="en-US" altLang="zh-CN" dirty="0"/>
              <a:t>`multiplier()`</a:t>
            </a:r>
            <a:r>
              <a:rPr kumimoji="1" lang="zh-CN" altLang="en-US" dirty="0"/>
              <a:t>函数，这样它就可以被柯里化了。我们可以创建一个通用的</a:t>
            </a:r>
            <a:r>
              <a:rPr kumimoji="1" lang="en-US" altLang="zh-CN" dirty="0"/>
              <a:t>`curry()`</a:t>
            </a:r>
            <a:r>
              <a:rPr kumimoji="1" lang="zh-CN" altLang="en-US" dirty="0"/>
              <a:t>函数，用任何函数作为参数，对函数进行偏应用：</a:t>
            </a:r>
          </a:p>
          <a:p>
            <a:endParaRPr kumimoji="1" lang="zh-CN" altLang="en-US" dirty="0"/>
          </a:p>
          <a:p>
            <a:r>
              <a:rPr kumimoji="1" lang="en-US" altLang="zh-CN" dirty="0"/>
              <a:t>```</a:t>
            </a:r>
          </a:p>
          <a:p>
            <a:r>
              <a:rPr kumimoji="1" lang="en-US" altLang="zh-CN" dirty="0"/>
              <a:t>function curry(func,...oldArgs) { </a:t>
            </a:r>
          </a:p>
          <a:p>
            <a:r>
              <a:rPr kumimoji="1" lang="en-US" altLang="zh-CN" dirty="0"/>
              <a:t>    return function(...newArgs) { </a:t>
            </a:r>
          </a:p>
          <a:p>
            <a:r>
              <a:rPr kumimoji="1" lang="en-US" altLang="zh-CN" dirty="0"/>
              <a:t>        const allArgs = [...oldArgs,...newArgs]; </a:t>
            </a:r>
          </a:p>
          <a:p>
            <a:r>
              <a:rPr kumimoji="1" lang="en-US" altLang="zh-CN" dirty="0"/>
              <a:t>        return func(...allArgs); </a:t>
            </a:r>
          </a:p>
          <a:p>
            <a:r>
              <a:rPr kumimoji="1" lang="en-US" altLang="zh-CN" dirty="0"/>
              <a:t>    } </a:t>
            </a:r>
          </a:p>
          <a:p>
            <a:r>
              <a:rPr kumimoji="1" lang="en-US" altLang="zh-CN" dirty="0"/>
              <a:t>} </a:t>
            </a:r>
          </a:p>
          <a:p>
            <a:r>
              <a:rPr kumimoji="1" lang="en-US" altLang="zh-CN" dirty="0"/>
              <a:t>```</a:t>
            </a:r>
          </a:p>
          <a:p>
            <a:endParaRPr kumimoji="1" lang="en-US" altLang="zh-CN" dirty="0"/>
          </a:p>
          <a:p>
            <a:r>
              <a:rPr kumimoji="1" lang="zh-CN" altLang="en-US" dirty="0"/>
              <a:t>这个函数用一个函数</a:t>
            </a:r>
            <a:r>
              <a:rPr kumimoji="1" lang="en-US" altLang="zh-CN" dirty="0"/>
              <a:t>`func`</a:t>
            </a:r>
            <a:r>
              <a:rPr kumimoji="1" lang="zh-CN" altLang="en-US" dirty="0"/>
              <a:t>作为它的第一个实参。用扩展运算符将函数</a:t>
            </a:r>
            <a:r>
              <a:rPr kumimoji="1" lang="en-US" altLang="zh-CN" dirty="0"/>
              <a:t>`func`</a:t>
            </a:r>
            <a:r>
              <a:rPr kumimoji="1" lang="zh-CN" altLang="en-US" dirty="0"/>
              <a:t>的所有实参收集在一起为</a:t>
            </a:r>
            <a:r>
              <a:rPr kumimoji="1" lang="en-US" altLang="zh-CN" dirty="0"/>
              <a:t>`...oldArgs`</a:t>
            </a:r>
            <a:r>
              <a:rPr kumimoji="1" lang="zh-CN" altLang="en-US" dirty="0"/>
              <a:t>。然后返回一个函数，该函数接受一些存储在变量</a:t>
            </a:r>
            <a:r>
              <a:rPr kumimoji="1" lang="en-US" altLang="zh-CN" dirty="0"/>
              <a:t>`...newArgs`</a:t>
            </a:r>
            <a:r>
              <a:rPr kumimoji="1" lang="zh-CN" altLang="en-US" dirty="0"/>
              <a:t>中的新实参。然后这些实参用扩展运算符与</a:t>
            </a:r>
            <a:r>
              <a:rPr kumimoji="1" lang="en-US" altLang="zh-CN" dirty="0"/>
              <a:t>`...oldArgs`</a:t>
            </a:r>
            <a:r>
              <a:rPr kumimoji="1" lang="zh-CN" altLang="en-US" dirty="0"/>
              <a:t>混在一起成为</a:t>
            </a:r>
            <a:r>
              <a:rPr kumimoji="1" lang="en-US" altLang="zh-CN" dirty="0"/>
              <a:t>`allArgs`</a:t>
            </a:r>
            <a:r>
              <a:rPr kumimoji="1" lang="zh-CN" altLang="en-US" dirty="0"/>
              <a:t>。这个函数的返回值被通过调用原始函数获得的，而原始函数是用</a:t>
            </a:r>
            <a:r>
              <a:rPr kumimoji="1" lang="en-US" altLang="zh-CN" dirty="0"/>
              <a:t>`func`</a:t>
            </a:r>
            <a:r>
              <a:rPr kumimoji="1" lang="zh-CN" altLang="en-US" dirty="0"/>
              <a:t>上的闭包和传进来的组合后的实参</a:t>
            </a:r>
            <a:r>
              <a:rPr kumimoji="1" lang="en-US" altLang="zh-CN" dirty="0"/>
              <a:t>`...allArgs`</a:t>
            </a:r>
            <a:r>
              <a:rPr kumimoji="1" lang="zh-CN" altLang="en-US" dirty="0"/>
              <a:t>来访问的。</a:t>
            </a:r>
          </a:p>
          <a:p>
            <a:endParaRPr kumimoji="1" lang="zh-CN" altLang="en-US" dirty="0"/>
          </a:p>
          <a:p>
            <a:r>
              <a:rPr kumimoji="1" lang="zh-CN" altLang="en-US" dirty="0"/>
              <a:t>现在我们创建一个通用的</a:t>
            </a:r>
            <a:r>
              <a:rPr kumimoji="1" lang="en-US" altLang="zh-CN" dirty="0"/>
              <a:t>`divider()`</a:t>
            </a:r>
            <a:r>
              <a:rPr kumimoji="1" lang="zh-CN" altLang="en-US" dirty="0"/>
              <a:t>函数，该函数返回它两个实参的相除的结果：</a:t>
            </a:r>
          </a:p>
          <a:p>
            <a:endParaRPr kumimoji="1" lang="zh-CN" altLang="en-US" dirty="0"/>
          </a:p>
          <a:p>
            <a:r>
              <a:rPr kumimoji="1" lang="en-US" altLang="zh-CN" dirty="0"/>
              <a:t>```</a:t>
            </a:r>
          </a:p>
          <a:p>
            <a:r>
              <a:rPr kumimoji="1" lang="en-US" altLang="zh-CN" dirty="0"/>
              <a:t>const divider = (x,y) =&gt; x/y; </a:t>
            </a:r>
          </a:p>
          <a:p>
            <a:r>
              <a:rPr kumimoji="1" lang="en-US" altLang="zh-CN" dirty="0"/>
              <a:t>```</a:t>
            </a:r>
          </a:p>
          <a:p>
            <a:endParaRPr kumimoji="1" lang="en-US" altLang="zh-CN" dirty="0"/>
          </a:p>
          <a:p>
            <a:r>
              <a:rPr kumimoji="1" lang="zh-CN" altLang="en-US" dirty="0"/>
              <a:t>如果我们测试一下的话，会看到它确实会返回两个实参的商：</a:t>
            </a:r>
          </a:p>
          <a:p>
            <a:endParaRPr kumimoji="1" lang="zh-CN" altLang="en-US" dirty="0"/>
          </a:p>
          <a:p>
            <a:r>
              <a:rPr kumimoji="1" lang="en-US" altLang="zh-CN" dirty="0"/>
              <a:t>```</a:t>
            </a:r>
          </a:p>
          <a:p>
            <a:r>
              <a:rPr kumimoji="1" lang="en-US" altLang="zh-CN" dirty="0"/>
              <a:t>divider(10,5); </a:t>
            </a:r>
          </a:p>
          <a:p>
            <a:r>
              <a:rPr kumimoji="1" lang="en-US" altLang="zh-CN" dirty="0"/>
              <a:t>&lt;&lt; 2 </a:t>
            </a:r>
          </a:p>
          <a:p>
            <a:r>
              <a:rPr kumimoji="1" lang="en-US" altLang="zh-CN" dirty="0"/>
              <a:t>```</a:t>
            </a:r>
          </a:p>
          <a:p>
            <a:endParaRPr kumimoji="1" lang="en-US" altLang="zh-CN" dirty="0"/>
          </a:p>
          <a:p>
            <a:r>
              <a:rPr kumimoji="1" lang="zh-CN" altLang="en-US" dirty="0"/>
              <a:t>现在我们用我们的</a:t>
            </a:r>
            <a:r>
              <a:rPr kumimoji="1" lang="en-US" altLang="zh-CN" dirty="0"/>
              <a:t>`curry()`</a:t>
            </a:r>
            <a:r>
              <a:rPr kumimoji="1" lang="zh-CN" altLang="en-US" dirty="0"/>
              <a:t>函数，创建一个更具体的函数，求一个数的倒数：</a:t>
            </a:r>
          </a:p>
          <a:p>
            <a:endParaRPr kumimoji="1" lang="zh-CN" altLang="en-US" dirty="0"/>
          </a:p>
          <a:p>
            <a:r>
              <a:rPr kumimoji="1" lang="en-US" altLang="zh-CN" dirty="0"/>
              <a:t>```</a:t>
            </a:r>
          </a:p>
          <a:p>
            <a:r>
              <a:rPr kumimoji="1" lang="en-US" altLang="zh-CN" dirty="0"/>
              <a:t>const reciprocal = curry(divider,1); </a:t>
            </a:r>
          </a:p>
          <a:p>
            <a:r>
              <a:rPr kumimoji="1" lang="en-US" altLang="zh-CN" dirty="0"/>
              <a:t>```</a:t>
            </a:r>
          </a:p>
          <a:p>
            <a:endParaRPr kumimoji="1" lang="en-US" altLang="zh-CN" dirty="0"/>
          </a:p>
          <a:p>
            <a:r>
              <a:rPr kumimoji="1" lang="zh-CN" altLang="en-US" dirty="0"/>
              <a:t>这段代码创建一个新函数</a:t>
            </a:r>
            <a:r>
              <a:rPr kumimoji="1" lang="en-US" altLang="zh-CN" dirty="0"/>
              <a:t>`reciprocal()`</a:t>
            </a:r>
            <a:r>
              <a:rPr kumimoji="1" lang="zh-CN" altLang="en-US" dirty="0"/>
              <a:t>，这个函数本质上就是</a:t>
            </a:r>
            <a:r>
              <a:rPr kumimoji="1" lang="en-US" altLang="zh-CN" dirty="0"/>
              <a:t>`divider()`</a:t>
            </a:r>
            <a:r>
              <a:rPr kumimoji="1" lang="zh-CN" altLang="en-US" dirty="0"/>
              <a:t>函数，只不过第一个实参被设置为</a:t>
            </a:r>
            <a:r>
              <a:rPr kumimoji="1" lang="en-US" altLang="zh-CN" dirty="0"/>
              <a:t>`1`</a:t>
            </a:r>
            <a:r>
              <a:rPr kumimoji="1" lang="zh-CN" altLang="en-US" dirty="0"/>
              <a:t>了。测试一下的话，我们会看到它确实会求出提供的实参的倒数：</a:t>
            </a:r>
          </a:p>
          <a:p>
            <a:endParaRPr kumimoji="1" lang="zh-CN" altLang="en-US" dirty="0"/>
          </a:p>
          <a:p>
            <a:r>
              <a:rPr kumimoji="1" lang="en-US" altLang="zh-CN" dirty="0"/>
              <a:t>```</a:t>
            </a:r>
          </a:p>
          <a:p>
            <a:r>
              <a:rPr kumimoji="1" lang="en-US" altLang="zh-CN" dirty="0"/>
              <a:t>reciprocal(2); </a:t>
            </a:r>
          </a:p>
          <a:p>
            <a:r>
              <a:rPr kumimoji="1" lang="en-US" altLang="zh-CN" dirty="0"/>
              <a:t>&lt;&lt; 0.5</a:t>
            </a:r>
          </a:p>
          <a:p>
            <a:r>
              <a:rPr kumimoji="1" lang="en-US" altLang="zh-CN" dirty="0"/>
              <a:t>```</a:t>
            </a:r>
          </a:p>
          <a:p>
            <a:endParaRPr kumimoji="1" lang="en-US" altLang="zh-CN" dirty="0"/>
          </a:p>
          <a:p>
            <a:r>
              <a:rPr kumimoji="1" lang="zh-CN" altLang="en-US" dirty="0"/>
              <a:t>这个例子展示了柯里化如何用通用函数作为创建更具体的函数的构建单元。</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53</a:t>
            </a:fld>
            <a:endParaRPr lang="zh-CN" altLang="en-US"/>
          </a:p>
        </p:txBody>
      </p:sp>
    </p:spTree>
    <p:extLst>
      <p:ext uri="{BB962C8B-B14F-4D97-AF65-F5344CB8AC3E}">
        <p14:creationId xmlns:p14="http://schemas.microsoft.com/office/powerpoint/2010/main" val="2147159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54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577823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函数有两个内置的方法 </a:t>
            </a:r>
            <a:r>
              <a:rPr kumimoji="1" lang="en-US" altLang="zh-CN" dirty="0"/>
              <a:t>call() </a:t>
            </a:r>
            <a:r>
              <a:rPr kumimoji="1" lang="zh-CN" altLang="en-US" dirty="0"/>
              <a:t>和 </a:t>
            </a:r>
            <a:r>
              <a:rPr kumimoji="1" lang="en-US" altLang="zh-CN" dirty="0"/>
              <a:t>apply()</a:t>
            </a:r>
            <a:r>
              <a:rPr kumimoji="1" lang="zh-CN" altLang="en-US" dirty="0"/>
              <a:t>让程序员以不同方式提供参数和</a:t>
            </a:r>
            <a:r>
              <a:rPr kumimoji="1" lang="en-US" altLang="zh-CN" dirty="0"/>
              <a:t>this</a:t>
            </a:r>
            <a:r>
              <a:rPr kumimoji="1" lang="zh-CN" altLang="en-US" dirty="0"/>
              <a:t>变量。这很有用，因为在一个对象（即函数所属的对象）上操作的函数可以被用来重新操作另一个对象。此外，参数可以一次性以数组形式给出，类似于</a:t>
            </a:r>
            <a:r>
              <a:rPr kumimoji="1" lang="en-US" altLang="zh-CN" dirty="0"/>
              <a:t>ES6</a:t>
            </a:r>
            <a:r>
              <a:rPr kumimoji="1" lang="zh-CN" altLang="en-US" dirty="0"/>
              <a:t>中的扩展运算符（</a:t>
            </a:r>
            <a:r>
              <a:rPr kumimoji="1" lang="en-US" altLang="zh-CN" dirty="0"/>
              <a:t>...</a:t>
            </a:r>
            <a:r>
              <a:rPr kumimoji="1" lang="zh-CN" altLang="en-US" dirty="0"/>
              <a:t>）。</a:t>
            </a:r>
          </a:p>
          <a:p>
            <a:endParaRPr kumimoji="1" lang="zh-CN" altLang="en-US" dirty="0"/>
          </a:p>
          <a:p>
            <a:r>
              <a:rPr kumimoji="1" lang="zh-CN" altLang="en-US" dirty="0"/>
              <a:t>除了</a:t>
            </a:r>
            <a:r>
              <a:rPr kumimoji="1" lang="en-US" altLang="zh-CN" dirty="0"/>
              <a:t>call()</a:t>
            </a:r>
            <a:r>
              <a:rPr kumimoji="1" lang="zh-CN" altLang="en-US" dirty="0"/>
              <a:t>和</a:t>
            </a:r>
            <a:r>
              <a:rPr kumimoji="1" lang="en-US" altLang="zh-CN" dirty="0"/>
              <a:t>apply()</a:t>
            </a:r>
            <a:r>
              <a:rPr kumimoji="1" lang="zh-CN" altLang="en-US" dirty="0"/>
              <a:t>以外，</a:t>
            </a:r>
            <a:r>
              <a:rPr kumimoji="1" lang="en-US" altLang="zh-CN" dirty="0"/>
              <a:t>ES5 </a:t>
            </a:r>
            <a:r>
              <a:rPr kumimoji="1" lang="zh-CN" altLang="en-US" dirty="0"/>
              <a:t>引入了另一个方法</a:t>
            </a:r>
            <a:r>
              <a:rPr kumimoji="1" lang="en-US" altLang="zh-CN" dirty="0"/>
              <a:t>bind()</a:t>
            </a:r>
            <a:r>
              <a:rPr kumimoji="1" lang="zh-CN" altLang="en-US" dirty="0"/>
              <a:t>来把函数的</a:t>
            </a:r>
            <a:r>
              <a:rPr kumimoji="1" lang="en-US" altLang="zh-CN" dirty="0"/>
              <a:t>this</a:t>
            </a:r>
            <a:r>
              <a:rPr kumimoji="1" lang="zh-CN" altLang="en-US" dirty="0"/>
              <a:t>值显式设置为指定对象。它跟前两个有很大不同。</a:t>
            </a:r>
            <a:r>
              <a:rPr kumimoji="1" lang="en-US" altLang="zh-CN" dirty="0"/>
              <a:t>bind()</a:t>
            </a:r>
            <a:r>
              <a:rPr kumimoji="1" lang="zh-CN" altLang="en-US" dirty="0"/>
              <a:t>的第一个参数是新函数的</a:t>
            </a:r>
            <a:r>
              <a:rPr kumimoji="1" lang="en-US" altLang="zh-CN" dirty="0"/>
              <a:t>this</a:t>
            </a:r>
            <a:r>
              <a:rPr kumimoji="1" lang="zh-CN" altLang="en-US" dirty="0"/>
              <a:t>值，所有其它参数表示应该永久在新函数中设置的命名参数。</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254604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13756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a:t>常规方式调用函数时，</a:t>
            </a:r>
            <a:r>
              <a:rPr lang="en-US" altLang="zh-CN" sz="1200"/>
              <a:t>this</a:t>
            </a:r>
            <a:r>
              <a:rPr lang="zh-CN" altLang="en-US" sz="1200"/>
              <a:t>值会被设置为全局对象</a:t>
            </a:r>
            <a:r>
              <a:rPr lang="en-US" altLang="zh-CN" sz="1200"/>
              <a:t>window</a:t>
            </a:r>
            <a:r>
              <a:rPr lang="zh-CN" altLang="en-US" sz="1200"/>
              <a:t>或者</a:t>
            </a:r>
            <a:r>
              <a:rPr lang="en-US" altLang="zh-CN" sz="1200"/>
              <a:t>global</a:t>
            </a:r>
            <a:r>
              <a:rPr lang="zh-CN" altLang="en-US" sz="1200"/>
              <a:t>。</a:t>
            </a:r>
            <a:r>
              <a:rPr lang="en-US" altLang="zh-CN" sz="1200"/>
              <a:t>This window object is having a property lastName which we defined globally in our code will return from the function.</a:t>
            </a:r>
          </a:p>
          <a:p>
            <a:r>
              <a:rPr lang="en-US" altLang="zh-CN" sz="1200"/>
              <a:t>When calling the function using the call method and passing the first argument a person object then this value will set to that person object (not window object this time) and its lastName property will return.</a:t>
            </a:r>
          </a:p>
          <a:p>
            <a:r>
              <a:rPr lang="en-US" altLang="zh-CN" sz="1200"/>
              <a:t>Using the call method without passing any arguments, this value will set to the global object window and its property lastName will return.</a:t>
            </a:r>
          </a:p>
          <a:p>
            <a:r>
              <a:rPr lang="en-US" altLang="zh-CN" sz="1200"/>
              <a:t>When the first argument passed is null or undefined then still the this will set to the global window object in this case.</a:t>
            </a:r>
          </a:p>
          <a:p>
            <a:r>
              <a:rPr lang="en-US" altLang="zh-CN" sz="1200" b="1"/>
              <a:t>Caution: For strict mode</a:t>
            </a:r>
          </a:p>
          <a:p>
            <a:r>
              <a:rPr lang="en-US" altLang="zh-CN" sz="1000">
                <a:effectLst/>
              </a:rPr>
              <a:t>In 'strict mode', the value of this will be undefined. To know about strict mode refer to this </a:t>
            </a:r>
            <a:r>
              <a:rPr lang="en-US" altLang="zh-CN" sz="1200">
                <a:hlinkClick r:id="rId3"/>
              </a:rPr>
              <a:t>documentation</a:t>
            </a:r>
            <a:r>
              <a:rPr lang="en-US" altLang="zh-CN" sz="1000">
                <a:effectLst/>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3426412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b="1">
                <a:solidFill>
                  <a:schemeClr val="bg1"/>
                </a:solidFill>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矩形 7">
            <a:extLst>
              <a:ext uri="{FF2B5EF4-FFF2-40B4-BE49-F238E27FC236}">
                <a16:creationId xmlns:a16="http://schemas.microsoft.com/office/drawing/2014/main" id="{1C256809-D776-1949-834D-47FD43F13F1F}"/>
              </a:ext>
            </a:extLst>
          </p:cNvPr>
          <p:cNvSpPr/>
          <p:nvPr userDrawn="1"/>
        </p:nvSpPr>
        <p:spPr>
          <a:xfrm flipV="1">
            <a:off x="2703681" y="3519860"/>
            <a:ext cx="7535536" cy="72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848BFE9-47D3-2B4D-B882-BA13F352D101}"/>
              </a:ext>
            </a:extLst>
          </p:cNvPr>
          <p:cNvSpPr>
            <a:spLocks noGrp="1"/>
          </p:cNvSpPr>
          <p:nvPr>
            <p:ph type="body" sz="quarter" idx="10" hasCustomPrompt="1"/>
          </p:nvPr>
        </p:nvSpPr>
        <p:spPr>
          <a:xfrm>
            <a:off x="2757488" y="495300"/>
            <a:ext cx="6491287" cy="809625"/>
          </a:xfrm>
        </p:spPr>
        <p:txBody>
          <a:bodyPr anchor="ctr">
            <a:noAutofit/>
          </a:bodyPr>
          <a:lstStyle>
            <a:lvl1pPr marL="0" indent="0" algn="ctr">
              <a:buNone/>
              <a:defRPr sz="4000">
                <a:solidFill>
                  <a:schemeClr val="bg1"/>
                </a:solidFill>
              </a:defRPr>
            </a:lvl1pPr>
            <a:lvl2pPr>
              <a:defRPr sz="4000">
                <a:solidFill>
                  <a:schemeClr val="bg1"/>
                </a:solidFill>
              </a:defRPr>
            </a:lvl2pPr>
            <a:lvl3pPr>
              <a:defRPr sz="4000">
                <a:solidFill>
                  <a:schemeClr val="bg1"/>
                </a:solidFill>
              </a:defRPr>
            </a:lvl3pPr>
            <a:lvl4pPr>
              <a:defRPr sz="4000">
                <a:solidFill>
                  <a:schemeClr val="bg1"/>
                </a:solidFill>
              </a:defRPr>
            </a:lvl4pPr>
            <a:lvl5pPr>
              <a:defRPr sz="4000">
                <a:solidFill>
                  <a:schemeClr val="bg1"/>
                </a:solidFill>
              </a:defRPr>
            </a:lvl5pPr>
          </a:lstStyle>
          <a:p>
            <a:pPr lvl="0"/>
            <a:r>
              <a:rPr kumimoji="1" lang="zh-CN" altLang="en-US" dirty="0"/>
              <a:t>目录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4888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920A8AA-6BC1-814F-8DB1-802490A49D70}"/>
              </a:ext>
            </a:extLst>
          </p:cNvPr>
          <p:cNvSpPr>
            <a:spLocks noGrp="1"/>
          </p:cNvSpPr>
          <p:nvPr>
            <p:ph type="ctrTitle" hasCustomPrompt="1"/>
          </p:nvPr>
        </p:nvSpPr>
        <p:spPr>
          <a:xfrm>
            <a:off x="9268236" y="444916"/>
            <a:ext cx="2923763" cy="385445"/>
          </a:xfrm>
        </p:spPr>
        <p:txBody>
          <a:bodyPr anchor="b">
            <a:normAutofit/>
          </a:bodyPr>
          <a:lstStyle>
            <a:lvl1pPr algn="l">
              <a:defRPr sz="1800">
                <a:solidFill>
                  <a:schemeClr val="bg1"/>
                </a:solidFill>
                <a:effectLst>
                  <a:outerShdw blurRad="38100" dist="38100" dir="2700000" algn="tl">
                    <a:srgbClr val="000000">
                      <a:alpha val="43137"/>
                    </a:srgbClr>
                  </a:outerShdw>
                </a:effectLst>
              </a:defRPr>
            </a:lvl1pPr>
          </a:lstStyle>
          <a:p>
            <a:r>
              <a:rPr lang="zh-CN" altLang="en-US" dirty="0"/>
              <a:t>填入课程名称</a:t>
            </a:r>
          </a:p>
        </p:txBody>
      </p:sp>
      <p:sp>
        <p:nvSpPr>
          <p:cNvPr id="6" name="内容占位符 2">
            <a:extLst>
              <a:ext uri="{FF2B5EF4-FFF2-40B4-BE49-F238E27FC236}">
                <a16:creationId xmlns:a16="http://schemas.microsoft.com/office/drawing/2014/main" id="{A759BC68-2323-CA4B-8838-DBC0038F0466}"/>
              </a:ext>
            </a:extLst>
          </p:cNvPr>
          <p:cNvSpPr>
            <a:spLocks noGrp="1"/>
          </p:cNvSpPr>
          <p:nvPr>
            <p:ph sz="half" idx="1"/>
          </p:nvPr>
        </p:nvSpPr>
        <p:spPr>
          <a:xfrm>
            <a:off x="937986" y="1811111"/>
            <a:ext cx="5181600" cy="4351338"/>
          </a:xfrm>
        </p:spPr>
        <p:txBody>
          <a:bodyPr>
            <a:normAutofit/>
          </a:bodyPr>
          <a:lstStyle>
            <a:lvl1pPr marL="228600" indent="-228600">
              <a:lnSpc>
                <a:spcPct val="150000"/>
              </a:lnSpc>
              <a:buClr>
                <a:srgbClr val="88A85B"/>
              </a:buClr>
              <a:buSzPct val="130000"/>
              <a:buFont typeface="Apple Symbols" panose="02000000000000000000" pitchFamily="2" charset="-79"/>
              <a:buChar char="⦿"/>
              <a:defRPr sz="2000">
                <a:solidFill>
                  <a:srgbClr val="477DEB"/>
                </a:solidFill>
              </a:defRPr>
            </a:lvl1pPr>
            <a:lvl2pPr marL="685800" indent="-228600">
              <a:lnSpc>
                <a:spcPct val="150000"/>
              </a:lnSpc>
              <a:buClr>
                <a:srgbClr val="88A85B"/>
              </a:buClr>
              <a:buSzPct val="130000"/>
              <a:buFont typeface="Apple Symbols" panose="02000000000000000000" pitchFamily="2" charset="-79"/>
              <a:buChar char="⦿"/>
              <a:defRPr sz="1800">
                <a:solidFill>
                  <a:srgbClr val="477DEB"/>
                </a:solidFill>
              </a:defRPr>
            </a:lvl2pPr>
            <a:lvl3pPr marL="1143000" indent="-228600">
              <a:lnSpc>
                <a:spcPct val="150000"/>
              </a:lnSpc>
              <a:buClr>
                <a:srgbClr val="88A85B"/>
              </a:buClr>
              <a:buSzPct val="130000"/>
              <a:buFont typeface="Apple Symbols" panose="02000000000000000000" pitchFamily="2" charset="-79"/>
              <a:buChar char="⦿"/>
              <a:defRPr sz="1600">
                <a:solidFill>
                  <a:srgbClr val="477DEB"/>
                </a:solidFill>
              </a:defRPr>
            </a:lvl3pPr>
            <a:lvl4pPr marL="1600200" indent="-228600">
              <a:lnSpc>
                <a:spcPct val="150000"/>
              </a:lnSpc>
              <a:buClr>
                <a:srgbClr val="88A85B"/>
              </a:buClr>
              <a:buSzPct val="130000"/>
              <a:buFont typeface="Apple Symbols" panose="02000000000000000000" pitchFamily="2" charset="-79"/>
              <a:buChar char="⦿"/>
              <a:defRPr sz="1600">
                <a:solidFill>
                  <a:srgbClr val="477DEB"/>
                </a:solidFill>
              </a:defRPr>
            </a:lvl4pPr>
            <a:lvl5pPr marL="2057400" indent="-228600">
              <a:lnSpc>
                <a:spcPct val="150000"/>
              </a:lnSpc>
              <a:buClr>
                <a:srgbClr val="88A85B"/>
              </a:buClr>
              <a:buSzPct val="130000"/>
              <a:buFont typeface="Apple Symbols" panose="02000000000000000000" pitchFamily="2" charset="-79"/>
              <a:buChar char="⦿"/>
              <a:defRPr sz="1600">
                <a:solidFill>
                  <a:srgbClr val="477DEB"/>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内容占位符 3">
            <a:extLst>
              <a:ext uri="{FF2B5EF4-FFF2-40B4-BE49-F238E27FC236}">
                <a16:creationId xmlns:a16="http://schemas.microsoft.com/office/drawing/2014/main" id="{33086BB6-8FD6-F145-AB33-427A11C0C68C}"/>
              </a:ext>
            </a:extLst>
          </p:cNvPr>
          <p:cNvSpPr>
            <a:spLocks noGrp="1"/>
          </p:cNvSpPr>
          <p:nvPr>
            <p:ph sz="half" idx="2"/>
          </p:nvPr>
        </p:nvSpPr>
        <p:spPr>
          <a:xfrm>
            <a:off x="6271986" y="1811111"/>
            <a:ext cx="5181600" cy="4351338"/>
          </a:xfrm>
        </p:spPr>
        <p:txBody>
          <a:bodyPr>
            <a:normAutofit/>
          </a:bodyPr>
          <a:lstStyle>
            <a:lvl1pPr marL="2286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1pPr>
            <a:lvl2pPr marL="6858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2pPr>
            <a:lvl3pPr marL="11430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3pPr>
            <a:lvl4pPr marL="16002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4pPr>
            <a:lvl5pPr marL="20574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椭圆 8">
            <a:extLst>
              <a:ext uri="{FF2B5EF4-FFF2-40B4-BE49-F238E27FC236}">
                <a16:creationId xmlns:a16="http://schemas.microsoft.com/office/drawing/2014/main" id="{9CB94B47-A234-6145-812D-2BC276D6B8D5}"/>
              </a:ext>
            </a:extLst>
          </p:cNvPr>
          <p:cNvSpPr/>
          <p:nvPr userDrawn="1"/>
        </p:nvSpPr>
        <p:spPr>
          <a:xfrm>
            <a:off x="625475" y="381635"/>
            <a:ext cx="371475" cy="371475"/>
          </a:xfrm>
          <a:prstGeom prst="ellipse">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5830E55-9809-5F4A-89A9-7DC900F46B05}"/>
              </a:ext>
            </a:extLst>
          </p:cNvPr>
          <p:cNvSpPr/>
          <p:nvPr userDrawn="1"/>
        </p:nvSpPr>
        <p:spPr>
          <a:xfrm flipV="1">
            <a:off x="655954" y="794386"/>
            <a:ext cx="2340003" cy="45719"/>
          </a:xfrm>
          <a:prstGeom prst="rect">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占位符 24">
            <a:extLst>
              <a:ext uri="{FF2B5EF4-FFF2-40B4-BE49-F238E27FC236}">
                <a16:creationId xmlns:a16="http://schemas.microsoft.com/office/drawing/2014/main" id="{E75AA03C-F057-7340-83E6-D54C45DB9FE0}"/>
              </a:ext>
            </a:extLst>
          </p:cNvPr>
          <p:cNvSpPr>
            <a:spLocks noGrp="1"/>
          </p:cNvSpPr>
          <p:nvPr>
            <p:ph type="body" sz="quarter" idx="10" hasCustomPrompt="1"/>
          </p:nvPr>
        </p:nvSpPr>
        <p:spPr>
          <a:xfrm>
            <a:off x="996315" y="405448"/>
            <a:ext cx="3843241" cy="368300"/>
          </a:xfrm>
        </p:spPr>
        <p:txBody>
          <a:bodyPr>
            <a:normAutofit/>
          </a:bodyPr>
          <a:lstStyle>
            <a:lvl1pPr marL="0" indent="0">
              <a:buNone/>
              <a:defRPr sz="1800"/>
            </a:lvl1pPr>
          </a:lstStyle>
          <a:p>
            <a:pPr lvl="0"/>
            <a:r>
              <a:rPr kumimoji="1" lang="zh-CN" altLang="en-US" dirty="0"/>
              <a:t>填入</a:t>
            </a:r>
            <a:r>
              <a:rPr kumimoji="1" lang="en-US" altLang="zh-CN" dirty="0"/>
              <a:t>Part</a:t>
            </a:r>
            <a:r>
              <a:rPr kumimoji="1" lang="zh-CN" altLang="en-US" dirty="0"/>
              <a:t>名</a:t>
            </a:r>
          </a:p>
        </p:txBody>
      </p:sp>
      <p:sp>
        <p:nvSpPr>
          <p:cNvPr id="31" name="文本占位符 30">
            <a:extLst>
              <a:ext uri="{FF2B5EF4-FFF2-40B4-BE49-F238E27FC236}">
                <a16:creationId xmlns:a16="http://schemas.microsoft.com/office/drawing/2014/main" id="{19219435-C863-904B-BD36-739A0AF08478}"/>
              </a:ext>
            </a:extLst>
          </p:cNvPr>
          <p:cNvSpPr>
            <a:spLocks noGrp="1"/>
          </p:cNvSpPr>
          <p:nvPr>
            <p:ph type="body" sz="quarter" idx="11" hasCustomPrompt="1"/>
          </p:nvPr>
        </p:nvSpPr>
        <p:spPr>
          <a:xfrm>
            <a:off x="655638" y="904875"/>
            <a:ext cx="6434710" cy="538163"/>
          </a:xfrm>
        </p:spPr>
        <p:txBody>
          <a:bodyPr>
            <a:noAutofit/>
          </a:bodyPr>
          <a:lstStyle>
            <a:lvl1pPr marL="0" indent="0">
              <a:buNone/>
              <a:defRPr sz="3600">
                <a:solidFill>
                  <a:srgbClr val="7356DD"/>
                </a:solidFill>
              </a:defRPr>
            </a:lvl1pPr>
            <a:lvl2pPr marL="457200" indent="0">
              <a:buNone/>
              <a:defRPr sz="3600">
                <a:solidFill>
                  <a:srgbClr val="7356DD"/>
                </a:solidFill>
              </a:defRPr>
            </a:lvl2pPr>
            <a:lvl3pPr marL="914400" indent="0">
              <a:buNone/>
              <a:defRPr sz="3600">
                <a:solidFill>
                  <a:srgbClr val="7356DD"/>
                </a:solidFill>
              </a:defRPr>
            </a:lvl3pPr>
            <a:lvl4pPr marL="1371600" indent="0">
              <a:buNone/>
              <a:defRPr sz="3600">
                <a:solidFill>
                  <a:srgbClr val="7356DD"/>
                </a:solidFill>
              </a:defRPr>
            </a:lvl4pPr>
            <a:lvl5pPr marL="1828800" indent="0">
              <a:buNone/>
              <a:defRPr sz="3600">
                <a:solidFill>
                  <a:srgbClr val="7356DD"/>
                </a:solidFill>
              </a:defRPr>
            </a:lvl5pPr>
          </a:lstStyle>
          <a:p>
            <a:pPr lvl="0"/>
            <a:r>
              <a:rPr kumimoji="1" lang="zh-CN" altLang="en-US" dirty="0"/>
              <a:t>单击此处编辑小节名</a:t>
            </a:r>
          </a:p>
        </p:txBody>
      </p:sp>
      <p:sp>
        <p:nvSpPr>
          <p:cNvPr id="33" name="文本占位符 32">
            <a:extLst>
              <a:ext uri="{FF2B5EF4-FFF2-40B4-BE49-F238E27FC236}">
                <a16:creationId xmlns:a16="http://schemas.microsoft.com/office/drawing/2014/main" id="{BABA9D57-0644-3144-9AB5-A4C9782DC6C6}"/>
              </a:ext>
            </a:extLst>
          </p:cNvPr>
          <p:cNvSpPr>
            <a:spLocks noGrp="1"/>
          </p:cNvSpPr>
          <p:nvPr>
            <p:ph type="body" sz="quarter" idx="12" hasCustomPrompt="1"/>
          </p:nvPr>
        </p:nvSpPr>
        <p:spPr>
          <a:xfrm>
            <a:off x="625475" y="376110"/>
            <a:ext cx="464183" cy="344919"/>
          </a:xfrm>
        </p:spPr>
        <p:txBody>
          <a:bodyPr/>
          <a:lstStyle>
            <a:lvl1pPr marL="0" indent="0">
              <a:buNone/>
              <a:defRPr>
                <a:solidFill>
                  <a:schemeClr val="bg1"/>
                </a:solidFill>
              </a:defRPr>
            </a:lvl1pPr>
          </a:lstStyle>
          <a:p>
            <a:pPr lvl="0"/>
            <a:r>
              <a:rPr kumimoji="1" lang="en-US" altLang="zh-CN" dirty="0"/>
              <a:t>1</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610360" y="2572515"/>
            <a:ext cx="6260149" cy="937448"/>
          </a:xfrm>
        </p:spPr>
        <p:txBody>
          <a:bodyPr anchor="ctr">
            <a:normAutofit/>
          </a:bodyPr>
          <a:lstStyle>
            <a:lvl1pPr algn="l">
              <a:defRPr sz="4000" b="1">
                <a:solidFill>
                  <a:schemeClr val="bg1"/>
                </a:solidFill>
                <a:effectLst/>
              </a:defRPr>
            </a:lvl1pPr>
          </a:lstStyle>
          <a:p>
            <a:r>
              <a:rPr lang="zh-CN" altLang="en-US" dirty="0"/>
              <a:t>单击此处编辑标题</a:t>
            </a:r>
          </a:p>
        </p:txBody>
      </p:sp>
      <p:sp>
        <p:nvSpPr>
          <p:cNvPr id="3" name="副标题 2"/>
          <p:cNvSpPr>
            <a:spLocks noGrp="1"/>
          </p:cNvSpPr>
          <p:nvPr>
            <p:ph type="subTitle" idx="1" hasCustomPrompt="1"/>
          </p:nvPr>
        </p:nvSpPr>
        <p:spPr>
          <a:xfrm>
            <a:off x="2554095" y="1741169"/>
            <a:ext cx="5316414" cy="663729"/>
          </a:xfrm>
        </p:spPr>
        <p:txBody>
          <a:bodyPr anchor="ctr">
            <a:normAutofit/>
          </a:bodyPr>
          <a:lstStyle>
            <a:lvl1pPr marL="0" indent="0" algn="l">
              <a:buNone/>
              <a:defRPr sz="2800">
                <a:solidFill>
                  <a:schemeClr val="bg1"/>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1</a:t>
            </a:r>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文本框 7">
            <a:extLst>
              <a:ext uri="{FF2B5EF4-FFF2-40B4-BE49-F238E27FC236}">
                <a16:creationId xmlns:a16="http://schemas.microsoft.com/office/drawing/2014/main" id="{579D7716-3BDE-7F4C-85AF-E62DE7EA5AEF}"/>
              </a:ext>
            </a:extLst>
          </p:cNvPr>
          <p:cNvSpPr txBox="1"/>
          <p:nvPr userDrawn="1"/>
        </p:nvSpPr>
        <p:spPr>
          <a:xfrm>
            <a:off x="1539241" y="1784985"/>
            <a:ext cx="1150054" cy="521970"/>
          </a:xfrm>
          <a:prstGeom prst="rect">
            <a:avLst/>
          </a:prstGeom>
          <a:noFill/>
        </p:spPr>
        <p:txBody>
          <a:bodyPr wrap="square" rtlCol="0">
            <a:spAutoFit/>
          </a:bodyPr>
          <a:lstStyle/>
          <a:p>
            <a:pPr algn="dist"/>
            <a:r>
              <a:rPr lang="zh-CN" altLang="en-US" sz="2800" dirty="0">
                <a:solidFill>
                  <a:schemeClr val="bg1"/>
                </a:solidFill>
              </a:rPr>
              <a:t>PART</a:t>
            </a:r>
            <a:endParaRPr lang="zh-CN" altLang="en-US" sz="2800" b="1" dirty="0">
              <a:solidFill>
                <a:schemeClr val="bg1"/>
              </a:solidFill>
            </a:endParaRPr>
          </a:p>
        </p:txBody>
      </p:sp>
      <p:sp>
        <p:nvSpPr>
          <p:cNvPr id="9" name="矩形 8">
            <a:extLst>
              <a:ext uri="{FF2B5EF4-FFF2-40B4-BE49-F238E27FC236}">
                <a16:creationId xmlns:a16="http://schemas.microsoft.com/office/drawing/2014/main" id="{4D7553C5-5349-7244-8F1A-1E9B917C5DE7}"/>
              </a:ext>
            </a:extLst>
          </p:cNvPr>
          <p:cNvSpPr/>
          <p:nvPr userDrawn="1"/>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DB7E6FA9-1E29-7942-895C-915F05B2444A}"/>
              </a:ext>
            </a:extLst>
          </p:cNvPr>
          <p:cNvGrpSpPr/>
          <p:nvPr userDrawn="1"/>
        </p:nvGrpSpPr>
        <p:grpSpPr>
          <a:xfrm>
            <a:off x="1452880" y="3674745"/>
            <a:ext cx="1642110" cy="1642110"/>
            <a:chOff x="1667" y="6676"/>
            <a:chExt cx="2280" cy="2280"/>
          </a:xfrm>
        </p:grpSpPr>
        <p:sp>
          <p:nvSpPr>
            <p:cNvPr id="12" name="椭圆 11">
              <a:extLst>
                <a:ext uri="{FF2B5EF4-FFF2-40B4-BE49-F238E27FC236}">
                  <a16:creationId xmlns:a16="http://schemas.microsoft.com/office/drawing/2014/main" id="{7DFE66C5-E398-AF49-976D-2324A3870252}"/>
                </a:ext>
              </a:extLst>
            </p:cNvPr>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5bc40d7864e71-13">
              <a:extLst>
                <a:ext uri="{FF2B5EF4-FFF2-40B4-BE49-F238E27FC236}">
                  <a16:creationId xmlns:a16="http://schemas.microsoft.com/office/drawing/2014/main" id="{07A93A23-7E54-2346-B384-40FBF570E739}"/>
                </a:ext>
              </a:extLst>
            </p:cNvPr>
            <p:cNvPicPr>
              <a:picLocks noChangeAspect="1"/>
            </p:cNvPicPr>
            <p:nvPr/>
          </p:nvPicPr>
          <p:blipFill>
            <a:blip r:embed="rId3"/>
            <a:stretch>
              <a:fillRect/>
            </a:stretch>
          </p:blipFill>
          <p:spPr>
            <a:xfrm>
              <a:off x="1667" y="6676"/>
              <a:ext cx="2280" cy="2280"/>
            </a:xfrm>
            <a:prstGeom prst="rect">
              <a:avLst/>
            </a:prstGeom>
          </p:spPr>
        </p:pic>
      </p:grpSp>
      <p:sp>
        <p:nvSpPr>
          <p:cNvPr id="15" name="文本占位符 14">
            <a:extLst>
              <a:ext uri="{FF2B5EF4-FFF2-40B4-BE49-F238E27FC236}">
                <a16:creationId xmlns:a16="http://schemas.microsoft.com/office/drawing/2014/main" id="{CF4504CB-F4AA-D54D-8A16-35A3932134AB}"/>
              </a:ext>
            </a:extLst>
          </p:cNvPr>
          <p:cNvSpPr>
            <a:spLocks noGrp="1"/>
          </p:cNvSpPr>
          <p:nvPr>
            <p:ph type="body" sz="quarter" idx="13"/>
          </p:nvPr>
        </p:nvSpPr>
        <p:spPr>
          <a:xfrm>
            <a:off x="8274050" y="1784350"/>
            <a:ext cx="3627438" cy="1905751"/>
          </a:xfrm>
        </p:spPr>
        <p:txBody>
          <a:bodyPr vert="horz" tIns="216000" anchor="t" anchorCtr="0">
            <a:spAutoFit/>
          </a:bodyPr>
          <a:lstStyle>
            <a:lvl1pPr marL="228600" indent="-228600">
              <a:buSzPct val="120000"/>
              <a:buFont typeface="Wingdings" pitchFamily="2" charset="2"/>
              <a:buChar char="l"/>
              <a:defRPr sz="2000">
                <a:solidFill>
                  <a:schemeClr val="bg1"/>
                </a:solidFill>
              </a:defRPr>
            </a:lvl1pPr>
            <a:lvl2pPr marL="685800" indent="-228600">
              <a:buSzPct val="120000"/>
              <a:buFont typeface="Wingdings" pitchFamily="2" charset="2"/>
              <a:buChar char="l"/>
              <a:defRPr sz="2000">
                <a:solidFill>
                  <a:schemeClr val="bg1"/>
                </a:solidFill>
              </a:defRPr>
            </a:lvl2pPr>
            <a:lvl3pPr marL="1143000" indent="-228600">
              <a:buSzPct val="120000"/>
              <a:buFont typeface="Wingdings" pitchFamily="2" charset="2"/>
              <a:buChar char="l"/>
              <a:defRPr sz="2000">
                <a:solidFill>
                  <a:schemeClr val="bg1"/>
                </a:solidFill>
              </a:defRPr>
            </a:lvl3pPr>
            <a:lvl4pPr marL="1600200" indent="-228600">
              <a:buSzPct val="120000"/>
              <a:buFont typeface="Wingdings" pitchFamily="2" charset="2"/>
              <a:buChar char="l"/>
              <a:defRPr sz="2000">
                <a:solidFill>
                  <a:schemeClr val="bg1"/>
                </a:solidFill>
              </a:defRPr>
            </a:lvl4pPr>
            <a:lvl5pPr marL="2057400" indent="-228600">
              <a:buSzPct val="120000"/>
              <a:buFont typeface="Wingdings" pitchFamily="2" charset="2"/>
              <a:buChar char="l"/>
              <a:defRPr sz="2000">
                <a:solidFill>
                  <a:schemeClr val="bg1"/>
                </a:solidFill>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8"/>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2" r:id="rId4"/>
    <p:sldLayoutId id="2147483650" r:id="rId5"/>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zh-CN/docs/Web/JavaScript/Guide/Indexed_collections#Working_with_array-like_object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4625814" y="3874295"/>
            <a:ext cx="3529584" cy="547370"/>
          </a:xfrm>
        </p:spPr>
        <p:txBody>
          <a:bodyPr>
            <a:normAutofit/>
          </a:bodyPr>
          <a:lstStyle/>
          <a:p>
            <a:pPr algn="dist">
              <a:lnSpc>
                <a:spcPct val="130000"/>
              </a:lnSpc>
              <a:spcBef>
                <a:spcPts val="0"/>
              </a:spcBef>
            </a:pPr>
            <a:r>
              <a:rPr lang="zh-CN" altLang="en-US" sz="2000" dirty="0">
                <a:solidFill>
                  <a:schemeClr val="bg1"/>
                </a:solidFill>
                <a:latin typeface="+mn-lt"/>
                <a:ea typeface="+mn-ea"/>
                <a:sym typeface="+mn-ea"/>
              </a:rPr>
              <a:t>文化信息学院</a:t>
            </a:r>
            <a:endParaRPr lang="en-US" altLang="zh-CN" sz="2000" dirty="0">
              <a:solidFill>
                <a:schemeClr val="bg1"/>
              </a:solidFill>
              <a:latin typeface="+mn-lt"/>
              <a:ea typeface="+mn-ea"/>
              <a:sym typeface="+mn-ea"/>
            </a:endParaRPr>
          </a:p>
        </p:txBody>
      </p:sp>
      <p:sp>
        <p:nvSpPr>
          <p:cNvPr id="5" name="文本框 4"/>
          <p:cNvSpPr txBox="1"/>
          <p:nvPr/>
        </p:nvSpPr>
        <p:spPr>
          <a:xfrm>
            <a:off x="2514600" y="2321004"/>
            <a:ext cx="7877947" cy="830997"/>
          </a:xfrm>
          <a:prstGeom prst="rect">
            <a:avLst/>
          </a:prstGeom>
          <a:noFill/>
        </p:spPr>
        <p:txBody>
          <a:bodyPr wrap="square" rtlCol="0">
            <a:spAutoFit/>
          </a:bodyPr>
          <a:lstStyle/>
          <a:p>
            <a:pPr algn="ctr"/>
            <a:r>
              <a:rPr lang="en-US" altLang="zh-CN" sz="4800" b="1" dirty="0">
                <a:solidFill>
                  <a:schemeClr val="bg1"/>
                </a:solidFill>
              </a:rPr>
              <a:t>JavaScript</a:t>
            </a:r>
            <a:r>
              <a:rPr lang="zh-CN" altLang="en-US" sz="4800" b="1" dirty="0">
                <a:solidFill>
                  <a:schemeClr val="bg1"/>
                </a:solidFill>
              </a:rPr>
              <a:t> 函数高级</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sz="3200" dirty="0"/>
              <a:t>call()</a:t>
            </a:r>
            <a:r>
              <a:rPr lang="zh-CN" altLang="en-US" sz="3200"/>
              <a:t>规则的详细解读</a:t>
            </a:r>
            <a:endParaRPr lang="en-US" altLang="zh-CN" sz="2400"/>
          </a:p>
          <a:p>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3" name="矩形 2">
            <a:extLst>
              <a:ext uri="{FF2B5EF4-FFF2-40B4-BE49-F238E27FC236}">
                <a16:creationId xmlns:a16="http://schemas.microsoft.com/office/drawing/2014/main" id="{A3DB5117-CEF1-3145-BB88-D639EFF772CD}"/>
              </a:ext>
            </a:extLst>
          </p:cNvPr>
          <p:cNvSpPr/>
          <p:nvPr/>
        </p:nvSpPr>
        <p:spPr>
          <a:xfrm>
            <a:off x="4841310" y="1134968"/>
            <a:ext cx="6839211" cy="5632311"/>
          </a:xfrm>
          <a:prstGeom prst="rect">
            <a:avLst/>
          </a:prstGeom>
          <a:ln>
            <a:solidFill>
              <a:schemeClr val="accent1"/>
            </a:solidFill>
          </a:ln>
        </p:spPr>
        <p:txBody>
          <a:bodyPr wrap="square">
            <a:spAutoFit/>
          </a:bodyPr>
          <a:lstStyle/>
          <a:p>
            <a:r>
              <a:rPr lang="en-US" altLang="zh-CN" sz="1200" b="0">
                <a:solidFill>
                  <a:srgbClr val="C74DED"/>
                </a:solidFill>
                <a:effectLst/>
                <a:latin typeface="Fira Code" panose="020B0509050000020004" pitchFamily="49" charset="0"/>
              </a:rPr>
              <a:t>var</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lastName</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'global_name'</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a:t>
            </a:r>
            <a:r>
              <a:rPr lang="zh-CN" altLang="en-US" sz="1200" b="0">
                <a:solidFill>
                  <a:srgbClr val="5F6167"/>
                </a:solidFill>
                <a:effectLst/>
                <a:latin typeface="Fira Code" panose="020B0509050000020004" pitchFamily="49" charset="0"/>
              </a:rPr>
              <a:t>定义一个全局变量</a:t>
            </a:r>
            <a:endParaRPr lang="zh-CN" altLang="en-US" sz="1200" b="0">
              <a:solidFill>
                <a:srgbClr val="BBBBBB"/>
              </a:solidFill>
              <a:effectLst/>
              <a:latin typeface="Fira Code" panose="020B0509050000020004" pitchFamily="49" charset="0"/>
            </a:endParaRPr>
          </a:p>
          <a:p>
            <a:br>
              <a:rPr lang="zh-CN" altLang="en-US"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const</a:t>
            </a:r>
            <a:r>
              <a:rPr lang="en-US" altLang="zh-CN" sz="1200" b="0">
                <a:solidFill>
                  <a:srgbClr val="BBBBBB"/>
                </a:solidFill>
                <a:effectLst/>
                <a:latin typeface="Fira Code" panose="020B0509050000020004" pitchFamily="49" charset="0"/>
              </a:rPr>
              <a:t> </a:t>
            </a:r>
            <a:r>
              <a:rPr lang="en-US" altLang="zh-CN" sz="1200" b="0">
                <a:solidFill>
                  <a:srgbClr val="FFE66D"/>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C74DED"/>
                </a:solidFill>
                <a:effectLst/>
                <a:latin typeface="Fira Code" panose="020B0509050000020004" pitchFamily="49" charset="0"/>
              </a:rPr>
              <a:t>function</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firstName</a:t>
            </a:r>
            <a:r>
              <a:rPr lang="en-US" altLang="zh-CN" sz="1200" b="0">
                <a:solidFill>
                  <a:srgbClr val="BBBBBB"/>
                </a:solidFill>
                <a:effectLst/>
                <a:latin typeface="Fira Code" panose="020B0509050000020004" pitchFamily="49" charset="0"/>
              </a:rPr>
              <a:t>) {</a:t>
            </a:r>
          </a:p>
          <a:p>
            <a:r>
              <a:rPr lang="zh-CN" altLang="en-US" sz="1200" b="0">
                <a:solidFill>
                  <a:srgbClr val="C74DED"/>
                </a:solidFill>
                <a:effectLst/>
                <a:latin typeface="Fira Code" panose="020B0509050000020004" pitchFamily="49" charset="0"/>
              </a:rPr>
              <a:t>  </a:t>
            </a:r>
            <a:r>
              <a:rPr lang="en-US" altLang="zh-CN" sz="1200" b="0">
                <a:solidFill>
                  <a:srgbClr val="C74DED"/>
                </a:solidFill>
                <a:effectLst/>
                <a:latin typeface="Fira Code" panose="020B0509050000020004" pitchFamily="49" charset="0"/>
              </a:rPr>
              <a:t>return</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firstName</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 '</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FF00AA"/>
                </a:solidFill>
                <a:effectLst/>
                <a:latin typeface="Fira Code" panose="020B0509050000020004" pitchFamily="49" charset="0"/>
              </a:rPr>
              <a:t>this</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lastName</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this </a:t>
            </a:r>
            <a:r>
              <a:rPr lang="zh-CN" altLang="en-US" sz="1200" b="0">
                <a:solidFill>
                  <a:srgbClr val="5F6167"/>
                </a:solidFill>
                <a:effectLst/>
                <a:latin typeface="Fira Code" panose="020B0509050000020004" pitchFamily="49" charset="0"/>
              </a:rPr>
              <a:t>的值根据如何调用函数决定 </a:t>
            </a:r>
            <a:endParaRPr lang="zh-CN" altLang="en-US" sz="1200" b="0">
              <a:solidFill>
                <a:srgbClr val="BBBBBB"/>
              </a:solidFill>
              <a:effectLst/>
              <a:latin typeface="Fira Code" panose="020B0509050000020004" pitchFamily="49" charset="0"/>
            </a:endParaRPr>
          </a:p>
          <a:p>
            <a:r>
              <a:rPr lang="en-US" altLang="zh-CN" sz="1200" b="0">
                <a:solidFill>
                  <a:srgbClr val="BBBBBB"/>
                </a:solidFill>
                <a:effectLst/>
                <a:latin typeface="Fira Code" panose="020B0509050000020004" pitchFamily="49" charset="0"/>
              </a:rPr>
              <a:t>};</a:t>
            </a: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var</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person</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 </a:t>
            </a:r>
            <a:r>
              <a:rPr lang="en-US" altLang="zh-CN" sz="1200" b="0">
                <a:solidFill>
                  <a:srgbClr val="5F6167"/>
                </a:solidFill>
                <a:effectLst/>
                <a:latin typeface="Fira Code" panose="020B0509050000020004" pitchFamily="49" charset="0"/>
              </a:rPr>
              <a:t>// </a:t>
            </a:r>
            <a:r>
              <a:rPr lang="zh-CN" altLang="en-US" sz="1200" b="0">
                <a:solidFill>
                  <a:srgbClr val="5F6167"/>
                </a:solidFill>
                <a:effectLst/>
                <a:latin typeface="Fira Code" panose="020B0509050000020004" pitchFamily="49" charset="0"/>
              </a:rPr>
              <a:t>该对象作为第一个参数传给</a:t>
            </a:r>
            <a:r>
              <a:rPr lang="en-US" altLang="zh-CN" sz="1200" b="0">
                <a:solidFill>
                  <a:srgbClr val="5F6167"/>
                </a:solidFill>
                <a:effectLst/>
                <a:latin typeface="Fira Code" panose="020B0509050000020004" pitchFamily="49" charset="0"/>
              </a:rPr>
              <a:t>call()</a:t>
            </a:r>
            <a:endParaRPr lang="en-US" altLang="zh-CN" sz="1200" b="0">
              <a:solidFill>
                <a:srgbClr val="BBBBBB"/>
              </a:solidFill>
              <a:effectLst/>
              <a:latin typeface="Fira Code" panose="020B0509050000020004" pitchFamily="49" charset="0"/>
            </a:endParaRPr>
          </a:p>
          <a:p>
            <a:r>
              <a:rPr lang="zh-CN" altLang="en-US" sz="1200" b="0">
                <a:solidFill>
                  <a:srgbClr val="BBBBBB"/>
                </a:solidFill>
                <a:effectLst/>
                <a:latin typeface="Fira Code" panose="020B0509050000020004" pitchFamily="49" charset="0"/>
              </a:rPr>
              <a:t>  </a:t>
            </a:r>
            <a:r>
              <a:rPr lang="en-US" altLang="zh-CN" sz="1200" b="0">
                <a:solidFill>
                  <a:srgbClr val="BBBBBB"/>
                </a:solidFill>
                <a:effectLst/>
                <a:latin typeface="Fira Code" panose="020B0509050000020004" pitchFamily="49" charset="0"/>
              </a:rPr>
              <a:t>lastName: </a:t>
            </a:r>
            <a:r>
              <a:rPr lang="en-US" altLang="zh-CN" sz="1200" b="0">
                <a:solidFill>
                  <a:srgbClr val="96E072"/>
                </a:solidFill>
                <a:effectLst/>
                <a:latin typeface="Fira Code" panose="020B0509050000020004" pitchFamily="49" charset="0"/>
              </a:rPr>
              <a:t>'person_name'</a:t>
            </a:r>
            <a:endParaRPr lang="en-US" altLang="zh-CN" sz="1200" b="0">
              <a:solidFill>
                <a:srgbClr val="BBBBBB"/>
              </a:solidFill>
              <a:effectLst/>
              <a:latin typeface="Fira Code" panose="020B0509050000020004" pitchFamily="49" charset="0"/>
            </a:endParaRPr>
          </a:p>
          <a:p>
            <a:r>
              <a:rPr lang="en-US" altLang="zh-CN" sz="1200" b="0">
                <a:solidFill>
                  <a:srgbClr val="BBBBBB"/>
                </a:solidFill>
                <a:effectLst/>
                <a:latin typeface="Fira Code" panose="020B0509050000020004" pitchFamily="49" charset="0"/>
              </a:rPr>
              <a:t>};</a:t>
            </a: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let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a</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FFE66D"/>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96E072"/>
                </a:solidFill>
                <a:effectLst/>
                <a:latin typeface="Fira Code" panose="020B0509050000020004" pitchFamily="49" charset="0"/>
              </a:rPr>
              <a:t>'xiaojichao'</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a:t>
            </a:r>
            <a:r>
              <a:rPr lang="zh-CN" altLang="en-US" sz="1200" b="0">
                <a:solidFill>
                  <a:srgbClr val="5F6167"/>
                </a:solidFill>
                <a:effectLst/>
                <a:latin typeface="Fira Code" panose="020B0509050000020004" pitchFamily="49" charset="0"/>
              </a:rPr>
              <a:t>常规方式调用函数</a:t>
            </a:r>
            <a:endParaRPr lang="zh-CN" altLang="en-US" sz="1200" b="0">
              <a:solidFill>
                <a:srgbClr val="BBBBBB"/>
              </a:solidFill>
              <a:effectLst/>
              <a:latin typeface="Fira Code" panose="020B0509050000020004" pitchFamily="49" charset="0"/>
            </a:endParaRPr>
          </a:p>
          <a:p>
            <a:r>
              <a:rPr lang="en-US" altLang="zh-CN" sz="1200" b="0">
                <a:solidFill>
                  <a:srgbClr val="F39C12"/>
                </a:solidFill>
                <a:effectLst/>
                <a:latin typeface="Fira Code" panose="020B0509050000020004" pitchFamily="49" charset="0"/>
              </a:rPr>
              <a:t>console</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log</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a</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xiaojichao global_name</a:t>
            </a:r>
            <a:endParaRPr lang="en-US" altLang="zh-CN" sz="1200" b="0">
              <a:solidFill>
                <a:srgbClr val="BBBBBB"/>
              </a:solidFill>
              <a:effectLst/>
              <a:latin typeface="Fira Code" panose="020B0509050000020004" pitchFamily="49" charset="0"/>
            </a:endParaRP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let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b</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F39C12"/>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call</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person</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'xiaojichao'</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a:t>
            </a:r>
            <a:r>
              <a:rPr lang="zh-CN" altLang="en-US" sz="1200" b="0">
                <a:solidFill>
                  <a:srgbClr val="5F6167"/>
                </a:solidFill>
                <a:effectLst/>
                <a:latin typeface="Fira Code" panose="020B0509050000020004" pitchFamily="49" charset="0"/>
              </a:rPr>
              <a:t>设置</a:t>
            </a:r>
            <a:r>
              <a:rPr lang="en-US" altLang="zh-CN" sz="1200" b="0">
                <a:solidFill>
                  <a:srgbClr val="5F6167"/>
                </a:solidFill>
                <a:effectLst/>
                <a:latin typeface="Fira Code" panose="020B0509050000020004" pitchFamily="49" charset="0"/>
              </a:rPr>
              <a:t>this</a:t>
            </a:r>
            <a:r>
              <a:rPr lang="zh-CN" altLang="en-US" sz="1200" b="0">
                <a:solidFill>
                  <a:srgbClr val="5F6167"/>
                </a:solidFill>
                <a:effectLst/>
                <a:latin typeface="Fira Code" panose="020B0509050000020004" pitchFamily="49" charset="0"/>
              </a:rPr>
              <a:t>为</a:t>
            </a:r>
            <a:r>
              <a:rPr lang="en-US" altLang="zh-CN" sz="1200" b="0">
                <a:solidFill>
                  <a:srgbClr val="5F6167"/>
                </a:solidFill>
                <a:effectLst/>
                <a:latin typeface="Fira Code" panose="020B0509050000020004" pitchFamily="49" charset="0"/>
              </a:rPr>
              <a:t>person</a:t>
            </a:r>
            <a:endParaRPr lang="en-US" altLang="zh-CN" sz="1200" b="0">
              <a:solidFill>
                <a:srgbClr val="BBBBBB"/>
              </a:solidFill>
              <a:effectLst/>
              <a:latin typeface="Fira Code" panose="020B0509050000020004" pitchFamily="49" charset="0"/>
            </a:endParaRPr>
          </a:p>
          <a:p>
            <a:r>
              <a:rPr lang="en-US" altLang="zh-CN" sz="1200" b="0">
                <a:solidFill>
                  <a:srgbClr val="F39C12"/>
                </a:solidFill>
                <a:effectLst/>
                <a:latin typeface="Fira Code" panose="020B0509050000020004" pitchFamily="49" charset="0"/>
              </a:rPr>
              <a:t>console</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log</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b</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xiaojichao person_name</a:t>
            </a:r>
            <a:endParaRPr lang="en-US" altLang="zh-CN" sz="1200" b="0">
              <a:solidFill>
                <a:srgbClr val="BBBBBB"/>
              </a:solidFill>
              <a:effectLst/>
              <a:latin typeface="Fira Code" panose="020B0509050000020004" pitchFamily="49" charset="0"/>
            </a:endParaRP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let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c</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F39C12"/>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call</a:t>
            </a:r>
            <a:r>
              <a:rPr lang="en-US" altLang="zh-CN" sz="1200" b="0">
                <a:solidFill>
                  <a:srgbClr val="BBBBBB"/>
                </a:solidFill>
                <a:effectLst/>
                <a:latin typeface="Fira Code" panose="020B0509050000020004" pitchFamily="49" charset="0"/>
              </a:rPr>
              <a:t>();</a:t>
            </a:r>
          </a:p>
          <a:p>
            <a:r>
              <a:rPr lang="en-US" altLang="zh-CN" sz="1200" b="0">
                <a:solidFill>
                  <a:srgbClr val="F39C12"/>
                </a:solidFill>
                <a:effectLst/>
                <a:latin typeface="Fira Code" panose="020B0509050000020004" pitchFamily="49" charset="0"/>
              </a:rPr>
              <a:t>console</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log</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c</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undefined global_name</a:t>
            </a:r>
            <a:endParaRPr lang="en-US" altLang="zh-CN" sz="1200" b="0">
              <a:solidFill>
                <a:srgbClr val="BBBBBB"/>
              </a:solidFill>
              <a:effectLst/>
              <a:latin typeface="Fira Code" panose="020B0509050000020004" pitchFamily="49" charset="0"/>
            </a:endParaRP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let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d</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F39C12"/>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call</a:t>
            </a:r>
            <a:r>
              <a:rPr lang="en-US" altLang="zh-CN" sz="1200" b="0">
                <a:solidFill>
                  <a:srgbClr val="BBBBBB"/>
                </a:solidFill>
                <a:effectLst/>
                <a:latin typeface="Fira Code" panose="020B0509050000020004" pitchFamily="49" charset="0"/>
              </a:rPr>
              <a:t>(</a:t>
            </a:r>
            <a:r>
              <a:rPr lang="en-US" altLang="zh-CN" sz="1200" b="0">
                <a:solidFill>
                  <a:srgbClr val="EE5D43"/>
                </a:solidFill>
                <a:effectLst/>
                <a:latin typeface="Fira Code" panose="020B0509050000020004" pitchFamily="49" charset="0"/>
              </a:rPr>
              <a:t>null</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'xiaojichao'</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this</a:t>
            </a:r>
            <a:r>
              <a:rPr lang="zh-CN" altLang="en-US" sz="1200" b="0">
                <a:solidFill>
                  <a:srgbClr val="5F6167"/>
                </a:solidFill>
                <a:effectLst/>
                <a:latin typeface="Fira Code" panose="020B0509050000020004" pitchFamily="49" charset="0"/>
              </a:rPr>
              <a:t>为</a:t>
            </a:r>
            <a:r>
              <a:rPr lang="en-US" altLang="zh-CN" sz="1200" b="0">
                <a:solidFill>
                  <a:srgbClr val="5F6167"/>
                </a:solidFill>
                <a:effectLst/>
                <a:latin typeface="Fira Code" panose="020B0509050000020004" pitchFamily="49" charset="0"/>
              </a:rPr>
              <a:t>null</a:t>
            </a:r>
            <a:endParaRPr lang="en-US" altLang="zh-CN" sz="1200" b="0">
              <a:solidFill>
                <a:srgbClr val="BBBBBB"/>
              </a:solidFill>
              <a:effectLst/>
              <a:latin typeface="Fira Code" panose="020B0509050000020004" pitchFamily="49" charset="0"/>
            </a:endParaRPr>
          </a:p>
          <a:p>
            <a:r>
              <a:rPr lang="en-US" altLang="zh-CN" sz="1200" b="0">
                <a:solidFill>
                  <a:srgbClr val="F39C12"/>
                </a:solidFill>
                <a:effectLst/>
                <a:latin typeface="Fira Code" panose="020B0509050000020004" pitchFamily="49" charset="0"/>
              </a:rPr>
              <a:t>console</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log</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d</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xiaojichao global_name</a:t>
            </a:r>
            <a:endParaRPr lang="en-US" altLang="zh-CN" sz="1200" b="0">
              <a:solidFill>
                <a:srgbClr val="BBBBBB"/>
              </a:solidFill>
              <a:effectLst/>
              <a:latin typeface="Fira Code" panose="020B0509050000020004" pitchFamily="49" charset="0"/>
            </a:endParaRP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let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e</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F39C12"/>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call</a:t>
            </a:r>
            <a:r>
              <a:rPr lang="en-US" altLang="zh-CN" sz="1200" b="0">
                <a:solidFill>
                  <a:srgbClr val="BBBBBB"/>
                </a:solidFill>
                <a:effectLst/>
                <a:latin typeface="Fira Code" panose="020B0509050000020004" pitchFamily="49" charset="0"/>
              </a:rPr>
              <a:t>(</a:t>
            </a:r>
            <a:r>
              <a:rPr lang="en-US" altLang="zh-CN" sz="1200" b="0">
                <a:solidFill>
                  <a:srgbClr val="EE5D43"/>
                </a:solidFill>
                <a:effectLst/>
                <a:latin typeface="Fira Code" panose="020B0509050000020004" pitchFamily="49" charset="0"/>
              </a:rPr>
              <a:t>undefined</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'xiaojichao'</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this</a:t>
            </a:r>
            <a:r>
              <a:rPr lang="zh-CN" altLang="en-US" sz="1200" b="0">
                <a:solidFill>
                  <a:srgbClr val="5F6167"/>
                </a:solidFill>
                <a:effectLst/>
                <a:latin typeface="Fira Code" panose="020B0509050000020004" pitchFamily="49" charset="0"/>
              </a:rPr>
              <a:t>为</a:t>
            </a:r>
            <a:r>
              <a:rPr lang="en-US" altLang="zh-CN" sz="1200" b="0">
                <a:solidFill>
                  <a:srgbClr val="5F6167"/>
                </a:solidFill>
                <a:effectLst/>
                <a:latin typeface="Fira Code" panose="020B0509050000020004" pitchFamily="49" charset="0"/>
              </a:rPr>
              <a:t>undefined</a:t>
            </a:r>
            <a:endParaRPr lang="en-US" altLang="zh-CN" sz="1200" b="0">
              <a:solidFill>
                <a:srgbClr val="BBBBBB"/>
              </a:solidFill>
              <a:effectLst/>
              <a:latin typeface="Fira Code" panose="020B0509050000020004" pitchFamily="49" charset="0"/>
            </a:endParaRPr>
          </a:p>
          <a:p>
            <a:r>
              <a:rPr lang="en-US" altLang="zh-CN" sz="1200" b="0">
                <a:solidFill>
                  <a:srgbClr val="F39C12"/>
                </a:solidFill>
                <a:effectLst/>
                <a:latin typeface="Fira Code" panose="020B0509050000020004" pitchFamily="49" charset="0"/>
              </a:rPr>
              <a:t>console</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log</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e</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xiaojichao global_name</a:t>
            </a:r>
            <a:endParaRPr lang="en-US" altLang="zh-CN" sz="1200" b="0">
              <a:solidFill>
                <a:srgbClr val="BBBBBB"/>
              </a:solidFill>
              <a:effectLst/>
              <a:latin typeface="Fira Code" panose="020B0509050000020004" pitchFamily="49" charset="0"/>
            </a:endParaRPr>
          </a:p>
          <a:p>
            <a:br>
              <a:rPr lang="en-US" altLang="zh-CN" sz="1200" b="0">
                <a:solidFill>
                  <a:srgbClr val="BBBBBB"/>
                </a:solidFill>
                <a:effectLst/>
                <a:latin typeface="Fira Code" panose="020B0509050000020004" pitchFamily="49" charset="0"/>
              </a:rPr>
            </a:br>
            <a:r>
              <a:rPr lang="en-US" altLang="zh-CN" sz="1200" b="0">
                <a:solidFill>
                  <a:srgbClr val="5F6167"/>
                </a:solidFill>
                <a:effectLst/>
                <a:latin typeface="Fira Code" panose="020B0509050000020004" pitchFamily="49" charset="0"/>
              </a:rPr>
              <a:t>//</a:t>
            </a:r>
            <a:r>
              <a:rPr lang="zh-CN" altLang="en-US" sz="1200" b="0">
                <a:solidFill>
                  <a:srgbClr val="5F6167"/>
                </a:solidFill>
                <a:effectLst/>
                <a:latin typeface="Fira Code" panose="020B0509050000020004" pitchFamily="49" charset="0"/>
              </a:rPr>
              <a:t>严格模式下</a:t>
            </a:r>
            <a:endParaRPr lang="en-US" altLang="zh-CN" sz="1200" b="0">
              <a:solidFill>
                <a:srgbClr val="5F6167"/>
              </a:solidFill>
              <a:effectLst/>
              <a:latin typeface="Fira Code" panose="020B0509050000020004" pitchFamily="49" charset="0"/>
            </a:endParaRPr>
          </a:p>
          <a:p>
            <a:r>
              <a:rPr lang="en-US" altLang="zh-CN" sz="1200" b="0">
                <a:solidFill>
                  <a:srgbClr val="5F6167"/>
                </a:solidFill>
                <a:effectLst/>
                <a:latin typeface="Fira Code" panose="020B0509050000020004" pitchFamily="49" charset="0"/>
              </a:rPr>
              <a:t>'use</a:t>
            </a:r>
            <a:r>
              <a:rPr lang="zh-CN" altLang="en-US" sz="1200" b="0">
                <a:solidFill>
                  <a:srgbClr val="5F6167"/>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strict';</a:t>
            </a:r>
            <a:endParaRPr lang="zh-CN" altLang="en-US" sz="1200" b="0">
              <a:solidFill>
                <a:srgbClr val="BBBBBB"/>
              </a:solidFill>
              <a:effectLst/>
              <a:latin typeface="Fira Code" panose="020B0509050000020004" pitchFamily="49" charset="0"/>
            </a:endParaRPr>
          </a:p>
          <a:p>
            <a:r>
              <a:rPr lang="en-US" altLang="zh-CN" sz="1200" b="0">
                <a:solidFill>
                  <a:srgbClr val="F39C12"/>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call</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a:t>
            </a:r>
            <a:r>
              <a:rPr lang="zh-CN" altLang="en-US" sz="1200" b="0">
                <a:solidFill>
                  <a:srgbClr val="5F6167"/>
                </a:solidFill>
                <a:effectLst/>
                <a:latin typeface="Fira Code" panose="020B0509050000020004" pitchFamily="49" charset="0"/>
              </a:rPr>
              <a:t>不能读</a:t>
            </a:r>
            <a:r>
              <a:rPr lang="en-US" altLang="zh-CN" sz="1200" b="0">
                <a:solidFill>
                  <a:srgbClr val="5F6167"/>
                </a:solidFill>
                <a:effectLst/>
                <a:latin typeface="Fira Code" panose="020B0509050000020004" pitchFamily="49" charset="0"/>
              </a:rPr>
              <a:t>undefined</a:t>
            </a:r>
            <a:r>
              <a:rPr lang="zh-CN" altLang="en-US" sz="1200" b="0">
                <a:solidFill>
                  <a:srgbClr val="5F6167"/>
                </a:solidFill>
                <a:effectLst/>
                <a:latin typeface="Fira Code" panose="020B0509050000020004" pitchFamily="49" charset="0"/>
              </a:rPr>
              <a:t>的</a:t>
            </a:r>
            <a:r>
              <a:rPr lang="en-US" altLang="zh-CN" sz="1200" b="0">
                <a:solidFill>
                  <a:srgbClr val="5F6167"/>
                </a:solidFill>
                <a:effectLst/>
                <a:latin typeface="Fira Code" panose="020B0509050000020004" pitchFamily="49" charset="0"/>
              </a:rPr>
              <a:t>lastName</a:t>
            </a:r>
            <a:r>
              <a:rPr lang="zh-CN" altLang="en-US" sz="1200" b="0">
                <a:solidFill>
                  <a:srgbClr val="5F6167"/>
                </a:solidFill>
                <a:effectLst/>
                <a:latin typeface="Fira Code" panose="020B0509050000020004" pitchFamily="49" charset="0"/>
              </a:rPr>
              <a:t>属性</a:t>
            </a:r>
            <a:endParaRPr lang="zh-CN" altLang="en-US" sz="1200" b="0">
              <a:solidFill>
                <a:srgbClr val="BBBBBB"/>
              </a:solidFill>
              <a:effectLst/>
              <a:latin typeface="Fira Code" panose="020B0509050000020004" pitchFamily="49" charset="0"/>
            </a:endParaRPr>
          </a:p>
          <a:p>
            <a:r>
              <a:rPr lang="en-US" altLang="zh-CN" sz="1200" b="0">
                <a:solidFill>
                  <a:srgbClr val="F39C12"/>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call</a:t>
            </a:r>
            <a:r>
              <a:rPr lang="en-US" altLang="zh-CN" sz="1200" b="0">
                <a:solidFill>
                  <a:srgbClr val="BBBBBB"/>
                </a:solidFill>
                <a:effectLst/>
                <a:latin typeface="Fira Code" panose="020B0509050000020004" pitchFamily="49" charset="0"/>
              </a:rPr>
              <a:t>(</a:t>
            </a:r>
            <a:r>
              <a:rPr lang="en-US" altLang="zh-CN" sz="1200" b="0">
                <a:solidFill>
                  <a:srgbClr val="EE5D43"/>
                </a:solidFill>
                <a:effectLst/>
                <a:latin typeface="Fira Code" panose="020B0509050000020004" pitchFamily="49" charset="0"/>
              </a:rPr>
              <a:t>null</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'xiaojichao'</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a:t>
            </a:r>
            <a:r>
              <a:rPr lang="zh-CN" altLang="en-US" sz="1200" b="0">
                <a:solidFill>
                  <a:srgbClr val="5F6167"/>
                </a:solidFill>
                <a:effectLst/>
                <a:latin typeface="Fira Code" panose="020B0509050000020004" pitchFamily="49" charset="0"/>
              </a:rPr>
              <a:t>不能读</a:t>
            </a:r>
            <a:r>
              <a:rPr lang="en-US" altLang="zh-CN" sz="1200" b="0">
                <a:solidFill>
                  <a:srgbClr val="5F6167"/>
                </a:solidFill>
                <a:effectLst/>
                <a:latin typeface="Fira Code" panose="020B0509050000020004" pitchFamily="49" charset="0"/>
              </a:rPr>
              <a:t>null</a:t>
            </a:r>
            <a:r>
              <a:rPr lang="zh-CN" altLang="en-US" sz="1200" b="0">
                <a:solidFill>
                  <a:srgbClr val="5F6167"/>
                </a:solidFill>
                <a:effectLst/>
                <a:latin typeface="Fira Code" panose="020B0509050000020004" pitchFamily="49" charset="0"/>
              </a:rPr>
              <a:t>的</a:t>
            </a:r>
            <a:r>
              <a:rPr lang="en-US" altLang="zh-CN" sz="1200" b="0">
                <a:solidFill>
                  <a:srgbClr val="5F6167"/>
                </a:solidFill>
                <a:effectLst/>
                <a:latin typeface="Fira Code" panose="020B0509050000020004" pitchFamily="49" charset="0"/>
              </a:rPr>
              <a:t>lastName</a:t>
            </a:r>
            <a:r>
              <a:rPr lang="zh-CN" altLang="en-US" sz="1200" b="0">
                <a:solidFill>
                  <a:srgbClr val="5F6167"/>
                </a:solidFill>
                <a:effectLst/>
                <a:latin typeface="Fira Code" panose="020B0509050000020004" pitchFamily="49" charset="0"/>
              </a:rPr>
              <a:t>属性</a:t>
            </a:r>
            <a:endParaRPr lang="zh-CN" altLang="en-US" sz="1200" b="0">
              <a:solidFill>
                <a:srgbClr val="BBBBBB"/>
              </a:solidFill>
              <a:effectLst/>
              <a:latin typeface="Fira Code" panose="020B0509050000020004" pitchFamily="49" charset="0"/>
            </a:endParaRPr>
          </a:p>
          <a:p>
            <a:r>
              <a:rPr lang="en-US" altLang="zh-CN" sz="1200" b="0">
                <a:solidFill>
                  <a:srgbClr val="F39C12"/>
                </a:solidFill>
                <a:effectLst/>
                <a:latin typeface="Fira Code" panose="020B0509050000020004" pitchFamily="49" charset="0"/>
              </a:rPr>
              <a:t>func</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call</a:t>
            </a:r>
            <a:r>
              <a:rPr lang="en-US" altLang="zh-CN" sz="1200" b="0">
                <a:solidFill>
                  <a:srgbClr val="BBBBBB"/>
                </a:solidFill>
                <a:effectLst/>
                <a:latin typeface="Fira Code" panose="020B0509050000020004" pitchFamily="49" charset="0"/>
              </a:rPr>
              <a:t>(</a:t>
            </a:r>
            <a:r>
              <a:rPr lang="en-US" altLang="zh-CN" sz="1200" b="0">
                <a:solidFill>
                  <a:srgbClr val="EE5D43"/>
                </a:solidFill>
                <a:effectLst/>
                <a:latin typeface="Fira Code" panose="020B0509050000020004" pitchFamily="49" charset="0"/>
              </a:rPr>
              <a:t>undefined</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'xiaojichao'</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a:t>
            </a:r>
            <a:r>
              <a:rPr lang="zh-CN" altLang="en-US" sz="1200" b="0">
                <a:solidFill>
                  <a:srgbClr val="5F6167"/>
                </a:solidFill>
                <a:effectLst/>
                <a:latin typeface="Fira Code" panose="020B0509050000020004" pitchFamily="49" charset="0"/>
              </a:rPr>
              <a:t>不能读</a:t>
            </a:r>
            <a:r>
              <a:rPr lang="en-US" altLang="zh-CN" sz="1200" b="0">
                <a:solidFill>
                  <a:srgbClr val="5F6167"/>
                </a:solidFill>
                <a:effectLst/>
                <a:latin typeface="Fira Code" panose="020B0509050000020004" pitchFamily="49" charset="0"/>
              </a:rPr>
              <a:t>undefined</a:t>
            </a:r>
            <a:r>
              <a:rPr lang="zh-CN" altLang="en-US" sz="1200" b="0">
                <a:solidFill>
                  <a:srgbClr val="5F6167"/>
                </a:solidFill>
                <a:effectLst/>
                <a:latin typeface="Fira Code" panose="020B0509050000020004" pitchFamily="49" charset="0"/>
              </a:rPr>
              <a:t>的</a:t>
            </a:r>
            <a:r>
              <a:rPr lang="en-US" altLang="zh-CN" sz="1200" b="0">
                <a:solidFill>
                  <a:srgbClr val="5F6167"/>
                </a:solidFill>
                <a:effectLst/>
                <a:latin typeface="Fira Code" panose="020B0509050000020004" pitchFamily="49" charset="0"/>
              </a:rPr>
              <a:t>lastName</a:t>
            </a:r>
            <a:r>
              <a:rPr lang="zh-CN" altLang="en-US" sz="1200" b="0">
                <a:solidFill>
                  <a:srgbClr val="5F6167"/>
                </a:solidFill>
                <a:effectLst/>
                <a:latin typeface="Fira Code" panose="020B0509050000020004" pitchFamily="49" charset="0"/>
              </a:rPr>
              <a:t>属性</a:t>
            </a:r>
            <a:endParaRPr lang="zh-CN" altLang="en-US" sz="12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46315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apply()</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48592" y="1698376"/>
            <a:ext cx="9334860" cy="4882987"/>
          </a:xfrm>
        </p:spPr>
        <p:txBody>
          <a:bodyPr>
            <a:normAutofit/>
          </a:bodyPr>
          <a:lstStyle/>
          <a:p>
            <a:r>
              <a:rPr lang="zh-CN" altLang="en-US" sz="1600"/>
              <a:t>语法格式：</a:t>
            </a:r>
            <a:r>
              <a:rPr lang="en-US" altLang="zh-CN" sz="1900" i="1"/>
              <a:t>func.apply(thisArg, [ argsArray])</a:t>
            </a:r>
            <a:endParaRPr lang="en-US" altLang="zh-CN" sz="1500"/>
          </a:p>
          <a:p>
            <a:pPr lvl="1"/>
            <a:r>
              <a:rPr lang="en-US" altLang="zh-CN" sz="1400"/>
              <a:t>thisArg</a:t>
            </a:r>
            <a:r>
              <a:rPr lang="zh-CN" altLang="en-US" sz="1400"/>
              <a:t>：可选，指定函数在谁上面调用</a:t>
            </a:r>
            <a:endParaRPr lang="en-US" altLang="zh-CN" sz="1400"/>
          </a:p>
          <a:p>
            <a:pPr lvl="1"/>
            <a:r>
              <a:rPr lang="en-US" altLang="zh-CN" sz="1400"/>
              <a:t>argsArray</a:t>
            </a:r>
            <a:r>
              <a:rPr lang="zh-CN" altLang="en-US" sz="1400"/>
              <a:t>：可选，指定函数的参数（数组形式）</a:t>
            </a:r>
            <a:endParaRPr lang="en-US" altLang="zh-CN" sz="1400"/>
          </a:p>
          <a:p>
            <a:r>
              <a:rPr lang="zh-CN" altLang="en-US" sz="1700"/>
              <a:t>其余同</a:t>
            </a:r>
            <a:r>
              <a:rPr lang="en-US" altLang="zh-CN" sz="1700"/>
              <a:t>call()</a:t>
            </a:r>
            <a:endParaRPr lang="en-US" altLang="zh-CN" sz="1400" i="1"/>
          </a:p>
          <a:p>
            <a:endParaRPr lang="en-US" altLang="zh-CN" sz="1600"/>
          </a:p>
        </p:txBody>
      </p:sp>
      <p:sp>
        <p:nvSpPr>
          <p:cNvPr id="4" name="矩形 3">
            <a:extLst>
              <a:ext uri="{FF2B5EF4-FFF2-40B4-BE49-F238E27FC236}">
                <a16:creationId xmlns:a16="http://schemas.microsoft.com/office/drawing/2014/main" id="{5E6AC712-D3F5-9348-A723-D79C597AC168}"/>
              </a:ext>
            </a:extLst>
          </p:cNvPr>
          <p:cNvSpPr/>
          <p:nvPr/>
        </p:nvSpPr>
        <p:spPr>
          <a:xfrm>
            <a:off x="3899769" y="3189952"/>
            <a:ext cx="6083475" cy="2031325"/>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array</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'b'</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elements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0</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00E8C6"/>
                </a:solidFill>
                <a:effectLst/>
                <a:latin typeface="Fira Code" panose="020B0509050000020004" pitchFamily="49" charset="0"/>
              </a:rPr>
              <a:t>array</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00E8C6"/>
                </a:solidFill>
                <a:effectLst/>
                <a:latin typeface="Fira Code" panose="020B0509050000020004" pitchFamily="49" charset="0"/>
              </a:rPr>
              <a:t>elements</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a:t>
            </a:r>
            <a:r>
              <a:rPr lang="zh-CN" altLang="en-US" b="0">
                <a:solidFill>
                  <a:srgbClr val="BBBBBB"/>
                </a:solidFill>
                <a:effectLst/>
                <a:latin typeface="Fira Code" panose="020B0509050000020004" pitchFamily="49" charset="0"/>
              </a:rPr>
              <a:t>   </a:t>
            </a:r>
            <a:r>
              <a:rPr lang="en-US" altLang="zh-CN" b="0">
                <a:solidFill>
                  <a:schemeClr val="bg1">
                    <a:lumMod val="65000"/>
                  </a:schemeClr>
                </a:solidFill>
                <a:effectLst/>
                <a:latin typeface="Fira Code" panose="020B0509050000020004" pitchFamily="49" charset="0"/>
              </a:rPr>
              <a:t>// </a:t>
            </a:r>
            <a:r>
              <a:rPr lang="en-US" altLang="zh-CN">
                <a:solidFill>
                  <a:schemeClr val="bg1">
                    <a:lumMod val="65000"/>
                  </a:schemeClr>
                </a:solidFill>
              </a:rPr>
              <a:t>[ 'a', 'b', 0, 1, 2 ]</a:t>
            </a:r>
            <a:endParaRPr lang="en-US" altLang="zh-CN" b="0">
              <a:solidFill>
                <a:schemeClr val="bg1">
                  <a:lumMod val="65000"/>
                </a:schemeClr>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array</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push</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apply</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array</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elements</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array</a:t>
            </a:r>
            <a:r>
              <a:rPr lang="en-US" altLang="zh-CN" b="0">
                <a:solidFill>
                  <a:srgbClr val="BBBBBB"/>
                </a:solidFill>
                <a:effectLst/>
                <a:latin typeface="Fira Code" panose="020B0509050000020004" pitchFamily="49" charset="0"/>
              </a:rPr>
              <a:t>);  </a:t>
            </a:r>
            <a:r>
              <a:rPr lang="en-US" altLang="zh-CN" b="0">
                <a:solidFill>
                  <a:schemeClr val="bg1">
                    <a:lumMod val="65000"/>
                  </a:schemeClr>
                </a:solidFill>
                <a:effectLst/>
                <a:latin typeface="Fira Code" panose="020B0509050000020004" pitchFamily="49" charset="0"/>
              </a:rPr>
              <a:t>// </a:t>
            </a:r>
            <a:r>
              <a:rPr lang="en-US" altLang="zh-CN">
                <a:solidFill>
                  <a:schemeClr val="bg1">
                    <a:lumMod val="65000"/>
                  </a:schemeClr>
                </a:solidFill>
              </a:rPr>
              <a:t>[ 'a', 'b', 0, 1, 2 ]</a:t>
            </a:r>
          </a:p>
        </p:txBody>
      </p:sp>
      <p:sp>
        <p:nvSpPr>
          <p:cNvPr id="5" name="矩形 4">
            <a:extLst>
              <a:ext uri="{FF2B5EF4-FFF2-40B4-BE49-F238E27FC236}">
                <a16:creationId xmlns:a16="http://schemas.microsoft.com/office/drawing/2014/main" id="{85E90005-6D96-034F-9955-9A7B77337F54}"/>
              </a:ext>
            </a:extLst>
          </p:cNvPr>
          <p:cNvSpPr/>
          <p:nvPr/>
        </p:nvSpPr>
        <p:spPr>
          <a:xfrm>
            <a:off x="3893507" y="5334042"/>
            <a:ext cx="6096000" cy="1200329"/>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numbers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5</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6</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3</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7</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max</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Math</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max</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apply</a:t>
            </a:r>
            <a:r>
              <a:rPr lang="en-US" altLang="zh-CN" b="0">
                <a:solidFill>
                  <a:srgbClr val="BBBBBB"/>
                </a:solidFill>
                <a:effectLst/>
                <a:latin typeface="Fira Code" panose="020B0509050000020004" pitchFamily="49" charset="0"/>
              </a:rPr>
              <a:t>(</a:t>
            </a:r>
            <a:r>
              <a:rPr lang="en-US" altLang="zh-CN" b="0">
                <a:solidFill>
                  <a:srgbClr val="EE5D43"/>
                </a:solidFill>
                <a:effectLst/>
                <a:latin typeface="Fira Code" panose="020B0509050000020004" pitchFamily="49" charset="0"/>
              </a:rPr>
              <a:t>null</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numbers</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max</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7</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53619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call()</a:t>
            </a:r>
            <a:r>
              <a:rPr lang="zh-CN" altLang="en-US" dirty="0"/>
              <a:t>、</a:t>
            </a:r>
            <a:r>
              <a:rPr lang="en-US" altLang="zh-CN" dirty="0"/>
              <a:t>apply() </a:t>
            </a:r>
            <a:r>
              <a:rPr lang="zh-CN" altLang="en-US" dirty="0"/>
              <a:t>对比</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5" name="矩形 4">
            <a:extLst>
              <a:ext uri="{FF2B5EF4-FFF2-40B4-BE49-F238E27FC236}">
                <a16:creationId xmlns:a16="http://schemas.microsoft.com/office/drawing/2014/main" id="{B3E57943-0086-5740-990D-180298DB228D}"/>
              </a:ext>
            </a:extLst>
          </p:cNvPr>
          <p:cNvSpPr/>
          <p:nvPr/>
        </p:nvSpPr>
        <p:spPr>
          <a:xfrm>
            <a:off x="2734850" y="1812491"/>
            <a:ext cx="7774488" cy="3970318"/>
          </a:xfrm>
          <a:prstGeom prst="rect">
            <a:avLst/>
          </a:prstGeom>
          <a:ln>
            <a:solidFill>
              <a:schemeClr val="accent1"/>
            </a:solidFill>
          </a:ln>
        </p:spPr>
        <p:txBody>
          <a:bodyPr wrap="square">
            <a:spAutoFit/>
          </a:bodyPr>
          <a:lstStyle/>
          <a:p>
            <a:r>
              <a:rPr lang="en-US" altLang="zh-CN" sz="1200">
                <a:solidFill>
                  <a:srgbClr val="C74DED"/>
                </a:solidFill>
                <a:effectLst/>
                <a:latin typeface="Fira Code" panose="020B0509050000020004" pitchFamily="49" charset="0"/>
              </a:rPr>
              <a:t>let</a:t>
            </a:r>
            <a:r>
              <a:rPr lang="en-US" altLang="zh-CN" sz="1200">
                <a:solidFill>
                  <a:srgbClr val="BBBBBB"/>
                </a:solidFill>
                <a:effectLst/>
                <a:latin typeface="Fira Code" panose="020B0509050000020004" pitchFamily="49" charset="0"/>
              </a:rPr>
              <a:t> </a:t>
            </a:r>
            <a:r>
              <a:rPr lang="en-US" altLang="zh-CN" sz="1200">
                <a:solidFill>
                  <a:srgbClr val="00E8C6"/>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 </a:t>
            </a:r>
            <a:r>
              <a:rPr lang="en-US" altLang="zh-CN" sz="1200">
                <a:solidFill>
                  <a:srgbClr val="EE5D43"/>
                </a:solidFill>
                <a:effectLst/>
                <a:latin typeface="Fira Code" panose="020B0509050000020004" pitchFamily="49" charset="0"/>
              </a:rPr>
              <a:t>=</a:t>
            </a:r>
            <a:r>
              <a:rPr lang="en-US" altLang="zh-CN" sz="1200">
                <a:solidFill>
                  <a:srgbClr val="BBBBBB"/>
                </a:solidFill>
                <a:effectLst/>
                <a:latin typeface="Fira Code" panose="020B0509050000020004" pitchFamily="49" charset="0"/>
              </a:rPr>
              <a:t> {</a:t>
            </a:r>
          </a:p>
          <a:p>
            <a:r>
              <a:rPr lang="zh-CN" altLang="en-US" sz="1200">
                <a:solidFill>
                  <a:srgbClr val="BBBBBB"/>
                </a:solidFill>
                <a:effectLst/>
                <a:latin typeface="Fira Code" panose="020B0509050000020004" pitchFamily="49" charset="0"/>
              </a:rPr>
              <a:t>  </a:t>
            </a:r>
            <a:r>
              <a:rPr lang="en-US" altLang="zh-CN" sz="1200">
                <a:solidFill>
                  <a:srgbClr val="BBBBBB"/>
                </a:solidFill>
                <a:effectLst/>
                <a:latin typeface="Fira Code" panose="020B0509050000020004" pitchFamily="49" charset="0"/>
              </a:rPr>
              <a:t>a: </a:t>
            </a:r>
            <a:r>
              <a:rPr lang="en-US" altLang="zh-CN" sz="1200">
                <a:solidFill>
                  <a:srgbClr val="F39C12"/>
                </a:solidFill>
                <a:effectLst/>
                <a:latin typeface="Fira Code" panose="020B0509050000020004" pitchFamily="49" charset="0"/>
              </a:rPr>
              <a:t>1</a:t>
            </a:r>
            <a:r>
              <a:rPr lang="en-US" altLang="zh-CN" sz="1200">
                <a:solidFill>
                  <a:srgbClr val="BBBBBB"/>
                </a:solidFill>
                <a:effectLst/>
                <a:latin typeface="Fira Code" panose="020B0509050000020004" pitchFamily="49" charset="0"/>
              </a:rPr>
              <a:t>,</a:t>
            </a:r>
          </a:p>
          <a:p>
            <a:r>
              <a:rPr lang="zh-CN" altLang="en-US" sz="1200">
                <a:solidFill>
                  <a:srgbClr val="BBBBBB"/>
                </a:solidFill>
                <a:effectLst/>
                <a:latin typeface="Fira Code" panose="020B0509050000020004" pitchFamily="49" charset="0"/>
              </a:rPr>
              <a:t>  </a:t>
            </a:r>
            <a:r>
              <a:rPr lang="en-US" altLang="zh-CN" sz="1200">
                <a:solidFill>
                  <a:srgbClr val="BBBBBB"/>
                </a:solidFill>
                <a:effectLst/>
                <a:latin typeface="Fira Code" panose="020B0509050000020004" pitchFamily="49" charset="0"/>
              </a:rPr>
              <a:t>b: </a:t>
            </a:r>
            <a:r>
              <a:rPr lang="en-US" altLang="zh-CN" sz="1200">
                <a:solidFill>
                  <a:srgbClr val="F39C12"/>
                </a:solidFill>
                <a:effectLst/>
                <a:latin typeface="Fira Code" panose="020B0509050000020004" pitchFamily="49" charset="0"/>
              </a:rPr>
              <a:t>2</a:t>
            </a:r>
            <a:r>
              <a:rPr lang="en-US" altLang="zh-CN" sz="1200">
                <a:solidFill>
                  <a:srgbClr val="BBBBBB"/>
                </a:solidFill>
                <a:effectLst/>
                <a:latin typeface="Fira Code" panose="020B0509050000020004" pitchFamily="49" charset="0"/>
              </a:rPr>
              <a:t>,</a:t>
            </a:r>
          </a:p>
          <a:p>
            <a:r>
              <a:rPr lang="zh-CN" altLang="en-US" sz="1200">
                <a:solidFill>
                  <a:srgbClr val="FFE66D"/>
                </a:solidFill>
                <a:effectLst/>
                <a:latin typeface="Fira Code" panose="020B0509050000020004" pitchFamily="49" charset="0"/>
              </a:rPr>
              <a:t>  </a:t>
            </a:r>
            <a:r>
              <a:rPr lang="en-US" altLang="zh-CN" sz="1200">
                <a:solidFill>
                  <a:srgbClr val="FFE66D"/>
                </a:solidFill>
                <a:effectLst/>
                <a:latin typeface="Fira Code" panose="020B0509050000020004" pitchFamily="49" charset="0"/>
              </a:rPr>
              <a:t>set</a:t>
            </a:r>
            <a:r>
              <a:rPr lang="en-US" altLang="zh-CN" sz="1200">
                <a:solidFill>
                  <a:srgbClr val="BBBBBB"/>
                </a:solidFill>
                <a:effectLst/>
                <a:latin typeface="Fira Code" panose="020B0509050000020004" pitchFamily="49" charset="0"/>
              </a:rPr>
              <a:t>: </a:t>
            </a:r>
            <a:r>
              <a:rPr lang="en-US" altLang="zh-CN" sz="1200">
                <a:solidFill>
                  <a:srgbClr val="C74DED"/>
                </a:solidFill>
                <a:effectLst/>
                <a:latin typeface="Fira Code" panose="020B0509050000020004" pitchFamily="49" charset="0"/>
              </a:rPr>
              <a:t>function</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a</a:t>
            </a:r>
            <a:r>
              <a:rPr lang="en-US" altLang="zh-CN" sz="1200">
                <a:solidFill>
                  <a:srgbClr val="BBBBBB"/>
                </a:solidFill>
                <a:effectLst/>
                <a:latin typeface="Fira Code" panose="020B0509050000020004" pitchFamily="49" charset="0"/>
              </a:rPr>
              <a:t>, </a:t>
            </a:r>
            <a:r>
              <a:rPr lang="en-US" altLang="zh-CN" sz="1200">
                <a:solidFill>
                  <a:srgbClr val="00E8C6"/>
                </a:solidFill>
                <a:effectLst/>
                <a:latin typeface="Fira Code" panose="020B0509050000020004" pitchFamily="49" charset="0"/>
              </a:rPr>
              <a:t>b</a:t>
            </a:r>
            <a:r>
              <a:rPr lang="en-US" altLang="zh-CN" sz="1200">
                <a:solidFill>
                  <a:srgbClr val="BBBBBB"/>
                </a:solidFill>
                <a:effectLst/>
                <a:latin typeface="Fira Code" panose="020B0509050000020004" pitchFamily="49" charset="0"/>
              </a:rPr>
              <a:t>) {</a:t>
            </a:r>
          </a:p>
          <a:p>
            <a:r>
              <a:rPr lang="zh-CN" altLang="en-US" sz="1200">
                <a:solidFill>
                  <a:srgbClr val="FF00AA"/>
                </a:solidFill>
                <a:effectLst/>
                <a:latin typeface="Fira Code" panose="020B0509050000020004" pitchFamily="49" charset="0"/>
              </a:rPr>
              <a:t>    </a:t>
            </a:r>
            <a:r>
              <a:rPr lang="en-US" altLang="zh-CN" sz="1200">
                <a:solidFill>
                  <a:srgbClr val="FF00AA"/>
                </a:solidFill>
                <a:effectLst/>
                <a:latin typeface="Fira Code" panose="020B0509050000020004" pitchFamily="49" charset="0"/>
              </a:rPr>
              <a:t>this</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a</a:t>
            </a:r>
            <a:r>
              <a:rPr lang="en-US" altLang="zh-CN" sz="1200">
                <a:solidFill>
                  <a:srgbClr val="BBBBBB"/>
                </a:solidFill>
                <a:effectLst/>
                <a:latin typeface="Fira Code" panose="020B0509050000020004" pitchFamily="49" charset="0"/>
              </a:rPr>
              <a:t> </a:t>
            </a:r>
            <a:r>
              <a:rPr lang="en-US" altLang="zh-CN" sz="1200">
                <a:solidFill>
                  <a:srgbClr val="EE5D43"/>
                </a:solidFill>
                <a:effectLst/>
                <a:latin typeface="Fira Code" panose="020B0509050000020004" pitchFamily="49" charset="0"/>
              </a:rPr>
              <a:t>=</a:t>
            </a:r>
            <a:r>
              <a:rPr lang="en-US" altLang="zh-CN" sz="1200">
                <a:solidFill>
                  <a:srgbClr val="BBBBBB"/>
                </a:solidFill>
                <a:effectLst/>
                <a:latin typeface="Fira Code" panose="020B0509050000020004" pitchFamily="49" charset="0"/>
              </a:rPr>
              <a:t> </a:t>
            </a:r>
            <a:r>
              <a:rPr lang="en-US" altLang="zh-CN" sz="1200">
                <a:solidFill>
                  <a:srgbClr val="00E8C6"/>
                </a:solidFill>
                <a:effectLst/>
                <a:latin typeface="Fira Code" panose="020B0509050000020004" pitchFamily="49" charset="0"/>
              </a:rPr>
              <a:t>a</a:t>
            </a:r>
            <a:r>
              <a:rPr lang="en-US" altLang="zh-CN" sz="1200">
                <a:solidFill>
                  <a:srgbClr val="BBBBBB"/>
                </a:solidFill>
                <a:effectLst/>
                <a:latin typeface="Fira Code" panose="020B0509050000020004" pitchFamily="49" charset="0"/>
              </a:rPr>
              <a:t>;</a:t>
            </a:r>
          </a:p>
          <a:p>
            <a:r>
              <a:rPr lang="zh-CN" altLang="en-US" sz="1200">
                <a:solidFill>
                  <a:srgbClr val="FF00AA"/>
                </a:solidFill>
                <a:effectLst/>
                <a:latin typeface="Fira Code" panose="020B0509050000020004" pitchFamily="49" charset="0"/>
              </a:rPr>
              <a:t>    </a:t>
            </a:r>
            <a:r>
              <a:rPr lang="en-US" altLang="zh-CN" sz="1200">
                <a:solidFill>
                  <a:srgbClr val="FF00AA"/>
                </a:solidFill>
                <a:effectLst/>
                <a:latin typeface="Fira Code" panose="020B0509050000020004" pitchFamily="49" charset="0"/>
              </a:rPr>
              <a:t>this</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b</a:t>
            </a:r>
            <a:r>
              <a:rPr lang="en-US" altLang="zh-CN" sz="1200">
                <a:solidFill>
                  <a:srgbClr val="BBBBBB"/>
                </a:solidFill>
                <a:effectLst/>
                <a:latin typeface="Fira Code" panose="020B0509050000020004" pitchFamily="49" charset="0"/>
              </a:rPr>
              <a:t> </a:t>
            </a:r>
            <a:r>
              <a:rPr lang="en-US" altLang="zh-CN" sz="1200">
                <a:solidFill>
                  <a:srgbClr val="EE5D43"/>
                </a:solidFill>
                <a:effectLst/>
                <a:latin typeface="Fira Code" panose="020B0509050000020004" pitchFamily="49" charset="0"/>
              </a:rPr>
              <a:t>=</a:t>
            </a:r>
            <a:r>
              <a:rPr lang="en-US" altLang="zh-CN" sz="1200">
                <a:solidFill>
                  <a:srgbClr val="BBBBBB"/>
                </a:solidFill>
                <a:effectLst/>
                <a:latin typeface="Fira Code" panose="020B0509050000020004" pitchFamily="49" charset="0"/>
              </a:rPr>
              <a:t> </a:t>
            </a:r>
            <a:r>
              <a:rPr lang="en-US" altLang="zh-CN" sz="1200">
                <a:solidFill>
                  <a:srgbClr val="00E8C6"/>
                </a:solidFill>
                <a:effectLst/>
                <a:latin typeface="Fira Code" panose="020B0509050000020004" pitchFamily="49" charset="0"/>
              </a:rPr>
              <a:t>b</a:t>
            </a:r>
            <a:r>
              <a:rPr lang="en-US" altLang="zh-CN" sz="1200">
                <a:solidFill>
                  <a:srgbClr val="BBBBBB"/>
                </a:solidFill>
                <a:effectLst/>
                <a:latin typeface="Fira Code" panose="020B0509050000020004" pitchFamily="49" charset="0"/>
              </a:rPr>
              <a:t>;</a:t>
            </a:r>
          </a:p>
          <a:p>
            <a:r>
              <a:rPr lang="zh-CN" altLang="en-US" sz="1200">
                <a:solidFill>
                  <a:srgbClr val="BBBBBB"/>
                </a:solidFill>
                <a:effectLst/>
                <a:latin typeface="Fira Code" panose="020B0509050000020004" pitchFamily="49" charset="0"/>
              </a:rPr>
              <a:t>  </a:t>
            </a:r>
            <a:r>
              <a:rPr lang="en-US" altLang="zh-CN" sz="1200">
                <a:solidFill>
                  <a:srgbClr val="BBBBBB"/>
                </a:solidFill>
                <a:effectLst/>
                <a:latin typeface="Fira Code" panose="020B0509050000020004" pitchFamily="49" charset="0"/>
              </a:rPr>
              <a:t>}</a:t>
            </a:r>
          </a:p>
          <a:p>
            <a:r>
              <a:rPr lang="en-US" altLang="zh-CN" sz="1200">
                <a:solidFill>
                  <a:srgbClr val="BBBBBB"/>
                </a:solidFill>
                <a:effectLst/>
                <a:latin typeface="Fira Code" panose="020B0509050000020004" pitchFamily="49" charset="0"/>
              </a:rPr>
              <a:t>};</a:t>
            </a:r>
          </a:p>
          <a:p>
            <a:br>
              <a:rPr lang="en-US" altLang="zh-CN" sz="1200">
                <a:solidFill>
                  <a:srgbClr val="BBBBBB"/>
                </a:solidFill>
                <a:effectLst/>
                <a:latin typeface="Fira Code" panose="020B0509050000020004" pitchFamily="49" charset="0"/>
              </a:rPr>
            </a:br>
            <a:r>
              <a:rPr lang="en-US" altLang="zh-CN" sz="1200">
                <a:solidFill>
                  <a:srgbClr val="F39C12"/>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a:t>
            </a:r>
            <a:r>
              <a:rPr lang="en-US" altLang="zh-CN" sz="1200">
                <a:solidFill>
                  <a:srgbClr val="FFE66D"/>
                </a:solidFill>
                <a:effectLst/>
                <a:latin typeface="Fira Code" panose="020B0509050000020004" pitchFamily="49" charset="0"/>
              </a:rPr>
              <a:t>set</a:t>
            </a:r>
            <a:r>
              <a:rPr lang="en-US" altLang="zh-CN" sz="1200">
                <a:solidFill>
                  <a:srgbClr val="BBBBBB"/>
                </a:solidFill>
                <a:effectLst/>
                <a:latin typeface="Fira Code" panose="020B0509050000020004" pitchFamily="49" charset="0"/>
              </a:rPr>
              <a:t>(</a:t>
            </a:r>
            <a:r>
              <a:rPr lang="en-US" altLang="zh-CN" sz="1200">
                <a:solidFill>
                  <a:srgbClr val="F39C12"/>
                </a:solidFill>
                <a:effectLst/>
                <a:latin typeface="Fira Code" panose="020B0509050000020004" pitchFamily="49" charset="0"/>
              </a:rPr>
              <a:t>3</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7</a:t>
            </a:r>
            <a:r>
              <a:rPr lang="en-US" altLang="zh-CN" sz="1200">
                <a:solidFill>
                  <a:srgbClr val="BBBBBB"/>
                </a:solidFill>
                <a:effectLst/>
                <a:latin typeface="Fira Code" panose="020B0509050000020004" pitchFamily="49" charset="0"/>
              </a:rPr>
              <a:t>); </a:t>
            </a:r>
            <a:r>
              <a:rPr lang="en-US" altLang="zh-CN" sz="1200">
                <a:solidFill>
                  <a:srgbClr val="5F6167"/>
                </a:solidFill>
                <a:effectLst/>
                <a:latin typeface="Fira Code" panose="020B0509050000020004" pitchFamily="49" charset="0"/>
              </a:rPr>
              <a:t>// </a:t>
            </a:r>
            <a:r>
              <a:rPr lang="zh-CN" altLang="en-US" sz="1200">
                <a:solidFill>
                  <a:srgbClr val="5F6167"/>
                </a:solidFill>
                <a:effectLst/>
                <a:latin typeface="Fira Code" panose="020B0509050000020004" pitchFamily="49" charset="0"/>
              </a:rPr>
              <a:t>常规语法</a:t>
            </a:r>
            <a:endParaRPr lang="zh-CN" altLang="en-US" sz="1200">
              <a:solidFill>
                <a:srgbClr val="BBBBBB"/>
              </a:solidFill>
              <a:effectLst/>
              <a:latin typeface="Fira Code" panose="020B0509050000020004" pitchFamily="49" charset="0"/>
            </a:endParaRPr>
          </a:p>
          <a:p>
            <a:r>
              <a:rPr lang="en-US" altLang="zh-CN" sz="1200">
                <a:solidFill>
                  <a:srgbClr val="F39C12"/>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set</a:t>
            </a:r>
            <a:r>
              <a:rPr lang="en-US" altLang="zh-CN" sz="1200">
                <a:solidFill>
                  <a:srgbClr val="BBBBBB"/>
                </a:solidFill>
                <a:effectLst/>
                <a:latin typeface="Fira Code" panose="020B0509050000020004" pitchFamily="49" charset="0"/>
              </a:rPr>
              <a:t>.</a:t>
            </a:r>
            <a:r>
              <a:rPr lang="en-US" altLang="zh-CN" sz="1200">
                <a:solidFill>
                  <a:srgbClr val="FFE66D"/>
                </a:solidFill>
                <a:effectLst/>
                <a:latin typeface="Fira Code" panose="020B0509050000020004" pitchFamily="49" charset="0"/>
              </a:rPr>
              <a:t>call</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3</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7</a:t>
            </a:r>
            <a:r>
              <a:rPr lang="en-US" altLang="zh-CN" sz="1200">
                <a:solidFill>
                  <a:srgbClr val="BBBBBB"/>
                </a:solidFill>
                <a:effectLst/>
                <a:latin typeface="Fira Code" panose="020B0509050000020004" pitchFamily="49" charset="0"/>
              </a:rPr>
              <a:t>); </a:t>
            </a:r>
            <a:r>
              <a:rPr lang="en-US" altLang="zh-CN" sz="1200">
                <a:solidFill>
                  <a:srgbClr val="5F6167"/>
                </a:solidFill>
                <a:effectLst/>
                <a:latin typeface="Fira Code" panose="020B0509050000020004" pitchFamily="49" charset="0"/>
              </a:rPr>
              <a:t>// </a:t>
            </a:r>
            <a:r>
              <a:rPr lang="zh-CN" altLang="en-US" sz="1200">
                <a:solidFill>
                  <a:srgbClr val="5F6167"/>
                </a:solidFill>
                <a:effectLst/>
                <a:latin typeface="Fira Code" panose="020B0509050000020004" pitchFamily="49" charset="0"/>
              </a:rPr>
              <a:t>等于上面的语法</a:t>
            </a:r>
            <a:endParaRPr lang="zh-CN" altLang="en-US" sz="1200">
              <a:solidFill>
                <a:srgbClr val="BBBBBB"/>
              </a:solidFill>
              <a:effectLst/>
              <a:latin typeface="Fira Code" panose="020B0509050000020004" pitchFamily="49" charset="0"/>
            </a:endParaRPr>
          </a:p>
          <a:p>
            <a:r>
              <a:rPr lang="en-US" altLang="zh-CN" sz="1200">
                <a:solidFill>
                  <a:srgbClr val="F39C12"/>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set</a:t>
            </a:r>
            <a:r>
              <a:rPr lang="en-US" altLang="zh-CN" sz="1200">
                <a:solidFill>
                  <a:srgbClr val="BBBBBB"/>
                </a:solidFill>
                <a:effectLst/>
                <a:latin typeface="Fira Code" panose="020B0509050000020004" pitchFamily="49" charset="0"/>
              </a:rPr>
              <a:t>.</a:t>
            </a:r>
            <a:r>
              <a:rPr lang="en-US" altLang="zh-CN" sz="1200">
                <a:solidFill>
                  <a:srgbClr val="FFE66D"/>
                </a:solidFill>
                <a:effectLst/>
                <a:latin typeface="Fira Code" panose="020B0509050000020004" pitchFamily="49" charset="0"/>
              </a:rPr>
              <a:t>apply</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3</a:t>
            </a:r>
            <a:r>
              <a:rPr lang="en-US" altLang="zh-CN" sz="1200">
                <a:solidFill>
                  <a:srgbClr val="BBBBBB"/>
                </a:solidFill>
                <a:effectLst/>
                <a:latin typeface="Fira Code" panose="020B0509050000020004" pitchFamily="49" charset="0"/>
              </a:rPr>
              <a:t>,</a:t>
            </a:r>
            <a:r>
              <a:rPr lang="en-US" altLang="zh-CN" sz="1200">
                <a:solidFill>
                  <a:srgbClr val="F39C12"/>
                </a:solidFill>
                <a:effectLst/>
                <a:latin typeface="Fira Code" panose="020B0509050000020004" pitchFamily="49" charset="0"/>
              </a:rPr>
              <a:t>7</a:t>
            </a:r>
            <a:r>
              <a:rPr lang="en-US" altLang="zh-CN" sz="1200">
                <a:solidFill>
                  <a:srgbClr val="BBBBBB"/>
                </a:solidFill>
                <a:effectLst/>
                <a:latin typeface="Fira Code" panose="020B0509050000020004" pitchFamily="49" charset="0"/>
              </a:rPr>
              <a:t>]); </a:t>
            </a:r>
            <a:r>
              <a:rPr lang="en-US" altLang="zh-CN" sz="1200">
                <a:solidFill>
                  <a:srgbClr val="5F6167"/>
                </a:solidFill>
                <a:effectLst/>
                <a:latin typeface="Fira Code" panose="020B0509050000020004" pitchFamily="49" charset="0"/>
              </a:rPr>
              <a:t>// </a:t>
            </a:r>
            <a:r>
              <a:rPr lang="zh-CN" altLang="en-US" sz="1200">
                <a:solidFill>
                  <a:srgbClr val="5F6167"/>
                </a:solidFill>
                <a:effectLst/>
                <a:latin typeface="Fira Code" panose="020B0509050000020004" pitchFamily="49" charset="0"/>
              </a:rPr>
              <a:t>同上，不过参数是数组</a:t>
            </a:r>
            <a:endParaRPr lang="zh-CN" altLang="en-US" sz="1200">
              <a:solidFill>
                <a:srgbClr val="BBBBBB"/>
              </a:solidFill>
              <a:effectLst/>
              <a:latin typeface="Fira Code" panose="020B0509050000020004" pitchFamily="49" charset="0"/>
            </a:endParaRPr>
          </a:p>
          <a:p>
            <a:br>
              <a:rPr lang="zh-CN" altLang="en-US" sz="1200">
                <a:solidFill>
                  <a:srgbClr val="BBBBBB"/>
                </a:solidFill>
                <a:effectLst/>
                <a:latin typeface="Fira Code" panose="020B0509050000020004" pitchFamily="49" charset="0"/>
              </a:rPr>
            </a:br>
            <a:r>
              <a:rPr lang="en-US" altLang="zh-CN" sz="1200">
                <a:solidFill>
                  <a:srgbClr val="F39C12"/>
                </a:solidFill>
                <a:effectLst/>
                <a:latin typeface="Fira Code" panose="020B0509050000020004" pitchFamily="49" charset="0"/>
              </a:rPr>
              <a:t>console</a:t>
            </a:r>
            <a:r>
              <a:rPr lang="en-US" altLang="zh-CN" sz="1200">
                <a:solidFill>
                  <a:srgbClr val="BBBBBB"/>
                </a:solidFill>
                <a:effectLst/>
                <a:latin typeface="Fira Code" panose="020B0509050000020004" pitchFamily="49" charset="0"/>
              </a:rPr>
              <a:t>.</a:t>
            </a:r>
            <a:r>
              <a:rPr lang="en-US" altLang="zh-CN" sz="1200">
                <a:solidFill>
                  <a:srgbClr val="FFE66D"/>
                </a:solidFill>
                <a:effectLst/>
                <a:latin typeface="Fira Code" panose="020B0509050000020004" pitchFamily="49" charset="0"/>
              </a:rPr>
              <a:t>log</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 </a:t>
            </a:r>
            <a:r>
              <a:rPr lang="en-US" altLang="zh-CN" sz="1200">
                <a:solidFill>
                  <a:srgbClr val="5F6167"/>
                </a:solidFill>
                <a:effectLst/>
                <a:latin typeface="Fira Code" panose="020B0509050000020004" pitchFamily="49" charset="0"/>
              </a:rPr>
              <a:t>// {a: 3, b:5, set: [Function: set]}</a:t>
            </a:r>
            <a:endParaRPr lang="en-US" altLang="zh-CN" sz="1200">
              <a:solidFill>
                <a:srgbClr val="BBBBBB"/>
              </a:solidFill>
              <a:effectLst/>
              <a:latin typeface="Fira Code" panose="020B0509050000020004" pitchFamily="49" charset="0"/>
            </a:endParaRPr>
          </a:p>
          <a:p>
            <a:br>
              <a:rPr lang="en-US" altLang="zh-CN" sz="1200">
                <a:solidFill>
                  <a:srgbClr val="BBBBBB"/>
                </a:solidFill>
                <a:effectLst/>
                <a:latin typeface="Fira Code" panose="020B0509050000020004" pitchFamily="49" charset="0"/>
              </a:rPr>
            </a:br>
            <a:r>
              <a:rPr lang="en-US" altLang="zh-CN" sz="1200">
                <a:solidFill>
                  <a:srgbClr val="C74DED"/>
                </a:solidFill>
                <a:effectLst/>
                <a:latin typeface="Fira Code" panose="020B0509050000020004" pitchFamily="49" charset="0"/>
              </a:rPr>
              <a:t>let</a:t>
            </a:r>
            <a:r>
              <a:rPr lang="en-US" altLang="zh-CN" sz="1200">
                <a:solidFill>
                  <a:srgbClr val="BBBBBB"/>
                </a:solidFill>
                <a:effectLst/>
                <a:latin typeface="Fira Code" panose="020B0509050000020004" pitchFamily="49" charset="0"/>
              </a:rPr>
              <a:t> </a:t>
            </a:r>
            <a:r>
              <a:rPr lang="en-US" altLang="zh-CN" sz="1200">
                <a:solidFill>
                  <a:srgbClr val="00E8C6"/>
                </a:solidFill>
                <a:effectLst/>
                <a:latin typeface="Fira Code" panose="020B0509050000020004" pitchFamily="49" charset="0"/>
              </a:rPr>
              <a:t>myObj</a:t>
            </a:r>
            <a:r>
              <a:rPr lang="en-US" altLang="zh-CN" sz="1200">
                <a:solidFill>
                  <a:srgbClr val="BBBBBB"/>
                </a:solidFill>
                <a:effectLst/>
                <a:latin typeface="Fira Code" panose="020B0509050000020004" pitchFamily="49" charset="0"/>
              </a:rPr>
              <a:t> </a:t>
            </a:r>
            <a:r>
              <a:rPr lang="en-US" altLang="zh-CN" sz="1200">
                <a:solidFill>
                  <a:srgbClr val="EE5D43"/>
                </a:solidFill>
                <a:effectLst/>
                <a:latin typeface="Fira Code" panose="020B0509050000020004" pitchFamily="49" charset="0"/>
              </a:rPr>
              <a:t>=</a:t>
            </a:r>
            <a:r>
              <a:rPr lang="en-US" altLang="zh-CN" sz="1200">
                <a:solidFill>
                  <a:srgbClr val="BBBBBB"/>
                </a:solidFill>
                <a:effectLst/>
                <a:latin typeface="Fira Code" panose="020B0509050000020004" pitchFamily="49" charset="0"/>
              </a:rPr>
              <a:t> {};</a:t>
            </a:r>
          </a:p>
          <a:p>
            <a:r>
              <a:rPr lang="en-US" altLang="zh-CN" sz="1200">
                <a:solidFill>
                  <a:srgbClr val="5F6167"/>
                </a:solidFill>
                <a:effectLst/>
                <a:latin typeface="Fira Code" panose="020B0509050000020004" pitchFamily="49" charset="0"/>
              </a:rPr>
              <a:t>//myObj.set(5, 4); // </a:t>
            </a:r>
            <a:r>
              <a:rPr lang="zh-CN" altLang="en-US" sz="1200">
                <a:solidFill>
                  <a:srgbClr val="5F6167"/>
                </a:solidFill>
                <a:effectLst/>
                <a:latin typeface="Fira Code" panose="020B0509050000020004" pitchFamily="49" charset="0"/>
              </a:rPr>
              <a:t>失败：因为</a:t>
            </a:r>
            <a:r>
              <a:rPr lang="en-US" altLang="zh-CN" sz="1200">
                <a:solidFill>
                  <a:srgbClr val="5F6167"/>
                </a:solidFill>
                <a:effectLst/>
                <a:latin typeface="Fira Code" panose="020B0509050000020004" pitchFamily="49" charset="0"/>
              </a:rPr>
              <a:t>myObj</a:t>
            </a:r>
            <a:r>
              <a:rPr lang="zh-CN" altLang="en-US" sz="1200">
                <a:solidFill>
                  <a:srgbClr val="5F6167"/>
                </a:solidFill>
                <a:effectLst/>
                <a:latin typeface="Fira Code" panose="020B0509050000020004" pitchFamily="49" charset="0"/>
              </a:rPr>
              <a:t>没有 </a:t>
            </a:r>
            <a:r>
              <a:rPr lang="en-US" altLang="zh-CN" sz="1200">
                <a:solidFill>
                  <a:srgbClr val="5F6167"/>
                </a:solidFill>
                <a:effectLst/>
                <a:latin typeface="Fira Code" panose="020B0509050000020004" pitchFamily="49" charset="0"/>
              </a:rPr>
              <a:t>set</a:t>
            </a:r>
            <a:r>
              <a:rPr lang="zh-CN" altLang="en-US" sz="1200">
                <a:solidFill>
                  <a:srgbClr val="5F6167"/>
                </a:solidFill>
                <a:effectLst/>
                <a:latin typeface="Fira Code" panose="020B0509050000020004" pitchFamily="49" charset="0"/>
              </a:rPr>
              <a:t>方法</a:t>
            </a:r>
            <a:endParaRPr lang="zh-CN" altLang="en-US" sz="1200">
              <a:solidFill>
                <a:srgbClr val="BBBBBB"/>
              </a:solidFill>
              <a:effectLst/>
              <a:latin typeface="Fira Code" panose="020B0509050000020004" pitchFamily="49" charset="0"/>
            </a:endParaRPr>
          </a:p>
          <a:p>
            <a:r>
              <a:rPr lang="en-US" altLang="zh-CN" sz="1200">
                <a:solidFill>
                  <a:srgbClr val="F39C12"/>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set</a:t>
            </a:r>
            <a:r>
              <a:rPr lang="en-US" altLang="zh-CN" sz="1200">
                <a:solidFill>
                  <a:srgbClr val="BBBBBB"/>
                </a:solidFill>
                <a:effectLst/>
                <a:latin typeface="Fira Code" panose="020B0509050000020004" pitchFamily="49" charset="0"/>
              </a:rPr>
              <a:t>.</a:t>
            </a:r>
            <a:r>
              <a:rPr lang="en-US" altLang="zh-CN" sz="1200">
                <a:solidFill>
                  <a:srgbClr val="FFE66D"/>
                </a:solidFill>
                <a:effectLst/>
                <a:latin typeface="Fira Code" panose="020B0509050000020004" pitchFamily="49" charset="0"/>
              </a:rPr>
              <a:t>call</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myObj</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5</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4</a:t>
            </a:r>
            <a:r>
              <a:rPr lang="en-US" altLang="zh-CN" sz="1200">
                <a:solidFill>
                  <a:srgbClr val="BBBBBB"/>
                </a:solidFill>
                <a:effectLst/>
                <a:latin typeface="Fira Code" panose="020B0509050000020004" pitchFamily="49" charset="0"/>
              </a:rPr>
              <a:t>);</a:t>
            </a:r>
          </a:p>
          <a:p>
            <a:r>
              <a:rPr lang="en-US" altLang="zh-CN" sz="1200">
                <a:solidFill>
                  <a:srgbClr val="F39C12"/>
                </a:solidFill>
                <a:effectLst/>
                <a:latin typeface="Fira Code" panose="020B0509050000020004" pitchFamily="49" charset="0"/>
              </a:rPr>
              <a:t>obj</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set</a:t>
            </a:r>
            <a:r>
              <a:rPr lang="en-US" altLang="zh-CN" sz="1200">
                <a:solidFill>
                  <a:srgbClr val="BBBBBB"/>
                </a:solidFill>
                <a:effectLst/>
                <a:latin typeface="Fira Code" panose="020B0509050000020004" pitchFamily="49" charset="0"/>
              </a:rPr>
              <a:t>.</a:t>
            </a:r>
            <a:r>
              <a:rPr lang="en-US" altLang="zh-CN" sz="1200">
                <a:solidFill>
                  <a:srgbClr val="FFE66D"/>
                </a:solidFill>
                <a:effectLst/>
                <a:latin typeface="Fira Code" panose="020B0509050000020004" pitchFamily="49" charset="0"/>
              </a:rPr>
              <a:t>apply</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myObj</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5</a:t>
            </a:r>
            <a:r>
              <a:rPr lang="en-US" altLang="zh-CN" sz="1200">
                <a:solidFill>
                  <a:srgbClr val="BBBBBB"/>
                </a:solidFill>
                <a:effectLst/>
                <a:latin typeface="Fira Code" panose="020B0509050000020004" pitchFamily="49" charset="0"/>
              </a:rPr>
              <a:t>, </a:t>
            </a:r>
            <a:r>
              <a:rPr lang="en-US" altLang="zh-CN" sz="1200">
                <a:solidFill>
                  <a:srgbClr val="F39C12"/>
                </a:solidFill>
                <a:effectLst/>
                <a:latin typeface="Fira Code" panose="020B0509050000020004" pitchFamily="49" charset="0"/>
              </a:rPr>
              <a:t>4</a:t>
            </a:r>
            <a:r>
              <a:rPr lang="en-US" altLang="zh-CN" sz="1200">
                <a:solidFill>
                  <a:srgbClr val="BBBBBB"/>
                </a:solidFill>
                <a:effectLst/>
                <a:latin typeface="Fira Code" panose="020B0509050000020004" pitchFamily="49" charset="0"/>
              </a:rPr>
              <a:t>]);</a:t>
            </a:r>
          </a:p>
          <a:p>
            <a:br>
              <a:rPr lang="en-US" altLang="zh-CN" sz="1200">
                <a:solidFill>
                  <a:srgbClr val="BBBBBB"/>
                </a:solidFill>
                <a:effectLst/>
                <a:latin typeface="Fira Code" panose="020B0509050000020004" pitchFamily="49" charset="0"/>
              </a:rPr>
            </a:br>
            <a:r>
              <a:rPr lang="en-US" altLang="zh-CN" sz="1200">
                <a:solidFill>
                  <a:srgbClr val="F39C12"/>
                </a:solidFill>
                <a:effectLst/>
                <a:latin typeface="Fira Code" panose="020B0509050000020004" pitchFamily="49" charset="0"/>
              </a:rPr>
              <a:t>console</a:t>
            </a:r>
            <a:r>
              <a:rPr lang="en-US" altLang="zh-CN" sz="1200">
                <a:solidFill>
                  <a:srgbClr val="BBBBBB"/>
                </a:solidFill>
                <a:effectLst/>
                <a:latin typeface="Fira Code" panose="020B0509050000020004" pitchFamily="49" charset="0"/>
              </a:rPr>
              <a:t>.</a:t>
            </a:r>
            <a:r>
              <a:rPr lang="en-US" altLang="zh-CN" sz="1200">
                <a:solidFill>
                  <a:srgbClr val="FFE66D"/>
                </a:solidFill>
                <a:effectLst/>
                <a:latin typeface="Fira Code" panose="020B0509050000020004" pitchFamily="49" charset="0"/>
              </a:rPr>
              <a:t>log</a:t>
            </a:r>
            <a:r>
              <a:rPr lang="en-US" altLang="zh-CN" sz="1200">
                <a:solidFill>
                  <a:srgbClr val="BBBBBB"/>
                </a:solidFill>
                <a:effectLst/>
                <a:latin typeface="Fira Code" panose="020B0509050000020004" pitchFamily="49" charset="0"/>
              </a:rPr>
              <a:t>(</a:t>
            </a:r>
            <a:r>
              <a:rPr lang="en-US" altLang="zh-CN" sz="1200">
                <a:solidFill>
                  <a:srgbClr val="00E8C6"/>
                </a:solidFill>
                <a:effectLst/>
                <a:latin typeface="Fira Code" panose="020B0509050000020004" pitchFamily="49" charset="0"/>
              </a:rPr>
              <a:t>myObj</a:t>
            </a:r>
            <a:r>
              <a:rPr lang="en-US" altLang="zh-CN" sz="1200">
                <a:solidFill>
                  <a:srgbClr val="BBBBBB"/>
                </a:solidFill>
                <a:effectLst/>
                <a:latin typeface="Fira Code" panose="020B0509050000020004" pitchFamily="49" charset="0"/>
              </a:rPr>
              <a:t>); </a:t>
            </a:r>
            <a:r>
              <a:rPr lang="en-US" altLang="zh-CN" sz="1200">
                <a:solidFill>
                  <a:srgbClr val="5F6167"/>
                </a:solidFill>
                <a:effectLst/>
                <a:latin typeface="Fira Code" panose="020B0509050000020004" pitchFamily="49" charset="0"/>
              </a:rPr>
              <a:t>// {a: 5, b: 4}</a:t>
            </a:r>
            <a:endParaRPr lang="en-US" altLang="zh-CN" sz="120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14789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call()</a:t>
            </a:r>
            <a:r>
              <a:rPr lang="zh-CN" altLang="en-US" dirty="0"/>
              <a:t>、</a:t>
            </a:r>
            <a:r>
              <a:rPr lang="en-US" altLang="zh-CN" dirty="0"/>
              <a:t>apply()</a:t>
            </a:r>
            <a:r>
              <a:rPr lang="zh-CN" altLang="en-US" dirty="0"/>
              <a:t> 与借用方法模式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D067196E-AD52-2D4A-8720-8CBA2B89A28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有时候只需要重用一个对象的某个方法，但是不想形成继承关系（也就是继承该对象的全部方法和属性），这时候就要用</a:t>
            </a:r>
            <a:r>
              <a:rPr lang="en-US" altLang="zh-CN" dirty="0">
                <a:sym typeface="Wingdings" pitchFamily="2" charset="2"/>
              </a:rPr>
              <a:t>call()/apply()</a:t>
            </a:r>
            <a:r>
              <a:rPr lang="zh-CN" altLang="en-US" dirty="0">
                <a:sym typeface="Wingdings" pitchFamily="2" charset="2"/>
              </a:rPr>
              <a:t>实现借用方法模式。</a:t>
            </a:r>
            <a:endParaRPr lang="en-US" altLang="zh-CN" dirty="0">
              <a:sym typeface="Wingdings" pitchFamily="2" charset="2"/>
            </a:endParaRPr>
          </a:p>
          <a:p>
            <a:r>
              <a:rPr lang="zh-CN" altLang="en-US" dirty="0">
                <a:sym typeface="Wingdings" pitchFamily="2" charset="2"/>
              </a:rPr>
              <a:t>典型的例子：</a:t>
            </a:r>
            <a:endParaRPr lang="en-US" altLang="zh-CN" dirty="0">
              <a:sym typeface="Wingdings" pitchFamily="2" charset="2"/>
            </a:endParaRPr>
          </a:p>
          <a:p>
            <a:pPr lvl="1"/>
            <a:endParaRPr lang="en-US" altLang="zh-CN" dirty="0">
              <a:sym typeface="Wingdings" pitchFamily="2" charset="2"/>
            </a:endParaRPr>
          </a:p>
        </p:txBody>
      </p:sp>
      <p:sp>
        <p:nvSpPr>
          <p:cNvPr id="3" name="矩形 2">
            <a:extLst>
              <a:ext uri="{FF2B5EF4-FFF2-40B4-BE49-F238E27FC236}">
                <a16:creationId xmlns:a16="http://schemas.microsoft.com/office/drawing/2014/main" id="{6ED1F914-89D1-3647-9A9C-1C171EB6D11A}"/>
              </a:ext>
            </a:extLst>
          </p:cNvPr>
          <p:cNvSpPr/>
          <p:nvPr/>
        </p:nvSpPr>
        <p:spPr>
          <a:xfrm>
            <a:off x="3096074" y="2948950"/>
            <a:ext cx="6333995" cy="2308324"/>
          </a:xfrm>
          <a:prstGeom prst="rect">
            <a:avLst/>
          </a:prstGeom>
          <a:ln>
            <a:solidFill>
              <a:schemeClr val="accent1"/>
            </a:solidFill>
          </a:ln>
        </p:spPr>
        <p:txBody>
          <a:bodyPr wrap="square">
            <a:spAutoFit/>
          </a:bodyPr>
          <a:lstStyle/>
          <a:p>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借用方法模式</a:t>
            </a:r>
            <a:endParaRPr lang="zh-CN" altLang="en-US" b="0">
              <a:solidFill>
                <a:srgbClr val="BBBBBB"/>
              </a:solidFill>
              <a:effectLst/>
              <a:latin typeface="Fira Code" panose="020B0509050000020004" pitchFamily="49" charset="0"/>
            </a:endParaRPr>
          </a:p>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f</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slice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call</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arguments</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3</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args</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f</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21</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13</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4</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5</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6</a:t>
            </a:r>
            <a:r>
              <a:rPr lang="en-US" altLang="zh-CN" b="0">
                <a:solidFill>
                  <a:srgbClr val="BBBBBB"/>
                </a:solidFill>
                <a:effectLst/>
                <a:latin typeface="Fira Code" panose="020B0509050000020004" pitchFamily="49" charset="0"/>
              </a:rPr>
              <a:t>); </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[21, 13]</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26286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bind()</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D067196E-AD52-2D4A-8720-8CBA2B89A287}"/>
              </a:ext>
            </a:extLst>
          </p:cNvPr>
          <p:cNvSpPr>
            <a:spLocks noGrp="1"/>
          </p:cNvSpPr>
          <p:nvPr>
            <p:ph sz="half" idx="1"/>
          </p:nvPr>
        </p:nvSpPr>
        <p:spPr>
          <a:xfrm>
            <a:off x="898903" y="1610694"/>
            <a:ext cx="6172039" cy="4882987"/>
          </a:xfrm>
        </p:spPr>
        <p:txBody>
          <a:bodyPr>
            <a:normAutofit/>
          </a:bodyPr>
          <a:lstStyle/>
          <a:p>
            <a:r>
              <a:rPr lang="zh-CN" altLang="en-US" dirty="0">
                <a:sym typeface="Wingdings" pitchFamily="2" charset="2"/>
              </a:rPr>
              <a:t>语法格式：</a:t>
            </a:r>
            <a:r>
              <a:rPr lang="en-US" altLang="zh-CN">
                <a:solidFill>
                  <a:schemeClr val="accent6"/>
                </a:solidFill>
              </a:rPr>
              <a:t>func.bind(thisArg[, arg1[, arg2[, ...argN]]])</a:t>
            </a:r>
          </a:p>
          <a:p>
            <a:r>
              <a:rPr lang="zh-CN" altLang="en-US"/>
              <a:t>作用：创建和返回函数</a:t>
            </a:r>
            <a:r>
              <a:rPr lang="en-US" altLang="zh-CN"/>
              <a:t>func</a:t>
            </a:r>
            <a:r>
              <a:rPr lang="zh-CN" altLang="en-US"/>
              <a:t>的副本，并且绑定了指定的</a:t>
            </a:r>
            <a:r>
              <a:rPr lang="en-US" altLang="zh-CN"/>
              <a:t>this</a:t>
            </a:r>
            <a:r>
              <a:rPr lang="zh-CN" altLang="en-US"/>
              <a:t>和初始参数。</a:t>
            </a:r>
            <a:endParaRPr lang="en-US" altLang="zh-CN"/>
          </a:p>
          <a:p>
            <a:pPr lvl="1"/>
            <a:r>
              <a:rPr lang="en-US" altLang="zh-CN"/>
              <a:t>thisArg</a:t>
            </a:r>
            <a:r>
              <a:rPr lang="zh-CN" altLang="en-US"/>
              <a:t>：当新函数被调用时，其</a:t>
            </a:r>
            <a:r>
              <a:rPr lang="en-US" altLang="zh-CN"/>
              <a:t>this</a:t>
            </a:r>
            <a:r>
              <a:rPr lang="zh-CN" altLang="en-US"/>
              <a:t>值被设置为由</a:t>
            </a:r>
            <a:r>
              <a:rPr lang="en-US" altLang="zh-CN"/>
              <a:t>thisArg</a:t>
            </a:r>
            <a:r>
              <a:rPr lang="zh-CN" altLang="en-US"/>
              <a:t>提供的值。</a:t>
            </a:r>
            <a:endParaRPr lang="en-US" altLang="zh-CN"/>
          </a:p>
          <a:p>
            <a:pPr lvl="1"/>
            <a:r>
              <a:rPr lang="en-US" altLang="zh-CN"/>
              <a:t>arg1, arg2,..., argN </a:t>
            </a:r>
            <a:r>
              <a:rPr lang="zh-CN" altLang="en-US"/>
              <a:t>是预先提供给新返回的函数的参数。</a:t>
            </a:r>
            <a:endParaRPr lang="en-US" altLang="zh-CN"/>
          </a:p>
          <a:p>
            <a:r>
              <a:rPr lang="zh-CN" altLang="en-US"/>
              <a:t>预先不知道所有参数的情况下，很有用。</a:t>
            </a:r>
            <a:endParaRPr lang="en-US" altLang="zh-CN"/>
          </a:p>
        </p:txBody>
      </p:sp>
      <p:sp>
        <p:nvSpPr>
          <p:cNvPr id="3" name="矩形 2">
            <a:extLst>
              <a:ext uri="{FF2B5EF4-FFF2-40B4-BE49-F238E27FC236}">
                <a16:creationId xmlns:a16="http://schemas.microsoft.com/office/drawing/2014/main" id="{FD42C56D-1CCC-054F-9712-506D2CCED7BB}"/>
              </a:ext>
            </a:extLst>
          </p:cNvPr>
          <p:cNvSpPr/>
          <p:nvPr/>
        </p:nvSpPr>
        <p:spPr>
          <a:xfrm>
            <a:off x="7006224" y="1882097"/>
            <a:ext cx="5081392" cy="4832092"/>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var</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small</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a: </a:t>
            </a:r>
            <a:r>
              <a:rPr lang="en-US" altLang="zh-CN" sz="1400" b="0">
                <a:solidFill>
                  <a:srgbClr val="F39C12"/>
                </a:solidFill>
                <a:effectLst/>
                <a:latin typeface="Fira Code" panose="020B0509050000020004" pitchFamily="49" charset="0"/>
              </a:rPr>
              <a:t>1</a:t>
            </a:r>
            <a:r>
              <a:rPr lang="en-US" altLang="zh-CN" sz="1400" b="0">
                <a:solidFill>
                  <a:srgbClr val="BBBBBB"/>
                </a:solidFill>
                <a:effectLst/>
                <a:latin typeface="Fira Code" panose="020B0509050000020004" pitchFamily="49" charset="0"/>
              </a:rPr>
              <a:t>,</a:t>
            </a:r>
          </a:p>
          <a:p>
            <a:r>
              <a:rPr lang="zh-CN" altLang="en-US" sz="1400" b="0">
                <a:solidFill>
                  <a:srgbClr val="FFE66D"/>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go</a:t>
            </a:r>
            <a:r>
              <a:rPr lang="en-US" altLang="zh-CN" sz="1400" b="0">
                <a:solidFill>
                  <a:srgbClr val="BBBBBB"/>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function</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b</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c</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d</a:t>
            </a:r>
            <a:r>
              <a:rPr lang="en-US" altLang="zh-CN" sz="1400" b="0">
                <a:solidFill>
                  <a:srgbClr val="BBBBBB"/>
                </a:solidFill>
                <a:effectLst/>
                <a:latin typeface="Fira Code" panose="020B0509050000020004" pitchFamily="49" charset="0"/>
              </a:rPr>
              <a:t>) {</a:t>
            </a:r>
          </a:p>
          <a:p>
            <a:r>
              <a:rPr lang="zh-CN" altLang="en-US" sz="1400" b="0">
                <a:solidFill>
                  <a:srgbClr val="F39C12"/>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FF00AA"/>
                </a:solidFill>
                <a:effectLst/>
                <a:latin typeface="Fira Code" panose="020B0509050000020004" pitchFamily="49" charset="0"/>
              </a:rPr>
              <a:t>this</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a</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b</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c</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d</a:t>
            </a:r>
            <a:r>
              <a:rPr lang="en-US" altLang="zh-CN" sz="1400" b="0">
                <a:solidFill>
                  <a:srgbClr val="BBBBBB"/>
                </a:solidFill>
                <a:effectLst/>
                <a:latin typeface="Fira Code" panose="020B0509050000020004" pitchFamily="49" charset="0"/>
              </a:rPr>
              <a:t>);</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a:t>
            </a: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var</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large</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a: </a:t>
            </a:r>
            <a:r>
              <a:rPr lang="en-US" altLang="zh-CN" sz="1400" b="0">
                <a:solidFill>
                  <a:srgbClr val="F39C12"/>
                </a:solidFill>
                <a:effectLst/>
                <a:latin typeface="Fira Code" panose="020B0509050000020004" pitchFamily="49" charset="0"/>
              </a:rPr>
              <a:t>100</a:t>
            </a:r>
            <a:endParaRPr lang="en-US" altLang="zh-CN" sz="1400" b="0">
              <a:solidFill>
                <a:srgbClr val="BBBBBB"/>
              </a:solidFill>
              <a:effectLst/>
              <a:latin typeface="Fira Code" panose="020B0509050000020004" pitchFamily="49" charset="0"/>
            </a:endParaRP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small</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go</a:t>
            </a:r>
            <a:r>
              <a:rPr lang="en-US" altLang="zh-CN" sz="1400" b="0">
                <a:solidFill>
                  <a:srgbClr val="BBBBBB"/>
                </a:solidFill>
                <a:effectLst/>
                <a:latin typeface="Fira Code" panose="020B0509050000020004" pitchFamily="49" charset="0"/>
              </a:rPr>
              <a:t>(</a:t>
            </a:r>
            <a:r>
              <a:rPr lang="en-US" altLang="zh-CN" sz="1400" b="0">
                <a:solidFill>
                  <a:srgbClr val="F39C12"/>
                </a:solidFill>
                <a:effectLst/>
                <a:latin typeface="Fira Code" panose="020B0509050000020004" pitchFamily="49" charset="0"/>
              </a:rPr>
              <a:t>2</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3</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4</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10</a:t>
            </a:r>
            <a:endParaRPr lang="en-US" altLang="zh-CN" sz="1400" b="0">
              <a:solidFill>
                <a:srgbClr val="BBBBBB"/>
              </a:solidFill>
              <a:effectLst/>
              <a:latin typeface="Fira Code" panose="020B0509050000020004" pitchFamily="49" charset="0"/>
            </a:endParaRPr>
          </a:p>
          <a:p>
            <a:r>
              <a:rPr lang="en-US" altLang="zh-CN" sz="1400" b="0">
                <a:solidFill>
                  <a:srgbClr val="F39C12"/>
                </a:solidFill>
                <a:effectLst/>
                <a:latin typeface="Fira Code" panose="020B0509050000020004" pitchFamily="49" charset="0"/>
              </a:rPr>
              <a:t>small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go</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call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large</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2</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3</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4</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109</a:t>
            </a:r>
            <a:endParaRPr lang="en-US" altLang="zh-CN" sz="1400" b="0">
              <a:solidFill>
                <a:srgbClr val="BBBBBB"/>
              </a:solidFill>
              <a:effectLst/>
              <a:latin typeface="Fira Code" panose="020B0509050000020004" pitchFamily="49" charset="0"/>
            </a:endParaRP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let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bindTest1</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small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go</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bind</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large</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2</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3</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4</a:t>
            </a:r>
            <a:r>
              <a:rPr lang="en-US" altLang="zh-CN" sz="1400" b="0">
                <a:solidFill>
                  <a:srgbClr val="BBBBBB"/>
                </a:solidFill>
                <a:effectLst/>
                <a:latin typeface="Fira Code" panose="020B0509050000020004" pitchFamily="49" charset="0"/>
              </a:rPr>
              <a:t>);</a:t>
            </a:r>
          </a:p>
          <a:p>
            <a:r>
              <a:rPr lang="en-US" altLang="zh-CN" sz="1400" b="0">
                <a:solidFill>
                  <a:srgbClr val="FFE66D"/>
                </a:solidFill>
                <a:effectLst/>
                <a:latin typeface="Fira Code" panose="020B0509050000020004" pitchFamily="49" charset="0"/>
              </a:rPr>
              <a:t>bindTest1</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109</a:t>
            </a:r>
            <a:endParaRPr lang="en-US" altLang="zh-CN" sz="1400" b="0">
              <a:solidFill>
                <a:srgbClr val="BBBBBB"/>
              </a:solidFill>
              <a:effectLst/>
              <a:latin typeface="Fira Code" panose="020B0509050000020004" pitchFamily="49" charset="0"/>
            </a:endParaRP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let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bindTest2</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small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go</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bind</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large</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2</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3</a:t>
            </a:r>
            <a:r>
              <a:rPr lang="en-US" altLang="zh-CN" sz="1400" b="0">
                <a:solidFill>
                  <a:srgbClr val="BBBBBB"/>
                </a:solidFill>
                <a:effectLst/>
                <a:latin typeface="Fira Code" panose="020B0509050000020004" pitchFamily="49" charset="0"/>
              </a:rPr>
              <a:t>);</a:t>
            </a:r>
          </a:p>
          <a:p>
            <a:r>
              <a:rPr lang="en-US" altLang="zh-CN" sz="1400" b="0">
                <a:solidFill>
                  <a:srgbClr val="FFE66D"/>
                </a:solidFill>
                <a:effectLst/>
                <a:latin typeface="Fira Code" panose="020B0509050000020004" pitchFamily="49" charset="0"/>
              </a:rPr>
              <a:t>bindTest2</a:t>
            </a:r>
            <a:r>
              <a:rPr lang="en-US" altLang="zh-CN" sz="1400" b="0">
                <a:solidFill>
                  <a:srgbClr val="BBBBBB"/>
                </a:solidFill>
                <a:effectLst/>
                <a:latin typeface="Fira Code" panose="020B0509050000020004" pitchFamily="49" charset="0"/>
              </a:rPr>
              <a:t>(</a:t>
            </a:r>
            <a:r>
              <a:rPr lang="en-US" altLang="zh-CN" sz="1400" b="0">
                <a:solidFill>
                  <a:srgbClr val="F39C12"/>
                </a:solidFill>
                <a:effectLst/>
                <a:latin typeface="Fira Code" panose="020B0509050000020004" pitchFamily="49" charset="0"/>
              </a:rPr>
              <a:t>4</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109</a:t>
            </a:r>
            <a:endParaRPr lang="en-US" altLang="zh-CN" sz="1400" b="0">
              <a:solidFill>
                <a:srgbClr val="BBBBBB"/>
              </a:solidFill>
              <a:effectLst/>
              <a:latin typeface="Fira Code" panose="020B0509050000020004" pitchFamily="49" charset="0"/>
            </a:endParaRP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let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bindTest3</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small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go</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bind</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large</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2</a:t>
            </a:r>
            <a:r>
              <a:rPr lang="en-US" altLang="zh-CN" sz="1400" b="0">
                <a:solidFill>
                  <a:srgbClr val="BBBBBB"/>
                </a:solidFill>
                <a:effectLst/>
                <a:latin typeface="Fira Code" panose="020B0509050000020004" pitchFamily="49" charset="0"/>
              </a:rPr>
              <a:t>);</a:t>
            </a:r>
          </a:p>
          <a:p>
            <a:r>
              <a:rPr lang="en-US" altLang="zh-CN" sz="1400" b="0">
                <a:solidFill>
                  <a:srgbClr val="FFE66D"/>
                </a:solidFill>
                <a:effectLst/>
                <a:latin typeface="Fira Code" panose="020B0509050000020004" pitchFamily="49" charset="0"/>
              </a:rPr>
              <a:t>bindTest3</a:t>
            </a:r>
            <a:r>
              <a:rPr lang="en-US" altLang="zh-CN" sz="1400" b="0">
                <a:solidFill>
                  <a:srgbClr val="BBBBBB"/>
                </a:solidFill>
                <a:effectLst/>
                <a:latin typeface="Fira Code" panose="020B0509050000020004" pitchFamily="49" charset="0"/>
              </a:rPr>
              <a:t>(</a:t>
            </a:r>
            <a:r>
              <a:rPr lang="en-US" altLang="zh-CN" sz="1400" b="0">
                <a:solidFill>
                  <a:srgbClr val="F39C12"/>
                </a:solidFill>
                <a:effectLst/>
                <a:latin typeface="Fira Code" panose="020B0509050000020004" pitchFamily="49" charset="0"/>
              </a:rPr>
              <a:t>3</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4</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109</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420971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bind()</a:t>
            </a:r>
            <a:r>
              <a:rPr lang="zh-CN" altLang="en-US" dirty="0"/>
              <a:t>规则的详细解读</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3" name="矩形 2">
            <a:extLst>
              <a:ext uri="{FF2B5EF4-FFF2-40B4-BE49-F238E27FC236}">
                <a16:creationId xmlns:a16="http://schemas.microsoft.com/office/drawing/2014/main" id="{C6961C5B-D6F0-8448-A365-5EC3F0594287}"/>
              </a:ext>
            </a:extLst>
          </p:cNvPr>
          <p:cNvSpPr/>
          <p:nvPr/>
        </p:nvSpPr>
        <p:spPr>
          <a:xfrm>
            <a:off x="4206656" y="1451064"/>
            <a:ext cx="7893485" cy="5339923"/>
          </a:xfrm>
          <a:prstGeom prst="rect">
            <a:avLst/>
          </a:prstGeom>
          <a:ln>
            <a:solidFill>
              <a:schemeClr val="accent1"/>
            </a:solidFill>
          </a:ln>
        </p:spPr>
        <p:txBody>
          <a:bodyPr wrap="square">
            <a:spAutoFit/>
          </a:bodyPr>
          <a:lstStyle/>
          <a:p>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person</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age: </a:t>
            </a:r>
            <a:r>
              <a:rPr lang="en-US" altLang="zh-CN" sz="1100" b="0">
                <a:solidFill>
                  <a:srgbClr val="F39C12"/>
                </a:solidFill>
                <a:effectLst/>
                <a:latin typeface="Fira Code" panose="020B0509050000020004" pitchFamily="49" charset="0"/>
              </a:rPr>
              <a:t>49</a:t>
            </a:r>
            <a:r>
              <a:rPr lang="en-US" altLang="zh-CN" sz="1100" b="0">
                <a:solidFill>
                  <a:srgbClr val="BBBBBB"/>
                </a:solidFill>
                <a:effectLst/>
                <a:latin typeface="Fira Code" panose="020B0509050000020004" pitchFamily="49" charset="0"/>
              </a:rPr>
              <a:t>,</a:t>
            </a:r>
          </a:p>
          <a:p>
            <a:r>
              <a:rPr lang="zh-CN" altLang="en-US" sz="1100" b="0">
                <a:solidFill>
                  <a:srgbClr val="FFE66D"/>
                </a:solidFill>
                <a:effectLst/>
                <a:latin typeface="Fira Code" panose="020B0509050000020004" pitchFamily="49" charset="0"/>
              </a:rPr>
              <a:t>  </a:t>
            </a:r>
            <a:r>
              <a:rPr lang="en-US" altLang="zh-CN" sz="1100" b="0">
                <a:solidFill>
                  <a:srgbClr val="FFE66D"/>
                </a:solidFill>
                <a:effectLst/>
                <a:latin typeface="Fira Code" panose="020B0509050000020004" pitchFamily="49" charset="0"/>
              </a:rPr>
              <a:t>getNameAndAge</a:t>
            </a:r>
            <a:r>
              <a:rPr lang="en-US" altLang="zh-CN" sz="1100" b="0">
                <a:solidFill>
                  <a:srgbClr val="BBBBBB"/>
                </a:solidFill>
                <a:effectLst/>
                <a:latin typeface="Fira Code" panose="020B0509050000020004" pitchFamily="49" charset="0"/>
              </a:rPr>
              <a:t>: </a:t>
            </a:r>
            <a:r>
              <a:rPr lang="en-US" altLang="zh-CN" sz="1100" b="0">
                <a:solidFill>
                  <a:srgbClr val="C74DED"/>
                </a:solidFill>
                <a:effectLst/>
                <a:latin typeface="Fira Code" panose="020B0509050000020004" pitchFamily="49" charset="0"/>
              </a:rPr>
              <a:t>function</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 {</a:t>
            </a:r>
          </a:p>
          <a:p>
            <a:r>
              <a:rPr lang="zh-CN" altLang="en-US" sz="1100" b="0">
                <a:solidFill>
                  <a:srgbClr val="C74DED"/>
                </a:solidFill>
                <a:effectLst/>
                <a:latin typeface="Fira Code" panose="020B0509050000020004" pitchFamily="49" charset="0"/>
              </a:rPr>
              <a:t>    </a:t>
            </a:r>
            <a:r>
              <a:rPr lang="en-US" altLang="zh-CN" sz="1100" b="0">
                <a:solidFill>
                  <a:srgbClr val="C74DED"/>
                </a:solidFill>
                <a:effectLst/>
                <a:latin typeface="Fira Code" panose="020B0509050000020004" pitchFamily="49" charset="0"/>
              </a:rPr>
              <a:t>return</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name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r>
              <a:rPr lang="en-US" altLang="zh-CN" sz="1100" b="0">
                <a:solidFill>
                  <a:srgbClr val="96E072"/>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r>
              <a:rPr lang="en-US" altLang="zh-CN" sz="1100" b="0">
                <a:solidFill>
                  <a:srgbClr val="FF00AA"/>
                </a:solidFill>
                <a:effectLst/>
                <a:latin typeface="Fira Code" panose="020B0509050000020004" pitchFamily="49" charset="0"/>
              </a:rPr>
              <a:t>this</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age</a:t>
            </a:r>
            <a:r>
              <a:rPr lang="en-US" altLang="zh-CN" sz="1100" b="0">
                <a:solidFill>
                  <a:srgbClr val="BBBBBB"/>
                </a:solidFill>
                <a:effectLst/>
                <a:latin typeface="Fira Code" panose="020B0509050000020004" pitchFamily="49" charset="0"/>
              </a:rPr>
              <a:t>;</a:t>
            </a:r>
          </a:p>
          <a:p>
            <a:r>
              <a:rPr lang="zh-CN" altLang="en-US" sz="1100" b="0">
                <a:solidFill>
                  <a:srgbClr val="BBBBBB"/>
                </a:solidFill>
                <a:effectLst/>
                <a:latin typeface="Fira Code" panose="020B0509050000020004" pitchFamily="49" charset="0"/>
              </a:rPr>
              <a:t>  </a:t>
            </a:r>
            <a:r>
              <a:rPr lang="en-US" altLang="zh-CN" sz="1100" b="0">
                <a:solidFill>
                  <a:srgbClr val="BBBBBB"/>
                </a:solidFill>
                <a:effectLst/>
                <a:latin typeface="Fira Code" panose="020B0509050000020004" pitchFamily="49" charset="0"/>
              </a:rPr>
              <a:t>}</a:t>
            </a:r>
          </a:p>
          <a:p>
            <a:r>
              <a:rPr lang="en-US" altLang="zh-CN" sz="1100" b="0">
                <a:solidFill>
                  <a:srgbClr val="BBBBBB"/>
                </a:solidFill>
                <a:effectLst/>
                <a:latin typeface="Fira Code" panose="020B0509050000020004" pitchFamily="49" charset="0"/>
              </a:rPr>
              <a:t>}</a:t>
            </a: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直接在</a:t>
            </a:r>
            <a:r>
              <a:rPr lang="en-US" altLang="zh-CN" sz="1100" b="0">
                <a:solidFill>
                  <a:srgbClr val="5F6167"/>
                </a:solidFill>
                <a:effectLst/>
                <a:latin typeface="Fira Code" panose="020B0509050000020004" pitchFamily="49" charset="0"/>
              </a:rPr>
              <a:t>person</a:t>
            </a:r>
            <a:r>
              <a:rPr lang="zh-CN" altLang="en-US" sz="1100" b="0">
                <a:solidFill>
                  <a:srgbClr val="5F6167"/>
                </a:solidFill>
                <a:effectLst/>
                <a:latin typeface="Fira Code" panose="020B0509050000020004" pitchFamily="49" charset="0"/>
              </a:rPr>
              <a:t>对象上调用方法</a:t>
            </a:r>
            <a:endParaRPr lang="zh-CN" altLang="en-US" sz="1100" b="0">
              <a:solidFill>
                <a:srgbClr val="BBBBBB"/>
              </a:solidFill>
              <a:effectLst/>
              <a:latin typeface="Fira Code" panose="020B0509050000020004" pitchFamily="49" charset="0"/>
            </a:endParaRPr>
          </a:p>
          <a:p>
            <a:r>
              <a:rPr lang="en-US" altLang="zh-CN" sz="1100" b="0">
                <a:solidFill>
                  <a:srgbClr val="F39C12"/>
                </a:solidFill>
                <a:effectLst/>
                <a:latin typeface="Fira Code" panose="020B0509050000020004" pitchFamily="49" charset="0"/>
              </a:rPr>
              <a:t>person</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getNameAndAge</a:t>
            </a:r>
            <a:r>
              <a:rPr lang="en-US" altLang="zh-CN" sz="1100" b="0">
                <a:solidFill>
                  <a:srgbClr val="BBBBBB"/>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'xiaojichao'</a:t>
            </a:r>
            <a:r>
              <a:rPr lang="en-US" altLang="zh-CN" sz="1100" b="0">
                <a:solidFill>
                  <a:srgbClr val="BBBBBB"/>
                </a:solidFill>
                <a:effectLst/>
                <a:latin typeface="Fira Code" panose="020B0509050000020004" pitchFamily="49" charset="0"/>
              </a:rPr>
              <a:t>); </a:t>
            </a:r>
            <a:r>
              <a:rPr lang="en-US" altLang="zh-CN" sz="1100" b="0">
                <a:solidFill>
                  <a:srgbClr val="5F6167"/>
                </a:solidFill>
                <a:effectLst/>
                <a:latin typeface="Fira Code" panose="020B0509050000020004" pitchFamily="49" charset="0"/>
              </a:rPr>
              <a:t>// xiaojichao 49</a:t>
            </a:r>
            <a:endParaRPr lang="en-US" altLang="zh-CN" sz="1100" b="0">
              <a:solidFill>
                <a:srgbClr val="BBBBBB"/>
              </a:solidFill>
              <a:effectLst/>
              <a:latin typeface="Fira Code" panose="020B0509050000020004" pitchFamily="49" charset="0"/>
            </a:endParaRP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将方法的引用赋值给变量 </a:t>
            </a:r>
            <a:r>
              <a:rPr lang="en-US" altLang="zh-CN" sz="1100" b="0">
                <a:solidFill>
                  <a:srgbClr val="5F6167"/>
                </a:solidFill>
                <a:effectLst/>
                <a:latin typeface="Fira Code" panose="020B0509050000020004" pitchFamily="49" charset="0"/>
              </a:rPr>
              <a:t>nameAndAge</a:t>
            </a:r>
            <a:endParaRPr lang="en-US" altLang="zh-CN"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nameAndAge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person</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getNameAndAge</a:t>
            </a:r>
            <a:r>
              <a:rPr lang="en-US" altLang="zh-CN" sz="1100" b="0">
                <a:solidFill>
                  <a:srgbClr val="BBBBBB"/>
                </a:solidFill>
                <a:effectLst/>
                <a:latin typeface="Fira Code" panose="020B0509050000020004" pitchFamily="49" charset="0"/>
              </a:rPr>
              <a:t>;</a:t>
            </a: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通过引用</a:t>
            </a:r>
            <a:r>
              <a:rPr lang="en-US" altLang="zh-CN" sz="1100" b="0">
                <a:solidFill>
                  <a:srgbClr val="5F6167"/>
                </a:solidFill>
                <a:effectLst/>
                <a:latin typeface="Fira Code" panose="020B0509050000020004" pitchFamily="49" charset="0"/>
              </a:rPr>
              <a:t>nameAndAge</a:t>
            </a:r>
            <a:r>
              <a:rPr lang="zh-CN" altLang="en-US" sz="1100" b="0">
                <a:solidFill>
                  <a:srgbClr val="5F6167"/>
                </a:solidFill>
                <a:effectLst/>
                <a:latin typeface="Fira Code" panose="020B0509050000020004" pitchFamily="49" charset="0"/>
              </a:rPr>
              <a:t>，调用赋值给它的函数</a:t>
            </a:r>
            <a:endParaRPr lang="zh-CN" altLang="en-US" sz="1100" b="0">
              <a:solidFill>
                <a:srgbClr val="BBBBBB"/>
              </a:solidFill>
              <a:effectLst/>
              <a:latin typeface="Fira Code" panose="020B0509050000020004" pitchFamily="49" charset="0"/>
            </a:endParaRPr>
          </a:p>
          <a:p>
            <a:r>
              <a:rPr lang="en-US" altLang="zh-CN" sz="1100" b="0">
                <a:solidFill>
                  <a:srgbClr val="FFE66D"/>
                </a:solidFill>
                <a:effectLst/>
                <a:latin typeface="Fira Code" panose="020B0509050000020004" pitchFamily="49" charset="0"/>
              </a:rPr>
              <a:t>nameAndAge</a:t>
            </a:r>
            <a:r>
              <a:rPr lang="en-US" altLang="zh-CN" sz="1100" b="0">
                <a:solidFill>
                  <a:srgbClr val="BBBBBB"/>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'xiaojichao'</a:t>
            </a:r>
            <a:r>
              <a:rPr lang="en-US" altLang="zh-CN" sz="1100" b="0">
                <a:solidFill>
                  <a:srgbClr val="BBBBBB"/>
                </a:solidFill>
                <a:effectLst/>
                <a:latin typeface="Fira Code" panose="020B0509050000020004" pitchFamily="49" charset="0"/>
              </a:rPr>
              <a:t>); </a:t>
            </a:r>
            <a:r>
              <a:rPr lang="en-US" altLang="zh-CN" sz="1100" b="0">
                <a:solidFill>
                  <a:srgbClr val="5F6167"/>
                </a:solidFill>
                <a:effectLst/>
                <a:latin typeface="Fira Code" panose="020B0509050000020004" pitchFamily="49" charset="0"/>
              </a:rPr>
              <a:t>// xiaojichao undefined </a:t>
            </a:r>
            <a:r>
              <a:rPr lang="zh-CN" altLang="en-US" sz="1100" b="0">
                <a:solidFill>
                  <a:srgbClr val="5F6167"/>
                </a:solidFill>
                <a:effectLst/>
                <a:latin typeface="Fira Code" panose="020B0509050000020004" pitchFamily="49" charset="0"/>
              </a:rPr>
              <a:t>（函数在全局作用域被调用）</a:t>
            </a:r>
            <a:endParaRPr lang="zh-CN" altLang="en-US" sz="1100" b="0">
              <a:solidFill>
                <a:srgbClr val="BBBBBB"/>
              </a:solidFill>
              <a:effectLst/>
              <a:latin typeface="Fira Code" panose="020B0509050000020004" pitchFamily="49" charset="0"/>
            </a:endParaRPr>
          </a:p>
          <a:p>
            <a:br>
              <a:rPr lang="zh-CN" altLang="en-US" sz="1100" b="0">
                <a:solidFill>
                  <a:srgbClr val="BBBBBB"/>
                </a:solidFill>
                <a:effectLst/>
                <a:latin typeface="Fira Code" panose="020B0509050000020004" pitchFamily="49" charset="0"/>
              </a:rPr>
            </a:br>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nameAndAge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bind</a:t>
            </a:r>
            <a:r>
              <a:rPr lang="en-US" altLang="zh-CN" sz="1100" b="0">
                <a:solidFill>
                  <a:srgbClr val="BBBBBB"/>
                </a:solidFill>
                <a:effectLst/>
                <a:latin typeface="Fira Code" panose="020B0509050000020004" pitchFamily="49" charset="0"/>
              </a:rPr>
              <a:t>(</a:t>
            </a:r>
            <a:r>
              <a:rPr lang="en-US" altLang="zh-CN" sz="1100" b="0">
                <a:solidFill>
                  <a:srgbClr val="00E8C6"/>
                </a:solidFill>
                <a:effectLst/>
                <a:latin typeface="Fira Code" panose="020B0509050000020004" pitchFamily="49" charset="0"/>
              </a:rPr>
              <a:t>person</a:t>
            </a:r>
            <a:r>
              <a:rPr lang="en-US" altLang="zh-CN" sz="1100" b="0">
                <a:solidFill>
                  <a:srgbClr val="BBBBBB"/>
                </a:solidFill>
                <a:effectLst/>
                <a:latin typeface="Fira Code" panose="020B0509050000020004" pitchFamily="49" charset="0"/>
              </a:rPr>
              <a:t>, </a:t>
            </a:r>
            <a:r>
              <a:rPr lang="en-US" altLang="zh-CN" sz="1100" b="0">
                <a:solidFill>
                  <a:srgbClr val="96E072"/>
                </a:solidFill>
                <a:effectLst/>
                <a:latin typeface="Fira Code" panose="020B0509050000020004" pitchFamily="49" charset="0"/>
              </a:rPr>
              <a:t>'xiaojichao'</a:t>
            </a:r>
            <a:r>
              <a:rPr lang="en-US" altLang="zh-CN" sz="1100" b="0">
                <a:solidFill>
                  <a:srgbClr val="BBBBBB"/>
                </a:solidFill>
                <a:effectLst/>
                <a:latin typeface="Fira Code" panose="020B0509050000020004" pitchFamily="49" charset="0"/>
              </a:rPr>
              <a:t>);</a:t>
            </a:r>
          </a:p>
          <a:p>
            <a:r>
              <a:rPr lang="en-US" altLang="zh-CN" sz="1100" b="0">
                <a:solidFill>
                  <a:srgbClr val="FFE66D"/>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 </a:t>
            </a:r>
            <a:r>
              <a:rPr lang="en-US" altLang="zh-CN" sz="1100" b="0">
                <a:solidFill>
                  <a:srgbClr val="5F6167"/>
                </a:solidFill>
                <a:effectLst/>
                <a:latin typeface="Fira Code" panose="020B0509050000020004" pitchFamily="49" charset="0"/>
              </a:rPr>
              <a:t>// xiaojichao 49 (bind()</a:t>
            </a:r>
            <a:r>
              <a:rPr lang="zh-CN" altLang="en-US" sz="1100" b="0">
                <a:solidFill>
                  <a:srgbClr val="5F6167"/>
                </a:solidFill>
                <a:effectLst/>
                <a:latin typeface="Fira Code" panose="020B0509050000020004" pitchFamily="49" charset="0"/>
              </a:rPr>
              <a:t>创建一个新函数，将</a:t>
            </a:r>
            <a:r>
              <a:rPr lang="en-US" altLang="zh-CN" sz="1100" b="0">
                <a:solidFill>
                  <a:srgbClr val="5F6167"/>
                </a:solidFill>
                <a:effectLst/>
                <a:latin typeface="Fira Code" panose="020B0509050000020004" pitchFamily="49" charset="0"/>
              </a:rPr>
              <a:t>this</a:t>
            </a:r>
            <a:r>
              <a:rPr lang="zh-CN" altLang="en-US" sz="1100" b="0">
                <a:solidFill>
                  <a:srgbClr val="5F6167"/>
                </a:solidFill>
                <a:effectLst/>
                <a:latin typeface="Fira Code" panose="020B0509050000020004" pitchFamily="49" charset="0"/>
              </a:rPr>
              <a:t>值绑定到</a:t>
            </a:r>
            <a:r>
              <a:rPr lang="en-US" altLang="zh-CN" sz="1100" b="0">
                <a:solidFill>
                  <a:srgbClr val="5F6167"/>
                </a:solidFill>
                <a:effectLst/>
                <a:latin typeface="Fira Code" panose="020B0509050000020004" pitchFamily="49" charset="0"/>
              </a:rPr>
              <a:t>person</a:t>
            </a:r>
            <a:r>
              <a:rPr lang="zh-CN" altLang="en-US" sz="1100" b="0">
                <a:solidFill>
                  <a:srgbClr val="5F6167"/>
                </a:solidFill>
                <a:effectLst/>
                <a:latin typeface="Fira Code" panose="020B0509050000020004" pitchFamily="49" charset="0"/>
              </a:rPr>
              <a:t>对象）</a:t>
            </a:r>
            <a:endParaRPr lang="zh-CN" altLang="en-US" sz="1100" b="0">
              <a:solidFill>
                <a:srgbClr val="BBBBBB"/>
              </a:solidFill>
              <a:effectLst/>
              <a:latin typeface="Fira Code" panose="020B0509050000020004" pitchFamily="49" charset="0"/>
            </a:endParaRPr>
          </a:p>
          <a:p>
            <a:br>
              <a:rPr lang="zh-CN" altLang="en-US"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不带任何参数绑定</a:t>
            </a:r>
            <a:endParaRPr lang="zh-CN" altLang="en-US"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nameAndAge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bind</a:t>
            </a:r>
            <a:r>
              <a:rPr lang="en-US" altLang="zh-CN" sz="1100" b="0">
                <a:solidFill>
                  <a:srgbClr val="BBBBBB"/>
                </a:solidFill>
                <a:effectLst/>
                <a:latin typeface="Fira Code" panose="020B0509050000020004" pitchFamily="49" charset="0"/>
              </a:rPr>
              <a:t>();</a:t>
            </a:r>
          </a:p>
          <a:p>
            <a:r>
              <a:rPr lang="en-US" altLang="zh-CN" sz="1100" b="0">
                <a:solidFill>
                  <a:srgbClr val="FFE66D"/>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a:t>
            </a:r>
            <a:r>
              <a:rPr lang="en-US" altLang="zh-CN" sz="1100" b="0">
                <a:solidFill>
                  <a:srgbClr val="96E072"/>
                </a:solidFill>
                <a:effectLst/>
                <a:latin typeface="Fira Code" panose="020B0509050000020004" pitchFamily="49" charset="0"/>
              </a:rPr>
              <a:t>'xiaojichao'</a:t>
            </a:r>
            <a:r>
              <a:rPr lang="en-US" altLang="zh-CN" sz="1100" b="0">
                <a:solidFill>
                  <a:srgbClr val="BBBBBB"/>
                </a:solidFill>
                <a:effectLst/>
                <a:latin typeface="Fira Code" panose="020B0509050000020004" pitchFamily="49" charset="0"/>
              </a:rPr>
              <a:t>) </a:t>
            </a:r>
            <a:r>
              <a:rPr lang="en-US" altLang="zh-CN" sz="1100" b="0">
                <a:solidFill>
                  <a:srgbClr val="5F6167"/>
                </a:solidFill>
                <a:effectLst/>
                <a:latin typeface="Fira Code" panose="020B0509050000020004" pitchFamily="49" charset="0"/>
              </a:rPr>
              <a:t>// xiaojichao undefined</a:t>
            </a:r>
            <a:endParaRPr lang="en-US" altLang="zh-CN" sz="1100" b="0">
              <a:solidFill>
                <a:srgbClr val="BBBBBB"/>
              </a:solidFill>
              <a:effectLst/>
              <a:latin typeface="Fira Code" panose="020B0509050000020004" pitchFamily="49" charset="0"/>
            </a:endParaRP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将 </a:t>
            </a:r>
            <a:r>
              <a:rPr lang="en-US" altLang="zh-CN" sz="1100" b="0">
                <a:solidFill>
                  <a:srgbClr val="5F6167"/>
                </a:solidFill>
                <a:effectLst/>
                <a:latin typeface="Fira Code" panose="020B0509050000020004" pitchFamily="49" charset="0"/>
              </a:rPr>
              <a:t>'this' </a:t>
            </a:r>
            <a:r>
              <a:rPr lang="zh-CN" altLang="en-US" sz="1100" b="0">
                <a:solidFill>
                  <a:srgbClr val="5F6167"/>
                </a:solidFill>
                <a:effectLst/>
                <a:latin typeface="Fira Code" panose="020B0509050000020004" pitchFamily="49" charset="0"/>
              </a:rPr>
              <a:t>设置为 </a:t>
            </a:r>
            <a:r>
              <a:rPr lang="en-US" altLang="zh-CN" sz="1100" b="0">
                <a:solidFill>
                  <a:srgbClr val="5F6167"/>
                </a:solidFill>
                <a:effectLst/>
                <a:latin typeface="Fira Code" panose="020B0509050000020004" pitchFamily="49" charset="0"/>
              </a:rPr>
              <a:t>'undefined'</a:t>
            </a:r>
            <a:endParaRPr lang="en-US" altLang="zh-CN"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nameAndAge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bind</a:t>
            </a:r>
            <a:r>
              <a:rPr lang="en-US" altLang="zh-CN" sz="1100" b="0">
                <a:solidFill>
                  <a:srgbClr val="BBBBBB"/>
                </a:solidFill>
                <a:effectLst/>
                <a:latin typeface="Fira Code" panose="020B0509050000020004" pitchFamily="49" charset="0"/>
              </a:rPr>
              <a:t>(</a:t>
            </a:r>
            <a:r>
              <a:rPr lang="en-US" altLang="zh-CN" sz="1100" b="0">
                <a:solidFill>
                  <a:srgbClr val="EE5D43"/>
                </a:solidFill>
                <a:effectLst/>
                <a:latin typeface="Fira Code" panose="020B0509050000020004" pitchFamily="49" charset="0"/>
              </a:rPr>
              <a:t>undefined</a:t>
            </a:r>
            <a:r>
              <a:rPr lang="en-US" altLang="zh-CN" sz="1100" b="0">
                <a:solidFill>
                  <a:srgbClr val="BBBBBB"/>
                </a:solidFill>
                <a:effectLst/>
                <a:latin typeface="Fira Code" panose="020B0509050000020004" pitchFamily="49" charset="0"/>
              </a:rPr>
              <a:t>, </a:t>
            </a:r>
            <a:r>
              <a:rPr lang="en-US" altLang="zh-CN" sz="1100" b="0">
                <a:solidFill>
                  <a:srgbClr val="96E072"/>
                </a:solidFill>
                <a:effectLst/>
                <a:latin typeface="Fira Code" panose="020B0509050000020004" pitchFamily="49" charset="0"/>
              </a:rPr>
              <a:t>'xiaojichao'</a:t>
            </a:r>
            <a:r>
              <a:rPr lang="en-US" altLang="zh-CN" sz="1100" b="0">
                <a:solidFill>
                  <a:srgbClr val="BBBBBB"/>
                </a:solidFill>
                <a:effectLst/>
                <a:latin typeface="Fira Code" panose="020B0509050000020004" pitchFamily="49" charset="0"/>
              </a:rPr>
              <a:t>); </a:t>
            </a:r>
          </a:p>
          <a:p>
            <a:r>
              <a:rPr lang="en-US" altLang="zh-CN" sz="1100" b="0">
                <a:solidFill>
                  <a:srgbClr val="FFE66D"/>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 </a:t>
            </a:r>
            <a:r>
              <a:rPr lang="en-US" altLang="zh-CN" sz="1100" b="0">
                <a:solidFill>
                  <a:srgbClr val="5F6167"/>
                </a:solidFill>
                <a:effectLst/>
                <a:latin typeface="Fira Code" panose="020B0509050000020004" pitchFamily="49" charset="0"/>
              </a:rPr>
              <a:t>// xiaojichao undefined</a:t>
            </a:r>
            <a:endParaRPr lang="en-US" altLang="zh-CN" sz="1100" b="0">
              <a:solidFill>
                <a:srgbClr val="BBBBBB"/>
              </a:solidFill>
              <a:effectLst/>
              <a:latin typeface="Fira Code" panose="020B0509050000020004" pitchFamily="49" charset="0"/>
            </a:endParaRPr>
          </a:p>
          <a:p>
            <a:br>
              <a:rPr lang="en-US" altLang="zh-CN" sz="1100" b="0">
                <a:solidFill>
                  <a:srgbClr val="BBBBBB"/>
                </a:solidFill>
                <a:effectLst/>
                <a:latin typeface="Fira Code" panose="020B0509050000020004" pitchFamily="49" charset="0"/>
              </a:rPr>
            </a:br>
            <a:r>
              <a:rPr lang="en-US" altLang="zh-CN" sz="1100" b="0">
                <a:solidFill>
                  <a:srgbClr val="5F6167"/>
                </a:solidFill>
                <a:effectLst/>
                <a:latin typeface="Fira Code" panose="020B0509050000020004" pitchFamily="49" charset="0"/>
              </a:rPr>
              <a:t>// </a:t>
            </a:r>
            <a:r>
              <a:rPr lang="zh-CN" altLang="en-US" sz="1100" b="0">
                <a:solidFill>
                  <a:srgbClr val="5F6167"/>
                </a:solidFill>
                <a:effectLst/>
                <a:latin typeface="Fira Code" panose="020B0509050000020004" pitchFamily="49" charset="0"/>
              </a:rPr>
              <a:t>将 </a:t>
            </a:r>
            <a:r>
              <a:rPr lang="en-US" altLang="zh-CN" sz="1100" b="0">
                <a:solidFill>
                  <a:srgbClr val="5F6167"/>
                </a:solidFill>
                <a:effectLst/>
                <a:latin typeface="Fira Code" panose="020B0509050000020004" pitchFamily="49" charset="0"/>
              </a:rPr>
              <a:t>'this' </a:t>
            </a:r>
            <a:r>
              <a:rPr lang="zh-CN" altLang="en-US" sz="1100" b="0">
                <a:solidFill>
                  <a:srgbClr val="5F6167"/>
                </a:solidFill>
                <a:effectLst/>
                <a:latin typeface="Fira Code" panose="020B0509050000020004" pitchFamily="49" charset="0"/>
              </a:rPr>
              <a:t>设置为 </a:t>
            </a:r>
            <a:r>
              <a:rPr lang="en-US" altLang="zh-CN" sz="1100" b="0">
                <a:solidFill>
                  <a:srgbClr val="5F6167"/>
                </a:solidFill>
                <a:effectLst/>
                <a:latin typeface="Fira Code" panose="020B0509050000020004" pitchFamily="49" charset="0"/>
              </a:rPr>
              <a:t>'null'</a:t>
            </a:r>
            <a:endParaRPr lang="en-US" altLang="zh-CN" sz="1100" b="0">
              <a:solidFill>
                <a:srgbClr val="BBBBBB"/>
              </a:solidFill>
              <a:effectLst/>
              <a:latin typeface="Fira Code" panose="020B0509050000020004" pitchFamily="49" charset="0"/>
            </a:endParaRPr>
          </a:p>
          <a:p>
            <a:r>
              <a:rPr lang="en-US" altLang="zh-CN" sz="1100" b="0">
                <a:solidFill>
                  <a:srgbClr val="C74DED"/>
                </a:solidFill>
                <a:effectLst/>
                <a:latin typeface="Fira Code" panose="020B0509050000020004" pitchFamily="49" charset="0"/>
              </a:rPr>
              <a:t>const</a:t>
            </a:r>
            <a:r>
              <a:rPr lang="en-US" altLang="zh-CN" sz="1100" b="0">
                <a:solidFill>
                  <a:srgbClr val="BBBBBB"/>
                </a:solidFill>
                <a:effectLst/>
                <a:latin typeface="Fira Code" panose="020B0509050000020004" pitchFamily="49" charset="0"/>
              </a:rPr>
              <a:t> </a:t>
            </a:r>
            <a:r>
              <a:rPr lang="en-US" altLang="zh-CN" sz="1100" b="0">
                <a:solidFill>
                  <a:srgbClr val="00E8C6"/>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 </a:t>
            </a:r>
            <a:r>
              <a:rPr lang="en-US" altLang="zh-CN" sz="1100" b="0">
                <a:solidFill>
                  <a:srgbClr val="EE5D43"/>
                </a:solidFill>
                <a:effectLst/>
                <a:latin typeface="Fira Code" panose="020B0509050000020004" pitchFamily="49" charset="0"/>
              </a:rPr>
              <a:t>=</a:t>
            </a:r>
            <a:r>
              <a:rPr lang="en-US" altLang="zh-CN" sz="1100" b="0">
                <a:solidFill>
                  <a:srgbClr val="BBBBBB"/>
                </a:solidFill>
                <a:effectLst/>
                <a:latin typeface="Fira Code" panose="020B0509050000020004" pitchFamily="49" charset="0"/>
              </a:rPr>
              <a:t> </a:t>
            </a:r>
            <a:r>
              <a:rPr lang="en-US" altLang="zh-CN" sz="1100" b="0">
                <a:solidFill>
                  <a:srgbClr val="F39C12"/>
                </a:solidFill>
                <a:effectLst/>
                <a:latin typeface="Fira Code" panose="020B0509050000020004" pitchFamily="49" charset="0"/>
              </a:rPr>
              <a:t>nameAndAge</a:t>
            </a:r>
            <a:r>
              <a:rPr lang="en-US" altLang="zh-CN" sz="1100" b="0">
                <a:solidFill>
                  <a:srgbClr val="BBBBBB"/>
                </a:solidFill>
                <a:effectLst/>
                <a:latin typeface="Fira Code" panose="020B0509050000020004" pitchFamily="49" charset="0"/>
              </a:rPr>
              <a:t>.</a:t>
            </a:r>
            <a:r>
              <a:rPr lang="en-US" altLang="zh-CN" sz="1100" b="0">
                <a:solidFill>
                  <a:srgbClr val="FFE66D"/>
                </a:solidFill>
                <a:effectLst/>
                <a:latin typeface="Fira Code" panose="020B0509050000020004" pitchFamily="49" charset="0"/>
              </a:rPr>
              <a:t>bind</a:t>
            </a:r>
            <a:r>
              <a:rPr lang="en-US" altLang="zh-CN" sz="1100" b="0">
                <a:solidFill>
                  <a:srgbClr val="BBBBBB"/>
                </a:solidFill>
                <a:effectLst/>
                <a:latin typeface="Fira Code" panose="020B0509050000020004" pitchFamily="49" charset="0"/>
              </a:rPr>
              <a:t>(</a:t>
            </a:r>
            <a:r>
              <a:rPr lang="en-US" altLang="zh-CN" sz="1100" b="0">
                <a:solidFill>
                  <a:srgbClr val="EE5D43"/>
                </a:solidFill>
                <a:effectLst/>
                <a:latin typeface="Fira Code" panose="020B0509050000020004" pitchFamily="49" charset="0"/>
              </a:rPr>
              <a:t>null</a:t>
            </a:r>
            <a:r>
              <a:rPr lang="en-US" altLang="zh-CN" sz="1100" b="0">
                <a:solidFill>
                  <a:srgbClr val="BBBBBB"/>
                </a:solidFill>
                <a:effectLst/>
                <a:latin typeface="Fira Code" panose="020B0509050000020004" pitchFamily="49" charset="0"/>
              </a:rPr>
              <a:t>, </a:t>
            </a:r>
            <a:r>
              <a:rPr lang="en-US" altLang="zh-CN" sz="1100" b="0">
                <a:solidFill>
                  <a:srgbClr val="96E072"/>
                </a:solidFill>
                <a:effectLst/>
                <a:latin typeface="Fira Code" panose="020B0509050000020004" pitchFamily="49" charset="0"/>
              </a:rPr>
              <a:t>'xiaojichao'</a:t>
            </a:r>
            <a:r>
              <a:rPr lang="en-US" altLang="zh-CN" sz="1100" b="0">
                <a:solidFill>
                  <a:srgbClr val="BBBBBB"/>
                </a:solidFill>
                <a:effectLst/>
                <a:latin typeface="Fira Code" panose="020B0509050000020004" pitchFamily="49" charset="0"/>
              </a:rPr>
              <a:t>); </a:t>
            </a:r>
          </a:p>
          <a:p>
            <a:r>
              <a:rPr lang="en-US" altLang="zh-CN" sz="1100" b="0">
                <a:solidFill>
                  <a:srgbClr val="FFE66D"/>
                </a:solidFill>
                <a:effectLst/>
                <a:latin typeface="Fira Code" panose="020B0509050000020004" pitchFamily="49" charset="0"/>
              </a:rPr>
              <a:t>boundNameAndAge</a:t>
            </a:r>
            <a:r>
              <a:rPr lang="en-US" altLang="zh-CN" sz="1100" b="0">
                <a:solidFill>
                  <a:srgbClr val="BBBBBB"/>
                </a:solidFill>
                <a:effectLst/>
                <a:latin typeface="Fira Code" panose="020B0509050000020004" pitchFamily="49" charset="0"/>
              </a:rPr>
              <a:t>() </a:t>
            </a:r>
            <a:r>
              <a:rPr lang="en-US" altLang="zh-CN" sz="1100" b="0">
                <a:solidFill>
                  <a:srgbClr val="5F6167"/>
                </a:solidFill>
                <a:effectLst/>
                <a:latin typeface="Fira Code" panose="020B0509050000020004" pitchFamily="49" charset="0"/>
              </a:rPr>
              <a:t>// xiaojichao undefined</a:t>
            </a:r>
            <a:br>
              <a:rPr lang="en-US" altLang="zh-CN" sz="1100" b="0">
                <a:solidFill>
                  <a:srgbClr val="BBBBBB"/>
                </a:solidFill>
                <a:effectLst/>
                <a:latin typeface="Fira Code" panose="020B0509050000020004" pitchFamily="49" charset="0"/>
              </a:rPr>
            </a:br>
            <a:endParaRPr lang="en-US" altLang="zh-CN" sz="1100" b="0">
              <a:solidFill>
                <a:srgbClr val="BBBBBB"/>
              </a:solidFill>
              <a:effectLst/>
              <a:latin typeface="Fira Code" panose="020B0509050000020004" pitchFamily="49" charset="0"/>
            </a:endParaRPr>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637470" y="1574165"/>
            <a:ext cx="3435101" cy="4882987"/>
          </a:xfrm>
        </p:spPr>
        <p:txBody>
          <a:bodyPr>
            <a:normAutofit/>
          </a:bodyPr>
          <a:lstStyle/>
          <a:p>
            <a:r>
              <a:rPr lang="zh-CN" altLang="en-US" sz="1700"/>
              <a:t>规则：</a:t>
            </a:r>
            <a:endParaRPr lang="en-US" altLang="zh-CN" sz="1700"/>
          </a:p>
          <a:p>
            <a:pPr lvl="1"/>
            <a:r>
              <a:rPr lang="zh-CN" altLang="en-US" sz="1300"/>
              <a:t>当按常规方式调用函数时，</a:t>
            </a:r>
            <a:r>
              <a:rPr lang="en-US" altLang="zh-CN" sz="1300"/>
              <a:t>this</a:t>
            </a:r>
            <a:r>
              <a:rPr lang="zh-CN" altLang="en-US" sz="1300"/>
              <a:t>值会被设置为全局对象</a:t>
            </a:r>
            <a:r>
              <a:rPr lang="en-US" altLang="zh-CN" sz="1300"/>
              <a:t>window</a:t>
            </a:r>
            <a:r>
              <a:rPr lang="zh-CN" altLang="en-US" sz="1300"/>
              <a:t>或者</a:t>
            </a:r>
            <a:r>
              <a:rPr lang="en-US" altLang="zh-CN" sz="1300"/>
              <a:t>global</a:t>
            </a:r>
            <a:r>
              <a:rPr lang="zh-CN" altLang="en-US" sz="1300"/>
              <a:t>。</a:t>
            </a:r>
            <a:endParaRPr lang="en-US" altLang="zh-CN" sz="1300"/>
          </a:p>
          <a:p>
            <a:pPr lvl="1"/>
            <a:r>
              <a:rPr lang="zh-CN" altLang="en-US" sz="1300"/>
              <a:t>当用</a:t>
            </a:r>
            <a:r>
              <a:rPr lang="en-US" altLang="zh-CN" sz="1300"/>
              <a:t>bind()</a:t>
            </a:r>
            <a:r>
              <a:rPr lang="zh-CN" altLang="en-US" sz="1300"/>
              <a:t>方法调用函数，并且传递的第一个参数是一个对象时，</a:t>
            </a:r>
            <a:r>
              <a:rPr lang="en-US" altLang="zh-CN" sz="1300"/>
              <a:t>this</a:t>
            </a:r>
            <a:r>
              <a:rPr lang="zh-CN" altLang="en-US" sz="1300"/>
              <a:t>值就被设置为该对象。</a:t>
            </a:r>
            <a:endParaRPr lang="en-US" altLang="zh-CN" sz="1300"/>
          </a:p>
          <a:p>
            <a:pPr lvl="1"/>
            <a:r>
              <a:rPr lang="zh-CN" altLang="en-US" sz="1300"/>
              <a:t>当用</a:t>
            </a:r>
            <a:r>
              <a:rPr lang="en-US" altLang="zh-CN" sz="1300"/>
              <a:t>bind()</a:t>
            </a:r>
            <a:r>
              <a:rPr lang="zh-CN" altLang="en-US" sz="1300"/>
              <a:t>方法调用函数，并且不传递任何参数，或者第一个参数是</a:t>
            </a:r>
            <a:r>
              <a:rPr lang="en-US" altLang="zh-CN" sz="1300"/>
              <a:t>null</a:t>
            </a:r>
            <a:r>
              <a:rPr lang="zh-CN" altLang="en-US" sz="1300"/>
              <a:t>或者</a:t>
            </a:r>
            <a:r>
              <a:rPr lang="en-US" altLang="zh-CN" sz="1300"/>
              <a:t>undefined</a:t>
            </a:r>
            <a:r>
              <a:rPr lang="zh-CN" altLang="en-US" sz="1300"/>
              <a:t>时，</a:t>
            </a:r>
            <a:r>
              <a:rPr lang="en-US" altLang="zh-CN" sz="1300"/>
              <a:t>this</a:t>
            </a:r>
            <a:r>
              <a:rPr lang="zh-CN" altLang="en-US" sz="1300"/>
              <a:t>值就被设置为全局对象。</a:t>
            </a:r>
            <a:endParaRPr lang="en-US" altLang="zh-CN" sz="1300"/>
          </a:p>
        </p:txBody>
      </p:sp>
    </p:spTree>
    <p:extLst>
      <p:ext uri="{BB962C8B-B14F-4D97-AF65-F5344CB8AC3E}">
        <p14:creationId xmlns:p14="http://schemas.microsoft.com/office/powerpoint/2010/main" val="75044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toString()</a:t>
            </a:r>
            <a:r>
              <a:rPr lang="zh-CN" altLang="en-US" dirty="0"/>
              <a:t>方法</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2873596" y="2330571"/>
            <a:ext cx="11307709" cy="4882987"/>
          </a:xfrm>
        </p:spPr>
        <p:txBody>
          <a:bodyPr>
            <a:normAutofit/>
          </a:bodyPr>
          <a:lstStyle/>
          <a:p>
            <a:endParaRPr lang="en-US" altLang="zh-CN" sz="1400" i="1"/>
          </a:p>
          <a:p>
            <a:endParaRPr lang="en-US" altLang="zh-CN" sz="160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itchFamily="2" charset="2"/>
              </a:rPr>
              <a:t>大多数</a:t>
            </a:r>
            <a:r>
              <a:rPr lang="en-US" altLang="zh-CN" dirty="0">
                <a:sym typeface="Wingdings" pitchFamily="2" charset="2"/>
              </a:rPr>
              <a:t>(</a:t>
            </a:r>
            <a:r>
              <a:rPr lang="zh-CN" altLang="en-US" dirty="0">
                <a:sym typeface="Wingdings" pitchFamily="2" charset="2"/>
              </a:rPr>
              <a:t>但不是全部</a:t>
            </a:r>
            <a:r>
              <a:rPr lang="en-US" altLang="zh-CN" dirty="0">
                <a:sym typeface="Wingdings" pitchFamily="2" charset="2"/>
              </a:rPr>
              <a:t>)</a:t>
            </a:r>
            <a:r>
              <a:rPr lang="zh-CN" altLang="en-US" dirty="0">
                <a:sym typeface="Wingdings" pitchFamily="2" charset="2"/>
              </a:rPr>
              <a:t>实现都会返回该函数的完整源代码。</a:t>
            </a:r>
            <a:endParaRPr lang="en-US" altLang="zh-CN" dirty="0">
              <a:sym typeface="Wingdings" pitchFamily="2" charset="2"/>
            </a:endParaRPr>
          </a:p>
          <a:p>
            <a:r>
              <a:rPr lang="zh-CN" altLang="en-US" dirty="0">
                <a:sym typeface="Wingdings" pitchFamily="2" charset="2"/>
              </a:rPr>
              <a:t>内置函数通常返回一个字符串，其中包含像“</a:t>
            </a:r>
            <a:r>
              <a:rPr lang="en-US" altLang="zh-CN" dirty="0">
                <a:sym typeface="Wingdings" pitchFamily="2" charset="2"/>
              </a:rPr>
              <a:t>[native code]”</a:t>
            </a:r>
            <a:r>
              <a:rPr lang="zh-CN" altLang="en-US" dirty="0">
                <a:sym typeface="Wingdings" pitchFamily="2" charset="2"/>
              </a:rPr>
              <a:t>这样的内容作为函数体。</a:t>
            </a:r>
            <a:endParaRPr lang="en-US" altLang="zh-CN" dirty="0">
              <a:sym typeface="Wingdings" pitchFamily="2" charset="2"/>
            </a:endParaRPr>
          </a:p>
        </p:txBody>
      </p:sp>
      <p:sp>
        <p:nvSpPr>
          <p:cNvPr id="4" name="矩形 3">
            <a:extLst>
              <a:ext uri="{FF2B5EF4-FFF2-40B4-BE49-F238E27FC236}">
                <a16:creationId xmlns:a16="http://schemas.microsoft.com/office/drawing/2014/main" id="{92EF49ED-402D-5F4C-A95A-425D187BBE18}"/>
              </a:ext>
            </a:extLst>
          </p:cNvPr>
          <p:cNvSpPr/>
          <p:nvPr/>
        </p:nvSpPr>
        <p:spPr>
          <a:xfrm>
            <a:off x="1331259" y="3440704"/>
            <a:ext cx="10542494" cy="2308324"/>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f</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slice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call</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arguments</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3</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args</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f</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toString</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parseInt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toString</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function parseInt() { [native code] }</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72107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自定义属性</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2873596" y="2330571"/>
            <a:ext cx="11307709" cy="4882987"/>
          </a:xfrm>
        </p:spPr>
        <p:txBody>
          <a:bodyPr>
            <a:normAutofit/>
          </a:bodyPr>
          <a:lstStyle/>
          <a:p>
            <a:endParaRPr lang="en-US" altLang="zh-CN" sz="1400" i="1"/>
          </a:p>
          <a:p>
            <a:endParaRPr lang="en-US" altLang="zh-CN" sz="160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itchFamily="2" charset="2"/>
              </a:rPr>
              <a:t>在</a:t>
            </a:r>
            <a:r>
              <a:rPr lang="en-US" altLang="zh-CN" dirty="0">
                <a:sym typeface="Wingdings" pitchFamily="2" charset="2"/>
              </a:rPr>
              <a:t>JavaScript</a:t>
            </a:r>
            <a:r>
              <a:rPr lang="zh-CN" altLang="en-US" dirty="0">
                <a:sym typeface="Wingdings" pitchFamily="2" charset="2"/>
              </a:rPr>
              <a:t>中，没法阻止我们像给对象添加属性一样，给函数添加自有的属性。</a:t>
            </a:r>
            <a:endParaRPr lang="en-US" altLang="zh-CN" dirty="0">
              <a:sym typeface="Wingdings" pitchFamily="2" charset="2"/>
            </a:endParaRPr>
          </a:p>
          <a:p>
            <a:r>
              <a:rPr lang="zh-CN" altLang="en-US" dirty="0">
                <a:sym typeface="Wingdings" pitchFamily="2" charset="2"/>
              </a:rPr>
              <a:t>例如，我们可以给一个函数添加一个</a:t>
            </a:r>
            <a:r>
              <a:rPr lang="en-US" altLang="zh-CN" dirty="0">
                <a:sym typeface="Wingdings" pitchFamily="2" charset="2"/>
              </a:rPr>
              <a:t>`description`</a:t>
            </a:r>
            <a:r>
              <a:rPr lang="zh-CN" altLang="en-US" dirty="0">
                <a:sym typeface="Wingdings" pitchFamily="2" charset="2"/>
              </a:rPr>
              <a:t>属性来描述它是做什么的：</a:t>
            </a:r>
          </a:p>
          <a:p>
            <a:pPr marL="0" indent="0">
              <a:buNone/>
            </a:pPr>
            <a:r>
              <a:rPr lang="en-US" altLang="zh-CN" dirty="0">
                <a:sym typeface="Wingdings" pitchFamily="2" charset="2"/>
              </a:rPr>
              <a:t>square.description = 'Squares a number that is provided as an argument'</a:t>
            </a:r>
          </a:p>
        </p:txBody>
      </p:sp>
    </p:spTree>
    <p:extLst>
      <p:ext uri="{BB962C8B-B14F-4D97-AF65-F5344CB8AC3E}">
        <p14:creationId xmlns:p14="http://schemas.microsoft.com/office/powerpoint/2010/main" val="312705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7" y="904875"/>
            <a:ext cx="8757303" cy="538163"/>
          </a:xfrm>
        </p:spPr>
        <p:txBody>
          <a:bodyPr/>
          <a:lstStyle/>
          <a:p>
            <a:r>
              <a:rPr lang="zh-CN" altLang="en-US" dirty="0"/>
              <a:t>自定义属性的应用：</a:t>
            </a:r>
            <a:r>
              <a:rPr lang="en-US" altLang="zh-CN" dirty="0"/>
              <a:t>Memoization</a:t>
            </a:r>
            <a:r>
              <a:rPr lang="zh-CN" altLang="en-US" dirty="0"/>
              <a:t> 模式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2873596" y="2330571"/>
            <a:ext cx="11307709" cy="4882987"/>
          </a:xfrm>
        </p:spPr>
        <p:txBody>
          <a:bodyPr>
            <a:normAutofit/>
          </a:bodyPr>
          <a:lstStyle/>
          <a:p>
            <a:endParaRPr lang="en-US" altLang="zh-CN" sz="1400" i="1"/>
          </a:p>
          <a:p>
            <a:endParaRPr lang="en-US" altLang="zh-CN" sz="160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itchFamily="2" charset="2"/>
              </a:rPr>
              <a:t>定义：在计算中，</a:t>
            </a:r>
            <a:r>
              <a:rPr lang="en-US" altLang="zh-CN" dirty="0">
                <a:sym typeface="Wingdings" pitchFamily="2" charset="2"/>
              </a:rPr>
              <a:t> Memoization</a:t>
            </a:r>
            <a:r>
              <a:rPr lang="zh-CN" altLang="en-US" dirty="0">
                <a:sym typeface="Wingdings" pitchFamily="2" charset="2"/>
              </a:rPr>
              <a:t>是一种优化技术，主要用于通过存储耗时的函数调用的结果，并在相同的输入再次发生时返回缓存的结果，从而加快计算机程序的速度。</a:t>
            </a:r>
            <a:endParaRPr lang="en-US" altLang="zh-CN" dirty="0">
              <a:sym typeface="Wingdings" pitchFamily="2" charset="2"/>
            </a:endParaRPr>
          </a:p>
          <a:p>
            <a:r>
              <a:rPr lang="zh-CN" altLang="en-US" dirty="0">
                <a:sym typeface="Wingdings" pitchFamily="2" charset="2"/>
              </a:rPr>
              <a:t>原理：把函数的每次执行结果都放入一个对象中，在接下来的执行中，在对象中查找是否已经有相应执行过的值。如果有，就直接返回该值；如果没有，才真正执行函数体的求值部分。在对象中找值比执行函数的速度快。</a:t>
            </a:r>
            <a:endParaRPr lang="en-US" altLang="zh-CN"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72031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Memoization</a:t>
            </a:r>
            <a:r>
              <a:rPr lang="zh-CN" altLang="en-US" dirty="0"/>
              <a:t> </a:t>
            </a:r>
            <a:r>
              <a:rPr lang="en-US" altLang="zh-CN" dirty="0"/>
              <a:t>–</a:t>
            </a:r>
            <a:r>
              <a:rPr lang="zh-CN" altLang="en-US" dirty="0"/>
              <a:t> 简单示例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2873596" y="2330571"/>
            <a:ext cx="11307709" cy="4882987"/>
          </a:xfrm>
        </p:spPr>
        <p:txBody>
          <a:bodyPr>
            <a:normAutofit/>
          </a:bodyPr>
          <a:lstStyle/>
          <a:p>
            <a:endParaRPr lang="en-US" altLang="zh-CN" sz="1400" i="1"/>
          </a:p>
          <a:p>
            <a:endParaRPr lang="en-US" altLang="zh-CN" sz="1600"/>
          </a:p>
        </p:txBody>
      </p:sp>
      <p:sp>
        <p:nvSpPr>
          <p:cNvPr id="3" name="矩形 2">
            <a:extLst>
              <a:ext uri="{FF2B5EF4-FFF2-40B4-BE49-F238E27FC236}">
                <a16:creationId xmlns:a16="http://schemas.microsoft.com/office/drawing/2014/main" id="{05AF07BE-4AEC-0044-A281-7C91C51053BD}"/>
              </a:ext>
            </a:extLst>
          </p:cNvPr>
          <p:cNvSpPr/>
          <p:nvPr/>
        </p:nvSpPr>
        <p:spPr>
          <a:xfrm>
            <a:off x="2460812" y="1905070"/>
            <a:ext cx="7866529" cy="3416320"/>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if</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F39C12"/>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x</a:t>
            </a:r>
            <a:r>
              <a:rPr lang="en-US" altLang="zh-CN" b="0">
                <a:solidFill>
                  <a:srgbClr val="EE5D43"/>
                </a:solidFill>
                <a:effectLst/>
                <a:latin typeface="Fira Code" panose="020B0509050000020004" pitchFamily="49" charset="0"/>
              </a:rPr>
              <a:t>*</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FE66D"/>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3</a:t>
            </a:r>
            <a:r>
              <a:rPr lang="en-US" altLang="zh-CN" b="0">
                <a:solidFill>
                  <a:srgbClr val="BBBBBB"/>
                </a:solidFill>
                <a:effectLst/>
                <a:latin typeface="Fira Code" panose="020B0509050000020004" pitchFamily="49" charset="0"/>
              </a:rPr>
              <a:t>);</a:t>
            </a:r>
          </a:p>
          <a:p>
            <a:r>
              <a:rPr lang="en-US" altLang="zh-CN" b="0">
                <a:solidFill>
                  <a:srgbClr val="FFE66D"/>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11</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square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{"3": 9, "11": 121}</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47935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8614" y="519461"/>
            <a:ext cx="4070985" cy="707886"/>
          </a:xfrm>
          <a:prstGeom prst="rect">
            <a:avLst/>
          </a:prstGeom>
          <a:noFill/>
        </p:spPr>
        <p:txBody>
          <a:bodyPr wrap="square" rtlCol="0" anchor="ctr">
            <a:spAutoFit/>
          </a:bodyPr>
          <a:lstStyle/>
          <a:p>
            <a:pPr algn="ctr"/>
            <a:r>
              <a:rPr lang="zh-CN" altLang="en-US" sz="4000" b="1" dirty="0">
                <a:solidFill>
                  <a:schemeClr val="bg1"/>
                </a:solidFill>
              </a:rPr>
              <a:t>目录</a:t>
            </a:r>
          </a:p>
        </p:txBody>
      </p:sp>
      <p:graphicFrame>
        <p:nvGraphicFramePr>
          <p:cNvPr id="12" name="图示 11">
            <a:extLst>
              <a:ext uri="{FF2B5EF4-FFF2-40B4-BE49-F238E27FC236}">
                <a16:creationId xmlns:a16="http://schemas.microsoft.com/office/drawing/2014/main" id="{059184DC-D02E-9D46-A967-078ACA036A85}"/>
              </a:ext>
            </a:extLst>
          </p:cNvPr>
          <p:cNvGraphicFramePr/>
          <p:nvPr>
            <p:extLst>
              <p:ext uri="{D42A27DB-BD31-4B8C-83A1-F6EECF244321}">
                <p14:modId xmlns:p14="http://schemas.microsoft.com/office/powerpoint/2010/main" val="372024572"/>
              </p:ext>
            </p:extLst>
          </p:nvPr>
        </p:nvGraphicFramePr>
        <p:xfrm>
          <a:off x="786581" y="2462177"/>
          <a:ext cx="10618837" cy="2296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Memoization</a:t>
            </a:r>
            <a:r>
              <a:rPr lang="zh-CN" altLang="en-US" dirty="0"/>
              <a:t> </a:t>
            </a:r>
            <a:r>
              <a:rPr lang="en-US" altLang="zh-CN" dirty="0"/>
              <a:t>–</a:t>
            </a:r>
            <a:r>
              <a:rPr lang="zh-CN" altLang="en-US" dirty="0"/>
              <a:t> 实际应用示例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6" name="矩形 5">
            <a:extLst>
              <a:ext uri="{FF2B5EF4-FFF2-40B4-BE49-F238E27FC236}">
                <a16:creationId xmlns:a16="http://schemas.microsoft.com/office/drawing/2014/main" id="{34133962-F64D-0A4A-9DA3-5C7B0EA0951C}"/>
              </a:ext>
            </a:extLst>
          </p:cNvPr>
          <p:cNvSpPr/>
          <p:nvPr/>
        </p:nvSpPr>
        <p:spPr>
          <a:xfrm>
            <a:off x="1017494" y="3126032"/>
            <a:ext cx="10264588" cy="1754326"/>
          </a:xfrm>
          <a:prstGeom prst="rect">
            <a:avLst/>
          </a:prstGeom>
          <a:ln>
            <a:solidFill>
              <a:schemeClr val="accent1"/>
            </a:solidFill>
          </a:ln>
        </p:spPr>
        <p:txBody>
          <a:bodyPr wrap="square">
            <a:spAutoFit/>
          </a:bodyPr>
          <a:lstStyle/>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time</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var</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fibonacci</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&lt;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arguments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callee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arguments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callee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fibonacci</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40</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102334155</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timeEnd</a:t>
            </a:r>
            <a:r>
              <a:rPr lang="en-US" altLang="zh-CN" b="0">
                <a:solidFill>
                  <a:srgbClr val="BBBBBB"/>
                </a:solidFill>
                <a:effectLst/>
                <a:latin typeface="Fira Code" panose="020B0509050000020004" pitchFamily="49" charset="0"/>
              </a:rPr>
              <a:t>();</a:t>
            </a:r>
          </a:p>
        </p:txBody>
      </p:sp>
      <p:sp>
        <p:nvSpPr>
          <p:cNvPr id="7" name="矩形 6">
            <a:extLst>
              <a:ext uri="{FF2B5EF4-FFF2-40B4-BE49-F238E27FC236}">
                <a16:creationId xmlns:a16="http://schemas.microsoft.com/office/drawing/2014/main" id="{B5EDCB90-61F1-F14F-9163-30625EC3E413}"/>
              </a:ext>
            </a:extLst>
          </p:cNvPr>
          <p:cNvSpPr/>
          <p:nvPr/>
        </p:nvSpPr>
        <p:spPr>
          <a:xfrm>
            <a:off x="6642429" y="917993"/>
            <a:ext cx="2339102" cy="523220"/>
          </a:xfrm>
          <a:prstGeom prst="rect">
            <a:avLst/>
          </a:prstGeom>
        </p:spPr>
        <p:txBody>
          <a:bodyPr wrap="none">
            <a:spAutoFit/>
          </a:bodyPr>
          <a:lstStyle/>
          <a:p>
            <a:r>
              <a:rPr lang="zh-CN" altLang="en-US" sz="2800" b="0" i="0">
                <a:solidFill>
                  <a:schemeClr val="accent6"/>
                </a:solidFill>
                <a:effectLst/>
                <a:latin typeface="Verdana" panose="020B0604030504040204" pitchFamily="34" charset="0"/>
              </a:rPr>
              <a:t>斐波那契数组</a:t>
            </a:r>
            <a:endParaRPr lang="zh-CN" altLang="en-US" sz="2800">
              <a:solidFill>
                <a:schemeClr val="accent6"/>
              </a:solidFill>
            </a:endParaRPr>
          </a:p>
        </p:txBody>
      </p:sp>
      <p:sp>
        <p:nvSpPr>
          <p:cNvPr id="14" name="内容占位符 7">
            <a:extLst>
              <a:ext uri="{FF2B5EF4-FFF2-40B4-BE49-F238E27FC236}">
                <a16:creationId xmlns:a16="http://schemas.microsoft.com/office/drawing/2014/main" id="{09DBA3D5-02B7-124E-B96A-C56305CA4385}"/>
              </a:ext>
            </a:extLst>
          </p:cNvPr>
          <p:cNvSpPr>
            <a:spLocks noGrp="1"/>
          </p:cNvSpPr>
          <p:nvPr>
            <p:ph sz="half" idx="1"/>
          </p:nvPr>
        </p:nvSpPr>
        <p:spPr>
          <a:xfrm>
            <a:off x="909918" y="1574165"/>
            <a:ext cx="10356469" cy="4882987"/>
          </a:xfrm>
        </p:spPr>
        <p:txBody>
          <a:bodyPr>
            <a:normAutofit lnSpcReduction="10000"/>
          </a:bodyPr>
          <a:lstStyle/>
          <a:p>
            <a:r>
              <a:rPr lang="en-US" altLang="zh-CN" dirty="0">
                <a:sym typeface="Wingdings" pitchFamily="2" charset="2"/>
              </a:rPr>
              <a:t>1</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a:t>
            </a:r>
            <a:r>
              <a:rPr lang="en-US" altLang="zh-CN" dirty="0">
                <a:sym typeface="Wingdings" pitchFamily="2" charset="2"/>
              </a:rPr>
              <a:t>3</a:t>
            </a:r>
            <a:r>
              <a:rPr lang="zh-CN" altLang="en-US" dirty="0">
                <a:sym typeface="Wingdings" pitchFamily="2" charset="2"/>
              </a:rPr>
              <a:t>，</a:t>
            </a:r>
            <a:r>
              <a:rPr lang="en-US" altLang="zh-CN" dirty="0">
                <a:sym typeface="Wingdings" pitchFamily="2" charset="2"/>
              </a:rPr>
              <a:t>5</a:t>
            </a:r>
            <a:r>
              <a:rPr lang="zh-CN" altLang="en-US" dirty="0">
                <a:sym typeface="Wingdings" pitchFamily="2" charset="2"/>
              </a:rPr>
              <a:t>，</a:t>
            </a:r>
            <a:r>
              <a:rPr lang="en-US" altLang="zh-CN" dirty="0">
                <a:sym typeface="Wingdings" pitchFamily="2" charset="2"/>
              </a:rPr>
              <a:t>8</a:t>
            </a:r>
            <a:r>
              <a:rPr lang="zh-CN" altLang="en-US" dirty="0">
                <a:sym typeface="Wingdings" pitchFamily="2" charset="2"/>
              </a:rPr>
              <a:t>，</a:t>
            </a:r>
            <a:r>
              <a:rPr lang="en-US" altLang="zh-CN" dirty="0">
                <a:sym typeface="Wingdings" pitchFamily="2" charset="2"/>
              </a:rPr>
              <a:t>13</a:t>
            </a:r>
            <a:r>
              <a:rPr lang="zh-CN" altLang="en-US" dirty="0">
                <a:sym typeface="Wingdings" pitchFamily="2" charset="2"/>
              </a:rPr>
              <a:t>，</a:t>
            </a:r>
            <a:r>
              <a:rPr lang="en-US" altLang="zh-CN" dirty="0">
                <a:sym typeface="Wingdings" pitchFamily="2" charset="2"/>
              </a:rPr>
              <a:t>21</a:t>
            </a:r>
            <a:r>
              <a:rPr lang="zh-CN" altLang="en-US" dirty="0">
                <a:sym typeface="Wingdings" pitchFamily="2" charset="2"/>
              </a:rPr>
              <a:t>，</a:t>
            </a:r>
            <a:r>
              <a:rPr lang="en-US" altLang="zh-CN" dirty="0">
                <a:sym typeface="Wingdings" pitchFamily="2" charset="2"/>
              </a:rPr>
              <a:t>34</a:t>
            </a:r>
            <a:r>
              <a:rPr lang="zh-CN" altLang="en-US" dirty="0">
                <a:sym typeface="Wingdings" pitchFamily="2" charset="2"/>
              </a:rPr>
              <a:t>，</a:t>
            </a:r>
            <a:r>
              <a:rPr lang="en-US" altLang="zh-CN" dirty="0">
                <a:sym typeface="Wingdings" pitchFamily="2" charset="2"/>
              </a:rPr>
              <a:t>55</a:t>
            </a:r>
            <a:r>
              <a:rPr lang="zh-CN" altLang="en-US" dirty="0">
                <a:sym typeface="Wingdings" pitchFamily="2" charset="2"/>
              </a:rPr>
              <a:t>，</a:t>
            </a:r>
            <a:r>
              <a:rPr lang="en-US" altLang="zh-CN" dirty="0">
                <a:sym typeface="Wingdings" pitchFamily="2" charset="2"/>
              </a:rPr>
              <a:t>89</a:t>
            </a:r>
            <a:r>
              <a:rPr lang="zh-CN" altLang="en-US" dirty="0">
                <a:sym typeface="Wingdings" pitchFamily="2" charset="2"/>
              </a:rPr>
              <a:t>。。。每个数字是前面两个数字之和。</a:t>
            </a:r>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pPr marL="0" indent="0">
              <a:buNone/>
            </a:pPr>
            <a:r>
              <a:rPr lang="zh-CN" altLang="en-US"/>
              <a:t> </a:t>
            </a:r>
            <a:endParaRPr lang="en-US" altLang="zh-CN"/>
          </a:p>
          <a:p>
            <a:r>
              <a:rPr lang="zh-CN" altLang="en-US"/>
              <a:t>当 </a:t>
            </a:r>
            <a:r>
              <a:rPr lang="en-US" altLang="zh-CN"/>
              <a:t>n&gt;40</a:t>
            </a:r>
            <a:r>
              <a:rPr lang="zh-CN" altLang="en-US"/>
              <a:t> 时，</a:t>
            </a:r>
            <a:r>
              <a:rPr lang="en-US" altLang="zh-CN"/>
              <a:t>IE</a:t>
            </a:r>
            <a:r>
              <a:rPr lang="zh-CN" altLang="en-US"/>
              <a:t>、</a:t>
            </a:r>
            <a:r>
              <a:rPr lang="en-US" altLang="zh-CN"/>
              <a:t>FireFox</a:t>
            </a:r>
            <a:r>
              <a:rPr lang="zh-CN" altLang="en-US"/>
              <a:t> 都会弹出停止脚本的提示框，浏览器进入僵死状态，</a:t>
            </a:r>
            <a:r>
              <a:rPr lang="en-US" altLang="zh-CN"/>
              <a:t>UI</a:t>
            </a:r>
            <a:r>
              <a:rPr lang="zh-CN" altLang="en-US"/>
              <a:t>线程被阻塞。</a:t>
            </a:r>
            <a:endParaRPr lang="en-US" altLang="zh-CN"/>
          </a:p>
        </p:txBody>
      </p:sp>
    </p:spTree>
    <p:extLst>
      <p:ext uri="{BB962C8B-B14F-4D97-AF65-F5344CB8AC3E}">
        <p14:creationId xmlns:p14="http://schemas.microsoft.com/office/powerpoint/2010/main" val="204956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Memoization</a:t>
            </a:r>
            <a:r>
              <a:rPr lang="zh-CN" altLang="en-US" dirty="0"/>
              <a:t> </a:t>
            </a:r>
            <a:r>
              <a:rPr lang="en-US" altLang="zh-CN" dirty="0"/>
              <a:t>–</a:t>
            </a:r>
            <a:r>
              <a:rPr lang="zh-CN" altLang="en-US" dirty="0"/>
              <a:t> 实际应用示例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矩形 6">
            <a:extLst>
              <a:ext uri="{FF2B5EF4-FFF2-40B4-BE49-F238E27FC236}">
                <a16:creationId xmlns:a16="http://schemas.microsoft.com/office/drawing/2014/main" id="{B5EDCB90-61F1-F14F-9163-30625EC3E413}"/>
              </a:ext>
            </a:extLst>
          </p:cNvPr>
          <p:cNvSpPr/>
          <p:nvPr/>
        </p:nvSpPr>
        <p:spPr>
          <a:xfrm>
            <a:off x="6642429" y="917993"/>
            <a:ext cx="2339102" cy="523220"/>
          </a:xfrm>
          <a:prstGeom prst="rect">
            <a:avLst/>
          </a:prstGeom>
        </p:spPr>
        <p:txBody>
          <a:bodyPr wrap="none">
            <a:spAutoFit/>
          </a:bodyPr>
          <a:lstStyle/>
          <a:p>
            <a:r>
              <a:rPr lang="zh-CN" altLang="en-US" sz="2800" b="0" i="0">
                <a:solidFill>
                  <a:schemeClr val="accent6"/>
                </a:solidFill>
                <a:effectLst/>
                <a:latin typeface="Verdana" panose="020B0604030504040204" pitchFamily="34" charset="0"/>
              </a:rPr>
              <a:t>斐波那契数组</a:t>
            </a:r>
            <a:endParaRPr lang="zh-CN" altLang="en-US" sz="2800">
              <a:solidFill>
                <a:schemeClr val="accent6"/>
              </a:solidFill>
            </a:endParaRPr>
          </a:p>
        </p:txBody>
      </p:sp>
      <p:sp>
        <p:nvSpPr>
          <p:cNvPr id="5" name="矩形 4">
            <a:extLst>
              <a:ext uri="{FF2B5EF4-FFF2-40B4-BE49-F238E27FC236}">
                <a16:creationId xmlns:a16="http://schemas.microsoft.com/office/drawing/2014/main" id="{FC86780C-F650-814B-88CB-E37043127A2E}"/>
              </a:ext>
            </a:extLst>
          </p:cNvPr>
          <p:cNvSpPr/>
          <p:nvPr/>
        </p:nvSpPr>
        <p:spPr>
          <a:xfrm>
            <a:off x="309282" y="1767931"/>
            <a:ext cx="11537577" cy="3970318"/>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if</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F39C12"/>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zh-CN" altLang="en-US">
                <a:solidFill>
                  <a:srgbClr val="BBBBBB"/>
                </a:solidFill>
                <a:latin typeface="Fira Code" panose="020B0509050000020004" pitchFamily="49" charset="0"/>
              </a:rPr>
              <a:t> </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&lt;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arguments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callee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arguments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callee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cache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time</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40</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timeEnd</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time</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memoF</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40</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timeEnd</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403517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Memoization</a:t>
            </a:r>
            <a:r>
              <a:rPr lang="zh-CN" altLang="en-US" dirty="0"/>
              <a:t> </a:t>
            </a:r>
            <a:r>
              <a:rPr lang="en-US" altLang="zh-CN" dirty="0"/>
              <a:t>–</a:t>
            </a:r>
            <a:r>
              <a:rPr lang="zh-CN" altLang="en-US" dirty="0"/>
              <a:t> 实际应用示例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矩形 6">
            <a:extLst>
              <a:ext uri="{FF2B5EF4-FFF2-40B4-BE49-F238E27FC236}">
                <a16:creationId xmlns:a16="http://schemas.microsoft.com/office/drawing/2014/main" id="{B5EDCB90-61F1-F14F-9163-30625EC3E413}"/>
              </a:ext>
            </a:extLst>
          </p:cNvPr>
          <p:cNvSpPr/>
          <p:nvPr/>
        </p:nvSpPr>
        <p:spPr>
          <a:xfrm>
            <a:off x="6642429" y="917993"/>
            <a:ext cx="2339102" cy="523220"/>
          </a:xfrm>
          <a:prstGeom prst="rect">
            <a:avLst/>
          </a:prstGeom>
        </p:spPr>
        <p:txBody>
          <a:bodyPr wrap="none">
            <a:spAutoFit/>
          </a:bodyPr>
          <a:lstStyle/>
          <a:p>
            <a:r>
              <a:rPr lang="zh-CN" altLang="en-US" sz="2800" b="0" i="0">
                <a:solidFill>
                  <a:schemeClr val="accent6"/>
                </a:solidFill>
                <a:effectLst/>
                <a:latin typeface="Verdana" panose="020B0604030504040204" pitchFamily="34" charset="0"/>
              </a:rPr>
              <a:t>斐波那契数组</a:t>
            </a:r>
            <a:endParaRPr lang="zh-CN" altLang="en-US" sz="2800">
              <a:solidFill>
                <a:schemeClr val="accent6"/>
              </a:solidFill>
            </a:endParaRPr>
          </a:p>
        </p:txBody>
      </p:sp>
      <p:sp>
        <p:nvSpPr>
          <p:cNvPr id="4" name="矩形 3">
            <a:extLst>
              <a:ext uri="{FF2B5EF4-FFF2-40B4-BE49-F238E27FC236}">
                <a16:creationId xmlns:a16="http://schemas.microsoft.com/office/drawing/2014/main" id="{8404251B-FC80-7F40-BAE0-EF16367D2E36}"/>
              </a:ext>
            </a:extLst>
          </p:cNvPr>
          <p:cNvSpPr/>
          <p:nvPr/>
        </p:nvSpPr>
        <p:spPr>
          <a:xfrm>
            <a:off x="510988" y="1441132"/>
            <a:ext cx="11497236" cy="5416868"/>
          </a:xfrm>
          <a:prstGeom prst="rect">
            <a:avLst/>
          </a:prstGeom>
          <a:ln>
            <a:solidFill>
              <a:schemeClr val="accent1"/>
            </a:solidFill>
          </a:ln>
        </p:spPr>
        <p:txBody>
          <a:bodyPr wrap="square">
            <a:spAutoFit/>
          </a:bodyPr>
          <a:lstStyle/>
          <a:p>
            <a:r>
              <a:rPr lang="en-US" altLang="zh-CN" sz="1600" b="0">
                <a:solidFill>
                  <a:srgbClr val="C74DED"/>
                </a:solidFill>
                <a:effectLst/>
                <a:latin typeface="Fira Code" panose="020B0509050000020004" pitchFamily="49" charset="0"/>
              </a:rPr>
              <a:t>var</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fibonacci</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&lt;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2</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arguments</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callee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1</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arguments</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callee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2</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memoize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fn</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var</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args</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Array</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prototype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slice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call</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arguments</a:t>
            </a:r>
            <a:r>
              <a:rPr lang="en-US" altLang="zh-CN" sz="1600" b="0">
                <a:solidFill>
                  <a:srgbClr val="BBBBBB"/>
                </a:solidFill>
                <a:effectLst/>
                <a:latin typeface="Fira Code" panose="020B0509050000020004" pitchFamily="49" charset="0"/>
              </a:rPr>
              <a:t>);</a:t>
            </a:r>
          </a:p>
          <a:p>
            <a:r>
              <a:rPr lang="zh-CN" altLang="en-US" sz="1600" b="0">
                <a:solidFill>
                  <a:srgbClr val="F39C12"/>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fn</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cache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fn</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cache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fn</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cache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args</a:t>
            </a:r>
            <a:r>
              <a:rPr lang="en-US" altLang="zh-CN" sz="1600" b="0">
                <a:solidFill>
                  <a:srgbClr val="BBBBBB"/>
                </a:solidFill>
                <a:effectLst/>
                <a:latin typeface="Fira Code" panose="020B0509050000020004" pitchFamily="49" charset="0"/>
              </a:rPr>
              <a:t>]</a:t>
            </a:r>
          </a:p>
          <a:p>
            <a:r>
              <a:rPr lang="zh-CN" altLang="en-US" sz="1600" b="0">
                <a:solidFill>
                  <a:srgbClr val="EE5D43"/>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fn</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cache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args</a:t>
            </a:r>
            <a:r>
              <a:rPr lang="en-US" altLang="zh-CN" sz="1600" b="0">
                <a:solidFill>
                  <a:srgbClr val="BBBBBB"/>
                </a:solidFill>
                <a:effectLst/>
                <a:latin typeface="Fira Code" panose="020B0509050000020004" pitchFamily="49" charset="0"/>
              </a:rPr>
              <a:t>]</a:t>
            </a:r>
          </a:p>
          <a:p>
            <a:r>
              <a:rPr lang="zh-CN" altLang="en-US" sz="1600" b="0">
                <a:solidFill>
                  <a:srgbClr val="EE5D43"/>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fn</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cache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args</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fn</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apply</a:t>
            </a:r>
            <a:r>
              <a:rPr lang="en-US" altLang="zh-CN" sz="1600" b="0">
                <a:solidFill>
                  <a:srgbClr val="BBBBBB"/>
                </a:solidFill>
                <a:effectLst/>
                <a:latin typeface="Fira Code" panose="020B0509050000020004" pitchFamily="49" charset="0"/>
              </a:rPr>
              <a:t>(</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args</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memFib</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memoize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fibonacci</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time</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memFib</a:t>
            </a:r>
            <a:r>
              <a:rPr lang="en-US" altLang="zh-CN" sz="1600" b="0">
                <a:solidFill>
                  <a:srgbClr val="BBBBBB"/>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40</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timeEnd</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time</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memFib</a:t>
            </a:r>
            <a:r>
              <a:rPr lang="en-US" altLang="zh-CN" sz="1600" b="0">
                <a:solidFill>
                  <a:srgbClr val="BBBBBB"/>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40</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timeEnd</a:t>
            </a:r>
            <a:r>
              <a:rPr lang="en-US" altLang="zh-CN" sz="16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2689443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en-US" altLang="zh-CN"/>
              <a:t>IIFE</a:t>
            </a:r>
            <a:endParaRPr kumimoji="1" lang="zh-CN" altLang="en-US"/>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2</a:t>
            </a:r>
            <a:endParaRPr kumimoji="1" lang="zh-CN" altLang="en-US"/>
          </a:p>
        </p:txBody>
      </p:sp>
      <p:sp>
        <p:nvSpPr>
          <p:cNvPr id="4" name="文本占位符 3">
            <a:extLst>
              <a:ext uri="{FF2B5EF4-FFF2-40B4-BE49-F238E27FC236}">
                <a16:creationId xmlns:a16="http://schemas.microsoft.com/office/drawing/2014/main" id="{31A30B65-390C-9348-8426-05501C441BF9}"/>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211961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定义</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2873596" y="2330571"/>
            <a:ext cx="11307709" cy="4882987"/>
          </a:xfrm>
        </p:spPr>
        <p:txBody>
          <a:bodyPr>
            <a:normAutofit/>
          </a:bodyPr>
          <a:lstStyle/>
          <a:p>
            <a:endParaRPr lang="en-US" altLang="zh-CN" sz="1400" i="1"/>
          </a:p>
          <a:p>
            <a:endParaRPr lang="en-US" altLang="zh-CN" sz="160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itchFamily="2" charset="2"/>
              </a:rPr>
              <a:t>立即调用的函数表达式（</a:t>
            </a:r>
            <a:r>
              <a:rPr lang="en-US" altLang="zh-CN" dirty="0">
                <a:sym typeface="Wingdings" pitchFamily="2" charset="2"/>
              </a:rPr>
              <a:t>Immediately Invoked Function Expression</a:t>
            </a:r>
            <a:r>
              <a:rPr lang="zh-CN" altLang="en-US" dirty="0">
                <a:sym typeface="Wingdings" pitchFamily="2" charset="2"/>
              </a:rPr>
              <a:t>，简称</a:t>
            </a:r>
            <a:r>
              <a:rPr lang="en-US" altLang="zh-CN" dirty="0">
                <a:sym typeface="Wingdings" pitchFamily="2" charset="2"/>
              </a:rPr>
              <a:t>IIFE</a:t>
            </a:r>
            <a:r>
              <a:rPr lang="zh-CN" altLang="en-US" dirty="0">
                <a:sym typeface="Wingdings" pitchFamily="2" charset="2"/>
              </a:rPr>
              <a:t>）：在定义后立即被调用的匿名函数。</a:t>
            </a:r>
            <a:endParaRPr lang="en-US" altLang="zh-CN" dirty="0">
              <a:sym typeface="Wingdings" pitchFamily="2" charset="2"/>
            </a:endParaRPr>
          </a:p>
          <a:p>
            <a:pPr lvl="1"/>
            <a:r>
              <a:rPr lang="zh-CN" altLang="en-US" dirty="0">
                <a:sym typeface="Wingdings" pitchFamily="2" charset="2"/>
              </a:rPr>
              <a:t>在函数的末尾放一个括号，就可以很容易实现（记住我们用括号来调用函数）。</a:t>
            </a:r>
            <a:endParaRPr lang="en-US" altLang="zh-CN" dirty="0">
              <a:sym typeface="Wingdings" pitchFamily="2" charset="2"/>
            </a:endParaRPr>
          </a:p>
          <a:p>
            <a:pPr lvl="1"/>
            <a:r>
              <a:rPr lang="zh-CN" altLang="en-US" dirty="0">
                <a:sym typeface="Wingdings" pitchFamily="2" charset="2"/>
              </a:rPr>
              <a:t>函数还必须变成表达式，这通过将整个函数声明放进括号中就可以实现。</a:t>
            </a:r>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a:p>
            <a:r>
              <a:rPr lang="en-US" altLang="zh-CN" dirty="0">
                <a:sym typeface="Wingdings" pitchFamily="2" charset="2"/>
              </a:rPr>
              <a:t>IIFE</a:t>
            </a:r>
            <a:r>
              <a:rPr lang="zh-CN" altLang="en-US" dirty="0">
                <a:sym typeface="Wingdings" pitchFamily="2" charset="2"/>
              </a:rPr>
              <a:t>可以在执行一个任务的同时，将所有变量封装在函数作用域内。这意味着全局命名空间不会被很多变量名污染。</a:t>
            </a:r>
          </a:p>
        </p:txBody>
      </p:sp>
      <p:sp>
        <p:nvSpPr>
          <p:cNvPr id="3" name="矩形 2">
            <a:extLst>
              <a:ext uri="{FF2B5EF4-FFF2-40B4-BE49-F238E27FC236}">
                <a16:creationId xmlns:a16="http://schemas.microsoft.com/office/drawing/2014/main" id="{0D577437-A29F-604F-B838-65A02F4D3848}"/>
              </a:ext>
            </a:extLst>
          </p:cNvPr>
          <p:cNvSpPr/>
          <p:nvPr/>
        </p:nvSpPr>
        <p:spPr>
          <a:xfrm>
            <a:off x="2415987" y="3971836"/>
            <a:ext cx="7857565" cy="1569660"/>
          </a:xfrm>
          <a:prstGeom prst="rect">
            <a:avLst/>
          </a:prstGeom>
          <a:ln>
            <a:solidFill>
              <a:schemeClr val="accent1"/>
            </a:solidFill>
          </a:ln>
        </p:spPr>
        <p:txBody>
          <a:bodyPr wrap="square">
            <a:spAutoFit/>
          </a:bodyPr>
          <a:lstStyle/>
          <a:p>
            <a:r>
              <a:rPr lang="en-US" altLang="zh-CN" sz="2400" b="0">
                <a:solidFill>
                  <a:srgbClr val="BBBBBB"/>
                </a:solidFill>
                <a:effectLst/>
                <a:latin typeface="Fira Code" panose="020B0509050000020004" pitchFamily="49" charset="0"/>
              </a:rPr>
              <a:t>(</a:t>
            </a: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 {</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temp</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96E072"/>
                </a:solidFill>
                <a:effectLst/>
                <a:latin typeface="Fira Code" panose="020B0509050000020004" pitchFamily="49" charset="0"/>
              </a:rPr>
              <a:t>"World"</a:t>
            </a:r>
            <a:r>
              <a:rPr lang="en-US" altLang="zh-CN" sz="2400" b="0">
                <a:solidFill>
                  <a:srgbClr val="BBBBBB"/>
                </a:solidFill>
                <a:effectLst/>
                <a:latin typeface="Fira Code" panose="020B0509050000020004" pitchFamily="49" charset="0"/>
              </a:rPr>
              <a:t>;</a:t>
            </a:r>
          </a:p>
          <a:p>
            <a:r>
              <a:rPr lang="zh-CN" altLang="en-US" sz="2400" b="0">
                <a:solidFill>
                  <a:srgbClr val="F39C12"/>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console</a:t>
            </a:r>
            <a:r>
              <a:rPr lang="en-US" altLang="zh-CN" sz="2400" b="0">
                <a:solidFill>
                  <a:srgbClr val="BBBBBB"/>
                </a:solidFill>
                <a:effectLst/>
                <a:latin typeface="Fira Code" panose="020B0509050000020004" pitchFamily="49" charset="0"/>
              </a:rPr>
              <a:t>.</a:t>
            </a:r>
            <a:r>
              <a:rPr lang="en-US" altLang="zh-CN" sz="2400" b="0">
                <a:solidFill>
                  <a:srgbClr val="FFE66D"/>
                </a:solidFill>
                <a:effectLst/>
                <a:latin typeface="Fira Code" panose="020B0509050000020004" pitchFamily="49" charset="0"/>
              </a:rPr>
              <a:t>log</a:t>
            </a:r>
            <a:r>
              <a:rPr lang="en-US" altLang="zh-CN" sz="2400" b="0">
                <a:solidFill>
                  <a:srgbClr val="BBBBBB"/>
                </a:solidFill>
                <a:effectLst/>
                <a:latin typeface="Fira Code" panose="020B0509050000020004" pitchFamily="49" charset="0"/>
              </a:rPr>
              <a:t>(</a:t>
            </a:r>
            <a:r>
              <a:rPr lang="en-US" altLang="zh-CN" sz="2400" b="0">
                <a:solidFill>
                  <a:srgbClr val="96E072"/>
                </a:solidFill>
                <a:effectLst/>
                <a:latin typeface="Fira Code" panose="020B0509050000020004" pitchFamily="49" charset="0"/>
              </a:rPr>
              <a:t>`Hello </a:t>
            </a:r>
            <a:r>
              <a:rPr lang="en-US" altLang="zh-CN" sz="2400" b="0">
                <a:solidFill>
                  <a:srgbClr val="F92672"/>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temp</a:t>
            </a:r>
            <a:r>
              <a:rPr lang="en-US" altLang="zh-CN" sz="2400" b="0">
                <a:solidFill>
                  <a:srgbClr val="F92672"/>
                </a:solidFill>
                <a:effectLst/>
                <a:latin typeface="Fira Code" panose="020B0509050000020004" pitchFamily="49" charset="0"/>
              </a:rPr>
              <a:t>}</a:t>
            </a:r>
            <a:r>
              <a:rPr lang="en-US" altLang="zh-CN" sz="2400" b="0">
                <a:solidFill>
                  <a:srgbClr val="96E072"/>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a:t>
            </a:r>
          </a:p>
          <a:p>
            <a:r>
              <a:rPr lang="en-US" altLang="zh-CN" sz="24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264159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87835" y="904875"/>
            <a:ext cx="6434710" cy="538163"/>
          </a:xfrm>
        </p:spPr>
        <p:txBody>
          <a:bodyPr/>
          <a:lstStyle/>
          <a:p>
            <a:r>
              <a:rPr lang="zh-CN" altLang="en-US" dirty="0"/>
              <a:t>应用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2873596" y="2330571"/>
            <a:ext cx="11307709" cy="4882987"/>
          </a:xfrm>
        </p:spPr>
        <p:txBody>
          <a:bodyPr>
            <a:normAutofit/>
          </a:bodyPr>
          <a:lstStyle/>
          <a:p>
            <a:endParaRPr lang="en-US" altLang="zh-CN" sz="1400" i="1"/>
          </a:p>
          <a:p>
            <a:endParaRPr lang="en-US" altLang="zh-CN" sz="160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itchFamily="2" charset="2"/>
              </a:rPr>
              <a:t>临时变量</a:t>
            </a:r>
            <a:endParaRPr lang="en-US" altLang="zh-CN" dirty="0">
              <a:sym typeface="Wingdings" pitchFamily="2" charset="2"/>
            </a:endParaRPr>
          </a:p>
          <a:p>
            <a:r>
              <a:rPr lang="zh-CN" altLang="en-US" dirty="0">
                <a:sym typeface="Wingdings" pitchFamily="2" charset="2"/>
              </a:rPr>
              <a:t>初始化代码</a:t>
            </a:r>
            <a:endParaRPr lang="en-US" altLang="zh-CN" dirty="0">
              <a:sym typeface="Wingdings" pitchFamily="2" charset="2"/>
            </a:endParaRPr>
          </a:p>
          <a:p>
            <a:r>
              <a:rPr lang="zh-CN" altLang="en-US" dirty="0">
                <a:sym typeface="Wingdings" pitchFamily="2" charset="2"/>
              </a:rPr>
              <a:t>严格模式的安全使用</a:t>
            </a:r>
            <a:endParaRPr lang="en-US" altLang="zh-CN" dirty="0">
              <a:sym typeface="Wingdings" pitchFamily="2" charset="2"/>
            </a:endParaRPr>
          </a:p>
          <a:p>
            <a:r>
              <a:rPr lang="zh-CN" altLang="en-US" dirty="0">
                <a:sym typeface="Wingdings" pitchFamily="2" charset="2"/>
              </a:rPr>
              <a:t>创建自包含的代码块</a:t>
            </a:r>
            <a:endParaRPr lang="en-US" altLang="zh-CN" dirty="0">
              <a:sym typeface="Wingdings" pitchFamily="2" charset="2"/>
            </a:endParaRPr>
          </a:p>
        </p:txBody>
      </p:sp>
    </p:spTree>
    <p:extLst>
      <p:ext uri="{BB962C8B-B14F-4D97-AF65-F5344CB8AC3E}">
        <p14:creationId xmlns:p14="http://schemas.microsoft.com/office/powerpoint/2010/main" val="1823117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应用 </a:t>
            </a:r>
            <a:r>
              <a:rPr lang="en-US" altLang="zh-CN" dirty="0"/>
              <a:t>–</a:t>
            </a:r>
            <a:r>
              <a:rPr lang="zh-CN" altLang="en-US" dirty="0"/>
              <a:t> 临时变量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13" name="内容占位符 7">
            <a:extLst>
              <a:ext uri="{FF2B5EF4-FFF2-40B4-BE49-F238E27FC236}">
                <a16:creationId xmlns:a16="http://schemas.microsoft.com/office/drawing/2014/main" id="{D6C76E32-D70C-654B-B0F0-0D13585FC3BA}"/>
              </a:ext>
            </a:extLst>
          </p:cNvPr>
          <p:cNvSpPr>
            <a:spLocks noGrp="1"/>
          </p:cNvSpPr>
          <p:nvPr>
            <p:ph sz="half" idx="1"/>
          </p:nvPr>
        </p:nvSpPr>
        <p:spPr>
          <a:xfrm>
            <a:off x="2873596" y="2330571"/>
            <a:ext cx="11307709" cy="4882987"/>
          </a:xfrm>
        </p:spPr>
        <p:txBody>
          <a:bodyPr>
            <a:normAutofit/>
          </a:bodyPr>
          <a:lstStyle/>
          <a:p>
            <a:endParaRPr lang="en-US" altLang="zh-CN" sz="1400" i="1"/>
          </a:p>
          <a:p>
            <a:endParaRPr lang="en-US" altLang="zh-CN" sz="160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347391" y="1743874"/>
            <a:ext cx="4802833"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ym typeface="Wingdings" pitchFamily="2" charset="2"/>
              </a:rPr>
              <a:t>一旦变量已经被声明了，就没有办法从一个作用域中删除掉该变量。如果一个变量只是临时需要，如果它依然在后面的代码中可用，可能就会引起混淆。</a:t>
            </a:r>
            <a:endParaRPr lang="en-US" altLang="zh-CN" sz="1800" dirty="0">
              <a:sym typeface="Wingdings" pitchFamily="2" charset="2"/>
            </a:endParaRPr>
          </a:p>
          <a:p>
            <a:r>
              <a:rPr lang="zh-CN" altLang="en-US" sz="1800" dirty="0">
                <a:sym typeface="Wingdings" pitchFamily="2" charset="2"/>
              </a:rPr>
              <a:t>更糟糕的是，变量名可能会与其它代码片段（比如，一个外部</a:t>
            </a:r>
            <a:r>
              <a:rPr lang="en-US" altLang="zh-CN" sz="1800" dirty="0">
                <a:sym typeface="Wingdings" pitchFamily="2" charset="2"/>
              </a:rPr>
              <a:t>JavaScript</a:t>
            </a:r>
            <a:r>
              <a:rPr lang="zh-CN" altLang="en-US" sz="1800" dirty="0">
                <a:sym typeface="Wingdings" pitchFamily="2" charset="2"/>
              </a:rPr>
              <a:t>库）中的变量名发生冲突，从而导致出错。</a:t>
            </a:r>
            <a:endParaRPr lang="en-US" altLang="zh-CN" sz="1800" dirty="0">
              <a:sym typeface="Wingdings" pitchFamily="2" charset="2"/>
            </a:endParaRPr>
          </a:p>
          <a:p>
            <a:r>
              <a:rPr lang="zh-CN" altLang="en-US" sz="1800" dirty="0">
                <a:sym typeface="Wingdings" pitchFamily="2" charset="2"/>
              </a:rPr>
              <a:t>将使用临时变量的所有代码放在一个</a:t>
            </a:r>
            <a:r>
              <a:rPr lang="en-US" altLang="zh-CN" sz="1800" dirty="0">
                <a:sym typeface="Wingdings" pitchFamily="2" charset="2"/>
              </a:rPr>
              <a:t>IIFE</a:t>
            </a:r>
            <a:r>
              <a:rPr lang="zh-CN" altLang="en-US" sz="1800" dirty="0">
                <a:sym typeface="Wingdings" pitchFamily="2" charset="2"/>
              </a:rPr>
              <a:t>中，会确保临时变量只在</a:t>
            </a:r>
            <a:r>
              <a:rPr lang="en-US" altLang="zh-CN" sz="1800" dirty="0">
                <a:sym typeface="Wingdings" pitchFamily="2" charset="2"/>
              </a:rPr>
              <a:t>IIFE</a:t>
            </a:r>
            <a:r>
              <a:rPr lang="zh-CN" altLang="en-US" sz="1800" dirty="0">
                <a:sym typeface="Wingdings" pitchFamily="2" charset="2"/>
              </a:rPr>
              <a:t>被调用时可用，随后就消失了。</a:t>
            </a:r>
            <a:endParaRPr lang="en-US" altLang="zh-CN" sz="1800" dirty="0">
              <a:sym typeface="Wingdings" pitchFamily="2" charset="2"/>
            </a:endParaRPr>
          </a:p>
        </p:txBody>
      </p:sp>
      <p:sp>
        <p:nvSpPr>
          <p:cNvPr id="3" name="矩形 2">
            <a:extLst>
              <a:ext uri="{FF2B5EF4-FFF2-40B4-BE49-F238E27FC236}">
                <a16:creationId xmlns:a16="http://schemas.microsoft.com/office/drawing/2014/main" id="{B2B24B96-28AC-3A45-B7F9-1C62F37266B8}"/>
              </a:ext>
            </a:extLst>
          </p:cNvPr>
          <p:cNvSpPr/>
          <p:nvPr/>
        </p:nvSpPr>
        <p:spPr>
          <a:xfrm>
            <a:off x="5298141" y="2110805"/>
            <a:ext cx="7113494" cy="3139321"/>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=&gt;</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temp</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a:t>
            </a:r>
            <a:r>
              <a:rPr lang="en-US" altLang="zh-CN" b="0">
                <a:solidFill>
                  <a:srgbClr val="BBBBBB"/>
                </a:solidFill>
                <a:effectLst/>
                <a:latin typeface="Fira Code" panose="020B0509050000020004" pitchFamily="49" charset="0"/>
              </a:rPr>
              <a:t>;</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b</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temp</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1</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b</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2</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temp</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Error: 'temp is not defined'</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656084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应用 </a:t>
            </a:r>
            <a:r>
              <a:rPr lang="en-US" altLang="zh-CN" dirty="0"/>
              <a:t>–</a:t>
            </a:r>
            <a:r>
              <a:rPr lang="zh-CN" altLang="en-US" dirty="0"/>
              <a:t> 初始化代码</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347391" y="1743874"/>
            <a:ext cx="11391891"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sym typeface="Wingdings" pitchFamily="2" charset="2"/>
              </a:rPr>
              <a:t>IIFE</a:t>
            </a:r>
            <a:r>
              <a:rPr lang="zh-CN" altLang="en-US" sz="1800" dirty="0">
                <a:sym typeface="Wingdings" pitchFamily="2" charset="2"/>
              </a:rPr>
              <a:t>可以用来设置只会运行一次的所有初始化代码。因为这些代码只运行一次，所以没有必要创建任何可以重用的、有名称的函数，并且所有变量都会是临时的。而</a:t>
            </a:r>
            <a:r>
              <a:rPr lang="en-US" altLang="zh-CN" sz="1800" dirty="0">
                <a:sym typeface="Wingdings" pitchFamily="2" charset="2"/>
              </a:rPr>
              <a:t>IIFE</a:t>
            </a:r>
            <a:r>
              <a:rPr lang="zh-CN" altLang="en-US" sz="1800" dirty="0">
                <a:sym typeface="Wingdings" pitchFamily="2" charset="2"/>
              </a:rPr>
              <a:t>只被调用一次，并且可以设置所有变量、对象和页面加载时的事件处理器。</a:t>
            </a:r>
            <a:endParaRPr lang="en-US" altLang="zh-CN" sz="1800" dirty="0">
              <a:sym typeface="Wingdings" pitchFamily="2" charset="2"/>
            </a:endParaRPr>
          </a:p>
        </p:txBody>
      </p:sp>
      <p:sp>
        <p:nvSpPr>
          <p:cNvPr id="4" name="矩形 3">
            <a:extLst>
              <a:ext uri="{FF2B5EF4-FFF2-40B4-BE49-F238E27FC236}">
                <a16:creationId xmlns:a16="http://schemas.microsoft.com/office/drawing/2014/main" id="{983910F0-95CC-5841-A450-52134F6B49E2}"/>
              </a:ext>
            </a:extLst>
          </p:cNvPr>
          <p:cNvSpPr/>
          <p:nvPr/>
        </p:nvSpPr>
        <p:spPr>
          <a:xfrm>
            <a:off x="506507" y="3038321"/>
            <a:ext cx="11367246" cy="3385542"/>
          </a:xfrm>
          <a:prstGeom prst="rect">
            <a:avLst/>
          </a:prstGeom>
          <a:ln>
            <a:solidFill>
              <a:schemeClr val="accent1"/>
            </a:solidFill>
          </a:ln>
        </p:spPr>
        <p:txBody>
          <a:bodyPr wrap="square">
            <a:spAutoFit/>
          </a:bodyPr>
          <a:lstStyle/>
          <a:p>
            <a:r>
              <a:rPr lang="en-US" altLang="zh-CN" sz="1600" b="0">
                <a:solidFill>
                  <a:srgbClr val="BBBBBB"/>
                </a:solidFill>
                <a:effectLst/>
                <a:latin typeface="Fira Code" panose="020B0509050000020004" pitchFamily="49" charset="0"/>
              </a:rPr>
              <a:t>(</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'Peter Parker'</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days</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'Sunday'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'Monday'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'Tuesday'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'Wednesday'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'Thursday'</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'Friday'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'Saturday'</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date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Date</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today</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days</a:t>
            </a:r>
            <a:r>
              <a:rPr lang="en-US" altLang="zh-CN" sz="1600" b="0">
                <a:solidFill>
                  <a:srgbClr val="BBBBBB"/>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date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getDay</a:t>
            </a:r>
            <a:r>
              <a:rPr lang="en-US" altLang="zh-CN" sz="1600" b="0">
                <a:solidFill>
                  <a:srgbClr val="BBBBBB"/>
                </a:solidFill>
                <a:effectLst/>
                <a:latin typeface="Fira Code" panose="020B0509050000020004" pitchFamily="49" charset="0"/>
              </a:rPr>
              <a:t>()]; </a:t>
            </a:r>
          </a:p>
          <a:p>
            <a:r>
              <a:rPr lang="zh-CN" altLang="en-US" sz="1600" b="0">
                <a:solidFill>
                  <a:srgbClr val="F39C12"/>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F926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，欢迎回来。今天是</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today</a:t>
            </a:r>
            <a:r>
              <a:rPr lang="en-US" altLang="zh-CN" sz="1600" b="0">
                <a:solidFill>
                  <a:srgbClr val="F92672"/>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p>
          <a:p>
            <a:r>
              <a:rPr lang="en-US" altLang="zh-CN" sz="1600" b="0">
                <a:solidFill>
                  <a:srgbClr val="BBBBBB"/>
                </a:solidFill>
                <a:effectLst/>
                <a:latin typeface="Fira Code" panose="020B0509050000020004" pitchFamily="49" charset="0"/>
              </a:rPr>
              <a:t>})(); </a:t>
            </a:r>
          </a:p>
          <a:p>
            <a:br>
              <a:rPr lang="en-US" altLang="zh-CN" sz="1600" b="0">
                <a:solidFill>
                  <a:srgbClr val="BBBBBB"/>
                </a:solidFill>
                <a:effectLst/>
                <a:latin typeface="Fira Code" panose="020B0509050000020004" pitchFamily="49" charset="0"/>
              </a:rPr>
            </a:b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'Peter Parker'</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days</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'Sunday'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'Monday'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'Tuesday'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'Wednesday'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'Thursday'</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'Friday'</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'Saturday'</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date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Date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today</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days</a:t>
            </a:r>
            <a:r>
              <a:rPr lang="en-US" altLang="zh-CN" sz="1600" b="0">
                <a:solidFill>
                  <a:srgbClr val="BBBBBB"/>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date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getDay</a:t>
            </a:r>
            <a:r>
              <a:rPr lang="en-US" altLang="zh-CN" sz="1600" b="0">
                <a:solidFill>
                  <a:srgbClr val="BBBBBB"/>
                </a:solidFill>
                <a:effectLst/>
                <a:latin typeface="Fira Code" panose="020B0509050000020004" pitchFamily="49" charset="0"/>
              </a:rPr>
              <a:t>()]; </a:t>
            </a:r>
          </a:p>
          <a:p>
            <a:r>
              <a:rPr lang="zh-CN" altLang="en-US" sz="1600" b="0">
                <a:solidFill>
                  <a:srgbClr val="F39C12"/>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F926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，欢迎回来。今天是</a:t>
            </a:r>
            <a:r>
              <a:rPr lang="en-US" altLang="zh-CN" sz="1600" b="0">
                <a:solidFill>
                  <a:srgbClr val="F92672"/>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today</a:t>
            </a:r>
            <a:r>
              <a:rPr lang="en-US" altLang="zh-CN" sz="1600" b="0">
                <a:solidFill>
                  <a:srgbClr val="F92672"/>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p>
          <a:p>
            <a:r>
              <a:rPr lang="en-US" altLang="zh-CN" sz="1600" b="0">
                <a:solidFill>
                  <a:srgbClr val="BBBBBB"/>
                </a:solidFill>
                <a:effectLst/>
                <a:latin typeface="Fira Code" panose="020B0509050000020004" pitchFamily="49" charset="0"/>
              </a:rPr>
              <a:t>} </a:t>
            </a:r>
          </a:p>
        </p:txBody>
      </p:sp>
    </p:spTree>
    <p:extLst>
      <p:ext uri="{BB962C8B-B14F-4D97-AF65-F5344CB8AC3E}">
        <p14:creationId xmlns:p14="http://schemas.microsoft.com/office/powerpoint/2010/main" val="168998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应用 </a:t>
            </a:r>
            <a:r>
              <a:rPr lang="en-US" altLang="zh-CN" dirty="0"/>
              <a:t>–</a:t>
            </a:r>
            <a:r>
              <a:rPr lang="zh-CN" altLang="en-US" dirty="0"/>
              <a:t> 严格模式的安全使用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347391" y="1743874"/>
            <a:ext cx="11391891"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ym typeface="Wingdings" pitchFamily="2" charset="2"/>
              </a:rPr>
              <a:t>严格模式可以避免粗心的编码。只放一个 </a:t>
            </a:r>
            <a:r>
              <a:rPr lang="en-US" altLang="zh-CN" sz="1800" dirty="0">
                <a:sym typeface="Wingdings" pitchFamily="2" charset="2"/>
              </a:rPr>
              <a:t>`'use strict'`</a:t>
            </a:r>
            <a:r>
              <a:rPr lang="zh-CN" altLang="en-US" sz="1800" dirty="0">
                <a:sym typeface="Wingdings" pitchFamily="2" charset="2"/>
              </a:rPr>
              <a:t>在文件的开头的一个问题是，这样会在该文件中上所有</a:t>
            </a:r>
            <a:r>
              <a:rPr lang="en-US" altLang="zh-CN" sz="1800" dirty="0">
                <a:sym typeface="Wingdings" pitchFamily="2" charset="2"/>
              </a:rPr>
              <a:t>JavaScript</a:t>
            </a:r>
            <a:r>
              <a:rPr lang="zh-CN" altLang="en-US" sz="1800" dirty="0">
                <a:sym typeface="Wingdings" pitchFamily="2" charset="2"/>
              </a:rPr>
              <a:t>强制使用严格模式，而如果我们用了其它人的代码，我们是没法保证他们也是以严格模式写代码的。</a:t>
            </a:r>
          </a:p>
          <a:p>
            <a:r>
              <a:rPr lang="zh-CN" altLang="en-US" sz="1800" dirty="0">
                <a:sym typeface="Wingdings" pitchFamily="2" charset="2"/>
              </a:rPr>
              <a:t>为避免这种情况，推荐的方式是像下面这样，把使用严格模式的代码放在一个</a:t>
            </a:r>
            <a:r>
              <a:rPr lang="en-US" altLang="zh-CN" sz="1800" dirty="0">
                <a:sym typeface="Wingdings" pitchFamily="2" charset="2"/>
              </a:rPr>
              <a:t>IIFE</a:t>
            </a:r>
            <a:r>
              <a:rPr lang="zh-CN" altLang="en-US" sz="1800" dirty="0">
                <a:sym typeface="Wingdings" pitchFamily="2" charset="2"/>
              </a:rPr>
              <a:t>中，从而确保只有在</a:t>
            </a:r>
            <a:r>
              <a:rPr lang="en-US" altLang="zh-CN" sz="1800" dirty="0">
                <a:sym typeface="Wingdings" pitchFamily="2" charset="2"/>
              </a:rPr>
              <a:t>IIFE</a:t>
            </a:r>
            <a:r>
              <a:rPr lang="zh-CN" altLang="en-US" sz="1800" dirty="0">
                <a:sym typeface="Wingdings" pitchFamily="2" charset="2"/>
              </a:rPr>
              <a:t>内的代码会被强制使用严格模式：</a:t>
            </a:r>
            <a:endParaRPr lang="en-US" altLang="zh-CN" sz="1800" dirty="0">
              <a:sym typeface="Wingdings" pitchFamily="2" charset="2"/>
            </a:endParaRPr>
          </a:p>
        </p:txBody>
      </p:sp>
      <p:sp>
        <p:nvSpPr>
          <p:cNvPr id="3" name="矩形 2">
            <a:extLst>
              <a:ext uri="{FF2B5EF4-FFF2-40B4-BE49-F238E27FC236}">
                <a16:creationId xmlns:a16="http://schemas.microsoft.com/office/drawing/2014/main" id="{E527311C-F3C6-6840-BB5A-5E544D4CEE8B}"/>
              </a:ext>
            </a:extLst>
          </p:cNvPr>
          <p:cNvSpPr/>
          <p:nvPr/>
        </p:nvSpPr>
        <p:spPr>
          <a:xfrm>
            <a:off x="2362200" y="3792995"/>
            <a:ext cx="8086164" cy="2031325"/>
          </a:xfrm>
          <a:prstGeom prst="rect">
            <a:avLst/>
          </a:prstGeom>
          <a:ln>
            <a:solidFill>
              <a:schemeClr val="accent1"/>
            </a:solidFill>
          </a:ln>
        </p:spPr>
        <p:txBody>
          <a:bodyPr wrap="square">
            <a:spAutoFit/>
          </a:bodyPr>
          <a:lstStyle/>
          <a:p>
            <a:br>
              <a:rPr lang="en-US" altLang="zh-CN" b="0">
                <a:solidFill>
                  <a:srgbClr val="BBBBBB"/>
                </a:solidFill>
                <a:effectLst/>
                <a:latin typeface="Fira Code" panose="020B0509050000020004" pitchFamily="49" charset="0"/>
              </a:rPr>
            </a:br>
            <a:r>
              <a:rPr lang="en-US" altLang="zh-CN" b="0">
                <a:solidFill>
                  <a:srgbClr val="BBBBBB"/>
                </a:solidFill>
                <a:effectLst/>
                <a:latin typeface="Fira Code" panose="020B0509050000020004" pitchFamily="49" charset="0"/>
              </a:rPr>
              <a:t>(</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 </a:t>
            </a:r>
          </a:p>
          <a:p>
            <a:r>
              <a:rPr lang="zh-CN" altLang="en-US" b="0">
                <a:solidFill>
                  <a:srgbClr val="96E072"/>
                </a:solidFill>
                <a:effectLst/>
                <a:latin typeface="Fira Code" panose="020B0509050000020004" pitchFamily="49" charset="0"/>
              </a:rPr>
              <a:t>  </a:t>
            </a:r>
            <a:r>
              <a:rPr lang="en-US" altLang="zh-CN" b="0">
                <a:solidFill>
                  <a:srgbClr val="96E072"/>
                </a:solidFill>
                <a:effectLst/>
                <a:latin typeface="Fira Code" panose="020B0509050000020004" pitchFamily="49" charset="0"/>
              </a:rPr>
              <a:t>'use strict'</a:t>
            </a:r>
            <a:r>
              <a:rPr lang="en-US" altLang="zh-CN" b="0">
                <a:solidFill>
                  <a:srgbClr val="BBBBBB"/>
                </a:solidFill>
                <a:effectLst/>
                <a:latin typeface="Fira Code" panose="020B0509050000020004" pitchFamily="49" charset="0"/>
              </a:rPr>
              <a:t>; </a:t>
            </a:r>
          </a:p>
          <a:p>
            <a:endParaRPr lang="en-US" altLang="zh-CN" b="0">
              <a:solidFill>
                <a:srgbClr val="5F6167"/>
              </a:solidFill>
              <a:effectLst/>
              <a:latin typeface="Fira Code" panose="020B0509050000020004" pitchFamily="49" charset="0"/>
            </a:endParaRPr>
          </a:p>
          <a:p>
            <a:r>
              <a:rPr lang="zh-CN" altLang="en-US" b="0">
                <a:solidFill>
                  <a:srgbClr val="5F6167"/>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所有代码放在这个函数中</a:t>
            </a:r>
            <a:endParaRPr lang="en-US" altLang="zh-CN" b="0">
              <a:solidFill>
                <a:srgbClr val="5F6167"/>
              </a:solidFill>
              <a:effectLst/>
              <a:latin typeface="Fira Code" panose="020B0509050000020004" pitchFamily="49" charset="0"/>
            </a:endParaRPr>
          </a:p>
          <a:p>
            <a:endParaRPr lang="zh-CN" altLang="en-US" b="0">
              <a:solidFill>
                <a:srgbClr val="BBBBBB"/>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 </a:t>
            </a:r>
          </a:p>
        </p:txBody>
      </p:sp>
    </p:spTree>
    <p:extLst>
      <p:ext uri="{BB962C8B-B14F-4D97-AF65-F5344CB8AC3E}">
        <p14:creationId xmlns:p14="http://schemas.microsoft.com/office/powerpoint/2010/main" val="3929762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780024" cy="538163"/>
          </a:xfrm>
        </p:spPr>
        <p:txBody>
          <a:bodyPr/>
          <a:lstStyle/>
          <a:p>
            <a:r>
              <a:rPr lang="zh-CN" altLang="en-US" dirty="0"/>
              <a:t>应用 </a:t>
            </a:r>
            <a:r>
              <a:rPr lang="en-US" altLang="zh-CN" dirty="0"/>
              <a:t>–</a:t>
            </a:r>
            <a:r>
              <a:rPr lang="zh-CN" altLang="en-US" dirty="0"/>
              <a:t>创建自包含的</a:t>
            </a:r>
            <a:r>
              <a:rPr lang="zh-CN" altLang="en-US"/>
              <a:t>代码块 </a:t>
            </a:r>
            <a:r>
              <a:rPr lang="en-US" altLang="zh-CN"/>
              <a:t>– </a:t>
            </a:r>
            <a:r>
              <a:rPr lang="zh-CN" altLang="en-US"/>
              <a:t>模块</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347391" y="1743874"/>
            <a:ext cx="11391891"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sym typeface="Wingdings" pitchFamily="2" charset="2"/>
              </a:rPr>
              <a:t>IIFE</a:t>
            </a:r>
            <a:r>
              <a:rPr lang="zh-CN" altLang="en-US" sz="1800" dirty="0">
                <a:sym typeface="Wingdings" pitchFamily="2" charset="2"/>
              </a:rPr>
              <a:t>可以用来将代码块装入它自己的私有作用域内，这样就不会妨碍程序的任何其它部分。按这种方式使用</a:t>
            </a:r>
            <a:r>
              <a:rPr lang="en-US" altLang="zh-CN" sz="1800" dirty="0">
                <a:sym typeface="Wingdings" pitchFamily="2" charset="2"/>
              </a:rPr>
              <a:t>IIFE</a:t>
            </a:r>
            <a:r>
              <a:rPr lang="zh-CN" altLang="en-US" sz="1800" dirty="0">
                <a:sym typeface="Wingdings" pitchFamily="2" charset="2"/>
              </a:rPr>
              <a:t>，意味着代码可以单独添加或者删除。</a:t>
            </a:r>
            <a:endParaRPr lang="en-US" altLang="zh-CN" sz="1800" dirty="0">
              <a:sym typeface="Wingdings" pitchFamily="2" charset="2"/>
            </a:endParaRPr>
          </a:p>
        </p:txBody>
      </p:sp>
      <p:sp>
        <p:nvSpPr>
          <p:cNvPr id="4" name="矩形 3">
            <a:extLst>
              <a:ext uri="{FF2B5EF4-FFF2-40B4-BE49-F238E27FC236}">
                <a16:creationId xmlns:a16="http://schemas.microsoft.com/office/drawing/2014/main" id="{5BA0F156-3CF6-B94D-A214-E36D01708540}"/>
              </a:ext>
            </a:extLst>
          </p:cNvPr>
          <p:cNvSpPr/>
          <p:nvPr/>
        </p:nvSpPr>
        <p:spPr>
          <a:xfrm>
            <a:off x="981635" y="3083022"/>
            <a:ext cx="10408024" cy="3139321"/>
          </a:xfrm>
          <a:prstGeom prst="rect">
            <a:avLst/>
          </a:prstGeom>
          <a:ln>
            <a:solidFill>
              <a:schemeClr val="accent1"/>
            </a:solidFill>
          </a:ln>
        </p:spPr>
        <p:txBody>
          <a:bodyPr wrap="square">
            <a:spAutoFit/>
          </a:bodyPr>
          <a:lstStyle/>
          <a:p>
            <a:r>
              <a:rPr lang="en-US" altLang="zh-CN" b="0">
                <a:solidFill>
                  <a:srgbClr val="BBBBBB"/>
                </a:solidFill>
                <a:effectLst/>
                <a:latin typeface="Fira Code" panose="020B0509050000020004" pitchFamily="49" charset="0"/>
              </a:rPr>
              <a:t>(</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 </a:t>
            </a:r>
          </a:p>
          <a:p>
            <a:r>
              <a:rPr lang="zh-CN" altLang="en-US" b="0">
                <a:solidFill>
                  <a:srgbClr val="5F6167"/>
                </a:solidFill>
                <a:effectLst/>
                <a:latin typeface="Fira Code" panose="020B0509050000020004" pitchFamily="49" charset="0"/>
              </a:rPr>
              <a:t>  </a:t>
            </a:r>
            <a:r>
              <a:rPr lang="en-US" altLang="zh-CN" b="0">
                <a:solidFill>
                  <a:srgbClr val="5F6167"/>
                </a:solidFill>
                <a:effectLst/>
                <a:latin typeface="Fira Code" panose="020B0509050000020004" pitchFamily="49" charset="0"/>
              </a:rPr>
              <a:t>// block A </a:t>
            </a:r>
            <a:endParaRPr lang="en-US" altLang="zh-CN" b="0">
              <a:solidFill>
                <a:srgbClr val="BBBBBB"/>
              </a:solidFill>
              <a:effectLst/>
              <a:latin typeface="Fira Code" panose="020B0509050000020004" pitchFamily="49" charset="0"/>
            </a:endParaRP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'Block A'</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`Hello from </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 </a:t>
            </a:r>
          </a:p>
          <a:p>
            <a:br>
              <a:rPr lang="en-US" altLang="zh-CN" b="0">
                <a:solidFill>
                  <a:srgbClr val="BBBBBB"/>
                </a:solidFill>
                <a:effectLst/>
                <a:latin typeface="Fira Code" panose="020B0509050000020004" pitchFamily="49" charset="0"/>
              </a:rPr>
            </a:br>
            <a:r>
              <a:rPr lang="en-US" altLang="zh-CN" b="0">
                <a:solidFill>
                  <a:srgbClr val="BBBBBB"/>
                </a:solidFill>
                <a:effectLst/>
                <a:latin typeface="Fira Code" panose="020B0509050000020004" pitchFamily="49" charset="0"/>
              </a:rPr>
              <a:t>(</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 </a:t>
            </a:r>
          </a:p>
          <a:p>
            <a:r>
              <a:rPr lang="zh-CN" altLang="en-US" b="0">
                <a:solidFill>
                  <a:srgbClr val="5F6167"/>
                </a:solidFill>
                <a:effectLst/>
                <a:latin typeface="Fira Code" panose="020B0509050000020004" pitchFamily="49" charset="0"/>
              </a:rPr>
              <a:t>  </a:t>
            </a:r>
            <a:r>
              <a:rPr lang="en-US" altLang="zh-CN" b="0">
                <a:solidFill>
                  <a:srgbClr val="5F6167"/>
                </a:solidFill>
                <a:effectLst/>
                <a:latin typeface="Fira Code" panose="020B0509050000020004" pitchFamily="49" charset="0"/>
              </a:rPr>
              <a:t>// block B </a:t>
            </a:r>
            <a:endParaRPr lang="en-US" altLang="zh-CN" b="0">
              <a:solidFill>
                <a:srgbClr val="BBBBBB"/>
              </a:solidFill>
              <a:effectLst/>
              <a:latin typeface="Fira Code" panose="020B0509050000020004" pitchFamily="49" charset="0"/>
            </a:endParaRP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'Block B'</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`Hello from </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 </a:t>
            </a:r>
          </a:p>
        </p:txBody>
      </p:sp>
    </p:spTree>
    <p:extLst>
      <p:ext uri="{BB962C8B-B14F-4D97-AF65-F5344CB8AC3E}">
        <p14:creationId xmlns:p14="http://schemas.microsoft.com/office/powerpoint/2010/main" val="337065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概述</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t>在</a:t>
            </a:r>
            <a:r>
              <a:rPr lang="en-US" altLang="zh-CN" dirty="0"/>
              <a:t>JavaScript</a:t>
            </a:r>
            <a:r>
              <a:rPr lang="zh-CN" altLang="en-US" dirty="0"/>
              <a:t>中，函数是一等对象，意思是它们可以像其它值一样到处传递。它们可以有自己的属性和方法，还可以接受其它函数为参数，以及被其它函数返回。这让函数成为</a:t>
            </a:r>
            <a:r>
              <a:rPr lang="en-US" altLang="zh-CN" dirty="0"/>
              <a:t>JavaScript</a:t>
            </a:r>
            <a:r>
              <a:rPr lang="zh-CN" altLang="en-US" dirty="0"/>
              <a:t>中一种很灵活的工具，并且有很多技术和模式可以用来让代码更干净。</a:t>
            </a:r>
            <a:endParaRPr lang="en-US" altLang="zh-CN" dirty="0">
              <a:sym typeface="Wingdings" pitchFamily="2" charset="2"/>
            </a:endParaRPr>
          </a:p>
        </p:txBody>
      </p:sp>
    </p:spTree>
    <p:extLst>
      <p:ext uri="{BB962C8B-B14F-4D97-AF65-F5344CB8AC3E}">
        <p14:creationId xmlns:p14="http://schemas.microsoft.com/office/powerpoint/2010/main" val="3916515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应用 </a:t>
            </a:r>
            <a:r>
              <a:rPr lang="en-US" altLang="zh-CN" dirty="0"/>
              <a:t>–</a:t>
            </a:r>
            <a:r>
              <a:rPr lang="zh-CN" altLang="en-US" dirty="0"/>
              <a:t>创建自包含的代码块</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347391" y="1743874"/>
            <a:ext cx="11391891"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sym typeface="Wingdings" pitchFamily="2" charset="2"/>
              </a:rPr>
              <a:t>IIFE</a:t>
            </a:r>
            <a:r>
              <a:rPr lang="zh-CN" altLang="en-US" sz="1800" dirty="0">
                <a:sym typeface="Wingdings" pitchFamily="2" charset="2"/>
              </a:rPr>
              <a:t>可以用来将代码块装入它自己的私有作用域内，这样就不会妨碍程序的任何其它部分。按这种方式使用</a:t>
            </a:r>
            <a:r>
              <a:rPr lang="en-US" altLang="zh-CN" sz="1800" dirty="0">
                <a:sym typeface="Wingdings" pitchFamily="2" charset="2"/>
              </a:rPr>
              <a:t>IIFE</a:t>
            </a:r>
            <a:r>
              <a:rPr lang="zh-CN" altLang="en-US" sz="1800" dirty="0">
                <a:sym typeface="Wingdings" pitchFamily="2" charset="2"/>
              </a:rPr>
              <a:t>，意味着代码可以单独添加或者删除。</a:t>
            </a:r>
            <a:endParaRPr lang="en-US" altLang="zh-CN" sz="1800" dirty="0">
              <a:sym typeface="Wingdings" pitchFamily="2" charset="2"/>
            </a:endParaRPr>
          </a:p>
        </p:txBody>
      </p:sp>
      <p:sp>
        <p:nvSpPr>
          <p:cNvPr id="3" name="矩形 2">
            <a:extLst>
              <a:ext uri="{FF2B5EF4-FFF2-40B4-BE49-F238E27FC236}">
                <a16:creationId xmlns:a16="http://schemas.microsoft.com/office/drawing/2014/main" id="{1CD9D12C-BBDE-4A49-9C7D-CC3FB8CFE933}"/>
              </a:ext>
            </a:extLst>
          </p:cNvPr>
          <p:cNvSpPr/>
          <p:nvPr/>
        </p:nvSpPr>
        <p:spPr>
          <a:xfrm>
            <a:off x="3012140" y="2579906"/>
            <a:ext cx="6642847" cy="4278094"/>
          </a:xfrm>
          <a:prstGeom prst="rect">
            <a:avLst/>
          </a:prstGeom>
          <a:ln>
            <a:solidFill>
              <a:schemeClr val="accent1"/>
            </a:solidFill>
          </a:ln>
        </p:spPr>
        <p:txBody>
          <a:bodyPr wrap="square">
            <a:spAutoFit/>
          </a:bodyPr>
          <a:lstStyle/>
          <a:p>
            <a:r>
              <a:rPr lang="en-US" altLang="zh-CN" sz="1600" b="0">
                <a:solidFill>
                  <a:srgbClr val="5F6167"/>
                </a:solidFill>
                <a:effectLst/>
                <a:latin typeface="Fira Code" panose="020B0509050000020004" pitchFamily="49" charset="0"/>
              </a:rPr>
              <a:t>// </a:t>
            </a:r>
            <a:r>
              <a:rPr lang="zh-CN" altLang="en-US" sz="1600" b="0">
                <a:solidFill>
                  <a:srgbClr val="5F6167"/>
                </a:solidFill>
                <a:effectLst/>
                <a:latin typeface="Fira Code" panose="020B0509050000020004" pitchFamily="49" charset="0"/>
              </a:rPr>
              <a:t>模块模式</a:t>
            </a:r>
            <a:endParaRPr lang="zh-CN" altLang="en-US" sz="1600" b="0">
              <a:solidFill>
                <a:srgbClr val="BBBBBB"/>
              </a:solidFill>
              <a:effectLst/>
              <a:latin typeface="Fira Code" panose="020B0509050000020004" pitchFamily="49" charset="0"/>
            </a:endParaRPr>
          </a:p>
          <a:p>
            <a:r>
              <a:rPr lang="en-US" altLang="zh-CN" sz="1600" b="0">
                <a:solidFill>
                  <a:srgbClr val="C74DED"/>
                </a:solidFill>
                <a:effectLst/>
                <a:latin typeface="Fira Code" panose="020B0509050000020004" pitchFamily="49" charset="0"/>
              </a:rPr>
              <a:t>var</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myModule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var</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myPrivateVar</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myPrivateMethod</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myPrivateVar</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0</a:t>
            </a:r>
            <a:r>
              <a:rPr lang="en-US" altLang="zh-CN" sz="1600" b="0">
                <a:solidFill>
                  <a:srgbClr val="BBBBBB"/>
                </a:solidFill>
                <a:effectLst/>
                <a:latin typeface="Fira Code" panose="020B0509050000020004" pitchFamily="49" charset="0"/>
              </a:rPr>
              <a:t>;</a:t>
            </a:r>
            <a:r>
              <a:rPr lang="zh-CN" altLang="en-US" sz="1600" b="0">
                <a:solidFill>
                  <a:srgbClr val="BBBBBB"/>
                </a:solidFill>
                <a:effectLst/>
                <a:latin typeface="Fira Code" panose="020B0509050000020004" pitchFamily="49" charset="0"/>
              </a:rPr>
              <a:t> </a:t>
            </a:r>
            <a:r>
              <a:rPr lang="en-US" altLang="zh-CN" sz="1600">
                <a:solidFill>
                  <a:srgbClr val="5F6167"/>
                </a:solidFill>
                <a:latin typeface="Fira Code" panose="020B0509050000020004" pitchFamily="49" charset="0"/>
              </a:rPr>
              <a:t>// </a:t>
            </a:r>
            <a:r>
              <a:rPr lang="zh-CN" altLang="en-US" sz="1600">
                <a:solidFill>
                  <a:srgbClr val="5F6167"/>
                </a:solidFill>
                <a:latin typeface="Fira Code" panose="020B0509050000020004" pitchFamily="49" charset="0"/>
              </a:rPr>
              <a:t>私有变量</a:t>
            </a:r>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myPrivateMethod</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foo</a:t>
            </a:r>
            <a:r>
              <a:rPr lang="en-US" altLang="zh-CN" sz="1600" b="0">
                <a:solidFill>
                  <a:srgbClr val="BBBBBB"/>
                </a:solidFill>
                <a:effectLst/>
                <a:latin typeface="Fira Code" panose="020B0509050000020004" pitchFamily="49" charset="0"/>
              </a:rPr>
              <a:t>) {</a:t>
            </a:r>
            <a:r>
              <a:rPr lang="en-US" altLang="zh-CN" sz="1600">
                <a:solidFill>
                  <a:srgbClr val="5F6167"/>
                </a:solidFill>
                <a:latin typeface="Fira Code" panose="020B0509050000020004" pitchFamily="49" charset="0"/>
              </a:rPr>
              <a:t>// </a:t>
            </a:r>
            <a:r>
              <a:rPr lang="zh-CN" altLang="en-US" sz="1600">
                <a:solidFill>
                  <a:srgbClr val="5F6167"/>
                </a:solidFill>
                <a:latin typeface="Fira Code" panose="020B0509050000020004" pitchFamily="49" charset="0"/>
              </a:rPr>
              <a:t>私有方法</a:t>
            </a:r>
            <a:endParaRPr lang="en-US" altLang="zh-CN" sz="1600" b="0">
              <a:solidFill>
                <a:srgbClr val="BBBBBB"/>
              </a:solidFill>
              <a:effectLst/>
              <a:latin typeface="Fira Code" panose="020B0509050000020004" pitchFamily="49" charset="0"/>
            </a:endParaRPr>
          </a:p>
          <a:p>
            <a:r>
              <a:rPr lang="zh-CN" altLang="en-US" sz="1600" b="0">
                <a:solidFill>
                  <a:srgbClr val="F39C12"/>
                </a:solidFill>
                <a:effectLst/>
                <a:latin typeface="Fira Code" panose="020B0509050000020004" pitchFamily="49" charset="0"/>
              </a:rPr>
              <a:t>    </a:t>
            </a:r>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foo</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myPublicVar: </a:t>
            </a:r>
            <a:r>
              <a:rPr lang="en-US" altLang="zh-CN" sz="1600" b="0">
                <a:solidFill>
                  <a:srgbClr val="96E072"/>
                </a:solidFill>
                <a:effectLst/>
                <a:latin typeface="Fira Code" panose="020B0509050000020004" pitchFamily="49" charset="0"/>
              </a:rPr>
              <a:t>"foo"</a:t>
            </a:r>
            <a:r>
              <a:rPr lang="en-US" altLang="zh-CN" sz="1600" b="0">
                <a:solidFill>
                  <a:srgbClr val="BBBBBB"/>
                </a:solidFill>
                <a:effectLst/>
                <a:latin typeface="Fira Code" panose="020B0509050000020004" pitchFamily="49" charset="0"/>
              </a:rPr>
              <a:t>,</a:t>
            </a:r>
            <a:r>
              <a:rPr lang="zh-CN" altLang="en-US" sz="1600">
                <a:solidFill>
                  <a:srgbClr val="5F6167"/>
                </a:solidFill>
                <a:latin typeface="Fira Code" panose="020B0509050000020004" pitchFamily="49" charset="0"/>
              </a:rPr>
              <a:t> </a:t>
            </a:r>
            <a:r>
              <a:rPr lang="en-US" altLang="zh-CN" sz="1600">
                <a:solidFill>
                  <a:srgbClr val="5F6167"/>
                </a:solidFill>
                <a:latin typeface="Fira Code" panose="020B0509050000020004" pitchFamily="49" charset="0"/>
              </a:rPr>
              <a:t>// </a:t>
            </a:r>
            <a:r>
              <a:rPr lang="zh-CN" altLang="en-US" sz="1600">
                <a:solidFill>
                  <a:srgbClr val="5F6167"/>
                </a:solidFill>
                <a:latin typeface="Fira Code" panose="020B0509050000020004" pitchFamily="49" charset="0"/>
              </a:rPr>
              <a:t>公开变量</a:t>
            </a:r>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myPublicFunction</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bar</a:t>
            </a:r>
            <a:r>
              <a:rPr lang="en-US" altLang="zh-CN" sz="1600" b="0">
                <a:solidFill>
                  <a:srgbClr val="BBBBBB"/>
                </a:solidFill>
                <a:effectLst/>
                <a:latin typeface="Fira Code" panose="020B0509050000020004" pitchFamily="49" charset="0"/>
              </a:rPr>
              <a:t>) {</a:t>
            </a:r>
            <a:r>
              <a:rPr lang="en-US" altLang="zh-CN" sz="1600">
                <a:solidFill>
                  <a:srgbClr val="5F6167"/>
                </a:solidFill>
                <a:latin typeface="Fira Code" panose="020B0509050000020004" pitchFamily="49" charset="0"/>
              </a:rPr>
              <a:t>// </a:t>
            </a:r>
            <a:r>
              <a:rPr lang="zh-CN" altLang="en-US" sz="1600">
                <a:solidFill>
                  <a:srgbClr val="5F6167"/>
                </a:solidFill>
                <a:latin typeface="Fira Code" panose="020B0509050000020004" pitchFamily="49" charset="0"/>
              </a:rPr>
              <a:t>公开方法</a:t>
            </a:r>
            <a:endParaRPr lang="en-US" altLang="zh-CN" sz="1600" b="0">
              <a:solidFill>
                <a:srgbClr val="BBBBBB"/>
              </a:solidFill>
              <a:effectLst/>
              <a:latin typeface="Fira Code" panose="020B0509050000020004" pitchFamily="49" charset="0"/>
            </a:endParaRPr>
          </a:p>
          <a:p>
            <a:r>
              <a:rPr lang="zh-CN" altLang="en-US" sz="1600" b="0">
                <a:solidFill>
                  <a:srgbClr val="00E8C6"/>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myPrivateVar</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myPrivateMethod</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bar</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51267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IIFE</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应用 </a:t>
            </a:r>
            <a:r>
              <a:rPr lang="en-US" altLang="zh-CN" dirty="0"/>
              <a:t>–</a:t>
            </a:r>
            <a:r>
              <a:rPr lang="zh-CN" altLang="en-US" dirty="0"/>
              <a:t>创建自包含的代码块</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8" name="内容占位符 7">
            <a:extLst>
              <a:ext uri="{FF2B5EF4-FFF2-40B4-BE49-F238E27FC236}">
                <a16:creationId xmlns:a16="http://schemas.microsoft.com/office/drawing/2014/main" id="{E3B3C3E0-2FFD-C345-9524-83D607A70CFB}"/>
              </a:ext>
            </a:extLst>
          </p:cNvPr>
          <p:cNvSpPr txBox="1">
            <a:spLocks/>
          </p:cNvSpPr>
          <p:nvPr/>
        </p:nvSpPr>
        <p:spPr>
          <a:xfrm>
            <a:off x="347391" y="1743874"/>
            <a:ext cx="11391891"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800" dirty="0">
              <a:sym typeface="Wingdings" pitchFamily="2" charset="2"/>
            </a:endParaRPr>
          </a:p>
        </p:txBody>
      </p:sp>
      <p:sp>
        <p:nvSpPr>
          <p:cNvPr id="4" name="矩形 3">
            <a:extLst>
              <a:ext uri="{FF2B5EF4-FFF2-40B4-BE49-F238E27FC236}">
                <a16:creationId xmlns:a16="http://schemas.microsoft.com/office/drawing/2014/main" id="{2C77AD03-1D80-6641-8E19-2159ADB2F4DB}"/>
              </a:ext>
            </a:extLst>
          </p:cNvPr>
          <p:cNvSpPr/>
          <p:nvPr/>
        </p:nvSpPr>
        <p:spPr>
          <a:xfrm>
            <a:off x="1936376" y="1593172"/>
            <a:ext cx="10013577" cy="5016758"/>
          </a:xfrm>
          <a:prstGeom prst="rect">
            <a:avLst/>
          </a:prstGeom>
          <a:ln>
            <a:solidFill>
              <a:schemeClr val="accent1"/>
            </a:solidFill>
          </a:ln>
        </p:spPr>
        <p:txBody>
          <a:bodyPr wrap="square">
            <a:spAutoFit/>
          </a:bodyPr>
          <a:lstStyle/>
          <a:p>
            <a:r>
              <a:rPr lang="en-US" altLang="zh-CN" sz="2000" b="0">
                <a:solidFill>
                  <a:srgbClr val="5F6167"/>
                </a:solidFill>
                <a:effectLst/>
                <a:latin typeface="Fira Code" panose="020B0509050000020004" pitchFamily="49" charset="0"/>
              </a:rPr>
              <a:t>/ </a:t>
            </a:r>
            <a:r>
              <a:rPr lang="zh-CN" altLang="en-US" sz="2000" b="0">
                <a:solidFill>
                  <a:srgbClr val="5F6167"/>
                </a:solidFill>
                <a:effectLst/>
                <a:latin typeface="Fira Code" panose="020B0509050000020004" pitchFamily="49" charset="0"/>
              </a:rPr>
              <a:t>暴露的模块模式</a:t>
            </a:r>
            <a:endParaRPr lang="zh-CN" altLang="en-US" sz="2000" b="0">
              <a:solidFill>
                <a:srgbClr val="BBBBBB"/>
              </a:solidFill>
              <a:effectLst/>
              <a:latin typeface="Fira Code" panose="020B0509050000020004" pitchFamily="49" charset="0"/>
            </a:endParaRPr>
          </a:p>
          <a:p>
            <a:r>
              <a:rPr lang="en-US" altLang="zh-CN" sz="2000" b="0">
                <a:solidFill>
                  <a:srgbClr val="C74DED"/>
                </a:solidFill>
                <a:effectLst/>
                <a:latin typeface="Fira Code" panose="020B0509050000020004" pitchFamily="49" charset="0"/>
              </a:rPr>
              <a:t>var</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myRevealingModule</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var</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privateCounter</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F39C12"/>
                </a:solidFill>
                <a:effectLst/>
                <a:latin typeface="Fira Code" panose="020B0509050000020004" pitchFamily="49" charset="0"/>
              </a:rPr>
              <a:t>0</a:t>
            </a:r>
            <a:r>
              <a:rPr lang="en-US" altLang="zh-CN" sz="2000" b="0">
                <a:solidFill>
                  <a:srgbClr val="BBBBBB"/>
                </a:solidFill>
                <a:effectLst/>
                <a:latin typeface="Fira Code" panose="020B0509050000020004" pitchFamily="49" charset="0"/>
              </a:rPr>
              <a:t>;</a:t>
            </a:r>
          </a:p>
          <a:p>
            <a:br>
              <a:rPr lang="en-US" altLang="zh-CN" sz="2000" b="0">
                <a:solidFill>
                  <a:srgbClr val="BBBBBB"/>
                </a:solidFill>
                <a:effectLst/>
                <a:latin typeface="Fira Code" panose="020B0509050000020004" pitchFamily="49" charset="0"/>
              </a:rPr>
            </a:br>
            <a:r>
              <a:rPr lang="zh-CN" altLang="en-US"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privateFunction</a:t>
            </a:r>
            <a:r>
              <a:rPr lang="en-US" altLang="zh-CN" sz="2000" b="0">
                <a:solidFill>
                  <a:srgbClr val="BBBBBB"/>
                </a:solidFill>
                <a:effectLst/>
                <a:latin typeface="Fira Code" panose="020B0509050000020004" pitchFamily="49" charset="0"/>
              </a:rPr>
              <a:t>() {</a:t>
            </a:r>
            <a:r>
              <a:rPr lang="zh-CN" altLang="en-US" sz="2000" b="0">
                <a:solidFill>
                  <a:srgbClr val="00E8C6"/>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privateCounter</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a:t>
            </a:r>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br>
              <a:rPr lang="en-US" altLang="zh-CN" sz="2000" b="0">
                <a:solidFill>
                  <a:srgbClr val="BBBBBB"/>
                </a:solidFill>
                <a:effectLst/>
                <a:latin typeface="Fira Code" panose="020B0509050000020004" pitchFamily="49" charset="0"/>
              </a:rPr>
            </a:br>
            <a:r>
              <a:rPr lang="zh-CN" altLang="en-US"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publicFunction</a:t>
            </a:r>
            <a:r>
              <a:rPr lang="en-US" altLang="zh-CN" sz="2000" b="0">
                <a:solidFill>
                  <a:srgbClr val="BBBBBB"/>
                </a:solidFill>
                <a:effectLst/>
                <a:latin typeface="Fira Code" panose="020B0509050000020004" pitchFamily="49" charset="0"/>
              </a:rPr>
              <a:t>() {</a:t>
            </a:r>
            <a:r>
              <a:rPr lang="zh-CN" altLang="en-US" sz="2000" b="0">
                <a:solidFill>
                  <a:srgbClr val="FFE66D"/>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publicIncrement</a:t>
            </a:r>
            <a:r>
              <a:rPr lang="en-US" altLang="zh-CN" sz="2000" b="0">
                <a:solidFill>
                  <a:srgbClr val="BBBBBB"/>
                </a:solidFill>
                <a:effectLst/>
                <a:latin typeface="Fira Code" panose="020B0509050000020004" pitchFamily="49" charset="0"/>
              </a:rPr>
              <a:t>();</a:t>
            </a:r>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br>
              <a:rPr lang="en-US" altLang="zh-CN" sz="2000" b="0">
                <a:solidFill>
                  <a:srgbClr val="BBBBBB"/>
                </a:solidFill>
                <a:effectLst/>
                <a:latin typeface="Fira Code" panose="020B0509050000020004" pitchFamily="49" charset="0"/>
              </a:rPr>
            </a:br>
            <a:r>
              <a:rPr lang="zh-CN" altLang="en-US"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publicIncrement</a:t>
            </a:r>
            <a:r>
              <a:rPr lang="en-US" altLang="zh-CN" sz="2000" b="0">
                <a:solidFill>
                  <a:srgbClr val="BBBBBB"/>
                </a:solidFill>
                <a:effectLst/>
                <a:latin typeface="Fira Code" panose="020B0509050000020004" pitchFamily="49" charset="0"/>
              </a:rPr>
              <a:t>() {</a:t>
            </a:r>
            <a:r>
              <a:rPr lang="zh-CN" altLang="en-US" sz="2000" b="0">
                <a:solidFill>
                  <a:srgbClr val="FFE66D"/>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privateFunction</a:t>
            </a:r>
            <a:r>
              <a:rPr lang="en-US" altLang="zh-CN" sz="2000" b="0">
                <a:solidFill>
                  <a:srgbClr val="BBBBBB"/>
                </a:solidFill>
                <a:effectLst/>
                <a:latin typeface="Fira Code" panose="020B0509050000020004" pitchFamily="49" charset="0"/>
              </a:rPr>
              <a:t>();</a:t>
            </a:r>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br>
              <a:rPr lang="en-US" altLang="zh-CN" sz="2000" b="0">
                <a:solidFill>
                  <a:srgbClr val="BBBBBB"/>
                </a:solidFill>
                <a:effectLst/>
                <a:latin typeface="Fira Code" panose="020B0509050000020004" pitchFamily="49" charset="0"/>
              </a:rPr>
            </a:br>
            <a:r>
              <a:rPr lang="zh-CN" altLang="en-US"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publicGetCount</a:t>
            </a:r>
            <a:r>
              <a:rPr lang="en-US" altLang="zh-CN" sz="2000" b="0">
                <a:solidFill>
                  <a:srgbClr val="BBBBBB"/>
                </a:solidFill>
                <a:effectLst/>
                <a:latin typeface="Fira Code" panose="020B0509050000020004" pitchFamily="49" charset="0"/>
              </a:rPr>
              <a:t>() {</a:t>
            </a:r>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privateCounter</a:t>
            </a:r>
            <a:r>
              <a:rPr lang="en-US" altLang="zh-CN" sz="2000" b="0">
                <a:solidFill>
                  <a:srgbClr val="BBBBBB"/>
                </a:solidFill>
                <a:effectLst/>
                <a:latin typeface="Fira Code" panose="020B0509050000020004" pitchFamily="49" charset="0"/>
              </a:rPr>
              <a:t>;</a:t>
            </a:r>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p>
          <a:p>
            <a:br>
              <a:rPr lang="en-US" altLang="zh-CN" sz="2000" b="0">
                <a:solidFill>
                  <a:srgbClr val="BBBBBB"/>
                </a:solidFill>
                <a:effectLst/>
                <a:latin typeface="Fira Code" panose="020B0509050000020004" pitchFamily="49" charset="0"/>
              </a:rPr>
            </a:br>
            <a:r>
              <a:rPr lang="en-US" altLang="zh-CN" sz="2000" b="0">
                <a:solidFill>
                  <a:srgbClr val="5F6167"/>
                </a:solidFill>
                <a:effectLst/>
                <a:latin typeface="Fira Code" panose="020B0509050000020004" pitchFamily="49" charset="0"/>
              </a:rPr>
              <a:t>// </a:t>
            </a:r>
            <a:r>
              <a:rPr lang="zh-CN" altLang="en-US" sz="2000" b="0">
                <a:solidFill>
                  <a:srgbClr val="5F6167"/>
                </a:solidFill>
                <a:effectLst/>
                <a:latin typeface="Fira Code" panose="020B0509050000020004" pitchFamily="49" charset="0"/>
              </a:rPr>
              <a:t>暴露公有属性和方法，指向私有属性和方法</a:t>
            </a:r>
            <a:endParaRPr lang="zh-CN" altLang="en-US" sz="2000" b="0">
              <a:solidFill>
                <a:srgbClr val="BBBBBB"/>
              </a:solidFill>
              <a:effectLst/>
              <a:latin typeface="Fira Code" panose="020B0509050000020004" pitchFamily="49" charset="0"/>
            </a:endParaRP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start: </a:t>
            </a:r>
            <a:r>
              <a:rPr lang="en-US" altLang="zh-CN" sz="2000" b="0">
                <a:solidFill>
                  <a:srgbClr val="00E8C6"/>
                </a:solidFill>
                <a:effectLst/>
                <a:latin typeface="Fira Code" panose="020B0509050000020004" pitchFamily="49" charset="0"/>
              </a:rPr>
              <a:t>publicFunction</a:t>
            </a:r>
            <a:r>
              <a:rPr lang="en-US" altLang="zh-CN" sz="2000" b="0">
                <a:solidFill>
                  <a:srgbClr val="BBBBBB"/>
                </a:solidFill>
                <a:effectLst/>
                <a:latin typeface="Fira Code" panose="020B0509050000020004" pitchFamily="49" charset="0"/>
              </a:rPr>
              <a:t>,</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increment: </a:t>
            </a:r>
            <a:r>
              <a:rPr lang="en-US" altLang="zh-CN" sz="2000" b="0">
                <a:solidFill>
                  <a:srgbClr val="00E8C6"/>
                </a:solidFill>
                <a:effectLst/>
                <a:latin typeface="Fira Code" panose="020B0509050000020004" pitchFamily="49" charset="0"/>
              </a:rPr>
              <a:t>publicIncrement</a:t>
            </a:r>
            <a:r>
              <a:rPr lang="en-US" altLang="zh-CN" sz="2000" b="0">
                <a:solidFill>
                  <a:srgbClr val="BBBBBB"/>
                </a:solidFill>
                <a:effectLst/>
                <a:latin typeface="Fira Code" panose="020B0509050000020004" pitchFamily="49" charset="0"/>
              </a:rPr>
              <a:t>,</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count: </a:t>
            </a:r>
            <a:r>
              <a:rPr lang="en-US" altLang="zh-CN" sz="2000" b="0">
                <a:solidFill>
                  <a:srgbClr val="00E8C6"/>
                </a:solidFill>
                <a:effectLst/>
                <a:latin typeface="Fira Code" panose="020B0509050000020004" pitchFamily="49" charset="0"/>
              </a:rPr>
              <a:t>publicGetCount</a:t>
            </a:r>
            <a:r>
              <a:rPr lang="en-US" altLang="zh-CN" sz="2000" b="0">
                <a:solidFill>
                  <a:srgbClr val="BBBBBB"/>
                </a:solidFill>
                <a:effectLst/>
                <a:latin typeface="Fira Code" panose="020B0509050000020004" pitchFamily="49" charset="0"/>
              </a:rPr>
              <a:t>,</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p>
          <a:p>
            <a:r>
              <a:rPr lang="en-US" altLang="zh-CN" sz="20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58819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zh-CN" altLang="en-US"/>
              <a:t>闭包</a:t>
            </a:r>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3</a:t>
            </a:r>
            <a:endParaRPr kumimoji="1" lang="zh-CN" altLang="en-US"/>
          </a:p>
        </p:txBody>
      </p:sp>
      <p:sp>
        <p:nvSpPr>
          <p:cNvPr id="4" name="文本占位符 3">
            <a:extLst>
              <a:ext uri="{FF2B5EF4-FFF2-40B4-BE49-F238E27FC236}">
                <a16:creationId xmlns:a16="http://schemas.microsoft.com/office/drawing/2014/main" id="{31A30B65-390C-9348-8426-05501C441BF9}"/>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3265770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现象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3" name="矩形 2">
            <a:extLst>
              <a:ext uri="{FF2B5EF4-FFF2-40B4-BE49-F238E27FC236}">
                <a16:creationId xmlns:a16="http://schemas.microsoft.com/office/drawing/2014/main" id="{94A123C8-9D03-E941-B238-9B8E1EF1D946}"/>
              </a:ext>
            </a:extLst>
          </p:cNvPr>
          <p:cNvSpPr/>
          <p:nvPr/>
        </p:nvSpPr>
        <p:spPr>
          <a:xfrm>
            <a:off x="3594847" y="3429000"/>
            <a:ext cx="8597153" cy="3416320"/>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outerFunc</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outerVar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"I am outside!"</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innerFunc</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outerVar</a:t>
            </a:r>
            <a:r>
              <a:rPr lang="en-US" altLang="zh-CN" b="0">
                <a:solidFill>
                  <a:srgbClr val="BBBBBB"/>
                </a:solidFill>
                <a:effectLst/>
                <a:latin typeface="Fira Code" panose="020B0509050000020004" pitchFamily="49" charset="0"/>
              </a:rPr>
              <a:t>);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innerFunc</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myInnerFunc</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outerFunc</a:t>
            </a:r>
            <a:r>
              <a:rPr lang="en-US" altLang="zh-CN" b="0">
                <a:solidFill>
                  <a:srgbClr val="BBBBBB"/>
                </a:solidFill>
                <a:effectLst/>
                <a:latin typeface="Fira Code" panose="020B0509050000020004" pitchFamily="49" charset="0"/>
              </a:rPr>
              <a:t>();</a:t>
            </a:r>
          </a:p>
          <a:p>
            <a:r>
              <a:rPr lang="en-US" altLang="zh-CN" b="0">
                <a:solidFill>
                  <a:srgbClr val="FFE66D"/>
                </a:solidFill>
                <a:effectLst/>
                <a:latin typeface="Fira Code" panose="020B0509050000020004" pitchFamily="49" charset="0"/>
              </a:rPr>
              <a:t>myInnerFunc</a:t>
            </a:r>
            <a:r>
              <a:rPr lang="en-US" altLang="zh-CN" b="0">
                <a:solidFill>
                  <a:srgbClr val="BBBBBB"/>
                </a:solidFill>
                <a:effectLst/>
                <a:latin typeface="Fira Code" panose="020B0509050000020004" pitchFamily="49" charset="0"/>
              </a:rPr>
              <a:t>();</a:t>
            </a:r>
            <a:r>
              <a:rPr lang="zh-CN" altLang="en-US" b="0">
                <a:solidFill>
                  <a:srgbClr val="BBBBBB"/>
                </a:solidFill>
                <a:effectLst/>
                <a:latin typeface="Fira Code" panose="020B0509050000020004" pitchFamily="49" charset="0"/>
              </a:rPr>
              <a:t> </a:t>
            </a:r>
            <a:r>
              <a:rPr lang="en-US" altLang="zh-CN">
                <a:solidFill>
                  <a:srgbClr val="5F6167"/>
                </a:solidFill>
                <a:latin typeface="Fira Code" panose="020B0509050000020004" pitchFamily="49" charset="0"/>
              </a:rPr>
              <a:t>// =&gt; </a:t>
            </a:r>
            <a:r>
              <a:rPr lang="zh-CN" altLang="en-US">
                <a:solidFill>
                  <a:srgbClr val="5F6167"/>
                </a:solidFill>
                <a:latin typeface="Fira Code" panose="020B0509050000020004" pitchFamily="49" charset="0"/>
              </a:rPr>
              <a:t>输出 </a:t>
            </a:r>
            <a:r>
              <a:rPr lang="en-US" altLang="zh-CN">
                <a:solidFill>
                  <a:srgbClr val="5F6167"/>
                </a:solidFill>
                <a:latin typeface="Fira Code" panose="020B0509050000020004" pitchFamily="49" charset="0"/>
              </a:rPr>
              <a:t>"I am outside!"</a:t>
            </a:r>
            <a:endParaRPr lang="en-US" altLang="zh-CN" b="0">
              <a:solidFill>
                <a:srgbClr val="BBBBBB"/>
              </a:solidFill>
              <a:effectLst/>
              <a:latin typeface="Fira Code" panose="020B0509050000020004" pitchFamily="49" charset="0"/>
            </a:endParaRPr>
          </a:p>
        </p:txBody>
      </p:sp>
      <p:sp>
        <p:nvSpPr>
          <p:cNvPr id="8" name="内容占位符 7">
            <a:extLst>
              <a:ext uri="{FF2B5EF4-FFF2-40B4-BE49-F238E27FC236}">
                <a16:creationId xmlns:a16="http://schemas.microsoft.com/office/drawing/2014/main" id="{058CD52F-7A05-CB49-8F85-065FA1968B46}"/>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Wingdings" pitchFamily="2" charset="2"/>
              </a:rPr>
              <a:t>JavaScript</a:t>
            </a:r>
            <a:r>
              <a:rPr lang="zh-CN" altLang="en-US" dirty="0">
                <a:sym typeface="Wingdings" pitchFamily="2" charset="2"/>
              </a:rPr>
              <a:t>采用词法作用域。变量查找  </a:t>
            </a:r>
            <a:r>
              <a:rPr lang="en-US" altLang="zh-CN" dirty="0">
                <a:sym typeface="Wingdings" pitchFamily="2" charset="2"/>
              </a:rPr>
              <a:t> </a:t>
            </a:r>
            <a:r>
              <a:rPr lang="zh-CN" altLang="en-US" dirty="0">
                <a:sym typeface="Wingdings" pitchFamily="2" charset="2"/>
              </a:rPr>
              <a:t>作用域链 </a:t>
            </a:r>
            <a:endParaRPr lang="en-US" altLang="zh-CN" dirty="0">
              <a:sym typeface="Wingdings" pitchFamily="2" charset="2"/>
            </a:endParaRPr>
          </a:p>
          <a:p>
            <a:pPr lvl="1"/>
            <a:r>
              <a:rPr lang="zh-CN" altLang="en-US" dirty="0">
                <a:sym typeface="Wingdings" pitchFamily="2" charset="2"/>
              </a:rPr>
              <a:t>内层作用域可以访问外层作用域中的变量。</a:t>
            </a:r>
            <a:endParaRPr lang="en-US" altLang="zh-CN" dirty="0">
              <a:sym typeface="Wingdings" pitchFamily="2" charset="2"/>
            </a:endParaRPr>
          </a:p>
          <a:p>
            <a:pPr lvl="1"/>
            <a:r>
              <a:rPr lang="zh-CN" altLang="en-US" dirty="0">
                <a:sym typeface="Wingdings" pitchFamily="2" charset="2"/>
              </a:rPr>
              <a:t>外层作用域不能访问内层作用域中的变量。</a:t>
            </a:r>
            <a:endParaRPr lang="en-US" altLang="zh-CN" dirty="0">
              <a:sym typeface="Wingdings" pitchFamily="2" charset="2"/>
            </a:endParaRPr>
          </a:p>
          <a:p>
            <a:r>
              <a:rPr lang="zh-CN" altLang="en-US" dirty="0">
                <a:sym typeface="Wingdings" pitchFamily="2" charset="2"/>
              </a:rPr>
              <a:t>然而，现象：</a:t>
            </a:r>
            <a:endParaRPr lang="en-US" altLang="zh-CN" dirty="0">
              <a:sym typeface="Wingdings" pitchFamily="2" charset="2"/>
            </a:endParaRPr>
          </a:p>
        </p:txBody>
      </p:sp>
    </p:spTree>
    <p:extLst>
      <p:ext uri="{BB962C8B-B14F-4D97-AF65-F5344CB8AC3E}">
        <p14:creationId xmlns:p14="http://schemas.microsoft.com/office/powerpoint/2010/main" val="3266830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复习：作用域</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8" name="内容占位符 7">
            <a:extLst>
              <a:ext uri="{FF2B5EF4-FFF2-40B4-BE49-F238E27FC236}">
                <a16:creationId xmlns:a16="http://schemas.microsoft.com/office/drawing/2014/main" id="{058CD52F-7A05-CB49-8F85-065FA1968B46}"/>
              </a:ext>
            </a:extLst>
          </p:cNvPr>
          <p:cNvSpPr txBox="1">
            <a:spLocks/>
          </p:cNvSpPr>
          <p:nvPr/>
        </p:nvSpPr>
        <p:spPr>
          <a:xfrm>
            <a:off x="992849" y="1811110"/>
            <a:ext cx="6674043"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itchFamily="2" charset="2"/>
              </a:rPr>
              <a:t>作用域管理变量的可见性。</a:t>
            </a:r>
            <a:endParaRPr lang="en-US" altLang="zh-CN" dirty="0">
              <a:sym typeface="Wingdings" pitchFamily="2" charset="2"/>
            </a:endParaRPr>
          </a:p>
          <a:p>
            <a:pPr lvl="1"/>
            <a:r>
              <a:rPr lang="zh-CN" altLang="en-US" dirty="0">
                <a:sym typeface="Wingdings" pitchFamily="2" charset="2"/>
              </a:rPr>
              <a:t>在 </a:t>
            </a:r>
            <a:r>
              <a:rPr lang="en-US" altLang="zh-CN" dirty="0">
                <a:sym typeface="Wingdings" pitchFamily="2" charset="2"/>
              </a:rPr>
              <a:t>JavaScript </a:t>
            </a:r>
            <a:r>
              <a:rPr lang="zh-CN" altLang="en-US" dirty="0">
                <a:sym typeface="Wingdings" pitchFamily="2" charset="2"/>
              </a:rPr>
              <a:t>中，作用域说明：如果在函数、模块或者代码块的内部定义一个变量，那么就只能在该函数、模块或者代码块内使用该变量。</a:t>
            </a:r>
            <a:endParaRPr lang="en-US" altLang="zh-CN" dirty="0">
              <a:sym typeface="Wingdings" pitchFamily="2" charset="2"/>
            </a:endParaRPr>
          </a:p>
          <a:p>
            <a:pPr lvl="1"/>
            <a:r>
              <a:rPr lang="zh-CN" altLang="en-US" dirty="0">
                <a:sym typeface="Wingdings" pitchFamily="2" charset="2"/>
              </a:rPr>
              <a:t>作用域隔离变量。这很棒，因为不同的作用域可以有同名的变量。我们可以在不同作用域中重用常见的变量名（</a:t>
            </a:r>
            <a:r>
              <a:rPr lang="en-US" altLang="zh-CN" dirty="0">
                <a:sym typeface="Wingdings" pitchFamily="2" charset="2"/>
              </a:rPr>
              <a:t>`count`</a:t>
            </a:r>
            <a:r>
              <a:rPr lang="zh-CN" altLang="en-US" dirty="0">
                <a:sym typeface="Wingdings" pitchFamily="2" charset="2"/>
              </a:rPr>
              <a:t>、</a:t>
            </a:r>
            <a:r>
              <a:rPr lang="en-US" altLang="zh-CN" dirty="0">
                <a:sym typeface="Wingdings" pitchFamily="2" charset="2"/>
              </a:rPr>
              <a:t>`index`</a:t>
            </a:r>
            <a:r>
              <a:rPr lang="zh-CN" altLang="en-US" dirty="0">
                <a:sym typeface="Wingdings" pitchFamily="2" charset="2"/>
              </a:rPr>
              <a:t>、</a:t>
            </a:r>
            <a:r>
              <a:rPr lang="en-US" altLang="zh-CN" dirty="0">
                <a:sym typeface="Wingdings" pitchFamily="2" charset="2"/>
              </a:rPr>
              <a:t>`current`</a:t>
            </a:r>
            <a:r>
              <a:rPr lang="zh-CN" altLang="en-US" dirty="0">
                <a:sym typeface="Wingdings" pitchFamily="2" charset="2"/>
              </a:rPr>
              <a:t>、</a:t>
            </a:r>
            <a:r>
              <a:rPr lang="en-US" altLang="zh-CN" dirty="0">
                <a:sym typeface="Wingdings" pitchFamily="2" charset="2"/>
              </a:rPr>
              <a:t>`value` </a:t>
            </a:r>
            <a:r>
              <a:rPr lang="zh-CN" altLang="en-US" dirty="0">
                <a:sym typeface="Wingdings" pitchFamily="2" charset="2"/>
              </a:rPr>
              <a:t>等等），而不会发生冲突。</a:t>
            </a:r>
            <a:endParaRPr lang="en-US" altLang="zh-CN" dirty="0">
              <a:sym typeface="Wingdings" pitchFamily="2" charset="2"/>
            </a:endParaRPr>
          </a:p>
        </p:txBody>
      </p:sp>
      <p:pic>
        <p:nvPicPr>
          <p:cNvPr id="4" name="图片 3">
            <a:extLst>
              <a:ext uri="{FF2B5EF4-FFF2-40B4-BE49-F238E27FC236}">
                <a16:creationId xmlns:a16="http://schemas.microsoft.com/office/drawing/2014/main" id="{C1531222-7C95-8742-8E2F-DAADDD17924B}"/>
              </a:ext>
            </a:extLst>
          </p:cNvPr>
          <p:cNvPicPr>
            <a:picLocks noChangeAspect="1"/>
          </p:cNvPicPr>
          <p:nvPr/>
        </p:nvPicPr>
        <p:blipFill>
          <a:blip r:embed="rId3"/>
          <a:stretch>
            <a:fillRect/>
          </a:stretch>
        </p:blipFill>
        <p:spPr>
          <a:xfrm>
            <a:off x="7913705" y="1839267"/>
            <a:ext cx="3619500" cy="3581400"/>
          </a:xfrm>
          <a:prstGeom prst="rect">
            <a:avLst/>
          </a:prstGeom>
        </p:spPr>
      </p:pic>
    </p:spTree>
    <p:extLst>
      <p:ext uri="{BB962C8B-B14F-4D97-AF65-F5344CB8AC3E}">
        <p14:creationId xmlns:p14="http://schemas.microsoft.com/office/powerpoint/2010/main" val="54574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a:xfrm>
            <a:off x="996315" y="411887"/>
            <a:ext cx="3843241" cy="368300"/>
          </a:xfrm>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复习：作用域嵌套</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8" name="内容占位符 7">
            <a:extLst>
              <a:ext uri="{FF2B5EF4-FFF2-40B4-BE49-F238E27FC236}">
                <a16:creationId xmlns:a16="http://schemas.microsoft.com/office/drawing/2014/main" id="{058CD52F-7A05-CB49-8F85-065FA1968B46}"/>
              </a:ext>
            </a:extLst>
          </p:cNvPr>
          <p:cNvSpPr txBox="1">
            <a:spLocks/>
          </p:cNvSpPr>
          <p:nvPr/>
        </p:nvSpPr>
        <p:spPr>
          <a:xfrm>
            <a:off x="992849" y="1811110"/>
            <a:ext cx="6674043"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itchFamily="2" charset="2"/>
              </a:rPr>
              <a:t>作用域可以嵌套</a:t>
            </a:r>
          </a:p>
          <a:p>
            <a:r>
              <a:rPr lang="zh-CN" altLang="en-US" dirty="0">
                <a:sym typeface="Wingdings" pitchFamily="2" charset="2"/>
              </a:rPr>
              <a:t>外层作用域的</a:t>
            </a:r>
            <a:r>
              <a:rPr lang="zh-CN" altLang="en-US">
                <a:sym typeface="Wingdings" pitchFamily="2" charset="2"/>
              </a:rPr>
              <a:t>变量在内层作用域</a:t>
            </a:r>
            <a:r>
              <a:rPr lang="zh-CN" altLang="en-US" dirty="0">
                <a:sym typeface="Wingdings" pitchFamily="2" charset="2"/>
              </a:rPr>
              <a:t>内是可访问的。</a:t>
            </a:r>
            <a:endParaRPr lang="en-US" altLang="zh-CN" dirty="0">
              <a:sym typeface="Wingdings" pitchFamily="2" charset="2"/>
            </a:endParaRPr>
          </a:p>
        </p:txBody>
      </p:sp>
      <p:pic>
        <p:nvPicPr>
          <p:cNvPr id="3" name="图片 2">
            <a:extLst>
              <a:ext uri="{FF2B5EF4-FFF2-40B4-BE49-F238E27FC236}">
                <a16:creationId xmlns:a16="http://schemas.microsoft.com/office/drawing/2014/main" id="{173BB315-C45B-DE4D-B8A5-A54A1BE36903}"/>
              </a:ext>
            </a:extLst>
          </p:cNvPr>
          <p:cNvPicPr>
            <a:picLocks noChangeAspect="1"/>
          </p:cNvPicPr>
          <p:nvPr/>
        </p:nvPicPr>
        <p:blipFill>
          <a:blip r:embed="rId3"/>
          <a:stretch>
            <a:fillRect/>
          </a:stretch>
        </p:blipFill>
        <p:spPr>
          <a:xfrm>
            <a:off x="6162540" y="163903"/>
            <a:ext cx="5701303" cy="6714427"/>
          </a:xfrm>
          <a:prstGeom prst="rect">
            <a:avLst/>
          </a:prstGeom>
        </p:spPr>
      </p:pic>
    </p:spTree>
    <p:extLst>
      <p:ext uri="{BB962C8B-B14F-4D97-AF65-F5344CB8AC3E}">
        <p14:creationId xmlns:p14="http://schemas.microsoft.com/office/powerpoint/2010/main" val="35388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复习：词法作用域</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8" name="内容占位符 7">
            <a:extLst>
              <a:ext uri="{FF2B5EF4-FFF2-40B4-BE49-F238E27FC236}">
                <a16:creationId xmlns:a16="http://schemas.microsoft.com/office/drawing/2014/main" id="{058CD52F-7A05-CB49-8F85-065FA1968B46}"/>
              </a:ext>
            </a:extLst>
          </p:cNvPr>
          <p:cNvSpPr txBox="1">
            <a:spLocks/>
          </p:cNvSpPr>
          <p:nvPr/>
        </p:nvSpPr>
        <p:spPr>
          <a:xfrm>
            <a:off x="992849" y="1811110"/>
            <a:ext cx="1027441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Wingdings" pitchFamily="2" charset="2"/>
              </a:rPr>
              <a:t>JavaScript</a:t>
            </a:r>
            <a:r>
              <a:rPr lang="zh-CN" altLang="en-US" dirty="0">
                <a:sym typeface="Wingdings" pitchFamily="2" charset="2"/>
              </a:rPr>
              <a:t>采用词法作用域：</a:t>
            </a:r>
            <a:r>
              <a:rPr kumimoji="1" lang="zh-CN" altLang="en-US" dirty="0">
                <a:solidFill>
                  <a:schemeClr val="accent6"/>
                </a:solidFill>
              </a:rPr>
              <a:t>变量的可访问性是由嵌套作用域内源代码中变量的位置决定的</a:t>
            </a:r>
            <a:r>
              <a:rPr kumimoji="1" lang="zh-CN" altLang="en-US" dirty="0"/>
              <a:t>。也就是说：词法作用域意味着我们可以在内层作用域内访问其外层作用域的变量。</a:t>
            </a:r>
            <a:endParaRPr kumimoji="1" lang="en-US" altLang="zh-CN" dirty="0"/>
          </a:p>
          <a:p>
            <a:r>
              <a:rPr kumimoji="1" lang="zh-CN" altLang="en-US" dirty="0"/>
              <a:t>之所以称为词法（或者静态），是因为</a:t>
            </a:r>
            <a:r>
              <a:rPr kumimoji="1" lang="zh-CN" altLang="en-US" dirty="0">
                <a:solidFill>
                  <a:schemeClr val="accent6"/>
                </a:solidFill>
              </a:rPr>
              <a:t>引擎只通过查看 </a:t>
            </a:r>
            <a:r>
              <a:rPr kumimoji="1" lang="en-US" altLang="zh-CN" dirty="0">
                <a:solidFill>
                  <a:schemeClr val="accent6"/>
                </a:solidFill>
              </a:rPr>
              <a:t>JavaScript </a:t>
            </a:r>
            <a:r>
              <a:rPr kumimoji="1" lang="zh-CN" altLang="en-US" dirty="0">
                <a:solidFill>
                  <a:schemeClr val="accent6"/>
                </a:solidFill>
              </a:rPr>
              <a:t>源代码（不用执行）确定作用域的嵌套（在词法分析时）</a:t>
            </a:r>
            <a:endParaRPr kumimoji="1" lang="en-US" altLang="zh-CN" dirty="0">
              <a:solidFill>
                <a:schemeClr val="accent6"/>
              </a:solidFill>
            </a:endParaRPr>
          </a:p>
          <a:p>
            <a:r>
              <a:rPr kumimoji="1" lang="zh-CN" altLang="en-US" dirty="0">
                <a:solidFill>
                  <a:schemeClr val="accent6"/>
                </a:solidFill>
              </a:rPr>
              <a:t>词法作用域由静态确定的外层作用域组成。</a:t>
            </a:r>
          </a:p>
          <a:p>
            <a:endParaRPr kumimoji="1" lang="zh-CN" altLang="en-US" dirty="0"/>
          </a:p>
          <a:p>
            <a:endParaRPr lang="en-US" altLang="zh-CN" dirty="0">
              <a:sym typeface="Wingdings" pitchFamily="2" charset="2"/>
            </a:endParaRPr>
          </a:p>
        </p:txBody>
      </p:sp>
    </p:spTree>
    <p:extLst>
      <p:ext uri="{BB962C8B-B14F-4D97-AF65-F5344CB8AC3E}">
        <p14:creationId xmlns:p14="http://schemas.microsoft.com/office/powerpoint/2010/main" val="310177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复习：词法作用域</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3" name="矩形 2">
            <a:extLst>
              <a:ext uri="{FF2B5EF4-FFF2-40B4-BE49-F238E27FC236}">
                <a16:creationId xmlns:a16="http://schemas.microsoft.com/office/drawing/2014/main" id="{8F32AA6F-D017-2E45-A557-1B157BAFDB21}"/>
              </a:ext>
            </a:extLst>
          </p:cNvPr>
          <p:cNvSpPr/>
          <p:nvPr/>
        </p:nvSpPr>
        <p:spPr>
          <a:xfrm>
            <a:off x="2061274" y="1502688"/>
            <a:ext cx="9066509" cy="5355312"/>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myGlobal</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0</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func</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myVar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a:t>
            </a:r>
            <a:r>
              <a:rPr lang="en-US" altLang="zh-CN" b="0">
                <a:solidFill>
                  <a:srgbClr val="BBBBBB"/>
                </a:solidFill>
                <a:effectLst/>
                <a:latin typeface="Fira Code" panose="020B0509050000020004" pitchFamily="49" charset="0"/>
              </a:rPr>
              <a:t>;</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myGlobal</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输出 </a:t>
            </a:r>
            <a:r>
              <a:rPr lang="en-US" altLang="zh-CN" b="0">
                <a:solidFill>
                  <a:srgbClr val="5F6167"/>
                </a:solidFill>
                <a:effectLst/>
                <a:latin typeface="Fira Code" panose="020B0509050000020004" pitchFamily="49" charset="0"/>
              </a:rPr>
              <a:t>"0"</a:t>
            </a:r>
            <a:endParaRPr lang="zh-CN" altLang="en-US" b="0">
              <a:solidFill>
                <a:srgbClr val="BBBBBB"/>
              </a:solidFill>
              <a:effectLst/>
              <a:latin typeface="Fira Code" panose="020B0509050000020004" pitchFamily="49" charset="0"/>
            </a:endParaRP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innerOfFunc</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myInnerVar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myVar</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myGlobal</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输出 </a:t>
            </a:r>
            <a:r>
              <a:rPr lang="en-US" altLang="zh-CN" b="0">
                <a:solidFill>
                  <a:srgbClr val="5F6167"/>
                </a:solidFill>
                <a:effectLst/>
                <a:latin typeface="Fira Code" panose="020B0509050000020004" pitchFamily="49" charset="0"/>
              </a:rPr>
              <a:t>"1 0"</a:t>
            </a:r>
            <a:endParaRPr lang="zh-CN" altLang="en-US" b="0">
              <a:solidFill>
                <a:srgbClr val="BBBBBB"/>
              </a:solidFill>
              <a:effectLst/>
              <a:latin typeface="Fira Code" panose="020B0509050000020004" pitchFamily="49" charset="0"/>
            </a:endParaRP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innerOfInnerOfFunc</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myInnerVar</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myVar</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myGlobal</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输出 </a:t>
            </a:r>
            <a:r>
              <a:rPr lang="en-US" altLang="zh-CN" b="0">
                <a:solidFill>
                  <a:srgbClr val="5F6167"/>
                </a:solidFill>
                <a:effectLst/>
                <a:latin typeface="Fira Code" panose="020B0509050000020004" pitchFamily="49" charset="0"/>
              </a:rPr>
              <a:t>"2 1 0"</a:t>
            </a:r>
            <a:endParaRPr lang="zh-CN" altLang="en-US" b="0">
              <a:solidFill>
                <a:srgbClr val="BBBBBB"/>
              </a:solidFill>
              <a:effectLst/>
              <a:latin typeface="Fira Code" panose="020B0509050000020004" pitchFamily="49" charset="0"/>
            </a:endParaRP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innerOfInnerOfFunc</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innerOfFunc</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FE66D"/>
                </a:solidFill>
                <a:effectLst/>
                <a:latin typeface="Fira Code" panose="020B0509050000020004" pitchFamily="49" charset="0"/>
              </a:rPr>
              <a:t>func</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184346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引出闭包</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6" name="图片 5">
            <a:extLst>
              <a:ext uri="{FF2B5EF4-FFF2-40B4-BE49-F238E27FC236}">
                <a16:creationId xmlns:a16="http://schemas.microsoft.com/office/drawing/2014/main" id="{917FF556-E621-6045-BF13-81FB7AE962F9}"/>
              </a:ext>
            </a:extLst>
          </p:cNvPr>
          <p:cNvPicPr>
            <a:picLocks noChangeAspect="1"/>
          </p:cNvPicPr>
          <p:nvPr/>
        </p:nvPicPr>
        <p:blipFill>
          <a:blip r:embed="rId3"/>
          <a:stretch>
            <a:fillRect/>
          </a:stretch>
        </p:blipFill>
        <p:spPr>
          <a:xfrm>
            <a:off x="7263108" y="974569"/>
            <a:ext cx="4928892" cy="5883431"/>
          </a:xfrm>
          <a:prstGeom prst="rect">
            <a:avLst/>
          </a:prstGeom>
        </p:spPr>
      </p:pic>
      <p:sp>
        <p:nvSpPr>
          <p:cNvPr id="13" name="内容占位符 7">
            <a:extLst>
              <a:ext uri="{FF2B5EF4-FFF2-40B4-BE49-F238E27FC236}">
                <a16:creationId xmlns:a16="http://schemas.microsoft.com/office/drawing/2014/main" id="{F056992D-AB17-3E49-882A-19D1AC6E7D21}"/>
              </a:ext>
            </a:extLst>
          </p:cNvPr>
          <p:cNvSpPr txBox="1">
            <a:spLocks/>
          </p:cNvSpPr>
          <p:nvPr/>
        </p:nvSpPr>
        <p:spPr>
          <a:xfrm>
            <a:off x="992849" y="1811110"/>
            <a:ext cx="6105375"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400" dirty="0">
                <a:solidFill>
                  <a:schemeClr val="accent6"/>
                </a:solidFill>
              </a:rPr>
              <a:t> </a:t>
            </a:r>
            <a:r>
              <a:rPr kumimoji="1" lang="en-US" altLang="zh-CN" sz="2400" dirty="0"/>
              <a:t>innerFunc()</a:t>
            </a:r>
            <a:r>
              <a:rPr kumimoji="1" lang="zh-CN" altLang="en-US" sz="2400" dirty="0"/>
              <a:t>是在其词法作用域的外面执行。重要的是：</a:t>
            </a:r>
          </a:p>
          <a:p>
            <a:pPr lvl="1"/>
            <a:r>
              <a:rPr kumimoji="1" lang="en-US" altLang="zh-CN" sz="2000" dirty="0"/>
              <a:t>innerFunc()</a:t>
            </a:r>
            <a:r>
              <a:rPr kumimoji="1" lang="zh-CN" altLang="en-US" sz="2000" dirty="0"/>
              <a:t>依然可以访问来自其词法作用域的 </a:t>
            </a:r>
            <a:r>
              <a:rPr kumimoji="1" lang="en-US" altLang="zh-CN" sz="2000" dirty="0"/>
              <a:t>outerVar</a:t>
            </a:r>
            <a:r>
              <a:rPr kumimoji="1" lang="zh-CN" altLang="en-US" sz="2000" dirty="0"/>
              <a:t>，即使它是在其词法作用域外面执行的。</a:t>
            </a:r>
          </a:p>
          <a:p>
            <a:pPr lvl="1"/>
            <a:r>
              <a:rPr kumimoji="1" lang="zh-CN" altLang="en-US" sz="2000" dirty="0"/>
              <a:t>换句话说，</a:t>
            </a:r>
            <a:r>
              <a:rPr kumimoji="1" lang="en-US" altLang="zh-CN" sz="2000" dirty="0">
                <a:solidFill>
                  <a:schemeClr val="accent6"/>
                </a:solidFill>
              </a:rPr>
              <a:t>innerFunc()</a:t>
            </a:r>
            <a:r>
              <a:rPr kumimoji="1" lang="zh-CN" altLang="en-US" sz="2000" dirty="0">
                <a:solidFill>
                  <a:schemeClr val="accent6"/>
                </a:solidFill>
              </a:rPr>
              <a:t>闭合了（即</a:t>
            </a:r>
            <a:r>
              <a:rPr kumimoji="1" lang="zh-CN" altLang="en-US" sz="2000" b="1" u="sng" dirty="0">
                <a:solidFill>
                  <a:schemeClr val="accent6"/>
                </a:solidFill>
              </a:rPr>
              <a:t>捕获</a:t>
            </a:r>
            <a:r>
              <a:rPr kumimoji="1" lang="zh-CN" altLang="en-US" sz="2000" dirty="0">
                <a:solidFill>
                  <a:schemeClr val="accent6"/>
                </a:solidFill>
              </a:rPr>
              <a:t>，请记住）来自其词法作用域的变量 </a:t>
            </a:r>
            <a:r>
              <a:rPr kumimoji="1" lang="en-US" altLang="zh-CN" sz="2000" dirty="0">
                <a:solidFill>
                  <a:schemeClr val="accent6"/>
                </a:solidFill>
              </a:rPr>
              <a:t>outerVar</a:t>
            </a:r>
            <a:r>
              <a:rPr kumimoji="1" lang="zh-CN" altLang="en-US" sz="2000" dirty="0">
                <a:solidFill>
                  <a:schemeClr val="accent6"/>
                </a:solidFill>
              </a:rPr>
              <a:t>。</a:t>
            </a:r>
          </a:p>
          <a:p>
            <a:pPr lvl="1"/>
            <a:r>
              <a:rPr kumimoji="1" lang="zh-CN" altLang="en-US" sz="2000" dirty="0"/>
              <a:t>换句话说，</a:t>
            </a:r>
            <a:r>
              <a:rPr kumimoji="1" lang="en-US" altLang="zh-CN" sz="2000" dirty="0"/>
              <a:t>innerFunc()</a:t>
            </a:r>
            <a:r>
              <a:rPr kumimoji="1" lang="zh-CN" altLang="en-US" sz="2000" dirty="0"/>
              <a:t>就是一个闭包，因为它闭合了来自其词法作用域的变量 </a:t>
            </a:r>
            <a:r>
              <a:rPr kumimoji="1" lang="en-US" altLang="zh-CN" sz="2000" dirty="0"/>
              <a:t>outerVar</a:t>
            </a:r>
            <a:r>
              <a:rPr kumimoji="1" lang="zh-CN" altLang="en-US" sz="2000" dirty="0"/>
              <a:t>。</a:t>
            </a:r>
            <a:endParaRPr kumimoji="1" lang="en-US" altLang="zh-CN" sz="2000" dirty="0"/>
          </a:p>
          <a:p>
            <a:endParaRPr kumimoji="1" lang="zh-CN" altLang="en-US" dirty="0">
              <a:solidFill>
                <a:schemeClr val="accent6"/>
              </a:solidFill>
            </a:endParaRPr>
          </a:p>
          <a:p>
            <a:endParaRPr kumimoji="1" lang="zh-CN" altLang="en-US" dirty="0"/>
          </a:p>
          <a:p>
            <a:endParaRPr lang="en-US" altLang="zh-CN" dirty="0">
              <a:sym typeface="Wingdings" pitchFamily="2" charset="2"/>
            </a:endParaRPr>
          </a:p>
        </p:txBody>
      </p:sp>
    </p:spTree>
    <p:extLst>
      <p:ext uri="{BB962C8B-B14F-4D97-AF65-F5344CB8AC3E}">
        <p14:creationId xmlns:p14="http://schemas.microsoft.com/office/powerpoint/2010/main" val="4276313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a:xfrm>
            <a:off x="992849" y="457027"/>
            <a:ext cx="3843241" cy="368300"/>
          </a:xfrm>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37470" y="911314"/>
            <a:ext cx="6434710" cy="538163"/>
          </a:xfrm>
        </p:spPr>
        <p:txBody>
          <a:bodyPr/>
          <a:lstStyle/>
          <a:p>
            <a:r>
              <a:rPr lang="zh-CN" altLang="en-US" dirty="0"/>
              <a:t>概念</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fontScale="92500"/>
          </a:bodyPr>
          <a:lstStyle/>
          <a:p>
            <a:r>
              <a:rPr lang="zh-CN" altLang="en-US" sz="2600">
                <a:solidFill>
                  <a:schemeClr val="accent6"/>
                </a:solidFill>
              </a:rPr>
              <a:t>闭包是一个可以访问其词法作用域的函数，即使它是在它的词法作用域外面执行的。</a:t>
            </a:r>
            <a:endParaRPr lang="en-US" altLang="zh-CN" sz="2600">
              <a:solidFill>
                <a:schemeClr val="accent6"/>
              </a:solidFill>
            </a:endParaRPr>
          </a:p>
          <a:p>
            <a:pPr lvl="1"/>
            <a:r>
              <a:rPr lang="zh-CN" altLang="en-US" sz="2200"/>
              <a:t>内层函数闭合了（即</a:t>
            </a:r>
            <a:r>
              <a:rPr lang="zh-CN" altLang="en-US" sz="2200">
                <a:solidFill>
                  <a:schemeClr val="accent6"/>
                </a:solidFill>
              </a:rPr>
              <a:t>捕获</a:t>
            </a:r>
            <a:r>
              <a:rPr lang="zh-CN" altLang="en-US" sz="2200"/>
              <a:t>）了来自其词法作用域中的变量！</a:t>
            </a:r>
            <a:endParaRPr lang="en-US" altLang="zh-CN" sz="2200"/>
          </a:p>
          <a:p>
            <a:pPr lvl="1"/>
            <a:r>
              <a:rPr lang="zh-CN" altLang="en-US" sz="2200"/>
              <a:t>内层函数就是个闭包，因为它闭合了来自其词法作用域的变量！</a:t>
            </a:r>
            <a:endParaRPr lang="en-US" altLang="zh-CN" sz="2200"/>
          </a:p>
          <a:p>
            <a:r>
              <a:rPr lang="zh-CN" altLang="en-US" sz="2600"/>
              <a:t>更简单来讲，闭包就是一个记住来自它被定义的地方的变量的函数，不管它稍后在哪里执行。</a:t>
            </a:r>
            <a:endParaRPr lang="en-US" altLang="zh-CN" sz="2600"/>
          </a:p>
          <a:p>
            <a:r>
              <a:rPr lang="zh-CN" altLang="en-US" sz="2600"/>
              <a:t>识别闭包的经验法则是：如果在函数中看到外部变量（不在该函数内定义的），那么该函数很可能就是一个闭包，因为外部变量被捕获了。</a:t>
            </a:r>
            <a:endParaRPr lang="en-US" altLang="zh-CN" sz="2600"/>
          </a:p>
          <a:p>
            <a:endParaRPr lang="en-US" altLang="zh-CN"/>
          </a:p>
          <a:p>
            <a:endParaRPr lang="zh-CN" altLang="en-US"/>
          </a:p>
        </p:txBody>
      </p:sp>
    </p:spTree>
    <p:extLst>
      <p:ext uri="{BB962C8B-B14F-4D97-AF65-F5344CB8AC3E}">
        <p14:creationId xmlns:p14="http://schemas.microsoft.com/office/powerpoint/2010/main" val="88800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zh-CN" altLang="en-US"/>
              <a:t>函数的属性与方法</a:t>
            </a:r>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1</a:t>
            </a:r>
            <a:endParaRPr kumimoji="1" lang="zh-CN" altLang="en-US"/>
          </a:p>
        </p:txBody>
      </p:sp>
      <p:sp>
        <p:nvSpPr>
          <p:cNvPr id="4" name="文本占位符 3">
            <a:extLst>
              <a:ext uri="{FF2B5EF4-FFF2-40B4-BE49-F238E27FC236}">
                <a16:creationId xmlns:a16="http://schemas.microsoft.com/office/drawing/2014/main" id="{31A30B65-390C-9348-8426-05501C441BF9}"/>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2376699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概念</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en-US" altLang="zh-CN"/>
              <a:t>ECMAScript </a:t>
            </a:r>
            <a:r>
              <a:rPr lang="zh-CN" altLang="en-US"/>
              <a:t>中，闭包指的是：</a:t>
            </a:r>
          </a:p>
          <a:p>
            <a:pPr lvl="1"/>
            <a:r>
              <a:rPr lang="zh-CN" altLang="en-US"/>
              <a:t>从理论角度：所有的函数。因为它们都在创建的时候就将上层上下文的数据保存起来了。哪怕是简单的全局变量也是如此，因为函数中访问全局变量就相当于是在访问自由变量，这个时候使用最外层的作用域。</a:t>
            </a:r>
          </a:p>
          <a:p>
            <a:pPr lvl="1"/>
            <a:r>
              <a:rPr lang="zh-CN" altLang="en-US"/>
              <a:t>从实践角度：以下函数才算是闭包：</a:t>
            </a:r>
          </a:p>
          <a:p>
            <a:pPr lvl="2"/>
            <a:r>
              <a:rPr lang="zh-CN" altLang="en-US"/>
              <a:t>即使创建它的上下文已经销毁，它仍然存在（比如，内部函数从父函数中返回）</a:t>
            </a:r>
          </a:p>
          <a:p>
            <a:pPr lvl="2"/>
            <a:r>
              <a:rPr lang="zh-CN" altLang="en-US"/>
              <a:t>在代码中引用了自由变量（一个变量在函数所在的内层作用域中没有定义，但从外层作用域中可以找到）</a:t>
            </a:r>
          </a:p>
        </p:txBody>
      </p:sp>
    </p:spTree>
    <p:extLst>
      <p:ext uri="{BB962C8B-B14F-4D97-AF65-F5344CB8AC3E}">
        <p14:creationId xmlns:p14="http://schemas.microsoft.com/office/powerpoint/2010/main" val="4104741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闭包的应用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a:t>事件处理程序</a:t>
            </a:r>
            <a:endParaRPr lang="en-US" altLang="zh-CN"/>
          </a:p>
          <a:p>
            <a:r>
              <a:rPr lang="zh-CN" altLang="en-US"/>
              <a:t>回调</a:t>
            </a:r>
            <a:endParaRPr lang="en-US" altLang="zh-CN"/>
          </a:p>
          <a:p>
            <a:r>
              <a:rPr lang="en-US" altLang="zh-CN"/>
              <a:t>IIFE</a:t>
            </a:r>
          </a:p>
          <a:p>
            <a:r>
              <a:rPr lang="zh-CN" altLang="en-US"/>
              <a:t>函数式编程中的柯里化</a:t>
            </a:r>
          </a:p>
        </p:txBody>
      </p:sp>
    </p:spTree>
    <p:extLst>
      <p:ext uri="{BB962C8B-B14F-4D97-AF65-F5344CB8AC3E}">
        <p14:creationId xmlns:p14="http://schemas.microsoft.com/office/powerpoint/2010/main" val="794947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37470" y="956391"/>
            <a:ext cx="6434710" cy="538163"/>
          </a:xfrm>
        </p:spPr>
        <p:txBody>
          <a:bodyPr/>
          <a:lstStyle/>
          <a:p>
            <a:r>
              <a:rPr lang="zh-CN" altLang="en-US" dirty="0"/>
              <a:t>闭包的应用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a:t>事件处理程序</a:t>
            </a:r>
            <a:endParaRPr lang="en-US" altLang="zh-CN"/>
          </a:p>
        </p:txBody>
      </p:sp>
      <p:sp>
        <p:nvSpPr>
          <p:cNvPr id="3" name="矩形 2">
            <a:extLst>
              <a:ext uri="{FF2B5EF4-FFF2-40B4-BE49-F238E27FC236}">
                <a16:creationId xmlns:a16="http://schemas.microsoft.com/office/drawing/2014/main" id="{68C2C438-0B2C-FC41-8936-C3DC6ACD6EDF}"/>
              </a:ext>
            </a:extLst>
          </p:cNvPr>
          <p:cNvSpPr/>
          <p:nvPr/>
        </p:nvSpPr>
        <p:spPr>
          <a:xfrm>
            <a:off x="1146876" y="2584803"/>
            <a:ext cx="10197884" cy="1938992"/>
          </a:xfrm>
          <a:prstGeom prst="rect">
            <a:avLst/>
          </a:prstGeom>
          <a:ln>
            <a:solidFill>
              <a:schemeClr val="accent1"/>
            </a:solidFill>
          </a:ln>
        </p:spPr>
        <p:txBody>
          <a:bodyPr wrap="square">
            <a:spAutoFit/>
          </a:bodyPr>
          <a:lstStyle/>
          <a:p>
            <a:r>
              <a:rPr lang="en-US" altLang="zh-CN" sz="2000" b="0">
                <a:solidFill>
                  <a:srgbClr val="C74DED"/>
                </a:solidFill>
                <a:effectLst/>
                <a:latin typeface="Fira Code" panose="020B0509050000020004" pitchFamily="49" charset="0"/>
              </a:rPr>
              <a:t>let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countClicked</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F39C12"/>
                </a:solidFill>
                <a:effectLst/>
                <a:latin typeface="Fira Code" panose="020B0509050000020004" pitchFamily="49" charset="0"/>
              </a:rPr>
              <a:t>0</a:t>
            </a:r>
            <a:r>
              <a:rPr lang="en-US" altLang="zh-CN" sz="2000" b="0">
                <a:solidFill>
                  <a:srgbClr val="BBBBBB"/>
                </a:solidFill>
                <a:effectLst/>
                <a:latin typeface="Fira Code" panose="020B0509050000020004" pitchFamily="49" charset="0"/>
              </a:rPr>
              <a:t>;</a:t>
            </a:r>
          </a:p>
          <a:p>
            <a:br>
              <a:rPr lang="en-US" altLang="zh-CN" sz="2000" b="0">
                <a:solidFill>
                  <a:srgbClr val="BBBBBB"/>
                </a:solidFill>
                <a:effectLst/>
                <a:latin typeface="Fira Code" panose="020B0509050000020004" pitchFamily="49" charset="0"/>
              </a:rPr>
            </a:br>
            <a:r>
              <a:rPr lang="en-US" altLang="zh-CN" sz="2000" b="0">
                <a:solidFill>
                  <a:srgbClr val="F39C12"/>
                </a:solidFill>
                <a:effectLst/>
                <a:latin typeface="Fira Code" panose="020B0509050000020004" pitchFamily="49" charset="0"/>
              </a:rPr>
              <a:t>myButton</a:t>
            </a:r>
            <a:r>
              <a:rPr lang="en-US" altLang="zh-CN" sz="2000" b="0">
                <a:solidFill>
                  <a:srgbClr val="BBBBBB"/>
                </a:solidFill>
                <a:effectLst/>
                <a:latin typeface="Fira Code" panose="020B0509050000020004" pitchFamily="49" charset="0"/>
              </a:rPr>
              <a:t>.</a:t>
            </a:r>
            <a:r>
              <a:rPr lang="en-US" altLang="zh-CN" sz="2000" b="0">
                <a:solidFill>
                  <a:srgbClr val="FFE66D"/>
                </a:solidFill>
                <a:effectLst/>
                <a:latin typeface="Fira Code" panose="020B0509050000020004" pitchFamily="49" charset="0"/>
              </a:rPr>
              <a:t>addEventListener</a:t>
            </a:r>
            <a:r>
              <a:rPr lang="en-US" altLang="zh-CN" sz="2000" b="0">
                <a:solidFill>
                  <a:srgbClr val="BBBBBB"/>
                </a:solidFill>
                <a:effectLst/>
                <a:latin typeface="Fira Code" panose="020B0509050000020004" pitchFamily="49" charset="0"/>
              </a:rPr>
              <a:t>(</a:t>
            </a:r>
            <a:r>
              <a:rPr lang="en-US" altLang="zh-CN" sz="2000" b="0">
                <a:solidFill>
                  <a:srgbClr val="96E072"/>
                </a:solidFill>
                <a:effectLst/>
                <a:latin typeface="Fira Code" panose="020B0509050000020004" pitchFamily="49" charset="0"/>
              </a:rPr>
              <a:t>'click'</a:t>
            </a:r>
            <a:r>
              <a:rPr lang="en-US" altLang="zh-CN"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handleClick</a:t>
            </a:r>
            <a:r>
              <a:rPr lang="en-US" altLang="zh-CN" sz="2000" b="0">
                <a:solidFill>
                  <a:srgbClr val="BBBBBB"/>
                </a:solidFill>
                <a:effectLst/>
                <a:latin typeface="Fira Code" panose="020B0509050000020004" pitchFamily="49" charset="0"/>
              </a:rPr>
              <a:t>() {</a:t>
            </a:r>
          </a:p>
          <a:p>
            <a:r>
              <a:rPr lang="zh-CN" altLang="en-US" sz="2000" b="0">
                <a:solidFill>
                  <a:srgbClr val="00E8C6"/>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countClicked</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a:t>
            </a:r>
          </a:p>
          <a:p>
            <a:r>
              <a:rPr lang="zh-CN" altLang="en-US" sz="2000" b="0">
                <a:solidFill>
                  <a:srgbClr val="F39C12"/>
                </a:solidFill>
                <a:effectLst/>
                <a:latin typeface="Fira Code" panose="020B0509050000020004" pitchFamily="49" charset="0"/>
              </a:rPr>
              <a:t>  </a:t>
            </a:r>
            <a:r>
              <a:rPr lang="en-US" altLang="zh-CN" sz="2000" b="0">
                <a:solidFill>
                  <a:srgbClr val="F39C12"/>
                </a:solidFill>
                <a:effectLst/>
                <a:latin typeface="Fira Code" panose="020B0509050000020004" pitchFamily="49" charset="0"/>
              </a:rPr>
              <a:t>myText</a:t>
            </a:r>
            <a:r>
              <a:rPr lang="en-US" altLang="zh-CN" sz="2000" b="0">
                <a:solidFill>
                  <a:srgbClr val="BBBBBB"/>
                </a:solidFill>
                <a:effectLst/>
                <a:latin typeface="Fira Code" panose="020B0509050000020004" pitchFamily="49" charset="0"/>
              </a:rPr>
              <a:t>.</a:t>
            </a:r>
            <a:r>
              <a:rPr lang="en-US" altLang="zh-CN" sz="2000" b="0">
                <a:solidFill>
                  <a:srgbClr val="00E8C6"/>
                </a:solidFill>
                <a:effectLst/>
                <a:latin typeface="Fira Code" panose="020B0509050000020004" pitchFamily="49" charset="0"/>
              </a:rPr>
              <a:t>innerText</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96E072"/>
                </a:solidFill>
                <a:effectLst/>
                <a:latin typeface="Fira Code" panose="020B0509050000020004" pitchFamily="49" charset="0"/>
              </a:rPr>
              <a:t>`You clicked </a:t>
            </a:r>
            <a:r>
              <a:rPr lang="en-US" altLang="zh-CN" sz="2000" b="0">
                <a:solidFill>
                  <a:srgbClr val="F92672"/>
                </a:solidFill>
                <a:effectLst/>
                <a:latin typeface="Fira Code" panose="020B0509050000020004" pitchFamily="49" charset="0"/>
              </a:rPr>
              <a:t>${</a:t>
            </a:r>
            <a:r>
              <a:rPr lang="en-US" altLang="zh-CN" sz="2000" b="0">
                <a:solidFill>
                  <a:srgbClr val="00E8C6"/>
                </a:solidFill>
                <a:effectLst/>
                <a:latin typeface="Fira Code" panose="020B0509050000020004" pitchFamily="49" charset="0"/>
              </a:rPr>
              <a:t>countClicked</a:t>
            </a:r>
            <a:r>
              <a:rPr lang="en-US" altLang="zh-CN" sz="2000" b="0">
                <a:solidFill>
                  <a:srgbClr val="F92672"/>
                </a:solidFill>
                <a:effectLst/>
                <a:latin typeface="Fira Code" panose="020B0509050000020004" pitchFamily="49" charset="0"/>
              </a:rPr>
              <a:t>}</a:t>
            </a:r>
            <a:r>
              <a:rPr lang="en-US" altLang="zh-CN" sz="2000" b="0">
                <a:solidFill>
                  <a:srgbClr val="96E072"/>
                </a:solidFill>
                <a:effectLst/>
                <a:latin typeface="Fira Code" panose="020B0509050000020004" pitchFamily="49" charset="0"/>
              </a:rPr>
              <a:t> times`</a:t>
            </a:r>
            <a:r>
              <a:rPr lang="en-US" altLang="zh-CN" sz="2000" b="0">
                <a:solidFill>
                  <a:srgbClr val="BBBBBB"/>
                </a:solidFill>
                <a:effectLst/>
                <a:latin typeface="Fira Code" panose="020B0509050000020004" pitchFamily="49" charset="0"/>
              </a:rPr>
              <a:t>;</a:t>
            </a:r>
          </a:p>
          <a:p>
            <a:r>
              <a:rPr lang="en-US" altLang="zh-CN" sz="20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752156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闭包的应用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a:t>回调</a:t>
            </a:r>
            <a:endParaRPr lang="en-US" altLang="zh-CN"/>
          </a:p>
        </p:txBody>
      </p:sp>
      <p:sp>
        <p:nvSpPr>
          <p:cNvPr id="3" name="矩形 2">
            <a:extLst>
              <a:ext uri="{FF2B5EF4-FFF2-40B4-BE49-F238E27FC236}">
                <a16:creationId xmlns:a16="http://schemas.microsoft.com/office/drawing/2014/main" id="{1E494576-CAFB-D544-8CB9-5BF5DA04D175}"/>
              </a:ext>
            </a:extLst>
          </p:cNvPr>
          <p:cNvSpPr/>
          <p:nvPr/>
        </p:nvSpPr>
        <p:spPr>
          <a:xfrm>
            <a:off x="1472339" y="2474345"/>
            <a:ext cx="9546955" cy="1938992"/>
          </a:xfrm>
          <a:prstGeom prst="rect">
            <a:avLst/>
          </a:prstGeom>
          <a:ln>
            <a:solidFill>
              <a:schemeClr val="accent1"/>
            </a:solidFill>
          </a:ln>
        </p:spPr>
        <p:txBody>
          <a:bodyPr wrap="square">
            <a:spAutoFit/>
          </a:bodyPr>
          <a:lstStyle/>
          <a:p>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message</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96E072"/>
                </a:solidFill>
                <a:effectLst/>
                <a:latin typeface="Fira Code" panose="020B0509050000020004" pitchFamily="49" charset="0"/>
              </a:rPr>
              <a:t>'Hello, World!'</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FFE66D"/>
                </a:solidFill>
                <a:effectLst/>
                <a:latin typeface="Fira Code" panose="020B0509050000020004" pitchFamily="49" charset="0"/>
              </a:rPr>
              <a:t>setTimeout</a:t>
            </a:r>
            <a:r>
              <a:rPr lang="en-US" altLang="zh-CN" sz="2400" b="0">
                <a:solidFill>
                  <a:srgbClr val="BBBBBB"/>
                </a:solidFill>
                <a:effectLst/>
                <a:latin typeface="Fira Code" panose="020B0509050000020004" pitchFamily="49" charset="0"/>
              </a:rPr>
              <a:t>(</a:t>
            </a: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callback</a:t>
            </a:r>
            <a:r>
              <a:rPr lang="en-US" altLang="zh-CN" sz="2400" b="0">
                <a:solidFill>
                  <a:srgbClr val="BBBBBB"/>
                </a:solidFill>
                <a:effectLst/>
                <a:latin typeface="Fira Code" panose="020B0509050000020004" pitchFamily="49" charset="0"/>
              </a:rPr>
              <a:t>() {</a:t>
            </a:r>
          </a:p>
          <a:p>
            <a:r>
              <a:rPr lang="zh-CN" altLang="en-US" sz="2400" b="0">
                <a:solidFill>
                  <a:srgbClr val="F39C12"/>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console</a:t>
            </a:r>
            <a:r>
              <a:rPr lang="en-US" altLang="zh-CN" sz="2400" b="0">
                <a:solidFill>
                  <a:srgbClr val="BBBBBB"/>
                </a:solidFill>
                <a:effectLst/>
                <a:latin typeface="Fira Code" panose="020B0509050000020004" pitchFamily="49" charset="0"/>
              </a:rPr>
              <a:t>.</a:t>
            </a:r>
            <a:r>
              <a:rPr lang="en-US" altLang="zh-CN" sz="2400" b="0">
                <a:solidFill>
                  <a:srgbClr val="FFE66D"/>
                </a:solidFill>
                <a:effectLst/>
                <a:latin typeface="Fira Code" panose="020B0509050000020004" pitchFamily="49" charset="0"/>
              </a:rPr>
              <a:t>log</a:t>
            </a:r>
            <a:r>
              <a:rPr lang="en-US" altLang="zh-CN" sz="2400" b="0">
                <a:solidFill>
                  <a:srgbClr val="BBBBBB"/>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message</a:t>
            </a:r>
            <a:r>
              <a:rPr lang="en-US" altLang="zh-CN" sz="2400" b="0">
                <a:solidFill>
                  <a:srgbClr val="BBBBBB"/>
                </a:solidFill>
                <a:effectLst/>
                <a:latin typeface="Fira Code" panose="020B0509050000020004" pitchFamily="49" charset="0"/>
              </a:rPr>
              <a:t>); </a:t>
            </a:r>
            <a:r>
              <a:rPr lang="en-US" altLang="zh-CN" sz="2400" b="0">
                <a:solidFill>
                  <a:srgbClr val="5F6167"/>
                </a:solidFill>
                <a:effectLst/>
                <a:latin typeface="Fira Code" panose="020B0509050000020004" pitchFamily="49" charset="0"/>
              </a:rPr>
              <a:t>// </a:t>
            </a:r>
            <a:r>
              <a:rPr lang="zh-CN" altLang="en-US" sz="2400" b="0">
                <a:solidFill>
                  <a:srgbClr val="5F6167"/>
                </a:solidFill>
                <a:effectLst/>
                <a:latin typeface="Fira Code" panose="020B0509050000020004" pitchFamily="49" charset="0"/>
              </a:rPr>
              <a:t>输出 </a:t>
            </a:r>
            <a:r>
              <a:rPr lang="en-US" altLang="zh-CN" sz="2400" b="0">
                <a:solidFill>
                  <a:srgbClr val="5F6167"/>
                </a:solidFill>
                <a:effectLst/>
                <a:latin typeface="Fira Code" panose="020B0509050000020004" pitchFamily="49" charset="0"/>
              </a:rPr>
              <a:t>"Hello, World!"</a:t>
            </a:r>
            <a:endParaRPr lang="en-US" altLang="zh-CN" sz="2400" b="0">
              <a:solidFill>
                <a:srgbClr val="BBBBBB"/>
              </a:solidFill>
              <a:effectLst/>
              <a:latin typeface="Fira Code" panose="020B0509050000020004" pitchFamily="49" charset="0"/>
            </a:endParaRPr>
          </a:p>
          <a:p>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1000</a:t>
            </a:r>
            <a:r>
              <a:rPr lang="en-US" altLang="zh-CN" sz="24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42388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闭包的应用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en-US" altLang="zh-CN"/>
              <a:t>IIFE</a:t>
            </a:r>
          </a:p>
        </p:txBody>
      </p:sp>
    </p:spTree>
    <p:extLst>
      <p:ext uri="{BB962C8B-B14F-4D97-AF65-F5344CB8AC3E}">
        <p14:creationId xmlns:p14="http://schemas.microsoft.com/office/powerpoint/2010/main" val="4229779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闭包</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闭包的应用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a:t>函数式编程中的柯里化：</a:t>
            </a:r>
            <a:r>
              <a:rPr kumimoji="1" lang="zh-CN" altLang="en-US" dirty="0"/>
              <a:t>当一个函数返回另一个函数，直到参数被全部提供了，就是柯里化。</a:t>
            </a:r>
          </a:p>
        </p:txBody>
      </p:sp>
      <p:sp>
        <p:nvSpPr>
          <p:cNvPr id="3" name="矩形 2">
            <a:extLst>
              <a:ext uri="{FF2B5EF4-FFF2-40B4-BE49-F238E27FC236}">
                <a16:creationId xmlns:a16="http://schemas.microsoft.com/office/drawing/2014/main" id="{D5519BBD-610D-D243-8551-C8A61855E2ED}"/>
              </a:ext>
            </a:extLst>
          </p:cNvPr>
          <p:cNvSpPr/>
          <p:nvPr/>
        </p:nvSpPr>
        <p:spPr>
          <a:xfrm>
            <a:off x="3347634" y="2759226"/>
            <a:ext cx="6416299" cy="3754874"/>
          </a:xfrm>
          <a:prstGeom prst="rect">
            <a:avLst/>
          </a:prstGeom>
          <a:ln>
            <a:solidFill>
              <a:schemeClr val="accent1"/>
            </a:solidFill>
          </a:ln>
        </p:spPr>
        <p:txBody>
          <a:bodyPr wrap="square">
            <a:spAutoFit/>
          </a:bodyPr>
          <a:lstStyle/>
          <a:p>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multiply</a:t>
            </a:r>
            <a:r>
              <a:rPr lang="en-US" altLang="zh-CN" sz="2000" b="0">
                <a:solidFill>
                  <a:srgbClr val="BBBBBB"/>
                </a:solidFill>
                <a:effectLst/>
                <a:latin typeface="Fira Code" panose="020B0509050000020004" pitchFamily="49" charset="0"/>
              </a:rPr>
              <a:t>(</a:t>
            </a:r>
            <a:r>
              <a:rPr lang="en-US" altLang="zh-CN" sz="2000" b="0">
                <a:solidFill>
                  <a:srgbClr val="00E8C6"/>
                </a:solidFill>
                <a:effectLst/>
                <a:latin typeface="Fira Code" panose="020B0509050000020004" pitchFamily="49" charset="0"/>
              </a:rPr>
              <a:t>a</a:t>
            </a:r>
            <a:r>
              <a:rPr lang="en-US" altLang="zh-CN" sz="2000" b="0">
                <a:solidFill>
                  <a:srgbClr val="BBBBBB"/>
                </a:solidFill>
                <a:effectLst/>
                <a:latin typeface="Fira Code" panose="020B0509050000020004" pitchFamily="49" charset="0"/>
              </a:rPr>
              <a:t>)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executeMultiply</a:t>
            </a:r>
            <a:r>
              <a:rPr lang="en-US" altLang="zh-CN" sz="2000" b="0">
                <a:solidFill>
                  <a:srgbClr val="BBBBBB"/>
                </a:solidFill>
                <a:effectLst/>
                <a:latin typeface="Fira Code" panose="020B0509050000020004" pitchFamily="49" charset="0"/>
              </a:rPr>
              <a:t>(</a:t>
            </a:r>
            <a:r>
              <a:rPr lang="en-US" altLang="zh-CN" sz="2000" b="0">
                <a:solidFill>
                  <a:srgbClr val="00E8C6"/>
                </a:solidFill>
                <a:effectLst/>
                <a:latin typeface="Fira Code" panose="020B0509050000020004" pitchFamily="49" charset="0"/>
              </a:rPr>
              <a:t>b</a:t>
            </a:r>
            <a:r>
              <a:rPr lang="en-US" altLang="zh-CN" sz="2000" b="0">
                <a:solidFill>
                  <a:srgbClr val="BBBBBB"/>
                </a:solidFill>
                <a:effectLst/>
                <a:latin typeface="Fira Code" panose="020B0509050000020004" pitchFamily="49" charset="0"/>
              </a:rPr>
              <a:t>)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a</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b</a:t>
            </a:r>
            <a:r>
              <a:rPr lang="en-US" altLang="zh-CN" sz="2000" b="0">
                <a:solidFill>
                  <a:srgbClr val="BBBBBB"/>
                </a:solidFill>
                <a:effectLst/>
                <a:latin typeface="Fira Code" panose="020B0509050000020004" pitchFamily="49" charset="0"/>
              </a:rPr>
              <a:t>;</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p>
          <a:p>
            <a:r>
              <a:rPr lang="en-US" altLang="zh-CN" sz="2000" b="0">
                <a:solidFill>
                  <a:srgbClr val="BBBBBB"/>
                </a:solidFill>
                <a:effectLst/>
                <a:latin typeface="Fira Code" panose="020B0509050000020004" pitchFamily="49" charset="0"/>
              </a:rPr>
              <a:t>}</a:t>
            </a:r>
          </a:p>
          <a:p>
            <a:br>
              <a:rPr lang="en-US" altLang="zh-CN" sz="2000" b="0">
                <a:solidFill>
                  <a:srgbClr val="BBBBBB"/>
                </a:solidFill>
                <a:effectLst/>
                <a:latin typeface="Fira Code" panose="020B0509050000020004" pitchFamily="49" charset="0"/>
              </a:rPr>
            </a:br>
            <a:r>
              <a:rPr lang="en-US" altLang="zh-CN" sz="2000" b="0">
                <a:solidFill>
                  <a:srgbClr val="C74DED"/>
                </a:solidFill>
                <a:effectLst/>
                <a:latin typeface="Fira Code" panose="020B0509050000020004" pitchFamily="49" charset="0"/>
              </a:rPr>
              <a:t>const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double</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multiply</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2</a:t>
            </a:r>
            <a:r>
              <a:rPr lang="en-US" altLang="zh-CN" sz="2000" b="0">
                <a:solidFill>
                  <a:srgbClr val="BBBBBB"/>
                </a:solidFill>
                <a:effectLst/>
                <a:latin typeface="Fira Code" panose="020B0509050000020004" pitchFamily="49" charset="0"/>
              </a:rPr>
              <a:t>);</a:t>
            </a:r>
          </a:p>
          <a:p>
            <a:r>
              <a:rPr lang="en-US" altLang="zh-CN" sz="2000" b="0">
                <a:solidFill>
                  <a:srgbClr val="FFE66D"/>
                </a:solidFill>
                <a:effectLst/>
                <a:latin typeface="Fira Code" panose="020B0509050000020004" pitchFamily="49" charset="0"/>
              </a:rPr>
              <a:t>double</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3</a:t>
            </a:r>
            <a:r>
              <a:rPr lang="en-US" altLang="zh-CN" sz="2000" b="0">
                <a:solidFill>
                  <a:srgbClr val="BBBBBB"/>
                </a:solidFill>
                <a:effectLst/>
                <a:latin typeface="Fira Code" panose="020B0509050000020004" pitchFamily="49" charset="0"/>
              </a:rPr>
              <a:t>); </a:t>
            </a:r>
            <a:r>
              <a:rPr lang="en-US" altLang="zh-CN" sz="2000" b="0">
                <a:solidFill>
                  <a:srgbClr val="5F6167"/>
                </a:solidFill>
                <a:effectLst/>
                <a:latin typeface="Fira Code" panose="020B0509050000020004" pitchFamily="49" charset="0"/>
              </a:rPr>
              <a:t>// =&gt; 6</a:t>
            </a:r>
            <a:endParaRPr lang="en-US" altLang="zh-CN" sz="2000" b="0">
              <a:solidFill>
                <a:srgbClr val="BBBBBB"/>
              </a:solidFill>
              <a:effectLst/>
              <a:latin typeface="Fira Code" panose="020B0509050000020004" pitchFamily="49" charset="0"/>
            </a:endParaRPr>
          </a:p>
          <a:p>
            <a:r>
              <a:rPr lang="en-US" altLang="zh-CN" sz="2000" b="0">
                <a:solidFill>
                  <a:srgbClr val="FFE66D"/>
                </a:solidFill>
                <a:effectLst/>
                <a:latin typeface="Fira Code" panose="020B0509050000020004" pitchFamily="49" charset="0"/>
              </a:rPr>
              <a:t>double</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5</a:t>
            </a:r>
            <a:r>
              <a:rPr lang="en-US" altLang="zh-CN" sz="2000" b="0">
                <a:solidFill>
                  <a:srgbClr val="BBBBBB"/>
                </a:solidFill>
                <a:effectLst/>
                <a:latin typeface="Fira Code" panose="020B0509050000020004" pitchFamily="49" charset="0"/>
              </a:rPr>
              <a:t>); </a:t>
            </a:r>
            <a:r>
              <a:rPr lang="en-US" altLang="zh-CN" sz="2000" b="0">
                <a:solidFill>
                  <a:srgbClr val="5F6167"/>
                </a:solidFill>
                <a:effectLst/>
                <a:latin typeface="Fira Code" panose="020B0509050000020004" pitchFamily="49" charset="0"/>
              </a:rPr>
              <a:t>// =&gt; 10</a:t>
            </a:r>
            <a:endParaRPr lang="en-US" altLang="zh-CN" sz="2000" b="0">
              <a:solidFill>
                <a:srgbClr val="BBBBBB"/>
              </a:solidFill>
              <a:effectLst/>
              <a:latin typeface="Fira Code" panose="020B0509050000020004" pitchFamily="49" charset="0"/>
            </a:endParaRPr>
          </a:p>
          <a:p>
            <a:br>
              <a:rPr lang="en-US" altLang="zh-CN" sz="2000" b="0">
                <a:solidFill>
                  <a:srgbClr val="BBBBBB"/>
                </a:solidFill>
                <a:effectLst/>
                <a:latin typeface="Fira Code" panose="020B0509050000020004" pitchFamily="49" charset="0"/>
              </a:rPr>
            </a:br>
            <a:r>
              <a:rPr lang="en-US" altLang="zh-CN" sz="2000" b="0">
                <a:solidFill>
                  <a:srgbClr val="C74DED"/>
                </a:solidFill>
                <a:effectLst/>
                <a:latin typeface="Fira Code" panose="020B0509050000020004" pitchFamily="49" charset="0"/>
              </a:rPr>
              <a:t>const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triple</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multiply</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3</a:t>
            </a:r>
            <a:r>
              <a:rPr lang="en-US" altLang="zh-CN" sz="2000" b="0">
                <a:solidFill>
                  <a:srgbClr val="BBBBBB"/>
                </a:solidFill>
                <a:effectLst/>
                <a:latin typeface="Fira Code" panose="020B0509050000020004" pitchFamily="49" charset="0"/>
              </a:rPr>
              <a:t>);</a:t>
            </a:r>
          </a:p>
          <a:p>
            <a:r>
              <a:rPr lang="en-US" altLang="zh-CN" sz="2000" b="0">
                <a:solidFill>
                  <a:srgbClr val="FFE66D"/>
                </a:solidFill>
                <a:effectLst/>
                <a:latin typeface="Fira Code" panose="020B0509050000020004" pitchFamily="49" charset="0"/>
              </a:rPr>
              <a:t>triple</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4</a:t>
            </a:r>
            <a:r>
              <a:rPr lang="en-US" altLang="zh-CN" sz="2000" b="0">
                <a:solidFill>
                  <a:srgbClr val="BBBBBB"/>
                </a:solidFill>
                <a:effectLst/>
                <a:latin typeface="Fira Code" panose="020B0509050000020004" pitchFamily="49" charset="0"/>
              </a:rPr>
              <a:t>); </a:t>
            </a:r>
            <a:r>
              <a:rPr lang="en-US" altLang="zh-CN" sz="2000" b="0">
                <a:solidFill>
                  <a:srgbClr val="5F6167"/>
                </a:solidFill>
                <a:effectLst/>
                <a:latin typeface="Fira Code" panose="020B0509050000020004" pitchFamily="49" charset="0"/>
              </a:rPr>
              <a:t>// =&gt; 12</a:t>
            </a:r>
            <a:endParaRPr lang="en-US" altLang="zh-CN" sz="20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2575010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zh-CN" altLang="en-US"/>
              <a:t>函数式编程</a:t>
            </a:r>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4</a:t>
            </a:r>
            <a:endParaRPr kumimoji="1" lang="zh-CN" altLang="en-US"/>
          </a:p>
        </p:txBody>
      </p:sp>
      <p:sp>
        <p:nvSpPr>
          <p:cNvPr id="4" name="文本占位符 3">
            <a:extLst>
              <a:ext uri="{FF2B5EF4-FFF2-40B4-BE49-F238E27FC236}">
                <a16:creationId xmlns:a16="http://schemas.microsoft.com/office/drawing/2014/main" id="{31A30B65-390C-9348-8426-05501C441BF9}"/>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4184194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函数式编程</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概述</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a:t>编程范式：</a:t>
            </a:r>
            <a:endParaRPr lang="en-US" altLang="zh-CN"/>
          </a:p>
          <a:p>
            <a:pPr lvl="1"/>
            <a:r>
              <a:rPr lang="zh-CN" altLang="en-US"/>
              <a:t>命令式：面向对象编程、面向过程编程</a:t>
            </a:r>
            <a:endParaRPr lang="en-US" altLang="zh-CN"/>
          </a:p>
          <a:p>
            <a:pPr lvl="1"/>
            <a:r>
              <a:rPr lang="zh-CN" altLang="en-US"/>
              <a:t>声明式：函数式编程。。。</a:t>
            </a:r>
            <a:endParaRPr lang="en-US" altLang="zh-CN"/>
          </a:p>
          <a:p>
            <a:r>
              <a:rPr lang="en-US" altLang="zh-CN"/>
              <a:t>JavaScript</a:t>
            </a:r>
            <a:r>
              <a:rPr lang="zh-CN" altLang="en-US"/>
              <a:t>是一种多范式语言，也就是说它可以用各种范式编程，并且有时候可以混搭多种范式。</a:t>
            </a:r>
            <a:endParaRPr lang="en-US" altLang="zh-CN"/>
          </a:p>
          <a:p>
            <a:r>
              <a:rPr lang="en-US" altLang="zh-CN"/>
              <a:t>JavaScript</a:t>
            </a:r>
            <a:r>
              <a:rPr lang="zh-CN" altLang="en-US"/>
              <a:t>由于函数是一等对象，一直是支持函数式编程的。</a:t>
            </a:r>
            <a:r>
              <a:rPr lang="en-US" altLang="zh-CN"/>
              <a:t>JavaScript</a:t>
            </a:r>
            <a:r>
              <a:rPr lang="zh-CN" altLang="en-US"/>
              <a:t>所擅长的将函数传为实参，从其它函数返回函数，以及使用匿名函数和闭包这些能力，都是的函数式编程的基本要素。</a:t>
            </a:r>
            <a:endParaRPr lang="en-US" altLang="zh-CN"/>
          </a:p>
          <a:p>
            <a:endParaRPr lang="en-US" altLang="zh-CN"/>
          </a:p>
        </p:txBody>
      </p:sp>
    </p:spTree>
    <p:extLst>
      <p:ext uri="{BB962C8B-B14F-4D97-AF65-F5344CB8AC3E}">
        <p14:creationId xmlns:p14="http://schemas.microsoft.com/office/powerpoint/2010/main" val="3484222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函数式编程</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纯函数</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650930" y="1470148"/>
            <a:ext cx="10972800" cy="4882987"/>
          </a:xfrm>
        </p:spPr>
        <p:txBody>
          <a:bodyPr>
            <a:noAutofit/>
          </a:bodyPr>
          <a:lstStyle/>
          <a:p>
            <a:r>
              <a:rPr kumimoji="1" lang="zh-CN" altLang="en-US" sz="1600" dirty="0"/>
              <a:t>函数式编程的一个核心特征是使用纯函数。纯函数是遵守以下规则的函数：</a:t>
            </a:r>
          </a:p>
          <a:p>
            <a:pPr lvl="1"/>
            <a:r>
              <a:rPr kumimoji="1" lang="zh-CN" altLang="en-US" sz="1400" dirty="0"/>
              <a:t>纯函数的返回值只依赖于参数的值。它不依赖于任何程序中其它地方的值。</a:t>
            </a:r>
          </a:p>
          <a:p>
            <a:pPr lvl="1"/>
            <a:r>
              <a:rPr kumimoji="1" lang="zh-CN" altLang="en-US" sz="1400" dirty="0"/>
              <a:t>没有副作用。纯函数不会修改其它地方的值或者数据。它只做非破坏性的数据转换，并返回新值，而不是修改任何下层数据。</a:t>
            </a:r>
          </a:p>
          <a:p>
            <a:pPr lvl="1"/>
            <a:r>
              <a:rPr kumimoji="1" lang="zh-CN" altLang="en-US" sz="1400" dirty="0"/>
              <a:t>引用透明。给出相同的参数，纯函数总是返回相同的结果。</a:t>
            </a:r>
          </a:p>
          <a:p>
            <a:r>
              <a:rPr kumimoji="1" lang="zh-CN" altLang="en-US" sz="1600" dirty="0"/>
              <a:t>为遵循这些规则，任何纯函数必须有：</a:t>
            </a:r>
          </a:p>
          <a:p>
            <a:pPr lvl="1"/>
            <a:r>
              <a:rPr kumimoji="1" lang="zh-CN" altLang="en-US" sz="1400" dirty="0"/>
              <a:t>至少有一个参数；否则返回值就必须依赖于除函数参数以外的其它值，这就会打破第一条规则。</a:t>
            </a:r>
          </a:p>
          <a:p>
            <a:pPr lvl="1"/>
            <a:r>
              <a:rPr kumimoji="1" lang="zh-CN" altLang="en-US" sz="1400" dirty="0"/>
              <a:t>一个返回值；否则函数就没有意义（除非它修改了程序中其它地方的东西 </a:t>
            </a:r>
            <a:r>
              <a:rPr kumimoji="1" lang="en-US" altLang="zh-CN" sz="1400" dirty="0"/>
              <a:t>- </a:t>
            </a:r>
            <a:r>
              <a:rPr kumimoji="1" lang="zh-CN" altLang="en-US" sz="1400" dirty="0"/>
              <a:t>在这种情况下，就破坏了没有副作用这条规则）。</a:t>
            </a:r>
            <a:endParaRPr kumimoji="1" lang="en-US" altLang="zh-CN" sz="1400" dirty="0"/>
          </a:p>
          <a:p>
            <a:r>
              <a:rPr kumimoji="1" lang="zh-CN" altLang="en-US" sz="1600" dirty="0"/>
              <a:t>纯函数有助于让函数式编程代码比其他编程风格更简洁和可预测。</a:t>
            </a:r>
            <a:endParaRPr kumimoji="1" lang="en-US" altLang="zh-CN" sz="1600" dirty="0"/>
          </a:p>
          <a:p>
            <a:pPr lvl="1"/>
            <a:r>
              <a:rPr kumimoji="1" lang="zh-CN" altLang="en-US" sz="1400" dirty="0"/>
              <a:t>引用透明让纯函数易于测试，因为在提供相同的参数时总是返回相同的值。</a:t>
            </a:r>
            <a:endParaRPr kumimoji="1" lang="en-US" altLang="zh-CN" sz="1400" dirty="0"/>
          </a:p>
          <a:p>
            <a:pPr lvl="1"/>
            <a:r>
              <a:rPr kumimoji="1" lang="zh-CN" altLang="en-US" sz="1400" dirty="0"/>
              <a:t>另一个好处是任何返回值都可以缓存，因为它们总是相同的（参见</a:t>
            </a:r>
            <a:r>
              <a:rPr kumimoji="1" lang="en-US" altLang="zh-CN" sz="1400" dirty="0"/>
              <a:t>Memoization</a:t>
            </a:r>
            <a:r>
              <a:rPr kumimoji="1" lang="zh-CN" altLang="en-US" sz="1400" dirty="0"/>
              <a:t>）。</a:t>
            </a:r>
            <a:endParaRPr kumimoji="1" lang="en-US" altLang="zh-CN" sz="1400" dirty="0"/>
          </a:p>
          <a:p>
            <a:pPr lvl="1"/>
            <a:r>
              <a:rPr kumimoji="1" lang="zh-CN" altLang="en-US" sz="1400" dirty="0"/>
              <a:t>没有任何副作用就减少可能散布到代码中的错误的数量，因为没有意外的依赖关系，因为它们只依赖于作为参数提供的值。</a:t>
            </a:r>
          </a:p>
          <a:p>
            <a:endParaRPr kumimoji="1" lang="zh-CN" altLang="en-US" sz="1600" dirty="0"/>
          </a:p>
          <a:p>
            <a:endParaRPr lang="en-US" altLang="zh-CN" sz="1600"/>
          </a:p>
        </p:txBody>
      </p:sp>
    </p:spTree>
    <p:extLst>
      <p:ext uri="{BB962C8B-B14F-4D97-AF65-F5344CB8AC3E}">
        <p14:creationId xmlns:p14="http://schemas.microsoft.com/office/powerpoint/2010/main" val="2735711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函数式编程</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纯函数示例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650930" y="1470148"/>
            <a:ext cx="10972800" cy="4882987"/>
          </a:xfrm>
        </p:spPr>
        <p:txBody>
          <a:bodyPr>
            <a:noAutofit/>
          </a:bodyPr>
          <a:lstStyle/>
          <a:p>
            <a:endParaRPr kumimoji="1" lang="zh-CN" altLang="en-US" sz="1600" dirty="0"/>
          </a:p>
          <a:p>
            <a:endParaRPr lang="en-US" altLang="zh-CN" sz="1600"/>
          </a:p>
        </p:txBody>
      </p:sp>
      <p:sp>
        <p:nvSpPr>
          <p:cNvPr id="3" name="矩形 2">
            <a:extLst>
              <a:ext uri="{FF2B5EF4-FFF2-40B4-BE49-F238E27FC236}">
                <a16:creationId xmlns:a16="http://schemas.microsoft.com/office/drawing/2014/main" id="{FCB1ED58-8552-F546-871F-666E2B44FB3D}"/>
              </a:ext>
            </a:extLst>
          </p:cNvPr>
          <p:cNvSpPr/>
          <p:nvPr/>
        </p:nvSpPr>
        <p:spPr>
          <a:xfrm>
            <a:off x="1038387" y="1656876"/>
            <a:ext cx="10476854" cy="2308324"/>
          </a:xfrm>
          <a:prstGeom prst="rect">
            <a:avLst/>
          </a:prstGeom>
          <a:ln>
            <a:solidFill>
              <a:schemeClr val="accent1">
                <a:hueOff val="0"/>
                <a:satOff val="0"/>
                <a:lumOff val="0"/>
              </a:schemeClr>
            </a:solidFill>
          </a:ln>
        </p:spPr>
        <p:txBody>
          <a:bodyPr wrap="square">
            <a:spAutoFit/>
          </a:bodyPr>
          <a:lstStyle/>
          <a:p>
            <a:r>
              <a:rPr lang="en-US" altLang="zh-CN" b="1">
                <a:solidFill>
                  <a:srgbClr val="C74DED"/>
                </a:solidFill>
                <a:effectLst/>
                <a:latin typeface="Fira Code" panose="020B0509050000020004" pitchFamily="49" charset="0"/>
              </a:rPr>
              <a:t>function</a:t>
            </a:r>
            <a:r>
              <a:rPr lang="en-US" altLang="zh-CN" b="1">
                <a:solidFill>
                  <a:srgbClr val="BBBBBB"/>
                </a:solidFill>
                <a:effectLst/>
                <a:latin typeface="Fira Code" panose="020B0509050000020004" pitchFamily="49" charset="0"/>
              </a:rPr>
              <a:t> </a:t>
            </a:r>
            <a:r>
              <a:rPr lang="en-US" altLang="zh-CN" b="1">
                <a:solidFill>
                  <a:srgbClr val="FFE66D"/>
                </a:solidFill>
                <a:effectLst/>
                <a:latin typeface="Fira Code" panose="020B0509050000020004" pitchFamily="49" charset="0"/>
              </a:rPr>
              <a:t>reverse</a:t>
            </a:r>
            <a:r>
              <a:rPr lang="en-US" altLang="zh-CN" b="1">
                <a:solidFill>
                  <a:srgbClr val="BBBBBB"/>
                </a:solidFill>
                <a:effectLst/>
                <a:latin typeface="Fira Code" panose="020B0509050000020004" pitchFamily="49" charset="0"/>
              </a:rPr>
              <a:t>(</a:t>
            </a:r>
            <a:r>
              <a:rPr lang="en-US" altLang="zh-CN" b="1">
                <a:solidFill>
                  <a:srgbClr val="00E8C6"/>
                </a:solidFill>
                <a:effectLst/>
                <a:latin typeface="Fira Code" panose="020B0509050000020004" pitchFamily="49" charset="0"/>
              </a:rPr>
              <a:t>string</a:t>
            </a:r>
            <a:r>
              <a:rPr lang="en-US" altLang="zh-CN" b="1">
                <a:solidFill>
                  <a:srgbClr val="BBBBBB"/>
                </a:solidFill>
                <a:effectLst/>
                <a:latin typeface="Fira Code" panose="020B0509050000020004" pitchFamily="49" charset="0"/>
              </a:rPr>
              <a:t>) { </a:t>
            </a:r>
          </a:p>
          <a:p>
            <a:r>
              <a:rPr lang="zh-CN" altLang="en-US" b="1">
                <a:solidFill>
                  <a:srgbClr val="C74DED"/>
                </a:solidFill>
                <a:effectLst/>
                <a:latin typeface="Fira Code" panose="020B0509050000020004" pitchFamily="49" charset="0"/>
              </a:rPr>
              <a:t>  </a:t>
            </a:r>
            <a:r>
              <a:rPr lang="en-US" altLang="zh-CN" b="1">
                <a:solidFill>
                  <a:srgbClr val="C74DED"/>
                </a:solidFill>
                <a:effectLst/>
                <a:latin typeface="Fira Code" panose="020B0509050000020004" pitchFamily="49" charset="0"/>
              </a:rPr>
              <a:t>return</a:t>
            </a:r>
            <a:r>
              <a:rPr lang="en-US" altLang="zh-CN" b="1">
                <a:solidFill>
                  <a:srgbClr val="BBBBBB"/>
                </a:solidFill>
                <a:effectLst/>
                <a:latin typeface="Fira Code" panose="020B0509050000020004" pitchFamily="49" charset="0"/>
              </a:rPr>
              <a:t> </a:t>
            </a:r>
            <a:r>
              <a:rPr lang="en-US" altLang="zh-CN" b="1">
                <a:solidFill>
                  <a:srgbClr val="F39C12"/>
                </a:solidFill>
                <a:effectLst/>
                <a:latin typeface="Fira Code" panose="020B0509050000020004" pitchFamily="49" charset="0"/>
              </a:rPr>
              <a:t>string</a:t>
            </a:r>
            <a:r>
              <a:rPr lang="en-US" altLang="zh-CN" b="1">
                <a:solidFill>
                  <a:srgbClr val="BBBBBB"/>
                </a:solidFill>
                <a:effectLst/>
                <a:latin typeface="Fira Code" panose="020B0509050000020004" pitchFamily="49" charset="0"/>
              </a:rPr>
              <a:t>.</a:t>
            </a:r>
            <a:r>
              <a:rPr lang="en-US" altLang="zh-CN" b="1">
                <a:solidFill>
                  <a:srgbClr val="FFE66D"/>
                </a:solidFill>
                <a:effectLst/>
                <a:latin typeface="Fira Code" panose="020B0509050000020004" pitchFamily="49" charset="0"/>
              </a:rPr>
              <a:t>split</a:t>
            </a:r>
            <a:r>
              <a:rPr lang="en-US" altLang="zh-CN" b="1">
                <a:solidFill>
                  <a:srgbClr val="BBBBBB"/>
                </a:solidFill>
                <a:effectLst/>
                <a:latin typeface="Fira Code" panose="020B0509050000020004" pitchFamily="49" charset="0"/>
              </a:rPr>
              <a:t>(</a:t>
            </a:r>
            <a:r>
              <a:rPr lang="en-US" altLang="zh-CN" b="1">
                <a:solidFill>
                  <a:srgbClr val="96E072"/>
                </a:solidFill>
                <a:effectLst/>
                <a:latin typeface="Fira Code" panose="020B0509050000020004" pitchFamily="49" charset="0"/>
              </a:rPr>
              <a:t>''</a:t>
            </a:r>
            <a:r>
              <a:rPr lang="en-US" altLang="zh-CN" b="1">
                <a:solidFill>
                  <a:srgbClr val="BBBBBB"/>
                </a:solidFill>
                <a:effectLst/>
                <a:latin typeface="Fira Code" panose="020B0509050000020004" pitchFamily="49" charset="0"/>
              </a:rPr>
              <a:t>).</a:t>
            </a:r>
            <a:r>
              <a:rPr lang="en-US" altLang="zh-CN" b="1">
                <a:solidFill>
                  <a:srgbClr val="FFE66D"/>
                </a:solidFill>
                <a:effectLst/>
                <a:latin typeface="Fira Code" panose="020B0509050000020004" pitchFamily="49" charset="0"/>
              </a:rPr>
              <a:t>reverse</a:t>
            </a:r>
            <a:r>
              <a:rPr lang="en-US" altLang="zh-CN" b="1">
                <a:solidFill>
                  <a:srgbClr val="BBBBBB"/>
                </a:solidFill>
                <a:effectLst/>
                <a:latin typeface="Fira Code" panose="020B0509050000020004" pitchFamily="49" charset="0"/>
              </a:rPr>
              <a:t>().</a:t>
            </a:r>
            <a:r>
              <a:rPr lang="en-US" altLang="zh-CN" b="1">
                <a:solidFill>
                  <a:srgbClr val="FFE66D"/>
                </a:solidFill>
                <a:effectLst/>
                <a:latin typeface="Fira Code" panose="020B0509050000020004" pitchFamily="49" charset="0"/>
              </a:rPr>
              <a:t>join</a:t>
            </a:r>
            <a:r>
              <a:rPr lang="en-US" altLang="zh-CN" b="1">
                <a:solidFill>
                  <a:srgbClr val="BBBBBB"/>
                </a:solidFill>
                <a:effectLst/>
                <a:latin typeface="Fira Code" panose="020B0509050000020004" pitchFamily="49" charset="0"/>
              </a:rPr>
              <a:t>(</a:t>
            </a:r>
            <a:r>
              <a:rPr lang="en-US" altLang="zh-CN" b="1">
                <a:solidFill>
                  <a:srgbClr val="96E072"/>
                </a:solidFill>
                <a:effectLst/>
                <a:latin typeface="Fira Code" panose="020B0509050000020004" pitchFamily="49" charset="0"/>
              </a:rPr>
              <a:t>''</a:t>
            </a:r>
            <a:r>
              <a:rPr lang="en-US" altLang="zh-CN" b="1">
                <a:solidFill>
                  <a:srgbClr val="BBBBBB"/>
                </a:solidFill>
                <a:effectLst/>
                <a:latin typeface="Fira Code" panose="020B0509050000020004" pitchFamily="49" charset="0"/>
              </a:rPr>
              <a:t>);</a:t>
            </a:r>
          </a:p>
          <a:p>
            <a:r>
              <a:rPr lang="en-US" altLang="zh-CN" b="1">
                <a:solidFill>
                  <a:srgbClr val="BBBBBB"/>
                </a:solidFill>
                <a:effectLst/>
                <a:latin typeface="Fira Code" panose="020B0509050000020004" pitchFamily="49" charset="0"/>
              </a:rPr>
              <a:t>}</a:t>
            </a:r>
          </a:p>
          <a:p>
            <a:br>
              <a:rPr lang="en-US" altLang="zh-CN" b="1">
                <a:solidFill>
                  <a:srgbClr val="BBBBBB"/>
                </a:solidFill>
                <a:effectLst/>
                <a:latin typeface="Fira Code" panose="020B0509050000020004" pitchFamily="49" charset="0"/>
              </a:rPr>
            </a:br>
            <a:r>
              <a:rPr lang="en-US" altLang="zh-CN" b="1">
                <a:solidFill>
                  <a:srgbClr val="C74DED"/>
                </a:solidFill>
                <a:effectLst/>
                <a:latin typeface="Fira Code" panose="020B0509050000020004" pitchFamily="49" charset="0"/>
              </a:rPr>
              <a:t>const</a:t>
            </a:r>
            <a:r>
              <a:rPr lang="en-US" altLang="zh-CN" b="1">
                <a:solidFill>
                  <a:srgbClr val="BBBBBB"/>
                </a:solidFill>
                <a:effectLst/>
                <a:latin typeface="Fira Code" panose="020B0509050000020004" pitchFamily="49" charset="0"/>
              </a:rPr>
              <a:t> </a:t>
            </a:r>
            <a:r>
              <a:rPr lang="en-US" altLang="zh-CN" b="1">
                <a:solidFill>
                  <a:srgbClr val="00E8C6"/>
                </a:solidFill>
                <a:effectLst/>
                <a:latin typeface="Fira Code" panose="020B0509050000020004" pitchFamily="49" charset="0"/>
              </a:rPr>
              <a:t>message</a:t>
            </a:r>
            <a:r>
              <a:rPr lang="en-US" altLang="zh-CN" b="1">
                <a:solidFill>
                  <a:srgbClr val="BBBBBB"/>
                </a:solidFill>
                <a:effectLst/>
                <a:latin typeface="Fira Code" panose="020B0509050000020004" pitchFamily="49" charset="0"/>
              </a:rPr>
              <a:t> </a:t>
            </a:r>
            <a:r>
              <a:rPr lang="en-US" altLang="zh-CN" b="1">
                <a:solidFill>
                  <a:srgbClr val="EE5D43"/>
                </a:solidFill>
                <a:effectLst/>
                <a:latin typeface="Fira Code" panose="020B0509050000020004" pitchFamily="49" charset="0"/>
              </a:rPr>
              <a:t>=</a:t>
            </a:r>
            <a:r>
              <a:rPr lang="en-US" altLang="zh-CN" b="1">
                <a:solidFill>
                  <a:srgbClr val="BBBBBB"/>
                </a:solidFill>
                <a:effectLst/>
                <a:latin typeface="Fira Code" panose="020B0509050000020004" pitchFamily="49" charset="0"/>
              </a:rPr>
              <a:t> </a:t>
            </a:r>
            <a:r>
              <a:rPr lang="en-US" altLang="zh-CN" b="1">
                <a:solidFill>
                  <a:srgbClr val="96E072"/>
                </a:solidFill>
                <a:effectLst/>
                <a:latin typeface="Fira Code" panose="020B0509050000020004" pitchFamily="49" charset="0"/>
              </a:rPr>
              <a:t>'Hello JavaScript'</a:t>
            </a:r>
            <a:r>
              <a:rPr lang="en-US" altLang="zh-CN" b="1">
                <a:solidFill>
                  <a:srgbClr val="BBBBBB"/>
                </a:solidFill>
                <a:effectLst/>
                <a:latin typeface="Fira Code" panose="020B0509050000020004" pitchFamily="49" charset="0"/>
              </a:rPr>
              <a:t>; </a:t>
            </a:r>
          </a:p>
          <a:p>
            <a:r>
              <a:rPr lang="en-US" altLang="zh-CN" b="1">
                <a:solidFill>
                  <a:srgbClr val="F39C12"/>
                </a:solidFill>
                <a:effectLst/>
                <a:latin typeface="Fira Code" panose="020B0509050000020004" pitchFamily="49" charset="0"/>
              </a:rPr>
              <a:t>console</a:t>
            </a:r>
            <a:r>
              <a:rPr lang="en-US" altLang="zh-CN" b="1">
                <a:solidFill>
                  <a:srgbClr val="BBBBBB"/>
                </a:solidFill>
                <a:effectLst/>
                <a:latin typeface="Fira Code" panose="020B0509050000020004" pitchFamily="49" charset="0"/>
              </a:rPr>
              <a:t>.</a:t>
            </a:r>
            <a:r>
              <a:rPr lang="en-US" altLang="zh-CN" b="1">
                <a:solidFill>
                  <a:srgbClr val="FFE66D"/>
                </a:solidFill>
                <a:effectLst/>
                <a:latin typeface="Fira Code" panose="020B0509050000020004" pitchFamily="49" charset="0"/>
              </a:rPr>
              <a:t>log</a:t>
            </a:r>
            <a:r>
              <a:rPr lang="en-US" altLang="zh-CN" b="1">
                <a:solidFill>
                  <a:srgbClr val="BBBBBB"/>
                </a:solidFill>
                <a:effectLst/>
                <a:latin typeface="Fira Code" panose="020B0509050000020004" pitchFamily="49" charset="0"/>
              </a:rPr>
              <a:t>(</a:t>
            </a:r>
            <a:r>
              <a:rPr lang="en-US" altLang="zh-CN" b="1">
                <a:solidFill>
                  <a:srgbClr val="FFE66D"/>
                </a:solidFill>
                <a:effectLst/>
                <a:latin typeface="Fira Code" panose="020B0509050000020004" pitchFamily="49" charset="0"/>
              </a:rPr>
              <a:t>reverse</a:t>
            </a:r>
            <a:r>
              <a:rPr lang="en-US" altLang="zh-CN" b="1">
                <a:solidFill>
                  <a:srgbClr val="BBBBBB"/>
                </a:solidFill>
                <a:effectLst/>
                <a:latin typeface="Fira Code" panose="020B0509050000020004" pitchFamily="49" charset="0"/>
              </a:rPr>
              <a:t>(</a:t>
            </a:r>
            <a:r>
              <a:rPr lang="en-US" altLang="zh-CN" b="1">
                <a:solidFill>
                  <a:srgbClr val="00E8C6"/>
                </a:solidFill>
                <a:effectLst/>
                <a:latin typeface="Fira Code" panose="020B0509050000020004" pitchFamily="49" charset="0"/>
              </a:rPr>
              <a:t>message</a:t>
            </a:r>
            <a:r>
              <a:rPr lang="en-US" altLang="zh-CN" b="1">
                <a:solidFill>
                  <a:srgbClr val="BBBBBB"/>
                </a:solidFill>
                <a:effectLst/>
                <a:latin typeface="Fira Code" panose="020B0509050000020004" pitchFamily="49" charset="0"/>
              </a:rPr>
              <a:t>)); </a:t>
            </a:r>
            <a:r>
              <a:rPr lang="en-US" altLang="zh-CN" b="1">
                <a:solidFill>
                  <a:srgbClr val="5F6167"/>
                </a:solidFill>
                <a:effectLst/>
                <a:latin typeface="Fira Code" panose="020B0509050000020004" pitchFamily="49" charset="0"/>
              </a:rPr>
              <a:t>//'tpircSavaJ olleH'</a:t>
            </a:r>
            <a:endParaRPr lang="en-US" altLang="zh-CN" b="1">
              <a:solidFill>
                <a:srgbClr val="BBBBBB"/>
              </a:solidFill>
              <a:effectLst/>
              <a:latin typeface="Fira Code" panose="020B0509050000020004" pitchFamily="49" charset="0"/>
            </a:endParaRPr>
          </a:p>
          <a:p>
            <a:br>
              <a:rPr lang="en-US" altLang="zh-CN" b="1">
                <a:solidFill>
                  <a:srgbClr val="BBBBBB"/>
                </a:solidFill>
                <a:effectLst/>
                <a:latin typeface="Fira Code" panose="020B0509050000020004" pitchFamily="49" charset="0"/>
              </a:rPr>
            </a:br>
            <a:r>
              <a:rPr lang="en-US" altLang="zh-CN" b="1">
                <a:solidFill>
                  <a:srgbClr val="F39C12"/>
                </a:solidFill>
                <a:effectLst/>
                <a:latin typeface="Fira Code" panose="020B0509050000020004" pitchFamily="49" charset="0"/>
              </a:rPr>
              <a:t>console</a:t>
            </a:r>
            <a:r>
              <a:rPr lang="en-US" altLang="zh-CN" b="1">
                <a:solidFill>
                  <a:srgbClr val="BBBBBB"/>
                </a:solidFill>
                <a:effectLst/>
                <a:latin typeface="Fira Code" panose="020B0509050000020004" pitchFamily="49" charset="0"/>
              </a:rPr>
              <a:t>.</a:t>
            </a:r>
            <a:r>
              <a:rPr lang="en-US" altLang="zh-CN" b="1">
                <a:solidFill>
                  <a:srgbClr val="FFE66D"/>
                </a:solidFill>
                <a:effectLst/>
                <a:latin typeface="Fira Code" panose="020B0509050000020004" pitchFamily="49" charset="0"/>
              </a:rPr>
              <a:t>log</a:t>
            </a:r>
            <a:r>
              <a:rPr lang="en-US" altLang="zh-CN" b="1">
                <a:solidFill>
                  <a:srgbClr val="BBBBBB"/>
                </a:solidFill>
                <a:effectLst/>
                <a:latin typeface="Fira Code" panose="020B0509050000020004" pitchFamily="49" charset="0"/>
              </a:rPr>
              <a:t>(</a:t>
            </a:r>
            <a:r>
              <a:rPr lang="en-US" altLang="zh-CN" b="1">
                <a:solidFill>
                  <a:srgbClr val="00E8C6"/>
                </a:solidFill>
                <a:effectLst/>
                <a:latin typeface="Fira Code" panose="020B0509050000020004" pitchFamily="49" charset="0"/>
              </a:rPr>
              <a:t>message</a:t>
            </a:r>
            <a:r>
              <a:rPr lang="en-US" altLang="zh-CN" b="1">
                <a:solidFill>
                  <a:srgbClr val="BBBBBB"/>
                </a:solidFill>
                <a:effectLst/>
                <a:latin typeface="Fira Code" panose="020B0509050000020004" pitchFamily="49" charset="0"/>
              </a:rPr>
              <a:t>); </a:t>
            </a:r>
            <a:r>
              <a:rPr lang="en-US" altLang="zh-CN" b="1">
                <a:solidFill>
                  <a:srgbClr val="5F6167"/>
                </a:solidFill>
                <a:effectLst/>
                <a:latin typeface="Fira Code" panose="020B0509050000020004" pitchFamily="49" charset="0"/>
              </a:rPr>
              <a:t>// </a:t>
            </a:r>
            <a:r>
              <a:rPr lang="zh-CN" altLang="en-US" b="1">
                <a:solidFill>
                  <a:srgbClr val="5F6167"/>
                </a:solidFill>
                <a:effectLst/>
                <a:latin typeface="Fira Code" panose="020B0509050000020004" pitchFamily="49" charset="0"/>
              </a:rPr>
              <a:t>没有修改 </a:t>
            </a:r>
            <a:r>
              <a:rPr lang="en-US" altLang="zh-CN" b="1">
                <a:solidFill>
                  <a:srgbClr val="5F6167"/>
                </a:solidFill>
                <a:effectLst/>
                <a:latin typeface="Fira Code" panose="020B0509050000020004" pitchFamily="49" charset="0"/>
              </a:rPr>
              <a:t>'Hello JavaScript</a:t>
            </a:r>
            <a:r>
              <a:rPr lang="en-US" altLang="zh-CN" b="0">
                <a:solidFill>
                  <a:srgbClr val="5F6167"/>
                </a:solidFill>
                <a:effectLst/>
                <a:latin typeface="Fira Code" panose="020B0509050000020004" pitchFamily="49" charset="0"/>
              </a:rPr>
              <a:t>'</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84729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函数的属性</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en-US" altLang="zh-CN" dirty="0">
                <a:sym typeface="Wingdings" pitchFamily="2" charset="2"/>
              </a:rPr>
              <a:t>length</a:t>
            </a:r>
            <a:r>
              <a:rPr lang="zh-CN" altLang="en-US" dirty="0">
                <a:sym typeface="Wingdings" pitchFamily="2" charset="2"/>
              </a:rPr>
              <a:t> 属性：返回函数的形参个数。</a:t>
            </a:r>
            <a:endParaRPr lang="en-US" altLang="zh-CN" dirty="0">
              <a:sym typeface="Wingdings" pitchFamily="2" charset="2"/>
            </a:endParaRPr>
          </a:p>
          <a:p>
            <a:pPr lvl="1"/>
            <a:r>
              <a:rPr lang="zh-CN" altLang="en-US" dirty="0">
                <a:sym typeface="Wingdings" pitchFamily="2" charset="2"/>
              </a:rPr>
              <a:t>如果一个函数有一个剩余参数，那么这个参数就不会被统计到</a:t>
            </a:r>
            <a:r>
              <a:rPr lang="en-US" altLang="zh-CN" dirty="0">
                <a:sym typeface="Wingdings" pitchFamily="2" charset="2"/>
              </a:rPr>
              <a:t>length</a:t>
            </a:r>
            <a:r>
              <a:rPr lang="zh-CN" altLang="en-US" dirty="0">
                <a:sym typeface="Wingdings" pitchFamily="2" charset="2"/>
              </a:rPr>
              <a:t>属性中。</a:t>
            </a:r>
            <a:endParaRPr lang="en-US" altLang="zh-CN" dirty="0">
              <a:sym typeface="Wingdings" pitchFamily="2" charset="2"/>
            </a:endParaRPr>
          </a:p>
          <a:p>
            <a:r>
              <a:rPr lang="en-US" altLang="zh-CN" dirty="0">
                <a:sym typeface="Wingdings" pitchFamily="2" charset="2"/>
              </a:rPr>
              <a:t>name</a:t>
            </a:r>
            <a:r>
              <a:rPr lang="zh-CN" altLang="en-US" dirty="0">
                <a:sym typeface="Wingdings" pitchFamily="2" charset="2"/>
              </a:rPr>
              <a:t>属性：定义函数时使用的名称</a:t>
            </a:r>
            <a:r>
              <a:rPr lang="en-US" altLang="zh-CN" dirty="0">
                <a:sym typeface="Wingdings" pitchFamily="2" charset="2"/>
              </a:rPr>
              <a:t>(</a:t>
            </a:r>
            <a:r>
              <a:rPr lang="zh-CN" altLang="en-US" dirty="0">
                <a:sym typeface="Wingdings" pitchFamily="2" charset="2"/>
              </a:rPr>
              <a:t>如果函数是用名称定义的</a:t>
            </a:r>
            <a:r>
              <a:rPr lang="en-US" altLang="zh-CN" dirty="0">
                <a:sym typeface="Wingdings" pitchFamily="2" charset="2"/>
              </a:rPr>
              <a:t>)</a:t>
            </a:r>
            <a:r>
              <a:rPr lang="zh-CN" altLang="en-US" dirty="0">
                <a:sym typeface="Wingdings" pitchFamily="2" charset="2"/>
              </a:rPr>
              <a:t>，或者在首次创建匿名函数表达式时分配给它的变量或属性的名称。</a:t>
            </a:r>
            <a:endParaRPr lang="en-US" altLang="zh-CN" dirty="0">
              <a:sym typeface="Wingdings" pitchFamily="2" charset="2"/>
            </a:endParaRPr>
          </a:p>
          <a:p>
            <a:pPr lvl="1"/>
            <a:r>
              <a:rPr lang="zh-CN" altLang="en-US" dirty="0">
                <a:sym typeface="Wingdings" pitchFamily="2" charset="2"/>
              </a:rPr>
              <a:t>在编写调试或错误消息时非常有用。</a:t>
            </a:r>
            <a:endParaRPr lang="en-US" altLang="zh-CN" dirty="0">
              <a:sym typeface="Wingdings" pitchFamily="2" charset="2"/>
            </a:endParaRPr>
          </a:p>
          <a:p>
            <a:r>
              <a:rPr lang="en-US" altLang="zh-CN" dirty="0">
                <a:sym typeface="Wingdings" pitchFamily="2" charset="2"/>
              </a:rPr>
              <a:t>prototype</a:t>
            </a:r>
            <a:r>
              <a:rPr lang="zh-CN" altLang="en-US" dirty="0">
                <a:sym typeface="Wingdings" pitchFamily="2" charset="2"/>
              </a:rPr>
              <a:t>属性：引用一个称为原型对象的对象。</a:t>
            </a:r>
            <a:endParaRPr lang="en-US" altLang="zh-CN" dirty="0">
              <a:sym typeface="Wingdings" pitchFamily="2" charset="2"/>
            </a:endParaRPr>
          </a:p>
          <a:p>
            <a:pPr lvl="1"/>
            <a:r>
              <a:rPr lang="zh-CN" altLang="en-US" dirty="0">
                <a:sym typeface="Wingdings" pitchFamily="2" charset="2"/>
              </a:rPr>
              <a:t>每个函数都有一个不同的原型对象。当一个函数被用作构造函数时，新创建的对象从原型对象继承属性。</a:t>
            </a:r>
            <a:endParaRPr lang="en-US" altLang="zh-CN" dirty="0">
              <a:sym typeface="Wingdings" pitchFamily="2" charset="2"/>
            </a:endParaRPr>
          </a:p>
        </p:txBody>
      </p:sp>
    </p:spTree>
    <p:extLst>
      <p:ext uri="{BB962C8B-B14F-4D97-AF65-F5344CB8AC3E}">
        <p14:creationId xmlns:p14="http://schemas.microsoft.com/office/powerpoint/2010/main" val="2755896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函数式编程</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高阶函数</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650930" y="1470148"/>
            <a:ext cx="10972800" cy="4882987"/>
          </a:xfrm>
        </p:spPr>
        <p:txBody>
          <a:bodyPr>
            <a:noAutofit/>
          </a:bodyPr>
          <a:lstStyle/>
          <a:p>
            <a:endParaRPr kumimoji="1" lang="zh-CN" altLang="en-US" sz="1600" dirty="0"/>
          </a:p>
          <a:p>
            <a:endParaRPr lang="en-US" altLang="zh-CN" sz="1600"/>
          </a:p>
        </p:txBody>
      </p:sp>
      <p:sp>
        <p:nvSpPr>
          <p:cNvPr id="8" name="内容占位符 7">
            <a:extLst>
              <a:ext uri="{FF2B5EF4-FFF2-40B4-BE49-F238E27FC236}">
                <a16:creationId xmlns:a16="http://schemas.microsoft.com/office/drawing/2014/main" id="{6FAF55D7-8D2C-E54C-AF56-105F7ECDE0F0}"/>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高阶函数是接受一个函数为参数，或者返回另一个函数，或者二者都有的函数。</a:t>
            </a:r>
            <a:endParaRPr lang="en-US" altLang="zh-CN"/>
          </a:p>
        </p:txBody>
      </p:sp>
    </p:spTree>
    <p:extLst>
      <p:ext uri="{BB962C8B-B14F-4D97-AF65-F5344CB8AC3E}">
        <p14:creationId xmlns:p14="http://schemas.microsoft.com/office/powerpoint/2010/main" val="2680014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函数式编程</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柯里化</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650930" y="1470148"/>
            <a:ext cx="10972800" cy="4882987"/>
          </a:xfrm>
        </p:spPr>
        <p:txBody>
          <a:bodyPr>
            <a:noAutofit/>
          </a:bodyPr>
          <a:lstStyle/>
          <a:p>
            <a:endParaRPr kumimoji="1" lang="zh-CN" altLang="en-US" sz="1600" dirty="0"/>
          </a:p>
          <a:p>
            <a:endParaRPr lang="en-US" altLang="zh-CN" sz="1600"/>
          </a:p>
        </p:txBody>
      </p:sp>
      <p:sp>
        <p:nvSpPr>
          <p:cNvPr id="8" name="内容占位符 7">
            <a:extLst>
              <a:ext uri="{FF2B5EF4-FFF2-40B4-BE49-F238E27FC236}">
                <a16:creationId xmlns:a16="http://schemas.microsoft.com/office/drawing/2014/main" id="{6FAF55D7-8D2C-E54C-AF56-105F7ECDE0F0}"/>
              </a:ext>
            </a:extLst>
          </p:cNvPr>
          <p:cNvSpPr txBox="1">
            <a:spLocks/>
          </p:cNvSpPr>
          <p:nvPr/>
        </p:nvSpPr>
        <p:spPr>
          <a:xfrm>
            <a:off x="992849" y="1811110"/>
            <a:ext cx="10356469" cy="48829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88A85B"/>
              </a:buClr>
              <a:buSzPct val="130000"/>
              <a:buFont typeface="Apple Symbols" panose="02000000000000000000" pitchFamily="2" charset="-79"/>
              <a:buChar char="⦿"/>
              <a:defRPr sz="2000" kern="1200">
                <a:solidFill>
                  <a:srgbClr val="477DEB"/>
                </a:solidFill>
                <a:latin typeface="+mn-lt"/>
                <a:ea typeface="+mn-ea"/>
                <a:cs typeface="+mn-cs"/>
              </a:defRPr>
            </a:lvl1pPr>
            <a:lvl2pPr marL="6858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800" kern="1200">
                <a:solidFill>
                  <a:srgbClr val="477DEB"/>
                </a:solidFill>
                <a:latin typeface="+mn-lt"/>
                <a:ea typeface="+mn-ea"/>
                <a:cs typeface="+mn-cs"/>
              </a:defRPr>
            </a:lvl2pPr>
            <a:lvl3pPr marL="11430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3pPr>
            <a:lvl4pPr marL="16002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4pPr>
            <a:lvl5pPr marL="2057400" indent="-228600" algn="l" defTabSz="914400" rtl="0" eaLnBrk="1" latinLnBrk="0" hangingPunct="1">
              <a:lnSpc>
                <a:spcPct val="150000"/>
              </a:lnSpc>
              <a:spcBef>
                <a:spcPts val="500"/>
              </a:spcBef>
              <a:buClr>
                <a:srgbClr val="88A85B"/>
              </a:buClr>
              <a:buSzPct val="130000"/>
              <a:buFont typeface="Apple Symbols" panose="02000000000000000000" pitchFamily="2" charset="-79"/>
              <a:buChar char="⦿"/>
              <a:defRPr sz="1600" kern="1200">
                <a:solidFill>
                  <a:srgbClr val="477DE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当一个函数没有被提供所有实参时，它就返回保持了已经提供的实参的另一个函数，并且指望后面的调用会提供在原始函数被调用时被省略的剩余实参。只有期待的实参逐渐被提供了后，最终结果才会被返回。</a:t>
            </a:r>
            <a:endParaRPr lang="en-US" altLang="zh-CN"/>
          </a:p>
          <a:p>
            <a:r>
              <a:rPr lang="zh-CN" altLang="en-US"/>
              <a:t>柯里化让我们可以将一个函数转变为一系列函数。</a:t>
            </a:r>
            <a:endParaRPr lang="en-US" altLang="zh-CN"/>
          </a:p>
          <a:p>
            <a:r>
              <a:rPr lang="zh-CN" altLang="en-US"/>
              <a:t>如果我们发现我们在频繁用相同的实参调用一个函数时，这种技术就佷用。</a:t>
            </a:r>
            <a:endParaRPr lang="en-US" altLang="zh-CN"/>
          </a:p>
        </p:txBody>
      </p:sp>
    </p:spTree>
    <p:extLst>
      <p:ext uri="{BB962C8B-B14F-4D97-AF65-F5344CB8AC3E}">
        <p14:creationId xmlns:p14="http://schemas.microsoft.com/office/powerpoint/2010/main" val="4034879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函数式编程</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柯里化示例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650930" y="1470148"/>
            <a:ext cx="10972800" cy="4882987"/>
          </a:xfrm>
        </p:spPr>
        <p:txBody>
          <a:bodyPr>
            <a:noAutofit/>
          </a:bodyPr>
          <a:lstStyle/>
          <a:p>
            <a:endParaRPr kumimoji="1" lang="zh-CN" altLang="en-US" sz="1600" dirty="0"/>
          </a:p>
          <a:p>
            <a:endParaRPr lang="en-US" altLang="zh-CN" sz="1600"/>
          </a:p>
        </p:txBody>
      </p:sp>
      <p:sp>
        <p:nvSpPr>
          <p:cNvPr id="3" name="矩形 2">
            <a:extLst>
              <a:ext uri="{FF2B5EF4-FFF2-40B4-BE49-F238E27FC236}">
                <a16:creationId xmlns:a16="http://schemas.microsoft.com/office/drawing/2014/main" id="{B343F109-CB1A-1D47-96B3-DE7423756562}"/>
              </a:ext>
            </a:extLst>
          </p:cNvPr>
          <p:cNvSpPr/>
          <p:nvPr/>
        </p:nvSpPr>
        <p:spPr>
          <a:xfrm>
            <a:off x="2986005" y="1415800"/>
            <a:ext cx="8141777" cy="5324535"/>
          </a:xfrm>
          <a:prstGeom prst="rect">
            <a:avLst/>
          </a:prstGeom>
          <a:ln>
            <a:solidFill>
              <a:schemeClr val="accent1">
                <a:hueOff val="0"/>
                <a:satOff val="0"/>
                <a:lumOff val="0"/>
              </a:schemeClr>
            </a:solidFill>
          </a:ln>
        </p:spPr>
        <p:txBody>
          <a:bodyPr wrap="square">
            <a:spAutoFit/>
          </a:bodyPr>
          <a:lstStyle/>
          <a:p>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multiplier</a:t>
            </a:r>
            <a:r>
              <a:rPr lang="en-US" altLang="zh-CN" sz="2000" b="0">
                <a:solidFill>
                  <a:srgbClr val="BBBBBB"/>
                </a:solidFill>
                <a:effectLst/>
                <a:latin typeface="Fira Code" panose="020B0509050000020004" pitchFamily="49" charset="0"/>
              </a:rPr>
              <a:t>(</a:t>
            </a:r>
            <a:r>
              <a:rPr lang="en-US" altLang="zh-CN" sz="2000" b="0">
                <a:solidFill>
                  <a:srgbClr val="00E8C6"/>
                </a:solidFill>
                <a:effectLst/>
                <a:latin typeface="Fira Code" panose="020B0509050000020004" pitchFamily="49" charset="0"/>
              </a:rPr>
              <a:t>x</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y</a:t>
            </a:r>
            <a:r>
              <a:rPr lang="en-US" altLang="zh-CN" sz="2000" b="0">
                <a:solidFill>
                  <a:srgbClr val="BBBBBB"/>
                </a:solidFill>
                <a:effectLst/>
                <a:latin typeface="Fira Code" panose="020B0509050000020004" pitchFamily="49" charset="0"/>
              </a:rPr>
              <a:t>)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x</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y</a:t>
            </a:r>
            <a:r>
              <a:rPr lang="en-US" altLang="zh-CN" sz="2000" b="0">
                <a:solidFill>
                  <a:srgbClr val="BBBBBB"/>
                </a:solidFill>
                <a:effectLst/>
                <a:latin typeface="Fira Code" panose="020B0509050000020004" pitchFamily="49" charset="0"/>
              </a:rPr>
              <a:t>;</a:t>
            </a:r>
          </a:p>
          <a:p>
            <a:r>
              <a:rPr lang="en-US" altLang="zh-CN" sz="2000" b="0">
                <a:solidFill>
                  <a:srgbClr val="BBBBBB"/>
                </a:solidFill>
                <a:effectLst/>
                <a:latin typeface="Fira Code" panose="020B0509050000020004" pitchFamily="49" charset="0"/>
              </a:rPr>
              <a:t>}</a:t>
            </a:r>
          </a:p>
          <a:p>
            <a:r>
              <a:rPr lang="en-US" altLang="zh-CN" sz="2000" b="0">
                <a:solidFill>
                  <a:srgbClr val="C74DED"/>
                </a:solidFill>
                <a:effectLst/>
                <a:latin typeface="Fira Code" panose="020B0509050000020004" pitchFamily="49" charset="0"/>
              </a:rPr>
              <a:t>const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tax</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multiplier</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0.22</a:t>
            </a:r>
            <a:r>
              <a:rPr lang="en-US" altLang="zh-CN" sz="2000" b="0">
                <a:solidFill>
                  <a:srgbClr val="BBBBBB"/>
                </a:solidFill>
                <a:effectLst/>
                <a:latin typeface="Fira Code" panose="020B0509050000020004" pitchFamily="49" charset="0"/>
              </a:rPr>
              <a:t>, </a:t>
            </a:r>
            <a:r>
              <a:rPr lang="en-US" altLang="zh-CN" sz="2000" b="0">
                <a:solidFill>
                  <a:srgbClr val="F39C12"/>
                </a:solidFill>
                <a:effectLst/>
                <a:latin typeface="Fira Code" panose="020B0509050000020004" pitchFamily="49" charset="0"/>
              </a:rPr>
              <a:t>400</a:t>
            </a:r>
            <a:r>
              <a:rPr lang="en-US" altLang="zh-CN" sz="2000" b="0">
                <a:solidFill>
                  <a:srgbClr val="BBBBBB"/>
                </a:solidFill>
                <a:effectLst/>
                <a:latin typeface="Fira Code" panose="020B0509050000020004" pitchFamily="49" charset="0"/>
              </a:rPr>
              <a:t>); </a:t>
            </a:r>
            <a:r>
              <a:rPr lang="en-US" altLang="zh-CN" sz="2000" b="0">
                <a:solidFill>
                  <a:srgbClr val="5F6167"/>
                </a:solidFill>
                <a:effectLst/>
                <a:latin typeface="Fira Code" panose="020B0509050000020004" pitchFamily="49" charset="0"/>
              </a:rPr>
              <a:t>// 88</a:t>
            </a:r>
            <a:endParaRPr lang="en-US" altLang="zh-CN" sz="2000" b="0">
              <a:solidFill>
                <a:srgbClr val="BBBBBB"/>
              </a:solidFill>
              <a:effectLst/>
              <a:latin typeface="Fira Code" panose="020B0509050000020004" pitchFamily="49" charset="0"/>
            </a:endParaRPr>
          </a:p>
          <a:p>
            <a:br>
              <a:rPr lang="en-US" altLang="zh-CN" sz="2000" b="0">
                <a:solidFill>
                  <a:srgbClr val="BBBBBB"/>
                </a:solidFill>
                <a:effectLst/>
                <a:latin typeface="Fira Code" panose="020B0509050000020004" pitchFamily="49" charset="0"/>
              </a:rPr>
            </a:b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multiplier</a:t>
            </a:r>
            <a:r>
              <a:rPr lang="en-US" altLang="zh-CN" sz="2000" b="0">
                <a:solidFill>
                  <a:srgbClr val="BBBBBB"/>
                </a:solidFill>
                <a:effectLst/>
                <a:latin typeface="Fira Code" panose="020B0509050000020004" pitchFamily="49" charset="0"/>
              </a:rPr>
              <a:t>(</a:t>
            </a:r>
            <a:r>
              <a:rPr lang="en-US" altLang="zh-CN" sz="2000" b="0">
                <a:solidFill>
                  <a:srgbClr val="00E8C6"/>
                </a:solidFill>
                <a:effectLst/>
                <a:latin typeface="Fira Code" panose="020B0509050000020004" pitchFamily="49" charset="0"/>
              </a:rPr>
              <a:t>x</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y</a:t>
            </a:r>
            <a:r>
              <a:rPr lang="en-US" altLang="zh-CN" sz="2000" b="0">
                <a:solidFill>
                  <a:srgbClr val="BBBBBB"/>
                </a:solidFill>
                <a:effectLst/>
                <a:latin typeface="Fira Code" panose="020B0509050000020004" pitchFamily="49" charset="0"/>
              </a:rPr>
              <a:t>)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if</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y</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undefined</a:t>
            </a:r>
            <a:r>
              <a:rPr lang="en-US" altLang="zh-CN" sz="2000" b="0">
                <a:solidFill>
                  <a:srgbClr val="BBBBBB"/>
                </a:solidFill>
                <a:effectLst/>
                <a:latin typeface="Fira Code" panose="020B0509050000020004" pitchFamily="49" charset="0"/>
              </a:rPr>
              <a:t>)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function</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z</a:t>
            </a:r>
            <a:r>
              <a:rPr lang="en-US" altLang="zh-CN" sz="2000" b="0">
                <a:solidFill>
                  <a:srgbClr val="BBBBBB"/>
                </a:solidFill>
                <a:effectLst/>
                <a:latin typeface="Fira Code" panose="020B0509050000020004" pitchFamily="49" charset="0"/>
              </a:rPr>
              <a:t>)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x</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z</a:t>
            </a:r>
            <a:r>
              <a:rPr lang="en-US" altLang="zh-CN" sz="2000" b="0">
                <a:solidFill>
                  <a:srgbClr val="BBBBBB"/>
                </a:solidFill>
                <a:effectLst/>
                <a:latin typeface="Fira Code" panose="020B0509050000020004" pitchFamily="49" charset="0"/>
              </a:rPr>
              <a:t>;</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else</a:t>
            </a:r>
            <a:r>
              <a:rPr lang="en-US" altLang="zh-CN" sz="2000" b="0">
                <a:solidFill>
                  <a:srgbClr val="BBBBBB"/>
                </a:solidFill>
                <a:effectLst/>
                <a:latin typeface="Fira Code" panose="020B0509050000020004" pitchFamily="49" charset="0"/>
              </a:rPr>
              <a:t> {</a:t>
            </a:r>
          </a:p>
          <a:p>
            <a:r>
              <a:rPr lang="zh-CN" altLang="en-US" sz="2000" b="0">
                <a:solidFill>
                  <a:srgbClr val="C74DED"/>
                </a:solidFill>
                <a:effectLst/>
                <a:latin typeface="Fira Code" panose="020B0509050000020004" pitchFamily="49" charset="0"/>
              </a:rPr>
              <a:t>    </a:t>
            </a:r>
            <a:r>
              <a:rPr lang="en-US" altLang="zh-CN" sz="2000" b="0">
                <a:solidFill>
                  <a:srgbClr val="C74DED"/>
                </a:solidFill>
                <a:effectLst/>
                <a:latin typeface="Fira Code" panose="020B0509050000020004" pitchFamily="49" charset="0"/>
              </a:rPr>
              <a:t>return</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x</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00E8C6"/>
                </a:solidFill>
                <a:effectLst/>
                <a:latin typeface="Fira Code" panose="020B0509050000020004" pitchFamily="49" charset="0"/>
              </a:rPr>
              <a:t>y</a:t>
            </a:r>
            <a:r>
              <a:rPr lang="en-US" altLang="zh-CN" sz="2000" b="0">
                <a:solidFill>
                  <a:srgbClr val="BBBBBB"/>
                </a:solidFill>
                <a:effectLst/>
                <a:latin typeface="Fira Code" panose="020B0509050000020004" pitchFamily="49" charset="0"/>
              </a:rPr>
              <a:t>;</a:t>
            </a:r>
          </a:p>
          <a:p>
            <a:r>
              <a:rPr lang="zh-CN" altLang="en-US" sz="2000" b="0">
                <a:solidFill>
                  <a:srgbClr val="BBBBBB"/>
                </a:solidFill>
                <a:effectLst/>
                <a:latin typeface="Fira Code" panose="020B0509050000020004" pitchFamily="49" charset="0"/>
              </a:rPr>
              <a:t>  </a:t>
            </a:r>
            <a:r>
              <a:rPr lang="en-US" altLang="zh-CN" sz="2000" b="0">
                <a:solidFill>
                  <a:srgbClr val="BBBBBB"/>
                </a:solidFill>
                <a:effectLst/>
                <a:latin typeface="Fira Code" panose="020B0509050000020004" pitchFamily="49" charset="0"/>
              </a:rPr>
              <a:t>}</a:t>
            </a:r>
          </a:p>
          <a:p>
            <a:r>
              <a:rPr lang="en-US" altLang="zh-CN" sz="2000" b="0">
                <a:solidFill>
                  <a:srgbClr val="BBBBBB"/>
                </a:solidFill>
                <a:effectLst/>
                <a:latin typeface="Fira Code" panose="020B0509050000020004" pitchFamily="49" charset="0"/>
              </a:rPr>
              <a:t>}</a:t>
            </a:r>
          </a:p>
          <a:p>
            <a:br>
              <a:rPr lang="en-US" altLang="zh-CN" sz="2000" b="0">
                <a:solidFill>
                  <a:srgbClr val="BBBBBB"/>
                </a:solidFill>
                <a:effectLst/>
                <a:latin typeface="Fira Code" panose="020B0509050000020004" pitchFamily="49" charset="0"/>
              </a:rPr>
            </a:br>
            <a:r>
              <a:rPr lang="en-US" altLang="zh-CN" sz="2000" b="0">
                <a:solidFill>
                  <a:srgbClr val="00E8C6"/>
                </a:solidFill>
                <a:effectLst/>
                <a:latin typeface="Fira Code" panose="020B0509050000020004" pitchFamily="49" charset="0"/>
              </a:rPr>
              <a:t>calcTax</a:t>
            </a:r>
            <a:r>
              <a:rPr lang="en-US" altLang="zh-CN" sz="2000" b="0">
                <a:solidFill>
                  <a:srgbClr val="BBBBBB"/>
                </a:solidFill>
                <a:effectLst/>
                <a:latin typeface="Fira Code" panose="020B0509050000020004" pitchFamily="49" charset="0"/>
              </a:rPr>
              <a:t> </a:t>
            </a:r>
            <a:r>
              <a:rPr lang="en-US" altLang="zh-CN" sz="2000" b="0">
                <a:solidFill>
                  <a:srgbClr val="EE5D43"/>
                </a:solidFill>
                <a:effectLst/>
                <a:latin typeface="Fira Code" panose="020B0509050000020004" pitchFamily="49" charset="0"/>
              </a:rPr>
              <a:t>=</a:t>
            </a:r>
            <a:r>
              <a:rPr lang="en-US" altLang="zh-CN" sz="2000" b="0">
                <a:solidFill>
                  <a:srgbClr val="BBBBBB"/>
                </a:solidFill>
                <a:effectLst/>
                <a:latin typeface="Fira Code" panose="020B0509050000020004" pitchFamily="49" charset="0"/>
              </a:rPr>
              <a:t> </a:t>
            </a:r>
            <a:r>
              <a:rPr lang="en-US" altLang="zh-CN" sz="2000" b="0">
                <a:solidFill>
                  <a:srgbClr val="FFE66D"/>
                </a:solidFill>
                <a:effectLst/>
                <a:latin typeface="Fira Code" panose="020B0509050000020004" pitchFamily="49" charset="0"/>
              </a:rPr>
              <a:t>multiplier</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0.22</a:t>
            </a:r>
            <a:r>
              <a:rPr lang="en-US" altLang="zh-CN" sz="2000" b="0">
                <a:solidFill>
                  <a:srgbClr val="BBBBBB"/>
                </a:solidFill>
                <a:effectLst/>
                <a:latin typeface="Fira Code" panose="020B0509050000020004" pitchFamily="49" charset="0"/>
              </a:rPr>
              <a:t>);</a:t>
            </a:r>
          </a:p>
          <a:p>
            <a:r>
              <a:rPr lang="en-US" altLang="zh-CN" sz="2000" b="0">
                <a:solidFill>
                  <a:srgbClr val="FFE66D"/>
                </a:solidFill>
                <a:effectLst/>
                <a:latin typeface="Fira Code" panose="020B0509050000020004" pitchFamily="49" charset="0"/>
              </a:rPr>
              <a:t>calcTax</a:t>
            </a:r>
            <a:r>
              <a:rPr lang="en-US" altLang="zh-CN" sz="2000" b="0">
                <a:solidFill>
                  <a:srgbClr val="BBBBBB"/>
                </a:solidFill>
                <a:effectLst/>
                <a:latin typeface="Fira Code" panose="020B0509050000020004" pitchFamily="49" charset="0"/>
              </a:rPr>
              <a:t>(</a:t>
            </a:r>
            <a:r>
              <a:rPr lang="en-US" altLang="zh-CN" sz="2000" b="0">
                <a:solidFill>
                  <a:srgbClr val="F39C12"/>
                </a:solidFill>
                <a:effectLst/>
                <a:latin typeface="Fira Code" panose="020B0509050000020004" pitchFamily="49" charset="0"/>
              </a:rPr>
              <a:t>400</a:t>
            </a:r>
            <a:r>
              <a:rPr lang="en-US" altLang="zh-CN" sz="2000" b="0">
                <a:solidFill>
                  <a:srgbClr val="BBBBBB"/>
                </a:solidFill>
                <a:effectLst/>
                <a:latin typeface="Fira Code" panose="020B0509050000020004" pitchFamily="49" charset="0"/>
              </a:rPr>
              <a:t>); </a:t>
            </a:r>
            <a:r>
              <a:rPr lang="en-US" altLang="zh-CN" sz="2000" b="0">
                <a:solidFill>
                  <a:srgbClr val="5F6167"/>
                </a:solidFill>
                <a:effectLst/>
                <a:latin typeface="Fira Code" panose="020B0509050000020004" pitchFamily="49" charset="0"/>
              </a:rPr>
              <a:t>// 88</a:t>
            </a:r>
            <a:endParaRPr lang="en-US" altLang="zh-CN" sz="20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4215384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函数式编程</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柯里化 </a:t>
            </a:r>
            <a:r>
              <a:rPr lang="en-US" altLang="zh-CN" dirty="0"/>
              <a:t>–</a:t>
            </a:r>
            <a:r>
              <a:rPr lang="zh-CN" altLang="en-US" dirty="0"/>
              <a:t> 通用版本</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650930" y="1470148"/>
            <a:ext cx="10972800" cy="4882987"/>
          </a:xfrm>
        </p:spPr>
        <p:txBody>
          <a:bodyPr>
            <a:noAutofit/>
          </a:bodyPr>
          <a:lstStyle/>
          <a:p>
            <a:endParaRPr kumimoji="1" lang="zh-CN" altLang="en-US" sz="1600" dirty="0"/>
          </a:p>
          <a:p>
            <a:endParaRPr lang="en-US" altLang="zh-CN" sz="1600"/>
          </a:p>
        </p:txBody>
      </p:sp>
      <p:sp>
        <p:nvSpPr>
          <p:cNvPr id="4" name="矩形 3">
            <a:extLst>
              <a:ext uri="{FF2B5EF4-FFF2-40B4-BE49-F238E27FC236}">
                <a16:creationId xmlns:a16="http://schemas.microsoft.com/office/drawing/2014/main" id="{9A2127E2-58CD-514D-84A0-0547CD1453C0}"/>
              </a:ext>
            </a:extLst>
          </p:cNvPr>
          <p:cNvSpPr/>
          <p:nvPr/>
        </p:nvSpPr>
        <p:spPr>
          <a:xfrm>
            <a:off x="1208869" y="1643349"/>
            <a:ext cx="9670942" cy="4524315"/>
          </a:xfrm>
          <a:prstGeom prst="rect">
            <a:avLst/>
          </a:prstGeom>
          <a:ln>
            <a:solidFill>
              <a:schemeClr val="accent1">
                <a:hueOff val="0"/>
                <a:satOff val="0"/>
                <a:lumOff val="0"/>
              </a:schemeClr>
            </a:solidFill>
          </a:ln>
        </p:spPr>
        <p:txBody>
          <a:bodyPr wrap="square">
            <a:spAutoFit/>
          </a:bodyPr>
          <a:lstStyle/>
          <a:p>
            <a:r>
              <a:rPr lang="en-US" altLang="zh-CN" sz="2400" b="1">
                <a:solidFill>
                  <a:srgbClr val="C74DED"/>
                </a:solidFill>
                <a:effectLst/>
                <a:latin typeface="Fira Code" panose="020B0509050000020004" pitchFamily="49" charset="0"/>
              </a:rPr>
              <a:t>function</a:t>
            </a:r>
            <a:r>
              <a:rPr lang="en-US" altLang="zh-CN" sz="2400" b="1">
                <a:solidFill>
                  <a:srgbClr val="BBBBBB"/>
                </a:solidFill>
                <a:effectLst/>
                <a:latin typeface="Fira Code" panose="020B0509050000020004" pitchFamily="49" charset="0"/>
              </a:rPr>
              <a:t> </a:t>
            </a:r>
            <a:r>
              <a:rPr lang="en-US" altLang="zh-CN" sz="2400" b="1">
                <a:solidFill>
                  <a:srgbClr val="FFE66D"/>
                </a:solidFill>
                <a:effectLst/>
                <a:latin typeface="Fira Code" panose="020B0509050000020004" pitchFamily="49" charset="0"/>
              </a:rPr>
              <a:t>curry</a:t>
            </a:r>
            <a:r>
              <a:rPr lang="en-US" altLang="zh-CN" sz="2400" b="1">
                <a:solidFill>
                  <a:srgbClr val="BBBBBB"/>
                </a:solidFill>
                <a:effectLst/>
                <a:latin typeface="Fira Code" panose="020B0509050000020004" pitchFamily="49" charset="0"/>
              </a:rPr>
              <a:t>(</a:t>
            </a:r>
            <a:r>
              <a:rPr lang="en-US" altLang="zh-CN" sz="2400" b="1">
                <a:solidFill>
                  <a:srgbClr val="00E8C6"/>
                </a:solidFill>
                <a:effectLst/>
                <a:latin typeface="Fira Code" panose="020B0509050000020004" pitchFamily="49" charset="0"/>
              </a:rPr>
              <a:t>func</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00E8C6"/>
                </a:solidFill>
                <a:effectLst/>
                <a:latin typeface="Fira Code" panose="020B0509050000020004" pitchFamily="49" charset="0"/>
              </a:rPr>
              <a:t>oldArgs</a:t>
            </a:r>
            <a:r>
              <a:rPr lang="en-US" altLang="zh-CN" sz="2400" b="1">
                <a:solidFill>
                  <a:srgbClr val="BBBBBB"/>
                </a:solidFill>
                <a:effectLst/>
                <a:latin typeface="Fira Code" panose="020B0509050000020004" pitchFamily="49" charset="0"/>
              </a:rPr>
              <a:t>) {</a:t>
            </a:r>
          </a:p>
          <a:p>
            <a:r>
              <a:rPr lang="zh-CN" altLang="en-US" sz="2400" b="1">
                <a:solidFill>
                  <a:srgbClr val="C74DED"/>
                </a:solidFill>
                <a:effectLst/>
                <a:latin typeface="Fira Code" panose="020B0509050000020004" pitchFamily="49" charset="0"/>
              </a:rPr>
              <a:t>  </a:t>
            </a:r>
            <a:r>
              <a:rPr lang="en-US" altLang="zh-CN" sz="2400" b="1">
                <a:solidFill>
                  <a:srgbClr val="C74DED"/>
                </a:solidFill>
                <a:effectLst/>
                <a:latin typeface="Fira Code" panose="020B0509050000020004" pitchFamily="49" charset="0"/>
              </a:rPr>
              <a:t>return</a:t>
            </a:r>
            <a:r>
              <a:rPr lang="en-US" altLang="zh-CN" sz="2400" b="1">
                <a:solidFill>
                  <a:srgbClr val="BBBBBB"/>
                </a:solidFill>
                <a:effectLst/>
                <a:latin typeface="Fira Code" panose="020B0509050000020004" pitchFamily="49" charset="0"/>
              </a:rPr>
              <a:t> </a:t>
            </a:r>
            <a:r>
              <a:rPr lang="en-US" altLang="zh-CN" sz="2400" b="1">
                <a:solidFill>
                  <a:srgbClr val="C74DED"/>
                </a:solidFill>
                <a:effectLst/>
                <a:latin typeface="Fira Code" panose="020B0509050000020004" pitchFamily="49" charset="0"/>
              </a:rPr>
              <a:t>function</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00E8C6"/>
                </a:solidFill>
                <a:effectLst/>
                <a:latin typeface="Fira Code" panose="020B0509050000020004" pitchFamily="49" charset="0"/>
              </a:rPr>
              <a:t>newArgs</a:t>
            </a:r>
            <a:r>
              <a:rPr lang="en-US" altLang="zh-CN" sz="2400" b="1">
                <a:solidFill>
                  <a:srgbClr val="BBBBBB"/>
                </a:solidFill>
                <a:effectLst/>
                <a:latin typeface="Fira Code" panose="020B0509050000020004" pitchFamily="49" charset="0"/>
              </a:rPr>
              <a:t>) {</a:t>
            </a:r>
          </a:p>
          <a:p>
            <a:r>
              <a:rPr lang="zh-CN" altLang="en-US" sz="2400" b="1">
                <a:solidFill>
                  <a:srgbClr val="C74DED"/>
                </a:solidFill>
                <a:effectLst/>
                <a:latin typeface="Fira Code" panose="020B0509050000020004" pitchFamily="49" charset="0"/>
              </a:rPr>
              <a:t>    </a:t>
            </a:r>
            <a:r>
              <a:rPr lang="en-US" altLang="zh-CN" sz="2400" b="1">
                <a:solidFill>
                  <a:srgbClr val="C74DED"/>
                </a:solidFill>
                <a:effectLst/>
                <a:latin typeface="Fira Code" panose="020B0509050000020004" pitchFamily="49" charset="0"/>
              </a:rPr>
              <a:t>const</a:t>
            </a:r>
            <a:r>
              <a:rPr lang="en-US" altLang="zh-CN" sz="2400" b="1">
                <a:solidFill>
                  <a:srgbClr val="BBBBBB"/>
                </a:solidFill>
                <a:effectLst/>
                <a:latin typeface="Fira Code" panose="020B0509050000020004" pitchFamily="49" charset="0"/>
              </a:rPr>
              <a:t> </a:t>
            </a:r>
            <a:r>
              <a:rPr lang="en-US" altLang="zh-CN" sz="2400" b="1">
                <a:solidFill>
                  <a:srgbClr val="00E8C6"/>
                </a:solidFill>
                <a:effectLst/>
                <a:latin typeface="Fira Code" panose="020B0509050000020004" pitchFamily="49" charset="0"/>
              </a:rPr>
              <a:t>allArgs</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00E8C6"/>
                </a:solidFill>
                <a:effectLst/>
                <a:latin typeface="Fira Code" panose="020B0509050000020004" pitchFamily="49" charset="0"/>
              </a:rPr>
              <a:t>oldArgs</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00E8C6"/>
                </a:solidFill>
                <a:effectLst/>
                <a:latin typeface="Fira Code" panose="020B0509050000020004" pitchFamily="49" charset="0"/>
              </a:rPr>
              <a:t>newArgs</a:t>
            </a:r>
            <a:r>
              <a:rPr lang="en-US" altLang="zh-CN" sz="2400" b="1">
                <a:solidFill>
                  <a:srgbClr val="BBBBBB"/>
                </a:solidFill>
                <a:effectLst/>
                <a:latin typeface="Fira Code" panose="020B0509050000020004" pitchFamily="49" charset="0"/>
              </a:rPr>
              <a:t>];</a:t>
            </a:r>
          </a:p>
          <a:p>
            <a:r>
              <a:rPr lang="zh-CN" altLang="en-US" sz="2400" b="1">
                <a:solidFill>
                  <a:srgbClr val="C74DED"/>
                </a:solidFill>
                <a:effectLst/>
                <a:latin typeface="Fira Code" panose="020B0509050000020004" pitchFamily="49" charset="0"/>
              </a:rPr>
              <a:t>    </a:t>
            </a:r>
            <a:r>
              <a:rPr lang="en-US" altLang="zh-CN" sz="2400" b="1">
                <a:solidFill>
                  <a:srgbClr val="C74DED"/>
                </a:solidFill>
                <a:effectLst/>
                <a:latin typeface="Fira Code" panose="020B0509050000020004" pitchFamily="49" charset="0"/>
              </a:rPr>
              <a:t>return</a:t>
            </a:r>
            <a:r>
              <a:rPr lang="en-US" altLang="zh-CN" sz="2400" b="1">
                <a:solidFill>
                  <a:srgbClr val="BBBBBB"/>
                </a:solidFill>
                <a:effectLst/>
                <a:latin typeface="Fira Code" panose="020B0509050000020004" pitchFamily="49" charset="0"/>
              </a:rPr>
              <a:t> </a:t>
            </a:r>
            <a:r>
              <a:rPr lang="en-US" altLang="zh-CN" sz="2400" b="1">
                <a:solidFill>
                  <a:srgbClr val="FFE66D"/>
                </a:solidFill>
                <a:effectLst/>
                <a:latin typeface="Fira Code" panose="020B0509050000020004" pitchFamily="49" charset="0"/>
              </a:rPr>
              <a:t>func</a:t>
            </a:r>
            <a:r>
              <a:rPr lang="en-US" altLang="zh-CN" sz="2400" b="1">
                <a:solidFill>
                  <a:srgbClr val="BBBBBB"/>
                </a:solidFill>
                <a:effectLst/>
                <a:latin typeface="Fira Code" panose="020B0509050000020004" pitchFamily="49" charset="0"/>
              </a:rPr>
              <a:t>(</a:t>
            </a:r>
            <a:r>
              <a:rPr lang="en-US" altLang="zh-CN" sz="2400" b="1">
                <a:solidFill>
                  <a:srgbClr val="EE5D43"/>
                </a:solidFill>
                <a:effectLst/>
                <a:latin typeface="Fira Code" panose="020B0509050000020004" pitchFamily="49" charset="0"/>
              </a:rPr>
              <a:t>...</a:t>
            </a:r>
            <a:r>
              <a:rPr lang="en-US" altLang="zh-CN" sz="2400" b="1">
                <a:solidFill>
                  <a:srgbClr val="00E8C6"/>
                </a:solidFill>
                <a:effectLst/>
                <a:latin typeface="Fira Code" panose="020B0509050000020004" pitchFamily="49" charset="0"/>
              </a:rPr>
              <a:t>allArgs</a:t>
            </a:r>
            <a:r>
              <a:rPr lang="en-US" altLang="zh-CN" sz="2400" b="1">
                <a:solidFill>
                  <a:srgbClr val="BBBBBB"/>
                </a:solidFill>
                <a:effectLst/>
                <a:latin typeface="Fira Code" panose="020B0509050000020004" pitchFamily="49" charset="0"/>
              </a:rPr>
              <a:t>);</a:t>
            </a:r>
          </a:p>
          <a:p>
            <a:r>
              <a:rPr lang="zh-CN" altLang="en-US" sz="2400" b="1">
                <a:solidFill>
                  <a:srgbClr val="BBBBBB"/>
                </a:solidFill>
                <a:effectLst/>
                <a:latin typeface="Fira Code" panose="020B0509050000020004" pitchFamily="49" charset="0"/>
              </a:rPr>
              <a:t>  </a:t>
            </a:r>
            <a:r>
              <a:rPr lang="en-US" altLang="zh-CN" sz="2400" b="1">
                <a:solidFill>
                  <a:srgbClr val="BBBBBB"/>
                </a:solidFill>
                <a:effectLst/>
                <a:latin typeface="Fira Code" panose="020B0509050000020004" pitchFamily="49" charset="0"/>
              </a:rPr>
              <a:t>};</a:t>
            </a:r>
          </a:p>
          <a:p>
            <a:r>
              <a:rPr lang="en-US" altLang="zh-CN" sz="2400" b="1">
                <a:solidFill>
                  <a:srgbClr val="BBBBBB"/>
                </a:solidFill>
                <a:effectLst/>
                <a:latin typeface="Fira Code" panose="020B0509050000020004" pitchFamily="49" charset="0"/>
              </a:rPr>
              <a:t>}</a:t>
            </a:r>
          </a:p>
          <a:p>
            <a:br>
              <a:rPr lang="en-US" altLang="zh-CN" sz="2400" b="1">
                <a:solidFill>
                  <a:srgbClr val="BBBBBB"/>
                </a:solidFill>
                <a:effectLst/>
                <a:latin typeface="Fira Code" panose="020B0509050000020004" pitchFamily="49" charset="0"/>
              </a:rPr>
            </a:br>
            <a:r>
              <a:rPr lang="en-US" altLang="zh-CN" sz="2400" b="1">
                <a:solidFill>
                  <a:srgbClr val="C74DED"/>
                </a:solidFill>
                <a:effectLst/>
                <a:latin typeface="Fira Code" panose="020B0509050000020004" pitchFamily="49" charset="0"/>
              </a:rPr>
              <a:t>const</a:t>
            </a:r>
            <a:r>
              <a:rPr lang="en-US" altLang="zh-CN" sz="2400" b="1">
                <a:solidFill>
                  <a:srgbClr val="BBBBBB"/>
                </a:solidFill>
                <a:effectLst/>
                <a:latin typeface="Fira Code" panose="020B0509050000020004" pitchFamily="49" charset="0"/>
              </a:rPr>
              <a:t> </a:t>
            </a:r>
            <a:r>
              <a:rPr lang="en-US" altLang="zh-CN" sz="2400" b="1">
                <a:solidFill>
                  <a:srgbClr val="FFE66D"/>
                </a:solidFill>
                <a:effectLst/>
                <a:latin typeface="Fira Code" panose="020B0509050000020004" pitchFamily="49" charset="0"/>
              </a:rPr>
              <a:t>divider</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BBBBBB"/>
                </a:solidFill>
                <a:effectLst/>
                <a:latin typeface="Fira Code" panose="020B0509050000020004" pitchFamily="49" charset="0"/>
              </a:rPr>
              <a:t> (</a:t>
            </a:r>
            <a:r>
              <a:rPr lang="en-US" altLang="zh-CN" sz="2400" b="1">
                <a:solidFill>
                  <a:srgbClr val="00E8C6"/>
                </a:solidFill>
                <a:effectLst/>
                <a:latin typeface="Fira Code" panose="020B0509050000020004" pitchFamily="49" charset="0"/>
              </a:rPr>
              <a:t>x</a:t>
            </a:r>
            <a:r>
              <a:rPr lang="en-US" altLang="zh-CN" sz="2400" b="1">
                <a:solidFill>
                  <a:srgbClr val="BBBBBB"/>
                </a:solidFill>
                <a:effectLst/>
                <a:latin typeface="Fira Code" panose="020B0509050000020004" pitchFamily="49" charset="0"/>
              </a:rPr>
              <a:t>, </a:t>
            </a:r>
            <a:r>
              <a:rPr lang="en-US" altLang="zh-CN" sz="2400" b="1">
                <a:solidFill>
                  <a:srgbClr val="00E8C6"/>
                </a:solidFill>
                <a:effectLst/>
                <a:latin typeface="Fira Code" panose="020B0509050000020004" pitchFamily="49" charset="0"/>
              </a:rPr>
              <a:t>y</a:t>
            </a:r>
            <a:r>
              <a:rPr lang="en-US" altLang="zh-CN" sz="2400" b="1">
                <a:solidFill>
                  <a:srgbClr val="BBBBBB"/>
                </a:solidFill>
                <a:effectLst/>
                <a:latin typeface="Fira Code" panose="020B0509050000020004" pitchFamily="49" charset="0"/>
              </a:rPr>
              <a:t>) </a:t>
            </a:r>
            <a:r>
              <a:rPr lang="en-US" altLang="zh-CN" sz="2400" b="1">
                <a:solidFill>
                  <a:srgbClr val="C74DED"/>
                </a:solidFill>
                <a:effectLst/>
                <a:latin typeface="Fira Code" panose="020B0509050000020004" pitchFamily="49" charset="0"/>
              </a:rPr>
              <a:t>=&gt;</a:t>
            </a:r>
            <a:r>
              <a:rPr lang="en-US" altLang="zh-CN" sz="2400" b="1">
                <a:solidFill>
                  <a:srgbClr val="BBBBBB"/>
                </a:solidFill>
                <a:effectLst/>
                <a:latin typeface="Fira Code" panose="020B0509050000020004" pitchFamily="49" charset="0"/>
              </a:rPr>
              <a:t> </a:t>
            </a:r>
            <a:r>
              <a:rPr lang="en-US" altLang="zh-CN" sz="2400" b="1">
                <a:solidFill>
                  <a:srgbClr val="00E8C6"/>
                </a:solidFill>
                <a:effectLst/>
                <a:latin typeface="Fira Code" panose="020B0509050000020004" pitchFamily="49" charset="0"/>
              </a:rPr>
              <a:t>x</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BBBBBB"/>
                </a:solidFill>
                <a:effectLst/>
                <a:latin typeface="Fira Code" panose="020B0509050000020004" pitchFamily="49" charset="0"/>
              </a:rPr>
              <a:t> </a:t>
            </a:r>
            <a:r>
              <a:rPr lang="en-US" altLang="zh-CN" sz="2400" b="1">
                <a:solidFill>
                  <a:srgbClr val="00E8C6"/>
                </a:solidFill>
                <a:effectLst/>
                <a:latin typeface="Fira Code" panose="020B0509050000020004" pitchFamily="49" charset="0"/>
              </a:rPr>
              <a:t>y</a:t>
            </a:r>
            <a:r>
              <a:rPr lang="en-US" altLang="zh-CN" sz="2400" b="1">
                <a:solidFill>
                  <a:srgbClr val="BBBBBB"/>
                </a:solidFill>
                <a:effectLst/>
                <a:latin typeface="Fira Code" panose="020B0509050000020004" pitchFamily="49" charset="0"/>
              </a:rPr>
              <a:t>;</a:t>
            </a:r>
          </a:p>
          <a:p>
            <a:r>
              <a:rPr lang="en-US" altLang="zh-CN" sz="2400" b="1">
                <a:solidFill>
                  <a:srgbClr val="FFE66D"/>
                </a:solidFill>
                <a:effectLst/>
                <a:latin typeface="Fira Code" panose="020B0509050000020004" pitchFamily="49" charset="0"/>
              </a:rPr>
              <a:t>divider</a:t>
            </a:r>
            <a:r>
              <a:rPr lang="en-US" altLang="zh-CN" sz="2400" b="1">
                <a:solidFill>
                  <a:srgbClr val="BBBBBB"/>
                </a:solidFill>
                <a:effectLst/>
                <a:latin typeface="Fira Code" panose="020B0509050000020004" pitchFamily="49" charset="0"/>
              </a:rPr>
              <a:t>(</a:t>
            </a:r>
            <a:r>
              <a:rPr lang="en-US" altLang="zh-CN" sz="2400" b="1">
                <a:solidFill>
                  <a:srgbClr val="F39C12"/>
                </a:solidFill>
                <a:effectLst/>
                <a:latin typeface="Fira Code" panose="020B0509050000020004" pitchFamily="49" charset="0"/>
              </a:rPr>
              <a:t>10</a:t>
            </a:r>
            <a:r>
              <a:rPr lang="en-US" altLang="zh-CN" sz="2400" b="1">
                <a:solidFill>
                  <a:srgbClr val="BBBBBB"/>
                </a:solidFill>
                <a:effectLst/>
                <a:latin typeface="Fira Code" panose="020B0509050000020004" pitchFamily="49" charset="0"/>
              </a:rPr>
              <a:t>, </a:t>
            </a:r>
            <a:r>
              <a:rPr lang="en-US" altLang="zh-CN" sz="2400" b="1">
                <a:solidFill>
                  <a:srgbClr val="F39C12"/>
                </a:solidFill>
                <a:effectLst/>
                <a:latin typeface="Fira Code" panose="020B0509050000020004" pitchFamily="49" charset="0"/>
              </a:rPr>
              <a:t>5</a:t>
            </a:r>
            <a:r>
              <a:rPr lang="en-US" altLang="zh-CN" sz="2400" b="1">
                <a:solidFill>
                  <a:srgbClr val="BBBBBB"/>
                </a:solidFill>
                <a:effectLst/>
                <a:latin typeface="Fira Code" panose="020B0509050000020004" pitchFamily="49" charset="0"/>
              </a:rPr>
              <a:t>); </a:t>
            </a:r>
            <a:r>
              <a:rPr lang="en-US" altLang="zh-CN" sz="2400" b="1">
                <a:solidFill>
                  <a:srgbClr val="5F6167"/>
                </a:solidFill>
                <a:effectLst/>
                <a:latin typeface="Fira Code" panose="020B0509050000020004" pitchFamily="49" charset="0"/>
              </a:rPr>
              <a:t>// 2</a:t>
            </a:r>
            <a:endParaRPr lang="en-US" altLang="zh-CN" sz="2400" b="1">
              <a:solidFill>
                <a:srgbClr val="BBBBBB"/>
              </a:solidFill>
              <a:effectLst/>
              <a:latin typeface="Fira Code" panose="020B0509050000020004" pitchFamily="49" charset="0"/>
            </a:endParaRPr>
          </a:p>
          <a:p>
            <a:br>
              <a:rPr lang="en-US" altLang="zh-CN" sz="2400" b="1">
                <a:solidFill>
                  <a:srgbClr val="BBBBBB"/>
                </a:solidFill>
                <a:effectLst/>
                <a:latin typeface="Fira Code" panose="020B0509050000020004" pitchFamily="49" charset="0"/>
              </a:rPr>
            </a:br>
            <a:r>
              <a:rPr lang="en-US" altLang="zh-CN" sz="2400" b="1">
                <a:solidFill>
                  <a:srgbClr val="C74DED"/>
                </a:solidFill>
                <a:effectLst/>
                <a:latin typeface="Fira Code" panose="020B0509050000020004" pitchFamily="49" charset="0"/>
              </a:rPr>
              <a:t>const</a:t>
            </a:r>
            <a:r>
              <a:rPr lang="en-US" altLang="zh-CN" sz="2400" b="1">
                <a:solidFill>
                  <a:srgbClr val="BBBBBB"/>
                </a:solidFill>
                <a:effectLst/>
                <a:latin typeface="Fira Code" panose="020B0509050000020004" pitchFamily="49" charset="0"/>
              </a:rPr>
              <a:t> </a:t>
            </a:r>
            <a:r>
              <a:rPr lang="en-US" altLang="zh-CN" sz="2400" b="1">
                <a:solidFill>
                  <a:srgbClr val="00E8C6"/>
                </a:solidFill>
                <a:effectLst/>
                <a:latin typeface="Fira Code" panose="020B0509050000020004" pitchFamily="49" charset="0"/>
              </a:rPr>
              <a:t>reciprocal</a:t>
            </a:r>
            <a:r>
              <a:rPr lang="en-US" altLang="zh-CN" sz="2400" b="1">
                <a:solidFill>
                  <a:srgbClr val="BBBBBB"/>
                </a:solidFill>
                <a:effectLst/>
                <a:latin typeface="Fira Code" panose="020B0509050000020004" pitchFamily="49" charset="0"/>
              </a:rPr>
              <a:t> </a:t>
            </a:r>
            <a:r>
              <a:rPr lang="en-US" altLang="zh-CN" sz="2400" b="1">
                <a:solidFill>
                  <a:srgbClr val="EE5D43"/>
                </a:solidFill>
                <a:effectLst/>
                <a:latin typeface="Fira Code" panose="020B0509050000020004" pitchFamily="49" charset="0"/>
              </a:rPr>
              <a:t>=</a:t>
            </a:r>
            <a:r>
              <a:rPr lang="en-US" altLang="zh-CN" sz="2400" b="1">
                <a:solidFill>
                  <a:srgbClr val="BBBBBB"/>
                </a:solidFill>
                <a:effectLst/>
                <a:latin typeface="Fira Code" panose="020B0509050000020004" pitchFamily="49" charset="0"/>
              </a:rPr>
              <a:t> </a:t>
            </a:r>
            <a:r>
              <a:rPr lang="en-US" altLang="zh-CN" sz="2400" b="1">
                <a:solidFill>
                  <a:srgbClr val="FFE66D"/>
                </a:solidFill>
                <a:effectLst/>
                <a:latin typeface="Fira Code" panose="020B0509050000020004" pitchFamily="49" charset="0"/>
              </a:rPr>
              <a:t>curry</a:t>
            </a:r>
            <a:r>
              <a:rPr lang="en-US" altLang="zh-CN" sz="2400" b="1">
                <a:solidFill>
                  <a:srgbClr val="BBBBBB"/>
                </a:solidFill>
                <a:effectLst/>
                <a:latin typeface="Fira Code" panose="020B0509050000020004" pitchFamily="49" charset="0"/>
              </a:rPr>
              <a:t>(</a:t>
            </a:r>
            <a:r>
              <a:rPr lang="en-US" altLang="zh-CN" sz="2400" b="1">
                <a:solidFill>
                  <a:srgbClr val="00E8C6"/>
                </a:solidFill>
                <a:effectLst/>
                <a:latin typeface="Fira Code" panose="020B0509050000020004" pitchFamily="49" charset="0"/>
              </a:rPr>
              <a:t>divider</a:t>
            </a:r>
            <a:r>
              <a:rPr lang="en-US" altLang="zh-CN" sz="2400" b="1">
                <a:solidFill>
                  <a:srgbClr val="BBBBBB"/>
                </a:solidFill>
                <a:effectLst/>
                <a:latin typeface="Fira Code" panose="020B0509050000020004" pitchFamily="49" charset="0"/>
              </a:rPr>
              <a:t>, </a:t>
            </a:r>
            <a:r>
              <a:rPr lang="en-US" altLang="zh-CN" sz="2400" b="1">
                <a:solidFill>
                  <a:srgbClr val="F39C12"/>
                </a:solidFill>
                <a:effectLst/>
                <a:latin typeface="Fira Code" panose="020B0509050000020004" pitchFamily="49" charset="0"/>
              </a:rPr>
              <a:t>1</a:t>
            </a:r>
            <a:r>
              <a:rPr lang="en-US" altLang="zh-CN" sz="2400" b="1">
                <a:solidFill>
                  <a:srgbClr val="BBBBBB"/>
                </a:solidFill>
                <a:effectLst/>
                <a:latin typeface="Fira Code" panose="020B0509050000020004" pitchFamily="49" charset="0"/>
              </a:rPr>
              <a:t>);</a:t>
            </a:r>
          </a:p>
          <a:p>
            <a:r>
              <a:rPr lang="en-US" altLang="zh-CN" sz="2400" b="1">
                <a:solidFill>
                  <a:srgbClr val="FFE66D"/>
                </a:solidFill>
                <a:effectLst/>
                <a:latin typeface="Fira Code" panose="020B0509050000020004" pitchFamily="49" charset="0"/>
              </a:rPr>
              <a:t>reciprocal</a:t>
            </a:r>
            <a:r>
              <a:rPr lang="en-US" altLang="zh-CN" sz="2400" b="1">
                <a:solidFill>
                  <a:srgbClr val="BBBBBB"/>
                </a:solidFill>
                <a:effectLst/>
                <a:latin typeface="Fira Code" panose="020B0509050000020004" pitchFamily="49" charset="0"/>
              </a:rPr>
              <a:t>(</a:t>
            </a:r>
            <a:r>
              <a:rPr lang="en-US" altLang="zh-CN" sz="2400" b="1">
                <a:solidFill>
                  <a:srgbClr val="F39C12"/>
                </a:solidFill>
                <a:effectLst/>
                <a:latin typeface="Fira Code" panose="020B0509050000020004" pitchFamily="49" charset="0"/>
              </a:rPr>
              <a:t>2</a:t>
            </a:r>
            <a:r>
              <a:rPr lang="en-US" altLang="zh-CN" sz="2400" b="1">
                <a:solidFill>
                  <a:srgbClr val="BBBBBB"/>
                </a:solidFill>
                <a:effectLst/>
                <a:latin typeface="Fira Code" panose="020B0509050000020004" pitchFamily="49" charset="0"/>
              </a:rPr>
              <a:t>); </a:t>
            </a:r>
            <a:r>
              <a:rPr lang="en-US" altLang="zh-CN" sz="2400" b="1">
                <a:solidFill>
                  <a:srgbClr val="5F6167"/>
                </a:solidFill>
                <a:effectLst/>
                <a:latin typeface="Fira Code" panose="020B0509050000020004" pitchFamily="49" charset="0"/>
              </a:rPr>
              <a:t>// 0.5</a:t>
            </a:r>
            <a:endParaRPr lang="en-US" altLang="zh-CN" sz="2400" b="1">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692871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83280" y="2322195"/>
            <a:ext cx="5685790" cy="1107996"/>
          </a:xfrm>
          <a:prstGeom prst="rect">
            <a:avLst/>
          </a:prstGeom>
          <a:noFill/>
        </p:spPr>
        <p:txBody>
          <a:bodyPr wrap="square" rtlCol="0">
            <a:spAutoFit/>
          </a:bodyPr>
          <a:lstStyle/>
          <a:p>
            <a:pPr algn="dist"/>
            <a:r>
              <a:rPr lang="zh-CN" altLang="en-US" sz="6600" b="1" dirty="0">
                <a:solidFill>
                  <a:schemeClr val="bg1"/>
                </a:solidFill>
              </a:rPr>
              <a:t>下一次课见 </a:t>
            </a:r>
            <a:r>
              <a:rPr lang="zh-CN" altLang="en-US" sz="6600" b="1" dirty="0">
                <a:solidFill>
                  <a:schemeClr val="bg1"/>
                </a:solidFill>
                <a:sym typeface="Wingdings" pitchFamily="2" charset="2"/>
              </a:rPr>
              <a:t></a:t>
            </a:r>
            <a:endParaRPr lang="zh-CN" altLang="en-US" sz="6600" b="1" dirty="0">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函数的方法</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en-US" altLang="zh-CN" dirty="0">
                <a:sym typeface="Wingdings" pitchFamily="2" charset="2"/>
              </a:rPr>
              <a:t>call()</a:t>
            </a:r>
          </a:p>
          <a:p>
            <a:r>
              <a:rPr lang="en-US" altLang="zh-CN" dirty="0">
                <a:sym typeface="Wingdings" pitchFamily="2" charset="2"/>
              </a:rPr>
              <a:t>apply()</a:t>
            </a:r>
          </a:p>
          <a:p>
            <a:r>
              <a:rPr lang="en-US" altLang="zh-CN" dirty="0">
                <a:sym typeface="Wingdings" pitchFamily="2" charset="2"/>
              </a:rPr>
              <a:t>bind()</a:t>
            </a:r>
          </a:p>
          <a:p>
            <a:r>
              <a:rPr lang="en-US" altLang="zh-CN" dirty="0">
                <a:sym typeface="Wingdings" pitchFamily="2" charset="2"/>
              </a:rPr>
              <a:t>toString()</a:t>
            </a:r>
          </a:p>
          <a:p>
            <a:endParaRPr lang="en-US" altLang="zh-CN" dirty="0">
              <a:sym typeface="Wingdings" pitchFamily="2" charset="2"/>
            </a:endParaRPr>
          </a:p>
        </p:txBody>
      </p:sp>
    </p:spTree>
    <p:extLst>
      <p:ext uri="{BB962C8B-B14F-4D97-AF65-F5344CB8AC3E}">
        <p14:creationId xmlns:p14="http://schemas.microsoft.com/office/powerpoint/2010/main" val="159144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a:t>func.call(this, para….)</a:t>
            </a:r>
            <a:r>
              <a:rPr lang="zh-CN" altLang="en-US" dirty="0"/>
              <a:t>、</a:t>
            </a:r>
            <a:r>
              <a:rPr lang="en-US" altLang="zh-CN" dirty="0"/>
              <a:t>apply()</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间接调用函数。</a:t>
            </a:r>
            <a:endParaRPr lang="en-US" altLang="zh-CN" dirty="0">
              <a:sym typeface="Wingdings" pitchFamily="2" charset="2"/>
            </a:endParaRPr>
          </a:p>
          <a:p>
            <a:r>
              <a:rPr lang="zh-CN" altLang="en-US" dirty="0">
                <a:sym typeface="Wingdings" pitchFamily="2" charset="2"/>
              </a:rPr>
              <a:t>这两种方法都允许</a:t>
            </a:r>
            <a:r>
              <a:rPr lang="zh-CN" altLang="en-US" dirty="0">
                <a:solidFill>
                  <a:schemeClr val="accent6"/>
                </a:solidFill>
                <a:sym typeface="Wingdings" pitchFamily="2" charset="2"/>
              </a:rPr>
              <a:t>显式地为调用指定</a:t>
            </a:r>
            <a:r>
              <a:rPr lang="en-US" altLang="zh-CN" dirty="0">
                <a:solidFill>
                  <a:schemeClr val="accent6"/>
                </a:solidFill>
                <a:sym typeface="Wingdings" pitchFamily="2" charset="2"/>
              </a:rPr>
              <a:t>this</a:t>
            </a:r>
            <a:r>
              <a:rPr lang="zh-CN" altLang="en-US" dirty="0">
                <a:solidFill>
                  <a:schemeClr val="accent6"/>
                </a:solidFill>
                <a:sym typeface="Wingdings" pitchFamily="2" charset="2"/>
              </a:rPr>
              <a:t>值</a:t>
            </a:r>
            <a:r>
              <a:rPr lang="zh-CN" altLang="en-US" dirty="0">
                <a:sym typeface="Wingdings" pitchFamily="2" charset="2"/>
              </a:rPr>
              <a:t>，这意味着可以把任何函数作为任何对象的方法来调用，即使它实际上不是该对象的方法。</a:t>
            </a:r>
            <a:endParaRPr lang="en-US" altLang="zh-CN" dirty="0">
              <a:sym typeface="Wingdings" pitchFamily="2" charset="2"/>
            </a:endParaRPr>
          </a:p>
          <a:p>
            <a:r>
              <a:rPr lang="zh-CN" altLang="en-US" dirty="0">
                <a:sym typeface="Wingdings" pitchFamily="2" charset="2"/>
              </a:rPr>
              <a:t>这两种方法还允许为调用</a:t>
            </a:r>
            <a:r>
              <a:rPr lang="zh-CN" altLang="en-US" dirty="0">
                <a:solidFill>
                  <a:schemeClr val="accent6"/>
                </a:solidFill>
                <a:sym typeface="Wingdings" pitchFamily="2" charset="2"/>
              </a:rPr>
              <a:t>指定参数</a:t>
            </a:r>
            <a:r>
              <a:rPr lang="zh-CN" altLang="en-US" dirty="0">
                <a:sym typeface="Wingdings" pitchFamily="2" charset="2"/>
              </a:rPr>
              <a:t>。</a:t>
            </a:r>
            <a:endParaRPr lang="en-US" altLang="zh-CN" dirty="0">
              <a:sym typeface="Wingdings" pitchFamily="2" charset="2"/>
            </a:endParaRPr>
          </a:p>
          <a:p>
            <a:pPr lvl="1"/>
            <a:r>
              <a:rPr lang="en-US" altLang="zh-CN" dirty="0">
                <a:sym typeface="Wingdings" pitchFamily="2" charset="2"/>
              </a:rPr>
              <a:t>call()</a:t>
            </a:r>
            <a:r>
              <a:rPr lang="zh-CN" altLang="en-US" dirty="0">
                <a:sym typeface="Wingdings" pitchFamily="2" charset="2"/>
              </a:rPr>
              <a:t>方法：</a:t>
            </a:r>
            <a:r>
              <a:rPr lang="zh-CN" altLang="en-US"/>
              <a:t>使用一个指定的 </a:t>
            </a:r>
            <a:r>
              <a:rPr lang="en-US" altLang="zh-CN"/>
              <a:t>this </a:t>
            </a:r>
            <a:r>
              <a:rPr lang="zh-CN" altLang="en-US"/>
              <a:t>值和单独给出的一个或多个参数来调用一个函数。</a:t>
            </a:r>
            <a:endParaRPr lang="en-US" altLang="zh-CN" dirty="0">
              <a:sym typeface="Wingdings" pitchFamily="2" charset="2"/>
            </a:endParaRPr>
          </a:p>
          <a:p>
            <a:pPr lvl="1"/>
            <a:r>
              <a:rPr lang="en-US" altLang="zh-CN" dirty="0">
                <a:sym typeface="Wingdings" pitchFamily="2" charset="2"/>
              </a:rPr>
              <a:t>apply()</a:t>
            </a:r>
            <a:r>
              <a:rPr lang="zh-CN" altLang="en-US" dirty="0">
                <a:sym typeface="Wingdings" pitchFamily="2" charset="2"/>
              </a:rPr>
              <a:t>方法：</a:t>
            </a:r>
            <a:r>
              <a:rPr lang="zh-CN" altLang="en-US"/>
              <a:t>调用一个具有给定</a:t>
            </a:r>
            <a:r>
              <a:rPr lang="en-US" altLang="zh-CN"/>
              <a:t>this</a:t>
            </a:r>
            <a:r>
              <a:rPr lang="zh-CN" altLang="en-US"/>
              <a:t>值的函数，以及以一个数组（或</a:t>
            </a:r>
            <a:r>
              <a:rPr lang="zh-CN" altLang="en-US">
                <a:hlinkClick r:id="rId3"/>
              </a:rPr>
              <a:t>类数组对象</a:t>
            </a:r>
            <a:r>
              <a:rPr lang="zh-CN" altLang="en-US"/>
              <a:t>）的形式提供的参数。</a:t>
            </a:r>
            <a:endParaRPr lang="en-US" altLang="zh-CN"/>
          </a:p>
        </p:txBody>
      </p:sp>
    </p:spTree>
    <p:extLst>
      <p:ext uri="{BB962C8B-B14F-4D97-AF65-F5344CB8AC3E}">
        <p14:creationId xmlns:p14="http://schemas.microsoft.com/office/powerpoint/2010/main" val="36589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如何理解？</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a:t>函数调用的本质是：</a:t>
            </a:r>
            <a:r>
              <a:rPr lang="en-US" altLang="zh-CN"/>
              <a:t>func.call(context, p1, p2)</a:t>
            </a:r>
          </a:p>
          <a:p>
            <a:r>
              <a:rPr lang="zh-CN" altLang="en-US" dirty="0">
                <a:sym typeface="Wingdings" pitchFamily="2" charset="2"/>
              </a:rPr>
              <a:t>函数的三种调用方式：</a:t>
            </a:r>
            <a:endParaRPr lang="en-US" altLang="zh-CN" dirty="0">
              <a:sym typeface="Wingdings" pitchFamily="2" charset="2"/>
            </a:endParaRPr>
          </a:p>
          <a:p>
            <a:pPr lvl="1"/>
            <a:r>
              <a:rPr lang="en-US" altLang="zh-CN" dirty="0">
                <a:sym typeface="Wingdings" pitchFamily="2" charset="2"/>
              </a:rPr>
              <a:t>func(p1,</a:t>
            </a:r>
            <a:r>
              <a:rPr lang="zh-CN" altLang="en-US" dirty="0">
                <a:sym typeface="Wingdings" pitchFamily="2" charset="2"/>
              </a:rPr>
              <a:t> </a:t>
            </a:r>
            <a:r>
              <a:rPr lang="en-US" altLang="zh-CN" dirty="0">
                <a:sym typeface="Wingdings" pitchFamily="2" charset="2"/>
              </a:rPr>
              <a:t>p2)</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func.call(undefined,</a:t>
            </a:r>
            <a:r>
              <a:rPr lang="zh-CN" altLang="en-US" dirty="0">
                <a:sym typeface="Wingdings" pitchFamily="2" charset="2"/>
              </a:rPr>
              <a:t> </a:t>
            </a:r>
            <a:r>
              <a:rPr lang="en-US" altLang="zh-CN" dirty="0">
                <a:sym typeface="Wingdings" pitchFamily="2" charset="2"/>
              </a:rPr>
              <a:t>p1,</a:t>
            </a:r>
            <a:r>
              <a:rPr lang="zh-CN" altLang="en-US" dirty="0">
                <a:sym typeface="Wingdings" pitchFamily="2" charset="2"/>
              </a:rPr>
              <a:t> </a:t>
            </a:r>
            <a:r>
              <a:rPr lang="en-US" altLang="zh-CN" dirty="0">
                <a:sym typeface="Wingdings" pitchFamily="2" charset="2"/>
              </a:rPr>
              <a:t>p2)</a:t>
            </a:r>
          </a:p>
          <a:p>
            <a:pPr lvl="1"/>
            <a:r>
              <a:rPr lang="en-US" altLang="zh-CN" dirty="0">
                <a:sym typeface="Wingdings" pitchFamily="2" charset="2"/>
              </a:rPr>
              <a:t>obj.child.method(p1,</a:t>
            </a:r>
            <a:r>
              <a:rPr lang="zh-CN" altLang="en-US" dirty="0">
                <a:sym typeface="Wingdings" pitchFamily="2" charset="2"/>
              </a:rPr>
              <a:t> </a:t>
            </a:r>
            <a:r>
              <a:rPr lang="en-US" altLang="zh-CN" dirty="0">
                <a:sym typeface="Wingdings" pitchFamily="2" charset="2"/>
              </a:rPr>
              <a:t>p2)</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obj.child.method.call(obj.child,</a:t>
            </a:r>
            <a:r>
              <a:rPr lang="zh-CN" altLang="en-US" dirty="0">
                <a:sym typeface="Wingdings" pitchFamily="2" charset="2"/>
              </a:rPr>
              <a:t> </a:t>
            </a:r>
            <a:r>
              <a:rPr lang="en-US" altLang="zh-CN" dirty="0">
                <a:sym typeface="Wingdings" pitchFamily="2" charset="2"/>
              </a:rPr>
              <a:t>p1,</a:t>
            </a:r>
            <a:r>
              <a:rPr lang="zh-CN" altLang="en-US" dirty="0">
                <a:sym typeface="Wingdings" pitchFamily="2" charset="2"/>
              </a:rPr>
              <a:t> </a:t>
            </a:r>
            <a:r>
              <a:rPr lang="en-US" altLang="zh-CN" dirty="0">
                <a:sym typeface="Wingdings" pitchFamily="2" charset="2"/>
              </a:rPr>
              <a:t>p2)</a:t>
            </a:r>
          </a:p>
          <a:p>
            <a:pPr lvl="1"/>
            <a:r>
              <a:rPr lang="en-US" altLang="zh-CN" dirty="0">
                <a:sym typeface="Wingdings" pitchFamily="2" charset="2"/>
              </a:rPr>
              <a:t>func.call(context,</a:t>
            </a:r>
            <a:r>
              <a:rPr lang="zh-CN" altLang="en-US" dirty="0">
                <a:sym typeface="Wingdings" pitchFamily="2" charset="2"/>
              </a:rPr>
              <a:t> </a:t>
            </a:r>
            <a:r>
              <a:rPr lang="en-US" altLang="zh-CN" dirty="0">
                <a:sym typeface="Wingdings" pitchFamily="2" charset="2"/>
              </a:rPr>
              <a:t>p1,</a:t>
            </a:r>
            <a:r>
              <a:rPr lang="zh-CN" altLang="en-US" dirty="0">
                <a:sym typeface="Wingdings" pitchFamily="2" charset="2"/>
              </a:rPr>
              <a:t> </a:t>
            </a:r>
            <a:r>
              <a:rPr lang="en-US" altLang="zh-CN" dirty="0">
                <a:sym typeface="Wingdings" pitchFamily="2" charset="2"/>
              </a:rPr>
              <a:t>p2)</a:t>
            </a:r>
          </a:p>
          <a:p>
            <a:r>
              <a:rPr lang="zh-CN" altLang="en-US" dirty="0">
                <a:sym typeface="Wingdings" pitchFamily="2" charset="2"/>
              </a:rPr>
              <a:t>本质就是</a:t>
            </a:r>
            <a:r>
              <a:rPr lang="en-US" altLang="zh-CN"/>
              <a:t>func.call(context, p1, p2)</a:t>
            </a:r>
            <a:r>
              <a:rPr lang="zh-CN" altLang="en-US" dirty="0">
                <a:sym typeface="Wingdings" pitchFamily="2" charset="2"/>
              </a:rPr>
              <a:t>，其它都是语法糖！</a:t>
            </a:r>
            <a:endParaRPr lang="en-US" altLang="zh-CN" dirty="0">
              <a:sym typeface="Wingdings" pitchFamily="2" charset="2"/>
            </a:endParaRPr>
          </a:p>
          <a:p>
            <a:r>
              <a:rPr lang="zh-CN" altLang="en-US" dirty="0">
                <a:sym typeface="Wingdings" pitchFamily="2" charset="2"/>
              </a:rPr>
              <a:t>如果传入的</a:t>
            </a:r>
            <a:r>
              <a:rPr lang="en-US" altLang="zh-CN" dirty="0">
                <a:sym typeface="Wingdings" pitchFamily="2" charset="2"/>
              </a:rPr>
              <a:t>context</a:t>
            </a:r>
            <a:r>
              <a:rPr lang="zh-CN" altLang="en-US" dirty="0">
                <a:sym typeface="Wingdings" pitchFamily="2" charset="2"/>
              </a:rPr>
              <a:t>（即</a:t>
            </a:r>
            <a:r>
              <a:rPr lang="en-US" altLang="zh-CN" dirty="0">
                <a:sym typeface="Wingdings" pitchFamily="2" charset="2"/>
              </a:rPr>
              <a:t>this</a:t>
            </a:r>
            <a:r>
              <a:rPr lang="zh-CN" altLang="en-US" dirty="0">
                <a:sym typeface="Wingdings" pitchFamily="2" charset="2"/>
              </a:rPr>
              <a:t>）不是对象，而是</a:t>
            </a:r>
            <a:r>
              <a:rPr lang="en-US" altLang="zh-CN" dirty="0">
                <a:sym typeface="Wingdings" pitchFamily="2" charset="2"/>
              </a:rPr>
              <a:t>null/undefined</a:t>
            </a:r>
            <a:r>
              <a:rPr lang="zh-CN" altLang="en-US" dirty="0">
                <a:sym typeface="Wingdings" pitchFamily="2" charset="2"/>
              </a:rPr>
              <a:t>，那么</a:t>
            </a:r>
            <a:r>
              <a:rPr lang="en-US" altLang="zh-CN" dirty="0">
                <a:sym typeface="Wingdings" pitchFamily="2" charset="2"/>
              </a:rPr>
              <a:t>this</a:t>
            </a:r>
            <a:r>
              <a:rPr lang="zh-CN" altLang="en-US" dirty="0">
                <a:sym typeface="Wingdings" pitchFamily="2" charset="2"/>
              </a:rPr>
              <a:t>就是全局对象。</a:t>
            </a:r>
            <a:endParaRPr lang="en-US" altLang="zh-CN"/>
          </a:p>
        </p:txBody>
      </p:sp>
    </p:spTree>
    <p:extLst>
      <p:ext uri="{BB962C8B-B14F-4D97-AF65-F5344CB8AC3E}">
        <p14:creationId xmlns:p14="http://schemas.microsoft.com/office/powerpoint/2010/main" val="61154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487711" y="448455"/>
            <a:ext cx="2471542" cy="385445"/>
          </a:xfrm>
        </p:spPr>
        <p:txBody>
          <a:bodyPr/>
          <a:lstStyle/>
          <a:p>
            <a:r>
              <a:rPr kumimoji="1" lang="en-US" altLang="zh-CN" dirty="0"/>
              <a:t>JavaScript</a:t>
            </a:r>
            <a:r>
              <a:rPr kumimoji="1" lang="zh-CN" altLang="en-US" dirty="0"/>
              <a:t> 函数高级</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函数的属性与方法</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call()</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48592" y="1698376"/>
            <a:ext cx="4299398" cy="4882987"/>
          </a:xfrm>
        </p:spPr>
        <p:txBody>
          <a:bodyPr>
            <a:normAutofit fontScale="92500" lnSpcReduction="20000"/>
          </a:bodyPr>
          <a:lstStyle/>
          <a:p>
            <a:r>
              <a:rPr lang="zh-CN" altLang="en-US" sz="1600"/>
              <a:t>语法格式：</a:t>
            </a:r>
            <a:r>
              <a:rPr lang="en-US" altLang="zh-CN" sz="1600" i="1">
                <a:effectLst/>
              </a:rPr>
              <a:t>function</a:t>
            </a:r>
            <a:r>
              <a:rPr lang="en-US" altLang="zh-CN" sz="1600"/>
              <a:t>.call(</a:t>
            </a:r>
            <a:r>
              <a:rPr lang="en-US" altLang="zh-CN" sz="1600" i="1">
                <a:effectLst/>
              </a:rPr>
              <a:t>thisArg</a:t>
            </a:r>
            <a:r>
              <a:rPr lang="en-US" altLang="zh-CN" sz="1600"/>
              <a:t>, </a:t>
            </a:r>
            <a:r>
              <a:rPr lang="en-US" altLang="zh-CN" sz="1600" i="1">
                <a:effectLst/>
              </a:rPr>
              <a:t>arg1</a:t>
            </a:r>
            <a:r>
              <a:rPr lang="en-US" altLang="zh-CN" sz="1600"/>
              <a:t>, </a:t>
            </a:r>
            <a:r>
              <a:rPr lang="en-US" altLang="zh-CN" sz="1600" i="1">
                <a:effectLst/>
              </a:rPr>
              <a:t>arg2</a:t>
            </a:r>
            <a:r>
              <a:rPr lang="en-US" altLang="zh-CN" sz="1600"/>
              <a:t>, ...)</a:t>
            </a:r>
          </a:p>
          <a:p>
            <a:pPr lvl="1"/>
            <a:r>
              <a:rPr lang="en-US" altLang="zh-CN" sz="1400" b="1"/>
              <a:t>thisArg</a:t>
            </a:r>
            <a:r>
              <a:rPr lang="zh-CN" altLang="en-US" sz="1400" b="1"/>
              <a:t>：</a:t>
            </a:r>
            <a:r>
              <a:rPr lang="zh-CN" altLang="en-US" sz="1400"/>
              <a:t>可选，指定函数在谁上面调用</a:t>
            </a:r>
            <a:endParaRPr lang="en-US" altLang="zh-CN" sz="1400"/>
          </a:p>
          <a:p>
            <a:pPr lvl="1"/>
            <a:r>
              <a:rPr lang="en-US" altLang="zh-CN" sz="1400" b="1"/>
              <a:t>arg1</a:t>
            </a:r>
            <a:r>
              <a:rPr lang="en-US" altLang="zh-CN" sz="1400"/>
              <a:t>, </a:t>
            </a:r>
            <a:r>
              <a:rPr lang="en-US" altLang="zh-CN" sz="1400" b="1"/>
              <a:t>arg2</a:t>
            </a:r>
            <a:r>
              <a:rPr lang="en-US" altLang="zh-CN" sz="1400"/>
              <a:t>, </a:t>
            </a:r>
            <a:r>
              <a:rPr lang="en-US" altLang="zh-CN" sz="1400" b="1"/>
              <a:t>...argN</a:t>
            </a:r>
            <a:r>
              <a:rPr lang="en-US" altLang="zh-CN" sz="1400"/>
              <a:t>:</a:t>
            </a:r>
            <a:r>
              <a:rPr lang="zh-CN" altLang="en-US" sz="1400"/>
              <a:t>：可选，指定函数的参数</a:t>
            </a:r>
            <a:endParaRPr lang="en-US" altLang="zh-CN" sz="1400"/>
          </a:p>
          <a:p>
            <a:r>
              <a:rPr lang="zh-CN" altLang="en-US" sz="1700"/>
              <a:t>作用：</a:t>
            </a:r>
            <a:r>
              <a:rPr lang="zh-CN" altLang="en-US" sz="1800"/>
              <a:t>使用一个指定的 </a:t>
            </a:r>
            <a:r>
              <a:rPr lang="en-US" altLang="zh-CN" sz="1800"/>
              <a:t>this </a:t>
            </a:r>
            <a:r>
              <a:rPr lang="zh-CN" altLang="en-US" sz="1800"/>
              <a:t>值和单独给出的一个或多个参数来调用一个函数。</a:t>
            </a:r>
            <a:endParaRPr lang="en-US" altLang="zh-CN" sz="1700"/>
          </a:p>
          <a:p>
            <a:r>
              <a:rPr lang="zh-CN" altLang="en-US" sz="1700"/>
              <a:t>规则：</a:t>
            </a:r>
            <a:endParaRPr lang="en-US" altLang="zh-CN" sz="1700"/>
          </a:p>
          <a:p>
            <a:pPr lvl="1"/>
            <a:r>
              <a:rPr lang="zh-CN" altLang="en-US" sz="1300"/>
              <a:t>当按常规方式调用函数时，</a:t>
            </a:r>
            <a:r>
              <a:rPr lang="en-US" altLang="zh-CN" sz="1300"/>
              <a:t>this</a:t>
            </a:r>
            <a:r>
              <a:rPr lang="zh-CN" altLang="en-US" sz="1300"/>
              <a:t>值会被设置为全局对象</a:t>
            </a:r>
            <a:r>
              <a:rPr lang="en-US" altLang="zh-CN" sz="1300"/>
              <a:t>window</a:t>
            </a:r>
            <a:r>
              <a:rPr lang="zh-CN" altLang="en-US" sz="1300"/>
              <a:t>或者</a:t>
            </a:r>
            <a:r>
              <a:rPr lang="en-US" altLang="zh-CN" sz="1300"/>
              <a:t>global</a:t>
            </a:r>
            <a:r>
              <a:rPr lang="zh-CN" altLang="en-US" sz="1300"/>
              <a:t>。</a:t>
            </a:r>
            <a:endParaRPr lang="en-US" altLang="zh-CN" sz="1300"/>
          </a:p>
          <a:p>
            <a:pPr lvl="1"/>
            <a:r>
              <a:rPr lang="zh-CN" altLang="en-US" sz="1300"/>
              <a:t>当用</a:t>
            </a:r>
            <a:r>
              <a:rPr lang="en-US" altLang="zh-CN" sz="1300"/>
              <a:t>call()</a:t>
            </a:r>
            <a:r>
              <a:rPr lang="zh-CN" altLang="en-US" sz="1300"/>
              <a:t>方法调用函数，并且传递的第一个参数是一个对象时，</a:t>
            </a:r>
            <a:r>
              <a:rPr lang="en-US" altLang="zh-CN" sz="1300"/>
              <a:t>this</a:t>
            </a:r>
            <a:r>
              <a:rPr lang="zh-CN" altLang="en-US" sz="1300"/>
              <a:t>值就被设置为该对象。</a:t>
            </a:r>
            <a:endParaRPr lang="en-US" altLang="zh-CN" sz="1300"/>
          </a:p>
          <a:p>
            <a:pPr lvl="1"/>
            <a:r>
              <a:rPr lang="zh-CN" altLang="en-US" sz="1300"/>
              <a:t>当用</a:t>
            </a:r>
            <a:r>
              <a:rPr lang="en-US" altLang="zh-CN" sz="1300"/>
              <a:t>call()</a:t>
            </a:r>
            <a:r>
              <a:rPr lang="zh-CN" altLang="en-US" sz="1300"/>
              <a:t>方法调用函数，并且不传递任何参数时，</a:t>
            </a:r>
            <a:r>
              <a:rPr lang="en-US" altLang="zh-CN" sz="1300"/>
              <a:t>this</a:t>
            </a:r>
            <a:r>
              <a:rPr lang="zh-CN" altLang="en-US" sz="1300"/>
              <a:t>值就被设置为全局对象。</a:t>
            </a:r>
            <a:endParaRPr lang="en-US" altLang="zh-CN" sz="1300"/>
          </a:p>
          <a:p>
            <a:pPr lvl="1"/>
            <a:r>
              <a:rPr lang="zh-CN" altLang="en-US" sz="1300"/>
              <a:t>当用</a:t>
            </a:r>
            <a:r>
              <a:rPr lang="en-US" altLang="zh-CN" sz="1300"/>
              <a:t>call()</a:t>
            </a:r>
            <a:r>
              <a:rPr lang="zh-CN" altLang="en-US" sz="1300"/>
              <a:t>方法调用函数，并且第一个参数是</a:t>
            </a:r>
            <a:r>
              <a:rPr lang="en-US" altLang="zh-CN" sz="1300"/>
              <a:t>null</a:t>
            </a:r>
            <a:r>
              <a:rPr lang="zh-CN" altLang="en-US" sz="1300"/>
              <a:t>或者</a:t>
            </a:r>
            <a:r>
              <a:rPr lang="en-US" altLang="zh-CN" sz="1300"/>
              <a:t>undefined</a:t>
            </a:r>
            <a:r>
              <a:rPr lang="zh-CN" altLang="en-US" sz="1300"/>
              <a:t>时，</a:t>
            </a:r>
            <a:r>
              <a:rPr lang="en-US" altLang="zh-CN" sz="1300"/>
              <a:t>this</a:t>
            </a:r>
            <a:r>
              <a:rPr lang="zh-CN" altLang="en-US" sz="1300"/>
              <a:t>值被设置为全局对象。</a:t>
            </a:r>
            <a:endParaRPr lang="en-US" altLang="zh-CN" sz="1300"/>
          </a:p>
          <a:p>
            <a:pPr lvl="1"/>
            <a:r>
              <a:rPr lang="zh-CN" altLang="en-US" sz="1300" b="1">
                <a:solidFill>
                  <a:srgbClr val="FF0000"/>
                </a:solidFill>
              </a:rPr>
              <a:t>警告：严格模式下，</a:t>
            </a:r>
            <a:r>
              <a:rPr lang="en-US" altLang="zh-CN" sz="1300" b="1">
                <a:solidFill>
                  <a:srgbClr val="FF0000"/>
                </a:solidFill>
              </a:rPr>
              <a:t>this</a:t>
            </a:r>
            <a:r>
              <a:rPr lang="zh-CN" altLang="en-US" sz="1300" b="1">
                <a:solidFill>
                  <a:srgbClr val="FF0000"/>
                </a:solidFill>
              </a:rPr>
              <a:t>值为</a:t>
            </a:r>
            <a:r>
              <a:rPr lang="en-US" altLang="zh-CN" sz="1300" b="1">
                <a:solidFill>
                  <a:srgbClr val="FF0000"/>
                </a:solidFill>
              </a:rPr>
              <a:t>undefined</a:t>
            </a:r>
            <a:endParaRPr lang="en-US" altLang="zh-CN" sz="1600" i="1"/>
          </a:p>
          <a:p>
            <a:endParaRPr lang="en-US" altLang="zh-CN" sz="1600"/>
          </a:p>
        </p:txBody>
      </p:sp>
      <p:sp>
        <p:nvSpPr>
          <p:cNvPr id="4" name="矩形 3">
            <a:extLst>
              <a:ext uri="{FF2B5EF4-FFF2-40B4-BE49-F238E27FC236}">
                <a16:creationId xmlns:a16="http://schemas.microsoft.com/office/drawing/2014/main" id="{5D454985-6A50-704A-B8D6-52E51E4E300E}"/>
              </a:ext>
            </a:extLst>
          </p:cNvPr>
          <p:cNvSpPr/>
          <p:nvPr/>
        </p:nvSpPr>
        <p:spPr>
          <a:xfrm>
            <a:off x="5423769" y="4037443"/>
            <a:ext cx="6620006" cy="2677656"/>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person</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name: </a:t>
            </a:r>
            <a:r>
              <a:rPr lang="en-US" altLang="zh-CN" sz="1400" b="0">
                <a:solidFill>
                  <a:srgbClr val="96E072"/>
                </a:solidFill>
                <a:effectLst/>
                <a:latin typeface="Fira Code" panose="020B0509050000020004" pitchFamily="49" charset="0"/>
              </a:rPr>
              <a:t>'xiaojichao'</a:t>
            </a:r>
            <a:r>
              <a:rPr lang="en-US" altLang="zh-CN" sz="1400" b="0">
                <a:solidFill>
                  <a:srgbClr val="BBBBBB"/>
                </a:solidFill>
                <a:effectLst/>
                <a:latin typeface="Fira Code" panose="020B0509050000020004" pitchFamily="49" charset="0"/>
              </a:rPr>
              <a:t>,</a:t>
            </a:r>
          </a:p>
          <a:p>
            <a:r>
              <a:rPr lang="zh-CN" altLang="en-US" sz="1400" b="0">
                <a:solidFill>
                  <a:srgbClr val="FFE66D"/>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say</a:t>
            </a:r>
            <a:r>
              <a:rPr lang="en-US" altLang="zh-CN" sz="1400" b="0">
                <a:solidFill>
                  <a:srgbClr val="BBBBBB"/>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function</a:t>
            </a:r>
            <a:r>
              <a:rPr lang="en-US" altLang="zh-CN" sz="1400" b="0">
                <a:solidFill>
                  <a:srgbClr val="BBBBBB"/>
                </a:solidFill>
                <a:effectLst/>
                <a:latin typeface="Fira Code" panose="020B0509050000020004" pitchFamily="49" charset="0"/>
              </a:rPr>
              <a:t>() {</a:t>
            </a:r>
          </a:p>
          <a:p>
            <a:r>
              <a:rPr lang="zh-CN" altLang="en-US" sz="1400" b="0">
                <a:solidFill>
                  <a:srgbClr val="C74DED"/>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return</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a:t>
            </a:r>
            <a:r>
              <a:rPr lang="zh-CN" altLang="en-US" sz="1400" b="0">
                <a:solidFill>
                  <a:srgbClr val="96E072"/>
                </a:solidFill>
                <a:effectLst/>
                <a:latin typeface="Fira Code" panose="020B0509050000020004" pitchFamily="49" charset="0"/>
              </a:rPr>
              <a:t>你好，我是</a:t>
            </a:r>
            <a:r>
              <a:rPr lang="en-US" altLang="zh-CN" sz="1400" b="0">
                <a:solidFill>
                  <a:srgbClr val="F92672"/>
                </a:solidFill>
                <a:effectLst/>
                <a:latin typeface="Fira Code" panose="020B0509050000020004" pitchFamily="49" charset="0"/>
              </a:rPr>
              <a:t>${</a:t>
            </a:r>
            <a:r>
              <a:rPr lang="en-US" altLang="zh-CN" sz="1400" b="0">
                <a:solidFill>
                  <a:srgbClr val="FF00AA"/>
                </a:solidFill>
                <a:effectLst/>
                <a:latin typeface="Fira Code" panose="020B0509050000020004" pitchFamily="49" charset="0"/>
              </a:rPr>
              <a:t>this</a:t>
            </a:r>
            <a:r>
              <a:rPr lang="en-US" altLang="zh-CN" sz="1400" b="0">
                <a:solidFill>
                  <a:srgbClr val="D5CED9"/>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name</a:t>
            </a:r>
            <a:r>
              <a:rPr lang="en-US" altLang="zh-CN" sz="1400" b="0">
                <a:solidFill>
                  <a:srgbClr val="F92672"/>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a:t>
            </a: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function</a:t>
            </a:r>
            <a:r>
              <a:rPr lang="en-US" altLang="zh-CN"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moreSay</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age</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hobby</a:t>
            </a:r>
            <a:r>
              <a:rPr lang="en-US" altLang="zh-CN" sz="1400" b="0">
                <a:solidFill>
                  <a:srgbClr val="BBBBBB"/>
                </a:solidFill>
                <a:effectLst/>
                <a:latin typeface="Fira Code" panose="020B0509050000020004" pitchFamily="49" charset="0"/>
              </a:rPr>
              <a:t>) {</a:t>
            </a:r>
          </a:p>
          <a:p>
            <a:r>
              <a:rPr lang="zh-CN" altLang="en-US" sz="1400" b="0">
                <a:solidFill>
                  <a:srgbClr val="F39C12"/>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a:t>
            </a:r>
            <a:r>
              <a:rPr lang="en-US" altLang="zh-CN" sz="1400" b="0">
                <a:solidFill>
                  <a:srgbClr val="F92672"/>
                </a:solidFill>
                <a:effectLst/>
                <a:latin typeface="Fira Code" panose="020B0509050000020004" pitchFamily="49" charset="0"/>
              </a:rPr>
              <a:t>${</a:t>
            </a:r>
            <a:r>
              <a:rPr lang="en-US" altLang="zh-CN" sz="1400" b="0">
                <a:solidFill>
                  <a:srgbClr val="FF00AA"/>
                </a:solidFill>
                <a:effectLst/>
                <a:latin typeface="Fira Code" panose="020B0509050000020004" pitchFamily="49" charset="0"/>
              </a:rPr>
              <a:t>this</a:t>
            </a:r>
            <a:r>
              <a:rPr lang="en-US" altLang="zh-CN" sz="1400" b="0">
                <a:solidFill>
                  <a:srgbClr val="D5CED9"/>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say</a:t>
            </a:r>
            <a:r>
              <a:rPr lang="en-US" altLang="zh-CN" sz="1400" b="0">
                <a:solidFill>
                  <a:srgbClr val="D5CED9"/>
                </a:solidFill>
                <a:effectLst/>
                <a:latin typeface="Fira Code" panose="020B0509050000020004" pitchFamily="49" charset="0"/>
              </a:rPr>
              <a:t>()</a:t>
            </a:r>
            <a:r>
              <a:rPr lang="en-US" altLang="zh-CN" sz="1400" b="0">
                <a:solidFill>
                  <a:srgbClr val="F92672"/>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 </a:t>
            </a:r>
            <a:r>
              <a:rPr lang="zh-CN" altLang="en-US" sz="1400" b="0">
                <a:solidFill>
                  <a:srgbClr val="96E072"/>
                </a:solidFill>
                <a:effectLst/>
                <a:latin typeface="Fira Code" panose="020B0509050000020004" pitchFamily="49" charset="0"/>
              </a:rPr>
              <a:t>我</a:t>
            </a:r>
            <a:r>
              <a:rPr lang="en-US" altLang="zh-CN" sz="1400" b="0">
                <a:solidFill>
                  <a:srgbClr val="F92672"/>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age</a:t>
            </a:r>
            <a:r>
              <a:rPr lang="en-US" altLang="zh-CN" sz="1400" b="0">
                <a:solidFill>
                  <a:srgbClr val="F92672"/>
                </a:solidFill>
                <a:effectLst/>
                <a:latin typeface="Fira Code" panose="020B0509050000020004" pitchFamily="49" charset="0"/>
              </a:rPr>
              <a:t>}</a:t>
            </a:r>
            <a:r>
              <a:rPr lang="zh-CN" altLang="en-US" sz="1400" b="0">
                <a:solidFill>
                  <a:srgbClr val="96E072"/>
                </a:solidFill>
                <a:effectLst/>
                <a:latin typeface="Fira Code" panose="020B0509050000020004" pitchFamily="49" charset="0"/>
              </a:rPr>
              <a:t>岁，喜欢</a:t>
            </a:r>
            <a:r>
              <a:rPr lang="en-US" altLang="zh-CN" sz="1400" b="0">
                <a:solidFill>
                  <a:srgbClr val="F92672"/>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hobby</a:t>
            </a:r>
            <a:r>
              <a:rPr lang="en-US" altLang="zh-CN" sz="1400" b="0">
                <a:solidFill>
                  <a:srgbClr val="F92672"/>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moreSay</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call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person</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49</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a:t>
            </a:r>
            <a:r>
              <a:rPr lang="zh-CN" altLang="en-US" sz="1400" b="0">
                <a:solidFill>
                  <a:srgbClr val="96E072"/>
                </a:solidFill>
                <a:effectLst/>
                <a:latin typeface="Fira Code" panose="020B0509050000020004" pitchFamily="49" charset="0"/>
              </a:rPr>
              <a:t>写代码</a:t>
            </a:r>
            <a:r>
              <a:rPr lang="en-US" altLang="zh-CN" sz="1400" b="0">
                <a:solidFill>
                  <a:srgbClr val="96E072"/>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a:t>
            </a:r>
          </a:p>
        </p:txBody>
      </p:sp>
      <p:sp>
        <p:nvSpPr>
          <p:cNvPr id="5" name="矩形 4">
            <a:extLst>
              <a:ext uri="{FF2B5EF4-FFF2-40B4-BE49-F238E27FC236}">
                <a16:creationId xmlns:a16="http://schemas.microsoft.com/office/drawing/2014/main" id="{79FA9FCD-7569-A84D-AB92-18B5A36932F4}"/>
              </a:ext>
            </a:extLst>
          </p:cNvPr>
          <p:cNvSpPr/>
          <p:nvPr/>
        </p:nvSpPr>
        <p:spPr>
          <a:xfrm>
            <a:off x="5409156" y="1772371"/>
            <a:ext cx="6653408" cy="2031325"/>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function</a:t>
            </a:r>
            <a:r>
              <a:rPr lang="en-US" altLang="zh-CN"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add</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c</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d</a:t>
            </a:r>
            <a:r>
              <a:rPr lang="en-US" altLang="zh-CN" sz="1400" b="0">
                <a:solidFill>
                  <a:srgbClr val="BBBBBB"/>
                </a:solidFill>
                <a:effectLst/>
                <a:latin typeface="Fira Code" panose="020B0509050000020004" pitchFamily="49" charset="0"/>
              </a:rPr>
              <a:t>) {</a:t>
            </a:r>
          </a:p>
          <a:p>
            <a:r>
              <a:rPr lang="zh-CN" altLang="en-US" sz="1400" b="0">
                <a:solidFill>
                  <a:srgbClr val="F39C12"/>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console</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log</a:t>
            </a:r>
            <a:r>
              <a:rPr lang="en-US" altLang="zh-CN" sz="1400" b="0">
                <a:solidFill>
                  <a:srgbClr val="BBBBBB"/>
                </a:solidFill>
                <a:effectLst/>
                <a:latin typeface="Fira Code" panose="020B0509050000020004" pitchFamily="49" charset="0"/>
              </a:rPr>
              <a:t>(</a:t>
            </a:r>
            <a:r>
              <a:rPr lang="en-US" altLang="zh-CN" sz="1400" b="0">
                <a:solidFill>
                  <a:srgbClr val="FF00AA"/>
                </a:solidFill>
                <a:effectLst/>
                <a:latin typeface="Fira Code" panose="020B0509050000020004" pitchFamily="49" charset="0"/>
              </a:rPr>
              <a:t>this</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a</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FF00AA"/>
                </a:solidFill>
                <a:effectLst/>
                <a:latin typeface="Fira Code" panose="020B0509050000020004" pitchFamily="49" charset="0"/>
              </a:rPr>
              <a:t>this</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b</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c</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d</a:t>
            </a:r>
            <a:r>
              <a:rPr lang="en-US" altLang="zh-CN" sz="1400" b="0">
                <a:solidFill>
                  <a:srgbClr val="BBBBBB"/>
                </a:solidFill>
                <a:effectLst/>
                <a:latin typeface="Fira Code" panose="020B0509050000020004" pitchFamily="49" charset="0"/>
              </a:rPr>
              <a:t>);</a:t>
            </a: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FFE66D"/>
                </a:solidFill>
                <a:effectLst/>
                <a:latin typeface="Fira Code" panose="020B0509050000020004" pitchFamily="49" charset="0"/>
              </a:rPr>
              <a:t>add</a:t>
            </a:r>
            <a:r>
              <a:rPr lang="en-US" altLang="zh-CN" sz="1400" b="0">
                <a:solidFill>
                  <a:srgbClr val="BBBBBB"/>
                </a:solidFill>
                <a:effectLst/>
                <a:latin typeface="Fira Code" panose="020B0509050000020004" pitchFamily="49" charset="0"/>
              </a:rPr>
              <a:t>(</a:t>
            </a:r>
            <a:r>
              <a:rPr lang="en-US" altLang="zh-CN" sz="1400" b="0">
                <a:solidFill>
                  <a:srgbClr val="F39C12"/>
                </a:solidFill>
                <a:effectLst/>
                <a:latin typeface="Fira Code" panose="020B0509050000020004" pitchFamily="49" charset="0"/>
              </a:rPr>
              <a:t>3</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4</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NaN why? this.a/this.b</a:t>
            </a:r>
            <a:r>
              <a:rPr lang="zh-CN" altLang="en-US" sz="1400" b="0">
                <a:solidFill>
                  <a:srgbClr val="5F6167"/>
                </a:solidFill>
                <a:effectLst/>
                <a:latin typeface="Fira Code" panose="020B0509050000020004" pitchFamily="49" charset="0"/>
              </a:rPr>
              <a:t>都是</a:t>
            </a:r>
            <a:r>
              <a:rPr lang="en-US" altLang="zh-CN" sz="1400" b="0">
                <a:solidFill>
                  <a:srgbClr val="5F6167"/>
                </a:solidFill>
                <a:effectLst/>
                <a:latin typeface="Fira Code" panose="020B0509050000020004" pitchFamily="49" charset="0"/>
              </a:rPr>
              <a:t>undefined</a:t>
            </a:r>
            <a:endParaRPr lang="en-US" altLang="zh-CN" sz="1400" b="0">
              <a:solidFill>
                <a:srgbClr val="BBBBBB"/>
              </a:solidFill>
              <a:effectLst/>
              <a:latin typeface="Fira Code" panose="020B0509050000020004" pitchFamily="49" charset="0"/>
            </a:endParaRP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let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num</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 a: </a:t>
            </a:r>
            <a:r>
              <a:rPr lang="en-US" altLang="zh-CN" sz="1400" b="0">
                <a:solidFill>
                  <a:srgbClr val="F39C12"/>
                </a:solidFill>
                <a:effectLst/>
                <a:latin typeface="Fira Code" panose="020B0509050000020004" pitchFamily="49" charset="0"/>
              </a:rPr>
              <a:t>1</a:t>
            </a:r>
            <a:r>
              <a:rPr lang="en-US" altLang="zh-CN" sz="1400" b="0">
                <a:solidFill>
                  <a:srgbClr val="BBBBBB"/>
                </a:solidFill>
                <a:effectLst/>
                <a:latin typeface="Fira Code" panose="020B0509050000020004" pitchFamily="49" charset="0"/>
              </a:rPr>
              <a:t>, b: </a:t>
            </a:r>
            <a:r>
              <a:rPr lang="en-US" altLang="zh-CN" sz="1400" b="0">
                <a:solidFill>
                  <a:srgbClr val="F39C12"/>
                </a:solidFill>
                <a:effectLst/>
                <a:latin typeface="Fira Code" panose="020B0509050000020004" pitchFamily="49" charset="0"/>
              </a:rPr>
              <a:t>2</a:t>
            </a:r>
            <a:r>
              <a:rPr lang="en-US" altLang="zh-CN" sz="1400" b="0">
                <a:solidFill>
                  <a:srgbClr val="BBBBBB"/>
                </a:solidFill>
                <a:effectLst/>
                <a:latin typeface="Fira Code" panose="020B0509050000020004" pitchFamily="49" charset="0"/>
              </a:rPr>
              <a:t> };</a:t>
            </a:r>
          </a:p>
          <a:p>
            <a:br>
              <a:rPr lang="en-US" altLang="zh-CN" sz="1400" b="0">
                <a:solidFill>
                  <a:srgbClr val="BBBBBB"/>
                </a:solidFill>
                <a:effectLst/>
                <a:latin typeface="Fira Code" panose="020B0509050000020004" pitchFamily="49" charset="0"/>
              </a:rPr>
            </a:br>
            <a:r>
              <a:rPr lang="en-US" altLang="zh-CN" sz="1400" b="0">
                <a:solidFill>
                  <a:srgbClr val="F39C12"/>
                </a:solidFill>
                <a:effectLst/>
                <a:latin typeface="Fira Code" panose="020B0509050000020004" pitchFamily="49" charset="0"/>
              </a:rPr>
              <a:t>add</a:t>
            </a:r>
            <a:r>
              <a:rPr lang="en-US" altLang="zh-CN" sz="1400" b="0">
                <a:solidFill>
                  <a:srgbClr val="BBBBBB"/>
                </a:solidFill>
                <a:effectLst/>
                <a:latin typeface="Fira Code" panose="020B0509050000020004" pitchFamily="49" charset="0"/>
              </a:rPr>
              <a:t>.</a:t>
            </a:r>
            <a:r>
              <a:rPr lang="en-US" altLang="zh-CN" sz="1400" b="0">
                <a:solidFill>
                  <a:srgbClr val="FFE66D"/>
                </a:solidFill>
                <a:effectLst/>
                <a:latin typeface="Fira Code" panose="020B0509050000020004" pitchFamily="49" charset="0"/>
              </a:rPr>
              <a:t>call</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num</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3</a:t>
            </a:r>
            <a:r>
              <a:rPr lang="en-US" altLang="zh-CN" sz="1400" b="0">
                <a:solidFill>
                  <a:srgbClr val="BBBBBB"/>
                </a:solidFill>
                <a:effectLst/>
                <a:latin typeface="Fira Code" panose="020B0509050000020004" pitchFamily="49" charset="0"/>
              </a:rPr>
              <a:t>, </a:t>
            </a:r>
            <a:r>
              <a:rPr lang="en-US" altLang="zh-CN" sz="1400" b="0">
                <a:solidFill>
                  <a:srgbClr val="F39C12"/>
                </a:solidFill>
                <a:effectLst/>
                <a:latin typeface="Fira Code" panose="020B0509050000020004" pitchFamily="49" charset="0"/>
              </a:rPr>
              <a:t>4</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10</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074418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58574</TotalTime>
  <Words>10288</Words>
  <Application>Microsoft Office PowerPoint</Application>
  <PresentationFormat>宽屏</PresentationFormat>
  <Paragraphs>1153</Paragraphs>
  <Slides>54</Slides>
  <Notes>54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Apple Symbols</vt:lpstr>
      <vt:lpstr>Fira Code</vt:lpstr>
      <vt:lpstr>等线</vt:lpstr>
      <vt:lpstr>微软雅黑</vt:lpstr>
      <vt:lpstr>微软雅黑</vt:lpstr>
      <vt:lpstr>Arial</vt:lpstr>
      <vt:lpstr>Calibri</vt:lpstr>
      <vt:lpstr>Verdana</vt:lpstr>
      <vt:lpstr>Wingdings</vt:lpstr>
      <vt:lpstr>Office 主题​​</vt:lpstr>
      <vt:lpstr>PowerPoint 演示文稿</vt:lpstr>
      <vt:lpstr>PowerPoint 演示文稿</vt:lpstr>
      <vt:lpstr>JavaScript 函数高级</vt:lpstr>
      <vt:lpstr>函数的属性与方法</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IIFE</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闭包</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函数式编程</vt:lpstr>
      <vt:lpstr>JavaScript 函数高级</vt:lpstr>
      <vt:lpstr>JavaScript 函数高级</vt:lpstr>
      <vt:lpstr>JavaScript 函数高级</vt:lpstr>
      <vt:lpstr>JavaScript 函数高级</vt:lpstr>
      <vt:lpstr>JavaScript 函数高级</vt:lpstr>
      <vt:lpstr>JavaScript 函数高级</vt:lpstr>
      <vt:lpstr>JavaScript 函数高级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肖 继潮</cp:lastModifiedBy>
  <cp:revision>1117</cp:revision>
  <cp:lastPrinted>2020-10-29T09:34:18Z</cp:lastPrinted>
  <dcterms:created xsi:type="dcterms:W3CDTF">2017-08-03T09:01:00Z</dcterms:created>
  <dcterms:modified xsi:type="dcterms:W3CDTF">2020-12-07T09:08:22Z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