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7.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handoutMasterIdLst>
    <p:handoutMasterId r:id="rId53"/>
  </p:handoutMasterIdLst>
  <p:sldIdLst>
    <p:sldId id="256" r:id="rId2"/>
    <p:sldId id="257" r:id="rId3"/>
    <p:sldId id="520" r:id="rId4"/>
    <p:sldId id="519" r:id="rId5"/>
    <p:sldId id="521" r:id="rId6"/>
    <p:sldId id="523" r:id="rId7"/>
    <p:sldId id="524" r:id="rId8"/>
    <p:sldId id="522" r:id="rId9"/>
    <p:sldId id="526" r:id="rId10"/>
    <p:sldId id="535" r:id="rId11"/>
    <p:sldId id="527" r:id="rId12"/>
    <p:sldId id="528" r:id="rId13"/>
    <p:sldId id="529" r:id="rId14"/>
    <p:sldId id="536" r:id="rId15"/>
    <p:sldId id="534" r:id="rId16"/>
    <p:sldId id="532" r:id="rId17"/>
    <p:sldId id="533" r:id="rId18"/>
    <p:sldId id="538" r:id="rId19"/>
    <p:sldId id="537" r:id="rId20"/>
    <p:sldId id="540" r:id="rId21"/>
    <p:sldId id="539" r:id="rId22"/>
    <p:sldId id="541" r:id="rId23"/>
    <p:sldId id="542" r:id="rId24"/>
    <p:sldId id="543" r:id="rId25"/>
    <p:sldId id="544" r:id="rId26"/>
    <p:sldId id="545" r:id="rId27"/>
    <p:sldId id="546" r:id="rId28"/>
    <p:sldId id="530" r:id="rId29"/>
    <p:sldId id="547" r:id="rId30"/>
    <p:sldId id="548" r:id="rId31"/>
    <p:sldId id="549" r:id="rId32"/>
    <p:sldId id="550" r:id="rId33"/>
    <p:sldId id="531" r:id="rId34"/>
    <p:sldId id="551" r:id="rId35"/>
    <p:sldId id="552" r:id="rId36"/>
    <p:sldId id="553" r:id="rId37"/>
    <p:sldId id="554" r:id="rId38"/>
    <p:sldId id="555" r:id="rId39"/>
    <p:sldId id="556" r:id="rId40"/>
    <p:sldId id="557" r:id="rId41"/>
    <p:sldId id="558" r:id="rId42"/>
    <p:sldId id="559" r:id="rId43"/>
    <p:sldId id="560" r:id="rId44"/>
    <p:sldId id="561" r:id="rId45"/>
    <p:sldId id="563" r:id="rId46"/>
    <p:sldId id="562" r:id="rId47"/>
    <p:sldId id="564" r:id="rId48"/>
    <p:sldId id="565" r:id="rId49"/>
    <p:sldId id="566" r:id="rId50"/>
    <p:sldId id="285" r:id="rId5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08"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DEB"/>
    <a:srgbClr val="6956D7"/>
    <a:srgbClr val="7356DD"/>
    <a:srgbClr val="735630"/>
    <a:srgbClr val="E19E8E"/>
    <a:srgbClr val="E2E2E2"/>
    <a:srgbClr val="7154DB"/>
    <a:srgbClr val="000000"/>
    <a:srgbClr val="90B160"/>
    <a:srgbClr val="C51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92" autoAdjust="0"/>
    <p:restoredTop sz="96346" autoAdjust="0"/>
  </p:normalViewPr>
  <p:slideViewPr>
    <p:cSldViewPr snapToGrid="0" showGuides="1">
      <p:cViewPr varScale="1">
        <p:scale>
          <a:sx n="100" d="100"/>
          <a:sy n="100" d="100"/>
        </p:scale>
        <p:origin x="76" y="360"/>
      </p:cViewPr>
      <p:guideLst>
        <p:guide pos="3908"/>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152" d="100"/>
          <a:sy n="152" d="100"/>
        </p:scale>
        <p:origin x="5648" y="184"/>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1390C-4018-594E-9F6E-AE023EC5A3A1}"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zh-CN" altLang="en-US"/>
        </a:p>
      </dgm:t>
    </dgm:pt>
    <dgm:pt modelId="{1BA82018-58F5-3949-B8EC-217B3CBC910D}">
      <dgm:prSet phldrT="[文本]"/>
      <dgm:spPr>
        <a:solidFill>
          <a:srgbClr val="7154DB"/>
        </a:solidFill>
      </dgm:spPr>
      <dgm:t>
        <a:bodyPr/>
        <a:lstStyle/>
        <a:p>
          <a:r>
            <a:rPr lang="en-US" altLang="zh-CN" dirty="0"/>
            <a:t>1.</a:t>
          </a:r>
          <a:r>
            <a:rPr lang="zh-CN" altLang="en-US" dirty="0"/>
            <a:t>面向对象编程概述</a:t>
          </a:r>
        </a:p>
      </dgm:t>
    </dgm:pt>
    <dgm:pt modelId="{832AF051-95AA-A044-A5F6-B3BEC0089F28}" type="parTrans" cxnId="{3D7A6EC5-1541-FF48-9638-22D567E1BE36}">
      <dgm:prSet/>
      <dgm:spPr/>
      <dgm:t>
        <a:bodyPr/>
        <a:lstStyle/>
        <a:p>
          <a:endParaRPr lang="zh-CN" altLang="en-US"/>
        </a:p>
      </dgm:t>
    </dgm:pt>
    <dgm:pt modelId="{8C446D7A-5CCD-D244-A810-80464C065A1F}" type="sibTrans" cxnId="{3D7A6EC5-1541-FF48-9638-22D567E1BE36}">
      <dgm:prSet/>
      <dgm:spPr/>
      <dgm:t>
        <a:bodyPr/>
        <a:lstStyle/>
        <a:p>
          <a:endParaRPr lang="zh-CN" altLang="en-US"/>
        </a:p>
      </dgm:t>
    </dgm:pt>
    <dgm:pt modelId="{B16B6A17-DCD3-9E40-A29B-6F06E51D1BE2}">
      <dgm:prSet phldrT="[文本]"/>
      <dgm:spPr>
        <a:solidFill>
          <a:srgbClr val="7154DB"/>
        </a:solidFill>
      </dgm:spPr>
      <dgm:t>
        <a:bodyPr/>
        <a:lstStyle/>
        <a:p>
          <a:r>
            <a:rPr lang="en-US" altLang="zh-CN" dirty="0"/>
            <a:t>2.</a:t>
          </a:r>
          <a:r>
            <a:rPr lang="zh-CN" altLang="en-US" dirty="0"/>
            <a:t>创建对象</a:t>
          </a:r>
        </a:p>
      </dgm:t>
    </dgm:pt>
    <dgm:pt modelId="{31C256BE-C5C8-4241-815E-9F2526C4089E}" type="parTrans" cxnId="{BC4F2CCC-A1B2-6142-BB67-D83719932322}">
      <dgm:prSet/>
      <dgm:spPr/>
      <dgm:t>
        <a:bodyPr/>
        <a:lstStyle/>
        <a:p>
          <a:endParaRPr lang="zh-CN" altLang="en-US"/>
        </a:p>
      </dgm:t>
    </dgm:pt>
    <dgm:pt modelId="{C7624D4F-75F4-F143-B9A5-3A3776DC8E95}" type="sibTrans" cxnId="{BC4F2CCC-A1B2-6142-BB67-D83719932322}">
      <dgm:prSet/>
      <dgm:spPr/>
      <dgm:t>
        <a:bodyPr/>
        <a:lstStyle/>
        <a:p>
          <a:endParaRPr lang="zh-CN" altLang="en-US"/>
        </a:p>
      </dgm:t>
    </dgm:pt>
    <dgm:pt modelId="{4341A6D3-80D2-684B-B313-8ECB4851D762}">
      <dgm:prSet/>
      <dgm:spPr/>
      <dgm:t>
        <a:bodyPr/>
        <a:lstStyle/>
        <a:p>
          <a:r>
            <a:rPr lang="en-US" altLang="zh-CN"/>
            <a:t>3.</a:t>
          </a:r>
          <a:r>
            <a:rPr lang="zh-CN" altLang="en-US"/>
            <a:t>原型继承：原型与原型链</a:t>
          </a:r>
        </a:p>
      </dgm:t>
    </dgm:pt>
    <dgm:pt modelId="{CA229E35-E42F-414D-9259-DD994F87F7A3}" type="parTrans" cxnId="{15BDDB83-23FF-8345-A2A4-FB1017768594}">
      <dgm:prSet/>
      <dgm:spPr/>
      <dgm:t>
        <a:bodyPr/>
        <a:lstStyle/>
        <a:p>
          <a:endParaRPr lang="zh-CN" altLang="en-US"/>
        </a:p>
      </dgm:t>
    </dgm:pt>
    <dgm:pt modelId="{500C33B9-12EA-D74E-AFB7-D004FD7D210E}" type="sibTrans" cxnId="{15BDDB83-23FF-8345-A2A4-FB1017768594}">
      <dgm:prSet/>
      <dgm:spPr/>
      <dgm:t>
        <a:bodyPr/>
        <a:lstStyle/>
        <a:p>
          <a:endParaRPr lang="zh-CN" altLang="en-US"/>
        </a:p>
      </dgm:t>
    </dgm:pt>
    <dgm:pt modelId="{F7EA6055-0F72-AE47-89FE-73779D7C88A9}">
      <dgm:prSet/>
      <dgm:spPr/>
      <dgm:t>
        <a:bodyPr/>
        <a:lstStyle/>
        <a:p>
          <a:r>
            <a:rPr lang="en-US" altLang="zh-CN"/>
            <a:t>4.</a:t>
          </a:r>
          <a:r>
            <a:rPr lang="zh-CN" altLang="en-US"/>
            <a:t>类</a:t>
          </a:r>
        </a:p>
      </dgm:t>
    </dgm:pt>
    <dgm:pt modelId="{EA323AAD-61D3-7A41-A47A-80DBB0C1B71D}" type="parTrans" cxnId="{455AF55A-6C8A-214B-84B2-1A18D750F509}">
      <dgm:prSet/>
      <dgm:spPr/>
      <dgm:t>
        <a:bodyPr/>
        <a:lstStyle/>
        <a:p>
          <a:endParaRPr lang="zh-CN" altLang="en-US"/>
        </a:p>
      </dgm:t>
    </dgm:pt>
    <dgm:pt modelId="{7F46FEB7-13BE-C34A-95CB-88FC7DC77F67}" type="sibTrans" cxnId="{455AF55A-6C8A-214B-84B2-1A18D750F509}">
      <dgm:prSet/>
      <dgm:spPr/>
      <dgm:t>
        <a:bodyPr/>
        <a:lstStyle/>
        <a:p>
          <a:endParaRPr lang="zh-CN" altLang="en-US"/>
        </a:p>
      </dgm:t>
    </dgm:pt>
    <dgm:pt modelId="{4209B3B9-7648-A64D-A767-E534426CF2CE}" type="pres">
      <dgm:prSet presAssocID="{2631390C-4018-594E-9F6E-AE023EC5A3A1}" presName="Name0" presStyleCnt="0">
        <dgm:presLayoutVars>
          <dgm:dir/>
          <dgm:animLvl val="lvl"/>
          <dgm:resizeHandles val="exact"/>
        </dgm:presLayoutVars>
      </dgm:prSet>
      <dgm:spPr/>
    </dgm:pt>
    <dgm:pt modelId="{EA798A36-0052-FB4C-9E92-3B01D1D1367D}" type="pres">
      <dgm:prSet presAssocID="{1BA82018-58F5-3949-B8EC-217B3CBC910D}" presName="composite" presStyleCnt="0"/>
      <dgm:spPr/>
    </dgm:pt>
    <dgm:pt modelId="{DEB8B1F2-9248-1D4E-B8C9-654F91A3D904}" type="pres">
      <dgm:prSet presAssocID="{1BA82018-58F5-3949-B8EC-217B3CBC910D}" presName="parTx" presStyleLbl="alignNode1" presStyleIdx="0" presStyleCnt="4">
        <dgm:presLayoutVars>
          <dgm:chMax val="0"/>
          <dgm:chPref val="0"/>
          <dgm:bulletEnabled val="1"/>
        </dgm:presLayoutVars>
      </dgm:prSet>
      <dgm:spPr/>
    </dgm:pt>
    <dgm:pt modelId="{C8F33F06-14AD-AC4F-AE61-7A687D58B078}" type="pres">
      <dgm:prSet presAssocID="{1BA82018-58F5-3949-B8EC-217B3CBC910D}" presName="desTx" presStyleLbl="alignAccFollowNode1" presStyleIdx="0" presStyleCnt="4">
        <dgm:presLayoutVars>
          <dgm:bulletEnabled val="1"/>
        </dgm:presLayoutVars>
      </dgm:prSet>
      <dgm:spPr/>
    </dgm:pt>
    <dgm:pt modelId="{963576C8-8733-3F46-9A4C-B789CF545DBB}" type="pres">
      <dgm:prSet presAssocID="{8C446D7A-5CCD-D244-A810-80464C065A1F}" presName="space" presStyleCnt="0"/>
      <dgm:spPr/>
    </dgm:pt>
    <dgm:pt modelId="{F6988B25-914F-0340-974A-79B11456EF35}" type="pres">
      <dgm:prSet presAssocID="{B16B6A17-DCD3-9E40-A29B-6F06E51D1BE2}" presName="composite" presStyleCnt="0"/>
      <dgm:spPr/>
    </dgm:pt>
    <dgm:pt modelId="{CCC40D40-9E39-8742-8DD8-1E8D9F1747AE}" type="pres">
      <dgm:prSet presAssocID="{B16B6A17-DCD3-9E40-A29B-6F06E51D1BE2}" presName="parTx" presStyleLbl="alignNode1" presStyleIdx="1" presStyleCnt="4">
        <dgm:presLayoutVars>
          <dgm:chMax val="0"/>
          <dgm:chPref val="0"/>
          <dgm:bulletEnabled val="1"/>
        </dgm:presLayoutVars>
      </dgm:prSet>
      <dgm:spPr/>
    </dgm:pt>
    <dgm:pt modelId="{D7C3A7B8-8CED-8546-93DA-F5F2DA5B620E}" type="pres">
      <dgm:prSet presAssocID="{B16B6A17-DCD3-9E40-A29B-6F06E51D1BE2}" presName="desTx" presStyleLbl="alignAccFollowNode1" presStyleIdx="1" presStyleCnt="4">
        <dgm:presLayoutVars>
          <dgm:bulletEnabled val="1"/>
        </dgm:presLayoutVars>
      </dgm:prSet>
      <dgm:spPr/>
    </dgm:pt>
    <dgm:pt modelId="{823A4C4F-B76F-774F-B592-08891F278A90}" type="pres">
      <dgm:prSet presAssocID="{C7624D4F-75F4-F143-B9A5-3A3776DC8E95}" presName="space" presStyleCnt="0"/>
      <dgm:spPr/>
    </dgm:pt>
    <dgm:pt modelId="{0160A646-0698-434B-9F5B-BF07B78B2526}" type="pres">
      <dgm:prSet presAssocID="{4341A6D3-80D2-684B-B313-8ECB4851D762}" presName="composite" presStyleCnt="0"/>
      <dgm:spPr/>
    </dgm:pt>
    <dgm:pt modelId="{533210BF-2EAD-7944-8B5E-F79F55B60ECB}" type="pres">
      <dgm:prSet presAssocID="{4341A6D3-80D2-684B-B313-8ECB4851D762}" presName="parTx" presStyleLbl="alignNode1" presStyleIdx="2" presStyleCnt="4">
        <dgm:presLayoutVars>
          <dgm:chMax val="0"/>
          <dgm:chPref val="0"/>
          <dgm:bulletEnabled val="1"/>
        </dgm:presLayoutVars>
      </dgm:prSet>
      <dgm:spPr/>
    </dgm:pt>
    <dgm:pt modelId="{BF1E38F3-040C-1A41-847A-03A2357DDE31}" type="pres">
      <dgm:prSet presAssocID="{4341A6D3-80D2-684B-B313-8ECB4851D762}" presName="desTx" presStyleLbl="alignAccFollowNode1" presStyleIdx="2" presStyleCnt="4">
        <dgm:presLayoutVars>
          <dgm:bulletEnabled val="1"/>
        </dgm:presLayoutVars>
      </dgm:prSet>
      <dgm:spPr/>
    </dgm:pt>
    <dgm:pt modelId="{81780DA8-FDEF-E34A-B153-1F1D239CF61D}" type="pres">
      <dgm:prSet presAssocID="{500C33B9-12EA-D74E-AFB7-D004FD7D210E}" presName="space" presStyleCnt="0"/>
      <dgm:spPr/>
    </dgm:pt>
    <dgm:pt modelId="{900673BF-481A-9342-A791-BD7EAC1F00ED}" type="pres">
      <dgm:prSet presAssocID="{F7EA6055-0F72-AE47-89FE-73779D7C88A9}" presName="composite" presStyleCnt="0"/>
      <dgm:spPr/>
    </dgm:pt>
    <dgm:pt modelId="{B93C49E0-5FC1-F04B-8F51-99CE46BF9AFD}" type="pres">
      <dgm:prSet presAssocID="{F7EA6055-0F72-AE47-89FE-73779D7C88A9}" presName="parTx" presStyleLbl="alignNode1" presStyleIdx="3" presStyleCnt="4">
        <dgm:presLayoutVars>
          <dgm:chMax val="0"/>
          <dgm:chPref val="0"/>
          <dgm:bulletEnabled val="1"/>
        </dgm:presLayoutVars>
      </dgm:prSet>
      <dgm:spPr/>
    </dgm:pt>
    <dgm:pt modelId="{071074D6-677D-7D4E-9E9C-D11FFEE1A6B3}" type="pres">
      <dgm:prSet presAssocID="{F7EA6055-0F72-AE47-89FE-73779D7C88A9}" presName="desTx" presStyleLbl="alignAccFollowNode1" presStyleIdx="3" presStyleCnt="4">
        <dgm:presLayoutVars>
          <dgm:bulletEnabled val="1"/>
        </dgm:presLayoutVars>
      </dgm:prSet>
      <dgm:spPr/>
    </dgm:pt>
  </dgm:ptLst>
  <dgm:cxnLst>
    <dgm:cxn modelId="{5262BC01-5BC9-8844-A77D-DD66384D9955}" type="presOf" srcId="{2631390C-4018-594E-9F6E-AE023EC5A3A1}" destId="{4209B3B9-7648-A64D-A767-E534426CF2CE}" srcOrd="0" destOrd="0" presId="urn:microsoft.com/office/officeart/2005/8/layout/hList1"/>
    <dgm:cxn modelId="{7B75C22A-EED5-114D-A0FC-4A002763425C}" type="presOf" srcId="{F7EA6055-0F72-AE47-89FE-73779D7C88A9}" destId="{B93C49E0-5FC1-F04B-8F51-99CE46BF9AFD}" srcOrd="0" destOrd="0" presId="urn:microsoft.com/office/officeart/2005/8/layout/hList1"/>
    <dgm:cxn modelId="{415EEA4E-B55A-3B47-9C31-88BD3BE4A647}" type="presOf" srcId="{B16B6A17-DCD3-9E40-A29B-6F06E51D1BE2}" destId="{CCC40D40-9E39-8742-8DD8-1E8D9F1747AE}" srcOrd="0" destOrd="0" presId="urn:microsoft.com/office/officeart/2005/8/layout/hList1"/>
    <dgm:cxn modelId="{455AF55A-6C8A-214B-84B2-1A18D750F509}" srcId="{2631390C-4018-594E-9F6E-AE023EC5A3A1}" destId="{F7EA6055-0F72-AE47-89FE-73779D7C88A9}" srcOrd="3" destOrd="0" parTransId="{EA323AAD-61D3-7A41-A47A-80DBB0C1B71D}" sibTransId="{7F46FEB7-13BE-C34A-95CB-88FC7DC77F67}"/>
    <dgm:cxn modelId="{15BDDB83-23FF-8345-A2A4-FB1017768594}" srcId="{2631390C-4018-594E-9F6E-AE023EC5A3A1}" destId="{4341A6D3-80D2-684B-B313-8ECB4851D762}" srcOrd="2" destOrd="0" parTransId="{CA229E35-E42F-414D-9259-DD994F87F7A3}" sibTransId="{500C33B9-12EA-D74E-AFB7-D004FD7D210E}"/>
    <dgm:cxn modelId="{228A83B5-0F77-1F43-8237-025692B3768A}" type="presOf" srcId="{1BA82018-58F5-3949-B8EC-217B3CBC910D}" destId="{DEB8B1F2-9248-1D4E-B8C9-654F91A3D904}" srcOrd="0" destOrd="0" presId="urn:microsoft.com/office/officeart/2005/8/layout/hList1"/>
    <dgm:cxn modelId="{DF91AEB6-816F-934F-89E8-77F1A30B6456}" type="presOf" srcId="{4341A6D3-80D2-684B-B313-8ECB4851D762}" destId="{533210BF-2EAD-7944-8B5E-F79F55B60ECB}" srcOrd="0" destOrd="0" presId="urn:microsoft.com/office/officeart/2005/8/layout/hList1"/>
    <dgm:cxn modelId="{3D7A6EC5-1541-FF48-9638-22D567E1BE36}" srcId="{2631390C-4018-594E-9F6E-AE023EC5A3A1}" destId="{1BA82018-58F5-3949-B8EC-217B3CBC910D}" srcOrd="0" destOrd="0" parTransId="{832AF051-95AA-A044-A5F6-B3BEC0089F28}" sibTransId="{8C446D7A-5CCD-D244-A810-80464C065A1F}"/>
    <dgm:cxn modelId="{BC4F2CCC-A1B2-6142-BB67-D83719932322}" srcId="{2631390C-4018-594E-9F6E-AE023EC5A3A1}" destId="{B16B6A17-DCD3-9E40-A29B-6F06E51D1BE2}" srcOrd="1" destOrd="0" parTransId="{31C256BE-C5C8-4241-815E-9F2526C4089E}" sibTransId="{C7624D4F-75F4-F143-B9A5-3A3776DC8E95}"/>
    <dgm:cxn modelId="{8C15B130-A744-BC49-B588-93F4E768289E}" type="presParOf" srcId="{4209B3B9-7648-A64D-A767-E534426CF2CE}" destId="{EA798A36-0052-FB4C-9E92-3B01D1D1367D}" srcOrd="0" destOrd="0" presId="urn:microsoft.com/office/officeart/2005/8/layout/hList1"/>
    <dgm:cxn modelId="{8FAEF8F1-564B-EA4D-8D0B-6193F75E7FEA}" type="presParOf" srcId="{EA798A36-0052-FB4C-9E92-3B01D1D1367D}" destId="{DEB8B1F2-9248-1D4E-B8C9-654F91A3D904}" srcOrd="0" destOrd="0" presId="urn:microsoft.com/office/officeart/2005/8/layout/hList1"/>
    <dgm:cxn modelId="{AD2B1700-4E94-BE4A-9D69-D7858679B5CF}" type="presParOf" srcId="{EA798A36-0052-FB4C-9E92-3B01D1D1367D}" destId="{C8F33F06-14AD-AC4F-AE61-7A687D58B078}" srcOrd="1" destOrd="0" presId="urn:microsoft.com/office/officeart/2005/8/layout/hList1"/>
    <dgm:cxn modelId="{C2CBBE8D-4A7F-EA4C-ADA8-351B333238AE}" type="presParOf" srcId="{4209B3B9-7648-A64D-A767-E534426CF2CE}" destId="{963576C8-8733-3F46-9A4C-B789CF545DBB}" srcOrd="1" destOrd="0" presId="urn:microsoft.com/office/officeart/2005/8/layout/hList1"/>
    <dgm:cxn modelId="{0EF8094E-524E-9346-8599-F37D299D2F06}" type="presParOf" srcId="{4209B3B9-7648-A64D-A767-E534426CF2CE}" destId="{F6988B25-914F-0340-974A-79B11456EF35}" srcOrd="2" destOrd="0" presId="urn:microsoft.com/office/officeart/2005/8/layout/hList1"/>
    <dgm:cxn modelId="{8625D815-E0AF-DF49-A859-866E712DB6CA}" type="presParOf" srcId="{F6988B25-914F-0340-974A-79B11456EF35}" destId="{CCC40D40-9E39-8742-8DD8-1E8D9F1747AE}" srcOrd="0" destOrd="0" presId="urn:microsoft.com/office/officeart/2005/8/layout/hList1"/>
    <dgm:cxn modelId="{5025EA2F-0BB1-0541-97B9-130CE6A57C70}" type="presParOf" srcId="{F6988B25-914F-0340-974A-79B11456EF35}" destId="{D7C3A7B8-8CED-8546-93DA-F5F2DA5B620E}" srcOrd="1" destOrd="0" presId="urn:microsoft.com/office/officeart/2005/8/layout/hList1"/>
    <dgm:cxn modelId="{C06BD02D-DFAC-C046-8DB5-44BFDAFEA0D9}" type="presParOf" srcId="{4209B3B9-7648-A64D-A767-E534426CF2CE}" destId="{823A4C4F-B76F-774F-B592-08891F278A90}" srcOrd="3" destOrd="0" presId="urn:microsoft.com/office/officeart/2005/8/layout/hList1"/>
    <dgm:cxn modelId="{A20B5AED-3741-7C47-A41D-8433C4691312}" type="presParOf" srcId="{4209B3B9-7648-A64D-A767-E534426CF2CE}" destId="{0160A646-0698-434B-9F5B-BF07B78B2526}" srcOrd="4" destOrd="0" presId="urn:microsoft.com/office/officeart/2005/8/layout/hList1"/>
    <dgm:cxn modelId="{74FE41F7-FB42-AA4C-8CAE-B8AA332B93C9}" type="presParOf" srcId="{0160A646-0698-434B-9F5B-BF07B78B2526}" destId="{533210BF-2EAD-7944-8B5E-F79F55B60ECB}" srcOrd="0" destOrd="0" presId="urn:microsoft.com/office/officeart/2005/8/layout/hList1"/>
    <dgm:cxn modelId="{2EFF1B18-FD79-A941-8575-891C07D4F10F}" type="presParOf" srcId="{0160A646-0698-434B-9F5B-BF07B78B2526}" destId="{BF1E38F3-040C-1A41-847A-03A2357DDE31}" srcOrd="1" destOrd="0" presId="urn:microsoft.com/office/officeart/2005/8/layout/hList1"/>
    <dgm:cxn modelId="{64E1975F-EBD7-034C-B6BF-B52AFAD3AFB8}" type="presParOf" srcId="{4209B3B9-7648-A64D-A767-E534426CF2CE}" destId="{81780DA8-FDEF-E34A-B153-1F1D239CF61D}" srcOrd="5" destOrd="0" presId="urn:microsoft.com/office/officeart/2005/8/layout/hList1"/>
    <dgm:cxn modelId="{F0FDB90F-BB1A-1241-903A-735E45B4A8CD}" type="presParOf" srcId="{4209B3B9-7648-A64D-A767-E534426CF2CE}" destId="{900673BF-481A-9342-A791-BD7EAC1F00ED}" srcOrd="6" destOrd="0" presId="urn:microsoft.com/office/officeart/2005/8/layout/hList1"/>
    <dgm:cxn modelId="{BF0665C9-A985-894C-A3F6-BADB2286C1FB}" type="presParOf" srcId="{900673BF-481A-9342-A791-BD7EAC1F00ED}" destId="{B93C49E0-5FC1-F04B-8F51-99CE46BF9AFD}" srcOrd="0" destOrd="0" presId="urn:microsoft.com/office/officeart/2005/8/layout/hList1"/>
    <dgm:cxn modelId="{0DC1B294-4206-D941-BAA7-AF38E6B74AF9}" type="presParOf" srcId="{900673BF-481A-9342-A791-BD7EAC1F00ED}" destId="{071074D6-677D-7D4E-9E9C-D11FFEE1A6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8B1F2-9248-1D4E-B8C9-654F91A3D904}">
      <dsp:nvSpPr>
        <dsp:cNvPr id="0" name=""/>
        <dsp:cNvSpPr/>
      </dsp:nvSpPr>
      <dsp:spPr>
        <a:xfrm>
          <a:off x="3992" y="228906"/>
          <a:ext cx="2400645" cy="960258"/>
        </a:xfrm>
        <a:prstGeom prst="rect">
          <a:avLst/>
        </a:prstGeom>
        <a:solidFill>
          <a:srgbClr val="7154D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a:t>
          </a:r>
          <a:r>
            <a:rPr lang="zh-CN" altLang="en-US" sz="2000" kern="1200" dirty="0"/>
            <a:t>面向对象编程概述</a:t>
          </a:r>
        </a:p>
      </dsp:txBody>
      <dsp:txXfrm>
        <a:off x="3992" y="228906"/>
        <a:ext cx="2400645" cy="960258"/>
      </dsp:txXfrm>
    </dsp:sp>
    <dsp:sp modelId="{C8F33F06-14AD-AC4F-AE61-7A687D58B078}">
      <dsp:nvSpPr>
        <dsp:cNvPr id="0" name=""/>
        <dsp:cNvSpPr/>
      </dsp:nvSpPr>
      <dsp:spPr>
        <a:xfrm>
          <a:off x="3992"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C40D40-9E39-8742-8DD8-1E8D9F1747AE}">
      <dsp:nvSpPr>
        <dsp:cNvPr id="0" name=""/>
        <dsp:cNvSpPr/>
      </dsp:nvSpPr>
      <dsp:spPr>
        <a:xfrm>
          <a:off x="2740728" y="228906"/>
          <a:ext cx="2400645" cy="960258"/>
        </a:xfrm>
        <a:prstGeom prst="rect">
          <a:avLst/>
        </a:prstGeom>
        <a:solidFill>
          <a:srgbClr val="7154D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a:t>
          </a:r>
          <a:r>
            <a:rPr lang="zh-CN" altLang="en-US" sz="2000" kern="1200" dirty="0"/>
            <a:t>创建对象</a:t>
          </a:r>
        </a:p>
      </dsp:txBody>
      <dsp:txXfrm>
        <a:off x="2740728" y="228906"/>
        <a:ext cx="2400645" cy="960258"/>
      </dsp:txXfrm>
    </dsp:sp>
    <dsp:sp modelId="{D7C3A7B8-8CED-8546-93DA-F5F2DA5B620E}">
      <dsp:nvSpPr>
        <dsp:cNvPr id="0" name=""/>
        <dsp:cNvSpPr/>
      </dsp:nvSpPr>
      <dsp:spPr>
        <a:xfrm>
          <a:off x="2740728"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3210BF-2EAD-7944-8B5E-F79F55B60ECB}">
      <dsp:nvSpPr>
        <dsp:cNvPr id="0" name=""/>
        <dsp:cNvSpPr/>
      </dsp:nvSpPr>
      <dsp:spPr>
        <a:xfrm>
          <a:off x="5477463" y="228906"/>
          <a:ext cx="2400645" cy="96025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a:t>3.</a:t>
          </a:r>
          <a:r>
            <a:rPr lang="zh-CN" altLang="en-US" sz="2000" kern="1200"/>
            <a:t>原型继承：原型与原型链</a:t>
          </a:r>
        </a:p>
      </dsp:txBody>
      <dsp:txXfrm>
        <a:off x="5477463" y="228906"/>
        <a:ext cx="2400645" cy="960258"/>
      </dsp:txXfrm>
    </dsp:sp>
    <dsp:sp modelId="{BF1E38F3-040C-1A41-847A-03A2357DDE31}">
      <dsp:nvSpPr>
        <dsp:cNvPr id="0" name=""/>
        <dsp:cNvSpPr/>
      </dsp:nvSpPr>
      <dsp:spPr>
        <a:xfrm>
          <a:off x="5477463"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3C49E0-5FC1-F04B-8F51-99CE46BF9AFD}">
      <dsp:nvSpPr>
        <dsp:cNvPr id="0" name=""/>
        <dsp:cNvSpPr/>
      </dsp:nvSpPr>
      <dsp:spPr>
        <a:xfrm>
          <a:off x="8214199" y="228906"/>
          <a:ext cx="2400645" cy="96025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a:t>4.</a:t>
          </a:r>
          <a:r>
            <a:rPr lang="zh-CN" altLang="en-US" sz="2000" kern="1200"/>
            <a:t>类</a:t>
          </a:r>
        </a:p>
      </dsp:txBody>
      <dsp:txXfrm>
        <a:off x="8214199" y="228906"/>
        <a:ext cx="2400645" cy="960258"/>
      </dsp:txXfrm>
    </dsp:sp>
    <dsp:sp modelId="{071074D6-677D-7D4E-9E9C-D11FFEE1A6B3}">
      <dsp:nvSpPr>
        <dsp:cNvPr id="0" name=""/>
        <dsp:cNvSpPr/>
      </dsp:nvSpPr>
      <dsp:spPr>
        <a:xfrm>
          <a:off x="8214199"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3"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2020/12/21</a:t>
            </a:fld>
            <a:endParaRPr lang="zh-CN" altLang="en-US"/>
          </a:p>
        </p:txBody>
      </p:sp>
      <p:sp>
        <p:nvSpPr>
          <p:cNvPr id="4" name="页脚占位符 3"/>
          <p:cNvSpPr>
            <a:spLocks noGrp="1"/>
          </p:cNvSpPr>
          <p:nvPr>
            <p:ph type="ftr" sz="quarter" idx="2"/>
          </p:nvPr>
        </p:nvSpPr>
        <p:spPr>
          <a:xfrm>
            <a:off x="0" y="9720806"/>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3" y="9720806"/>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备注占位符 4"/>
          <p:cNvSpPr>
            <a:spLocks noGrp="1"/>
          </p:cNvSpPr>
          <p:nvPr>
            <p:ph type="body" sz="quarter" idx="3"/>
          </p:nvPr>
        </p:nvSpPr>
        <p:spPr>
          <a:xfrm>
            <a:off x="711200" y="4926014"/>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幻灯片图像占位符 7">
            <a:extLst>
              <a:ext uri="{FF2B5EF4-FFF2-40B4-BE49-F238E27FC236}">
                <a16:creationId xmlns:a16="http://schemas.microsoft.com/office/drawing/2014/main" id="{8D69924C-1317-B84D-ABC7-771CF4B6A062}"/>
              </a:ext>
            </a:extLst>
          </p:cNvPr>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2pPr>
    <a:lvl3pPr marL="9144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3pPr>
    <a:lvl4pPr marL="13716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4pPr>
    <a:lvl5pPr marL="18288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github.com/tc39/proposal-class-field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a:xfrm>
            <a:off x="4024313" y="9721850"/>
            <a:ext cx="3078162" cy="512763"/>
          </a:xfrm>
          <a:prstGeom prst="rect">
            <a:avLst/>
          </a:prstGeom>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2558907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我们经常要创建很多相同类型的对象。假设我们有一个网站，在这个网站上，人们可以浏览狗！</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对每一只狗，我们都需要对象来表示它！🐕 </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每只狗都有名字（</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）、品种（</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breed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）、颜色（</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color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）以及一个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bark()</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105996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创建对象的另一种方式是使用构造函数。构造函数是一种定义对象的属性和方法的函数。这里是用构造函数重写的</a:t>
            </a:r>
            <a:r>
              <a:rPr kumimoji="1" lang="en-US" altLang="zh-CN" dirty="0"/>
              <a:t>dog</a:t>
            </a:r>
            <a:r>
              <a:rPr kumimoji="1" lang="zh-CN" altLang="en-US" dirty="0"/>
              <a:t>示例：</a:t>
            </a:r>
            <a:endParaRPr kumimoji="1" lang="en-US" altLang="zh-CN" dirty="0"/>
          </a:p>
          <a:p>
            <a:endParaRPr kumimoji="1" lang="zh-CN" altLang="en-US" dirty="0"/>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我们用不着每次都写一个新对象，而是用一个构造函数，用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new</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关键字创建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实例</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kumimoji="1" lang="en-US" altLang="zh-CN" dirty="0"/>
          </a:p>
          <a:p>
            <a:endParaRPr kumimoji="1" lang="zh-CN" altLang="en-US" dirty="0"/>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function Dog(name, breed, color)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this.name = name;</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this.breed = breed;</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this.color = color;</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this.bark = function()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return 'Woof!';</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kumimoji="1" lang="en-US" altLang="zh-CN" dirty="0"/>
          </a:p>
          <a:p>
            <a:r>
              <a:rPr kumimoji="1" lang="zh-CN" altLang="en-US" dirty="0"/>
              <a:t>关键字</a:t>
            </a:r>
            <a:r>
              <a:rPr kumimoji="1" lang="en-US" altLang="zh-CN" dirty="0"/>
              <a:t>`this`</a:t>
            </a:r>
            <a:r>
              <a:rPr kumimoji="1" lang="zh-CN" altLang="en-US" dirty="0"/>
              <a:t>用于表示被构造函数返回的对象。在上例中，我们用它来将</a:t>
            </a:r>
            <a:r>
              <a:rPr kumimoji="1" lang="en-US" altLang="zh-CN" dirty="0"/>
              <a:t>name/breed/color</a:t>
            </a:r>
            <a:r>
              <a:rPr kumimoji="1" lang="zh-CN" altLang="en-US" dirty="0"/>
              <a:t>属性设置为构造函数提供的实参</a:t>
            </a:r>
            <a:r>
              <a:rPr kumimoji="1" lang="en-US" altLang="zh-CN" dirty="0"/>
              <a:t>, </a:t>
            </a:r>
            <a:r>
              <a:rPr kumimoji="1" lang="zh-CN" altLang="en-US" dirty="0"/>
              <a:t>还添加了一个</a:t>
            </a:r>
            <a:r>
              <a:rPr kumimoji="1" lang="en-US" altLang="zh-CN" dirty="0"/>
              <a:t>bark(`</a:t>
            </a:r>
            <a:r>
              <a:rPr kumimoji="1" lang="zh-CN" altLang="en-US" dirty="0"/>
              <a:t>方法，用来返回狗叫。</a:t>
            </a:r>
          </a:p>
          <a:p>
            <a:endParaRPr kumimoji="1" lang="zh-CN" altLang="en-US" dirty="0"/>
          </a:p>
          <a:p>
            <a:r>
              <a:rPr kumimoji="1" lang="zh-CN" altLang="en-US" dirty="0"/>
              <a:t>现在我们可以用</a:t>
            </a:r>
            <a:r>
              <a:rPr kumimoji="1" lang="en-US" altLang="zh-CN" dirty="0"/>
              <a:t>`new`</a:t>
            </a:r>
            <a:r>
              <a:rPr kumimoji="1" lang="zh-CN" altLang="en-US" dirty="0"/>
              <a:t>运算符创建</a:t>
            </a:r>
            <a:r>
              <a:rPr kumimoji="1" lang="en-US" altLang="zh-CN" dirty="0"/>
              <a:t>dog</a:t>
            </a:r>
            <a:r>
              <a:rPr kumimoji="1" lang="zh-CN" altLang="en-US" dirty="0"/>
              <a:t>构造函数的实例：</a:t>
            </a:r>
          </a:p>
          <a:p>
            <a:endParaRPr kumimoji="1" lang="zh-CN" altLang="en-US" dirty="0"/>
          </a:p>
          <a:p>
            <a:r>
              <a:rPr kumimoji="1" lang="en-US" altLang="zh-CN" dirty="0"/>
              <a:t>```</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 dog1 = new Dog('Daisy',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拉布拉多</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黑色</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 dog2 = new Dog('Jack',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牧羊犬</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白色</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p>
          <a:p>
            <a:r>
              <a:rPr kumimoji="1" lang="en-US" altLang="zh-CN" dirty="0"/>
              <a:t>```</a:t>
            </a:r>
          </a:p>
          <a:p>
            <a:endParaRPr kumimoji="1" lang="en-US" altLang="zh-CN" dirty="0"/>
          </a:p>
          <a:p>
            <a:r>
              <a:rPr kumimoji="1" lang="zh-CN" altLang="en-US" dirty="0"/>
              <a:t>这返回赋值给变量</a:t>
            </a:r>
            <a:r>
              <a:rPr kumimoji="1" lang="en-US" altLang="zh-CN" dirty="0"/>
              <a:t>dog1</a:t>
            </a:r>
            <a:r>
              <a:rPr kumimoji="1" lang="zh-CN" altLang="en-US" dirty="0"/>
              <a:t>、</a:t>
            </a:r>
            <a:r>
              <a:rPr kumimoji="1" lang="en-US" altLang="zh-CN" dirty="0"/>
              <a:t>dog2</a:t>
            </a:r>
            <a:r>
              <a:rPr kumimoji="1" lang="zh-CN" altLang="en-US" dirty="0"/>
              <a:t>的对象，即</a:t>
            </a:r>
            <a:r>
              <a:rPr kumimoji="1" lang="en-US" altLang="zh-CN" dirty="0"/>
              <a:t>Dog</a:t>
            </a:r>
            <a:r>
              <a:rPr kumimoji="1" lang="zh-CN" altLang="en-US" dirty="0"/>
              <a:t>构造函数的一个实例。我们可以用</a:t>
            </a:r>
            <a:r>
              <a:rPr kumimoji="1" lang="en-US" altLang="zh-CN" dirty="0"/>
              <a:t>`instanceof`</a:t>
            </a:r>
            <a:r>
              <a:rPr kumimoji="1" lang="zh-CN" altLang="en-US" dirty="0"/>
              <a:t>运算符确定一下：</a:t>
            </a:r>
          </a:p>
          <a:p>
            <a:endParaRPr kumimoji="1" lang="zh-CN" altLang="en-US" dirty="0"/>
          </a:p>
          <a:p>
            <a:r>
              <a:rPr kumimoji="1" lang="en-US" altLang="zh-CN" dirty="0"/>
              <a:t>```</a:t>
            </a:r>
          </a:p>
          <a:p>
            <a:r>
              <a:rPr kumimoji="1" lang="en-US" altLang="zh-CN" dirty="0"/>
              <a:t>dog1 instanceof Dog</a:t>
            </a:r>
          </a:p>
          <a:p>
            <a:r>
              <a:rPr kumimoji="1" lang="en-US" altLang="zh-CN" dirty="0"/>
              <a:t>dog2 instanceof Dog</a:t>
            </a:r>
          </a:p>
          <a:p>
            <a:r>
              <a:rPr kumimoji="1" lang="en-US" altLang="zh-CN" dirty="0"/>
              <a:t>&lt;&lt; true </a:t>
            </a:r>
          </a:p>
          <a:p>
            <a:r>
              <a:rPr kumimoji="1" lang="en-US" altLang="zh-CN" dirty="0"/>
              <a:t>```</a:t>
            </a:r>
          </a:p>
          <a:p>
            <a:endParaRPr kumimoji="1" lang="en-US" altLang="zh-CN" dirty="0"/>
          </a:p>
          <a:p>
            <a:r>
              <a:rPr kumimoji="1" lang="zh-CN" altLang="en-US" dirty="0"/>
              <a:t>用这个函数创建的每个新对象会继承在该函数中定义的属性和方法。也就是说，</a:t>
            </a:r>
            <a:r>
              <a:rPr kumimoji="1" lang="en-US" altLang="zh-CN" dirty="0"/>
              <a:t>dog1</a:t>
            </a:r>
            <a:r>
              <a:rPr kumimoji="1" lang="zh-CN" altLang="en-US" dirty="0"/>
              <a:t>和</a:t>
            </a:r>
            <a:r>
              <a:rPr kumimoji="1" lang="en-US" altLang="zh-CN" dirty="0"/>
              <a:t>dog2</a:t>
            </a:r>
            <a:r>
              <a:rPr kumimoji="1" lang="zh-CN" altLang="en-US" dirty="0"/>
              <a:t>都会有</a:t>
            </a:r>
            <a:r>
              <a:rPr kumimoji="1" lang="en-US" altLang="zh-CN" dirty="0"/>
              <a:t>name/breed/color</a:t>
            </a:r>
            <a:r>
              <a:rPr kumimoji="1" lang="zh-CN" altLang="en-US" dirty="0"/>
              <a:t>属性和</a:t>
            </a:r>
            <a:r>
              <a:rPr kumimoji="1" lang="en-US" altLang="zh-CN" dirty="0"/>
              <a:t>bark()</a:t>
            </a:r>
            <a:r>
              <a:rPr kumimoji="1" lang="zh-CN" altLang="en-US" dirty="0"/>
              <a:t>方法。</a:t>
            </a:r>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315643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在</a:t>
            </a:r>
            <a:r>
              <a:rPr kumimoji="1" lang="en-US" altLang="zh-CN" dirty="0"/>
              <a:t>ES6</a:t>
            </a:r>
            <a:r>
              <a:rPr kumimoji="1" lang="zh-CN" altLang="en-US" dirty="0"/>
              <a:t>之前，构造函数是在</a:t>
            </a:r>
            <a:r>
              <a:rPr kumimoji="1" lang="en-US" altLang="zh-CN" dirty="0"/>
              <a:t>JavaScript</a:t>
            </a:r>
            <a:r>
              <a:rPr kumimoji="1" lang="zh-CN" altLang="en-US" dirty="0"/>
              <a:t>中实现类似类行为的唯一方式。</a:t>
            </a:r>
          </a:p>
          <a:p>
            <a:endParaRPr kumimoji="1" lang="zh-CN" altLang="en-US" dirty="0"/>
          </a:p>
          <a:p>
            <a:r>
              <a:rPr kumimoji="1" lang="en-US" altLang="zh-CN" dirty="0"/>
              <a:t>ES6</a:t>
            </a:r>
            <a:r>
              <a:rPr kumimoji="1" lang="zh-CN" altLang="en-US" dirty="0"/>
              <a:t>引入了新的类声明语法，所做的事情与构造函数完全一样，不过看起来与基于类的编程语言编写类很相似。如下是用类声明定义</a:t>
            </a:r>
            <a:r>
              <a:rPr kumimoji="1" lang="en-US" altLang="zh-CN" dirty="0"/>
              <a:t>Dog</a:t>
            </a:r>
            <a:r>
              <a:rPr kumimoji="1" lang="zh-CN" altLang="en-US" dirty="0"/>
              <a:t>的又一个示例：</a:t>
            </a:r>
          </a:p>
          <a:p>
            <a:endParaRPr kumimoji="1" lang="zh-CN" altLang="en-US" dirty="0"/>
          </a:p>
          <a:p>
            <a:endParaRPr kumimoji="1" lang="en-US" altLang="zh-CN" dirty="0"/>
          </a:p>
          <a:p>
            <a:r>
              <a:rPr kumimoji="1" lang="en-US" altLang="zh-CN" dirty="0"/>
              <a:t>&gt; </a:t>
            </a:r>
            <a:r>
              <a:rPr kumimoji="1" lang="zh-CN" altLang="en-US" dirty="0"/>
              <a:t>按照惯例，构造函数或者类声明的名称都是首字母大写，这是基于类的面向编程语言中类所用的约定命名规则。</a:t>
            </a:r>
          </a:p>
          <a:p>
            <a:endParaRPr kumimoji="1" lang="zh-CN" altLang="en-US" dirty="0"/>
          </a:p>
          <a:p>
            <a:r>
              <a:rPr kumimoji="1" lang="zh-CN" altLang="en-US" dirty="0"/>
              <a:t>要创建一个</a:t>
            </a:r>
            <a:r>
              <a:rPr kumimoji="1" lang="en-US" altLang="zh-CN" dirty="0"/>
              <a:t>Dog</a:t>
            </a:r>
            <a:r>
              <a:rPr kumimoji="1" lang="zh-CN" altLang="en-US" dirty="0"/>
              <a:t>类的实例，又要用</a:t>
            </a:r>
            <a:r>
              <a:rPr kumimoji="1" lang="en-US" altLang="zh-CN" dirty="0"/>
              <a:t>`new`</a:t>
            </a:r>
            <a:r>
              <a:rPr kumimoji="1" lang="zh-CN" altLang="en-US" dirty="0"/>
              <a:t>运算符：</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dog</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Dog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豆豆</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泰迪</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棕色</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endParaRPr kumimoji="1" lang="en-US" altLang="zh-CN" dirty="0"/>
          </a:p>
          <a:p>
            <a:endParaRPr kumimoji="1" lang="en-US" altLang="zh-CN" dirty="0"/>
          </a:p>
          <a:p>
            <a:r>
              <a:rPr kumimoji="1" lang="zh-CN" altLang="en-US" dirty="0"/>
              <a:t>现在变量</a:t>
            </a:r>
            <a:r>
              <a:rPr kumimoji="1" lang="en-US" altLang="zh-CN" dirty="0"/>
              <a:t>`dog`</a:t>
            </a:r>
            <a:r>
              <a:rPr kumimoji="1" lang="zh-CN" altLang="en-US" dirty="0"/>
              <a:t>包含 </a:t>
            </a:r>
            <a:r>
              <a:rPr kumimoji="1" lang="en-US" altLang="zh-CN" dirty="0"/>
              <a:t>Dog</a:t>
            </a:r>
            <a:r>
              <a:rPr kumimoji="1" lang="zh-CN" altLang="en-US" dirty="0"/>
              <a:t> 类的一个实例，其行为与 </a:t>
            </a:r>
            <a:r>
              <a:rPr kumimoji="1" lang="en-US" altLang="zh-CN" dirty="0"/>
              <a:t>Dog</a:t>
            </a:r>
            <a:r>
              <a:rPr kumimoji="1" lang="zh-CN" altLang="en-US" dirty="0"/>
              <a:t> 对象完全相同：</a:t>
            </a:r>
            <a:endParaRPr kumimoji="1" lang="en-US" altLang="zh-CN" dirty="0"/>
          </a:p>
          <a:p>
            <a:endParaRPr kumimoji="1" lang="en-US" altLang="zh-CN" dirty="0"/>
          </a:p>
          <a:p>
            <a:r>
              <a:rPr kumimoji="1" lang="zh-CN" altLang="en-US" dirty="0"/>
              <a:t>类声明语法与构造函数语法工作方式完全相同，因为它实际上只是在后台以同样方式实现的语法糖。</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1882092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1207834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面向对象编程的第一步，就是要生成对象。</a:t>
            </a:r>
            <a:endParaRPr kumimoji="1" lang="zh-CN" altLang="en-US"/>
          </a:p>
        </p:txBody>
      </p:sp>
    </p:spTree>
    <p:extLst>
      <p:ext uri="{BB962C8B-B14F-4D97-AF65-F5344CB8AC3E}">
        <p14:creationId xmlns:p14="http://schemas.microsoft.com/office/powerpoint/2010/main" val="369842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前面说过，对象是单个实物的抽象。通常需要一个模板，表示某一类实物的共同特征，然后对象根据这个模板生成。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典型的面向对象编程语言（比如 </a:t>
            </a:r>
            <a:r>
              <a:rPr lang="en-US" altLang="zh-CN" dirty="0"/>
              <a:t>C++ </a:t>
            </a:r>
            <a:r>
              <a:rPr lang="zh-CN" altLang="en-US" dirty="0"/>
              <a:t>和 </a:t>
            </a:r>
            <a:r>
              <a:rPr lang="en-US" altLang="zh-CN" dirty="0"/>
              <a:t>Java</a:t>
            </a:r>
            <a:r>
              <a:rPr lang="zh-CN" altLang="en-US" dirty="0"/>
              <a:t>），都有“类”（</a:t>
            </a:r>
            <a:r>
              <a:rPr lang="en-US" altLang="zh-CN" dirty="0"/>
              <a:t>class</a:t>
            </a:r>
            <a:r>
              <a:rPr lang="zh-CN" altLang="en-US" dirty="0"/>
              <a:t>）这个概念。所谓“类”就是对象的模板，对象就是“类”的实例。但是，</a:t>
            </a:r>
            <a:r>
              <a:rPr lang="en-US" altLang="zh-CN" dirty="0"/>
              <a:t>JavaScript </a:t>
            </a:r>
            <a:r>
              <a:rPr lang="zh-CN" altLang="en-US" dirty="0"/>
              <a:t>语言的对象体系，不是基于“类”的，而是基于构造函数（</a:t>
            </a:r>
            <a:r>
              <a:rPr lang="en-US" altLang="zh-CN" dirty="0"/>
              <a:t>constructor</a:t>
            </a:r>
            <a:r>
              <a:rPr lang="zh-CN" altLang="en-US" dirty="0"/>
              <a:t>）和原型链（</a:t>
            </a:r>
            <a:r>
              <a:rPr lang="en-US" altLang="zh-CN" dirty="0"/>
              <a:t>prototype</a:t>
            </a:r>
            <a:r>
              <a:rPr lang="zh-CN" altLang="en-US" dirty="0"/>
              <a:t>）。</a:t>
            </a:r>
            <a:endParaRPr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3857164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前面说过，对象是单个实物的抽象。通常需要一个模板，表示某一类实物的共同特征，然后对象根据这个模板生成。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典型的面向对象编程语言（比如 </a:t>
            </a:r>
            <a:r>
              <a:rPr lang="en-US" altLang="zh-CN" dirty="0"/>
              <a:t>C++ </a:t>
            </a:r>
            <a:r>
              <a:rPr lang="zh-CN" altLang="en-US" dirty="0"/>
              <a:t>和 </a:t>
            </a:r>
            <a:r>
              <a:rPr lang="en-US" altLang="zh-CN" dirty="0"/>
              <a:t>Java</a:t>
            </a:r>
            <a:r>
              <a:rPr lang="zh-CN" altLang="en-US" dirty="0"/>
              <a:t>），都有“类”（</a:t>
            </a:r>
            <a:r>
              <a:rPr lang="en-US" altLang="zh-CN" dirty="0"/>
              <a:t>class</a:t>
            </a:r>
            <a:r>
              <a:rPr lang="zh-CN" altLang="en-US" dirty="0"/>
              <a:t>）这个概念。所谓“类”就是对象的模板，对象就是“类”的实例。但是，</a:t>
            </a:r>
            <a:r>
              <a:rPr lang="en-US" altLang="zh-CN" dirty="0"/>
              <a:t>JavaScript </a:t>
            </a:r>
            <a:r>
              <a:rPr lang="zh-CN" altLang="en-US" dirty="0"/>
              <a:t>语言的对象体系，不是基于“类”的，而是基于构造函数（</a:t>
            </a:r>
            <a:r>
              <a:rPr lang="en-US" altLang="zh-CN" dirty="0"/>
              <a:t>constructor</a:t>
            </a:r>
            <a:r>
              <a:rPr lang="zh-CN" altLang="en-US" dirty="0"/>
              <a:t>）和原型链（</a:t>
            </a:r>
            <a:r>
              <a:rPr lang="en-US" altLang="zh-CN" dirty="0"/>
              <a:t>prototype</a:t>
            </a:r>
            <a:r>
              <a:rPr lang="zh-CN" altLang="en-US" dirty="0"/>
              <a:t>）。</a:t>
            </a:r>
            <a:endParaRPr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2492856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JavaScript</a:t>
            </a:r>
            <a:r>
              <a:rPr lang="zh-CN" altLang="en-US" dirty="0"/>
              <a:t> 没有类，其对象体系是基于构造函数（</a:t>
            </a:r>
            <a:r>
              <a:rPr lang="en-US" altLang="zh-CN" dirty="0"/>
              <a:t>constructor</a:t>
            </a:r>
            <a:r>
              <a:rPr lang="zh-CN" altLang="en-US" dirty="0"/>
              <a:t>）和原型链（</a:t>
            </a:r>
            <a:r>
              <a:rPr lang="en-US" altLang="zh-CN" dirty="0"/>
              <a:t>prototype</a:t>
            </a:r>
            <a:r>
              <a:rPr lang="zh-CN" altLang="en-US" dirty="0"/>
              <a:t>）建立的。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JavaScript </a:t>
            </a:r>
            <a:r>
              <a:rPr lang="zh-CN" altLang="en-US" dirty="0"/>
              <a:t>语言使用构造函数（</a:t>
            </a:r>
            <a:r>
              <a:rPr lang="en-US" altLang="zh-CN" dirty="0"/>
              <a:t>constructor</a:t>
            </a:r>
            <a:r>
              <a:rPr lang="zh-CN" altLang="en-US" dirty="0"/>
              <a:t>）作为对象的模板。所谓”构造函数”，就是专门用来生成实例对象的函数。它就是对象的模板，描述实例对象的基本结构。一个构造函数，可以生成多个实例对象，这些实例对象都有相同的结构。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314007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JavaScript</a:t>
            </a:r>
            <a:r>
              <a:rPr lang="zh-CN" altLang="en-US" dirty="0"/>
              <a:t> 没有类，其对象体系是基于构造函数（</a:t>
            </a:r>
            <a:r>
              <a:rPr lang="en-US" altLang="zh-CN" dirty="0"/>
              <a:t>constructor</a:t>
            </a:r>
            <a:r>
              <a:rPr lang="zh-CN" altLang="en-US" dirty="0"/>
              <a:t>）和原型链（</a:t>
            </a:r>
            <a:r>
              <a:rPr lang="en-US" altLang="zh-CN" dirty="0"/>
              <a:t>prototype</a:t>
            </a:r>
            <a:r>
              <a:rPr lang="zh-CN" altLang="en-US" dirty="0"/>
              <a:t>）建立的。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JavaScript </a:t>
            </a:r>
            <a:r>
              <a:rPr lang="zh-CN" altLang="en-US" dirty="0"/>
              <a:t>语言使用构造函数（</a:t>
            </a:r>
            <a:r>
              <a:rPr lang="en-US" altLang="zh-CN" dirty="0"/>
              <a:t>constructor</a:t>
            </a:r>
            <a:r>
              <a:rPr lang="zh-CN" altLang="en-US" dirty="0"/>
              <a:t>）作为对象的模板。所谓”构造函数”，就是专门用来生成实例对象的函数。它就是对象的模板，描述实例对象的基本结构。一个构造函数，可以生成多个实例对象，这些实例对象都有相同的结构。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351843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1437356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当我们创建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构造器函数时，它并不是我们创建的唯一对象。我们还自动创建了另一个对象，称为</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prototype</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（原型）</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！默认情况下，这个对象包含一个</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constructor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属性，它只是对原始构造器函数的引用，在本例中是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78075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我们经常要创建很多相同类型的对象。假设我们有一个网站，在这个网站上，人们可以浏览狗！</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对每一只狗，我们都需要对象来表示它！🐕 我们用不着每次都写一个新对象，而是用一个构造器函数，用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new</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关键字创建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实例</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每只狗都有名字（</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）、品种（</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breed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）、颜色（</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color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）以及一个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bark()</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当我们创建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构造器函数时，它并不是我们创建的唯一对象。我们还自动创建了另一个对象，称为</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prototype</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（原型）</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！默认情况下，这个对象包含一个</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constructor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属性，它只是对原始构造器函数的引用，在本例中是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构造器函数上的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属性是不可枚举的，也就是说，当我们试图访问对象的属性时，它是不会出现。但它依然存在！</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好吧，那么为什么我们会有这个属性对象呢？首先，我们来创建一些我们想展示的狗。为简单起见，我叫它们</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dog1</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dog2</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dog1</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Daisy</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，一只可爱的黑色拉布拉多犬！</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dog2</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Jack</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，一只无畏的白色杰克罗素犬！😎</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下面我们把</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dog1</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输出到控制台，并展开其属性！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effectLst/>
              </a:rPr>
              <a:t>我们可以看到添加的属性，如</a:t>
            </a:r>
            <a:r>
              <a:rPr lang="en-US" altLang="zh-CN">
                <a:effectLst/>
              </a:rPr>
              <a:t>name</a:t>
            </a:r>
            <a:r>
              <a:rPr lang="zh-CN" altLang="en-US">
                <a:effectLst/>
              </a:rPr>
              <a:t>、</a:t>
            </a:r>
            <a:r>
              <a:rPr lang="en-US" altLang="zh-CN">
                <a:effectLst/>
              </a:rPr>
              <a:t>breed</a:t>
            </a:r>
            <a:r>
              <a:rPr lang="zh-CN" altLang="en-US">
                <a:effectLst/>
              </a:rPr>
              <a:t>、</a:t>
            </a:r>
            <a:r>
              <a:rPr lang="en-US" altLang="zh-CN">
                <a:effectLst/>
              </a:rPr>
              <a:t>color</a:t>
            </a:r>
            <a:r>
              <a:rPr lang="zh-CN" altLang="en-US">
                <a:effectLst/>
              </a:rPr>
              <a:t>和</a:t>
            </a:r>
            <a:r>
              <a:rPr lang="en-US" altLang="zh-CN">
                <a:effectLst/>
              </a:rPr>
              <a:t>bark</a:t>
            </a:r>
            <a:r>
              <a:rPr lang="zh-CN" altLang="en-US">
                <a:effectLst/>
              </a:rPr>
              <a:t>。但是</a:t>
            </a:r>
            <a:r>
              <a:rPr lang="en-US" altLang="zh-CN">
                <a:effectLst/>
              </a:rPr>
              <a:t>__proto__ </a:t>
            </a:r>
            <a:r>
              <a:rPr lang="zh-CN" altLang="en-US">
                <a:effectLst/>
              </a:rPr>
              <a:t>属性是什么玩意！它是不可枚举的，也就是说当我们试图获取对象的该属性时，它通常不会出现。下面我们把它展开！😃</a:t>
            </a:r>
            <a:endParaRPr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21</a:t>
            </a:fld>
            <a:endParaRPr lang="zh-CN" altLang="en-US"/>
          </a:p>
        </p:txBody>
      </p:sp>
    </p:spTree>
    <p:extLst>
      <p:ext uri="{BB962C8B-B14F-4D97-AF65-F5344CB8AC3E}">
        <p14:creationId xmlns:p14="http://schemas.microsoft.com/office/powerpoint/2010/main" val="139198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我们经常要创建很多相同类型的对象。假设我们有一个网站，在这个网站上，人们可以浏览狗！</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对每一只狗，我们都需要对象来表示它！🐕 我们用不着每次都写一个新对象，而是用一个构造函数，用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new</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关键字创建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实例</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每只狗都有名字（</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）、品种（</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breed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）、颜色（</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color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）以及一个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bark()</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当我们创建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构造函数时，它并不是我们创建的唯一对象。我们还自动创建了另一个对象，称为</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prototype</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（原型）</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！默认情况下，这个对象包含一个</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constructor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属性，它只是对原始构造函数的引用，在本例中是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构造器函数上的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属性是不可枚举的，也就是说，当我们试图访问对象的属性时，它是不会出现。但它依然存在！</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好吧，那么为什么我们会有这个属性对象呢？首先，我们来创建一些我们想展示的狗。为简单起见，我叫它们</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dog1</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dog2</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dog1</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Daisy</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，一只可爱的黑色拉布拉多犬！</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dog2</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Jack</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，一只无畏的白色杰克罗素犬！😎</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下面我们把</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dog1</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输出到控制台，并展开其属性！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effectLst/>
              </a:rPr>
              <a:t>我们可以看到添加的属性，如</a:t>
            </a:r>
            <a:r>
              <a:rPr lang="en-US" altLang="zh-CN">
                <a:effectLst/>
              </a:rPr>
              <a:t>name</a:t>
            </a:r>
            <a:r>
              <a:rPr lang="zh-CN" altLang="en-US">
                <a:effectLst/>
              </a:rPr>
              <a:t>、</a:t>
            </a:r>
            <a:r>
              <a:rPr lang="en-US" altLang="zh-CN">
                <a:effectLst/>
              </a:rPr>
              <a:t>breed</a:t>
            </a:r>
            <a:r>
              <a:rPr lang="zh-CN" altLang="en-US">
                <a:effectLst/>
              </a:rPr>
              <a:t>、</a:t>
            </a:r>
            <a:r>
              <a:rPr lang="en-US" altLang="zh-CN">
                <a:effectLst/>
              </a:rPr>
              <a:t>color</a:t>
            </a:r>
            <a:r>
              <a:rPr lang="zh-CN" altLang="en-US">
                <a:effectLst/>
              </a:rPr>
              <a:t>和</a:t>
            </a:r>
            <a:r>
              <a:rPr lang="en-US" altLang="zh-CN">
                <a:effectLst/>
              </a:rPr>
              <a:t>bark</a:t>
            </a:r>
            <a:r>
              <a:rPr lang="zh-CN" altLang="en-US">
                <a:effectLst/>
              </a:rPr>
              <a:t>。但是</a:t>
            </a:r>
            <a:r>
              <a:rPr lang="en-US" altLang="zh-CN">
                <a:effectLst/>
              </a:rPr>
              <a:t>__proto__ </a:t>
            </a:r>
            <a:r>
              <a:rPr lang="zh-CN" altLang="en-US">
                <a:effectLst/>
              </a:rPr>
              <a:t>属性是什么玩意！它是不可枚举的，也就是说当我们试图获取对象的该属性时，它通常不会出现。下面我们把它展开！😃</a:t>
            </a:r>
            <a:endParaRPr lang="en-US" altLang="zh-CN">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哇哦，它看起来就像</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对象！你猜怎么着，</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__proto__</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就是对</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对象的一个引用。这就是</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原型继承</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的目的：构造函数的每个实例都可以访问构造函数的原型！🤯</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22</a:t>
            </a:fld>
            <a:endParaRPr lang="zh-CN" altLang="en-US"/>
          </a:p>
        </p:txBody>
      </p:sp>
    </p:spTree>
    <p:extLst>
      <p:ext uri="{BB962C8B-B14F-4D97-AF65-F5344CB8AC3E}">
        <p14:creationId xmlns:p14="http://schemas.microsoft.com/office/powerpoint/2010/main" val="1996863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为什么这很酷呢？有时我们有一些所有实例都共享的属性。比如本例中的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bark</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函数：它对每个实例都是完全相同的，那么与其每次创建一个新的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时都创建一个新函数，每次都消耗内存，还不如将其添加到</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对象！🥳</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1837032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每当我们试图访问实例上的属性时，引擎首先在本地搜索，看看该属性是否在对象本身上定义。不过，如果找不到我们要访问的属性，那么引擎就会通过</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__proto__</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沿着原型链</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遍历！</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1184003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现在这只是一个步骤，但它可以包含几个步骤！如果继续往下看，我们就可能会注意到，当展开</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__proto__</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对象时，并没有包含一个显示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的属性。</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本身是一个对象，也就是说它实际上是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Object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构造函数的一个实例！这意味着</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也包含一个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__proto__</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属性，这个属性是对</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Object.prototype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的一个引用！</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25</a:t>
            </a:fld>
            <a:endParaRPr lang="zh-CN" altLang="en-US"/>
          </a:p>
        </p:txBody>
      </p:sp>
    </p:spTree>
    <p:extLst>
      <p:ext uri="{BB962C8B-B14F-4D97-AF65-F5344CB8AC3E}">
        <p14:creationId xmlns:p14="http://schemas.microsoft.com/office/powerpoint/2010/main" val="670242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最后，我们就有了所有内置方法来自何方的答案：它们在原型链上！😃</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比如</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.toString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（）方法。它是在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dog1</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对象上本地定义的吗？嗯，不是的。。它是定义在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dog1.__proto__</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的引用，即</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对象上的吗？也不是！它是定义在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Dog.prototype.__proto__</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的引用，即</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Object.prototype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对象上的吗？是的！🙌🏼</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26</a:t>
            </a:fld>
            <a:endParaRPr lang="zh-CN" altLang="en-US"/>
          </a:p>
        </p:txBody>
      </p:sp>
    </p:spTree>
    <p:extLst>
      <p:ext uri="{BB962C8B-B14F-4D97-AF65-F5344CB8AC3E}">
        <p14:creationId xmlns:p14="http://schemas.microsoft.com/office/powerpoint/2010/main" val="2282721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现在，我们刚刚用过了构造函数（</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function Dog() { ...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，它仍然是有效的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JavaScript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。不过，</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ES6</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实际上为构造函数以及处理原型引入了一种更简单的语法：类！</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类只是构造函数的</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语法糖</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。其工作机制还是一样的！</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我们用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关键字编写类。类有一个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constructor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函数，它基本上就是我们用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ES5</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语法编写的构造函数！我们要添加到原型中的属性是在类主体本身上定义的。</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27</a:t>
            </a:fld>
            <a:endParaRPr lang="zh-CN" altLang="en-US"/>
          </a:p>
        </p:txBody>
      </p:sp>
    </p:spTree>
    <p:extLst>
      <p:ext uri="{BB962C8B-B14F-4D97-AF65-F5344CB8AC3E}">
        <p14:creationId xmlns:p14="http://schemas.microsoft.com/office/powerpoint/2010/main" val="1950365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28</a:t>
            </a:fld>
            <a:endParaRPr lang="zh-CN" altLang="en-US"/>
          </a:p>
        </p:txBody>
      </p:sp>
    </p:spTree>
    <p:extLst>
      <p:ext uri="{BB962C8B-B14F-4D97-AF65-F5344CB8AC3E}">
        <p14:creationId xmlns:p14="http://schemas.microsoft.com/office/powerpoint/2010/main" val="1908157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类的另一个好处是，我们可以很容易地</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继承</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其他类。</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假设我们要展示几只相同品种的狗，即吉娃娃狗（</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chihuahua</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）！不管咋样，吉娃娃依然是狗。为简单起见，我们现在只保留一个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属性给</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类。不过这些吉娃娃也可以做些特别的事情，它们的叫声很小（</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smallBark</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），它们的叫声不是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Woof!</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，而是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Small woof!</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在继承的类中，我们可以使用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super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关键字访问父类的构造函数。父类的构造函数期望的参数，我们必须传递给</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super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：在本例中是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29</a:t>
            </a:fld>
            <a:endParaRPr lang="zh-CN" altLang="en-US"/>
          </a:p>
        </p:txBody>
      </p:sp>
    </p:spTree>
    <p:extLst>
      <p:ext uri="{BB962C8B-B14F-4D97-AF65-F5344CB8AC3E}">
        <p14:creationId xmlns:p14="http://schemas.microsoft.com/office/powerpoint/2010/main" val="862518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既然是一等对象，那么函数肯定有自己的属性和方法。</a:t>
            </a:r>
            <a:endParaRPr lang="en-US" altLang="zh-CN" dirty="0"/>
          </a:p>
          <a:p>
            <a:endParaRPr kumimoji="1" lang="zh-CN" altLang="en-US"/>
          </a:p>
        </p:txBody>
      </p:sp>
    </p:spTree>
    <p:extLst>
      <p:ext uri="{BB962C8B-B14F-4D97-AF65-F5344CB8AC3E}">
        <p14:creationId xmlns:p14="http://schemas.microsoft.com/office/powerpoint/2010/main" val="1125994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myPet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既可以访问</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Chihuahua.prototype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，又可以访问</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（并且由于</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是个对象，又可以自动访问</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Object.prototype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由于</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Chihuahua.prototype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有</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smallBark</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函数，而</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Dog.Prototype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有</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bark</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函数，因此在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myPet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上，我们既可以访问</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smallBark</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，也可以访问</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bark</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30</a:t>
            </a:fld>
            <a:endParaRPr lang="zh-CN" altLang="en-US"/>
          </a:p>
        </p:txBody>
      </p:sp>
    </p:spTree>
    <p:extLst>
      <p:ext uri="{BB962C8B-B14F-4D97-AF65-F5344CB8AC3E}">
        <p14:creationId xmlns:p14="http://schemas.microsoft.com/office/powerpoint/2010/main" val="148349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现在我们可以料想得到，原型链不会永远持续下去。最终有一个原型等于</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null</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的对象：在本例中就是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Object.prototype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对象！如果我们尝试访问在本地或原型链上找不到的属性，就会返回</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31</a:t>
            </a:fld>
            <a:endParaRPr lang="zh-CN" altLang="en-US"/>
          </a:p>
        </p:txBody>
      </p:sp>
    </p:spTree>
    <p:extLst>
      <p:ext uri="{BB962C8B-B14F-4D97-AF65-F5344CB8AC3E}">
        <p14:creationId xmlns:p14="http://schemas.microsoft.com/office/powerpoint/2010/main" val="2101091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尽管我在这里用构造器函数和类解释了将原型添加到对象的所有内容，但是将原型添加到对象还有一种方法，就是用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Object.create()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方法。用这个方法，我们可以创建一个新对象，并可以准确指定该对象的原型！💪🏼</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为此，我们将</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已有对象</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作为参数传递给</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Object.create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方法。该对象就是我们创建的对象的原型！</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我们没有向对象</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添加任何属性，它仅包含不可枚举的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__proto__</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__proto__</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属性引用了我们定义为原型的对象：</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person</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对象，它有一个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age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属性。由于</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person</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对象是一个对象，因此</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person</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对象上的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__proto__</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属性值就是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Object.prototype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（不过为了使更容易阅读，我没有在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gif</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上展开该属性！）。</a:t>
            </a: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32</a:t>
            </a:fld>
            <a:endParaRPr lang="zh-CN" altLang="en-US"/>
          </a:p>
        </p:txBody>
      </p:sp>
    </p:spTree>
    <p:extLst>
      <p:ext uri="{BB962C8B-B14F-4D97-AF65-F5344CB8AC3E}">
        <p14:creationId xmlns:p14="http://schemas.microsoft.com/office/powerpoint/2010/main" val="33501480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zh-CN" altLang="en-US"/>
          </a:p>
        </p:txBody>
      </p:sp>
    </p:spTree>
    <p:extLst>
      <p:ext uri="{BB962C8B-B14F-4D97-AF65-F5344CB8AC3E}">
        <p14:creationId xmlns:p14="http://schemas.microsoft.com/office/powerpoint/2010/main" val="41979273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34</a:t>
            </a:fld>
            <a:endParaRPr lang="zh-CN" altLang="en-US"/>
          </a:p>
        </p:txBody>
      </p:sp>
    </p:spTree>
    <p:extLst>
      <p:ext uri="{BB962C8B-B14F-4D97-AF65-F5344CB8AC3E}">
        <p14:creationId xmlns:p14="http://schemas.microsoft.com/office/powerpoint/2010/main" val="4155023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35</a:t>
            </a:fld>
            <a:endParaRPr lang="zh-CN" altLang="en-US"/>
          </a:p>
        </p:txBody>
      </p:sp>
    </p:spTree>
    <p:extLst>
      <p:ext uri="{BB962C8B-B14F-4D97-AF65-F5344CB8AC3E}">
        <p14:creationId xmlns:p14="http://schemas.microsoft.com/office/powerpoint/2010/main" val="3342967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构造函数设置每个实例的初始状态，处理在用</a:t>
            </a:r>
            <a:r>
              <a:rPr kumimoji="1" lang="en-US" altLang="zh-CN" dirty="0"/>
              <a:t> new</a:t>
            </a:r>
            <a:r>
              <a:rPr kumimoji="1" lang="zh-CN" altLang="en-US" dirty="0"/>
              <a:t> 调用时传递进来的参数。</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36</a:t>
            </a:fld>
            <a:endParaRPr lang="zh-CN" altLang="en-US"/>
          </a:p>
        </p:txBody>
      </p:sp>
    </p:spTree>
    <p:extLst>
      <p:ext uri="{BB962C8B-B14F-4D97-AF65-F5344CB8AC3E}">
        <p14:creationId xmlns:p14="http://schemas.microsoft.com/office/powerpoint/2010/main" val="333383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37</a:t>
            </a:fld>
            <a:endParaRPr lang="zh-CN" altLang="en-US"/>
          </a:p>
        </p:txBody>
      </p:sp>
    </p:spTree>
    <p:extLst>
      <p:ext uri="{BB962C8B-B14F-4D97-AF65-F5344CB8AC3E}">
        <p14:creationId xmlns:p14="http://schemas.microsoft.com/office/powerpoint/2010/main" val="11317862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下面我们再看看前面的代码段：</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constructor(name) {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this.name = name;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表达式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this.name = 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创建了一个实例字段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，并给它赋了一个初始值。</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之后，我们就可以用属性访问器访问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字段了：</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 user = new User('Jon Snow');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user.name; // =&gt; 'Jon Snow'</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是一个公共字段，因为我们可以在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类的主体之外访问它。</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当字段是像前面的场景一样，在构造函数内隐式创建时，很难掌握字段列表。必须从构造函数的代码中辨认它们。</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更好的方法是显式声明类字段。这样不管构造函数做什么，实例就总是有相同的一组字段。</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hlinkClick r:id="rId3"/>
              </a:rPr>
              <a:t>类字段提案</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让我们可以在类的主体内定义字段。此外，还可以立即指示初始值：</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SomeClass {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field1;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field2 = 'Initial value';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下面我们修改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类，声明一个公共字段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constructor(name) {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this.name = name;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 user = new User('Jon Snow');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user.name; // =&gt; 'Jon Snow'</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类的主体内的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声明了一个公共字段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以这种方式声明的公共字段具有表现力：快速查看字段声明就足以理解类的数据结构。</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此外，类字段可以在声明时马上进行初始化。</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 = 'Unknown';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constructor() {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No initialization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 user = new User();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user.name; // =&gt; 'Unknown'</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类体内的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 = 'Unknown'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声明了一个字段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，并用值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'Unknown'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对其初始化。</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对公共字段的访问或者更新没有限制。可以在构造函数、方法以及类的外部读取公共字段，并对其赋值。</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38</a:t>
            </a:fld>
            <a:endParaRPr lang="zh-CN" altLang="en-US"/>
          </a:p>
        </p:txBody>
      </p:sp>
    </p:spTree>
    <p:extLst>
      <p:ext uri="{BB962C8B-B14F-4D97-AF65-F5344CB8AC3E}">
        <p14:creationId xmlns:p14="http://schemas.microsoft.com/office/powerpoint/2010/main" val="22438215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封装是一个重要的概念，可以隐藏类的内部细节。使用被封装的类的人只依赖于类提供的公共接口，而不耦合到类的实现细节。</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当实现细节发生改变时，用封装组织的类更容易更新。</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要隐藏对象内部数据，一种好方法是使用私有字段。这些字段只能在它们所属的类中读取和更改。类的外部世界不能直接更改私有字段。</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私有字段只在类的主体内是可访问的。</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在字段名前面加上特殊符号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就让它变成私有的，比如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#myField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。每次用该字段时都必须保留前缀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：声明、读取、修改的时候都必须保留。</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下面我们确保字段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可以在实例初始化时设置一次：</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#name; constructor(name) { this.#name = name; } getName() { return this.#name; } } const user = new User('Jon Snow'); user.getName(); // =&gt; 'Jon Snow' user.#name; // SyntaxError is thrown</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是个私有字段。我们可以在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的类体内访问和修改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。方法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可以访问私有字段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但是如果在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类体外面访问私有字段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，就会抛出一个语法错误：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SyntaxError: Private field '#name' must be declared in an enclosing class</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39</a:t>
            </a:fld>
            <a:endParaRPr lang="zh-CN" altLang="en-US"/>
          </a:p>
        </p:txBody>
      </p:sp>
    </p:spTree>
    <p:extLst>
      <p:ext uri="{BB962C8B-B14F-4D97-AF65-F5344CB8AC3E}">
        <p14:creationId xmlns:p14="http://schemas.microsoft.com/office/powerpoint/2010/main" val="2224897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649563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我们还可以在类本身上定义字段：静态字段。这些对于定义类常量或者存储特定于类的信息很有帮助。</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要在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类中创建静态字段，请使用特殊关键字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static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后跟字段名：</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static myStaticField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下面我们添加一个新字段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type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来表示用户类型：</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admin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或者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regular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。静态字段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TYPE_ADMIN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TYPE_REGULAR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是区分用户类型的便捷常量：</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static</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TYPE_ADMIN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"admin"</a:t>
            </a:r>
            <a:r>
              <a:rPr lang="en-US" altLang="zh-CN" b="0">
                <a:solidFill>
                  <a:srgbClr val="BBBBBB"/>
                </a:solidFill>
                <a:effectLst/>
                <a:latin typeface="Fira Code" panose="020B0509050000020004" pitchFamily="49" charset="0"/>
              </a:rPr>
              <a:t>;</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static</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TYPE_REGULAR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"regular"</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00E8C6"/>
                </a:solidFill>
                <a:effectLst/>
                <a:latin typeface="Fira Code" panose="020B0509050000020004" pitchFamily="49" charset="0"/>
              </a:rPr>
              <a:t>  </a:t>
            </a:r>
            <a:r>
              <a:rPr lang="en-US" altLang="zh-CN" b="0">
                <a:solidFill>
                  <a:srgbClr val="00E8C6"/>
                </a:solidFill>
                <a:effectLst/>
                <a:latin typeface="Fira Code" panose="020B0509050000020004" pitchFamily="49" charset="0"/>
              </a:rPr>
              <a:t>type</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type</a:t>
            </a:r>
            <a:r>
              <a:rPr lang="en-US" altLang="zh-CN" b="0">
                <a:solidFill>
                  <a:srgbClr val="BBBBBB"/>
                </a:solidFill>
                <a:effectLst/>
                <a:latin typeface="Fira Code" panose="020B0509050000020004" pitchFamily="49" charset="0"/>
              </a:rPr>
              <a:t>) {</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type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type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admin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网站管理员</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TYPE_ADMIN</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admin</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type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TYPE_ADMIN</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 true</a:t>
            </a:r>
            <a:endParaRPr lang="en-US" altLang="zh-CN" b="0">
              <a:solidFill>
                <a:srgbClr val="BBBBBB"/>
              </a:solidFill>
              <a:effectLst/>
              <a:latin typeface="Fira Code" panose="020B0509050000020004" pitchFamily="49" charset="0"/>
            </a:endParaRP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static TYPE_ADMIN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static TYPE_REGULAR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类内定义静态变量。要访问静态字段，必须用类后跟字段名：</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User.TYPE_ADMIN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User.TYPE_REGULAR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40</a:t>
            </a:fld>
            <a:endParaRPr lang="zh-CN" altLang="en-US"/>
          </a:p>
        </p:txBody>
      </p:sp>
    </p:spTree>
    <p:extLst>
      <p:ext uri="{BB962C8B-B14F-4D97-AF65-F5344CB8AC3E}">
        <p14:creationId xmlns:p14="http://schemas.microsoft.com/office/powerpoint/2010/main" val="3128511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时，即使静态字段也是我们想要隐藏的实现细节。就这一点而言，我们将静态字段设置为私有。</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为把静态字段变成私有的，请在字段名前加上特殊符号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static #myPrivateStaticField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下面假设我们想要限制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类的实例数。为隐藏实例限制的细节，可以创建私有静态字段：</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static #MAX_INSTANCES = 2; static #instances = 0; name; constructor(name) { User.#instances++; if (User.#instances &gt; User.#MAX_INSTANCES) { throw new Error('Unable to create User instance'); } this.name = name; } } new User('Jon Snow'); new User('Arya Stark'); new User('Sansa Stark'); //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抛出错误</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静态字段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User.#MAX_INSTANCES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设置允许的最大实例数，静态字段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User.#instances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统计实际实例数。</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这些私有静态字段只在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类内是可访问的。来自外部世界的任何东西都不能干扰限制机制：这就是封装的好处。</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41</a:t>
            </a:fld>
            <a:endParaRPr lang="zh-CN" altLang="en-US"/>
          </a:p>
        </p:txBody>
      </p:sp>
    </p:spTree>
    <p:extLst>
      <p:ext uri="{BB962C8B-B14F-4D97-AF65-F5344CB8AC3E}">
        <p14:creationId xmlns:p14="http://schemas.microsoft.com/office/powerpoint/2010/main" val="1042833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字段保存数据。但是修改数据的能力是由作为类的一部分的特殊函数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方法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来执行的。</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类既支持实例方法，也支持静态方法。</a:t>
            </a:r>
          </a:p>
          <a:p>
            <a:endParaRPr kumimoji="1" lang="en-US" altLang="zh-CN" dirty="0"/>
          </a:p>
          <a:p>
            <a:endParaRPr kumimoji="1" lang="en-US" altLang="zh-CN" dirty="0"/>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实例方法可以访问和修改实例数据。实例方法可以调用其它实例方法，以及任何静态方法。</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比如，下面我们定义一个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方法返回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类中的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name = 'Unknown'; constructor(name) { this.name = name; } getName() { return this.name; } } const user = new User('Jon Snow'); user.getName(); // =&gt; 'Jon Snow'</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getName() { ... }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类内的一个方法。</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是一个方法调用：它执行该方法，并返回计算值（如果有的话）。</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在类方法以及构造函数中，</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值等于类实例。使用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访问实例数据：</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this.field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，甚至可以调用其它方法：</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this.method()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下面我们添加一个新方法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nameContains(str)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，该方法有一个形参，并调用其它方法：</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name; constructor(name) { this.name = name; } getName() { return this.name; } nameContains(str) { return this.getName().includes(str); } } const user = new User('Jon Snow'); user.nameContains('Jon'); // =&gt; true user.nameContains('Stark'); // =&gt; false</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nameContains(str) { ... }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类的一个方法，它接受一个形参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str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。不仅如此，它还执行实例的另一个方法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来获取用户的名称。</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方法也可以是私有的。为将方法变成私有的，在方法名前面加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前缀即可。</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下面让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方法变成私有的：</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#name; constructor(name) { this.#name = name; } #getName() { return this.#name; } nameContains(str) { return this.#getName().includes(str); } } const user = new User('Jon Snow'); user.nameContains('Jon'); // =&gt; true user.nameContains('Stark'); // =&gt; false user.#getName(); //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抛出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SyntaxError</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是个私有方法。在方法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nameContains(str)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内，我们按这种方式调用私有方法：</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this.#getName()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成为私有后，</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就不能在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类体外面调用了。</a:t>
            </a:r>
          </a:p>
          <a:p>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42</a:t>
            </a:fld>
            <a:endParaRPr lang="zh-CN" altLang="en-US"/>
          </a:p>
        </p:txBody>
      </p:sp>
    </p:spTree>
    <p:extLst>
      <p:ext uri="{BB962C8B-B14F-4D97-AF65-F5344CB8AC3E}">
        <p14:creationId xmlns:p14="http://schemas.microsoft.com/office/powerpoint/2010/main" val="815907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方法也可以是私有的。为将方法变成私有的，在方法名前面加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前缀即可。</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下面让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方法变成私有的：</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#name; constructor(name) { this.#name = name; } #getName() { return this.#name; } nameContains(str) { return this.#getName().includes(str); } } const user = new User('Jon Snow'); user.nameContains('Jon'); // =&gt; true user.nameContains('Stark'); // =&gt; false user.#getName(); //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抛出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SyntaxError</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是个私有方法。在方法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nameContains(str)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内，我们按这种方式调用私有方法：</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this.#getName()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成为私有后，</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就不能在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类体外面调用了。</a:t>
            </a:r>
          </a:p>
          <a:p>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43</a:t>
            </a:fld>
            <a:endParaRPr lang="zh-CN" altLang="en-US"/>
          </a:p>
        </p:txBody>
      </p:sp>
    </p:spTree>
    <p:extLst>
      <p:ext uri="{BB962C8B-B14F-4D97-AF65-F5344CB8AC3E}">
        <p14:creationId xmlns:p14="http://schemas.microsoft.com/office/powerpoint/2010/main" val="18430155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静态方法是直接绑定到类的函数。它们持有与类相关的逻辑，而不是与类的实例相关的逻辑。</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为创建静态方法，请使用特殊关键字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static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后跟常规方法的语法：</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static myStaticMethod() { ...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当使用静态方法时，有两条简单的规则要记住：</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静态方法可以访问静态字段。</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静态方法不能访问实例字段。</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比如，下面我们创建一个静态方法监测指定用户名是否已被占用。</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static #takenNames = []; static isNameTaken(name) { return User.#takenNames.includes(name); } name = 'Unknown'; constructor(name) { this.name = name; User.#takenNames.push(name); } } const user = new User('Jon Snow'); User.isNameTaken('Jon Snow'); // =&gt; true User.isNameTaken('Arya Stark'); // =&gt; false</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isNameTaken()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是个静态方法，该方法使用静态私有字段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User.#takenNames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检查名称占用。</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静态方法可以是私有的：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static #staticFunction()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。同样，它们遵循隐私规则：只能在类体内调用私有静态方法。</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44</a:t>
            </a:fld>
            <a:endParaRPr lang="zh-CN" altLang="en-US"/>
          </a:p>
        </p:txBody>
      </p:sp>
    </p:spTree>
    <p:extLst>
      <p:ext uri="{BB962C8B-B14F-4D97-AF65-F5344CB8AC3E}">
        <p14:creationId xmlns:p14="http://schemas.microsoft.com/office/powerpoint/2010/main" val="651840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静态方法可以是私有的：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static #staticFunction()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。同样，它们遵循隐私规则：只能在类体内调用私有静态方法。</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45</a:t>
            </a:fld>
            <a:endParaRPr lang="zh-CN" altLang="en-US"/>
          </a:p>
        </p:txBody>
      </p:sp>
    </p:spTree>
    <p:extLst>
      <p:ext uri="{BB962C8B-B14F-4D97-AF65-F5344CB8AC3E}">
        <p14:creationId xmlns:p14="http://schemas.microsoft.com/office/powerpoint/2010/main" val="5885018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setter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模拟常规字段，但对如何访问和更改字段有更多的控制。</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在获取字段值时执行，而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setter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在设置值时执行。</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为确保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属性不能为空，下面我们把自由字段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#nameValue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封装在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setter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中：</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#nameValue; constructor(name) { this.name = name; } get name() { return this.#nameValue; } set name(name) { if (name === '') { throw new Error(`name field of User cannot be empty`); } this.#nameValue = name; } } const user = new User('Jon Snow'); user.name; // getter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被调用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=&gt; 'Jon Snow' user.name = 'Jon White'; // setter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被调用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user.name = ''; // setter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抛出一个错误</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 name() {...} getter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是在访问字段的值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时执行的。</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而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set name(name) {...}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是在字段用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user.name = 'Jon White'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更新时执行的。如果新值是空字符串，</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setter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就抛出一个错误。</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46</a:t>
            </a:fld>
            <a:endParaRPr lang="zh-CN" altLang="en-US"/>
          </a:p>
        </p:txBody>
      </p:sp>
    </p:spTree>
    <p:extLst>
      <p:ext uri="{BB962C8B-B14F-4D97-AF65-F5344CB8AC3E}">
        <p14:creationId xmlns:p14="http://schemas.microsoft.com/office/powerpoint/2010/main" val="35827907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中的类用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extends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关键字支持单继承。</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在表达式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Child extends Parent { }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中，</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Child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类继承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Parent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的构造器、字段和方法。</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比如，下面我们创建新子类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ContentWriter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，它继承父类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name; constructor(name) { this.name = name; } getName() { return this.name; } } class ContentWriter extends User { posts = []; } const writer = new ContentWriter('John Smith'); writer.name; // =&gt; 'John Smith' writer.getName(); // =&gt; 'John Smith' writer.posts; // =&gt; []</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ContentWriter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继承了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的构造器、方法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。此外，</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ContentWriter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类声明一个新字段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posts</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请注意，父类的私有成员不会被子类继承。</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47</a:t>
            </a:fld>
            <a:endParaRPr lang="zh-CN" altLang="en-US"/>
          </a:p>
        </p:txBody>
      </p:sp>
    </p:spTree>
    <p:extLst>
      <p:ext uri="{BB962C8B-B14F-4D97-AF65-F5344CB8AC3E}">
        <p14:creationId xmlns:p14="http://schemas.microsoft.com/office/powerpoint/2010/main" val="59903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en-US" altLang="zh-CN" b="1">
                <a:effectLst/>
              </a:rPr>
              <a:t>5.1 </a:t>
            </a:r>
            <a:r>
              <a:rPr lang="zh-CN" altLang="en-US" b="1">
                <a:effectLst/>
              </a:rPr>
              <a:t>父构造函数：</a:t>
            </a:r>
            <a:r>
              <a:rPr lang="en-US" altLang="zh-CN" b="1">
                <a:effectLst/>
              </a:rPr>
              <a:t>constructor() </a:t>
            </a:r>
            <a:r>
              <a:rPr lang="zh-CN" altLang="en-US" b="1">
                <a:effectLst/>
              </a:rPr>
              <a:t>中的 </a:t>
            </a:r>
            <a:r>
              <a:rPr lang="en-US" altLang="zh-CN" b="1">
                <a:effectLst/>
              </a:rPr>
              <a:t>super()</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如果想在子类中调用父构造函数，需要使用在子构造函数中提供的特殊函数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super()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比如，下面我们让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ContentWriter constructor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调用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的父构造函数，同时初始化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posts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字段：</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name; constructor(name) { this.name = name; } getName() { return this.name; } } class ContentWriter extends User { posts = []; constructor(name, posts) { super(name); this.posts = posts; } } const writer = new ContentWriter('John Smith', ['Why I like JS']); writer.name; // =&gt; 'John Smith' writer.posts // =&gt; ['Why I like JS']</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子类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ContentWriter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内的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super(name)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执行父类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的构造函数。</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请注意，在子构造函数内，在使用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关键字之前必须执行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super()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。调用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super()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确保父构造器初始化实例。</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Child extends Parent { constructor(value1, value2) { //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不起作用！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this.prop2 = value2; super(value1); } }</a:t>
            </a: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48</a:t>
            </a:fld>
            <a:endParaRPr lang="zh-CN" altLang="en-US"/>
          </a:p>
        </p:txBody>
      </p:sp>
    </p:spTree>
    <p:extLst>
      <p:ext uri="{BB962C8B-B14F-4D97-AF65-F5344CB8AC3E}">
        <p14:creationId xmlns:p14="http://schemas.microsoft.com/office/powerpoint/2010/main" val="8798338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b="1">
                <a:effectLst/>
              </a:rPr>
              <a:t>5.2 </a:t>
            </a:r>
            <a:r>
              <a:rPr lang="zh-CN" altLang="en-US" b="1">
                <a:effectLst/>
              </a:rPr>
              <a:t>父实例：方法中的 </a:t>
            </a:r>
            <a:r>
              <a:rPr lang="en-US" altLang="zh-CN" b="1">
                <a:effectLst/>
              </a:rPr>
              <a:t>super</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如果想在子方法内访问父方法，可以使用特殊的快捷方式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super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class User { name; constructor(name) { this.name = name; } getName() { return this.name; } } class ContentWriter extends User { posts = []; constructor(name, posts) { super(name); this.posts = posts; } getName() { const name = super.getName(); if (name === '') { return 'Unknwon'; } return name; } } const writer = new ContentWriter('', ['Why I like JS']); writer.getName(); // =&gt; 'Unknwon'</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子类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ContentWriter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getName()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直接访问来自父类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User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的方法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super.getName()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这种功能称为方法重载。</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请注意，也可以在静态方法中用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super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访问父类的静态方法。</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49</a:t>
            </a:fld>
            <a:endParaRPr lang="zh-CN" altLang="en-US"/>
          </a:p>
        </p:txBody>
      </p:sp>
    </p:spTree>
    <p:extLst>
      <p:ext uri="{BB962C8B-B14F-4D97-AF65-F5344CB8AC3E}">
        <p14:creationId xmlns:p14="http://schemas.microsoft.com/office/powerpoint/2010/main" val="161223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2317281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4024313" y="9721850"/>
            <a:ext cx="3078162" cy="512763"/>
          </a:xfrm>
          <a:prstGeom prst="rect">
            <a:avLst/>
          </a:prstGeom>
        </p:spPr>
        <p:txBody>
          <a:bodyPr/>
          <a:lstStyle/>
          <a:p>
            <a:fld id="{85D0DACE-38E0-42D2-9336-2B707D34BC6D}" type="slidenum">
              <a:rPr lang="zh-CN" altLang="en-US" smtClean="0"/>
              <a:t>50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1003933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3062065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很多面向对象的编程语言，比如</a:t>
            </a:r>
            <a:r>
              <a:rPr kumimoji="1" lang="en-US" altLang="zh-CN" dirty="0"/>
              <a:t>Java</a:t>
            </a:r>
            <a:r>
              <a:rPr kumimoji="1" lang="zh-CN" altLang="en-US" dirty="0"/>
              <a:t>和</a:t>
            </a:r>
            <a:r>
              <a:rPr kumimoji="1" lang="en-US" altLang="zh-CN" dirty="0"/>
              <a:t>Ruby</a:t>
            </a:r>
            <a:r>
              <a:rPr kumimoji="1" lang="zh-CN" altLang="en-US" dirty="0"/>
              <a:t>，被称为基于类的语言。这是因为它们使用类（</a:t>
            </a:r>
            <a:r>
              <a:rPr kumimoji="1" lang="en-US" altLang="zh-CN" dirty="0"/>
              <a:t>class</a:t>
            </a:r>
            <a:r>
              <a:rPr kumimoji="1" lang="zh-CN" altLang="en-US" dirty="0"/>
              <a:t>）来定义对象的蓝图。然后对象被创建为该类的实例，并且继承该类的所有属性和方法。在我的榨汁机示例中，榨汁机类表示榨汁机的设计，生产线上生产的每一台榨汁机就是该类的实例。</a:t>
            </a:r>
          </a:p>
          <a:p>
            <a:endParaRPr kumimoji="1" lang="zh-CN" altLang="en-US" dirty="0"/>
          </a:p>
          <a:p>
            <a:r>
              <a:rPr kumimoji="1" lang="en-US" altLang="zh-CN" dirty="0"/>
              <a:t>JavaScript</a:t>
            </a:r>
            <a:r>
              <a:rPr kumimoji="1" lang="zh-CN" altLang="en-US" dirty="0"/>
              <a:t>在</a:t>
            </a:r>
            <a:r>
              <a:rPr kumimoji="1" lang="en-US" altLang="zh-CN" dirty="0"/>
              <a:t>ES6</a:t>
            </a:r>
            <a:r>
              <a:rPr kumimoji="1" lang="zh-CN" altLang="en-US" dirty="0"/>
              <a:t>之前没有类，并且用实际的对象的概念作为创建更多对象的蓝图。这被称为基于原型的语言。在榨汁机示例中，这可能涉及创建一个实际的原型榨汁机，然后使用这个原型作为创建其它榨汁机的基础。基于这个原型的榨汁机能做该原型能做的任何事情，有些还能做更多的事情。即使</a:t>
            </a:r>
            <a:r>
              <a:rPr kumimoji="1" lang="en-US" altLang="zh-CN" dirty="0"/>
              <a:t>ES6</a:t>
            </a:r>
            <a:r>
              <a:rPr kumimoji="1" lang="zh-CN" altLang="en-US" dirty="0"/>
              <a:t>现在支持类了，它在后台依然用的是这种原型继承模型。</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588128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面向对象编程的第一步，就是要生成对象。</a:t>
            </a:r>
            <a:endParaRPr kumimoji="1" lang="zh-CN" altLang="en-US"/>
          </a:p>
        </p:txBody>
      </p:sp>
    </p:spTree>
    <p:extLst>
      <p:ext uri="{BB962C8B-B14F-4D97-AF65-F5344CB8AC3E}">
        <p14:creationId xmlns:p14="http://schemas.microsoft.com/office/powerpoint/2010/main" val="729341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b="1">
                <a:solidFill>
                  <a:schemeClr val="bg1"/>
                </a:solidFill>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bg1"/>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8" name="矩形 7">
            <a:extLst>
              <a:ext uri="{FF2B5EF4-FFF2-40B4-BE49-F238E27FC236}">
                <a16:creationId xmlns:a16="http://schemas.microsoft.com/office/drawing/2014/main" id="{1C256809-D776-1949-834D-47FD43F13F1F}"/>
              </a:ext>
            </a:extLst>
          </p:cNvPr>
          <p:cNvSpPr/>
          <p:nvPr userDrawn="1"/>
        </p:nvSpPr>
        <p:spPr>
          <a:xfrm flipV="1">
            <a:off x="2703681" y="3519860"/>
            <a:ext cx="7535536" cy="72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848BFE9-47D3-2B4D-B882-BA13F352D101}"/>
              </a:ext>
            </a:extLst>
          </p:cNvPr>
          <p:cNvSpPr>
            <a:spLocks noGrp="1"/>
          </p:cNvSpPr>
          <p:nvPr>
            <p:ph type="body" sz="quarter" idx="10" hasCustomPrompt="1"/>
          </p:nvPr>
        </p:nvSpPr>
        <p:spPr>
          <a:xfrm>
            <a:off x="2757488" y="495300"/>
            <a:ext cx="6491287" cy="809625"/>
          </a:xfrm>
        </p:spPr>
        <p:txBody>
          <a:bodyPr anchor="ctr">
            <a:noAutofit/>
          </a:bodyPr>
          <a:lstStyle>
            <a:lvl1pPr marL="0" indent="0" algn="ctr">
              <a:buNone/>
              <a:defRPr sz="4000">
                <a:solidFill>
                  <a:schemeClr val="bg1"/>
                </a:solidFill>
              </a:defRPr>
            </a:lvl1pPr>
            <a:lvl2pPr>
              <a:defRPr sz="4000">
                <a:solidFill>
                  <a:schemeClr val="bg1"/>
                </a:solidFill>
              </a:defRPr>
            </a:lvl2pPr>
            <a:lvl3pPr>
              <a:defRPr sz="4000">
                <a:solidFill>
                  <a:schemeClr val="bg1"/>
                </a:solidFill>
              </a:defRPr>
            </a:lvl3pPr>
            <a:lvl4pPr>
              <a:defRPr sz="4000">
                <a:solidFill>
                  <a:schemeClr val="bg1"/>
                </a:solidFill>
              </a:defRPr>
            </a:lvl4pPr>
            <a:lvl5pPr>
              <a:defRPr sz="4000">
                <a:solidFill>
                  <a:schemeClr val="bg1"/>
                </a:solidFill>
              </a:defRPr>
            </a:lvl5pPr>
          </a:lstStyle>
          <a:p>
            <a:pPr lvl="0"/>
            <a:r>
              <a:rPr kumimoji="1" lang="zh-CN" altLang="en-US" dirty="0"/>
              <a:t>目录</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4888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920A8AA-6BC1-814F-8DB1-802490A49D70}"/>
              </a:ext>
            </a:extLst>
          </p:cNvPr>
          <p:cNvSpPr>
            <a:spLocks noGrp="1"/>
          </p:cNvSpPr>
          <p:nvPr>
            <p:ph type="ctrTitle" hasCustomPrompt="1"/>
          </p:nvPr>
        </p:nvSpPr>
        <p:spPr>
          <a:xfrm>
            <a:off x="9268236" y="444916"/>
            <a:ext cx="2923763" cy="385445"/>
          </a:xfrm>
        </p:spPr>
        <p:txBody>
          <a:bodyPr anchor="b">
            <a:normAutofit/>
          </a:bodyPr>
          <a:lstStyle>
            <a:lvl1pPr algn="l">
              <a:defRPr sz="1800">
                <a:solidFill>
                  <a:schemeClr val="bg1"/>
                </a:solidFill>
                <a:effectLst>
                  <a:outerShdw blurRad="38100" dist="38100" dir="2700000" algn="tl">
                    <a:srgbClr val="000000">
                      <a:alpha val="43137"/>
                    </a:srgbClr>
                  </a:outerShdw>
                </a:effectLst>
              </a:defRPr>
            </a:lvl1pPr>
          </a:lstStyle>
          <a:p>
            <a:r>
              <a:rPr lang="zh-CN" altLang="en-US" dirty="0"/>
              <a:t>填入课程名称</a:t>
            </a:r>
          </a:p>
        </p:txBody>
      </p:sp>
      <p:sp>
        <p:nvSpPr>
          <p:cNvPr id="6" name="内容占位符 2">
            <a:extLst>
              <a:ext uri="{FF2B5EF4-FFF2-40B4-BE49-F238E27FC236}">
                <a16:creationId xmlns:a16="http://schemas.microsoft.com/office/drawing/2014/main" id="{A759BC68-2323-CA4B-8838-DBC0038F0466}"/>
              </a:ext>
            </a:extLst>
          </p:cNvPr>
          <p:cNvSpPr>
            <a:spLocks noGrp="1"/>
          </p:cNvSpPr>
          <p:nvPr>
            <p:ph sz="half" idx="1"/>
          </p:nvPr>
        </p:nvSpPr>
        <p:spPr>
          <a:xfrm>
            <a:off x="937986" y="1811111"/>
            <a:ext cx="5181600" cy="4351338"/>
          </a:xfrm>
        </p:spPr>
        <p:txBody>
          <a:bodyPr>
            <a:normAutofit/>
          </a:bodyPr>
          <a:lstStyle>
            <a:lvl1pPr marL="228600" indent="-228600">
              <a:lnSpc>
                <a:spcPct val="150000"/>
              </a:lnSpc>
              <a:buClr>
                <a:srgbClr val="88A85B"/>
              </a:buClr>
              <a:buSzPct val="130000"/>
              <a:buFont typeface="Apple Symbols" panose="02000000000000000000" pitchFamily="2" charset="-79"/>
              <a:buChar char="⦿"/>
              <a:defRPr sz="2000">
                <a:solidFill>
                  <a:srgbClr val="477DEB"/>
                </a:solidFill>
              </a:defRPr>
            </a:lvl1pPr>
            <a:lvl2pPr marL="685800" indent="-228600">
              <a:lnSpc>
                <a:spcPct val="150000"/>
              </a:lnSpc>
              <a:buClr>
                <a:srgbClr val="88A85B"/>
              </a:buClr>
              <a:buSzPct val="130000"/>
              <a:buFont typeface="Apple Symbols" panose="02000000000000000000" pitchFamily="2" charset="-79"/>
              <a:buChar char="⦿"/>
              <a:defRPr sz="1800">
                <a:solidFill>
                  <a:srgbClr val="477DEB"/>
                </a:solidFill>
              </a:defRPr>
            </a:lvl2pPr>
            <a:lvl3pPr marL="1143000" indent="-228600">
              <a:lnSpc>
                <a:spcPct val="150000"/>
              </a:lnSpc>
              <a:buClr>
                <a:srgbClr val="88A85B"/>
              </a:buClr>
              <a:buSzPct val="130000"/>
              <a:buFont typeface="Apple Symbols" panose="02000000000000000000" pitchFamily="2" charset="-79"/>
              <a:buChar char="⦿"/>
              <a:defRPr sz="1600">
                <a:solidFill>
                  <a:srgbClr val="477DEB"/>
                </a:solidFill>
              </a:defRPr>
            </a:lvl3pPr>
            <a:lvl4pPr marL="1600200" indent="-228600">
              <a:lnSpc>
                <a:spcPct val="150000"/>
              </a:lnSpc>
              <a:buClr>
                <a:srgbClr val="88A85B"/>
              </a:buClr>
              <a:buSzPct val="130000"/>
              <a:buFont typeface="Apple Symbols" panose="02000000000000000000" pitchFamily="2" charset="-79"/>
              <a:buChar char="⦿"/>
              <a:defRPr sz="1600">
                <a:solidFill>
                  <a:srgbClr val="477DEB"/>
                </a:solidFill>
              </a:defRPr>
            </a:lvl4pPr>
            <a:lvl5pPr marL="2057400" indent="-228600">
              <a:lnSpc>
                <a:spcPct val="150000"/>
              </a:lnSpc>
              <a:buClr>
                <a:srgbClr val="88A85B"/>
              </a:buClr>
              <a:buSzPct val="130000"/>
              <a:buFont typeface="Apple Symbols" panose="02000000000000000000" pitchFamily="2" charset="-79"/>
              <a:buChar char="⦿"/>
              <a:defRPr sz="1600">
                <a:solidFill>
                  <a:srgbClr val="477DEB"/>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内容占位符 3">
            <a:extLst>
              <a:ext uri="{FF2B5EF4-FFF2-40B4-BE49-F238E27FC236}">
                <a16:creationId xmlns:a16="http://schemas.microsoft.com/office/drawing/2014/main" id="{33086BB6-8FD6-F145-AB33-427A11C0C68C}"/>
              </a:ext>
            </a:extLst>
          </p:cNvPr>
          <p:cNvSpPr>
            <a:spLocks noGrp="1"/>
          </p:cNvSpPr>
          <p:nvPr>
            <p:ph sz="half" idx="2"/>
          </p:nvPr>
        </p:nvSpPr>
        <p:spPr>
          <a:xfrm>
            <a:off x="6271986" y="1811111"/>
            <a:ext cx="5181600" cy="4351338"/>
          </a:xfrm>
        </p:spPr>
        <p:txBody>
          <a:bodyPr>
            <a:normAutofit/>
          </a:bodyPr>
          <a:lstStyle>
            <a:lvl1pPr marL="2286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1pPr>
            <a:lvl2pPr marL="6858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2pPr>
            <a:lvl3pPr marL="11430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3pPr>
            <a:lvl4pPr marL="16002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4pPr>
            <a:lvl5pPr marL="20574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椭圆 8">
            <a:extLst>
              <a:ext uri="{FF2B5EF4-FFF2-40B4-BE49-F238E27FC236}">
                <a16:creationId xmlns:a16="http://schemas.microsoft.com/office/drawing/2014/main" id="{9CB94B47-A234-6145-812D-2BC276D6B8D5}"/>
              </a:ext>
            </a:extLst>
          </p:cNvPr>
          <p:cNvSpPr/>
          <p:nvPr userDrawn="1"/>
        </p:nvSpPr>
        <p:spPr>
          <a:xfrm>
            <a:off x="625475" y="381635"/>
            <a:ext cx="371475" cy="371475"/>
          </a:xfrm>
          <a:prstGeom prst="ellipse">
            <a:avLst/>
          </a:prstGeom>
          <a:solidFill>
            <a:srgbClr val="6A5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5830E55-9809-5F4A-89A9-7DC900F46B05}"/>
              </a:ext>
            </a:extLst>
          </p:cNvPr>
          <p:cNvSpPr/>
          <p:nvPr userDrawn="1"/>
        </p:nvSpPr>
        <p:spPr>
          <a:xfrm flipV="1">
            <a:off x="655954" y="794386"/>
            <a:ext cx="2340003" cy="45719"/>
          </a:xfrm>
          <a:prstGeom prst="rect">
            <a:avLst/>
          </a:prstGeom>
          <a:solidFill>
            <a:srgbClr val="6A5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占位符 24">
            <a:extLst>
              <a:ext uri="{FF2B5EF4-FFF2-40B4-BE49-F238E27FC236}">
                <a16:creationId xmlns:a16="http://schemas.microsoft.com/office/drawing/2014/main" id="{E75AA03C-F057-7340-83E6-D54C45DB9FE0}"/>
              </a:ext>
            </a:extLst>
          </p:cNvPr>
          <p:cNvSpPr>
            <a:spLocks noGrp="1"/>
          </p:cNvSpPr>
          <p:nvPr>
            <p:ph type="body" sz="quarter" idx="10" hasCustomPrompt="1"/>
          </p:nvPr>
        </p:nvSpPr>
        <p:spPr>
          <a:xfrm>
            <a:off x="996315" y="405448"/>
            <a:ext cx="3843241" cy="368300"/>
          </a:xfrm>
        </p:spPr>
        <p:txBody>
          <a:bodyPr>
            <a:normAutofit/>
          </a:bodyPr>
          <a:lstStyle>
            <a:lvl1pPr marL="0" indent="0">
              <a:buNone/>
              <a:defRPr sz="1800"/>
            </a:lvl1pPr>
          </a:lstStyle>
          <a:p>
            <a:pPr lvl="0"/>
            <a:r>
              <a:rPr kumimoji="1" lang="zh-CN" altLang="en-US" dirty="0"/>
              <a:t>填入</a:t>
            </a:r>
            <a:r>
              <a:rPr kumimoji="1" lang="en-US" altLang="zh-CN" dirty="0"/>
              <a:t>Part</a:t>
            </a:r>
            <a:r>
              <a:rPr kumimoji="1" lang="zh-CN" altLang="en-US" dirty="0"/>
              <a:t>名</a:t>
            </a:r>
          </a:p>
        </p:txBody>
      </p:sp>
      <p:sp>
        <p:nvSpPr>
          <p:cNvPr id="31" name="文本占位符 30">
            <a:extLst>
              <a:ext uri="{FF2B5EF4-FFF2-40B4-BE49-F238E27FC236}">
                <a16:creationId xmlns:a16="http://schemas.microsoft.com/office/drawing/2014/main" id="{19219435-C863-904B-BD36-739A0AF08478}"/>
              </a:ext>
            </a:extLst>
          </p:cNvPr>
          <p:cNvSpPr>
            <a:spLocks noGrp="1"/>
          </p:cNvSpPr>
          <p:nvPr>
            <p:ph type="body" sz="quarter" idx="11" hasCustomPrompt="1"/>
          </p:nvPr>
        </p:nvSpPr>
        <p:spPr>
          <a:xfrm>
            <a:off x="655638" y="904875"/>
            <a:ext cx="6434710" cy="538163"/>
          </a:xfrm>
        </p:spPr>
        <p:txBody>
          <a:bodyPr>
            <a:noAutofit/>
          </a:bodyPr>
          <a:lstStyle>
            <a:lvl1pPr marL="0" indent="0">
              <a:buNone/>
              <a:defRPr sz="3600">
                <a:solidFill>
                  <a:srgbClr val="7356DD"/>
                </a:solidFill>
              </a:defRPr>
            </a:lvl1pPr>
            <a:lvl2pPr marL="457200" indent="0">
              <a:buNone/>
              <a:defRPr sz="3600">
                <a:solidFill>
                  <a:srgbClr val="7356DD"/>
                </a:solidFill>
              </a:defRPr>
            </a:lvl2pPr>
            <a:lvl3pPr marL="914400" indent="0">
              <a:buNone/>
              <a:defRPr sz="3600">
                <a:solidFill>
                  <a:srgbClr val="7356DD"/>
                </a:solidFill>
              </a:defRPr>
            </a:lvl3pPr>
            <a:lvl4pPr marL="1371600" indent="0">
              <a:buNone/>
              <a:defRPr sz="3600">
                <a:solidFill>
                  <a:srgbClr val="7356DD"/>
                </a:solidFill>
              </a:defRPr>
            </a:lvl4pPr>
            <a:lvl5pPr marL="1828800" indent="0">
              <a:buNone/>
              <a:defRPr sz="3600">
                <a:solidFill>
                  <a:srgbClr val="7356DD"/>
                </a:solidFill>
              </a:defRPr>
            </a:lvl5pPr>
          </a:lstStyle>
          <a:p>
            <a:pPr lvl="0"/>
            <a:r>
              <a:rPr kumimoji="1" lang="zh-CN" altLang="en-US" dirty="0"/>
              <a:t>单击此处编辑小节名</a:t>
            </a:r>
          </a:p>
        </p:txBody>
      </p:sp>
      <p:sp>
        <p:nvSpPr>
          <p:cNvPr id="33" name="文本占位符 32">
            <a:extLst>
              <a:ext uri="{FF2B5EF4-FFF2-40B4-BE49-F238E27FC236}">
                <a16:creationId xmlns:a16="http://schemas.microsoft.com/office/drawing/2014/main" id="{BABA9D57-0644-3144-9AB5-A4C9782DC6C6}"/>
              </a:ext>
            </a:extLst>
          </p:cNvPr>
          <p:cNvSpPr>
            <a:spLocks noGrp="1"/>
          </p:cNvSpPr>
          <p:nvPr>
            <p:ph type="body" sz="quarter" idx="12" hasCustomPrompt="1"/>
          </p:nvPr>
        </p:nvSpPr>
        <p:spPr>
          <a:xfrm>
            <a:off x="625475" y="376110"/>
            <a:ext cx="464183" cy="344919"/>
          </a:xfrm>
        </p:spPr>
        <p:txBody>
          <a:bodyPr/>
          <a:lstStyle>
            <a:lvl1pPr marL="0" indent="0">
              <a:buNone/>
              <a:defRPr>
                <a:solidFill>
                  <a:schemeClr val="bg1"/>
                </a:solidFill>
              </a:defRPr>
            </a:lvl1pPr>
          </a:lstStyle>
          <a:p>
            <a:pPr lvl="0"/>
            <a:r>
              <a:rPr kumimoji="1" lang="en-US" altLang="zh-CN" dirty="0"/>
              <a:t>1</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610360" y="2572515"/>
            <a:ext cx="6260149" cy="937448"/>
          </a:xfrm>
        </p:spPr>
        <p:txBody>
          <a:bodyPr anchor="ctr">
            <a:normAutofit/>
          </a:bodyPr>
          <a:lstStyle>
            <a:lvl1pPr algn="l">
              <a:defRPr sz="4000" b="1">
                <a:solidFill>
                  <a:schemeClr val="bg1"/>
                </a:solidFill>
                <a:effectLst/>
              </a:defRPr>
            </a:lvl1pPr>
          </a:lstStyle>
          <a:p>
            <a:r>
              <a:rPr lang="zh-CN" altLang="en-US" dirty="0"/>
              <a:t>单击此处编辑标题</a:t>
            </a:r>
          </a:p>
        </p:txBody>
      </p:sp>
      <p:sp>
        <p:nvSpPr>
          <p:cNvPr id="3" name="副标题 2"/>
          <p:cNvSpPr>
            <a:spLocks noGrp="1"/>
          </p:cNvSpPr>
          <p:nvPr>
            <p:ph type="subTitle" idx="1" hasCustomPrompt="1"/>
          </p:nvPr>
        </p:nvSpPr>
        <p:spPr>
          <a:xfrm>
            <a:off x="2554095" y="1741169"/>
            <a:ext cx="5316414" cy="663729"/>
          </a:xfrm>
        </p:spPr>
        <p:txBody>
          <a:bodyPr anchor="ctr">
            <a:normAutofit/>
          </a:bodyPr>
          <a:lstStyle>
            <a:lvl1pPr marL="0" indent="0" algn="l">
              <a:buNone/>
              <a:defRPr sz="2800">
                <a:solidFill>
                  <a:schemeClr val="bg1"/>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1</a:t>
            </a:r>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8" name="文本框 7">
            <a:extLst>
              <a:ext uri="{FF2B5EF4-FFF2-40B4-BE49-F238E27FC236}">
                <a16:creationId xmlns:a16="http://schemas.microsoft.com/office/drawing/2014/main" id="{579D7716-3BDE-7F4C-85AF-E62DE7EA5AEF}"/>
              </a:ext>
            </a:extLst>
          </p:cNvPr>
          <p:cNvSpPr txBox="1"/>
          <p:nvPr userDrawn="1"/>
        </p:nvSpPr>
        <p:spPr>
          <a:xfrm>
            <a:off x="1539241" y="1784985"/>
            <a:ext cx="1150054" cy="521970"/>
          </a:xfrm>
          <a:prstGeom prst="rect">
            <a:avLst/>
          </a:prstGeom>
          <a:noFill/>
        </p:spPr>
        <p:txBody>
          <a:bodyPr wrap="square" rtlCol="0">
            <a:spAutoFit/>
          </a:bodyPr>
          <a:lstStyle/>
          <a:p>
            <a:pPr algn="dist"/>
            <a:r>
              <a:rPr lang="zh-CN" altLang="en-US" sz="2800" dirty="0">
                <a:solidFill>
                  <a:schemeClr val="bg1"/>
                </a:solidFill>
              </a:rPr>
              <a:t>PART</a:t>
            </a:r>
            <a:endParaRPr lang="zh-CN" altLang="en-US" sz="2800" b="1" dirty="0">
              <a:solidFill>
                <a:schemeClr val="bg1"/>
              </a:solidFill>
            </a:endParaRPr>
          </a:p>
        </p:txBody>
      </p:sp>
      <p:sp>
        <p:nvSpPr>
          <p:cNvPr id="9" name="矩形 8">
            <a:extLst>
              <a:ext uri="{FF2B5EF4-FFF2-40B4-BE49-F238E27FC236}">
                <a16:creationId xmlns:a16="http://schemas.microsoft.com/office/drawing/2014/main" id="{4D7553C5-5349-7244-8F1A-1E9B917C5DE7}"/>
              </a:ext>
            </a:extLst>
          </p:cNvPr>
          <p:cNvSpPr/>
          <p:nvPr userDrawn="1"/>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DB7E6FA9-1E29-7942-895C-915F05B2444A}"/>
              </a:ext>
            </a:extLst>
          </p:cNvPr>
          <p:cNvGrpSpPr/>
          <p:nvPr userDrawn="1"/>
        </p:nvGrpSpPr>
        <p:grpSpPr>
          <a:xfrm>
            <a:off x="1452880" y="3674745"/>
            <a:ext cx="1642110" cy="1642110"/>
            <a:chOff x="1667" y="6676"/>
            <a:chExt cx="2280" cy="2280"/>
          </a:xfrm>
        </p:grpSpPr>
        <p:sp>
          <p:nvSpPr>
            <p:cNvPr id="12" name="椭圆 11">
              <a:extLst>
                <a:ext uri="{FF2B5EF4-FFF2-40B4-BE49-F238E27FC236}">
                  <a16:creationId xmlns:a16="http://schemas.microsoft.com/office/drawing/2014/main" id="{7DFE66C5-E398-AF49-976D-2324A3870252}"/>
                </a:ext>
              </a:extLst>
            </p:cNvPr>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5bc40d7864e71-13">
              <a:extLst>
                <a:ext uri="{FF2B5EF4-FFF2-40B4-BE49-F238E27FC236}">
                  <a16:creationId xmlns:a16="http://schemas.microsoft.com/office/drawing/2014/main" id="{07A93A23-7E54-2346-B384-40FBF570E739}"/>
                </a:ext>
              </a:extLst>
            </p:cNvPr>
            <p:cNvPicPr>
              <a:picLocks noChangeAspect="1"/>
            </p:cNvPicPr>
            <p:nvPr/>
          </p:nvPicPr>
          <p:blipFill>
            <a:blip r:embed="rId3"/>
            <a:stretch>
              <a:fillRect/>
            </a:stretch>
          </p:blipFill>
          <p:spPr>
            <a:xfrm>
              <a:off x="1667" y="6676"/>
              <a:ext cx="2280" cy="2280"/>
            </a:xfrm>
            <a:prstGeom prst="rect">
              <a:avLst/>
            </a:prstGeom>
          </p:spPr>
        </p:pic>
      </p:grpSp>
      <p:sp>
        <p:nvSpPr>
          <p:cNvPr id="15" name="文本占位符 14">
            <a:extLst>
              <a:ext uri="{FF2B5EF4-FFF2-40B4-BE49-F238E27FC236}">
                <a16:creationId xmlns:a16="http://schemas.microsoft.com/office/drawing/2014/main" id="{CF4504CB-F4AA-D54D-8A16-35A3932134AB}"/>
              </a:ext>
            </a:extLst>
          </p:cNvPr>
          <p:cNvSpPr>
            <a:spLocks noGrp="1"/>
          </p:cNvSpPr>
          <p:nvPr>
            <p:ph type="body" sz="quarter" idx="13"/>
          </p:nvPr>
        </p:nvSpPr>
        <p:spPr>
          <a:xfrm>
            <a:off x="8274050" y="1784350"/>
            <a:ext cx="3627438" cy="1905751"/>
          </a:xfrm>
        </p:spPr>
        <p:txBody>
          <a:bodyPr vert="horz" tIns="216000" anchor="t" anchorCtr="0">
            <a:spAutoFit/>
          </a:bodyPr>
          <a:lstStyle>
            <a:lvl1pPr marL="228600" indent="-228600">
              <a:buSzPct val="120000"/>
              <a:buFont typeface="Wingdings" pitchFamily="2" charset="2"/>
              <a:buChar char="l"/>
              <a:defRPr sz="2000">
                <a:solidFill>
                  <a:schemeClr val="bg1"/>
                </a:solidFill>
              </a:defRPr>
            </a:lvl1pPr>
            <a:lvl2pPr marL="685800" indent="-228600">
              <a:buSzPct val="120000"/>
              <a:buFont typeface="Wingdings" pitchFamily="2" charset="2"/>
              <a:buChar char="l"/>
              <a:defRPr sz="2000">
                <a:solidFill>
                  <a:schemeClr val="bg1"/>
                </a:solidFill>
              </a:defRPr>
            </a:lvl2pPr>
            <a:lvl3pPr marL="1143000" indent="-228600">
              <a:buSzPct val="120000"/>
              <a:buFont typeface="Wingdings" pitchFamily="2" charset="2"/>
              <a:buChar char="l"/>
              <a:defRPr sz="2000">
                <a:solidFill>
                  <a:schemeClr val="bg1"/>
                </a:solidFill>
              </a:defRPr>
            </a:lvl3pPr>
            <a:lvl4pPr marL="1600200" indent="-228600">
              <a:buSzPct val="120000"/>
              <a:buFont typeface="Wingdings" pitchFamily="2" charset="2"/>
              <a:buChar char="l"/>
              <a:defRPr sz="2000">
                <a:solidFill>
                  <a:schemeClr val="bg1"/>
                </a:solidFill>
              </a:defRPr>
            </a:lvl4pPr>
            <a:lvl5pPr marL="2057400" indent="-228600">
              <a:buSzPct val="120000"/>
              <a:buFont typeface="Wingdings" pitchFamily="2" charset="2"/>
              <a:buChar char="l"/>
              <a:defRPr sz="2000">
                <a:solidFill>
                  <a:schemeClr val="bg1"/>
                </a:solidFill>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8"/>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2" r:id="rId4"/>
    <p:sldLayoutId id="2147483650" r:id="rId5"/>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1.gif"/></Relationships>
</file>

<file path=ppt/slides/_rels/slide2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3.gif"/></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4625814" y="3874295"/>
            <a:ext cx="3529584" cy="547370"/>
          </a:xfrm>
        </p:spPr>
        <p:txBody>
          <a:bodyPr>
            <a:normAutofit/>
          </a:bodyPr>
          <a:lstStyle/>
          <a:p>
            <a:pPr algn="dist">
              <a:lnSpc>
                <a:spcPct val="130000"/>
              </a:lnSpc>
              <a:spcBef>
                <a:spcPts val="0"/>
              </a:spcBef>
            </a:pPr>
            <a:r>
              <a:rPr lang="zh-CN" altLang="en-US" sz="2000" dirty="0">
                <a:solidFill>
                  <a:schemeClr val="bg1"/>
                </a:solidFill>
                <a:latin typeface="+mn-lt"/>
                <a:ea typeface="+mn-ea"/>
                <a:sym typeface="+mn-ea"/>
              </a:rPr>
              <a:t>文化信息学院</a:t>
            </a:r>
            <a:endParaRPr lang="en-US" altLang="zh-CN" sz="2000" dirty="0">
              <a:solidFill>
                <a:schemeClr val="bg1"/>
              </a:solidFill>
              <a:latin typeface="+mn-lt"/>
              <a:ea typeface="+mn-ea"/>
              <a:sym typeface="+mn-ea"/>
            </a:endParaRPr>
          </a:p>
        </p:txBody>
      </p:sp>
      <p:sp>
        <p:nvSpPr>
          <p:cNvPr id="5" name="文本框 4"/>
          <p:cNvSpPr txBox="1"/>
          <p:nvPr/>
        </p:nvSpPr>
        <p:spPr>
          <a:xfrm>
            <a:off x="2514600" y="2321004"/>
            <a:ext cx="7877947" cy="830997"/>
          </a:xfrm>
          <a:prstGeom prst="rect">
            <a:avLst/>
          </a:prstGeom>
          <a:noFill/>
        </p:spPr>
        <p:txBody>
          <a:bodyPr wrap="square" rtlCol="0">
            <a:spAutoFit/>
          </a:bodyPr>
          <a:lstStyle/>
          <a:p>
            <a:pPr algn="ctr"/>
            <a:r>
              <a:rPr lang="en-US" altLang="zh-CN" sz="4800" b="1" dirty="0">
                <a:solidFill>
                  <a:schemeClr val="bg1"/>
                </a:solidFill>
              </a:rPr>
              <a:t>JavaScript</a:t>
            </a:r>
            <a:r>
              <a:rPr lang="zh-CN" altLang="en-US" sz="4800" b="1" dirty="0">
                <a:solidFill>
                  <a:schemeClr val="bg1"/>
                </a:solidFill>
              </a:rPr>
              <a:t> 面向对象编程</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创建对象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创建对象的方式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dirty="0">
                <a:sym typeface="Wingdings" pitchFamily="2" charset="2"/>
              </a:rPr>
              <a:t>对象字面量</a:t>
            </a:r>
            <a:endParaRPr lang="en-US" altLang="zh-CN" dirty="0">
              <a:sym typeface="Wingdings" pitchFamily="2" charset="2"/>
            </a:endParaRPr>
          </a:p>
          <a:p>
            <a:r>
              <a:rPr lang="zh-CN" altLang="en-US" dirty="0">
                <a:sym typeface="Wingdings" pitchFamily="2" charset="2"/>
              </a:rPr>
              <a:t>构造函数</a:t>
            </a:r>
            <a:endParaRPr lang="en-US" altLang="zh-CN" dirty="0">
              <a:sym typeface="Wingdings" pitchFamily="2" charset="2"/>
            </a:endParaRPr>
          </a:p>
          <a:p>
            <a:r>
              <a:rPr lang="en-US" altLang="zh-CN" dirty="0">
                <a:sym typeface="Wingdings" pitchFamily="2" charset="2"/>
              </a:rPr>
              <a:t>Object.create()</a:t>
            </a:r>
          </a:p>
          <a:p>
            <a:r>
              <a:rPr lang="en-US" altLang="zh-CN" dirty="0">
                <a:sym typeface="Wingdings" pitchFamily="2" charset="2"/>
              </a:rPr>
              <a:t>ES6</a:t>
            </a:r>
            <a:r>
              <a:rPr lang="zh-CN" altLang="en-US" dirty="0">
                <a:sym typeface="Wingdings" pitchFamily="2" charset="2"/>
              </a:rPr>
              <a:t> 类</a:t>
            </a:r>
            <a:endParaRPr lang="en-US" altLang="zh-CN" dirty="0">
              <a:sym typeface="Wingdings" pitchFamily="2" charset="2"/>
            </a:endParaRPr>
          </a:p>
        </p:txBody>
      </p:sp>
    </p:spTree>
    <p:extLst>
      <p:ext uri="{BB962C8B-B14F-4D97-AF65-F5344CB8AC3E}">
        <p14:creationId xmlns:p14="http://schemas.microsoft.com/office/powerpoint/2010/main" val="262613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创建对象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创建对象的方式 </a:t>
            </a:r>
            <a:r>
              <a:rPr lang="en-US" altLang="zh-CN" dirty="0"/>
              <a:t>–</a:t>
            </a:r>
            <a:r>
              <a:rPr lang="zh-CN" altLang="en-US" dirty="0"/>
              <a:t> 对象字面量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4" name="矩形 3">
            <a:extLst>
              <a:ext uri="{FF2B5EF4-FFF2-40B4-BE49-F238E27FC236}">
                <a16:creationId xmlns:a16="http://schemas.microsoft.com/office/drawing/2014/main" id="{5B0C7039-4D2D-A445-9B8F-9745FA141E65}"/>
              </a:ext>
            </a:extLst>
          </p:cNvPr>
          <p:cNvSpPr/>
          <p:nvPr/>
        </p:nvSpPr>
        <p:spPr>
          <a:xfrm>
            <a:off x="2638926" y="2266817"/>
            <a:ext cx="6096000" cy="2308324"/>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dog</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name: </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豆豆</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breed: </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泰迪</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color: </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棕色</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zh-CN" altLang="en-US" b="0">
                <a:solidFill>
                  <a:srgbClr val="FFE66D"/>
                </a:solidFill>
                <a:effectLst/>
                <a:latin typeface="Fira Code" panose="020B0509050000020004" pitchFamily="49" charset="0"/>
              </a:rPr>
              <a:t>  </a:t>
            </a:r>
            <a:r>
              <a:rPr lang="en-US" altLang="zh-CN" b="0">
                <a:solidFill>
                  <a:srgbClr val="FFE66D"/>
                </a:solidFill>
                <a:effectLst/>
                <a:latin typeface="Fira Code" panose="020B0509050000020004" pitchFamily="49" charset="0"/>
              </a:rPr>
              <a:t>bark</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汪汪！</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16610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创建对象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创建对象的方式 </a:t>
            </a:r>
            <a:r>
              <a:rPr lang="en-US" altLang="zh-CN" dirty="0"/>
              <a:t>–</a:t>
            </a:r>
            <a:r>
              <a:rPr lang="zh-CN" altLang="en-US" dirty="0"/>
              <a:t> 构造函数</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9" name="矩形 8">
            <a:extLst>
              <a:ext uri="{FF2B5EF4-FFF2-40B4-BE49-F238E27FC236}">
                <a16:creationId xmlns:a16="http://schemas.microsoft.com/office/drawing/2014/main" id="{97CAA2A6-3D2E-E645-B4EE-6F4EB4A35358}"/>
              </a:ext>
            </a:extLst>
          </p:cNvPr>
          <p:cNvSpPr/>
          <p:nvPr/>
        </p:nvSpPr>
        <p:spPr>
          <a:xfrm>
            <a:off x="2430378" y="2071625"/>
            <a:ext cx="5959642" cy="2893100"/>
          </a:xfrm>
          <a:prstGeom prst="rect">
            <a:avLst/>
          </a:prstGeom>
          <a:ln>
            <a:solidFill>
              <a:schemeClr val="accent1"/>
            </a:solidFill>
          </a:ln>
        </p:spPr>
        <p:txBody>
          <a:bodyPr wrap="square">
            <a:spAutoFit/>
          </a:bodyPr>
          <a:lstStyle/>
          <a:p>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 {</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bark</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return</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'Woof!'</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dog1</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'Daisy'</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拉布拉多</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黑色</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a:p>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dog2</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'Jack'</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牧羊犬</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白色</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369172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创建对象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创建对象的方式 </a:t>
            </a:r>
            <a:r>
              <a:rPr lang="en-US" altLang="zh-CN" dirty="0"/>
              <a:t>–</a:t>
            </a:r>
            <a:r>
              <a:rPr lang="zh-CN" altLang="en-US" dirty="0"/>
              <a:t> 类（</a:t>
            </a:r>
            <a:r>
              <a:rPr lang="en-US" altLang="zh-CN" dirty="0"/>
              <a:t>ES6</a:t>
            </a:r>
            <a:r>
              <a:rPr lang="zh-CN" altLang="en-US" dirty="0"/>
              <a:t>）</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4" name="矩形 3">
            <a:extLst>
              <a:ext uri="{FF2B5EF4-FFF2-40B4-BE49-F238E27FC236}">
                <a16:creationId xmlns:a16="http://schemas.microsoft.com/office/drawing/2014/main" id="{727344DC-263E-DB4B-8A60-A5045E93C9E9}"/>
              </a:ext>
            </a:extLst>
          </p:cNvPr>
          <p:cNvSpPr/>
          <p:nvPr/>
        </p:nvSpPr>
        <p:spPr>
          <a:xfrm>
            <a:off x="2542673" y="1808527"/>
            <a:ext cx="7780421" cy="3693319"/>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Dog</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breed</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color</a:t>
            </a:r>
            <a:r>
              <a:rPr lang="en-US" altLang="zh-CN" b="0">
                <a:solidFill>
                  <a:srgbClr val="BBBBBB"/>
                </a:solidFill>
                <a:effectLst/>
                <a:latin typeface="Fira Code" panose="020B0509050000020004" pitchFamily="49" charset="0"/>
              </a:rPr>
              <a:t>) {</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breed</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breed</a:t>
            </a:r>
            <a:r>
              <a:rPr lang="en-US" altLang="zh-CN" b="0">
                <a:solidFill>
                  <a:srgbClr val="BBBBBB"/>
                </a:solidFill>
                <a:effectLst/>
                <a:latin typeface="Fira Code" panose="020B0509050000020004" pitchFamily="49" charset="0"/>
              </a:rPr>
              <a:t>;</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color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color</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bark</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汪汪！</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dog</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Dog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豆豆</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泰迪</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棕色</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373415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创建对象</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7" y="904875"/>
            <a:ext cx="7750425" cy="538163"/>
          </a:xfrm>
        </p:spPr>
        <p:txBody>
          <a:bodyPr/>
          <a:lstStyle/>
          <a:p>
            <a:r>
              <a:rPr lang="zh-CN" altLang="en-US" dirty="0"/>
              <a:t>创建对象的方式 </a:t>
            </a:r>
            <a:r>
              <a:rPr lang="en-US" altLang="zh-CN" dirty="0"/>
              <a:t>–</a:t>
            </a:r>
            <a:r>
              <a:rPr lang="zh-CN" altLang="en-US" dirty="0"/>
              <a:t> </a:t>
            </a:r>
            <a:r>
              <a:rPr lang="en-US" altLang="zh-CN" dirty="0"/>
              <a:t>Object.create()</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EA1F602A-BE6F-BA47-8BA7-0FD84F1719A1}"/>
              </a:ext>
            </a:extLst>
          </p:cNvPr>
          <p:cNvSpPr>
            <a:spLocks noGrp="1"/>
          </p:cNvSpPr>
          <p:nvPr>
            <p:ph sz="half" idx="1"/>
          </p:nvPr>
        </p:nvSpPr>
        <p:spPr>
          <a:xfrm>
            <a:off x="992849" y="1811110"/>
            <a:ext cx="10356469" cy="4882987"/>
          </a:xfrm>
        </p:spPr>
        <p:txBody>
          <a:bodyPr>
            <a:normAutofit/>
          </a:bodyPr>
          <a:lstStyle/>
          <a:p>
            <a:r>
              <a:rPr lang="zh-CN" altLang="en-US" dirty="0">
                <a:sym typeface="Wingdings" pitchFamily="2" charset="2"/>
              </a:rPr>
              <a:t> 不知道构造函数的情况下：</a:t>
            </a:r>
            <a:endParaRPr lang="en-US" altLang="zh-CN" dirty="0">
              <a:sym typeface="Wingdings" pitchFamily="2" charset="2"/>
            </a:endParaRPr>
          </a:p>
        </p:txBody>
      </p:sp>
      <p:sp>
        <p:nvSpPr>
          <p:cNvPr id="3" name="矩形 2">
            <a:extLst>
              <a:ext uri="{FF2B5EF4-FFF2-40B4-BE49-F238E27FC236}">
                <a16:creationId xmlns:a16="http://schemas.microsoft.com/office/drawing/2014/main" id="{0E55A096-3B78-EB46-868E-381CA71F5716}"/>
              </a:ext>
            </a:extLst>
          </p:cNvPr>
          <p:cNvSpPr/>
          <p:nvPr/>
        </p:nvSpPr>
        <p:spPr>
          <a:xfrm>
            <a:off x="2518610" y="3191380"/>
            <a:ext cx="7243011" cy="2031325"/>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student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name: </a:t>
            </a:r>
            <a:r>
              <a:rPr lang="en-US" altLang="zh-CN" b="0">
                <a:solidFill>
                  <a:srgbClr val="96E072"/>
                </a:solidFill>
                <a:effectLst/>
                <a:latin typeface="Fira Code" panose="020B0509050000020004" pitchFamily="49" charset="0"/>
              </a:rPr>
              <a:t>'xiao'</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age: </a:t>
            </a:r>
            <a:r>
              <a:rPr lang="en-US" altLang="zh-CN" b="0">
                <a:solidFill>
                  <a:srgbClr val="F39C12"/>
                </a:solidFill>
                <a:effectLst/>
                <a:latin typeface="Fira Code" panose="020B0509050000020004" pitchFamily="49" charset="0"/>
              </a:rPr>
              <a:t>49</a:t>
            </a:r>
            <a:endParaRPr lang="en-US" altLang="zh-CN" b="0">
              <a:solidFill>
                <a:srgbClr val="BBBBBB"/>
              </a:solidFill>
              <a:effectLst/>
              <a:latin typeface="Fira Code" panose="020B0509050000020004" pitchFamily="49" charset="0"/>
            </a:endParaRP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student1</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Object</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create</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student</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student1</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199548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513F3-1B39-0B44-878C-39B5E04FFD2F}"/>
              </a:ext>
            </a:extLst>
          </p:cNvPr>
          <p:cNvSpPr>
            <a:spLocks noGrp="1"/>
          </p:cNvSpPr>
          <p:nvPr>
            <p:ph type="ctrTitle"/>
          </p:nvPr>
        </p:nvSpPr>
        <p:spPr/>
        <p:txBody>
          <a:bodyPr/>
          <a:lstStyle/>
          <a:p>
            <a:r>
              <a:rPr kumimoji="1" lang="zh-CN" altLang="en-US"/>
              <a:t>原型继承：原型与原型链</a:t>
            </a:r>
          </a:p>
        </p:txBody>
      </p:sp>
      <p:sp>
        <p:nvSpPr>
          <p:cNvPr id="3" name="副标题 2">
            <a:extLst>
              <a:ext uri="{FF2B5EF4-FFF2-40B4-BE49-F238E27FC236}">
                <a16:creationId xmlns:a16="http://schemas.microsoft.com/office/drawing/2014/main" id="{F1B97224-CEE3-3B41-9161-CCF9219F706F}"/>
              </a:ext>
            </a:extLst>
          </p:cNvPr>
          <p:cNvSpPr>
            <a:spLocks noGrp="1"/>
          </p:cNvSpPr>
          <p:nvPr>
            <p:ph type="subTitle" idx="1"/>
          </p:nvPr>
        </p:nvSpPr>
        <p:spPr/>
        <p:txBody>
          <a:bodyPr/>
          <a:lstStyle/>
          <a:p>
            <a:r>
              <a:rPr kumimoji="1" lang="en-US" altLang="zh-CN"/>
              <a:t>3</a:t>
            </a:r>
            <a:endParaRPr kumimoji="1" lang="zh-CN" altLang="en-US"/>
          </a:p>
        </p:txBody>
      </p:sp>
    </p:spTree>
    <p:extLst>
      <p:ext uri="{BB962C8B-B14F-4D97-AF65-F5344CB8AC3E}">
        <p14:creationId xmlns:p14="http://schemas.microsoft.com/office/powerpoint/2010/main" val="33686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But</a:t>
            </a:r>
            <a:r>
              <a:rPr lang="zh-CN" altLang="en-US" dirty="0"/>
              <a:t>？</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561475" y="1811110"/>
            <a:ext cx="10787844" cy="4882987"/>
          </a:xfrm>
        </p:spPr>
        <p:txBody>
          <a:bodyPr>
            <a:normAutofit/>
          </a:bodyPr>
          <a:lstStyle/>
          <a:p>
            <a:r>
              <a:rPr lang="zh-CN" altLang="en-US" dirty="0">
                <a:sym typeface="Wingdings" pitchFamily="2" charset="2"/>
              </a:rPr>
              <a:t> 甚至空对象也有</a:t>
            </a:r>
            <a:r>
              <a:rPr lang="en-US" altLang="zh-CN" dirty="0">
                <a:sym typeface="Wingdings" pitchFamily="2" charset="2"/>
              </a:rPr>
              <a:t>toString()!</a:t>
            </a:r>
          </a:p>
          <a:p>
            <a:pPr marL="457200" lvl="1" indent="0">
              <a:buNone/>
            </a:pPr>
            <a:r>
              <a:rPr lang="en-US" altLang="zh-CN" dirty="0">
                <a:sym typeface="Wingdings" pitchFamily="2" charset="2"/>
              </a:rPr>
              <a:t>const empty = {};</a:t>
            </a:r>
          </a:p>
          <a:p>
            <a:pPr marL="457200" lvl="1" indent="0">
              <a:buNone/>
            </a:pPr>
            <a:r>
              <a:rPr lang="en-US" altLang="zh-CN" dirty="0">
                <a:sym typeface="Wingdings" pitchFamily="2" charset="2"/>
              </a:rPr>
              <a:t>empty.toString();</a:t>
            </a:r>
          </a:p>
          <a:p>
            <a:r>
              <a:rPr lang="en-US" altLang="zh-CN" dirty="0">
                <a:sym typeface="Wingdings" pitchFamily="2" charset="2"/>
              </a:rPr>
              <a:t>toString()</a:t>
            </a:r>
            <a:r>
              <a:rPr lang="zh-CN" altLang="en-US" dirty="0">
                <a:sym typeface="Wingdings" pitchFamily="2" charset="2"/>
              </a:rPr>
              <a:t>来自哪里？</a:t>
            </a:r>
            <a:endParaRPr lang="en-US" altLang="zh-CN" dirty="0">
              <a:sym typeface="Wingdings" pitchFamily="2" charset="2"/>
            </a:endParaRPr>
          </a:p>
        </p:txBody>
      </p:sp>
      <p:sp>
        <p:nvSpPr>
          <p:cNvPr id="4" name="矩形 3">
            <a:extLst>
              <a:ext uri="{FF2B5EF4-FFF2-40B4-BE49-F238E27FC236}">
                <a16:creationId xmlns:a16="http://schemas.microsoft.com/office/drawing/2014/main" id="{564826F7-A25C-F249-BF44-23121B9A7E72}"/>
              </a:ext>
            </a:extLst>
          </p:cNvPr>
          <p:cNvSpPr/>
          <p:nvPr/>
        </p:nvSpPr>
        <p:spPr>
          <a:xfrm>
            <a:off x="6096000" y="1102578"/>
            <a:ext cx="6096000" cy="5755422"/>
          </a:xfrm>
          <a:prstGeom prst="rect">
            <a:avLst/>
          </a:prstGeom>
          <a:ln>
            <a:solidFill>
              <a:schemeClr val="accent1"/>
            </a:solidFill>
          </a:ln>
        </p:spPr>
        <p:txBody>
          <a:bodyPr>
            <a:spAutoFit/>
          </a:bodyPr>
          <a:lstStyle/>
          <a:p>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name: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豆豆</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breed: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泰迪</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color: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棕色</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a:p>
            <a:r>
              <a:rPr lang="zh-CN" altLang="en-US" sz="1600" b="0">
                <a:solidFill>
                  <a:srgbClr val="FFE66D"/>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bark</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return</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汪汪！</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F39C12"/>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toString</a:t>
            </a:r>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 {</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bark</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return</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"Woof!"</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dog1</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"Daisy"</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拉布拉多</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黑色</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a:p>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dog2</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"Jack"</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牧羊犬</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白色</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F39C12"/>
                </a:solidFill>
                <a:effectLst/>
                <a:latin typeface="Fira Code" panose="020B0509050000020004" pitchFamily="49" charset="0"/>
              </a:rPr>
              <a:t>dog1</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toString</a:t>
            </a:r>
            <a:r>
              <a:rPr lang="en-US" altLang="zh-CN" sz="160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3507278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原型</a:t>
            </a:r>
            <a:r>
              <a:rPr lang="en-US" altLang="zh-CN" dirty="0"/>
              <a:t> - prototype</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dirty="0">
                <a:sym typeface="Wingdings" pitchFamily="2" charset="2"/>
              </a:rPr>
              <a:t>几乎每个</a:t>
            </a:r>
            <a:r>
              <a:rPr lang="en-US" altLang="zh-CN" dirty="0">
                <a:sym typeface="Wingdings" pitchFamily="2" charset="2"/>
              </a:rPr>
              <a:t>JavaScript </a:t>
            </a:r>
            <a:r>
              <a:rPr lang="zh-CN" altLang="en-US" dirty="0">
                <a:sym typeface="Wingdings" pitchFamily="2" charset="2"/>
              </a:rPr>
              <a:t>对象都有一个与之关联的称为</a:t>
            </a:r>
            <a:r>
              <a:rPr lang="zh-CN" altLang="en-US" dirty="0">
                <a:solidFill>
                  <a:srgbClr val="FF0000"/>
                </a:solidFill>
                <a:sym typeface="Wingdings" pitchFamily="2" charset="2"/>
              </a:rPr>
              <a:t>原型</a:t>
            </a:r>
            <a:r>
              <a:rPr lang="zh-CN" altLang="en-US" dirty="0">
                <a:sym typeface="Wingdings" pitchFamily="2" charset="2"/>
              </a:rPr>
              <a:t>（</a:t>
            </a:r>
            <a:r>
              <a:rPr lang="en-US" altLang="zh-CN" dirty="0">
                <a:sym typeface="Wingdings" pitchFamily="2" charset="2"/>
              </a:rPr>
              <a:t>prototype</a:t>
            </a:r>
            <a:r>
              <a:rPr lang="zh-CN" altLang="en-US" dirty="0">
                <a:sym typeface="Wingdings" pitchFamily="2" charset="2"/>
              </a:rPr>
              <a:t>）的对象，所有对象都继承其原型对象的属性。</a:t>
            </a:r>
            <a:r>
              <a:rPr lang="en-US" altLang="zh-CN" dirty="0">
                <a:sym typeface="Wingdings" pitchFamily="2" charset="2"/>
              </a:rPr>
              <a:t>toString()</a:t>
            </a:r>
            <a:r>
              <a:rPr lang="zh-CN" altLang="en-US" dirty="0">
                <a:sym typeface="Wingdings" pitchFamily="2" charset="2"/>
              </a:rPr>
              <a:t>就来自于这个原型对象。</a:t>
            </a:r>
            <a:endParaRPr lang="en-US" altLang="zh-CN" dirty="0">
              <a:sym typeface="Wingdings" pitchFamily="2" charset="2"/>
            </a:endParaRPr>
          </a:p>
          <a:p>
            <a:endParaRPr lang="en-US" altLang="zh-CN" dirty="0">
              <a:sym typeface="Wingdings" pitchFamily="2" charset="2"/>
            </a:endParaRPr>
          </a:p>
          <a:p>
            <a:r>
              <a:rPr lang="zh-CN" altLang="en-US" dirty="0">
                <a:sym typeface="Wingdings" pitchFamily="2" charset="2"/>
              </a:rPr>
              <a:t>还记得吗？ 函数有一个属性：</a:t>
            </a:r>
            <a:endParaRPr lang="en-US" altLang="zh-CN" dirty="0">
              <a:sym typeface="Wingdings" pitchFamily="2" charset="2"/>
            </a:endParaRPr>
          </a:p>
          <a:p>
            <a:pPr lvl="1"/>
            <a:r>
              <a:rPr lang="en-US" altLang="zh-CN" dirty="0">
                <a:sym typeface="Wingdings" pitchFamily="2" charset="2"/>
              </a:rPr>
              <a:t>prototype</a:t>
            </a:r>
            <a:r>
              <a:rPr lang="zh-CN" altLang="en-US" dirty="0">
                <a:sym typeface="Wingdings" pitchFamily="2" charset="2"/>
              </a:rPr>
              <a:t>属性：引用一个称为原型对象的对象。</a:t>
            </a:r>
            <a:endParaRPr lang="en-US" altLang="zh-CN" dirty="0">
              <a:sym typeface="Wingdings" pitchFamily="2" charset="2"/>
            </a:endParaRPr>
          </a:p>
          <a:p>
            <a:pPr lvl="1"/>
            <a:r>
              <a:rPr lang="zh-CN" altLang="en-US" dirty="0">
                <a:sym typeface="Wingdings" pitchFamily="2" charset="2"/>
              </a:rPr>
              <a:t>每个函数都有一个不同的原型对象。当一个函数被用作构造函数时，新创建的对象从原型对象继承属性。</a:t>
            </a:r>
            <a:endParaRPr lang="en-US" altLang="zh-CN" dirty="0">
              <a:sym typeface="Wingdings" pitchFamily="2" charset="2"/>
            </a:endParaRPr>
          </a:p>
          <a:p>
            <a:r>
              <a:rPr lang="zh-CN" altLang="en-US" dirty="0">
                <a:sym typeface="Wingdings" pitchFamily="2" charset="2"/>
              </a:rPr>
              <a:t>但是。。。对象跟函数有什么关系？</a:t>
            </a:r>
            <a:endParaRPr lang="en-US" altLang="zh-CN" dirty="0">
              <a:sym typeface="Wingdings" pitchFamily="2" charset="2"/>
            </a:endParaRPr>
          </a:p>
          <a:p>
            <a:endParaRPr lang="en-US" altLang="zh-CN" dirty="0">
              <a:sym typeface="Wingdings" pitchFamily="2" charset="2"/>
            </a:endParaRPr>
          </a:p>
          <a:p>
            <a:endParaRPr lang="en-US" altLang="zh-CN" dirty="0">
              <a:sym typeface="Wingdings" pitchFamily="2" charset="2"/>
            </a:endParaRPr>
          </a:p>
        </p:txBody>
      </p:sp>
    </p:spTree>
    <p:extLst>
      <p:ext uri="{BB962C8B-B14F-4D97-AF65-F5344CB8AC3E}">
        <p14:creationId xmlns:p14="http://schemas.microsoft.com/office/powerpoint/2010/main" val="24844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原型</a:t>
            </a:r>
            <a:r>
              <a:rPr lang="en-US" altLang="zh-CN" dirty="0"/>
              <a:t> - prototype</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503565" y="1762983"/>
            <a:ext cx="11327487" cy="4882987"/>
          </a:xfrm>
        </p:spPr>
        <p:txBody>
          <a:bodyPr>
            <a:normAutofit/>
          </a:bodyPr>
          <a:lstStyle/>
          <a:p>
            <a:r>
              <a:rPr lang="en-US" altLang="zh-CN" sz="1800" dirty="0"/>
              <a:t> JavaScript</a:t>
            </a:r>
            <a:r>
              <a:rPr lang="zh-CN" altLang="en-US" sz="1800" dirty="0"/>
              <a:t> 没有类，其</a:t>
            </a:r>
            <a:r>
              <a:rPr lang="zh-CN" altLang="en-US" sz="1800" dirty="0">
                <a:solidFill>
                  <a:srgbClr val="FF0000"/>
                </a:solidFill>
              </a:rPr>
              <a:t>对象体系是基于构造函数（</a:t>
            </a:r>
            <a:r>
              <a:rPr lang="en-US" altLang="zh-CN" sz="1800" dirty="0">
                <a:solidFill>
                  <a:srgbClr val="FF0000"/>
                </a:solidFill>
              </a:rPr>
              <a:t>constructor</a:t>
            </a:r>
            <a:r>
              <a:rPr lang="zh-CN" altLang="en-US" sz="1800" dirty="0">
                <a:solidFill>
                  <a:srgbClr val="FF0000"/>
                </a:solidFill>
              </a:rPr>
              <a:t>）和原型（</a:t>
            </a:r>
            <a:r>
              <a:rPr lang="en-US" altLang="zh-CN" sz="1800" dirty="0">
                <a:solidFill>
                  <a:srgbClr val="FF0000"/>
                </a:solidFill>
              </a:rPr>
              <a:t>prototype</a:t>
            </a:r>
            <a:r>
              <a:rPr lang="zh-CN" altLang="en-US" sz="1800" dirty="0">
                <a:solidFill>
                  <a:srgbClr val="FF0000"/>
                </a:solidFill>
              </a:rPr>
              <a:t>）链建立的。</a:t>
            </a:r>
            <a:endParaRPr lang="en-US" altLang="zh-CN" sz="1800" dirty="0">
              <a:solidFill>
                <a:srgbClr val="FF0000"/>
              </a:solidFill>
            </a:endParaRPr>
          </a:p>
          <a:p>
            <a:pPr lvl="1"/>
            <a:r>
              <a:rPr lang="en-US" altLang="zh-CN" sz="1600" dirty="0"/>
              <a:t>JavaScript </a:t>
            </a:r>
            <a:r>
              <a:rPr lang="zh-CN" altLang="en-US" sz="1600" dirty="0"/>
              <a:t>语言使用构造函数（</a:t>
            </a:r>
            <a:r>
              <a:rPr lang="en-US" altLang="zh-CN" sz="1600" dirty="0"/>
              <a:t>constructor</a:t>
            </a:r>
            <a:r>
              <a:rPr lang="zh-CN" altLang="en-US" sz="1600" dirty="0"/>
              <a:t>）作为对象的模板。所谓”构造函数”，就是专门用来生成实例对象的函数。它就是对象的模板，描述实例对象的基本结构。一个构造函数，可以生成多个实例对象，这些实例对象都有相同的结构。</a:t>
            </a:r>
            <a:endParaRPr lang="en-US" altLang="zh-CN" sz="1600" dirty="0"/>
          </a:p>
          <a:p>
            <a:pPr lvl="1"/>
            <a:r>
              <a:rPr lang="zh-CN" altLang="en-US" sz="1600" dirty="0"/>
              <a:t>每个对象有一个 </a:t>
            </a:r>
            <a:r>
              <a:rPr lang="en-US" altLang="zh-CN" sz="1600" dirty="0">
                <a:solidFill>
                  <a:srgbClr val="FF0000"/>
                </a:solidFill>
              </a:rPr>
              <a:t>constructor</a:t>
            </a:r>
            <a:r>
              <a:rPr lang="en-US" altLang="zh-CN" sz="1600" dirty="0"/>
              <a:t> </a:t>
            </a:r>
            <a:r>
              <a:rPr lang="zh-CN" altLang="en-US" sz="1600" dirty="0"/>
              <a:t>属性，返回该对象的构造函数。</a:t>
            </a:r>
            <a:endParaRPr lang="en-US" altLang="zh-CN" sz="1600" dirty="0"/>
          </a:p>
          <a:p>
            <a:pPr lvl="1"/>
            <a:r>
              <a:rPr lang="zh-CN" altLang="en-US" sz="1600" dirty="0"/>
              <a:t>每个构造函数都有一个</a:t>
            </a:r>
            <a:r>
              <a:rPr lang="en-US" altLang="zh-CN" sz="1600" dirty="0"/>
              <a:t> </a:t>
            </a:r>
            <a:r>
              <a:rPr lang="en-US" altLang="zh-CN" sz="1600" dirty="0">
                <a:solidFill>
                  <a:srgbClr val="FF0000"/>
                </a:solidFill>
              </a:rPr>
              <a:t>prototype</a:t>
            </a:r>
            <a:r>
              <a:rPr lang="zh-CN" altLang="en-US" sz="1600" dirty="0"/>
              <a:t> 属性，引用该函数的原型。</a:t>
            </a:r>
            <a:endParaRPr lang="en-US" altLang="zh-CN" sz="1600" dirty="0"/>
          </a:p>
        </p:txBody>
      </p:sp>
      <p:sp>
        <p:nvSpPr>
          <p:cNvPr id="4" name="矩形 3">
            <a:extLst>
              <a:ext uri="{FF2B5EF4-FFF2-40B4-BE49-F238E27FC236}">
                <a16:creationId xmlns:a16="http://schemas.microsoft.com/office/drawing/2014/main" id="{6A83C57B-E94C-5E41-9AA1-219F71E94D50}"/>
              </a:ext>
            </a:extLst>
          </p:cNvPr>
          <p:cNvSpPr/>
          <p:nvPr/>
        </p:nvSpPr>
        <p:spPr>
          <a:xfrm>
            <a:off x="6628731" y="3568204"/>
            <a:ext cx="6096000" cy="3077766"/>
          </a:xfrm>
          <a:prstGeom prst="rect">
            <a:avLst/>
          </a:prstGeom>
          <a:ln>
            <a:solidFill>
              <a:schemeClr val="accent1"/>
            </a:solidFill>
          </a:ln>
        </p:spPr>
        <p:txBody>
          <a:bodyPr>
            <a:spAutoFit/>
          </a:bodyPr>
          <a:lstStyle/>
          <a:p>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 {</a:t>
            </a:r>
          </a:p>
          <a:p>
            <a:r>
              <a:rPr lang="en-US" altLang="zh-CN" sz="1600" b="0">
                <a:solidFill>
                  <a:srgbClr val="FF00AA"/>
                </a:solidFill>
                <a:effectLst/>
                <a:latin typeface="Fira Code" panose="020B0509050000020004" pitchFamily="49" charset="0"/>
              </a:rPr>
              <a:t>  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a:t>
            </a:r>
          </a:p>
          <a:p>
            <a:r>
              <a:rPr lang="en-US" altLang="zh-CN" sz="1600" b="0">
                <a:solidFill>
                  <a:srgbClr val="FF00AA"/>
                </a:solidFill>
                <a:effectLst/>
                <a:latin typeface="Fira Code" panose="020B0509050000020004" pitchFamily="49" charset="0"/>
              </a:rPr>
              <a:t>  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a:t>
            </a:r>
          </a:p>
          <a:p>
            <a:r>
              <a:rPr lang="en-US" altLang="zh-CN" sz="1600" b="0">
                <a:solidFill>
                  <a:srgbClr val="FF00AA"/>
                </a:solidFill>
                <a:effectLst/>
                <a:latin typeface="Fira Code" panose="020B0509050000020004" pitchFamily="49" charset="0"/>
              </a:rPr>
              <a:t>  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a:t>
            </a:r>
          </a:p>
          <a:p>
            <a:r>
              <a:rPr lang="en-US" altLang="zh-CN" sz="1600" b="0">
                <a:solidFill>
                  <a:srgbClr val="FF00AA"/>
                </a:solidFill>
                <a:effectLst/>
                <a:latin typeface="Fira Code" panose="020B0509050000020004" pitchFamily="49" charset="0"/>
              </a:rPr>
              <a:t>  this</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bark</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 {</a:t>
            </a:r>
          </a:p>
          <a:p>
            <a:r>
              <a:rPr lang="en-US" altLang="zh-CN" sz="1600" b="0">
                <a:solidFill>
                  <a:srgbClr val="C74DED"/>
                </a:solidFill>
                <a:effectLst/>
                <a:latin typeface="Fira Code" panose="020B0509050000020004" pitchFamily="49" charset="0"/>
              </a:rPr>
              <a:t>    return</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"Woof!"</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  };</a:t>
            </a:r>
          </a:p>
          <a:p>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豆豆</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泰迪</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棕色</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F39C12"/>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constructor</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[Function: Dog]</a:t>
            </a:r>
            <a:endParaRPr lang="en-US" altLang="zh-CN" sz="1600" b="0">
              <a:solidFill>
                <a:srgbClr val="BBBBBB"/>
              </a:solidFill>
              <a:effectLst/>
              <a:latin typeface="Fira Code" panose="020B0509050000020004" pitchFamily="49" charset="0"/>
            </a:endParaRPr>
          </a:p>
          <a:p>
            <a:r>
              <a:rPr lang="en-US" altLang="zh-CN" sz="1600" b="0">
                <a:solidFill>
                  <a:srgbClr val="F39C12"/>
                </a:solidFill>
                <a:effectLst/>
                <a:latin typeface="Fira Code" panose="020B0509050000020004" pitchFamily="49" charset="0"/>
              </a:rPr>
              <a:t>console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log</a:t>
            </a:r>
            <a:r>
              <a:rPr lang="en-US" altLang="zh-CN" sz="1600" b="0">
                <a:solidFill>
                  <a:srgbClr val="BBBBBB"/>
                </a:solidFill>
                <a:effectLst/>
                <a:latin typeface="Fira Code" panose="020B0509050000020004" pitchFamily="49" charset="0"/>
              </a:rPr>
              <a:t>(</a:t>
            </a:r>
            <a:r>
              <a:rPr lang="en-US" altLang="zh-CN" sz="1600" b="0">
                <a:solidFill>
                  <a:srgbClr val="EE5D43"/>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prototype</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a:t>
            </a:r>
            <a:endParaRPr lang="en-US" altLang="zh-CN" sz="16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591011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原型</a:t>
            </a:r>
            <a:r>
              <a:rPr lang="en-US" altLang="zh-CN" dirty="0"/>
              <a:t> - prototype</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dirty="0">
                <a:sym typeface="Wingdings" pitchFamily="2" charset="2"/>
              </a:rPr>
              <a:t>但，对象字面量没用构造函数啊？</a:t>
            </a:r>
            <a:endParaRPr lang="en-US" altLang="zh-CN" dirty="0">
              <a:sym typeface="Wingdings" pitchFamily="2" charset="2"/>
            </a:endParaRPr>
          </a:p>
          <a:p>
            <a:r>
              <a:rPr lang="zh-CN" altLang="en-US" dirty="0">
                <a:sym typeface="Wingdings" pitchFamily="2" charset="2"/>
              </a:rPr>
              <a:t>对象字面量是一种语法糖，本质是：</a:t>
            </a:r>
            <a:endParaRPr lang="en-US" altLang="zh-CN" dirty="0">
              <a:sym typeface="Wingdings" pitchFamily="2" charset="2"/>
            </a:endParaRPr>
          </a:p>
          <a:p>
            <a:pPr lvl="1"/>
            <a:r>
              <a:rPr lang="en-US" altLang="zh-CN" dirty="0">
                <a:solidFill>
                  <a:srgbClr val="FF0000"/>
                </a:solidFill>
                <a:sym typeface="Wingdings" pitchFamily="2" charset="2"/>
              </a:rPr>
              <a:t>const empty = {};  </a:t>
            </a:r>
            <a:r>
              <a:rPr lang="zh-CN" altLang="en-US" dirty="0">
                <a:sym typeface="Wingdings" pitchFamily="2" charset="2"/>
              </a:rPr>
              <a:t>等同于</a:t>
            </a:r>
            <a:r>
              <a:rPr lang="en-US" altLang="zh-CN" dirty="0">
                <a:sym typeface="Wingdings" pitchFamily="2" charset="2"/>
              </a:rPr>
              <a:t> </a:t>
            </a:r>
            <a:r>
              <a:rPr lang="en-US" altLang="zh-CN" dirty="0">
                <a:solidFill>
                  <a:srgbClr val="FF0000"/>
                </a:solidFill>
                <a:sym typeface="Wingdings" pitchFamily="2" charset="2"/>
              </a:rPr>
              <a:t>const empty = new Object();</a:t>
            </a:r>
          </a:p>
          <a:p>
            <a:pPr lvl="1"/>
            <a:r>
              <a:rPr lang="en-US" altLang="zh-CN" dirty="0">
                <a:solidFill>
                  <a:srgbClr val="FF0000"/>
                </a:solidFill>
                <a:sym typeface="Wingdings" pitchFamily="2" charset="2"/>
              </a:rPr>
              <a:t>prototype</a:t>
            </a:r>
            <a:r>
              <a:rPr lang="zh-CN" altLang="en-US" dirty="0">
                <a:solidFill>
                  <a:srgbClr val="FF0000"/>
                </a:solidFill>
                <a:sym typeface="Wingdings" pitchFamily="2" charset="2"/>
              </a:rPr>
              <a:t>为</a:t>
            </a:r>
            <a:r>
              <a:rPr lang="en-US" altLang="zh-CN" dirty="0">
                <a:solidFill>
                  <a:srgbClr val="FF0000"/>
                </a:solidFill>
                <a:sym typeface="Wingdings" pitchFamily="2" charset="2"/>
              </a:rPr>
              <a:t>Object</a:t>
            </a:r>
          </a:p>
          <a:p>
            <a:r>
              <a:rPr lang="en-US" altLang="zh-CN" dirty="0">
                <a:sym typeface="Wingdings" pitchFamily="2" charset="2"/>
              </a:rPr>
              <a:t>Object.create(</a:t>
            </a:r>
            <a:r>
              <a:rPr lang="zh-CN" altLang="en-US" dirty="0">
                <a:sym typeface="Wingdings" pitchFamily="2" charset="2"/>
              </a:rPr>
              <a:t>某个对象</a:t>
            </a:r>
            <a:r>
              <a:rPr lang="en-US" altLang="zh-CN" dirty="0">
                <a:sym typeface="Wingdings" pitchFamily="2" charset="2"/>
              </a:rPr>
              <a:t>)</a:t>
            </a:r>
            <a:r>
              <a:rPr lang="zh-CN" altLang="en-US" dirty="0">
                <a:sym typeface="Wingdings" pitchFamily="2" charset="2"/>
              </a:rPr>
              <a:t> ：就是指定某个对象为</a:t>
            </a:r>
            <a:r>
              <a:rPr lang="en-US" altLang="zh-CN" dirty="0">
                <a:sym typeface="Wingdings" pitchFamily="2" charset="2"/>
              </a:rPr>
              <a:t>prototype</a:t>
            </a:r>
            <a:r>
              <a:rPr lang="zh-CN" altLang="en-US" dirty="0">
                <a:sym typeface="Wingdings" pitchFamily="2" charset="2"/>
              </a:rPr>
              <a:t>。</a:t>
            </a:r>
            <a:endParaRPr lang="en-US" altLang="zh-CN" dirty="0">
              <a:sym typeface="Wingdings" pitchFamily="2" charset="2"/>
            </a:endParaRPr>
          </a:p>
          <a:p>
            <a:r>
              <a:rPr lang="en-US" altLang="zh-CN" dirty="0">
                <a:sym typeface="Wingdings" pitchFamily="2" charset="2"/>
              </a:rPr>
              <a:t>ES6 Class</a:t>
            </a:r>
            <a:r>
              <a:rPr lang="zh-CN" altLang="en-US" dirty="0">
                <a:sym typeface="Wingdings" pitchFamily="2" charset="2"/>
              </a:rPr>
              <a:t> 语法是构造函数的语法糖。</a:t>
            </a:r>
            <a:endParaRPr lang="en-US" altLang="zh-CN" dirty="0">
              <a:sym typeface="Wingdings" pitchFamily="2" charset="2"/>
            </a:endParaRPr>
          </a:p>
          <a:p>
            <a:endParaRPr lang="en-US" altLang="zh-CN" dirty="0">
              <a:sym typeface="Wingdings" pitchFamily="2" charset="2"/>
            </a:endParaRPr>
          </a:p>
          <a:p>
            <a:endParaRPr lang="en-US" altLang="zh-CN" dirty="0">
              <a:sym typeface="Wingdings" pitchFamily="2" charset="2"/>
            </a:endParaRPr>
          </a:p>
        </p:txBody>
      </p:sp>
    </p:spTree>
    <p:extLst>
      <p:ext uri="{BB962C8B-B14F-4D97-AF65-F5344CB8AC3E}">
        <p14:creationId xmlns:p14="http://schemas.microsoft.com/office/powerpoint/2010/main" val="366983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58614" y="519461"/>
            <a:ext cx="4070985" cy="707886"/>
          </a:xfrm>
          <a:prstGeom prst="rect">
            <a:avLst/>
          </a:prstGeom>
          <a:noFill/>
        </p:spPr>
        <p:txBody>
          <a:bodyPr wrap="square" rtlCol="0" anchor="ctr">
            <a:spAutoFit/>
          </a:bodyPr>
          <a:lstStyle/>
          <a:p>
            <a:pPr algn="ctr"/>
            <a:r>
              <a:rPr lang="zh-CN" altLang="en-US" sz="4000" b="1" dirty="0">
                <a:solidFill>
                  <a:schemeClr val="bg1"/>
                </a:solidFill>
              </a:rPr>
              <a:t>目录</a:t>
            </a:r>
          </a:p>
        </p:txBody>
      </p:sp>
      <p:graphicFrame>
        <p:nvGraphicFramePr>
          <p:cNvPr id="12" name="图示 11">
            <a:extLst>
              <a:ext uri="{FF2B5EF4-FFF2-40B4-BE49-F238E27FC236}">
                <a16:creationId xmlns:a16="http://schemas.microsoft.com/office/drawing/2014/main" id="{059184DC-D02E-9D46-A967-078ACA036A85}"/>
              </a:ext>
            </a:extLst>
          </p:cNvPr>
          <p:cNvGraphicFramePr/>
          <p:nvPr>
            <p:extLst>
              <p:ext uri="{D42A27DB-BD31-4B8C-83A1-F6EECF244321}">
                <p14:modId xmlns:p14="http://schemas.microsoft.com/office/powerpoint/2010/main" val="758246411"/>
              </p:ext>
            </p:extLst>
          </p:nvPr>
        </p:nvGraphicFramePr>
        <p:xfrm>
          <a:off x="786581" y="2462177"/>
          <a:ext cx="10618837" cy="2296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原型</a:t>
            </a:r>
            <a:r>
              <a:rPr lang="en-US" altLang="zh-CN" dirty="0"/>
              <a:t> – prototype</a:t>
            </a:r>
            <a:r>
              <a:rPr lang="zh-CN" altLang="en-US" dirty="0"/>
              <a:t> 有什么用？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503565" y="1762983"/>
            <a:ext cx="11327487" cy="4882987"/>
          </a:xfrm>
        </p:spPr>
        <p:txBody>
          <a:bodyPr>
            <a:normAutofit/>
          </a:bodyPr>
          <a:lstStyle/>
          <a:p>
            <a:r>
              <a:rPr lang="zh-CN" altLang="en-US" sz="1800" dirty="0"/>
              <a:t> </a:t>
            </a:r>
            <a:r>
              <a:rPr lang="en-US" altLang="zh-CN" sz="1800" dirty="0"/>
              <a:t>prototype</a:t>
            </a:r>
            <a:r>
              <a:rPr lang="zh-CN" altLang="en-US" sz="1800" dirty="0"/>
              <a:t> 有什么用？实现继承，这就是所谓原型继承。</a:t>
            </a:r>
            <a:endParaRPr lang="en-US" altLang="zh-CN" sz="1800" dirty="0"/>
          </a:p>
          <a:p>
            <a:endParaRPr lang="en-US" altLang="zh-CN" sz="1800" dirty="0"/>
          </a:p>
          <a:p>
            <a:endParaRPr lang="en-US" altLang="zh-CN" sz="1600" dirty="0"/>
          </a:p>
        </p:txBody>
      </p:sp>
      <p:sp>
        <p:nvSpPr>
          <p:cNvPr id="5" name="矩形 4">
            <a:extLst>
              <a:ext uri="{FF2B5EF4-FFF2-40B4-BE49-F238E27FC236}">
                <a16:creationId xmlns:a16="http://schemas.microsoft.com/office/drawing/2014/main" id="{965A2669-DE3F-AA49-A100-EC8DD32CE089}"/>
              </a:ext>
            </a:extLst>
          </p:cNvPr>
          <p:cNvSpPr/>
          <p:nvPr/>
        </p:nvSpPr>
        <p:spPr>
          <a:xfrm>
            <a:off x="569494" y="2713310"/>
            <a:ext cx="5959642" cy="2893100"/>
          </a:xfrm>
          <a:prstGeom prst="rect">
            <a:avLst/>
          </a:prstGeom>
          <a:ln>
            <a:solidFill>
              <a:schemeClr val="accent1"/>
            </a:solidFill>
          </a:ln>
        </p:spPr>
        <p:txBody>
          <a:bodyPr wrap="square">
            <a:spAutoFit/>
          </a:bodyPr>
          <a:lstStyle/>
          <a:p>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 {</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breed</a:t>
            </a:r>
            <a:r>
              <a:rPr lang="en-US" altLang="zh-CN" sz="1600" b="0">
                <a:solidFill>
                  <a:srgbClr val="BBBBBB"/>
                </a:solidFill>
                <a:effectLst/>
                <a:latin typeface="Fira Code" panose="020B0509050000020004" pitchFamily="49" charset="0"/>
              </a:rPr>
              <a:t>;</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color</a:t>
            </a:r>
            <a:r>
              <a:rPr lang="en-US" altLang="zh-CN" sz="1600" b="0">
                <a:solidFill>
                  <a:srgbClr val="BBBBBB"/>
                </a:solidFill>
                <a:effectLst/>
                <a:latin typeface="Fira Code" panose="020B0509050000020004" pitchFamily="49" charset="0"/>
              </a:rPr>
              <a:t>;</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bark</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function</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return</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'Woof!'</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dog1</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'Daisy'</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拉布拉多</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黑色</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a:p>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dog2</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Dog</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'Jack'</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牧羊犬</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zh-CN" altLang="en-US" sz="1600" b="0">
                <a:solidFill>
                  <a:srgbClr val="96E072"/>
                </a:solidFill>
                <a:effectLst/>
                <a:latin typeface="Fira Code" panose="020B0509050000020004" pitchFamily="49" charset="0"/>
              </a:rPr>
              <a:t>白色</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p:txBody>
      </p:sp>
      <p:pic>
        <p:nvPicPr>
          <p:cNvPr id="4098" name="Picture 2">
            <a:extLst>
              <a:ext uri="{FF2B5EF4-FFF2-40B4-BE49-F238E27FC236}">
                <a16:creationId xmlns:a16="http://schemas.microsoft.com/office/drawing/2014/main" id="{D457D188-3406-8847-82E0-388ACA201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94" y="218380"/>
            <a:ext cx="11508206" cy="647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65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原型</a:t>
            </a:r>
            <a:r>
              <a:rPr lang="en-US" altLang="zh-CN" dirty="0"/>
              <a:t> – prototype</a:t>
            </a:r>
            <a:r>
              <a:rPr lang="zh-CN" altLang="en-US" dirty="0"/>
              <a:t> 有什么用？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4100" name="Picture 4">
            <a:extLst>
              <a:ext uri="{FF2B5EF4-FFF2-40B4-BE49-F238E27FC236}">
                <a16:creationId xmlns:a16="http://schemas.microsoft.com/office/drawing/2014/main" id="{DDAE84A8-ACF6-214A-B81F-08A40EB41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96" y="1676400"/>
            <a:ext cx="4456790" cy="489284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F260D78-7EC9-EE42-B657-E828787BC9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843839"/>
            <a:ext cx="7587916" cy="426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887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原型</a:t>
            </a:r>
            <a:r>
              <a:rPr lang="en-US" altLang="zh-CN" dirty="0"/>
              <a:t> – prototype</a:t>
            </a:r>
            <a:r>
              <a:rPr lang="zh-CN" altLang="en-US" dirty="0"/>
              <a:t> 有什么用？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7170" name="Picture 2">
            <a:extLst>
              <a:ext uri="{FF2B5EF4-FFF2-40B4-BE49-F238E27FC236}">
                <a16:creationId xmlns:a16="http://schemas.microsoft.com/office/drawing/2014/main" id="{10402BB5-C68C-664F-9889-C65ED11FE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12809"/>
            <a:ext cx="5306372" cy="298483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DCB0A0D-BF3A-C94E-B238-89CACA722C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739" y="1844842"/>
            <a:ext cx="6489924" cy="365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861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原型</a:t>
            </a:r>
            <a:r>
              <a:rPr lang="en-US" altLang="zh-CN" dirty="0"/>
              <a:t> – prototype</a:t>
            </a:r>
            <a:r>
              <a:rPr lang="zh-CN" altLang="en-US" dirty="0"/>
              <a:t> 有什么用？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9218" name="Picture 2">
            <a:extLst>
              <a:ext uri="{FF2B5EF4-FFF2-40B4-BE49-F238E27FC236}">
                <a16:creationId xmlns:a16="http://schemas.microsoft.com/office/drawing/2014/main" id="{855BCBE6-502A-374B-B104-442D30A44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853" y="1651334"/>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39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原型链</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11266" name="Picture 2">
            <a:extLst>
              <a:ext uri="{FF2B5EF4-FFF2-40B4-BE49-F238E27FC236}">
                <a16:creationId xmlns:a16="http://schemas.microsoft.com/office/drawing/2014/main" id="{C18D0B21-1C86-CE4E-985B-4DA8F92EF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979" y="1571124"/>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04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原型链</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13316" name="Picture 4">
            <a:extLst>
              <a:ext uri="{FF2B5EF4-FFF2-40B4-BE49-F238E27FC236}">
                <a16:creationId xmlns:a16="http://schemas.microsoft.com/office/drawing/2014/main" id="{A93FB117-2E67-2E45-A17B-4160B52D3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737" y="1579145"/>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922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原型链</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15362" name="Picture 2">
            <a:extLst>
              <a:ext uri="{FF2B5EF4-FFF2-40B4-BE49-F238E27FC236}">
                <a16:creationId xmlns:a16="http://schemas.microsoft.com/office/drawing/2014/main" id="{D3816B80-3D26-9A4F-8235-19A69EDC2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958" y="1450808"/>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23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ES6</a:t>
            </a:r>
            <a:r>
              <a:rPr lang="zh-CN" altLang="en-US" dirty="0"/>
              <a:t> 类只是构造函数的语法糖</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17410" name="Picture 2">
            <a:extLst>
              <a:ext uri="{FF2B5EF4-FFF2-40B4-BE49-F238E27FC236}">
                <a16:creationId xmlns:a16="http://schemas.microsoft.com/office/drawing/2014/main" id="{43F15735-6113-5146-9C82-92AC0B79E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063" y="1651334"/>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828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类（</a:t>
            </a:r>
            <a:r>
              <a:rPr lang="en-US" altLang="zh-CN" dirty="0"/>
              <a:t>ES6</a:t>
            </a:r>
            <a:r>
              <a:rPr lang="zh-CN" altLang="en-US" dirty="0"/>
              <a:t>）</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en-US" altLang="zh-CN" dirty="0">
                <a:sym typeface="Wingdings" pitchFamily="2" charset="2"/>
              </a:rPr>
              <a:t> </a:t>
            </a:r>
            <a:r>
              <a:rPr lang="zh-CN" altLang="en-US" dirty="0">
                <a:sym typeface="Wingdings" pitchFamily="2" charset="2"/>
              </a:rPr>
              <a:t>好处</a:t>
            </a:r>
            <a:endParaRPr lang="en-US" altLang="zh-CN" dirty="0">
              <a:sym typeface="Wingdings" pitchFamily="2" charset="2"/>
            </a:endParaRPr>
          </a:p>
          <a:p>
            <a:pPr lvl="1"/>
            <a:r>
              <a:rPr lang="en-US" altLang="zh-CN" dirty="0">
                <a:sym typeface="Wingdings" pitchFamily="2" charset="2"/>
              </a:rPr>
              <a:t>ES6</a:t>
            </a:r>
            <a:r>
              <a:rPr lang="zh-CN" altLang="en-US" dirty="0">
                <a:sym typeface="Wingdings" pitchFamily="2" charset="2"/>
              </a:rPr>
              <a:t>类声明比构造函数语法更好，因为更简洁，更易读；</a:t>
            </a:r>
            <a:endParaRPr lang="en-US" altLang="zh-CN" dirty="0">
              <a:sym typeface="Wingdings" pitchFamily="2" charset="2"/>
            </a:endParaRPr>
          </a:p>
          <a:p>
            <a:pPr lvl="1"/>
            <a:r>
              <a:rPr lang="zh-CN" altLang="en-US" dirty="0">
                <a:sym typeface="Wingdings" pitchFamily="2" charset="2"/>
              </a:rPr>
              <a:t>类定义中的所有代码隐式都是严格模式，所以不需要用</a:t>
            </a:r>
            <a:r>
              <a:rPr lang="en-US" altLang="zh-CN" dirty="0">
                <a:sym typeface="Wingdings" pitchFamily="2" charset="2"/>
              </a:rPr>
              <a:t>`'use strict'`</a:t>
            </a:r>
            <a:r>
              <a:rPr lang="zh-CN" altLang="en-US" dirty="0">
                <a:sym typeface="Wingdings" pitchFamily="2" charset="2"/>
              </a:rPr>
              <a:t>语句；</a:t>
            </a:r>
            <a:endParaRPr lang="en-US" altLang="zh-CN" dirty="0">
              <a:sym typeface="Wingdings" pitchFamily="2" charset="2"/>
            </a:endParaRPr>
          </a:p>
          <a:p>
            <a:pPr lvl="1"/>
            <a:r>
              <a:rPr lang="zh-CN" altLang="en-US" dirty="0">
                <a:sym typeface="Wingdings" pitchFamily="2" charset="2"/>
              </a:rPr>
              <a:t>使用</a:t>
            </a:r>
            <a:r>
              <a:rPr lang="en-US" altLang="zh-CN" dirty="0">
                <a:sym typeface="Wingdings" pitchFamily="2" charset="2"/>
              </a:rPr>
              <a:t>ES6</a:t>
            </a:r>
            <a:r>
              <a:rPr lang="zh-CN" altLang="en-US" dirty="0">
                <a:sym typeface="Wingdings" pitchFamily="2" charset="2"/>
              </a:rPr>
              <a:t>类声明还避免了构造函数有关的很多缺点。</a:t>
            </a:r>
            <a:endParaRPr lang="en-US" altLang="zh-CN" dirty="0">
              <a:sym typeface="Wingdings" pitchFamily="2" charset="2"/>
            </a:endParaRPr>
          </a:p>
          <a:p>
            <a:pPr lvl="2"/>
            <a:r>
              <a:rPr lang="zh-CN" altLang="en-US" dirty="0">
                <a:sym typeface="Wingdings" pitchFamily="2" charset="2"/>
              </a:rPr>
              <a:t>比如：如果试图不用 </a:t>
            </a:r>
            <a:r>
              <a:rPr lang="en-US" altLang="zh-CN" dirty="0">
                <a:sym typeface="Wingdings" pitchFamily="2" charset="2"/>
              </a:rPr>
              <a:t>new</a:t>
            </a:r>
            <a:r>
              <a:rPr lang="zh-CN" altLang="en-US" dirty="0">
                <a:sym typeface="Wingdings" pitchFamily="2" charset="2"/>
              </a:rPr>
              <a:t> 运算符调用类构造函数，就会抛出一个错误，而用构造函数做同样的事情会引起很多很难查出的问题。</a:t>
            </a:r>
            <a:endParaRPr lang="en-US" altLang="zh-CN" dirty="0">
              <a:sym typeface="Wingdings" pitchFamily="2" charset="2"/>
            </a:endParaRPr>
          </a:p>
        </p:txBody>
      </p:sp>
      <p:sp>
        <p:nvSpPr>
          <p:cNvPr id="4" name="矩形 3">
            <a:extLst>
              <a:ext uri="{FF2B5EF4-FFF2-40B4-BE49-F238E27FC236}">
                <a16:creationId xmlns:a16="http://schemas.microsoft.com/office/drawing/2014/main" id="{82F7C8B2-5FE0-A749-A226-E4019BB0FD02}"/>
              </a:ext>
            </a:extLst>
          </p:cNvPr>
          <p:cNvSpPr/>
          <p:nvPr/>
        </p:nvSpPr>
        <p:spPr>
          <a:xfrm>
            <a:off x="2887579" y="4441119"/>
            <a:ext cx="8823158" cy="1815882"/>
          </a:xfrm>
          <a:prstGeom prst="rect">
            <a:avLst/>
          </a:prstGeom>
          <a:ln>
            <a:solidFill>
              <a:schemeClr val="accent1"/>
            </a:solidFill>
          </a:ln>
        </p:spPr>
        <p:txBody>
          <a:bodyPr wrap="square">
            <a:spAutoFit/>
          </a:bodyPr>
          <a:lstStyle/>
          <a:p>
            <a:r>
              <a:rPr lang="en-US" altLang="zh-CN" sz="1600" b="0">
                <a:solidFill>
                  <a:srgbClr val="5F6167"/>
                </a:solidFill>
                <a:effectLst/>
                <a:latin typeface="Fira Code" panose="020B0509050000020004" pitchFamily="49" charset="0"/>
              </a:rPr>
              <a:t>// </a:t>
            </a:r>
            <a:r>
              <a:rPr lang="zh-CN" altLang="en-US" sz="1600" b="0">
                <a:solidFill>
                  <a:srgbClr val="5F6167"/>
                </a:solidFill>
                <a:effectLst/>
                <a:latin typeface="Fira Code" panose="020B0509050000020004" pitchFamily="49" charset="0"/>
              </a:rPr>
              <a:t>用构造函数 </a:t>
            </a:r>
            <a:r>
              <a:rPr lang="en-US" altLang="zh-CN" sz="1600" b="0">
                <a:solidFill>
                  <a:srgbClr val="5F6167"/>
                </a:solidFill>
                <a:effectLst/>
                <a:latin typeface="Fira Code" panose="020B0509050000020004" pitchFamily="49" charset="0"/>
              </a:rPr>
              <a:t>- noDice </a:t>
            </a:r>
            <a:r>
              <a:rPr lang="zh-CN" altLang="en-US" sz="1600" b="0">
                <a:solidFill>
                  <a:srgbClr val="5F6167"/>
                </a:solidFill>
                <a:effectLst/>
                <a:latin typeface="Fira Code" panose="020B0509050000020004" pitchFamily="49" charset="0"/>
              </a:rPr>
              <a:t>被设置为</a:t>
            </a:r>
            <a:r>
              <a:rPr lang="en-US" altLang="zh-CN" sz="1600" b="0">
                <a:solidFill>
                  <a:srgbClr val="5F6167"/>
                </a:solidFill>
                <a:effectLst/>
                <a:latin typeface="Fira Code" panose="020B0509050000020004" pitchFamily="49" charset="0"/>
              </a:rPr>
              <a:t>undefined</a:t>
            </a:r>
            <a:r>
              <a:rPr lang="zh-CN" altLang="en-US" sz="1600" b="0">
                <a:solidFill>
                  <a:srgbClr val="5F6167"/>
                </a:solidFill>
                <a:effectLst/>
                <a:latin typeface="Fira Code" panose="020B0509050000020004" pitchFamily="49" charset="0"/>
              </a:rPr>
              <a:t>，而没有任何警告</a:t>
            </a:r>
            <a:endParaRPr lang="zh-CN" altLang="en-US" sz="1600" b="0">
              <a:solidFill>
                <a:srgbClr val="BBBBBB"/>
              </a:solidFill>
              <a:effectLst/>
              <a:latin typeface="Fira Code" panose="020B0509050000020004" pitchFamily="49" charset="0"/>
            </a:endParaRPr>
          </a:p>
          <a:p>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noDice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Dice</a:t>
            </a:r>
            <a:r>
              <a:rPr lang="en-US" altLang="zh-CN" sz="1600" b="0">
                <a:solidFill>
                  <a:srgbClr val="BBBBBB"/>
                </a:solidFill>
                <a:effectLst/>
                <a:latin typeface="Fira Code" panose="020B0509050000020004" pitchFamily="49" charset="0"/>
              </a:rPr>
              <a:t>(); </a:t>
            </a:r>
          </a:p>
          <a:p>
            <a:r>
              <a:rPr lang="en-US" altLang="zh-CN" sz="1600" b="0">
                <a:solidFill>
                  <a:srgbClr val="00E8C6"/>
                </a:solidFill>
                <a:effectLst/>
                <a:latin typeface="Fira Code" panose="020B0509050000020004" pitchFamily="49" charset="0"/>
              </a:rPr>
              <a:t>noDice</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undefined </a:t>
            </a:r>
            <a:endParaRPr lang="en-US" altLang="zh-CN" sz="1600" b="0">
              <a:solidFill>
                <a:srgbClr val="BBBBBB"/>
              </a:solidFill>
              <a:effectLst/>
              <a:latin typeface="Fira Code" panose="020B0509050000020004" pitchFamily="49" charset="0"/>
            </a:endParaRPr>
          </a:p>
          <a:p>
            <a:br>
              <a:rPr lang="en-US" altLang="zh-CN" sz="1600" b="0">
                <a:solidFill>
                  <a:srgbClr val="BBBBBB"/>
                </a:solidFill>
                <a:effectLst/>
                <a:latin typeface="Fira Code" panose="020B0509050000020004" pitchFamily="49" charset="0"/>
              </a:rPr>
            </a:br>
            <a:r>
              <a:rPr lang="en-US" altLang="zh-CN" sz="1600" b="0">
                <a:solidFill>
                  <a:srgbClr val="5F6167"/>
                </a:solidFill>
                <a:effectLst/>
                <a:latin typeface="Fira Code" panose="020B0509050000020004" pitchFamily="49" charset="0"/>
              </a:rPr>
              <a:t>// </a:t>
            </a:r>
            <a:r>
              <a:rPr lang="zh-CN" altLang="en-US" sz="1600" b="0">
                <a:solidFill>
                  <a:srgbClr val="5F6167"/>
                </a:solidFill>
                <a:effectLst/>
                <a:latin typeface="Fira Code" panose="020B0509050000020004" pitchFamily="49" charset="0"/>
              </a:rPr>
              <a:t>用类 </a:t>
            </a:r>
            <a:r>
              <a:rPr lang="en-US" altLang="zh-CN" sz="1600" b="0">
                <a:solidFill>
                  <a:srgbClr val="5F6167"/>
                </a:solidFill>
                <a:effectLst/>
                <a:latin typeface="Fira Code" panose="020B0509050000020004" pitchFamily="49" charset="0"/>
              </a:rPr>
              <a:t>- </a:t>
            </a:r>
            <a:r>
              <a:rPr lang="zh-CN" altLang="en-US" sz="1600" b="0">
                <a:solidFill>
                  <a:srgbClr val="5F6167"/>
                </a:solidFill>
                <a:effectLst/>
                <a:latin typeface="Fira Code" panose="020B0509050000020004" pitchFamily="49" charset="0"/>
              </a:rPr>
              <a:t>会抛出一个错误</a:t>
            </a:r>
            <a:endParaRPr lang="zh-CN" altLang="en-US" sz="1600" b="0">
              <a:solidFill>
                <a:srgbClr val="BBBBBB"/>
              </a:solidFill>
              <a:effectLst/>
              <a:latin typeface="Fira Code" panose="020B0509050000020004" pitchFamily="49" charset="0"/>
            </a:endParaRPr>
          </a:p>
          <a:p>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noDice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Dice</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//TypeError: Class constructor Dice cannot be invoked without 'new'</a:t>
            </a:r>
            <a:endParaRPr lang="en-US" altLang="zh-CN" sz="16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714655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类（</a:t>
            </a:r>
            <a:r>
              <a:rPr lang="en-US" altLang="zh-CN" dirty="0"/>
              <a:t>ES6</a:t>
            </a:r>
            <a:r>
              <a:rPr lang="zh-CN" altLang="en-US" dirty="0"/>
              <a:t>）</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en-US" altLang="zh-CN" dirty="0">
                <a:sym typeface="Wingdings" pitchFamily="2" charset="2"/>
              </a:rPr>
              <a:t> </a:t>
            </a:r>
            <a:r>
              <a:rPr lang="zh-CN" altLang="en-US">
                <a:effectLst/>
              </a:rPr>
              <a:t>类的另一个好处是，我们可以很容易地</a:t>
            </a:r>
            <a:r>
              <a:rPr lang="zh-CN" altLang="en-US" b="1">
                <a:effectLst/>
              </a:rPr>
              <a:t>继承</a:t>
            </a:r>
            <a:r>
              <a:rPr lang="zh-CN" altLang="en-US">
                <a:effectLst/>
              </a:rPr>
              <a:t>其他类。</a:t>
            </a:r>
            <a:endParaRPr lang="en-US" altLang="zh-CN">
              <a:effectLst/>
            </a:endParaRPr>
          </a:p>
          <a:p>
            <a:pPr lvl="1"/>
            <a:endParaRPr lang="en-US" altLang="zh-CN" dirty="0">
              <a:sym typeface="Wingdings" pitchFamily="2" charset="2"/>
            </a:endParaRPr>
          </a:p>
          <a:p>
            <a:pPr lvl="1"/>
            <a:endParaRPr lang="en-US" altLang="zh-CN" dirty="0">
              <a:sym typeface="Wingdings" pitchFamily="2" charset="2"/>
            </a:endParaRPr>
          </a:p>
          <a:p>
            <a:r>
              <a:rPr lang="en-US" altLang="zh-CN" dirty="0">
                <a:sym typeface="Wingdings" pitchFamily="2" charset="2"/>
              </a:rPr>
              <a:t>super</a:t>
            </a:r>
            <a:r>
              <a:rPr lang="zh-CN" altLang="en-US" dirty="0">
                <a:sym typeface="Wingdings" pitchFamily="2" charset="2"/>
              </a:rPr>
              <a:t>关键字： 访问父类的构造函数。</a:t>
            </a:r>
            <a:endParaRPr lang="en-US" altLang="zh-CN" dirty="0">
              <a:sym typeface="Wingdings" pitchFamily="2" charset="2"/>
            </a:endParaRPr>
          </a:p>
        </p:txBody>
      </p:sp>
      <p:pic>
        <p:nvPicPr>
          <p:cNvPr id="18434" name="Picture 2">
            <a:extLst>
              <a:ext uri="{FF2B5EF4-FFF2-40B4-BE49-F238E27FC236}">
                <a16:creationId xmlns:a16="http://schemas.microsoft.com/office/drawing/2014/main" id="{5AA2F9A1-59F0-9149-A7C1-30BE834DB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876815"/>
            <a:ext cx="6721475" cy="835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21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513F3-1B39-0B44-878C-39B5E04FFD2F}"/>
              </a:ext>
            </a:extLst>
          </p:cNvPr>
          <p:cNvSpPr>
            <a:spLocks noGrp="1"/>
          </p:cNvSpPr>
          <p:nvPr>
            <p:ph type="ctrTitle"/>
          </p:nvPr>
        </p:nvSpPr>
        <p:spPr/>
        <p:txBody>
          <a:bodyPr/>
          <a:lstStyle/>
          <a:p>
            <a:r>
              <a:rPr kumimoji="1" lang="zh-CN" altLang="en-US"/>
              <a:t>面向对象编程概述</a:t>
            </a:r>
          </a:p>
        </p:txBody>
      </p:sp>
      <p:sp>
        <p:nvSpPr>
          <p:cNvPr id="3" name="副标题 2">
            <a:extLst>
              <a:ext uri="{FF2B5EF4-FFF2-40B4-BE49-F238E27FC236}">
                <a16:creationId xmlns:a16="http://schemas.microsoft.com/office/drawing/2014/main" id="{F1B97224-CEE3-3B41-9161-CCF9219F706F}"/>
              </a:ext>
            </a:extLst>
          </p:cNvPr>
          <p:cNvSpPr>
            <a:spLocks noGrp="1"/>
          </p:cNvSpPr>
          <p:nvPr>
            <p:ph type="subTitle" idx="1"/>
          </p:nvPr>
        </p:nvSpPr>
        <p:spPr/>
        <p:txBody>
          <a:bodyPr/>
          <a:lstStyle/>
          <a:p>
            <a:r>
              <a:rPr kumimoji="1" lang="en-US" altLang="zh-CN"/>
              <a:t>1</a:t>
            </a:r>
            <a:endParaRPr kumimoji="1" lang="zh-CN" altLang="en-US"/>
          </a:p>
        </p:txBody>
      </p:sp>
    </p:spTree>
    <p:extLst>
      <p:ext uri="{BB962C8B-B14F-4D97-AF65-F5344CB8AC3E}">
        <p14:creationId xmlns:p14="http://schemas.microsoft.com/office/powerpoint/2010/main" val="2376699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类（</a:t>
            </a:r>
            <a:r>
              <a:rPr lang="en-US" altLang="zh-CN" dirty="0"/>
              <a:t>ES6</a:t>
            </a:r>
            <a:r>
              <a:rPr lang="zh-CN" altLang="en-US" dirty="0"/>
              <a:t>）</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endParaRPr lang="en-US" altLang="zh-CN" dirty="0">
              <a:sym typeface="Wingdings" pitchFamily="2" charset="2"/>
            </a:endParaRPr>
          </a:p>
        </p:txBody>
      </p:sp>
      <p:pic>
        <p:nvPicPr>
          <p:cNvPr id="20482" name="Picture 2">
            <a:extLst>
              <a:ext uri="{FF2B5EF4-FFF2-40B4-BE49-F238E27FC236}">
                <a16:creationId xmlns:a16="http://schemas.microsoft.com/office/drawing/2014/main" id="{7BF15041-B7FD-CB44-9847-B14CACEAD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359" y="256699"/>
            <a:ext cx="11301870" cy="635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58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类（</a:t>
            </a:r>
            <a:r>
              <a:rPr lang="en-US" altLang="zh-CN" dirty="0"/>
              <a:t>ES6</a:t>
            </a:r>
            <a:r>
              <a:rPr lang="zh-CN" altLang="en-US" dirty="0"/>
              <a:t>）</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endParaRPr lang="en-US" altLang="zh-CN" dirty="0">
              <a:sym typeface="Wingdings" pitchFamily="2" charset="2"/>
            </a:endParaRPr>
          </a:p>
        </p:txBody>
      </p:sp>
      <p:pic>
        <p:nvPicPr>
          <p:cNvPr id="22530" name="Picture 2">
            <a:extLst>
              <a:ext uri="{FF2B5EF4-FFF2-40B4-BE49-F238E27FC236}">
                <a16:creationId xmlns:a16="http://schemas.microsoft.com/office/drawing/2014/main" id="{35FFB0FD-26DE-DD4C-8396-CCEAA92E6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22" y="304800"/>
            <a:ext cx="11322162" cy="636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411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kumimoji="1" lang="zh-CN" altLang="en-US"/>
              <a:t>原型继承：原型与原型链</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Object.create()</a:t>
            </a:r>
            <a:r>
              <a:rPr lang="zh-CN" altLang="en-US" dirty="0"/>
              <a:t>指定原型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endParaRPr lang="en-US" altLang="zh-CN" dirty="0">
              <a:sym typeface="Wingdings" pitchFamily="2" charset="2"/>
            </a:endParaRPr>
          </a:p>
        </p:txBody>
      </p:sp>
      <p:pic>
        <p:nvPicPr>
          <p:cNvPr id="24580" name="Picture 4">
            <a:extLst>
              <a:ext uri="{FF2B5EF4-FFF2-40B4-BE49-F238E27FC236}">
                <a16:creationId xmlns:a16="http://schemas.microsoft.com/office/drawing/2014/main" id="{3C562EC8-C40D-4B48-8C40-AF1D2631C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642" y="2453441"/>
            <a:ext cx="6832155" cy="3843087"/>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a:extLst>
              <a:ext uri="{FF2B5EF4-FFF2-40B4-BE49-F238E27FC236}">
                <a16:creationId xmlns:a16="http://schemas.microsoft.com/office/drawing/2014/main" id="{A7642BE6-7B9D-1E45-9870-5AB7BAB2F0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853" y="1866901"/>
            <a:ext cx="7851167" cy="499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750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513F3-1B39-0B44-878C-39B5E04FFD2F}"/>
              </a:ext>
            </a:extLst>
          </p:cNvPr>
          <p:cNvSpPr>
            <a:spLocks noGrp="1"/>
          </p:cNvSpPr>
          <p:nvPr>
            <p:ph type="ctrTitle"/>
          </p:nvPr>
        </p:nvSpPr>
        <p:spPr/>
        <p:txBody>
          <a:bodyPr/>
          <a:lstStyle/>
          <a:p>
            <a:r>
              <a:rPr kumimoji="1" lang="zh-CN" altLang="en-US"/>
              <a:t>类（</a:t>
            </a:r>
            <a:r>
              <a:rPr kumimoji="1" lang="en-US" altLang="zh-CN"/>
              <a:t>ES6</a:t>
            </a:r>
            <a:r>
              <a:rPr kumimoji="1" lang="zh-CN" altLang="en-US"/>
              <a:t>）</a:t>
            </a:r>
          </a:p>
        </p:txBody>
      </p:sp>
      <p:sp>
        <p:nvSpPr>
          <p:cNvPr id="3" name="副标题 2">
            <a:extLst>
              <a:ext uri="{FF2B5EF4-FFF2-40B4-BE49-F238E27FC236}">
                <a16:creationId xmlns:a16="http://schemas.microsoft.com/office/drawing/2014/main" id="{F1B97224-CEE3-3B41-9161-CCF9219F706F}"/>
              </a:ext>
            </a:extLst>
          </p:cNvPr>
          <p:cNvSpPr>
            <a:spLocks noGrp="1"/>
          </p:cNvSpPr>
          <p:nvPr>
            <p:ph type="subTitle" idx="1"/>
          </p:nvPr>
        </p:nvSpPr>
        <p:spPr/>
        <p:txBody>
          <a:bodyPr/>
          <a:lstStyle/>
          <a:p>
            <a:r>
              <a:rPr kumimoji="1" lang="en-US" altLang="zh-CN"/>
              <a:t>4</a:t>
            </a:r>
            <a:endParaRPr kumimoji="1" lang="zh-CN" altLang="en-US"/>
          </a:p>
        </p:txBody>
      </p:sp>
      <p:sp>
        <p:nvSpPr>
          <p:cNvPr id="4" name="文本占位符 3">
            <a:extLst>
              <a:ext uri="{FF2B5EF4-FFF2-40B4-BE49-F238E27FC236}">
                <a16:creationId xmlns:a16="http://schemas.microsoft.com/office/drawing/2014/main" id="{31A30B65-390C-9348-8426-05501C441BF9}"/>
              </a:ext>
            </a:extLst>
          </p:cNvPr>
          <p:cNvSpPr>
            <a:spLocks noGrp="1"/>
          </p:cNvSpPr>
          <p:nvPr>
            <p:ph type="body" sz="quarter" idx="13"/>
          </p:nvPr>
        </p:nvSpPr>
        <p:spPr/>
        <p:txBody>
          <a:bodyPr/>
          <a:lstStyle/>
          <a:p>
            <a:endParaRPr kumimoji="1" lang="zh-CN" altLang="en-US"/>
          </a:p>
        </p:txBody>
      </p:sp>
    </p:spTree>
    <p:extLst>
      <p:ext uri="{BB962C8B-B14F-4D97-AF65-F5344CB8AC3E}">
        <p14:creationId xmlns:p14="http://schemas.microsoft.com/office/powerpoint/2010/main" val="3464441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如何创建类</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sz="1600" dirty="0">
                <a:sym typeface="Wingdings" pitchFamily="2" charset="2"/>
              </a:rPr>
              <a:t>定义： </a:t>
            </a:r>
            <a:r>
              <a:rPr lang="en-US" altLang="zh-CN" sz="1600" dirty="0">
                <a:sym typeface="Wingdings" pitchFamily="2" charset="2"/>
              </a:rPr>
              <a:t>class  </a:t>
            </a:r>
            <a:r>
              <a:rPr lang="zh-CN" altLang="en-US" sz="1600" dirty="0">
                <a:sym typeface="Wingdings" pitchFamily="2" charset="2"/>
              </a:rPr>
              <a:t>关键字</a:t>
            </a:r>
            <a:endParaRPr lang="en-US" altLang="zh-CN" sz="1600" dirty="0">
              <a:sym typeface="Wingdings" pitchFamily="2" charset="2"/>
            </a:endParaRPr>
          </a:p>
          <a:p>
            <a:r>
              <a:rPr lang="zh-CN" altLang="en-US" sz="1600" dirty="0">
                <a:sym typeface="Wingdings" pitchFamily="2" charset="2"/>
              </a:rPr>
              <a:t>初始化：</a:t>
            </a:r>
            <a:r>
              <a:rPr lang="en-US" altLang="zh-CN" sz="1600" dirty="0">
                <a:sym typeface="Wingdings" pitchFamily="2" charset="2"/>
              </a:rPr>
              <a:t>constructor()</a:t>
            </a:r>
          </a:p>
          <a:p>
            <a:r>
              <a:rPr lang="zh-CN" altLang="en-US" sz="1600" dirty="0">
                <a:sym typeface="Wingdings" pitchFamily="2" charset="2"/>
              </a:rPr>
              <a:t>字段：</a:t>
            </a:r>
            <a:endParaRPr lang="en-US" altLang="zh-CN" sz="1600" dirty="0">
              <a:sym typeface="Wingdings" pitchFamily="2" charset="2"/>
            </a:endParaRPr>
          </a:p>
          <a:p>
            <a:pPr marL="685800" lvl="2">
              <a:spcBef>
                <a:spcPts val="1000"/>
              </a:spcBef>
            </a:pPr>
            <a:r>
              <a:rPr lang="zh-CN" altLang="en-US" sz="1400" dirty="0">
                <a:sym typeface="Wingdings" pitchFamily="2" charset="2"/>
              </a:rPr>
              <a:t>实例字段（公有、私有）</a:t>
            </a:r>
            <a:endParaRPr lang="en-US" altLang="zh-CN" sz="1400" dirty="0">
              <a:sym typeface="Wingdings" pitchFamily="2" charset="2"/>
            </a:endParaRPr>
          </a:p>
          <a:p>
            <a:pPr marL="685800" lvl="2">
              <a:spcBef>
                <a:spcPts val="1000"/>
              </a:spcBef>
            </a:pPr>
            <a:r>
              <a:rPr lang="zh-CN" altLang="en-US" sz="1400" dirty="0">
                <a:sym typeface="Wingdings" pitchFamily="2" charset="2"/>
              </a:rPr>
              <a:t>静态字段（公有、私有）</a:t>
            </a:r>
            <a:endParaRPr lang="en-US" altLang="zh-CN" sz="1400" dirty="0">
              <a:sym typeface="Wingdings" pitchFamily="2" charset="2"/>
            </a:endParaRPr>
          </a:p>
          <a:p>
            <a:r>
              <a:rPr lang="zh-CN" altLang="en-US" sz="1600" dirty="0">
                <a:sym typeface="Wingdings" pitchFamily="2" charset="2"/>
              </a:rPr>
              <a:t>方法</a:t>
            </a:r>
            <a:r>
              <a:rPr lang="en-US" altLang="zh-CN" sz="1600" dirty="0">
                <a:sym typeface="Wingdings" pitchFamily="2" charset="2"/>
              </a:rPr>
              <a:t> 	</a:t>
            </a:r>
          </a:p>
          <a:p>
            <a:pPr marL="685800" lvl="2">
              <a:spcBef>
                <a:spcPts val="1000"/>
              </a:spcBef>
            </a:pPr>
            <a:r>
              <a:rPr lang="zh-CN" altLang="en-US" sz="1400" dirty="0">
                <a:sym typeface="Wingdings" pitchFamily="2" charset="2"/>
              </a:rPr>
              <a:t>实例方法（公有、私有）</a:t>
            </a:r>
            <a:endParaRPr lang="en-US" altLang="zh-CN" sz="1400" dirty="0">
              <a:sym typeface="Wingdings" pitchFamily="2" charset="2"/>
            </a:endParaRPr>
          </a:p>
          <a:p>
            <a:pPr marL="685800" lvl="2">
              <a:spcBef>
                <a:spcPts val="1000"/>
              </a:spcBef>
            </a:pPr>
            <a:r>
              <a:rPr lang="zh-CN" altLang="en-US" sz="1400" dirty="0">
                <a:sym typeface="Wingdings" pitchFamily="2" charset="2"/>
              </a:rPr>
              <a:t>静态方法（公有、私有）</a:t>
            </a:r>
            <a:endParaRPr lang="en-US" altLang="zh-CN" sz="1400" dirty="0">
              <a:sym typeface="Wingdings" pitchFamily="2" charset="2"/>
            </a:endParaRPr>
          </a:p>
          <a:p>
            <a:pPr marL="685800" lvl="2">
              <a:spcBef>
                <a:spcPts val="1000"/>
              </a:spcBef>
            </a:pPr>
            <a:r>
              <a:rPr lang="en-US" altLang="zh-CN" sz="1400" dirty="0">
                <a:sym typeface="Wingdings" pitchFamily="2" charset="2"/>
              </a:rPr>
              <a:t>getter/setter</a:t>
            </a:r>
          </a:p>
        </p:txBody>
      </p:sp>
    </p:spTree>
    <p:extLst>
      <p:ext uri="{BB962C8B-B14F-4D97-AF65-F5344CB8AC3E}">
        <p14:creationId xmlns:p14="http://schemas.microsoft.com/office/powerpoint/2010/main" val="3827374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定义类</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dirty="0">
                <a:sym typeface="Wingdings" pitchFamily="2" charset="2"/>
              </a:rPr>
              <a:t> 类声明  </a:t>
            </a:r>
            <a:r>
              <a:rPr lang="en-US" altLang="zh-CN" dirty="0">
                <a:sym typeface="Wingdings" pitchFamily="2" charset="2"/>
              </a:rPr>
              <a:t></a:t>
            </a:r>
          </a:p>
          <a:p>
            <a:endParaRPr lang="en-US" altLang="zh-CN" dirty="0">
              <a:sym typeface="Wingdings" pitchFamily="2" charset="2"/>
            </a:endParaRPr>
          </a:p>
          <a:p>
            <a:endParaRPr lang="en-US" altLang="zh-CN" dirty="0">
              <a:sym typeface="Wingdings" pitchFamily="2" charset="2"/>
            </a:endParaRPr>
          </a:p>
          <a:p>
            <a:r>
              <a:rPr lang="zh-CN" altLang="en-US" dirty="0">
                <a:sym typeface="Wingdings" pitchFamily="2" charset="2"/>
              </a:rPr>
              <a:t> 类表达式</a:t>
            </a:r>
            <a:r>
              <a:rPr lang="en-US" altLang="zh-CN" dirty="0">
                <a:sym typeface="Wingdings" pitchFamily="2" charset="2"/>
              </a:rPr>
              <a:t> </a:t>
            </a:r>
          </a:p>
          <a:p>
            <a:endParaRPr lang="en-US" altLang="zh-CN" dirty="0">
              <a:sym typeface="Wingdings" pitchFamily="2" charset="2"/>
            </a:endParaRPr>
          </a:p>
          <a:p>
            <a:endParaRPr lang="en-US" altLang="zh-CN" dirty="0">
              <a:sym typeface="Wingdings" pitchFamily="2" charset="2"/>
            </a:endParaRPr>
          </a:p>
          <a:p>
            <a:r>
              <a:rPr lang="zh-CN" altLang="en-US" dirty="0">
                <a:sym typeface="Wingdings" pitchFamily="2" charset="2"/>
              </a:rPr>
              <a:t> 无论类声明还是类表达式，都不提升！</a:t>
            </a:r>
            <a:endParaRPr lang="en-US" altLang="zh-CN" dirty="0">
              <a:sym typeface="Wingdings" pitchFamily="2" charset="2"/>
            </a:endParaRPr>
          </a:p>
        </p:txBody>
      </p:sp>
      <p:sp>
        <p:nvSpPr>
          <p:cNvPr id="3" name="矩形 2">
            <a:extLst>
              <a:ext uri="{FF2B5EF4-FFF2-40B4-BE49-F238E27FC236}">
                <a16:creationId xmlns:a16="http://schemas.microsoft.com/office/drawing/2014/main" id="{471E69B4-34DA-FB4F-BEB0-36E8E5869B66}"/>
              </a:ext>
            </a:extLst>
          </p:cNvPr>
          <p:cNvSpPr/>
          <p:nvPr/>
        </p:nvSpPr>
        <p:spPr>
          <a:xfrm>
            <a:off x="3184357" y="1270610"/>
            <a:ext cx="6096000" cy="1477328"/>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5F6167"/>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类主体</a:t>
            </a:r>
            <a:endParaRPr lang="en-US" altLang="zh-CN" b="0">
              <a:solidFill>
                <a:srgbClr val="5F6167"/>
              </a:solidFill>
              <a:effectLst/>
              <a:latin typeface="Fira Code" panose="020B0509050000020004" pitchFamily="49" charset="0"/>
            </a:endParaRP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myUser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p>
        </p:txBody>
      </p:sp>
      <p:sp>
        <p:nvSpPr>
          <p:cNvPr id="4" name="矩形 3">
            <a:extLst>
              <a:ext uri="{FF2B5EF4-FFF2-40B4-BE49-F238E27FC236}">
                <a16:creationId xmlns:a16="http://schemas.microsoft.com/office/drawing/2014/main" id="{95671BEF-2ECC-984C-8D67-3DBCD3F3BE69}"/>
              </a:ext>
            </a:extLst>
          </p:cNvPr>
          <p:cNvSpPr/>
          <p:nvPr/>
        </p:nvSpPr>
        <p:spPr>
          <a:xfrm>
            <a:off x="3192378" y="2971074"/>
            <a:ext cx="6096000" cy="1477328"/>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p>
          <a:p>
            <a:r>
              <a:rPr lang="en-US" altLang="zh-CN" b="0">
                <a:solidFill>
                  <a:srgbClr val="5F6167"/>
                </a:solidFill>
                <a:effectLst/>
                <a:latin typeface="Fira Code" panose="020B0509050000020004" pitchFamily="49" charset="0"/>
              </a:rPr>
              <a:t>  // </a:t>
            </a:r>
            <a:r>
              <a:rPr lang="zh-CN" altLang="en-US" b="0">
                <a:solidFill>
                  <a:srgbClr val="5F6167"/>
                </a:solidFill>
                <a:effectLst/>
                <a:latin typeface="Fira Code" panose="020B0509050000020004" pitchFamily="49" charset="0"/>
              </a:rPr>
              <a:t>类主体</a:t>
            </a:r>
            <a:endParaRPr lang="zh-CN" altLang="en-US" b="0">
              <a:solidFill>
                <a:srgbClr val="BBBBBB"/>
              </a:solidFill>
              <a:effectLst/>
              <a:latin typeface="Fira Code" panose="020B0509050000020004" pitchFamily="49" charset="0"/>
            </a:endParaRP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myUser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2223810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初始化</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lnSpcReduction="10000"/>
          </a:bodyPr>
          <a:lstStyle/>
          <a:p>
            <a:r>
              <a:rPr lang="zh-CN" altLang="en-US" dirty="0">
                <a:sym typeface="Wingdings" pitchFamily="2" charset="2"/>
              </a:rPr>
              <a:t> </a:t>
            </a:r>
            <a:r>
              <a:rPr lang="en-US" altLang="zh-CN"/>
              <a:t>constructor(param1, param2, ...) </a:t>
            </a:r>
            <a:r>
              <a:rPr lang="zh-CN" altLang="en-US"/>
              <a:t>是类的主体中的一个特殊方法，</a:t>
            </a:r>
            <a:r>
              <a:rPr kumimoji="1" lang="zh-CN" altLang="en-US" dirty="0"/>
              <a:t>用于设置每个实例的初始状态，处理在用</a:t>
            </a:r>
            <a:r>
              <a:rPr kumimoji="1" lang="en-US" altLang="zh-CN" dirty="0"/>
              <a:t> new</a:t>
            </a:r>
            <a:r>
              <a:rPr kumimoji="1" lang="zh-CN" altLang="en-US" dirty="0"/>
              <a:t> 调用时传递进来的参数。</a:t>
            </a:r>
            <a:endParaRPr kumimoji="1" lang="en-US" altLang="zh-CN" dirty="0"/>
          </a:p>
          <a:p>
            <a:endParaRPr lang="en-US" altLang="zh-CN"/>
          </a:p>
          <a:p>
            <a:endParaRPr lang="en-US" altLang="zh-CN"/>
          </a:p>
          <a:p>
            <a:endParaRPr lang="en-US" altLang="zh-CN"/>
          </a:p>
          <a:p>
            <a:endParaRPr lang="en-US" altLang="zh-CN"/>
          </a:p>
          <a:p>
            <a:r>
              <a:rPr lang="zh-CN" altLang="en-US"/>
              <a:t>如果没有为类定义一个构造函数，就会创建一个默认的构造函数。默认构造函数是个空函数，不会修改实例。</a:t>
            </a:r>
          </a:p>
          <a:p>
            <a:r>
              <a:rPr lang="en-US" altLang="zh-CN">
                <a:solidFill>
                  <a:srgbClr val="FF0000"/>
                </a:solidFill>
              </a:rPr>
              <a:t>JavaScript </a:t>
            </a:r>
            <a:r>
              <a:rPr lang="zh-CN" altLang="en-US">
                <a:solidFill>
                  <a:srgbClr val="FF0000"/>
                </a:solidFill>
              </a:rPr>
              <a:t>类只能有一个构造函数。</a:t>
            </a:r>
          </a:p>
          <a:p>
            <a:endParaRPr lang="zh-CN" altLang="en-US"/>
          </a:p>
          <a:p>
            <a:endParaRPr lang="en-US" altLang="zh-CN" dirty="0">
              <a:sym typeface="Wingdings" pitchFamily="2" charset="2"/>
            </a:endParaRPr>
          </a:p>
        </p:txBody>
      </p:sp>
      <p:sp>
        <p:nvSpPr>
          <p:cNvPr id="5" name="矩形 4">
            <a:extLst>
              <a:ext uri="{FF2B5EF4-FFF2-40B4-BE49-F238E27FC236}">
                <a16:creationId xmlns:a16="http://schemas.microsoft.com/office/drawing/2014/main" id="{A6B775D7-2CBC-B94C-BD09-0EDCC321F765}"/>
              </a:ext>
            </a:extLst>
          </p:cNvPr>
          <p:cNvSpPr/>
          <p:nvPr/>
        </p:nvSpPr>
        <p:spPr>
          <a:xfrm>
            <a:off x="2703095" y="2814390"/>
            <a:ext cx="6096000" cy="2031325"/>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myUser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'xiaojichao'</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854795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添加字段</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a:t>类字段是保存信息的变量。字段可以绑定到两种实体上：</a:t>
            </a:r>
          </a:p>
          <a:p>
            <a:pPr lvl="1"/>
            <a:r>
              <a:rPr lang="zh-CN" altLang="en-US"/>
              <a:t>类的实例上的字段</a:t>
            </a:r>
          </a:p>
          <a:p>
            <a:pPr lvl="1"/>
            <a:r>
              <a:rPr lang="zh-CN" altLang="en-US"/>
              <a:t>类本身上的字段（即静态字段）</a:t>
            </a:r>
          </a:p>
          <a:p>
            <a:r>
              <a:rPr lang="zh-CN" altLang="en-US"/>
              <a:t>字段还有两种可访问性级别：</a:t>
            </a:r>
          </a:p>
          <a:p>
            <a:pPr lvl="1"/>
            <a:r>
              <a:rPr lang="zh-CN" altLang="en-US"/>
              <a:t>公共：字段在任何地方都是可访问的</a:t>
            </a:r>
          </a:p>
          <a:p>
            <a:pPr lvl="1"/>
            <a:r>
              <a:rPr lang="zh-CN" altLang="en-US"/>
              <a:t>私有：字段只在类的主体内是可访问的</a:t>
            </a:r>
          </a:p>
          <a:p>
            <a:endParaRPr lang="zh-CN" altLang="en-US"/>
          </a:p>
          <a:p>
            <a:endParaRPr lang="en-US" altLang="zh-CN" dirty="0">
              <a:sym typeface="Wingdings" pitchFamily="2" charset="2"/>
            </a:endParaRPr>
          </a:p>
        </p:txBody>
      </p:sp>
    </p:spTree>
    <p:extLst>
      <p:ext uri="{BB962C8B-B14F-4D97-AF65-F5344CB8AC3E}">
        <p14:creationId xmlns:p14="http://schemas.microsoft.com/office/powerpoint/2010/main" val="1809944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添加字段</a:t>
            </a:r>
            <a:r>
              <a:rPr lang="en-US" altLang="zh-CN" dirty="0"/>
              <a:t>1</a:t>
            </a:r>
            <a:r>
              <a:rPr lang="zh-CN" altLang="en-US" dirty="0"/>
              <a:t> </a:t>
            </a:r>
            <a:r>
              <a:rPr lang="en-US" altLang="zh-CN" dirty="0"/>
              <a:t>-</a:t>
            </a:r>
            <a:r>
              <a:rPr lang="zh-CN" altLang="en-US"/>
              <a:t>公共实例字段</a:t>
            </a:r>
            <a:endParaRPr lang="zh-CN" altLang="en-US">
              <a:effectLst/>
            </a:endParaRPr>
          </a:p>
          <a:p>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36175" y="1514331"/>
            <a:ext cx="4397299" cy="4882987"/>
          </a:xfrm>
        </p:spPr>
        <p:txBody>
          <a:bodyPr>
            <a:normAutofit fontScale="92500" lnSpcReduction="20000"/>
          </a:bodyPr>
          <a:lstStyle/>
          <a:p>
            <a:r>
              <a:rPr lang="zh-CN" altLang="en-US"/>
              <a:t>隐式添加                   </a:t>
            </a:r>
            <a:r>
              <a:rPr lang="en-US" altLang="zh-CN">
                <a:sym typeface="Wingdings" pitchFamily="2" charset="2"/>
              </a:rPr>
              <a:t></a:t>
            </a:r>
            <a:endParaRPr lang="en-US" altLang="zh-CN"/>
          </a:p>
          <a:p>
            <a:pPr lvl="1"/>
            <a:r>
              <a:rPr lang="zh-CN" altLang="en-US"/>
              <a:t>缺点：很难掌握字段列表。必须从构造函数的代码中辨认它们。</a:t>
            </a:r>
            <a:endParaRPr lang="en-US" altLang="zh-CN"/>
          </a:p>
          <a:p>
            <a:pPr lvl="1"/>
            <a:endParaRPr lang="en-US" altLang="zh-CN"/>
          </a:p>
          <a:p>
            <a:pPr lvl="1"/>
            <a:endParaRPr lang="en-US" altLang="zh-CN"/>
          </a:p>
          <a:p>
            <a:pPr lvl="1"/>
            <a:endParaRPr lang="en-US" altLang="zh-CN"/>
          </a:p>
          <a:p>
            <a:r>
              <a:rPr lang="zh-CN" altLang="en-US"/>
              <a:t>显式添加（提案）</a:t>
            </a:r>
            <a:r>
              <a:rPr lang="en-US" altLang="zh-CN"/>
              <a:t>   </a:t>
            </a:r>
            <a:r>
              <a:rPr lang="en-US" altLang="zh-CN">
                <a:sym typeface="Wingdings" pitchFamily="2" charset="2"/>
              </a:rPr>
              <a:t></a:t>
            </a:r>
            <a:endParaRPr lang="en-US" altLang="zh-CN"/>
          </a:p>
          <a:p>
            <a:pPr marL="0" indent="0">
              <a:buNone/>
            </a:pPr>
            <a:endParaRPr lang="en-US" altLang="zh-CN"/>
          </a:p>
          <a:p>
            <a:r>
              <a:rPr lang="zh-CN" altLang="en-US">
                <a:latin typeface="Microsoft YaHei" panose="020B0503020204020204" pitchFamily="34" charset="-122"/>
                <a:ea typeface="Microsoft YaHei" panose="020B0503020204020204" pitchFamily="34" charset="-122"/>
              </a:rPr>
              <a:t>对公共字段的访问或者更新没有限制。可以在构造函数、方法以及类的外部读取公共字段，并对其赋值。</a:t>
            </a:r>
          </a:p>
          <a:p>
            <a:endParaRPr lang="zh-CN" altLang="en-US"/>
          </a:p>
          <a:p>
            <a:endParaRPr lang="en-US" altLang="zh-CN" dirty="0">
              <a:sym typeface="Wingdings" pitchFamily="2" charset="2"/>
            </a:endParaRPr>
          </a:p>
        </p:txBody>
      </p:sp>
      <p:sp>
        <p:nvSpPr>
          <p:cNvPr id="3" name="矩形 2">
            <a:extLst>
              <a:ext uri="{FF2B5EF4-FFF2-40B4-BE49-F238E27FC236}">
                <a16:creationId xmlns:a16="http://schemas.microsoft.com/office/drawing/2014/main" id="{E5732B4B-7FE8-CC45-99D6-90373055130D}"/>
              </a:ext>
            </a:extLst>
          </p:cNvPr>
          <p:cNvSpPr/>
          <p:nvPr/>
        </p:nvSpPr>
        <p:spPr>
          <a:xfrm>
            <a:off x="5454316" y="1447072"/>
            <a:ext cx="6096000" cy="1477328"/>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p:txBody>
      </p:sp>
      <p:sp>
        <p:nvSpPr>
          <p:cNvPr id="4" name="矩形 3">
            <a:extLst>
              <a:ext uri="{FF2B5EF4-FFF2-40B4-BE49-F238E27FC236}">
                <a16:creationId xmlns:a16="http://schemas.microsoft.com/office/drawing/2014/main" id="{9B96E768-4FC6-B144-894F-20CAF2D987A1}"/>
              </a:ext>
            </a:extLst>
          </p:cNvPr>
          <p:cNvSpPr/>
          <p:nvPr/>
        </p:nvSpPr>
        <p:spPr>
          <a:xfrm>
            <a:off x="5462337" y="3098320"/>
            <a:ext cx="6096000" cy="3693319"/>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en-US" altLang="zh-CN" b="0">
                <a:solidFill>
                  <a:srgbClr val="00E8C6"/>
                </a:solidFill>
                <a:effectLst/>
                <a:latin typeface="Fira Code" panose="020B0509050000020004" pitchFamily="49" charset="0"/>
              </a:rPr>
              <a:t>  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'unknown'</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 {</a:t>
            </a:r>
          </a:p>
          <a:p>
            <a:r>
              <a:rPr lang="en-US" altLang="zh-CN" b="0">
                <a:solidFill>
                  <a:srgbClr val="5F6167"/>
                </a:solidFill>
                <a:effectLst/>
                <a:latin typeface="Fira Code" panose="020B0509050000020004" pitchFamily="49" charset="0"/>
              </a:rPr>
              <a:t>    // </a:t>
            </a:r>
            <a:r>
              <a:rPr lang="zh-CN" altLang="en-US" b="0">
                <a:solidFill>
                  <a:srgbClr val="5F6167"/>
                </a:solidFill>
                <a:effectLst/>
                <a:latin typeface="Fira Code" panose="020B0509050000020004" pitchFamily="49" charset="0"/>
              </a:rPr>
              <a:t>不初始化</a:t>
            </a:r>
            <a:endParaRPr lang="zh-CN" altLang="en-US" b="0">
              <a:solidFill>
                <a:srgbClr val="BBBBBB"/>
              </a:solidFill>
              <a:effectLst/>
              <a:latin typeface="Fira Code" panose="020B0509050000020004" pitchFamily="49" charset="0"/>
            </a:endParaRPr>
          </a:p>
          <a:p>
            <a:r>
              <a:rPr lang="en-US" altLang="zh-CN" b="0">
                <a:solidFill>
                  <a:srgbClr val="BBBBBB"/>
                </a:solidFill>
                <a:effectLst/>
                <a:latin typeface="Fira Code" panose="020B0509050000020004" pitchFamily="49" charset="0"/>
              </a:rPr>
              <a:t>  }</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myUser1</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myUser1</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'xiaojichao'</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myUser1</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xiaojichao</a:t>
            </a:r>
            <a:endParaRPr lang="en-US" altLang="zh-CN" b="0">
              <a:solidFill>
                <a:srgbClr val="BBBBBB"/>
              </a:solidFill>
              <a:effectLst/>
              <a:latin typeface="Fira Code" panose="020B0509050000020004" pitchFamily="49" charset="0"/>
            </a:endParaRPr>
          </a:p>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myUser2</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myUser2</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unknown</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042971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添加字段</a:t>
            </a:r>
            <a:r>
              <a:rPr lang="en-US" altLang="zh-CN" dirty="0"/>
              <a:t>2</a:t>
            </a:r>
            <a:r>
              <a:rPr lang="zh-CN" altLang="en-US" dirty="0"/>
              <a:t> </a:t>
            </a:r>
            <a:r>
              <a:rPr lang="en-US" altLang="zh-CN" dirty="0"/>
              <a:t>–</a:t>
            </a:r>
            <a:r>
              <a:rPr lang="en-US" altLang="zh-CN"/>
              <a:t> </a:t>
            </a:r>
            <a:r>
              <a:rPr lang="zh-CN" altLang="en-US"/>
              <a:t>私有实例字段</a:t>
            </a:r>
            <a:endParaRPr lang="zh-CN" altLang="en-US">
              <a:effectLst/>
            </a:endParaRPr>
          </a:p>
          <a:p>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28154" y="1562457"/>
            <a:ext cx="3667383" cy="4882987"/>
          </a:xfrm>
        </p:spPr>
        <p:txBody>
          <a:bodyPr>
            <a:normAutofit/>
          </a:bodyPr>
          <a:lstStyle/>
          <a:p>
            <a:r>
              <a:rPr lang="zh-CN" altLang="en-US"/>
              <a:t>实现封装，隐藏类的内部细节。</a:t>
            </a:r>
            <a:endParaRPr lang="en-US" altLang="zh-CN"/>
          </a:p>
          <a:p>
            <a:r>
              <a:rPr lang="zh-CN" altLang="en-US"/>
              <a:t>私有字段只在类的主体内是可访问的。</a:t>
            </a:r>
            <a:endParaRPr lang="en-US" altLang="zh-CN"/>
          </a:p>
          <a:p>
            <a:r>
              <a:rPr lang="zh-CN" altLang="en-US"/>
              <a:t>在字段名签名加上特殊符号 </a:t>
            </a:r>
            <a:r>
              <a:rPr lang="en-US" altLang="zh-CN"/>
              <a:t>#</a:t>
            </a:r>
            <a:r>
              <a:rPr lang="zh-CN" altLang="en-US"/>
              <a:t>。</a:t>
            </a:r>
            <a:endParaRPr lang="en-US" altLang="zh-CN"/>
          </a:p>
          <a:p>
            <a:pPr lvl="1"/>
            <a:r>
              <a:rPr lang="zh-CN" altLang="en-US">
                <a:solidFill>
                  <a:srgbClr val="FF0000"/>
                </a:solidFill>
                <a:latin typeface="Microsoft YaHei" panose="020B0503020204020204" pitchFamily="34" charset="-122"/>
                <a:ea typeface="Microsoft YaHei" panose="020B0503020204020204" pitchFamily="34" charset="-122"/>
              </a:rPr>
              <a:t>每次用该字段时都必须保留前缀 </a:t>
            </a:r>
            <a:r>
              <a:rPr lang="en-US" altLang="zh-CN">
                <a:solidFill>
                  <a:srgbClr val="FF0000"/>
                </a:solidFill>
                <a:latin typeface="Microsoft YaHei" panose="020B0503020204020204" pitchFamily="34" charset="-122"/>
                <a:ea typeface="Microsoft YaHei" panose="020B0503020204020204" pitchFamily="34" charset="-122"/>
              </a:rPr>
              <a:t>#</a:t>
            </a:r>
            <a:r>
              <a:rPr lang="zh-CN" altLang="en-US">
                <a:solidFill>
                  <a:srgbClr val="FF0000"/>
                </a:solidFill>
                <a:latin typeface="Microsoft YaHei" panose="020B0503020204020204" pitchFamily="34" charset="-122"/>
                <a:ea typeface="Microsoft YaHei" panose="020B0503020204020204" pitchFamily="34" charset="-122"/>
              </a:rPr>
              <a:t>：声明、读取、修改的时候都必须保留</a:t>
            </a:r>
            <a:endParaRPr lang="zh-CN" altLang="en-US"/>
          </a:p>
          <a:p>
            <a:endParaRPr lang="en-US" altLang="zh-CN" dirty="0">
              <a:sym typeface="Wingdings" pitchFamily="2" charset="2"/>
            </a:endParaRPr>
          </a:p>
        </p:txBody>
      </p:sp>
      <p:sp>
        <p:nvSpPr>
          <p:cNvPr id="5" name="矩形 4">
            <a:extLst>
              <a:ext uri="{FF2B5EF4-FFF2-40B4-BE49-F238E27FC236}">
                <a16:creationId xmlns:a16="http://schemas.microsoft.com/office/drawing/2014/main" id="{73C0BBF2-7C44-6D47-B980-52601A106A9C}"/>
              </a:ext>
            </a:extLst>
          </p:cNvPr>
          <p:cNvSpPr/>
          <p:nvPr/>
        </p:nvSpPr>
        <p:spPr>
          <a:xfrm>
            <a:off x="4636170" y="1848633"/>
            <a:ext cx="7283116" cy="3970318"/>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00E8C6"/>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getName</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'xiaojichao'</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getName</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 'xiaojichao'</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SyntaxError is thrown</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250139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面向对象编程概述</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11225"/>
            <a:ext cx="6434710" cy="538163"/>
          </a:xfrm>
        </p:spPr>
        <p:txBody>
          <a:bodyPr/>
          <a:lstStyle/>
          <a:p>
            <a:r>
              <a:rPr lang="zh-CN" altLang="en-US" dirty="0"/>
              <a:t>什么是面向对象编程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dirty="0">
                <a:sym typeface="Wingdings" pitchFamily="2" charset="2"/>
              </a:rPr>
              <a:t>面向对象编程经常被用于对真实世界的对象表示建模。</a:t>
            </a:r>
            <a:endParaRPr lang="en-US" altLang="zh-CN" dirty="0">
              <a:sym typeface="Wingdings" pitchFamily="2" charset="2"/>
            </a:endParaRPr>
          </a:p>
          <a:p>
            <a:endParaRPr lang="en-US" altLang="zh-CN" dirty="0">
              <a:sym typeface="Wingdings" pitchFamily="2" charset="2"/>
            </a:endParaRPr>
          </a:p>
          <a:p>
            <a:r>
              <a:rPr lang="zh-CN" altLang="en-US" dirty="0">
                <a:sym typeface="Wingdings" pitchFamily="2" charset="2"/>
              </a:rPr>
              <a:t>基本特征：</a:t>
            </a:r>
            <a:endParaRPr lang="en-US" altLang="zh-CN" dirty="0">
              <a:sym typeface="Wingdings" pitchFamily="2" charset="2"/>
            </a:endParaRPr>
          </a:p>
          <a:p>
            <a:pPr lvl="1"/>
            <a:r>
              <a:rPr lang="zh-CN" altLang="en-US" dirty="0">
                <a:sym typeface="Wingdings" pitchFamily="2" charset="2"/>
              </a:rPr>
              <a:t>继承</a:t>
            </a:r>
            <a:endParaRPr lang="en-US" altLang="zh-CN" dirty="0">
              <a:sym typeface="Wingdings" pitchFamily="2" charset="2"/>
            </a:endParaRPr>
          </a:p>
          <a:p>
            <a:pPr lvl="1"/>
            <a:r>
              <a:rPr lang="zh-CN" altLang="en-US" dirty="0">
                <a:sym typeface="Wingdings" pitchFamily="2" charset="2"/>
              </a:rPr>
              <a:t>封装</a:t>
            </a:r>
            <a:endParaRPr lang="en-US" altLang="zh-CN" dirty="0">
              <a:sym typeface="Wingdings" pitchFamily="2" charset="2"/>
            </a:endParaRPr>
          </a:p>
          <a:p>
            <a:pPr lvl="1"/>
            <a:r>
              <a:rPr lang="zh-CN" altLang="en-US" dirty="0">
                <a:sym typeface="Wingdings" pitchFamily="2" charset="2"/>
              </a:rPr>
              <a:t>多态</a:t>
            </a:r>
            <a:endParaRPr lang="en-US" altLang="zh-CN" dirty="0">
              <a:sym typeface="Wingdings" pitchFamily="2" charset="2"/>
            </a:endParaRPr>
          </a:p>
          <a:p>
            <a:r>
              <a:rPr lang="zh-CN" altLang="en-US" dirty="0">
                <a:sym typeface="Wingdings" pitchFamily="2" charset="2"/>
              </a:rPr>
              <a:t>基本概念：</a:t>
            </a:r>
            <a:endParaRPr lang="en-US" altLang="zh-CN" dirty="0">
              <a:sym typeface="Wingdings" pitchFamily="2" charset="2"/>
            </a:endParaRPr>
          </a:p>
          <a:p>
            <a:pPr lvl="1"/>
            <a:r>
              <a:rPr lang="zh-CN" altLang="en-US" dirty="0">
                <a:sym typeface="Wingdings" pitchFamily="2" charset="2"/>
              </a:rPr>
              <a:t>类</a:t>
            </a:r>
            <a:endParaRPr lang="en-US" altLang="zh-CN" dirty="0">
              <a:sym typeface="Wingdings" pitchFamily="2" charset="2"/>
            </a:endParaRPr>
          </a:p>
          <a:p>
            <a:pPr lvl="1"/>
            <a:r>
              <a:rPr lang="zh-CN" altLang="en-US" dirty="0">
                <a:sym typeface="Wingdings" pitchFamily="2" charset="2"/>
              </a:rPr>
              <a:t>对象</a:t>
            </a:r>
            <a:endParaRPr lang="en-US" altLang="zh-CN" dirty="0">
              <a:sym typeface="Wingdings" pitchFamily="2" charset="2"/>
            </a:endParaRPr>
          </a:p>
        </p:txBody>
      </p:sp>
      <p:pic>
        <p:nvPicPr>
          <p:cNvPr id="1026" name="Picture 2">
            <a:extLst>
              <a:ext uri="{FF2B5EF4-FFF2-40B4-BE49-F238E27FC236}">
                <a16:creationId xmlns:a16="http://schemas.microsoft.com/office/drawing/2014/main" id="{5850DF62-FEF6-AF40-A901-332124A694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5779" y="1633818"/>
            <a:ext cx="2787407" cy="417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896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添加字段</a:t>
            </a:r>
            <a:r>
              <a:rPr lang="en-US" altLang="zh-CN" dirty="0"/>
              <a:t>3</a:t>
            </a:r>
            <a:r>
              <a:rPr lang="zh-CN" altLang="en-US" dirty="0"/>
              <a:t> </a:t>
            </a:r>
            <a:r>
              <a:rPr lang="en-US" altLang="zh-CN" dirty="0"/>
              <a:t>–</a:t>
            </a:r>
            <a:r>
              <a:rPr lang="en-US" altLang="zh-CN"/>
              <a:t> </a:t>
            </a:r>
            <a:r>
              <a:rPr lang="zh-CN" altLang="en-US"/>
              <a:t>公共静态字段</a:t>
            </a:r>
            <a:endParaRPr lang="zh-CN" altLang="en-US">
              <a:effectLst/>
            </a:endParaRPr>
          </a:p>
          <a:p>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28155" y="1562457"/>
            <a:ext cx="3129972" cy="4882987"/>
          </a:xfrm>
        </p:spPr>
        <p:txBody>
          <a:bodyPr>
            <a:normAutofit/>
          </a:bodyPr>
          <a:lstStyle/>
          <a:p>
            <a:r>
              <a:rPr lang="zh-CN" altLang="en-US"/>
              <a:t>类本身上定义的字段</a:t>
            </a:r>
            <a:endParaRPr lang="en-US" altLang="zh-CN"/>
          </a:p>
          <a:p>
            <a:r>
              <a:rPr lang="zh-CN" altLang="en-US">
                <a:sym typeface="Wingdings" pitchFamily="2" charset="2"/>
              </a:rPr>
              <a:t>语法：</a:t>
            </a:r>
            <a:r>
              <a:rPr lang="en-US" altLang="zh-CN">
                <a:sym typeface="Wingdings" pitchFamily="2" charset="2"/>
              </a:rPr>
              <a:t>static </a:t>
            </a:r>
            <a:r>
              <a:rPr lang="zh-CN" altLang="en-US">
                <a:sym typeface="Wingdings" pitchFamily="2" charset="2"/>
              </a:rPr>
              <a:t>字段名</a:t>
            </a:r>
            <a:endParaRPr lang="en-US" altLang="zh-CN">
              <a:sym typeface="Wingdings" pitchFamily="2" charset="2"/>
            </a:endParaRPr>
          </a:p>
          <a:p>
            <a:endParaRPr lang="en-US" altLang="zh-CN" dirty="0">
              <a:sym typeface="Wingdings" pitchFamily="2" charset="2"/>
            </a:endParaRPr>
          </a:p>
        </p:txBody>
      </p:sp>
      <p:sp>
        <p:nvSpPr>
          <p:cNvPr id="3" name="矩形 2">
            <a:extLst>
              <a:ext uri="{FF2B5EF4-FFF2-40B4-BE49-F238E27FC236}">
                <a16:creationId xmlns:a16="http://schemas.microsoft.com/office/drawing/2014/main" id="{ADAFC5A0-5AB4-334B-888C-B9730F8E35DE}"/>
              </a:ext>
            </a:extLst>
          </p:cNvPr>
          <p:cNvSpPr/>
          <p:nvPr/>
        </p:nvSpPr>
        <p:spPr>
          <a:xfrm>
            <a:off x="4002506" y="2498338"/>
            <a:ext cx="8101262" cy="4247317"/>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static</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TYPE_ADMIN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"admin"</a:t>
            </a:r>
            <a:r>
              <a:rPr lang="en-US" altLang="zh-CN" b="0">
                <a:solidFill>
                  <a:srgbClr val="BBBBBB"/>
                </a:solidFill>
                <a:effectLst/>
                <a:latin typeface="Fira Code" panose="020B0509050000020004" pitchFamily="49" charset="0"/>
              </a:rPr>
              <a:t>;</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static</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TYPE_REGULAR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"regular"</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00E8C6"/>
                </a:solidFill>
                <a:effectLst/>
                <a:latin typeface="Fira Code" panose="020B0509050000020004" pitchFamily="49" charset="0"/>
              </a:rPr>
              <a:t>  </a:t>
            </a:r>
            <a:r>
              <a:rPr lang="en-US" altLang="zh-CN" b="0">
                <a:solidFill>
                  <a:srgbClr val="00E8C6"/>
                </a:solidFill>
                <a:effectLst/>
                <a:latin typeface="Fira Code" panose="020B0509050000020004" pitchFamily="49" charset="0"/>
              </a:rPr>
              <a:t>type</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type</a:t>
            </a:r>
            <a:r>
              <a:rPr lang="en-US" altLang="zh-CN" b="0">
                <a:solidFill>
                  <a:srgbClr val="BBBBBB"/>
                </a:solidFill>
                <a:effectLst/>
                <a:latin typeface="Fira Code" panose="020B0509050000020004" pitchFamily="49" charset="0"/>
              </a:rPr>
              <a:t>) {</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type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type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admin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网站管理员</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TYPE_ADMIN</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admin</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type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TYPE_ADMIN</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 true</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226379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添加字段</a:t>
            </a:r>
            <a:r>
              <a:rPr lang="en-US" altLang="zh-CN" dirty="0"/>
              <a:t>4</a:t>
            </a:r>
            <a:r>
              <a:rPr lang="zh-CN" altLang="en-US" dirty="0"/>
              <a:t> </a:t>
            </a:r>
            <a:r>
              <a:rPr lang="en-US" altLang="zh-CN" dirty="0"/>
              <a:t>–</a:t>
            </a:r>
            <a:r>
              <a:rPr lang="en-US" altLang="zh-CN"/>
              <a:t> </a:t>
            </a:r>
            <a:r>
              <a:rPr lang="zh-CN" altLang="en-US"/>
              <a:t>私有静态字段</a:t>
            </a:r>
            <a:endParaRPr lang="zh-CN" altLang="en-US">
              <a:effectLst/>
            </a:endParaRPr>
          </a:p>
          <a:p>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28155" y="1562457"/>
            <a:ext cx="3129972" cy="4882987"/>
          </a:xfrm>
        </p:spPr>
        <p:txBody>
          <a:bodyPr>
            <a:normAutofit/>
          </a:bodyPr>
          <a:lstStyle/>
          <a:p>
            <a:r>
              <a:rPr lang="zh-CN" altLang="en-US"/>
              <a:t>类本身上定义的字段</a:t>
            </a:r>
            <a:endParaRPr lang="en-US" altLang="zh-CN"/>
          </a:p>
          <a:p>
            <a:r>
              <a:rPr lang="zh-CN" altLang="en-US">
                <a:sym typeface="Wingdings" pitchFamily="2" charset="2"/>
              </a:rPr>
              <a:t>语法：</a:t>
            </a:r>
            <a:r>
              <a:rPr lang="en-US" altLang="zh-CN">
                <a:sym typeface="Wingdings" pitchFamily="2" charset="2"/>
              </a:rPr>
              <a:t>static #</a:t>
            </a:r>
            <a:r>
              <a:rPr lang="zh-CN" altLang="en-US">
                <a:sym typeface="Wingdings" pitchFamily="2" charset="2"/>
              </a:rPr>
              <a:t>字段名</a:t>
            </a:r>
            <a:endParaRPr lang="en-US" altLang="zh-CN">
              <a:sym typeface="Wingdings" pitchFamily="2" charset="2"/>
            </a:endParaRPr>
          </a:p>
          <a:p>
            <a:endParaRPr lang="en-US" altLang="zh-CN" dirty="0">
              <a:sym typeface="Wingdings" pitchFamily="2" charset="2"/>
            </a:endParaRPr>
          </a:p>
        </p:txBody>
      </p:sp>
      <p:sp>
        <p:nvSpPr>
          <p:cNvPr id="4" name="矩形 3">
            <a:extLst>
              <a:ext uri="{FF2B5EF4-FFF2-40B4-BE49-F238E27FC236}">
                <a16:creationId xmlns:a16="http://schemas.microsoft.com/office/drawing/2014/main" id="{4C543126-4B55-3349-9802-0EB365CB9130}"/>
              </a:ext>
            </a:extLst>
          </p:cNvPr>
          <p:cNvSpPr/>
          <p:nvPr/>
        </p:nvSpPr>
        <p:spPr>
          <a:xfrm>
            <a:off x="4435643" y="1892475"/>
            <a:ext cx="7620000" cy="4801314"/>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static</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#MAX_INSTANCES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static</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#instances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0</a:t>
            </a:r>
            <a:r>
              <a:rPr lang="en-US" altLang="zh-CN" b="0">
                <a:solidFill>
                  <a:srgbClr val="BBBBBB"/>
                </a:solidFill>
                <a:effectLst/>
                <a:latin typeface="Fira Code" panose="020B0509050000020004" pitchFamily="49" charset="0"/>
              </a:rPr>
              <a:t>; </a:t>
            </a:r>
          </a:p>
          <a:p>
            <a:r>
              <a:rPr lang="zh-CN" altLang="en-US" b="0">
                <a:solidFill>
                  <a:srgbClr val="00E8C6"/>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#instances</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if</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#instances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&gt;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#MAX_INSTANCES</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throw</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Error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无法创建</a:t>
            </a:r>
            <a:r>
              <a:rPr lang="en-US" altLang="zh-CN" b="0">
                <a:solidFill>
                  <a:srgbClr val="96E072"/>
                </a:solidFill>
                <a:effectLst/>
                <a:latin typeface="Fira Code" panose="020B0509050000020004" pitchFamily="49" charset="0"/>
              </a:rPr>
              <a:t>User</a:t>
            </a:r>
            <a:r>
              <a:rPr lang="zh-CN" altLang="en-US" b="0">
                <a:solidFill>
                  <a:srgbClr val="96E072"/>
                </a:solidFill>
                <a:effectLst/>
                <a:latin typeface="Fira Code" panose="020B0509050000020004" pitchFamily="49" charset="0"/>
              </a:rPr>
              <a:t>实例</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'Jon Snow'</a:t>
            </a:r>
            <a:r>
              <a:rPr lang="en-US" altLang="zh-CN" b="0">
                <a:solidFill>
                  <a:srgbClr val="BBBBBB"/>
                </a:solidFill>
                <a:effectLst/>
                <a:latin typeface="Fira Code" panose="020B0509050000020004" pitchFamily="49" charset="0"/>
              </a:rPr>
              <a:t>);</a:t>
            </a:r>
          </a:p>
          <a:p>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'Arya Stark'</a:t>
            </a:r>
            <a:r>
              <a:rPr lang="en-US" altLang="zh-CN" b="0">
                <a:solidFill>
                  <a:srgbClr val="BBBBBB"/>
                </a:solidFill>
                <a:effectLst/>
                <a:latin typeface="Fira Code" panose="020B0509050000020004" pitchFamily="49" charset="0"/>
              </a:rPr>
              <a:t>);</a:t>
            </a:r>
          </a:p>
          <a:p>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'Sansa Stark'</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抛出错误</a:t>
            </a:r>
            <a:endParaRPr lang="zh-CN" altLang="en-US"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873806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添加方法</a:t>
            </a:r>
            <a:r>
              <a:rPr lang="en-US" altLang="zh-CN" dirty="0"/>
              <a:t>1</a:t>
            </a:r>
            <a:r>
              <a:rPr lang="zh-CN" altLang="en-US" dirty="0"/>
              <a:t> </a:t>
            </a:r>
            <a:r>
              <a:rPr lang="en-US" altLang="zh-CN" dirty="0"/>
              <a:t>–</a:t>
            </a:r>
            <a:r>
              <a:rPr lang="zh-CN" altLang="en-US" dirty="0"/>
              <a:t> 公有实例方法 </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28154" y="1562457"/>
            <a:ext cx="4012287" cy="4882987"/>
          </a:xfrm>
        </p:spPr>
        <p:txBody>
          <a:bodyPr>
            <a:normAutofit/>
          </a:bodyPr>
          <a:lstStyle/>
          <a:p>
            <a:r>
              <a:rPr lang="zh-CN" altLang="en-US"/>
              <a:t>实例方法可以访问和修改实例数据。</a:t>
            </a:r>
            <a:endParaRPr lang="en-US" altLang="zh-CN"/>
          </a:p>
          <a:p>
            <a:r>
              <a:rPr lang="zh-CN" altLang="en-US"/>
              <a:t>实例方法可以调用其它实例方法，以及任何静态方法。</a:t>
            </a:r>
          </a:p>
          <a:p>
            <a:endParaRPr lang="en-US" altLang="zh-CN" dirty="0">
              <a:sym typeface="Wingdings" pitchFamily="2" charset="2"/>
            </a:endParaRPr>
          </a:p>
        </p:txBody>
      </p:sp>
      <p:sp>
        <p:nvSpPr>
          <p:cNvPr id="3" name="矩形 2">
            <a:extLst>
              <a:ext uri="{FF2B5EF4-FFF2-40B4-BE49-F238E27FC236}">
                <a16:creationId xmlns:a16="http://schemas.microsoft.com/office/drawing/2014/main" id="{7B75B0CD-98BB-F042-93AE-BAC07663AC4C}"/>
              </a:ext>
            </a:extLst>
          </p:cNvPr>
          <p:cNvSpPr/>
          <p:nvPr/>
        </p:nvSpPr>
        <p:spPr>
          <a:xfrm>
            <a:off x="5398168" y="1417091"/>
            <a:ext cx="6096000" cy="5355312"/>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00E8C6"/>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getName</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nameContains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str</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getName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includes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str</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"Jon Snow"</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nameContains</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"Jon"</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 true</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nameContains</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"Stark"</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 false</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112787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添加方法</a:t>
            </a:r>
            <a:r>
              <a:rPr lang="en-US" altLang="zh-CN" dirty="0"/>
              <a:t>2</a:t>
            </a:r>
            <a:r>
              <a:rPr lang="zh-CN" altLang="en-US" dirty="0"/>
              <a:t> </a:t>
            </a:r>
            <a:r>
              <a:rPr lang="en-US" altLang="zh-CN" dirty="0"/>
              <a:t>–</a:t>
            </a:r>
            <a:r>
              <a:rPr lang="zh-CN" altLang="en-US" dirty="0"/>
              <a:t> 私有实例方法 </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28154" y="1562457"/>
            <a:ext cx="4012287" cy="4882987"/>
          </a:xfrm>
        </p:spPr>
        <p:txBody>
          <a:bodyPr>
            <a:normAutofit/>
          </a:bodyPr>
          <a:lstStyle/>
          <a:p>
            <a:r>
              <a:rPr lang="zh-CN" altLang="en-US"/>
              <a:t>方法名前加 </a:t>
            </a:r>
            <a:r>
              <a:rPr lang="en-US" altLang="zh-CN"/>
              <a:t>#</a:t>
            </a:r>
          </a:p>
          <a:p>
            <a:r>
              <a:rPr lang="zh-CN" altLang="en-US">
                <a:sym typeface="Wingdings" pitchFamily="2" charset="2"/>
              </a:rPr>
              <a:t>不能在类体外调用</a:t>
            </a:r>
            <a:endParaRPr lang="en-US" altLang="zh-CN" dirty="0">
              <a:sym typeface="Wingdings" pitchFamily="2" charset="2"/>
            </a:endParaRPr>
          </a:p>
        </p:txBody>
      </p:sp>
      <p:sp>
        <p:nvSpPr>
          <p:cNvPr id="4" name="矩形 3">
            <a:extLst>
              <a:ext uri="{FF2B5EF4-FFF2-40B4-BE49-F238E27FC236}">
                <a16:creationId xmlns:a16="http://schemas.microsoft.com/office/drawing/2014/main" id="{2852C3AC-9831-0F40-AE1B-CB8F88259168}"/>
              </a:ext>
            </a:extLst>
          </p:cNvPr>
          <p:cNvSpPr/>
          <p:nvPr/>
        </p:nvSpPr>
        <p:spPr>
          <a:xfrm>
            <a:off x="5045243" y="1602678"/>
            <a:ext cx="7074568" cy="5170646"/>
          </a:xfrm>
          <a:prstGeom prst="rect">
            <a:avLst/>
          </a:prstGeom>
          <a:ln>
            <a:solidFill>
              <a:schemeClr val="accent1"/>
            </a:solidFill>
          </a:ln>
        </p:spPr>
        <p:txBody>
          <a:bodyPr wrap="square">
            <a:spAutoFit/>
          </a:bodyPr>
          <a:lstStyle/>
          <a:p>
            <a:r>
              <a:rPr lang="en-US" altLang="zh-CN" sz="1600" b="0">
                <a:solidFill>
                  <a:srgbClr val="C74DED"/>
                </a:solidFill>
                <a:effectLst/>
                <a:latin typeface="Fira Code" panose="020B0509050000020004" pitchFamily="49" charset="0"/>
              </a:rPr>
              <a:t>class</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 {</a:t>
            </a:r>
          </a:p>
          <a:p>
            <a:r>
              <a:rPr lang="zh-CN" altLang="en-US" sz="1600" b="0">
                <a:solidFill>
                  <a:srgbClr val="00E8C6"/>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zh-CN" altLang="en-US"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constructor</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getName</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return</a:t>
            </a:r>
            <a:r>
              <a:rPr lang="en-US" altLang="zh-CN" sz="1600" b="0">
                <a:solidFill>
                  <a:srgbClr val="BBBBBB"/>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zh-CN" altLang="en-US"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nameContains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str</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return</a:t>
            </a:r>
            <a:r>
              <a:rPr lang="en-US" altLang="zh-CN" sz="1600" b="0">
                <a:solidFill>
                  <a:srgbClr val="BBBBBB"/>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#getName</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includes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str</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"Jon Snow"</a:t>
            </a:r>
            <a:r>
              <a:rPr lang="en-US" altLang="zh-CN" sz="1600" b="0">
                <a:solidFill>
                  <a:srgbClr val="BBBBBB"/>
                </a:solidFill>
                <a:effectLst/>
                <a:latin typeface="Fira Code" panose="020B0509050000020004" pitchFamily="49" charset="0"/>
              </a:rPr>
              <a:t>);</a:t>
            </a:r>
          </a:p>
          <a:p>
            <a:r>
              <a:rPr lang="en-US" altLang="zh-CN" sz="1600" b="0">
                <a:solidFill>
                  <a:srgbClr val="F39C12"/>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nameContains</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"Jon"</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=&gt; true</a:t>
            </a:r>
            <a:endParaRPr lang="en-US" altLang="zh-CN" sz="1600" b="0">
              <a:solidFill>
                <a:srgbClr val="BBBBBB"/>
              </a:solidFill>
              <a:effectLst/>
              <a:latin typeface="Fira Code" panose="020B0509050000020004" pitchFamily="49" charset="0"/>
            </a:endParaRPr>
          </a:p>
          <a:p>
            <a:r>
              <a:rPr lang="en-US" altLang="zh-CN" sz="1600" b="0">
                <a:solidFill>
                  <a:srgbClr val="F39C12"/>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nameContains</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"Stark"</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=&gt; false</a:t>
            </a:r>
            <a:br>
              <a:rPr lang="en-US" altLang="zh-CN" sz="1600" b="0">
                <a:solidFill>
                  <a:srgbClr val="BBBBBB"/>
                </a:solidFill>
                <a:effectLst/>
                <a:latin typeface="Fira Code" panose="020B0509050000020004" pitchFamily="49" charset="0"/>
              </a:rPr>
            </a:br>
            <a:r>
              <a:rPr lang="en-US" altLang="zh-CN" sz="1600" b="0">
                <a:solidFill>
                  <a:srgbClr val="F39C12"/>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a:t>
            </a:r>
            <a:r>
              <a:rPr lang="en-US" altLang="zh-CN" sz="1600" b="0">
                <a:solidFill>
                  <a:srgbClr val="FFE66D"/>
                </a:solidFill>
                <a:effectLst/>
                <a:latin typeface="Fira Code" panose="020B0509050000020004" pitchFamily="49" charset="0"/>
              </a:rPr>
              <a:t>#getName</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a:t>
            </a:r>
            <a:r>
              <a:rPr lang="zh-CN" altLang="en-US" sz="1600" b="0">
                <a:solidFill>
                  <a:srgbClr val="5F6167"/>
                </a:solidFill>
                <a:effectLst/>
                <a:latin typeface="Fira Code" panose="020B0509050000020004" pitchFamily="49" charset="0"/>
              </a:rPr>
              <a:t>抛出 </a:t>
            </a:r>
            <a:r>
              <a:rPr lang="en-US" altLang="zh-CN" sz="1600" b="0">
                <a:solidFill>
                  <a:srgbClr val="5F6167"/>
                </a:solidFill>
                <a:effectLst/>
                <a:latin typeface="Fira Code" panose="020B0509050000020004" pitchFamily="49" charset="0"/>
              </a:rPr>
              <a:t>SyntaxError</a:t>
            </a:r>
            <a:endParaRPr lang="en-US" altLang="zh-CN" sz="16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018385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添加方法</a:t>
            </a:r>
            <a:r>
              <a:rPr lang="en-US" altLang="zh-CN" dirty="0"/>
              <a:t>3</a:t>
            </a:r>
            <a:r>
              <a:rPr lang="zh-CN" altLang="en-US" dirty="0"/>
              <a:t> </a:t>
            </a:r>
            <a:r>
              <a:rPr lang="en-US" altLang="zh-CN" dirty="0"/>
              <a:t>–</a:t>
            </a:r>
            <a:r>
              <a:rPr lang="zh-CN" altLang="en-US" dirty="0"/>
              <a:t> 公有静态方法 </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28154" y="1562457"/>
            <a:ext cx="4012287" cy="4882987"/>
          </a:xfrm>
        </p:spPr>
        <p:txBody>
          <a:bodyPr>
            <a:normAutofit/>
          </a:bodyPr>
          <a:lstStyle/>
          <a:p>
            <a:r>
              <a:rPr lang="zh-CN" altLang="en-US"/>
              <a:t>直接绑定到类的函数，持有与类相关的逻辑，而不是与类的实例相关的逻辑。</a:t>
            </a:r>
            <a:endParaRPr lang="en-US" altLang="zh-CN"/>
          </a:p>
          <a:p>
            <a:r>
              <a:rPr lang="zh-CN" altLang="en-US">
                <a:sym typeface="Wingdings" pitchFamily="2" charset="2"/>
              </a:rPr>
              <a:t>语法：</a:t>
            </a:r>
            <a:r>
              <a:rPr lang="en-US" altLang="zh-CN">
                <a:sym typeface="Wingdings" pitchFamily="2" charset="2"/>
              </a:rPr>
              <a:t>static  </a:t>
            </a:r>
            <a:r>
              <a:rPr lang="zh-CN" altLang="en-US">
                <a:sym typeface="Wingdings" pitchFamily="2" charset="2"/>
              </a:rPr>
              <a:t>方法名</a:t>
            </a:r>
            <a:r>
              <a:rPr lang="en-US" altLang="zh-CN">
                <a:sym typeface="Wingdings" pitchFamily="2" charset="2"/>
              </a:rPr>
              <a:t>() {}</a:t>
            </a:r>
          </a:p>
          <a:p>
            <a:r>
              <a:rPr lang="zh-CN" altLang="en-US" dirty="0">
                <a:sym typeface="Wingdings" pitchFamily="2" charset="2"/>
              </a:rPr>
              <a:t>规则：</a:t>
            </a:r>
            <a:endParaRPr lang="en-US" altLang="zh-CN" dirty="0">
              <a:sym typeface="Wingdings" pitchFamily="2" charset="2"/>
            </a:endParaRPr>
          </a:p>
          <a:p>
            <a:pPr lvl="1"/>
            <a:r>
              <a:rPr lang="zh-CN" altLang="en-US" dirty="0">
                <a:solidFill>
                  <a:srgbClr val="FF0000"/>
                </a:solidFill>
                <a:sym typeface="Wingdings" pitchFamily="2" charset="2"/>
              </a:rPr>
              <a:t>静态方法可以访问静态字段；</a:t>
            </a:r>
            <a:endParaRPr lang="en-US" altLang="zh-CN" dirty="0">
              <a:solidFill>
                <a:srgbClr val="FF0000"/>
              </a:solidFill>
              <a:sym typeface="Wingdings" pitchFamily="2" charset="2"/>
            </a:endParaRPr>
          </a:p>
          <a:p>
            <a:pPr lvl="1"/>
            <a:r>
              <a:rPr lang="zh-CN" altLang="en-US" dirty="0">
                <a:solidFill>
                  <a:srgbClr val="FF0000"/>
                </a:solidFill>
                <a:sym typeface="Wingdings" pitchFamily="2" charset="2"/>
              </a:rPr>
              <a:t>静态方法不能访问实例字段。</a:t>
            </a:r>
            <a:endParaRPr lang="en-US" altLang="zh-CN" dirty="0">
              <a:solidFill>
                <a:srgbClr val="FF0000"/>
              </a:solidFill>
              <a:sym typeface="Wingdings" pitchFamily="2" charset="2"/>
            </a:endParaRPr>
          </a:p>
        </p:txBody>
      </p:sp>
      <p:sp>
        <p:nvSpPr>
          <p:cNvPr id="3" name="矩形 2">
            <a:extLst>
              <a:ext uri="{FF2B5EF4-FFF2-40B4-BE49-F238E27FC236}">
                <a16:creationId xmlns:a16="http://schemas.microsoft.com/office/drawing/2014/main" id="{7534D9EC-B54C-C147-B464-9E976E3BC463}"/>
              </a:ext>
            </a:extLst>
          </p:cNvPr>
          <p:cNvSpPr/>
          <p:nvPr/>
        </p:nvSpPr>
        <p:spPr>
          <a:xfrm>
            <a:off x="6007769" y="1446541"/>
            <a:ext cx="6096000" cy="5355312"/>
          </a:xfrm>
          <a:prstGeom prst="rect">
            <a:avLst/>
          </a:prstGeom>
          <a:ln>
            <a:solidFill>
              <a:schemeClr val="accent1"/>
            </a:solidFill>
          </a:ln>
        </p:spPr>
        <p:txBody>
          <a:bodyPr>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static</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#takenNames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static</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isNameTaken</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#takenNames</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includes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"Unknown"</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#takenNames</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push</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"Jon Snow"</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isNameTaken</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"Jon Snow"</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 true</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isNameTaken</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"Arya Stark"</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 false</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048645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添加方法</a:t>
            </a:r>
            <a:r>
              <a:rPr lang="en-US" altLang="zh-CN" dirty="0"/>
              <a:t>4</a:t>
            </a:r>
            <a:r>
              <a:rPr lang="zh-CN" altLang="en-US" dirty="0"/>
              <a:t> </a:t>
            </a:r>
            <a:r>
              <a:rPr lang="en-US" altLang="zh-CN" dirty="0"/>
              <a:t>–</a:t>
            </a:r>
            <a:r>
              <a:rPr lang="zh-CN" altLang="en-US" dirty="0"/>
              <a:t> 私有静态方法 </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28154" y="1562457"/>
            <a:ext cx="4012287" cy="4882987"/>
          </a:xfrm>
        </p:spPr>
        <p:txBody>
          <a:bodyPr>
            <a:normAutofit/>
          </a:bodyPr>
          <a:lstStyle/>
          <a:p>
            <a:r>
              <a:rPr lang="zh-CN" altLang="en-US">
                <a:sym typeface="Wingdings" pitchFamily="2" charset="2"/>
              </a:rPr>
              <a:t>语法：</a:t>
            </a:r>
            <a:r>
              <a:rPr lang="en-US" altLang="zh-CN">
                <a:sym typeface="Wingdings" pitchFamily="2" charset="2"/>
              </a:rPr>
              <a:t>static  #</a:t>
            </a:r>
            <a:r>
              <a:rPr lang="zh-CN" altLang="en-US">
                <a:sym typeface="Wingdings" pitchFamily="2" charset="2"/>
              </a:rPr>
              <a:t>方法名</a:t>
            </a:r>
            <a:r>
              <a:rPr lang="en-US" altLang="zh-CN">
                <a:sym typeface="Wingdings" pitchFamily="2" charset="2"/>
              </a:rPr>
              <a:t>() {}</a:t>
            </a:r>
          </a:p>
          <a:p>
            <a:r>
              <a:rPr lang="zh-CN" altLang="en-US" dirty="0">
                <a:sym typeface="Wingdings" pitchFamily="2" charset="2"/>
              </a:rPr>
              <a:t>不能在类体外调用</a:t>
            </a:r>
            <a:endParaRPr lang="en-US" altLang="zh-CN" dirty="0">
              <a:solidFill>
                <a:srgbClr val="FF0000"/>
              </a:solidFill>
              <a:sym typeface="Wingdings" pitchFamily="2" charset="2"/>
            </a:endParaRPr>
          </a:p>
        </p:txBody>
      </p:sp>
      <p:sp>
        <p:nvSpPr>
          <p:cNvPr id="3" name="矩形 2">
            <a:extLst>
              <a:ext uri="{FF2B5EF4-FFF2-40B4-BE49-F238E27FC236}">
                <a16:creationId xmlns:a16="http://schemas.microsoft.com/office/drawing/2014/main" id="{7534D9EC-B54C-C147-B464-9E976E3BC463}"/>
              </a:ext>
            </a:extLst>
          </p:cNvPr>
          <p:cNvSpPr/>
          <p:nvPr/>
        </p:nvSpPr>
        <p:spPr>
          <a:xfrm>
            <a:off x="4668253" y="1446541"/>
            <a:ext cx="6649451" cy="5078313"/>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static</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#takenNames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static</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isNameTaken</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#takenNames</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includes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"Unknown"</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#takenNames</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push</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"Jon Snow"</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isNameTaken</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"Jon Snow"</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a:t>
            </a:r>
            <a:r>
              <a:rPr lang="zh-CN" altLang="en-US" b="0">
                <a:solidFill>
                  <a:srgbClr val="5F6167"/>
                </a:solidFill>
                <a:effectLst/>
                <a:latin typeface="Fira Code" panose="020B0509050000020004" pitchFamily="49" charset="0"/>
              </a:rPr>
              <a:t> </a:t>
            </a:r>
            <a:r>
              <a:rPr lang="en-US" altLang="zh-CN" b="0">
                <a:solidFill>
                  <a:srgbClr val="5F6167"/>
                </a:solidFill>
                <a:effectLst/>
                <a:latin typeface="Fira Code" panose="020B0509050000020004" pitchFamily="49" charset="0"/>
              </a:rPr>
              <a:t>TypeError</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828844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添加方法</a:t>
            </a:r>
            <a:r>
              <a:rPr lang="en-US" altLang="zh-CN" dirty="0"/>
              <a:t>5</a:t>
            </a:r>
            <a:r>
              <a:rPr lang="zh-CN" altLang="en-US" dirty="0"/>
              <a:t> </a:t>
            </a:r>
            <a:r>
              <a:rPr lang="en-US" altLang="zh-CN" dirty="0"/>
              <a:t>–</a:t>
            </a:r>
            <a:r>
              <a:rPr lang="zh-CN" altLang="en-US" dirty="0"/>
              <a:t> </a:t>
            </a:r>
            <a:r>
              <a:rPr lang="en-US" altLang="zh-CN" dirty="0"/>
              <a:t>getter/setter</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28154" y="1562457"/>
            <a:ext cx="4012287" cy="4882987"/>
          </a:xfrm>
        </p:spPr>
        <p:txBody>
          <a:bodyPr>
            <a:normAutofit/>
          </a:bodyPr>
          <a:lstStyle/>
          <a:p>
            <a:r>
              <a:rPr lang="en-US" altLang="zh-CN"/>
              <a:t>getter </a:t>
            </a:r>
            <a:r>
              <a:rPr lang="zh-CN" altLang="en-US"/>
              <a:t>和 </a:t>
            </a:r>
            <a:r>
              <a:rPr lang="en-US" altLang="zh-CN"/>
              <a:t>setter </a:t>
            </a:r>
            <a:r>
              <a:rPr lang="zh-CN" altLang="en-US"/>
              <a:t>模拟常规字段，但对如何访问和更改字段有更多的控制。</a:t>
            </a:r>
            <a:br>
              <a:rPr lang="zh-CN" altLang="en-US"/>
            </a:br>
            <a:endParaRPr lang="zh-CN" altLang="en-US"/>
          </a:p>
          <a:p>
            <a:r>
              <a:rPr lang="en-US" altLang="zh-CN"/>
              <a:t>getter </a:t>
            </a:r>
            <a:r>
              <a:rPr lang="zh-CN" altLang="en-US"/>
              <a:t>在获取字段值时执行</a:t>
            </a:r>
            <a:endParaRPr lang="en-US" altLang="zh-CN"/>
          </a:p>
          <a:p>
            <a:r>
              <a:rPr lang="en-US" altLang="zh-CN"/>
              <a:t>setter </a:t>
            </a:r>
            <a:r>
              <a:rPr lang="zh-CN" altLang="en-US"/>
              <a:t>在设置值时执行</a:t>
            </a:r>
          </a:p>
        </p:txBody>
      </p:sp>
      <p:sp>
        <p:nvSpPr>
          <p:cNvPr id="4" name="矩形 3">
            <a:extLst>
              <a:ext uri="{FF2B5EF4-FFF2-40B4-BE49-F238E27FC236}">
                <a16:creationId xmlns:a16="http://schemas.microsoft.com/office/drawing/2014/main" id="{150CF880-7166-C04E-B53E-C66A6A5889DB}"/>
              </a:ext>
            </a:extLst>
          </p:cNvPr>
          <p:cNvSpPr/>
          <p:nvPr/>
        </p:nvSpPr>
        <p:spPr>
          <a:xfrm>
            <a:off x="6096000" y="1102578"/>
            <a:ext cx="6096000" cy="5755422"/>
          </a:xfrm>
          <a:prstGeom prst="rect">
            <a:avLst/>
          </a:prstGeom>
          <a:ln>
            <a:solidFill>
              <a:schemeClr val="accent1"/>
            </a:solidFill>
          </a:ln>
        </p:spPr>
        <p:txBody>
          <a:bodyPr>
            <a:spAutoFit/>
          </a:bodyPr>
          <a:lstStyle/>
          <a:p>
            <a:r>
              <a:rPr lang="en-US" altLang="zh-CN" sz="1600" b="0">
                <a:solidFill>
                  <a:srgbClr val="C74DED"/>
                </a:solidFill>
                <a:effectLst/>
                <a:latin typeface="Fira Code" panose="020B0509050000020004" pitchFamily="49" charset="0"/>
              </a:rPr>
              <a:t>class</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 {</a:t>
            </a:r>
          </a:p>
          <a:p>
            <a:r>
              <a:rPr lang="zh-CN" altLang="en-US" sz="1600" b="0">
                <a:solidFill>
                  <a:srgbClr val="00E8C6"/>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#nameValue</a:t>
            </a:r>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zh-CN" altLang="en-US"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constructor</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zh-CN" altLang="en-US"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get</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return</a:t>
            </a:r>
            <a:r>
              <a:rPr lang="en-US" altLang="zh-CN" sz="1600" b="0">
                <a:solidFill>
                  <a:srgbClr val="BBBBBB"/>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#nameValue</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zh-CN" altLang="en-US" sz="1600" b="0">
                <a:solidFill>
                  <a:srgbClr val="BBBBBB"/>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set</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if</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p>
          <a:p>
            <a:r>
              <a:rPr lang="zh-CN" altLang="en-US" sz="1600" b="0">
                <a:solidFill>
                  <a:srgbClr val="C74DED"/>
                </a:solidFill>
                <a:effectLst/>
                <a:latin typeface="Fira Code" panose="020B0509050000020004" pitchFamily="49" charset="0"/>
              </a:rPr>
              <a:t>      </a:t>
            </a:r>
            <a:r>
              <a:rPr lang="en-US" altLang="zh-CN" sz="1600" b="0">
                <a:solidFill>
                  <a:srgbClr val="C74DED"/>
                </a:solidFill>
                <a:effectLst/>
                <a:latin typeface="Fira Code" panose="020B0509050000020004" pitchFamily="49" charset="0"/>
              </a:rPr>
              <a:t>throw</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Error</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`User</a:t>
            </a:r>
            <a:r>
              <a:rPr lang="zh-CN" altLang="en-US" sz="1600" b="0">
                <a:solidFill>
                  <a:srgbClr val="96E072"/>
                </a:solidFill>
                <a:effectLst/>
                <a:latin typeface="Fira Code" panose="020B0509050000020004" pitchFamily="49" charset="0"/>
              </a:rPr>
              <a:t>的 </a:t>
            </a:r>
            <a:r>
              <a:rPr lang="en-US" altLang="zh-CN" sz="1600" b="0">
                <a:solidFill>
                  <a:srgbClr val="96E072"/>
                </a:solidFill>
                <a:effectLst/>
                <a:latin typeface="Fira Code" panose="020B0509050000020004" pitchFamily="49" charset="0"/>
              </a:rPr>
              <a:t>name </a:t>
            </a:r>
            <a:r>
              <a:rPr lang="zh-CN" altLang="en-US" sz="1600" b="0">
                <a:solidFill>
                  <a:srgbClr val="96E072"/>
                </a:solidFill>
                <a:effectLst/>
                <a:latin typeface="Fira Code" panose="020B0509050000020004" pitchFamily="49" charset="0"/>
              </a:rPr>
              <a:t>字段不能为空</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zh-CN" altLang="en-US" sz="1600" b="0">
                <a:solidFill>
                  <a:srgbClr val="FF00AA"/>
                </a:solidFill>
                <a:effectLst/>
                <a:latin typeface="Fira Code" panose="020B0509050000020004" pitchFamily="49" charset="0"/>
              </a:rPr>
              <a:t>    </a:t>
            </a:r>
            <a:r>
              <a:rPr lang="en-US" altLang="zh-CN" sz="1600" b="0">
                <a:solidFill>
                  <a:srgbClr val="FF00AA"/>
                </a:solidFill>
                <a:effectLst/>
                <a:latin typeface="Fira Code" panose="020B0509050000020004" pitchFamily="49" charset="0"/>
              </a:rPr>
              <a:t>this</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#nameValue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a:t>
            </a:r>
          </a:p>
          <a:p>
            <a:br>
              <a:rPr lang="en-US" altLang="zh-CN" sz="1600" b="0">
                <a:solidFill>
                  <a:srgbClr val="BBBBBB"/>
                </a:solidFill>
                <a:effectLst/>
                <a:latin typeface="Fira Code" panose="020B0509050000020004" pitchFamily="49" charset="0"/>
              </a:rPr>
            </a:br>
            <a:r>
              <a:rPr lang="en-US" altLang="zh-CN" sz="1600" b="0">
                <a:solidFill>
                  <a:srgbClr val="C74DED"/>
                </a:solidFill>
                <a:effectLst/>
                <a:latin typeface="Fira Code" panose="020B0509050000020004" pitchFamily="49" charset="0"/>
              </a:rPr>
              <a:t>const</a:t>
            </a:r>
            <a:r>
              <a:rPr lang="en-US" altLang="zh-CN" sz="1600" b="0">
                <a:solidFill>
                  <a:srgbClr val="BBBBBB"/>
                </a:solidFill>
                <a:effectLst/>
                <a:latin typeface="Fira Code" panose="020B0509050000020004" pitchFamily="49" charset="0"/>
              </a:rPr>
              <a:t> </a:t>
            </a:r>
            <a:r>
              <a:rPr lang="en-US" altLang="zh-CN" sz="1600" b="0">
                <a:solidFill>
                  <a:srgbClr val="00E8C6"/>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new</a:t>
            </a:r>
            <a:r>
              <a:rPr lang="en-US" altLang="zh-CN" sz="1600" b="0">
                <a:solidFill>
                  <a:srgbClr val="BBBBBB"/>
                </a:solidFill>
                <a:effectLst/>
                <a:latin typeface="Fira Code" panose="020B0509050000020004" pitchFamily="49" charset="0"/>
              </a:rPr>
              <a:t> </a:t>
            </a:r>
            <a:r>
              <a:rPr lang="en-US" altLang="zh-CN" sz="1600" b="0">
                <a:solidFill>
                  <a:srgbClr val="FFE66D"/>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a:t>
            </a:r>
            <a:r>
              <a:rPr lang="en-US" altLang="zh-CN" sz="1600" b="0">
                <a:solidFill>
                  <a:srgbClr val="96E072"/>
                </a:solidFill>
                <a:effectLst/>
                <a:latin typeface="Fira Code" panose="020B0509050000020004" pitchFamily="49" charset="0"/>
              </a:rPr>
              <a:t>"Jon Snow"</a:t>
            </a:r>
            <a:r>
              <a:rPr lang="en-US" altLang="zh-CN" sz="1600" b="0">
                <a:solidFill>
                  <a:srgbClr val="BBBBBB"/>
                </a:solidFill>
                <a:effectLst/>
                <a:latin typeface="Fira Code" panose="020B0509050000020004" pitchFamily="49" charset="0"/>
              </a:rPr>
              <a:t>);</a:t>
            </a:r>
          </a:p>
          <a:p>
            <a:r>
              <a:rPr lang="en-US" altLang="zh-CN" sz="1600" b="0">
                <a:solidFill>
                  <a:srgbClr val="F39C12"/>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getter </a:t>
            </a:r>
            <a:r>
              <a:rPr lang="zh-CN" altLang="en-US" sz="1600" b="0">
                <a:solidFill>
                  <a:srgbClr val="5F6167"/>
                </a:solidFill>
                <a:effectLst/>
                <a:latin typeface="Fira Code" panose="020B0509050000020004" pitchFamily="49" charset="0"/>
              </a:rPr>
              <a:t>被调用</a:t>
            </a:r>
            <a:r>
              <a:rPr lang="en-US" altLang="zh-CN" sz="1600" b="0">
                <a:solidFill>
                  <a:srgbClr val="5F6167"/>
                </a:solidFill>
                <a:effectLst/>
                <a:latin typeface="Fira Code" panose="020B0509050000020004" pitchFamily="49" charset="0"/>
              </a:rPr>
              <a:t>, =&gt; 'Jon Snow'</a:t>
            </a:r>
            <a:endParaRPr lang="en-US" altLang="zh-CN" sz="1600" b="0">
              <a:solidFill>
                <a:srgbClr val="BBBBBB"/>
              </a:solidFill>
              <a:effectLst/>
              <a:latin typeface="Fira Code" panose="020B0509050000020004" pitchFamily="49" charset="0"/>
            </a:endParaRPr>
          </a:p>
          <a:p>
            <a:r>
              <a:rPr lang="en-US" altLang="zh-CN" sz="1600" b="0">
                <a:solidFill>
                  <a:srgbClr val="F39C12"/>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"Jon White"</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setter </a:t>
            </a:r>
            <a:r>
              <a:rPr lang="zh-CN" altLang="en-US" sz="1600" b="0">
                <a:solidFill>
                  <a:srgbClr val="5F6167"/>
                </a:solidFill>
                <a:effectLst/>
                <a:latin typeface="Fira Code" panose="020B0509050000020004" pitchFamily="49" charset="0"/>
              </a:rPr>
              <a:t>被调用</a:t>
            </a:r>
            <a:br>
              <a:rPr lang="zh-CN" altLang="en-US" sz="1600" b="0">
                <a:solidFill>
                  <a:srgbClr val="BBBBBB"/>
                </a:solidFill>
                <a:effectLst/>
                <a:latin typeface="Fira Code" panose="020B0509050000020004" pitchFamily="49" charset="0"/>
              </a:rPr>
            </a:br>
            <a:r>
              <a:rPr lang="en-US" altLang="zh-CN" sz="1600" b="0">
                <a:solidFill>
                  <a:srgbClr val="F39C12"/>
                </a:solidFill>
                <a:effectLst/>
                <a:latin typeface="Fira Code" panose="020B0509050000020004" pitchFamily="49" charset="0"/>
              </a:rPr>
              <a:t>user</a:t>
            </a:r>
            <a:r>
              <a:rPr lang="en-US" altLang="zh-CN" sz="1600" b="0">
                <a:solidFill>
                  <a:srgbClr val="BBBBBB"/>
                </a:solidFill>
                <a:effectLst/>
                <a:latin typeface="Fira Code" panose="020B0509050000020004" pitchFamily="49" charset="0"/>
              </a:rPr>
              <a:t>.</a:t>
            </a:r>
            <a:r>
              <a:rPr lang="en-US" altLang="zh-CN" sz="1600" b="0">
                <a:solidFill>
                  <a:srgbClr val="00E8C6"/>
                </a:solidFill>
                <a:effectLst/>
                <a:latin typeface="Fira Code" panose="020B0509050000020004" pitchFamily="49" charset="0"/>
              </a:rPr>
              <a:t>name</a:t>
            </a:r>
            <a:r>
              <a:rPr lang="en-US" altLang="zh-CN"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96E072"/>
                </a:solidFill>
                <a:effectLst/>
                <a:latin typeface="Fira Code" panose="020B0509050000020004" pitchFamily="49" charset="0"/>
              </a:rPr>
              <a:t>""</a:t>
            </a:r>
            <a:r>
              <a:rPr lang="en-US" altLang="zh-CN" sz="1600" b="0">
                <a:solidFill>
                  <a:srgbClr val="BBBBBB"/>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setter </a:t>
            </a:r>
            <a:r>
              <a:rPr lang="zh-CN" altLang="en-US" sz="1600" b="0">
                <a:solidFill>
                  <a:srgbClr val="5F6167"/>
                </a:solidFill>
                <a:effectLst/>
                <a:latin typeface="Fira Code" panose="020B0509050000020004" pitchFamily="49" charset="0"/>
              </a:rPr>
              <a:t>抛出一个错误</a:t>
            </a:r>
            <a:endParaRPr lang="zh-CN" altLang="en-US" sz="16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9051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继承的实现</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28154" y="1562457"/>
            <a:ext cx="4293025" cy="4882987"/>
          </a:xfrm>
        </p:spPr>
        <p:txBody>
          <a:bodyPr>
            <a:normAutofit/>
          </a:bodyPr>
          <a:lstStyle/>
          <a:p>
            <a:r>
              <a:rPr lang="en-US" altLang="zh-CN"/>
              <a:t>JavaScript </a:t>
            </a:r>
            <a:r>
              <a:rPr lang="zh-CN" altLang="en-US"/>
              <a:t>中的类用 </a:t>
            </a:r>
            <a:r>
              <a:rPr lang="en-US" altLang="zh-CN"/>
              <a:t>extends </a:t>
            </a:r>
            <a:r>
              <a:rPr lang="zh-CN" altLang="en-US"/>
              <a:t>关键字支持单继承</a:t>
            </a:r>
          </a:p>
          <a:p>
            <a:r>
              <a:rPr lang="zh-CN" altLang="en-US"/>
              <a:t>语法：</a:t>
            </a:r>
            <a:r>
              <a:rPr lang="en-US" altLang="zh-CN"/>
              <a:t>class Child extends Parent { } </a:t>
            </a:r>
          </a:p>
          <a:p>
            <a:pPr lvl="1"/>
            <a:r>
              <a:rPr lang="en-US" altLang="zh-CN"/>
              <a:t>Child </a:t>
            </a:r>
            <a:r>
              <a:rPr lang="zh-CN" altLang="en-US"/>
              <a:t>类继承 </a:t>
            </a:r>
            <a:r>
              <a:rPr lang="en-US" altLang="zh-CN"/>
              <a:t>Parent </a:t>
            </a:r>
            <a:r>
              <a:rPr lang="zh-CN" altLang="en-US"/>
              <a:t>的构造器、字段和方法</a:t>
            </a:r>
            <a:endParaRPr lang="en-US" altLang="zh-CN"/>
          </a:p>
          <a:p>
            <a:r>
              <a:rPr lang="zh-CN" altLang="en-US">
                <a:solidFill>
                  <a:srgbClr val="FF0000"/>
                </a:solidFill>
              </a:rPr>
              <a:t>父类的私有成员不会被子类继承</a:t>
            </a:r>
          </a:p>
          <a:p>
            <a:endParaRPr lang="zh-CN" altLang="en-US"/>
          </a:p>
        </p:txBody>
      </p:sp>
      <p:sp>
        <p:nvSpPr>
          <p:cNvPr id="3" name="矩形 2">
            <a:extLst>
              <a:ext uri="{FF2B5EF4-FFF2-40B4-BE49-F238E27FC236}">
                <a16:creationId xmlns:a16="http://schemas.microsoft.com/office/drawing/2014/main" id="{C652F0FB-0D05-714B-8530-5087776439C5}"/>
              </a:ext>
            </a:extLst>
          </p:cNvPr>
          <p:cNvSpPr/>
          <p:nvPr/>
        </p:nvSpPr>
        <p:spPr>
          <a:xfrm>
            <a:off x="5614737" y="948690"/>
            <a:ext cx="6577263" cy="5909310"/>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00E8C6"/>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constructor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p>
          <a:p>
            <a:r>
              <a:rPr lang="zh-CN" altLang="en-US" b="0">
                <a:solidFill>
                  <a:srgbClr val="FF00AA"/>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getName</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class</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ContentWriter</a:t>
            </a:r>
            <a:r>
              <a:rPr lang="en-US" altLang="zh-CN"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extends</a:t>
            </a:r>
            <a:r>
              <a:rPr lang="en-US" altLang="zh-CN" b="0">
                <a:solidFill>
                  <a:srgbClr val="BBBBBB"/>
                </a:solidFill>
                <a:effectLst/>
                <a:latin typeface="Fira Code" panose="020B0509050000020004" pitchFamily="49" charset="0"/>
              </a:rPr>
              <a:t> </a:t>
            </a:r>
            <a:r>
              <a:rPr lang="en-US" altLang="zh-CN" b="0" u="sng">
                <a:solidFill>
                  <a:srgbClr val="FFE66D"/>
                </a:solidFill>
                <a:effectLst/>
                <a:latin typeface="Fira Code" panose="020B0509050000020004" pitchFamily="49" charset="0"/>
              </a:rPr>
              <a:t>User</a:t>
            </a:r>
            <a:r>
              <a:rPr lang="en-US" altLang="zh-CN" b="0">
                <a:solidFill>
                  <a:srgbClr val="BBBBBB"/>
                </a:solidFill>
                <a:effectLst/>
                <a:latin typeface="Fira Code" panose="020B0509050000020004" pitchFamily="49" charset="0"/>
              </a:rPr>
              <a:t> {</a:t>
            </a:r>
          </a:p>
          <a:p>
            <a:r>
              <a:rPr lang="zh-CN" altLang="en-US" b="0">
                <a:solidFill>
                  <a:srgbClr val="00E8C6"/>
                </a:solidFill>
                <a:effectLst/>
                <a:latin typeface="Fira Code" panose="020B0509050000020004" pitchFamily="49" charset="0"/>
              </a:rPr>
              <a:t>  </a:t>
            </a:r>
            <a:r>
              <a:rPr lang="en-US" altLang="zh-CN" b="0">
                <a:solidFill>
                  <a:srgbClr val="00E8C6"/>
                </a:solidFill>
                <a:effectLst/>
                <a:latin typeface="Fira Code" panose="020B0509050000020004" pitchFamily="49" charset="0"/>
              </a:rPr>
              <a:t>posts</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writer</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new</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ContentWriter</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"John Smith"</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writer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 'John Smith'</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writer</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getName</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 'John Smith'</a:t>
            </a:r>
            <a:endParaRPr lang="en-US" altLang="zh-CN" b="0">
              <a:solidFill>
                <a:srgbClr val="BBBBBB"/>
              </a:solidFill>
              <a:effectLst/>
              <a:latin typeface="Fira Code" panose="020B0509050000020004" pitchFamily="49" charset="0"/>
            </a:endParaRPr>
          </a:p>
          <a:p>
            <a:r>
              <a:rPr lang="en-US" altLang="zh-CN" b="0">
                <a:solidFill>
                  <a:srgbClr val="F39C12"/>
                </a:solidFill>
                <a:effectLst/>
                <a:latin typeface="Fira Code" panose="020B0509050000020004" pitchFamily="49" charset="0"/>
              </a:rPr>
              <a:t>writer</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posts</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=&gt; []</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079492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继承的实现</a:t>
            </a:r>
            <a:r>
              <a:rPr lang="en-US" altLang="zh-CN" dirty="0"/>
              <a:t> – super</a:t>
            </a:r>
            <a:r>
              <a:rPr lang="zh-CN" altLang="en-US" dirty="0"/>
              <a:t>关键字</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28154" y="1562457"/>
            <a:ext cx="4293025" cy="4882987"/>
          </a:xfrm>
        </p:spPr>
        <p:txBody>
          <a:bodyPr>
            <a:normAutofit/>
          </a:bodyPr>
          <a:lstStyle/>
          <a:p>
            <a:r>
              <a:rPr lang="zh-CN" altLang="en-US"/>
              <a:t>如果想在子类中调用父构造函数，需要使用在子构造函数中提供的特殊函数 </a:t>
            </a:r>
            <a:r>
              <a:rPr lang="en-US" altLang="zh-CN"/>
              <a:t>super()</a:t>
            </a:r>
            <a:r>
              <a:rPr lang="zh-CN" altLang="en-US"/>
              <a:t>。</a:t>
            </a:r>
            <a:endParaRPr lang="en-US" altLang="zh-CN"/>
          </a:p>
          <a:p>
            <a:pPr lvl="1"/>
            <a:r>
              <a:rPr lang="zh-CN" altLang="en-US"/>
              <a:t>请注意，在子构造函数内，在使用 </a:t>
            </a:r>
            <a:r>
              <a:rPr lang="en-US" altLang="zh-CN"/>
              <a:t>this </a:t>
            </a:r>
            <a:r>
              <a:rPr lang="zh-CN" altLang="en-US"/>
              <a:t>关键字之前必须执行 </a:t>
            </a:r>
            <a:r>
              <a:rPr lang="en-US" altLang="zh-CN"/>
              <a:t>super()</a:t>
            </a:r>
            <a:endParaRPr lang="zh-CN" altLang="en-US"/>
          </a:p>
          <a:p>
            <a:endParaRPr lang="zh-CN" altLang="en-US"/>
          </a:p>
        </p:txBody>
      </p:sp>
      <p:sp>
        <p:nvSpPr>
          <p:cNvPr id="5" name="矩形 4">
            <a:extLst>
              <a:ext uri="{FF2B5EF4-FFF2-40B4-BE49-F238E27FC236}">
                <a16:creationId xmlns:a16="http://schemas.microsoft.com/office/drawing/2014/main" id="{DAFF9E93-6F0B-EE44-93D5-3A42564023DD}"/>
              </a:ext>
            </a:extLst>
          </p:cNvPr>
          <p:cNvSpPr/>
          <p:nvPr/>
        </p:nvSpPr>
        <p:spPr>
          <a:xfrm>
            <a:off x="5013158" y="1595021"/>
            <a:ext cx="7122695" cy="5262979"/>
          </a:xfrm>
          <a:prstGeom prst="rect">
            <a:avLst/>
          </a:prstGeom>
          <a:ln>
            <a:solidFill>
              <a:schemeClr val="accent1"/>
            </a:solidFill>
          </a:ln>
        </p:spPr>
        <p:txBody>
          <a:bodyPr wrap="square">
            <a:spAutoFit/>
          </a:bodyPr>
          <a:lstStyle/>
          <a:p>
            <a:r>
              <a:rPr lang="en-US" altLang="zh-CN" sz="1400" b="0">
                <a:solidFill>
                  <a:srgbClr val="C74DED"/>
                </a:solidFill>
                <a:effectLst/>
                <a:latin typeface="Fira Code" panose="020B0509050000020004" pitchFamily="49" charset="0"/>
              </a:rPr>
              <a:t>class</a:t>
            </a:r>
            <a:r>
              <a:rPr lang="en-US" altLang="zh-CN" sz="1400" b="0">
                <a:solidFill>
                  <a:srgbClr val="BBBBBB"/>
                </a:solidFill>
                <a:effectLst/>
                <a:latin typeface="Fira Code" panose="020B0509050000020004" pitchFamily="49" charset="0"/>
              </a:rPr>
              <a:t> </a:t>
            </a:r>
            <a:r>
              <a:rPr lang="en-US" altLang="zh-CN" sz="1400" b="0">
                <a:solidFill>
                  <a:srgbClr val="FFE66D"/>
                </a:solidFill>
                <a:effectLst/>
                <a:latin typeface="Fira Code" panose="020B0509050000020004" pitchFamily="49" charset="0"/>
              </a:rPr>
              <a:t>User</a:t>
            </a:r>
            <a:r>
              <a:rPr lang="en-US" altLang="zh-CN" sz="1400" b="0">
                <a:solidFill>
                  <a:srgbClr val="BBBBBB"/>
                </a:solidFill>
                <a:effectLst/>
                <a:latin typeface="Fira Code" panose="020B0509050000020004" pitchFamily="49" charset="0"/>
              </a:rPr>
              <a:t> {</a:t>
            </a:r>
          </a:p>
          <a:p>
            <a:r>
              <a:rPr lang="zh-CN" altLang="en-US" sz="1400" b="0">
                <a:solidFill>
                  <a:srgbClr val="00E8C6"/>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a:t>
            </a:r>
          </a:p>
          <a:p>
            <a:br>
              <a:rPr lang="en-US" altLang="zh-CN" sz="1400" b="0">
                <a:solidFill>
                  <a:srgbClr val="BBBBBB"/>
                </a:solidFill>
                <a:effectLst/>
                <a:latin typeface="Fira Code" panose="020B0509050000020004" pitchFamily="49" charset="0"/>
              </a:rPr>
            </a:br>
            <a:r>
              <a:rPr lang="zh-CN" altLang="en-US" sz="1400" b="0">
                <a:solidFill>
                  <a:srgbClr val="BBBBBB"/>
                </a:solidFill>
                <a:effectLst/>
                <a:latin typeface="Fira Code" panose="020B0509050000020004" pitchFamily="49" charset="0"/>
              </a:rPr>
              <a:t>  </a:t>
            </a:r>
            <a:r>
              <a:rPr lang="en-US" altLang="zh-CN" sz="1400" b="0">
                <a:solidFill>
                  <a:srgbClr val="C74DED"/>
                </a:solidFill>
                <a:effectLst/>
                <a:latin typeface="Fira Code" panose="020B0509050000020004" pitchFamily="49" charset="0"/>
              </a:rPr>
              <a:t>constructor</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 {</a:t>
            </a:r>
          </a:p>
          <a:p>
            <a:r>
              <a:rPr lang="zh-CN" altLang="en-US" sz="1400" b="0">
                <a:solidFill>
                  <a:srgbClr val="FF00AA"/>
                </a:solidFill>
                <a:effectLst/>
                <a:latin typeface="Fira Code" panose="020B0509050000020004" pitchFamily="49" charset="0"/>
              </a:rPr>
              <a:t>    </a:t>
            </a:r>
            <a:r>
              <a:rPr lang="en-US" altLang="zh-CN" sz="1400" b="0">
                <a:solidFill>
                  <a:srgbClr val="FF00AA"/>
                </a:solidFill>
                <a:effectLst/>
                <a:latin typeface="Fira Code" panose="020B0509050000020004" pitchFamily="49" charset="0"/>
              </a:rPr>
              <a:t>this</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a:t>
            </a:r>
          </a:p>
          <a:p>
            <a:r>
              <a:rPr lang="zh-CN" altLang="en-US" sz="1400" b="0">
                <a:solidFill>
                  <a:srgbClr val="BBBBBB"/>
                </a:solidFill>
                <a:effectLst/>
                <a:latin typeface="Fira Code" panose="020B0509050000020004" pitchFamily="49" charset="0"/>
              </a:rPr>
              <a:t>  </a:t>
            </a:r>
            <a:r>
              <a:rPr lang="en-US" altLang="zh-CN" sz="1400" b="0">
                <a:solidFill>
                  <a:srgbClr val="BBBBBB"/>
                </a:solidFill>
                <a:effectLst/>
                <a:latin typeface="Fira Code" panose="020B0509050000020004" pitchFamily="49" charset="0"/>
              </a:rPr>
              <a:t>}</a:t>
            </a:r>
          </a:p>
          <a:p>
            <a:br>
              <a:rPr lang="en-US" altLang="zh-CN" sz="1400" b="0">
                <a:solidFill>
                  <a:srgbClr val="BBBBBB"/>
                </a:solidFill>
                <a:effectLst/>
                <a:latin typeface="Fira Code" panose="020B0509050000020004" pitchFamily="49" charset="0"/>
              </a:rPr>
            </a:br>
            <a:r>
              <a:rPr lang="zh-CN" altLang="en-US" sz="1400" b="0">
                <a:solidFill>
                  <a:srgbClr val="BBBBBB"/>
                </a:solidFill>
                <a:effectLst/>
                <a:latin typeface="Fira Code" panose="020B0509050000020004" pitchFamily="49" charset="0"/>
              </a:rPr>
              <a:t>  </a:t>
            </a:r>
            <a:r>
              <a:rPr lang="en-US" altLang="zh-CN" sz="1400" b="0">
                <a:solidFill>
                  <a:srgbClr val="FFE66D"/>
                </a:solidFill>
                <a:effectLst/>
                <a:latin typeface="Fira Code" panose="020B0509050000020004" pitchFamily="49" charset="0"/>
              </a:rPr>
              <a:t>getName</a:t>
            </a:r>
            <a:r>
              <a:rPr lang="en-US" altLang="zh-CN" sz="1400" b="0">
                <a:solidFill>
                  <a:srgbClr val="BBBBBB"/>
                </a:solidFill>
                <a:effectLst/>
                <a:latin typeface="Fira Code" panose="020B0509050000020004" pitchFamily="49" charset="0"/>
              </a:rPr>
              <a:t>() {</a:t>
            </a:r>
          </a:p>
          <a:p>
            <a:r>
              <a:rPr lang="zh-CN" altLang="en-US" sz="1400" b="0">
                <a:solidFill>
                  <a:srgbClr val="C74DED"/>
                </a:solidFill>
                <a:effectLst/>
                <a:latin typeface="Fira Code" panose="020B0509050000020004" pitchFamily="49" charset="0"/>
              </a:rPr>
              <a:t>    </a:t>
            </a:r>
            <a:r>
              <a:rPr lang="en-US" altLang="zh-CN" sz="1400" b="0">
                <a:solidFill>
                  <a:srgbClr val="C74DED"/>
                </a:solidFill>
                <a:effectLst/>
                <a:latin typeface="Fira Code" panose="020B0509050000020004" pitchFamily="49" charset="0"/>
              </a:rPr>
              <a:t>return</a:t>
            </a:r>
            <a:r>
              <a:rPr lang="en-US" altLang="zh-CN" sz="1400" b="0">
                <a:solidFill>
                  <a:srgbClr val="BBBBBB"/>
                </a:solidFill>
                <a:effectLst/>
                <a:latin typeface="Fira Code" panose="020B0509050000020004" pitchFamily="49" charset="0"/>
              </a:rPr>
              <a:t> </a:t>
            </a:r>
            <a:r>
              <a:rPr lang="en-US" altLang="zh-CN" sz="1400" b="0">
                <a:solidFill>
                  <a:srgbClr val="FF00AA"/>
                </a:solidFill>
                <a:effectLst/>
                <a:latin typeface="Fira Code" panose="020B0509050000020004" pitchFamily="49" charset="0"/>
              </a:rPr>
              <a:t>this</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a:t>
            </a:r>
          </a:p>
          <a:p>
            <a:r>
              <a:rPr lang="zh-CN" altLang="en-US" sz="1400" b="0">
                <a:solidFill>
                  <a:srgbClr val="BBBBBB"/>
                </a:solidFill>
                <a:effectLst/>
                <a:latin typeface="Fira Code" panose="020B0509050000020004" pitchFamily="49" charset="0"/>
              </a:rPr>
              <a:t>  </a:t>
            </a:r>
            <a:r>
              <a:rPr lang="en-US" altLang="zh-CN" sz="1400" b="0">
                <a:solidFill>
                  <a:srgbClr val="BBBBBB"/>
                </a:solidFill>
                <a:effectLst/>
                <a:latin typeface="Fira Code" panose="020B0509050000020004" pitchFamily="49" charset="0"/>
              </a:rPr>
              <a:t>}</a:t>
            </a:r>
          </a:p>
          <a:p>
            <a:r>
              <a:rPr lang="en-US" altLang="zh-CN" sz="1400" b="0">
                <a:solidFill>
                  <a:srgbClr val="BBBBBB"/>
                </a:solidFill>
                <a:effectLst/>
                <a:latin typeface="Fira Code" panose="020B0509050000020004" pitchFamily="49" charset="0"/>
              </a:rPr>
              <a:t>}</a:t>
            </a:r>
          </a:p>
          <a:p>
            <a:br>
              <a:rPr lang="en-US" altLang="zh-CN" sz="1400" b="0">
                <a:solidFill>
                  <a:srgbClr val="BBBBBB"/>
                </a:solidFill>
                <a:effectLst/>
                <a:latin typeface="Fira Code" panose="020B0509050000020004" pitchFamily="49" charset="0"/>
              </a:rPr>
            </a:br>
            <a:r>
              <a:rPr lang="en-US" altLang="zh-CN" sz="1400" b="0">
                <a:solidFill>
                  <a:srgbClr val="C74DED"/>
                </a:solidFill>
                <a:effectLst/>
                <a:latin typeface="Fira Code" panose="020B0509050000020004" pitchFamily="49" charset="0"/>
              </a:rPr>
              <a:t>class</a:t>
            </a:r>
            <a:r>
              <a:rPr lang="en-US" altLang="zh-CN" sz="1400" b="0">
                <a:solidFill>
                  <a:srgbClr val="BBBBBB"/>
                </a:solidFill>
                <a:effectLst/>
                <a:latin typeface="Fira Code" panose="020B0509050000020004" pitchFamily="49" charset="0"/>
              </a:rPr>
              <a:t> </a:t>
            </a:r>
            <a:r>
              <a:rPr lang="en-US" altLang="zh-CN" sz="1400" b="0">
                <a:solidFill>
                  <a:srgbClr val="FFE66D"/>
                </a:solidFill>
                <a:effectLst/>
                <a:latin typeface="Fira Code" panose="020B0509050000020004" pitchFamily="49" charset="0"/>
              </a:rPr>
              <a:t>ContentWriter</a:t>
            </a:r>
            <a:r>
              <a:rPr lang="en-US" altLang="zh-CN" sz="1400" b="0">
                <a:solidFill>
                  <a:srgbClr val="BBBBBB"/>
                </a:solidFill>
                <a:effectLst/>
                <a:latin typeface="Fira Code" panose="020B0509050000020004" pitchFamily="49" charset="0"/>
              </a:rPr>
              <a:t> </a:t>
            </a:r>
            <a:r>
              <a:rPr lang="en-US" altLang="zh-CN" sz="1400" b="0">
                <a:solidFill>
                  <a:srgbClr val="C74DED"/>
                </a:solidFill>
                <a:effectLst/>
                <a:latin typeface="Fira Code" panose="020B0509050000020004" pitchFamily="49" charset="0"/>
              </a:rPr>
              <a:t>extends</a:t>
            </a:r>
            <a:r>
              <a:rPr lang="en-US" altLang="zh-CN" sz="1400" b="0">
                <a:solidFill>
                  <a:srgbClr val="BBBBBB"/>
                </a:solidFill>
                <a:effectLst/>
                <a:latin typeface="Fira Code" panose="020B0509050000020004" pitchFamily="49" charset="0"/>
              </a:rPr>
              <a:t> </a:t>
            </a:r>
            <a:r>
              <a:rPr lang="en-US" altLang="zh-CN" sz="1400" b="0">
                <a:solidFill>
                  <a:srgbClr val="FFE66D"/>
                </a:solidFill>
                <a:effectLst/>
                <a:latin typeface="Fira Code" panose="020B0509050000020004" pitchFamily="49" charset="0"/>
              </a:rPr>
              <a:t>User</a:t>
            </a:r>
            <a:r>
              <a:rPr lang="en-US" altLang="zh-CN" sz="1400" b="0">
                <a:solidFill>
                  <a:srgbClr val="BBBBBB"/>
                </a:solidFill>
                <a:effectLst/>
                <a:latin typeface="Fira Code" panose="020B0509050000020004" pitchFamily="49" charset="0"/>
              </a:rPr>
              <a:t> {</a:t>
            </a:r>
          </a:p>
          <a:p>
            <a:r>
              <a:rPr lang="zh-CN" altLang="en-US" sz="1400" b="0">
                <a:solidFill>
                  <a:srgbClr val="00E8C6"/>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posts</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p>
          <a:p>
            <a:br>
              <a:rPr lang="en-US" altLang="zh-CN" sz="1400" b="0">
                <a:solidFill>
                  <a:srgbClr val="BBBBBB"/>
                </a:solidFill>
                <a:effectLst/>
                <a:latin typeface="Fira Code" panose="020B0509050000020004" pitchFamily="49" charset="0"/>
              </a:rPr>
            </a:br>
            <a:r>
              <a:rPr lang="zh-CN" altLang="en-US" sz="1400" b="0">
                <a:solidFill>
                  <a:srgbClr val="BBBBBB"/>
                </a:solidFill>
                <a:effectLst/>
                <a:latin typeface="Fira Code" panose="020B0509050000020004" pitchFamily="49" charset="0"/>
              </a:rPr>
              <a:t>  </a:t>
            </a:r>
            <a:r>
              <a:rPr lang="en-US" altLang="zh-CN" sz="1400" b="0">
                <a:solidFill>
                  <a:srgbClr val="C74DED"/>
                </a:solidFill>
                <a:effectLst/>
                <a:latin typeface="Fira Code" panose="020B0509050000020004" pitchFamily="49" charset="0"/>
              </a:rPr>
              <a:t>constructor</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posts</a:t>
            </a:r>
            <a:r>
              <a:rPr lang="en-US" altLang="zh-CN" sz="1400" b="0">
                <a:solidFill>
                  <a:srgbClr val="BBBBBB"/>
                </a:solidFill>
                <a:effectLst/>
                <a:latin typeface="Fira Code" panose="020B0509050000020004" pitchFamily="49" charset="0"/>
              </a:rPr>
              <a:t>) {</a:t>
            </a:r>
          </a:p>
          <a:p>
            <a:r>
              <a:rPr lang="zh-CN" altLang="en-US" sz="1400" b="0">
                <a:solidFill>
                  <a:srgbClr val="00E8C6"/>
                </a:solidFill>
                <a:effectLst/>
                <a:latin typeface="Fira Code" panose="020B0509050000020004" pitchFamily="49" charset="0"/>
              </a:rPr>
              <a:t>    </a:t>
            </a:r>
            <a:r>
              <a:rPr lang="en-US" altLang="zh-CN" sz="1400" b="0" u="sng">
                <a:solidFill>
                  <a:srgbClr val="FF0000"/>
                </a:solidFill>
                <a:effectLst/>
                <a:latin typeface="Fira Code" panose="020B0509050000020004" pitchFamily="49" charset="0"/>
              </a:rPr>
              <a:t>super(name); </a:t>
            </a:r>
          </a:p>
          <a:p>
            <a:r>
              <a:rPr lang="zh-CN" altLang="en-US" sz="1400" b="0">
                <a:solidFill>
                  <a:srgbClr val="FF00AA"/>
                </a:solidFill>
                <a:effectLst/>
                <a:latin typeface="Fira Code" panose="020B0509050000020004" pitchFamily="49" charset="0"/>
              </a:rPr>
              <a:t>    </a:t>
            </a:r>
            <a:r>
              <a:rPr lang="en-US" altLang="zh-CN" sz="1400" b="0">
                <a:solidFill>
                  <a:srgbClr val="FF00AA"/>
                </a:solidFill>
                <a:effectLst/>
                <a:latin typeface="Fira Code" panose="020B0509050000020004" pitchFamily="49" charset="0"/>
              </a:rPr>
              <a:t>this</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posts</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posts</a:t>
            </a:r>
            <a:r>
              <a:rPr lang="en-US" altLang="zh-CN" sz="1400" b="0">
                <a:solidFill>
                  <a:srgbClr val="BBBBBB"/>
                </a:solidFill>
                <a:effectLst/>
                <a:latin typeface="Fira Code" panose="020B0509050000020004" pitchFamily="49" charset="0"/>
              </a:rPr>
              <a:t>;</a:t>
            </a:r>
          </a:p>
          <a:p>
            <a:r>
              <a:rPr lang="zh-CN" altLang="en-US" sz="1400" b="0">
                <a:solidFill>
                  <a:srgbClr val="BBBBBB"/>
                </a:solidFill>
                <a:effectLst/>
                <a:latin typeface="Fira Code" panose="020B0509050000020004" pitchFamily="49" charset="0"/>
              </a:rPr>
              <a:t>  </a:t>
            </a:r>
            <a:r>
              <a:rPr lang="en-US" altLang="zh-CN" sz="1400" b="0">
                <a:solidFill>
                  <a:srgbClr val="BBBBBB"/>
                </a:solidFill>
                <a:effectLst/>
                <a:latin typeface="Fira Code" panose="020B0509050000020004" pitchFamily="49" charset="0"/>
              </a:rPr>
              <a:t>}</a:t>
            </a:r>
          </a:p>
          <a:p>
            <a:r>
              <a:rPr lang="en-US" altLang="zh-CN" sz="1400" b="0">
                <a:solidFill>
                  <a:srgbClr val="BBBBBB"/>
                </a:solidFill>
                <a:effectLst/>
                <a:latin typeface="Fira Code" panose="020B0509050000020004" pitchFamily="49" charset="0"/>
              </a:rPr>
              <a:t>}</a:t>
            </a:r>
          </a:p>
          <a:p>
            <a:br>
              <a:rPr lang="en-US" altLang="zh-CN" sz="1400" b="0">
                <a:solidFill>
                  <a:srgbClr val="BBBBBB"/>
                </a:solidFill>
                <a:effectLst/>
                <a:latin typeface="Fira Code" panose="020B0509050000020004" pitchFamily="49" charset="0"/>
              </a:rPr>
            </a:br>
            <a:r>
              <a:rPr lang="en-US" altLang="zh-CN" sz="1400" b="0">
                <a:solidFill>
                  <a:srgbClr val="C74DED"/>
                </a:solidFill>
                <a:effectLst/>
                <a:latin typeface="Fira Code" panose="020B0509050000020004" pitchFamily="49" charset="0"/>
              </a:rPr>
              <a:t>const</a:t>
            </a:r>
            <a:r>
              <a:rPr lang="en-US" altLang="zh-CN" sz="1400" b="0">
                <a:solidFill>
                  <a:srgbClr val="BBBBBB"/>
                </a:solidFill>
                <a:effectLst/>
                <a:latin typeface="Fira Code" panose="020B0509050000020004" pitchFamily="49" charset="0"/>
              </a:rPr>
              <a:t> </a:t>
            </a:r>
            <a:r>
              <a:rPr lang="en-US" altLang="zh-CN" sz="1400" b="0">
                <a:solidFill>
                  <a:srgbClr val="00E8C6"/>
                </a:solidFill>
                <a:effectLst/>
                <a:latin typeface="Fira Code" panose="020B0509050000020004" pitchFamily="49" charset="0"/>
              </a:rPr>
              <a:t>writer</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a:t>
            </a:r>
            <a:r>
              <a:rPr lang="en-US" altLang="zh-CN" sz="1400" b="0">
                <a:solidFill>
                  <a:srgbClr val="BBBBBB"/>
                </a:solidFill>
                <a:effectLst/>
                <a:latin typeface="Fira Code" panose="020B0509050000020004" pitchFamily="49" charset="0"/>
              </a:rPr>
              <a:t> </a:t>
            </a:r>
            <a:r>
              <a:rPr lang="en-US" altLang="zh-CN" sz="1400" b="0">
                <a:solidFill>
                  <a:srgbClr val="EE5D43"/>
                </a:solidFill>
                <a:effectLst/>
                <a:latin typeface="Fira Code" panose="020B0509050000020004" pitchFamily="49" charset="0"/>
              </a:rPr>
              <a:t>new</a:t>
            </a:r>
            <a:r>
              <a:rPr lang="en-US" altLang="zh-CN" sz="1400" b="0">
                <a:solidFill>
                  <a:srgbClr val="BBBBBB"/>
                </a:solidFill>
                <a:effectLst/>
                <a:latin typeface="Fira Code" panose="020B0509050000020004" pitchFamily="49" charset="0"/>
              </a:rPr>
              <a:t> </a:t>
            </a:r>
            <a:r>
              <a:rPr lang="en-US" altLang="zh-CN" sz="1400" b="0">
                <a:solidFill>
                  <a:srgbClr val="FFE66D"/>
                </a:solidFill>
                <a:effectLst/>
                <a:latin typeface="Fira Code" panose="020B0509050000020004" pitchFamily="49" charset="0"/>
              </a:rPr>
              <a:t>ContentWriter</a:t>
            </a:r>
            <a:r>
              <a:rPr lang="en-US" altLang="zh-CN" sz="1400" b="0">
                <a:solidFill>
                  <a:srgbClr val="BBBBBB"/>
                </a:solidFill>
                <a:effectLst/>
                <a:latin typeface="Fira Code" panose="020B0509050000020004" pitchFamily="49" charset="0"/>
              </a:rPr>
              <a:t>(</a:t>
            </a:r>
            <a:r>
              <a:rPr lang="en-US" altLang="zh-CN" sz="1400" b="0">
                <a:solidFill>
                  <a:srgbClr val="96E072"/>
                </a:solidFill>
                <a:effectLst/>
                <a:latin typeface="Fira Code" panose="020B0509050000020004" pitchFamily="49" charset="0"/>
              </a:rPr>
              <a:t>'John Smith'</a:t>
            </a:r>
            <a:r>
              <a:rPr lang="en-US" altLang="zh-CN" sz="1400" b="0">
                <a:solidFill>
                  <a:srgbClr val="BBBBBB"/>
                </a:solidFill>
                <a:effectLst/>
                <a:latin typeface="Fira Code" panose="020B0509050000020004" pitchFamily="49" charset="0"/>
              </a:rPr>
              <a:t>, [</a:t>
            </a:r>
            <a:r>
              <a:rPr lang="en-US" altLang="zh-CN" sz="1400" b="0">
                <a:solidFill>
                  <a:srgbClr val="96E072"/>
                </a:solidFill>
                <a:effectLst/>
                <a:latin typeface="Fira Code" panose="020B0509050000020004" pitchFamily="49" charset="0"/>
              </a:rPr>
              <a:t>'Why I like JS'</a:t>
            </a:r>
            <a:r>
              <a:rPr lang="en-US" altLang="zh-CN" sz="1400" b="0">
                <a:solidFill>
                  <a:srgbClr val="BBBBBB"/>
                </a:solidFill>
                <a:effectLst/>
                <a:latin typeface="Fira Code" panose="020B0509050000020004" pitchFamily="49" charset="0"/>
              </a:rPr>
              <a:t>]);</a:t>
            </a:r>
          </a:p>
          <a:p>
            <a:r>
              <a:rPr lang="en-US" altLang="zh-CN" sz="1400" b="0">
                <a:solidFill>
                  <a:srgbClr val="F39C12"/>
                </a:solidFill>
                <a:effectLst/>
                <a:latin typeface="Fira Code" panose="020B0509050000020004" pitchFamily="49" charset="0"/>
              </a:rPr>
              <a:t>writer</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name</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=&gt; 'John Smith'</a:t>
            </a:r>
            <a:endParaRPr lang="en-US" altLang="zh-CN" sz="1400" b="0">
              <a:solidFill>
                <a:srgbClr val="BBBBBB"/>
              </a:solidFill>
              <a:effectLst/>
              <a:latin typeface="Fira Code" panose="020B0509050000020004" pitchFamily="49" charset="0"/>
            </a:endParaRPr>
          </a:p>
          <a:p>
            <a:r>
              <a:rPr lang="en-US" altLang="zh-CN" sz="1400" b="0">
                <a:solidFill>
                  <a:srgbClr val="F39C12"/>
                </a:solidFill>
                <a:effectLst/>
                <a:latin typeface="Fira Code" panose="020B0509050000020004" pitchFamily="49" charset="0"/>
              </a:rPr>
              <a:t>writer</a:t>
            </a:r>
            <a:r>
              <a:rPr lang="en-US" altLang="zh-CN" sz="1400" b="0">
                <a:solidFill>
                  <a:srgbClr val="BBBBBB"/>
                </a:solidFill>
                <a:effectLst/>
                <a:latin typeface="Fira Code" panose="020B0509050000020004" pitchFamily="49" charset="0"/>
              </a:rPr>
              <a:t>.</a:t>
            </a:r>
            <a:r>
              <a:rPr lang="en-US" altLang="zh-CN" sz="1400" b="0">
                <a:solidFill>
                  <a:srgbClr val="00E8C6"/>
                </a:solidFill>
                <a:effectLst/>
                <a:latin typeface="Fira Code" panose="020B0509050000020004" pitchFamily="49" charset="0"/>
              </a:rPr>
              <a:t>posts</a:t>
            </a:r>
            <a:r>
              <a:rPr lang="en-US" altLang="zh-CN" sz="1400" b="0">
                <a:solidFill>
                  <a:srgbClr val="BBBBBB"/>
                </a:solidFill>
                <a:effectLst/>
                <a:latin typeface="Fira Code" panose="020B0509050000020004" pitchFamily="49" charset="0"/>
              </a:rPr>
              <a:t> </a:t>
            </a:r>
            <a:r>
              <a:rPr lang="en-US" altLang="zh-CN" sz="1400" b="0">
                <a:solidFill>
                  <a:srgbClr val="5F6167"/>
                </a:solidFill>
                <a:effectLst/>
                <a:latin typeface="Fira Code" panose="020B0509050000020004" pitchFamily="49" charset="0"/>
              </a:rPr>
              <a:t>// =&gt; ['Why I like JS']</a:t>
            </a:r>
            <a:endParaRPr lang="en-US" altLang="zh-CN" sz="14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2153425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类</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继承的实现</a:t>
            </a:r>
            <a:r>
              <a:rPr lang="en-US" altLang="zh-CN" dirty="0"/>
              <a:t> – super</a:t>
            </a:r>
            <a:r>
              <a:rPr lang="zh-CN" altLang="en-US" dirty="0"/>
              <a:t>关键字</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728154" y="1562457"/>
            <a:ext cx="4293025" cy="4882987"/>
          </a:xfrm>
        </p:spPr>
        <p:txBody>
          <a:bodyPr>
            <a:normAutofit/>
          </a:bodyPr>
          <a:lstStyle/>
          <a:p>
            <a:r>
              <a:rPr lang="zh-CN" altLang="en-US"/>
              <a:t>如果想在子方法内访问父方法，可以使用特殊的快捷方式 </a:t>
            </a:r>
            <a:r>
              <a:rPr lang="en-US" altLang="zh-CN"/>
              <a:t>super</a:t>
            </a:r>
            <a:r>
              <a:rPr lang="zh-CN" altLang="en-US"/>
              <a:t>。</a:t>
            </a:r>
            <a:endParaRPr lang="en-US" altLang="zh-CN"/>
          </a:p>
          <a:p>
            <a:endParaRPr lang="zh-CN" altLang="en-US"/>
          </a:p>
          <a:p>
            <a:r>
              <a:rPr lang="zh-CN" altLang="en-US">
                <a:solidFill>
                  <a:srgbClr val="FF0000"/>
                </a:solidFill>
              </a:rPr>
              <a:t>方法重写</a:t>
            </a:r>
            <a:r>
              <a:rPr lang="zh-CN" altLang="en-US"/>
              <a:t>的实现。</a:t>
            </a:r>
            <a:endParaRPr lang="en-US" altLang="zh-CN"/>
          </a:p>
          <a:p>
            <a:endParaRPr lang="en-US" altLang="zh-CN"/>
          </a:p>
          <a:p>
            <a:r>
              <a:rPr lang="zh-CN" altLang="en-US"/>
              <a:t>也可以在静态方法中用 </a:t>
            </a:r>
            <a:r>
              <a:rPr lang="en-US" altLang="zh-CN"/>
              <a:t>super </a:t>
            </a:r>
            <a:r>
              <a:rPr lang="zh-CN" altLang="en-US"/>
              <a:t>访问父类的静态方法。</a:t>
            </a:r>
          </a:p>
        </p:txBody>
      </p:sp>
      <p:sp>
        <p:nvSpPr>
          <p:cNvPr id="3" name="矩形 2">
            <a:extLst>
              <a:ext uri="{FF2B5EF4-FFF2-40B4-BE49-F238E27FC236}">
                <a16:creationId xmlns:a16="http://schemas.microsoft.com/office/drawing/2014/main" id="{A87E3792-671E-E744-8E90-41AF8DFB6494}"/>
              </a:ext>
            </a:extLst>
          </p:cNvPr>
          <p:cNvSpPr/>
          <p:nvPr/>
        </p:nvSpPr>
        <p:spPr>
          <a:xfrm>
            <a:off x="6096000" y="1024021"/>
            <a:ext cx="6096000" cy="5816977"/>
          </a:xfrm>
          <a:prstGeom prst="rect">
            <a:avLst/>
          </a:prstGeom>
          <a:ln>
            <a:solidFill>
              <a:schemeClr val="accent1"/>
            </a:solidFill>
          </a:ln>
        </p:spPr>
        <p:txBody>
          <a:bodyPr>
            <a:spAutoFit/>
          </a:bodyPr>
          <a:lstStyle/>
          <a:p>
            <a:r>
              <a:rPr lang="en-US" altLang="zh-CN" sz="1200" b="0">
                <a:solidFill>
                  <a:srgbClr val="C74DED"/>
                </a:solidFill>
                <a:effectLst/>
                <a:latin typeface="Fira Code" panose="020B0509050000020004" pitchFamily="49" charset="0"/>
              </a:rPr>
              <a:t>class</a:t>
            </a:r>
            <a:r>
              <a:rPr lang="en-US" altLang="zh-CN" sz="1200" b="0">
                <a:solidFill>
                  <a:srgbClr val="BBBBBB"/>
                </a:solidFill>
                <a:effectLst/>
                <a:latin typeface="Fira Code" panose="020B0509050000020004" pitchFamily="49" charset="0"/>
              </a:rPr>
              <a:t> </a:t>
            </a:r>
            <a:r>
              <a:rPr lang="en-US" altLang="zh-CN" sz="1200" b="0">
                <a:solidFill>
                  <a:srgbClr val="FFE66D"/>
                </a:solidFill>
                <a:effectLst/>
                <a:latin typeface="Fira Code" panose="020B0509050000020004" pitchFamily="49" charset="0"/>
              </a:rPr>
              <a:t>User</a:t>
            </a:r>
            <a:r>
              <a:rPr lang="en-US" altLang="zh-CN" sz="1200" b="0">
                <a:solidFill>
                  <a:srgbClr val="BBBBBB"/>
                </a:solidFill>
                <a:effectLst/>
                <a:latin typeface="Fira Code" panose="020B0509050000020004" pitchFamily="49" charset="0"/>
              </a:rPr>
              <a:t> {</a:t>
            </a:r>
          </a:p>
          <a:p>
            <a:r>
              <a:rPr lang="en-US" altLang="zh-CN" sz="1200" b="0">
                <a:solidFill>
                  <a:srgbClr val="00E8C6"/>
                </a:solidFill>
                <a:effectLst/>
                <a:latin typeface="Fira Code" panose="020B0509050000020004" pitchFamily="49" charset="0"/>
              </a:rPr>
              <a:t>  name</a:t>
            </a:r>
            <a:r>
              <a:rPr lang="en-US" altLang="zh-CN" sz="1200" b="0">
                <a:solidFill>
                  <a:srgbClr val="BBBBBB"/>
                </a:solidFill>
                <a:effectLst/>
                <a:latin typeface="Fira Code" panose="020B0509050000020004" pitchFamily="49" charset="0"/>
              </a:rPr>
              <a:t>;</a:t>
            </a:r>
          </a:p>
          <a:p>
            <a:br>
              <a:rPr lang="en-US" altLang="zh-CN" sz="1200" b="0">
                <a:solidFill>
                  <a:srgbClr val="BBBBBB"/>
                </a:solidFill>
                <a:effectLst/>
                <a:latin typeface="Fira Code" panose="020B0509050000020004" pitchFamily="49" charset="0"/>
              </a:rPr>
            </a:br>
            <a:r>
              <a:rPr lang="en-US" altLang="zh-CN" sz="1200" b="0">
                <a:solidFill>
                  <a:srgbClr val="BBBBBB"/>
                </a:solidFill>
                <a:effectLst/>
                <a:latin typeface="Fira Code" panose="020B0509050000020004" pitchFamily="49" charset="0"/>
              </a:rPr>
              <a:t>  </a:t>
            </a:r>
            <a:r>
              <a:rPr lang="en-US" altLang="zh-CN" sz="1200" b="0">
                <a:solidFill>
                  <a:srgbClr val="C74DED"/>
                </a:solidFill>
                <a:effectLst/>
                <a:latin typeface="Fira Code" panose="020B0509050000020004" pitchFamily="49" charset="0"/>
              </a:rPr>
              <a:t>constructor</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name</a:t>
            </a:r>
            <a:r>
              <a:rPr lang="en-US" altLang="zh-CN" sz="1200" b="0">
                <a:solidFill>
                  <a:srgbClr val="BBBBBB"/>
                </a:solidFill>
                <a:effectLst/>
                <a:latin typeface="Fira Code" panose="020B0509050000020004" pitchFamily="49" charset="0"/>
              </a:rPr>
              <a:t>) {</a:t>
            </a:r>
          </a:p>
          <a:p>
            <a:r>
              <a:rPr lang="en-US" altLang="zh-CN" sz="1200" b="0">
                <a:solidFill>
                  <a:srgbClr val="FF00AA"/>
                </a:solidFill>
                <a:effectLst/>
                <a:latin typeface="Fira Code" panose="020B0509050000020004" pitchFamily="49" charset="0"/>
              </a:rPr>
              <a:t>    this</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name</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name</a:t>
            </a:r>
            <a:r>
              <a:rPr lang="en-US" altLang="zh-CN" sz="1200" b="0">
                <a:solidFill>
                  <a:srgbClr val="BBBBBB"/>
                </a:solidFill>
                <a:effectLst/>
                <a:latin typeface="Fira Code" panose="020B0509050000020004" pitchFamily="49" charset="0"/>
              </a:rPr>
              <a:t>;</a:t>
            </a:r>
          </a:p>
          <a:p>
            <a:r>
              <a:rPr lang="en-US" altLang="zh-CN" sz="1200" b="0">
                <a:solidFill>
                  <a:srgbClr val="BBBBBB"/>
                </a:solidFill>
                <a:effectLst/>
                <a:latin typeface="Fira Code" panose="020B0509050000020004" pitchFamily="49" charset="0"/>
              </a:rPr>
              <a:t>  }</a:t>
            </a:r>
          </a:p>
          <a:p>
            <a:br>
              <a:rPr lang="en-US" altLang="zh-CN" sz="1200" b="0">
                <a:solidFill>
                  <a:srgbClr val="BBBBBB"/>
                </a:solidFill>
                <a:effectLst/>
                <a:latin typeface="Fira Code" panose="020B0509050000020004" pitchFamily="49" charset="0"/>
              </a:rPr>
            </a:br>
            <a:r>
              <a:rPr lang="en-US" altLang="zh-CN" sz="1200" b="0">
                <a:solidFill>
                  <a:srgbClr val="BBBBBB"/>
                </a:solidFill>
                <a:effectLst/>
                <a:latin typeface="Fira Code" panose="020B0509050000020004" pitchFamily="49" charset="0"/>
              </a:rPr>
              <a:t>  </a:t>
            </a:r>
            <a:r>
              <a:rPr lang="en-US" altLang="zh-CN" sz="1200" b="0">
                <a:solidFill>
                  <a:srgbClr val="FFE66D"/>
                </a:solidFill>
                <a:effectLst/>
                <a:latin typeface="Fira Code" panose="020B0509050000020004" pitchFamily="49" charset="0"/>
              </a:rPr>
              <a:t>getName</a:t>
            </a:r>
            <a:r>
              <a:rPr lang="en-US" altLang="zh-CN" sz="1200" b="0">
                <a:solidFill>
                  <a:srgbClr val="BBBBBB"/>
                </a:solidFill>
                <a:effectLst/>
                <a:latin typeface="Fira Code" panose="020B0509050000020004" pitchFamily="49" charset="0"/>
              </a:rPr>
              <a:t>() {</a:t>
            </a:r>
          </a:p>
          <a:p>
            <a:r>
              <a:rPr lang="en-US" altLang="zh-CN" sz="1200" b="0">
                <a:solidFill>
                  <a:srgbClr val="C74DED"/>
                </a:solidFill>
                <a:effectLst/>
                <a:latin typeface="Fira Code" panose="020B0509050000020004" pitchFamily="49" charset="0"/>
              </a:rPr>
              <a:t>    return</a:t>
            </a:r>
            <a:r>
              <a:rPr lang="en-US" altLang="zh-CN" sz="1200" b="0">
                <a:solidFill>
                  <a:srgbClr val="BBBBBB"/>
                </a:solidFill>
                <a:effectLst/>
                <a:latin typeface="Fira Code" panose="020B0509050000020004" pitchFamily="49" charset="0"/>
              </a:rPr>
              <a:t> </a:t>
            </a:r>
            <a:r>
              <a:rPr lang="en-US" altLang="zh-CN" sz="1200" b="0">
                <a:solidFill>
                  <a:srgbClr val="FF00AA"/>
                </a:solidFill>
                <a:effectLst/>
                <a:latin typeface="Fira Code" panose="020B0509050000020004" pitchFamily="49" charset="0"/>
              </a:rPr>
              <a:t>this</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name</a:t>
            </a:r>
            <a:r>
              <a:rPr lang="en-US" altLang="zh-CN" sz="1200" b="0">
                <a:solidFill>
                  <a:srgbClr val="BBBBBB"/>
                </a:solidFill>
                <a:effectLst/>
                <a:latin typeface="Fira Code" panose="020B0509050000020004" pitchFamily="49" charset="0"/>
              </a:rPr>
              <a:t>;</a:t>
            </a:r>
          </a:p>
          <a:p>
            <a:r>
              <a:rPr lang="en-US" altLang="zh-CN" sz="1200" b="0">
                <a:solidFill>
                  <a:srgbClr val="BBBBBB"/>
                </a:solidFill>
                <a:effectLst/>
                <a:latin typeface="Fira Code" panose="020B0509050000020004" pitchFamily="49" charset="0"/>
              </a:rPr>
              <a:t>  }</a:t>
            </a:r>
          </a:p>
          <a:p>
            <a:r>
              <a:rPr lang="en-US" altLang="zh-CN" sz="1200" b="0">
                <a:solidFill>
                  <a:srgbClr val="BBBBBB"/>
                </a:solidFill>
                <a:effectLst/>
                <a:latin typeface="Fira Code" panose="020B0509050000020004" pitchFamily="49" charset="0"/>
              </a:rPr>
              <a:t>}</a:t>
            </a:r>
          </a:p>
          <a:p>
            <a:br>
              <a:rPr lang="en-US" altLang="zh-CN" sz="1200" b="0">
                <a:solidFill>
                  <a:srgbClr val="BBBBBB"/>
                </a:solidFill>
                <a:effectLst/>
                <a:latin typeface="Fira Code" panose="020B0509050000020004" pitchFamily="49" charset="0"/>
              </a:rPr>
            </a:br>
            <a:r>
              <a:rPr lang="en-US" altLang="zh-CN" sz="1200" b="0">
                <a:solidFill>
                  <a:srgbClr val="C74DED"/>
                </a:solidFill>
                <a:effectLst/>
                <a:latin typeface="Fira Code" panose="020B0509050000020004" pitchFamily="49" charset="0"/>
              </a:rPr>
              <a:t>class</a:t>
            </a:r>
            <a:r>
              <a:rPr lang="en-US" altLang="zh-CN" sz="1200" b="0">
                <a:solidFill>
                  <a:srgbClr val="BBBBBB"/>
                </a:solidFill>
                <a:effectLst/>
                <a:latin typeface="Fira Code" panose="020B0509050000020004" pitchFamily="49" charset="0"/>
              </a:rPr>
              <a:t> </a:t>
            </a:r>
            <a:r>
              <a:rPr lang="en-US" altLang="zh-CN" sz="1200" b="0">
                <a:solidFill>
                  <a:srgbClr val="FFE66D"/>
                </a:solidFill>
                <a:effectLst/>
                <a:latin typeface="Fira Code" panose="020B0509050000020004" pitchFamily="49" charset="0"/>
              </a:rPr>
              <a:t>ContentWriter</a:t>
            </a:r>
            <a:r>
              <a:rPr lang="en-US" altLang="zh-CN" sz="1200" b="0">
                <a:solidFill>
                  <a:srgbClr val="BBBBBB"/>
                </a:solidFill>
                <a:effectLst/>
                <a:latin typeface="Fira Code" panose="020B0509050000020004" pitchFamily="49" charset="0"/>
              </a:rPr>
              <a:t> </a:t>
            </a:r>
            <a:r>
              <a:rPr lang="en-US" altLang="zh-CN" sz="1200" b="0">
                <a:solidFill>
                  <a:srgbClr val="C74DED"/>
                </a:solidFill>
                <a:effectLst/>
                <a:latin typeface="Fira Code" panose="020B0509050000020004" pitchFamily="49" charset="0"/>
              </a:rPr>
              <a:t>extends</a:t>
            </a:r>
            <a:r>
              <a:rPr lang="en-US" altLang="zh-CN" sz="1200" b="0">
                <a:solidFill>
                  <a:srgbClr val="BBBBBB"/>
                </a:solidFill>
                <a:effectLst/>
                <a:latin typeface="Fira Code" panose="020B0509050000020004" pitchFamily="49" charset="0"/>
              </a:rPr>
              <a:t> </a:t>
            </a:r>
            <a:r>
              <a:rPr lang="en-US" altLang="zh-CN" sz="1200" b="0" u="sng">
                <a:solidFill>
                  <a:srgbClr val="FFE66D"/>
                </a:solidFill>
                <a:effectLst/>
                <a:latin typeface="Fira Code" panose="020B0509050000020004" pitchFamily="49" charset="0"/>
              </a:rPr>
              <a:t>User</a:t>
            </a:r>
            <a:r>
              <a:rPr lang="en-US" altLang="zh-CN" sz="1200" b="0">
                <a:solidFill>
                  <a:srgbClr val="BBBBBB"/>
                </a:solidFill>
                <a:effectLst/>
                <a:latin typeface="Fira Code" panose="020B0509050000020004" pitchFamily="49" charset="0"/>
              </a:rPr>
              <a:t> {</a:t>
            </a:r>
          </a:p>
          <a:p>
            <a:r>
              <a:rPr lang="en-US" altLang="zh-CN" sz="1200" b="0">
                <a:solidFill>
                  <a:srgbClr val="00E8C6"/>
                </a:solidFill>
                <a:effectLst/>
                <a:latin typeface="Fira Code" panose="020B0509050000020004" pitchFamily="49" charset="0"/>
              </a:rPr>
              <a:t>  posts</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p>
          <a:p>
            <a:br>
              <a:rPr lang="en-US" altLang="zh-CN" sz="1200" b="0">
                <a:solidFill>
                  <a:srgbClr val="BBBBBB"/>
                </a:solidFill>
                <a:effectLst/>
                <a:latin typeface="Fira Code" panose="020B0509050000020004" pitchFamily="49" charset="0"/>
              </a:rPr>
            </a:br>
            <a:r>
              <a:rPr lang="en-US" altLang="zh-CN" sz="1200" b="0">
                <a:solidFill>
                  <a:srgbClr val="BBBBBB"/>
                </a:solidFill>
                <a:effectLst/>
                <a:latin typeface="Fira Code" panose="020B0509050000020004" pitchFamily="49" charset="0"/>
              </a:rPr>
              <a:t>  </a:t>
            </a:r>
            <a:r>
              <a:rPr lang="en-US" altLang="zh-CN" sz="1200" b="0">
                <a:solidFill>
                  <a:srgbClr val="C74DED"/>
                </a:solidFill>
                <a:effectLst/>
                <a:latin typeface="Fira Code" panose="020B0509050000020004" pitchFamily="49" charset="0"/>
              </a:rPr>
              <a:t>constructor</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name</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posts</a:t>
            </a:r>
            <a:r>
              <a:rPr lang="en-US" altLang="zh-CN" sz="1200" b="0">
                <a:solidFill>
                  <a:srgbClr val="BBBBBB"/>
                </a:solidFill>
                <a:effectLst/>
                <a:latin typeface="Fira Code" panose="020B0509050000020004" pitchFamily="49" charset="0"/>
              </a:rPr>
              <a:t>) {</a:t>
            </a:r>
          </a:p>
          <a:p>
            <a:r>
              <a:rPr lang="en-US" altLang="zh-CN" sz="1200" b="0">
                <a:solidFill>
                  <a:srgbClr val="00E8C6"/>
                </a:solidFill>
                <a:effectLst/>
                <a:latin typeface="Fira Code" panose="020B0509050000020004" pitchFamily="49" charset="0"/>
              </a:rPr>
              <a:t>    </a:t>
            </a:r>
            <a:r>
              <a:rPr lang="en-US" altLang="zh-CN" sz="1200" b="0" u="sng">
                <a:solidFill>
                  <a:srgbClr val="FF0000"/>
                </a:solidFill>
                <a:effectLst/>
                <a:latin typeface="Fira Code" panose="020B0509050000020004" pitchFamily="49" charset="0"/>
              </a:rPr>
              <a:t>super(name);</a:t>
            </a:r>
          </a:p>
          <a:p>
            <a:r>
              <a:rPr lang="en-US" altLang="zh-CN" sz="1200" b="0">
                <a:solidFill>
                  <a:srgbClr val="FF00AA"/>
                </a:solidFill>
                <a:effectLst/>
                <a:latin typeface="Fira Code" panose="020B0509050000020004" pitchFamily="49" charset="0"/>
              </a:rPr>
              <a:t>    this</a:t>
            </a:r>
            <a:r>
              <a:rPr lang="en-US" altLang="zh-CN" sz="1200" b="0">
                <a:solidFill>
                  <a:srgbClr val="BBBBBB"/>
                </a:solidFill>
                <a:effectLst/>
                <a:latin typeface="Fira Code" panose="020B0509050000020004" pitchFamily="49" charset="0"/>
              </a:rPr>
              <a:t>.</a:t>
            </a:r>
            <a:r>
              <a:rPr lang="en-US" altLang="zh-CN" sz="1200" b="0">
                <a:solidFill>
                  <a:srgbClr val="00E8C6"/>
                </a:solidFill>
                <a:effectLst/>
                <a:latin typeface="Fira Code" panose="020B0509050000020004" pitchFamily="49" charset="0"/>
              </a:rPr>
              <a:t>posts</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posts</a:t>
            </a:r>
            <a:r>
              <a:rPr lang="en-US" altLang="zh-CN" sz="1200" b="0">
                <a:solidFill>
                  <a:srgbClr val="BBBBBB"/>
                </a:solidFill>
                <a:effectLst/>
                <a:latin typeface="Fira Code" panose="020B0509050000020004" pitchFamily="49" charset="0"/>
              </a:rPr>
              <a:t>;</a:t>
            </a:r>
          </a:p>
          <a:p>
            <a:r>
              <a:rPr lang="en-US" altLang="zh-CN" sz="1200" b="0">
                <a:solidFill>
                  <a:srgbClr val="BBBBBB"/>
                </a:solidFill>
                <a:effectLst/>
                <a:latin typeface="Fira Code" panose="020B0509050000020004" pitchFamily="49" charset="0"/>
              </a:rPr>
              <a:t>  }</a:t>
            </a:r>
          </a:p>
          <a:p>
            <a:br>
              <a:rPr lang="en-US" altLang="zh-CN" sz="1200" b="0">
                <a:solidFill>
                  <a:srgbClr val="BBBBBB"/>
                </a:solidFill>
                <a:effectLst/>
                <a:latin typeface="Fira Code" panose="020B0509050000020004" pitchFamily="49" charset="0"/>
              </a:rPr>
            </a:br>
            <a:r>
              <a:rPr lang="en-US" altLang="zh-CN" sz="1200" b="0">
                <a:solidFill>
                  <a:srgbClr val="BBBBBB"/>
                </a:solidFill>
                <a:effectLst/>
                <a:latin typeface="Fira Code" panose="020B0509050000020004" pitchFamily="49" charset="0"/>
              </a:rPr>
              <a:t>  </a:t>
            </a:r>
            <a:r>
              <a:rPr lang="en-US" altLang="zh-CN" sz="1200" b="0">
                <a:solidFill>
                  <a:srgbClr val="FFE66D"/>
                </a:solidFill>
                <a:effectLst/>
                <a:latin typeface="Fira Code" panose="020B0509050000020004" pitchFamily="49" charset="0"/>
              </a:rPr>
              <a:t>getName</a:t>
            </a:r>
            <a:r>
              <a:rPr lang="en-US" altLang="zh-CN" sz="1200" b="0">
                <a:solidFill>
                  <a:srgbClr val="BBBBBB"/>
                </a:solidFill>
                <a:effectLst/>
                <a:latin typeface="Fira Code" panose="020B0509050000020004" pitchFamily="49" charset="0"/>
              </a:rPr>
              <a:t>() {</a:t>
            </a:r>
          </a:p>
          <a:p>
            <a:r>
              <a:rPr lang="en-US" altLang="zh-CN" sz="1200" b="0">
                <a:solidFill>
                  <a:srgbClr val="C74DED"/>
                </a:solidFill>
                <a:effectLst/>
                <a:latin typeface="Fira Code" panose="020B0509050000020004" pitchFamily="49" charset="0"/>
              </a:rPr>
              <a:t>    const</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name</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u="sng">
                <a:solidFill>
                  <a:srgbClr val="FF0000"/>
                </a:solidFill>
                <a:effectLst/>
                <a:latin typeface="Fira Code" panose="020B0509050000020004" pitchFamily="49" charset="0"/>
              </a:rPr>
              <a:t>super.getName();</a:t>
            </a:r>
          </a:p>
          <a:p>
            <a:r>
              <a:rPr lang="en-US" altLang="zh-CN" sz="1200" b="0">
                <a:solidFill>
                  <a:srgbClr val="C74DED"/>
                </a:solidFill>
                <a:effectLst/>
                <a:latin typeface="Fira Code" panose="020B0509050000020004" pitchFamily="49" charset="0"/>
              </a:rPr>
              <a:t>    if</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name</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96E072"/>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p>
          <a:p>
            <a:r>
              <a:rPr lang="en-US" altLang="zh-CN" sz="1200" b="0">
                <a:solidFill>
                  <a:srgbClr val="C74DED"/>
                </a:solidFill>
                <a:effectLst/>
                <a:latin typeface="Fira Code" panose="020B0509050000020004" pitchFamily="49" charset="0"/>
              </a:rPr>
              <a:t>      return</a:t>
            </a:r>
            <a:r>
              <a:rPr lang="en-US" altLang="zh-CN" sz="1200" b="0">
                <a:solidFill>
                  <a:srgbClr val="BBBBBB"/>
                </a:solidFill>
                <a:effectLst/>
                <a:latin typeface="Fira Code" panose="020B0509050000020004" pitchFamily="49" charset="0"/>
              </a:rPr>
              <a:t> </a:t>
            </a:r>
            <a:r>
              <a:rPr lang="en-US" altLang="zh-CN" sz="1200" b="0">
                <a:solidFill>
                  <a:srgbClr val="96E072"/>
                </a:solidFill>
                <a:effectLst/>
                <a:latin typeface="Fira Code" panose="020B0509050000020004" pitchFamily="49" charset="0"/>
              </a:rPr>
              <a:t>"Unknown"</a:t>
            </a:r>
            <a:r>
              <a:rPr lang="en-US" altLang="zh-CN" sz="1200" b="0">
                <a:solidFill>
                  <a:srgbClr val="BBBBBB"/>
                </a:solidFill>
                <a:effectLst/>
                <a:latin typeface="Fira Code" panose="020B0509050000020004" pitchFamily="49" charset="0"/>
              </a:rPr>
              <a:t>;</a:t>
            </a:r>
          </a:p>
          <a:p>
            <a:r>
              <a:rPr lang="en-US" altLang="zh-CN" sz="1200" b="0">
                <a:solidFill>
                  <a:srgbClr val="BBBBBB"/>
                </a:solidFill>
                <a:effectLst/>
                <a:latin typeface="Fira Code" panose="020B0509050000020004" pitchFamily="49" charset="0"/>
              </a:rPr>
              <a:t>    }</a:t>
            </a:r>
          </a:p>
          <a:p>
            <a:r>
              <a:rPr lang="en-US" altLang="zh-CN" sz="1200" b="0">
                <a:solidFill>
                  <a:srgbClr val="C74DED"/>
                </a:solidFill>
                <a:effectLst/>
                <a:latin typeface="Fira Code" panose="020B0509050000020004" pitchFamily="49" charset="0"/>
              </a:rPr>
              <a:t>    return</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name</a:t>
            </a:r>
            <a:r>
              <a:rPr lang="en-US" altLang="zh-CN" sz="1200" b="0">
                <a:solidFill>
                  <a:srgbClr val="BBBBBB"/>
                </a:solidFill>
                <a:effectLst/>
                <a:latin typeface="Fira Code" panose="020B0509050000020004" pitchFamily="49" charset="0"/>
              </a:rPr>
              <a:t>;</a:t>
            </a:r>
          </a:p>
          <a:p>
            <a:r>
              <a:rPr lang="en-US" altLang="zh-CN" sz="1200" b="0">
                <a:solidFill>
                  <a:srgbClr val="BBBBBB"/>
                </a:solidFill>
                <a:effectLst/>
                <a:latin typeface="Fira Code" panose="020B0509050000020004" pitchFamily="49" charset="0"/>
              </a:rPr>
              <a:t>  }</a:t>
            </a:r>
          </a:p>
          <a:p>
            <a:r>
              <a:rPr lang="en-US" altLang="zh-CN" sz="1200" b="0">
                <a:solidFill>
                  <a:srgbClr val="BBBBBB"/>
                </a:solidFill>
                <a:effectLst/>
                <a:latin typeface="Fira Code" panose="020B0509050000020004" pitchFamily="49" charset="0"/>
              </a:rPr>
              <a:t>}</a:t>
            </a:r>
          </a:p>
          <a:p>
            <a:br>
              <a:rPr lang="en-US" altLang="zh-CN" sz="1200" b="0">
                <a:solidFill>
                  <a:srgbClr val="BBBBBB"/>
                </a:solidFill>
                <a:effectLst/>
                <a:latin typeface="Fira Code" panose="020B0509050000020004" pitchFamily="49" charset="0"/>
              </a:rPr>
            </a:br>
            <a:r>
              <a:rPr lang="en-US" altLang="zh-CN" sz="1200" b="0">
                <a:solidFill>
                  <a:srgbClr val="C74DED"/>
                </a:solidFill>
                <a:effectLst/>
                <a:latin typeface="Fira Code" panose="020B0509050000020004" pitchFamily="49" charset="0"/>
              </a:rPr>
              <a:t>const</a:t>
            </a:r>
            <a:r>
              <a:rPr lang="en-US" altLang="zh-CN" sz="1200" b="0">
                <a:solidFill>
                  <a:srgbClr val="BBBBBB"/>
                </a:solidFill>
                <a:effectLst/>
                <a:latin typeface="Fira Code" panose="020B0509050000020004" pitchFamily="49" charset="0"/>
              </a:rPr>
              <a:t> </a:t>
            </a:r>
            <a:r>
              <a:rPr lang="en-US" altLang="zh-CN" sz="1200" b="0">
                <a:solidFill>
                  <a:srgbClr val="00E8C6"/>
                </a:solidFill>
                <a:effectLst/>
                <a:latin typeface="Fira Code" panose="020B0509050000020004" pitchFamily="49" charset="0"/>
              </a:rPr>
              <a:t>writer</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EE5D43"/>
                </a:solidFill>
                <a:effectLst/>
                <a:latin typeface="Fira Code" panose="020B0509050000020004" pitchFamily="49" charset="0"/>
              </a:rPr>
              <a:t>new</a:t>
            </a:r>
            <a:r>
              <a:rPr lang="en-US" altLang="zh-CN" sz="1200" b="0">
                <a:solidFill>
                  <a:srgbClr val="BBBBBB"/>
                </a:solidFill>
                <a:effectLst/>
                <a:latin typeface="Fira Code" panose="020B0509050000020004" pitchFamily="49" charset="0"/>
              </a:rPr>
              <a:t> </a:t>
            </a:r>
            <a:r>
              <a:rPr lang="en-US" altLang="zh-CN" sz="1200" b="0">
                <a:solidFill>
                  <a:srgbClr val="FFE66D"/>
                </a:solidFill>
                <a:effectLst/>
                <a:latin typeface="Fira Code" panose="020B0509050000020004" pitchFamily="49" charset="0"/>
              </a:rPr>
              <a:t>ContentWriter</a:t>
            </a:r>
            <a:r>
              <a:rPr lang="en-US" altLang="zh-CN" sz="1200" b="0">
                <a:solidFill>
                  <a:srgbClr val="BBBBBB"/>
                </a:solidFill>
                <a:effectLst/>
                <a:latin typeface="Fira Code" panose="020B0509050000020004" pitchFamily="49" charset="0"/>
              </a:rPr>
              <a:t>(</a:t>
            </a:r>
            <a:r>
              <a:rPr lang="en-US" altLang="zh-CN" sz="1200" b="0">
                <a:solidFill>
                  <a:srgbClr val="96E072"/>
                </a:solidFill>
                <a:effectLst/>
                <a:latin typeface="Fira Code" panose="020B0509050000020004" pitchFamily="49" charset="0"/>
              </a:rPr>
              <a:t>""</a:t>
            </a:r>
            <a:r>
              <a:rPr lang="en-US" altLang="zh-CN" sz="1200" b="0">
                <a:solidFill>
                  <a:srgbClr val="BBBBBB"/>
                </a:solidFill>
                <a:effectLst/>
                <a:latin typeface="Fira Code" panose="020B0509050000020004" pitchFamily="49" charset="0"/>
              </a:rPr>
              <a:t>, [</a:t>
            </a:r>
            <a:r>
              <a:rPr lang="en-US" altLang="zh-CN" sz="1200" b="0">
                <a:solidFill>
                  <a:srgbClr val="96E072"/>
                </a:solidFill>
                <a:effectLst/>
                <a:latin typeface="Fira Code" panose="020B0509050000020004" pitchFamily="49" charset="0"/>
              </a:rPr>
              <a:t>"Why I like JS"</a:t>
            </a:r>
            <a:r>
              <a:rPr lang="en-US" altLang="zh-CN" sz="1200" b="0">
                <a:solidFill>
                  <a:srgbClr val="BBBBBB"/>
                </a:solidFill>
                <a:effectLst/>
                <a:latin typeface="Fira Code" panose="020B0509050000020004" pitchFamily="49" charset="0"/>
              </a:rPr>
              <a:t>]);</a:t>
            </a:r>
          </a:p>
          <a:p>
            <a:r>
              <a:rPr lang="en-US" altLang="zh-CN" sz="1200" b="0">
                <a:solidFill>
                  <a:srgbClr val="F39C12"/>
                </a:solidFill>
                <a:effectLst/>
                <a:latin typeface="Fira Code" panose="020B0509050000020004" pitchFamily="49" charset="0"/>
              </a:rPr>
              <a:t>writer</a:t>
            </a:r>
            <a:r>
              <a:rPr lang="en-US" altLang="zh-CN" sz="1200" b="0">
                <a:solidFill>
                  <a:srgbClr val="BBBBBB"/>
                </a:solidFill>
                <a:effectLst/>
                <a:latin typeface="Fira Code" panose="020B0509050000020004" pitchFamily="49" charset="0"/>
              </a:rPr>
              <a:t>.</a:t>
            </a:r>
            <a:r>
              <a:rPr lang="en-US" altLang="zh-CN" sz="1200" b="0">
                <a:solidFill>
                  <a:srgbClr val="FFE66D"/>
                </a:solidFill>
                <a:effectLst/>
                <a:latin typeface="Fira Code" panose="020B0509050000020004" pitchFamily="49" charset="0"/>
              </a:rPr>
              <a:t>getName</a:t>
            </a:r>
            <a:r>
              <a:rPr lang="en-US" altLang="zh-CN" sz="1200" b="0">
                <a:solidFill>
                  <a:srgbClr val="BBBBBB"/>
                </a:solidFill>
                <a:effectLst/>
                <a:latin typeface="Fira Code" panose="020B0509050000020004" pitchFamily="49" charset="0"/>
              </a:rPr>
              <a:t>(); </a:t>
            </a:r>
            <a:r>
              <a:rPr lang="en-US" altLang="zh-CN" sz="1200" b="0">
                <a:solidFill>
                  <a:srgbClr val="5F6167"/>
                </a:solidFill>
                <a:effectLst/>
                <a:latin typeface="Fira Code" panose="020B0509050000020004" pitchFamily="49" charset="0"/>
              </a:rPr>
              <a:t>// =&gt; 'Unknown'</a:t>
            </a:r>
            <a:endParaRPr lang="en-US" altLang="zh-CN" sz="12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91061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面向对象编程概述</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OOP</a:t>
            </a:r>
            <a:r>
              <a:rPr lang="zh-CN" altLang="en-US" dirty="0"/>
              <a:t>基本特征 </a:t>
            </a:r>
            <a:r>
              <a:rPr lang="en-US" altLang="zh-CN" dirty="0"/>
              <a:t>–</a:t>
            </a:r>
            <a:r>
              <a:rPr lang="zh-CN" altLang="en-US" dirty="0"/>
              <a:t> 封装</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5898769" cy="4882987"/>
          </a:xfrm>
        </p:spPr>
        <p:txBody>
          <a:bodyPr>
            <a:normAutofit/>
          </a:bodyPr>
          <a:lstStyle/>
          <a:p>
            <a:r>
              <a:rPr lang="zh-CN" altLang="en-US" dirty="0">
                <a:sym typeface="Wingdings" pitchFamily="2" charset="2"/>
              </a:rPr>
              <a:t>在用榨汁机时，把水果放进机器，按下</a:t>
            </a:r>
            <a:r>
              <a:rPr lang="en-US" altLang="zh-CN" dirty="0">
                <a:sym typeface="Wingdings" pitchFamily="2" charset="2"/>
              </a:rPr>
              <a:t>ON</a:t>
            </a:r>
            <a:r>
              <a:rPr lang="zh-CN" altLang="en-US" dirty="0">
                <a:sym typeface="Wingdings" pitchFamily="2" charset="2"/>
              </a:rPr>
              <a:t>按钮，流出果汁。不知道它怎么做到的，只知道它发出很大的噪音！</a:t>
            </a:r>
            <a:endParaRPr lang="en-US" altLang="zh-CN" dirty="0">
              <a:sym typeface="Wingdings" pitchFamily="2" charset="2"/>
            </a:endParaRPr>
          </a:p>
          <a:p>
            <a:r>
              <a:rPr lang="zh-CN" altLang="en-US" dirty="0">
                <a:sym typeface="Wingdings" pitchFamily="2" charset="2"/>
              </a:rPr>
              <a:t>这就演示了封装的概念：内部运作隐藏在对象内，只有基本功能暴露给最终用户，比如</a:t>
            </a:r>
            <a:r>
              <a:rPr lang="en-US" altLang="zh-CN" dirty="0">
                <a:sym typeface="Wingdings" pitchFamily="2" charset="2"/>
              </a:rPr>
              <a:t>ON</a:t>
            </a:r>
            <a:r>
              <a:rPr lang="zh-CN" altLang="en-US" dirty="0">
                <a:sym typeface="Wingdings" pitchFamily="2" charset="2"/>
              </a:rPr>
              <a:t>按钮。</a:t>
            </a:r>
            <a:endParaRPr lang="en-US" altLang="zh-CN" dirty="0">
              <a:sym typeface="Wingdings" pitchFamily="2" charset="2"/>
            </a:endParaRPr>
          </a:p>
          <a:p>
            <a:r>
              <a:rPr lang="zh-CN" altLang="en-US" dirty="0">
                <a:sym typeface="Wingdings" pitchFamily="2" charset="2"/>
              </a:rPr>
              <a:t>在</a:t>
            </a:r>
            <a:r>
              <a:rPr lang="en-US" altLang="zh-CN" dirty="0">
                <a:sym typeface="Wingdings" pitchFamily="2" charset="2"/>
              </a:rPr>
              <a:t>OOP</a:t>
            </a:r>
            <a:r>
              <a:rPr lang="zh-CN" altLang="en-US" dirty="0">
                <a:sym typeface="Wingdings" pitchFamily="2" charset="2"/>
              </a:rPr>
              <a:t>中，这包括把所有编程逻辑放在一个对象中，让方法对实现功能可用，而外部世界不需要知道它如何做的。</a:t>
            </a:r>
            <a:endParaRPr lang="en-US" altLang="zh-CN" dirty="0">
              <a:sym typeface="Wingdings" pitchFamily="2" charset="2"/>
            </a:endParaRPr>
          </a:p>
        </p:txBody>
      </p:sp>
      <p:pic>
        <p:nvPicPr>
          <p:cNvPr id="1026" name="Picture 2">
            <a:extLst>
              <a:ext uri="{FF2B5EF4-FFF2-40B4-BE49-F238E27FC236}">
                <a16:creationId xmlns:a16="http://schemas.microsoft.com/office/drawing/2014/main" id="{5850DF62-FEF6-AF40-A901-332124A694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991" y="1606924"/>
            <a:ext cx="2787407" cy="417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85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83280" y="2322195"/>
            <a:ext cx="5685790" cy="1107996"/>
          </a:xfrm>
          <a:prstGeom prst="rect">
            <a:avLst/>
          </a:prstGeom>
          <a:noFill/>
        </p:spPr>
        <p:txBody>
          <a:bodyPr wrap="square" rtlCol="0">
            <a:spAutoFit/>
          </a:bodyPr>
          <a:lstStyle/>
          <a:p>
            <a:pPr algn="dist"/>
            <a:r>
              <a:rPr lang="zh-CN" altLang="en-US" sz="6600" b="1" dirty="0">
                <a:solidFill>
                  <a:schemeClr val="bg1"/>
                </a:solidFill>
              </a:rPr>
              <a:t>下一次课见 </a:t>
            </a:r>
            <a:r>
              <a:rPr lang="zh-CN" altLang="en-US" sz="6600" b="1" dirty="0">
                <a:solidFill>
                  <a:schemeClr val="bg1"/>
                </a:solidFill>
                <a:sym typeface="Wingdings" pitchFamily="2" charset="2"/>
              </a:rPr>
              <a:t></a:t>
            </a:r>
            <a:endParaRPr lang="zh-CN" altLang="en-US" sz="6600" b="1" dirty="0">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面向对象编程概述</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OOP</a:t>
            </a:r>
            <a:r>
              <a:rPr lang="zh-CN" altLang="en-US" dirty="0"/>
              <a:t>基本特征 </a:t>
            </a:r>
            <a:r>
              <a:rPr lang="en-US" altLang="zh-CN" dirty="0"/>
              <a:t>–</a:t>
            </a:r>
            <a:r>
              <a:rPr lang="zh-CN" altLang="en-US" dirty="0"/>
              <a:t> 多态</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5898769" cy="4882987"/>
          </a:xfrm>
        </p:spPr>
        <p:txBody>
          <a:bodyPr>
            <a:normAutofit lnSpcReduction="10000"/>
          </a:bodyPr>
          <a:lstStyle/>
          <a:p>
            <a:r>
              <a:rPr lang="zh-CN" altLang="en-US" dirty="0">
                <a:sym typeface="Wingdings" pitchFamily="2" charset="2"/>
              </a:rPr>
              <a:t>有很多有</a:t>
            </a:r>
            <a:r>
              <a:rPr lang="en-US" altLang="zh-CN" dirty="0">
                <a:sym typeface="Wingdings" pitchFamily="2" charset="2"/>
              </a:rPr>
              <a:t>ON</a:t>
            </a:r>
            <a:r>
              <a:rPr lang="zh-CN" altLang="en-US" dirty="0">
                <a:sym typeface="Wingdings" pitchFamily="2" charset="2"/>
              </a:rPr>
              <a:t>按钮的设备，不过每台设备的</a:t>
            </a:r>
            <a:r>
              <a:rPr lang="en-US" altLang="zh-CN" dirty="0">
                <a:sym typeface="Wingdings" pitchFamily="2" charset="2"/>
              </a:rPr>
              <a:t>on</a:t>
            </a:r>
            <a:r>
              <a:rPr lang="zh-CN" altLang="en-US" dirty="0">
                <a:sym typeface="Wingdings" pitchFamily="2" charset="2"/>
              </a:rPr>
              <a:t>按钮的工作方式都略有不同。</a:t>
            </a:r>
            <a:endParaRPr lang="en-US" altLang="zh-CN" dirty="0">
              <a:sym typeface="Wingdings" pitchFamily="2" charset="2"/>
            </a:endParaRPr>
          </a:p>
          <a:p>
            <a:r>
              <a:rPr lang="zh-CN" altLang="en-US" dirty="0">
                <a:sym typeface="Wingdings" pitchFamily="2" charset="2"/>
              </a:rPr>
              <a:t>榨汁机和厨房中其它设备一样用同样的电源插座。</a:t>
            </a:r>
            <a:endParaRPr lang="en-US" altLang="zh-CN" dirty="0">
              <a:sym typeface="Wingdings" pitchFamily="2" charset="2"/>
            </a:endParaRPr>
          </a:p>
          <a:p>
            <a:r>
              <a:rPr lang="zh-CN" altLang="en-US" dirty="0">
                <a:sym typeface="Wingdings" pitchFamily="2" charset="2"/>
              </a:rPr>
              <a:t>还能把不同类型的水果放进榨汁机中，榨汁机都可以榨出汁来。</a:t>
            </a:r>
            <a:endParaRPr lang="en-US" altLang="zh-CN" dirty="0">
              <a:sym typeface="Wingdings" pitchFamily="2" charset="2"/>
            </a:endParaRPr>
          </a:p>
          <a:p>
            <a:r>
              <a:rPr lang="zh-CN" altLang="en-US" dirty="0">
                <a:sym typeface="Wingdings" pitchFamily="2" charset="2"/>
              </a:rPr>
              <a:t>这些示例演示了多态的概念：同样的过程可以用于不同的对象。</a:t>
            </a:r>
            <a:endParaRPr lang="en-US" altLang="zh-CN" dirty="0">
              <a:sym typeface="Wingdings" pitchFamily="2" charset="2"/>
            </a:endParaRPr>
          </a:p>
          <a:p>
            <a:r>
              <a:rPr lang="zh-CN" altLang="en-US" dirty="0">
                <a:sym typeface="Wingdings" pitchFamily="2" charset="2"/>
              </a:rPr>
              <a:t>在</a:t>
            </a:r>
            <a:r>
              <a:rPr lang="en-US" altLang="zh-CN" dirty="0">
                <a:sym typeface="Wingdings" pitchFamily="2" charset="2"/>
              </a:rPr>
              <a:t>OOP</a:t>
            </a:r>
            <a:r>
              <a:rPr lang="zh-CN" altLang="en-US" dirty="0">
                <a:sym typeface="Wingdings" pitchFamily="2" charset="2"/>
              </a:rPr>
              <a:t>中，这意味着不同的对象可以共享相同的方法，但是也能用更特定的实现来重写共享的方法。</a:t>
            </a:r>
            <a:endParaRPr lang="en-US" altLang="zh-CN" dirty="0">
              <a:sym typeface="Wingdings" pitchFamily="2" charset="2"/>
            </a:endParaRPr>
          </a:p>
        </p:txBody>
      </p:sp>
      <p:pic>
        <p:nvPicPr>
          <p:cNvPr id="1026" name="Picture 2">
            <a:extLst>
              <a:ext uri="{FF2B5EF4-FFF2-40B4-BE49-F238E27FC236}">
                <a16:creationId xmlns:a16="http://schemas.microsoft.com/office/drawing/2014/main" id="{5850DF62-FEF6-AF40-A901-332124A694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991" y="1606924"/>
            <a:ext cx="2787407" cy="417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2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面向对象编程概述</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OOP</a:t>
            </a:r>
            <a:r>
              <a:rPr lang="zh-CN" altLang="en-US" dirty="0"/>
              <a:t>基本特征 </a:t>
            </a:r>
            <a:r>
              <a:rPr lang="en-US" altLang="zh-CN" dirty="0"/>
              <a:t>–</a:t>
            </a:r>
            <a:r>
              <a:rPr lang="zh-CN" altLang="en-US" dirty="0"/>
              <a:t> 继承</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5898769" cy="4882987"/>
          </a:xfrm>
        </p:spPr>
        <p:txBody>
          <a:bodyPr>
            <a:normAutofit/>
          </a:bodyPr>
          <a:lstStyle/>
          <a:p>
            <a:r>
              <a:rPr lang="zh-CN" altLang="en-US" dirty="0">
                <a:sym typeface="Wingdings" pitchFamily="2" charset="2"/>
              </a:rPr>
              <a:t>榨汁机的下一个型号可以处理更多类型的水果，并且更安静一些。不过，内部使用了很多与原榨汁机相同的部件。</a:t>
            </a:r>
            <a:endParaRPr lang="en-US" altLang="zh-CN" dirty="0">
              <a:sym typeface="Wingdings" pitchFamily="2" charset="2"/>
            </a:endParaRPr>
          </a:p>
          <a:p>
            <a:r>
              <a:rPr lang="zh-CN" altLang="en-US" dirty="0">
                <a:sym typeface="Wingdings" pitchFamily="2" charset="2"/>
              </a:rPr>
              <a:t>这演示了继承的概念：采用一个对象的特性，然后添加一些新特性。</a:t>
            </a:r>
            <a:endParaRPr lang="en-US" altLang="zh-CN" dirty="0">
              <a:sym typeface="Wingdings" pitchFamily="2" charset="2"/>
            </a:endParaRPr>
          </a:p>
          <a:p>
            <a:r>
              <a:rPr lang="zh-CN" altLang="en-US" dirty="0">
                <a:sym typeface="Wingdings" pitchFamily="2" charset="2"/>
              </a:rPr>
              <a:t>在</a:t>
            </a:r>
            <a:r>
              <a:rPr lang="en-US" altLang="zh-CN" dirty="0">
                <a:sym typeface="Wingdings" pitchFamily="2" charset="2"/>
              </a:rPr>
              <a:t>OOP</a:t>
            </a:r>
            <a:r>
              <a:rPr lang="zh-CN" altLang="en-US" dirty="0">
                <a:sym typeface="Wingdings" pitchFamily="2" charset="2"/>
              </a:rPr>
              <a:t>中，这意味着可以继承已存在对象的所有属性和方法。然后可以通过添加新属性和方法来改进其功能。</a:t>
            </a:r>
            <a:endParaRPr lang="en-US" altLang="zh-CN" dirty="0">
              <a:sym typeface="Wingdings" pitchFamily="2" charset="2"/>
            </a:endParaRPr>
          </a:p>
        </p:txBody>
      </p:sp>
      <p:pic>
        <p:nvPicPr>
          <p:cNvPr id="1026" name="Picture 2">
            <a:extLst>
              <a:ext uri="{FF2B5EF4-FFF2-40B4-BE49-F238E27FC236}">
                <a16:creationId xmlns:a16="http://schemas.microsoft.com/office/drawing/2014/main" id="{5850DF62-FEF6-AF40-A901-332124A694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5879" y="2031713"/>
            <a:ext cx="2001100" cy="299748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223BD398-1A1B-914A-9BF9-CA6C74BFEF2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95831" y="2084295"/>
            <a:ext cx="1868678" cy="324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40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211235" y="448455"/>
            <a:ext cx="2748018" cy="385445"/>
          </a:xfrm>
        </p:spPr>
        <p:txBody>
          <a:bodyPr/>
          <a:lstStyle/>
          <a:p>
            <a:r>
              <a:rPr kumimoji="1" lang="en-US" altLang="zh-CN" dirty="0"/>
              <a:t>JavaScript</a:t>
            </a:r>
            <a:r>
              <a:rPr kumimoji="1" lang="zh-CN" altLang="en-US" dirty="0"/>
              <a:t> 面向对象编程</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面向对象编程概述</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OOP</a:t>
            </a:r>
            <a:r>
              <a:rPr lang="zh-CN" altLang="en-US" dirty="0"/>
              <a:t>基本概念</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343171CC-6B10-1D43-A61C-BBC8DEC9B627}"/>
              </a:ext>
            </a:extLst>
          </p:cNvPr>
          <p:cNvSpPr>
            <a:spLocks noGrp="1"/>
          </p:cNvSpPr>
          <p:nvPr>
            <p:ph sz="half" idx="1"/>
          </p:nvPr>
        </p:nvSpPr>
        <p:spPr>
          <a:xfrm>
            <a:off x="992849" y="1811110"/>
            <a:ext cx="10356469" cy="4882987"/>
          </a:xfrm>
        </p:spPr>
        <p:txBody>
          <a:bodyPr>
            <a:normAutofit/>
          </a:bodyPr>
          <a:lstStyle/>
          <a:p>
            <a:r>
              <a:rPr lang="zh-CN" altLang="en-US" dirty="0">
                <a:sym typeface="Wingdings" pitchFamily="2" charset="2"/>
              </a:rPr>
              <a:t>类 与 对象</a:t>
            </a:r>
            <a:endParaRPr lang="en-US" altLang="zh-CN" dirty="0">
              <a:sym typeface="Wingdings" pitchFamily="2" charset="2"/>
            </a:endParaRPr>
          </a:p>
          <a:p>
            <a:pPr lvl="1"/>
            <a:r>
              <a:rPr lang="zh-CN" altLang="en-US" dirty="0">
                <a:sym typeface="Wingdings" pitchFamily="2" charset="2"/>
              </a:rPr>
              <a:t>基于类的编程语言（</a:t>
            </a:r>
            <a:r>
              <a:rPr lang="en-US" altLang="zh-CN" dirty="0">
                <a:sym typeface="Wingdings" pitchFamily="2" charset="2"/>
              </a:rPr>
              <a:t>Java</a:t>
            </a:r>
            <a:r>
              <a:rPr lang="zh-CN" altLang="en-US" dirty="0">
                <a:sym typeface="Wingdings" pitchFamily="2" charset="2"/>
              </a:rPr>
              <a:t>、</a:t>
            </a:r>
            <a:r>
              <a:rPr lang="en-US" altLang="zh-CN" dirty="0">
                <a:sym typeface="Wingdings" pitchFamily="2" charset="2"/>
              </a:rPr>
              <a:t>C++</a:t>
            </a:r>
            <a:r>
              <a:rPr lang="zh-CN" altLang="en-US" dirty="0">
                <a:sym typeface="Wingdings" pitchFamily="2" charset="2"/>
              </a:rPr>
              <a:t>、</a:t>
            </a:r>
            <a:r>
              <a:rPr lang="en-US" altLang="zh-CN" dirty="0">
                <a:sym typeface="Wingdings" pitchFamily="2" charset="2"/>
              </a:rPr>
              <a:t>C#</a:t>
            </a:r>
            <a:r>
              <a:rPr lang="zh-CN" altLang="en-US" dirty="0">
                <a:sym typeface="Wingdings" pitchFamily="2" charset="2"/>
              </a:rPr>
              <a:t> 等）：类是对象的模板，对象是类的实例。</a:t>
            </a:r>
            <a:endParaRPr lang="en-US" altLang="zh-CN" dirty="0">
              <a:sym typeface="Wingdings" pitchFamily="2" charset="2"/>
            </a:endParaRPr>
          </a:p>
          <a:p>
            <a:pPr lvl="1"/>
            <a:endParaRPr lang="en-US" altLang="zh-CN" dirty="0">
              <a:sym typeface="Wingdings" pitchFamily="2" charset="2"/>
            </a:endParaRPr>
          </a:p>
          <a:p>
            <a:r>
              <a:rPr lang="en-US" altLang="zh-CN" dirty="0">
                <a:sym typeface="Wingdings" pitchFamily="2" charset="2"/>
              </a:rPr>
              <a:t>JavaScript</a:t>
            </a:r>
            <a:r>
              <a:rPr lang="zh-CN" altLang="en-US" dirty="0">
                <a:sym typeface="Wingdings" pitchFamily="2" charset="2"/>
              </a:rPr>
              <a:t> 在 </a:t>
            </a:r>
            <a:r>
              <a:rPr lang="en-US" altLang="zh-CN" dirty="0">
                <a:sym typeface="Wingdings" pitchFamily="2" charset="2"/>
              </a:rPr>
              <a:t>ES6</a:t>
            </a:r>
            <a:r>
              <a:rPr lang="zh-CN" altLang="en-US" dirty="0">
                <a:sym typeface="Wingdings" pitchFamily="2" charset="2"/>
              </a:rPr>
              <a:t> 之前没有类，</a:t>
            </a:r>
            <a:r>
              <a:rPr kumimoji="1" lang="zh-CN" altLang="en-US" dirty="0"/>
              <a:t>并且用实际的对象的概念作为创建更多对象的蓝图。这被称为</a:t>
            </a:r>
            <a:r>
              <a:rPr kumimoji="1" lang="zh-CN" altLang="en-US" dirty="0">
                <a:solidFill>
                  <a:srgbClr val="FF0000"/>
                </a:solidFill>
              </a:rPr>
              <a:t>基于原型</a:t>
            </a:r>
            <a:r>
              <a:rPr kumimoji="1" lang="zh-CN" altLang="en-US" dirty="0"/>
              <a:t>的语言。</a:t>
            </a:r>
            <a:endParaRPr kumimoji="1" lang="en-US" altLang="zh-CN" dirty="0"/>
          </a:p>
          <a:p>
            <a:pPr lvl="1"/>
            <a:r>
              <a:rPr kumimoji="1" lang="zh-CN" altLang="en-US" dirty="0"/>
              <a:t>在榨汁机示例中，这可能涉及创建一个实际的原型榨汁机，然后使用这个原型作为创建其它榨汁机的基础。基于这个原型的榨汁机能做该原型能做的任何事情，有些还能做更多的事情。</a:t>
            </a:r>
            <a:endParaRPr kumimoji="1" lang="en-US" altLang="zh-CN" dirty="0"/>
          </a:p>
          <a:p>
            <a:r>
              <a:rPr kumimoji="1" lang="zh-CN" altLang="en-US" dirty="0"/>
              <a:t>即使</a:t>
            </a:r>
            <a:r>
              <a:rPr kumimoji="1" lang="en-US" altLang="zh-CN" dirty="0"/>
              <a:t>ES6</a:t>
            </a:r>
            <a:r>
              <a:rPr kumimoji="1" lang="zh-CN" altLang="en-US" dirty="0"/>
              <a:t>现在支持类了，它在后台依然用的是这种原型继承模型  </a:t>
            </a:r>
            <a:r>
              <a:rPr kumimoji="1" lang="en-US" altLang="zh-CN" dirty="0"/>
              <a:t>--</a:t>
            </a:r>
            <a:r>
              <a:rPr kumimoji="1" lang="zh-CN" altLang="en-US" dirty="0"/>
              <a:t> </a:t>
            </a:r>
            <a:r>
              <a:rPr kumimoji="1" lang="zh-CN" altLang="en-US" dirty="0">
                <a:solidFill>
                  <a:srgbClr val="FF0000"/>
                </a:solidFill>
              </a:rPr>
              <a:t>语法糖</a:t>
            </a:r>
            <a:r>
              <a:rPr kumimoji="1" lang="zh-CN" altLang="en-US" dirty="0"/>
              <a:t>而已。</a:t>
            </a:r>
            <a:endParaRPr lang="en-US" altLang="zh-CN" dirty="0">
              <a:sym typeface="Wingdings" pitchFamily="2" charset="2"/>
            </a:endParaRPr>
          </a:p>
        </p:txBody>
      </p:sp>
    </p:spTree>
    <p:extLst>
      <p:ext uri="{BB962C8B-B14F-4D97-AF65-F5344CB8AC3E}">
        <p14:creationId xmlns:p14="http://schemas.microsoft.com/office/powerpoint/2010/main" val="5477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513F3-1B39-0B44-878C-39B5E04FFD2F}"/>
              </a:ext>
            </a:extLst>
          </p:cNvPr>
          <p:cNvSpPr>
            <a:spLocks noGrp="1"/>
          </p:cNvSpPr>
          <p:nvPr>
            <p:ph type="ctrTitle"/>
          </p:nvPr>
        </p:nvSpPr>
        <p:spPr/>
        <p:txBody>
          <a:bodyPr/>
          <a:lstStyle/>
          <a:p>
            <a:r>
              <a:rPr kumimoji="1" lang="zh-CN" altLang="en-US"/>
              <a:t>创建对象</a:t>
            </a:r>
          </a:p>
        </p:txBody>
      </p:sp>
      <p:sp>
        <p:nvSpPr>
          <p:cNvPr id="3" name="副标题 2">
            <a:extLst>
              <a:ext uri="{FF2B5EF4-FFF2-40B4-BE49-F238E27FC236}">
                <a16:creationId xmlns:a16="http://schemas.microsoft.com/office/drawing/2014/main" id="{F1B97224-CEE3-3B41-9161-CCF9219F706F}"/>
              </a:ext>
            </a:extLst>
          </p:cNvPr>
          <p:cNvSpPr>
            <a:spLocks noGrp="1"/>
          </p:cNvSpPr>
          <p:nvPr>
            <p:ph type="subTitle" idx="1"/>
          </p:nvPr>
        </p:nvSpPr>
        <p:spPr/>
        <p:txBody>
          <a:bodyPr/>
          <a:lstStyle/>
          <a:p>
            <a:r>
              <a:rPr kumimoji="1" lang="en-US" altLang="zh-CN"/>
              <a:t>2</a:t>
            </a:r>
            <a:endParaRPr kumimoji="1" lang="zh-CN" altLang="en-US"/>
          </a:p>
        </p:txBody>
      </p:sp>
    </p:spTree>
    <p:extLst>
      <p:ext uri="{BB962C8B-B14F-4D97-AF65-F5344CB8AC3E}">
        <p14:creationId xmlns:p14="http://schemas.microsoft.com/office/powerpoint/2010/main" val="2791596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66030</TotalTime>
  <Words>9368</Words>
  <Application>Microsoft Office PowerPoint</Application>
  <PresentationFormat>宽屏</PresentationFormat>
  <Paragraphs>998</Paragraphs>
  <Slides>50</Slides>
  <Notes>50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Apple Symbols</vt:lpstr>
      <vt:lpstr>Fira Code</vt:lpstr>
      <vt:lpstr>等线</vt:lpstr>
      <vt:lpstr>微软雅黑</vt:lpstr>
      <vt:lpstr>微软雅黑</vt:lpstr>
      <vt:lpstr>Arial</vt:lpstr>
      <vt:lpstr>Calibri</vt:lpstr>
      <vt:lpstr>Wingdings</vt:lpstr>
      <vt:lpstr>Office 主题​​</vt:lpstr>
      <vt:lpstr>PowerPoint 演示文稿</vt:lpstr>
      <vt:lpstr>PowerPoint 演示文稿</vt:lpstr>
      <vt:lpstr>面向对象编程概述</vt:lpstr>
      <vt:lpstr>JavaScript 面向对象编程</vt:lpstr>
      <vt:lpstr>JavaScript 面向对象编程</vt:lpstr>
      <vt:lpstr>JavaScript 面向对象编程</vt:lpstr>
      <vt:lpstr>JavaScript 面向对象编程</vt:lpstr>
      <vt:lpstr>JavaScript 面向对象编程</vt:lpstr>
      <vt:lpstr>创建对象</vt:lpstr>
      <vt:lpstr>JavaScript 面向对象编程</vt:lpstr>
      <vt:lpstr>JavaScript 面向对象编程</vt:lpstr>
      <vt:lpstr>JavaScript 面向对象编程</vt:lpstr>
      <vt:lpstr>JavaScript 面向对象编程</vt:lpstr>
      <vt:lpstr>JavaScript 面向对象编程</vt:lpstr>
      <vt:lpstr>原型继承：原型与原型链</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类（ES6）</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JavaScript 面向对象编程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肖 继潮</cp:lastModifiedBy>
  <cp:revision>1160</cp:revision>
  <cp:lastPrinted>2020-10-29T09:34:18Z</cp:lastPrinted>
  <dcterms:created xsi:type="dcterms:W3CDTF">2017-08-03T09:01:00Z</dcterms:created>
  <dcterms:modified xsi:type="dcterms:W3CDTF">2020-12-21T09:04:20Z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