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77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7" r:id="rId10"/>
    <p:sldId id="675" r:id="rId11"/>
    <p:sldId id="676" r:id="rId12"/>
    <p:sldId id="678" r:id="rId13"/>
    <p:sldId id="659" r:id="rId14"/>
  </p:sldIdLst>
  <p:sldSz cx="14630400" cy="8229600"/>
  <p:notesSz cx="7102475" cy="9369425"/>
  <p:defaultTextStyle>
    <a:defPPr>
      <a:defRPr lang="en-US"/>
    </a:defPPr>
    <a:lvl1pPr marL="0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097211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45817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19442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743025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2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pos="522">
          <p15:clr>
            <a:srgbClr val="A4A3A4"/>
          </p15:clr>
        </p15:guide>
        <p15:guide id="4" pos="2904">
          <p15:clr>
            <a:srgbClr val="A4A3A4"/>
          </p15:clr>
        </p15:guide>
        <p15:guide id="5" pos="4622">
          <p15:clr>
            <a:srgbClr val="A4A3A4"/>
          </p15:clr>
        </p15:guide>
        <p15:guide id="6" orient="horz" pos="1256">
          <p15:clr>
            <a:srgbClr val="A4A3A4"/>
          </p15:clr>
        </p15:guide>
        <p15:guide id="7" orient="horz" pos="4848">
          <p15:clr>
            <a:srgbClr val="A4A3A4"/>
          </p15:clr>
        </p15:guide>
        <p15:guide id="8" pos="588">
          <p15:clr>
            <a:srgbClr val="A4A3A4"/>
          </p15:clr>
        </p15:guide>
        <p15:guide id="9" pos="4610">
          <p15:clr>
            <a:srgbClr val="A4A3A4"/>
          </p15:clr>
        </p15:guide>
        <p15:guide id="10" pos="86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29AB0"/>
    <a:srgbClr val="A8B9C8"/>
    <a:srgbClr val="B1D5AF"/>
    <a:srgbClr val="C8C8C8"/>
    <a:srgbClr val="00A3A5"/>
    <a:srgbClr val="3C3C3C"/>
    <a:srgbClr val="3095C2"/>
    <a:srgbClr val="E76252"/>
    <a:srgbClr val="3EB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6086" autoAdjust="0"/>
  </p:normalViewPr>
  <p:slideViewPr>
    <p:cSldViewPr snapToGrid="0">
      <p:cViewPr varScale="1">
        <p:scale>
          <a:sx n="85" d="100"/>
          <a:sy n="85" d="100"/>
        </p:scale>
        <p:origin x="1176" y="96"/>
      </p:cViewPr>
      <p:guideLst>
        <p:guide orient="horz" pos="4592"/>
        <p:guide orient="horz" pos="744"/>
        <p:guide pos="522"/>
        <p:guide pos="2904"/>
        <p:guide pos="4622"/>
        <p:guide orient="horz" pos="1256"/>
        <p:guide orient="horz" pos="4848"/>
        <p:guide pos="588"/>
        <p:guide pos="4610"/>
        <p:guide pos="8694"/>
      </p:guideLst>
    </p:cSldViewPr>
  </p:slideViewPr>
  <p:outlineViewPr>
    <p:cViewPr>
      <p:scale>
        <a:sx n="33" d="100"/>
        <a:sy n="33" d="100"/>
      </p:scale>
      <p:origin x="0" y="-3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4432" y="-104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7/8/2020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48606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97211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45817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194422" algn="l" defTabSz="548606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743025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291633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840236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388842" algn="l" defTabSz="54860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392113"/>
            <a:ext cx="2938463" cy="1654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7" y="2185313"/>
            <a:ext cx="6173015" cy="6481405"/>
          </a:xfrm>
        </p:spPr>
        <p:txBody>
          <a:bodyPr/>
          <a:lstStyle/>
          <a:p>
            <a:r>
              <a:rPr lang="en-US" sz="1100" dirty="0"/>
              <a:t>We live in a connected world and the foundation for these connections is the network. 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Broadband Internet traffic is doubling each and every year (according to IDC) [or] Internet traffic worldwide will grow three-fold by the year 2017. (Internet Trends, Mary Meeker (KCPB) 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Today we have 2.5 billion Internet users in the world – roughly one-third of the Earth’s population. In the next decade, the number of Internet users will double to 5 billion (Mary Meeker, KPCB)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That means that two-thirds of the world will be connected by 2023.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When you add in the big trends of cloud, mobility, video and security, the combined rate of acceleration is placing unprecedented demands on the network.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[Optional stats/factoids]</a:t>
            </a:r>
          </a:p>
          <a:p>
            <a:r>
              <a:rPr lang="en-US" sz="1100" dirty="0"/>
              <a:t>100 hours of video uploaded every single minute to YouTube (YouTube) 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Mobile video traffic exceeded 50 percent for the first time in 2012. (Cisco VNI)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Mobile network connection speeds more than doubled in 2012. (Cisco VNI)</a:t>
            </a:r>
          </a:p>
          <a:p>
            <a:r>
              <a:rPr lang="en-US" sz="1100" dirty="0"/>
              <a:t> </a:t>
            </a:r>
          </a:p>
          <a:p>
            <a:r>
              <a:rPr lang="en-US" sz="1100" dirty="0"/>
              <a:t>In 2012, a fourth-generation (4G) connection generated 19 times more traffic on average than a non-4G connection. Although 4G connections represent only 0.9 percent of mobile connections today, they already account for 14 percent of mobile data traffic. (Cisco VNI)</a:t>
            </a:r>
          </a:p>
          <a:p>
            <a:r>
              <a:rPr lang="en-US" sz="1100" dirty="0"/>
              <a:t> </a:t>
            </a:r>
          </a:p>
          <a:p>
            <a:r>
              <a:rPr lang="en-US" sz="1100" i="1" dirty="0"/>
              <a:t>[NOTE: Consider finding alternate source for above stats to avoid siting Cisco]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As you just described (refer to pain points from previous slide), you are living in this world and feeling the pressure every day.</a:t>
            </a:r>
          </a:p>
          <a:p>
            <a:endParaRPr lang="en-US" sz="1100" dirty="0"/>
          </a:p>
          <a:p>
            <a:r>
              <a:rPr lang="en-US" sz="1100" dirty="0" err="1"/>
              <a:t>Pradeep</a:t>
            </a:r>
            <a:r>
              <a:rPr lang="en-US" sz="1100" dirty="0"/>
              <a:t> </a:t>
            </a:r>
            <a:r>
              <a:rPr lang="en-US" sz="1100" dirty="0" err="1"/>
              <a:t>Sindhu</a:t>
            </a:r>
            <a:r>
              <a:rPr lang="en-US" sz="1100" dirty="0"/>
              <a:t> founded Juniper 17 years ago on the belief that we should solve technology problems that matter most to our customers and that make a difference in the world. He recognized the importance of the network and the impact it would have on our world.</a:t>
            </a:r>
          </a:p>
          <a:p>
            <a:endParaRPr lang="en-US" sz="1100" dirty="0"/>
          </a:p>
          <a:p>
            <a:r>
              <a:rPr lang="en-US" sz="1100" dirty="0"/>
              <a:t>Our mission is simple, but powerful; to connect everything and empower everyone. </a:t>
            </a:r>
          </a:p>
          <a:p>
            <a:pPr lvl="0"/>
            <a:endParaRPr lang="en-US" sz="1100" dirty="0"/>
          </a:p>
          <a:p>
            <a:r>
              <a:rPr lang="en-US" sz="1100" dirty="0"/>
              <a:t>In today’s connected world, this mission is more relevant than ever.</a:t>
            </a:r>
          </a:p>
          <a:p>
            <a:pPr lvl="0"/>
            <a:endParaRPr lang="en-US" sz="1100" dirty="0"/>
          </a:p>
          <a:p>
            <a:r>
              <a:rPr lang="en-US" sz="1100" dirty="0"/>
              <a:t>Here at Juniper we are focused on helping alleviate those pain points through our portfolio of high performance networking products.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[T] And we do this by listening to our customers and helping them address their challenges and capitalize on their opportunities.</a:t>
            </a: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g"/><Relationship Id="rId4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4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3170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7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294581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883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102684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512852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3051" y="2918809"/>
            <a:ext cx="6309360" cy="4741547"/>
          </a:xfrm>
          <a:prstGeom prst="rect">
            <a:avLst/>
          </a:prstGeom>
        </p:spPr>
        <p:txBody>
          <a:bodyPr lIns="91425" tIns="45713" rIns="91425" bIns="45713"/>
          <a:lstStyle>
            <a:lvl1pPr marL="276624" indent="-276624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2800">
                <a:solidFill>
                  <a:schemeClr val="accent2"/>
                </a:solidFill>
              </a:defRPr>
            </a:lvl1pPr>
            <a:lvl2pPr marL="682977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2pPr>
            <a:lvl3pPr marL="1241951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000">
                <a:solidFill>
                  <a:schemeClr val="accent2"/>
                </a:solidFill>
              </a:defRPr>
            </a:lvl3pPr>
            <a:lvl4pPr marL="1779938" indent="-272810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tabLst/>
              <a:defRPr sz="1800">
                <a:solidFill>
                  <a:schemeClr val="accent2"/>
                </a:solidFill>
              </a:defRPr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52883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73051" y="1927366"/>
            <a:ext cx="6309360" cy="767716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H="1">
            <a:off x="0" y="2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62255" y="2088304"/>
            <a:ext cx="9033904" cy="5200228"/>
          </a:xfrm>
          <a:prstGeom prst="rect">
            <a:avLst/>
          </a:prstGeom>
        </p:spPr>
        <p:txBody>
          <a:bodyPr lIns="109887" tIns="54942" rIns="109887" bIns="54942"/>
          <a:lstStyle>
            <a:lvl1pPr marL="411455" indent="-411455"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 marL="1371515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 marL="2468722" indent="-274304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3" name="Picture 12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46871" y="1139566"/>
            <a:ext cx="8970442" cy="5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spcAft>
                <a:spcPts val="1441"/>
              </a:spcAft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" y="0"/>
            <a:ext cx="3998081" cy="8229600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88644" y="3366639"/>
            <a:ext cx="7698751" cy="1891666"/>
          </a:xfrm>
          <a:prstGeom prst="rect">
            <a:avLst/>
          </a:prstGeom>
        </p:spPr>
        <p:txBody>
          <a:bodyPr lIns="109887" tIns="54942" rIns="109887" bIns="54942" anchor="ctr" anchorCtr="0"/>
          <a:lstStyle>
            <a:lvl1pPr marL="139267" indent="-139267">
              <a:lnSpc>
                <a:spcPct val="95000"/>
              </a:lnSpc>
              <a:spcBef>
                <a:spcPts val="900"/>
              </a:spcBef>
              <a:buNone/>
              <a:tabLst>
                <a:tab pos="8115599" algn="r"/>
              </a:tabLst>
              <a:defRPr sz="2900">
                <a:solidFill>
                  <a:schemeClr val="accent2"/>
                </a:solidFill>
              </a:defRPr>
            </a:lvl1pPr>
            <a:lvl2pPr marL="548606" indent="0">
              <a:buNone/>
              <a:defRPr sz="2900">
                <a:solidFill>
                  <a:schemeClr val="accent2"/>
                </a:solidFill>
              </a:defRPr>
            </a:lvl2pPr>
            <a:lvl3pPr marL="1097211" indent="0">
              <a:buNone/>
              <a:defRPr sz="2900">
                <a:solidFill>
                  <a:schemeClr val="accent2"/>
                </a:solidFill>
              </a:defRPr>
            </a:lvl3pPr>
            <a:lvl4pPr marL="1645813" indent="0">
              <a:buNone/>
              <a:defRPr sz="2900">
                <a:solidFill>
                  <a:schemeClr val="accent2"/>
                </a:solidFill>
              </a:defRPr>
            </a:lvl4pPr>
            <a:lvl5pPr marL="2194418" indent="0">
              <a:buNone/>
              <a:defRPr sz="29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3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" name="Picture 1" descr="testytest2.png"/>
          <p:cNvPicPr>
            <a:picLocks noChangeAspect="1"/>
          </p:cNvPicPr>
          <p:nvPr userDrawn="1"/>
        </p:nvPicPr>
        <p:blipFill rotWithShape="1">
          <a:blip r:embed="rId2" cstate="screen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503152"/>
            <a:ext cx="7700009" cy="931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6220" y="2579408"/>
            <a:ext cx="8055056" cy="17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defRPr lang="en-US" sz="72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1199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1109174" y="4747696"/>
            <a:ext cx="8055218" cy="548788"/>
          </a:xfrm>
          <a:prstGeom prst="rect">
            <a:avLst/>
          </a:prstGeom>
          <a:noFill/>
          <a:ln>
            <a:noFill/>
          </a:ln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400" cap="none" spc="-61" baseline="0">
                <a:solidFill>
                  <a:schemeClr val="tx1"/>
                </a:solidFill>
              </a:defRPr>
            </a:lvl1pPr>
            <a:lvl2pPr marL="548606" indent="0">
              <a:buNone/>
              <a:defRPr sz="29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9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9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9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>
          <a:xfrm>
            <a:off x="1109174" y="5928803"/>
            <a:ext cx="8034064" cy="781050"/>
          </a:xfrm>
          <a:prstGeom prst="rect">
            <a:avLst/>
          </a:prstGeom>
          <a:noFill/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30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2400" cap="all" baseline="0">
                <a:solidFill>
                  <a:schemeClr val="accent2"/>
                </a:solidFill>
              </a:defRPr>
            </a:lvl2pPr>
            <a:lvl3pPr marL="1097211" indent="0">
              <a:buNone/>
              <a:defRPr sz="2400" cap="all" baseline="0">
                <a:solidFill>
                  <a:schemeClr val="accent2"/>
                </a:solidFill>
              </a:defRPr>
            </a:lvl3pPr>
            <a:lvl4pPr marL="1645813" indent="0">
              <a:buNone/>
              <a:defRPr sz="2400" cap="all" baseline="0">
                <a:solidFill>
                  <a:schemeClr val="accent2"/>
                </a:solidFill>
              </a:defRPr>
            </a:lvl4pPr>
            <a:lvl5pPr marL="2194418" indent="0">
              <a:buNone/>
              <a:defRPr sz="24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juniper_cmyk.png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room.jpg"/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4630401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stytest5.png"/>
          <p:cNvPicPr>
            <a:picLocks noChangeAspect="1"/>
          </p:cNvPicPr>
          <p:nvPr userDrawn="1"/>
        </p:nvPicPr>
        <p:blipFill rotWithShape="1"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6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windowperspective.jpg"/>
          <p:cNvPicPr>
            <a:picLocks noChangeAspect="1"/>
          </p:cNvPicPr>
          <p:nvPr userDrawn="1"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2" b="1055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7" name="Picture 6" descr="juniper_cmyk.png"/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9631" y="432094"/>
            <a:ext cx="2280998" cy="623615"/>
          </a:xfrm>
          <a:prstGeom prst="rect">
            <a:avLst/>
          </a:prstGeom>
        </p:spPr>
      </p:pic>
      <p:pic>
        <p:nvPicPr>
          <p:cNvPr id="8" name="Picture 7" descr="Slide16 copy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766" y="4824065"/>
            <a:ext cx="6050008" cy="105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3" y="3323490"/>
            <a:ext cx="6674148" cy="1371600"/>
          </a:xfrm>
          <a:prstGeom prst="rect">
            <a:avLst/>
          </a:prstGeom>
        </p:spPr>
        <p:txBody>
          <a:bodyPr lIns="91425" tIns="45713" rIns="91425" bIns="45713" anchor="b" anchorCtr="0"/>
          <a:lstStyle>
            <a:lvl1pPr>
              <a:lnSpc>
                <a:spcPct val="95000"/>
              </a:lnSpc>
              <a:spcBef>
                <a:spcPts val="900"/>
              </a:spcBef>
              <a:defRPr lang="en-US" sz="10000" b="0" cap="none" spc="-6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stricted &amp; 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77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&amp; 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04345" y="7873007"/>
            <a:ext cx="286646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Restricted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6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52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 userDrawn="1"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310656" y="7873007"/>
            <a:ext cx="2060149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 eaLnBrk="1" hangingPunct="1">
              <a:spcBef>
                <a:spcPct val="50000"/>
              </a:spcBef>
            </a:pPr>
            <a:r>
              <a:rPr lang="en-US" sz="1100" kern="1200" dirty="0">
                <a:solidFill>
                  <a:srgbClr val="344A58">
                    <a:alpha val="50000"/>
                  </a:srgb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37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stytest8.png"/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" t="16137"/>
          <a:stretch/>
        </p:blipFill>
        <p:spPr>
          <a:xfrm>
            <a:off x="3" y="0"/>
            <a:ext cx="14630399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3" y="4629915"/>
            <a:ext cx="9052311" cy="1634491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lnSpc>
                <a:spcPct val="95000"/>
              </a:lnSpc>
              <a:spcBef>
                <a:spcPts val="400"/>
              </a:spcBef>
              <a:defRPr sz="5800" b="0" cap="none" spc="-6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responsive_pallete.png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956" y="4452512"/>
            <a:ext cx="8800012" cy="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 baseline="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30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20843" y="2051920"/>
            <a:ext cx="13167362" cy="543115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9703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 baseline="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3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Blue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1443045" y="5243938"/>
            <a:ext cx="3184346" cy="299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76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_Color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ower_blue.png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447" y="5222008"/>
            <a:ext cx="3219992" cy="30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2628298"/>
            <a:ext cx="13167362" cy="488289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900"/>
              </a:spcBef>
              <a:buClr>
                <a:schemeClr val="tx1"/>
              </a:buClr>
              <a:defRPr sz="3200">
                <a:solidFill>
                  <a:schemeClr val="accent2"/>
                </a:solidFill>
              </a:defRPr>
            </a:lvl1pPr>
            <a:lvl2pPr marL="891485" indent="-342878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defRPr sz="2400">
                <a:solidFill>
                  <a:schemeClr val="accent2"/>
                </a:solidFill>
              </a:defRPr>
            </a:lvl3pPr>
            <a:lvl4pPr marL="1920117" indent="-274304">
              <a:lnSpc>
                <a:spcPct val="95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</p:spTree>
    <p:extLst>
      <p:ext uri="{BB962C8B-B14F-4D97-AF65-F5344CB8AC3E}">
        <p14:creationId xmlns:p14="http://schemas.microsoft.com/office/powerpoint/2010/main" val="4365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1033194"/>
            <a:ext cx="13167362" cy="5909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400"/>
              </a:spcBef>
              <a:defRPr lang="en-US" sz="4800" b="0" spc="-61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1096992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8802" y="1716143"/>
            <a:ext cx="13167550" cy="59245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400"/>
              </a:spcBef>
              <a:buNone/>
              <a:defRPr sz="3200" cap="none" spc="-61" baseline="0">
                <a:solidFill>
                  <a:schemeClr val="accent2"/>
                </a:solidFill>
              </a:defRPr>
            </a:lvl1pPr>
            <a:lvl2pPr marL="548606" indent="0">
              <a:buNone/>
              <a:defRPr sz="3400">
                <a:solidFill>
                  <a:schemeClr val="tx1"/>
                </a:solidFill>
              </a:defRPr>
            </a:lvl2pPr>
            <a:lvl3pPr marL="1097211" indent="0">
              <a:buNone/>
              <a:defRPr sz="2400">
                <a:solidFill>
                  <a:schemeClr val="tx1"/>
                </a:solidFill>
              </a:defRPr>
            </a:lvl3pPr>
            <a:lvl4pPr marL="1645813" indent="0">
              <a:buNone/>
              <a:defRPr sz="2300">
                <a:solidFill>
                  <a:schemeClr val="tx1"/>
                </a:solidFill>
              </a:defRPr>
            </a:lvl4pPr>
            <a:lvl5pPr marL="2194418" indent="0">
              <a:buNone/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8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8589107-detail-of-modern-architecture-and-empty-gettyimages copy.jpg"/>
          <p:cNvPicPr>
            <a:picLocks noChangeAspect="1"/>
          </p:cNvPicPr>
          <p:nvPr/>
        </p:nvPicPr>
        <p:blipFill rotWithShape="1">
          <a:blip r:embed="rId29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 b="24289"/>
          <a:stretch/>
        </p:blipFill>
        <p:spPr>
          <a:xfrm>
            <a:off x="-23504" y="-1"/>
            <a:ext cx="14653904" cy="8229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4630400" cy="82296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887" tIns="54942" rIns="109887" bIns="54942"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683224" y="7873007"/>
            <a:ext cx="2754250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Copyright © 2014 Juniper Networks, Inc. </a:t>
            </a:r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84797" y="7886143"/>
            <a:ext cx="356157" cy="261596"/>
          </a:xfrm>
          <a:prstGeom prst="rect">
            <a:avLst/>
          </a:prstGeom>
          <a:noFill/>
        </p:spPr>
        <p:txBody>
          <a:bodyPr wrap="none" lIns="91425" tIns="45713" rIns="91425" bIns="45713" rtlCol="0" anchor="b" anchorCtr="0">
            <a:spAutoFit/>
          </a:bodyPr>
          <a:lstStyle/>
          <a:p>
            <a:pPr lvl="0"/>
            <a:fld id="{5266C0E3-FCB2-4D10-9980-6DFC0D8FABCB}" type="slidenum">
              <a:rPr lang="en-US"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rPr>
              <a:pPr lvl="0"/>
              <a:t>‹#›</a:t>
            </a:fld>
            <a:endParaRPr lang="en-US" sz="1100">
              <a:solidFill>
                <a:srgbClr val="344A58">
                  <a:alpha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" name="MSIPCMContentMarking" descr="{&quot;HashCode&quot;:817091896,&quot;Placement&quot;:&quot;Footer&quot;,&quot;Top&quot;:631.380066,&quot;Left&quot;:529.723755,&quot;SlideWidth&quot;:1152,&quot;SlideHeight&quot;:648}">
            <a:extLst>
              <a:ext uri="{FF2B5EF4-FFF2-40B4-BE49-F238E27FC236}">
                <a16:creationId xmlns:a16="http://schemas.microsoft.com/office/drawing/2014/main" id="{3DC0125B-D453-4112-833B-56BAFE123974}"/>
              </a:ext>
            </a:extLst>
          </p:cNvPr>
          <p:cNvSpPr txBox="1"/>
          <p:nvPr userDrawn="1"/>
        </p:nvSpPr>
        <p:spPr>
          <a:xfrm>
            <a:off x="6727492" y="8018527"/>
            <a:ext cx="1175415" cy="21107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Juniper Business Use Only</a:t>
            </a:r>
            <a:endParaRPr lang="en-US" sz="700" dirty="0">
              <a:solidFill>
                <a:srgbClr val="000000"/>
              </a:solidFill>
              <a:latin typeface="Calibri" panose="020F05020202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833" r:id="rId4"/>
    <p:sldLayoutId id="2147483838" r:id="rId5"/>
    <p:sldLayoutId id="2147483825" r:id="rId6"/>
    <p:sldLayoutId id="2147483834" r:id="rId7"/>
    <p:sldLayoutId id="2147483839" r:id="rId8"/>
    <p:sldLayoutId id="2147483832" r:id="rId9"/>
    <p:sldLayoutId id="2147483835" r:id="rId10"/>
    <p:sldLayoutId id="2147483840" r:id="rId11"/>
    <p:sldLayoutId id="2147483826" r:id="rId12"/>
    <p:sldLayoutId id="2147483836" r:id="rId13"/>
    <p:sldLayoutId id="2147483841" r:id="rId14"/>
    <p:sldLayoutId id="2147483837" r:id="rId15"/>
    <p:sldLayoutId id="2147483843" r:id="rId16"/>
    <p:sldLayoutId id="2147483653" r:id="rId17"/>
    <p:sldLayoutId id="2147483844" r:id="rId18"/>
    <p:sldLayoutId id="2147483846" r:id="rId19"/>
    <p:sldLayoutId id="2147483827" r:id="rId20"/>
    <p:sldLayoutId id="2147483828" r:id="rId21"/>
    <p:sldLayoutId id="2147483850" r:id="rId22"/>
    <p:sldLayoutId id="2147483655" r:id="rId23"/>
    <p:sldLayoutId id="2147483851" r:id="rId24"/>
    <p:sldLayoutId id="2147483852" r:id="rId25"/>
    <p:sldLayoutId id="2147483853" r:id="rId26"/>
    <p:sldLayoutId id="2147483854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48606" rtl="0" eaLnBrk="1" latinLnBrk="0" hangingPunct="1">
        <a:spcBef>
          <a:spcPct val="0"/>
        </a:spcBef>
        <a:buNone/>
        <a:defRPr sz="40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411455" indent="-411455" algn="l" defTabSz="548606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891485" indent="-342878" algn="l" defTabSz="548606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1371515" indent="-274304" algn="l" defTabSz="548606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920117" indent="-274304" algn="l" defTabSz="54860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2468722" indent="-274304" algn="l" defTabSz="54860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3017328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935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542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146" indent="-274304" algn="l" defTabSz="5486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0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11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17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25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33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36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842" algn="l" defTabSz="54860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zhang@juniper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hu@juniper.n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niper.net/documentation/en_US/junos/topics/topic-map/security-logical-systems-for-routers-and-switches.html#id-logical-systems-operations-and-restriction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19" y="2183802"/>
            <a:ext cx="10906891" cy="2168399"/>
          </a:xfrm>
        </p:spPr>
        <p:txBody>
          <a:bodyPr/>
          <a:lstStyle/>
          <a:p>
            <a:r>
              <a:rPr lang="en-US" dirty="0"/>
              <a:t>Load Logical System Topology Python Tool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 help build semi-virtual topologies 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muzhang@juniper.net</a:t>
            </a:r>
            <a:endParaRPr lang="en-US" dirty="0"/>
          </a:p>
          <a:p>
            <a:r>
              <a:rPr lang="en-US" dirty="0">
                <a:hlinkClick r:id="rId4"/>
              </a:rPr>
              <a:t>mhu@juniper.net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2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3AFE-BEF0-49A7-AB73-0B0C245E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85" y="338843"/>
            <a:ext cx="13167362" cy="664797"/>
          </a:xfrm>
        </p:spPr>
        <p:txBody>
          <a:bodyPr/>
          <a:lstStyle/>
          <a:p>
            <a:r>
              <a:rPr lang="en-US" dirty="0"/>
              <a:t>How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7F33-4128-4308-BE3C-D1C779A5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84" y="1110344"/>
            <a:ext cx="14046638" cy="6780413"/>
          </a:xfrm>
        </p:spPr>
        <p:txBody>
          <a:bodyPr/>
          <a:lstStyle/>
          <a:p>
            <a:r>
              <a:rPr lang="en-US" sz="2000" dirty="0"/>
              <a:t>mhu@svl-jtac-lnx01:/volume/</a:t>
            </a:r>
            <a:r>
              <a:rPr lang="en-US" sz="2000" dirty="0" err="1"/>
              <a:t>CSdata</a:t>
            </a:r>
            <a:r>
              <a:rPr lang="en-US" sz="2000" dirty="0"/>
              <a:t>/</a:t>
            </a:r>
            <a:r>
              <a:rPr lang="en-US" sz="2000" dirty="0" err="1"/>
              <a:t>muzhang</a:t>
            </a:r>
            <a:r>
              <a:rPr lang="en-US" sz="2000" dirty="0"/>
              <a:t>/project/</a:t>
            </a:r>
            <a:r>
              <a:rPr lang="en-US" sz="2000" dirty="0" err="1"/>
              <a:t>Loading_LS_topo</a:t>
            </a:r>
            <a:r>
              <a:rPr lang="en-US" sz="2000" dirty="0"/>
              <a:t>$ </a:t>
            </a:r>
            <a:r>
              <a:rPr lang="en-US" sz="2000" dirty="0">
                <a:highlight>
                  <a:srgbClr val="FFFF00"/>
                </a:highlight>
              </a:rPr>
              <a:t>python3  code_interface.py -h</a:t>
            </a:r>
          </a:p>
          <a:p>
            <a:r>
              <a:rPr lang="en-US" sz="2000" dirty="0"/>
              <a:t>usage: code_interface.py [-h]</a:t>
            </a:r>
          </a:p>
          <a:p>
            <a:r>
              <a:rPr lang="en-US" sz="2000" dirty="0"/>
              <a:t>                         </a:t>
            </a:r>
            <a:r>
              <a:rPr lang="en-US" sz="2000" dirty="0" err="1"/>
              <a:t>ip</a:t>
            </a:r>
            <a:r>
              <a:rPr lang="en-US" sz="2000" dirty="0"/>
              <a:t> username password {1,2,3,4,5,6,7,8} </a:t>
            </a:r>
            <a:r>
              <a:rPr lang="en-US" sz="2000" dirty="0" err="1"/>
              <a:t>interface_name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positional arguments: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ip</a:t>
            </a:r>
            <a:r>
              <a:rPr lang="en-US" sz="2000" dirty="0"/>
              <a:t>                 IP address of the target device</a:t>
            </a:r>
          </a:p>
          <a:p>
            <a:r>
              <a:rPr lang="en-US" sz="2000" dirty="0"/>
              <a:t>  username           </a:t>
            </a:r>
            <a:r>
              <a:rPr lang="en-US" sz="2000" dirty="0" err="1"/>
              <a:t>username</a:t>
            </a:r>
            <a:r>
              <a:rPr lang="en-US" sz="2000" dirty="0"/>
              <a:t> of the target device</a:t>
            </a:r>
          </a:p>
          <a:p>
            <a:r>
              <a:rPr lang="en-US" sz="2000" dirty="0"/>
              <a:t>  password           </a:t>
            </a:r>
            <a:r>
              <a:rPr lang="en-US" sz="2000" dirty="0" err="1"/>
              <a:t>password</a:t>
            </a:r>
            <a:r>
              <a:rPr lang="en-US" sz="2000" dirty="0"/>
              <a:t> of the target device</a:t>
            </a:r>
          </a:p>
          <a:p>
            <a:r>
              <a:rPr lang="en-US" sz="2000" dirty="0"/>
              <a:t>  {1,2,3,4,5,6,7,8}  Select the topology index: 1.ospf_multi_area. 2.isis.</a:t>
            </a:r>
          </a:p>
          <a:p>
            <a:r>
              <a:rPr lang="en-US" sz="2000" dirty="0"/>
              <a:t>                     3.bgp_with_rr_config 4.vrrp.. 5.mpls_core.. 6.mcast_pim.</a:t>
            </a:r>
          </a:p>
          <a:p>
            <a:r>
              <a:rPr lang="en-US" sz="2000" dirty="0"/>
              <a:t>                     7.mcast_mvpn_draft_rosen. 8.mcast_mvpn_ng.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interface_name</a:t>
            </a:r>
            <a:r>
              <a:rPr lang="en-US" sz="2000" dirty="0"/>
              <a:t>     </a:t>
            </a:r>
            <a:r>
              <a:rPr lang="en-US" sz="2000" dirty="0" err="1"/>
              <a:t>lt</a:t>
            </a:r>
            <a:r>
              <a:rPr lang="en-US" sz="2000" dirty="0"/>
              <a:t> interface name configured on the device. By default,</a:t>
            </a:r>
          </a:p>
          <a:p>
            <a:r>
              <a:rPr lang="en-US" sz="2000" dirty="0"/>
              <a:t>                     it is set to lt-0/0/0 in this script</a:t>
            </a:r>
          </a:p>
          <a:p>
            <a:endParaRPr lang="en-US" sz="2000" dirty="0"/>
          </a:p>
          <a:p>
            <a:r>
              <a:rPr lang="en-US" sz="2000" dirty="0"/>
              <a:t>optional arguments:</a:t>
            </a:r>
          </a:p>
          <a:p>
            <a:r>
              <a:rPr lang="en-US" sz="2000" dirty="0"/>
              <a:t>  -h, --help         show this help message and exit</a:t>
            </a:r>
          </a:p>
        </p:txBody>
      </p:sp>
    </p:spTree>
    <p:extLst>
      <p:ext uri="{BB962C8B-B14F-4D97-AF65-F5344CB8AC3E}">
        <p14:creationId xmlns:p14="http://schemas.microsoft.com/office/powerpoint/2010/main" val="299627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3AFE-BEF0-49A7-AB73-0B0C245E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85" y="338843"/>
            <a:ext cx="13167362" cy="664797"/>
          </a:xfrm>
        </p:spPr>
        <p:txBody>
          <a:bodyPr/>
          <a:lstStyle/>
          <a:p>
            <a:r>
              <a:rPr lang="en-US" dirty="0"/>
              <a:t>How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7F33-4128-4308-BE3C-D1C779A5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84" y="1110344"/>
            <a:ext cx="14046638" cy="678041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mhu@svl-jtac-lnx01:/volume/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CSdata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muzhang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/project/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Loading_LS_topo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python3  code_interface.py  palmdale.ultralab.juniper.net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labroot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lab123 1 lt-0/0/10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The target device is palmdale.ultralab.juniper.net username is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labroot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is lab123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Loading parameters....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Connected to device...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modify data...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[1_ospf_multi_area]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**************************************************************************************************************************************</a:t>
            </a:r>
          </a:p>
          <a:p>
            <a:pPr>
              <a:spcBef>
                <a:spcPts val="0"/>
              </a:spcBef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-&gt;Topology:</a:t>
            </a:r>
          </a:p>
          <a:p>
            <a:pPr>
              <a:spcBef>
                <a:spcPts val="0"/>
              </a:spcBef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+----+        +----+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+--------+ r2 +--------+ r4 +---------+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+--+-+        +--+-+         |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+-+-+         |   x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+--+-+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|r1 |         |     x      |         | r6 |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+-+-+         |   x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+--+-+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+--+-+        +--+-+         |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+--------+ r3 +--------+ r5 +---------+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+----+        +----+</a:t>
            </a:r>
          </a:p>
          <a:p>
            <a:pPr>
              <a:spcBef>
                <a:spcPts val="0"/>
              </a:spcBef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-&gt; LAB brief: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- R1 in OSPF area 1 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- R2/R3/R4/R5 in OSPF area 0 as ABR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- R6 in OSPF area 2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nssa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-&gt; Use cases: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- OSPF import/export policies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- OSPF stub/NSSA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- OSPFv3 realm </a:t>
            </a:r>
          </a:p>
          <a:p>
            <a:pPr>
              <a:spcBef>
                <a:spcPts val="0"/>
              </a:spcBef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-&gt; Additional Instruction:</a:t>
            </a: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N/A</a:t>
            </a:r>
          </a:p>
          <a:p>
            <a:pPr>
              <a:spcBef>
                <a:spcPts val="0"/>
              </a:spcBef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config loading done</a:t>
            </a:r>
          </a:p>
        </p:txBody>
      </p:sp>
    </p:spTree>
    <p:extLst>
      <p:ext uri="{BB962C8B-B14F-4D97-AF65-F5344CB8AC3E}">
        <p14:creationId xmlns:p14="http://schemas.microsoft.com/office/powerpoint/2010/main" val="190755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3AFE-BEF0-49A7-AB73-0B0C245E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85" y="338843"/>
            <a:ext cx="13167362" cy="664797"/>
          </a:xfrm>
        </p:spPr>
        <p:txBody>
          <a:bodyPr/>
          <a:lstStyle/>
          <a:p>
            <a:r>
              <a:rPr lang="en-US" dirty="0"/>
              <a:t>What’s Next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7F33-4128-4308-BE3C-D1C779A5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84" y="1110344"/>
            <a:ext cx="14046638" cy="678041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few scenarios we have in mind: </a:t>
            </a:r>
          </a:p>
          <a:p>
            <a:pPr lvl="1"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EVPN MPLS Single Homing</a:t>
            </a:r>
          </a:p>
          <a:p>
            <a:pPr lvl="1"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EVPN VXLAN Single Homing </a:t>
            </a:r>
          </a:p>
          <a:p>
            <a:pPr lvl="1"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EVPN E-Line/E-LAN/E-Tree </a:t>
            </a:r>
          </a:p>
          <a:p>
            <a:pPr lvl="1">
              <a:spcBef>
                <a:spcPts val="0"/>
              </a:spcBef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GRE over MPLS/IP</a:t>
            </a:r>
          </a:p>
          <a:p>
            <a:pPr lvl="1">
              <a:spcBef>
                <a:spcPts val="0"/>
              </a:spcBef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Your feedback is highly appreciated </a:t>
            </a:r>
          </a:p>
        </p:txBody>
      </p:sp>
    </p:spTree>
    <p:extLst>
      <p:ext uri="{BB962C8B-B14F-4D97-AF65-F5344CB8AC3E}">
        <p14:creationId xmlns:p14="http://schemas.microsoft.com/office/powerpoint/2010/main" val="17848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43" y="3323490"/>
            <a:ext cx="8545868" cy="13716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2218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959329"/>
            <a:ext cx="13167362" cy="664797"/>
          </a:xfrm>
        </p:spPr>
        <p:txBody>
          <a:bodyPr/>
          <a:lstStyle/>
          <a:p>
            <a:r>
              <a:rPr lang="en-US" dirty="0"/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1876739"/>
            <a:ext cx="13167362" cy="539353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 Maximizing the advantage of python/PY-EZ, this super user-friendly tool helps anyone to build an end-to-end network topology with </a:t>
            </a:r>
            <a:r>
              <a:rPr lang="en-US" sz="3600" dirty="0" err="1"/>
              <a:t>junos</a:t>
            </a:r>
            <a:r>
              <a:rPr lang="en-US" sz="3600" dirty="0"/>
              <a:t> built in logical-system / logical-tunnel for lots of scenarios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 Within minutes of time, building a semi-virtual topology from scratch on a single physical Junos device (MX preferred) provides a solid alternative way to physical or virtual topologies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9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843" y="539781"/>
            <a:ext cx="13167362" cy="664797"/>
          </a:xfrm>
        </p:spPr>
        <p:txBody>
          <a:bodyPr/>
          <a:lstStyle/>
          <a:p>
            <a:r>
              <a:rPr lang="en-US" dirty="0"/>
              <a:t>How to use 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1204578"/>
            <a:ext cx="13167362" cy="68529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Reserve any Junos device anywhere and have the login information handy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Cleanup the configuration on the device. The tool doesn't do configuration cleanup intelligently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Copy the python script and archived configuration files under the same folder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Run the script. Users need only to specify hostname/IP, login, password and select the scenario they'd like to build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script does basic verification and inform user when the setup is ready to go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script archives the configuration locally on the router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17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23" y="959329"/>
            <a:ext cx="13167362" cy="664797"/>
          </a:xfrm>
        </p:spPr>
        <p:txBody>
          <a:bodyPr/>
          <a:lstStyle/>
          <a:p>
            <a:r>
              <a:rPr lang="en-US" dirty="0"/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1876739"/>
            <a:ext cx="13167362" cy="5393532"/>
          </a:xfrm>
        </p:spPr>
        <p:txBody>
          <a:bodyPr/>
          <a:lstStyle/>
          <a:p>
            <a:r>
              <a:rPr lang="en-US" sz="3600" dirty="0"/>
              <a:t>JTAC </a:t>
            </a:r>
          </a:p>
          <a:p>
            <a:r>
              <a:rPr lang="en-US" sz="3600" dirty="0"/>
              <a:t>Juniper Partner </a:t>
            </a:r>
          </a:p>
          <a:p>
            <a:r>
              <a:rPr lang="en-US" sz="3600" dirty="0"/>
              <a:t>Customer or anyone who would like to build a </a:t>
            </a:r>
            <a:r>
              <a:rPr lang="en-US" sz="3600" dirty="0" err="1"/>
              <a:t>junos</a:t>
            </a:r>
            <a:r>
              <a:rPr lang="en-US" sz="3600" dirty="0"/>
              <a:t> network topology for:</a:t>
            </a:r>
          </a:p>
          <a:p>
            <a:pPr lvl="1"/>
            <a:r>
              <a:rPr lang="en-US" sz="3200" dirty="0"/>
              <a:t>Lab replication </a:t>
            </a:r>
          </a:p>
          <a:p>
            <a:pPr lvl="1"/>
            <a:r>
              <a:rPr lang="en-US" sz="3200" dirty="0"/>
              <a:t>Study</a:t>
            </a:r>
          </a:p>
          <a:p>
            <a:pPr lvl="1"/>
            <a:r>
              <a:rPr lang="en-US" sz="3200" dirty="0"/>
              <a:t>Certification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843" y="475235"/>
            <a:ext cx="13167362" cy="664797"/>
          </a:xfrm>
        </p:spPr>
        <p:txBody>
          <a:bodyPr/>
          <a:lstStyle/>
          <a:p>
            <a:r>
              <a:rPr lang="en-US" dirty="0"/>
              <a:t>Beta version supported scenarios: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1290917"/>
            <a:ext cx="13167362" cy="6938683"/>
          </a:xfrm>
        </p:spPr>
        <p:txBody>
          <a:bodyPr/>
          <a:lstStyle/>
          <a:p>
            <a:r>
              <a:rPr lang="en-US" dirty="0"/>
              <a:t>OSPF multi-area</a:t>
            </a:r>
          </a:p>
          <a:p>
            <a:r>
              <a:rPr lang="en-US" dirty="0"/>
              <a:t>ISIS </a:t>
            </a:r>
          </a:p>
          <a:p>
            <a:r>
              <a:rPr lang="en-US" dirty="0"/>
              <a:t> BGP </a:t>
            </a:r>
          </a:p>
          <a:p>
            <a:pPr lvl="1"/>
            <a:r>
              <a:rPr lang="en-US" dirty="0"/>
              <a:t>	EBGP </a:t>
            </a:r>
          </a:p>
          <a:p>
            <a:pPr lvl="1"/>
            <a:r>
              <a:rPr lang="en-US" dirty="0"/>
              <a:t>	IGBP with Route Reflector </a:t>
            </a:r>
          </a:p>
          <a:p>
            <a:r>
              <a:rPr lang="en-US" dirty="0"/>
              <a:t> - VRRP</a:t>
            </a:r>
          </a:p>
          <a:p>
            <a:r>
              <a:rPr lang="en-US" dirty="0"/>
              <a:t> - MPLS core traffic-engineering </a:t>
            </a:r>
          </a:p>
          <a:p>
            <a:pPr lvl="1"/>
            <a:r>
              <a:rPr lang="en-US" dirty="0"/>
              <a:t>	- L3VPN</a:t>
            </a:r>
          </a:p>
          <a:p>
            <a:pPr lvl="1"/>
            <a:r>
              <a:rPr lang="en-US" dirty="0"/>
              <a:t>	- L2VPN L2CIRCUIT VPLS </a:t>
            </a:r>
          </a:p>
          <a:p>
            <a:r>
              <a:rPr lang="en-US" dirty="0"/>
              <a:t> - Multicast PIM Sparse Mode </a:t>
            </a:r>
          </a:p>
          <a:p>
            <a:r>
              <a:rPr lang="en-US" dirty="0"/>
              <a:t> - Multicast VPN (MVPN) Draft Rosen</a:t>
            </a:r>
          </a:p>
          <a:p>
            <a:r>
              <a:rPr lang="en-US" dirty="0"/>
              <a:t> - Multicast VPN (MVPN) Next Generation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233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843" y="475235"/>
            <a:ext cx="13167362" cy="664797"/>
          </a:xfrm>
        </p:spPr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1290917"/>
            <a:ext cx="13167362" cy="6938683"/>
          </a:xfrm>
        </p:spPr>
        <p:txBody>
          <a:bodyPr/>
          <a:lstStyle/>
          <a:p>
            <a:r>
              <a:rPr lang="en-US" sz="3600" dirty="0"/>
              <a:t> No physical connection needed in most use cases </a:t>
            </a:r>
          </a:p>
          <a:p>
            <a:r>
              <a:rPr lang="en-US" sz="3600" dirty="0"/>
              <a:t> Minimum </a:t>
            </a:r>
            <a:r>
              <a:rPr lang="en-US" sz="3600" dirty="0" err="1"/>
              <a:t>junos</a:t>
            </a:r>
            <a:r>
              <a:rPr lang="en-US" sz="3600" dirty="0"/>
              <a:t> and hardware dependencies </a:t>
            </a:r>
          </a:p>
          <a:p>
            <a:r>
              <a:rPr lang="en-US" sz="3600" dirty="0"/>
              <a:t> Instead of spending more time to get the baseline setup ready, this tool gets you a working baseline setup in minutes. You can spend more time digging into the real issue</a:t>
            </a:r>
          </a:p>
          <a:p>
            <a:r>
              <a:rPr lang="en-US" sz="3600" dirty="0"/>
              <a:t> No license needed </a:t>
            </a:r>
          </a:p>
          <a:p>
            <a:r>
              <a:rPr lang="en-US" sz="3600" dirty="0"/>
              <a:t> Scalable. If anyone has any use cases to add, it can be simply added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843" y="475235"/>
            <a:ext cx="13167362" cy="664797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3" y="1290917"/>
            <a:ext cx="13167362" cy="6938683"/>
          </a:xfrm>
        </p:spPr>
        <p:txBody>
          <a:bodyPr/>
          <a:lstStyle/>
          <a:p>
            <a:r>
              <a:rPr lang="en-US" dirty="0"/>
              <a:t>All limitations of logical-system applies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https://www.juniper.net/documentation/en_US/junos/topics/topic-map/security-logical-systems-for-routers-and-switches.html#id-logical-systems-operations-and-restrictions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Slowness in CPU constraint platforms, </a:t>
            </a:r>
            <a:r>
              <a:rPr lang="en-US" dirty="0" err="1"/>
              <a:t>eg</a:t>
            </a:r>
            <a:r>
              <a:rPr lang="en-US" dirty="0"/>
              <a:t> MX80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122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3AFE-BEF0-49A7-AB73-0B0C245E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85" y="338843"/>
            <a:ext cx="13167362" cy="664797"/>
          </a:xfrm>
        </p:spPr>
        <p:txBody>
          <a:bodyPr/>
          <a:lstStyle/>
          <a:p>
            <a:r>
              <a:rPr lang="en-US" dirty="0"/>
              <a:t>How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7F33-4128-4308-BE3C-D1C779A5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85" y="1110344"/>
            <a:ext cx="13167362" cy="6780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In box, check FPC/PIC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&gt;show chassis hardware </a:t>
            </a:r>
          </a:p>
          <a:p>
            <a:pPr>
              <a:spcBef>
                <a:spcPts val="600"/>
              </a:spcBef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Configure tunnel-services to create logical-tunnel interfaces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#set chassis </a:t>
            </a:r>
            <a:r>
              <a:rPr lang="en-US" sz="2000" dirty="0" err="1"/>
              <a:t>fpc</a:t>
            </a:r>
            <a:r>
              <a:rPr lang="en-US" sz="2000" dirty="0"/>
              <a:t> 0 pic 0 tunnel-services bandwidth 1g </a:t>
            </a:r>
          </a:p>
          <a:p>
            <a:pPr>
              <a:spcBef>
                <a:spcPts val="600"/>
              </a:spcBef>
            </a:pPr>
            <a:endParaRPr lang="en-US" sz="2800" dirty="0"/>
          </a:p>
          <a:p>
            <a:pPr>
              <a:spcBef>
                <a:spcPts val="600"/>
              </a:spcBef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Confirm logical-tunnel interfaces are created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&gt;show interfaces terse |match </a:t>
            </a:r>
            <a:r>
              <a:rPr lang="en-US" sz="2000" dirty="0" err="1"/>
              <a:t>lt</a:t>
            </a:r>
            <a:r>
              <a:rPr lang="en-US" sz="2000" dirty="0"/>
              <a:t>-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lt-0/0/10               up    </a:t>
            </a:r>
            <a:r>
              <a:rPr lang="en-US" sz="2000" dirty="0" err="1"/>
              <a:t>up</a:t>
            </a:r>
            <a:endParaRPr lang="en-US" sz="2000" dirty="0"/>
          </a:p>
          <a:p>
            <a:pPr>
              <a:spcBef>
                <a:spcPts val="600"/>
              </a:spcBef>
            </a:pPr>
            <a:endParaRPr lang="en-US" sz="1700" dirty="0"/>
          </a:p>
          <a:p>
            <a:pPr>
              <a:spcBef>
                <a:spcPts val="600"/>
              </a:spcBef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339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3AFE-BEF0-49A7-AB73-0B0C245E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85" y="338843"/>
            <a:ext cx="13167362" cy="664797"/>
          </a:xfrm>
        </p:spPr>
        <p:txBody>
          <a:bodyPr/>
          <a:lstStyle/>
          <a:p>
            <a:r>
              <a:rPr lang="en-US" dirty="0"/>
              <a:t>How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7F33-4128-4308-BE3C-D1C779A5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85" y="1110344"/>
            <a:ext cx="13167362" cy="6780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700" dirty="0"/>
              <a:t>mhu@svl-jtac-lnx01:/</a:t>
            </a:r>
            <a:r>
              <a:rPr lang="en-US" sz="1700" dirty="0">
                <a:highlight>
                  <a:srgbClr val="FFFF00"/>
                </a:highlight>
              </a:rPr>
              <a:t>volume/</a:t>
            </a:r>
            <a:r>
              <a:rPr lang="en-US" sz="1700" dirty="0" err="1">
                <a:highlight>
                  <a:srgbClr val="FFFF00"/>
                </a:highlight>
              </a:rPr>
              <a:t>CSdata</a:t>
            </a:r>
            <a:r>
              <a:rPr lang="en-US" sz="1700" dirty="0">
                <a:highlight>
                  <a:srgbClr val="FFFF00"/>
                </a:highlight>
              </a:rPr>
              <a:t>/</a:t>
            </a:r>
            <a:r>
              <a:rPr lang="en-US" sz="1700" dirty="0" err="1">
                <a:highlight>
                  <a:srgbClr val="FFFF00"/>
                </a:highlight>
              </a:rPr>
              <a:t>muzhang</a:t>
            </a:r>
            <a:r>
              <a:rPr lang="en-US" sz="1700" dirty="0">
                <a:highlight>
                  <a:srgbClr val="FFFF00"/>
                </a:highlight>
              </a:rPr>
              <a:t>/project/</a:t>
            </a:r>
            <a:r>
              <a:rPr lang="en-US" sz="1700" dirty="0" err="1">
                <a:highlight>
                  <a:srgbClr val="FFFF00"/>
                </a:highlight>
              </a:rPr>
              <a:t>Loading_LS_topo</a:t>
            </a:r>
            <a:r>
              <a:rPr lang="en-US" sz="1700" dirty="0"/>
              <a:t>$ ls -l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14721 Jul  8 11:20 0_instruction.txt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849217 Jul  8 11:20 0_readme.pptx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 2116 Jul  8 11:20 0_readme.txt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10796 Jul  8 11:20 1_ospf_multi_area.set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12705 Jul  8 13:11 1_ospf_multi_area.txt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11346 Jul  8 11:20 2_isis_level_12.set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13080 Jul  8 11:23 2_isis_level_12.txt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20473 Jul  8 11:20 3_bgp_with_rr_config.set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23490 Jul  8 11:20 3_bgp_with_rr_config.txt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 2295 Jul  8 11:20 4_vrrp.set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 2294 Jul  8 11:20 4_vrrp.txt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16514 Jul  8 11:20 5_mpls_core.set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19492 Jul  8 11:20 5_mpls_core.txt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14661 Jul  8 11:20 6_mcast_pim.set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17640 Jul  8 11:20 6_mcast_pim.txt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39870 Jul  8 11:20 7_mcast_mvpn_draft_rosen.set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39870 Jul  8 11:20 7_mcast_mvpn_draft_rosen.txt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28501 Jul  8 11:20 8_mcast_mvpn_ng.set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34525 Jul  8 11:20 8_mcast_mvpn_ng.txt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-r--r-- 1 </a:t>
            </a:r>
            <a:r>
              <a:rPr lang="en-US" sz="1700" dirty="0" err="1"/>
              <a:t>muzhang</a:t>
            </a:r>
            <a:r>
              <a:rPr lang="en-US" sz="1700" dirty="0"/>
              <a:t> support1   3743 Jul  8 13:10 code_interface.py</a:t>
            </a:r>
          </a:p>
        </p:txBody>
      </p:sp>
    </p:spTree>
    <p:extLst>
      <p:ext uri="{BB962C8B-B14F-4D97-AF65-F5344CB8AC3E}">
        <p14:creationId xmlns:p14="http://schemas.microsoft.com/office/powerpoint/2010/main" val="190538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uniper 2014 Template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ATEST_PP-420001 Template_DNP1.potx" id="{C975E7DE-76AB-4592-B4F3-286B9B62D84D}" vid="{DA7756F1-40CB-405D-9F51-3278B39E36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Juniper Presentation Template</Template>
  <TotalTime>1545</TotalTime>
  <Words>1648</Words>
  <Application>Microsoft Office PowerPoint</Application>
  <PresentationFormat>Custom</PresentationFormat>
  <Paragraphs>173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Juniper 2014 Template</vt:lpstr>
      <vt:lpstr>Load Logical System Topology Python Tool</vt:lpstr>
      <vt:lpstr>What is it</vt:lpstr>
      <vt:lpstr>How to use it </vt:lpstr>
      <vt:lpstr>Target users</vt:lpstr>
      <vt:lpstr>Beta version supported scenarios:</vt:lpstr>
      <vt:lpstr>Pros</vt:lpstr>
      <vt:lpstr>Cons</vt:lpstr>
      <vt:lpstr>How to use it</vt:lpstr>
      <vt:lpstr>How to use it</vt:lpstr>
      <vt:lpstr>How to use it</vt:lpstr>
      <vt:lpstr>How to use it</vt:lpstr>
      <vt:lpstr>What’s Next </vt:lpstr>
      <vt:lpstr>Questions ?</vt:lpstr>
    </vt:vector>
  </TitlesOfParts>
  <Company>Juniper Networks,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GRES issues</dc:title>
  <dc:creator>Amit Arora (FT)</dc:creator>
  <cp:keywords>PPT, PPT template, toolkit, PPT toolkit,  corporate template, corporate PPT template, PowerPoint template, Juniper PPT template</cp:keywords>
  <cp:lastModifiedBy>Mengzhe Hu</cp:lastModifiedBy>
  <cp:revision>100</cp:revision>
  <cp:lastPrinted>2013-12-27T18:52:02Z</cp:lastPrinted>
  <dcterms:created xsi:type="dcterms:W3CDTF">2014-11-12T05:54:40Z</dcterms:created>
  <dcterms:modified xsi:type="dcterms:W3CDTF">2020-07-08T20:43:30Z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2020-06-29T15:24:32Z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4a86f0fe-54c1-40db-9ef1-34214e4b2d0d</vt:lpwstr>
  </property>
  <property fmtid="{D5CDD505-2E9C-101B-9397-08002B2CF9AE}" pid="8" name="MSIP_Label_0633b888-ae0d-4341-a75f-06e04137d755_ContentBits">
    <vt:lpwstr>2</vt:lpwstr>
  </property>
</Properties>
</file>