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9" r:id="rId6"/>
    <p:sldId id="260" r:id="rId7"/>
    <p:sldId id="298" r:id="rId9"/>
    <p:sldId id="299" r:id="rId10"/>
    <p:sldId id="30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02" r:id="rId32"/>
    <p:sldId id="281" r:id="rId33"/>
    <p:sldId id="282" r:id="rId34"/>
    <p:sldId id="283" r:id="rId35"/>
    <p:sldId id="290" r:id="rId36"/>
    <p:sldId id="291" r:id="rId37"/>
    <p:sldId id="284" r:id="rId38"/>
    <p:sldId id="286" r:id="rId39"/>
    <p:sldId id="287" r:id="rId40"/>
    <p:sldId id="285" r:id="rId41"/>
    <p:sldId id="288" r:id="rId42"/>
    <p:sldId id="289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11"/>
    <p:restoredTop sz="90270"/>
  </p:normalViewPr>
  <p:slideViewPr>
    <p:cSldViewPr showGuides="1">
      <p:cViewPr varScale="1">
        <p:scale>
          <a:sx n="76" d="100"/>
          <a:sy n="76" d="100"/>
        </p:scale>
        <p:origin x="-18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B7F3C9-B0E6-40EC-B7CA-AF8E86E2BD74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2"/>
          <p:cNvSpPr txBox="1"/>
          <p:nvPr/>
        </p:nvSpPr>
        <p:spPr>
          <a:xfrm>
            <a:off x="280988" y="2024063"/>
            <a:ext cx="85820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章  限定性线性表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栈和队列（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     栈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3059113" y="620713"/>
            <a:ext cx="69342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2.1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顺序栈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86" name="Text Box 3"/>
          <p:cNvSpPr txBox="1"/>
          <p:nvPr/>
        </p:nvSpPr>
        <p:spPr>
          <a:xfrm>
            <a:off x="684213" y="1408113"/>
            <a:ext cx="8077200" cy="4184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SzTx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顺序栈是用顺序存储结构实现的栈，即利用一组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地址连续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的存储单元依次存放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自栈底到栈顶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的数据元素。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SzTx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同时由于栈的操作的特殊性，还必须附设一个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位置指针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（栈顶指针）来动态地指示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栈顶元素在顺序栈中的位置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。通常以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top = 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表示空栈。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2"/>
          <p:cNvSpPr txBox="1"/>
          <p:nvPr/>
        </p:nvSpPr>
        <p:spPr>
          <a:xfrm>
            <a:off x="446088" y="377825"/>
            <a:ext cx="825182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  2.1.1 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栈的顺序存储结构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8001000" cy="37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Stack_Size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50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struct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   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StackElementType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Stack_Size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                        /*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用来存放栈中元素的一维数组*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/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     /*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用来存放栈顶元素的下标*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SeqStack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1069975" y="1370013"/>
            <a:ext cx="7005638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顺序栈中的进栈和出栈图例</a:t>
            </a:r>
            <a:endParaRPr lang="zh-CN" altLang="en-US" sz="4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376" name="Group 40"/>
          <p:cNvGraphicFramePr>
            <a:graphicFrameLocks noGrp="1"/>
          </p:cNvGraphicFramePr>
          <p:nvPr/>
        </p:nvGraphicFramePr>
        <p:xfrm>
          <a:off x="1676400" y="2743200"/>
          <a:ext cx="685800" cy="3078163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18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77" name="Group 41"/>
          <p:cNvGraphicFramePr>
            <a:graphicFrameLocks noGrp="1"/>
          </p:cNvGraphicFramePr>
          <p:nvPr/>
        </p:nvGraphicFramePr>
        <p:xfrm>
          <a:off x="3276600" y="2743200"/>
          <a:ext cx="685800" cy="3078163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18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91" name="Group 55"/>
          <p:cNvGraphicFramePr>
            <a:graphicFrameLocks noGrp="1"/>
          </p:cNvGraphicFramePr>
          <p:nvPr/>
        </p:nvGraphicFramePr>
        <p:xfrm>
          <a:off x="4876800" y="2743200"/>
          <a:ext cx="685800" cy="3078163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18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05" name="Group 69"/>
          <p:cNvGraphicFramePr>
            <a:graphicFrameLocks noGrp="1"/>
          </p:cNvGraphicFramePr>
          <p:nvPr/>
        </p:nvGraphicFramePr>
        <p:xfrm>
          <a:off x="6477000" y="2743200"/>
          <a:ext cx="685800" cy="3078163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18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3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30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90" name="Line 83"/>
          <p:cNvSpPr/>
          <p:nvPr/>
        </p:nvSpPr>
        <p:spPr>
          <a:xfrm>
            <a:off x="1066800" y="6096000"/>
            <a:ext cx="457200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8491" name="Text Box 84"/>
          <p:cNvSpPr txBox="1"/>
          <p:nvPr/>
        </p:nvSpPr>
        <p:spPr>
          <a:xfrm>
            <a:off x="1066800" y="57150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92" name="Text Box 85"/>
          <p:cNvSpPr txBox="1"/>
          <p:nvPr/>
        </p:nvSpPr>
        <p:spPr>
          <a:xfrm>
            <a:off x="2590800" y="51816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93" name="Line 86"/>
          <p:cNvSpPr/>
          <p:nvPr/>
        </p:nvSpPr>
        <p:spPr>
          <a:xfrm>
            <a:off x="2667000" y="5562600"/>
            <a:ext cx="533400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8494" name="Text Box 87"/>
          <p:cNvSpPr txBox="1"/>
          <p:nvPr/>
        </p:nvSpPr>
        <p:spPr>
          <a:xfrm>
            <a:off x="4267200" y="26670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95" name="Line 88"/>
          <p:cNvSpPr/>
          <p:nvPr/>
        </p:nvSpPr>
        <p:spPr>
          <a:xfrm>
            <a:off x="4343400" y="3048000"/>
            <a:ext cx="533400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8496" name="Text Box 89"/>
          <p:cNvSpPr txBox="1"/>
          <p:nvPr/>
        </p:nvSpPr>
        <p:spPr>
          <a:xfrm>
            <a:off x="5791200" y="45720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97" name="Line 90"/>
          <p:cNvSpPr/>
          <p:nvPr/>
        </p:nvSpPr>
        <p:spPr>
          <a:xfrm>
            <a:off x="5867400" y="4953000"/>
            <a:ext cx="533400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2"/>
          <p:cNvSpPr txBox="1"/>
          <p:nvPr/>
        </p:nvSpPr>
        <p:spPr>
          <a:xfrm>
            <a:off x="1243013" y="736600"/>
            <a:ext cx="74676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顺序栈基本操作的实现</a:t>
            </a:r>
            <a:endParaRPr lang="zh-CN" altLang="en-US" sz="4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58" name="Text Box 3"/>
          <p:cNvSpPr txBox="1"/>
          <p:nvPr/>
        </p:nvSpPr>
        <p:spPr>
          <a:xfrm>
            <a:off x="323850" y="1819275"/>
            <a:ext cx="60960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Text Box 4"/>
          <p:cNvSpPr txBox="1"/>
          <p:nvPr/>
        </p:nvSpPr>
        <p:spPr>
          <a:xfrm>
            <a:off x="323850" y="2743200"/>
            <a:ext cx="8134350" cy="3970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void  InitStack(SeqStack *S)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S-&gt;top= -1;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"/>
          <p:cNvSpPr txBox="1"/>
          <p:nvPr/>
        </p:nvSpPr>
        <p:spPr>
          <a:xfrm>
            <a:off x="323850" y="981075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）判断栈空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323850" y="2133600"/>
            <a:ext cx="8820150" cy="3506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int IsEmpty(SeqStack *S)    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/*</a:t>
            </a:r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判栈</a:t>
            </a:r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为空栈时返回值为真，反之为假*</a:t>
            </a:r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endParaRPr lang="en-US" altLang="zh-CN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return(S-&gt;top= = -1? TRUE : FALSE);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2"/>
          <p:cNvSpPr txBox="1"/>
          <p:nvPr/>
        </p:nvSpPr>
        <p:spPr>
          <a:xfrm>
            <a:off x="179388" y="836613"/>
            <a:ext cx="7543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 判断栈满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Text Box 3"/>
          <p:cNvSpPr txBox="1"/>
          <p:nvPr/>
        </p:nvSpPr>
        <p:spPr>
          <a:xfrm>
            <a:off x="179388" y="1981200"/>
            <a:ext cx="8736012" cy="3540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int IsFull(SeqStack *S)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/*</a:t>
            </a:r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判栈</a:t>
            </a:r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为满时返回真，否则返回假*</a:t>
            </a:r>
            <a:r>
              <a:rPr lang="en-US" altLang="zh-CN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endParaRPr lang="en-US" altLang="zh-CN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return(S-&gt;top== Stack_Size-1? TRUE : FALSE);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2"/>
          <p:cNvSpPr txBox="1"/>
          <p:nvPr/>
        </p:nvSpPr>
        <p:spPr>
          <a:xfrm>
            <a:off x="223838" y="476250"/>
            <a:ext cx="7924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）进栈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Text Box 3"/>
          <p:cNvSpPr txBox="1"/>
          <p:nvPr/>
        </p:nvSpPr>
        <p:spPr>
          <a:xfrm>
            <a:off x="223838" y="1341438"/>
            <a:ext cx="8893175" cy="50466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int Push(SeqStack * S,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StackElementType 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if(S-&gt;top== Stack_Size-1) 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return FALSE;      /*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栈已满*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S-&gt;top++;  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S-&gt;elem[S-&gt;top]=x;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TRUE;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 Box 2"/>
          <p:cNvSpPr txBox="1"/>
          <p:nvPr/>
        </p:nvSpPr>
        <p:spPr>
          <a:xfrm>
            <a:off x="-19050" y="260350"/>
            <a:ext cx="57912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）出栈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Text Box 3"/>
          <p:cNvSpPr txBox="1"/>
          <p:nvPr/>
        </p:nvSpPr>
        <p:spPr>
          <a:xfrm>
            <a:off x="395288" y="925513"/>
            <a:ext cx="8001000" cy="6000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Pop(SeqStack  *S,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StackElementType  *x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if(S-&gt;top= = -1)    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/*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栈为空*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return FALSE;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else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*x= S-&gt;elem[S-&gt;top];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S-&gt;top--;    /*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修改栈顶指针 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return TRUE;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2"/>
          <p:cNvSpPr txBox="1"/>
          <p:nvPr/>
        </p:nvSpPr>
        <p:spPr>
          <a:xfrm>
            <a:off x="14288" y="333375"/>
            <a:ext cx="63246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 取栈顶元素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Text Box 3"/>
          <p:cNvSpPr txBox="1"/>
          <p:nvPr/>
        </p:nvSpPr>
        <p:spPr>
          <a:xfrm>
            <a:off x="323850" y="1041400"/>
            <a:ext cx="8077200" cy="5816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GetTop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SeqStack S, StackElementType *x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/*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的栈顶元素弹出，放到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所指的存储空间中，但栈顶指针保持不变 *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if(S-&gt;top==-1)  /*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栈为空*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return FALSE;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else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{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*x = S-&gt;elem[S-&gt;top];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return TRUE;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}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2"/>
          <p:cNvSpPr txBox="1"/>
          <p:nvPr/>
        </p:nvSpPr>
        <p:spPr>
          <a:xfrm>
            <a:off x="100013" y="550863"/>
            <a:ext cx="83058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2.1.2 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两栈共享技术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02" name="Text Box 3"/>
          <p:cNvSpPr txBox="1"/>
          <p:nvPr/>
        </p:nvSpPr>
        <p:spPr>
          <a:xfrm>
            <a:off x="533400" y="1524000"/>
            <a:ext cx="8382000" cy="1814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主要利用了栈“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栈底位置不变，而栈顶位置动态变化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”的特性。首先为两个栈申请一个共享的一维数组空间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S[M]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，将两个栈的栈底分别放在一维数组的两端，分别是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Text Box 4"/>
          <p:cNvSpPr txBox="1"/>
          <p:nvPr/>
        </p:nvSpPr>
        <p:spPr>
          <a:xfrm>
            <a:off x="1231900" y="3409950"/>
            <a:ext cx="80772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top[0]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top[1]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分别为两个栈顶指示器 。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91" name="Group 43"/>
          <p:cNvGraphicFramePr>
            <a:graphicFrameLocks noGrp="1"/>
          </p:cNvGraphicFramePr>
          <p:nvPr/>
        </p:nvGraphicFramePr>
        <p:xfrm>
          <a:off x="1676400" y="4876800"/>
          <a:ext cx="6096000" cy="5175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628" name="Line 44"/>
          <p:cNvSpPr/>
          <p:nvPr/>
        </p:nvSpPr>
        <p:spPr>
          <a:xfrm flipV="1">
            <a:off x="3810000" y="5410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5629" name="Line 45"/>
          <p:cNvSpPr/>
          <p:nvPr/>
        </p:nvSpPr>
        <p:spPr>
          <a:xfrm flipV="1">
            <a:off x="5029200" y="5410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5630" name="Text Box 46"/>
          <p:cNvSpPr txBox="1"/>
          <p:nvPr/>
        </p:nvSpPr>
        <p:spPr>
          <a:xfrm>
            <a:off x="3429000" y="5867400"/>
            <a:ext cx="8382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top[0]</a:t>
            </a:r>
            <a:endParaRPr lang="en-US" altLang="zh-CN" sz="1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1" name="Text Box 48"/>
          <p:cNvSpPr txBox="1"/>
          <p:nvPr/>
        </p:nvSpPr>
        <p:spPr>
          <a:xfrm>
            <a:off x="4724400" y="5867400"/>
            <a:ext cx="8382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top[1]</a:t>
            </a:r>
            <a:endParaRPr lang="en-US" altLang="zh-CN" sz="1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2" name="Text Box 49"/>
          <p:cNvSpPr txBox="1"/>
          <p:nvPr/>
        </p:nvSpPr>
        <p:spPr>
          <a:xfrm>
            <a:off x="990600" y="4419600"/>
            <a:ext cx="12954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zh-CN" altLang="en-US" sz="1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1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3" name="Text Box 50"/>
          <p:cNvSpPr txBox="1"/>
          <p:nvPr/>
        </p:nvSpPr>
        <p:spPr>
          <a:xfrm>
            <a:off x="7239000" y="4419600"/>
            <a:ext cx="10668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M-1</a:t>
            </a:r>
            <a:endParaRPr lang="en-US" altLang="zh-CN" sz="1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Box 2"/>
          <p:cNvSpPr txBox="1"/>
          <p:nvPr/>
        </p:nvSpPr>
        <p:spPr>
          <a:xfrm>
            <a:off x="2765425" y="788988"/>
            <a:ext cx="32289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栈的内容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0" name="Text Box 3"/>
          <p:cNvSpPr txBox="1"/>
          <p:nvPr/>
        </p:nvSpPr>
        <p:spPr>
          <a:xfrm>
            <a:off x="838200" y="2133600"/>
            <a:ext cx="80010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栈的定义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Text Box 4"/>
          <p:cNvSpPr txBox="1"/>
          <p:nvPr/>
        </p:nvSpPr>
        <p:spPr>
          <a:xfrm>
            <a:off x="838200" y="3124200"/>
            <a:ext cx="80772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栈的表示和实现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Text Box 5"/>
          <p:cNvSpPr txBox="1"/>
          <p:nvPr/>
        </p:nvSpPr>
        <p:spPr>
          <a:xfrm>
            <a:off x="838200" y="4038600"/>
            <a:ext cx="81534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栈的应用举例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3" name="Text Box 6"/>
          <p:cNvSpPr txBox="1"/>
          <p:nvPr/>
        </p:nvSpPr>
        <p:spPr>
          <a:xfrm>
            <a:off x="838200" y="5029200"/>
            <a:ext cx="80772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栈与递归的实现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2"/>
          <p:cNvSpPr txBox="1"/>
          <p:nvPr/>
        </p:nvSpPr>
        <p:spPr>
          <a:xfrm>
            <a:off x="827088" y="476250"/>
            <a:ext cx="73152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两栈共享的数据结构定义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1412875"/>
            <a:ext cx="864235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M 100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struct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StackElementType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Stack[M];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StackElementType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top[2]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      /*top[0]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和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top[1]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分别为两个栈顶指示器*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/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DqStack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 Box 2"/>
          <p:cNvSpPr txBox="1"/>
          <p:nvPr/>
        </p:nvSpPr>
        <p:spPr>
          <a:xfrm>
            <a:off x="17463" y="476250"/>
            <a:ext cx="81534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 两栈共享的初始化操作算法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Text Box 3"/>
          <p:cNvSpPr txBox="1"/>
          <p:nvPr/>
        </p:nvSpPr>
        <p:spPr>
          <a:xfrm>
            <a:off x="565150" y="1309688"/>
            <a:ext cx="8305800" cy="4276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void InitStack(DqStack *S)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S-&gt;top[0]= -1;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S-&gt;top[1]= M;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2"/>
          <p:cNvSpPr txBox="1"/>
          <p:nvPr/>
        </p:nvSpPr>
        <p:spPr>
          <a:xfrm>
            <a:off x="0" y="115888"/>
            <a:ext cx="8153400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 两栈共享的入栈操作算法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Text Box 3"/>
          <p:cNvSpPr txBox="1"/>
          <p:nvPr/>
        </p:nvSpPr>
        <p:spPr>
          <a:xfrm>
            <a:off x="179388" y="765175"/>
            <a:ext cx="8713787" cy="6016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int Push(DqStack *S, StackElementType x, int i)   /*i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表示从哪个栈入栈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if(S-&gt;top[0]+1= =S-&gt;top[1]) /*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栈已满*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return FALSE;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switch(i)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{   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case 0:  S-&gt;top[0]++;  S-&gt;Stack[S-&gt;top[0]]=x;  break;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case 1:   S-&gt;top[1]--;  S-&gt;Stack[S-&gt;top[1]]=x;  break;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default:  return FALSE;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 TRUE;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ext Box 2"/>
          <p:cNvSpPr txBox="1"/>
          <p:nvPr/>
        </p:nvSpPr>
        <p:spPr>
          <a:xfrm>
            <a:off x="533400" y="8382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Text Box 3"/>
          <p:cNvSpPr txBox="1"/>
          <p:nvPr/>
        </p:nvSpPr>
        <p:spPr>
          <a:xfrm>
            <a:off x="0" y="9525"/>
            <a:ext cx="81534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 两栈共享的出栈操作算法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Text Box 4"/>
          <p:cNvSpPr txBox="1"/>
          <p:nvPr/>
        </p:nvSpPr>
        <p:spPr>
          <a:xfrm>
            <a:off x="331788" y="692150"/>
            <a:ext cx="8659812" cy="6000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Pop(DqStack *S, StackElementType *x, int i)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  switch(i)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case 0: if(S-&gt;top[0]==-1)  return FALSE;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*x=S-&gt;Stack[S-&gt;top[0]]; S-&gt;top[0]--; break;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case 1: if(S-&gt;top[1]==M)  return FALSE;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*x=S-&gt;Stack[S-&gt;top[1]];S-&gt;top[1]++;break;	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default: return FALSE;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TRUE;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2"/>
          <p:cNvSpPr txBox="1"/>
          <p:nvPr/>
        </p:nvSpPr>
        <p:spPr>
          <a:xfrm>
            <a:off x="14288" y="173038"/>
            <a:ext cx="82296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2.2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链栈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2" name="Text Box 5"/>
          <p:cNvSpPr txBox="1"/>
          <p:nvPr/>
        </p:nvSpPr>
        <p:spPr>
          <a:xfrm>
            <a:off x="176213" y="781050"/>
            <a:ext cx="8907462" cy="2768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链栈是采用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作为存储结构实现的栈。为便于操作，采用带头结点的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单链表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实现栈。因为栈的插入和删除操作仅限制在表头位置进行，所以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链表的头指针就作为栈顶指针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Text Box 6"/>
          <p:cNvSpPr txBox="1"/>
          <p:nvPr/>
        </p:nvSpPr>
        <p:spPr>
          <a:xfrm>
            <a:off x="1158875" y="3549650"/>
            <a:ext cx="79248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链栈的示意图为：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860" name="Group 92"/>
          <p:cNvGraphicFramePr>
            <a:graphicFrameLocks noGrp="1"/>
          </p:cNvGraphicFramePr>
          <p:nvPr/>
        </p:nvGraphicFramePr>
        <p:xfrm>
          <a:off x="1752600" y="4343400"/>
          <a:ext cx="5802313" cy="517525"/>
        </p:xfrm>
        <a:graphic>
          <a:graphicData uri="http://schemas.openxmlformats.org/drawingml/2006/table">
            <a:tbl>
              <a:tblPr/>
              <a:tblGrid>
                <a:gridCol w="446088"/>
                <a:gridCol w="447675"/>
                <a:gridCol w="446087"/>
                <a:gridCol w="444500"/>
                <a:gridCol w="425450"/>
                <a:gridCol w="468313"/>
                <a:gridCol w="598487"/>
                <a:gridCol w="381000"/>
                <a:gridCol w="1250950"/>
                <a:gridCol w="446088"/>
                <a:gridCol w="44767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n-1</a:t>
                      </a:r>
                      <a:endParaRPr kumimoji="1" lang="en-US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∧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2" name="Line 41"/>
          <p:cNvSpPr/>
          <p:nvPr/>
        </p:nvSpPr>
        <p:spPr>
          <a:xfrm>
            <a:off x="990600" y="45720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63" name="Text Box 42"/>
          <p:cNvSpPr txBox="1"/>
          <p:nvPr/>
        </p:nvSpPr>
        <p:spPr>
          <a:xfrm>
            <a:off x="990600" y="4267200"/>
            <a:ext cx="6858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 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4" name="Line 69"/>
          <p:cNvSpPr/>
          <p:nvPr/>
        </p:nvSpPr>
        <p:spPr>
          <a:xfrm>
            <a:off x="2362200" y="45720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65" name="Line 78"/>
          <p:cNvSpPr/>
          <p:nvPr/>
        </p:nvSpPr>
        <p:spPr>
          <a:xfrm>
            <a:off x="3733800" y="46482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66" name="Line 87"/>
          <p:cNvSpPr/>
          <p:nvPr/>
        </p:nvSpPr>
        <p:spPr>
          <a:xfrm>
            <a:off x="5257800" y="46482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67" name="Line 88"/>
          <p:cNvSpPr/>
          <p:nvPr/>
        </p:nvSpPr>
        <p:spPr>
          <a:xfrm>
            <a:off x="6172200" y="46482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68" name="Text Box 93"/>
          <p:cNvSpPr txBox="1"/>
          <p:nvPr/>
        </p:nvSpPr>
        <p:spPr>
          <a:xfrm>
            <a:off x="762000" y="5105400"/>
            <a:ext cx="7772400" cy="1481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为栈顶指针，始终指向当前栈顶元素前面的头结点。若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top-&gt;next=NULL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，则代表空栈。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链栈在使用完毕时，应该释放其空间。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9" name="Line 94"/>
          <p:cNvSpPr/>
          <p:nvPr/>
        </p:nvSpPr>
        <p:spPr>
          <a:xfrm>
            <a:off x="1600200" y="57150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 Box 2"/>
          <p:cNvSpPr txBox="1"/>
          <p:nvPr/>
        </p:nvSpPr>
        <p:spPr>
          <a:xfrm>
            <a:off x="422275" y="26035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语言定义的链栈结构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Text Box 3"/>
          <p:cNvSpPr txBox="1"/>
          <p:nvPr/>
        </p:nvSpPr>
        <p:spPr>
          <a:xfrm>
            <a:off x="282575" y="1196975"/>
            <a:ext cx="8736013" cy="4238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struct node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StackElementType  data;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struct node *next;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LinkStackNode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 LinkStackNode 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*LinkStack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2"/>
          <p:cNvSpPr txBox="1"/>
          <p:nvPr/>
        </p:nvSpPr>
        <p:spPr>
          <a:xfrm>
            <a:off x="539750" y="188913"/>
            <a:ext cx="78486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链栈的入栈操作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0" name="Text Box 3"/>
          <p:cNvSpPr txBox="1"/>
          <p:nvPr/>
        </p:nvSpPr>
        <p:spPr>
          <a:xfrm>
            <a:off x="250825" y="971550"/>
            <a:ext cx="8713788" cy="544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Push(LinkStack top, StackElementType x)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将数据元素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压入栈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 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LinkStackNode  *temp;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temp=(LinkStackNode * )malloc(sizeof(LinkStackNode));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if(temp==NULL)  return FALSE;   /*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申请空间失败 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temp-&gt;data=x;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temp-&gt;next=top-&gt;next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top-&gt;next=temp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  /*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修改当前栈顶指针 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TRUE;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1026"/>
          <p:cNvSpPr txBox="1"/>
          <p:nvPr/>
        </p:nvSpPr>
        <p:spPr>
          <a:xfrm>
            <a:off x="395288" y="188913"/>
            <a:ext cx="82296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链栈的出栈操作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4" name="Text Box 1027"/>
          <p:cNvSpPr txBox="1"/>
          <p:nvPr/>
        </p:nvSpPr>
        <p:spPr>
          <a:xfrm>
            <a:off x="179388" y="1052513"/>
            <a:ext cx="8785225" cy="544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Pop(LinkStack top, StackElementType *x)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/*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的栈顶元素弹出，放到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所指的存储空间中 *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LinkStackNode *temp; temp=top-&gt;next;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if(temp==NULL)  /*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栈为空*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return FALSE;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top-&gt;next=temp-&gt;next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*x=temp-&gt;data;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free(temp)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释放存储空间 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TRUE;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1026"/>
          <p:cNvSpPr txBox="1"/>
          <p:nvPr/>
        </p:nvSpPr>
        <p:spPr>
          <a:xfrm>
            <a:off x="395288" y="188913"/>
            <a:ext cx="82296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多栈运算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8" name="Text Box 3"/>
          <p:cNvSpPr txBox="1"/>
          <p:nvPr/>
        </p:nvSpPr>
        <p:spPr>
          <a:xfrm>
            <a:off x="282575" y="1196975"/>
            <a:ext cx="8736013" cy="5016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struct node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StackElementType  data;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struct node *next;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LinkStackNode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 LinkStackNode 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*LinkStack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LinkStack top[M];  ( P36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3.6 )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2"/>
          <p:cNvSpPr txBox="1"/>
          <p:nvPr/>
        </p:nvSpPr>
        <p:spPr>
          <a:xfrm>
            <a:off x="1895475" y="166688"/>
            <a:ext cx="83820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3.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栈的应用举例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1" name="Text Box 3"/>
          <p:cNvSpPr txBox="1"/>
          <p:nvPr/>
        </p:nvSpPr>
        <p:spPr>
          <a:xfrm>
            <a:off x="250825" y="935038"/>
            <a:ext cx="8458200" cy="5876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</a:pPr>
            <a:r>
              <a:rPr kumimoji="0" lang="zh-CN" altLang="en-US" sz="2800" b="1" kern="1200" cap="none" spc="0" normalizeH="0" baseline="0" noProof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例子</a:t>
            </a:r>
            <a:r>
              <a:rPr kumimoji="0" lang="en-US" altLang="zh-CN" sz="2800" b="1" kern="1200" cap="none" spc="0" normalizeH="0" baseline="0" noProof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</a:t>
            </a:r>
            <a:r>
              <a:rPr kumimoji="0" lang="zh-CN" altLang="en-US" sz="2800" b="1" kern="1200" cap="none" spc="0" normalizeH="0" baseline="0" noProof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：数制转换</a:t>
            </a:r>
            <a:endParaRPr kumimoji="0" lang="zh-CN" altLang="en-US" sz="2800" b="1" kern="1200" cap="none" spc="0" normalizeH="0" baseline="0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</a:pP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Conversion(int N)  </a:t>
            </a:r>
            <a:r>
              <a:rPr kumimoji="0" lang="en-US" altLang="zh-CN" kern="1200" cap="none" spc="0" normalizeH="0" baseline="0" noProof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/*</a:t>
            </a:r>
            <a:r>
              <a:rPr kumimoji="0" lang="zh-CN" altLang="en-US" kern="1200" cap="none" spc="0" normalizeH="0" baseline="0" noProof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对于任意的一个非负十进制数</a:t>
            </a:r>
            <a:r>
              <a:rPr kumimoji="0" lang="en-US" altLang="zh-CN" kern="1200" cap="none" spc="0" normalizeH="0" baseline="0" noProof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N</a:t>
            </a:r>
            <a:r>
              <a:rPr kumimoji="0" lang="zh-CN" altLang="en-US" kern="1200" cap="none" spc="0" normalizeH="0" baseline="0" noProof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，打印出与其等值的二进制数*</a:t>
            </a:r>
            <a:r>
              <a:rPr kumimoji="0" lang="en-US" altLang="zh-CN" kern="1200" cap="none" spc="0" normalizeH="0" baseline="0" noProof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/</a:t>
            </a:r>
            <a:endParaRPr kumimoji="0" lang="en-US" altLang="zh-CN" kern="1200" cap="none" spc="0" normalizeH="0" baseline="0" noProof="1" dirty="0"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457200" marR="0" indent="-457200" algn="just" defTabSz="914400">
              <a:spcBef>
                <a:spcPct val="50000"/>
              </a:spcBef>
              <a:buClrTx/>
              <a:buSzTx/>
              <a:buFontTx/>
            </a:pP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</a:t>
            </a:r>
            <a:endParaRPr kumimoji="0" lang="en-US" altLang="zh-CN" kern="1200" cap="none" spc="0" normalizeH="0" baseline="0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just" defTabSz="914400">
              <a:spcBef>
                <a:spcPct val="50000"/>
              </a:spcBef>
              <a:buClrTx/>
              <a:buSzTx/>
              <a:buFontTx/>
            </a:pP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LinkStack S; int x;      /*S</a:t>
            </a:r>
            <a:r>
              <a:rPr kumimoji="0" lang="zh-CN" altLang="en-US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为顺序栈或链栈*</a:t>
            </a: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endParaRPr kumimoji="0" lang="en-US" altLang="zh-CN" kern="1200" cap="none" spc="0" normalizeH="0" baseline="0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just" defTabSz="914400">
              <a:spcBef>
                <a:spcPct val="50000"/>
              </a:spcBef>
              <a:buClrTx/>
              <a:buSzTx/>
              <a:buFontTx/>
            </a:pP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InitStack(&amp;S);</a:t>
            </a:r>
            <a:endParaRPr kumimoji="0" lang="en-US" altLang="zh-CN" kern="1200" cap="none" spc="0" normalizeH="0" baseline="0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just" defTabSz="914400">
              <a:spcBef>
                <a:spcPct val="50000"/>
              </a:spcBef>
              <a:buClrTx/>
              <a:buSzTx/>
              <a:buFontTx/>
            </a:pP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while(N&gt;0)</a:t>
            </a:r>
            <a:endParaRPr kumimoji="0" lang="en-US" altLang="zh-CN" kern="1200" cap="none" spc="0" normalizeH="0" baseline="0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just" defTabSz="914400">
              <a:spcBef>
                <a:spcPct val="50000"/>
              </a:spcBef>
              <a:buClrTx/>
              <a:buSzTx/>
              <a:buFontTx/>
            </a:pP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{   x=N%2; Push(&amp;S, x); N=N/2; }</a:t>
            </a:r>
            <a:endParaRPr kumimoji="0" lang="en-US" altLang="zh-CN" kern="1200" cap="none" spc="0" normalizeH="0" baseline="0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just" defTabSz="914400">
              <a:spcBef>
                <a:spcPct val="50000"/>
              </a:spcBef>
              <a:buClrTx/>
              <a:buSzTx/>
              <a:buFontTx/>
            </a:pP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while(!IsEmpty(S))</a:t>
            </a:r>
            <a:endParaRPr kumimoji="0" lang="en-US" altLang="zh-CN" kern="1200" cap="none" spc="0" normalizeH="0" baseline="0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just" defTabSz="914400">
              <a:spcBef>
                <a:spcPct val="50000"/>
              </a:spcBef>
              <a:buClrTx/>
              <a:buSzTx/>
              <a:buFontTx/>
            </a:pP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{   Pop(&amp;S,&amp;x); printf(“%d”,x);   }</a:t>
            </a:r>
            <a:endParaRPr kumimoji="0" lang="en-US" altLang="zh-CN" kern="1200" cap="none" spc="0" normalizeH="0" baseline="0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just" defTabSz="914400">
              <a:spcBef>
                <a:spcPct val="50000"/>
              </a:spcBef>
              <a:buClrTx/>
              <a:buSzTx/>
              <a:buFontTx/>
            </a:pPr>
            <a:r>
              <a:rPr kumimoji="0" lang="en-US" altLang="zh-CN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kern="1200" cap="none" spc="0" normalizeH="0" baseline="0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2"/>
          <p:cNvSpPr txBox="1"/>
          <p:nvPr/>
        </p:nvSpPr>
        <p:spPr>
          <a:xfrm>
            <a:off x="2292350" y="427038"/>
            <a:ext cx="65532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栈的定义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8640763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栈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作为一种限定性线性表，是将线性表的</a:t>
            </a:r>
            <a:r>
              <a:rPr kumimoji="1" lang="zh-CN" altLang="en-US" sz="2800" b="1" kern="1200" cap="none" spc="0" normalizeH="0" baseline="0" noProof="0" dirty="0">
                <a:solidFill>
                  <a:schemeClr val="accent5"/>
                </a:solidFill>
                <a:latin typeface="+mn-ea"/>
                <a:ea typeface="+mn-ea"/>
                <a:cs typeface="+mn-cs"/>
              </a:rPr>
              <a:t>插入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和</a:t>
            </a:r>
            <a:r>
              <a:rPr kumimoji="1" lang="zh-CN" altLang="en-US" sz="2800" b="1" kern="1200" cap="none" spc="0" normalizeH="0" baseline="0" noProof="0" dirty="0">
                <a:solidFill>
                  <a:schemeClr val="accent5"/>
                </a:solidFill>
                <a:latin typeface="+mn-ea"/>
                <a:ea typeface="+mn-ea"/>
                <a:cs typeface="+mn-cs"/>
              </a:rPr>
              <a:t>删除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运算限制为仅在</a:t>
            </a:r>
            <a:r>
              <a:rPr kumimoji="1" lang="zh-CN" altLang="en-US" sz="2800" b="1" kern="1200" cap="none" spc="0" normalizeH="0" baseline="0" noProof="0" dirty="0">
                <a:solidFill>
                  <a:schemeClr val="accent5"/>
                </a:solidFill>
                <a:latin typeface="+mn-ea"/>
                <a:ea typeface="+mn-ea"/>
                <a:cs typeface="+mn-cs"/>
              </a:rPr>
              <a:t>表的一端进行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。通常将表中允许进行插入、删除操作的一端称为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栈顶 </a:t>
            </a:r>
            <a:r>
              <a: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(Top)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，表的另一端被称为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栈底 </a:t>
            </a:r>
            <a:r>
              <a: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(Bottom)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。</a:t>
            </a:r>
            <a:endParaRPr kumimoji="1" lang="en-US" altLang="zh-CN" sz="2800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R="0" algn="just" defTabSz="91440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kern="1200" cap="none" spc="0" normalizeH="0" baseline="0" noProof="0" dirty="0">
                <a:latin typeface="+mn-ea"/>
                <a:ea typeface="+mn-ea"/>
                <a:cs typeface="+mn-cs"/>
              </a:rPr>
              <a:t>    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当栈中没有元素时称为空栈。栈的插入操作被形象地称为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进栈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或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入栈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，删除操作称为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出栈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或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退栈</a:t>
            </a: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。</a:t>
            </a:r>
            <a:endParaRPr kumimoji="1" lang="zh-CN" altLang="en-US" sz="2800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"/>
          <p:cNvSpPr txBox="1"/>
          <p:nvPr/>
        </p:nvSpPr>
        <p:spPr>
          <a:xfrm>
            <a:off x="203200" y="296863"/>
            <a:ext cx="78486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例子2. 括号匹配问题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66" name="Text Box 3"/>
          <p:cNvSpPr txBox="1"/>
          <p:nvPr/>
        </p:nvSpPr>
        <p:spPr>
          <a:xfrm>
            <a:off x="203200" y="819150"/>
            <a:ext cx="8940800" cy="6092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思想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：在检验算法中设置一个栈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）若读入的是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左括号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，则直接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入栈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，等待相匹配的同类右括号。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）若读入的是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右括号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，且与当前栈顶的左括号同类型，则二者匹配，将栈顶的左括号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，否则属于不合法的情况。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）如果输入序列已读尽，而栈中仍有等待匹配的左括号；或者读入了一个右括号，而栈中已无等待匹配的左括号，均属不合法的情况。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）当输入序列和栈同时变为空时，说明所有括号完全匹配。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3"/>
          <p:cNvSpPr txBox="1"/>
          <p:nvPr/>
        </p:nvSpPr>
        <p:spPr>
          <a:xfrm>
            <a:off x="250825" y="-63500"/>
            <a:ext cx="8355013" cy="7140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void BracketMatch(char *str)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StackLink S; int i; char ch;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InitStack(&amp;S);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for(i=0; str[i]!='\0'; i++)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switch ( str[i] )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{ 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case '(':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case '[':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case '{':  Push( &amp;S, str[i] ) ; break;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 Box 3"/>
          <p:cNvSpPr txBox="1"/>
          <p:nvPr/>
        </p:nvSpPr>
        <p:spPr>
          <a:xfrm>
            <a:off x="107950" y="152400"/>
            <a:ext cx="8893175" cy="6553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case ')':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case ']':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case '}':   if( IsEmpty(S) 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{ printf("\n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右括号多余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!");  return;}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else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{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GetTop (&amp;S,&amp;ch);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if(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Match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(ch,str[i]))  Pop(&amp;S,&amp;ch);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else { printf("\n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对应的左右括号不同类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!"); return;}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}/*switch*/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}/*for*/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4"/>
          <p:cNvSpPr txBox="1"/>
          <p:nvPr/>
        </p:nvSpPr>
        <p:spPr>
          <a:xfrm>
            <a:off x="179388" y="188913"/>
            <a:ext cx="8856662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if(IsEmpty(S))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printf("\n括号匹配!");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else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printf("\n左括号多余!");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文本框 1"/>
          <p:cNvSpPr txBox="1"/>
          <p:nvPr/>
        </p:nvSpPr>
        <p:spPr>
          <a:xfrm>
            <a:off x="298450" y="2794000"/>
            <a:ext cx="6692900" cy="4154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int Match(char ch1,char ch2)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switch(ch1)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{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case '(': if(ch2==')') return 1;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case '[': if(ch2==']') return 1;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case '{': if(ch2=='}') return 1;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default: return 0;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2"/>
          <p:cNvSpPr txBox="1"/>
          <p:nvPr/>
        </p:nvSpPr>
        <p:spPr>
          <a:xfrm>
            <a:off x="342900" y="731838"/>
            <a:ext cx="83820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例子3. 表达式求值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62" name="Text Box 3"/>
          <p:cNvSpPr txBox="1"/>
          <p:nvPr/>
        </p:nvSpPr>
        <p:spPr>
          <a:xfrm>
            <a:off x="57150" y="1371600"/>
            <a:ext cx="436245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无括号算术表达式求值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Text Box 4"/>
          <p:cNvSpPr txBox="1"/>
          <p:nvPr/>
        </p:nvSpPr>
        <p:spPr>
          <a:xfrm>
            <a:off x="457200" y="1905000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表达式运算及运算符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优先级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Text Box 5"/>
          <p:cNvSpPr txBox="1"/>
          <p:nvPr/>
        </p:nvSpPr>
        <p:spPr>
          <a:xfrm>
            <a:off x="533400" y="2438400"/>
            <a:ext cx="3581400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3+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4*5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#   +-   */   **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    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0    1    2    3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Text Box 7"/>
          <p:cNvSpPr txBox="1"/>
          <p:nvPr/>
        </p:nvSpPr>
        <p:spPr>
          <a:xfrm>
            <a:off x="5308600" y="1363663"/>
            <a:ext cx="1485900" cy="2968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置空栈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OVS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OPTR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6" name="Text Box 8"/>
          <p:cNvSpPr txBox="1"/>
          <p:nvPr/>
        </p:nvSpPr>
        <p:spPr>
          <a:xfrm>
            <a:off x="4365625" y="2168525"/>
            <a:ext cx="685800" cy="2968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 eaLnBrk="0" hangingPunct="0"/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OVS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7" name="Text Box 9"/>
          <p:cNvSpPr txBox="1"/>
          <p:nvPr/>
        </p:nvSpPr>
        <p:spPr>
          <a:xfrm>
            <a:off x="5670550" y="2166938"/>
            <a:ext cx="800100" cy="2968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zh-CN" alt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读字符</a:t>
            </a:r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endParaRPr lang="en-US" altLang="zh-CN" sz="1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8" name="Text Box 12"/>
          <p:cNvSpPr txBox="1"/>
          <p:nvPr/>
        </p:nvSpPr>
        <p:spPr>
          <a:xfrm>
            <a:off x="4343400" y="5334000"/>
            <a:ext cx="2628900" cy="7191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退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OVS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顶、次顶，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OPTR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顶</a:t>
            </a:r>
            <a:endParaRPr lang="zh-CN" altLang="en-US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T(i)=&gt;OVS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新顶</a:t>
            </a:r>
            <a:endParaRPr lang="zh-CN" altLang="en-US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9" name="Text Box 13"/>
          <p:cNvSpPr txBox="1"/>
          <p:nvPr/>
        </p:nvSpPr>
        <p:spPr>
          <a:xfrm>
            <a:off x="7146925" y="5380038"/>
            <a:ext cx="914400" cy="298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OPTR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endParaRPr lang="zh-CN" altLang="en-US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0" name="AutoShape 14"/>
          <p:cNvSpPr/>
          <p:nvPr/>
        </p:nvSpPr>
        <p:spPr>
          <a:xfrm>
            <a:off x="5486400" y="2819400"/>
            <a:ext cx="1257300" cy="49530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1" name="Text Box 15"/>
          <p:cNvSpPr txBox="1"/>
          <p:nvPr/>
        </p:nvSpPr>
        <p:spPr>
          <a:xfrm>
            <a:off x="5584825" y="2951163"/>
            <a:ext cx="1028700" cy="2968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是操作符</a:t>
            </a:r>
            <a:endParaRPr lang="zh-CN" altLang="en-US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2" name="Line 16"/>
          <p:cNvSpPr/>
          <p:nvPr/>
        </p:nvSpPr>
        <p:spPr>
          <a:xfrm>
            <a:off x="6070600" y="1685925"/>
            <a:ext cx="0" cy="4937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73" name="Line 17"/>
          <p:cNvSpPr/>
          <p:nvPr/>
        </p:nvSpPr>
        <p:spPr>
          <a:xfrm>
            <a:off x="6096000" y="2438400"/>
            <a:ext cx="0" cy="3952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74" name="Line 18"/>
          <p:cNvSpPr/>
          <p:nvPr/>
        </p:nvSpPr>
        <p:spPr>
          <a:xfrm flipH="1">
            <a:off x="6096000" y="3962400"/>
            <a:ext cx="6350" cy="250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75" name="Line 20"/>
          <p:cNvSpPr/>
          <p:nvPr/>
        </p:nvSpPr>
        <p:spPr>
          <a:xfrm flipH="1">
            <a:off x="6096000" y="3276600"/>
            <a:ext cx="0" cy="304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76" name="Line 21"/>
          <p:cNvSpPr/>
          <p:nvPr/>
        </p:nvSpPr>
        <p:spPr>
          <a:xfrm flipH="1">
            <a:off x="4114800" y="5562600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7" name="Line 22"/>
          <p:cNvSpPr/>
          <p:nvPr/>
        </p:nvSpPr>
        <p:spPr>
          <a:xfrm>
            <a:off x="4114800" y="3733800"/>
            <a:ext cx="0" cy="1828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8" name="Line 23"/>
          <p:cNvSpPr/>
          <p:nvPr/>
        </p:nvSpPr>
        <p:spPr>
          <a:xfrm>
            <a:off x="4114800" y="3733800"/>
            <a:ext cx="1143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79" name="Line 24"/>
          <p:cNvSpPr/>
          <p:nvPr/>
        </p:nvSpPr>
        <p:spPr>
          <a:xfrm flipH="1">
            <a:off x="4651375" y="3071813"/>
            <a:ext cx="838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0" name="Line 25"/>
          <p:cNvSpPr/>
          <p:nvPr/>
        </p:nvSpPr>
        <p:spPr>
          <a:xfrm flipV="1">
            <a:off x="4641850" y="2478088"/>
            <a:ext cx="0" cy="5699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81" name="Line 26"/>
          <p:cNvSpPr/>
          <p:nvPr/>
        </p:nvSpPr>
        <p:spPr>
          <a:xfrm>
            <a:off x="4641850" y="1820863"/>
            <a:ext cx="14287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82" name="Line 27"/>
          <p:cNvSpPr/>
          <p:nvPr/>
        </p:nvSpPr>
        <p:spPr>
          <a:xfrm flipV="1">
            <a:off x="4641850" y="1811338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3" name="Line 30"/>
          <p:cNvSpPr/>
          <p:nvPr/>
        </p:nvSpPr>
        <p:spPr>
          <a:xfrm>
            <a:off x="7620000" y="4419600"/>
            <a:ext cx="0" cy="990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84" name="Line 32"/>
          <p:cNvSpPr/>
          <p:nvPr/>
        </p:nvSpPr>
        <p:spPr>
          <a:xfrm flipH="1" flipV="1">
            <a:off x="6108700" y="1827213"/>
            <a:ext cx="2882900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85" name="Text Box 33"/>
          <p:cNvSpPr txBox="1"/>
          <p:nvPr/>
        </p:nvSpPr>
        <p:spPr>
          <a:xfrm>
            <a:off x="4870450" y="2752725"/>
            <a:ext cx="457200" cy="2968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6" name="Text Box 35"/>
          <p:cNvSpPr txBox="1"/>
          <p:nvPr/>
        </p:nvSpPr>
        <p:spPr>
          <a:xfrm>
            <a:off x="8153400" y="4953000"/>
            <a:ext cx="571500" cy="298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 eaLnBrk="0" hangingPunct="0"/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结束</a:t>
            </a:r>
            <a:endParaRPr lang="zh-CN" altLang="en-US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7" name="Text Box 37"/>
          <p:cNvSpPr txBox="1"/>
          <p:nvPr/>
        </p:nvSpPr>
        <p:spPr>
          <a:xfrm>
            <a:off x="6165850" y="3946525"/>
            <a:ext cx="457200" cy="2476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8" name="Line 39"/>
          <p:cNvSpPr/>
          <p:nvPr/>
        </p:nvSpPr>
        <p:spPr>
          <a:xfrm>
            <a:off x="6089650" y="990600"/>
            <a:ext cx="0" cy="3968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89" name="Line 40"/>
          <p:cNvSpPr/>
          <p:nvPr/>
        </p:nvSpPr>
        <p:spPr>
          <a:xfrm>
            <a:off x="8991600" y="1828800"/>
            <a:ext cx="0" cy="37417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0" name="Text Box 42"/>
          <p:cNvSpPr txBox="1"/>
          <p:nvPr/>
        </p:nvSpPr>
        <p:spPr>
          <a:xfrm>
            <a:off x="6203950" y="3305175"/>
            <a:ext cx="457200" cy="2444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1" name="Text Box 43"/>
          <p:cNvSpPr txBox="1"/>
          <p:nvPr/>
        </p:nvSpPr>
        <p:spPr>
          <a:xfrm>
            <a:off x="7696200" y="4495800"/>
            <a:ext cx="352425" cy="2524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2" name="Text Box 44"/>
          <p:cNvSpPr txBox="1"/>
          <p:nvPr/>
        </p:nvSpPr>
        <p:spPr>
          <a:xfrm>
            <a:off x="7467600" y="3733800"/>
            <a:ext cx="457200" cy="3095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3" name="Text Box 45"/>
          <p:cNvSpPr txBox="1"/>
          <p:nvPr/>
        </p:nvSpPr>
        <p:spPr>
          <a:xfrm>
            <a:off x="8534400" y="4724400"/>
            <a:ext cx="342900" cy="29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4" name="Text Box 46"/>
          <p:cNvSpPr txBox="1"/>
          <p:nvPr/>
        </p:nvSpPr>
        <p:spPr>
          <a:xfrm>
            <a:off x="6172200" y="4800600"/>
            <a:ext cx="333375" cy="2460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5" name="Text Box 47"/>
          <p:cNvSpPr txBox="1"/>
          <p:nvPr/>
        </p:nvSpPr>
        <p:spPr>
          <a:xfrm>
            <a:off x="8153400" y="4267200"/>
            <a:ext cx="685800" cy="2968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W=‘#’’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6" name="Line 48"/>
          <p:cNvSpPr/>
          <p:nvPr/>
        </p:nvSpPr>
        <p:spPr>
          <a:xfrm>
            <a:off x="6781800" y="37338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7" name="Line 49"/>
          <p:cNvSpPr/>
          <p:nvPr/>
        </p:nvSpPr>
        <p:spPr>
          <a:xfrm>
            <a:off x="8382000" y="37338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98" name="Line 50"/>
          <p:cNvSpPr/>
          <p:nvPr/>
        </p:nvSpPr>
        <p:spPr>
          <a:xfrm>
            <a:off x="6096000" y="48006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99" name="AutoShape 52"/>
          <p:cNvSpPr/>
          <p:nvPr/>
        </p:nvSpPr>
        <p:spPr>
          <a:xfrm>
            <a:off x="5257800" y="3505200"/>
            <a:ext cx="1600200" cy="49530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OPTRZ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栈空</a:t>
            </a:r>
            <a:endParaRPr lang="zh-CN" altLang="en-US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0" name="Text Box 53"/>
          <p:cNvSpPr txBox="1"/>
          <p:nvPr/>
        </p:nvSpPr>
        <p:spPr>
          <a:xfrm>
            <a:off x="6096000" y="2514600"/>
            <a:ext cx="457200" cy="244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1" name="Line 54"/>
          <p:cNvSpPr/>
          <p:nvPr/>
        </p:nvSpPr>
        <p:spPr>
          <a:xfrm>
            <a:off x="7239000" y="44958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02" name="Line 56"/>
          <p:cNvSpPr/>
          <p:nvPr/>
        </p:nvSpPr>
        <p:spPr>
          <a:xfrm flipH="1">
            <a:off x="7620000" y="44196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03" name="Line 57"/>
          <p:cNvSpPr/>
          <p:nvPr/>
        </p:nvSpPr>
        <p:spPr>
          <a:xfrm>
            <a:off x="7467600" y="44958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1004" name="AutoShape 58"/>
          <p:cNvSpPr/>
          <p:nvPr/>
        </p:nvSpPr>
        <p:spPr>
          <a:xfrm>
            <a:off x="4800600" y="4191000"/>
            <a:ext cx="2514600" cy="60960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优先级≤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OPTR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栈顶优先级</a:t>
            </a:r>
            <a:endParaRPr lang="zh-CN" altLang="en-US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5" name="Text Box 59"/>
          <p:cNvSpPr txBox="1"/>
          <p:nvPr/>
        </p:nvSpPr>
        <p:spPr>
          <a:xfrm>
            <a:off x="7086600" y="4572000"/>
            <a:ext cx="352425" cy="2524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/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6" name="Line 60"/>
          <p:cNvSpPr/>
          <p:nvPr/>
        </p:nvSpPr>
        <p:spPr>
          <a:xfrm>
            <a:off x="8382000" y="4724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1007" name="AutoShape 61"/>
          <p:cNvSpPr/>
          <p:nvPr/>
        </p:nvSpPr>
        <p:spPr>
          <a:xfrm>
            <a:off x="7886700" y="4191000"/>
            <a:ext cx="1028700" cy="49530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8" name="Line 62"/>
          <p:cNvSpPr/>
          <p:nvPr/>
        </p:nvSpPr>
        <p:spPr>
          <a:xfrm flipH="1">
            <a:off x="8077200" y="5562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09" name="Text Box 64"/>
          <p:cNvSpPr txBox="1"/>
          <p:nvPr/>
        </p:nvSpPr>
        <p:spPr>
          <a:xfrm>
            <a:off x="533400" y="4114800"/>
            <a:ext cx="33528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无括号算术表达式的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处理过程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如右图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Box 2"/>
          <p:cNvSpPr txBox="1"/>
          <p:nvPr/>
        </p:nvSpPr>
        <p:spPr>
          <a:xfrm>
            <a:off x="338138" y="6477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算术表达式处理规则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Text Box 3"/>
          <p:cNvSpPr txBox="1"/>
          <p:nvPr/>
        </p:nvSpPr>
        <p:spPr>
          <a:xfrm>
            <a:off x="107950" y="1295400"/>
            <a:ext cx="8712200" cy="4535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规定优先级表；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设置两个栈：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OVS(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运算数栈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OPTR(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运算符栈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自左向右扫描，遇操作符则与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OPTR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栈顶优先级比较：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当前操作符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&gt;OPTR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OPTR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栈；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当前操作符≤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OVS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栈顶、次顶和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OPTR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栈顶退栈，形成运算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）进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OVS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栈。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Picture 2" descr="堆栈插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052513"/>
            <a:ext cx="8526463" cy="5491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4" name="Text Box 3"/>
          <p:cNvSpPr txBox="1"/>
          <p:nvPr/>
        </p:nvSpPr>
        <p:spPr>
          <a:xfrm>
            <a:off x="468313" y="26035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例：实现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A/B↑C+D*E#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的运算过程时栈区变化情况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 Box 2"/>
          <p:cNvSpPr txBox="1"/>
          <p:nvPr/>
        </p:nvSpPr>
        <p:spPr>
          <a:xfrm>
            <a:off x="179388" y="115888"/>
            <a:ext cx="830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带括号算术表达式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Text Box 3"/>
          <p:cNvSpPr txBox="1"/>
          <p:nvPr/>
        </p:nvSpPr>
        <p:spPr>
          <a:xfrm>
            <a:off x="196850" y="660400"/>
            <a:ext cx="8674100" cy="5827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实现算符优先算法时需要使用两个工作栈：一个称作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运算符栈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；另一个称作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operand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算法的基本过程如下：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初始化操作数栈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operand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和运算符栈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operator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，并将表达式起始符“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压入运算符栈；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读入表达式中的每个字符，若是操作数则直接进入操作数栈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operand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，若是运算符，则与运算符栈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operator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的栈顶运算符进行优先权比较，并做如下处理：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79388" y="-26987"/>
            <a:ext cx="8812213" cy="669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若栈顶运算符的优先级低于刚读入的运算符，则让刚读入的运算符进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operator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栈；</a:t>
            </a:r>
            <a:endParaRPr kumimoji="1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若栈顶运算符的优先级高于刚读入的运算符，则将栈顶运算符退栈，送入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θ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，同时将操作数栈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operand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退栈两次，得到两个操作数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，对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θ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运算后，将运算结果作为中间结果推入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operand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栈；</a:t>
            </a:r>
            <a:endParaRPr kumimoji="1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若栈顶运算符的优先级与刚读入的运算符的优先级相同，说明左右括号相遇，只需将栈顶运算符（左括号）退栈即可。当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operator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栈的栈顶元素和当前读入的字符均为“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#”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时，说明表达式起始符“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#”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与表达式结束符“</a:t>
            </a:r>
            <a:r>
              <a:rPr kumimoji="1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#”</a:t>
            </a:r>
            <a:r>
              <a:rPr kumimoji="1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相遇，整个表达式求值完毕。</a:t>
            </a:r>
            <a:endParaRPr kumimoji="1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2"/>
          <p:cNvSpPr txBox="1"/>
          <p:nvPr/>
        </p:nvSpPr>
        <p:spPr>
          <a:xfrm>
            <a:off x="1533525" y="304800"/>
            <a:ext cx="64008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栈与递归的实现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Text Box 3"/>
          <p:cNvSpPr txBox="1"/>
          <p:nvPr/>
        </p:nvSpPr>
        <p:spPr>
          <a:xfrm>
            <a:off x="323850" y="1341438"/>
            <a:ext cx="8640763" cy="4922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在定义自身的同时又出现了对自身的调用。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直接递归函数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如果一个函数在其定义体内直接调用自己，则称直接递归函数。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间接递归函数：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如果一个函数经过一系列的中间调用语句，通过其它函数间接调用自己，则称间接递归函数。</a:t>
            </a:r>
            <a:endParaRPr lang="zh-CN" altLang="en-US" sz="32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763588" y="839788"/>
            <a:ext cx="7924800" cy="32686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SzTx/>
            </a:pP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根据栈定义，每次进栈的元素都被放在原栈顶元素之上而成为新的栈顶，而每次出栈的总是当前栈中“最新”的元素，即最后进栈的元素。因此，栈又称为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后进先出的线性表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。简称为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LIFO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表。如下图所示：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8" name="Text Box 3"/>
          <p:cNvSpPr txBox="1"/>
          <p:nvPr/>
        </p:nvSpPr>
        <p:spPr>
          <a:xfrm>
            <a:off x="1944688" y="290513"/>
            <a:ext cx="5562600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进栈、出栈图例</a:t>
            </a:r>
            <a:endParaRPr lang="zh-CN" altLang="en-US" sz="4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19" name="AutoShape 8"/>
          <p:cNvSpPr/>
          <p:nvPr/>
        </p:nvSpPr>
        <p:spPr>
          <a:xfrm>
            <a:off x="6735763" y="4819650"/>
            <a:ext cx="457200" cy="962025"/>
          </a:xfrm>
          <a:prstGeom prst="downArrow">
            <a:avLst>
              <a:gd name="adj1" fmla="val 50000"/>
              <a:gd name="adj2" fmla="val 52594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Arc 9"/>
          <p:cNvSpPr/>
          <p:nvPr/>
        </p:nvSpPr>
        <p:spPr>
          <a:xfrm flipH="1">
            <a:off x="7069138" y="4559300"/>
            <a:ext cx="188912" cy="271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5306244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1" name="Arc 10"/>
          <p:cNvSpPr/>
          <p:nvPr/>
        </p:nvSpPr>
        <p:spPr>
          <a:xfrm flipH="1">
            <a:off x="6845300" y="4398963"/>
            <a:ext cx="436563" cy="425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" name="Line 11"/>
          <p:cNvSpPr/>
          <p:nvPr/>
        </p:nvSpPr>
        <p:spPr>
          <a:xfrm>
            <a:off x="7291388" y="4398963"/>
            <a:ext cx="50641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3" name="Line 12"/>
          <p:cNvSpPr/>
          <p:nvPr/>
        </p:nvSpPr>
        <p:spPr>
          <a:xfrm>
            <a:off x="7232650" y="4559300"/>
            <a:ext cx="5365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4" name="Arc 13"/>
          <p:cNvSpPr/>
          <p:nvPr/>
        </p:nvSpPr>
        <p:spPr>
          <a:xfrm>
            <a:off x="6561138" y="4575175"/>
            <a:ext cx="287337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5" name="Arc 14"/>
          <p:cNvSpPr/>
          <p:nvPr/>
        </p:nvSpPr>
        <p:spPr>
          <a:xfrm>
            <a:off x="6516688" y="4394200"/>
            <a:ext cx="546100" cy="427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6" name="Line 15"/>
          <p:cNvSpPr/>
          <p:nvPr/>
        </p:nvSpPr>
        <p:spPr>
          <a:xfrm flipH="1">
            <a:off x="6089650" y="4398963"/>
            <a:ext cx="4381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7" name="Line 16"/>
          <p:cNvSpPr/>
          <p:nvPr/>
        </p:nvSpPr>
        <p:spPr>
          <a:xfrm flipH="1">
            <a:off x="6138863" y="4575175"/>
            <a:ext cx="4286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8" name="Line 17"/>
          <p:cNvSpPr/>
          <p:nvPr/>
        </p:nvSpPr>
        <p:spPr>
          <a:xfrm>
            <a:off x="6834188" y="5584825"/>
            <a:ext cx="2587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9" name="Line 18"/>
          <p:cNvSpPr/>
          <p:nvPr/>
        </p:nvSpPr>
        <p:spPr>
          <a:xfrm>
            <a:off x="6904038" y="5632450"/>
            <a:ext cx="1190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0" name="Line 19"/>
          <p:cNvSpPr/>
          <p:nvPr/>
        </p:nvSpPr>
        <p:spPr>
          <a:xfrm>
            <a:off x="6943725" y="5680075"/>
            <a:ext cx="396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1" name="Line 20"/>
          <p:cNvSpPr/>
          <p:nvPr/>
        </p:nvSpPr>
        <p:spPr>
          <a:xfrm>
            <a:off x="6845300" y="533241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2" name="Line 21"/>
          <p:cNvSpPr/>
          <p:nvPr/>
        </p:nvSpPr>
        <p:spPr>
          <a:xfrm>
            <a:off x="6854825" y="523081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3" name="Line 22"/>
          <p:cNvSpPr/>
          <p:nvPr/>
        </p:nvSpPr>
        <p:spPr>
          <a:xfrm>
            <a:off x="6854825" y="5119688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4" name="Line 23"/>
          <p:cNvSpPr/>
          <p:nvPr/>
        </p:nvSpPr>
        <p:spPr>
          <a:xfrm>
            <a:off x="6854825" y="500856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5" name="Line 24"/>
          <p:cNvSpPr/>
          <p:nvPr/>
        </p:nvSpPr>
        <p:spPr>
          <a:xfrm>
            <a:off x="6845300" y="4930775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6" name="Line 25"/>
          <p:cNvSpPr/>
          <p:nvPr/>
        </p:nvSpPr>
        <p:spPr>
          <a:xfrm>
            <a:off x="6854825" y="5449888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7" name="Line 26"/>
          <p:cNvSpPr/>
          <p:nvPr/>
        </p:nvSpPr>
        <p:spPr>
          <a:xfrm>
            <a:off x="6878638" y="4659313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8" name="Line 27"/>
          <p:cNvSpPr/>
          <p:nvPr/>
        </p:nvSpPr>
        <p:spPr>
          <a:xfrm flipH="1" flipV="1">
            <a:off x="7599363" y="4398963"/>
            <a:ext cx="0" cy="166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9" name="Line 28"/>
          <p:cNvSpPr/>
          <p:nvPr/>
        </p:nvSpPr>
        <p:spPr>
          <a:xfrm flipH="1" flipV="1">
            <a:off x="7450138" y="4398963"/>
            <a:ext cx="0" cy="166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0" name="Line 29"/>
          <p:cNvSpPr/>
          <p:nvPr/>
        </p:nvSpPr>
        <p:spPr>
          <a:xfrm flipH="1" flipV="1">
            <a:off x="7291388" y="4398963"/>
            <a:ext cx="0" cy="166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1" name="Line 30"/>
          <p:cNvSpPr/>
          <p:nvPr/>
        </p:nvSpPr>
        <p:spPr>
          <a:xfrm flipH="1" flipV="1">
            <a:off x="6189663" y="4398963"/>
            <a:ext cx="0" cy="166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2" name="Line 31"/>
          <p:cNvSpPr/>
          <p:nvPr/>
        </p:nvSpPr>
        <p:spPr>
          <a:xfrm flipH="1" flipV="1">
            <a:off x="6340475" y="4398963"/>
            <a:ext cx="0" cy="166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3" name="Line 32"/>
          <p:cNvSpPr/>
          <p:nvPr/>
        </p:nvSpPr>
        <p:spPr>
          <a:xfrm flipH="1" flipV="1">
            <a:off x="6497638" y="4398963"/>
            <a:ext cx="0" cy="166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4" name="Line 33"/>
          <p:cNvSpPr/>
          <p:nvPr/>
        </p:nvSpPr>
        <p:spPr>
          <a:xfrm>
            <a:off x="6840538" y="4724400"/>
            <a:ext cx="198437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5" name="Line 34"/>
          <p:cNvSpPr/>
          <p:nvPr/>
        </p:nvSpPr>
        <p:spPr>
          <a:xfrm flipH="1">
            <a:off x="6592888" y="4410075"/>
            <a:ext cx="58737" cy="1825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6" name="Line 35"/>
          <p:cNvSpPr/>
          <p:nvPr/>
        </p:nvSpPr>
        <p:spPr>
          <a:xfrm flipH="1">
            <a:off x="6680200" y="4438650"/>
            <a:ext cx="119063" cy="1793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7" name="Line 36"/>
          <p:cNvSpPr/>
          <p:nvPr/>
        </p:nvSpPr>
        <p:spPr>
          <a:xfrm flipH="1">
            <a:off x="6761163" y="4535488"/>
            <a:ext cx="149225" cy="1206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8" name="Line 37"/>
          <p:cNvSpPr/>
          <p:nvPr/>
        </p:nvSpPr>
        <p:spPr>
          <a:xfrm>
            <a:off x="6980238" y="4521200"/>
            <a:ext cx="177800" cy="85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9" name="Line 38"/>
          <p:cNvSpPr/>
          <p:nvPr/>
        </p:nvSpPr>
        <p:spPr>
          <a:xfrm>
            <a:off x="7118350" y="4433888"/>
            <a:ext cx="90488" cy="1412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50" name="Line 39"/>
          <p:cNvSpPr/>
          <p:nvPr/>
        </p:nvSpPr>
        <p:spPr>
          <a:xfrm flipH="1">
            <a:off x="6959600" y="4829175"/>
            <a:ext cx="0" cy="439738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stealth" w="sm" len="lg"/>
            <a:tailEnd type="stealth" w="sm" len="lg"/>
          </a:ln>
        </p:spPr>
      </p:sp>
      <p:sp>
        <p:nvSpPr>
          <p:cNvPr id="9251" name="Line 40"/>
          <p:cNvSpPr/>
          <p:nvPr/>
        </p:nvSpPr>
        <p:spPr>
          <a:xfrm flipH="1">
            <a:off x="7416800" y="4487863"/>
            <a:ext cx="447675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stealth" w="sm" len="lg"/>
          </a:ln>
        </p:spPr>
      </p:sp>
      <p:sp>
        <p:nvSpPr>
          <p:cNvPr id="9252" name="Line 41"/>
          <p:cNvSpPr/>
          <p:nvPr/>
        </p:nvSpPr>
        <p:spPr>
          <a:xfrm flipH="1" flipV="1">
            <a:off x="5888038" y="4487863"/>
            <a:ext cx="506412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stealth" w="sm" len="lg"/>
          </a:ln>
        </p:spPr>
      </p:sp>
      <p:sp>
        <p:nvSpPr>
          <p:cNvPr id="9253" name="Arc 42"/>
          <p:cNvSpPr/>
          <p:nvPr/>
        </p:nvSpPr>
        <p:spPr>
          <a:xfrm>
            <a:off x="6583363" y="4497388"/>
            <a:ext cx="336550" cy="250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round/>
            <a:headEnd type="stealth" w="sm" len="lg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54" name="Arc 43"/>
          <p:cNvSpPr/>
          <p:nvPr/>
        </p:nvSpPr>
        <p:spPr>
          <a:xfrm flipH="1">
            <a:off x="6999288" y="4473575"/>
            <a:ext cx="268287" cy="250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stealth" w="sm" len="lg"/>
          </a:ln>
        </p:spPr>
        <p:txBody>
          <a:bodyPr/>
          <a:p>
            <a:endParaRPr lang="zh-CN" altLang="en-US"/>
          </a:p>
        </p:txBody>
      </p:sp>
      <p:sp>
        <p:nvSpPr>
          <p:cNvPr id="9255" name="Text Box 44"/>
          <p:cNvSpPr txBox="1"/>
          <p:nvPr/>
        </p:nvSpPr>
        <p:spPr>
          <a:xfrm>
            <a:off x="7477125" y="4114800"/>
            <a:ext cx="1012825" cy="3190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eaLnBrk="0" hangingPunct="0"/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进栈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56" name="Text Box 45"/>
          <p:cNvSpPr txBox="1"/>
          <p:nvPr/>
        </p:nvSpPr>
        <p:spPr>
          <a:xfrm>
            <a:off x="5867400" y="4114800"/>
            <a:ext cx="1012825" cy="3190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eaLnBrk="0" hangingPunct="0"/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出栈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57" name="Text Box 48"/>
          <p:cNvSpPr txBox="1"/>
          <p:nvPr/>
        </p:nvSpPr>
        <p:spPr>
          <a:xfrm>
            <a:off x="3846513" y="4429125"/>
            <a:ext cx="711200" cy="1327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eaLnBrk="0" hangingPunct="0"/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58" name="Arc 49"/>
          <p:cNvSpPr/>
          <p:nvPr/>
        </p:nvSpPr>
        <p:spPr>
          <a:xfrm flipH="1">
            <a:off x="4291013" y="4319588"/>
            <a:ext cx="344487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9259" name="Arc 50"/>
          <p:cNvSpPr/>
          <p:nvPr/>
        </p:nvSpPr>
        <p:spPr>
          <a:xfrm>
            <a:off x="3735388" y="4357688"/>
            <a:ext cx="419100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round/>
            <a:headEnd type="triangle" w="sm" len="lg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60" name="Text Box 51"/>
          <p:cNvSpPr txBox="1"/>
          <p:nvPr/>
        </p:nvSpPr>
        <p:spPr>
          <a:xfrm>
            <a:off x="4462463" y="4200525"/>
            <a:ext cx="947737" cy="298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eaLnBrk="0" hangingPunct="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进栈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61" name="Text Box 52"/>
          <p:cNvSpPr txBox="1"/>
          <p:nvPr/>
        </p:nvSpPr>
        <p:spPr>
          <a:xfrm>
            <a:off x="3243263" y="4191000"/>
            <a:ext cx="749300" cy="2968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eaLnBrk="0" hangingPunct="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出栈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262" name="Group 53"/>
          <p:cNvGrpSpPr/>
          <p:nvPr/>
        </p:nvGrpSpPr>
        <p:grpSpPr>
          <a:xfrm>
            <a:off x="2971800" y="4597400"/>
            <a:ext cx="884238" cy="277813"/>
            <a:chOff x="2100" y="10531"/>
            <a:chExt cx="1077" cy="420"/>
          </a:xfrm>
        </p:grpSpPr>
        <p:sp>
          <p:nvSpPr>
            <p:cNvPr id="9263" name="Line 54"/>
            <p:cNvSpPr/>
            <p:nvPr/>
          </p:nvSpPr>
          <p:spPr>
            <a:xfrm flipV="1">
              <a:off x="2531" y="10546"/>
              <a:ext cx="64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9264" name="Text Box 55"/>
            <p:cNvSpPr txBox="1"/>
            <p:nvPr/>
          </p:nvSpPr>
          <p:spPr>
            <a:xfrm>
              <a:off x="2100" y="10531"/>
              <a:ext cx="79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栈顶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265" name="Group 56"/>
          <p:cNvGrpSpPr/>
          <p:nvPr/>
        </p:nvGrpSpPr>
        <p:grpSpPr>
          <a:xfrm>
            <a:off x="3230563" y="5618163"/>
            <a:ext cx="727075" cy="268287"/>
            <a:chOff x="2416" y="12076"/>
            <a:chExt cx="884" cy="405"/>
          </a:xfrm>
        </p:grpSpPr>
        <p:sp>
          <p:nvSpPr>
            <p:cNvPr id="9266" name="Line 57"/>
            <p:cNvSpPr/>
            <p:nvPr/>
          </p:nvSpPr>
          <p:spPr>
            <a:xfrm>
              <a:off x="2558" y="12118"/>
              <a:ext cx="6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9267" name="Text Box 58"/>
            <p:cNvSpPr txBox="1"/>
            <p:nvPr/>
          </p:nvSpPr>
          <p:spPr>
            <a:xfrm>
              <a:off x="2416" y="12076"/>
              <a:ext cx="884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 eaLnBrk="0" hangingPunct="0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栈底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268" name="Line 59"/>
          <p:cNvSpPr/>
          <p:nvPr/>
        </p:nvSpPr>
        <p:spPr>
          <a:xfrm>
            <a:off x="4419600" y="4495800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69" name="Line 60"/>
          <p:cNvSpPr/>
          <p:nvPr/>
        </p:nvSpPr>
        <p:spPr>
          <a:xfrm>
            <a:off x="3962400" y="4495800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70" name="Line 61"/>
          <p:cNvSpPr/>
          <p:nvPr/>
        </p:nvSpPr>
        <p:spPr>
          <a:xfrm>
            <a:off x="3962400" y="48006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71" name="Line 62"/>
          <p:cNvSpPr/>
          <p:nvPr/>
        </p:nvSpPr>
        <p:spPr>
          <a:xfrm>
            <a:off x="3962400" y="50292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72" name="Line 63"/>
          <p:cNvSpPr/>
          <p:nvPr/>
        </p:nvSpPr>
        <p:spPr>
          <a:xfrm>
            <a:off x="3962400" y="53340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73" name="Line 64"/>
          <p:cNvSpPr/>
          <p:nvPr/>
        </p:nvSpPr>
        <p:spPr>
          <a:xfrm>
            <a:off x="3962400" y="55626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74" name="Text Box 66"/>
          <p:cNvSpPr txBox="1"/>
          <p:nvPr/>
        </p:nvSpPr>
        <p:spPr>
          <a:xfrm>
            <a:off x="4038600" y="4724400"/>
            <a:ext cx="1676400" cy="1069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16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6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126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467600" cy="1808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endParaRPr kumimoji="1" lang="zh-CN" altLang="en-US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defTabSz="914400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对于一个栈，给出输入项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，如果输入项序列</a:t>
            </a:r>
            <a:endParaRPr kumimoji="1" lang="zh-CN" altLang="en-US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defTabSz="914400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由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ABC</a:t>
            </a: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组成，试给出所有可能的输出序列。</a:t>
            </a:r>
            <a:endParaRPr kumimoji="1" lang="zh-CN" altLang="en-US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defTabSz="914400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defRPr/>
            </a:pPr>
            <a:endParaRPr kumimoji="1" lang="zh-CN" altLang="en-US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06575" y="1833563"/>
            <a:ext cx="5365750" cy="4522788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>
            <a:spAutoFit/>
          </a:bodyPr>
          <a:lstStyle/>
          <a:p>
            <a:pPr marR="0" defTabSz="91440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       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endParaRPr kumimoji="1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       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ACB</a:t>
            </a:r>
            <a:endParaRPr kumimoji="1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       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</a:t>
            </a:r>
            <a:endParaRPr kumimoji="1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       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BCA</a:t>
            </a:r>
            <a:endParaRPr kumimoji="1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        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CBA</a:t>
            </a:r>
            <a:endParaRPr kumimoji="1" lang="en-US" altLang="zh-CN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endParaRPr kumimoji="1" lang="en-US" altLang="zh-CN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不可能产生输出序列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CAB</a:t>
            </a:r>
            <a:endParaRPr kumimoji="1" lang="en-US" altLang="zh-CN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endParaRPr kumimoji="1" lang="en-US" altLang="zh-CN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229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4" name="Rectangle 2"/>
          <p:cNvSpPr txBox="1"/>
          <p:nvPr/>
        </p:nvSpPr>
        <p:spPr>
          <a:xfrm>
            <a:off x="142875" y="404813"/>
            <a:ext cx="8872538" cy="183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4605" indent="-14605" eaLnBrk="0" hangingPunct="0">
              <a:lnSpc>
                <a:spcPct val="200000"/>
              </a:lnSpc>
              <a:buSzTx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例2：一个栈的输入序列是12345，若在入栈的过程中允许出栈，则栈的输出序列43512可能实现吗？12345的输出呢？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6388" y="2351088"/>
            <a:ext cx="8208963" cy="1801813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pPr marL="762000" marR="0" indent="-762000" defTabSz="914400">
              <a:lnSpc>
                <a:spcPct val="2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43512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不可能实现，主要是其中的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12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顺序不能实现；</a:t>
            </a:r>
            <a:endParaRPr kumimoji="1" lang="zh-CN" altLang="en-US" kern="1200" cap="none" spc="0" normalizeH="0" baseline="0" noProof="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762000" marR="0" indent="-762000" defTabSz="914400">
              <a:lnSpc>
                <a:spcPct val="2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12345</a:t>
            </a: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的输出可以实现，只需压入一个立即弹出一个即可。</a:t>
            </a:r>
            <a:endParaRPr kumimoji="1" lang="zh-CN" altLang="en-US" kern="1200" cap="none" spc="0" normalizeH="0" baseline="0" noProof="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5125" y="2565400"/>
            <a:ext cx="5873750" cy="17272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/>
          <a:lstStyle/>
          <a:p>
            <a:pPr marL="17145" marR="0" lvl="0" indent="-17145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435612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中到了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顺序不能实现；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7145" marR="0" lvl="0" indent="-17145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135426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可以实现。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850" y="557213"/>
            <a:ext cx="8353425" cy="1382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762000" marR="0" lvl="0" indent="-762000" algn="l" defTabSz="914400" rtl="0" eaLnBrk="1" fontAlgn="base" latinLnBrk="0" hangingPunct="1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：如果一个栈的输入序列为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123456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，能否得到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435612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135426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的出栈序列？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2"/>
          <p:cNvSpPr txBox="1"/>
          <p:nvPr/>
        </p:nvSpPr>
        <p:spPr>
          <a:xfrm>
            <a:off x="1600200" y="339725"/>
            <a:ext cx="67818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栈的抽象数据类型定义</a:t>
            </a:r>
            <a:endParaRPr lang="zh-CN" altLang="en-US" sz="4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838200" y="29718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关系：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栈中数据元素之间是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线性关系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Text Box 6"/>
          <p:cNvSpPr txBox="1"/>
          <p:nvPr/>
        </p:nvSpPr>
        <p:spPr>
          <a:xfrm>
            <a:off x="762000" y="1905000"/>
            <a:ext cx="80772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数据元素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：可以是任意类型的数据，但必须属于同一个数据对象。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838200" y="3581400"/>
            <a:ext cx="8305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基本操作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InitStack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ClearStack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IsEmpty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IsFull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 Push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 Pop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7. 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GetTop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2"/>
          <p:cNvSpPr txBox="1"/>
          <p:nvPr/>
        </p:nvSpPr>
        <p:spPr>
          <a:xfrm>
            <a:off x="1447800" y="765175"/>
            <a:ext cx="68580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2 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栈的表示和实现</a:t>
            </a:r>
            <a:endParaRPr lang="zh-CN" altLang="en-US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2" name="Text Box 3"/>
          <p:cNvSpPr txBox="1"/>
          <p:nvPr/>
        </p:nvSpPr>
        <p:spPr>
          <a:xfrm>
            <a:off x="838200" y="2362200"/>
            <a:ext cx="8077200" cy="3324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栈在计算机中主要有两种基本的存储结构：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顺序存储结构和链式存储结构。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顺序存储的栈为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顺序栈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链式存储的栈为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链栈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6778</Words>
  <Application>WPS 演示</Application>
  <PresentationFormat>全屏显示(4:3)</PresentationFormat>
  <Paragraphs>475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Calibri Light</vt:lpstr>
      <vt:lpstr>Calibri</vt:lpstr>
      <vt:lpstr>黑体</vt:lpstr>
      <vt:lpstr>华文仿宋</vt:lpstr>
      <vt:lpstr>微软雅黑</vt:lpstr>
      <vt:lpstr>Arial Unicode MS</vt:lpstr>
      <vt:lpstr>华文中宋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lxq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chenzm</dc:creator>
  <cp:lastModifiedBy>何以度苍生</cp:lastModifiedBy>
  <cp:revision>72</cp:revision>
  <dcterms:created xsi:type="dcterms:W3CDTF">1997-01-06T01:03:13Z</dcterms:created>
  <dcterms:modified xsi:type="dcterms:W3CDTF">2020-12-09T03:20:26Z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