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60"/>
  </p:handoutMasterIdLst>
  <p:sldIdLst>
    <p:sldId id="417" r:id="rId4"/>
    <p:sldId id="449" r:id="rId5"/>
    <p:sldId id="549" r:id="rId6"/>
    <p:sldId id="550" r:id="rId7"/>
    <p:sldId id="418" r:id="rId8"/>
    <p:sldId id="419" r:id="rId9"/>
    <p:sldId id="551" r:id="rId11"/>
    <p:sldId id="453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99" r:id="rId26"/>
    <p:sldId id="566" r:id="rId27"/>
    <p:sldId id="567" r:id="rId28"/>
    <p:sldId id="568" r:id="rId29"/>
    <p:sldId id="570" r:id="rId30"/>
    <p:sldId id="571" r:id="rId31"/>
    <p:sldId id="573" r:id="rId32"/>
    <p:sldId id="579" r:id="rId33"/>
    <p:sldId id="574" r:id="rId34"/>
    <p:sldId id="575" r:id="rId35"/>
    <p:sldId id="576" r:id="rId36"/>
    <p:sldId id="577" r:id="rId37"/>
    <p:sldId id="600" r:id="rId38"/>
    <p:sldId id="450" r:id="rId39"/>
    <p:sldId id="478" r:id="rId40"/>
    <p:sldId id="479" r:id="rId41"/>
    <p:sldId id="480" r:id="rId42"/>
    <p:sldId id="483" r:id="rId43"/>
    <p:sldId id="482" r:id="rId44"/>
    <p:sldId id="484" r:id="rId45"/>
    <p:sldId id="485" r:id="rId46"/>
    <p:sldId id="487" r:id="rId47"/>
    <p:sldId id="486" r:id="rId48"/>
    <p:sldId id="481" r:id="rId49"/>
    <p:sldId id="488" r:id="rId50"/>
    <p:sldId id="627" r:id="rId51"/>
    <p:sldId id="628" r:id="rId52"/>
    <p:sldId id="633" r:id="rId53"/>
    <p:sldId id="629" r:id="rId54"/>
    <p:sldId id="634" r:id="rId55"/>
    <p:sldId id="635" r:id="rId56"/>
    <p:sldId id="636" r:id="rId57"/>
    <p:sldId id="637" r:id="rId58"/>
    <p:sldId id="638" r:id="rId59"/>
  </p:sldIdLst>
  <p:sldSz cx="9144000" cy="6858000" type="screen4x3"/>
  <p:notesSz cx="6858000" cy="9144000"/>
  <p:custDataLst>
    <p:tags r:id="rId64"/>
  </p:custDataLst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0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422" y="48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ru-RU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endParaRPr kumimoji="1" lang="ru-R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ru-R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ru-R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B0CC9A66-D722-41CE-B54C-A91A56C363E7}" type="slidenum">
              <a:rPr kumimoji="1" lang="ru-RU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ru-RU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endParaRPr kumimoji="1" lang="ru-R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ru-R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flat" algn="ctr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ru-RU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1DCB79D8-5015-4D7B-A4F0-46496AC4AE52}" type="slidenum">
              <a:rPr kumimoji="1" lang="ru-RU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SzPct val="100000"/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SzPct val="100000"/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SzPct val="100000"/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SzPct val="100000"/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SzPct val="100000"/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ru-RU" altLang="zh-CN" sz="1200" dirty="0"/>
              <a:t>*</a:t>
            </a:r>
            <a:endParaRPr lang="ru-RU" altLang="zh-CN" sz="1200" dirty="0"/>
          </a:p>
        </p:txBody>
      </p:sp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ru-RU" altLang="zh-CN" sz="1200" dirty="0"/>
            </a:fld>
            <a:endParaRPr lang="ru-RU" altLang="zh-CN" sz="1200" dirty="0"/>
          </a:p>
        </p:txBody>
      </p:sp>
      <p:sp>
        <p:nvSpPr>
          <p:cNvPr id="11267" name="Rectangle 10"/>
          <p:cNvSpPr>
            <a:spLocks noTextEdit="1"/>
          </p:cNvSpPr>
          <p:nvPr>
            <p:ph type="sldImg"/>
          </p:nvPr>
        </p:nvSpPr>
        <p:spPr>
          <a:noFill/>
          <a:ln/>
        </p:spPr>
      </p:sp>
      <p:sp>
        <p:nvSpPr>
          <p:cNvPr id="11268" name="Rectangle 11"/>
          <p:cNvSpPr/>
          <p:nvPr>
            <p:ph type="body"/>
          </p:nvPr>
        </p:nvSpPr>
        <p:spPr>
          <a:ln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ru-RU" altLang="zh-CN" sz="1200" dirty="0"/>
              <a:t>*</a:t>
            </a:r>
            <a:endParaRPr lang="ru-RU" altLang="zh-CN" sz="1200" dirty="0"/>
          </a:p>
        </p:txBody>
      </p:sp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ru-RU" altLang="zh-CN" sz="1200" dirty="0"/>
            </a:fld>
            <a:endParaRPr lang="ru-RU" altLang="zh-CN" sz="1200" dirty="0"/>
          </a:p>
        </p:txBody>
      </p:sp>
      <p:sp>
        <p:nvSpPr>
          <p:cNvPr id="14339" name="Rectangle 14"/>
          <p:cNvSpPr>
            <a:spLocks noTextEdit="1"/>
          </p:cNvSpPr>
          <p:nvPr>
            <p:ph type="sldImg"/>
          </p:nvPr>
        </p:nvSpPr>
        <p:spPr>
          <a:noFill/>
          <a:ln/>
        </p:spPr>
      </p:sp>
      <p:sp>
        <p:nvSpPr>
          <p:cNvPr id="14340" name="Rectangle 15"/>
          <p:cNvSpPr/>
          <p:nvPr>
            <p:ph type="body"/>
          </p:nvPr>
        </p:nvSpPr>
        <p:spPr>
          <a:ln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ru-RU" altLang="zh-CN" sz="1200" dirty="0"/>
              <a:t>*</a:t>
            </a:r>
            <a:endParaRPr lang="ru-RU" altLang="zh-CN" sz="1200" dirty="0"/>
          </a:p>
        </p:txBody>
      </p:sp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ru-RU" altLang="zh-CN" sz="1200" dirty="0"/>
            </a:fld>
            <a:endParaRPr lang="ru-RU" altLang="zh-CN" sz="1200" dirty="0"/>
          </a:p>
        </p:txBody>
      </p:sp>
      <p:sp>
        <p:nvSpPr>
          <p:cNvPr id="16387" name="Rectangle 18"/>
          <p:cNvSpPr>
            <a:spLocks noTextEdit="1"/>
          </p:cNvSpPr>
          <p:nvPr>
            <p:ph type="sldImg"/>
          </p:nvPr>
        </p:nvSpPr>
        <p:spPr>
          <a:noFill/>
          <a:ln/>
        </p:spPr>
      </p:sp>
      <p:sp>
        <p:nvSpPr>
          <p:cNvPr id="16388" name="Rectangle 19"/>
          <p:cNvSpPr/>
          <p:nvPr>
            <p:ph type="body"/>
          </p:nvPr>
        </p:nvSpPr>
        <p:spPr>
          <a:ln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93725"/>
            <a:ext cx="2286000" cy="53530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93725"/>
            <a:ext cx="6705600" cy="53530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00513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700213"/>
            <a:ext cx="4100512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93725"/>
            <a:ext cx="2286000" cy="53530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93725"/>
            <a:ext cx="6705600" cy="53530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00513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700213"/>
            <a:ext cx="4100512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 hidden="1"/>
          <p:cNvSpPr>
            <a:spLocks noGrp="1" noChangeArrowheads="1"/>
          </p:cNvSpPr>
          <p:nvPr>
            <p:ph type="title"/>
          </p:nvPr>
        </p:nvSpPr>
        <p:spPr bwMode="auto">
          <a:xfrm>
            <a:off x="0" y="593725"/>
            <a:ext cx="91440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ru-RU" altLang="zh-CN" strike="noStrike" noProof="1" smtClean="0"/>
              <a:t>  Edit Master title</a:t>
            </a:r>
            <a:endParaRPr lang="ru-RU" altLang="zh-CN" strike="noStrike" noProof="1" smtClean="0"/>
          </a:p>
        </p:txBody>
      </p:sp>
      <p:sp>
        <p:nvSpPr>
          <p:cNvPr id="1027" name="Rectangle 3" hidden="1"/>
          <p:cNvSpPr/>
          <p:nvPr>
            <p:ph type="body"/>
          </p:nvPr>
        </p:nvSpPr>
        <p:spPr>
          <a:xfrm>
            <a:off x="323850" y="1700213"/>
            <a:ext cx="8353425" cy="42465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/>
            <a:endParaRPr lang="zh-CN" altLang="zh-CN" dirty="0"/>
          </a:p>
        </p:txBody>
      </p:sp>
      <p:sp>
        <p:nvSpPr>
          <p:cNvPr id="1028" name="Rectangle 4" hidden="1"/>
          <p:cNvSpPr>
            <a:spLocks noChangeArrowheads="1"/>
          </p:cNvSpPr>
          <p:nvPr/>
        </p:nvSpPr>
        <p:spPr bwMode="auto">
          <a:xfrm>
            <a:off x="6011863" y="7938"/>
            <a:ext cx="283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</a:t>
            </a:r>
            <a:r>
              <a:rPr kumimoji="0" lang="ru-RU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章     </a:t>
            </a: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队列及其应用</a:t>
            </a: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ru-RU" sz="1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29" name="Rectangle 5" hidden="1"/>
          <p:cNvSpPr>
            <a:spLocks noGrp="1" noChangeArrowheads="1"/>
          </p:cNvSpPr>
          <p:nvPr>
            <p:ph type="sldNum" sz="quarter" idx="2"/>
          </p:nvPr>
        </p:nvSpPr>
        <p:spPr bwMode="auto">
          <a:xfrm>
            <a:off x="8496300" y="648970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 hidden="1"/>
          <p:cNvSpPr>
            <a:spLocks noChangeArrowheads="1"/>
          </p:cNvSpPr>
          <p:nvPr/>
        </p:nvSpPr>
        <p:spPr bwMode="auto">
          <a:xfrm>
            <a:off x="8362950" y="65547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D1769E-1F98-410E-A631-39522E11E527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 hidden="1"/>
          <p:cNvSpPr/>
          <p:nvPr/>
        </p:nvSpPr>
        <p:spPr>
          <a:xfrm>
            <a:off x="647700" y="6524625"/>
            <a:ext cx="7704138" cy="0"/>
          </a:xfrm>
          <a:prstGeom prst="line">
            <a:avLst/>
          </a:prstGeom>
          <a:ln w="50800" cap="rnd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WordArt 8" hidden="1"/>
          <p:cNvSpPr/>
          <p:nvPr/>
        </p:nvSpPr>
        <p:spPr>
          <a:xfrm>
            <a:off x="2016125" y="6605588"/>
            <a:ext cx="4953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solidFill>
                  <a:srgbClr val="9933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合肥学院 计算机科学与技术系“数据结构与算法”课程建设组（2007-11-20）</a:t>
            </a:r>
            <a:endParaRPr lang="zh-CN" altLang="en-US" sz="3600">
              <a:solidFill>
                <a:srgbClr val="9933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033" name="Picture 9" hidden="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323850" y="0"/>
            <a:ext cx="2181225" cy="584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4" name="Group 10"/>
          <p:cNvGrpSpPr/>
          <p:nvPr/>
        </p:nvGrpSpPr>
        <p:grpSpPr>
          <a:xfrm>
            <a:off x="250825" y="430213"/>
            <a:ext cx="8512175" cy="190500"/>
            <a:chOff x="158" y="271"/>
            <a:chExt cx="5362" cy="120"/>
          </a:xfrm>
        </p:grpSpPr>
        <p:sp>
          <p:nvSpPr>
            <p:cNvPr id="1035" name="Line 11"/>
            <p:cNvSpPr/>
            <p:nvPr/>
          </p:nvSpPr>
          <p:spPr>
            <a:xfrm flipV="1">
              <a:off x="1687" y="271"/>
              <a:ext cx="3833" cy="0"/>
            </a:xfrm>
            <a:prstGeom prst="line">
              <a:avLst/>
            </a:prstGeom>
            <a:ln w="8255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6" name="Line 12"/>
            <p:cNvSpPr/>
            <p:nvPr/>
          </p:nvSpPr>
          <p:spPr>
            <a:xfrm>
              <a:off x="158" y="391"/>
              <a:ext cx="1633" cy="0"/>
            </a:xfrm>
            <a:prstGeom prst="line">
              <a:avLst/>
            </a:prstGeom>
            <a:ln w="508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7" name="Line 13"/>
            <p:cNvSpPr/>
            <p:nvPr/>
          </p:nvSpPr>
          <p:spPr>
            <a:xfrm>
              <a:off x="1692" y="278"/>
              <a:ext cx="92" cy="106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defTabSz="762000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SzPct val="100000"/>
        <a:defRPr kumimoji="1" sz="28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 hidden="1"/>
          <p:cNvSpPr>
            <a:spLocks noGrp="1" noChangeArrowheads="1"/>
          </p:cNvSpPr>
          <p:nvPr>
            <p:ph type="title"/>
          </p:nvPr>
        </p:nvSpPr>
        <p:spPr bwMode="auto">
          <a:xfrm>
            <a:off x="0" y="593725"/>
            <a:ext cx="91440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ru-RU" altLang="zh-CN" strike="noStrike" noProof="1" smtClean="0"/>
              <a:t>  Edit Master title</a:t>
            </a:r>
            <a:endParaRPr lang="ru-RU" altLang="zh-CN" strike="noStrike" noProof="1" smtClean="0"/>
          </a:p>
        </p:txBody>
      </p:sp>
      <p:sp>
        <p:nvSpPr>
          <p:cNvPr id="2051" name="Rectangle 3" hidden="1"/>
          <p:cNvSpPr/>
          <p:nvPr>
            <p:ph type="body"/>
          </p:nvPr>
        </p:nvSpPr>
        <p:spPr>
          <a:xfrm>
            <a:off x="323850" y="1700213"/>
            <a:ext cx="8353425" cy="42465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/>
            <a:endParaRPr lang="zh-CN" altLang="zh-CN" dirty="0"/>
          </a:p>
        </p:txBody>
      </p:sp>
      <p:sp>
        <p:nvSpPr>
          <p:cNvPr id="1028" name="Rectangle 4" hidden="1"/>
          <p:cNvSpPr>
            <a:spLocks noChangeArrowheads="1"/>
          </p:cNvSpPr>
          <p:nvPr/>
        </p:nvSpPr>
        <p:spPr bwMode="auto">
          <a:xfrm>
            <a:off x="6011863" y="7938"/>
            <a:ext cx="283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</a:t>
            </a:r>
            <a:r>
              <a:rPr kumimoji="0" lang="ru-RU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章     </a:t>
            </a: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队列及其应用</a:t>
            </a:r>
            <a:r>
              <a:rPr kumimoji="0" lang="zh-CN" altLang="ru-RU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ru-RU" sz="18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29" name="Rectangle 5" hidden="1"/>
          <p:cNvSpPr>
            <a:spLocks noGrp="1" noChangeArrowheads="1"/>
          </p:cNvSpPr>
          <p:nvPr>
            <p:ph type="sldNum" sz="quarter" idx="2"/>
          </p:nvPr>
        </p:nvSpPr>
        <p:spPr bwMode="auto">
          <a:xfrm>
            <a:off x="8496300" y="648970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DD8AC682-CEFE-4748-AD4F-41FB670915BE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 hidden="1"/>
          <p:cNvSpPr>
            <a:spLocks noChangeArrowheads="1"/>
          </p:cNvSpPr>
          <p:nvPr/>
        </p:nvSpPr>
        <p:spPr bwMode="auto">
          <a:xfrm>
            <a:off x="8362950" y="65547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D1769E-1F98-410E-A631-39522E11E527}" type="slidenum">
              <a:rPr kumimoji="1" lang="ru-RU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ru-RU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Line 7" hidden="1"/>
          <p:cNvSpPr/>
          <p:nvPr/>
        </p:nvSpPr>
        <p:spPr>
          <a:xfrm>
            <a:off x="647700" y="6524625"/>
            <a:ext cx="7704138" cy="0"/>
          </a:xfrm>
          <a:prstGeom prst="line">
            <a:avLst/>
          </a:prstGeom>
          <a:ln w="50800" cap="rnd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6" name="WordArt 8" hidden="1"/>
          <p:cNvSpPr/>
          <p:nvPr/>
        </p:nvSpPr>
        <p:spPr>
          <a:xfrm>
            <a:off x="2016125" y="6605588"/>
            <a:ext cx="4953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solidFill>
                  <a:srgbClr val="9933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合肥学院 计算机科学与技术系“数据结构与算法”课程建设组（2007-11-20）</a:t>
            </a:r>
            <a:endParaRPr lang="zh-CN" altLang="en-US" sz="3600">
              <a:solidFill>
                <a:srgbClr val="9933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057" name="Picture 9" hidden="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323850" y="0"/>
            <a:ext cx="2181225" cy="584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8" name="Group 10"/>
          <p:cNvGrpSpPr/>
          <p:nvPr/>
        </p:nvGrpSpPr>
        <p:grpSpPr>
          <a:xfrm>
            <a:off x="250825" y="430213"/>
            <a:ext cx="8512175" cy="190500"/>
            <a:chOff x="158" y="271"/>
            <a:chExt cx="5362" cy="120"/>
          </a:xfrm>
        </p:grpSpPr>
        <p:sp>
          <p:nvSpPr>
            <p:cNvPr id="2059" name="Line 11"/>
            <p:cNvSpPr/>
            <p:nvPr/>
          </p:nvSpPr>
          <p:spPr>
            <a:xfrm flipV="1">
              <a:off x="1687" y="271"/>
              <a:ext cx="3833" cy="0"/>
            </a:xfrm>
            <a:prstGeom prst="line">
              <a:avLst/>
            </a:prstGeom>
            <a:ln w="8255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60" name="Line 12"/>
            <p:cNvSpPr/>
            <p:nvPr/>
          </p:nvSpPr>
          <p:spPr>
            <a:xfrm>
              <a:off x="158" y="391"/>
              <a:ext cx="1633" cy="0"/>
            </a:xfrm>
            <a:prstGeom prst="line">
              <a:avLst/>
            </a:prstGeom>
            <a:ln w="508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61" name="Line 13"/>
            <p:cNvSpPr/>
            <p:nvPr/>
          </p:nvSpPr>
          <p:spPr>
            <a:xfrm>
              <a:off x="1692" y="278"/>
              <a:ext cx="92" cy="106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buSzPct val="100000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defTabSz="762000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SzPct val="100000"/>
        <a:defRPr kumimoji="1" sz="28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400">
          <a:solidFill>
            <a:srgbClr val="4D4D4D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Arial" panose="020B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/>
          <p:nvPr>
            <p:ph type="body" idx="4294967295"/>
          </p:nvPr>
        </p:nvSpPr>
        <p:spPr>
          <a:xfrm>
            <a:off x="971550" y="1916113"/>
            <a:ext cx="7561263" cy="381635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.1 </a:t>
            </a:r>
            <a:r>
              <a:rPr lang="zh-CN" altLang="ru-RU" dirty="0">
                <a:latin typeface="华文中宋" panose="02010600040101010101" pitchFamily="2" charset="-122"/>
              </a:rPr>
              <a:t>队列的基本概念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.2 </a:t>
            </a:r>
            <a:r>
              <a:rPr lang="zh-CN" altLang="ru-RU" dirty="0">
                <a:latin typeface="华文中宋" panose="02010600040101010101" pitchFamily="2" charset="-122"/>
              </a:rPr>
              <a:t>顺序队列及其基本算法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</a:t>
            </a:r>
            <a:r>
              <a:rPr lang="ru-RU" altLang="zh-CN" dirty="0">
                <a:latin typeface="华文中宋" panose="02010600040101010101" pitchFamily="2" charset="-122"/>
              </a:rPr>
              <a:t>.</a:t>
            </a:r>
            <a:r>
              <a:rPr lang="en-US" altLang="zh-CN" dirty="0">
                <a:latin typeface="华文中宋" panose="02010600040101010101" pitchFamily="2" charset="-122"/>
              </a:rPr>
              <a:t>2.</a:t>
            </a:r>
            <a:r>
              <a:rPr lang="ru-RU" altLang="zh-CN" dirty="0">
                <a:latin typeface="华文中宋" panose="02010600040101010101" pitchFamily="2" charset="-122"/>
              </a:rPr>
              <a:t>3 </a:t>
            </a:r>
            <a:r>
              <a:rPr lang="zh-CN" altLang="ru-RU" dirty="0">
                <a:latin typeface="华文中宋" panose="02010600040101010101" pitchFamily="2" charset="-122"/>
              </a:rPr>
              <a:t>链队列及其基本算法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.4 </a:t>
            </a:r>
            <a:r>
              <a:rPr lang="zh-CN" altLang="ru-RU" dirty="0">
                <a:latin typeface="华文中宋" panose="02010600040101010101" pitchFamily="2" charset="-122"/>
              </a:rPr>
              <a:t>队列的应用举例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47813" y="836613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3.2  </a:t>
            </a:r>
            <a:r>
              <a:rPr kumimoji="0" lang="zh-CN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队列</a:t>
            </a:r>
            <a:r>
              <a:rPr kumimoji="0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及其应用</a:t>
            </a:r>
            <a:endParaRPr kumimoji="0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05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7" name="Rectangle 49"/>
          <p:cNvSpPr/>
          <p:nvPr>
            <p:ph type="body" idx="4294967295"/>
          </p:nvPr>
        </p:nvSpPr>
        <p:spPr>
          <a:xfrm>
            <a:off x="2339975" y="1557338"/>
            <a:ext cx="5184775" cy="2819400"/>
          </a:xfrm>
          <a:ln/>
        </p:spPr>
        <p:txBody>
          <a:bodyPr vert="horz" wrap="square" lIns="92075" tIns="46038" rIns="92075" bIns="46038" anchor="t"/>
          <a:p>
            <a:pPr>
              <a:buClr>
                <a:schemeClr val="bg2"/>
              </a:buClr>
              <a:buSzPct val="100000"/>
              <a:buNone/>
            </a:pPr>
            <a:r>
              <a:rPr lang="ru-RU" altLang="zh-CN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.1 </a:t>
            </a:r>
            <a:r>
              <a:rPr lang="zh-CN" altLang="ru-RU" dirty="0">
                <a:latin typeface="华文中宋" panose="02010600040101010101" pitchFamily="2" charset="-122"/>
              </a:rPr>
              <a:t>队列的基本概念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  <a:buNone/>
            </a:pPr>
            <a:r>
              <a:rPr lang="zh-CN" altLang="ru-RU" b="1" dirty="0">
                <a:solidFill>
                  <a:srgbClr val="FF0000"/>
                </a:solidFill>
                <a:latin typeface="华文中宋" panose="02010600040101010101" pitchFamily="2" charset="-122"/>
              </a:rPr>
              <a:t>☞</a:t>
            </a:r>
            <a:r>
              <a:rPr lang="en-US" altLang="zh-CN" dirty="0">
                <a:latin typeface="华文中宋" panose="02010600040101010101" pitchFamily="2" charset="-122"/>
              </a:rPr>
              <a:t>3</a:t>
            </a:r>
            <a:r>
              <a:rPr lang="ru-RU" altLang="zh-CN" dirty="0">
                <a:latin typeface="华文中宋" panose="02010600040101010101" pitchFamily="2" charset="-122"/>
              </a:rPr>
              <a:t>.2</a:t>
            </a:r>
            <a:r>
              <a:rPr lang="en-US" altLang="zh-CN" dirty="0">
                <a:latin typeface="华文中宋" panose="02010600040101010101" pitchFamily="2" charset="-122"/>
              </a:rPr>
              <a:t>.2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顺序队列及其基本算法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</a:t>
            </a:r>
            <a:r>
              <a:rPr lang="ru-RU" altLang="zh-CN" dirty="0">
                <a:latin typeface="华文中宋" panose="02010600040101010101" pitchFamily="2" charset="-122"/>
              </a:rPr>
              <a:t>.</a:t>
            </a:r>
            <a:r>
              <a:rPr lang="en-US" altLang="zh-CN" dirty="0">
                <a:latin typeface="华文中宋" panose="02010600040101010101" pitchFamily="2" charset="-122"/>
              </a:rPr>
              <a:t>2.</a:t>
            </a:r>
            <a:r>
              <a:rPr lang="ru-RU" altLang="zh-CN" dirty="0">
                <a:latin typeface="华文中宋" panose="02010600040101010101" pitchFamily="2" charset="-122"/>
              </a:rPr>
              <a:t>3 </a:t>
            </a:r>
            <a:r>
              <a:rPr lang="zh-CN" altLang="ru-RU" dirty="0">
                <a:latin typeface="华文中宋" panose="02010600040101010101" pitchFamily="2" charset="-122"/>
              </a:rPr>
              <a:t>链队列及其基本算法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.4 </a:t>
            </a:r>
            <a:r>
              <a:rPr lang="zh-CN" altLang="ru-RU" dirty="0">
                <a:latin typeface="华文中宋" panose="02010600040101010101" pitchFamily="2" charset="-122"/>
              </a:rPr>
              <a:t>队列的应用举例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1547813" y="836613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3.2</a:t>
            </a:r>
            <a:r>
              <a:rPr kumimoji="0" lang="zh-CN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0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队列及其应用</a:t>
            </a:r>
            <a:endParaRPr kumimoji="0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097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1000" fill="hold"/>
                                        <p:tgtEl>
                                          <p:spTgt spid="2097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01" name="Rectangle 53"/>
          <p:cNvSpPr/>
          <p:nvPr>
            <p:ph type="body" idx="4294967295"/>
          </p:nvPr>
        </p:nvSpPr>
        <p:spPr>
          <a:xfrm>
            <a:off x="1646238" y="1854200"/>
            <a:ext cx="6327775" cy="2819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ru-RU" altLang="zh-CN" b="1" dirty="0">
                <a:solidFill>
                  <a:srgbClr val="FF0000"/>
                </a:solidFill>
                <a:latin typeface="华文中宋" panose="02010600040101010101" pitchFamily="2" charset="-122"/>
              </a:rPr>
              <a:t>☞</a:t>
            </a:r>
            <a:r>
              <a:rPr lang="ru-RU" altLang="zh-CN" dirty="0">
                <a:latin typeface="华文中宋" panose="02010600040101010101" pitchFamily="2" charset="-122"/>
              </a:rPr>
              <a:t> 1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顺序队列的概念及数据类型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zh-CN" altLang="ru-RU" dirty="0">
                <a:latin typeface="华文中宋" panose="02010600040101010101" pitchFamily="2" charset="-122"/>
              </a:rPr>
              <a:t>    </a:t>
            </a:r>
            <a:r>
              <a:rPr lang="ru-RU" altLang="zh-CN" dirty="0">
                <a:latin typeface="华文中宋" panose="02010600040101010101" pitchFamily="2" charset="-122"/>
              </a:rPr>
              <a:t>2.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循环队列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zh-CN" altLang="ru-RU" dirty="0">
                <a:latin typeface="华文中宋" panose="02010600040101010101" pitchFamily="2" charset="-122"/>
              </a:rPr>
              <a:t>    </a:t>
            </a:r>
            <a:r>
              <a:rPr lang="ru-RU" altLang="zh-CN" dirty="0">
                <a:latin typeface="华文中宋" panose="02010600040101010101" pitchFamily="2" charset="-122"/>
              </a:rPr>
              <a:t>3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循环队列的运算实现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1781175" y="81915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ru-RU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.2  </a:t>
            </a:r>
            <a:r>
              <a:rPr kumimoji="0" lang="zh-CN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顺序</a:t>
            </a:r>
            <a:r>
              <a:rPr kumimoji="0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队列及其基本算法</a:t>
            </a:r>
            <a:endParaRPr kumimoji="0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10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1000" fill="hold"/>
                                        <p:tgtEl>
                                          <p:spTgt spid="210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05" name="Rectangle 57"/>
          <p:cNvSpPr/>
          <p:nvPr/>
        </p:nvSpPr>
        <p:spPr>
          <a:xfrm>
            <a:off x="341313" y="1358900"/>
            <a:ext cx="8461375" cy="44831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☞</a:t>
            </a:r>
            <a:r>
              <a:rPr lang="ru-RU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ru-RU" sz="2800" b="1" dirty="0">
                <a:latin typeface="楷体_GB2312" pitchFamily="49" charset="-122"/>
                <a:ea typeface="楷体_GB2312" pitchFamily="49" charset="-122"/>
              </a:rPr>
              <a:t>采用顺序存储结构的队列称为顺序队列。</a:t>
            </a:r>
            <a:endParaRPr lang="zh-CN" altLang="ru-RU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☞</a:t>
            </a:r>
            <a:r>
              <a:rPr lang="zh-CN" altLang="ru-RU" sz="2800" b="1" dirty="0">
                <a:solidFill>
                  <a:srgbClr val="DDDDDD"/>
                </a:solidFill>
                <a:latin typeface="Times New Roman" panose="02020603050405020304" pitchFamily="18" charset="0"/>
              </a:rPr>
              <a:t> 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它是利用</a:t>
            </a:r>
            <a:r>
              <a:rPr lang="zh-CN" altLang="ru-RU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一批地址连续的存储单元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依次存放自队头到队尾的数据元素</a:t>
            </a:r>
            <a:r>
              <a:rPr lang="ru-RU" altLang="zh-CN" sz="28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同时设一个</a:t>
            </a:r>
            <a:r>
              <a:rPr lang="zh-CN" altLang="ru-RU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尾指针</a:t>
            </a:r>
            <a:r>
              <a:rPr lang="ru-RU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rear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zh-CN" altLang="ru-RU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队尾元素的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后一个</a:t>
            </a:r>
            <a:r>
              <a:rPr lang="zh-CN" altLang="ru-RU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ru-RU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☞ 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由于队列的操作是</a:t>
            </a:r>
            <a:r>
              <a:rPr lang="zh-CN" altLang="ru-RU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删除在头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ru-RU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插入在尾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，可另设</a:t>
            </a:r>
            <a:r>
              <a:rPr lang="zh-CN" altLang="ru-RU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头指针</a:t>
            </a:r>
            <a:r>
              <a:rPr lang="ru-RU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front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指向队头的位置，我们约定指向队头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当前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位置。   </a:t>
            </a:r>
            <a:endParaRPr lang="zh-CN" altLang="ru-RU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☞ 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通常用</a:t>
            </a:r>
            <a:r>
              <a:rPr lang="zh-CN" altLang="ru-RU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  <a:r>
              <a:rPr lang="zh-CN" altLang="ru-RU" sz="2800" dirty="0">
                <a:latin typeface="楷体_GB2312" pitchFamily="49" charset="-122"/>
                <a:ea typeface="楷体_GB2312" pitchFamily="49" charset="-122"/>
              </a:rPr>
              <a:t>来实现队列的顺序存储。</a:t>
            </a:r>
            <a:endParaRPr lang="zh-CN" altLang="ru-RU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250825" y="728663"/>
            <a:ext cx="423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ru-RU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顺序队列</a:t>
            </a:r>
            <a:endParaRPr kumimoji="0" lang="zh-CN" altLang="ru-RU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105">
                                            <p:txEl>
                                              <p:charRg st="2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105">
                                            <p:txEl>
                                              <p:charRg st="8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105">
                                            <p:txEl>
                                              <p:charRg st="14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09" name="Rectangle 61"/>
          <p:cNvSpPr/>
          <p:nvPr/>
        </p:nvSpPr>
        <p:spPr>
          <a:xfrm>
            <a:off x="566738" y="3159125"/>
            <a:ext cx="7680325" cy="33909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typedef    struct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{ 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QueueElementT</a:t>
            </a:r>
            <a:r>
              <a:rPr lang="ru-RU" altLang="zh-CN" sz="2800" b="1" dirty="0">
                <a:latin typeface="Times New Roman" panose="02020603050405020304" pitchFamily="18" charset="0"/>
              </a:rPr>
              <a:t>ype  </a:t>
            </a:r>
            <a:r>
              <a:rPr lang="en-US" altLang="zh-CN" sz="2800" b="1" dirty="0">
                <a:latin typeface="Times New Roman" panose="02020603050405020304" pitchFamily="18" charset="0"/>
              </a:rPr>
              <a:t>element</a:t>
            </a:r>
            <a:r>
              <a:rPr lang="ru-RU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</a:rPr>
              <a:t>MAXSIZE</a:t>
            </a:r>
            <a:r>
              <a:rPr lang="ru-RU" altLang="zh-CN" sz="2800" b="1" dirty="0">
                <a:latin typeface="Times New Roman" panose="02020603050405020304" pitchFamily="18" charset="0"/>
              </a:rPr>
              <a:t>] ;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ru-RU" altLang="zh-CN" sz="2800" b="1" dirty="0">
                <a:latin typeface="Times New Roman" panose="02020603050405020304" pitchFamily="18" charset="0"/>
              </a:rPr>
              <a:t>int  front ,   rear ; 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}  SeqQueue;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SeqQueue      *Q ;</a:t>
            </a:r>
            <a:endParaRPr lang="ru-RU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0483" name="Group 62"/>
          <p:cNvGrpSpPr/>
          <p:nvPr/>
        </p:nvGrpSpPr>
        <p:grpSpPr>
          <a:xfrm>
            <a:off x="746125" y="773113"/>
            <a:ext cx="7858125" cy="1485900"/>
            <a:chOff x="576" y="480"/>
            <a:chExt cx="5184" cy="1248"/>
          </a:xfrm>
        </p:grpSpPr>
        <p:sp>
          <p:nvSpPr>
            <p:cNvPr id="20484" name="Rectangle 63"/>
            <p:cNvSpPr/>
            <p:nvPr/>
          </p:nvSpPr>
          <p:spPr>
            <a:xfrm>
              <a:off x="1392" y="528"/>
              <a:ext cx="4273" cy="1200"/>
            </a:xfrm>
            <a:prstGeom prst="rect">
              <a:avLst/>
            </a:prstGeom>
            <a:noFill/>
            <a:ln w="349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485" name="Group 64"/>
            <p:cNvGrpSpPr/>
            <p:nvPr/>
          </p:nvGrpSpPr>
          <p:grpSpPr>
            <a:xfrm>
              <a:off x="1488" y="480"/>
              <a:ext cx="4272" cy="1248"/>
              <a:chOff x="1488" y="480"/>
              <a:chExt cx="4272" cy="1248"/>
            </a:xfrm>
          </p:grpSpPr>
          <p:grpSp>
            <p:nvGrpSpPr>
              <p:cNvPr id="20486" name="Group 65"/>
              <p:cNvGrpSpPr/>
              <p:nvPr/>
            </p:nvGrpSpPr>
            <p:grpSpPr>
              <a:xfrm>
                <a:off x="2064" y="480"/>
                <a:ext cx="3696" cy="1248"/>
                <a:chOff x="2064" y="480"/>
                <a:chExt cx="3696" cy="1248"/>
              </a:xfrm>
            </p:grpSpPr>
            <p:grpSp>
              <p:nvGrpSpPr>
                <p:cNvPr id="20487" name="Group 66"/>
                <p:cNvGrpSpPr/>
                <p:nvPr/>
              </p:nvGrpSpPr>
              <p:grpSpPr>
                <a:xfrm>
                  <a:off x="2064" y="480"/>
                  <a:ext cx="3696" cy="700"/>
                  <a:chOff x="2064" y="480"/>
                  <a:chExt cx="3696" cy="700"/>
                </a:xfrm>
              </p:grpSpPr>
              <p:grpSp>
                <p:nvGrpSpPr>
                  <p:cNvPr id="20488" name="Group 67"/>
                  <p:cNvGrpSpPr/>
                  <p:nvPr/>
                </p:nvGrpSpPr>
                <p:grpSpPr>
                  <a:xfrm>
                    <a:off x="2064" y="480"/>
                    <a:ext cx="3696" cy="700"/>
                    <a:chOff x="2064" y="480"/>
                    <a:chExt cx="3696" cy="700"/>
                  </a:xfrm>
                </p:grpSpPr>
                <p:grpSp>
                  <p:nvGrpSpPr>
                    <p:cNvPr id="20489" name="Group 68"/>
                    <p:cNvGrpSpPr/>
                    <p:nvPr/>
                  </p:nvGrpSpPr>
                  <p:grpSpPr>
                    <a:xfrm>
                      <a:off x="2064" y="480"/>
                      <a:ext cx="2976" cy="672"/>
                      <a:chOff x="2064" y="480"/>
                      <a:chExt cx="2976" cy="672"/>
                    </a:xfrm>
                  </p:grpSpPr>
                  <p:grpSp>
                    <p:nvGrpSpPr>
                      <p:cNvPr id="20490" name="Group 69"/>
                      <p:cNvGrpSpPr/>
                      <p:nvPr/>
                    </p:nvGrpSpPr>
                    <p:grpSpPr>
                      <a:xfrm>
                        <a:off x="2064" y="480"/>
                        <a:ext cx="2976" cy="672"/>
                        <a:chOff x="2064" y="480"/>
                        <a:chExt cx="2976" cy="672"/>
                      </a:xfrm>
                    </p:grpSpPr>
                    <p:grpSp>
                      <p:nvGrpSpPr>
                        <p:cNvPr id="20491" name="Group 70"/>
                        <p:cNvGrpSpPr/>
                        <p:nvPr/>
                      </p:nvGrpSpPr>
                      <p:grpSpPr>
                        <a:xfrm>
                          <a:off x="2112" y="816"/>
                          <a:ext cx="2928" cy="336"/>
                          <a:chOff x="2112" y="816"/>
                          <a:chExt cx="2928" cy="336"/>
                        </a:xfrm>
                      </p:grpSpPr>
                      <p:sp>
                        <p:nvSpPr>
                          <p:cNvPr id="20492" name="Rectangle 71"/>
                          <p:cNvSpPr/>
                          <p:nvPr/>
                        </p:nvSpPr>
                        <p:spPr>
                          <a:xfrm>
                            <a:off x="2112" y="816"/>
                            <a:ext cx="2928" cy="336"/>
                          </a:xfrm>
                          <a:prstGeom prst="rect">
                            <a:avLst/>
                          </a:prstGeom>
                          <a:noFill/>
                          <a:ln w="25400" cap="flat" cmpd="sng">
                            <a:solidFill>
                              <a:srgbClr val="0000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t"/>
                          <a:p>
                            <a:endParaRPr lang="zh-CN" altLang="en-US" dirty="0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493" name="Line 72"/>
                          <p:cNvSpPr/>
                          <p:nvPr/>
                        </p:nvSpPr>
                        <p:spPr>
                          <a:xfrm>
                            <a:off x="235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0494" name="Line 73"/>
                          <p:cNvSpPr/>
                          <p:nvPr/>
                        </p:nvSpPr>
                        <p:spPr>
                          <a:xfrm>
                            <a:off x="259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0495" name="Line 74"/>
                          <p:cNvSpPr/>
                          <p:nvPr/>
                        </p:nvSpPr>
                        <p:spPr>
                          <a:xfrm flipH="1">
                            <a:off x="283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0496" name="Line 75"/>
                          <p:cNvSpPr/>
                          <p:nvPr/>
                        </p:nvSpPr>
                        <p:spPr>
                          <a:xfrm>
                            <a:off x="307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0497" name="Line 76"/>
                          <p:cNvSpPr/>
                          <p:nvPr/>
                        </p:nvSpPr>
                        <p:spPr>
                          <a:xfrm>
                            <a:off x="3936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0498" name="Line 77"/>
                          <p:cNvSpPr/>
                          <p:nvPr/>
                        </p:nvSpPr>
                        <p:spPr>
                          <a:xfrm>
                            <a:off x="4128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0499" name="Line 78"/>
                          <p:cNvSpPr/>
                          <p:nvPr/>
                        </p:nvSpPr>
                        <p:spPr>
                          <a:xfrm>
                            <a:off x="4848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</p:grpSp>
                    <p:sp>
                      <p:nvSpPr>
                        <p:cNvPr id="20500" name="Rectangle 79"/>
                        <p:cNvSpPr/>
                        <p:nvPr/>
                      </p:nvSpPr>
                      <p:spPr>
                        <a:xfrm>
                          <a:off x="2064" y="480"/>
                          <a:ext cx="336" cy="384"/>
                        </a:xfrm>
                        <a:prstGeom prst="rect">
                          <a:avLst/>
                        </a:prstGeom>
                        <a:noFill/>
                        <a:ln w="34925">
                          <a:noFill/>
                        </a:ln>
                      </p:spPr>
                      <p:txBody>
                        <a:bodyPr lIns="90000" tIns="46800" rIns="90000" bIns="46800" anchor="t">
                          <a:spAutoFit/>
                        </a:bodyPr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ru-RU" altLang="zh-CN" b="1" dirty="0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ru-RU" altLang="zh-CN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0501" name="Rectangle 80"/>
                        <p:cNvSpPr/>
                        <p:nvPr/>
                      </p:nvSpPr>
                      <p:spPr>
                        <a:xfrm>
                          <a:off x="2352" y="480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 w="34925">
                          <a:noFill/>
                        </a:ln>
                      </p:spPr>
                      <p:txBody>
                        <a:bodyPr lIns="90000" tIns="46800" rIns="90000" bIns="46800" anchor="t">
                          <a:spAutoFit/>
                        </a:bodyPr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ru-RU" altLang="zh-CN" b="1" dirty="0">
                              <a:latin typeface="Times New Roman" panose="02020603050405020304" pitchFamily="18" charset="0"/>
                            </a:rPr>
                            <a:t>1</a:t>
                          </a:r>
                          <a:endParaRPr lang="ru-RU" altLang="zh-CN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0502" name="Rectangle 81"/>
                        <p:cNvSpPr/>
                        <p:nvPr/>
                      </p:nvSpPr>
                      <p:spPr>
                        <a:xfrm>
                          <a:off x="2592" y="480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 w="34925">
                          <a:noFill/>
                        </a:ln>
                      </p:spPr>
                      <p:txBody>
                        <a:bodyPr lIns="90000" tIns="46800" rIns="90000" bIns="46800" anchor="t">
                          <a:spAutoFit/>
                        </a:bodyPr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ru-RU" altLang="zh-CN" b="1" dirty="0">
                              <a:latin typeface="Times New Roman" panose="02020603050405020304" pitchFamily="18" charset="0"/>
                            </a:rPr>
                            <a:t>2</a:t>
                          </a:r>
                          <a:endParaRPr lang="ru-RU" altLang="zh-CN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0503" name="Rectangle 82"/>
                      <p:cNvSpPr/>
                      <p:nvPr/>
                    </p:nvSpPr>
                    <p:spPr>
                      <a:xfrm>
                        <a:off x="2833" y="480"/>
                        <a:ext cx="335" cy="384"/>
                      </a:xfrm>
                      <a:prstGeom prst="rect">
                        <a:avLst/>
                      </a:prstGeom>
                      <a:noFill/>
                      <a:ln w="34925">
                        <a:noFill/>
                      </a:ln>
                    </p:spPr>
                    <p:txBody>
                      <a:bodyPr lIns="90000" tIns="46800" rIns="90000" bIns="46800" anchor="t">
                        <a:spAutoFit/>
                      </a:bodyPr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ru-RU" altLang="zh-CN" b="1" dirty="0">
                            <a:latin typeface="Times New Roman" panose="02020603050405020304" pitchFamily="18" charset="0"/>
                          </a:rPr>
                          <a:t>3</a:t>
                        </a:r>
                        <a:endParaRPr lang="ru-RU" altLang="zh-CN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504" name="Rectangle 83"/>
                    <p:cNvSpPr/>
                    <p:nvPr/>
                  </p:nvSpPr>
                  <p:spPr>
                    <a:xfrm>
                      <a:off x="4464" y="480"/>
                      <a:ext cx="1296" cy="700"/>
                    </a:xfrm>
                    <a:prstGeom prst="rect">
                      <a:avLst/>
                    </a:prstGeom>
                    <a:noFill/>
                    <a:ln w="34925">
                      <a:noFill/>
                    </a:ln>
                  </p:spPr>
                  <p:txBody>
                    <a:bodyPr lIns="90000" tIns="46800" rIns="90000" bIns="46800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</a:rPr>
                        <a:t>MAXSIZE</a:t>
                      </a:r>
                      <a:r>
                        <a:rPr lang="ru-RU" altLang="zh-CN" b="1" dirty="0">
                          <a:latin typeface="Times New Roman" panose="02020603050405020304" pitchFamily="18" charset="0"/>
                        </a:rPr>
                        <a:t>-1</a:t>
                      </a:r>
                      <a:endParaRPr lang="ru-RU" altLang="zh-CN" b="1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505" name="Rectangle 84"/>
                  <p:cNvSpPr/>
                  <p:nvPr/>
                </p:nvSpPr>
                <p:spPr>
                  <a:xfrm>
                    <a:off x="3888" y="480"/>
                    <a:ext cx="288" cy="384"/>
                  </a:xfrm>
                  <a:prstGeom prst="rect">
                    <a:avLst/>
                  </a:prstGeom>
                  <a:noFill/>
                  <a:ln w="34925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n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06" name="Group 85"/>
                <p:cNvGrpSpPr/>
                <p:nvPr/>
              </p:nvGrpSpPr>
              <p:grpSpPr>
                <a:xfrm>
                  <a:off x="2640" y="1152"/>
                  <a:ext cx="768" cy="576"/>
                  <a:chOff x="2640" y="1152"/>
                  <a:chExt cx="768" cy="576"/>
                </a:xfrm>
              </p:grpSpPr>
              <p:sp>
                <p:nvSpPr>
                  <p:cNvPr id="20507" name="Rectangle 86"/>
                  <p:cNvSpPr/>
                  <p:nvPr/>
                </p:nvSpPr>
                <p:spPr>
                  <a:xfrm>
                    <a:off x="2640" y="1344"/>
                    <a:ext cx="768" cy="384"/>
                  </a:xfrm>
                  <a:prstGeom prst="rect">
                    <a:avLst/>
                  </a:prstGeom>
                  <a:noFill/>
                  <a:ln w="34925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front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08" name="Line 87"/>
                  <p:cNvSpPr/>
                  <p:nvPr/>
                </p:nvSpPr>
                <p:spPr>
                  <a:xfrm flipV="1">
                    <a:off x="2976" y="1152"/>
                    <a:ext cx="0" cy="240"/>
                  </a:xfrm>
                  <a:prstGeom prst="line">
                    <a:avLst/>
                  </a:prstGeom>
                  <a:ln w="349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20509" name="Group 88"/>
                <p:cNvGrpSpPr/>
                <p:nvPr/>
              </p:nvGrpSpPr>
              <p:grpSpPr>
                <a:xfrm>
                  <a:off x="3792" y="1152"/>
                  <a:ext cx="720" cy="576"/>
                  <a:chOff x="3792" y="1152"/>
                  <a:chExt cx="720" cy="576"/>
                </a:xfrm>
              </p:grpSpPr>
              <p:sp>
                <p:nvSpPr>
                  <p:cNvPr id="20510" name="Rectangle 89"/>
                  <p:cNvSpPr/>
                  <p:nvPr/>
                </p:nvSpPr>
                <p:spPr>
                  <a:xfrm>
                    <a:off x="3792" y="1344"/>
                    <a:ext cx="720" cy="384"/>
                  </a:xfrm>
                  <a:prstGeom prst="rect">
                    <a:avLst/>
                  </a:prstGeom>
                  <a:noFill/>
                  <a:ln w="34925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rear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11" name="Line 90"/>
                  <p:cNvSpPr/>
                  <p:nvPr/>
                </p:nvSpPr>
                <p:spPr>
                  <a:xfrm flipV="1">
                    <a:off x="4032" y="1152"/>
                    <a:ext cx="0" cy="240"/>
                  </a:xfrm>
                  <a:prstGeom prst="line">
                    <a:avLst/>
                  </a:prstGeom>
                  <a:ln w="349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20512" name="Rectangle 91"/>
                <p:cNvSpPr/>
                <p:nvPr/>
              </p:nvSpPr>
              <p:spPr>
                <a:xfrm>
                  <a:off x="3024" y="528"/>
                  <a:ext cx="576" cy="384"/>
                </a:xfrm>
                <a:prstGeom prst="rect">
                  <a:avLst/>
                </a:prstGeom>
                <a:noFill/>
                <a:ln w="34925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······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3" name="Rectangle 92"/>
                <p:cNvSpPr/>
                <p:nvPr/>
              </p:nvSpPr>
              <p:spPr>
                <a:xfrm>
                  <a:off x="3120" y="816"/>
                  <a:ext cx="576" cy="384"/>
                </a:xfrm>
                <a:prstGeom prst="rect">
                  <a:avLst/>
                </a:prstGeom>
                <a:noFill/>
                <a:ln w="34925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······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4" name="Rectangle 93"/>
                <p:cNvSpPr/>
                <p:nvPr/>
              </p:nvSpPr>
              <p:spPr>
                <a:xfrm>
                  <a:off x="4128" y="816"/>
                  <a:ext cx="576" cy="384"/>
                </a:xfrm>
                <a:prstGeom prst="rect">
                  <a:avLst/>
                </a:prstGeom>
                <a:noFill/>
                <a:ln w="34925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······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15" name="Rectangle 94"/>
              <p:cNvSpPr/>
              <p:nvPr/>
            </p:nvSpPr>
            <p:spPr>
              <a:xfrm>
                <a:off x="1488" y="768"/>
                <a:ext cx="720" cy="384"/>
              </a:xfrm>
              <a:prstGeom prst="rect">
                <a:avLst/>
              </a:prstGeom>
              <a:noFill/>
              <a:ln w="349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ru-RU" altLang="zh-CN" b="1" dirty="0">
                    <a:latin typeface="Times New Roman" panose="02020603050405020304" pitchFamily="18" charset="0"/>
                  </a:rPr>
                  <a:t>data</a:t>
                </a:r>
                <a:endParaRPr lang="ru-RU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16" name="Line 95"/>
            <p:cNvSpPr/>
            <p:nvPr/>
          </p:nvSpPr>
          <p:spPr>
            <a:xfrm>
              <a:off x="912" y="1152"/>
              <a:ext cx="480" cy="0"/>
            </a:xfrm>
            <a:prstGeom prst="line">
              <a:avLst/>
            </a:prstGeom>
            <a:ln w="349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17" name="Rectangle 96"/>
            <p:cNvSpPr/>
            <p:nvPr/>
          </p:nvSpPr>
          <p:spPr>
            <a:xfrm>
              <a:off x="576" y="816"/>
              <a:ext cx="480" cy="384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latin typeface="Times New Roman" panose="02020603050405020304" pitchFamily="18" charset="0"/>
                </a:rPr>
                <a:t>Q</a:t>
              </a:r>
              <a:endParaRPr lang="ru-RU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296863" y="2528888"/>
            <a:ext cx="423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顺序队列的数据类型：</a:t>
            </a:r>
            <a:endParaRPr kumimoji="0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10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109">
                                            <p:txEl>
                                              <p:charRg st="1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109">
                                            <p:txEl>
                                              <p:charRg st="2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109">
                                            <p:txEl>
                                              <p:charRg st="6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0" dur="500" fill="hold"/>
                                        <p:tgtEl>
                                          <p:spTgt spid="2109">
                                            <p:txEl>
                                              <p:charRg st="8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24" dur="500" fill="hold"/>
                                        <p:tgtEl>
                                          <p:spTgt spid="2109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48" name="Group 100"/>
          <p:cNvGrpSpPr/>
          <p:nvPr/>
        </p:nvGrpSpPr>
        <p:grpSpPr>
          <a:xfrm>
            <a:off x="746125" y="773113"/>
            <a:ext cx="8002588" cy="1485900"/>
            <a:chOff x="576" y="480"/>
            <a:chExt cx="5184" cy="1248"/>
          </a:xfrm>
        </p:grpSpPr>
        <p:sp>
          <p:nvSpPr>
            <p:cNvPr id="21507" name="Rectangle 101"/>
            <p:cNvSpPr/>
            <p:nvPr/>
          </p:nvSpPr>
          <p:spPr>
            <a:xfrm>
              <a:off x="1392" y="528"/>
              <a:ext cx="4275" cy="1200"/>
            </a:xfrm>
            <a:prstGeom prst="rect">
              <a:avLst/>
            </a:prstGeom>
            <a:noFill/>
            <a:ln w="349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508" name="Group 102"/>
            <p:cNvGrpSpPr/>
            <p:nvPr/>
          </p:nvGrpSpPr>
          <p:grpSpPr>
            <a:xfrm>
              <a:off x="1488" y="480"/>
              <a:ext cx="4272" cy="1248"/>
              <a:chOff x="1488" y="480"/>
              <a:chExt cx="4272" cy="1248"/>
            </a:xfrm>
          </p:grpSpPr>
          <p:grpSp>
            <p:nvGrpSpPr>
              <p:cNvPr id="21509" name="Group 103"/>
              <p:cNvGrpSpPr/>
              <p:nvPr/>
            </p:nvGrpSpPr>
            <p:grpSpPr>
              <a:xfrm>
                <a:off x="2064" y="480"/>
                <a:ext cx="3696" cy="1248"/>
                <a:chOff x="2064" y="480"/>
                <a:chExt cx="3696" cy="1248"/>
              </a:xfrm>
            </p:grpSpPr>
            <p:grpSp>
              <p:nvGrpSpPr>
                <p:cNvPr id="21510" name="Group 104"/>
                <p:cNvGrpSpPr/>
                <p:nvPr/>
              </p:nvGrpSpPr>
              <p:grpSpPr>
                <a:xfrm>
                  <a:off x="2064" y="480"/>
                  <a:ext cx="3696" cy="700"/>
                  <a:chOff x="2064" y="480"/>
                  <a:chExt cx="3696" cy="700"/>
                </a:xfrm>
              </p:grpSpPr>
              <p:grpSp>
                <p:nvGrpSpPr>
                  <p:cNvPr id="21511" name="Group 105"/>
                  <p:cNvGrpSpPr/>
                  <p:nvPr/>
                </p:nvGrpSpPr>
                <p:grpSpPr>
                  <a:xfrm>
                    <a:off x="2064" y="480"/>
                    <a:ext cx="3696" cy="700"/>
                    <a:chOff x="2064" y="480"/>
                    <a:chExt cx="3696" cy="700"/>
                  </a:xfrm>
                </p:grpSpPr>
                <p:grpSp>
                  <p:nvGrpSpPr>
                    <p:cNvPr id="21512" name="Group 106"/>
                    <p:cNvGrpSpPr/>
                    <p:nvPr/>
                  </p:nvGrpSpPr>
                  <p:grpSpPr>
                    <a:xfrm>
                      <a:off x="2064" y="480"/>
                      <a:ext cx="2976" cy="672"/>
                      <a:chOff x="2064" y="480"/>
                      <a:chExt cx="2976" cy="672"/>
                    </a:xfrm>
                  </p:grpSpPr>
                  <p:grpSp>
                    <p:nvGrpSpPr>
                      <p:cNvPr id="21513" name="Group 107"/>
                      <p:cNvGrpSpPr/>
                      <p:nvPr/>
                    </p:nvGrpSpPr>
                    <p:grpSpPr>
                      <a:xfrm>
                        <a:off x="2064" y="480"/>
                        <a:ext cx="2976" cy="672"/>
                        <a:chOff x="2064" y="480"/>
                        <a:chExt cx="2976" cy="672"/>
                      </a:xfrm>
                    </p:grpSpPr>
                    <p:grpSp>
                      <p:nvGrpSpPr>
                        <p:cNvPr id="21514" name="Group 108"/>
                        <p:cNvGrpSpPr/>
                        <p:nvPr/>
                      </p:nvGrpSpPr>
                      <p:grpSpPr>
                        <a:xfrm>
                          <a:off x="2112" y="816"/>
                          <a:ext cx="2928" cy="336"/>
                          <a:chOff x="2112" y="816"/>
                          <a:chExt cx="2928" cy="336"/>
                        </a:xfrm>
                      </p:grpSpPr>
                      <p:sp>
                        <p:nvSpPr>
                          <p:cNvPr id="21515" name="Rectangle 109"/>
                          <p:cNvSpPr/>
                          <p:nvPr/>
                        </p:nvSpPr>
                        <p:spPr>
                          <a:xfrm>
                            <a:off x="2112" y="816"/>
                            <a:ext cx="2928" cy="336"/>
                          </a:xfrm>
                          <a:prstGeom prst="rect">
                            <a:avLst/>
                          </a:prstGeom>
                          <a:noFill/>
                          <a:ln w="25400" cap="flat" cmpd="sng">
                            <a:solidFill>
                              <a:srgbClr val="0000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t"/>
                          <a:p>
                            <a:endParaRPr lang="zh-CN" altLang="en-US" dirty="0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1516" name="Line 110"/>
                          <p:cNvSpPr/>
                          <p:nvPr/>
                        </p:nvSpPr>
                        <p:spPr>
                          <a:xfrm>
                            <a:off x="235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1517" name="Line 111"/>
                          <p:cNvSpPr/>
                          <p:nvPr/>
                        </p:nvSpPr>
                        <p:spPr>
                          <a:xfrm>
                            <a:off x="259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1518" name="Line 112"/>
                          <p:cNvSpPr/>
                          <p:nvPr/>
                        </p:nvSpPr>
                        <p:spPr>
                          <a:xfrm flipH="1">
                            <a:off x="283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1519" name="Line 113"/>
                          <p:cNvSpPr/>
                          <p:nvPr/>
                        </p:nvSpPr>
                        <p:spPr>
                          <a:xfrm>
                            <a:off x="3072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1520" name="Line 114"/>
                          <p:cNvSpPr/>
                          <p:nvPr/>
                        </p:nvSpPr>
                        <p:spPr>
                          <a:xfrm>
                            <a:off x="3936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1521" name="Line 115"/>
                          <p:cNvSpPr/>
                          <p:nvPr/>
                        </p:nvSpPr>
                        <p:spPr>
                          <a:xfrm>
                            <a:off x="4128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21522" name="Line 116"/>
                          <p:cNvSpPr/>
                          <p:nvPr/>
                        </p:nvSpPr>
                        <p:spPr>
                          <a:xfrm>
                            <a:off x="4848" y="816"/>
                            <a:ext cx="0" cy="336"/>
                          </a:xfrm>
                          <a:prstGeom prst="line">
                            <a:avLst/>
                          </a:prstGeom>
                          <a:ln w="349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sp>
                    </p:grpSp>
                    <p:sp>
                      <p:nvSpPr>
                        <p:cNvPr id="21523" name="Rectangle 117"/>
                        <p:cNvSpPr/>
                        <p:nvPr/>
                      </p:nvSpPr>
                      <p:spPr>
                        <a:xfrm>
                          <a:off x="2064" y="480"/>
                          <a:ext cx="336" cy="384"/>
                        </a:xfrm>
                        <a:prstGeom prst="rect">
                          <a:avLst/>
                        </a:prstGeom>
                        <a:noFill/>
                        <a:ln w="34925">
                          <a:noFill/>
                        </a:ln>
                      </p:spPr>
                      <p:txBody>
                        <a:bodyPr lIns="90000" tIns="46800" rIns="90000" bIns="46800" anchor="t">
                          <a:spAutoFit/>
                        </a:bodyPr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ru-RU" altLang="zh-CN" b="1" dirty="0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ru-RU" altLang="zh-CN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4" name="Rectangle 118"/>
                        <p:cNvSpPr/>
                        <p:nvPr/>
                      </p:nvSpPr>
                      <p:spPr>
                        <a:xfrm>
                          <a:off x="2352" y="480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 w="34925">
                          <a:noFill/>
                        </a:ln>
                      </p:spPr>
                      <p:txBody>
                        <a:bodyPr lIns="90000" tIns="46800" rIns="90000" bIns="46800" anchor="t">
                          <a:spAutoFit/>
                        </a:bodyPr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ru-RU" altLang="zh-CN" b="1" dirty="0">
                              <a:latin typeface="Times New Roman" panose="02020603050405020304" pitchFamily="18" charset="0"/>
                            </a:rPr>
                            <a:t>1</a:t>
                          </a:r>
                          <a:endParaRPr lang="ru-RU" altLang="zh-CN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5" name="Rectangle 119"/>
                        <p:cNvSpPr/>
                        <p:nvPr/>
                      </p:nvSpPr>
                      <p:spPr>
                        <a:xfrm>
                          <a:off x="2592" y="480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 w="34925">
                          <a:noFill/>
                        </a:ln>
                      </p:spPr>
                      <p:txBody>
                        <a:bodyPr lIns="90000" tIns="46800" rIns="90000" bIns="46800" anchor="t">
                          <a:spAutoFit/>
                        </a:bodyPr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ru-RU" altLang="zh-CN" b="1" dirty="0">
                              <a:latin typeface="Times New Roman" panose="02020603050405020304" pitchFamily="18" charset="0"/>
                            </a:rPr>
                            <a:t>2</a:t>
                          </a:r>
                          <a:endParaRPr lang="ru-RU" altLang="zh-CN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526" name="Rectangle 120"/>
                      <p:cNvSpPr/>
                      <p:nvPr/>
                    </p:nvSpPr>
                    <p:spPr>
                      <a:xfrm>
                        <a:off x="2833" y="480"/>
                        <a:ext cx="335" cy="384"/>
                      </a:xfrm>
                      <a:prstGeom prst="rect">
                        <a:avLst/>
                      </a:prstGeom>
                      <a:noFill/>
                      <a:ln w="34925">
                        <a:noFill/>
                      </a:ln>
                    </p:spPr>
                    <p:txBody>
                      <a:bodyPr lIns="90000" tIns="46800" rIns="90000" bIns="46800" anchor="t">
                        <a:spAutoFit/>
                      </a:bodyPr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ru-RU" altLang="zh-CN" b="1" dirty="0">
                            <a:latin typeface="Times New Roman" panose="02020603050405020304" pitchFamily="18" charset="0"/>
                          </a:rPr>
                          <a:t>3</a:t>
                        </a:r>
                        <a:endParaRPr lang="ru-RU" altLang="zh-CN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1527" name="Rectangle 121"/>
                    <p:cNvSpPr/>
                    <p:nvPr/>
                  </p:nvSpPr>
                  <p:spPr>
                    <a:xfrm>
                      <a:off x="4464" y="480"/>
                      <a:ext cx="1296" cy="700"/>
                    </a:xfrm>
                    <a:prstGeom prst="rect">
                      <a:avLst/>
                    </a:prstGeom>
                    <a:noFill/>
                    <a:ln w="34925">
                      <a:noFill/>
                    </a:ln>
                  </p:spPr>
                  <p:txBody>
                    <a:bodyPr lIns="90000" tIns="46800" rIns="90000" bIns="46800"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</a:rPr>
                        <a:t>MAXSIZE</a:t>
                      </a:r>
                      <a:r>
                        <a:rPr lang="ru-RU" altLang="zh-CN" b="1" dirty="0">
                          <a:latin typeface="Times New Roman" panose="02020603050405020304" pitchFamily="18" charset="0"/>
                        </a:rPr>
                        <a:t>-1</a:t>
                      </a:r>
                      <a:endParaRPr lang="ru-RU" altLang="zh-CN" b="1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528" name="Rectangle 122"/>
                  <p:cNvSpPr/>
                  <p:nvPr/>
                </p:nvSpPr>
                <p:spPr>
                  <a:xfrm>
                    <a:off x="3888" y="480"/>
                    <a:ext cx="288" cy="384"/>
                  </a:xfrm>
                  <a:prstGeom prst="rect">
                    <a:avLst/>
                  </a:prstGeom>
                  <a:noFill/>
                  <a:ln w="34925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n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29" name="Group 123"/>
                <p:cNvGrpSpPr/>
                <p:nvPr/>
              </p:nvGrpSpPr>
              <p:grpSpPr>
                <a:xfrm>
                  <a:off x="2640" y="1152"/>
                  <a:ext cx="768" cy="576"/>
                  <a:chOff x="2640" y="1152"/>
                  <a:chExt cx="768" cy="576"/>
                </a:xfrm>
              </p:grpSpPr>
              <p:sp>
                <p:nvSpPr>
                  <p:cNvPr id="21530" name="Rectangle 124"/>
                  <p:cNvSpPr/>
                  <p:nvPr/>
                </p:nvSpPr>
                <p:spPr>
                  <a:xfrm>
                    <a:off x="2640" y="1344"/>
                    <a:ext cx="768" cy="384"/>
                  </a:xfrm>
                  <a:prstGeom prst="rect">
                    <a:avLst/>
                  </a:prstGeom>
                  <a:noFill/>
                  <a:ln w="34925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front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1" name="Line 125"/>
                  <p:cNvSpPr/>
                  <p:nvPr/>
                </p:nvSpPr>
                <p:spPr>
                  <a:xfrm flipV="1">
                    <a:off x="2976" y="1152"/>
                    <a:ext cx="0" cy="240"/>
                  </a:xfrm>
                  <a:prstGeom prst="line">
                    <a:avLst/>
                  </a:prstGeom>
                  <a:ln w="349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21532" name="Group 126"/>
                <p:cNvGrpSpPr/>
                <p:nvPr/>
              </p:nvGrpSpPr>
              <p:grpSpPr>
                <a:xfrm>
                  <a:off x="3792" y="1152"/>
                  <a:ext cx="720" cy="576"/>
                  <a:chOff x="3792" y="1152"/>
                  <a:chExt cx="720" cy="576"/>
                </a:xfrm>
              </p:grpSpPr>
              <p:sp>
                <p:nvSpPr>
                  <p:cNvPr id="21533" name="Rectangle 127"/>
                  <p:cNvSpPr/>
                  <p:nvPr/>
                </p:nvSpPr>
                <p:spPr>
                  <a:xfrm>
                    <a:off x="3792" y="1344"/>
                    <a:ext cx="720" cy="384"/>
                  </a:xfrm>
                  <a:prstGeom prst="rect">
                    <a:avLst/>
                  </a:prstGeom>
                  <a:noFill/>
                  <a:ln w="34925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rear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4" name="Line 128"/>
                  <p:cNvSpPr/>
                  <p:nvPr/>
                </p:nvSpPr>
                <p:spPr>
                  <a:xfrm flipV="1">
                    <a:off x="4032" y="1152"/>
                    <a:ext cx="0" cy="240"/>
                  </a:xfrm>
                  <a:prstGeom prst="line">
                    <a:avLst/>
                  </a:prstGeom>
                  <a:ln w="349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21535" name="Rectangle 129"/>
                <p:cNvSpPr/>
                <p:nvPr/>
              </p:nvSpPr>
              <p:spPr>
                <a:xfrm>
                  <a:off x="3024" y="528"/>
                  <a:ext cx="576" cy="384"/>
                </a:xfrm>
                <a:prstGeom prst="rect">
                  <a:avLst/>
                </a:prstGeom>
                <a:noFill/>
                <a:ln w="34925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······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6" name="Rectangle 130"/>
                <p:cNvSpPr/>
                <p:nvPr/>
              </p:nvSpPr>
              <p:spPr>
                <a:xfrm>
                  <a:off x="3120" y="816"/>
                  <a:ext cx="576" cy="384"/>
                </a:xfrm>
                <a:prstGeom prst="rect">
                  <a:avLst/>
                </a:prstGeom>
                <a:noFill/>
                <a:ln w="34925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······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7" name="Rectangle 131"/>
                <p:cNvSpPr/>
                <p:nvPr/>
              </p:nvSpPr>
              <p:spPr>
                <a:xfrm>
                  <a:off x="4128" y="816"/>
                  <a:ext cx="576" cy="384"/>
                </a:xfrm>
                <a:prstGeom prst="rect">
                  <a:avLst/>
                </a:prstGeom>
                <a:noFill/>
                <a:ln w="34925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······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38" name="Rectangle 132"/>
              <p:cNvSpPr/>
              <p:nvPr/>
            </p:nvSpPr>
            <p:spPr>
              <a:xfrm>
                <a:off x="1488" y="768"/>
                <a:ext cx="720" cy="384"/>
              </a:xfrm>
              <a:prstGeom prst="rect">
                <a:avLst/>
              </a:prstGeom>
              <a:noFill/>
              <a:ln w="349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ru-RU" altLang="zh-CN" b="1" dirty="0">
                    <a:latin typeface="Times New Roman" panose="02020603050405020304" pitchFamily="18" charset="0"/>
                  </a:rPr>
                  <a:t>data</a:t>
                </a:r>
                <a:endParaRPr lang="ru-RU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39" name="Line 133"/>
            <p:cNvSpPr/>
            <p:nvPr/>
          </p:nvSpPr>
          <p:spPr>
            <a:xfrm>
              <a:off x="912" y="1152"/>
              <a:ext cx="480" cy="0"/>
            </a:xfrm>
            <a:prstGeom prst="line">
              <a:avLst/>
            </a:prstGeom>
            <a:ln w="349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540" name="Rectangle 134"/>
            <p:cNvSpPr/>
            <p:nvPr/>
          </p:nvSpPr>
          <p:spPr>
            <a:xfrm>
              <a:off x="576" y="816"/>
              <a:ext cx="480" cy="384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latin typeface="Times New Roman" panose="02020603050405020304" pitchFamily="18" charset="0"/>
                </a:rPr>
                <a:t>Q</a:t>
              </a:r>
              <a:endParaRPr lang="ru-RU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83" name="Rectangle 135"/>
          <p:cNvSpPr>
            <a:spLocks noChangeArrowheads="1"/>
          </p:cNvSpPr>
          <p:nvPr/>
        </p:nvSpPr>
        <p:spPr bwMode="auto">
          <a:xfrm>
            <a:off x="179388" y="2663825"/>
            <a:ext cx="8713788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☞</a:t>
            </a:r>
            <a:r>
              <a:rPr kumimoji="1" lang="ru-RU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front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rear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的初始值在队列初始化时均置为０。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☞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入队时尾指针加１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，并将新元素插入所指的位置。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出队时头指针加１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，然后删去所指的元素，并返回被删元素。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约定：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在非空队列里，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头指针始终指向队头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元素</a:t>
            </a:r>
            <a:r>
              <a:rPr kumimoji="1" lang="zh-CN" alt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而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尾指针始终指向队尾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元素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的下一个位置</a:t>
            </a:r>
            <a:r>
              <a:rPr kumimoji="1" lang="zh-CN" alt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21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183">
                                            <p:txEl>
                                              <p:charRg st="3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20" dur="500" fill="hold"/>
                                        <p:tgtEl>
                                          <p:spTgt spid="2183">
                                            <p:txEl>
                                              <p:charRg st="8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138"/>
          <p:cNvSpPr/>
          <p:nvPr>
            <p:ph idx="4294967295"/>
          </p:nvPr>
        </p:nvSpPr>
        <p:spPr>
          <a:xfrm>
            <a:off x="611188" y="503238"/>
            <a:ext cx="8001000" cy="2362200"/>
          </a:xfrm>
          <a:ln/>
        </p:spPr>
        <p:txBody>
          <a:bodyPr vert="horz" wrap="square" lIns="92075" tIns="46038" rIns="92075" bIns="46038" anchor="t"/>
          <a:p>
            <a:r>
              <a:rPr lang="zh-CN" altLang="ru-RU" sz="2400" dirty="0">
                <a:ea typeface="楷体_GB2312" pitchFamily="49" charset="-122"/>
              </a:rPr>
              <a:t>　０　１　２　３                       </a:t>
            </a:r>
            <a:r>
              <a:rPr lang="ru-RU" altLang="zh-CN" sz="2400" dirty="0">
                <a:ea typeface="楷体_GB2312" pitchFamily="49" charset="-122"/>
              </a:rPr>
              <a:t>0       1      2       3</a:t>
            </a:r>
            <a:endParaRPr lang="ru-RU" altLang="zh-CN" sz="2400" dirty="0">
              <a:ea typeface="楷体_GB2312" pitchFamily="49" charset="-122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836613" y="1004888"/>
          <a:ext cx="2743200" cy="515938"/>
        </p:xfrm>
        <a:graphic>
          <a:graphicData uri="http://schemas.openxmlformats.org/drawingml/2006/table">
            <a:tbl>
              <a:tblPr/>
              <a:tblGrid>
                <a:gridCol w="874712"/>
                <a:gridCol w="731838"/>
                <a:gridCol w="649287"/>
                <a:gridCol w="487363"/>
              </a:tblGrid>
              <a:tr h="5159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zh-CN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　</a:t>
                      </a:r>
                      <a:endParaRPr kumimoji="1" lang="zh-CN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3" name="Rectangle 151"/>
          <p:cNvSpPr/>
          <p:nvPr/>
        </p:nvSpPr>
        <p:spPr>
          <a:xfrm>
            <a:off x="611188" y="2484438"/>
            <a:ext cx="31511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ru-RU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ru-RU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队列初始为空　　</a:t>
            </a:r>
            <a:endParaRPr lang="zh-CN" altLang="ru-RU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00" name="Rectangle 152"/>
          <p:cNvSpPr/>
          <p:nvPr/>
        </p:nvSpPr>
        <p:spPr>
          <a:xfrm>
            <a:off x="836613" y="3338513"/>
            <a:ext cx="2744787" cy="53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ru-RU" dirty="0">
                <a:latin typeface="Times New Roman" panose="02020603050405020304" pitchFamily="18" charset="0"/>
              </a:rPr>
              <a:t>０　１　   ２　  ３　　</a:t>
            </a:r>
            <a:endParaRPr lang="zh-CN" altLang="ru-RU" dirty="0">
              <a:latin typeface="Times New Roman" panose="02020603050405020304" pitchFamily="18" charset="0"/>
            </a:endParaRPr>
          </a:p>
        </p:txBody>
      </p:sp>
      <p:sp>
        <p:nvSpPr>
          <p:cNvPr id="2201" name="Rectangle 153"/>
          <p:cNvSpPr/>
          <p:nvPr/>
        </p:nvSpPr>
        <p:spPr>
          <a:xfrm>
            <a:off x="1016000" y="5408613"/>
            <a:ext cx="2251075" cy="519112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c)   a</a:t>
            </a:r>
            <a:r>
              <a:rPr lang="zh-CN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出队</a:t>
            </a:r>
            <a:endParaRPr lang="zh-CN" altLang="ru-RU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46" name="Group 154"/>
          <p:cNvGrpSpPr/>
          <p:nvPr/>
        </p:nvGrpSpPr>
        <p:grpSpPr>
          <a:xfrm>
            <a:off x="296863" y="1500188"/>
            <a:ext cx="1235075" cy="984250"/>
            <a:chOff x="187" y="913"/>
            <a:chExt cx="778" cy="620"/>
          </a:xfrm>
        </p:grpSpPr>
        <p:sp>
          <p:nvSpPr>
            <p:cNvPr id="22547" name="Rectangle 155"/>
            <p:cNvSpPr/>
            <p:nvPr/>
          </p:nvSpPr>
          <p:spPr>
            <a:xfrm>
              <a:off x="187" y="969"/>
              <a:ext cx="778" cy="5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  <a:ea typeface="楷体_GB2312" pitchFamily="49" charset="-122"/>
                </a:rPr>
                <a:t>front</a:t>
              </a:r>
              <a:endParaRPr lang="ru-RU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  <a:ea typeface="楷体_GB2312" pitchFamily="49" charset="-122"/>
                </a:rPr>
                <a:t>  rear</a:t>
              </a:r>
              <a:endParaRPr lang="ru-RU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48" name="Line 156"/>
            <p:cNvSpPr/>
            <p:nvPr/>
          </p:nvSpPr>
          <p:spPr>
            <a:xfrm flipV="1">
              <a:off x="697" y="913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549" name="Line 157"/>
            <p:cNvSpPr/>
            <p:nvPr/>
          </p:nvSpPr>
          <p:spPr>
            <a:xfrm flipV="1">
              <a:off x="896" y="913"/>
              <a:ext cx="0" cy="5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2550" name="Group 158"/>
          <p:cNvGrpSpPr/>
          <p:nvPr/>
        </p:nvGrpSpPr>
        <p:grpSpPr>
          <a:xfrm>
            <a:off x="4481513" y="1538288"/>
            <a:ext cx="944562" cy="723900"/>
            <a:chOff x="2767" y="1028"/>
            <a:chExt cx="595" cy="456"/>
          </a:xfrm>
        </p:grpSpPr>
        <p:sp>
          <p:nvSpPr>
            <p:cNvPr id="22551" name="Rectangle 159"/>
            <p:cNvSpPr/>
            <p:nvPr/>
          </p:nvSpPr>
          <p:spPr>
            <a:xfrm>
              <a:off x="2767" y="1196"/>
              <a:ext cx="5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  <a:ea typeface="楷体_GB2312" pitchFamily="49" charset="-122"/>
                </a:rPr>
                <a:t>front           </a:t>
              </a:r>
              <a:endParaRPr lang="ru-RU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2" name="Line 160"/>
            <p:cNvSpPr/>
            <p:nvPr/>
          </p:nvSpPr>
          <p:spPr>
            <a:xfrm flipV="1">
              <a:off x="3072" y="1028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209" name="Rectangle 161"/>
          <p:cNvSpPr/>
          <p:nvPr/>
        </p:nvSpPr>
        <p:spPr>
          <a:xfrm>
            <a:off x="4616450" y="2484438"/>
            <a:ext cx="3644900" cy="519112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a, b, c</a:t>
            </a:r>
            <a:r>
              <a:rPr lang="zh-CN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入队</a:t>
            </a:r>
            <a:endParaRPr lang="zh-CN" altLang="ru-RU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54" name="Group 162"/>
          <p:cNvGrpSpPr/>
          <p:nvPr/>
        </p:nvGrpSpPr>
        <p:grpSpPr>
          <a:xfrm>
            <a:off x="4797425" y="998538"/>
            <a:ext cx="2520950" cy="541337"/>
            <a:chOff x="3022" y="629"/>
            <a:chExt cx="1588" cy="341"/>
          </a:xfrm>
        </p:grpSpPr>
        <p:sp>
          <p:nvSpPr>
            <p:cNvPr id="22555" name="Line 163"/>
            <p:cNvSpPr/>
            <p:nvPr/>
          </p:nvSpPr>
          <p:spPr>
            <a:xfrm>
              <a:off x="3816" y="629"/>
              <a:ext cx="0" cy="34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556" name="Group 164"/>
            <p:cNvGrpSpPr/>
            <p:nvPr/>
          </p:nvGrpSpPr>
          <p:grpSpPr>
            <a:xfrm>
              <a:off x="3022" y="629"/>
              <a:ext cx="1588" cy="341"/>
              <a:chOff x="2795" y="629"/>
              <a:chExt cx="1588" cy="341"/>
            </a:xfrm>
          </p:grpSpPr>
          <p:sp>
            <p:nvSpPr>
              <p:cNvPr id="22557" name="Rectangle 165"/>
              <p:cNvSpPr/>
              <p:nvPr/>
            </p:nvSpPr>
            <p:spPr>
              <a:xfrm>
                <a:off x="2795" y="629"/>
                <a:ext cx="1588" cy="341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8" name="Line 166"/>
              <p:cNvSpPr/>
              <p:nvPr/>
            </p:nvSpPr>
            <p:spPr>
              <a:xfrm>
                <a:off x="3192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59" name="Line 167"/>
              <p:cNvSpPr/>
              <p:nvPr/>
            </p:nvSpPr>
            <p:spPr>
              <a:xfrm>
                <a:off x="4014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16" name="Rectangle 168"/>
          <p:cNvSpPr/>
          <p:nvPr/>
        </p:nvSpPr>
        <p:spPr>
          <a:xfrm>
            <a:off x="4876800" y="1055688"/>
            <a:ext cx="404813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a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217" name="Rectangle 169"/>
          <p:cNvSpPr/>
          <p:nvPr/>
        </p:nvSpPr>
        <p:spPr>
          <a:xfrm>
            <a:off x="5554663" y="1084263"/>
            <a:ext cx="404812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b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218" name="Rectangle 170"/>
          <p:cNvSpPr/>
          <p:nvPr/>
        </p:nvSpPr>
        <p:spPr>
          <a:xfrm>
            <a:off x="6135688" y="1073150"/>
            <a:ext cx="403225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c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222" name="Group 174"/>
          <p:cNvGrpSpPr/>
          <p:nvPr/>
        </p:nvGrpSpPr>
        <p:grpSpPr>
          <a:xfrm>
            <a:off x="965200" y="3789363"/>
            <a:ext cx="2520950" cy="541337"/>
            <a:chOff x="3022" y="629"/>
            <a:chExt cx="1588" cy="341"/>
          </a:xfrm>
        </p:grpSpPr>
        <p:sp>
          <p:nvSpPr>
            <p:cNvPr id="22564" name="Line 175"/>
            <p:cNvSpPr/>
            <p:nvPr/>
          </p:nvSpPr>
          <p:spPr>
            <a:xfrm>
              <a:off x="3816" y="629"/>
              <a:ext cx="0" cy="34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565" name="Group 176"/>
            <p:cNvGrpSpPr/>
            <p:nvPr/>
          </p:nvGrpSpPr>
          <p:grpSpPr>
            <a:xfrm>
              <a:off x="3022" y="629"/>
              <a:ext cx="1588" cy="341"/>
              <a:chOff x="2795" y="629"/>
              <a:chExt cx="1588" cy="341"/>
            </a:xfrm>
          </p:grpSpPr>
          <p:sp>
            <p:nvSpPr>
              <p:cNvPr id="22566" name="Rectangle 177"/>
              <p:cNvSpPr/>
              <p:nvPr/>
            </p:nvSpPr>
            <p:spPr>
              <a:xfrm>
                <a:off x="2795" y="629"/>
                <a:ext cx="1588" cy="341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7" name="Line 178"/>
              <p:cNvSpPr/>
              <p:nvPr/>
            </p:nvSpPr>
            <p:spPr>
              <a:xfrm>
                <a:off x="3192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68" name="Line 179"/>
              <p:cNvSpPr/>
              <p:nvPr/>
            </p:nvSpPr>
            <p:spPr>
              <a:xfrm>
                <a:off x="4014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28" name="Rectangle 180"/>
          <p:cNvSpPr/>
          <p:nvPr/>
        </p:nvSpPr>
        <p:spPr>
          <a:xfrm>
            <a:off x="1095375" y="3775075"/>
            <a:ext cx="404813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a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229" name="Rectangle 181"/>
          <p:cNvSpPr/>
          <p:nvPr/>
        </p:nvSpPr>
        <p:spPr>
          <a:xfrm>
            <a:off x="1747838" y="3817938"/>
            <a:ext cx="404812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b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230" name="Rectangle 182"/>
          <p:cNvSpPr/>
          <p:nvPr/>
        </p:nvSpPr>
        <p:spPr>
          <a:xfrm>
            <a:off x="2330450" y="3775075"/>
            <a:ext cx="404813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c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234" name="Group 186"/>
          <p:cNvGrpSpPr/>
          <p:nvPr/>
        </p:nvGrpSpPr>
        <p:grpSpPr>
          <a:xfrm>
            <a:off x="5021263" y="3743325"/>
            <a:ext cx="2520950" cy="541338"/>
            <a:chOff x="3022" y="629"/>
            <a:chExt cx="1588" cy="341"/>
          </a:xfrm>
        </p:grpSpPr>
        <p:sp>
          <p:nvSpPr>
            <p:cNvPr id="22573" name="Line 187"/>
            <p:cNvSpPr/>
            <p:nvPr/>
          </p:nvSpPr>
          <p:spPr>
            <a:xfrm>
              <a:off x="3816" y="629"/>
              <a:ext cx="0" cy="34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574" name="Group 188"/>
            <p:cNvGrpSpPr/>
            <p:nvPr/>
          </p:nvGrpSpPr>
          <p:grpSpPr>
            <a:xfrm>
              <a:off x="3022" y="629"/>
              <a:ext cx="1588" cy="341"/>
              <a:chOff x="2795" y="629"/>
              <a:chExt cx="1588" cy="341"/>
            </a:xfrm>
          </p:grpSpPr>
          <p:sp>
            <p:nvSpPr>
              <p:cNvPr id="22575" name="Rectangle 189"/>
              <p:cNvSpPr/>
              <p:nvPr/>
            </p:nvSpPr>
            <p:spPr>
              <a:xfrm>
                <a:off x="2795" y="629"/>
                <a:ext cx="1588" cy="341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6" name="Line 190"/>
              <p:cNvSpPr/>
              <p:nvPr/>
            </p:nvSpPr>
            <p:spPr>
              <a:xfrm>
                <a:off x="3192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7" name="Line 191"/>
              <p:cNvSpPr/>
              <p:nvPr/>
            </p:nvSpPr>
            <p:spPr>
              <a:xfrm>
                <a:off x="4014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40" name="Rectangle 192"/>
          <p:cNvSpPr/>
          <p:nvPr/>
        </p:nvSpPr>
        <p:spPr>
          <a:xfrm>
            <a:off x="5764213" y="3789363"/>
            <a:ext cx="404812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b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241" name="Rectangle 193"/>
          <p:cNvSpPr/>
          <p:nvPr/>
        </p:nvSpPr>
        <p:spPr>
          <a:xfrm>
            <a:off x="6418263" y="3775075"/>
            <a:ext cx="404812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c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2242" name="Rectangle 194"/>
          <p:cNvSpPr/>
          <p:nvPr/>
        </p:nvSpPr>
        <p:spPr>
          <a:xfrm>
            <a:off x="4797425" y="5364163"/>
            <a:ext cx="3690938" cy="519112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(d)     b</a:t>
            </a:r>
            <a:r>
              <a:rPr lang="zh-CN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出队</a:t>
            </a:r>
            <a:endParaRPr lang="zh-CN" altLang="ru-RU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3" name="Rectangle 195"/>
          <p:cNvSpPr/>
          <p:nvPr/>
        </p:nvSpPr>
        <p:spPr>
          <a:xfrm>
            <a:off x="4662488" y="3338513"/>
            <a:ext cx="3151187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ru-RU" dirty="0">
                <a:latin typeface="Times New Roman" panose="02020603050405020304" pitchFamily="18" charset="0"/>
              </a:rPr>
              <a:t>０　 １　  ２　 ３</a:t>
            </a:r>
            <a:endParaRPr lang="zh-CN" altLang="ru-RU" dirty="0">
              <a:latin typeface="Times New Roman" panose="02020603050405020304" pitchFamily="18" charset="0"/>
            </a:endParaRPr>
          </a:p>
        </p:txBody>
      </p:sp>
      <p:grpSp>
        <p:nvGrpSpPr>
          <p:cNvPr id="2244" name="Group 196"/>
          <p:cNvGrpSpPr/>
          <p:nvPr/>
        </p:nvGrpSpPr>
        <p:grpSpPr>
          <a:xfrm>
            <a:off x="1466850" y="4373563"/>
            <a:ext cx="944563" cy="723900"/>
            <a:chOff x="2767" y="1028"/>
            <a:chExt cx="595" cy="456"/>
          </a:xfrm>
        </p:grpSpPr>
        <p:sp>
          <p:nvSpPr>
            <p:cNvPr id="22583" name="Rectangle 197"/>
            <p:cNvSpPr/>
            <p:nvPr/>
          </p:nvSpPr>
          <p:spPr>
            <a:xfrm>
              <a:off x="2767" y="1196"/>
              <a:ext cx="5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  <a:ea typeface="楷体_GB2312" pitchFamily="49" charset="-122"/>
                </a:rPr>
                <a:t>front           </a:t>
              </a:r>
              <a:endParaRPr lang="ru-RU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84" name="Line 198"/>
            <p:cNvSpPr/>
            <p:nvPr/>
          </p:nvSpPr>
          <p:spPr>
            <a:xfrm flipV="1">
              <a:off x="3072" y="1028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250" name="Group 202"/>
          <p:cNvGrpSpPr/>
          <p:nvPr/>
        </p:nvGrpSpPr>
        <p:grpSpPr>
          <a:xfrm>
            <a:off x="2906713" y="4329113"/>
            <a:ext cx="855662" cy="769937"/>
            <a:chOff x="4439" y="2699"/>
            <a:chExt cx="539" cy="485"/>
          </a:xfrm>
        </p:grpSpPr>
        <p:sp>
          <p:nvSpPr>
            <p:cNvPr id="22586" name="Rectangle 203"/>
            <p:cNvSpPr/>
            <p:nvPr/>
          </p:nvSpPr>
          <p:spPr>
            <a:xfrm>
              <a:off x="4439" y="2896"/>
              <a:ext cx="53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</a:rPr>
                <a:t>rear</a:t>
              </a:r>
              <a:endParaRPr lang="ru-RU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2587" name="Line 204"/>
            <p:cNvSpPr/>
            <p:nvPr/>
          </p:nvSpPr>
          <p:spPr>
            <a:xfrm flipV="1">
              <a:off x="4609" y="2699"/>
              <a:ext cx="0" cy="25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253" name="Group 205"/>
          <p:cNvGrpSpPr/>
          <p:nvPr/>
        </p:nvGrpSpPr>
        <p:grpSpPr>
          <a:xfrm>
            <a:off x="6777038" y="1538288"/>
            <a:ext cx="855662" cy="769937"/>
            <a:chOff x="4439" y="2699"/>
            <a:chExt cx="539" cy="485"/>
          </a:xfrm>
        </p:grpSpPr>
        <p:sp>
          <p:nvSpPr>
            <p:cNvPr id="22589" name="Rectangle 206"/>
            <p:cNvSpPr/>
            <p:nvPr/>
          </p:nvSpPr>
          <p:spPr>
            <a:xfrm>
              <a:off x="4439" y="2896"/>
              <a:ext cx="53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</a:rPr>
                <a:t>rear</a:t>
              </a:r>
              <a:endParaRPr lang="ru-RU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2590" name="Line 207"/>
            <p:cNvSpPr/>
            <p:nvPr/>
          </p:nvSpPr>
          <p:spPr>
            <a:xfrm flipV="1">
              <a:off x="4609" y="2699"/>
              <a:ext cx="0" cy="25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2591" name="Line 210"/>
          <p:cNvSpPr/>
          <p:nvPr/>
        </p:nvSpPr>
        <p:spPr>
          <a:xfrm flipV="1">
            <a:off x="-939800" y="1538288"/>
            <a:ext cx="0" cy="404812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259" name="Group 211"/>
          <p:cNvGrpSpPr/>
          <p:nvPr/>
        </p:nvGrpSpPr>
        <p:grpSpPr>
          <a:xfrm>
            <a:off x="7046913" y="4284663"/>
            <a:ext cx="855662" cy="769937"/>
            <a:chOff x="4439" y="2699"/>
            <a:chExt cx="539" cy="485"/>
          </a:xfrm>
        </p:grpSpPr>
        <p:sp>
          <p:nvSpPr>
            <p:cNvPr id="22593" name="Rectangle 212"/>
            <p:cNvSpPr/>
            <p:nvPr/>
          </p:nvSpPr>
          <p:spPr>
            <a:xfrm>
              <a:off x="4439" y="2896"/>
              <a:ext cx="53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</a:rPr>
                <a:t>rear</a:t>
              </a:r>
              <a:endParaRPr lang="ru-RU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2594" name="Line 213"/>
            <p:cNvSpPr/>
            <p:nvPr/>
          </p:nvSpPr>
          <p:spPr>
            <a:xfrm flipV="1">
              <a:off x="4609" y="2699"/>
              <a:ext cx="0" cy="25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262" name="Group 214"/>
          <p:cNvGrpSpPr/>
          <p:nvPr/>
        </p:nvGrpSpPr>
        <p:grpSpPr>
          <a:xfrm>
            <a:off x="6148388" y="4284663"/>
            <a:ext cx="944562" cy="723900"/>
            <a:chOff x="3447" y="2699"/>
            <a:chExt cx="595" cy="456"/>
          </a:xfrm>
        </p:grpSpPr>
        <p:sp>
          <p:nvSpPr>
            <p:cNvPr id="22596" name="Rectangle 215"/>
            <p:cNvSpPr/>
            <p:nvPr/>
          </p:nvSpPr>
          <p:spPr>
            <a:xfrm>
              <a:off x="3447" y="2867"/>
              <a:ext cx="5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  <a:ea typeface="楷体_GB2312" pitchFamily="49" charset="-122"/>
                </a:rPr>
                <a:t>front           </a:t>
              </a:r>
              <a:endParaRPr lang="ru-RU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97" name="Line 216"/>
            <p:cNvSpPr/>
            <p:nvPr/>
          </p:nvSpPr>
          <p:spPr>
            <a:xfrm flipV="1">
              <a:off x="3752" y="2699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0" name="Rectangle 180"/>
          <p:cNvSpPr/>
          <p:nvPr/>
        </p:nvSpPr>
        <p:spPr>
          <a:xfrm>
            <a:off x="5065713" y="3738563"/>
            <a:ext cx="404812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a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4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5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8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1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4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7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1" nodeType="withEffect"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0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5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60" dur="10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nodeType="clickEffect">
                                  <p:childTnLs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69"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childTnLst>
                                    <p:set>
                                      <p:cBhvr additive="base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2"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5"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8"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81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86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91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8" fill="hold" nodeType="clickEffect">
                                  <p:childTnLs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1" nodeType="withEffect">
                                  <p:childTnLst>
                                    <p:set>
                                      <p:cBhvr additive="base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8" fill="hold" nodeType="clickEffect">
                                  <p:childTnLs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" grpId="0" animBg="1"/>
      <p:bldP spid="2201" grpId="0" animBg="1"/>
      <p:bldP spid="2209" grpId="0" animBg="1"/>
      <p:bldP spid="2216" grpId="0" animBg="1"/>
      <p:bldP spid="2217" grpId="0" animBg="1"/>
      <p:bldP spid="2218" grpId="0" animBg="1"/>
      <p:bldP spid="2228" grpId="0" animBg="1"/>
      <p:bldP spid="2228" grpId="1" animBg="1"/>
      <p:bldP spid="2229" grpId="0" animBg="1"/>
      <p:bldP spid="2230" grpId="0" animBg="1"/>
      <p:bldP spid="2240" grpId="0" animBg="1"/>
      <p:bldP spid="2240" grpId="1" animBg="1"/>
      <p:bldP spid="2241" grpId="0" animBg="1"/>
      <p:bldP spid="2242" grpId="0" animBg="1"/>
      <p:bldP spid="2243" grpId="0" animBg="1"/>
      <p:bldP spid="70" grpId="0" animBg="1"/>
      <p:bldP spid="7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67" name="Rectangle 219"/>
          <p:cNvSpPr/>
          <p:nvPr/>
        </p:nvSpPr>
        <p:spPr>
          <a:xfrm>
            <a:off x="296863" y="1268413"/>
            <a:ext cx="8686800" cy="3965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15000"/>
              </a:spcBef>
              <a:buClr>
                <a:srgbClr val="3333CC"/>
              </a:buClr>
              <a:buSzPct val="75000"/>
            </a:pP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☞  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队空： </a:t>
            </a:r>
            <a:r>
              <a:rPr lang="ru-RU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Q-&gt;front=Q-&gt;rear</a:t>
            </a:r>
            <a:endParaRPr lang="ru-RU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Clr>
                <a:srgbClr val="3333CC"/>
              </a:buClr>
              <a:buSzPct val="75000"/>
            </a:pPr>
            <a:r>
              <a:rPr lang="ru-RU" altLang="zh-CN" sz="2800" b="1" dirty="0">
                <a:latin typeface="Times New Roman" panose="02020603050405020304" pitchFamily="18" charset="0"/>
              </a:rPr>
              <a:t>☞</a:t>
            </a:r>
            <a:r>
              <a:rPr lang="ru-RU" altLang="zh-CN" sz="2800" b="1" dirty="0">
                <a:solidFill>
                  <a:srgbClr val="DDDDDD"/>
                </a:solidFill>
                <a:latin typeface="Times New Roman" panose="02020603050405020304" pitchFamily="18" charset="0"/>
              </a:rPr>
              <a:t>  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队满： </a:t>
            </a:r>
            <a:r>
              <a:rPr lang="ru-RU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Q-&gt;rear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=MAXSIZE</a:t>
            </a:r>
            <a:endParaRPr lang="ru-RU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Clr>
                <a:srgbClr val="3333CC"/>
              </a:buClr>
              <a:buSzPct val="75000"/>
            </a:pPr>
            <a:r>
              <a:rPr lang="ru-RU" altLang="zh-CN" sz="2800" b="1" dirty="0">
                <a:latin typeface="Times New Roman" panose="02020603050405020304" pitchFamily="18" charset="0"/>
              </a:rPr>
              <a:t>☞  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队长： </a:t>
            </a:r>
            <a:r>
              <a:rPr lang="ru-RU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Q-&gt;rear - Q-&gt;front</a:t>
            </a:r>
            <a:endParaRPr lang="ru-RU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Clr>
                <a:srgbClr val="3333CC"/>
              </a:buClr>
              <a:buSzPct val="75000"/>
            </a:pPr>
            <a:r>
              <a:rPr lang="ru-RU" altLang="zh-CN" sz="2800" b="1" dirty="0">
                <a:latin typeface="Times New Roman" panose="02020603050405020304" pitchFamily="18" charset="0"/>
              </a:rPr>
              <a:t>☞ 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入队：将</a:t>
            </a:r>
            <a:r>
              <a:rPr lang="zh-CN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新元素按</a:t>
            </a:r>
            <a:r>
              <a:rPr lang="zh-CN" altLang="ru-RU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ru-RU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rear</a:t>
            </a:r>
            <a:r>
              <a:rPr lang="ru-RU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指示位置加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入队列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，再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将队尾指针加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，即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执行</a:t>
            </a:r>
            <a:r>
              <a:rPr lang="zh-CN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ru-RU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Q-&gt;rear</a:t>
            </a:r>
            <a:r>
              <a:rPr lang="ru-RU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ru-RU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Q-&gt;rear </a:t>
            </a:r>
            <a:r>
              <a:rPr lang="ru-RU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+ 1</a:t>
            </a:r>
            <a:endParaRPr lang="zh-CN" altLang="ru-RU" sz="28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Clr>
                <a:srgbClr val="3333CC"/>
              </a:buClr>
              <a:buSzPct val="75000"/>
            </a:pPr>
            <a:r>
              <a:rPr lang="zh-CN" altLang="ru-RU" sz="2800" b="1" dirty="0">
                <a:latin typeface="Times New Roman" panose="02020603050405020304" pitchFamily="18" charset="0"/>
              </a:rPr>
              <a:t>☞ 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出队：将</a:t>
            </a:r>
            <a:r>
              <a:rPr lang="ru-RU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front</a:t>
            </a:r>
            <a:r>
              <a:rPr lang="zh-CN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指示的元素取出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，再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将队头指针加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，即</a:t>
            </a:r>
            <a:r>
              <a:rPr lang="ru-RU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Q-&gt;front </a:t>
            </a:r>
            <a:r>
              <a:rPr lang="ru-RU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ru-RU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Q-&gt;front </a:t>
            </a:r>
            <a:r>
              <a:rPr lang="ru-RU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+ 1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ru-RU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68" name="Rectangle 220"/>
          <p:cNvSpPr>
            <a:spLocks noChangeArrowheads="1"/>
          </p:cNvSpPr>
          <p:nvPr/>
        </p:nvSpPr>
        <p:spPr bwMode="auto">
          <a:xfrm>
            <a:off x="206375" y="728663"/>
            <a:ext cx="423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ru-RU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此时：</a:t>
            </a:r>
            <a:endParaRPr kumimoji="0" lang="zh-CN" altLang="ru-RU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267">
                                            <p:txEl>
                                              <p:charRg st="2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267">
                                            <p:txEl>
                                              <p:charRg st="4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267">
                                            <p:txEl>
                                              <p:charRg st="7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267">
                                            <p:txEl>
                                              <p:charRg st="13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71" name="Rectangle 223"/>
          <p:cNvSpPr>
            <a:spLocks noChangeArrowheads="1"/>
          </p:cNvSpPr>
          <p:nvPr/>
        </p:nvSpPr>
        <p:spPr bwMode="auto">
          <a:xfrm>
            <a:off x="296863" y="773113"/>
            <a:ext cx="8550275" cy="34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可以看出：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☞ 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尾指针 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rear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已指到数组的最后一个元素，即 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rear =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MAXSIZE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若这时入队，则产生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楷体_GB2312" pitchFamily="49" charset="-122"/>
                <a:cs typeface="+mn-cs"/>
              </a:rPr>
              <a:t>“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溢出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楷体_GB2312" pitchFamily="49" charset="-122"/>
                <a:cs typeface="+mn-cs"/>
              </a:rPr>
              <a:t>”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☞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此时经过一定数量的出队后，头指针 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front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可指向队列的中间，</a:t>
            </a:r>
            <a:r>
              <a:rPr kumimoji="1" lang="zh-CN" alt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即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数组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的前面部分有闲置的空间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——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这种有可用空间存在的溢出  称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楷体_GB2312" pitchFamily="49" charset="-122"/>
                <a:cs typeface="+mn-cs"/>
              </a:rPr>
              <a:t>“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假溢出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楷体_GB2312" pitchFamily="49" charset="-122"/>
                <a:cs typeface="+mn-cs"/>
              </a:rPr>
              <a:t>”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3" name="Group 186"/>
          <p:cNvGrpSpPr/>
          <p:nvPr/>
        </p:nvGrpSpPr>
        <p:grpSpPr>
          <a:xfrm>
            <a:off x="2124075" y="4652963"/>
            <a:ext cx="2520950" cy="541337"/>
            <a:chOff x="3022" y="629"/>
            <a:chExt cx="1588" cy="341"/>
          </a:xfrm>
        </p:grpSpPr>
        <p:sp>
          <p:nvSpPr>
            <p:cNvPr id="24580" name="Line 187"/>
            <p:cNvSpPr/>
            <p:nvPr/>
          </p:nvSpPr>
          <p:spPr>
            <a:xfrm>
              <a:off x="3816" y="629"/>
              <a:ext cx="0" cy="34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581" name="Group 188"/>
            <p:cNvGrpSpPr/>
            <p:nvPr/>
          </p:nvGrpSpPr>
          <p:grpSpPr>
            <a:xfrm>
              <a:off x="3022" y="629"/>
              <a:ext cx="1588" cy="341"/>
              <a:chOff x="2795" y="629"/>
              <a:chExt cx="1588" cy="341"/>
            </a:xfrm>
          </p:grpSpPr>
          <p:sp>
            <p:nvSpPr>
              <p:cNvPr id="24582" name="Rectangle 189"/>
              <p:cNvSpPr/>
              <p:nvPr/>
            </p:nvSpPr>
            <p:spPr>
              <a:xfrm>
                <a:off x="2795" y="629"/>
                <a:ext cx="1588" cy="341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3" name="Line 190"/>
              <p:cNvSpPr/>
              <p:nvPr/>
            </p:nvSpPr>
            <p:spPr>
              <a:xfrm>
                <a:off x="3192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84" name="Line 191"/>
              <p:cNvSpPr/>
              <p:nvPr/>
            </p:nvSpPr>
            <p:spPr>
              <a:xfrm>
                <a:off x="4014" y="629"/>
                <a:ext cx="0" cy="34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9" name="Rectangle 192"/>
          <p:cNvSpPr/>
          <p:nvPr/>
        </p:nvSpPr>
        <p:spPr>
          <a:xfrm>
            <a:off x="2867025" y="4699000"/>
            <a:ext cx="404813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b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Rectangle 193"/>
          <p:cNvSpPr/>
          <p:nvPr/>
        </p:nvSpPr>
        <p:spPr>
          <a:xfrm>
            <a:off x="3521075" y="4684713"/>
            <a:ext cx="404813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c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214"/>
          <p:cNvGrpSpPr/>
          <p:nvPr/>
        </p:nvGrpSpPr>
        <p:grpSpPr>
          <a:xfrm>
            <a:off x="3214688" y="5257800"/>
            <a:ext cx="944562" cy="723900"/>
            <a:chOff x="3447" y="2699"/>
            <a:chExt cx="595" cy="456"/>
          </a:xfrm>
        </p:grpSpPr>
        <p:sp>
          <p:nvSpPr>
            <p:cNvPr id="24588" name="Rectangle 215"/>
            <p:cNvSpPr/>
            <p:nvPr/>
          </p:nvSpPr>
          <p:spPr>
            <a:xfrm>
              <a:off x="3447" y="2867"/>
              <a:ext cx="5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  <a:ea typeface="楷体_GB2312" pitchFamily="49" charset="-122"/>
                </a:rPr>
                <a:t>front           </a:t>
              </a:r>
              <a:endParaRPr lang="ru-RU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89" name="Line 216"/>
            <p:cNvSpPr/>
            <p:nvPr/>
          </p:nvSpPr>
          <p:spPr>
            <a:xfrm flipV="1">
              <a:off x="3752" y="2699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4" name="Rectangle 180"/>
          <p:cNvSpPr/>
          <p:nvPr/>
        </p:nvSpPr>
        <p:spPr>
          <a:xfrm>
            <a:off x="2168525" y="4649788"/>
            <a:ext cx="404813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ru-RU" altLang="zh-CN" dirty="0">
                <a:latin typeface="Times New Roman" panose="02020603050405020304" pitchFamily="18" charset="0"/>
              </a:rPr>
              <a:t>a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sp>
        <p:nvSpPr>
          <p:cNvPr id="15" name="Rectangle 193"/>
          <p:cNvSpPr/>
          <p:nvPr/>
        </p:nvSpPr>
        <p:spPr>
          <a:xfrm>
            <a:off x="4167188" y="4675188"/>
            <a:ext cx="404812" cy="4572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d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6" name="Group 211"/>
          <p:cNvGrpSpPr/>
          <p:nvPr/>
        </p:nvGrpSpPr>
        <p:grpSpPr>
          <a:xfrm>
            <a:off x="4859338" y="5270500"/>
            <a:ext cx="855662" cy="769938"/>
            <a:chOff x="4439" y="2699"/>
            <a:chExt cx="539" cy="485"/>
          </a:xfrm>
        </p:grpSpPr>
        <p:sp>
          <p:nvSpPr>
            <p:cNvPr id="24593" name="Rectangle 212"/>
            <p:cNvSpPr/>
            <p:nvPr/>
          </p:nvSpPr>
          <p:spPr>
            <a:xfrm>
              <a:off x="4439" y="2896"/>
              <a:ext cx="53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ru-RU" altLang="zh-CN" dirty="0">
                  <a:latin typeface="Times New Roman" panose="02020603050405020304" pitchFamily="18" charset="0"/>
                </a:rPr>
                <a:t>rear</a:t>
              </a:r>
              <a:endParaRPr lang="ru-RU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594" name="Line 213"/>
            <p:cNvSpPr/>
            <p:nvPr/>
          </p:nvSpPr>
          <p:spPr>
            <a:xfrm flipV="1">
              <a:off x="4609" y="2699"/>
              <a:ext cx="0" cy="25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4595" name="矩形 1"/>
          <p:cNvSpPr/>
          <p:nvPr/>
        </p:nvSpPr>
        <p:spPr>
          <a:xfrm>
            <a:off x="2573338" y="6080125"/>
            <a:ext cx="170021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ru-RU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ru-RU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入</a:t>
            </a:r>
            <a:r>
              <a:rPr lang="zh-CN" altLang="ru-RU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队</a:t>
            </a:r>
            <a:endParaRPr lang="zh-CN" altLang="ru-RU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271">
                                            <p:txEl>
                                              <p:charRg st="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271">
                                            <p:txEl>
                                              <p:charRg st="6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271">
                                            <p:txEl>
                                              <p:charRg st="12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childTnLs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1" nodeType="with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childTnLs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4" grpId="0" animBg="1"/>
      <p:bldP spid="14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74" name="Rectangle 226"/>
          <p:cNvSpPr/>
          <p:nvPr>
            <p:ph type="body" idx="4294967295"/>
          </p:nvPr>
        </p:nvSpPr>
        <p:spPr>
          <a:xfrm>
            <a:off x="179388" y="1557338"/>
            <a:ext cx="7993062" cy="2819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ru-RU" altLang="zh-CN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ru-RU" altLang="zh-CN" dirty="0">
                <a:latin typeface="华文中宋" panose="02010600040101010101" pitchFamily="2" charset="-122"/>
              </a:rPr>
              <a:t>1</a:t>
            </a:r>
            <a:r>
              <a:rPr lang="en-US" altLang="zh-CN" dirty="0">
                <a:latin typeface="华文中宋" panose="02010600040101010101" pitchFamily="2" charset="-122"/>
              </a:rPr>
              <a:t>. 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顺序队列的数据类型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zh-CN" altLang="ru-RU" b="1" dirty="0">
                <a:solidFill>
                  <a:srgbClr val="FF0000"/>
                </a:solidFill>
                <a:latin typeface="华文中宋" panose="02010600040101010101" pitchFamily="2" charset="-122"/>
              </a:rPr>
              <a:t>☞</a:t>
            </a:r>
            <a:r>
              <a:rPr lang="zh-CN" altLang="ru-RU" dirty="0">
                <a:latin typeface="华文中宋" panose="02010600040101010101" pitchFamily="2" charset="-122"/>
              </a:rPr>
              <a:t> 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ru-RU" altLang="zh-CN" dirty="0">
                <a:latin typeface="华文中宋" panose="02010600040101010101" pitchFamily="2" charset="-122"/>
              </a:rPr>
              <a:t>2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循环队列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zh-CN" altLang="ru-RU" dirty="0">
                <a:latin typeface="华文中宋" panose="02010600040101010101" pitchFamily="2" charset="-122"/>
              </a:rPr>
              <a:t>    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ru-RU" altLang="zh-CN" dirty="0">
                <a:latin typeface="华文中宋" panose="02010600040101010101" pitchFamily="2" charset="-122"/>
              </a:rPr>
              <a:t>3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循环队列的运算实现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275" name="Rectangle 227"/>
          <p:cNvSpPr>
            <a:spLocks noChangeArrowheads="1"/>
          </p:cNvSpPr>
          <p:nvPr/>
        </p:nvSpPr>
        <p:spPr bwMode="auto">
          <a:xfrm>
            <a:off x="1547813" y="836613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ru-RU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2.2</a:t>
            </a:r>
            <a:r>
              <a:rPr kumimoji="0" lang="ru-RU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r>
              <a:rPr kumimoji="0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队列的顺序存储</a:t>
            </a:r>
            <a:endParaRPr kumimoji="0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274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250825" y="1223963"/>
            <a:ext cx="8715375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问题的提出：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在顺序队列中，入队时在队尾增加元素，尾指针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rear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后移；出队时，则是头指针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front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后移。   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这样，在入队和出队的操作中，头尾指针只增加不减小，致使被删除元素的空间永远无法重新利用，在进行一定数量的入队和出队后，可能会出现有可用空间存在的溢出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——“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假溢出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楷体_GB2312" pitchFamily="49" charset="-122"/>
                <a:cs typeface="+mn-cs"/>
              </a:rPr>
              <a:t>”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279" name="Rectangle 231"/>
          <p:cNvSpPr>
            <a:spLocks noChangeArrowheads="1"/>
          </p:cNvSpPr>
          <p:nvPr/>
        </p:nvSpPr>
        <p:spPr bwMode="auto">
          <a:xfrm>
            <a:off x="250825" y="728663"/>
            <a:ext cx="423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循环队列</a:t>
            </a:r>
            <a:endParaRPr kumimoji="0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278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278">
                                            <p:txEl>
                                              <p:charRg st="5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4" name="Rectangle 6"/>
          <p:cNvSpPr/>
          <p:nvPr>
            <p:ph type="body" idx="4294967295"/>
          </p:nvPr>
        </p:nvSpPr>
        <p:spPr>
          <a:xfrm>
            <a:off x="971550" y="1916113"/>
            <a:ext cx="6769100" cy="2819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en-US" altLang="zh-CN" dirty="0">
                <a:latin typeface="华文中宋" panose="02010600040101010101" pitchFamily="2" charset="-122"/>
              </a:rPr>
              <a:t>1.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队列的定义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ru-RU" altLang="zh-CN" dirty="0">
                <a:latin typeface="华文中宋" panose="02010600040101010101" pitchFamily="2" charset="-122"/>
              </a:rPr>
              <a:t>2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队列的基本运算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47813" y="90805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3.2</a:t>
            </a:r>
            <a:r>
              <a:rPr kumimoji="1" lang="ru-RU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.1 </a:t>
            </a:r>
            <a:r>
              <a:rPr kumimoji="1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队列的基本概念</a:t>
            </a:r>
            <a:endParaRPr kumimoji="1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05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82" name="Rectangle 234"/>
          <p:cNvSpPr>
            <a:spLocks noChangeArrowheads="1"/>
          </p:cNvSpPr>
          <p:nvPr/>
        </p:nvSpPr>
        <p:spPr bwMode="auto">
          <a:xfrm>
            <a:off x="107950" y="819150"/>
            <a:ext cx="9036050" cy="55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解决的方法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element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[0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看作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element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MAXSIZE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-1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下一个存储位置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即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：将向量空间看成是一个首尾相接的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圆环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并称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这种向量为循环向量，存储在其中的队列称为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循环队列（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Circular Queue)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在循环队列中进行出队、入队操作时，头尾指针仍要加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，朝前移动。只不过当头尾指针指向向量上界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MAXSIZE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）时，其加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操作的结果是指向向量的下界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282">
                                            <p:txEl>
                                              <p:charRg st="5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282">
                                            <p:txEl>
                                              <p:charRg st="12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867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628775"/>
            <a:ext cx="8785225" cy="3887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4" name="Rectangle 226"/>
          <p:cNvSpPr/>
          <p:nvPr>
            <p:ph type="body" idx="4294967295"/>
          </p:nvPr>
        </p:nvSpPr>
        <p:spPr>
          <a:xfrm>
            <a:off x="179388" y="1557338"/>
            <a:ext cx="7993062" cy="2819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ru-RU" altLang="zh-CN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ru-RU" altLang="zh-CN" dirty="0">
                <a:latin typeface="华文中宋" panose="02010600040101010101" pitchFamily="2" charset="-122"/>
              </a:rPr>
              <a:t>1</a:t>
            </a:r>
            <a:r>
              <a:rPr lang="en-US" altLang="zh-CN" dirty="0">
                <a:latin typeface="华文中宋" panose="02010600040101010101" pitchFamily="2" charset="-122"/>
              </a:rPr>
              <a:t>. </a:t>
            </a:r>
            <a:r>
              <a:rPr lang="zh-CN" altLang="ru-RU" dirty="0">
                <a:latin typeface="华文中宋" panose="02010600040101010101" pitchFamily="2" charset="-122"/>
              </a:rPr>
              <a:t>顺序队列的数据类型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altLang="zh-CN" dirty="0">
                <a:latin typeface="华文中宋" panose="02010600040101010101" pitchFamily="2" charset="-122"/>
              </a:rPr>
              <a:t>    </a:t>
            </a:r>
            <a:r>
              <a:rPr lang="ru-RU" altLang="zh-CN" dirty="0">
                <a:latin typeface="华文中宋" panose="02010600040101010101" pitchFamily="2" charset="-122"/>
              </a:rPr>
              <a:t>2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循环队列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zh-CN" altLang="ru-RU" b="1" dirty="0">
                <a:solidFill>
                  <a:srgbClr val="FF0000"/>
                </a:solidFill>
                <a:latin typeface="华文中宋" panose="02010600040101010101" pitchFamily="2" charset="-122"/>
              </a:rPr>
              <a:t>☞</a:t>
            </a:r>
            <a:r>
              <a:rPr lang="zh-CN" altLang="ru-RU" dirty="0">
                <a:latin typeface="华文中宋" panose="02010600040101010101" pitchFamily="2" charset="-122"/>
              </a:rPr>
              <a:t> </a:t>
            </a:r>
            <a:r>
              <a:rPr lang="ru-RU" altLang="zh-CN" dirty="0">
                <a:latin typeface="华文中宋" panose="02010600040101010101" pitchFamily="2" charset="-122"/>
              </a:rPr>
              <a:t>3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循环队列的运算实现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275" name="Rectangle 227"/>
          <p:cNvSpPr>
            <a:spLocks noChangeArrowheads="1"/>
          </p:cNvSpPr>
          <p:nvPr/>
        </p:nvSpPr>
        <p:spPr bwMode="auto">
          <a:xfrm>
            <a:off x="1547813" y="836613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ru-RU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2.2</a:t>
            </a:r>
            <a:r>
              <a:rPr kumimoji="0" lang="ru-RU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r>
              <a:rPr kumimoji="0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队列的顺序存储</a:t>
            </a:r>
            <a:endParaRPr kumimoji="0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274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3" name="Rectangle 305"/>
          <p:cNvSpPr>
            <a:spLocks noChangeArrowheads="1"/>
          </p:cNvSpPr>
          <p:nvPr/>
        </p:nvSpPr>
        <p:spPr bwMode="auto">
          <a:xfrm>
            <a:off x="250825" y="684213"/>
            <a:ext cx="696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讨论：在循环队列中执行入队和出队操作：</a:t>
            </a:r>
            <a:endParaRPr kumimoji="1" lang="zh-CN" altLang="ru-RU" sz="28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4" name="Rectangle 306"/>
          <p:cNvSpPr>
            <a:spLocks noChangeArrowheads="1"/>
          </p:cNvSpPr>
          <p:nvPr/>
        </p:nvSpPr>
        <p:spPr bwMode="auto">
          <a:xfrm>
            <a:off x="827088" y="2060575"/>
            <a:ext cx="7297738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入队：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Q-&gt;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element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[Q-&gt; rear] = x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 Q-&gt;rear =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MAXSIZE-1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&gt;rear = 0 ;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  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&gt;rear = Q-&gt;rear + 1 ;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98" name="Rectangle 350"/>
          <p:cNvSpPr>
            <a:spLocks noChangeArrowheads="1"/>
          </p:cNvSpPr>
          <p:nvPr/>
        </p:nvSpPr>
        <p:spPr bwMode="auto">
          <a:xfrm>
            <a:off x="296863" y="1493838"/>
            <a:ext cx="8596313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或 采用模运算：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Q-&gt;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element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[Q-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&gt; rear] = x</a:t>
            </a: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Q-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&gt;rear =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Q-&gt;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rear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1)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%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MAXSIZE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3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>
                                            <p:txEl>
                                              <p:charRg st="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" dur="500"/>
                                        <p:tgtEl>
                                          <p:spTgt spid="2398">
                                            <p:txEl>
                                              <p:charRg st="9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>
                                            <p:txEl>
                                              <p:charRg st="4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/>
                                        <p:tgtEl>
                                          <p:spTgt spid="2398">
                                            <p:txEl>
                                              <p:charRg st="48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01" name="Rectangle 353"/>
          <p:cNvSpPr>
            <a:spLocks noChangeArrowheads="1"/>
          </p:cNvSpPr>
          <p:nvPr/>
        </p:nvSpPr>
        <p:spPr bwMode="auto">
          <a:xfrm>
            <a:off x="684213" y="4797425"/>
            <a:ext cx="701992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Q-&gt;front =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Q-&gt;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MAXSIZE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42" name="Rectangle 394"/>
          <p:cNvSpPr>
            <a:spLocks noChangeArrowheads="1"/>
          </p:cNvSpPr>
          <p:nvPr/>
        </p:nvSpPr>
        <p:spPr bwMode="auto">
          <a:xfrm>
            <a:off x="250825" y="773113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出队：</a:t>
            </a:r>
            <a:endParaRPr kumimoji="1" lang="zh-CN" altLang="ru-RU" sz="2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43" name="Rectangle 395"/>
          <p:cNvSpPr>
            <a:spLocks noChangeArrowheads="1"/>
          </p:cNvSpPr>
          <p:nvPr/>
        </p:nvSpPr>
        <p:spPr bwMode="auto">
          <a:xfrm>
            <a:off x="1258888" y="1416050"/>
            <a:ext cx="6796088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x=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Q-&gt;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element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[Q-&gt;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front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]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;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Q-&gt;front = =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MAXSIZE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–1 )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Q-&gt;front = 0 ;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 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Q-&gt; front = Q-&gt; front + 1 ;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" grpId="0" animBg="1"/>
      <p:bldP spid="24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49" name="Rectangle 501"/>
          <p:cNvSpPr>
            <a:spLocks noChangeArrowheads="1"/>
          </p:cNvSpPr>
          <p:nvPr/>
        </p:nvSpPr>
        <p:spPr bwMode="auto">
          <a:xfrm>
            <a:off x="1312863" y="1700213"/>
            <a:ext cx="53292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队空：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Q-&gt;rear = Q-&gt;front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队满：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Q-&gt;rear = Q-&gt;front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50" name="Rectangle 502"/>
          <p:cNvSpPr>
            <a:spLocks noChangeArrowheads="1"/>
          </p:cNvSpPr>
          <p:nvPr/>
        </p:nvSpPr>
        <p:spPr bwMode="auto">
          <a:xfrm>
            <a:off x="341313" y="773113"/>
            <a:ext cx="630078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空与队满有相同的描述方式：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51" name="Rectangle 503"/>
          <p:cNvSpPr/>
          <p:nvPr/>
        </p:nvSpPr>
        <p:spPr>
          <a:xfrm>
            <a:off x="468313" y="3152775"/>
            <a:ext cx="8326437" cy="523875"/>
          </a:xfrm>
          <a:prstGeom prst="rect">
            <a:avLst/>
          </a:prstGeom>
          <a:noFill/>
          <a:ln w="349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20000"/>
              </a:spcBef>
            </a:pPr>
            <a:r>
              <a:rPr lang="zh-CN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问题：如何区分队空与队满状态？</a:t>
            </a:r>
            <a:endParaRPr lang="zh-CN" altLang="ru-RU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7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933825"/>
            <a:ext cx="2686050" cy="2457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4090988"/>
            <a:ext cx="2305050" cy="246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1"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" grpId="0" animBg="1"/>
      <p:bldP spid="25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54" name="Rectangle 506"/>
          <p:cNvSpPr>
            <a:spLocks noChangeArrowheads="1"/>
          </p:cNvSpPr>
          <p:nvPr/>
        </p:nvSpPr>
        <p:spPr bwMode="auto">
          <a:xfrm>
            <a:off x="250825" y="692150"/>
            <a:ext cx="86106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解决方法：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设置一入队或出队标志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，以区分最后一次操作是入队还是出队。这样，当头尾两个指针相等时，由该标志可以判断出满和空。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少用一个元素空间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，即 将仅剩一个空位置时的状态当作满状态，也就是不让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rear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指针赶上 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front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指针。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3481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973513"/>
            <a:ext cx="2693987" cy="2884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554">
                                            <p:txEl>
                                              <p:charRg st="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554">
                                            <p:txEl>
                                              <p:charRg st="6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55" name="Rectangle 607"/>
          <p:cNvSpPr/>
          <p:nvPr/>
        </p:nvSpPr>
        <p:spPr>
          <a:xfrm>
            <a:off x="0" y="728663"/>
            <a:ext cx="9144000" cy="5670550"/>
          </a:xfrm>
          <a:prstGeom prst="rect">
            <a:avLst/>
          </a:prstGeom>
          <a:noFill/>
          <a:ln w="19050">
            <a:noFill/>
          </a:ln>
        </p:spPr>
        <p:txBody>
          <a:bodyPr anchor="t"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基于方法</a:t>
            </a:r>
            <a:r>
              <a:rPr lang="ru-RU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的各算法描述如下：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(1)   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置空队</a:t>
            </a:r>
            <a:r>
              <a:rPr lang="zh-CN" altLang="ru-RU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按前面的讨论，队列为空时，其头尾指针相等。</a:t>
            </a:r>
            <a:endParaRPr lang="zh-CN" altLang="ru-RU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SeqQueue  *</a:t>
            </a:r>
            <a:r>
              <a:rPr lang="ru-RU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InitQueue (SeqQueue *Q)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Q-&gt;front = 0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 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Q-&gt;rear = 0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return Q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lang="ru-RU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ru-RU" altLang="zh-CN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ru-RU" altLang="zh-CN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655">
                                            <p:txEl>
                                              <p:charRg st="1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8" dur="500" fill="hold"/>
                                        <p:tgtEl>
                                          <p:spTgt spid="2655">
                                            <p:txEl>
                                              <p:charRg st="5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655">
                                            <p:txEl>
                                              <p:charRg st="9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2" dur="500" fill="hold"/>
                                        <p:tgtEl>
                                          <p:spTgt spid="2655">
                                            <p:txEl>
                                              <p:charRg st="9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655">
                                            <p:txEl>
                                              <p:charRg st="12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655">
                                            <p:txEl>
                                              <p:charRg st="14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655">
                                            <p:txEl>
                                              <p:charRg st="16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0" dur="500" fill="hold"/>
                                        <p:tgtEl>
                                          <p:spTgt spid="2655">
                                            <p:txEl>
                                              <p:charRg st="17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58" name="Rectangle 610"/>
          <p:cNvSpPr/>
          <p:nvPr/>
        </p:nvSpPr>
        <p:spPr>
          <a:xfrm>
            <a:off x="134938" y="728663"/>
            <a:ext cx="8893175" cy="5580062"/>
          </a:xfrm>
          <a:prstGeom prst="rect">
            <a:avLst/>
          </a:prstGeom>
          <a:noFill/>
          <a:ln w="19050">
            <a:noFill/>
          </a:ln>
        </p:spPr>
        <p:txBody>
          <a:bodyPr anchor="t"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solidFill>
                  <a:srgbClr val="DDDDDD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判队空   </a:t>
            </a: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将头尾指针是否相等作为队列是否为空的等价条件。</a:t>
            </a:r>
            <a:endParaRPr lang="zh-CN" altLang="ru-RU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int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Is</a:t>
            </a:r>
            <a:r>
              <a:rPr lang="ru-RU" altLang="zh-CN" sz="2800" b="1" dirty="0">
                <a:latin typeface="Times New Roman" panose="02020603050405020304" pitchFamily="18" charset="0"/>
              </a:rPr>
              <a:t>Queue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Empty(SeqQueue *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if(Q-&gt;front = = Q-&gt;rear)  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return 1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else    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return 0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队空时返回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，不空返回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}</a:t>
            </a:r>
            <a:r>
              <a:rPr lang="ru-RU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ru-RU" altLang="zh-CN" sz="28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65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8" dur="500" fill="hold"/>
                                        <p:tgtEl>
                                          <p:spTgt spid="2658">
                                            <p:txEl>
                                              <p:charRg st="3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658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2" dur="500" fill="hold"/>
                                        <p:tgtEl>
                                          <p:spTgt spid="2658">
                                            <p:txEl>
                                              <p:charRg st="7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658">
                                            <p:txEl>
                                              <p:charRg st="11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658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658">
                                            <p:txEl>
                                              <p:charRg st="15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0" dur="500" fill="hold"/>
                                        <p:tgtEl>
                                          <p:spTgt spid="2658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8" name="Rectangle 10"/>
          <p:cNvSpPr/>
          <p:nvPr>
            <p:ph type="body" idx="4294967295"/>
          </p:nvPr>
        </p:nvSpPr>
        <p:spPr>
          <a:xfrm>
            <a:off x="107950" y="692150"/>
            <a:ext cx="9036050" cy="5707063"/>
          </a:xfrm>
          <a:ln/>
        </p:spPr>
        <p:txBody>
          <a:bodyPr vert="horz" wrap="square" lIns="92075" tIns="46038" rIns="92075" bIns="46038" anchor="t"/>
          <a:p>
            <a:pPr marL="179705" lvl="1" indent="0">
              <a:lnSpc>
                <a:spcPct val="130000"/>
              </a:lnSpc>
              <a:spcBef>
                <a:spcPct val="30000"/>
              </a:spcBef>
            </a:pP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定义   队列是满足下列条件的数据元素集合：</a:t>
            </a:r>
            <a:endParaRPr lang="zh-CN" altLang="ru-RU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179705" lvl="1" indent="0">
              <a:lnSpc>
                <a:spcPct val="130000"/>
              </a:lnSpc>
              <a:spcBef>
                <a:spcPct val="30000"/>
              </a:spcBef>
            </a:pP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(1) 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有限个具有相同数据类型的数据元素的集合，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D = { 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 | i=1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n }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为数据元素。</a:t>
            </a:r>
            <a:endParaRPr lang="zh-CN" altLang="ru-RU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179705" lvl="1" indent="0">
              <a:lnSpc>
                <a:spcPct val="130000"/>
              </a:lnSpc>
              <a:spcBef>
                <a:spcPct val="30000"/>
              </a:spcBef>
            </a:pP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数据元素之间的关系为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R = {&lt; 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i+1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 &gt;| 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i+1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∈D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i=1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n}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；</a:t>
            </a:r>
            <a:endParaRPr lang="zh-CN" altLang="ru-RU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179705" lvl="1" indent="0">
              <a:lnSpc>
                <a:spcPct val="130000"/>
              </a:lnSpc>
              <a:spcBef>
                <a:spcPct val="30000"/>
              </a:spcBef>
            </a:pP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(3) </a:t>
            </a:r>
            <a:r>
              <a:rPr lang="ru-RU" altLang="zh-CN" sz="2800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ru-RU" sz="2800" b="1" dirty="0">
                <a:solidFill>
                  <a:srgbClr val="FF0000"/>
                </a:solidFill>
                <a:ea typeface="楷体_GB2312" pitchFamily="49" charset="-122"/>
              </a:rPr>
              <a:t>为队头元素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ru-RU" sz="2800" b="1" dirty="0">
                <a:solidFill>
                  <a:srgbClr val="FF0000"/>
                </a:solidFill>
                <a:ea typeface="楷体_GB2312" pitchFamily="49" charset="-122"/>
              </a:rPr>
              <a:t>为队尾元素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；数据元素按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的次序入队，也以相同的次序出队。</a:t>
            </a:r>
            <a:r>
              <a:rPr lang="zh-CN" altLang="ru-RU" sz="2800" dirty="0">
                <a:solidFill>
                  <a:srgbClr val="DDDDDD"/>
                </a:solidFill>
                <a:ea typeface="楷体_GB2312" pitchFamily="49" charset="-122"/>
              </a:rPr>
              <a:t> </a:t>
            </a:r>
            <a:endParaRPr lang="zh-CN" altLang="ru-RU" sz="2800" dirty="0">
              <a:solidFill>
                <a:srgbClr val="DDDDDD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05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058">
                                            <p:txEl>
                                              <p:charRg st="2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058">
                                            <p:txEl>
                                              <p:charRg st="7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058">
                                            <p:txEl>
                                              <p:charRg st="13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613"/>
          <p:cNvSpPr/>
          <p:nvPr/>
        </p:nvSpPr>
        <p:spPr>
          <a:xfrm>
            <a:off x="296863" y="762000"/>
            <a:ext cx="8610600" cy="1766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32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3) 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判队满</a:t>
            </a: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按前面的约定，“队满”是指仅剩一个空位置时的状态，即： 尾指针的下一个位置就是头指针所指的位置。</a:t>
            </a:r>
            <a:endParaRPr lang="zh-CN" altLang="ru-RU" sz="28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662" name="Rectangle 614"/>
          <p:cNvSpPr/>
          <p:nvPr/>
        </p:nvSpPr>
        <p:spPr>
          <a:xfrm>
            <a:off x="0" y="2349500"/>
            <a:ext cx="7875588" cy="5005388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>
            <a:spAutoFit/>
          </a:bodyPr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 int  </a:t>
            </a:r>
            <a:r>
              <a:rPr lang="en-US" altLang="zh-CN" sz="2800" b="1" dirty="0">
                <a:latin typeface="Times New Roman" panose="02020603050405020304" pitchFamily="18" charset="0"/>
              </a:rPr>
              <a:t>Is</a:t>
            </a:r>
            <a:r>
              <a:rPr lang="ru-RU" altLang="zh-CN" sz="2800" b="1" dirty="0">
                <a:latin typeface="Times New Roman" panose="02020603050405020304" pitchFamily="18" charset="0"/>
              </a:rPr>
              <a:t>QueueFull (SeqQueue *Q)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{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     if(Q-&gt;front = = (Q-&gt;rear + 1)%</a:t>
            </a:r>
            <a:r>
              <a:rPr lang="en-US" altLang="zh-CN" sz="2800" b="1" dirty="0">
                <a:latin typeface="Times New Roman" panose="02020603050405020304" pitchFamily="18" charset="0"/>
              </a:rPr>
              <a:t>MAXSIZE</a:t>
            </a:r>
            <a:r>
              <a:rPr lang="ru-RU" altLang="zh-CN" sz="2800" b="1" dirty="0">
                <a:latin typeface="Times New Roman" panose="02020603050405020304" pitchFamily="18" charset="0"/>
              </a:rPr>
              <a:t>)	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ru-RU" altLang="zh-CN" sz="2800" b="1" dirty="0">
                <a:latin typeface="Times New Roman" panose="02020603050405020304" pitchFamily="18" charset="0"/>
              </a:rPr>
              <a:t>return 1</a:t>
            </a:r>
            <a:r>
              <a:rPr lang="zh-CN" altLang="ru-RU" sz="2800" b="1" dirty="0">
                <a:latin typeface="Times New Roman" panose="02020603050405020304" pitchFamily="18" charset="0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</a:rPr>
              <a:t>     </a:t>
            </a:r>
            <a:r>
              <a:rPr lang="ru-RU" altLang="zh-CN" sz="2800" b="1" dirty="0">
                <a:latin typeface="Times New Roman" panose="02020603050405020304" pitchFamily="18" charset="0"/>
              </a:rPr>
              <a:t>else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ru-RU" altLang="zh-CN" sz="2800" b="1" dirty="0">
                <a:latin typeface="Times New Roman" panose="02020603050405020304" pitchFamily="18" charset="0"/>
              </a:rPr>
              <a:t>return 0</a:t>
            </a:r>
            <a:r>
              <a:rPr lang="zh-CN" altLang="ru-RU" sz="2800" b="1" dirty="0">
                <a:latin typeface="Times New Roman" panose="02020603050405020304" pitchFamily="18" charset="0"/>
              </a:rPr>
              <a:t>； </a:t>
            </a:r>
            <a:r>
              <a:rPr lang="ru-RU" altLang="zh-CN" sz="2800" b="1" dirty="0">
                <a:latin typeface="Times New Roman" panose="02020603050405020304" pitchFamily="18" charset="0"/>
              </a:rPr>
              <a:t>//</a:t>
            </a:r>
            <a:r>
              <a:rPr lang="zh-CN" altLang="ru-RU" sz="2800" b="1" dirty="0">
                <a:latin typeface="Times New Roman" panose="02020603050405020304" pitchFamily="18" charset="0"/>
              </a:rPr>
              <a:t>队满时返回</a:t>
            </a:r>
            <a:r>
              <a:rPr lang="ru-RU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ru-RU" sz="2800" b="1" dirty="0">
                <a:latin typeface="Times New Roman" panose="02020603050405020304" pitchFamily="18" charset="0"/>
              </a:rPr>
              <a:t>，不满返回</a:t>
            </a:r>
            <a:r>
              <a:rPr lang="ru-RU" altLang="zh-CN" sz="2800" b="1" dirty="0">
                <a:latin typeface="Times New Roman" panose="02020603050405020304" pitchFamily="18" charset="0"/>
              </a:rPr>
              <a:t>0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  }</a:t>
            </a:r>
            <a:r>
              <a:rPr lang="ru-RU" altLang="zh-CN" sz="2800" dirty="0">
                <a:latin typeface="Times New Roman" panose="02020603050405020304" pitchFamily="18" charset="0"/>
              </a:rPr>
              <a:t> </a:t>
            </a:r>
            <a:endParaRPr lang="ru-RU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   </a:t>
            </a:r>
            <a:endParaRPr lang="ru-RU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3475" y="3973513"/>
            <a:ext cx="2693988" cy="2884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5" name="Rectangle 617"/>
          <p:cNvSpPr/>
          <p:nvPr/>
        </p:nvSpPr>
        <p:spPr>
          <a:xfrm>
            <a:off x="0" y="549275"/>
            <a:ext cx="8847138" cy="6308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(4) </a:t>
            </a:r>
            <a:r>
              <a:rPr lang="zh-CN" altLang="ru-RU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取队头元素</a:t>
            </a: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endParaRPr lang="zh-CN" altLang="ru-RU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QueueElementT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ype    GetHead (SeqQueue   *Q) 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{ 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QueueElementT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ype     x ;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if (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Is</a:t>
            </a:r>
            <a:r>
              <a:rPr lang="ru-RU" altLang="zh-CN" sz="2800" b="1" dirty="0">
                <a:latin typeface="Times New Roman" panose="02020603050405020304" pitchFamily="18" charset="0"/>
              </a:rPr>
              <a:t>Queue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Empty(Q) )    return (error) ;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else 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x = Q-&gt;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element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[(Q-&gt;front];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return   x ;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}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}</a:t>
            </a:r>
            <a:endParaRPr lang="ru-RU" altLang="zh-CN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665">
                                            <p:txEl>
                                              <p:charRg st="1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665">
                                            <p:txEl>
                                              <p:charRg st="6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2" dur="500" fill="hold"/>
                                        <p:tgtEl>
                                          <p:spTgt spid="2665">
                                            <p:txEl>
                                              <p:charRg st="7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665">
                                            <p:txEl>
                                              <p:charRg st="10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665">
                                            <p:txEl>
                                              <p:charRg st="16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665">
                                            <p:txEl>
                                              <p:charRg st="177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0" dur="500" fill="hold"/>
                                        <p:tgtEl>
                                          <p:spTgt spid="2665">
                                            <p:txEl>
                                              <p:charRg st="189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2" dur="500" fill="hold"/>
                                        <p:tgtEl>
                                          <p:spTgt spid="2665">
                                            <p:txEl>
                                              <p:charRg st="24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4" dur="500" fill="hold"/>
                                        <p:tgtEl>
                                          <p:spTgt spid="2665">
                                            <p:txEl>
                                              <p:charRg st="276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6" dur="500" fill="hold"/>
                                        <p:tgtEl>
                                          <p:spTgt spid="2665">
                                            <p:txEl>
                                              <p:charRg st="28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8" name="Rectangle 620"/>
          <p:cNvSpPr/>
          <p:nvPr/>
        </p:nvSpPr>
        <p:spPr>
          <a:xfrm>
            <a:off x="107950" y="954088"/>
            <a:ext cx="8928100" cy="5903912"/>
          </a:xfrm>
          <a:prstGeom prst="rect">
            <a:avLst/>
          </a:prstGeom>
          <a:noFill/>
          <a:ln w="19050">
            <a:noFill/>
          </a:ln>
        </p:spPr>
        <p:txBody>
          <a:bodyPr anchor="t"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(5) </a:t>
            </a:r>
            <a:r>
              <a:rPr lang="zh-CN" altLang="ru-RU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入队</a:t>
            </a: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int EnterQueue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(SeqQueue *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QueueElementType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x)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if(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Is</a:t>
            </a:r>
            <a:r>
              <a:rPr lang="ru-RU" altLang="zh-CN" sz="2800" b="1" dirty="0">
                <a:latin typeface="Times New Roman" panose="02020603050405020304" pitchFamily="18" charset="0"/>
              </a:rPr>
              <a:t>Queue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Full(Q))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return(FALSE);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Q-&gt;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element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[Q-&gt;rear] = x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Q-&gt;rear = (Q-&gt;rear + 1)%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MAXSIZE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return(TRUE)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lang="ru-RU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ru-RU" altLang="zh-CN" sz="28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668">
                                            <p:txEl>
                                              <p:charRg st="5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8" dur="500" fill="hold"/>
                                        <p:tgtEl>
                                          <p:spTgt spid="2668">
                                            <p:txEl>
                                              <p:charRg st="5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668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2" dur="500" fill="hold"/>
                                        <p:tgtEl>
                                          <p:spTgt spid="2668">
                                            <p:txEl>
                                              <p:charRg st="12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668">
                                            <p:txEl>
                                              <p:charRg st="16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668">
                                            <p:txEl>
                                              <p:charRg st="18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71" name="Rectangle 623"/>
          <p:cNvSpPr/>
          <p:nvPr/>
        </p:nvSpPr>
        <p:spPr>
          <a:xfrm>
            <a:off x="0" y="773113"/>
            <a:ext cx="9396413" cy="5426075"/>
          </a:xfrm>
          <a:prstGeom prst="rect">
            <a:avLst/>
          </a:prstGeom>
          <a:noFill/>
          <a:ln w="19050">
            <a:noFill/>
          </a:ln>
        </p:spPr>
        <p:txBody>
          <a:bodyPr anchor="t"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ru-RU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(6) </a:t>
            </a:r>
            <a:r>
              <a:rPr lang="zh-CN" altLang="ru-RU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出队</a:t>
            </a:r>
            <a:r>
              <a:rPr lang="zh-CN" altLang="ru-RU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出队前，判断队是否空。 </a:t>
            </a:r>
            <a:endParaRPr lang="zh-CN" altLang="ru-RU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6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int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Delete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Queue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(SeqQueue *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QueueElementType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*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x)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6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ru-RU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if(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Is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QueueEmpty(Q))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return(FALSE)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x=Q-&gt;element[Q-&gt;front];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Q-&gt;front = (Q-&gt;front + 1)%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MAXSIZE</a:t>
            </a: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	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return (TRUE);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ru-RU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lang="ru-RU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ru-RU" altLang="zh-CN" sz="28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671">
                                            <p:txEl>
                                              <p:charRg st="2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671">
                                            <p:txEl>
                                              <p:charRg st="7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2" dur="500" fill="hold"/>
                                        <p:tgtEl>
                                          <p:spTgt spid="2671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671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671">
                                            <p:txEl>
                                              <p:charRg st="157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671">
                                            <p:txEl>
                                              <p:charRg st="20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20" dur="500" fill="hold"/>
                                        <p:tgtEl>
                                          <p:spTgt spid="2671">
                                            <p:txEl>
                                              <p:charRg st="222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/>
          <p:nvPr>
            <p:ph type="body" idx="4294967295"/>
          </p:nvPr>
        </p:nvSpPr>
        <p:spPr>
          <a:xfrm>
            <a:off x="971550" y="1916113"/>
            <a:ext cx="7561263" cy="381635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.1 </a:t>
            </a:r>
            <a:r>
              <a:rPr lang="zh-CN" altLang="ru-RU" dirty="0">
                <a:latin typeface="华文中宋" panose="02010600040101010101" pitchFamily="2" charset="-122"/>
              </a:rPr>
              <a:t>队列的基本概念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.2 </a:t>
            </a:r>
            <a:r>
              <a:rPr lang="zh-CN" altLang="ru-RU" dirty="0">
                <a:latin typeface="华文中宋" panose="02010600040101010101" pitchFamily="2" charset="-122"/>
              </a:rPr>
              <a:t>顺序队列及其基本算法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</a:t>
            </a:r>
            <a:r>
              <a:rPr lang="ru-RU" altLang="zh-CN" dirty="0">
                <a:latin typeface="华文中宋" panose="02010600040101010101" pitchFamily="2" charset="-122"/>
              </a:rPr>
              <a:t>.</a:t>
            </a:r>
            <a:r>
              <a:rPr lang="en-US" altLang="zh-CN" dirty="0">
                <a:latin typeface="华文中宋" panose="02010600040101010101" pitchFamily="2" charset="-122"/>
              </a:rPr>
              <a:t>2.</a:t>
            </a:r>
            <a:r>
              <a:rPr lang="ru-RU" altLang="zh-CN" dirty="0">
                <a:latin typeface="华文中宋" panose="02010600040101010101" pitchFamily="2" charset="-122"/>
              </a:rPr>
              <a:t>3 </a:t>
            </a:r>
            <a:r>
              <a:rPr lang="zh-CN" altLang="ru-RU" dirty="0">
                <a:latin typeface="华文中宋" panose="02010600040101010101" pitchFamily="2" charset="-122"/>
              </a:rPr>
              <a:t>链队列及其基本算法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  <a:buNone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en-US" altLang="zh-CN" dirty="0">
                <a:latin typeface="华文中宋" panose="02010600040101010101" pitchFamily="2" charset="-122"/>
              </a:rPr>
              <a:t>3.2</a:t>
            </a:r>
            <a:r>
              <a:rPr lang="ru-RU" altLang="zh-CN" dirty="0">
                <a:latin typeface="华文中宋" panose="02010600040101010101" pitchFamily="2" charset="-122"/>
              </a:rPr>
              <a:t>.4 </a:t>
            </a:r>
            <a:r>
              <a:rPr lang="zh-CN" altLang="ru-RU" dirty="0">
                <a:latin typeface="华文中宋" panose="02010600040101010101" pitchFamily="2" charset="-122"/>
              </a:rPr>
              <a:t>队列的应用举例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47813" y="836613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3.2  </a:t>
            </a:r>
            <a:r>
              <a:rPr kumimoji="0" lang="zh-CN" alt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队列</a:t>
            </a:r>
            <a:r>
              <a:rPr kumimoji="0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及其应用</a:t>
            </a:r>
            <a:endParaRPr kumimoji="0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987" name="矩形 1"/>
          <p:cNvSpPr/>
          <p:nvPr/>
        </p:nvSpPr>
        <p:spPr>
          <a:xfrm>
            <a:off x="749300" y="3594100"/>
            <a:ext cx="4445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ru-RU" b="1" dirty="0">
                <a:solidFill>
                  <a:srgbClr val="FF0000"/>
                </a:solidFill>
                <a:latin typeface="华文中宋" panose="02010600040101010101" pitchFamily="2" charset="-122"/>
              </a:rPr>
              <a:t>☞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05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84" name="Rectangle 636"/>
          <p:cNvSpPr/>
          <p:nvPr>
            <p:ph type="body" idx="4294967295"/>
          </p:nvPr>
        </p:nvSpPr>
        <p:spPr>
          <a:xfrm>
            <a:off x="2141538" y="1943100"/>
            <a:ext cx="5940425" cy="2819400"/>
          </a:xfrm>
          <a:ln/>
        </p:spPr>
        <p:txBody>
          <a:bodyPr vert="horz" wrap="square" lIns="92075" tIns="46038" rIns="92075" bIns="46038" anchor="t"/>
          <a:p>
            <a:pPr>
              <a:buClr>
                <a:schemeClr val="bg2"/>
              </a:buClr>
              <a:buSzPct val="100000"/>
            </a:pPr>
            <a:r>
              <a:rPr lang="ru-RU" altLang="zh-CN" b="1" dirty="0">
                <a:solidFill>
                  <a:srgbClr val="FF0000"/>
                </a:solidFill>
                <a:latin typeface="华文中宋" panose="02010600040101010101" pitchFamily="2" charset="-122"/>
              </a:rPr>
              <a:t>☞</a:t>
            </a:r>
            <a:r>
              <a:rPr lang="ru-RU" altLang="zh-CN" dirty="0">
                <a:latin typeface="华文中宋" panose="02010600040101010101" pitchFamily="2" charset="-122"/>
              </a:rPr>
              <a:t>1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链队列的概念及数据类型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r>
              <a:rPr lang="ru-RU" altLang="zh-CN" dirty="0">
                <a:latin typeface="华文中宋" panose="02010600040101010101" pitchFamily="2" charset="-122"/>
              </a:rPr>
              <a:t>2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链队列的运算实现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685" name="Rectangle 637"/>
          <p:cNvSpPr>
            <a:spLocks noChangeArrowheads="1"/>
          </p:cNvSpPr>
          <p:nvPr/>
        </p:nvSpPr>
        <p:spPr bwMode="auto">
          <a:xfrm>
            <a:off x="1601788" y="954088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r>
              <a:rPr kumimoji="0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链队列及其基本运算</a:t>
            </a:r>
            <a:endParaRPr kumimoji="0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68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88" name="Rectangle 640"/>
          <p:cNvSpPr>
            <a:spLocks noChangeArrowheads="1"/>
          </p:cNvSpPr>
          <p:nvPr/>
        </p:nvSpPr>
        <p:spPr bwMode="auto">
          <a:xfrm>
            <a:off x="431800" y="684213"/>
            <a:ext cx="8326438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链队列</a:t>
            </a:r>
            <a:endParaRPr kumimoji="1" lang="zh-CN" altLang="ru-RU" sz="3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☞ 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队列的链式存储结构简称为链队列，它是限制仅在表头删除和表尾插入的单链表。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显然，仅有单链表的头指针不便于在表尾做插入操作，为此再增加一个尾指针，指向链表的最后一个结点。于是，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一个链队列由头指针和尾指针唯一确定</a:t>
            </a:r>
            <a:r>
              <a:rPr kumimoji="1" lang="zh-CN" alt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688">
                                            <p:txEl>
                                              <p:charRg st="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688">
                                            <p:txEl>
                                              <p:charRg st="4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5058" name="Group 643"/>
          <p:cNvGrpSpPr/>
          <p:nvPr/>
        </p:nvGrpSpPr>
        <p:grpSpPr>
          <a:xfrm>
            <a:off x="2097088" y="549275"/>
            <a:ext cx="6143625" cy="2790825"/>
            <a:chOff x="1321" y="374"/>
            <a:chExt cx="3870" cy="1758"/>
          </a:xfrm>
        </p:grpSpPr>
        <p:grpSp>
          <p:nvGrpSpPr>
            <p:cNvPr id="45059" name="Group 644"/>
            <p:cNvGrpSpPr/>
            <p:nvPr/>
          </p:nvGrpSpPr>
          <p:grpSpPr>
            <a:xfrm>
              <a:off x="1321" y="913"/>
              <a:ext cx="3870" cy="1219"/>
              <a:chOff x="1321" y="913"/>
              <a:chExt cx="3870" cy="1219"/>
            </a:xfrm>
          </p:grpSpPr>
          <p:sp>
            <p:nvSpPr>
              <p:cNvPr id="45060" name="Line 645"/>
              <p:cNvSpPr/>
              <p:nvPr/>
            </p:nvSpPr>
            <p:spPr>
              <a:xfrm>
                <a:off x="1673" y="1177"/>
                <a:ext cx="441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45061" name="Group 646"/>
              <p:cNvGrpSpPr/>
              <p:nvPr/>
            </p:nvGrpSpPr>
            <p:grpSpPr>
              <a:xfrm>
                <a:off x="1321" y="913"/>
                <a:ext cx="3870" cy="1219"/>
                <a:chOff x="1321" y="941"/>
                <a:chExt cx="3870" cy="1219"/>
              </a:xfrm>
            </p:grpSpPr>
            <p:sp>
              <p:nvSpPr>
                <p:cNvPr id="45062" name="Rectangle 647"/>
                <p:cNvSpPr/>
                <p:nvPr/>
              </p:nvSpPr>
              <p:spPr>
                <a:xfrm>
                  <a:off x="1321" y="941"/>
                  <a:ext cx="617" cy="1219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5063" name="Group 648"/>
                <p:cNvGrpSpPr/>
                <p:nvPr/>
              </p:nvGrpSpPr>
              <p:grpSpPr>
                <a:xfrm>
                  <a:off x="3260" y="1020"/>
                  <a:ext cx="704" cy="315"/>
                  <a:chOff x="2256" y="1008"/>
                  <a:chExt cx="864" cy="384"/>
                </a:xfrm>
              </p:grpSpPr>
              <p:sp>
                <p:nvSpPr>
                  <p:cNvPr id="45064" name="Rectangle 649"/>
                  <p:cNvSpPr/>
                  <p:nvPr/>
                </p:nvSpPr>
                <p:spPr>
                  <a:xfrm>
                    <a:off x="2400" y="1056"/>
                    <a:ext cx="528" cy="336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065" name="Line 650"/>
                  <p:cNvSpPr/>
                  <p:nvPr/>
                </p:nvSpPr>
                <p:spPr>
                  <a:xfrm>
                    <a:off x="2736" y="1056"/>
                    <a:ext cx="0" cy="336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5066" name="Line 651"/>
                  <p:cNvSpPr/>
                  <p:nvPr/>
                </p:nvSpPr>
                <p:spPr>
                  <a:xfrm>
                    <a:off x="2784" y="1200"/>
                    <a:ext cx="336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5067" name="Rectangle 652"/>
                  <p:cNvSpPr/>
                  <p:nvPr/>
                </p:nvSpPr>
                <p:spPr>
                  <a:xfrm>
                    <a:off x="2256" y="1008"/>
                    <a:ext cx="672" cy="35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a</a:t>
                    </a:r>
                    <a:r>
                      <a:rPr lang="ru-RU" altLang="zh-CN" b="1" baseline="-16000" dirty="0">
                        <a:latin typeface="Times New Roman" panose="02020603050405020304" pitchFamily="18" charset="0"/>
                      </a:rPr>
                      <a:t>2</a:t>
                    </a:r>
                    <a:endParaRPr lang="ru-RU" altLang="zh-CN" b="1" baseline="-160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5068" name="Line 653"/>
                <p:cNvSpPr/>
                <p:nvPr/>
              </p:nvSpPr>
              <p:spPr>
                <a:xfrm>
                  <a:off x="4317" y="1177"/>
                  <a:ext cx="264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45069" name="Group 654"/>
                <p:cNvGrpSpPr/>
                <p:nvPr/>
              </p:nvGrpSpPr>
              <p:grpSpPr>
                <a:xfrm>
                  <a:off x="4553" y="1026"/>
                  <a:ext cx="638" cy="316"/>
                  <a:chOff x="3901" y="1962"/>
                  <a:chExt cx="638" cy="316"/>
                </a:xfrm>
              </p:grpSpPr>
              <p:grpSp>
                <p:nvGrpSpPr>
                  <p:cNvPr id="45070" name="Group 655"/>
                  <p:cNvGrpSpPr/>
                  <p:nvPr/>
                </p:nvGrpSpPr>
                <p:grpSpPr>
                  <a:xfrm>
                    <a:off x="3929" y="1990"/>
                    <a:ext cx="572" cy="281"/>
                    <a:chOff x="4553" y="1054"/>
                    <a:chExt cx="572" cy="281"/>
                  </a:xfrm>
                </p:grpSpPr>
                <p:sp>
                  <p:nvSpPr>
                    <p:cNvPr id="45071" name="Rectangle 656"/>
                    <p:cNvSpPr/>
                    <p:nvPr/>
                  </p:nvSpPr>
                  <p:spPr>
                    <a:xfrm>
                      <a:off x="4553" y="1054"/>
                      <a:ext cx="572" cy="276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072" name="Line 657"/>
                    <p:cNvSpPr/>
                    <p:nvPr/>
                  </p:nvSpPr>
                  <p:spPr>
                    <a:xfrm>
                      <a:off x="4889" y="1059"/>
                      <a:ext cx="0" cy="276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45073" name="Group 658"/>
                  <p:cNvGrpSpPr/>
                  <p:nvPr/>
                </p:nvGrpSpPr>
                <p:grpSpPr>
                  <a:xfrm>
                    <a:off x="3901" y="1962"/>
                    <a:ext cx="638" cy="316"/>
                    <a:chOff x="3674" y="1820"/>
                    <a:chExt cx="638" cy="316"/>
                  </a:xfrm>
                </p:grpSpPr>
                <p:sp>
                  <p:nvSpPr>
                    <p:cNvPr id="45074" name="Rectangle 659"/>
                    <p:cNvSpPr/>
                    <p:nvPr/>
                  </p:nvSpPr>
                  <p:spPr>
                    <a:xfrm>
                      <a:off x="3674" y="1820"/>
                      <a:ext cx="340" cy="288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ru-RU" altLang="zh-CN" b="1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ru-RU" altLang="zh-CN" b="1" baseline="-16000" dirty="0">
                          <a:latin typeface="Times New Roman" panose="02020603050405020304" pitchFamily="18" charset="0"/>
                        </a:rPr>
                        <a:t>n</a:t>
                      </a:r>
                      <a:endParaRPr lang="ru-RU" altLang="zh-CN" b="1" baseline="-16000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075" name="Rectangle 660"/>
                    <p:cNvSpPr/>
                    <p:nvPr/>
                  </p:nvSpPr>
                  <p:spPr>
                    <a:xfrm>
                      <a:off x="4035" y="1886"/>
                      <a:ext cx="277" cy="250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anchor="t">
                      <a:spAutoFit/>
                    </a:bodyPr>
                    <a:p>
                      <a:pPr algn="ctr"/>
                      <a:r>
                        <a:rPr lang="ru-RU" altLang="zh-CN" sz="2000" b="1" dirty="0">
                          <a:latin typeface="Times New Roman" panose="02020603050405020304" pitchFamily="18" charset="0"/>
                        </a:rPr>
                        <a:t>∧</a:t>
                      </a:r>
                      <a:endParaRPr lang="ru-RU" altLang="zh-CN" sz="2000" b="1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5076" name="Line 661"/>
                <p:cNvSpPr/>
                <p:nvPr/>
              </p:nvSpPr>
              <p:spPr>
                <a:xfrm>
                  <a:off x="4008" y="1177"/>
                  <a:ext cx="309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45077" name="Group 662"/>
                <p:cNvGrpSpPr/>
                <p:nvPr/>
              </p:nvGrpSpPr>
              <p:grpSpPr>
                <a:xfrm>
                  <a:off x="2687" y="1020"/>
                  <a:ext cx="705" cy="315"/>
                  <a:chOff x="1728" y="1008"/>
                  <a:chExt cx="768" cy="384"/>
                </a:xfrm>
              </p:grpSpPr>
              <p:grpSp>
                <p:nvGrpSpPr>
                  <p:cNvPr id="45078" name="Group 663"/>
                  <p:cNvGrpSpPr/>
                  <p:nvPr/>
                </p:nvGrpSpPr>
                <p:grpSpPr>
                  <a:xfrm>
                    <a:off x="1728" y="1008"/>
                    <a:ext cx="576" cy="384"/>
                    <a:chOff x="1344" y="1008"/>
                    <a:chExt cx="672" cy="384"/>
                  </a:xfrm>
                </p:grpSpPr>
                <p:sp>
                  <p:nvSpPr>
                    <p:cNvPr id="45079" name="Rectangle 664"/>
                    <p:cNvSpPr/>
                    <p:nvPr/>
                  </p:nvSpPr>
                  <p:spPr>
                    <a:xfrm>
                      <a:off x="1440" y="1056"/>
                      <a:ext cx="576" cy="336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080" name="Line 665"/>
                    <p:cNvSpPr/>
                    <p:nvPr/>
                  </p:nvSpPr>
                  <p:spPr>
                    <a:xfrm>
                      <a:off x="1824" y="1056"/>
                      <a:ext cx="0" cy="336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5081" name="Rectangle 666"/>
                    <p:cNvSpPr/>
                    <p:nvPr/>
                  </p:nvSpPr>
                  <p:spPr>
                    <a:xfrm>
                      <a:off x="1344" y="1008"/>
                      <a:ext cx="575" cy="35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ru-RU" altLang="zh-CN" b="1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ru-RU" altLang="zh-CN" b="1" baseline="-16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ru-RU" altLang="zh-CN" b="1" baseline="-16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5082" name="Line 667"/>
                  <p:cNvSpPr/>
                  <p:nvPr/>
                </p:nvSpPr>
                <p:spPr>
                  <a:xfrm>
                    <a:off x="2208" y="1200"/>
                    <a:ext cx="288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45083" name="Group 668"/>
                <p:cNvGrpSpPr/>
                <p:nvPr/>
              </p:nvGrpSpPr>
              <p:grpSpPr>
                <a:xfrm>
                  <a:off x="2114" y="1059"/>
                  <a:ext cx="661" cy="275"/>
                  <a:chOff x="1872" y="960"/>
                  <a:chExt cx="720" cy="336"/>
                </a:xfrm>
              </p:grpSpPr>
              <p:sp>
                <p:nvSpPr>
                  <p:cNvPr id="45084" name="AutoShape 669"/>
                  <p:cNvSpPr/>
                  <p:nvPr/>
                </p:nvSpPr>
                <p:spPr>
                  <a:xfrm>
                    <a:off x="1872" y="960"/>
                    <a:ext cx="528" cy="336"/>
                  </a:xfrm>
                  <a:prstGeom prst="flowChartProcess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085" name="Line 670"/>
                  <p:cNvSpPr/>
                  <p:nvPr/>
                </p:nvSpPr>
                <p:spPr>
                  <a:xfrm>
                    <a:off x="2256" y="960"/>
                    <a:ext cx="0" cy="336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5086" name="Line 671"/>
                  <p:cNvSpPr/>
                  <p:nvPr/>
                </p:nvSpPr>
                <p:spPr>
                  <a:xfrm>
                    <a:off x="2304" y="1104"/>
                    <a:ext cx="288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5087" name="Line 672"/>
                  <p:cNvSpPr/>
                  <p:nvPr/>
                </p:nvSpPr>
                <p:spPr>
                  <a:xfrm flipH="1">
                    <a:off x="1872" y="960"/>
                    <a:ext cx="144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5088" name="Line 673"/>
                  <p:cNvSpPr/>
                  <p:nvPr/>
                </p:nvSpPr>
                <p:spPr>
                  <a:xfrm flipH="1">
                    <a:off x="1872" y="960"/>
                    <a:ext cx="288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5089" name="Line 674"/>
                  <p:cNvSpPr/>
                  <p:nvPr/>
                </p:nvSpPr>
                <p:spPr>
                  <a:xfrm flipH="1">
                    <a:off x="1968" y="1008"/>
                    <a:ext cx="288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5090" name="Line 675"/>
                  <p:cNvSpPr/>
                  <p:nvPr/>
                </p:nvSpPr>
                <p:spPr>
                  <a:xfrm flipH="1">
                    <a:off x="2112" y="1152"/>
                    <a:ext cx="144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5091" name="Rectangle 676"/>
                <p:cNvSpPr/>
                <p:nvPr/>
              </p:nvSpPr>
              <p:spPr>
                <a:xfrm>
                  <a:off x="1453" y="1059"/>
                  <a:ext cx="353" cy="2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092" name="Rectangle 677"/>
                <p:cNvSpPr/>
                <p:nvPr/>
              </p:nvSpPr>
              <p:spPr>
                <a:xfrm>
                  <a:off x="1321" y="1256"/>
                  <a:ext cx="749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front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093" name="Rectangle 678"/>
                <p:cNvSpPr/>
                <p:nvPr/>
              </p:nvSpPr>
              <p:spPr>
                <a:xfrm>
                  <a:off x="1409" y="1649"/>
                  <a:ext cx="397" cy="2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094" name="Rectangle 679"/>
                <p:cNvSpPr/>
                <p:nvPr/>
              </p:nvSpPr>
              <p:spPr>
                <a:xfrm>
                  <a:off x="1365" y="1846"/>
                  <a:ext cx="705" cy="28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rear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095" name="Line 680"/>
                <p:cNvSpPr/>
                <p:nvPr/>
              </p:nvSpPr>
              <p:spPr>
                <a:xfrm>
                  <a:off x="1673" y="1767"/>
                  <a:ext cx="3172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96" name="Line 681"/>
              <p:cNvSpPr/>
              <p:nvPr/>
            </p:nvSpPr>
            <p:spPr>
              <a:xfrm flipV="1">
                <a:off x="4836" y="1302"/>
                <a:ext cx="0" cy="433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45097" name="Group 682"/>
            <p:cNvGrpSpPr/>
            <p:nvPr/>
          </p:nvGrpSpPr>
          <p:grpSpPr>
            <a:xfrm>
              <a:off x="2058" y="374"/>
              <a:ext cx="3046" cy="686"/>
              <a:chOff x="2058" y="374"/>
              <a:chExt cx="3046" cy="686"/>
            </a:xfrm>
          </p:grpSpPr>
          <p:sp>
            <p:nvSpPr>
              <p:cNvPr id="2731" name="Rectangle 683"/>
              <p:cNvSpPr>
                <a:spLocks noChangeArrowheads="1"/>
              </p:cNvSpPr>
              <p:nvPr/>
            </p:nvSpPr>
            <p:spPr bwMode="auto">
              <a:xfrm>
                <a:off x="2058" y="374"/>
                <a:ext cx="344" cy="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ru-RU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头结点</a:t>
                </a:r>
                <a:endPara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2" name="Rectangle 684"/>
              <p:cNvSpPr>
                <a:spLocks noChangeArrowheads="1"/>
              </p:cNvSpPr>
              <p:nvPr/>
            </p:nvSpPr>
            <p:spPr bwMode="auto">
              <a:xfrm>
                <a:off x="2738" y="459"/>
                <a:ext cx="567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ru-RU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队头结点</a:t>
                </a:r>
                <a:endPara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3" name="Rectangle 685"/>
              <p:cNvSpPr>
                <a:spLocks noChangeArrowheads="1"/>
              </p:cNvSpPr>
              <p:nvPr/>
            </p:nvSpPr>
            <p:spPr bwMode="auto">
              <a:xfrm>
                <a:off x="4581" y="459"/>
                <a:ext cx="523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ru-RU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队尾结点</a:t>
                </a:r>
                <a:endPara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734" name="Rectangle 686"/>
          <p:cNvSpPr>
            <a:spLocks noChangeArrowheads="1"/>
          </p:cNvSpPr>
          <p:nvPr/>
        </p:nvSpPr>
        <p:spPr bwMode="auto">
          <a:xfrm>
            <a:off x="341313" y="3563938"/>
            <a:ext cx="8610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typedef  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struct{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Lin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QueueNode</a:t>
            </a:r>
            <a:r>
              <a:rPr kumimoji="1" lang="ru-R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*front ,*rear ; 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}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LinkQueue;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LinkQueue   *Q ;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5" name="AutoShape 687"/>
          <p:cNvSpPr/>
          <p:nvPr/>
        </p:nvSpPr>
        <p:spPr>
          <a:xfrm>
            <a:off x="4032250" y="5408613"/>
            <a:ext cx="1620838" cy="885825"/>
          </a:xfrm>
          <a:prstGeom prst="wedgeRoundRectCallout">
            <a:avLst>
              <a:gd name="adj1" fmla="val -133153"/>
              <a:gd name="adj2" fmla="val -74375"/>
              <a:gd name="adj3" fmla="val 16667"/>
            </a:avLst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p>
            <a:pPr algn="ctr"/>
            <a:r>
              <a:rPr lang="zh-CN" altLang="ru-RU" b="1" dirty="0">
                <a:latin typeface="Times New Roman" panose="02020603050405020304" pitchFamily="18" charset="0"/>
              </a:rPr>
              <a:t>链队列的类型</a:t>
            </a:r>
            <a:endParaRPr lang="zh-CN" altLang="ru-RU" b="1" dirty="0">
              <a:latin typeface="Times New Roman" panose="02020603050405020304" pitchFamily="18" charset="0"/>
            </a:endParaRPr>
          </a:p>
        </p:txBody>
      </p:sp>
      <p:grpSp>
        <p:nvGrpSpPr>
          <p:cNvPr id="2736" name="Group 688"/>
          <p:cNvGrpSpPr/>
          <p:nvPr/>
        </p:nvGrpSpPr>
        <p:grpSpPr>
          <a:xfrm>
            <a:off x="881063" y="1673225"/>
            <a:ext cx="1143000" cy="609600"/>
            <a:chOff x="576" y="1344"/>
            <a:chExt cx="720" cy="384"/>
          </a:xfrm>
        </p:grpSpPr>
        <p:sp>
          <p:nvSpPr>
            <p:cNvPr id="45104" name="Line 689"/>
            <p:cNvSpPr/>
            <p:nvPr/>
          </p:nvSpPr>
          <p:spPr>
            <a:xfrm>
              <a:off x="912" y="1728"/>
              <a:ext cx="384" cy="0"/>
            </a:xfrm>
            <a:prstGeom prst="line">
              <a:avLst/>
            </a:prstGeom>
            <a:ln w="349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05" name="Rectangle 690"/>
            <p:cNvSpPr/>
            <p:nvPr/>
          </p:nvSpPr>
          <p:spPr>
            <a:xfrm>
              <a:off x="576" y="1344"/>
              <a:ext cx="432" cy="32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sz="2800" b="1" dirty="0">
                  <a:latin typeface="Times New Roman" panose="02020603050405020304" pitchFamily="18" charset="0"/>
                </a:rPr>
                <a:t>Q</a:t>
              </a:r>
              <a:endParaRPr lang="ru-RU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73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>
                                            <p:txEl>
                                              <p:charRg st="2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" dur="500"/>
                                        <p:tgtEl>
                                          <p:spTgt spid="2734">
                                            <p:txEl>
                                              <p:charRg st="2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>
                                            <p:txEl>
                                              <p:charRg st="5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/>
                                        <p:tgtEl>
                                          <p:spTgt spid="2734">
                                            <p:txEl>
                                              <p:charRg st="5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>
                                            <p:txEl>
                                              <p:charRg st="7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2" dur="500"/>
                                        <p:tgtEl>
                                          <p:spTgt spid="2734">
                                            <p:txEl>
                                              <p:charRg st="73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41" name="Rectangle 693"/>
          <p:cNvSpPr>
            <a:spLocks noChangeArrowheads="1"/>
          </p:cNvSpPr>
          <p:nvPr/>
        </p:nvSpPr>
        <p:spPr bwMode="auto">
          <a:xfrm>
            <a:off x="296863" y="3024188"/>
            <a:ext cx="845820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   头指针 为  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&gt;front</a:t>
            </a:r>
            <a:endParaRPr kumimoji="1" lang="ru-RU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尾指针 为  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&gt;rear</a:t>
            </a:r>
            <a:endParaRPr kumimoji="1" lang="ru-RU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这样，确定了头指针和尾指针后，在链队列上实现上述的运算可参照链表的运算。</a:t>
            </a:r>
            <a:endParaRPr kumimoji="1" lang="zh-CN" altLang="ru-RU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7620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zh-CN" altLang="ru-RU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46083" name="Group 694"/>
          <p:cNvGrpSpPr/>
          <p:nvPr/>
        </p:nvGrpSpPr>
        <p:grpSpPr>
          <a:xfrm>
            <a:off x="881063" y="863600"/>
            <a:ext cx="7359650" cy="1935163"/>
            <a:chOff x="555" y="544"/>
            <a:chExt cx="4636" cy="1219"/>
          </a:xfrm>
        </p:grpSpPr>
        <p:grpSp>
          <p:nvGrpSpPr>
            <p:cNvPr id="46084" name="Group 695"/>
            <p:cNvGrpSpPr/>
            <p:nvPr/>
          </p:nvGrpSpPr>
          <p:grpSpPr>
            <a:xfrm>
              <a:off x="1321" y="544"/>
              <a:ext cx="3870" cy="1219"/>
              <a:chOff x="1321" y="913"/>
              <a:chExt cx="3870" cy="1219"/>
            </a:xfrm>
          </p:grpSpPr>
          <p:sp>
            <p:nvSpPr>
              <p:cNvPr id="46085" name="Line 696"/>
              <p:cNvSpPr/>
              <p:nvPr/>
            </p:nvSpPr>
            <p:spPr>
              <a:xfrm>
                <a:off x="1673" y="1177"/>
                <a:ext cx="441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46086" name="Group 697"/>
              <p:cNvGrpSpPr/>
              <p:nvPr/>
            </p:nvGrpSpPr>
            <p:grpSpPr>
              <a:xfrm>
                <a:off x="1321" y="913"/>
                <a:ext cx="3870" cy="1219"/>
                <a:chOff x="1321" y="941"/>
                <a:chExt cx="3870" cy="1219"/>
              </a:xfrm>
            </p:grpSpPr>
            <p:sp>
              <p:nvSpPr>
                <p:cNvPr id="46087" name="Rectangle 698"/>
                <p:cNvSpPr/>
                <p:nvPr/>
              </p:nvSpPr>
              <p:spPr>
                <a:xfrm>
                  <a:off x="1321" y="941"/>
                  <a:ext cx="617" cy="1219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6088" name="Group 699"/>
                <p:cNvGrpSpPr/>
                <p:nvPr/>
              </p:nvGrpSpPr>
              <p:grpSpPr>
                <a:xfrm>
                  <a:off x="3260" y="1020"/>
                  <a:ext cx="704" cy="315"/>
                  <a:chOff x="2256" y="1008"/>
                  <a:chExt cx="864" cy="384"/>
                </a:xfrm>
              </p:grpSpPr>
              <p:sp>
                <p:nvSpPr>
                  <p:cNvPr id="46089" name="Rectangle 700"/>
                  <p:cNvSpPr/>
                  <p:nvPr/>
                </p:nvSpPr>
                <p:spPr>
                  <a:xfrm>
                    <a:off x="2400" y="1056"/>
                    <a:ext cx="528" cy="336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090" name="Line 701"/>
                  <p:cNvSpPr/>
                  <p:nvPr/>
                </p:nvSpPr>
                <p:spPr>
                  <a:xfrm>
                    <a:off x="2736" y="1056"/>
                    <a:ext cx="0" cy="336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091" name="Line 702"/>
                  <p:cNvSpPr/>
                  <p:nvPr/>
                </p:nvSpPr>
                <p:spPr>
                  <a:xfrm>
                    <a:off x="2784" y="1200"/>
                    <a:ext cx="336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6092" name="Rectangle 703"/>
                  <p:cNvSpPr/>
                  <p:nvPr/>
                </p:nvSpPr>
                <p:spPr>
                  <a:xfrm>
                    <a:off x="2256" y="1008"/>
                    <a:ext cx="672" cy="35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a</a:t>
                    </a:r>
                    <a:r>
                      <a:rPr lang="ru-RU" altLang="zh-CN" b="1" baseline="-16000" dirty="0">
                        <a:latin typeface="Times New Roman" panose="02020603050405020304" pitchFamily="18" charset="0"/>
                      </a:rPr>
                      <a:t>2</a:t>
                    </a:r>
                    <a:endParaRPr lang="ru-RU" altLang="zh-CN" b="1" baseline="-160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6093" name="Line 704"/>
                <p:cNvSpPr/>
                <p:nvPr/>
              </p:nvSpPr>
              <p:spPr>
                <a:xfrm>
                  <a:off x="4317" y="1177"/>
                  <a:ext cx="264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46094" name="Group 705"/>
                <p:cNvGrpSpPr/>
                <p:nvPr/>
              </p:nvGrpSpPr>
              <p:grpSpPr>
                <a:xfrm>
                  <a:off x="4553" y="1026"/>
                  <a:ext cx="638" cy="316"/>
                  <a:chOff x="3901" y="1962"/>
                  <a:chExt cx="638" cy="316"/>
                </a:xfrm>
              </p:grpSpPr>
              <p:grpSp>
                <p:nvGrpSpPr>
                  <p:cNvPr id="46095" name="Group 706"/>
                  <p:cNvGrpSpPr/>
                  <p:nvPr/>
                </p:nvGrpSpPr>
                <p:grpSpPr>
                  <a:xfrm>
                    <a:off x="3929" y="1990"/>
                    <a:ext cx="572" cy="281"/>
                    <a:chOff x="4553" y="1054"/>
                    <a:chExt cx="572" cy="281"/>
                  </a:xfrm>
                </p:grpSpPr>
                <p:sp>
                  <p:nvSpPr>
                    <p:cNvPr id="46096" name="Rectangle 707"/>
                    <p:cNvSpPr/>
                    <p:nvPr/>
                  </p:nvSpPr>
                  <p:spPr>
                    <a:xfrm>
                      <a:off x="4553" y="1054"/>
                      <a:ext cx="572" cy="276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097" name="Line 708"/>
                    <p:cNvSpPr/>
                    <p:nvPr/>
                  </p:nvSpPr>
                  <p:spPr>
                    <a:xfrm>
                      <a:off x="4889" y="1059"/>
                      <a:ext cx="0" cy="276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46098" name="Group 709"/>
                  <p:cNvGrpSpPr/>
                  <p:nvPr/>
                </p:nvGrpSpPr>
                <p:grpSpPr>
                  <a:xfrm>
                    <a:off x="3901" y="1962"/>
                    <a:ext cx="638" cy="316"/>
                    <a:chOff x="3674" y="1820"/>
                    <a:chExt cx="638" cy="316"/>
                  </a:xfrm>
                </p:grpSpPr>
                <p:sp>
                  <p:nvSpPr>
                    <p:cNvPr id="46099" name="Rectangle 710"/>
                    <p:cNvSpPr/>
                    <p:nvPr/>
                  </p:nvSpPr>
                  <p:spPr>
                    <a:xfrm>
                      <a:off x="3674" y="1820"/>
                      <a:ext cx="340" cy="288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ru-RU" altLang="zh-CN" b="1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ru-RU" altLang="zh-CN" b="1" baseline="-16000" dirty="0">
                          <a:latin typeface="Times New Roman" panose="02020603050405020304" pitchFamily="18" charset="0"/>
                        </a:rPr>
                        <a:t>n</a:t>
                      </a:r>
                      <a:endParaRPr lang="ru-RU" altLang="zh-CN" b="1" baseline="-16000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100" name="Rectangle 711"/>
                    <p:cNvSpPr/>
                    <p:nvPr/>
                  </p:nvSpPr>
                  <p:spPr>
                    <a:xfrm>
                      <a:off x="4035" y="1886"/>
                      <a:ext cx="277" cy="250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anchor="t">
                      <a:spAutoFit/>
                    </a:bodyPr>
                    <a:p>
                      <a:pPr algn="ctr"/>
                      <a:r>
                        <a:rPr lang="ru-RU" altLang="zh-CN" sz="2000" b="1" dirty="0">
                          <a:latin typeface="Times New Roman" panose="02020603050405020304" pitchFamily="18" charset="0"/>
                        </a:rPr>
                        <a:t>∧</a:t>
                      </a:r>
                      <a:endParaRPr lang="ru-RU" altLang="zh-CN" sz="2000" b="1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6101" name="Line 712"/>
                <p:cNvSpPr/>
                <p:nvPr/>
              </p:nvSpPr>
              <p:spPr>
                <a:xfrm>
                  <a:off x="4008" y="1177"/>
                  <a:ext cx="309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46102" name="Group 713"/>
                <p:cNvGrpSpPr/>
                <p:nvPr/>
              </p:nvGrpSpPr>
              <p:grpSpPr>
                <a:xfrm>
                  <a:off x="2687" y="1020"/>
                  <a:ext cx="705" cy="315"/>
                  <a:chOff x="1728" y="1008"/>
                  <a:chExt cx="768" cy="384"/>
                </a:xfrm>
              </p:grpSpPr>
              <p:grpSp>
                <p:nvGrpSpPr>
                  <p:cNvPr id="46103" name="Group 714"/>
                  <p:cNvGrpSpPr/>
                  <p:nvPr/>
                </p:nvGrpSpPr>
                <p:grpSpPr>
                  <a:xfrm>
                    <a:off x="1728" y="1008"/>
                    <a:ext cx="576" cy="384"/>
                    <a:chOff x="1344" y="1008"/>
                    <a:chExt cx="672" cy="384"/>
                  </a:xfrm>
                </p:grpSpPr>
                <p:sp>
                  <p:nvSpPr>
                    <p:cNvPr id="46104" name="Rectangle 715"/>
                    <p:cNvSpPr/>
                    <p:nvPr/>
                  </p:nvSpPr>
                  <p:spPr>
                    <a:xfrm>
                      <a:off x="1440" y="1056"/>
                      <a:ext cx="576" cy="336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105" name="Line 716"/>
                    <p:cNvSpPr/>
                    <p:nvPr/>
                  </p:nvSpPr>
                  <p:spPr>
                    <a:xfrm>
                      <a:off x="1824" y="1056"/>
                      <a:ext cx="0" cy="336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6106" name="Rectangle 717"/>
                    <p:cNvSpPr/>
                    <p:nvPr/>
                  </p:nvSpPr>
                  <p:spPr>
                    <a:xfrm>
                      <a:off x="1344" y="1008"/>
                      <a:ext cx="575" cy="35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ru-RU" altLang="zh-CN" b="1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ru-RU" altLang="zh-CN" b="1" baseline="-16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ru-RU" altLang="zh-CN" b="1" baseline="-16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6107" name="Line 718"/>
                  <p:cNvSpPr/>
                  <p:nvPr/>
                </p:nvSpPr>
                <p:spPr>
                  <a:xfrm>
                    <a:off x="2208" y="1200"/>
                    <a:ext cx="288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46108" name="Group 719"/>
                <p:cNvGrpSpPr/>
                <p:nvPr/>
              </p:nvGrpSpPr>
              <p:grpSpPr>
                <a:xfrm>
                  <a:off x="2114" y="1059"/>
                  <a:ext cx="661" cy="275"/>
                  <a:chOff x="1872" y="960"/>
                  <a:chExt cx="720" cy="336"/>
                </a:xfrm>
              </p:grpSpPr>
              <p:sp>
                <p:nvSpPr>
                  <p:cNvPr id="46109" name="AutoShape 720"/>
                  <p:cNvSpPr/>
                  <p:nvPr/>
                </p:nvSpPr>
                <p:spPr>
                  <a:xfrm>
                    <a:off x="1872" y="960"/>
                    <a:ext cx="528" cy="336"/>
                  </a:xfrm>
                  <a:prstGeom prst="flowChartProcess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110" name="Line 721"/>
                  <p:cNvSpPr/>
                  <p:nvPr/>
                </p:nvSpPr>
                <p:spPr>
                  <a:xfrm>
                    <a:off x="2256" y="960"/>
                    <a:ext cx="0" cy="336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111" name="Line 722"/>
                  <p:cNvSpPr/>
                  <p:nvPr/>
                </p:nvSpPr>
                <p:spPr>
                  <a:xfrm>
                    <a:off x="2304" y="1104"/>
                    <a:ext cx="288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6112" name="Line 723"/>
                  <p:cNvSpPr/>
                  <p:nvPr/>
                </p:nvSpPr>
                <p:spPr>
                  <a:xfrm flipH="1">
                    <a:off x="1872" y="960"/>
                    <a:ext cx="144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113" name="Line 724"/>
                  <p:cNvSpPr/>
                  <p:nvPr/>
                </p:nvSpPr>
                <p:spPr>
                  <a:xfrm flipH="1">
                    <a:off x="1872" y="960"/>
                    <a:ext cx="288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114" name="Line 725"/>
                  <p:cNvSpPr/>
                  <p:nvPr/>
                </p:nvSpPr>
                <p:spPr>
                  <a:xfrm flipH="1">
                    <a:off x="1968" y="1008"/>
                    <a:ext cx="288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115" name="Line 726"/>
                  <p:cNvSpPr/>
                  <p:nvPr/>
                </p:nvSpPr>
                <p:spPr>
                  <a:xfrm flipH="1">
                    <a:off x="2112" y="1152"/>
                    <a:ext cx="144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6116" name="Rectangle 727"/>
                <p:cNvSpPr/>
                <p:nvPr/>
              </p:nvSpPr>
              <p:spPr>
                <a:xfrm>
                  <a:off x="1453" y="1059"/>
                  <a:ext cx="353" cy="2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17" name="Rectangle 728"/>
                <p:cNvSpPr/>
                <p:nvPr/>
              </p:nvSpPr>
              <p:spPr>
                <a:xfrm>
                  <a:off x="1321" y="1256"/>
                  <a:ext cx="749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front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18" name="Rectangle 729"/>
                <p:cNvSpPr/>
                <p:nvPr/>
              </p:nvSpPr>
              <p:spPr>
                <a:xfrm>
                  <a:off x="1409" y="1649"/>
                  <a:ext cx="397" cy="2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19" name="Rectangle 730"/>
                <p:cNvSpPr/>
                <p:nvPr/>
              </p:nvSpPr>
              <p:spPr>
                <a:xfrm>
                  <a:off x="1365" y="1846"/>
                  <a:ext cx="705" cy="28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rear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20" name="Line 731"/>
                <p:cNvSpPr/>
                <p:nvPr/>
              </p:nvSpPr>
              <p:spPr>
                <a:xfrm>
                  <a:off x="1673" y="1767"/>
                  <a:ext cx="3172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6121" name="Line 732"/>
              <p:cNvSpPr/>
              <p:nvPr/>
            </p:nvSpPr>
            <p:spPr>
              <a:xfrm flipV="1">
                <a:off x="4836" y="1302"/>
                <a:ext cx="0" cy="433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46122" name="Group 733"/>
            <p:cNvGrpSpPr/>
            <p:nvPr/>
          </p:nvGrpSpPr>
          <p:grpSpPr>
            <a:xfrm>
              <a:off x="555" y="713"/>
              <a:ext cx="720" cy="384"/>
              <a:chOff x="576" y="1344"/>
              <a:chExt cx="720" cy="384"/>
            </a:xfrm>
          </p:grpSpPr>
          <p:sp>
            <p:nvSpPr>
              <p:cNvPr id="46123" name="Line 734"/>
              <p:cNvSpPr/>
              <p:nvPr/>
            </p:nvSpPr>
            <p:spPr>
              <a:xfrm>
                <a:off x="912" y="1728"/>
                <a:ext cx="384" cy="0"/>
              </a:xfrm>
              <a:prstGeom prst="line">
                <a:avLst/>
              </a:prstGeom>
              <a:ln w="349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6124" name="Rectangle 735"/>
              <p:cNvSpPr/>
              <p:nvPr/>
            </p:nvSpPr>
            <p:spPr>
              <a:xfrm>
                <a:off x="576" y="1344"/>
                <a:ext cx="432" cy="327"/>
              </a:xfrm>
              <a:prstGeom prst="rect">
                <a:avLst/>
              </a:prstGeom>
              <a:noFill/>
              <a:ln w="349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ru-RU" altLang="zh-CN" sz="2800" b="1" dirty="0">
                    <a:latin typeface="Times New Roman" panose="02020603050405020304" pitchFamily="18" charset="0"/>
                  </a:rPr>
                  <a:t>Q</a:t>
                </a:r>
                <a:endParaRPr lang="ru-RU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74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" dur="500"/>
                                        <p:tgtEl>
                                          <p:spTgt spid="2741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>
                                            <p:txEl>
                                              <p:charRg st="4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5" dur="500"/>
                                        <p:tgtEl>
                                          <p:spTgt spid="2741">
                                            <p:txEl>
                                              <p:charRg st="44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>
                                            <p:txEl>
                                              <p:charRg st="8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8" dur="500"/>
                                        <p:tgtEl>
                                          <p:spTgt spid="2741">
                                            <p:txEl>
                                              <p:charRg st="8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86" name="Rectangle 738"/>
          <p:cNvSpPr/>
          <p:nvPr>
            <p:ph type="body" idx="4294967295"/>
          </p:nvPr>
        </p:nvSpPr>
        <p:spPr>
          <a:xfrm>
            <a:off x="1827213" y="2168525"/>
            <a:ext cx="5986462" cy="2819400"/>
          </a:xfrm>
          <a:ln/>
        </p:spPr>
        <p:txBody>
          <a:bodyPr vert="horz" wrap="square" lIns="92075" tIns="46038" rIns="92075" bIns="46038" anchor="t"/>
          <a:p>
            <a:pPr>
              <a:buClr>
                <a:schemeClr val="bg2"/>
              </a:buClr>
              <a:buSzPct val="100000"/>
            </a:pPr>
            <a:r>
              <a:rPr lang="ru-RU" altLang="zh-CN" dirty="0">
                <a:latin typeface="华文中宋" panose="02010600040101010101" pitchFamily="2" charset="-122"/>
              </a:rPr>
              <a:t>   5.3.1 </a:t>
            </a:r>
            <a:r>
              <a:rPr lang="zh-CN" altLang="ru-RU" dirty="0">
                <a:latin typeface="华文中宋" panose="02010600040101010101" pitchFamily="2" charset="-122"/>
              </a:rPr>
              <a:t>链队列的概念及数据类型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</a:pPr>
            <a:r>
              <a:rPr lang="zh-CN" altLang="ru-RU" b="1" dirty="0">
                <a:solidFill>
                  <a:srgbClr val="FF0000"/>
                </a:solidFill>
                <a:latin typeface="华文中宋" panose="02010600040101010101" pitchFamily="2" charset="-122"/>
              </a:rPr>
              <a:t>☞</a:t>
            </a:r>
            <a:r>
              <a:rPr lang="ru-RU" altLang="zh-CN" dirty="0">
                <a:latin typeface="华文中宋" panose="02010600040101010101" pitchFamily="2" charset="-122"/>
              </a:rPr>
              <a:t>5.3.2 </a:t>
            </a:r>
            <a:r>
              <a:rPr lang="zh-CN" altLang="ru-RU" dirty="0">
                <a:latin typeface="华文中宋" panose="02010600040101010101" pitchFamily="2" charset="-122"/>
              </a:rPr>
              <a:t>链队列的运算实现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787" name="Rectangle 739"/>
          <p:cNvSpPr>
            <a:spLocks noChangeArrowheads="1"/>
          </p:cNvSpPr>
          <p:nvPr/>
        </p:nvSpPr>
        <p:spPr bwMode="auto">
          <a:xfrm>
            <a:off x="1547813" y="1058863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5.3  </a:t>
            </a:r>
            <a:r>
              <a:rPr kumimoji="0" lang="zh-CN" altLang="ru-RU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链队列及其基本运算</a:t>
            </a:r>
            <a:endParaRPr kumimoji="0" lang="zh-CN" altLang="ru-RU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786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61" name="Rectangle 13"/>
          <p:cNvSpPr/>
          <p:nvPr>
            <p:ph type="body" idx="4294967295"/>
          </p:nvPr>
        </p:nvSpPr>
        <p:spPr>
          <a:xfrm>
            <a:off x="385763" y="692150"/>
            <a:ext cx="8596312" cy="5707063"/>
          </a:xfrm>
          <a:ln/>
        </p:spPr>
        <p:txBody>
          <a:bodyPr vert="horz" wrap="square" lIns="92075" tIns="46038" rIns="92075" bIns="46038" anchor="t"/>
          <a:p>
            <a:pPr marL="179705" lvl="1" indent="0">
              <a:lnSpc>
                <a:spcPct val="130000"/>
              </a:lnSpc>
              <a:spcBef>
                <a:spcPct val="30000"/>
              </a:spcBef>
            </a:pPr>
            <a:r>
              <a:rPr lang="ru-RU" altLang="zh-CN" sz="2800" b="1" dirty="0">
                <a:solidFill>
                  <a:srgbClr val="DDDDDD"/>
                </a:solidFill>
                <a:ea typeface="楷体_GB2312" pitchFamily="49" charset="-122"/>
              </a:rPr>
              <a:t>      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由定义可以看出，队列是由一组同类型数据元素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(a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…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组成的线性序列。</a:t>
            </a:r>
            <a:endParaRPr lang="zh-CN" altLang="ru-RU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179705" lvl="1" indent="0">
              <a:lnSpc>
                <a:spcPct val="130000"/>
              </a:lnSpc>
              <a:spcBef>
                <a:spcPct val="30000"/>
              </a:spcBef>
            </a:pP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     其中，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(1≤i≤n)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可以是原子类型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如整型、实型、字符型等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、或是结构类型的数据元素。在一个队列中，元素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i-1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是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的唯一直接前驱，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i+1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是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的唯一直接后继；而队头元素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无前驱，队尾元素</a:t>
            </a:r>
            <a:r>
              <a:rPr lang="ru-RU" altLang="zh-CN" sz="2800" b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ru-RU" altLang="zh-CN" sz="2800" b="1" baseline="-25000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无后继。</a:t>
            </a:r>
            <a:endParaRPr lang="zh-CN" altLang="ru-RU" sz="28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179705" lvl="1" indent="0">
              <a:lnSpc>
                <a:spcPct val="130000"/>
              </a:lnSpc>
              <a:spcBef>
                <a:spcPct val="30000"/>
              </a:spcBef>
            </a:pP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       因此，</a:t>
            </a:r>
            <a:r>
              <a:rPr lang="zh-CN" altLang="ru-RU" sz="2800" b="1" dirty="0">
                <a:solidFill>
                  <a:srgbClr val="FF0000"/>
                </a:solidFill>
                <a:ea typeface="楷体_GB2312" pitchFamily="49" charset="-122"/>
              </a:rPr>
              <a:t>队列属于线性逻辑结构</a:t>
            </a:r>
            <a:r>
              <a:rPr lang="zh-CN" altLang="ru-RU" sz="2800" b="1" dirty="0">
                <a:solidFill>
                  <a:schemeClr val="tx1"/>
                </a:solidFill>
                <a:ea typeface="楷体_GB2312" pitchFamily="49" charset="-122"/>
              </a:rPr>
              <a:t>。</a:t>
            </a:r>
            <a:r>
              <a:rPr lang="zh-CN" altLang="ru-RU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ru-RU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061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061">
                                            <p:txEl>
                                              <p:charRg st="4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061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Rectangle 742"/>
          <p:cNvSpPr/>
          <p:nvPr/>
        </p:nvSpPr>
        <p:spPr>
          <a:xfrm>
            <a:off x="249238" y="684213"/>
            <a:ext cx="3511550" cy="6746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(1) </a:t>
            </a:r>
            <a:r>
              <a:rPr lang="zh-CN" altLang="ru-RU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建空队</a:t>
            </a:r>
            <a:endParaRPr lang="zh-CN" altLang="ru-RU" sz="3200" b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grpSp>
        <p:nvGrpSpPr>
          <p:cNvPr id="48131" name="Group 743"/>
          <p:cNvGrpSpPr/>
          <p:nvPr/>
        </p:nvGrpSpPr>
        <p:grpSpPr>
          <a:xfrm>
            <a:off x="5219700" y="539750"/>
            <a:ext cx="2908300" cy="1177925"/>
            <a:chOff x="2400" y="2208"/>
            <a:chExt cx="2133" cy="912"/>
          </a:xfrm>
        </p:grpSpPr>
        <p:grpSp>
          <p:nvGrpSpPr>
            <p:cNvPr id="48132" name="Group 744"/>
            <p:cNvGrpSpPr/>
            <p:nvPr/>
          </p:nvGrpSpPr>
          <p:grpSpPr>
            <a:xfrm>
              <a:off x="2928" y="2208"/>
              <a:ext cx="1605" cy="912"/>
              <a:chOff x="2928" y="2208"/>
              <a:chExt cx="1605" cy="912"/>
            </a:xfrm>
          </p:grpSpPr>
          <p:sp>
            <p:nvSpPr>
              <p:cNvPr id="48133" name="Rectangle 745"/>
              <p:cNvSpPr/>
              <p:nvPr/>
            </p:nvSpPr>
            <p:spPr>
              <a:xfrm>
                <a:off x="2928" y="2208"/>
                <a:ext cx="480" cy="912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34" name="Rectangle 746"/>
              <p:cNvSpPr/>
              <p:nvPr/>
            </p:nvSpPr>
            <p:spPr>
              <a:xfrm>
                <a:off x="3072" y="2352"/>
                <a:ext cx="240" cy="24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35" name="Rectangle 747"/>
              <p:cNvSpPr/>
              <p:nvPr/>
            </p:nvSpPr>
            <p:spPr>
              <a:xfrm>
                <a:off x="3072" y="2784"/>
                <a:ext cx="240" cy="192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36" name="Line 748"/>
              <p:cNvSpPr/>
              <p:nvPr/>
            </p:nvSpPr>
            <p:spPr>
              <a:xfrm>
                <a:off x="3168" y="2448"/>
                <a:ext cx="480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8137" name="Line 749"/>
              <p:cNvSpPr/>
              <p:nvPr/>
            </p:nvSpPr>
            <p:spPr>
              <a:xfrm>
                <a:off x="3216" y="2880"/>
                <a:ext cx="768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38" name="Line 750"/>
              <p:cNvSpPr/>
              <p:nvPr/>
            </p:nvSpPr>
            <p:spPr>
              <a:xfrm flipV="1">
                <a:off x="3984" y="2640"/>
                <a:ext cx="0" cy="24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48139" name="Group 751"/>
              <p:cNvGrpSpPr/>
              <p:nvPr/>
            </p:nvGrpSpPr>
            <p:grpSpPr>
              <a:xfrm>
                <a:off x="3648" y="2256"/>
                <a:ext cx="885" cy="402"/>
                <a:chOff x="3648" y="2256"/>
                <a:chExt cx="885" cy="402"/>
              </a:xfrm>
            </p:grpSpPr>
            <p:grpSp>
              <p:nvGrpSpPr>
                <p:cNvPr id="48140" name="Group 752"/>
                <p:cNvGrpSpPr/>
                <p:nvPr/>
              </p:nvGrpSpPr>
              <p:grpSpPr>
                <a:xfrm>
                  <a:off x="3648" y="2256"/>
                  <a:ext cx="864" cy="384"/>
                  <a:chOff x="3648" y="2352"/>
                  <a:chExt cx="864" cy="384"/>
                </a:xfrm>
              </p:grpSpPr>
              <p:sp>
                <p:nvSpPr>
                  <p:cNvPr id="48141" name="Rectangle 753"/>
                  <p:cNvSpPr/>
                  <p:nvPr/>
                </p:nvSpPr>
                <p:spPr>
                  <a:xfrm>
                    <a:off x="3648" y="2352"/>
                    <a:ext cx="864" cy="384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142" name="Line 754"/>
                  <p:cNvSpPr/>
                  <p:nvPr/>
                </p:nvSpPr>
                <p:spPr>
                  <a:xfrm>
                    <a:off x="4080" y="2352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43" name="Line 755"/>
                  <p:cNvSpPr/>
                  <p:nvPr/>
                </p:nvSpPr>
                <p:spPr>
                  <a:xfrm flipH="1">
                    <a:off x="3648" y="2352"/>
                    <a:ext cx="192" cy="192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44" name="Line 756"/>
                  <p:cNvSpPr/>
                  <p:nvPr/>
                </p:nvSpPr>
                <p:spPr>
                  <a:xfrm flipH="1">
                    <a:off x="3648" y="2352"/>
                    <a:ext cx="384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45" name="Line 757"/>
                  <p:cNvSpPr/>
                  <p:nvPr/>
                </p:nvSpPr>
                <p:spPr>
                  <a:xfrm flipH="1">
                    <a:off x="3840" y="2496"/>
                    <a:ext cx="240" cy="24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8146" name="Rectangle 758"/>
                <p:cNvSpPr/>
                <p:nvPr/>
              </p:nvSpPr>
              <p:spPr>
                <a:xfrm>
                  <a:off x="4175" y="2304"/>
                  <a:ext cx="358" cy="35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p>
                  <a:r>
                    <a:rPr lang="ru-RU" altLang="zh-CN" b="1" dirty="0">
                      <a:latin typeface="Times New Roman" panose="02020603050405020304" pitchFamily="18" charset="0"/>
                    </a:rPr>
                    <a:t>∧</a:t>
                  </a:r>
                  <a:endParaRPr lang="ru-RU" altLang="zh-CN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8147" name="Line 759"/>
            <p:cNvSpPr/>
            <p:nvPr/>
          </p:nvSpPr>
          <p:spPr>
            <a:xfrm>
              <a:off x="2544" y="2640"/>
              <a:ext cx="38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48" name="Rectangle 760"/>
            <p:cNvSpPr/>
            <p:nvPr/>
          </p:nvSpPr>
          <p:spPr>
            <a:xfrm>
              <a:off x="2400" y="2256"/>
              <a:ext cx="384" cy="3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Q</a:t>
              </a:r>
              <a:endParaRPr lang="ru-RU" altLang="zh-CN" b="1" dirty="0">
                <a:solidFill>
                  <a:srgbClr val="99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09" name="Rectangle 761"/>
          <p:cNvSpPr/>
          <p:nvPr/>
        </p:nvSpPr>
        <p:spPr>
          <a:xfrm>
            <a:off x="7938" y="1285875"/>
            <a:ext cx="9043987" cy="572452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int </a:t>
            </a:r>
            <a:r>
              <a:rPr lang="ru-RU" altLang="zh-CN" b="1" dirty="0">
                <a:latin typeface="Times New Roman" panose="02020603050405020304" pitchFamily="18" charset="0"/>
              </a:rPr>
              <a:t>SeqQueue </a:t>
            </a:r>
            <a:r>
              <a:rPr lang="en-US" altLang="zh-CN" b="1" dirty="0">
                <a:latin typeface="Times New Roman" panose="02020603050405020304" pitchFamily="18" charset="0"/>
              </a:rPr>
              <a:t>Init</a:t>
            </a:r>
            <a:r>
              <a:rPr lang="ru-RU" altLang="zh-CN" b="1" dirty="0">
                <a:latin typeface="Times New Roman" panose="02020603050405020304" pitchFamily="18" charset="0"/>
              </a:rPr>
              <a:t>Queue (LinkQueue *Q)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ru-RU" altLang="zh-CN" b="1" dirty="0">
                <a:latin typeface="Times New Roman" panose="02020603050405020304" pitchFamily="18" charset="0"/>
              </a:rPr>
              <a:t>{</a:t>
            </a:r>
            <a:endParaRPr lang="ru-RU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ru-RU" altLang="zh-CN" b="1" dirty="0">
                <a:latin typeface="Times New Roman" panose="02020603050405020304" pitchFamily="18" charset="0"/>
              </a:rPr>
              <a:t>Q-&gt;front =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ru-RU" altLang="zh-CN" b="1" dirty="0">
                <a:latin typeface="Times New Roman" panose="02020603050405020304" pitchFamily="18" charset="0"/>
              </a:rPr>
              <a:t>Lin</a:t>
            </a:r>
            <a:r>
              <a:rPr lang="en-US" altLang="zh-CN" b="1" dirty="0">
                <a:latin typeface="Times New Roman" panose="02020603050405020304" pitchFamily="18" charset="0"/>
              </a:rPr>
              <a:t>QueueNode)</a:t>
            </a:r>
            <a:r>
              <a:rPr lang="ru-RU" altLang="zh-CN" b="1" dirty="0">
                <a:latin typeface="Times New Roman" panose="02020603050405020304" pitchFamily="18" charset="0"/>
              </a:rPr>
              <a:t>malloc(sizeof(Lin</a:t>
            </a:r>
            <a:r>
              <a:rPr lang="en-US" altLang="zh-CN" b="1" dirty="0">
                <a:latin typeface="Times New Roman" panose="02020603050405020304" pitchFamily="18" charset="0"/>
              </a:rPr>
              <a:t>QueueNode</a:t>
            </a:r>
            <a:r>
              <a:rPr lang="ru-RU" altLang="zh-CN" b="1" dirty="0">
                <a:latin typeface="Times New Roman" panose="02020603050405020304" pitchFamily="18" charset="0"/>
              </a:rPr>
              <a:t>))</a:t>
            </a:r>
            <a:r>
              <a:rPr lang="zh-CN" altLang="ru-RU" b="1" dirty="0">
                <a:latin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if(</a:t>
            </a:r>
            <a:r>
              <a:rPr lang="ru-RU" altLang="zh-CN" b="1" dirty="0">
                <a:latin typeface="Times New Roman" panose="02020603050405020304" pitchFamily="18" charset="0"/>
              </a:rPr>
              <a:t>Q-&gt;front</a:t>
            </a:r>
            <a:r>
              <a:rPr lang="en-US" altLang="zh-CN" b="1" dirty="0">
                <a:latin typeface="Times New Roman" panose="02020603050405020304" pitchFamily="18" charset="0"/>
              </a:rPr>
              <a:t>!=NULL</a:t>
            </a:r>
            <a:r>
              <a:rPr lang="ru-RU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{</a:t>
            </a:r>
            <a:endParaRPr lang="zh-CN" altLang="ru-RU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ru-RU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ru-RU" altLang="zh-CN" b="1" dirty="0">
                <a:latin typeface="Times New Roman" panose="02020603050405020304" pitchFamily="18" charset="0"/>
              </a:rPr>
              <a:t>Q-&gt;front-&gt;next = NULL</a:t>
            </a:r>
            <a:r>
              <a:rPr lang="zh-CN" altLang="ru-RU" b="1" dirty="0">
                <a:latin typeface="Times New Roman" panose="02020603050405020304" pitchFamily="18" charset="0"/>
              </a:rPr>
              <a:t>；</a:t>
            </a:r>
            <a:endParaRPr lang="zh-CN" altLang="ru-RU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ru-RU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ru-RU" altLang="zh-CN" b="1" dirty="0">
                <a:latin typeface="Times New Roman" panose="02020603050405020304" pitchFamily="18" charset="0"/>
              </a:rPr>
              <a:t>Q-&gt;rear = Q-&gt;front</a:t>
            </a:r>
            <a:r>
              <a:rPr lang="zh-CN" altLang="ru-RU" b="1" dirty="0">
                <a:latin typeface="Times New Roman" panose="02020603050405020304" pitchFamily="18" charset="0"/>
              </a:rPr>
              <a:t>；</a:t>
            </a:r>
            <a:endParaRPr lang="zh-CN" altLang="ru-RU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ru-RU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ru-RU" altLang="zh-CN" b="1" dirty="0">
                <a:latin typeface="Times New Roman" panose="02020603050405020304" pitchFamily="18" charset="0"/>
              </a:rPr>
              <a:t>return </a:t>
            </a:r>
            <a:r>
              <a:rPr lang="en-US" altLang="zh-CN" b="1" dirty="0">
                <a:latin typeface="Times New Roman" panose="02020603050405020304" pitchFamily="18" charset="0"/>
              </a:rPr>
              <a:t>TRUE</a:t>
            </a:r>
            <a:r>
              <a:rPr lang="zh-CN" altLang="ru-RU" b="1" dirty="0">
                <a:latin typeface="Times New Roman" panose="02020603050405020304" pitchFamily="18" charset="0"/>
              </a:rPr>
              <a:t>； </a:t>
            </a:r>
            <a:endParaRPr lang="zh-CN" altLang="ru-RU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ru-RU" altLang="zh-CN" b="1" dirty="0">
                <a:latin typeface="Times New Roman" panose="02020603050405020304" pitchFamily="18" charset="0"/>
              </a:rPr>
              <a:t>}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else return FALSE;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}</a:t>
            </a:r>
            <a:endParaRPr lang="ru-RU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80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809">
                                            <p:txEl>
                                              <p:charRg st="3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13" dur="500" fill="hold"/>
                                        <p:tgtEl>
                                          <p:spTgt spid="2809">
                                            <p:txEl>
                                              <p:charRg st="4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809">
                                            <p:txEl>
                                              <p:charRg st="10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19" dur="500" fill="hold"/>
                                        <p:tgtEl>
                                          <p:spTgt spid="2809">
                                            <p:txEl>
                                              <p:charRg st="126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22" dur="500" fill="hold"/>
                                        <p:tgtEl>
                                          <p:spTgt spid="2809">
                                            <p:txEl>
                                              <p:charRg st="13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25" dur="500" fill="hold"/>
                                        <p:tgtEl>
                                          <p:spTgt spid="2809">
                                            <p:txEl>
                                              <p:charRg st="16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28" dur="500" fill="hold"/>
                                        <p:tgtEl>
                                          <p:spTgt spid="2809">
                                            <p:txEl>
                                              <p:charRg st="197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31" dur="500" fill="hold"/>
                                        <p:tgtEl>
                                          <p:spTgt spid="2809">
                                            <p:txEl>
                                              <p:charRg st="221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34" dur="500" fill="hold"/>
                                        <p:tgtEl>
                                          <p:spTgt spid="2809">
                                            <p:txEl>
                                              <p:charRg st="232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37" dur="500" fill="hold"/>
                                        <p:tgtEl>
                                          <p:spTgt spid="2809">
                                            <p:txEl>
                                              <p:charRg st="257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764"/>
          <p:cNvSpPr/>
          <p:nvPr/>
        </p:nvSpPr>
        <p:spPr>
          <a:xfrm>
            <a:off x="385763" y="773113"/>
            <a:ext cx="3511550" cy="6746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(2) </a:t>
            </a:r>
            <a:r>
              <a:rPr lang="zh-CN" altLang="ru-RU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判队空</a:t>
            </a:r>
            <a:endParaRPr lang="zh-CN" altLang="ru-RU" sz="3200" b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813" name="Rectangle 765"/>
          <p:cNvSpPr/>
          <p:nvPr/>
        </p:nvSpPr>
        <p:spPr>
          <a:xfrm>
            <a:off x="657225" y="1628775"/>
            <a:ext cx="7742238" cy="2570163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800" b="1" dirty="0">
                <a:latin typeface="Times New Roman" panose="02020603050405020304" pitchFamily="18" charset="0"/>
              </a:rPr>
              <a:t>Is</a:t>
            </a:r>
            <a:r>
              <a:rPr lang="ru-RU" altLang="zh-CN" sz="2800" b="1" dirty="0">
                <a:latin typeface="Times New Roman" panose="02020603050405020304" pitchFamily="18" charset="0"/>
              </a:rPr>
              <a:t>QueueEmpty (LinkQueue  *Q) {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     if(Q-&gt;front = = Q-&gt;rear) return 1</a:t>
            </a:r>
            <a:r>
              <a:rPr lang="zh-CN" altLang="ru-RU" sz="2800" b="1" dirty="0">
                <a:latin typeface="Times New Roman" panose="02020603050405020304" pitchFamily="18" charset="0"/>
              </a:rPr>
              <a:t>；</a:t>
            </a:r>
            <a:endParaRPr lang="zh-CN" altLang="ru-RU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ru-RU" sz="2800" b="1" dirty="0">
                <a:latin typeface="Times New Roman" panose="02020603050405020304" pitchFamily="18" charset="0"/>
              </a:rPr>
              <a:t>     </a:t>
            </a:r>
            <a:r>
              <a:rPr lang="ru-RU" altLang="zh-CN" sz="2800" b="1" dirty="0">
                <a:latin typeface="Times New Roman" panose="02020603050405020304" pitchFamily="18" charset="0"/>
              </a:rPr>
              <a:t>else return 0</a:t>
            </a:r>
            <a:r>
              <a:rPr lang="zh-CN" altLang="ru-RU" sz="2800" b="1" dirty="0">
                <a:latin typeface="Times New Roman" panose="02020603050405020304" pitchFamily="18" charset="0"/>
              </a:rPr>
              <a:t>； </a:t>
            </a:r>
            <a:r>
              <a:rPr lang="ru-RU" altLang="zh-CN" sz="2800" b="1" dirty="0">
                <a:latin typeface="Times New Roman" panose="02020603050405020304" pitchFamily="18" charset="0"/>
              </a:rPr>
              <a:t>//</a:t>
            </a:r>
            <a:r>
              <a:rPr lang="zh-CN" altLang="ru-RU" sz="2800" b="1" dirty="0">
                <a:latin typeface="Times New Roman" panose="02020603050405020304" pitchFamily="18" charset="0"/>
              </a:rPr>
              <a:t>队空时返回</a:t>
            </a:r>
            <a:r>
              <a:rPr lang="ru-RU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ru-RU" sz="2800" b="1" dirty="0">
                <a:latin typeface="Times New Roman" panose="02020603050405020304" pitchFamily="18" charset="0"/>
              </a:rPr>
              <a:t>，不空返回</a:t>
            </a:r>
            <a:r>
              <a:rPr lang="ru-RU" altLang="zh-CN" sz="2800" b="1" dirty="0">
                <a:latin typeface="Times New Roman" panose="02020603050405020304" pitchFamily="18" charset="0"/>
              </a:rPr>
              <a:t>0</a:t>
            </a:r>
            <a:endParaRPr lang="ru-RU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ru-RU" altLang="zh-CN" sz="2800" b="1" dirty="0">
                <a:latin typeface="Times New Roman" panose="02020603050405020304" pitchFamily="18" charset="0"/>
              </a:rPr>
              <a:t>}</a:t>
            </a:r>
            <a:endParaRPr lang="ru-RU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14" name="Rectangle 766"/>
          <p:cNvSpPr/>
          <p:nvPr/>
        </p:nvSpPr>
        <p:spPr>
          <a:xfrm>
            <a:off x="341313" y="4598988"/>
            <a:ext cx="5638800" cy="579437"/>
          </a:xfrm>
          <a:prstGeom prst="rect">
            <a:avLst/>
          </a:prstGeom>
          <a:noFill/>
          <a:ln w="349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ru-RU" altLang="zh-CN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ru-RU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链队列不存在队满。</a:t>
            </a:r>
            <a:endParaRPr lang="zh-CN" altLang="ru-RU" sz="3200" b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81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8" dur="500" fill="hold"/>
                                        <p:tgtEl>
                                          <p:spTgt spid="2813">
                                            <p:txEl>
                                              <p:charRg st="3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813">
                                            <p:txEl>
                                              <p:char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12" dur="500" fill="hold"/>
                                        <p:tgtEl>
                                          <p:spTgt spid="2813">
                                            <p:txEl>
                                              <p:charRg st="11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1000"/>
                                        <p:tgtEl>
                                          <p:spTgt spid="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769"/>
          <p:cNvSpPr/>
          <p:nvPr/>
        </p:nvSpPr>
        <p:spPr>
          <a:xfrm>
            <a:off x="250825" y="773113"/>
            <a:ext cx="5638800" cy="579437"/>
          </a:xfrm>
          <a:prstGeom prst="rect">
            <a:avLst/>
          </a:prstGeom>
          <a:noFill/>
          <a:ln w="349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ru-RU" altLang="zh-CN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ru-RU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入队</a:t>
            </a:r>
            <a:endParaRPr lang="zh-CN" altLang="ru-RU" sz="3200" b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79" name="Rectangle 770"/>
          <p:cNvSpPr/>
          <p:nvPr/>
        </p:nvSpPr>
        <p:spPr>
          <a:xfrm>
            <a:off x="1150938" y="1314450"/>
            <a:ext cx="5942012" cy="519113"/>
          </a:xfrm>
          <a:prstGeom prst="rect">
            <a:avLst/>
          </a:prstGeom>
          <a:noFill/>
          <a:ln w="349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ru-RU" sz="2800" b="1" dirty="0">
                <a:latin typeface="楷体_GB2312" pitchFamily="49" charset="-122"/>
                <a:ea typeface="楷体_GB2312" pitchFamily="49" charset="-122"/>
              </a:rPr>
              <a:t>入队时，仅对队尾操作</a:t>
            </a:r>
            <a:endParaRPr lang="zh-CN" altLang="ru-RU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819" name="Group 771"/>
          <p:cNvGrpSpPr/>
          <p:nvPr/>
        </p:nvGrpSpPr>
        <p:grpSpPr>
          <a:xfrm>
            <a:off x="7993063" y="4149725"/>
            <a:ext cx="501650" cy="742950"/>
            <a:chOff x="5035" y="2614"/>
            <a:chExt cx="316" cy="468"/>
          </a:xfrm>
        </p:grpSpPr>
        <p:sp>
          <p:nvSpPr>
            <p:cNvPr id="50181" name="Line 772"/>
            <p:cNvSpPr/>
            <p:nvPr/>
          </p:nvSpPr>
          <p:spPr>
            <a:xfrm flipV="1">
              <a:off x="5035" y="2614"/>
              <a:ext cx="0" cy="283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2" name="Rectangle 773"/>
            <p:cNvSpPr/>
            <p:nvPr/>
          </p:nvSpPr>
          <p:spPr>
            <a:xfrm>
              <a:off x="5063" y="2755"/>
              <a:ext cx="288" cy="32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p</a:t>
              </a:r>
              <a:endParaRPr lang="ru-RU" altLang="zh-CN" sz="28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22" name="Group 774"/>
          <p:cNvGrpSpPr/>
          <p:nvPr/>
        </p:nvGrpSpPr>
        <p:grpSpPr>
          <a:xfrm>
            <a:off x="2051050" y="3384550"/>
            <a:ext cx="5035550" cy="693738"/>
            <a:chOff x="1560" y="2124"/>
            <a:chExt cx="3172" cy="437"/>
          </a:xfrm>
        </p:grpSpPr>
        <p:sp>
          <p:nvSpPr>
            <p:cNvPr id="50184" name="Line 775"/>
            <p:cNvSpPr/>
            <p:nvPr/>
          </p:nvSpPr>
          <p:spPr>
            <a:xfrm>
              <a:off x="1560" y="2561"/>
              <a:ext cx="317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5" name="Line 776"/>
            <p:cNvSpPr/>
            <p:nvPr/>
          </p:nvSpPr>
          <p:spPr>
            <a:xfrm flipV="1">
              <a:off x="4723" y="2124"/>
              <a:ext cx="0" cy="43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825" name="Rectangle 777"/>
          <p:cNvSpPr/>
          <p:nvPr/>
        </p:nvSpPr>
        <p:spPr>
          <a:xfrm>
            <a:off x="7137400" y="2933700"/>
            <a:ext cx="439738" cy="39687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algn="ctr"/>
            <a:r>
              <a:rPr lang="ru-RU" altLang="zh-CN" sz="2000" b="1" dirty="0">
                <a:latin typeface="Times New Roman" panose="02020603050405020304" pitchFamily="18" charset="0"/>
              </a:rPr>
              <a:t>∧</a:t>
            </a:r>
            <a:endParaRPr lang="ru-RU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826" name="Group 778"/>
          <p:cNvGrpSpPr/>
          <p:nvPr/>
        </p:nvGrpSpPr>
        <p:grpSpPr>
          <a:xfrm>
            <a:off x="250825" y="2754313"/>
            <a:ext cx="7299325" cy="1935162"/>
            <a:chOff x="442" y="1735"/>
            <a:chExt cx="4598" cy="1219"/>
          </a:xfrm>
        </p:grpSpPr>
        <p:sp>
          <p:nvSpPr>
            <p:cNvPr id="50188" name="Line 779"/>
            <p:cNvSpPr/>
            <p:nvPr/>
          </p:nvSpPr>
          <p:spPr>
            <a:xfrm>
              <a:off x="1560" y="1999"/>
              <a:ext cx="441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9" name="Rectangle 780"/>
            <p:cNvSpPr/>
            <p:nvPr/>
          </p:nvSpPr>
          <p:spPr>
            <a:xfrm>
              <a:off x="1208" y="1735"/>
              <a:ext cx="617" cy="1219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0190" name="Group 781"/>
            <p:cNvGrpSpPr/>
            <p:nvPr/>
          </p:nvGrpSpPr>
          <p:grpSpPr>
            <a:xfrm>
              <a:off x="3147" y="1814"/>
              <a:ext cx="704" cy="315"/>
              <a:chOff x="2256" y="1008"/>
              <a:chExt cx="864" cy="384"/>
            </a:xfrm>
          </p:grpSpPr>
          <p:sp>
            <p:nvSpPr>
              <p:cNvPr id="50191" name="Rectangle 782"/>
              <p:cNvSpPr/>
              <p:nvPr/>
            </p:nvSpPr>
            <p:spPr>
              <a:xfrm>
                <a:off x="2400" y="1056"/>
                <a:ext cx="528" cy="336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2" name="Line 783"/>
              <p:cNvSpPr/>
              <p:nvPr/>
            </p:nvSpPr>
            <p:spPr>
              <a:xfrm>
                <a:off x="2736" y="1056"/>
                <a:ext cx="0" cy="336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3" name="Line 784"/>
              <p:cNvSpPr/>
              <p:nvPr/>
            </p:nvSpPr>
            <p:spPr>
              <a:xfrm>
                <a:off x="2784" y="1200"/>
                <a:ext cx="336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194" name="Rectangle 785"/>
              <p:cNvSpPr/>
              <p:nvPr/>
            </p:nvSpPr>
            <p:spPr>
              <a:xfrm>
                <a:off x="2256" y="1008"/>
                <a:ext cx="672" cy="35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ru-RU" altLang="zh-CN" b="1" dirty="0">
                    <a:latin typeface="Times New Roman" panose="02020603050405020304" pitchFamily="18" charset="0"/>
                  </a:rPr>
                  <a:t>a</a:t>
                </a:r>
                <a:r>
                  <a:rPr lang="ru-RU" altLang="zh-CN" b="1" baseline="-16000" dirty="0">
                    <a:latin typeface="Times New Roman" panose="02020603050405020304" pitchFamily="18" charset="0"/>
                  </a:rPr>
                  <a:t>2</a:t>
                </a:r>
                <a:endParaRPr lang="ru-RU" altLang="zh-CN" b="1" baseline="-16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195" name="Line 786"/>
            <p:cNvSpPr/>
            <p:nvPr/>
          </p:nvSpPr>
          <p:spPr>
            <a:xfrm>
              <a:off x="4204" y="1971"/>
              <a:ext cx="26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50196" name="Group 787"/>
            <p:cNvGrpSpPr/>
            <p:nvPr/>
          </p:nvGrpSpPr>
          <p:grpSpPr>
            <a:xfrm>
              <a:off x="4468" y="1820"/>
              <a:ext cx="572" cy="309"/>
              <a:chOff x="4468" y="1820"/>
              <a:chExt cx="572" cy="309"/>
            </a:xfrm>
          </p:grpSpPr>
          <p:grpSp>
            <p:nvGrpSpPr>
              <p:cNvPr id="50197" name="Group 788"/>
              <p:cNvGrpSpPr/>
              <p:nvPr/>
            </p:nvGrpSpPr>
            <p:grpSpPr>
              <a:xfrm>
                <a:off x="4468" y="1848"/>
                <a:ext cx="572" cy="281"/>
                <a:chOff x="4553" y="1054"/>
                <a:chExt cx="572" cy="281"/>
              </a:xfrm>
            </p:grpSpPr>
            <p:sp>
              <p:nvSpPr>
                <p:cNvPr id="50198" name="Rectangle 789"/>
                <p:cNvSpPr/>
                <p:nvPr/>
              </p:nvSpPr>
              <p:spPr>
                <a:xfrm>
                  <a:off x="4553" y="1054"/>
                  <a:ext cx="572" cy="2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199" name="Line 790"/>
                <p:cNvSpPr/>
                <p:nvPr/>
              </p:nvSpPr>
              <p:spPr>
                <a:xfrm>
                  <a:off x="4889" y="1059"/>
                  <a:ext cx="0" cy="276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0200" name="Rectangle 791"/>
              <p:cNvSpPr/>
              <p:nvPr/>
            </p:nvSpPr>
            <p:spPr>
              <a:xfrm>
                <a:off x="4468" y="1820"/>
                <a:ext cx="340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ru-RU" altLang="zh-CN" b="1" dirty="0">
                    <a:latin typeface="Times New Roman" panose="02020603050405020304" pitchFamily="18" charset="0"/>
                  </a:rPr>
                  <a:t>a</a:t>
                </a:r>
                <a:r>
                  <a:rPr lang="ru-RU" altLang="zh-CN" b="1" baseline="-16000" dirty="0">
                    <a:latin typeface="Times New Roman" panose="02020603050405020304" pitchFamily="18" charset="0"/>
                  </a:rPr>
                  <a:t>n</a:t>
                </a:r>
                <a:endParaRPr lang="ru-RU" altLang="zh-CN" b="1" baseline="-16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201" name="Line 792"/>
            <p:cNvSpPr/>
            <p:nvPr/>
          </p:nvSpPr>
          <p:spPr>
            <a:xfrm>
              <a:off x="3895" y="1971"/>
              <a:ext cx="309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50202" name="Group 793"/>
            <p:cNvGrpSpPr/>
            <p:nvPr/>
          </p:nvGrpSpPr>
          <p:grpSpPr>
            <a:xfrm>
              <a:off x="2574" y="1814"/>
              <a:ext cx="705" cy="315"/>
              <a:chOff x="1728" y="1008"/>
              <a:chExt cx="768" cy="384"/>
            </a:xfrm>
          </p:grpSpPr>
          <p:grpSp>
            <p:nvGrpSpPr>
              <p:cNvPr id="50203" name="Group 794"/>
              <p:cNvGrpSpPr/>
              <p:nvPr/>
            </p:nvGrpSpPr>
            <p:grpSpPr>
              <a:xfrm>
                <a:off x="1728" y="1008"/>
                <a:ext cx="576" cy="384"/>
                <a:chOff x="1344" y="1008"/>
                <a:chExt cx="672" cy="384"/>
              </a:xfrm>
            </p:grpSpPr>
            <p:sp>
              <p:nvSpPr>
                <p:cNvPr id="50204" name="Rectangle 795"/>
                <p:cNvSpPr/>
                <p:nvPr/>
              </p:nvSpPr>
              <p:spPr>
                <a:xfrm>
                  <a:off x="1440" y="1056"/>
                  <a:ext cx="576" cy="3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205" name="Line 796"/>
                <p:cNvSpPr/>
                <p:nvPr/>
              </p:nvSpPr>
              <p:spPr>
                <a:xfrm>
                  <a:off x="1824" y="1056"/>
                  <a:ext cx="0" cy="336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6" name="Rectangle 797"/>
                <p:cNvSpPr/>
                <p:nvPr/>
              </p:nvSpPr>
              <p:spPr>
                <a:xfrm>
                  <a:off x="1344" y="1008"/>
                  <a:ext cx="575" cy="35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a</a:t>
                  </a:r>
                  <a:r>
                    <a:rPr lang="ru-RU" altLang="zh-CN" b="1" baseline="-16000" dirty="0">
                      <a:latin typeface="Times New Roman" panose="02020603050405020304" pitchFamily="18" charset="0"/>
                    </a:rPr>
                    <a:t>1</a:t>
                  </a:r>
                  <a:endParaRPr lang="ru-RU" altLang="zh-CN" b="1" baseline="-160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207" name="Line 798"/>
              <p:cNvSpPr/>
              <p:nvPr/>
            </p:nvSpPr>
            <p:spPr>
              <a:xfrm>
                <a:off x="2208" y="1200"/>
                <a:ext cx="288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0208" name="Group 799"/>
            <p:cNvGrpSpPr/>
            <p:nvPr/>
          </p:nvGrpSpPr>
          <p:grpSpPr>
            <a:xfrm>
              <a:off x="2001" y="1853"/>
              <a:ext cx="661" cy="275"/>
              <a:chOff x="1872" y="960"/>
              <a:chExt cx="720" cy="336"/>
            </a:xfrm>
          </p:grpSpPr>
          <p:sp>
            <p:nvSpPr>
              <p:cNvPr id="50209" name="AutoShape 800"/>
              <p:cNvSpPr/>
              <p:nvPr/>
            </p:nvSpPr>
            <p:spPr>
              <a:xfrm>
                <a:off x="1872" y="960"/>
                <a:ext cx="528" cy="336"/>
              </a:xfrm>
              <a:prstGeom prst="flowChartProcess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0" name="Line 801"/>
              <p:cNvSpPr/>
              <p:nvPr/>
            </p:nvSpPr>
            <p:spPr>
              <a:xfrm>
                <a:off x="2256" y="960"/>
                <a:ext cx="0" cy="336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11" name="Line 802"/>
              <p:cNvSpPr/>
              <p:nvPr/>
            </p:nvSpPr>
            <p:spPr>
              <a:xfrm>
                <a:off x="2304" y="1104"/>
                <a:ext cx="288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212" name="Line 803"/>
              <p:cNvSpPr/>
              <p:nvPr/>
            </p:nvSpPr>
            <p:spPr>
              <a:xfrm flipH="1">
                <a:off x="1872" y="960"/>
                <a:ext cx="144" cy="144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13" name="Line 804"/>
              <p:cNvSpPr/>
              <p:nvPr/>
            </p:nvSpPr>
            <p:spPr>
              <a:xfrm flipH="1">
                <a:off x="1872" y="960"/>
                <a:ext cx="288" cy="288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14" name="Line 805"/>
              <p:cNvSpPr/>
              <p:nvPr/>
            </p:nvSpPr>
            <p:spPr>
              <a:xfrm flipH="1">
                <a:off x="1968" y="1008"/>
                <a:ext cx="288" cy="288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15" name="Line 806"/>
              <p:cNvSpPr/>
              <p:nvPr/>
            </p:nvSpPr>
            <p:spPr>
              <a:xfrm flipH="1">
                <a:off x="2112" y="1152"/>
                <a:ext cx="144" cy="144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0216" name="Rectangle 807"/>
            <p:cNvSpPr/>
            <p:nvPr/>
          </p:nvSpPr>
          <p:spPr>
            <a:xfrm>
              <a:off x="1340" y="1853"/>
              <a:ext cx="353" cy="236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7" name="Rectangle 808"/>
            <p:cNvSpPr/>
            <p:nvPr/>
          </p:nvSpPr>
          <p:spPr>
            <a:xfrm>
              <a:off x="1208" y="2050"/>
              <a:ext cx="74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latin typeface="Times New Roman" panose="02020603050405020304" pitchFamily="18" charset="0"/>
                </a:rPr>
                <a:t>front</a:t>
              </a:r>
              <a:endParaRPr lang="ru-RU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8" name="Rectangle 809"/>
            <p:cNvSpPr/>
            <p:nvPr/>
          </p:nvSpPr>
          <p:spPr>
            <a:xfrm>
              <a:off x="1296" y="2443"/>
              <a:ext cx="397" cy="236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9" name="Rectangle 810"/>
            <p:cNvSpPr/>
            <p:nvPr/>
          </p:nvSpPr>
          <p:spPr>
            <a:xfrm>
              <a:off x="1252" y="2640"/>
              <a:ext cx="705" cy="2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latin typeface="Times New Roman" panose="02020603050405020304" pitchFamily="18" charset="0"/>
                </a:rPr>
                <a:t>rear</a:t>
              </a:r>
              <a:endParaRPr lang="ru-RU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0220" name="Group 811"/>
            <p:cNvGrpSpPr/>
            <p:nvPr/>
          </p:nvGrpSpPr>
          <p:grpSpPr>
            <a:xfrm>
              <a:off x="442" y="1904"/>
              <a:ext cx="720" cy="384"/>
              <a:chOff x="576" y="1344"/>
              <a:chExt cx="720" cy="384"/>
            </a:xfrm>
          </p:grpSpPr>
          <p:sp>
            <p:nvSpPr>
              <p:cNvPr id="50221" name="Line 812"/>
              <p:cNvSpPr/>
              <p:nvPr/>
            </p:nvSpPr>
            <p:spPr>
              <a:xfrm>
                <a:off x="912" y="1728"/>
                <a:ext cx="384" cy="0"/>
              </a:xfrm>
              <a:prstGeom prst="line">
                <a:avLst/>
              </a:prstGeom>
              <a:ln w="349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222" name="Rectangle 813"/>
              <p:cNvSpPr/>
              <p:nvPr/>
            </p:nvSpPr>
            <p:spPr>
              <a:xfrm>
                <a:off x="576" y="1344"/>
                <a:ext cx="432" cy="327"/>
              </a:xfrm>
              <a:prstGeom prst="rect">
                <a:avLst/>
              </a:prstGeom>
              <a:noFill/>
              <a:ln w="349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ru-RU" altLang="zh-CN" sz="2800" b="1" dirty="0">
                    <a:latin typeface="Times New Roman" panose="02020603050405020304" pitchFamily="18" charset="0"/>
                  </a:rPr>
                  <a:t>Q</a:t>
                </a:r>
                <a:endParaRPr lang="ru-RU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2" name="Group 814"/>
          <p:cNvGrpSpPr/>
          <p:nvPr/>
        </p:nvGrpSpPr>
        <p:grpSpPr>
          <a:xfrm>
            <a:off x="7767638" y="3698875"/>
            <a:ext cx="720725" cy="457200"/>
            <a:chOff x="4212" y="2784"/>
            <a:chExt cx="454" cy="288"/>
          </a:xfrm>
        </p:grpSpPr>
        <p:grpSp>
          <p:nvGrpSpPr>
            <p:cNvPr id="50224" name="Group 815"/>
            <p:cNvGrpSpPr/>
            <p:nvPr/>
          </p:nvGrpSpPr>
          <p:grpSpPr>
            <a:xfrm>
              <a:off x="4212" y="2812"/>
              <a:ext cx="454" cy="255"/>
              <a:chOff x="4212" y="2755"/>
              <a:chExt cx="681" cy="312"/>
            </a:xfrm>
          </p:grpSpPr>
          <p:sp>
            <p:nvSpPr>
              <p:cNvPr id="50225" name="Rectangle 816"/>
              <p:cNvSpPr/>
              <p:nvPr/>
            </p:nvSpPr>
            <p:spPr>
              <a:xfrm>
                <a:off x="4212" y="2755"/>
                <a:ext cx="681" cy="312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6" name="Line 817"/>
              <p:cNvSpPr/>
              <p:nvPr/>
            </p:nvSpPr>
            <p:spPr>
              <a:xfrm>
                <a:off x="4638" y="2755"/>
                <a:ext cx="0" cy="312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0227" name="Rectangle 818"/>
            <p:cNvSpPr/>
            <p:nvPr/>
          </p:nvSpPr>
          <p:spPr>
            <a:xfrm>
              <a:off x="4212" y="2784"/>
              <a:ext cx="2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ru-RU" altLang="zh-CN" dirty="0">
                  <a:latin typeface="Times New Roman" panose="02020603050405020304" pitchFamily="18" charset="0"/>
                </a:rPr>
                <a:t>x</a:t>
              </a:r>
              <a:endParaRPr lang="ru-RU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67" name="Rectangle 819"/>
          <p:cNvSpPr/>
          <p:nvPr/>
        </p:nvSpPr>
        <p:spPr>
          <a:xfrm>
            <a:off x="8128000" y="3743325"/>
            <a:ext cx="439738" cy="39687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algn="ctr"/>
            <a:r>
              <a:rPr lang="ru-RU" altLang="zh-CN" sz="2000" b="1" dirty="0">
                <a:latin typeface="Times New Roman" panose="02020603050405020304" pitchFamily="18" charset="0"/>
              </a:rPr>
              <a:t>∧</a:t>
            </a:r>
            <a:endParaRPr lang="ru-RU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868" name="Line 820"/>
          <p:cNvSpPr/>
          <p:nvPr/>
        </p:nvSpPr>
        <p:spPr>
          <a:xfrm>
            <a:off x="2051050" y="4059238"/>
            <a:ext cx="5716588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869" name="Group 821"/>
          <p:cNvGrpSpPr/>
          <p:nvPr/>
        </p:nvGrpSpPr>
        <p:grpSpPr>
          <a:xfrm>
            <a:off x="7407275" y="3249613"/>
            <a:ext cx="539750" cy="493712"/>
            <a:chOff x="4666" y="2047"/>
            <a:chExt cx="340" cy="311"/>
          </a:xfrm>
        </p:grpSpPr>
        <p:sp>
          <p:nvSpPr>
            <p:cNvPr id="50231" name="Line 822"/>
            <p:cNvSpPr/>
            <p:nvPr/>
          </p:nvSpPr>
          <p:spPr>
            <a:xfrm>
              <a:off x="5006" y="2047"/>
              <a:ext cx="0" cy="311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32" name="Line 823"/>
            <p:cNvSpPr/>
            <p:nvPr/>
          </p:nvSpPr>
          <p:spPr>
            <a:xfrm>
              <a:off x="4666" y="2047"/>
              <a:ext cx="340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childTnLst>
                                    <p:set>
                                      <p:cBhvr additive="base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5" dur="5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8" dur="500"/>
                                        <p:tgtEl>
                                          <p:spTgt spid="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7" dur="5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nodeType="clickEffect">
                                  <p:childTnLst>
                                    <p:animEffect transition="out" filter="diamond(in)">
                                      <p:cBhvr additive="base">
                                        <p:cTn id="31" dur="20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5" grpId="0" animBg="1"/>
      <p:bldP spid="2825" grpId="1"/>
      <p:bldP spid="286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74" name="Rectangle 826"/>
          <p:cNvSpPr/>
          <p:nvPr>
            <p:ph idx="4294967295"/>
          </p:nvPr>
        </p:nvSpPr>
        <p:spPr>
          <a:xfrm>
            <a:off x="0" y="495300"/>
            <a:ext cx="9144000" cy="6362700"/>
          </a:xfrm>
          <a:ln/>
        </p:spPr>
        <p:txBody>
          <a:bodyPr vert="horz" wrap="square" lIns="92075" tIns="46038" rIns="92075" bIns="46038" anchor="t"/>
          <a:p>
            <a:pPr>
              <a:buSzPct val="100000"/>
              <a:buNone/>
            </a:pPr>
            <a:r>
              <a:rPr lang="en-US" altLang="zh-CN" sz="2400" dirty="0"/>
              <a:t>int EnterQueue</a:t>
            </a:r>
            <a:r>
              <a:rPr lang="ru-RU" altLang="zh-CN" sz="2400" dirty="0"/>
              <a:t> (LinkQueue *Q</a:t>
            </a:r>
            <a:r>
              <a:rPr lang="zh-CN" altLang="ru-RU" sz="2400" dirty="0"/>
              <a:t>，</a:t>
            </a:r>
            <a:r>
              <a:rPr lang="en-US" altLang="zh-CN" sz="2400" dirty="0"/>
              <a:t>QueueElementType</a:t>
            </a:r>
            <a:r>
              <a:rPr lang="ru-RU" altLang="zh-CN" sz="2400" dirty="0"/>
              <a:t> x)</a:t>
            </a:r>
            <a:endParaRPr lang="en-US" altLang="zh-CN" sz="2400" dirty="0"/>
          </a:p>
          <a:p>
            <a:pPr>
              <a:buSzPct val="100000"/>
              <a:buNone/>
            </a:pPr>
            <a:r>
              <a:rPr lang="ru-RU" altLang="zh-CN" sz="2400" dirty="0"/>
              <a:t>{</a:t>
            </a:r>
            <a:endParaRPr lang="ru-RU" altLang="zh-CN" sz="2400" dirty="0"/>
          </a:p>
          <a:p>
            <a:pPr>
              <a:buSzPct val="100000"/>
              <a:buNone/>
            </a:pPr>
            <a:r>
              <a:rPr lang="en-US" altLang="zh-CN" sz="2400" dirty="0"/>
              <a:t>    </a:t>
            </a:r>
            <a:r>
              <a:rPr lang="ru-RU" altLang="zh-CN" sz="2400" dirty="0"/>
              <a:t>LinkQueue</a:t>
            </a:r>
            <a:r>
              <a:rPr lang="en-US" altLang="zh-CN" sz="2400" dirty="0"/>
              <a:t>Node</a:t>
            </a:r>
            <a:r>
              <a:rPr lang="ru-RU" altLang="zh-CN" sz="2400" dirty="0"/>
              <a:t> *p</a:t>
            </a:r>
            <a:r>
              <a:rPr lang="zh-CN" altLang="ru-RU" sz="2400" dirty="0"/>
              <a:t>；</a:t>
            </a:r>
            <a:endParaRPr lang="zh-CN" altLang="ru-RU" sz="2400" dirty="0"/>
          </a:p>
          <a:p>
            <a:pPr>
              <a:buSzPct val="100000"/>
              <a:buNone/>
            </a:pPr>
            <a:r>
              <a:rPr lang="zh-CN" altLang="ru-RU" sz="2400" dirty="0"/>
              <a:t>    </a:t>
            </a:r>
            <a:r>
              <a:rPr lang="ru-RU" altLang="zh-CN" sz="2400" dirty="0"/>
              <a:t>p = </a:t>
            </a:r>
            <a:r>
              <a:rPr lang="en-US" altLang="zh-CN" sz="2400" dirty="0"/>
              <a:t>(</a:t>
            </a:r>
            <a:r>
              <a:rPr lang="ru-RU" altLang="zh-CN" sz="2400" dirty="0"/>
              <a:t>LinkQueue</a:t>
            </a:r>
            <a:r>
              <a:rPr lang="en-US" altLang="zh-CN" sz="2400" dirty="0"/>
              <a:t>Node</a:t>
            </a:r>
            <a:r>
              <a:rPr lang="ru-RU" altLang="zh-CN" sz="2400" dirty="0"/>
              <a:t> </a:t>
            </a:r>
            <a:r>
              <a:rPr lang="en-US" altLang="zh-CN" sz="2400" dirty="0"/>
              <a:t>*)</a:t>
            </a:r>
            <a:r>
              <a:rPr lang="ru-RU" altLang="zh-CN" sz="2400" dirty="0"/>
              <a:t>malloc(sizeof(LinkQueue</a:t>
            </a:r>
            <a:r>
              <a:rPr lang="en-US" altLang="zh-CN" sz="2400" dirty="0"/>
              <a:t>Node</a:t>
            </a:r>
            <a:r>
              <a:rPr lang="ru-RU" altLang="zh-CN" sz="2400" dirty="0"/>
              <a:t> ))</a:t>
            </a:r>
            <a:r>
              <a:rPr lang="zh-CN" altLang="ru-RU" sz="2400" dirty="0"/>
              <a:t>；</a:t>
            </a:r>
            <a:r>
              <a:rPr lang="ru-RU" altLang="zh-CN" sz="2400" dirty="0"/>
              <a:t>   </a:t>
            </a:r>
            <a:endParaRPr lang="en-US" altLang="zh-CN" sz="2400" dirty="0"/>
          </a:p>
          <a:p>
            <a:pPr>
              <a:buSzPct val="100000"/>
              <a:buNone/>
            </a:pPr>
            <a:r>
              <a:rPr lang="en-US" altLang="zh-CN" sz="2400" dirty="0"/>
              <a:t>    if(p!=NULL)</a:t>
            </a:r>
            <a:endParaRPr lang="en-US" altLang="zh-CN" sz="2400" dirty="0"/>
          </a:p>
          <a:p>
            <a:pPr>
              <a:buSzPct val="100000"/>
              <a:buNone/>
            </a:pPr>
            <a:r>
              <a:rPr lang="en-US" altLang="zh-CN" sz="2400" dirty="0"/>
              <a:t>   {</a:t>
            </a:r>
            <a:endParaRPr lang="en-US" altLang="zh-CN" sz="2400" dirty="0"/>
          </a:p>
          <a:p>
            <a:pPr>
              <a:buSzPct val="100000"/>
              <a:buNone/>
            </a:pPr>
            <a:r>
              <a:rPr lang="en-US" altLang="zh-CN" sz="2400" dirty="0"/>
              <a:t>        </a:t>
            </a:r>
            <a:r>
              <a:rPr lang="ru-RU" altLang="zh-CN" sz="2400" dirty="0"/>
              <a:t>p-&gt;data = x</a:t>
            </a:r>
            <a:r>
              <a:rPr lang="zh-CN" altLang="ru-RU" sz="2400" dirty="0"/>
              <a:t>；</a:t>
            </a:r>
            <a:endParaRPr lang="zh-CN" altLang="ru-RU" sz="2400" dirty="0"/>
          </a:p>
          <a:p>
            <a:pPr>
              <a:buSzPct val="100000"/>
              <a:buNone/>
            </a:pPr>
            <a:r>
              <a:rPr lang="zh-CN" altLang="ru-RU" sz="2400" dirty="0"/>
              <a:t>   </a:t>
            </a:r>
            <a:r>
              <a:rPr lang="en-US" altLang="zh-CN" sz="2400" dirty="0"/>
              <a:t>     </a:t>
            </a:r>
            <a:r>
              <a:rPr lang="ru-RU" altLang="zh-CN" sz="2400" dirty="0"/>
              <a:t>p-&gt;next = NULL</a:t>
            </a:r>
            <a:r>
              <a:rPr lang="zh-CN" altLang="ru-RU" sz="2400" dirty="0"/>
              <a:t>；</a:t>
            </a:r>
            <a:endParaRPr lang="zh-CN" altLang="ru-RU" sz="2400" dirty="0"/>
          </a:p>
          <a:p>
            <a:pPr>
              <a:buSzPct val="100000"/>
              <a:buNone/>
            </a:pPr>
            <a:r>
              <a:rPr lang="zh-CN" altLang="ru-RU" sz="2400" dirty="0"/>
              <a:t>  </a:t>
            </a:r>
            <a:r>
              <a:rPr lang="en-US" altLang="zh-CN" sz="2400" dirty="0"/>
              <a:t>      </a:t>
            </a:r>
            <a:r>
              <a:rPr lang="ru-RU" altLang="zh-CN" sz="2400" dirty="0"/>
              <a:t>Q-&gt;rear-&gt;next = p</a:t>
            </a:r>
            <a:r>
              <a:rPr lang="zh-CN" altLang="ru-RU" sz="2400" dirty="0"/>
              <a:t>； 	</a:t>
            </a:r>
            <a:r>
              <a:rPr lang="ru-RU" altLang="zh-CN" sz="2400" dirty="0"/>
              <a:t>//</a:t>
            </a:r>
            <a:r>
              <a:rPr lang="zh-CN" altLang="ru-RU" sz="2400" dirty="0"/>
              <a:t>将新节点插入到尾节点后</a:t>
            </a:r>
            <a:endParaRPr lang="zh-CN" altLang="ru-RU" sz="2400" dirty="0"/>
          </a:p>
          <a:p>
            <a:pPr>
              <a:buSzPct val="100000"/>
              <a:buNone/>
            </a:pPr>
            <a:r>
              <a:rPr lang="zh-CN" altLang="ru-RU" sz="2400" dirty="0"/>
              <a:t>  </a:t>
            </a:r>
            <a:r>
              <a:rPr lang="en-US" altLang="zh-CN" sz="2400" dirty="0"/>
              <a:t>      </a:t>
            </a:r>
            <a:r>
              <a:rPr lang="ru-RU" altLang="zh-CN" sz="2400" dirty="0"/>
              <a:t>Q-&gt;rear = p</a:t>
            </a:r>
            <a:r>
              <a:rPr lang="zh-CN" altLang="ru-RU" sz="2400" dirty="0"/>
              <a:t>； 	</a:t>
            </a:r>
            <a:r>
              <a:rPr lang="ru-RU" altLang="zh-CN" sz="2400" dirty="0"/>
              <a:t>//</a:t>
            </a:r>
            <a:r>
              <a:rPr lang="zh-CN" altLang="ru-RU" sz="2400" dirty="0"/>
              <a:t>尾指针指向新的尾节点</a:t>
            </a:r>
            <a:endParaRPr lang="zh-CN" altLang="ru-RU" sz="2400" dirty="0"/>
          </a:p>
          <a:p>
            <a:pPr>
              <a:buSzPct val="100000"/>
              <a:buNone/>
            </a:pPr>
            <a:r>
              <a:rPr lang="zh-CN" altLang="ru-RU" sz="2400" dirty="0"/>
              <a:t>  </a:t>
            </a:r>
            <a:r>
              <a:rPr lang="en-US" altLang="zh-CN" sz="2400" dirty="0"/>
              <a:t>      </a:t>
            </a:r>
            <a:r>
              <a:rPr lang="ru-RU" altLang="zh-CN" sz="2400" dirty="0"/>
              <a:t>return </a:t>
            </a:r>
            <a:r>
              <a:rPr lang="en-US" altLang="zh-CN" sz="2400" dirty="0"/>
              <a:t>TRUE</a:t>
            </a:r>
            <a:r>
              <a:rPr lang="zh-CN" altLang="ru-RU" sz="2400" dirty="0"/>
              <a:t>；</a:t>
            </a:r>
            <a:endParaRPr lang="zh-CN" altLang="ru-RU" sz="2400" dirty="0"/>
          </a:p>
          <a:p>
            <a:pPr>
              <a:buSzPct val="100000"/>
              <a:buNone/>
            </a:pPr>
            <a:r>
              <a:rPr lang="en-US" altLang="zh-CN" sz="2400" dirty="0"/>
              <a:t>    </a:t>
            </a:r>
            <a:r>
              <a:rPr lang="ru-RU" altLang="zh-CN" sz="2400" dirty="0"/>
              <a:t>}</a:t>
            </a:r>
            <a:r>
              <a:rPr lang="en-US" altLang="zh-CN" sz="2400" dirty="0"/>
              <a:t>else return FALSE;</a:t>
            </a:r>
            <a:r>
              <a:rPr lang="ru-RU" altLang="zh-CN" sz="2400" dirty="0"/>
              <a:t> </a:t>
            </a:r>
            <a:endParaRPr lang="en-US" altLang="zh-CN" sz="2400" dirty="0"/>
          </a:p>
          <a:p>
            <a:pPr>
              <a:buSzPct val="100000"/>
              <a:buNone/>
            </a:pPr>
            <a:r>
              <a:rPr lang="en-US" altLang="zh-CN" sz="2400" dirty="0"/>
              <a:t>}</a:t>
            </a:r>
            <a:endParaRPr lang="ru-RU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874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874">
                                            <p:txEl>
                                              <p:charRg st="4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13" dur="500" fill="hold"/>
                                        <p:tgtEl>
                                          <p:spTgt spid="2874">
                                            <p:txEl>
                                              <p:charRg st="5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16" dur="500" fill="hold"/>
                                        <p:tgtEl>
                                          <p:spTgt spid="2874">
                                            <p:txEl>
                                              <p:charRg st="7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19" dur="500" fill="hold"/>
                                        <p:tgtEl>
                                          <p:spTgt spid="2874">
                                            <p:txEl>
                                              <p:charRg st="13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22" dur="500" fill="hold"/>
                                        <p:tgtEl>
                                          <p:spTgt spid="2874">
                                            <p:txEl>
                                              <p:charRg st="14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25" dur="500" fill="hold"/>
                                        <p:tgtEl>
                                          <p:spTgt spid="2874">
                                            <p:txEl>
                                              <p:charRg st="15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28" dur="500" fill="hold"/>
                                        <p:tgtEl>
                                          <p:spTgt spid="2874">
                                            <p:txEl>
                                              <p:charRg st="16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31" dur="500" fill="hold"/>
                                        <p:tgtEl>
                                          <p:spTgt spid="2874">
                                            <p:txEl>
                                              <p:charRg st="19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34" dur="500" fill="hold"/>
                                        <p:tgtEl>
                                          <p:spTgt spid="2874">
                                            <p:txEl>
                                              <p:charRg st="231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37" dur="500" fill="hold"/>
                                        <p:tgtEl>
                                          <p:spTgt spid="2874">
                                            <p:txEl>
                                              <p:charRg st="264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40" dur="500" fill="hold"/>
                                        <p:tgtEl>
                                          <p:spTgt spid="2874">
                                            <p:txEl>
                                              <p:charRg st="283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3" presetClass="emph" presetSubtype="2" fill="hold" nodeType="afterEffect">
                                  <p:childTnLst>
                                    <p:animClr clrSpc="rgb" dir="cw">
                                      <p:cBhvr additive="base">
                                        <p:cTn id="43" dur="500" fill="hold"/>
                                        <p:tgtEl>
                                          <p:spTgt spid="2874">
                                            <p:txEl>
                                              <p:charRg st="308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Rectangle 829"/>
          <p:cNvSpPr/>
          <p:nvPr/>
        </p:nvSpPr>
        <p:spPr>
          <a:xfrm>
            <a:off x="385763" y="684213"/>
            <a:ext cx="3511550" cy="6746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ru-RU" altLang="zh-CN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(5) </a:t>
            </a:r>
            <a:r>
              <a:rPr lang="zh-CN" altLang="ru-RU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出队</a:t>
            </a:r>
            <a:endParaRPr lang="zh-CN" altLang="ru-RU" sz="3200" b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878" name="Rectangle 830"/>
          <p:cNvSpPr>
            <a:spLocks noChangeArrowheads="1"/>
          </p:cNvSpPr>
          <p:nvPr/>
        </p:nvSpPr>
        <p:spPr bwMode="auto">
          <a:xfrm>
            <a:off x="250825" y="1404938"/>
            <a:ext cx="8686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考虑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(1)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出队时，在链表中删除队头结点。</a:t>
            </a:r>
            <a:endParaRPr kumimoji="1" lang="zh-CN" altLang="ru-RU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若队列 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 </a:t>
            </a:r>
            <a:r>
              <a:rPr kumimoji="1" lang="zh-CN" altLang="ru-RU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中只有一个元素时怎么操作</a:t>
            </a:r>
            <a:r>
              <a:rPr kumimoji="1" lang="ru-RU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?</a:t>
            </a:r>
            <a:endParaRPr kumimoji="1" lang="ru-RU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879" name="Group 831"/>
          <p:cNvGrpSpPr/>
          <p:nvPr/>
        </p:nvGrpSpPr>
        <p:grpSpPr>
          <a:xfrm>
            <a:off x="792163" y="2528888"/>
            <a:ext cx="7359650" cy="2565400"/>
            <a:chOff x="499" y="1593"/>
            <a:chExt cx="4636" cy="1616"/>
          </a:xfrm>
        </p:grpSpPr>
        <p:grpSp>
          <p:nvGrpSpPr>
            <p:cNvPr id="52229" name="Group 832"/>
            <p:cNvGrpSpPr/>
            <p:nvPr/>
          </p:nvGrpSpPr>
          <p:grpSpPr>
            <a:xfrm>
              <a:off x="2285" y="1593"/>
              <a:ext cx="1021" cy="482"/>
              <a:chOff x="2341" y="374"/>
              <a:chExt cx="1021" cy="482"/>
            </a:xfrm>
          </p:grpSpPr>
          <p:sp>
            <p:nvSpPr>
              <p:cNvPr id="52230" name="Line 833"/>
              <p:cNvSpPr/>
              <p:nvPr/>
            </p:nvSpPr>
            <p:spPr>
              <a:xfrm>
                <a:off x="2341" y="544"/>
                <a:ext cx="0" cy="312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2231" name="Rectangle 834"/>
              <p:cNvSpPr/>
              <p:nvPr/>
            </p:nvSpPr>
            <p:spPr>
              <a:xfrm>
                <a:off x="2341" y="374"/>
                <a:ext cx="288" cy="327"/>
              </a:xfrm>
              <a:prstGeom prst="rect">
                <a:avLst/>
              </a:prstGeom>
              <a:noFill/>
              <a:ln w="349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ru-RU" altLang="zh-CN" sz="2800" b="1" dirty="0">
                    <a:solidFill>
                      <a:srgbClr val="CC00CC"/>
                    </a:solidFill>
                    <a:latin typeface="Times New Roman" panose="02020603050405020304" pitchFamily="18" charset="0"/>
                  </a:rPr>
                  <a:t>p</a:t>
                </a:r>
                <a:endParaRPr lang="ru-RU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2" name="Line 835"/>
              <p:cNvSpPr/>
              <p:nvPr/>
            </p:nvSpPr>
            <p:spPr>
              <a:xfrm>
                <a:off x="2985" y="56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2233" name="Rectangle 836"/>
              <p:cNvSpPr/>
              <p:nvPr/>
            </p:nvSpPr>
            <p:spPr>
              <a:xfrm>
                <a:off x="3026" y="387"/>
                <a:ext cx="336" cy="327"/>
              </a:xfrm>
              <a:prstGeom prst="rect">
                <a:avLst/>
              </a:prstGeom>
              <a:noFill/>
              <a:ln w="349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ru-RU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u</a:t>
                </a:r>
                <a:endParaRPr lang="ru-RU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4" name="Group 837"/>
            <p:cNvGrpSpPr/>
            <p:nvPr/>
          </p:nvGrpSpPr>
          <p:grpSpPr>
            <a:xfrm>
              <a:off x="499" y="1990"/>
              <a:ext cx="4636" cy="1219"/>
              <a:chOff x="555" y="885"/>
              <a:chExt cx="4636" cy="1219"/>
            </a:xfrm>
          </p:grpSpPr>
          <p:grpSp>
            <p:nvGrpSpPr>
              <p:cNvPr id="52235" name="Group 838"/>
              <p:cNvGrpSpPr/>
              <p:nvPr/>
            </p:nvGrpSpPr>
            <p:grpSpPr>
              <a:xfrm>
                <a:off x="1321" y="885"/>
                <a:ext cx="3870" cy="1219"/>
                <a:chOff x="1321" y="913"/>
                <a:chExt cx="3870" cy="1219"/>
              </a:xfrm>
            </p:grpSpPr>
            <p:sp>
              <p:nvSpPr>
                <p:cNvPr id="52236" name="Line 839"/>
                <p:cNvSpPr/>
                <p:nvPr/>
              </p:nvSpPr>
              <p:spPr>
                <a:xfrm>
                  <a:off x="1673" y="1177"/>
                  <a:ext cx="441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52237" name="Group 840"/>
                <p:cNvGrpSpPr/>
                <p:nvPr/>
              </p:nvGrpSpPr>
              <p:grpSpPr>
                <a:xfrm>
                  <a:off x="1321" y="913"/>
                  <a:ext cx="3870" cy="1219"/>
                  <a:chOff x="1321" y="941"/>
                  <a:chExt cx="3870" cy="1219"/>
                </a:xfrm>
              </p:grpSpPr>
              <p:sp>
                <p:nvSpPr>
                  <p:cNvPr id="52238" name="Rectangle 841"/>
                  <p:cNvSpPr/>
                  <p:nvPr/>
                </p:nvSpPr>
                <p:spPr>
                  <a:xfrm>
                    <a:off x="1321" y="941"/>
                    <a:ext cx="617" cy="1219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2239" name="Group 842"/>
                  <p:cNvGrpSpPr/>
                  <p:nvPr/>
                </p:nvGrpSpPr>
                <p:grpSpPr>
                  <a:xfrm>
                    <a:off x="3260" y="1020"/>
                    <a:ext cx="704" cy="315"/>
                    <a:chOff x="2256" y="1008"/>
                    <a:chExt cx="864" cy="384"/>
                  </a:xfrm>
                </p:grpSpPr>
                <p:sp>
                  <p:nvSpPr>
                    <p:cNvPr id="52240" name="Rectangle 843"/>
                    <p:cNvSpPr/>
                    <p:nvPr/>
                  </p:nvSpPr>
                  <p:spPr>
                    <a:xfrm>
                      <a:off x="2400" y="1056"/>
                      <a:ext cx="528" cy="336"/>
                    </a:xfrm>
                    <a:prstGeom prst="rect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41" name="Line 844"/>
                    <p:cNvSpPr/>
                    <p:nvPr/>
                  </p:nvSpPr>
                  <p:spPr>
                    <a:xfrm>
                      <a:off x="2736" y="1056"/>
                      <a:ext cx="0" cy="336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242" name="Line 845"/>
                    <p:cNvSpPr/>
                    <p:nvPr/>
                  </p:nvSpPr>
                  <p:spPr>
                    <a:xfrm>
                      <a:off x="2784" y="1200"/>
                      <a:ext cx="336" cy="0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52243" name="Rectangle 846"/>
                    <p:cNvSpPr/>
                    <p:nvPr/>
                  </p:nvSpPr>
                  <p:spPr>
                    <a:xfrm>
                      <a:off x="2256" y="1008"/>
                      <a:ext cx="672" cy="35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ru-RU" altLang="zh-CN" b="1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ru-RU" altLang="zh-CN" b="1" baseline="-16000" dirty="0">
                          <a:latin typeface="Times New Roman" panose="02020603050405020304" pitchFamily="18" charset="0"/>
                        </a:rPr>
                        <a:t>2</a:t>
                      </a:r>
                      <a:endParaRPr lang="ru-RU" altLang="zh-CN" b="1" baseline="-16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244" name="Line 847"/>
                  <p:cNvSpPr/>
                  <p:nvPr/>
                </p:nvSpPr>
                <p:spPr>
                  <a:xfrm>
                    <a:off x="4317" y="1177"/>
                    <a:ext cx="264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grpSp>
                <p:nvGrpSpPr>
                  <p:cNvPr id="52245" name="Group 848"/>
                  <p:cNvGrpSpPr/>
                  <p:nvPr/>
                </p:nvGrpSpPr>
                <p:grpSpPr>
                  <a:xfrm>
                    <a:off x="4553" y="1026"/>
                    <a:ext cx="638" cy="316"/>
                    <a:chOff x="3901" y="1962"/>
                    <a:chExt cx="638" cy="316"/>
                  </a:xfrm>
                </p:grpSpPr>
                <p:grpSp>
                  <p:nvGrpSpPr>
                    <p:cNvPr id="52246" name="Group 849"/>
                    <p:cNvGrpSpPr/>
                    <p:nvPr/>
                  </p:nvGrpSpPr>
                  <p:grpSpPr>
                    <a:xfrm>
                      <a:off x="3929" y="1990"/>
                      <a:ext cx="572" cy="281"/>
                      <a:chOff x="4553" y="1054"/>
                      <a:chExt cx="572" cy="281"/>
                    </a:xfrm>
                  </p:grpSpPr>
                  <p:sp>
                    <p:nvSpPr>
                      <p:cNvPr id="52247" name="Rectangle 850"/>
                      <p:cNvSpPr/>
                      <p:nvPr/>
                    </p:nvSpPr>
                    <p:spPr>
                      <a:xfrm>
                        <a:off x="4553" y="1054"/>
                        <a:ext cx="572" cy="276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t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2248" name="Line 851"/>
                      <p:cNvSpPr/>
                      <p:nvPr/>
                    </p:nvSpPr>
                    <p:spPr>
                      <a:xfrm>
                        <a:off x="4889" y="1059"/>
                        <a:ext cx="0" cy="276"/>
                      </a:xfrm>
                      <a:prstGeom prst="line">
                        <a:avLst/>
                      </a:prstGeom>
                      <a:ln w="25400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52249" name="Group 852"/>
                    <p:cNvGrpSpPr/>
                    <p:nvPr/>
                  </p:nvGrpSpPr>
                  <p:grpSpPr>
                    <a:xfrm>
                      <a:off x="3901" y="1962"/>
                      <a:ext cx="638" cy="316"/>
                      <a:chOff x="3674" y="1820"/>
                      <a:chExt cx="638" cy="316"/>
                    </a:xfrm>
                  </p:grpSpPr>
                  <p:sp>
                    <p:nvSpPr>
                      <p:cNvPr id="52250" name="Rectangle 853"/>
                      <p:cNvSpPr/>
                      <p:nvPr/>
                    </p:nvSpPr>
                    <p:spPr>
                      <a:xfrm>
                        <a:off x="3674" y="1820"/>
                        <a:ext cx="340" cy="2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anchor="t">
                        <a:spAutoFit/>
                      </a:bodyPr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ru-RU" altLang="zh-CN" b="1" dirty="0">
                            <a:latin typeface="Times New Roman" panose="02020603050405020304" pitchFamily="18" charset="0"/>
                          </a:rPr>
                          <a:t>a</a:t>
                        </a:r>
                        <a:r>
                          <a:rPr lang="ru-RU" altLang="zh-CN" b="1" baseline="-16000" dirty="0">
                            <a:latin typeface="Times New Roman" panose="02020603050405020304" pitchFamily="18" charset="0"/>
                          </a:rPr>
                          <a:t>n</a:t>
                        </a:r>
                        <a:endParaRPr lang="ru-RU" altLang="zh-CN" b="1" baseline="-16000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2251" name="Rectangle 854"/>
                      <p:cNvSpPr/>
                      <p:nvPr/>
                    </p:nvSpPr>
                    <p:spPr>
                      <a:xfrm>
                        <a:off x="4035" y="1886"/>
                        <a:ext cx="277" cy="25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none" anchor="t">
                        <a:spAutoFit/>
                      </a:bodyPr>
                      <a:p>
                        <a:pPr algn="ctr"/>
                        <a:r>
                          <a:rPr lang="ru-RU" altLang="zh-CN" sz="2000" b="1" dirty="0">
                            <a:latin typeface="Times New Roman" panose="02020603050405020304" pitchFamily="18" charset="0"/>
                          </a:rPr>
                          <a:t>∧</a:t>
                        </a:r>
                        <a:endParaRPr lang="ru-RU" altLang="zh-CN" sz="2000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52252" name="Line 855"/>
                  <p:cNvSpPr/>
                  <p:nvPr/>
                </p:nvSpPr>
                <p:spPr>
                  <a:xfrm>
                    <a:off x="4008" y="1177"/>
                    <a:ext cx="309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52253" name="Group 856"/>
                  <p:cNvGrpSpPr/>
                  <p:nvPr/>
                </p:nvGrpSpPr>
                <p:grpSpPr>
                  <a:xfrm>
                    <a:off x="2687" y="1020"/>
                    <a:ext cx="705" cy="315"/>
                    <a:chOff x="1728" y="1008"/>
                    <a:chExt cx="768" cy="384"/>
                  </a:xfrm>
                </p:grpSpPr>
                <p:grpSp>
                  <p:nvGrpSpPr>
                    <p:cNvPr id="52254" name="Group 857"/>
                    <p:cNvGrpSpPr/>
                    <p:nvPr/>
                  </p:nvGrpSpPr>
                  <p:grpSpPr>
                    <a:xfrm>
                      <a:off x="1728" y="1008"/>
                      <a:ext cx="576" cy="384"/>
                      <a:chOff x="1344" y="1008"/>
                      <a:chExt cx="672" cy="384"/>
                    </a:xfrm>
                  </p:grpSpPr>
                  <p:sp>
                    <p:nvSpPr>
                      <p:cNvPr id="52255" name="Rectangle 858"/>
                      <p:cNvSpPr/>
                      <p:nvPr/>
                    </p:nvSpPr>
                    <p:spPr>
                      <a:xfrm>
                        <a:off x="1440" y="1056"/>
                        <a:ext cx="576" cy="336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t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2256" name="Line 859"/>
                      <p:cNvSpPr/>
                      <p:nvPr/>
                    </p:nvSpPr>
                    <p:spPr>
                      <a:xfrm>
                        <a:off x="1824" y="1056"/>
                        <a:ext cx="0" cy="336"/>
                      </a:xfrm>
                      <a:prstGeom prst="line">
                        <a:avLst/>
                      </a:prstGeom>
                      <a:ln w="25400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52257" name="Rectangle 860"/>
                      <p:cNvSpPr/>
                      <p:nvPr/>
                    </p:nvSpPr>
                    <p:spPr>
                      <a:xfrm>
                        <a:off x="1344" y="1008"/>
                        <a:ext cx="575" cy="35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anchor="t">
                        <a:spAutoFit/>
                      </a:bodyPr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ru-RU" altLang="zh-CN" b="1" dirty="0">
                            <a:latin typeface="Times New Roman" panose="02020603050405020304" pitchFamily="18" charset="0"/>
                          </a:rPr>
                          <a:t>a</a:t>
                        </a:r>
                        <a:r>
                          <a:rPr lang="ru-RU" altLang="zh-CN" b="1" baseline="-16000" dirty="0">
                            <a:latin typeface="Times New Roman" panose="02020603050405020304" pitchFamily="18" charset="0"/>
                          </a:rPr>
                          <a:t>1</a:t>
                        </a:r>
                        <a:endParaRPr lang="ru-RU" altLang="zh-CN" b="1" baseline="-16000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52258" name="Line 861"/>
                    <p:cNvSpPr/>
                    <p:nvPr/>
                  </p:nvSpPr>
                  <p:spPr>
                    <a:xfrm>
                      <a:off x="2208" y="1200"/>
                      <a:ext cx="288" cy="0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</p:grpSp>
              <p:grpSp>
                <p:nvGrpSpPr>
                  <p:cNvPr id="52259" name="Group 862"/>
                  <p:cNvGrpSpPr/>
                  <p:nvPr/>
                </p:nvGrpSpPr>
                <p:grpSpPr>
                  <a:xfrm>
                    <a:off x="2114" y="1059"/>
                    <a:ext cx="661" cy="275"/>
                    <a:chOff x="1872" y="960"/>
                    <a:chExt cx="720" cy="336"/>
                  </a:xfrm>
                </p:grpSpPr>
                <p:sp>
                  <p:nvSpPr>
                    <p:cNvPr id="52260" name="AutoShape 863"/>
                    <p:cNvSpPr/>
                    <p:nvPr/>
                  </p:nvSpPr>
                  <p:spPr>
                    <a:xfrm>
                      <a:off x="1872" y="960"/>
                      <a:ext cx="528" cy="336"/>
                    </a:xfrm>
                    <a:prstGeom prst="flowChartProcess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t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61" name="Line 864"/>
                    <p:cNvSpPr/>
                    <p:nvPr/>
                  </p:nvSpPr>
                  <p:spPr>
                    <a:xfrm>
                      <a:off x="2256" y="960"/>
                      <a:ext cx="0" cy="336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262" name="Line 865"/>
                    <p:cNvSpPr/>
                    <p:nvPr/>
                  </p:nvSpPr>
                  <p:spPr>
                    <a:xfrm>
                      <a:off x="2304" y="1104"/>
                      <a:ext cx="288" cy="0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52263" name="Line 866"/>
                    <p:cNvSpPr/>
                    <p:nvPr/>
                  </p:nvSpPr>
                  <p:spPr>
                    <a:xfrm flipH="1">
                      <a:off x="1872" y="960"/>
                      <a:ext cx="144" cy="144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264" name="Line 867"/>
                    <p:cNvSpPr/>
                    <p:nvPr/>
                  </p:nvSpPr>
                  <p:spPr>
                    <a:xfrm flipH="1">
                      <a:off x="1872" y="960"/>
                      <a:ext cx="288" cy="288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265" name="Line 868"/>
                    <p:cNvSpPr/>
                    <p:nvPr/>
                  </p:nvSpPr>
                  <p:spPr>
                    <a:xfrm flipH="1">
                      <a:off x="1968" y="1008"/>
                      <a:ext cx="288" cy="288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2266" name="Line 869"/>
                    <p:cNvSpPr/>
                    <p:nvPr/>
                  </p:nvSpPr>
                  <p:spPr>
                    <a:xfrm flipH="1">
                      <a:off x="2112" y="1152"/>
                      <a:ext cx="144" cy="144"/>
                    </a:xfrm>
                    <a:prstGeom prst="line">
                      <a:avLst/>
                    </a:prstGeom>
                    <a:ln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52267" name="Rectangle 870"/>
                  <p:cNvSpPr/>
                  <p:nvPr/>
                </p:nvSpPr>
                <p:spPr>
                  <a:xfrm>
                    <a:off x="1453" y="1059"/>
                    <a:ext cx="353" cy="236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268" name="Rectangle 871"/>
                  <p:cNvSpPr/>
                  <p:nvPr/>
                </p:nvSpPr>
                <p:spPr>
                  <a:xfrm>
                    <a:off x="1321" y="1256"/>
                    <a:ext cx="749" cy="28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front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269" name="Rectangle 872"/>
                  <p:cNvSpPr/>
                  <p:nvPr/>
                </p:nvSpPr>
                <p:spPr>
                  <a:xfrm>
                    <a:off x="1409" y="1649"/>
                    <a:ext cx="397" cy="236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t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270" name="Rectangle 873"/>
                  <p:cNvSpPr/>
                  <p:nvPr/>
                </p:nvSpPr>
                <p:spPr>
                  <a:xfrm>
                    <a:off x="1365" y="1846"/>
                    <a:ext cx="705" cy="28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ru-RU" altLang="zh-CN" b="1" dirty="0">
                        <a:latin typeface="Times New Roman" panose="02020603050405020304" pitchFamily="18" charset="0"/>
                      </a:rPr>
                      <a:t>rear</a:t>
                    </a:r>
                    <a:endParaRPr lang="ru-RU" altLang="zh-CN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271" name="Line 874"/>
                  <p:cNvSpPr/>
                  <p:nvPr/>
                </p:nvSpPr>
                <p:spPr>
                  <a:xfrm>
                    <a:off x="1673" y="1767"/>
                    <a:ext cx="3172" cy="0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2272" name="Line 875"/>
                <p:cNvSpPr/>
                <p:nvPr/>
              </p:nvSpPr>
              <p:spPr>
                <a:xfrm flipV="1">
                  <a:off x="4836" y="1302"/>
                  <a:ext cx="0" cy="433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2273" name="Group 876"/>
              <p:cNvGrpSpPr/>
              <p:nvPr/>
            </p:nvGrpSpPr>
            <p:grpSpPr>
              <a:xfrm>
                <a:off x="555" y="1054"/>
                <a:ext cx="720" cy="384"/>
                <a:chOff x="576" y="1344"/>
                <a:chExt cx="720" cy="384"/>
              </a:xfrm>
            </p:grpSpPr>
            <p:sp>
              <p:nvSpPr>
                <p:cNvPr id="52274" name="Line 877"/>
                <p:cNvSpPr/>
                <p:nvPr/>
              </p:nvSpPr>
              <p:spPr>
                <a:xfrm>
                  <a:off x="912" y="1728"/>
                  <a:ext cx="384" cy="0"/>
                </a:xfrm>
                <a:prstGeom prst="line">
                  <a:avLst/>
                </a:prstGeom>
                <a:ln w="349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52275" name="Rectangle 878"/>
                <p:cNvSpPr/>
                <p:nvPr/>
              </p:nvSpPr>
              <p:spPr>
                <a:xfrm>
                  <a:off x="576" y="1344"/>
                  <a:ext cx="432" cy="327"/>
                </a:xfrm>
                <a:prstGeom prst="rect">
                  <a:avLst/>
                </a:prstGeom>
                <a:noFill/>
                <a:ln w="34925">
                  <a:noFill/>
                </a:ln>
              </p:spPr>
              <p:txBody>
                <a:bodyPr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ru-RU" altLang="zh-CN" sz="2800" b="1" dirty="0">
                      <a:latin typeface="Times New Roman" panose="02020603050405020304" pitchFamily="18" charset="0"/>
                    </a:rPr>
                    <a:t>Q</a:t>
                  </a:r>
                  <a:endParaRPr lang="ru-RU" altLang="zh-CN" sz="2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878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>
                                            <p:txEl>
                                              <p:charRg st="2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8" dur="500"/>
                                        <p:tgtEl>
                                          <p:spTgt spid="2878">
                                            <p:txEl>
                                              <p:charRg st="2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29" name="Rectangle 881"/>
          <p:cNvSpPr/>
          <p:nvPr/>
        </p:nvSpPr>
        <p:spPr>
          <a:xfrm>
            <a:off x="341313" y="3384550"/>
            <a:ext cx="5716587" cy="1073150"/>
          </a:xfrm>
          <a:prstGeom prst="rect">
            <a:avLst/>
          </a:prstGeom>
          <a:noFill/>
          <a:ln w="34925">
            <a:noFill/>
          </a:ln>
        </p:spPr>
        <p:txBody>
          <a:bodyPr lIns="90000" tIns="46800" rIns="90000" bIns="46800" anchor="t">
            <a:spAutoFit/>
          </a:bodyPr>
          <a:p>
            <a:pPr>
              <a:lnSpc>
                <a:spcPct val="115000"/>
              </a:lnSpc>
            </a:pPr>
            <a:r>
              <a:rPr lang="ru-RU" altLang="zh-CN" sz="2800" b="1" dirty="0">
                <a:latin typeface="Times New Roman" panose="02020603050405020304" pitchFamily="18" charset="0"/>
              </a:rPr>
              <a:t>     </a:t>
            </a:r>
            <a:r>
              <a:rPr lang="ru-RU" altLang="zh-CN" sz="28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p = Q-&gt;front-&gt;next</a:t>
            </a:r>
            <a:endParaRPr lang="ru-RU" altLang="zh-CN" sz="28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ru-RU" altLang="zh-CN" sz="28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     Q-&gt;front-&gt;next=p–&gt;next</a:t>
            </a:r>
            <a:endParaRPr lang="ru-RU" altLang="zh-CN" sz="28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30" name="Group 882"/>
          <p:cNvGrpSpPr/>
          <p:nvPr/>
        </p:nvGrpSpPr>
        <p:grpSpPr>
          <a:xfrm>
            <a:off x="4706938" y="773113"/>
            <a:ext cx="457200" cy="765175"/>
            <a:chOff x="2383" y="459"/>
            <a:chExt cx="288" cy="482"/>
          </a:xfrm>
        </p:grpSpPr>
        <p:sp>
          <p:nvSpPr>
            <p:cNvPr id="53252" name="Line 883"/>
            <p:cNvSpPr/>
            <p:nvPr/>
          </p:nvSpPr>
          <p:spPr>
            <a:xfrm>
              <a:off x="2383" y="629"/>
              <a:ext cx="0" cy="312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53" name="Rectangle 884"/>
            <p:cNvSpPr/>
            <p:nvPr/>
          </p:nvSpPr>
          <p:spPr>
            <a:xfrm>
              <a:off x="2383" y="459"/>
              <a:ext cx="288" cy="327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p</a:t>
              </a:r>
              <a:endParaRPr lang="ru-RU" altLang="zh-CN" sz="28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33" name="Rectangle 885"/>
          <p:cNvSpPr>
            <a:spLocks noChangeArrowheads="1"/>
          </p:cNvSpPr>
          <p:nvPr/>
        </p:nvSpPr>
        <p:spPr bwMode="auto">
          <a:xfrm>
            <a:off x="250825" y="4508500"/>
            <a:ext cx="711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ru-RU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if(Q-&gt;rear = =p)   Q-&gt;rear=Q-&gt;front;</a:t>
            </a:r>
            <a:endParaRPr kumimoji="1" lang="ru-RU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34" name="Group 886"/>
          <p:cNvGrpSpPr/>
          <p:nvPr/>
        </p:nvGrpSpPr>
        <p:grpSpPr>
          <a:xfrm>
            <a:off x="4332288" y="1484313"/>
            <a:ext cx="1119187" cy="500062"/>
            <a:chOff x="1728" y="1008"/>
            <a:chExt cx="768" cy="384"/>
          </a:xfrm>
        </p:grpSpPr>
        <p:grpSp>
          <p:nvGrpSpPr>
            <p:cNvPr id="53256" name="Group 887"/>
            <p:cNvGrpSpPr/>
            <p:nvPr/>
          </p:nvGrpSpPr>
          <p:grpSpPr>
            <a:xfrm>
              <a:off x="1728" y="1008"/>
              <a:ext cx="576" cy="384"/>
              <a:chOff x="1344" y="1008"/>
              <a:chExt cx="672" cy="384"/>
            </a:xfrm>
          </p:grpSpPr>
          <p:sp>
            <p:nvSpPr>
              <p:cNvPr id="53257" name="Rectangle 888"/>
              <p:cNvSpPr/>
              <p:nvPr/>
            </p:nvSpPr>
            <p:spPr>
              <a:xfrm>
                <a:off x="1440" y="1056"/>
                <a:ext cx="576" cy="336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8" name="Line 889"/>
              <p:cNvSpPr/>
              <p:nvPr/>
            </p:nvSpPr>
            <p:spPr>
              <a:xfrm>
                <a:off x="1824" y="1056"/>
                <a:ext cx="0" cy="336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59" name="Rectangle 890"/>
              <p:cNvSpPr/>
              <p:nvPr/>
            </p:nvSpPr>
            <p:spPr>
              <a:xfrm>
                <a:off x="1344" y="1008"/>
                <a:ext cx="575" cy="35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ru-RU" altLang="zh-CN" b="1" dirty="0">
                    <a:latin typeface="Times New Roman" panose="02020603050405020304" pitchFamily="18" charset="0"/>
                  </a:rPr>
                  <a:t>a</a:t>
                </a:r>
                <a:r>
                  <a:rPr lang="ru-RU" altLang="zh-CN" b="1" baseline="-16000" dirty="0">
                    <a:latin typeface="Times New Roman" panose="02020603050405020304" pitchFamily="18" charset="0"/>
                  </a:rPr>
                  <a:t>1</a:t>
                </a:r>
                <a:endParaRPr lang="ru-RU" altLang="zh-CN" b="1" baseline="-16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60" name="Line 891"/>
            <p:cNvSpPr/>
            <p:nvPr/>
          </p:nvSpPr>
          <p:spPr>
            <a:xfrm>
              <a:off x="2208" y="1200"/>
              <a:ext cx="28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940" name="Line 892"/>
          <p:cNvSpPr/>
          <p:nvPr/>
        </p:nvSpPr>
        <p:spPr>
          <a:xfrm>
            <a:off x="4052888" y="1733550"/>
            <a:ext cx="419100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3262" name="Group 893"/>
          <p:cNvGrpSpPr/>
          <p:nvPr/>
        </p:nvGrpSpPr>
        <p:grpSpPr>
          <a:xfrm>
            <a:off x="947738" y="1358900"/>
            <a:ext cx="7359650" cy="1935163"/>
            <a:chOff x="597" y="856"/>
            <a:chExt cx="4636" cy="1219"/>
          </a:xfrm>
        </p:grpSpPr>
        <p:sp>
          <p:nvSpPr>
            <p:cNvPr id="53263" name="Line 894"/>
            <p:cNvSpPr/>
            <p:nvPr/>
          </p:nvSpPr>
          <p:spPr>
            <a:xfrm>
              <a:off x="1715" y="1120"/>
              <a:ext cx="441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64" name="Rectangle 895"/>
            <p:cNvSpPr/>
            <p:nvPr/>
          </p:nvSpPr>
          <p:spPr>
            <a:xfrm>
              <a:off x="1363" y="856"/>
              <a:ext cx="617" cy="1219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3265" name="Group 896"/>
            <p:cNvGrpSpPr/>
            <p:nvPr/>
          </p:nvGrpSpPr>
          <p:grpSpPr>
            <a:xfrm>
              <a:off x="3302" y="935"/>
              <a:ext cx="704" cy="315"/>
              <a:chOff x="2256" y="1008"/>
              <a:chExt cx="864" cy="384"/>
            </a:xfrm>
          </p:grpSpPr>
          <p:sp>
            <p:nvSpPr>
              <p:cNvPr id="53266" name="Rectangle 897"/>
              <p:cNvSpPr/>
              <p:nvPr/>
            </p:nvSpPr>
            <p:spPr>
              <a:xfrm>
                <a:off x="2400" y="1056"/>
                <a:ext cx="528" cy="336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7" name="Line 898"/>
              <p:cNvSpPr/>
              <p:nvPr/>
            </p:nvSpPr>
            <p:spPr>
              <a:xfrm>
                <a:off x="2736" y="1056"/>
                <a:ext cx="0" cy="336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8" name="Line 899"/>
              <p:cNvSpPr/>
              <p:nvPr/>
            </p:nvSpPr>
            <p:spPr>
              <a:xfrm>
                <a:off x="2784" y="1200"/>
                <a:ext cx="336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269" name="Rectangle 900"/>
              <p:cNvSpPr/>
              <p:nvPr/>
            </p:nvSpPr>
            <p:spPr>
              <a:xfrm>
                <a:off x="2256" y="1008"/>
                <a:ext cx="672" cy="35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ru-RU" altLang="zh-CN" b="1" dirty="0">
                    <a:latin typeface="Times New Roman" panose="02020603050405020304" pitchFamily="18" charset="0"/>
                  </a:rPr>
                  <a:t>a</a:t>
                </a:r>
                <a:r>
                  <a:rPr lang="ru-RU" altLang="zh-CN" b="1" baseline="-16000" dirty="0">
                    <a:latin typeface="Times New Roman" panose="02020603050405020304" pitchFamily="18" charset="0"/>
                  </a:rPr>
                  <a:t>2</a:t>
                </a:r>
                <a:endParaRPr lang="ru-RU" altLang="zh-CN" b="1" baseline="-16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70" name="Line 901"/>
            <p:cNvSpPr/>
            <p:nvPr/>
          </p:nvSpPr>
          <p:spPr>
            <a:xfrm>
              <a:off x="4359" y="1092"/>
              <a:ext cx="26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53271" name="Group 902"/>
            <p:cNvGrpSpPr/>
            <p:nvPr/>
          </p:nvGrpSpPr>
          <p:grpSpPr>
            <a:xfrm>
              <a:off x="4595" y="941"/>
              <a:ext cx="638" cy="316"/>
              <a:chOff x="3901" y="1962"/>
              <a:chExt cx="638" cy="316"/>
            </a:xfrm>
          </p:grpSpPr>
          <p:grpSp>
            <p:nvGrpSpPr>
              <p:cNvPr id="53272" name="Group 903"/>
              <p:cNvGrpSpPr/>
              <p:nvPr/>
            </p:nvGrpSpPr>
            <p:grpSpPr>
              <a:xfrm>
                <a:off x="3929" y="1990"/>
                <a:ext cx="572" cy="281"/>
                <a:chOff x="4553" y="1054"/>
                <a:chExt cx="572" cy="281"/>
              </a:xfrm>
            </p:grpSpPr>
            <p:sp>
              <p:nvSpPr>
                <p:cNvPr id="53273" name="Rectangle 904"/>
                <p:cNvSpPr/>
                <p:nvPr/>
              </p:nvSpPr>
              <p:spPr>
                <a:xfrm>
                  <a:off x="4553" y="1054"/>
                  <a:ext cx="572" cy="2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274" name="Line 905"/>
                <p:cNvSpPr/>
                <p:nvPr/>
              </p:nvSpPr>
              <p:spPr>
                <a:xfrm>
                  <a:off x="4889" y="1059"/>
                  <a:ext cx="0" cy="276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275" name="Group 906"/>
              <p:cNvGrpSpPr/>
              <p:nvPr/>
            </p:nvGrpSpPr>
            <p:grpSpPr>
              <a:xfrm>
                <a:off x="3901" y="1962"/>
                <a:ext cx="638" cy="316"/>
                <a:chOff x="3674" y="1820"/>
                <a:chExt cx="638" cy="316"/>
              </a:xfrm>
            </p:grpSpPr>
            <p:sp>
              <p:nvSpPr>
                <p:cNvPr id="53276" name="Rectangle 907"/>
                <p:cNvSpPr/>
                <p:nvPr/>
              </p:nvSpPr>
              <p:spPr>
                <a:xfrm>
                  <a:off x="3674" y="1820"/>
                  <a:ext cx="340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ru-RU" altLang="zh-CN" b="1" dirty="0">
                      <a:latin typeface="Times New Roman" panose="02020603050405020304" pitchFamily="18" charset="0"/>
                    </a:rPr>
                    <a:t>a</a:t>
                  </a:r>
                  <a:r>
                    <a:rPr lang="ru-RU" altLang="zh-CN" b="1" baseline="-16000" dirty="0">
                      <a:latin typeface="Times New Roman" panose="02020603050405020304" pitchFamily="18" charset="0"/>
                    </a:rPr>
                    <a:t>n</a:t>
                  </a:r>
                  <a:endParaRPr lang="ru-RU" altLang="zh-CN" b="1" baseline="-16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277" name="Rectangle 908"/>
                <p:cNvSpPr/>
                <p:nvPr/>
              </p:nvSpPr>
              <p:spPr>
                <a:xfrm>
                  <a:off x="4035" y="1886"/>
                  <a:ext cx="277" cy="25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anchor="t">
                  <a:spAutoFit/>
                </a:bodyPr>
                <a:p>
                  <a:pPr algn="ctr"/>
                  <a:r>
                    <a:rPr lang="ru-RU" altLang="zh-CN" sz="2000" b="1" dirty="0">
                      <a:latin typeface="Times New Roman" panose="02020603050405020304" pitchFamily="18" charset="0"/>
                    </a:rPr>
                    <a:t>∧</a:t>
                  </a:r>
                  <a:endParaRPr lang="ru-RU" altLang="zh-CN" sz="20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278" name="Line 909"/>
            <p:cNvSpPr/>
            <p:nvPr/>
          </p:nvSpPr>
          <p:spPr>
            <a:xfrm>
              <a:off x="4050" y="1092"/>
              <a:ext cx="309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53279" name="Group 910"/>
            <p:cNvGrpSpPr/>
            <p:nvPr/>
          </p:nvGrpSpPr>
          <p:grpSpPr>
            <a:xfrm>
              <a:off x="2156" y="974"/>
              <a:ext cx="485" cy="275"/>
              <a:chOff x="2156" y="974"/>
              <a:chExt cx="485" cy="275"/>
            </a:xfrm>
          </p:grpSpPr>
          <p:sp>
            <p:nvSpPr>
              <p:cNvPr id="53280" name="AutoShape 911"/>
              <p:cNvSpPr/>
              <p:nvPr/>
            </p:nvSpPr>
            <p:spPr>
              <a:xfrm>
                <a:off x="2156" y="974"/>
                <a:ext cx="485" cy="275"/>
              </a:xfrm>
              <a:prstGeom prst="flowChartProcess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81" name="Line 912"/>
              <p:cNvSpPr/>
              <p:nvPr/>
            </p:nvSpPr>
            <p:spPr>
              <a:xfrm>
                <a:off x="2509" y="974"/>
                <a:ext cx="0" cy="275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82" name="Line 913"/>
              <p:cNvSpPr/>
              <p:nvPr/>
            </p:nvSpPr>
            <p:spPr>
              <a:xfrm flipH="1">
                <a:off x="2156" y="974"/>
                <a:ext cx="132" cy="118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83" name="Line 914"/>
              <p:cNvSpPr/>
              <p:nvPr/>
            </p:nvSpPr>
            <p:spPr>
              <a:xfrm flipH="1">
                <a:off x="2156" y="974"/>
                <a:ext cx="264" cy="236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84" name="Line 915"/>
              <p:cNvSpPr/>
              <p:nvPr/>
            </p:nvSpPr>
            <p:spPr>
              <a:xfrm flipH="1">
                <a:off x="2244" y="1013"/>
                <a:ext cx="265" cy="236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85" name="Line 916"/>
              <p:cNvSpPr/>
              <p:nvPr/>
            </p:nvSpPr>
            <p:spPr>
              <a:xfrm flipH="1">
                <a:off x="2376" y="1131"/>
                <a:ext cx="133" cy="118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3286" name="Rectangle 917"/>
            <p:cNvSpPr/>
            <p:nvPr/>
          </p:nvSpPr>
          <p:spPr>
            <a:xfrm>
              <a:off x="1495" y="974"/>
              <a:ext cx="353" cy="236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87" name="Rectangle 918"/>
            <p:cNvSpPr/>
            <p:nvPr/>
          </p:nvSpPr>
          <p:spPr>
            <a:xfrm>
              <a:off x="1363" y="1171"/>
              <a:ext cx="74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latin typeface="Times New Roman" panose="02020603050405020304" pitchFamily="18" charset="0"/>
                </a:rPr>
                <a:t>front</a:t>
              </a:r>
              <a:endParaRPr lang="ru-RU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88" name="Rectangle 919"/>
            <p:cNvSpPr/>
            <p:nvPr/>
          </p:nvSpPr>
          <p:spPr>
            <a:xfrm>
              <a:off x="1451" y="1564"/>
              <a:ext cx="397" cy="236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89" name="Rectangle 920"/>
            <p:cNvSpPr/>
            <p:nvPr/>
          </p:nvSpPr>
          <p:spPr>
            <a:xfrm>
              <a:off x="1407" y="1761"/>
              <a:ext cx="705" cy="2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latin typeface="Times New Roman" panose="02020603050405020304" pitchFamily="18" charset="0"/>
                </a:rPr>
                <a:t>rear</a:t>
              </a:r>
              <a:endParaRPr lang="ru-RU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90" name="Line 921"/>
            <p:cNvSpPr/>
            <p:nvPr/>
          </p:nvSpPr>
          <p:spPr>
            <a:xfrm>
              <a:off x="1715" y="1682"/>
              <a:ext cx="317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1" name="Line 922"/>
            <p:cNvSpPr/>
            <p:nvPr/>
          </p:nvSpPr>
          <p:spPr>
            <a:xfrm flipV="1">
              <a:off x="4878" y="1245"/>
              <a:ext cx="0" cy="433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53292" name="Group 923"/>
            <p:cNvGrpSpPr/>
            <p:nvPr/>
          </p:nvGrpSpPr>
          <p:grpSpPr>
            <a:xfrm>
              <a:off x="597" y="1025"/>
              <a:ext cx="720" cy="384"/>
              <a:chOff x="576" y="1344"/>
              <a:chExt cx="720" cy="384"/>
            </a:xfrm>
          </p:grpSpPr>
          <p:sp>
            <p:nvSpPr>
              <p:cNvPr id="53293" name="Line 924"/>
              <p:cNvSpPr/>
              <p:nvPr/>
            </p:nvSpPr>
            <p:spPr>
              <a:xfrm>
                <a:off x="912" y="1728"/>
                <a:ext cx="384" cy="0"/>
              </a:xfrm>
              <a:prstGeom prst="line">
                <a:avLst/>
              </a:prstGeom>
              <a:ln w="349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294" name="Rectangle 925"/>
              <p:cNvSpPr/>
              <p:nvPr/>
            </p:nvSpPr>
            <p:spPr>
              <a:xfrm>
                <a:off x="576" y="1344"/>
                <a:ext cx="432" cy="327"/>
              </a:xfrm>
              <a:prstGeom prst="rect">
                <a:avLst/>
              </a:prstGeom>
              <a:noFill/>
              <a:ln w="349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ru-RU" altLang="zh-CN" sz="2800" b="1" dirty="0">
                    <a:latin typeface="Times New Roman" panose="02020603050405020304" pitchFamily="18" charset="0"/>
                  </a:rPr>
                  <a:t>Q</a:t>
                </a:r>
                <a:endParaRPr lang="ru-RU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74" name="Rectangle 926"/>
          <p:cNvSpPr>
            <a:spLocks noChangeArrowheads="1"/>
          </p:cNvSpPr>
          <p:nvPr/>
        </p:nvSpPr>
        <p:spPr bwMode="auto">
          <a:xfrm>
            <a:off x="250825" y="684213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ru-RU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出队操作：</a:t>
            </a:r>
            <a:endParaRPr kumimoji="0" lang="zh-CN" altLang="ru-RU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975" name="AutoShape 927"/>
          <p:cNvSpPr/>
          <p:nvPr/>
        </p:nvSpPr>
        <p:spPr>
          <a:xfrm>
            <a:off x="7002463" y="3203575"/>
            <a:ext cx="1574800" cy="1081088"/>
          </a:xfrm>
          <a:prstGeom prst="wedgeRoundRectCallout">
            <a:avLst>
              <a:gd name="adj1" fmla="val -124093"/>
              <a:gd name="adj2" fmla="val 77315"/>
              <a:gd name="adj3" fmla="val 16667"/>
            </a:avLst>
          </a:prstGeom>
          <a:noFill/>
          <a:ln w="254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ru-RU" sz="2000" b="1" dirty="0">
                <a:latin typeface="Times New Roman" panose="02020603050405020304" pitchFamily="18" charset="0"/>
              </a:rPr>
              <a:t>考虑队列  中只有一个元素时</a:t>
            </a:r>
            <a:endParaRPr lang="zh-CN" altLang="ru-RU" sz="2000" b="1" dirty="0">
              <a:latin typeface="Times New Roman" panose="02020603050405020304" pitchFamily="18" charset="0"/>
            </a:endParaRPr>
          </a:p>
        </p:txBody>
      </p:sp>
      <p:cxnSp>
        <p:nvCxnSpPr>
          <p:cNvPr id="2976" name="AutoShape 928"/>
          <p:cNvCxnSpPr/>
          <p:nvPr/>
        </p:nvCxnSpPr>
        <p:spPr>
          <a:xfrm>
            <a:off x="4076700" y="1854200"/>
            <a:ext cx="1600200" cy="88900"/>
          </a:xfrm>
          <a:prstGeom prst="curvedConnector4">
            <a:avLst>
              <a:gd name="adj1" fmla="val 16370"/>
              <a:gd name="adj2" fmla="val 355356"/>
            </a:avLst>
          </a:prstGeom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7" name="Rectangle 929"/>
          <p:cNvSpPr/>
          <p:nvPr/>
        </p:nvSpPr>
        <p:spPr>
          <a:xfrm>
            <a:off x="792163" y="5229225"/>
            <a:ext cx="3960812" cy="519113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ru-RU" altLang="zh-CN" sz="28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free(p) ;</a:t>
            </a:r>
            <a:endParaRPr lang="ru-RU" altLang="zh-CN" sz="28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8" name="Rectangle 930"/>
          <p:cNvSpPr/>
          <p:nvPr/>
        </p:nvSpPr>
        <p:spPr>
          <a:xfrm>
            <a:off x="2862263" y="5229225"/>
            <a:ext cx="53213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ru-RU" b="1" dirty="0">
                <a:latin typeface="Times New Roman" panose="02020603050405020304" pitchFamily="18" charset="0"/>
              </a:rPr>
              <a:t>若队列 </a:t>
            </a:r>
            <a:r>
              <a:rPr lang="ru-RU" altLang="zh-CN" b="1" dirty="0">
                <a:latin typeface="Times New Roman" panose="02020603050405020304" pitchFamily="18" charset="0"/>
              </a:rPr>
              <a:t>Q </a:t>
            </a:r>
            <a:r>
              <a:rPr lang="zh-CN" altLang="ru-RU" b="1" dirty="0">
                <a:latin typeface="Times New Roman" panose="02020603050405020304" pitchFamily="18" charset="0"/>
              </a:rPr>
              <a:t>中只有一个元素时怎么操作</a:t>
            </a:r>
            <a:r>
              <a:rPr lang="ru-RU" altLang="zh-CN" b="1" dirty="0">
                <a:latin typeface="Times New Roman" panose="02020603050405020304" pitchFamily="18" charset="0"/>
              </a:rPr>
              <a:t>?</a:t>
            </a:r>
            <a:endParaRPr lang="ru-RU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979" name="Group 931"/>
          <p:cNvGrpSpPr/>
          <p:nvPr/>
        </p:nvGrpSpPr>
        <p:grpSpPr>
          <a:xfrm>
            <a:off x="2771775" y="1989138"/>
            <a:ext cx="1889125" cy="630237"/>
            <a:chOff x="1803" y="1253"/>
            <a:chExt cx="1190" cy="397"/>
          </a:xfrm>
        </p:grpSpPr>
        <p:sp>
          <p:nvSpPr>
            <p:cNvPr id="53301" name="Line 932"/>
            <p:cNvSpPr/>
            <p:nvPr/>
          </p:nvSpPr>
          <p:spPr>
            <a:xfrm>
              <a:off x="1803" y="1650"/>
              <a:ext cx="1190" cy="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02" name="Line 933"/>
            <p:cNvSpPr/>
            <p:nvPr/>
          </p:nvSpPr>
          <p:spPr>
            <a:xfrm flipV="1">
              <a:off x="2993" y="1253"/>
              <a:ext cx="0" cy="397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2" dur="500"/>
                                        <p:tgtEl>
                                          <p:spTgt spid="292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childTnLs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>
                                            <p:txEl>
                                              <p:charRg st="2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9">
                                            <p:txEl>
                                              <p:charRg st="2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9">
                                            <p:txEl>
                                              <p:charRg st="2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childTnLst>
                                    <p:animEffect transition="out" filter="blinds(horizontal)">
                                      <p:cBhvr additive="base">
                                        <p:cTn id="34" dur="5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childTnLst>
                                    <p:animEffect transition="out" filter="blinds(horizontal)">
                                      <p:cBhvr additive="base">
                                        <p:cTn id="37" dur="50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childTnLst>
                                    <p:animEffect transition="out" filter="blinds(horizontal)">
                                      <p:cBhvr additive="base">
                                        <p:cTn id="40" dur="5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base">
                                        <p:cTn id="46" dur="20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1" dur="500"/>
                                        <p:tgtEl>
                                          <p:spTgt spid="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6" dur="500"/>
                                        <p:tgtEl>
                                          <p:spTgt spid="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59" dur="50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62" dur="500"/>
                                        <p:tgtEl>
                                          <p:spTgt spid="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base">
                                        <p:cTn id="67" dur="2000"/>
                                        <p:tgtEl>
                                          <p:spTgt spid="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childTnLst>
                                    <p:set>
                                      <p:cBhvr additive="base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base">
                                        <p:cTn id="70" dur="2000"/>
                                        <p:tgtEl>
                                          <p:spTgt spid="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3" grpId="0" bldLvl="0" animBg="1"/>
      <p:bldP spid="2975" grpId="0" animBg="1"/>
      <p:bldP spid="2976" grpId="0" animBg="1"/>
      <p:bldP spid="2977" grpId="0" animBg="1"/>
      <p:bldP spid="297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495300"/>
            <a:ext cx="9144000" cy="6503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int </a:t>
            </a:r>
            <a:r>
              <a:rPr lang="ru-RU" altLang="zh-CN" sz="2800" dirty="0">
                <a:latin typeface="Times New Roman" panose="02020603050405020304" pitchFamily="18" charset="0"/>
              </a:rPr>
              <a:t>Delete</a:t>
            </a:r>
            <a:r>
              <a:rPr lang="en-US" altLang="zh-CN" sz="2800" dirty="0">
                <a:latin typeface="Times New Roman" panose="02020603050405020304" pitchFamily="18" charset="0"/>
              </a:rPr>
              <a:t>queue</a:t>
            </a:r>
            <a:r>
              <a:rPr lang="ru-RU" altLang="zh-CN" sz="2800" dirty="0">
                <a:latin typeface="Times New Roman" panose="02020603050405020304" pitchFamily="18" charset="0"/>
              </a:rPr>
              <a:t> (LinkQueue *Q</a:t>
            </a:r>
            <a:r>
              <a:rPr lang="en-US" altLang="zh-CN" sz="2800" dirty="0">
                <a:latin typeface="Times New Roman" panose="02020603050405020304" pitchFamily="18" charset="0"/>
              </a:rPr>
              <a:t>,QueueElentType *x</a:t>
            </a:r>
            <a:r>
              <a:rPr lang="ru-RU" altLang="zh-CN" sz="2800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ru-RU" altLang="zh-CN" sz="2800" dirty="0">
                <a:latin typeface="Times New Roman" panose="02020603050405020304" pitchFamily="18" charset="0"/>
              </a:rPr>
              <a:t>{</a:t>
            </a:r>
            <a:endParaRPr lang="ru-RU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ru-RU" altLang="zh-CN" sz="2800" dirty="0">
                <a:latin typeface="Times New Roman" panose="02020603050405020304" pitchFamily="18" charset="0"/>
              </a:rPr>
              <a:t>        Link</a:t>
            </a:r>
            <a:r>
              <a:rPr lang="en-US" altLang="zh-CN" sz="2800" dirty="0">
                <a:latin typeface="Times New Roman" panose="02020603050405020304" pitchFamily="18" charset="0"/>
              </a:rPr>
              <a:t>QueueNode</a:t>
            </a:r>
            <a:r>
              <a:rPr lang="ru-RU" altLang="zh-CN" sz="2800" dirty="0">
                <a:latin typeface="Times New Roman" panose="02020603050405020304" pitchFamily="18" charset="0"/>
              </a:rPr>
              <a:t> *p</a:t>
            </a:r>
            <a:r>
              <a:rPr lang="zh-CN" altLang="ru-RU" sz="2800" dirty="0">
                <a:latin typeface="Times New Roman" panose="02020603050405020304" pitchFamily="18" charset="0"/>
              </a:rPr>
              <a:t>；</a:t>
            </a:r>
            <a:endParaRPr lang="zh-CN" altLang="ru-RU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        </a:t>
            </a:r>
            <a:r>
              <a:rPr lang="ru-RU" altLang="zh-CN" sz="2800" dirty="0">
                <a:latin typeface="Times New Roman" panose="02020603050405020304" pitchFamily="18" charset="0"/>
              </a:rPr>
              <a:t>if(</a:t>
            </a:r>
            <a:r>
              <a:rPr lang="en-US" altLang="zh-CN" sz="2800" dirty="0">
                <a:latin typeface="Times New Roman" panose="02020603050405020304" pitchFamily="18" charset="0"/>
              </a:rPr>
              <a:t>Is</a:t>
            </a:r>
            <a:r>
              <a:rPr lang="ru-RU" altLang="zh-CN" sz="2800" dirty="0">
                <a:latin typeface="Times New Roman" panose="02020603050405020304" pitchFamily="18" charset="0"/>
              </a:rPr>
              <a:t>QueueEmpty(Q))</a:t>
            </a:r>
            <a:r>
              <a:rPr lang="en-US" altLang="zh-CN" sz="2800" dirty="0">
                <a:latin typeface="Times New Roman" panose="02020603050405020304" pitchFamily="18" charset="0"/>
              </a:rPr>
              <a:t> return FALSE;</a:t>
            </a:r>
            <a:endParaRPr lang="zh-CN" altLang="ru-RU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        </a:t>
            </a:r>
            <a:r>
              <a:rPr lang="ru-RU" altLang="zh-CN" sz="2800" dirty="0">
                <a:latin typeface="Times New Roman" panose="02020603050405020304" pitchFamily="18" charset="0"/>
              </a:rPr>
              <a:t>p = Q-&gt;front-&gt;next</a:t>
            </a:r>
            <a:r>
              <a:rPr lang="zh-CN" altLang="ru-RU" sz="2800" dirty="0">
                <a:latin typeface="Times New Roman" panose="02020603050405020304" pitchFamily="18" charset="0"/>
              </a:rPr>
              <a:t>； </a:t>
            </a:r>
            <a:endParaRPr lang="zh-CN" altLang="ru-RU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        </a:t>
            </a:r>
            <a:r>
              <a:rPr lang="ru-RU" altLang="zh-CN" sz="2800" dirty="0">
                <a:latin typeface="Times New Roman" panose="02020603050405020304" pitchFamily="18" charset="0"/>
              </a:rPr>
              <a:t>Q-&gt;front-&gt;next = p-&gt;next</a:t>
            </a:r>
            <a:r>
              <a:rPr lang="zh-CN" altLang="ru-RU" sz="2800" dirty="0">
                <a:latin typeface="Times New Roman" panose="02020603050405020304" pitchFamily="18" charset="0"/>
              </a:rPr>
              <a:t>；</a:t>
            </a:r>
            <a:endParaRPr lang="zh-CN" altLang="ru-RU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       </a:t>
            </a:r>
            <a:r>
              <a:rPr lang="ru-RU" altLang="zh-CN" sz="2800" dirty="0">
                <a:latin typeface="Times New Roman" panose="02020603050405020304" pitchFamily="18" charset="0"/>
              </a:rPr>
              <a:t>if(</a:t>
            </a:r>
            <a:r>
              <a:rPr lang="en-US" altLang="zh-CN" sz="2800" dirty="0">
                <a:latin typeface="Times New Roman" panose="02020603050405020304" pitchFamily="18" charset="0"/>
              </a:rPr>
              <a:t>Q-&gt;rear</a:t>
            </a:r>
            <a:r>
              <a:rPr lang="ru-RU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ru-RU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ru-RU" altLang="zh-CN" sz="2800" dirty="0">
                <a:latin typeface="Times New Roman" panose="02020603050405020304" pitchFamily="18" charset="0"/>
              </a:rPr>
              <a:t>)  </a:t>
            </a:r>
            <a:r>
              <a:rPr lang="ru-RU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ru-RU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若链队列的长度为</a:t>
            </a:r>
            <a:r>
              <a:rPr lang="ru-RU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ru-RU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，需修改尾指针</a:t>
            </a:r>
            <a:endParaRPr lang="zh-CN" altLang="ru-RU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           </a:t>
            </a:r>
            <a:r>
              <a:rPr lang="ru-RU" altLang="zh-CN" sz="2800" dirty="0">
                <a:latin typeface="Times New Roman" panose="02020603050405020304" pitchFamily="18" charset="0"/>
              </a:rPr>
              <a:t>Q-&gt;rear = Q-&gt;front</a:t>
            </a:r>
            <a:r>
              <a:rPr lang="zh-CN" altLang="ru-RU" sz="2800" dirty="0">
                <a:latin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 *x=p-&gt;data;</a:t>
            </a:r>
            <a:endParaRPr lang="zh-CN" altLang="ru-RU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ru-RU" sz="2800" dirty="0">
                <a:latin typeface="Times New Roman" panose="02020603050405020304" pitchFamily="18" charset="0"/>
              </a:rPr>
              <a:t>       </a:t>
            </a:r>
            <a:r>
              <a:rPr lang="ru-RU" altLang="zh-CN" sz="2800" dirty="0">
                <a:latin typeface="Times New Roman" panose="02020603050405020304" pitchFamily="18" charset="0"/>
              </a:rPr>
              <a:t>free(p)</a:t>
            </a:r>
            <a:r>
              <a:rPr lang="zh-CN" altLang="ru-RU" sz="2800" dirty="0">
                <a:latin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 </a:t>
            </a:r>
            <a:r>
              <a:rPr lang="ru-RU" altLang="zh-CN" sz="2800" dirty="0">
                <a:latin typeface="Times New Roman" panose="02020603050405020304" pitchFamily="18" charset="0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</a:rPr>
              <a:t> TRUE</a:t>
            </a:r>
            <a:r>
              <a:rPr lang="zh-CN" altLang="ru-RU" sz="2800" dirty="0">
                <a:latin typeface="Times New Roman" panose="02020603050405020304" pitchFamily="18" charset="0"/>
              </a:rPr>
              <a:t>；</a:t>
            </a:r>
            <a:endParaRPr lang="zh-CN" altLang="ru-RU" sz="28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ru-RU" altLang="zh-CN" sz="2800" dirty="0">
                <a:latin typeface="Times New Roman" panose="02020603050405020304" pitchFamily="18" charset="0"/>
              </a:rPr>
              <a:t>} </a:t>
            </a:r>
            <a:endParaRPr lang="ru-RU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715963"/>
            <a:ext cx="9144000" cy="585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队列的应用示例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：打印杨辉三角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endParaRPr lang="ru-RU" altLang="zh-CN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568450"/>
            <a:ext cx="9144000" cy="319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void YangHuiTriangle(int N)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int n, i, x, temp;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SeqQueue Q;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InitQueue(&amp;Q);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EnterQueue(&amp;Q,1);//第一行元素入队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  <p:bldP spid="2" grpId="0"/>
      <p:bldP spid="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608013"/>
            <a:ext cx="9144000" cy="651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for(n=2;n&lt;=N;n++){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EnterQueue(&amp;Q, 1);//入队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列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for(i=1;i&lt;=n-2;i++){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DelQueue(&amp;Q, &amp;temp);//出队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的数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据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赋给temp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printf("%d ", temp);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GetHead(&amp;Q, &amp;x);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temp=temp+x;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EnterQueue(&amp;Q, temp);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DelQueue(&amp;Q, &amp;x);//出队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列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printf("%d ", x);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EnterQueue(&amp;Q, 1);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printf("\n");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} 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149225" y="1504950"/>
            <a:ext cx="9144000" cy="2820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while (!IsEmpty(&amp;Q))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DelQueue(&amp;Q, &amp;x);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printf("%d ", x);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ru-RU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6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658225" cy="5707063"/>
          </a:xfrm>
        </p:spPr>
        <p:txBody>
          <a:bodyPr vert="horz" wrap="square" lIns="92075" tIns="46038" rIns="92075" bIns="46038" numCol="1" anchor="t" anchorCtr="0" compatLnSpc="1"/>
          <a:lstStyle/>
          <a:p>
            <a:pPr marL="179705" marR="0" lvl="1" indent="0" algn="l" defTabSz="762000" rtl="0" eaLnBrk="0" fontAlgn="base" latinLnBrk="0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即：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队列是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限定仅在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一端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进行插入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，而在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另一端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进行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删除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操作的线性表。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179705" marR="0" lvl="1" indent="0" algn="l" defTabSz="762000" rtl="0" eaLnBrk="0" fontAlgn="base" latinLnBrk="0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 允许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删除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的一端称为</a:t>
            </a:r>
            <a:r>
              <a:rPr kumimoji="1" lang="zh-CN" alt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队头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(front)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，允许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插入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的一端称为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rPr>
              <a:t>队尾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(rear)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。</a:t>
            </a:r>
            <a:endParaRPr kumimoji="1" lang="zh-CN" altLang="ru-RU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179705" marR="0" lvl="1" indent="0" algn="l" defTabSz="762000" rtl="0" eaLnBrk="0" fontAlgn="base" latinLnBrk="0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 当队列中没有元素时称为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空队列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  <a:p>
            <a:pPr marL="179705" marR="0" lvl="1" indent="0" algn="l" defTabSz="762000" rtl="0" eaLnBrk="0" fontAlgn="base" latinLnBrk="0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  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在空队列中依次加入元素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1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,a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2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,…a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n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之后，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1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是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队头元素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，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n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是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队尾元素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。显然退出队列的次序也只能是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1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,a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2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,…a</a:t>
            </a:r>
            <a:r>
              <a:rPr kumimoji="1" lang="ru-RU" altLang="zh-CN" sz="2800" b="1" i="0" u="none" strike="noStrike" kern="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n</a:t>
            </a:r>
            <a:r>
              <a:rPr kumimoji="1" lang="ru-RU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 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，也就是说队列的修改是依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先进先出</a:t>
            </a:r>
            <a:r>
              <a:rPr kumimoji="1" lang="zh-CN" alt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ea"/>
              </a:rPr>
              <a:t>的原则进行的。</a:t>
            </a:r>
            <a:endParaRPr kumimoji="1" lang="zh-CN" altLang="ru-RU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06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064">
                                            <p:txEl>
                                              <p:charRg st="3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064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064">
                                            <p:txEl>
                                              <p:charRg st="9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1301750"/>
            <a:ext cx="9144000" cy="558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void main()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{//模拟键盘输入循环缓冲区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char ch1,ch2;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SeqQueue Q;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int f;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InitQueue(&amp;Q);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for(;;)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for(;;) //第1个进程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 printf("A");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936"/>
          <p:cNvSpPr/>
          <p:nvPr/>
        </p:nvSpPr>
        <p:spPr>
          <a:xfrm>
            <a:off x="0" y="715963"/>
            <a:ext cx="9144000" cy="585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队列的应用示例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：键盘输入循环缓冲区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  </a:t>
            </a:r>
            <a:endParaRPr lang="ru-RU" altLang="zh-CN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939800"/>
            <a:ext cx="9144000" cy="604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if(kbhit())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ch1=getch();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if(ch1==';'||ch1==',') break; //第1个进程正常中断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f=EnterQueue(&amp;Q,ch1);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if(f==FALSE)  //循环队列满时强制中断第1个进程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    printf("循环队列已满!\n");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    break;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}//end if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}//end for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674688"/>
            <a:ext cx="9144000" cy="37417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while(!IsEmpty(&amp;Q)) //第2个进程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DelQueue(&amp;Q,&amp;ch2);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putchar(ch2);  //显示输入缓冲区的内容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if(ch1==';')break;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}//end for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674688"/>
            <a:ext cx="9144000" cy="5126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void SeeDoctor()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LinkQueue Q;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int flag;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InitQueue(&amp;Q);	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flag=1;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while(flag)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printf("\n请输入命令:");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ch=getch();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674688"/>
            <a:ext cx="9144000" cy="12501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	switch(ch)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	    case 'a':printf("\n病历号:");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                     scanf("%d",&amp;n);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		     EnterQueue(&amp;Q,n);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     break;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    case 'n':if(!IsEmpty(&amp;Q)){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		        DeleteQueue(&amp;Q,&amp;n);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        printf("\n病历号为%d的病人就诊",n);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		   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		     else	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		        printf("\n无病人等候就诊");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        break;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  case 'q':printf("\n今天停止挂号，下列病人依次就诊：\n");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			   while(!IsEmpty(&amp;Q))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	 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	 	 DeleteQueue(&amp;Q,&amp;n);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	 	 printf("%d\n",n);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			 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			   flag=0;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	   break;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  default:printf("\n非法命令！");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4" name="Rectangle 936"/>
          <p:cNvSpPr/>
          <p:nvPr/>
        </p:nvSpPr>
        <p:spPr>
          <a:xfrm>
            <a:off x="0" y="674688"/>
            <a:ext cx="9144000" cy="6508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	  case 'q':printf("\n今天停止挂号，下列病人依次就诊：\n");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		   while(!IsEmpty(&amp;Q))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   {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        DeleteQueue(&amp;Q,&amp;n);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        printf("%d\n",n);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		  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		    flag=0;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	    break; 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	  default:printf("\n非法命令！");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  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   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}</a:t>
            </a: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  <a:buSzTx/>
            </a:pPr>
            <a:endParaRPr lang="en-US" altLang="zh-CN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95288" y="765175"/>
            <a:ext cx="8497888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队列的特点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☞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根据队列的定义可知，最先入队的元素也是最先出队。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☞ 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特点：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先进先出（FIFO）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也就是说，队列是一种先进先出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</a:t>
            </a:r>
            <a:r>
              <a:rPr kumimoji="1" lang="ru-RU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In  First  Out)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的线性表，简称为</a:t>
            </a:r>
            <a:r>
              <a:rPr kumimoji="1" lang="ru-RU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FIFO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</a:t>
            </a: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endParaRPr kumimoji="1" lang="zh-CN" alt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ru-RU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2068" name="Group 20"/>
          <p:cNvGrpSpPr/>
          <p:nvPr/>
        </p:nvGrpSpPr>
        <p:grpSpPr>
          <a:xfrm>
            <a:off x="2185988" y="4554538"/>
            <a:ext cx="5580062" cy="733425"/>
            <a:chOff x="1200" y="2880"/>
            <a:chExt cx="3936" cy="576"/>
          </a:xfrm>
        </p:grpSpPr>
        <p:sp>
          <p:nvSpPr>
            <p:cNvPr id="10244" name="Line 21"/>
            <p:cNvSpPr/>
            <p:nvPr/>
          </p:nvSpPr>
          <p:spPr>
            <a:xfrm>
              <a:off x="1200" y="2880"/>
              <a:ext cx="3552" cy="0"/>
            </a:xfrm>
            <a:prstGeom prst="line">
              <a:avLst/>
            </a:prstGeom>
            <a:ln w="349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5" name="Rectangle 22"/>
            <p:cNvSpPr/>
            <p:nvPr/>
          </p:nvSpPr>
          <p:spPr>
            <a:xfrm>
              <a:off x="1632" y="2976"/>
              <a:ext cx="3504" cy="359"/>
            </a:xfrm>
            <a:prstGeom prst="rect">
              <a:avLst/>
            </a:prstGeom>
            <a:noFill/>
            <a:ln w="349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ru-RU" altLang="zh-CN" b="1" dirty="0">
                  <a:latin typeface="Times New Roman" panose="02020603050405020304" pitchFamily="18" charset="0"/>
                </a:rPr>
                <a:t>a</a:t>
              </a:r>
              <a:r>
                <a:rPr lang="ru-RU" altLang="zh-CN" b="1" baseline="-18000" dirty="0">
                  <a:latin typeface="Times New Roman" panose="02020603050405020304" pitchFamily="18" charset="0"/>
                </a:rPr>
                <a:t>1</a:t>
              </a:r>
              <a:r>
                <a:rPr lang="ru-RU" altLang="zh-CN" b="1" dirty="0">
                  <a:latin typeface="Times New Roman" panose="02020603050405020304" pitchFamily="18" charset="0"/>
                </a:rPr>
                <a:t>   a</a:t>
              </a:r>
              <a:r>
                <a:rPr lang="ru-RU" altLang="zh-CN" b="1" baseline="-18000" dirty="0">
                  <a:latin typeface="Times New Roman" panose="02020603050405020304" pitchFamily="18" charset="0"/>
                </a:rPr>
                <a:t>2</a:t>
              </a:r>
              <a:r>
                <a:rPr lang="ru-RU" altLang="zh-CN" b="1" dirty="0">
                  <a:latin typeface="Times New Roman" panose="02020603050405020304" pitchFamily="18" charset="0"/>
                </a:rPr>
                <a:t>   a</a:t>
              </a:r>
              <a:r>
                <a:rPr lang="ru-RU" altLang="zh-CN" b="1" baseline="-18000" dirty="0">
                  <a:latin typeface="Times New Roman" panose="02020603050405020304" pitchFamily="18" charset="0"/>
                </a:rPr>
                <a:t>3</a:t>
              </a:r>
              <a:r>
                <a:rPr lang="ru-RU" altLang="zh-CN" b="1" dirty="0">
                  <a:latin typeface="Times New Roman" panose="02020603050405020304" pitchFamily="18" charset="0"/>
                </a:rPr>
                <a:t> …………a</a:t>
              </a:r>
              <a:r>
                <a:rPr lang="ru-RU" altLang="zh-CN" b="1" baseline="-18000" dirty="0">
                  <a:latin typeface="Times New Roman" panose="02020603050405020304" pitchFamily="18" charset="0"/>
                </a:rPr>
                <a:t>n</a:t>
              </a:r>
              <a:endParaRPr lang="ru-RU" altLang="zh-CN" b="1" baseline="-18000" dirty="0">
                <a:latin typeface="Times New Roman" panose="02020603050405020304" pitchFamily="18" charset="0"/>
              </a:endParaRPr>
            </a:p>
          </p:txBody>
        </p:sp>
        <p:sp>
          <p:nvSpPr>
            <p:cNvPr id="10246" name="Line 23"/>
            <p:cNvSpPr/>
            <p:nvPr/>
          </p:nvSpPr>
          <p:spPr>
            <a:xfrm>
              <a:off x="1200" y="3456"/>
              <a:ext cx="3600" cy="0"/>
            </a:xfrm>
            <a:prstGeom prst="line">
              <a:avLst/>
            </a:prstGeom>
            <a:ln w="349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72" name="Group 24"/>
          <p:cNvGrpSpPr/>
          <p:nvPr/>
        </p:nvGrpSpPr>
        <p:grpSpPr>
          <a:xfrm>
            <a:off x="457200" y="4373563"/>
            <a:ext cx="8686800" cy="685800"/>
            <a:chOff x="288" y="2784"/>
            <a:chExt cx="5472" cy="432"/>
          </a:xfrm>
        </p:grpSpPr>
        <p:grpSp>
          <p:nvGrpSpPr>
            <p:cNvPr id="10248" name="Group 25"/>
            <p:cNvGrpSpPr/>
            <p:nvPr/>
          </p:nvGrpSpPr>
          <p:grpSpPr>
            <a:xfrm>
              <a:off x="288" y="2784"/>
              <a:ext cx="1056" cy="432"/>
              <a:chOff x="288" y="2784"/>
              <a:chExt cx="1056" cy="432"/>
            </a:xfrm>
          </p:grpSpPr>
          <p:sp>
            <p:nvSpPr>
              <p:cNvPr id="10249" name="Line 26"/>
              <p:cNvSpPr/>
              <p:nvPr/>
            </p:nvSpPr>
            <p:spPr>
              <a:xfrm flipH="1">
                <a:off x="528" y="3216"/>
                <a:ext cx="720" cy="0"/>
              </a:xfrm>
              <a:prstGeom prst="line">
                <a:avLst/>
              </a:prstGeom>
              <a:ln w="34925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288" y="2784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ru-RU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出队列</a:t>
                </a:r>
                <a:endPara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51" name="Group 28"/>
            <p:cNvGrpSpPr/>
            <p:nvPr/>
          </p:nvGrpSpPr>
          <p:grpSpPr>
            <a:xfrm>
              <a:off x="4704" y="2832"/>
              <a:ext cx="1056" cy="384"/>
              <a:chOff x="4704" y="2736"/>
              <a:chExt cx="1056" cy="384"/>
            </a:xfrm>
          </p:grpSpPr>
          <p:sp>
            <p:nvSpPr>
              <p:cNvPr id="10252" name="Line 29"/>
              <p:cNvSpPr/>
              <p:nvPr/>
            </p:nvSpPr>
            <p:spPr>
              <a:xfrm flipH="1">
                <a:off x="4704" y="3120"/>
                <a:ext cx="816" cy="0"/>
              </a:xfrm>
              <a:prstGeom prst="line">
                <a:avLst/>
              </a:prstGeom>
              <a:ln w="34925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800" y="2736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ru-RU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入队列</a:t>
                </a:r>
                <a:endPara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079" name="Group 31"/>
          <p:cNvGrpSpPr/>
          <p:nvPr/>
        </p:nvGrpSpPr>
        <p:grpSpPr>
          <a:xfrm>
            <a:off x="2501900" y="5138738"/>
            <a:ext cx="1066800" cy="974725"/>
            <a:chOff x="1440" y="3552"/>
            <a:chExt cx="672" cy="614"/>
          </a:xfrm>
        </p:grpSpPr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1440" y="3648"/>
              <a:ext cx="6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队头</a:t>
              </a:r>
              <a:r>
                <a:rPr kumimoji="1" lang="ru-RU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  <a:endParaRPr kumimoji="1" lang="ru-RU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6" name="Line 33"/>
            <p:cNvSpPr/>
            <p:nvPr/>
          </p:nvSpPr>
          <p:spPr>
            <a:xfrm flipV="1">
              <a:off x="1776" y="3552"/>
              <a:ext cx="0" cy="192"/>
            </a:xfrm>
            <a:prstGeom prst="line">
              <a:avLst/>
            </a:prstGeom>
            <a:ln w="3492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82" name="Group 34"/>
          <p:cNvGrpSpPr/>
          <p:nvPr/>
        </p:nvGrpSpPr>
        <p:grpSpPr>
          <a:xfrm>
            <a:off x="5202238" y="5184775"/>
            <a:ext cx="1143000" cy="1050925"/>
            <a:chOff x="3984" y="3504"/>
            <a:chExt cx="720" cy="662"/>
          </a:xfrm>
        </p:grpSpPr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984" y="3648"/>
              <a:ext cx="7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队尾</a:t>
              </a:r>
              <a:r>
                <a:rPr kumimoji="1" lang="zh-CN" altLang="ru-RU" sz="24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ru-RU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  <a:endParaRPr kumimoji="1" lang="ru-RU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9" name="Line 36"/>
            <p:cNvSpPr/>
            <p:nvPr/>
          </p:nvSpPr>
          <p:spPr>
            <a:xfrm flipV="1">
              <a:off x="4224" y="3504"/>
              <a:ext cx="0" cy="192"/>
            </a:xfrm>
            <a:prstGeom prst="line">
              <a:avLst/>
            </a:prstGeom>
            <a:ln w="3492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067">
                                            <p:txEl>
                                              <p:charRg st="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2000" fill="hold"/>
                                        <p:tgtEl>
                                          <p:spTgt spid="2067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067">
                                            <p:txEl>
                                              <p:charRg st="5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87" name="Rectangle 39"/>
          <p:cNvSpPr/>
          <p:nvPr>
            <p:ph type="body" idx="4294967295"/>
          </p:nvPr>
        </p:nvSpPr>
        <p:spPr>
          <a:xfrm>
            <a:off x="900113" y="1916113"/>
            <a:ext cx="6840537" cy="2819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ru-RU" altLang="zh-CN" dirty="0">
                <a:latin typeface="华文中宋" panose="02010600040101010101" pitchFamily="2" charset="-122"/>
              </a:rPr>
              <a:t>1</a:t>
            </a:r>
            <a:r>
              <a:rPr lang="en-US" altLang="zh-CN" dirty="0"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latin typeface="华文中宋" panose="02010600040101010101" pitchFamily="2" charset="-122"/>
              </a:rPr>
              <a:t>队列的定义</a:t>
            </a:r>
            <a:endParaRPr lang="zh-CN" altLang="ru-RU" dirty="0">
              <a:latin typeface="华文中宋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ru-RU" altLang="zh-CN" dirty="0">
                <a:solidFill>
                  <a:srgbClr val="C00000"/>
                </a:solidFill>
                <a:latin typeface="华文中宋" panose="02010600040101010101" pitchFamily="2" charset="-122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华文中宋" panose="02010600040101010101" pitchFamily="2" charset="-122"/>
              </a:rPr>
              <a:t>.</a:t>
            </a:r>
            <a:r>
              <a:rPr lang="ru-RU" altLang="zh-CN" dirty="0">
                <a:solidFill>
                  <a:srgbClr val="C00000"/>
                </a:solidFill>
                <a:latin typeface="华文中宋" panose="02010600040101010101" pitchFamily="2" charset="-122"/>
              </a:rPr>
              <a:t> </a:t>
            </a:r>
            <a:r>
              <a:rPr lang="zh-CN" altLang="ru-RU" dirty="0">
                <a:solidFill>
                  <a:srgbClr val="C00000"/>
                </a:solidFill>
                <a:latin typeface="华文中宋" panose="02010600040101010101" pitchFamily="2" charset="-122"/>
              </a:rPr>
              <a:t>队列的基本运算</a:t>
            </a:r>
            <a:endParaRPr lang="zh-CN" altLang="ru-RU" dirty="0">
              <a:solidFill>
                <a:srgbClr val="C00000"/>
              </a:solidFill>
              <a:latin typeface="华文中宋" panose="02010600040101010101" pitchFamily="2" charset="-122"/>
            </a:endParaRPr>
          </a:p>
          <a:p>
            <a:pPr>
              <a:buClr>
                <a:schemeClr val="bg2"/>
              </a:buClr>
              <a:buSzPct val="100000"/>
            </a:pPr>
            <a:r>
              <a:rPr lang="zh-CN" altLang="ru-RU" dirty="0">
                <a:latin typeface="华文中宋" panose="02010600040101010101" pitchFamily="2" charset="-122"/>
              </a:rPr>
              <a:t>   </a:t>
            </a:r>
            <a:endParaRPr lang="zh-CN" altLang="ru-RU" dirty="0">
              <a:latin typeface="华文中宋" panose="02010600040101010101" pitchFamily="2" charset="-122"/>
            </a:endParaRP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1547813" y="90805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3.2</a:t>
            </a:r>
            <a:r>
              <a:rPr kumimoji="1" lang="ru-RU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.1 </a:t>
            </a:r>
            <a:r>
              <a:rPr kumimoji="1" lang="zh-CN" alt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队列的基本概念</a:t>
            </a:r>
            <a:endParaRPr kumimoji="1" lang="zh-CN" alt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childTnLst>
                                    <p:anim calcmode="discrete" valueType="str">
                                      <p:cBhvr additive="base">
                                        <p:cTn id="6" dur="1000" fill="hold"/>
                                        <p:tgtEl>
                                          <p:spTgt spid="2087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1000" fill="hold"/>
                                        <p:tgtEl>
                                          <p:spTgt spid="2087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1" name="Rectangle 43"/>
          <p:cNvSpPr/>
          <p:nvPr/>
        </p:nvSpPr>
        <p:spPr>
          <a:xfrm>
            <a:off x="279400" y="908050"/>
            <a:ext cx="8748713" cy="470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ru-RU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☞ 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定义在该逻辑结构上的运算有以下几种基本运算：</a:t>
            </a:r>
            <a:endParaRPr lang="zh-CN" altLang="ru-RU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置空队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ru-RU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InitQueue (Q)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InitQueue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运算的结果是将队列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置成空队列。</a:t>
            </a:r>
            <a:endParaRPr lang="zh-CN" altLang="ru-RU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判队空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Is</a:t>
            </a:r>
            <a:r>
              <a:rPr lang="ru-RU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Empty(Q)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，如果队列为空，则返回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，否则返回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ru-RU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判队满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Is</a:t>
            </a:r>
            <a:r>
              <a:rPr lang="ru-RU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Full(Q)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，如果队满，则返回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，否则返回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ru-RU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ru-RU" sz="2800" b="1" dirty="0">
                <a:solidFill>
                  <a:srgbClr val="DDDDDD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zh-CN" altLang="ru-RU" sz="2800" b="1" dirty="0">
              <a:solidFill>
                <a:srgbClr val="DDDDDD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091">
                                            <p:txEl>
                                              <p:charRg st="2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091">
                                            <p:txEl>
                                              <p:charRg st="7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091">
                                            <p:txEl>
                                              <p:charRg st="11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091">
                                            <p:txEl>
                                              <p:charRg st="15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4" name="Rectangle 46"/>
          <p:cNvSpPr/>
          <p:nvPr/>
        </p:nvSpPr>
        <p:spPr>
          <a:xfrm>
            <a:off x="107950" y="1089025"/>
            <a:ext cx="8928100" cy="304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入队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EnterQueue</a:t>
            </a:r>
            <a:r>
              <a:rPr lang="ru-RU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(Q</a:t>
            </a:r>
            <a:r>
              <a:rPr lang="zh-CN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ru-RU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x)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，在队列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的队尾插入元素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ru-RU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ru-RU" sz="2800" b="1" dirty="0">
                <a:latin typeface="Times New Roman" panose="02020603050405020304" pitchFamily="18" charset="0"/>
                <a:ea typeface="楷体_GB2312" pitchFamily="49" charset="-122"/>
              </a:rPr>
              <a:t>出队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ru-RU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Delete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Queue</a:t>
            </a:r>
            <a:r>
              <a:rPr lang="ru-RU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(Q)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，从队列</a:t>
            </a:r>
            <a:r>
              <a:rPr lang="ru-RU" altLang="zh-CN" sz="2800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ru-RU" sz="2800" dirty="0">
                <a:latin typeface="Times New Roman" panose="02020603050405020304" pitchFamily="18" charset="0"/>
                <a:ea typeface="楷体_GB2312" pitchFamily="49" charset="-122"/>
              </a:rPr>
              <a:t>中删除队头元素。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取对头元素：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GetHead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Q , 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置空队列：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ClearQueue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ru-RU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6" dur="500" fill="hold"/>
                                        <p:tgtEl>
                                          <p:spTgt spid="209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0" dur="500" fill="hold"/>
                                        <p:tgtEl>
                                          <p:spTgt spid="2094">
                                            <p:txEl>
                                              <p:charRg st="3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4" dur="500" fill="hold"/>
                                        <p:tgtEl>
                                          <p:spTgt spid="2094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childTnLst>
                                    <p:animClr clrSpc="rgb" dir="cw">
                                      <p:cBhvr additive="base">
                                        <p:cTn id="18" dur="500" fill="hold"/>
                                        <p:tgtEl>
                                          <p:spTgt spid="2094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11.28"/>
  <p:tag name="AS_TITLE" val="Aspose.Slides for .NET 4.0"/>
  <p:tag name="AS_VERSION" val="16.11.0.0"/>
</p:tagLst>
</file>

<file path=ppt/theme/theme1.xml><?xml version="1.0" encoding="utf-8"?>
<a:theme xmlns:a="http://schemas.openxmlformats.org/drawingml/2006/main" name=" override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FF"/>
      </a:hlink>
      <a:folHlink>
        <a:srgbClr val="00FF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 overrid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overrid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 override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FF"/>
      </a:hlink>
      <a:folHlink>
        <a:srgbClr val="00FF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 overrid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overrid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数据结构</Template>
  <TotalTime>0</TotalTime>
  <Words>8391</Words>
  <Application>WPS 演示</Application>
  <PresentationFormat>全屏显示(4:3)</PresentationFormat>
  <Paragraphs>665</Paragraphs>
  <Slides>55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华文中宋</vt:lpstr>
      <vt:lpstr>楷体_GB2312</vt:lpstr>
      <vt:lpstr>新宋体</vt:lpstr>
      <vt:lpstr>幼圆</vt:lpstr>
      <vt:lpstr>微软雅黑</vt:lpstr>
      <vt:lpstr>Arial Unicode MS</vt:lpstr>
      <vt:lpstr>Arial</vt:lpstr>
      <vt:lpstr>Agency FB</vt:lpstr>
      <vt:lpstr>黑体</vt:lpstr>
      <vt:lpstr>Arial Unicode MS</vt:lpstr>
      <vt:lpstr> overriden</vt:lpstr>
      <vt:lpstr>1_ overriden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一、教学内容： 1、 栈和队列的定义及特点； 2、 栈的顺序存储表示和链接存储表示； 3、 队列的顺序存储表示；队列的链接存储表示； 4、 栈和队列的应用举例。 二、教学要求： 1、掌握栈和队列的定义、特性，并能正确应用它们解决实际问题； 2、熟练掌握栈的顺序表示、链表表示以及相应操作的实现。特别注意栈空和栈满的条件； 3、熟练掌握队列的顺序表示、链表表示以及相应操作的实现。特别是循环队列中队头与队尾指针的变化情况 </dc:title>
  <dc:creator>phq</dc:creator>
  <cp:keywords>计算机文化基础电子教案</cp:keywords>
  <cp:lastModifiedBy>何以度苍生</cp:lastModifiedBy>
  <cp:revision>95</cp:revision>
  <dcterms:created xsi:type="dcterms:W3CDTF">2004-07-01T01:32:09Z</dcterms:created>
  <dcterms:modified xsi:type="dcterms:W3CDTF">2020-12-09T03:21:15Z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