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6" r:id="rId3"/>
    <p:sldId id="258" r:id="rId4"/>
    <p:sldId id="259" r:id="rId6"/>
    <p:sldId id="260" r:id="rId7"/>
    <p:sldId id="447" r:id="rId8"/>
    <p:sldId id="448" r:id="rId9"/>
    <p:sldId id="449" r:id="rId10"/>
    <p:sldId id="261" r:id="rId11"/>
    <p:sldId id="452" r:id="rId12"/>
    <p:sldId id="453" r:id="rId13"/>
    <p:sldId id="454" r:id="rId14"/>
    <p:sldId id="299" r:id="rId15"/>
    <p:sldId id="604" r:id="rId16"/>
    <p:sldId id="605" r:id="rId17"/>
    <p:sldId id="305" r:id="rId18"/>
    <p:sldId id="606" r:id="rId19"/>
    <p:sldId id="607" r:id="rId20"/>
    <p:sldId id="330" r:id="rId21"/>
    <p:sldId id="332" r:id="rId22"/>
    <p:sldId id="608" r:id="rId23"/>
    <p:sldId id="610" r:id="rId24"/>
    <p:sldId id="609" r:id="rId25"/>
    <p:sldId id="345" r:id="rId26"/>
    <p:sldId id="347" r:id="rId27"/>
    <p:sldId id="611" r:id="rId28"/>
    <p:sldId id="61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7C2A-3C68-4D5B-B180-B19147C477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02E5-50DE-4722-A453-EB952AF65F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9B9484-430E-46D2-9DB6-6ACE132D9175}" type="slidenum">
              <a:rPr lang="zh-CN" altLang="en-US"/>
            </a:fld>
            <a:endParaRPr lang="en-US" altLang="zh-CN"/>
          </a:p>
        </p:txBody>
      </p:sp>
      <p:sp>
        <p:nvSpPr>
          <p:cNvPr id="1341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765175" y="384175"/>
            <a:ext cx="5516563" cy="4137025"/>
          </a:xfrm>
          <a:prstGeom prst="rect">
            <a:avLst/>
          </a:prstGeom>
          <a:noFill/>
          <a:ln>
            <a:miter lim="800000"/>
          </a:ln>
        </p:spPr>
      </p:sp>
      <p:sp>
        <p:nvSpPr>
          <p:cNvPr id="1341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408613"/>
            <a:ext cx="5905500" cy="3295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89A6EE-D403-4288-848D-9353EFF0061B}" type="slidenum">
              <a:rPr lang="zh-CN" altLang="en-US"/>
            </a:fld>
            <a:endParaRPr lang="en-US" altLang="zh-CN"/>
          </a:p>
        </p:txBody>
      </p:sp>
      <p:sp>
        <p:nvSpPr>
          <p:cNvPr id="1343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765175" y="384175"/>
            <a:ext cx="5516563" cy="4137025"/>
          </a:xfrm>
          <a:prstGeom prst="rect">
            <a:avLst/>
          </a:prstGeom>
          <a:noFill/>
          <a:ln>
            <a:miter lim="800000"/>
          </a:ln>
        </p:spPr>
      </p:sp>
      <p:sp>
        <p:nvSpPr>
          <p:cNvPr id="1343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408613"/>
            <a:ext cx="5905500" cy="3295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9B9484-430E-46D2-9DB6-6ACE132D9175}" type="slidenum">
              <a:rPr lang="zh-CN" altLang="en-US"/>
            </a:fld>
            <a:endParaRPr lang="en-US" altLang="zh-CN"/>
          </a:p>
        </p:txBody>
      </p:sp>
      <p:sp>
        <p:nvSpPr>
          <p:cNvPr id="1341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765175" y="384175"/>
            <a:ext cx="5516563" cy="4137025"/>
          </a:xfrm>
          <a:prstGeom prst="rect">
            <a:avLst/>
          </a:prstGeom>
          <a:noFill/>
          <a:ln>
            <a:miter lim="800000"/>
          </a:ln>
        </p:spPr>
      </p:sp>
      <p:sp>
        <p:nvSpPr>
          <p:cNvPr id="1341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408613"/>
            <a:ext cx="5905500" cy="3295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023E4A-7DE6-46DB-B52C-529B45E234D8}" type="slidenum">
              <a:rPr lang="zh-CN" altLang="en-US"/>
            </a:fld>
            <a:endParaRPr lang="en-US" altLang="zh-CN"/>
          </a:p>
        </p:txBody>
      </p:sp>
      <p:sp>
        <p:nvSpPr>
          <p:cNvPr id="9953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763588" y="382588"/>
            <a:ext cx="5518150" cy="4138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953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408613"/>
            <a:ext cx="5905500" cy="3295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9B9484-430E-46D2-9DB6-6ACE132D9175}" type="slidenum">
              <a:rPr lang="zh-CN" altLang="en-US"/>
            </a:fld>
            <a:endParaRPr lang="en-US" altLang="zh-CN"/>
          </a:p>
        </p:txBody>
      </p:sp>
      <p:sp>
        <p:nvSpPr>
          <p:cNvPr id="1341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765175" y="384175"/>
            <a:ext cx="5516563" cy="4137025"/>
          </a:xfrm>
          <a:prstGeom prst="rect">
            <a:avLst/>
          </a:prstGeom>
          <a:noFill/>
          <a:ln>
            <a:miter lim="800000"/>
          </a:ln>
        </p:spPr>
      </p:sp>
      <p:sp>
        <p:nvSpPr>
          <p:cNvPr id="1341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408613"/>
            <a:ext cx="5905500" cy="3295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9B9484-430E-46D2-9DB6-6ACE132D9175}" type="slidenum">
              <a:rPr lang="zh-CN" altLang="en-US"/>
            </a:fld>
            <a:endParaRPr lang="en-US" altLang="zh-CN"/>
          </a:p>
        </p:txBody>
      </p:sp>
      <p:sp>
        <p:nvSpPr>
          <p:cNvPr id="1341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765175" y="384175"/>
            <a:ext cx="5516563" cy="4137025"/>
          </a:xfrm>
          <a:prstGeom prst="rect">
            <a:avLst/>
          </a:prstGeom>
          <a:noFill/>
          <a:ln>
            <a:miter lim="800000"/>
          </a:ln>
        </p:spPr>
      </p:sp>
      <p:sp>
        <p:nvSpPr>
          <p:cNvPr id="1341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408613"/>
            <a:ext cx="5905500" cy="3295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01863"/>
            <a:ext cx="8229600" cy="1143000"/>
          </a:xfrm>
        </p:spPr>
        <p:txBody>
          <a:bodyPr/>
          <a:p>
            <a:r>
              <a:rPr lang="zh-CN" altLang="en-US" sz="6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en-US" altLang="zh-CN" sz="6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6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章  内部排序</a:t>
            </a:r>
            <a:endParaRPr lang="zh-CN" altLang="en-US" sz="6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7210" y="507365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{</a:t>
            </a:r>
            <a:r>
              <a:rPr lang="en-US" altLang="zh-CN" sz="2800" b="1">
                <a:solidFill>
                  <a:srgbClr val="FF0000"/>
                </a:solidFill>
              </a:rPr>
              <a:t>48</a:t>
            </a:r>
            <a:r>
              <a:rPr lang="en-US" altLang="zh-CN" sz="2800"/>
              <a:t>}   </a:t>
            </a:r>
            <a:r>
              <a:rPr lang="en-US" altLang="zh-CN" sz="2800">
                <a:solidFill>
                  <a:schemeClr val="tx2"/>
                </a:solidFill>
              </a:rPr>
              <a:t> 62 </a:t>
            </a:r>
            <a:r>
              <a:rPr lang="en-US" altLang="zh-CN" sz="2800"/>
              <a:t>   35    77    55    14    </a:t>
            </a:r>
            <a:r>
              <a:rPr lang="en-US" altLang="zh-CN" sz="2800" u="sng"/>
              <a:t>35</a:t>
            </a:r>
            <a:r>
              <a:rPr lang="en-US" altLang="zh-CN" sz="2800"/>
              <a:t>     98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37210" y="1172845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{48     </a:t>
            </a:r>
            <a:r>
              <a:rPr lang="en-US" altLang="zh-CN" sz="2800" b="1">
                <a:solidFill>
                  <a:srgbClr val="FF0000"/>
                </a:solidFill>
              </a:rPr>
              <a:t>62</a:t>
            </a:r>
            <a:r>
              <a:rPr lang="en-US" altLang="zh-CN" sz="2800"/>
              <a:t>}   </a:t>
            </a:r>
            <a:r>
              <a:rPr lang="en-US" altLang="zh-CN" sz="2800">
                <a:solidFill>
                  <a:schemeClr val="tx2"/>
                </a:solidFill>
              </a:rPr>
              <a:t>35 </a:t>
            </a:r>
            <a:r>
              <a:rPr lang="en-US" altLang="zh-CN" sz="2800"/>
              <a:t>   77    55    14    </a:t>
            </a:r>
            <a:r>
              <a:rPr lang="en-US" altLang="zh-CN" sz="2800" u="sng"/>
              <a:t>35</a:t>
            </a:r>
            <a:r>
              <a:rPr lang="en-US" altLang="zh-CN" sz="2800"/>
              <a:t>     98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448945" y="1802130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{</a:t>
            </a:r>
            <a:r>
              <a:rPr lang="en-US" altLang="zh-CN" sz="2800" b="1">
                <a:solidFill>
                  <a:srgbClr val="FF0000"/>
                </a:solidFill>
              </a:rPr>
              <a:t>35</a:t>
            </a:r>
            <a:r>
              <a:rPr lang="en-US" altLang="zh-CN" sz="2800"/>
              <a:t>     48     62}  </a:t>
            </a:r>
            <a:r>
              <a:rPr lang="en-US" altLang="zh-CN" sz="2800">
                <a:solidFill>
                  <a:schemeClr val="tx2"/>
                </a:solidFill>
              </a:rPr>
              <a:t>77</a:t>
            </a:r>
            <a:r>
              <a:rPr lang="en-US" altLang="zh-CN" sz="2800"/>
              <a:t>    55    14    </a:t>
            </a:r>
            <a:r>
              <a:rPr lang="en-US" altLang="zh-CN" sz="2800" u="sng"/>
              <a:t>35</a:t>
            </a:r>
            <a:r>
              <a:rPr lang="en-US" altLang="zh-CN" sz="2800"/>
              <a:t>     98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32435" y="2359660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{</a:t>
            </a:r>
            <a:r>
              <a:rPr lang="en-US" altLang="zh-CN" sz="2800">
                <a:solidFill>
                  <a:schemeClr val="tx1"/>
                </a:solidFill>
              </a:rPr>
              <a:t>35 </a:t>
            </a:r>
            <a:r>
              <a:rPr lang="en-US" altLang="zh-CN" sz="2800"/>
              <a:t>    48     62    </a:t>
            </a:r>
            <a:r>
              <a:rPr lang="en-US" altLang="zh-CN" sz="2800" b="1">
                <a:solidFill>
                  <a:srgbClr val="FF0000"/>
                </a:solidFill>
              </a:rPr>
              <a:t>77</a:t>
            </a:r>
            <a:r>
              <a:rPr lang="en-US" altLang="zh-CN" sz="2800"/>
              <a:t>}  </a:t>
            </a:r>
            <a:r>
              <a:rPr lang="en-US" altLang="zh-CN" sz="2800">
                <a:solidFill>
                  <a:schemeClr val="tx2"/>
                </a:solidFill>
              </a:rPr>
              <a:t>55</a:t>
            </a:r>
            <a:r>
              <a:rPr lang="en-US" altLang="zh-CN" sz="2800"/>
              <a:t>    14    </a:t>
            </a:r>
            <a:r>
              <a:rPr lang="en-US" altLang="zh-CN" sz="2800" u="sng"/>
              <a:t>35</a:t>
            </a:r>
            <a:r>
              <a:rPr lang="en-US" altLang="zh-CN" sz="2800"/>
              <a:t>     98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15925" y="2988945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{</a:t>
            </a:r>
            <a:r>
              <a:rPr lang="en-US" altLang="zh-CN" sz="2800">
                <a:solidFill>
                  <a:schemeClr val="tx1"/>
                </a:solidFill>
              </a:rPr>
              <a:t>35 </a:t>
            </a:r>
            <a:r>
              <a:rPr lang="en-US" altLang="zh-CN" sz="2800"/>
              <a:t>    48    </a:t>
            </a:r>
            <a:r>
              <a:rPr lang="en-US" altLang="zh-CN" sz="2800" b="1">
                <a:solidFill>
                  <a:srgbClr val="FF0000"/>
                </a:solidFill>
              </a:rPr>
              <a:t> 55</a:t>
            </a:r>
            <a:r>
              <a:rPr lang="en-US" altLang="zh-CN" sz="2800"/>
              <a:t>    62    </a:t>
            </a:r>
            <a:r>
              <a:rPr lang="en-US" altLang="zh-CN" sz="2800">
                <a:solidFill>
                  <a:schemeClr val="tx1"/>
                </a:solidFill>
              </a:rPr>
              <a:t>77</a:t>
            </a:r>
            <a:r>
              <a:rPr lang="en-US" altLang="zh-CN" sz="2800"/>
              <a:t>}  </a:t>
            </a:r>
            <a:r>
              <a:rPr lang="en-US" altLang="zh-CN" sz="2800">
                <a:solidFill>
                  <a:schemeClr val="tx2"/>
                </a:solidFill>
              </a:rPr>
              <a:t> 14</a:t>
            </a:r>
            <a:r>
              <a:rPr lang="en-US" altLang="zh-CN" sz="2800"/>
              <a:t>    </a:t>
            </a:r>
            <a:r>
              <a:rPr lang="en-US" altLang="zh-CN" sz="2800" u="sng"/>
              <a:t>35</a:t>
            </a:r>
            <a:r>
              <a:rPr lang="en-US" altLang="zh-CN" sz="2800"/>
              <a:t>     98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399415" y="3689985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{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14 </a:t>
            </a:r>
            <a:r>
              <a:rPr lang="en-US" altLang="zh-CN" sz="2800">
                <a:sym typeface="+mn-ea"/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35 </a:t>
            </a:r>
            <a:r>
              <a:rPr lang="en-US" altLang="zh-CN" sz="2800"/>
              <a:t>   48   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55</a:t>
            </a:r>
            <a:r>
              <a:rPr lang="en-US" altLang="zh-CN" sz="2800"/>
              <a:t>    62    </a:t>
            </a:r>
            <a:r>
              <a:rPr lang="en-US" altLang="zh-CN" sz="2800">
                <a:solidFill>
                  <a:schemeClr val="tx1"/>
                </a:solidFill>
              </a:rPr>
              <a:t>77</a:t>
            </a:r>
            <a:r>
              <a:rPr lang="en-US" altLang="zh-CN" sz="2800"/>
              <a:t>}    </a:t>
            </a:r>
            <a:r>
              <a:rPr lang="en-US" altLang="zh-CN" sz="2800" u="sng">
                <a:solidFill>
                  <a:schemeClr val="tx2"/>
                </a:solidFill>
              </a:rPr>
              <a:t>35</a:t>
            </a:r>
            <a:r>
              <a:rPr lang="en-US" altLang="zh-CN" sz="2800"/>
              <a:t>     98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382905" y="4319270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{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14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35 </a:t>
            </a:r>
            <a:r>
              <a:rPr lang="en-US" altLang="zh-CN" sz="2800"/>
              <a:t>   </a:t>
            </a:r>
            <a:r>
              <a:rPr lang="en-US" altLang="zh-CN" sz="2800" b="1" u="sng">
                <a:solidFill>
                  <a:srgbClr val="FF0000"/>
                </a:solidFill>
                <a:sym typeface="+mn-ea"/>
              </a:rPr>
              <a:t>35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</a:t>
            </a:r>
            <a:r>
              <a:rPr lang="en-US" altLang="zh-CN" sz="2800"/>
              <a:t>48   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55</a:t>
            </a:r>
            <a:r>
              <a:rPr lang="en-US" altLang="zh-CN" sz="2800"/>
              <a:t>     62    </a:t>
            </a:r>
            <a:r>
              <a:rPr lang="en-US" altLang="zh-CN" sz="2800">
                <a:solidFill>
                  <a:schemeClr val="tx1"/>
                </a:solidFill>
              </a:rPr>
              <a:t>77</a:t>
            </a:r>
            <a:r>
              <a:rPr lang="en-US" altLang="zh-CN" sz="2800"/>
              <a:t>}     </a:t>
            </a:r>
            <a:r>
              <a:rPr lang="en-US" altLang="zh-CN" sz="2800">
                <a:solidFill>
                  <a:schemeClr val="tx2"/>
                </a:solidFill>
              </a:rPr>
              <a:t>98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395" y="4948555"/>
            <a:ext cx="713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{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14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35 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en-US" altLang="zh-CN" sz="2800" u="sng">
                <a:solidFill>
                  <a:schemeClr val="tx1"/>
                </a:solidFill>
                <a:sym typeface="+mn-ea"/>
              </a:rPr>
              <a:t>35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</a:t>
            </a:r>
            <a:r>
              <a:rPr lang="en-US" altLang="zh-CN" sz="2800"/>
              <a:t>48   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55</a:t>
            </a:r>
            <a:r>
              <a:rPr lang="en-US" altLang="zh-CN" sz="2800"/>
              <a:t>     62    </a:t>
            </a:r>
            <a:r>
              <a:rPr lang="en-US" altLang="zh-CN" sz="2800">
                <a:solidFill>
                  <a:schemeClr val="tx1"/>
                </a:solidFill>
              </a:rPr>
              <a:t>77</a:t>
            </a:r>
            <a:r>
              <a:rPr lang="en-US" altLang="zh-CN" sz="2800"/>
              <a:t>     </a:t>
            </a:r>
            <a:r>
              <a:rPr lang="en-US" altLang="zh-CN" sz="2800" b="1">
                <a:solidFill>
                  <a:srgbClr val="FF0000"/>
                </a:solidFill>
              </a:rPr>
              <a:t> 98</a:t>
            </a:r>
            <a:r>
              <a:rPr lang="en-US" altLang="zh-CN" sz="2800">
                <a:sym typeface="+mn-ea"/>
              </a:rPr>
              <a:t>} 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Text Box 2"/>
          <p:cNvSpPr txBox="1">
            <a:spLocks noChangeArrowheads="1"/>
          </p:cNvSpPr>
          <p:nvPr/>
        </p:nvSpPr>
        <p:spPr bwMode="auto">
          <a:xfrm>
            <a:off x="0" y="238760"/>
            <a:ext cx="9144000" cy="52622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算法性能分析：</a:t>
            </a:r>
            <a:endParaRPr lang="zh-CN" altLang="en-US" sz="2800" b="1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20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最坏情况是数据递减序，数据比较和移动量最大，达到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O(n</a:t>
            </a:r>
            <a:r>
              <a:rPr lang="en-US" altLang="zh-CN" sz="2800" baseline="30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；</a:t>
            </a:r>
            <a:endParaRPr lang="en-US" altLang="zh-CN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20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最好是数据是递增序，比较和移动最少为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O(n)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；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20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适用于待排记录数目较少且基本有序；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20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直接插入排序是稳定的排序方法。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Text Box 3"/>
          <p:cNvSpPr txBox="1">
            <a:spLocks noChangeArrowheads="1"/>
          </p:cNvSpPr>
          <p:nvPr/>
        </p:nvSpPr>
        <p:spPr bwMode="auto">
          <a:xfrm>
            <a:off x="0" y="-149860"/>
            <a:ext cx="9144000" cy="2491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、折半插入排序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  <a:endParaRPr lang="zh-CN" altLang="en-US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由于上述直接插入排序方法中，插入第</a:t>
            </a:r>
            <a:r>
              <a:rPr lang="en-US" altLang="zh-CN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个元素到</a:t>
            </a:r>
            <a:r>
              <a:rPr lang="en-US" altLang="zh-CN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r[1]</a:t>
            </a:r>
            <a:r>
              <a:rPr lang="zh-CN" altLang="zh-CN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r[i-1]</a:t>
            </a:r>
            <a:r>
              <a:rPr lang="zh-CN" altLang="en-US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之间时，</a:t>
            </a:r>
            <a:r>
              <a:rPr lang="zh-CN" altLang="en-US" sz="24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前</a:t>
            </a:r>
            <a:r>
              <a:rPr lang="en-US" altLang="zh-CN" sz="24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4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个数据是有序的，所以可以用折半查找确定插入位置</a:t>
            </a:r>
            <a:r>
              <a:rPr lang="zh-CN" altLang="en-US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，然后插入。</a:t>
            </a:r>
            <a:endParaRPr lang="zh-CN" altLang="en-US" sz="2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-21590"/>
            <a:ext cx="9143365" cy="7218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eaLnBrk="1" hangingPunct="1">
              <a:lnSpc>
                <a:spcPct val="115000"/>
              </a:lnSpc>
            </a:pP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void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BinSort ( RecordType r[],int lenth ) </a:t>
            </a: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{</a:t>
            </a:r>
            <a:endParaRPr lang="en-US" altLang="zh-CN" sz="2400" b="1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 // </a:t>
            </a:r>
            <a:r>
              <a:rPr lang="zh-CN" altLang="en-US" sz="2400" dirty="0">
                <a:ea typeface="楷体_GB2312" pitchFamily="49" charset="-122"/>
                <a:cs typeface="+mn-lt"/>
                <a:sym typeface="+mn-ea"/>
              </a:rPr>
              <a:t>对顺序表 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L </a:t>
            </a:r>
            <a:r>
              <a:rPr lang="zh-CN" altLang="en-US" sz="2400" dirty="0">
                <a:ea typeface="楷体_GB2312" pitchFamily="49" charset="-122"/>
                <a:cs typeface="+mn-lt"/>
                <a:sym typeface="+mn-ea"/>
              </a:rPr>
              <a:t>作直接插入排序。</a:t>
            </a:r>
            <a:endParaRPr lang="zh-CN" altLang="en-US" sz="24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ea typeface="楷体_GB2312" pitchFamily="49" charset="-122"/>
                <a:cs typeface="+mn-lt"/>
                <a:sym typeface="+mn-ea"/>
              </a:rPr>
              <a:t>   </a:t>
            </a: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for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( i=2; i&lt;=length; i 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++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) 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  {</a:t>
            </a:r>
            <a:endParaRPr lang="en-US" altLang="zh-CN" sz="2400" b="1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        x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= r[i];  low=1;high=i-1;       </a:t>
            </a:r>
            <a:endParaRPr lang="en-US" altLang="zh-CN" sz="2400" dirty="0">
              <a:ea typeface="楷体_GB2312" pitchFamily="49" charset="-122"/>
              <a:cs typeface="+mn-lt"/>
              <a:sym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        while</a:t>
            </a: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(  low&lt;=high )</a:t>
            </a:r>
            <a:endParaRPr lang="en-US" altLang="zh-CN" sz="2400" dirty="0">
              <a:ea typeface="楷体_GB2312" pitchFamily="49" charset="-122"/>
              <a:cs typeface="+mn-lt"/>
              <a:sym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       {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         </a:t>
            </a: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while ( low &lt;= high )       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          {    mid = (low+high)/2; 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                if  ( x.key&lt; r[mid].key)  high = mid -1 ;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                else  low = mid + 1; </a:t>
            </a:r>
            <a:endParaRPr lang="en-US" altLang="zh-CN" sz="2400">
              <a:ea typeface="宋体" panose="02010600030101010101" pitchFamily="2" charset="-122"/>
              <a:cs typeface="+mn-lt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           }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          for ( j=i-1; j&gt;=low; j</a:t>
            </a: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--</a:t>
            </a: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) r[j+1] = r[j];</a:t>
            </a:r>
            <a:endParaRPr lang="en-US" altLang="zh-CN" sz="2400">
              <a:ea typeface="宋体" panose="02010600030101010101" pitchFamily="2" charset="-122"/>
              <a:cs typeface="+mn-lt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+mn-lt"/>
                <a:sym typeface="+mn-ea"/>
              </a:rPr>
              <a:t>            r[low]=x;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ea typeface="楷体_GB2312" pitchFamily="49" charset="-122"/>
                <a:cs typeface="+mn-lt"/>
                <a:sym typeface="+mn-ea"/>
              </a:rPr>
              <a:t>     </a:t>
            </a: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}</a:t>
            </a:r>
            <a:endParaRPr lang="en-US" altLang="zh-CN" sz="2400" b="1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ea typeface="楷体_GB2312" pitchFamily="49" charset="-122"/>
                <a:cs typeface="+mn-lt"/>
                <a:sym typeface="+mn-ea"/>
              </a:rPr>
              <a:t>} </a:t>
            </a:r>
            <a:endParaRPr lang="en-US" altLang="zh-CN" sz="2400" b="1" dirty="0">
              <a:ea typeface="楷体_GB2312" pitchFamily="49" charset="-122"/>
              <a:cs typeface="+mn-lt"/>
              <a:sym typeface="+mn-ea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1240" y="1245870"/>
            <a:ext cx="5572760" cy="1383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</a:rPr>
              <a:t>分析：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减少了关键字的比较次数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但并未改变移动元素所耗费的时间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3" grpId="0" bldLvl="0" animBg="1" autoUpdateAnimBg="0"/>
      <p:bldP spid="2" grpId="0" bldLvl="0" animBg="1"/>
      <p:bldP spid="2" grpId="1" animBg="1"/>
      <p:bldP spid="3" grpId="0" bldLvl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0" y="189230"/>
            <a:ext cx="4674235" cy="531495"/>
          </a:xfrm>
        </p:spPr>
        <p:txBody>
          <a:bodyPr vert="horz" wrap="square" lIns="91440" tIns="45720" rIns="91440" bIns="45720" anchor="ctr">
            <a:noAutofit/>
          </a:bodyPr>
          <a:p>
            <a:pPr eaLnBrk="1" hangingPunct="1"/>
            <a:r>
              <a:rPr lang="en-US" altLang="zh-CN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、希尔（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shell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）排序</a:t>
            </a:r>
            <a:endParaRPr lang="zh-CN" altLang="en-US" sz="3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7459" name="Text Box 3"/>
          <p:cNvSpPr txBox="1"/>
          <p:nvPr/>
        </p:nvSpPr>
        <p:spPr>
          <a:xfrm>
            <a:off x="0" y="902970"/>
            <a:ext cx="914463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基本思想：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先将整个待排记录序列分割成若干子序列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,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分别进行</a:t>
            </a:r>
            <a:r>
              <a:rPr lang="zh-CN" altLang="en-US" sz="2800" b="1" dirty="0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直接插入排序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，待整个序列中的记录“基本有序”时，再对</a:t>
            </a:r>
            <a:r>
              <a:rPr lang="zh-CN" altLang="en-US" sz="2800" b="1" dirty="0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全体记录进行一次直接插入排序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技巧：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子序列的构成不是简单地“逐段分割”，而是将相隔某个增量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r>
              <a:rPr lang="en-US" altLang="zh-CN" sz="2800" baseline="-25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的记录组成一个子序列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,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让增量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r>
              <a:rPr lang="en-US" altLang="zh-CN" sz="2800" baseline="-25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逐趟缩短（例如依次取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5,3,1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），直到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r>
              <a:rPr lang="en-US" altLang="zh-CN" sz="2800" baseline="-25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＝</a:t>
            </a:r>
            <a:r>
              <a:rPr lang="en-US" altLang="zh-CN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为止。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优点：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让关键字值小的元素能很快前移，且序列若基本有序时，再用直接插入排序处理，时间效率会高很多。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7460" name="Rectangle 4"/>
          <p:cNvSpPr/>
          <p:nvPr/>
        </p:nvSpPr>
        <p:spPr>
          <a:xfrm>
            <a:off x="5025073" y="270510"/>
            <a:ext cx="244348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华文仿宋" panose="02010600040101010101" charset="-122"/>
                <a:ea typeface="华文仿宋" panose="02010600040101010101" charset="-122"/>
              </a:rPr>
              <a:t>又称缩小增量排序</a:t>
            </a:r>
            <a:endParaRPr lang="zh-CN" altLang="en-US" sz="2400" b="1" dirty="0">
              <a:solidFill>
                <a:srgbClr val="008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0935" y="3108325"/>
            <a:ext cx="4118610" cy="18148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一般情况下，先让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d=n/2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，再取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d=d/2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，直到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d=1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7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0" grpId="0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594" name="图片 110593" descr="STATBAR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" y="304800"/>
            <a:ext cx="83058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595" name="图片 110594" descr="STATBAR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1000" y="6553200"/>
            <a:ext cx="8382000" cy="107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0597" name="组合 110596"/>
          <p:cNvGrpSpPr/>
          <p:nvPr/>
        </p:nvGrpSpPr>
        <p:grpSpPr>
          <a:xfrm>
            <a:off x="1200150" y="4873625"/>
            <a:ext cx="5899150" cy="706438"/>
            <a:chOff x="505" y="1913"/>
            <a:chExt cx="3716" cy="445"/>
          </a:xfrm>
        </p:grpSpPr>
        <p:sp>
          <p:nvSpPr>
            <p:cNvPr id="110598" name="文本框 110597"/>
            <p:cNvSpPr txBox="1"/>
            <p:nvPr/>
          </p:nvSpPr>
          <p:spPr>
            <a:xfrm>
              <a:off x="505" y="1913"/>
              <a:ext cx="915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000" b="1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取</a:t>
              </a:r>
              <a:r>
                <a:rPr lang="en-US" altLang="zh-CN" sz="2000" b="1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d3=1</a:t>
              </a:r>
              <a:endPara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  <a:p>
              <a:pPr fontAlgn="base"/>
              <a:r>
                <a:rPr lang="zh-CN" altLang="en-US" sz="2000" b="0" dirty="0">
                  <a:latin typeface="Times New Roman" panose="02020603050405020304" pitchFamily="18" charset="0"/>
                </a:rPr>
                <a:t>三趟分组：</a:t>
              </a:r>
              <a:endParaRPr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10599" name="文本框 110598"/>
            <p:cNvSpPr txBox="1"/>
            <p:nvPr/>
          </p:nvSpPr>
          <p:spPr>
            <a:xfrm>
              <a:off x="1265" y="2066"/>
              <a:ext cx="29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zh-CN" sz="2000" b="0" dirty="0">
                  <a:latin typeface="Times New Roman" panose="02020603050405020304" pitchFamily="18" charset="0"/>
                </a:rPr>
                <a:t>13   27   48   55    4     49   38    65    97    76</a:t>
              </a:r>
              <a:endParaRPr lang="en-US" altLang="zh-CN" sz="2000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00" name="组合 110599"/>
          <p:cNvGrpSpPr/>
          <p:nvPr/>
        </p:nvGrpSpPr>
        <p:grpSpPr>
          <a:xfrm>
            <a:off x="1184275" y="5951538"/>
            <a:ext cx="5854700" cy="411162"/>
            <a:chOff x="498" y="1661"/>
            <a:chExt cx="3688" cy="259"/>
          </a:xfrm>
        </p:grpSpPr>
        <p:sp>
          <p:nvSpPr>
            <p:cNvPr id="110601" name="文本框 110600"/>
            <p:cNvSpPr txBox="1"/>
            <p:nvPr/>
          </p:nvSpPr>
          <p:spPr>
            <a:xfrm>
              <a:off x="498" y="1661"/>
              <a:ext cx="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000" b="0" dirty="0">
                  <a:latin typeface="Times New Roman" panose="02020603050405020304" pitchFamily="18" charset="0"/>
                </a:rPr>
                <a:t>三趟排序：</a:t>
              </a:r>
              <a:endParaRPr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10602" name="文本框 110601"/>
            <p:cNvSpPr txBox="1"/>
            <p:nvPr/>
          </p:nvSpPr>
          <p:spPr>
            <a:xfrm>
              <a:off x="1270" y="1670"/>
              <a:ext cx="2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zh-CN" sz="2000" b="0" dirty="0">
                  <a:latin typeface="Times New Roman" panose="02020603050405020304" pitchFamily="18" charset="0"/>
                </a:rPr>
                <a:t>4    13   27   38    48   49    55    65    76   97</a:t>
              </a:r>
              <a:endParaRPr lang="en-US" altLang="zh-CN" sz="2000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03" name="组合 110602"/>
          <p:cNvGrpSpPr/>
          <p:nvPr/>
        </p:nvGrpSpPr>
        <p:grpSpPr>
          <a:xfrm>
            <a:off x="1371600" y="457200"/>
            <a:ext cx="5727700" cy="400050"/>
            <a:chOff x="498" y="1670"/>
            <a:chExt cx="3608" cy="252"/>
          </a:xfrm>
        </p:grpSpPr>
        <p:sp>
          <p:nvSpPr>
            <p:cNvPr id="110604" name="文本框 110603"/>
            <p:cNvSpPr txBox="1"/>
            <p:nvPr/>
          </p:nvSpPr>
          <p:spPr>
            <a:xfrm>
              <a:off x="498" y="1672"/>
              <a:ext cx="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000" b="0" dirty="0">
                  <a:latin typeface="Times New Roman" panose="02020603050405020304" pitchFamily="18" charset="0"/>
                </a:rPr>
                <a:t>例  初始：</a:t>
              </a:r>
              <a:endParaRPr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10605" name="文本框 110604"/>
            <p:cNvSpPr txBox="1"/>
            <p:nvPr/>
          </p:nvSpPr>
          <p:spPr>
            <a:xfrm>
              <a:off x="1270" y="1670"/>
              <a:ext cx="2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zh-CN" sz="2000" b="0" dirty="0">
                  <a:latin typeface="Times New Roman" panose="02020603050405020304" pitchFamily="18" charset="0"/>
                </a:rPr>
                <a:t>49   38   65   97   76   13   27    48    55    4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06" name="组合 110605"/>
          <p:cNvGrpSpPr/>
          <p:nvPr/>
        </p:nvGrpSpPr>
        <p:grpSpPr>
          <a:xfrm>
            <a:off x="1289050" y="2570163"/>
            <a:ext cx="5854700" cy="411162"/>
            <a:chOff x="498" y="1661"/>
            <a:chExt cx="3688" cy="259"/>
          </a:xfrm>
        </p:grpSpPr>
        <p:sp>
          <p:nvSpPr>
            <p:cNvPr id="110607" name="文本框 110606"/>
            <p:cNvSpPr txBox="1"/>
            <p:nvPr/>
          </p:nvSpPr>
          <p:spPr>
            <a:xfrm>
              <a:off x="498" y="1661"/>
              <a:ext cx="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000" b="0" dirty="0">
                  <a:latin typeface="Times New Roman" panose="02020603050405020304" pitchFamily="18" charset="0"/>
                </a:rPr>
                <a:t>一趟排序：</a:t>
              </a:r>
              <a:endParaRPr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10608" name="文本框 110607"/>
            <p:cNvSpPr txBox="1"/>
            <p:nvPr/>
          </p:nvSpPr>
          <p:spPr>
            <a:xfrm>
              <a:off x="1270" y="1670"/>
              <a:ext cx="2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13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27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48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55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rgbClr val="FF9900"/>
                  </a:solidFill>
                  <a:latin typeface="Times New Roman" panose="02020603050405020304" pitchFamily="18" charset="0"/>
                </a:rPr>
                <a:t>4 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49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38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65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97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rgbClr val="FF9900"/>
                  </a:solidFill>
                  <a:latin typeface="Times New Roman" panose="02020603050405020304" pitchFamily="18" charset="0"/>
                </a:rPr>
                <a:t>76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09" name="组合 110608"/>
          <p:cNvGrpSpPr/>
          <p:nvPr/>
        </p:nvGrpSpPr>
        <p:grpSpPr>
          <a:xfrm>
            <a:off x="1236663" y="4241800"/>
            <a:ext cx="5918200" cy="411163"/>
            <a:chOff x="498" y="1661"/>
            <a:chExt cx="3728" cy="259"/>
          </a:xfrm>
        </p:grpSpPr>
        <p:sp>
          <p:nvSpPr>
            <p:cNvPr id="110610" name="文本框 110609"/>
            <p:cNvSpPr txBox="1"/>
            <p:nvPr/>
          </p:nvSpPr>
          <p:spPr>
            <a:xfrm>
              <a:off x="498" y="1661"/>
              <a:ext cx="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000" b="0" dirty="0">
                  <a:latin typeface="Times New Roman" panose="02020603050405020304" pitchFamily="18" charset="0"/>
                </a:rPr>
                <a:t>二趟排序：</a:t>
              </a:r>
              <a:endParaRPr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10611" name="文本框 110610"/>
            <p:cNvSpPr txBox="1"/>
            <p:nvPr/>
          </p:nvSpPr>
          <p:spPr>
            <a:xfrm>
              <a:off x="1270" y="1670"/>
              <a:ext cx="29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13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4  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</a:t>
              </a:r>
              <a:r>
                <a:rPr lang="zh-CN" altLang="zh-CN" sz="2000" b="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48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38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27</a:t>
              </a:r>
              <a:r>
                <a:rPr lang="zh-CN" altLang="zh-CN" sz="2000" b="0" dirty="0">
                  <a:solidFill>
                    <a:srgbClr val="FF99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49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55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65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97</a:t>
              </a:r>
              <a:r>
                <a:rPr lang="zh-CN" altLang="zh-CN" sz="2000" b="0" dirty="0">
                  <a:latin typeface="Times New Roman" panose="02020603050405020304" pitchFamily="18" charset="0"/>
                </a:rPr>
                <a:t>    </a:t>
              </a:r>
              <a:r>
                <a:rPr lang="zh-CN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76</a:t>
              </a:r>
              <a:endParaRPr lang="en-US" altLang="zh-CN" sz="2000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12" name="组合 110611"/>
          <p:cNvGrpSpPr/>
          <p:nvPr/>
        </p:nvGrpSpPr>
        <p:grpSpPr>
          <a:xfrm>
            <a:off x="1377950" y="941388"/>
            <a:ext cx="5708650" cy="1450975"/>
            <a:chOff x="724" y="1848"/>
            <a:chExt cx="3596" cy="914"/>
          </a:xfrm>
        </p:grpSpPr>
        <p:grpSp>
          <p:nvGrpSpPr>
            <p:cNvPr id="110613" name="组合 110612"/>
            <p:cNvGrpSpPr/>
            <p:nvPr/>
          </p:nvGrpSpPr>
          <p:grpSpPr>
            <a:xfrm>
              <a:off x="724" y="1848"/>
              <a:ext cx="3596" cy="445"/>
              <a:chOff x="505" y="1913"/>
              <a:chExt cx="3596" cy="445"/>
            </a:xfrm>
          </p:grpSpPr>
          <p:sp>
            <p:nvSpPr>
              <p:cNvPr id="110614" name="文本框 110613"/>
              <p:cNvSpPr txBox="1"/>
              <p:nvPr/>
            </p:nvSpPr>
            <p:spPr>
              <a:xfrm>
                <a:off x="505" y="1913"/>
                <a:ext cx="915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fontAlgn="base"/>
                <a:r>
                  <a:rPr lang="zh-CN" altLang="en-US" sz="2000" b="1">
                    <a:solidFill>
                      <a:srgbClr val="C0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取</a:t>
                </a:r>
                <a:r>
                  <a:rPr lang="en-US" altLang="zh-CN" sz="2000" b="1">
                    <a:solidFill>
                      <a:srgbClr val="C0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d1=5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  <a:p>
                <a:pPr fontAlgn="base"/>
                <a:r>
                  <a:rPr lang="zh-CN" altLang="en-US" sz="2000" b="0" dirty="0">
                    <a:latin typeface="Times New Roman" panose="02020603050405020304" pitchFamily="18" charset="0"/>
                  </a:rPr>
                  <a:t>一趟分组：</a:t>
                </a: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15" name="文本框 110614"/>
              <p:cNvSpPr txBox="1"/>
              <p:nvPr/>
            </p:nvSpPr>
            <p:spPr>
              <a:xfrm>
                <a:off x="1265" y="2066"/>
                <a:ext cx="28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fontAlgn="base"/>
                <a:r>
                  <a:rPr lang="zh-CN" altLang="zh-CN" sz="20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49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38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65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97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76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13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27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48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55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0616" name="组合 110615"/>
            <p:cNvGrpSpPr/>
            <p:nvPr/>
          </p:nvGrpSpPr>
          <p:grpSpPr>
            <a:xfrm>
              <a:off x="1600" y="2200"/>
              <a:ext cx="1434" cy="89"/>
              <a:chOff x="1600" y="2200"/>
              <a:chExt cx="1434" cy="89"/>
            </a:xfrm>
          </p:grpSpPr>
          <p:sp>
            <p:nvSpPr>
              <p:cNvPr id="110617" name="直接连接符 110616"/>
              <p:cNvSpPr/>
              <p:nvPr/>
            </p:nvSpPr>
            <p:spPr>
              <a:xfrm>
                <a:off x="1600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18" name="直接连接符 110617"/>
              <p:cNvSpPr/>
              <p:nvPr/>
            </p:nvSpPr>
            <p:spPr>
              <a:xfrm>
                <a:off x="1600" y="2289"/>
                <a:ext cx="14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19" name="直接连接符 110618"/>
              <p:cNvSpPr/>
              <p:nvPr/>
            </p:nvSpPr>
            <p:spPr>
              <a:xfrm flipV="1">
                <a:off x="3034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20" name="组合 110619"/>
            <p:cNvGrpSpPr/>
            <p:nvPr/>
          </p:nvGrpSpPr>
          <p:grpSpPr>
            <a:xfrm>
              <a:off x="1874" y="2319"/>
              <a:ext cx="1434" cy="89"/>
              <a:chOff x="1600" y="2200"/>
              <a:chExt cx="1434" cy="89"/>
            </a:xfrm>
          </p:grpSpPr>
          <p:sp>
            <p:nvSpPr>
              <p:cNvPr id="110621" name="直接连接符 110620"/>
              <p:cNvSpPr/>
              <p:nvPr/>
            </p:nvSpPr>
            <p:spPr>
              <a:xfrm>
                <a:off x="1600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22" name="直接连接符 110621"/>
              <p:cNvSpPr/>
              <p:nvPr/>
            </p:nvSpPr>
            <p:spPr>
              <a:xfrm>
                <a:off x="1600" y="2289"/>
                <a:ext cx="14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23" name="直接连接符 110622"/>
              <p:cNvSpPr/>
              <p:nvPr/>
            </p:nvSpPr>
            <p:spPr>
              <a:xfrm flipV="1">
                <a:off x="3034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24" name="组合 110623"/>
            <p:cNvGrpSpPr/>
            <p:nvPr/>
          </p:nvGrpSpPr>
          <p:grpSpPr>
            <a:xfrm>
              <a:off x="2152" y="2429"/>
              <a:ext cx="1434" cy="89"/>
              <a:chOff x="1600" y="2200"/>
              <a:chExt cx="1434" cy="89"/>
            </a:xfrm>
          </p:grpSpPr>
          <p:sp>
            <p:nvSpPr>
              <p:cNvPr id="110625" name="直接连接符 110624"/>
              <p:cNvSpPr/>
              <p:nvPr/>
            </p:nvSpPr>
            <p:spPr>
              <a:xfrm>
                <a:off x="1600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26" name="直接连接符 110625"/>
              <p:cNvSpPr/>
              <p:nvPr/>
            </p:nvSpPr>
            <p:spPr>
              <a:xfrm>
                <a:off x="1600" y="2289"/>
                <a:ext cx="14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27" name="直接连接符 110626"/>
              <p:cNvSpPr/>
              <p:nvPr/>
            </p:nvSpPr>
            <p:spPr>
              <a:xfrm flipV="1">
                <a:off x="3034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28" name="组合 110627"/>
            <p:cNvGrpSpPr/>
            <p:nvPr/>
          </p:nvGrpSpPr>
          <p:grpSpPr>
            <a:xfrm>
              <a:off x="2452" y="2551"/>
              <a:ext cx="1434" cy="89"/>
              <a:chOff x="1600" y="2200"/>
              <a:chExt cx="1434" cy="89"/>
            </a:xfrm>
          </p:grpSpPr>
          <p:sp>
            <p:nvSpPr>
              <p:cNvPr id="110629" name="直接连接符 110628"/>
              <p:cNvSpPr/>
              <p:nvPr/>
            </p:nvSpPr>
            <p:spPr>
              <a:xfrm>
                <a:off x="1600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0" name="直接连接符 110629"/>
              <p:cNvSpPr/>
              <p:nvPr/>
            </p:nvSpPr>
            <p:spPr>
              <a:xfrm>
                <a:off x="1600" y="2289"/>
                <a:ext cx="14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1" name="直接连接符 110630"/>
              <p:cNvSpPr/>
              <p:nvPr/>
            </p:nvSpPr>
            <p:spPr>
              <a:xfrm flipV="1">
                <a:off x="3034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32" name="组合 110631"/>
            <p:cNvGrpSpPr/>
            <p:nvPr/>
          </p:nvGrpSpPr>
          <p:grpSpPr>
            <a:xfrm>
              <a:off x="2785" y="2673"/>
              <a:ext cx="1434" cy="89"/>
              <a:chOff x="1600" y="2200"/>
              <a:chExt cx="1434" cy="89"/>
            </a:xfrm>
          </p:grpSpPr>
          <p:sp>
            <p:nvSpPr>
              <p:cNvPr id="110633" name="直接连接符 110632"/>
              <p:cNvSpPr/>
              <p:nvPr/>
            </p:nvSpPr>
            <p:spPr>
              <a:xfrm>
                <a:off x="1600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4" name="直接连接符 110633"/>
              <p:cNvSpPr/>
              <p:nvPr/>
            </p:nvSpPr>
            <p:spPr>
              <a:xfrm>
                <a:off x="1600" y="2289"/>
                <a:ext cx="14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5" name="直接连接符 110634"/>
              <p:cNvSpPr/>
              <p:nvPr/>
            </p:nvSpPr>
            <p:spPr>
              <a:xfrm flipV="1">
                <a:off x="3034" y="2200"/>
                <a:ext cx="0" cy="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0636" name="组合 110635"/>
          <p:cNvGrpSpPr/>
          <p:nvPr/>
        </p:nvGrpSpPr>
        <p:grpSpPr>
          <a:xfrm>
            <a:off x="1289050" y="3073400"/>
            <a:ext cx="5835650" cy="1131888"/>
            <a:chOff x="668" y="3191"/>
            <a:chExt cx="3676" cy="713"/>
          </a:xfrm>
        </p:grpSpPr>
        <p:grpSp>
          <p:nvGrpSpPr>
            <p:cNvPr id="110637" name="组合 110636"/>
            <p:cNvGrpSpPr/>
            <p:nvPr/>
          </p:nvGrpSpPr>
          <p:grpSpPr>
            <a:xfrm>
              <a:off x="668" y="3191"/>
              <a:ext cx="3676" cy="445"/>
              <a:chOff x="505" y="1913"/>
              <a:chExt cx="3676" cy="445"/>
            </a:xfrm>
          </p:grpSpPr>
          <p:sp>
            <p:nvSpPr>
              <p:cNvPr id="110638" name="文本框 110637"/>
              <p:cNvSpPr txBox="1"/>
              <p:nvPr/>
            </p:nvSpPr>
            <p:spPr>
              <a:xfrm>
                <a:off x="505" y="1913"/>
                <a:ext cx="915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fontAlgn="base"/>
                <a:r>
                  <a:rPr lang="zh-CN" altLang="en-US" sz="2000" b="1">
                    <a:solidFill>
                      <a:srgbClr val="C0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取</a:t>
                </a:r>
                <a:r>
                  <a:rPr lang="en-US" altLang="zh-CN" sz="2000" b="1">
                    <a:solidFill>
                      <a:srgbClr val="C0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d2=3</a:t>
                </a:r>
                <a:endParaRPr lang="en-US" altLang="zh-CN" sz="2000" b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  <a:p>
                <a:pPr fontAlgn="base"/>
                <a:r>
                  <a:rPr lang="zh-CN" altLang="en-US" sz="2000" b="0" dirty="0">
                    <a:latin typeface="Times New Roman" panose="02020603050405020304" pitchFamily="18" charset="0"/>
                  </a:rPr>
                  <a:t>二趟分组：</a:t>
                </a: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39" name="文本框 110638"/>
              <p:cNvSpPr txBox="1"/>
              <p:nvPr/>
            </p:nvSpPr>
            <p:spPr>
              <a:xfrm>
                <a:off x="1265" y="2066"/>
                <a:ext cx="29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fontAlgn="base"/>
                <a:r>
                  <a:rPr lang="zh-CN" altLang="zh-CN" sz="20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13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27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48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55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zh-CN" altLang="zh-CN" sz="2000" b="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49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zh-CN" sz="20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38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65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97</a:t>
                </a:r>
                <a:r>
                  <a:rPr lang="zh-CN" altLang="zh-CN" sz="2000" b="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0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76</a:t>
                </a:r>
                <a:endParaRPr lang="en-US" altLang="zh-CN" sz="2000" b="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0640" name="组合 110639"/>
            <p:cNvGrpSpPr/>
            <p:nvPr/>
          </p:nvGrpSpPr>
          <p:grpSpPr>
            <a:xfrm>
              <a:off x="1567" y="3551"/>
              <a:ext cx="2656" cy="104"/>
              <a:chOff x="1567" y="3551"/>
              <a:chExt cx="2656" cy="104"/>
            </a:xfrm>
          </p:grpSpPr>
          <p:sp>
            <p:nvSpPr>
              <p:cNvPr id="110641" name="直接连接符 110640"/>
              <p:cNvSpPr/>
              <p:nvPr/>
            </p:nvSpPr>
            <p:spPr>
              <a:xfrm>
                <a:off x="1567" y="3555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42" name="直接连接符 110641"/>
              <p:cNvSpPr/>
              <p:nvPr/>
            </p:nvSpPr>
            <p:spPr>
              <a:xfrm>
                <a:off x="1567" y="3655"/>
                <a:ext cx="26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43" name="直接连接符 110642"/>
              <p:cNvSpPr/>
              <p:nvPr/>
            </p:nvSpPr>
            <p:spPr>
              <a:xfrm>
                <a:off x="2408" y="3551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44" name="直接连接符 110643"/>
              <p:cNvSpPr/>
              <p:nvPr/>
            </p:nvSpPr>
            <p:spPr>
              <a:xfrm>
                <a:off x="3241" y="3551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45" name="直接连接符 110644"/>
              <p:cNvSpPr/>
              <p:nvPr/>
            </p:nvSpPr>
            <p:spPr>
              <a:xfrm>
                <a:off x="4208" y="3551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46" name="组合 110645"/>
            <p:cNvGrpSpPr/>
            <p:nvPr/>
          </p:nvGrpSpPr>
          <p:grpSpPr>
            <a:xfrm>
              <a:off x="1808" y="3670"/>
              <a:ext cx="1741" cy="104"/>
              <a:chOff x="1808" y="3670"/>
              <a:chExt cx="1741" cy="104"/>
            </a:xfrm>
          </p:grpSpPr>
          <p:sp>
            <p:nvSpPr>
              <p:cNvPr id="110647" name="直接连接符 110646"/>
              <p:cNvSpPr/>
              <p:nvPr/>
            </p:nvSpPr>
            <p:spPr>
              <a:xfrm>
                <a:off x="1808" y="3674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48" name="直接连接符 110647"/>
              <p:cNvSpPr/>
              <p:nvPr/>
            </p:nvSpPr>
            <p:spPr>
              <a:xfrm>
                <a:off x="1808" y="3774"/>
                <a:ext cx="1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49" name="直接连接符 110648"/>
              <p:cNvSpPr/>
              <p:nvPr/>
            </p:nvSpPr>
            <p:spPr>
              <a:xfrm>
                <a:off x="2649" y="3670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0" name="直接连接符 110649"/>
              <p:cNvSpPr/>
              <p:nvPr/>
            </p:nvSpPr>
            <p:spPr>
              <a:xfrm>
                <a:off x="3549" y="3670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51" name="组合 110650"/>
            <p:cNvGrpSpPr/>
            <p:nvPr/>
          </p:nvGrpSpPr>
          <p:grpSpPr>
            <a:xfrm>
              <a:off x="2149" y="3800"/>
              <a:ext cx="1741" cy="104"/>
              <a:chOff x="1808" y="3670"/>
              <a:chExt cx="1741" cy="104"/>
            </a:xfrm>
          </p:grpSpPr>
          <p:sp>
            <p:nvSpPr>
              <p:cNvPr id="110652" name="直接连接符 110651"/>
              <p:cNvSpPr/>
              <p:nvPr/>
            </p:nvSpPr>
            <p:spPr>
              <a:xfrm>
                <a:off x="1808" y="3674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3" name="直接连接符 110652"/>
              <p:cNvSpPr/>
              <p:nvPr/>
            </p:nvSpPr>
            <p:spPr>
              <a:xfrm>
                <a:off x="1808" y="3774"/>
                <a:ext cx="1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4" name="直接连接符 110653"/>
              <p:cNvSpPr/>
              <p:nvPr/>
            </p:nvSpPr>
            <p:spPr>
              <a:xfrm>
                <a:off x="2649" y="3670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5" name="直接连接符 110654"/>
              <p:cNvSpPr/>
              <p:nvPr/>
            </p:nvSpPr>
            <p:spPr>
              <a:xfrm>
                <a:off x="3549" y="3670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Text Box 2"/>
          <p:cNvSpPr txBox="1">
            <a:spLocks noChangeArrowheads="1"/>
          </p:cNvSpPr>
          <p:nvPr/>
        </p:nvSpPr>
        <p:spPr bwMode="auto">
          <a:xfrm>
            <a:off x="3990658" y="178753"/>
            <a:ext cx="4627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一趟排序的方法，设间距是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en-US" altLang="zh-CN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74179" name="Rectangle 3"/>
          <p:cNvSpPr>
            <a:spLocks noChangeArrowheads="1"/>
          </p:cNvSpPr>
          <p:nvPr/>
        </p:nvSpPr>
        <p:spPr bwMode="auto">
          <a:xfrm>
            <a:off x="421640" y="790575"/>
            <a:ext cx="3529330" cy="5908040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插入排序主体：</a:t>
            </a:r>
            <a:endParaRPr lang="zh-CN" altLang="en-US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for(i=</a:t>
            </a:r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;i&lt;n;i++)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{     x=r[i];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for(j=i-</a:t>
            </a:r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;j&gt;=0;</a:t>
            </a:r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j--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if(r[j]&gt;x) 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r[j+</a:t>
            </a:r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]=r[j];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else break;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r[j+</a:t>
            </a:r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]=x;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}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74180" name="AutoShape 4"/>
          <p:cNvSpPr>
            <a:spLocks noChangeArrowheads="1"/>
          </p:cNvSpPr>
          <p:nvPr/>
        </p:nvSpPr>
        <p:spPr bwMode="auto">
          <a:xfrm>
            <a:off x="3980815" y="2209800"/>
            <a:ext cx="638175" cy="273050"/>
          </a:xfrm>
          <a:prstGeom prst="rightArrow">
            <a:avLst>
              <a:gd name="adj1" fmla="val 50000"/>
              <a:gd name="adj2" fmla="val 50291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4505960" y="790575"/>
            <a:ext cx="4112895" cy="5908040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tx1"/>
                </a:solidFill>
              </a:rPr>
              <a:t>希尔排序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for(i=</a:t>
            </a:r>
            <a:r>
              <a:rPr lang="en-US" altLang="zh-CN" sz="2800">
                <a:solidFill>
                  <a:srgbClr val="FF3300"/>
                </a:solidFill>
              </a:rPr>
              <a:t>d</a:t>
            </a:r>
            <a:r>
              <a:rPr lang="en-US" altLang="zh-CN" sz="2800">
                <a:solidFill>
                  <a:schemeClr val="tx1"/>
                </a:solidFill>
              </a:rPr>
              <a:t> ;i&lt;n;i++)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{     x=r[i];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for(j=</a:t>
            </a:r>
            <a:r>
              <a:rPr lang="en-US" altLang="zh-CN" sz="2800">
                <a:solidFill>
                  <a:srgbClr val="FF3300"/>
                </a:solidFill>
              </a:rPr>
              <a:t>i-d</a:t>
            </a:r>
            <a:r>
              <a:rPr lang="en-US" altLang="zh-CN" sz="2800">
                <a:solidFill>
                  <a:schemeClr val="tx1"/>
                </a:solidFill>
              </a:rPr>
              <a:t>;j&gt;=0;j</a:t>
            </a:r>
            <a:r>
              <a:rPr lang="en-US" altLang="zh-CN" sz="2800">
                <a:solidFill>
                  <a:srgbClr val="FF3300"/>
                </a:solidFill>
              </a:rPr>
              <a:t>-=d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if(r[j]&gt;x) 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  r[j</a:t>
            </a:r>
            <a:r>
              <a:rPr lang="en-US" altLang="zh-CN" sz="2800">
                <a:solidFill>
                  <a:srgbClr val="FF3300"/>
                </a:solidFill>
              </a:rPr>
              <a:t>+d</a:t>
            </a:r>
            <a:r>
              <a:rPr lang="en-US" altLang="zh-CN" sz="2800">
                <a:solidFill>
                  <a:schemeClr val="tx1"/>
                </a:solidFill>
              </a:rPr>
              <a:t>]=r[j];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else break;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 r[j</a:t>
            </a:r>
            <a:r>
              <a:rPr lang="en-US" altLang="zh-CN" sz="2800">
                <a:solidFill>
                  <a:srgbClr val="FF3300"/>
                </a:solidFill>
              </a:rPr>
              <a:t>+d</a:t>
            </a:r>
            <a:r>
              <a:rPr lang="en-US" altLang="zh-CN" sz="2800">
                <a:solidFill>
                  <a:schemeClr val="tx1"/>
                </a:solidFill>
              </a:rPr>
              <a:t>]=x;</a:t>
            </a:r>
            <a:endParaRPr lang="en-US" altLang="zh-CN" sz="28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}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9" grpId="0" bldLvl="0" animBg="1" autoUpdateAnimBg="0"/>
      <p:bldP spid="1074180" grpId="0" bldLvl="0" animBg="1"/>
      <p:bldP spid="1074181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20" name="Rectangle 4"/>
          <p:cNvSpPr>
            <a:spLocks noChangeArrowheads="1"/>
          </p:cNvSpPr>
          <p:nvPr/>
        </p:nvSpPr>
        <p:spPr bwMode="auto">
          <a:xfrm>
            <a:off x="0" y="899160"/>
            <a:ext cx="9144635" cy="396938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基本思想：</a:t>
            </a: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两两比较待排序记录的关键码，如果发生逆序（即排列顺序与排序后的次序正好相反），则交换之，直到所有记录都排好序为止。</a:t>
            </a:r>
            <a:endParaRPr kumimoji="1" lang="zh-CN" altLang="en-US" sz="2800" noProof="0" smtClean="0">
              <a:ln>
                <a:noFill/>
              </a:ln>
              <a:effectLst/>
              <a:uLnTx/>
              <a:uFillTx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常见算法</a:t>
            </a:r>
            <a:r>
              <a:rPr lang="zh-CN" altLang="zh-CN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</a:t>
            </a:r>
            <a:endParaRPr lang="zh-CN" altLang="zh-CN" sz="2800" b="1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marR="0" lvl="0" indent="-4572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79646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冒泡排序（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P326</a:t>
            </a: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endParaRPr lang="zh-CN" altLang="zh-CN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marR="0" lvl="0" indent="-4572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79646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快速排序</a:t>
            </a:r>
            <a:endParaRPr lang="zh-CN" altLang="zh-CN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40421" name="Rectangle 5"/>
          <p:cNvSpPr>
            <a:spLocks noChangeArrowheads="1"/>
          </p:cNvSpPr>
          <p:nvPr/>
        </p:nvSpPr>
        <p:spPr bwMode="auto">
          <a:xfrm>
            <a:off x="990600" y="1524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三、交换</a:t>
            </a:r>
            <a:r>
              <a:rPr kumimoji="1" lang="zh-CN" altLang="en-US" sz="36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类排序</a:t>
            </a:r>
            <a:endParaRPr kumimoji="1" lang="zh-CN" altLang="en-US" sz="3600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40422" name="Line 6"/>
          <p:cNvSpPr>
            <a:spLocks noChangeShapeType="1"/>
          </p:cNvSpPr>
          <p:nvPr/>
        </p:nvSpPr>
        <p:spPr bwMode="auto">
          <a:xfrm>
            <a:off x="0" y="899160"/>
            <a:ext cx="9144000" cy="0"/>
          </a:xfrm>
          <a:prstGeom prst="line">
            <a:avLst/>
          </a:prstGeom>
          <a:noFill/>
          <a:ln w="63500" cmpd="sng">
            <a:solidFill>
              <a:schemeClr val="accent6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0"/>
            <a:ext cx="83058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335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24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2700" marR="0" lvl="0" indent="-12065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仿宋" panose="02010600040101010101" charset="-122"/>
                <a:ea typeface="华文仿宋" panose="02010600040101010101" charset="-122"/>
                <a:cs typeface="+mn-cs"/>
              </a:rPr>
              <a:t>冒泡排序的优点：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+mn-cs"/>
              </a:rPr>
              <a:t>每一趟整理元素时，不仅可以完全确定一个元素的位置（挤出一个泡到表尾），一旦下趟没有交换发生，还可以提前结束排序。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charset="-122"/>
              <a:ea typeface="华文仿宋" panose="02010600040101010101" charset="-122"/>
              <a:cs typeface="+mn-cs"/>
            </a:endParaRPr>
          </a:p>
        </p:txBody>
      </p:sp>
      <p:sp>
        <p:nvSpPr>
          <p:cNvPr id="153603" name="AutoShape 3"/>
          <p:cNvSpPr/>
          <p:nvPr/>
        </p:nvSpPr>
        <p:spPr>
          <a:xfrm>
            <a:off x="533400" y="1981200"/>
            <a:ext cx="7467600" cy="3962400"/>
          </a:xfrm>
          <a:prstGeom prst="wedgeEllipseCallout">
            <a:avLst>
              <a:gd name="adj1" fmla="val -22278"/>
              <a:gd name="adj2" fmla="val 12981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有没有比冒泡排序更快的算法？</a:t>
            </a:r>
            <a:endParaRPr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有！</a:t>
            </a:r>
            <a:endParaRPr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快速排序法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全球公认！</a:t>
            </a:r>
            <a:endParaRPr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因为它每趟都能准确定位不止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个元素！</a:t>
            </a:r>
            <a:endParaRPr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03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03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03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03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03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03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bldLvl="0" animBg="1"/>
      <p:bldP spid="153603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ChangeArrowheads="1"/>
          </p:cNvSpPr>
          <p:nvPr/>
        </p:nvSpPr>
        <p:spPr bwMode="auto">
          <a:xfrm>
            <a:off x="314325" y="230188"/>
            <a:ext cx="4562475" cy="608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20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快速排序</a:t>
            </a:r>
            <a:endParaRPr kumimoji="1" lang="zh-CN" altLang="en-US" sz="3200" b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99779" name="Rectangle 3"/>
          <p:cNvSpPr>
            <a:spLocks noChangeArrowheads="1"/>
          </p:cNvSpPr>
          <p:nvPr/>
        </p:nvSpPr>
        <p:spPr bwMode="auto">
          <a:xfrm>
            <a:off x="677863" y="800100"/>
            <a:ext cx="2741612" cy="57054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chemeClr val="tx1"/>
                </a:solidFill>
              </a:rPr>
              <a:t>1962年</a:t>
            </a:r>
            <a:r>
              <a:rPr lang="en-US" altLang="zh-CN" sz="1800">
                <a:solidFill>
                  <a:schemeClr val="tx1"/>
                </a:solidFill>
              </a:rPr>
              <a:t>Hore</a:t>
            </a:r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1934-  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r>
              <a:rPr lang="zh-CN" altLang="zh-CN" sz="1800">
                <a:solidFill>
                  <a:schemeClr val="tx1"/>
                </a:solidFill>
              </a:rPr>
              <a:t>提出</a:t>
            </a:r>
            <a:r>
              <a:rPr lang="zh-CN" altLang="en-US" sz="1800">
                <a:solidFill>
                  <a:schemeClr val="tx1"/>
                </a:solidFill>
              </a:rPr>
              <a:t>，</a:t>
            </a:r>
            <a:r>
              <a:rPr lang="zh-CN" sz="1800"/>
              <a:t>是一位英国的计算机学家</a:t>
            </a:r>
            <a:r>
              <a:rPr lang="zh-CN" altLang="zh-CN" sz="1800"/>
              <a:t>, Quicksort </a:t>
            </a:r>
            <a:r>
              <a:rPr lang="zh-CN" sz="1800"/>
              <a:t>被世界的广泛被应</a:t>
            </a:r>
            <a:r>
              <a:rPr lang="zh-CN" sz="1800">
                <a:solidFill>
                  <a:schemeClr val="tx1"/>
                </a:solidFill>
              </a:rPr>
              <a:t>用的。</a:t>
            </a:r>
            <a:r>
              <a:rPr lang="zh-CN" altLang="en-US" sz="1800"/>
              <a:t>在</a:t>
            </a:r>
            <a:r>
              <a:rPr lang="en-US" altLang="zh-CN" sz="1800"/>
              <a:t>1960</a:t>
            </a:r>
            <a:r>
              <a:rPr lang="zh-CN" altLang="en-US" sz="1800"/>
              <a:t>年开始他的计算生涯</a:t>
            </a:r>
            <a:r>
              <a:rPr lang="en-US" altLang="zh-CN" sz="1800"/>
              <a:t>,</a:t>
            </a:r>
            <a:r>
              <a:rPr lang="zh-CN" altLang="en-US" sz="1800"/>
              <a:t>作为</a:t>
            </a:r>
            <a:r>
              <a:rPr lang="en-US" altLang="zh-CN" sz="1800"/>
              <a:t>Elliott Brothers,</a:t>
            </a:r>
            <a:r>
              <a:rPr lang="zh-CN" altLang="en-US" sz="1800"/>
              <a:t>一个小的科学计算机制造商的一名程序员。他在</a:t>
            </a:r>
            <a:r>
              <a:rPr lang="en-US" altLang="zh-CN" sz="1800"/>
              <a:t>1968</a:t>
            </a:r>
            <a:r>
              <a:rPr lang="zh-CN" altLang="en-US" sz="1800"/>
              <a:t>年成为</a:t>
            </a:r>
            <a:r>
              <a:rPr lang="en-US" altLang="zh-CN" sz="1800"/>
              <a:t>Belfast </a:t>
            </a:r>
            <a:r>
              <a:rPr lang="zh-CN" altLang="en-US" sz="1800"/>
              <a:t>的</a:t>
            </a:r>
            <a:r>
              <a:rPr lang="en-US" altLang="zh-CN" sz="1800"/>
              <a:t>Queen‘s University</a:t>
            </a:r>
            <a:r>
              <a:rPr lang="zh-CN" altLang="en-US" sz="1800"/>
              <a:t>的一名计算机科学的教授</a:t>
            </a:r>
            <a:r>
              <a:rPr lang="en-US" altLang="zh-CN" sz="1800"/>
              <a:t>,</a:t>
            </a:r>
            <a:r>
              <a:rPr lang="zh-CN" altLang="en-US" sz="1800"/>
              <a:t>并在</a:t>
            </a:r>
            <a:r>
              <a:rPr lang="en-US" altLang="zh-CN" sz="1800"/>
              <a:t>1977</a:t>
            </a:r>
            <a:r>
              <a:rPr lang="zh-CN" altLang="en-US" sz="1800"/>
              <a:t>年转到</a:t>
            </a:r>
            <a:r>
              <a:rPr lang="en-US" altLang="zh-CN" sz="1800"/>
              <a:t>Oxford University</a:t>
            </a:r>
            <a:r>
              <a:rPr lang="zh-CN" altLang="en-US" sz="1800"/>
              <a:t>。</a:t>
            </a:r>
            <a:r>
              <a:rPr lang="en-US" altLang="zh-CN" sz="1800"/>
              <a:t>Hoare</a:t>
            </a:r>
            <a:r>
              <a:rPr lang="zh-CN" altLang="en-US" sz="1800"/>
              <a:t>教授</a:t>
            </a:r>
            <a:r>
              <a:rPr lang="en-US" altLang="zh-CN" sz="1800"/>
              <a:t>1999</a:t>
            </a:r>
            <a:r>
              <a:rPr lang="zh-CN" altLang="en-US" sz="1800"/>
              <a:t>年因为强制的年龄限制从牛津退休后</a:t>
            </a:r>
            <a:r>
              <a:rPr lang="en-US" altLang="zh-CN" sz="1800"/>
              <a:t>,</a:t>
            </a:r>
            <a:r>
              <a:rPr lang="zh-CN" altLang="en-US" sz="1800"/>
              <a:t>继续在英国剑桥的微软研究院从事计算机的研究</a:t>
            </a:r>
            <a:r>
              <a:rPr lang="en-US" altLang="zh-CN" sz="1800"/>
              <a:t>.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99781" name="Picture 5" descr="thoare"/>
          <p:cNvPicPr>
            <a:picLocks noGrp="1" noChangeAspect="1" noChangeArrowheads="1"/>
          </p:cNvPicPr>
          <p:nvPr>
            <p:ph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35375" y="0"/>
            <a:ext cx="5146675" cy="659765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2" name="Rectangle 4"/>
          <p:cNvSpPr>
            <a:spLocks noChangeArrowheads="1"/>
          </p:cNvSpPr>
          <p:nvPr/>
        </p:nvSpPr>
        <p:spPr bwMode="auto">
          <a:xfrm>
            <a:off x="0" y="144145"/>
            <a:ext cx="9144000" cy="42767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算法思想</a:t>
            </a:r>
            <a:r>
              <a:rPr lang="zh-CN" altLang="en-US" sz="32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 </a:t>
            </a:r>
            <a:endParaRPr lang="zh-CN" altLang="en-US" sz="3200" b="1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marR="0" lvl="0" indent="66675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从待排序列中任取一个元素 </a:t>
            </a:r>
            <a:r>
              <a:rPr kumimoji="1" lang="en-US" altLang="zh-CN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(</a:t>
            </a: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例如取第一个</a:t>
            </a:r>
            <a:r>
              <a:rPr kumimoji="1" lang="en-US" altLang="zh-CN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) </a:t>
            </a: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作为中心，所有比它小的元素一律前放，所有比它大的元素一律后放，形成左右两个子表；</a:t>
            </a:r>
            <a:endParaRPr kumimoji="1" lang="zh-CN" altLang="en-US" sz="28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marR="0" lvl="0" indent="666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然后再对各子表重新选择中心元素并依此规则调整，直到每个子表的元素只剩一个。此时便为有序序列了。</a:t>
            </a:r>
            <a:endParaRPr lang="zh-CN" altLang="en-US" sz="2800">
              <a:solidFill>
                <a:schemeClr val="tx1"/>
              </a:solidFill>
              <a:effectLst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4629" name="Rectangle 5"/>
          <p:cNvSpPr/>
          <p:nvPr/>
        </p:nvSpPr>
        <p:spPr>
          <a:xfrm>
            <a:off x="45720" y="4573270"/>
            <a:ext cx="9052560" cy="1938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优点：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因为每趟可以确定不止一个元素的位置，而且呈指数增加，所以特别快！ 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952500" lvl="0" indent="-9525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前提：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顺序存储结构 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20" name="Rectangle 4"/>
          <p:cNvSpPr>
            <a:spLocks noChangeArrowheads="1"/>
          </p:cNvSpPr>
          <p:nvPr/>
        </p:nvSpPr>
        <p:spPr bwMode="auto">
          <a:xfrm>
            <a:off x="0" y="1178560"/>
            <a:ext cx="9144635" cy="461581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定义：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设有记录序列：{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  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……….. 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，其相应的关键字序列为：{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、K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  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………..   K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};  </a:t>
            </a: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若存在一种确定的关系：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&lt;= K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&lt;=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… &lt;=K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z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 则将记录序列 {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  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………..   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 </a:t>
            </a: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排成按关键字有序的序列 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{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y  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………..   R</a:t>
            </a:r>
            <a:r>
              <a:rPr lang="en-US" altLang="zh-CN" sz="2800" baseline="-2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z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</a:t>
            </a: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操作，称之为排序。关系是任意的，通常使用小于（</a:t>
            </a:r>
            <a:r>
              <a:rPr lang="zh-CN" altLang="en-US" sz="2800" b="1">
                <a:solidFill>
                  <a:schemeClr val="accent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递增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）、大于（</a:t>
            </a:r>
            <a:r>
              <a:rPr lang="zh-CN" altLang="en-US" sz="2800" b="1">
                <a:solidFill>
                  <a:schemeClr val="accent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递减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）等关系。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</a:t>
            </a:r>
            <a:endParaRPr lang="zh-CN" altLang="zh-CN" sz="2800" i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40421" name="Rectangle 5"/>
          <p:cNvSpPr>
            <a:spLocks noChangeArrowheads="1"/>
          </p:cNvSpPr>
          <p:nvPr/>
        </p:nvSpPr>
        <p:spPr bwMode="auto">
          <a:xfrm>
            <a:off x="990600" y="1524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一、排序的基本概念</a:t>
            </a:r>
            <a:endParaRPr kumimoji="1" lang="zh-CN" altLang="en-US" sz="3600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40422" name="Line 6"/>
          <p:cNvSpPr>
            <a:spLocks noChangeShapeType="1"/>
          </p:cNvSpPr>
          <p:nvPr/>
        </p:nvSpPr>
        <p:spPr bwMode="auto">
          <a:xfrm>
            <a:off x="0" y="899160"/>
            <a:ext cx="9144000" cy="0"/>
          </a:xfrm>
          <a:prstGeom prst="line">
            <a:avLst/>
          </a:prstGeom>
          <a:noFill/>
          <a:ln w="63500" cmpd="sng">
            <a:solidFill>
              <a:schemeClr val="accent6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066800" y="1066800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505700" imgH="762000" progId="Word.Document.8">
                  <p:embed/>
                </p:oleObj>
              </mc:Choice>
              <mc:Fallback>
                <p:oleObj name="" r:id="rId1" imgW="7505700" imgH="7620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066800"/>
                        <a:ext cx="7848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Line 4"/>
          <p:cNvSpPr/>
          <p:nvPr/>
        </p:nvSpPr>
        <p:spPr>
          <a:xfrm>
            <a:off x="1447800" y="457200"/>
            <a:ext cx="0" cy="60960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09" name="Line 5"/>
          <p:cNvSpPr/>
          <p:nvPr/>
        </p:nvSpPr>
        <p:spPr>
          <a:xfrm>
            <a:off x="8153400" y="457200"/>
            <a:ext cx="0" cy="60960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10" name="Text Box 6"/>
          <p:cNvSpPr txBox="1"/>
          <p:nvPr/>
        </p:nvSpPr>
        <p:spPr>
          <a:xfrm>
            <a:off x="1485900" y="247650"/>
            <a:ext cx="3429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solidFill>
                  <a:srgbClr val="003366"/>
                </a:solidFill>
                <a:latin typeface="Times New Roman" panose="02020603050405020304" pitchFamily="18" charset="0"/>
              </a:rPr>
              <a:t>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23911" name="Text Box 7"/>
          <p:cNvSpPr txBox="1"/>
          <p:nvPr/>
        </p:nvSpPr>
        <p:spPr>
          <a:xfrm>
            <a:off x="8237538" y="304800"/>
            <a:ext cx="2968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solidFill>
                  <a:srgbClr val="003366"/>
                </a:solidFill>
                <a:latin typeface="Times New Roman" panose="02020603050405020304" pitchFamily="18" charset="0"/>
              </a:rPr>
              <a:t>t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23912" name="Line 8"/>
          <p:cNvSpPr/>
          <p:nvPr/>
        </p:nvSpPr>
        <p:spPr>
          <a:xfrm flipV="1">
            <a:off x="1524000" y="1752600"/>
            <a:ext cx="0" cy="60960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13" name="Text Box 9"/>
          <p:cNvSpPr txBox="1"/>
          <p:nvPr/>
        </p:nvSpPr>
        <p:spPr>
          <a:xfrm>
            <a:off x="1012825" y="2278063"/>
            <a:ext cx="739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low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3914" name="Line 10"/>
          <p:cNvSpPr/>
          <p:nvPr/>
        </p:nvSpPr>
        <p:spPr>
          <a:xfrm flipV="1">
            <a:off x="8305800" y="1752600"/>
            <a:ext cx="0" cy="609600"/>
          </a:xfrm>
          <a:prstGeom prst="line">
            <a:avLst/>
          </a:prstGeom>
          <a:ln w="190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15" name="Text Box 11"/>
          <p:cNvSpPr txBox="1"/>
          <p:nvPr/>
        </p:nvSpPr>
        <p:spPr>
          <a:xfrm>
            <a:off x="7947025" y="2278063"/>
            <a:ext cx="892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3916" name="Text Box 12"/>
          <p:cNvSpPr txBox="1"/>
          <p:nvPr/>
        </p:nvSpPr>
        <p:spPr>
          <a:xfrm>
            <a:off x="663575" y="3108325"/>
            <a:ext cx="3962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 </a:t>
            </a:r>
            <a:r>
              <a:rPr lang="en-US" altLang="zh-CN" sz="3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R[s]=52 </a:t>
            </a:r>
            <a:r>
              <a:rPr lang="zh-CN" altLang="en-US" sz="3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为枢轴</a:t>
            </a:r>
            <a:endParaRPr lang="zh-CN" altLang="en-US" sz="36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23917" name="Text Box 13"/>
          <p:cNvSpPr txBox="1"/>
          <p:nvPr/>
        </p:nvSpPr>
        <p:spPr>
          <a:xfrm>
            <a:off x="635" y="3848100"/>
            <a:ext cx="9143365" cy="1419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将 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</a:t>
            </a:r>
            <a:r>
              <a:rPr lang="en-US" altLang="zh-CN" sz="3600" dirty="0">
                <a:solidFill>
                  <a:srgbClr val="8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high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].key </a:t>
            </a:r>
            <a:r>
              <a:rPr lang="zh-CN" altLang="en-US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 枢轴的关键字进行比较，要求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</a:t>
            </a:r>
            <a:r>
              <a:rPr lang="en-US" altLang="zh-CN" sz="3600" dirty="0">
                <a:solidFill>
                  <a:srgbClr val="8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high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].key </a:t>
            </a:r>
            <a:r>
              <a:rPr lang="en-US" altLang="zh-CN" sz="3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≥</a:t>
            </a:r>
            <a:r>
              <a:rPr lang="en-US" altLang="zh-CN" sz="3600" b="1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枢轴的关键字</a:t>
            </a:r>
            <a:endParaRPr lang="zh-CN" altLang="en-US" sz="36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23918" name="Text Box 14"/>
          <p:cNvSpPr txBox="1"/>
          <p:nvPr/>
        </p:nvSpPr>
        <p:spPr>
          <a:xfrm>
            <a:off x="635" y="5334000"/>
            <a:ext cx="9143365" cy="1419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将 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</a:t>
            </a:r>
            <a:r>
              <a:rPr lang="en-US" altLang="zh-CN" sz="3600" dirty="0">
                <a:solidFill>
                  <a:srgbClr val="0066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low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].key </a:t>
            </a:r>
            <a:r>
              <a:rPr lang="zh-CN" altLang="en-US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 枢轴的关键字进行比较，要求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R[</a:t>
            </a:r>
            <a:r>
              <a:rPr lang="en-US" altLang="zh-CN" sz="3600" dirty="0">
                <a:solidFill>
                  <a:srgbClr val="0066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low</a:t>
            </a:r>
            <a:r>
              <a:rPr lang="en-US" altLang="zh-CN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].key </a:t>
            </a:r>
            <a:r>
              <a:rPr lang="en-US" altLang="zh-CN" sz="3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≤</a:t>
            </a:r>
            <a:r>
              <a:rPr lang="en-US" altLang="zh-CN" sz="3600" b="1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3600" dirty="0">
                <a:solidFill>
                  <a:srgbClr val="003366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枢轴的关键字</a:t>
            </a:r>
            <a:endParaRPr lang="zh-CN" altLang="en-US" sz="3600" dirty="0">
              <a:solidFill>
                <a:srgbClr val="003366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23919" name="Line 15"/>
          <p:cNvSpPr/>
          <p:nvPr/>
        </p:nvSpPr>
        <p:spPr>
          <a:xfrm flipV="1">
            <a:off x="7445375" y="1752600"/>
            <a:ext cx="0" cy="609600"/>
          </a:xfrm>
          <a:prstGeom prst="line">
            <a:avLst/>
          </a:prstGeom>
          <a:ln w="190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20" name="Text Box 16"/>
          <p:cNvSpPr txBox="1"/>
          <p:nvPr/>
        </p:nvSpPr>
        <p:spPr>
          <a:xfrm>
            <a:off x="7086600" y="2278063"/>
            <a:ext cx="892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 useBgFill="1">
        <p:nvSpPr>
          <p:cNvPr id="123921" name="Rectangle 17"/>
          <p:cNvSpPr/>
          <p:nvPr/>
        </p:nvSpPr>
        <p:spPr>
          <a:xfrm>
            <a:off x="7924800" y="1752600"/>
            <a:ext cx="838200" cy="9906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22" name="Text Box 18"/>
          <p:cNvSpPr txBox="1"/>
          <p:nvPr/>
        </p:nvSpPr>
        <p:spPr>
          <a:xfrm>
            <a:off x="1089025" y="1096963"/>
            <a:ext cx="663575" cy="57943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23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23923" name="Line 19"/>
          <p:cNvSpPr/>
          <p:nvPr/>
        </p:nvSpPr>
        <p:spPr>
          <a:xfrm flipV="1">
            <a:off x="2971800" y="1752600"/>
            <a:ext cx="0" cy="60960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24" name="Text Box 20"/>
          <p:cNvSpPr txBox="1"/>
          <p:nvPr/>
        </p:nvSpPr>
        <p:spPr>
          <a:xfrm>
            <a:off x="2460625" y="2278063"/>
            <a:ext cx="739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low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 useBgFill="1">
        <p:nvSpPr>
          <p:cNvPr id="123925" name="Rectangle 21"/>
          <p:cNvSpPr/>
          <p:nvPr/>
        </p:nvSpPr>
        <p:spPr>
          <a:xfrm>
            <a:off x="1066800" y="1752600"/>
            <a:ext cx="609600" cy="9144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26" name="Text Box 22"/>
          <p:cNvSpPr txBox="1"/>
          <p:nvPr/>
        </p:nvSpPr>
        <p:spPr>
          <a:xfrm>
            <a:off x="7162800" y="106680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80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23927" name="Line 23"/>
          <p:cNvSpPr/>
          <p:nvPr/>
        </p:nvSpPr>
        <p:spPr>
          <a:xfrm flipV="1">
            <a:off x="4625975" y="1752600"/>
            <a:ext cx="0" cy="609600"/>
          </a:xfrm>
          <a:prstGeom prst="line">
            <a:avLst/>
          </a:prstGeom>
          <a:ln w="190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28" name="Text Box 24"/>
          <p:cNvSpPr txBox="1"/>
          <p:nvPr/>
        </p:nvSpPr>
        <p:spPr>
          <a:xfrm>
            <a:off x="4518025" y="2278063"/>
            <a:ext cx="892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 useBgFill="1">
        <p:nvSpPr>
          <p:cNvPr id="123929" name="Rectangle 25"/>
          <p:cNvSpPr/>
          <p:nvPr/>
        </p:nvSpPr>
        <p:spPr>
          <a:xfrm>
            <a:off x="7086600" y="1752600"/>
            <a:ext cx="762000" cy="12192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30" name="Text Box 26"/>
          <p:cNvSpPr txBox="1"/>
          <p:nvPr/>
        </p:nvSpPr>
        <p:spPr>
          <a:xfrm>
            <a:off x="2590800" y="106680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14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23931" name="Line 27"/>
          <p:cNvSpPr/>
          <p:nvPr/>
        </p:nvSpPr>
        <p:spPr>
          <a:xfrm flipV="1">
            <a:off x="4419600" y="1752600"/>
            <a:ext cx="0" cy="60960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32" name="Text Box 28"/>
          <p:cNvSpPr txBox="1"/>
          <p:nvPr/>
        </p:nvSpPr>
        <p:spPr>
          <a:xfrm>
            <a:off x="3908425" y="2278063"/>
            <a:ext cx="739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low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 useBgFill="1">
        <p:nvSpPr>
          <p:cNvPr id="123933" name="Rectangle 29"/>
          <p:cNvSpPr/>
          <p:nvPr/>
        </p:nvSpPr>
        <p:spPr>
          <a:xfrm>
            <a:off x="2438400" y="1752600"/>
            <a:ext cx="685800" cy="9144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34" name="Text Box 30"/>
          <p:cNvSpPr txBox="1"/>
          <p:nvPr/>
        </p:nvSpPr>
        <p:spPr>
          <a:xfrm>
            <a:off x="4137025" y="1066800"/>
            <a:ext cx="663575" cy="57943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52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23935" name="Rectangle 31"/>
          <p:cNvSpPr/>
          <p:nvPr/>
        </p:nvSpPr>
        <p:spPr>
          <a:xfrm>
            <a:off x="0" y="120650"/>
            <a:ext cx="110109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rgbClr val="FF6600"/>
                </a:solidFill>
                <a:latin typeface="黑体" panose="02010609060101010101" charset="-122"/>
                <a:ea typeface="黑体" panose="02010609060101010101" charset="-122"/>
              </a:rPr>
              <a:t>例如</a:t>
            </a:r>
            <a:endParaRPr lang="zh-CN" altLang="en-US" sz="3600" b="1" dirty="0">
              <a:solidFill>
                <a:srgbClr val="FF66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3936" name="Text Box 32"/>
          <p:cNvSpPr txBox="1"/>
          <p:nvPr/>
        </p:nvSpPr>
        <p:spPr>
          <a:xfrm>
            <a:off x="3108325" y="182563"/>
            <a:ext cx="92868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solidFill>
                  <a:srgbClr val="005042"/>
                </a:solidFill>
                <a:latin typeface="Times New Roman" panose="02020603050405020304" pitchFamily="18" charset="0"/>
              </a:rPr>
              <a:t>R[0]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23937" name="Rectangle 33"/>
          <p:cNvSpPr/>
          <p:nvPr/>
        </p:nvSpPr>
        <p:spPr>
          <a:xfrm>
            <a:off x="4038600" y="228600"/>
            <a:ext cx="650875" cy="6508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52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38" name="Line 34"/>
          <p:cNvSpPr/>
          <p:nvPr/>
        </p:nvSpPr>
        <p:spPr>
          <a:xfrm flipV="1">
            <a:off x="2209800" y="1752600"/>
            <a:ext cx="0" cy="60960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39" name="Text Box 35"/>
          <p:cNvSpPr txBox="1"/>
          <p:nvPr/>
        </p:nvSpPr>
        <p:spPr>
          <a:xfrm>
            <a:off x="1698625" y="2278063"/>
            <a:ext cx="739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low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3940" name="Line 36"/>
          <p:cNvSpPr/>
          <p:nvPr/>
        </p:nvSpPr>
        <p:spPr>
          <a:xfrm flipV="1">
            <a:off x="6759575" y="1752600"/>
            <a:ext cx="0" cy="609600"/>
          </a:xfrm>
          <a:prstGeom prst="line">
            <a:avLst/>
          </a:prstGeom>
          <a:ln w="190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41" name="Text Box 37"/>
          <p:cNvSpPr txBox="1"/>
          <p:nvPr/>
        </p:nvSpPr>
        <p:spPr>
          <a:xfrm>
            <a:off x="6651625" y="2278063"/>
            <a:ext cx="892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3942" name="Line 38"/>
          <p:cNvSpPr/>
          <p:nvPr/>
        </p:nvSpPr>
        <p:spPr>
          <a:xfrm flipV="1">
            <a:off x="5997575" y="1752600"/>
            <a:ext cx="0" cy="609600"/>
          </a:xfrm>
          <a:prstGeom prst="line">
            <a:avLst/>
          </a:prstGeom>
          <a:ln w="190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43" name="Text Box 39"/>
          <p:cNvSpPr txBox="1"/>
          <p:nvPr/>
        </p:nvSpPr>
        <p:spPr>
          <a:xfrm>
            <a:off x="5889625" y="2278063"/>
            <a:ext cx="892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3944" name="Line 40"/>
          <p:cNvSpPr/>
          <p:nvPr/>
        </p:nvSpPr>
        <p:spPr>
          <a:xfrm flipV="1">
            <a:off x="5235575" y="1752600"/>
            <a:ext cx="0" cy="609600"/>
          </a:xfrm>
          <a:prstGeom prst="line">
            <a:avLst/>
          </a:prstGeom>
          <a:ln w="190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45" name="Text Box 41"/>
          <p:cNvSpPr txBox="1"/>
          <p:nvPr/>
        </p:nvSpPr>
        <p:spPr>
          <a:xfrm>
            <a:off x="5127625" y="2278063"/>
            <a:ext cx="892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3946" name="Line 42"/>
          <p:cNvSpPr/>
          <p:nvPr/>
        </p:nvSpPr>
        <p:spPr>
          <a:xfrm flipV="1">
            <a:off x="3711575" y="1752600"/>
            <a:ext cx="0" cy="60960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47" name="Text Box 43"/>
          <p:cNvSpPr txBox="1"/>
          <p:nvPr/>
        </p:nvSpPr>
        <p:spPr>
          <a:xfrm>
            <a:off x="3200400" y="2278063"/>
            <a:ext cx="739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low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  <p:bldP spid="123911" grpId="0"/>
      <p:bldP spid="123913" grpId="0"/>
      <p:bldP spid="123915" grpId="0"/>
      <p:bldP spid="123916" grpId="0"/>
      <p:bldP spid="123917" grpId="0"/>
      <p:bldP spid="123918" grpId="0"/>
      <p:bldP spid="123920" grpId="0"/>
      <p:bldP spid="123921" grpId="0" animBg="1"/>
      <p:bldP spid="123922" grpId="0" bldLvl="0" animBg="1"/>
      <p:bldP spid="123924" grpId="0"/>
      <p:bldP spid="123925" grpId="0" animBg="1"/>
      <p:bldP spid="123926" grpId="0" bldLvl="0" animBg="1"/>
      <p:bldP spid="123928" grpId="0"/>
      <p:bldP spid="123929" grpId="0" animBg="1"/>
      <p:bldP spid="123930" grpId="0" bldLvl="0" animBg="1"/>
      <p:bldP spid="123932" grpId="0"/>
      <p:bldP spid="123933" grpId="0" animBg="1"/>
      <p:bldP spid="123934" grpId="0" bldLvl="0" animBg="1"/>
      <p:bldP spid="123935" grpId="0"/>
      <p:bldP spid="123936" grpId="0"/>
      <p:bldP spid="123937" grpId="0" bldLvl="0" animBg="1"/>
      <p:bldP spid="123939" grpId="0"/>
      <p:bldP spid="123941" grpId="0"/>
      <p:bldP spid="123943" grpId="0"/>
      <p:bldP spid="123945" grpId="0"/>
      <p:bldP spid="1239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04140"/>
            <a:ext cx="91446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例：画出记录的关键码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序列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{48,62,35,77,55,14,</a:t>
            </a:r>
            <a:r>
              <a:rPr lang="en-US" altLang="zh-CN" sz="2800" u="sng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35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,98}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快速排序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第一次划分过程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，要求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以第一元素为分界元素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25" y="1628140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48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62  ,  35  ,  77  ,  55  ,  14  ,  </a:t>
            </a:r>
            <a:r>
              <a:rPr lang="en-US" altLang="zh-CN" sz="2800" u="sng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98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225" y="2322195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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62  ,  35  ,  77  ,  55  ,   14  ,  </a:t>
            </a:r>
            <a:r>
              <a:rPr lang="en-US" altLang="zh-CN" sz="2800" b="1" u="sng">
                <a:solidFill>
                  <a:srgbClr val="C00000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98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3002280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u="sng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,  </a:t>
            </a:r>
            <a:r>
              <a:rPr lang="en-US" altLang="zh-CN" sz="2800" b="1">
                <a:solidFill>
                  <a:srgbClr val="C00000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62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35  ,  77  ,  55  ,  14  ,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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 98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65" y="3727450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u="sng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 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,  35  ,  77  ,  55  ,  </a:t>
            </a:r>
            <a:r>
              <a:rPr lang="en-US" altLang="zh-CN" sz="2800" b="1">
                <a:solidFill>
                  <a:srgbClr val="C00000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14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62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 98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465" y="4377055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u="sng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14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,  35  ,  </a:t>
            </a:r>
            <a:r>
              <a:rPr lang="en-US" altLang="zh-CN" sz="2800" b="1">
                <a:solidFill>
                  <a:srgbClr val="C00000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77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55  ,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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62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 98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465" y="5101590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u="sng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14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,  35  ,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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,  55 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77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62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 98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43510" y="5781675"/>
            <a:ext cx="8670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sz="2800" u="sng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35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14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Wingdings 2" panose="05020102010507070707" charset="0"/>
              </a:rPr>
              <a:t> 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,  35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）</a:t>
            </a:r>
            <a:r>
              <a:rPr lang="en-US" altLang="zh-CN" sz="2800" b="1">
                <a:solidFill>
                  <a:srgbClr val="C00000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48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55  ,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77 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, 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62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,   98 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）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8" name="Text Box 6"/>
          <p:cNvSpPr txBox="1"/>
          <p:nvPr/>
        </p:nvSpPr>
        <p:spPr>
          <a:xfrm>
            <a:off x="156845" y="652145"/>
            <a:ext cx="885507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首先对无序的记录序列进行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“一次划分”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，之后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分别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对分割所得两个子序列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“递归”进行快速排序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3801" name="Text Box 9"/>
          <p:cNvSpPr txBox="1"/>
          <p:nvPr/>
        </p:nvSpPr>
        <p:spPr>
          <a:xfrm>
            <a:off x="1071245" y="2998470"/>
            <a:ext cx="6248400" cy="5286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</a:rPr>
              <a:t>无 序 的 记 录 序 列</a:t>
            </a:r>
            <a:endParaRPr lang="zh-CN" altLang="en-US" sz="28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Text Box 10"/>
          <p:cNvSpPr txBox="1"/>
          <p:nvPr/>
        </p:nvSpPr>
        <p:spPr>
          <a:xfrm>
            <a:off x="1071245" y="4384358"/>
            <a:ext cx="3178175" cy="531812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</a:rPr>
              <a:t>无序记录子序列</a:t>
            </a:r>
            <a:r>
              <a:rPr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</a:rPr>
              <a:t>(1)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3803" name="Text Box 11"/>
          <p:cNvSpPr txBox="1"/>
          <p:nvPr/>
        </p:nvSpPr>
        <p:spPr>
          <a:xfrm>
            <a:off x="4881245" y="4371658"/>
            <a:ext cx="2438400" cy="531812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</a:rPr>
              <a:t>无序子序列</a:t>
            </a:r>
            <a:r>
              <a:rPr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</a:rPr>
              <a:t>(2)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3806" name="Oval 14"/>
          <p:cNvSpPr/>
          <p:nvPr/>
        </p:nvSpPr>
        <p:spPr>
          <a:xfrm>
            <a:off x="4271645" y="4370070"/>
            <a:ext cx="609600" cy="533400"/>
          </a:xfrm>
          <a:prstGeom prst="ellipse">
            <a:avLst/>
          </a:prstGeom>
          <a:solidFill>
            <a:srgbClr val="FFCC99"/>
          </a:solidFill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1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枢轴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3808" name="AutoShape 16"/>
          <p:cNvSpPr/>
          <p:nvPr/>
        </p:nvSpPr>
        <p:spPr>
          <a:xfrm>
            <a:off x="3433445" y="360807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809" name="Text Box 17"/>
          <p:cNvSpPr txBox="1"/>
          <p:nvPr/>
        </p:nvSpPr>
        <p:spPr>
          <a:xfrm>
            <a:off x="3874770" y="360013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一次划分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3811" name="Line 19"/>
          <p:cNvSpPr/>
          <p:nvPr/>
        </p:nvSpPr>
        <p:spPr>
          <a:xfrm flipH="1" flipV="1">
            <a:off x="3052445" y="4979670"/>
            <a:ext cx="609600" cy="60960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3812" name="Line 20"/>
          <p:cNvSpPr/>
          <p:nvPr/>
        </p:nvSpPr>
        <p:spPr>
          <a:xfrm flipV="1">
            <a:off x="4652645" y="4979670"/>
            <a:ext cx="609600" cy="60960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3813" name="Text Box 21"/>
          <p:cNvSpPr txBox="1"/>
          <p:nvPr/>
        </p:nvSpPr>
        <p:spPr>
          <a:xfrm>
            <a:off x="2290445" y="5481320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分别进行快速排序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1" grpId="0" bldLvl="0" animBg="1"/>
      <p:bldP spid="33802" grpId="0" bldLvl="0" animBg="1"/>
      <p:bldP spid="33803" grpId="0" bldLvl="0" animBg="1"/>
      <p:bldP spid="33806" grpId="0" bldLvl="0" animBg="1"/>
      <p:bldP spid="33808" grpId="0" bldLvl="0" animBg="1"/>
      <p:bldP spid="33809" grpId="0"/>
      <p:bldP spid="338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Text Box 2"/>
          <p:cNvSpPr txBox="1">
            <a:spLocks noChangeArrowheads="1"/>
          </p:cNvSpPr>
          <p:nvPr/>
        </p:nvSpPr>
        <p:spPr bwMode="auto">
          <a:xfrm>
            <a:off x="131445" y="208915"/>
            <a:ext cx="4443730" cy="6554470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int partion(int r[],int i,int j)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{  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int x;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x=r[i];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while(i&lt;j)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{  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while(i&lt;j &amp;&amp; x&lt;=r[j])  j--;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if(i&lt;j) { r[i]=r[j];  i++; }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while(i&lt;j &amp;&amp; r[i]&lt;=x)  i++;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if(i&lt;j) { r[j]=r[i]; j--; }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}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r[i]=x;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return i;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}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113091" name="Rectangle 3"/>
          <p:cNvSpPr>
            <a:spLocks noChangeArrowheads="1"/>
          </p:cNvSpPr>
          <p:nvPr/>
        </p:nvSpPr>
        <p:spPr bwMode="auto">
          <a:xfrm>
            <a:off x="4843145" y="208915"/>
            <a:ext cx="4054475" cy="6554470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C00000"/>
                </a:solidFill>
              </a:rPr>
              <a:t>void qsort(int r[],int l,int h)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{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int m;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if(l&lt;h) 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{ 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  m=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partion(r,l,h)</a:t>
            </a:r>
            <a:r>
              <a:rPr lang="en-US" altLang="zh-CN" sz="2800">
                <a:solidFill>
                  <a:schemeClr val="tx1"/>
                </a:solidFill>
              </a:rPr>
              <a:t>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  </a:t>
            </a:r>
            <a:r>
              <a:rPr lang="en-US" altLang="zh-CN" sz="2800" b="1">
                <a:solidFill>
                  <a:srgbClr val="C00000"/>
                </a:solidFill>
              </a:rPr>
              <a:t>qsort(r,l,m-1);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    </a:t>
            </a:r>
            <a:r>
              <a:rPr lang="en-US" altLang="zh-CN" sz="2800" b="1">
                <a:solidFill>
                  <a:srgbClr val="C00000"/>
                </a:solidFill>
              </a:rPr>
              <a:t>qsort(r,m+1,h);</a:t>
            </a:r>
            <a:r>
              <a:rPr lang="en-US" altLang="zh-CN" sz="2800">
                <a:solidFill>
                  <a:schemeClr val="tx1"/>
                </a:solidFill>
              </a:rPr>
              <a:t>     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}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ym typeface="+mn-ea"/>
              </a:rPr>
              <a:t> }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</a:rPr>
              <a:t>void quiksort(int r[],int n)</a:t>
            </a:r>
            <a:endParaRPr lang="en-US" altLang="zh-CN" sz="280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{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 </a:t>
            </a:r>
            <a:r>
              <a:rPr lang="en-US" altLang="zh-CN" sz="2800" b="1">
                <a:solidFill>
                  <a:srgbClr val="C00000"/>
                </a:solidFill>
              </a:rPr>
              <a:t>qsort(r,0,n-1);</a:t>
            </a:r>
            <a:endParaRPr lang="en-US" altLang="zh-CN" sz="2800" b="1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</a:rPr>
              <a:t> }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0" grpId="0" bldLvl="0" animBg="1" autoUpdateAnimBg="0"/>
      <p:bldP spid="1113091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ChangeArrowheads="1"/>
          </p:cNvSpPr>
          <p:nvPr/>
        </p:nvSpPr>
        <p:spPr bwMode="auto">
          <a:xfrm>
            <a:off x="0" y="0"/>
            <a:ext cx="9144000" cy="655447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快速排序的不足和克服方法</a:t>
            </a:r>
            <a:endParaRPr lang="zh-CN" altLang="zh-CN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3025" lvl="1" indent="-15240" fontAlgn="auto">
              <a:lnSpc>
                <a:spcPct val="150000"/>
              </a:lnSpc>
              <a:buClr>
                <a:srgbClr val="F79646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最坏情况下 时间复杂性为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O(n</a:t>
            </a:r>
            <a:r>
              <a:rPr lang="en-US" altLang="zh-CN" sz="2800" baseline="300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级。如：在序列已是有序的情况下。  10  20  30  40  50  60  70  80   支点 10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                </a:t>
            </a:r>
            <a:r>
              <a:rPr lang="zh-CN" altLang="en-US" sz="2800">
                <a:solidFill>
                  <a:srgbClr val="FF33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</a:t>
            </a:r>
            <a:r>
              <a:rPr lang="zh-CN" altLang="en-US" sz="2800">
                <a:solidFill>
                  <a:srgbClr val="FF33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][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20  30  40  50  60  70  80</a:t>
            </a:r>
            <a:r>
              <a:rPr lang="zh-CN" altLang="en-US" sz="2800">
                <a:solidFill>
                  <a:srgbClr val="FF33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</a:t>
            </a:r>
            <a:endParaRPr lang="zh-CN" altLang="en-US" sz="2800">
              <a:solidFill>
                <a:srgbClr val="FF33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原因：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支点选择不当。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改进：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随机选取支点或最左、最右、中间三个元素中的值处于中间的作为支点，通常可以避免最坏情况。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所以，</a:t>
            </a: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快</a:t>
            </a:r>
            <a:r>
              <a:rPr lang="zh-CN" altLang="zh-CN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速排序在表已基本有序的情况下不合适</a:t>
            </a: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endParaRPr lang="zh-CN" altLang="zh-CN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6565" lvl="1" indent="-456565" fontAlgn="auto">
              <a:lnSpc>
                <a:spcPct val="150000"/>
              </a:lnSpc>
              <a:buClr>
                <a:srgbClr val="F79646"/>
              </a:buClr>
              <a:buFont typeface="Wingdings" panose="05000000000000000000" charset="0"/>
              <a:buChar char="n"/>
            </a:pPr>
            <a:r>
              <a:rPr lang="zh-CN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在序列长度较短时，采用直接插入排序、起泡排序等排序方法。序列的个数通常取10左右。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         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20" name="Rectangle 4"/>
          <p:cNvSpPr>
            <a:spLocks noChangeArrowheads="1"/>
          </p:cNvSpPr>
          <p:nvPr/>
        </p:nvSpPr>
        <p:spPr bwMode="auto">
          <a:xfrm>
            <a:off x="-635" y="755650"/>
            <a:ext cx="9144635" cy="396938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基本思想：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每一趟在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n-i+1( i=1 , 2 ,</a:t>
            </a:r>
            <a:r>
              <a:rPr lang="en-US" altLang="zh-CN" sz="2800" baseline="30000">
                <a:solidFill>
                  <a:schemeClr val="tx1"/>
                </a:solidFill>
                <a:uFillTx/>
                <a:latin typeface="华文仿宋" panose="02010600040101010101" charset="-122"/>
                <a:ea typeface="华文仿宋" panose="02010600040101010101" charset="-122"/>
              </a:rPr>
              <a:t>. . . 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, n-1 )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个记录中选取关键字最小的记录作为有序序列中的第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个记录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常见算法：</a:t>
            </a:r>
            <a:endParaRPr lang="zh-CN" altLang="en-US" sz="2800" b="1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79646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简单选择排序（</a:t>
            </a:r>
            <a:r>
              <a:rPr lang="en-US" altLang="zh-CN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P332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79646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树形选择排序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79646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堆排序</a:t>
            </a:r>
            <a:endParaRPr lang="zh-CN" altLang="en-US" sz="28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40421" name="Rectangle 5"/>
          <p:cNvSpPr>
            <a:spLocks noChangeArrowheads="1"/>
          </p:cNvSpPr>
          <p:nvPr/>
        </p:nvSpPr>
        <p:spPr bwMode="auto">
          <a:xfrm>
            <a:off x="990600" y="1524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四、选择</a:t>
            </a:r>
            <a:r>
              <a:rPr kumimoji="1" lang="zh-CN" altLang="en-US" sz="36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类排序</a:t>
            </a:r>
            <a:endParaRPr kumimoji="1" lang="zh-CN" altLang="en-US" sz="3600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40422" name="Line 6"/>
          <p:cNvSpPr>
            <a:spLocks noChangeShapeType="1"/>
          </p:cNvSpPr>
          <p:nvPr/>
        </p:nvSpPr>
        <p:spPr bwMode="auto">
          <a:xfrm>
            <a:off x="0" y="899160"/>
            <a:ext cx="9144000" cy="0"/>
          </a:xfrm>
          <a:prstGeom prst="line">
            <a:avLst/>
          </a:prstGeom>
          <a:noFill/>
          <a:ln w="63500" cmpd="sng">
            <a:solidFill>
              <a:schemeClr val="accent6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4" name="文本框 87043"/>
          <p:cNvSpPr txBox="1"/>
          <p:nvPr/>
        </p:nvSpPr>
        <p:spPr>
          <a:xfrm>
            <a:off x="278765" y="230505"/>
            <a:ext cx="822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、树形选择排序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7085" name="组合 87084"/>
          <p:cNvGrpSpPr/>
          <p:nvPr/>
        </p:nvGrpSpPr>
        <p:grpSpPr>
          <a:xfrm>
            <a:off x="1258888" y="3614738"/>
            <a:ext cx="6480175" cy="534987"/>
            <a:chOff x="793" y="2277"/>
            <a:chExt cx="4082" cy="337"/>
          </a:xfrm>
        </p:grpSpPr>
        <p:sp>
          <p:nvSpPr>
            <p:cNvPr id="87059" name="椭圆 87058"/>
            <p:cNvSpPr/>
            <p:nvPr/>
          </p:nvSpPr>
          <p:spPr>
            <a:xfrm>
              <a:off x="2384" y="2277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97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62" name="椭圆 87061"/>
            <p:cNvSpPr/>
            <p:nvPr/>
          </p:nvSpPr>
          <p:spPr>
            <a:xfrm>
              <a:off x="793" y="2277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49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63" name="椭圆 87062"/>
            <p:cNvSpPr/>
            <p:nvPr/>
          </p:nvSpPr>
          <p:spPr>
            <a:xfrm>
              <a:off x="1322" y="2277"/>
              <a:ext cx="369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38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64" name="椭圆 87063"/>
            <p:cNvSpPr/>
            <p:nvPr/>
          </p:nvSpPr>
          <p:spPr>
            <a:xfrm>
              <a:off x="2915" y="2277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76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65" name="椭圆 87064"/>
            <p:cNvSpPr/>
            <p:nvPr/>
          </p:nvSpPr>
          <p:spPr>
            <a:xfrm>
              <a:off x="3445" y="2277"/>
              <a:ext cx="369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13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68" name="椭圆 87067"/>
            <p:cNvSpPr/>
            <p:nvPr/>
          </p:nvSpPr>
          <p:spPr>
            <a:xfrm>
              <a:off x="1853" y="2277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65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69" name="椭圆 87068"/>
            <p:cNvSpPr/>
            <p:nvPr/>
          </p:nvSpPr>
          <p:spPr>
            <a:xfrm>
              <a:off x="3976" y="2277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27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70" name="椭圆 87069"/>
            <p:cNvSpPr/>
            <p:nvPr/>
          </p:nvSpPr>
          <p:spPr>
            <a:xfrm>
              <a:off x="4507" y="2277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 u="sng">
                  <a:latin typeface="Times New Roman" panose="02020603050405020304" pitchFamily="18" charset="0"/>
                </a:rPr>
                <a:t>49</a:t>
              </a:r>
              <a:endParaRPr lang="en-US" altLang="zh-CN" sz="2000" b="0" u="sng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92" name="组合 87091"/>
          <p:cNvGrpSpPr/>
          <p:nvPr/>
        </p:nvGrpSpPr>
        <p:grpSpPr>
          <a:xfrm>
            <a:off x="3132138" y="1196975"/>
            <a:ext cx="2754312" cy="976313"/>
            <a:chOff x="1974" y="754"/>
            <a:chExt cx="1735" cy="615"/>
          </a:xfrm>
        </p:grpSpPr>
        <p:sp>
          <p:nvSpPr>
            <p:cNvPr id="87056" name="椭圆 87055"/>
            <p:cNvSpPr/>
            <p:nvPr/>
          </p:nvSpPr>
          <p:spPr>
            <a:xfrm>
              <a:off x="2671" y="754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13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71" name="直接连接符 87070"/>
            <p:cNvSpPr/>
            <p:nvPr/>
          </p:nvSpPr>
          <p:spPr>
            <a:xfrm flipH="1">
              <a:off x="1974" y="1009"/>
              <a:ext cx="720" cy="32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72" name="直接连接符 87071"/>
            <p:cNvSpPr/>
            <p:nvPr/>
          </p:nvSpPr>
          <p:spPr>
            <a:xfrm>
              <a:off x="2990" y="1022"/>
              <a:ext cx="719" cy="3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90" name="组合 87089"/>
          <p:cNvGrpSpPr/>
          <p:nvPr/>
        </p:nvGrpSpPr>
        <p:grpSpPr>
          <a:xfrm>
            <a:off x="2216150" y="1952625"/>
            <a:ext cx="1298575" cy="893763"/>
            <a:chOff x="1396" y="1230"/>
            <a:chExt cx="818" cy="563"/>
          </a:xfrm>
        </p:grpSpPr>
        <p:sp>
          <p:nvSpPr>
            <p:cNvPr id="87057" name="椭圆 87056"/>
            <p:cNvSpPr/>
            <p:nvPr/>
          </p:nvSpPr>
          <p:spPr>
            <a:xfrm>
              <a:off x="1651" y="1230"/>
              <a:ext cx="369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38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73" name="直接连接符 87072"/>
            <p:cNvSpPr/>
            <p:nvPr/>
          </p:nvSpPr>
          <p:spPr>
            <a:xfrm flipH="1">
              <a:off x="1396" y="1522"/>
              <a:ext cx="296" cy="2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74" name="直接连接符 87073"/>
            <p:cNvSpPr/>
            <p:nvPr/>
          </p:nvSpPr>
          <p:spPr>
            <a:xfrm>
              <a:off x="1946" y="1522"/>
              <a:ext cx="268" cy="2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91" name="组合 87090"/>
          <p:cNvGrpSpPr/>
          <p:nvPr/>
        </p:nvGrpSpPr>
        <p:grpSpPr>
          <a:xfrm>
            <a:off x="5527675" y="1952625"/>
            <a:ext cx="1279525" cy="912813"/>
            <a:chOff x="3482" y="1230"/>
            <a:chExt cx="806" cy="575"/>
          </a:xfrm>
        </p:grpSpPr>
        <p:sp>
          <p:nvSpPr>
            <p:cNvPr id="87058" name="椭圆 87057"/>
            <p:cNvSpPr/>
            <p:nvPr/>
          </p:nvSpPr>
          <p:spPr>
            <a:xfrm>
              <a:off x="3701" y="1230"/>
              <a:ext cx="368" cy="33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13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75" name="直接连接符 87074"/>
            <p:cNvSpPr/>
            <p:nvPr/>
          </p:nvSpPr>
          <p:spPr>
            <a:xfrm flipH="1">
              <a:off x="3482" y="1535"/>
              <a:ext cx="299" cy="2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76" name="直接连接符 87075"/>
            <p:cNvSpPr/>
            <p:nvPr/>
          </p:nvSpPr>
          <p:spPr>
            <a:xfrm>
              <a:off x="4005" y="1522"/>
              <a:ext cx="283" cy="25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86" name="组合 87085"/>
          <p:cNvGrpSpPr/>
          <p:nvPr/>
        </p:nvGrpSpPr>
        <p:grpSpPr>
          <a:xfrm>
            <a:off x="1619250" y="2781300"/>
            <a:ext cx="739775" cy="901700"/>
            <a:chOff x="1000" y="1738"/>
            <a:chExt cx="466" cy="568"/>
          </a:xfrm>
        </p:grpSpPr>
        <p:sp>
          <p:nvSpPr>
            <p:cNvPr id="87060" name="椭圆 87059"/>
            <p:cNvSpPr/>
            <p:nvPr/>
          </p:nvSpPr>
          <p:spPr>
            <a:xfrm>
              <a:off x="1077" y="1738"/>
              <a:ext cx="369" cy="33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38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77" name="直接连接符 87076"/>
            <p:cNvSpPr/>
            <p:nvPr/>
          </p:nvSpPr>
          <p:spPr>
            <a:xfrm flipH="1">
              <a:off x="1000" y="2062"/>
              <a:ext cx="170" cy="2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78" name="直接连接符 87077"/>
            <p:cNvSpPr/>
            <p:nvPr/>
          </p:nvSpPr>
          <p:spPr>
            <a:xfrm>
              <a:off x="1311" y="2074"/>
              <a:ext cx="155" cy="2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87" name="组合 87086"/>
          <p:cNvGrpSpPr/>
          <p:nvPr/>
        </p:nvGrpSpPr>
        <p:grpSpPr>
          <a:xfrm>
            <a:off x="3357563" y="2759075"/>
            <a:ext cx="717550" cy="860425"/>
            <a:chOff x="2115" y="1738"/>
            <a:chExt cx="452" cy="542"/>
          </a:xfrm>
        </p:grpSpPr>
        <p:sp>
          <p:nvSpPr>
            <p:cNvPr id="87061" name="椭圆 87060"/>
            <p:cNvSpPr/>
            <p:nvPr/>
          </p:nvSpPr>
          <p:spPr>
            <a:xfrm>
              <a:off x="2127" y="1738"/>
              <a:ext cx="369" cy="33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65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79" name="直接连接符 87078"/>
            <p:cNvSpPr/>
            <p:nvPr/>
          </p:nvSpPr>
          <p:spPr>
            <a:xfrm flipH="1">
              <a:off x="2115" y="2074"/>
              <a:ext cx="113" cy="2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0" name="直接连接符 87079"/>
            <p:cNvSpPr/>
            <p:nvPr/>
          </p:nvSpPr>
          <p:spPr>
            <a:xfrm>
              <a:off x="2426" y="2036"/>
              <a:ext cx="141" cy="2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88" name="组合 87087"/>
          <p:cNvGrpSpPr/>
          <p:nvPr/>
        </p:nvGrpSpPr>
        <p:grpSpPr>
          <a:xfrm>
            <a:off x="4948238" y="2759075"/>
            <a:ext cx="830262" cy="881063"/>
            <a:chOff x="3117" y="1738"/>
            <a:chExt cx="523" cy="555"/>
          </a:xfrm>
        </p:grpSpPr>
        <p:sp>
          <p:nvSpPr>
            <p:cNvPr id="87066" name="椭圆 87065"/>
            <p:cNvSpPr/>
            <p:nvPr/>
          </p:nvSpPr>
          <p:spPr>
            <a:xfrm>
              <a:off x="3179" y="1738"/>
              <a:ext cx="368" cy="33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13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81" name="直接连接符 87080"/>
            <p:cNvSpPr/>
            <p:nvPr/>
          </p:nvSpPr>
          <p:spPr>
            <a:xfrm flipH="1">
              <a:off x="3117" y="2062"/>
              <a:ext cx="156" cy="2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2" name="直接连接符 87081"/>
            <p:cNvSpPr/>
            <p:nvPr/>
          </p:nvSpPr>
          <p:spPr>
            <a:xfrm>
              <a:off x="3469" y="2049"/>
              <a:ext cx="171" cy="2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7089" name="组合 87088"/>
          <p:cNvGrpSpPr/>
          <p:nvPr/>
        </p:nvGrpSpPr>
        <p:grpSpPr>
          <a:xfrm>
            <a:off x="6715125" y="2759075"/>
            <a:ext cx="763588" cy="881063"/>
            <a:chOff x="4230" y="1738"/>
            <a:chExt cx="481" cy="555"/>
          </a:xfrm>
        </p:grpSpPr>
        <p:sp>
          <p:nvSpPr>
            <p:cNvPr id="87067" name="椭圆 87066"/>
            <p:cNvSpPr/>
            <p:nvPr/>
          </p:nvSpPr>
          <p:spPr>
            <a:xfrm>
              <a:off x="4230" y="1738"/>
              <a:ext cx="368" cy="33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fontAlgn="base"/>
              <a:r>
                <a:rPr lang="en-US" altLang="zh-CN" sz="2000" b="0">
                  <a:latin typeface="Times New Roman" panose="02020603050405020304" pitchFamily="18" charset="0"/>
                </a:rPr>
                <a:t>27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7083" name="直接连接符 87082"/>
            <p:cNvSpPr/>
            <p:nvPr/>
          </p:nvSpPr>
          <p:spPr>
            <a:xfrm flipH="1">
              <a:off x="4231" y="2062"/>
              <a:ext cx="127" cy="2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4" name="直接连接符 87083"/>
            <p:cNvSpPr/>
            <p:nvPr/>
          </p:nvSpPr>
          <p:spPr>
            <a:xfrm>
              <a:off x="4528" y="2049"/>
              <a:ext cx="183" cy="2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7095" name="椭圆 87094"/>
          <p:cNvSpPr/>
          <p:nvPr/>
        </p:nvSpPr>
        <p:spPr>
          <a:xfrm>
            <a:off x="5475288" y="3606800"/>
            <a:ext cx="584200" cy="534988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 dirty="0">
                <a:latin typeface="Times New Roman" panose="02020603050405020304" pitchFamily="18" charset="0"/>
              </a:rPr>
              <a:t>∞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98" name="椭圆 87097"/>
          <p:cNvSpPr/>
          <p:nvPr/>
        </p:nvSpPr>
        <p:spPr>
          <a:xfrm>
            <a:off x="5046663" y="2755900"/>
            <a:ext cx="584200" cy="534988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76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99" name="椭圆 87098"/>
          <p:cNvSpPr/>
          <p:nvPr/>
        </p:nvSpPr>
        <p:spPr>
          <a:xfrm>
            <a:off x="5872163" y="1951038"/>
            <a:ext cx="584200" cy="5349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27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00" name="椭圆 87099"/>
          <p:cNvSpPr/>
          <p:nvPr/>
        </p:nvSpPr>
        <p:spPr>
          <a:xfrm>
            <a:off x="4237038" y="1196975"/>
            <a:ext cx="584200" cy="534988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27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01" name="椭圆 87100"/>
          <p:cNvSpPr/>
          <p:nvPr/>
        </p:nvSpPr>
        <p:spPr>
          <a:xfrm>
            <a:off x="6308725" y="3611563"/>
            <a:ext cx="584200" cy="5349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 dirty="0">
                <a:latin typeface="Times New Roman" panose="02020603050405020304" pitchFamily="18" charset="0"/>
              </a:rPr>
              <a:t>∞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87126" name="表格 87125"/>
          <p:cNvGraphicFramePr/>
          <p:nvPr/>
        </p:nvGraphicFramePr>
        <p:xfrm>
          <a:off x="1908175" y="4724400"/>
          <a:ext cx="5472113" cy="647700"/>
        </p:xfrm>
        <a:graphic>
          <a:graphicData uri="http://schemas.openxmlformats.org/drawingml/2006/table">
            <a:tbl>
              <a:tblPr/>
              <a:tblGrid>
                <a:gridCol w="673100"/>
                <a:gridCol w="671513"/>
                <a:gridCol w="673100"/>
                <a:gridCol w="671512"/>
                <a:gridCol w="674688"/>
                <a:gridCol w="747712"/>
                <a:gridCol w="673100"/>
                <a:gridCol w="687388"/>
              </a:tblGrid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27" name="文本框 87126"/>
          <p:cNvSpPr txBox="1"/>
          <p:nvPr/>
        </p:nvSpPr>
        <p:spPr>
          <a:xfrm>
            <a:off x="1958975" y="479742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28" name="文本框 87127"/>
          <p:cNvSpPr txBox="1"/>
          <p:nvPr/>
        </p:nvSpPr>
        <p:spPr>
          <a:xfrm>
            <a:off x="2698750" y="479742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29" name="椭圆 87128"/>
          <p:cNvSpPr/>
          <p:nvPr/>
        </p:nvSpPr>
        <p:spPr>
          <a:xfrm>
            <a:off x="6711950" y="2755900"/>
            <a:ext cx="584200" cy="534988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 u="sng">
                <a:latin typeface="Times New Roman" panose="02020603050405020304" pitchFamily="18" charset="0"/>
              </a:rPr>
              <a:t>49</a:t>
            </a:r>
            <a:endParaRPr lang="en-US" altLang="zh-CN" u="sng">
              <a:latin typeface="Times New Roman" panose="02020603050405020304" pitchFamily="18" charset="0"/>
            </a:endParaRPr>
          </a:p>
        </p:txBody>
      </p:sp>
      <p:sp>
        <p:nvSpPr>
          <p:cNvPr id="87130" name="椭圆 87129"/>
          <p:cNvSpPr/>
          <p:nvPr/>
        </p:nvSpPr>
        <p:spPr>
          <a:xfrm>
            <a:off x="5880100" y="1954213"/>
            <a:ext cx="584200" cy="5349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 u="sng">
                <a:latin typeface="Times New Roman" panose="02020603050405020304" pitchFamily="18" charset="0"/>
              </a:rPr>
              <a:t>49</a:t>
            </a:r>
            <a:endParaRPr lang="en-US" altLang="zh-CN" u="sng">
              <a:latin typeface="Times New Roman" panose="02020603050405020304" pitchFamily="18" charset="0"/>
            </a:endParaRPr>
          </a:p>
        </p:txBody>
      </p:sp>
      <p:sp>
        <p:nvSpPr>
          <p:cNvPr id="87131" name="椭圆 87130"/>
          <p:cNvSpPr/>
          <p:nvPr/>
        </p:nvSpPr>
        <p:spPr>
          <a:xfrm>
            <a:off x="4237038" y="1184275"/>
            <a:ext cx="584200" cy="534988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38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32" name="文本框 87131"/>
          <p:cNvSpPr txBox="1"/>
          <p:nvPr/>
        </p:nvSpPr>
        <p:spPr>
          <a:xfrm>
            <a:off x="3346450" y="479742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33" name="椭圆 87132"/>
          <p:cNvSpPr/>
          <p:nvPr/>
        </p:nvSpPr>
        <p:spPr>
          <a:xfrm>
            <a:off x="2103438" y="3624263"/>
            <a:ext cx="584200" cy="5349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 dirty="0">
                <a:latin typeface="Times New Roman" panose="02020603050405020304" pitchFamily="18" charset="0"/>
              </a:rPr>
              <a:t>∞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34" name="椭圆 87133"/>
          <p:cNvSpPr/>
          <p:nvPr/>
        </p:nvSpPr>
        <p:spPr>
          <a:xfrm>
            <a:off x="1746250" y="2776538"/>
            <a:ext cx="584200" cy="5349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49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35" name="椭圆 87134"/>
          <p:cNvSpPr/>
          <p:nvPr/>
        </p:nvSpPr>
        <p:spPr>
          <a:xfrm>
            <a:off x="2619375" y="1954213"/>
            <a:ext cx="584200" cy="5349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49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136" name="椭圆 87135"/>
          <p:cNvSpPr/>
          <p:nvPr/>
        </p:nvSpPr>
        <p:spPr>
          <a:xfrm>
            <a:off x="4237038" y="1196975"/>
            <a:ext cx="584200" cy="534988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fontAlgn="base"/>
            <a:r>
              <a:rPr lang="en-US" altLang="zh-CN">
                <a:latin typeface="Times New Roman" panose="02020603050405020304" pitchFamily="18" charset="0"/>
              </a:rPr>
              <a:t>49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8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8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8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5" grpId="0" bldLvl="0" animBg="1"/>
      <p:bldP spid="87098" grpId="0" bldLvl="0" animBg="1"/>
      <p:bldP spid="87099" grpId="0" bldLvl="0" animBg="1"/>
      <p:bldP spid="87100" grpId="0" bldLvl="0" animBg="1"/>
      <p:bldP spid="87101" grpId="0" bldLvl="0" animBg="1"/>
      <p:bldP spid="87127" grpId="0"/>
      <p:bldP spid="87128" grpId="0"/>
      <p:bldP spid="87129" grpId="0" bldLvl="0" animBg="1"/>
      <p:bldP spid="87130" grpId="0" bldLvl="0" animBg="1"/>
      <p:bldP spid="87131" grpId="0" bldLvl="0" animBg="1"/>
      <p:bldP spid="87132" grpId="0"/>
      <p:bldP spid="87133" grpId="0" bldLvl="0" animBg="1"/>
      <p:bldP spid="87134" grpId="0" bldLvl="0" animBg="1"/>
      <p:bldP spid="87135" grpId="0" bldLvl="0" animBg="1"/>
      <p:bldP spid="8713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/>
          <p:nvPr/>
        </p:nvSpPr>
        <p:spPr>
          <a:xfrm>
            <a:off x="0" y="34290"/>
            <a:ext cx="90474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内部排序：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</a:t>
            </a:r>
            <a:r>
              <a:rPr lang="zh-CN" altLang="en-US" sz="2800" b="1" dirty="0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待排序记录都在内存中</a:t>
            </a:r>
            <a:r>
              <a:rPr lang="zh-CN" altLang="en-US" sz="2800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整个排序过程不需要访问外存便能完成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  　 　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13335" y="1378585"/>
            <a:ext cx="9130665" cy="1296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外部排序：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若参加排序的记录数量很大，整个序列的排序过程</a:t>
            </a:r>
            <a:r>
              <a:rPr lang="zh-CN" altLang="en-US" sz="2800" b="1" dirty="0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不可能在内存中完成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2343" name="Text Box 7"/>
          <p:cNvSpPr txBox="1"/>
          <p:nvPr/>
        </p:nvSpPr>
        <p:spPr>
          <a:xfrm>
            <a:off x="73660" y="2747010"/>
            <a:ext cx="8900160" cy="35807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排序算法的衡量指标：</a:t>
            </a:r>
            <a:endParaRPr lang="zh-CN" altLang="en-US" sz="28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0" algn="just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时间效率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——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排序所花费的全部比较次数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0" algn="just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空间效率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——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占内存辅助空间的大小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lvl="0" indent="0" algn="just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稳定性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——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若两个记录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的关键字值相等，排序后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的先后次序保持不变，则称这种排序算法是稳定的。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3" grpId="1"/>
      <p:bldP spid="5124" grpId="0"/>
      <p:bldP spid="5124" grpId="1"/>
      <p:bldP spid="142343" grpId="0" bldLvl="0" animBg="1"/>
      <p:bldP spid="1423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" y="-143510"/>
            <a:ext cx="9142730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常见的存储结构：</a:t>
            </a:r>
            <a:endParaRPr lang="zh-CN" altLang="en-US" sz="2800" b="1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12065" indent="273685" fontAlgn="auto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</a:rPr>
              <a:t>向量结构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（注意：本章讨论的各排序算法所使用存储结构，数组下标从</a:t>
            </a:r>
            <a:r>
              <a:rPr lang="en-US" altLang="zh-CN" sz="24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的位置开始存储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2400" b="1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0" fontAlgn="auto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None/>
            </a:pP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   记录存储在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连续的存储空间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pPr marL="12065" indent="0" fontAlgn="auto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</a:rPr>
              <a:t>链表结构</a:t>
            </a:r>
            <a:endParaRPr lang="zh-CN" altLang="en-US" sz="2800" b="1">
              <a:solidFill>
                <a:schemeClr val="tx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0" fontAlgn="auto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None/>
            </a:pP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   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记录存储在非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连续的存储空间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pPr marL="12065" indent="0" fontAlgn="auto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</a:rPr>
              <a:t>记录向量和地址向量结合（地址排序</a:t>
            </a:r>
            <a:r>
              <a:rPr lang="zh-CN" altLang="en-US" sz="2800" b="1">
                <a:solidFill>
                  <a:schemeClr val="tx2"/>
                </a:solidFill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2800" b="1">
              <a:solidFill>
                <a:schemeClr val="tx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12065" indent="273685" fontAlgn="auto">
              <a:lnSpc>
                <a:spcPct val="150000"/>
              </a:lnSpc>
              <a:buClr>
                <a:srgbClr val="4F81BD"/>
              </a:buClr>
              <a:buFont typeface="Wingdings" panose="05000000000000000000" charset="0"/>
              <a:buNone/>
            </a:pP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   记录存储在连续的存储空间，另设一个指示各个记录位置的地址向量，在排序过程中不移动记录本身，而仅修改地址向量中的记录的地址；排序结束后，再按地址向量的值调整记录的存储位置。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 Box 3"/>
          <p:cNvSpPr txBox="1"/>
          <p:nvPr/>
        </p:nvSpPr>
        <p:spPr>
          <a:xfrm>
            <a:off x="140970" y="447040"/>
            <a:ext cx="59229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内部排序的方法分类：</a:t>
            </a:r>
            <a:endParaRPr lang="zh-CN" altLang="en-US" sz="28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148" name="Text Box 4"/>
          <p:cNvSpPr txBox="1"/>
          <p:nvPr/>
        </p:nvSpPr>
        <p:spPr>
          <a:xfrm>
            <a:off x="0" y="969010"/>
            <a:ext cx="9144000" cy="1660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内部排序的过程是一个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逐步扩大，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记录的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有序序列长度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的过程。</a:t>
            </a:r>
            <a:endParaRPr lang="zh-CN" altLang="en-US" sz="28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5638800" y="4267200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经过一趟排序</a:t>
            </a:r>
            <a:endParaRPr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2" name="Rectangle 8" descr="60%"/>
          <p:cNvSpPr/>
          <p:nvPr/>
        </p:nvSpPr>
        <p:spPr>
          <a:xfrm>
            <a:off x="1143000" y="3124200"/>
            <a:ext cx="2514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有序序列区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153" name="Rectangle 9" descr="棚架"/>
          <p:cNvSpPr/>
          <p:nvPr/>
        </p:nvSpPr>
        <p:spPr>
          <a:xfrm>
            <a:off x="3657600" y="3124200"/>
            <a:ext cx="4038600" cy="838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无 序 序 列 区</a:t>
            </a:r>
            <a:endParaRPr lang="zh-CN" altLang="en-US" sz="4400" dirty="0">
              <a:latin typeface="Times New Roman" panose="02020603050405020304" pitchFamily="18" charset="0"/>
            </a:endParaRPr>
          </a:p>
        </p:txBody>
      </p:sp>
      <p:sp>
        <p:nvSpPr>
          <p:cNvPr id="6156" name="Rectangle 12" descr="60%"/>
          <p:cNvSpPr/>
          <p:nvPr/>
        </p:nvSpPr>
        <p:spPr>
          <a:xfrm>
            <a:off x="1219200" y="5257800"/>
            <a:ext cx="2971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有序序列区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157" name="Rectangle 13" descr="棚架"/>
          <p:cNvSpPr/>
          <p:nvPr/>
        </p:nvSpPr>
        <p:spPr>
          <a:xfrm>
            <a:off x="4191000" y="5257800"/>
            <a:ext cx="3505200" cy="838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无 序 序 列 区</a:t>
            </a:r>
            <a:endParaRPr lang="zh-CN" altLang="en-US" sz="4400" dirty="0">
              <a:latin typeface="Times New Roman" panose="02020603050405020304" pitchFamily="18" charset="0"/>
            </a:endParaRPr>
          </a:p>
        </p:txBody>
      </p:sp>
      <p:sp>
        <p:nvSpPr>
          <p:cNvPr id="6158" name="AutoShape 14"/>
          <p:cNvSpPr/>
          <p:nvPr/>
        </p:nvSpPr>
        <p:spPr>
          <a:xfrm>
            <a:off x="4876800" y="4191000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9" name="Line 15"/>
          <p:cNvSpPr/>
          <p:nvPr/>
        </p:nvSpPr>
        <p:spPr>
          <a:xfrm>
            <a:off x="3657600" y="3962400"/>
            <a:ext cx="0" cy="1295400"/>
          </a:xfrm>
          <a:prstGeom prst="line">
            <a:avLst/>
          </a:prstGeom>
          <a:ln w="34925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160" name="Line 16"/>
          <p:cNvSpPr/>
          <p:nvPr/>
        </p:nvSpPr>
        <p:spPr>
          <a:xfrm>
            <a:off x="4191000" y="3962400"/>
            <a:ext cx="0" cy="1295400"/>
          </a:xfrm>
          <a:prstGeom prst="line">
            <a:avLst/>
          </a:prstGeom>
          <a:ln w="28575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51" grpId="0"/>
      <p:bldP spid="6152" grpId="0" bldLvl="0" animBg="1"/>
      <p:bldP spid="6153" grpId="0" bldLvl="0" animBg="1"/>
      <p:bldP spid="6156" grpId="0" bldLvl="0" animBg="1"/>
      <p:bldP spid="6157" grpId="0" bldLvl="0" animBg="1"/>
      <p:bldP spid="615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50165" y="353695"/>
            <a:ext cx="8900160" cy="1845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　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基于不同的“</a:t>
            </a:r>
            <a:r>
              <a:rPr lang="zh-CN" altLang="en-US" sz="36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扩大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”</a:t>
            </a:r>
            <a:r>
              <a:rPr lang="zh-CN" altLang="en-US" sz="36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有序序列长度的</a:t>
            </a:r>
            <a:r>
              <a:rPr lang="zh-CN" altLang="en-US" sz="36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方法，内部排序方法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大致可分下列几种类型：</a:t>
            </a:r>
            <a:endParaRPr lang="zh-CN" altLang="en-US" sz="36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198" name="Text Box 6">
            <a:hlinkClick r:id="rId1" action="ppaction://hlinksldjump"/>
          </p:cNvPr>
          <p:cNvSpPr txBox="1"/>
          <p:nvPr/>
        </p:nvSpPr>
        <p:spPr>
          <a:xfrm>
            <a:off x="972820" y="2328228"/>
            <a:ext cx="22209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</a:rPr>
              <a:t>插入类</a:t>
            </a:r>
            <a:endParaRPr lang="zh-CN" altLang="en-US" sz="3600" b="1" dirty="0">
              <a:solidFill>
                <a:srgbClr val="800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199" name="Text Box 7">
            <a:hlinkClick r:id="rId1" action="ppaction://hlinksldjump"/>
          </p:cNvPr>
          <p:cNvSpPr txBox="1"/>
          <p:nvPr/>
        </p:nvSpPr>
        <p:spPr>
          <a:xfrm>
            <a:off x="972820" y="3151188"/>
            <a:ext cx="18669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交换</a:t>
            </a:r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类</a:t>
            </a:r>
            <a:endParaRPr lang="zh-CN" altLang="en-US" sz="3600" b="1" dirty="0">
              <a:solidFill>
                <a:srgbClr val="6600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200" name="Text Box 8">
            <a:hlinkClick r:id="rId1" action="ppaction://hlinksldjump"/>
          </p:cNvPr>
          <p:cNvSpPr txBox="1"/>
          <p:nvPr/>
        </p:nvSpPr>
        <p:spPr>
          <a:xfrm>
            <a:off x="972820" y="3919538"/>
            <a:ext cx="18748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选择类</a:t>
            </a:r>
            <a:endParaRPr lang="zh-CN" altLang="en-US" sz="3600" b="1" dirty="0">
              <a:solidFill>
                <a:srgbClr val="6600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201" name="Text Box 9">
            <a:hlinkClick r:id="rId1" action="ppaction://hlinksldjump"/>
          </p:cNvPr>
          <p:cNvSpPr txBox="1"/>
          <p:nvPr/>
        </p:nvSpPr>
        <p:spPr>
          <a:xfrm>
            <a:off x="753428" y="4784090"/>
            <a:ext cx="2014537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归并类</a:t>
            </a:r>
            <a:endParaRPr lang="zh-CN" altLang="en-US" sz="3600" b="1" dirty="0">
              <a:solidFill>
                <a:srgbClr val="6600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202" name="Text Box 10">
            <a:hlinkClick r:id="rId1" action="ppaction://hlinksldjump"/>
          </p:cNvPr>
          <p:cNvSpPr txBox="1"/>
          <p:nvPr/>
        </p:nvSpPr>
        <p:spPr>
          <a:xfrm>
            <a:off x="972820" y="5593715"/>
            <a:ext cx="30035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600" b="1" dirty="0">
                <a:solidFill>
                  <a:srgbClr val="6600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基数排序</a:t>
            </a:r>
            <a:endParaRPr lang="zh-CN" altLang="en-US" sz="3600" b="1" dirty="0">
              <a:solidFill>
                <a:srgbClr val="6600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8" grpId="0"/>
      <p:bldP spid="8199" grpId="0"/>
      <p:bldP spid="8200" grpId="0"/>
      <p:bldP spid="8201" grpId="0"/>
      <p:bldP spid="82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20" name="Rectangle 4"/>
          <p:cNvSpPr>
            <a:spLocks noChangeArrowheads="1"/>
          </p:cNvSpPr>
          <p:nvPr/>
        </p:nvSpPr>
        <p:spPr bwMode="auto">
          <a:xfrm>
            <a:off x="-635" y="755650"/>
            <a:ext cx="9144635" cy="203009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基本思想：</a:t>
            </a: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sym typeface="+mn-ea"/>
              </a:rPr>
              <a:t>每步将一个待排序的对象，按其关键码大小，</a:t>
            </a:r>
            <a:r>
              <a:rPr kumimoji="1" lang="zh-CN" altLang="en-US" sz="2800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sym typeface="+mn-ea"/>
              </a:rPr>
              <a:t>插入到前面</a:t>
            </a:r>
            <a:r>
              <a:rPr kumimoji="1" lang="zh-CN" altLang="en-US" sz="2800" b="1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sym typeface="+mn-ea"/>
              </a:rPr>
              <a:t>已经排好序的一组对象的适当位置</a:t>
            </a:r>
            <a:r>
              <a:rPr kumimoji="1" lang="zh-CN" altLang="en-US" sz="28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sym typeface="+mn-ea"/>
              </a:rPr>
              <a:t>上</a:t>
            </a:r>
            <a:r>
              <a:rPr kumimoji="1" lang="zh-CN" altLang="en-US" sz="2800" noProof="0" smtClean="0">
                <a:ln>
                  <a:noFill/>
                </a:ln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sym typeface="+mn-ea"/>
              </a:rPr>
              <a:t>，直到对象全部插入为止。</a:t>
            </a:r>
            <a:r>
              <a:rPr lang="zh-CN" altLang="en-US" sz="28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</a:t>
            </a:r>
            <a:endParaRPr lang="zh-CN" altLang="zh-CN" sz="2800" i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40421" name="Rectangle 5"/>
          <p:cNvSpPr>
            <a:spLocks noChangeArrowheads="1"/>
          </p:cNvSpPr>
          <p:nvPr/>
        </p:nvSpPr>
        <p:spPr bwMode="auto">
          <a:xfrm>
            <a:off x="990600" y="1524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二、插入类排序</a:t>
            </a:r>
            <a:endParaRPr kumimoji="1" lang="zh-CN" altLang="en-US" sz="3600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40422" name="Line 6"/>
          <p:cNvSpPr>
            <a:spLocks noChangeShapeType="1"/>
          </p:cNvSpPr>
          <p:nvPr/>
        </p:nvSpPr>
        <p:spPr bwMode="auto">
          <a:xfrm>
            <a:off x="0" y="899160"/>
            <a:ext cx="9144000" cy="0"/>
          </a:xfrm>
          <a:prstGeom prst="line">
            <a:avLst/>
          </a:prstGeom>
          <a:noFill/>
          <a:ln w="63500" cmpd="sng">
            <a:solidFill>
              <a:schemeClr val="accent6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4" descr="60%"/>
          <p:cNvSpPr/>
          <p:nvPr/>
        </p:nvSpPr>
        <p:spPr>
          <a:xfrm>
            <a:off x="697230" y="2729230"/>
            <a:ext cx="33528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200" dirty="0">
                <a:latin typeface="Times New Roman" panose="02020603050405020304" pitchFamily="18" charset="0"/>
              </a:rPr>
              <a:t>有序序列</a:t>
            </a:r>
            <a:r>
              <a:rPr lang="en-US" altLang="zh-CN" sz="3200" dirty="0">
                <a:latin typeface="Times New Roman" panose="02020603050405020304" pitchFamily="18" charset="0"/>
              </a:rPr>
              <a:t>R[1..i-1]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  <p:sp>
        <p:nvSpPr>
          <p:cNvPr id="7173" name="Rectangle 5"/>
          <p:cNvSpPr/>
          <p:nvPr/>
        </p:nvSpPr>
        <p:spPr>
          <a:xfrm>
            <a:off x="4050030" y="3872230"/>
            <a:ext cx="762000" cy="838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0F0F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3200" dirty="0">
                <a:latin typeface="Times New Roman" panose="02020603050405020304" pitchFamily="18" charset="0"/>
              </a:rPr>
              <a:t>R[i]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  <p:sp>
        <p:nvSpPr>
          <p:cNvPr id="7174" name="Rectangle 6" descr="棚架"/>
          <p:cNvSpPr/>
          <p:nvPr/>
        </p:nvSpPr>
        <p:spPr>
          <a:xfrm>
            <a:off x="4050030" y="2729230"/>
            <a:ext cx="4724400" cy="838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200" dirty="0">
                <a:latin typeface="Times New Roman" panose="02020603050405020304" pitchFamily="18" charset="0"/>
              </a:rPr>
              <a:t>无序序列 </a:t>
            </a:r>
            <a:r>
              <a:rPr lang="en-US" altLang="zh-CN" sz="3200" dirty="0">
                <a:latin typeface="Times New Roman" panose="02020603050405020304" pitchFamily="18" charset="0"/>
              </a:rPr>
              <a:t>R[i..n]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183" name="Rectangle 15" descr="60%"/>
          <p:cNvSpPr/>
          <p:nvPr/>
        </p:nvSpPr>
        <p:spPr>
          <a:xfrm>
            <a:off x="697230" y="6082030"/>
            <a:ext cx="4114800" cy="7035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200" dirty="0">
                <a:latin typeface="Times New Roman" panose="02020603050405020304" pitchFamily="18" charset="0"/>
              </a:rPr>
              <a:t>有序序列</a:t>
            </a:r>
            <a:r>
              <a:rPr lang="en-US" altLang="zh-CN" sz="3200" dirty="0">
                <a:latin typeface="Times New Roman" panose="02020603050405020304" pitchFamily="18" charset="0"/>
              </a:rPr>
              <a:t>R[1..i]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  <p:sp>
        <p:nvSpPr>
          <p:cNvPr id="7184" name="Rectangle 16" descr="棚架"/>
          <p:cNvSpPr/>
          <p:nvPr/>
        </p:nvSpPr>
        <p:spPr>
          <a:xfrm>
            <a:off x="4812030" y="6082030"/>
            <a:ext cx="3962400" cy="70485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3200" dirty="0">
                <a:latin typeface="Times New Roman" panose="02020603050405020304" pitchFamily="18" charset="0"/>
              </a:rPr>
              <a:t>无序序列 </a:t>
            </a:r>
            <a:r>
              <a:rPr lang="en-US" altLang="zh-CN" sz="3200" dirty="0">
                <a:latin typeface="Times New Roman" panose="02020603050405020304" pitchFamily="18" charset="0"/>
              </a:rPr>
              <a:t>R[i+1..n]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cxnSp>
        <p:nvCxnSpPr>
          <p:cNvPr id="19464" name="AutoShape 21"/>
          <p:cNvCxnSpPr>
            <a:stCxn id="7173" idx="1"/>
            <a:endCxn id="7172" idx="2"/>
          </p:cNvCxnSpPr>
          <p:nvPr/>
        </p:nvCxnSpPr>
        <p:spPr>
          <a:xfrm rot="10800000">
            <a:off x="2301875" y="3567430"/>
            <a:ext cx="1676400" cy="723900"/>
          </a:xfrm>
          <a:prstGeom prst="bentConnector2">
            <a:avLst/>
          </a:prstGeom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190" name="AutoShape 22"/>
          <p:cNvSpPr/>
          <p:nvPr/>
        </p:nvSpPr>
        <p:spPr>
          <a:xfrm>
            <a:off x="3135630" y="4558030"/>
            <a:ext cx="838200" cy="1371600"/>
          </a:xfrm>
          <a:prstGeom prst="downArrow">
            <a:avLst>
              <a:gd name="adj1" fmla="val 50000"/>
              <a:gd name="adj2" fmla="val 40909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91" name="Line 23"/>
          <p:cNvSpPr/>
          <p:nvPr/>
        </p:nvSpPr>
        <p:spPr>
          <a:xfrm>
            <a:off x="4812030" y="272923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192" name="Line 24"/>
          <p:cNvSpPr/>
          <p:nvPr/>
        </p:nvSpPr>
        <p:spPr>
          <a:xfrm>
            <a:off x="4812030" y="4710430"/>
            <a:ext cx="0" cy="13716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/>
      <p:bldP spid="7173" grpId="0" bldLvl="0" animBg="1"/>
      <p:bldP spid="7174" grpId="0" bldLvl="0" animBg="1"/>
      <p:bldP spid="7183" grpId="0" bldLvl="0" animBg="1"/>
      <p:bldP spid="7184" grpId="0" bldLvl="0" animBg="1"/>
      <p:bldP spid="719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33350" y="137795"/>
            <a:ext cx="9010015" cy="1782590"/>
            <a:chOff x="0" y="604"/>
            <a:chExt cx="4833" cy="743"/>
          </a:xfrm>
        </p:grpSpPr>
        <p:sp>
          <p:nvSpPr>
            <p:cNvPr id="994308" name="Rectangle 4"/>
            <p:cNvSpPr>
              <a:spLocks noChangeArrowheads="1"/>
            </p:cNvSpPr>
            <p:nvPr/>
          </p:nvSpPr>
          <p:spPr bwMode="auto">
            <a:xfrm>
              <a:off x="0" y="604"/>
              <a:ext cx="2820" cy="24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marL="13970" lvl="1">
                <a:lnSpc>
                  <a:spcPct val="100000"/>
                </a:lnSpc>
              </a:pPr>
              <a:r>
                <a:rPr lang="zh-CN" altLang="en-US" sz="32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1、直接插入排序</a:t>
              </a:r>
              <a:endParaRPr lang="zh-CN" altLang="en-US" sz="320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994309" name="Text Box 5"/>
            <p:cNvSpPr txBox="1">
              <a:spLocks noChangeArrowheads="1"/>
            </p:cNvSpPr>
            <p:nvPr/>
          </p:nvSpPr>
          <p:spPr bwMode="auto">
            <a:xfrm>
              <a:off x="0" y="847"/>
              <a:ext cx="4833" cy="5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2400" b="1">
                  <a:solidFill>
                    <a:srgbClr val="C00000"/>
                  </a:solidFill>
                  <a:latin typeface="华文仿宋" panose="02010600040101010101" charset="-122"/>
                  <a:ea typeface="华文仿宋" panose="02010600040101010101" charset="-122"/>
                </a:rPr>
                <a:t>方法：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数据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r[1]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到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r[i-1]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是有序的，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r[i]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到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r[n]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是任意次序的。将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r[i]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插入到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r[1]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到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r[i-1]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中并使得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r[1]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到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r[i]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有序。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i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从2开始到结束进行</a:t>
              </a:r>
              <a:r>
                <a:rPr lang="en-US" altLang="zh-CN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n-1</a:t>
              </a:r>
              <a:r>
                <a:rPr lang="zh-CN" altLang="en-US" sz="240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次。</a:t>
              </a:r>
              <a:endParaRPr lang="zh-CN" altLang="en-US" sz="2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Text Box 3"/>
          <p:cNvSpPr txBox="1"/>
          <p:nvPr/>
        </p:nvSpPr>
        <p:spPr>
          <a:xfrm>
            <a:off x="297815" y="0"/>
            <a:ext cx="8966200" cy="6840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void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InsertionSort ( RecordType r[],int lenth )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{</a:t>
            </a:r>
            <a:endParaRPr lang="en-US" altLang="zh-CN" sz="3200" b="1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 //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对顺序表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L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作直接插入排序。</a:t>
            </a:r>
            <a:endParaRPr lang="zh-CN" altLang="en-US" sz="40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40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  </a:t>
            </a:r>
            <a:r>
              <a:rPr lang="en-US" altLang="zh-CN" sz="3600" b="1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for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( i=2; i&lt;=length; i 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++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) </a:t>
            </a:r>
            <a:endParaRPr lang="en-US" altLang="zh-CN" sz="36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  {</a:t>
            </a:r>
            <a:endParaRPr lang="en-US" altLang="zh-CN" sz="3600" b="1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b="1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       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r[0] = r[i];            // </a:t>
            </a:r>
            <a:r>
              <a:rPr lang="zh-CN" altLang="en-US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复制为监视哨</a:t>
            </a:r>
            <a:endParaRPr lang="zh-CN" altLang="en-US" sz="36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b="1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        for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 ( j=i-1; r[0].key &lt; r[j].key;  j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-- 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 )</a:t>
            </a:r>
            <a:endParaRPr lang="en-US" altLang="zh-CN" sz="36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           r[j+1] = r[j];        // </a:t>
            </a:r>
            <a:r>
              <a:rPr lang="zh-CN" altLang="en-US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记录后移</a:t>
            </a:r>
            <a:endParaRPr lang="zh-CN" altLang="en-US" sz="36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        r[j+1] = r[0];        // </a:t>
            </a:r>
            <a:r>
              <a:rPr lang="zh-CN" altLang="en-US" sz="3600" dirty="0">
                <a:solidFill>
                  <a:schemeClr val="tx1"/>
                </a:solidFill>
                <a:ea typeface="楷体_GB2312" pitchFamily="49" charset="-122"/>
                <a:cs typeface="+mn-lt"/>
                <a:sym typeface="+mn-ea"/>
              </a:rPr>
              <a:t>插入到正确位置</a:t>
            </a:r>
            <a:endParaRPr lang="zh-CN" altLang="en-US" sz="36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     </a:t>
            </a:r>
            <a:r>
              <a:rPr lang="en-US" altLang="zh-CN" sz="3600" b="1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}</a:t>
            </a:r>
            <a:endParaRPr lang="en-US" altLang="zh-CN" sz="3600" b="1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600" b="1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} 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+mn-lt"/>
              </a:rPr>
              <a:t>// InsertSort</a:t>
            </a:r>
            <a:endParaRPr lang="en-US" altLang="zh-CN" sz="3600" dirty="0">
              <a:solidFill>
                <a:schemeClr val="tx1"/>
              </a:solidFill>
              <a:ea typeface="楷体_GB2312" pitchFamily="49" charset="-122"/>
              <a:cs typeface="+mn-lt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5368</Words>
  <Application>WPS 演示</Application>
  <PresentationFormat>全屏显示(4:3)</PresentationFormat>
  <Paragraphs>400</Paragraphs>
  <Slides>26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华文仿宋</vt:lpstr>
      <vt:lpstr>Monotype Sorts</vt:lpstr>
      <vt:lpstr>Wingdings</vt:lpstr>
      <vt:lpstr>Times New Roman</vt:lpstr>
      <vt:lpstr>楷体_GB2312</vt:lpstr>
      <vt:lpstr>新宋体</vt:lpstr>
      <vt:lpstr>隶书</vt:lpstr>
      <vt:lpstr>微软雅黑</vt:lpstr>
      <vt:lpstr>Arial Unicode MS</vt:lpstr>
      <vt:lpstr>Calibri</vt:lpstr>
      <vt:lpstr>Symbol</vt:lpstr>
      <vt:lpstr>Wingdings 2</vt:lpstr>
      <vt:lpstr>Office 主题</vt:lpstr>
      <vt:lpstr>Word.Document.8</vt:lpstr>
      <vt:lpstr>第9章  内部排序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3）希尔（shell）排序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   概述</dc:title>
  <dc:creator>Administrator</dc:creator>
  <cp:lastModifiedBy>will</cp:lastModifiedBy>
  <cp:revision>16</cp:revision>
  <dcterms:created xsi:type="dcterms:W3CDTF">2013-03-09T09:41:00Z</dcterms:created>
  <dcterms:modified xsi:type="dcterms:W3CDTF">2020-12-29T15:49:44Z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