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331" r:id="rId7"/>
    <p:sldId id="333" r:id="rId8"/>
    <p:sldId id="334"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97" r:id="rId32"/>
    <p:sldId id="398" r:id="rId33"/>
    <p:sldId id="358" r:id="rId34"/>
    <p:sldId id="359" r:id="rId35"/>
    <p:sldId id="360" r:id="rId36"/>
    <p:sldId id="399"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400" r:id="rId51"/>
    <p:sldId id="401" r:id="rId52"/>
    <p:sldId id="374" r:id="rId53"/>
    <p:sldId id="375" r:id="rId54"/>
    <p:sldId id="376" r:id="rId55"/>
    <p:sldId id="377" r:id="rId56"/>
    <p:sldId id="378" r:id="rId57"/>
    <p:sldId id="379" r:id="rId58"/>
    <p:sldId id="380" r:id="rId59"/>
    <p:sldId id="381" r:id="rId60"/>
    <p:sldId id="382" r:id="rId61"/>
    <p:sldId id="383" r:id="rId62"/>
    <p:sldId id="384" r:id="rId63"/>
    <p:sldId id="385" r:id="rId64"/>
    <p:sldId id="386" r:id="rId65"/>
    <p:sldId id="403" r:id="rId66"/>
    <p:sldId id="387" r:id="rId67"/>
    <p:sldId id="404" r:id="rId68"/>
    <p:sldId id="389" r:id="rId69"/>
    <p:sldId id="388" r:id="rId70"/>
    <p:sldId id="390" r:id="rId71"/>
    <p:sldId id="391" r:id="rId72"/>
    <p:sldId id="392" r:id="rId73"/>
    <p:sldId id="393" r:id="rId74"/>
    <p:sldId id="394" r:id="rId75"/>
    <p:sldId id="395" r:id="rId76"/>
    <p:sldId id="396" r:id="rId77"/>
    <p:sldId id="405" r:id="rId78"/>
    <p:sldId id="406" r:id="rId79"/>
    <p:sldId id="407" r:id="rId80"/>
    <p:sldId id="408" r:id="rId8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varScale="1">
        <p:scale>
          <a:sx n="70" d="100"/>
          <a:sy n="70"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4B053220-AC40-48B4-87A4-B30A416F6FE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38B57BB-F345-4154-95CD-BCB06B7356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4B053220-AC40-48B4-87A4-B30A416F6FE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38B57BB-F345-4154-95CD-BCB06B7356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4B053220-AC40-48B4-87A4-B30A416F6FE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38B57BB-F345-4154-95CD-BCB06B7356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2"/>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3"/>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4"/>
          <p:cNvSpPr>
            <a:spLocks noGrp="1"/>
          </p:cNvSpPr>
          <p:nvPr>
            <p:ph type="sldNum" sz="quarter" idx="4"/>
          </p:nvPr>
        </p:nvSpPr>
        <p:spPr>
          <a:xfrm>
            <a:off x="8737600" y="6245225"/>
            <a:ext cx="2844800" cy="476250"/>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74ED8FD-2CE7-4E39-A76A-5BCA9EC45FA1}" type="slidenum">
              <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09600" y="1600201"/>
            <a:ext cx="10972800" cy="4525963"/>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7" name="日期占位符 3"/>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4"/>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245225"/>
            <a:ext cx="2844800" cy="476250"/>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B692C35-355B-4E21-B4A4-64DAD5B025E2}" type="slidenum">
              <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4B053220-AC40-48B4-87A4-B30A416F6FE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38B57BB-F345-4154-95CD-BCB06B7356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4B053220-AC40-48B4-87A4-B30A416F6FE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38B57BB-F345-4154-95CD-BCB06B7356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4B053220-AC40-48B4-87A4-B30A416F6FE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38B57BB-F345-4154-95CD-BCB06B7356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4B053220-AC40-48B4-87A4-B30A416F6FE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38B57BB-F345-4154-95CD-BCB06B7356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4B053220-AC40-48B4-87A4-B30A416F6FE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38B57BB-F345-4154-95CD-BCB06B7356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4B053220-AC40-48B4-87A4-B30A416F6FE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38B57BB-F345-4154-95CD-BCB06B7356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4B053220-AC40-48B4-87A4-B30A416F6FE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38B57BB-F345-4154-95CD-BCB06B7356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4B053220-AC40-48B4-87A4-B30A416F6FE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38B57BB-F345-4154-95CD-BCB06B7356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B053220-AC40-48B4-87A4-B30A416F6FE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38B57BB-F345-4154-95CD-BCB06B7356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49154" name="Rectangle 2"/>
          <p:cNvSpPr>
            <a:spLocks noGrp="1"/>
          </p:cNvSpPr>
          <p:nvPr>
            <p:ph type="title"/>
          </p:nvPr>
        </p:nvSpPr>
        <p:spPr>
          <a:xfrm>
            <a:off x="1841500" y="52388"/>
            <a:ext cx="8637588" cy="1431925"/>
          </a:xfrm>
          <a:ln/>
        </p:spPr>
        <p:txBody>
          <a:bodyPr vert="horz" wrap="square" lIns="91440" tIns="45720" rIns="91440" bIns="45720" anchor="ctr"/>
          <a:p>
            <a:pPr eaLnBrk="1" hangingPunct="1"/>
            <a:r>
              <a:rPr lang="en-US" altLang="zh-CN" dirty="0"/>
              <a:t>          </a:t>
            </a:r>
            <a:br>
              <a:rPr lang="en-US" altLang="zh-CN" dirty="0"/>
            </a:br>
            <a:r>
              <a:rPr lang="en-US" altLang="zh-CN" dirty="0"/>
              <a:t>      </a:t>
            </a:r>
            <a:r>
              <a:rPr lang="zh-CN" altLang="en-US" dirty="0">
                <a:solidFill>
                  <a:srgbClr val="B3582B"/>
                </a:solidFill>
                <a:latin typeface="黑体" panose="02010609060101010101" pitchFamily="49" charset="-122"/>
                <a:ea typeface="黑体" panose="02010609060101010101" pitchFamily="49" charset="-122"/>
              </a:rPr>
              <a:t>第二章    线性表</a:t>
            </a:r>
            <a:endParaRPr lang="zh-CN" altLang="en-US" dirty="0">
              <a:solidFill>
                <a:srgbClr val="B3582B"/>
              </a:solidFill>
              <a:latin typeface="黑体" panose="02010609060101010101" pitchFamily="49" charset="-122"/>
              <a:ea typeface="黑体" panose="02010609060101010101" pitchFamily="49" charset="-122"/>
            </a:endParaRPr>
          </a:p>
        </p:txBody>
      </p:sp>
      <p:sp>
        <p:nvSpPr>
          <p:cNvPr id="49155" name="Rectangle 3"/>
          <p:cNvSpPr>
            <a:spLocks noGrp="1" noChangeArrowheads="1"/>
          </p:cNvSpPr>
          <p:nvPr>
            <p:ph idx="1"/>
          </p:nvPr>
        </p:nvSpPr>
        <p:spPr>
          <a:xfrm>
            <a:off x="287338" y="1593850"/>
            <a:ext cx="11066463" cy="4762500"/>
          </a:xfrm>
          <a:ln>
            <a:solidFill>
              <a:schemeClr val="accent1"/>
            </a:solidFill>
          </a:ln>
        </p:spPr>
        <p:txBody>
          <a:bodyPr vert="horz" wrap="square" lIns="91440" tIns="45720" rIns="91440" bIns="45720" numCol="1" rtlCol="0" anchor="t" anchorCtr="0" compatLnSpc="1">
            <a:normAutofit fontScale="92500" lnSpcReduction="10000"/>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2.1 </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线性表的类型定义</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2.2 </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线性表的</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顺序存储表示</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和实现</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2.3 </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线性表的</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链式存储表示</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和实现</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2.3.1  </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线性链表</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2.3.2  </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循环链表</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2.3.3  </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双向</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链表</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2.4 </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一元多项式的表示及相加</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0-#ppt_w/2"/>
                                          </p:val>
                                        </p:tav>
                                        <p:tav tm="100000">
                                          <p:val>
                                            <p:strVal val="#ppt_x"/>
                                          </p:val>
                                        </p:tav>
                                      </p:tavLst>
                                    </p:anim>
                                    <p:anim calcmode="lin" valueType="num">
                                      <p:cBhvr additive="base">
                                        <p:cTn id="8" dur="500" fill="hold"/>
                                        <p:tgtEl>
                                          <p:spTgt spid="491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xEl>
                                              <p:charRg st="0" end="13"/>
                                            </p:txEl>
                                          </p:spTgt>
                                        </p:tgtEl>
                                        <p:attrNameLst>
                                          <p:attrName>style.visibility</p:attrName>
                                        </p:attrNameLst>
                                      </p:cBhvr>
                                      <p:to>
                                        <p:strVal val="visible"/>
                                      </p:to>
                                    </p:set>
                                    <p:anim calcmode="lin" valueType="num">
                                      <p:cBhvr additive="base">
                                        <p:cTn id="13" dur="500" fill="hold"/>
                                        <p:tgtEl>
                                          <p:spTgt spid="49155">
                                            <p:txEl>
                                              <p:charRg st="0" end="1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5">
                                            <p:txEl>
                                              <p:charRg st="13" end="31"/>
                                            </p:txEl>
                                          </p:spTgt>
                                        </p:tgtEl>
                                        <p:attrNameLst>
                                          <p:attrName>style.visibility</p:attrName>
                                        </p:attrNameLst>
                                      </p:cBhvr>
                                      <p:to>
                                        <p:strVal val="visible"/>
                                      </p:to>
                                    </p:set>
                                    <p:anim calcmode="lin" valueType="num">
                                      <p:cBhvr additive="base">
                                        <p:cTn id="19" dur="500" fill="hold"/>
                                        <p:tgtEl>
                                          <p:spTgt spid="49155">
                                            <p:txEl>
                                              <p:charRg st="13" end="3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5">
                                            <p:txEl>
                                              <p:charRg st="13" end="3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55">
                                            <p:txEl>
                                              <p:charRg st="31" end="49"/>
                                            </p:txEl>
                                          </p:spTgt>
                                        </p:tgtEl>
                                        <p:attrNameLst>
                                          <p:attrName>style.visibility</p:attrName>
                                        </p:attrNameLst>
                                      </p:cBhvr>
                                      <p:to>
                                        <p:strVal val="visible"/>
                                      </p:to>
                                    </p:set>
                                    <p:anim calcmode="lin" valueType="num">
                                      <p:cBhvr additive="base">
                                        <p:cTn id="25" dur="500" fill="hold"/>
                                        <p:tgtEl>
                                          <p:spTgt spid="49155">
                                            <p:txEl>
                                              <p:charRg st="31" end="4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155">
                                            <p:txEl>
                                              <p:charRg st="31" end="4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155">
                                            <p:txEl>
                                              <p:charRg st="49" end="68"/>
                                            </p:txEl>
                                          </p:spTgt>
                                        </p:tgtEl>
                                        <p:attrNameLst>
                                          <p:attrName>style.visibility</p:attrName>
                                        </p:attrNameLst>
                                      </p:cBhvr>
                                      <p:to>
                                        <p:strVal val="visible"/>
                                      </p:to>
                                    </p:set>
                                    <p:anim calcmode="lin" valueType="num">
                                      <p:cBhvr additive="base">
                                        <p:cTn id="31" dur="500" fill="hold"/>
                                        <p:tgtEl>
                                          <p:spTgt spid="49155">
                                            <p:txEl>
                                              <p:charRg st="49" end="6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9155">
                                            <p:txEl>
                                              <p:charRg st="49" end="6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155">
                                            <p:txEl>
                                              <p:charRg st="68" end="87"/>
                                            </p:txEl>
                                          </p:spTgt>
                                        </p:tgtEl>
                                        <p:attrNameLst>
                                          <p:attrName>style.visibility</p:attrName>
                                        </p:attrNameLst>
                                      </p:cBhvr>
                                      <p:to>
                                        <p:strVal val="visible"/>
                                      </p:to>
                                    </p:set>
                                    <p:anim calcmode="lin" valueType="num">
                                      <p:cBhvr additive="base">
                                        <p:cTn id="37" dur="500" fill="hold"/>
                                        <p:tgtEl>
                                          <p:spTgt spid="49155">
                                            <p:txEl>
                                              <p:charRg st="68" end="8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9155">
                                            <p:txEl>
                                              <p:charRg st="68" end="8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9155">
                                            <p:txEl>
                                              <p:charRg st="87" end="106"/>
                                            </p:txEl>
                                          </p:spTgt>
                                        </p:tgtEl>
                                        <p:attrNameLst>
                                          <p:attrName>style.visibility</p:attrName>
                                        </p:attrNameLst>
                                      </p:cBhvr>
                                      <p:to>
                                        <p:strVal val="visible"/>
                                      </p:to>
                                    </p:set>
                                    <p:anim calcmode="lin" valueType="num">
                                      <p:cBhvr additive="base">
                                        <p:cTn id="43" dur="500" fill="hold"/>
                                        <p:tgtEl>
                                          <p:spTgt spid="49155">
                                            <p:txEl>
                                              <p:charRg st="87" end="10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9155">
                                            <p:txEl>
                                              <p:charRg st="87" end="10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9155">
                                            <p:txEl>
                                              <p:charRg st="106" end="122"/>
                                            </p:txEl>
                                          </p:spTgt>
                                        </p:tgtEl>
                                        <p:attrNameLst>
                                          <p:attrName>style.visibility</p:attrName>
                                        </p:attrNameLst>
                                      </p:cBhvr>
                                      <p:to>
                                        <p:strVal val="visible"/>
                                      </p:to>
                                    </p:set>
                                    <p:anim calcmode="lin" valueType="num">
                                      <p:cBhvr additive="base">
                                        <p:cTn id="49" dur="500" fill="hold"/>
                                        <p:tgtEl>
                                          <p:spTgt spid="49155">
                                            <p:txEl>
                                              <p:charRg st="106" end="12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9155">
                                            <p:txEl>
                                              <p:charRg st="106" end="12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72F6579-03D7-4A2A-B1DE-70AF2E3313C9}"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314"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3315" name="Rectangle 2"/>
          <p:cNvSpPr>
            <a:spLocks noGrp="1"/>
          </p:cNvSpPr>
          <p:nvPr>
            <p:ph type="title"/>
          </p:nvPr>
        </p:nvSpPr>
        <p:spPr>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2.2.2  </a:t>
            </a:r>
            <a:r>
              <a:rPr lang="zh-CN" altLang="en-US" dirty="0">
                <a:latin typeface="黑体" panose="02010609060101010101" pitchFamily="49" charset="-122"/>
                <a:ea typeface="黑体" panose="02010609060101010101" pitchFamily="49" charset="-122"/>
              </a:rPr>
              <a:t>线性表顺序存储结构的基本运算</a:t>
            </a:r>
            <a:endParaRPr lang="zh-CN" altLang="en-US" dirty="0">
              <a:latin typeface="黑体" panose="02010609060101010101" pitchFamily="49" charset="-122"/>
              <a:ea typeface="黑体" panose="02010609060101010101" pitchFamily="49" charset="-122"/>
            </a:endParaRPr>
          </a:p>
        </p:txBody>
      </p:sp>
      <p:sp>
        <p:nvSpPr>
          <p:cNvPr id="13316" name="Rectangle 3"/>
          <p:cNvSpPr>
            <a:spLocks noGrp="1"/>
          </p:cNvSpPr>
          <p:nvPr>
            <p:ph idx="1"/>
          </p:nvPr>
        </p:nvSpPr>
        <p:spPr>
          <a:xfrm>
            <a:off x="115888" y="1506538"/>
            <a:ext cx="11712575" cy="4351337"/>
          </a:xfrm>
          <a:ln>
            <a:solidFill>
              <a:schemeClr val="accent1"/>
            </a:solidFill>
            <a:miter/>
          </a:ln>
        </p:spPr>
        <p:txBody>
          <a:bodyPr vert="horz" wrap="square" lIns="91440" tIns="45720" rIns="91440" bIns="45720" anchor="t"/>
          <a:p>
            <a:pPr eaLnBrk="1" hangingPunct="1">
              <a:lnSpc>
                <a:spcPct val="150000"/>
              </a:lnSpc>
            </a:pPr>
            <a:r>
              <a:rPr lang="zh-CN" altLang="en-US" dirty="0">
                <a:latin typeface="宋体" panose="02010600030101010101" pitchFamily="2" charset="-122"/>
              </a:rPr>
              <a:t>线性表的基本运算</a:t>
            </a:r>
            <a:r>
              <a:rPr lang="zh-CN" altLang="en-US" dirty="0"/>
              <a:t>：</a:t>
            </a:r>
            <a:endParaRPr lang="zh-CN" altLang="en-US" dirty="0"/>
          </a:p>
          <a:p>
            <a:pPr marL="457200" lvl="1" indent="0" eaLnBrk="1" hangingPunct="1">
              <a:lnSpc>
                <a:spcPct val="150000"/>
              </a:lnSpc>
              <a:buNone/>
            </a:pPr>
            <a:r>
              <a:rPr lang="zh-CN" altLang="en-US" dirty="0">
                <a:latin typeface="宋体" panose="02010600030101010101" pitchFamily="2" charset="-122"/>
              </a:rPr>
              <a:t>查找操作</a:t>
            </a:r>
            <a:r>
              <a:rPr lang="zh-CN" altLang="en-US" dirty="0"/>
              <a:t> </a:t>
            </a:r>
            <a:endParaRPr lang="zh-CN" altLang="en-US" dirty="0"/>
          </a:p>
          <a:p>
            <a:pPr marL="457200" lvl="1" indent="0" eaLnBrk="1" hangingPunct="1">
              <a:lnSpc>
                <a:spcPct val="150000"/>
              </a:lnSpc>
              <a:buNone/>
            </a:pPr>
            <a:r>
              <a:rPr lang="zh-CN" altLang="en-US" dirty="0">
                <a:latin typeface="宋体" panose="02010600030101010101" pitchFamily="2" charset="-122"/>
              </a:rPr>
              <a:t>插入操作</a:t>
            </a:r>
            <a:r>
              <a:rPr lang="zh-CN" altLang="en-US" dirty="0"/>
              <a:t> </a:t>
            </a:r>
            <a:endParaRPr lang="zh-CN" altLang="en-US" dirty="0"/>
          </a:p>
          <a:p>
            <a:pPr marL="457200" lvl="1" indent="0" eaLnBrk="1" hangingPunct="1">
              <a:lnSpc>
                <a:spcPct val="150000"/>
              </a:lnSpc>
              <a:buNone/>
            </a:pPr>
            <a:r>
              <a:rPr lang="zh-CN" altLang="en-US" dirty="0">
                <a:latin typeface="宋体" panose="02010600030101010101" pitchFamily="2" charset="-122"/>
              </a:rPr>
              <a:t>删除操作</a:t>
            </a:r>
            <a:endParaRPr lang="zh-CN" altLang="en-US" dirty="0">
              <a:latin typeface="宋体" panose="02010600030101010101" pitchFamily="2" charset="-122"/>
            </a:endParaRPr>
          </a:p>
          <a:p>
            <a:pPr marL="457200" lvl="1" indent="0" eaLnBrk="1" hangingPunct="1">
              <a:lnSpc>
                <a:spcPct val="150000"/>
              </a:lnSpc>
              <a:buNone/>
            </a:pPr>
            <a:r>
              <a:rPr lang="zh-CN" altLang="en-US" dirty="0">
                <a:latin typeface="宋体" panose="02010600030101010101" pitchFamily="2" charset="-122"/>
              </a:rPr>
              <a:t>顺序表</a:t>
            </a:r>
            <a:r>
              <a:rPr lang="zh-CN" altLang="en-US" dirty="0"/>
              <a:t>合并算法</a:t>
            </a:r>
            <a:endParaRPr lang="zh-CN" altLang="en-US" dirty="0"/>
          </a:p>
          <a:p>
            <a:pPr eaLnBrk="1" hangingPunct="1">
              <a:lnSpc>
                <a:spcPct val="150000"/>
              </a:lnSpc>
            </a:pPr>
            <a:r>
              <a:rPr lang="zh-CN" altLang="en-US" dirty="0">
                <a:latin typeface="宋体" panose="02010600030101010101" pitchFamily="2" charset="-122"/>
              </a:rPr>
              <a:t>线性表顺序存储结构的优缺点分析</a:t>
            </a:r>
            <a:endParaRPr lang="zh-CN" altLang="en-US"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34450C3-FCA4-4B5E-A488-578D64E8D9CF}"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338"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4339" name="Rectangle 2"/>
          <p:cNvSpPr>
            <a:spLocks noGrp="1"/>
          </p:cNvSpPr>
          <p:nvPr>
            <p:ph type="title"/>
          </p:nvPr>
        </p:nvSpPr>
        <p:spPr>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查找操作</a:t>
            </a:r>
            <a:endParaRPr lang="zh-CN" altLang="en-US" dirty="0">
              <a:latin typeface="黑体" panose="02010609060101010101" pitchFamily="49" charset="-122"/>
              <a:ea typeface="黑体" panose="02010609060101010101" pitchFamily="49" charset="-122"/>
            </a:endParaRPr>
          </a:p>
        </p:txBody>
      </p:sp>
      <p:sp>
        <p:nvSpPr>
          <p:cNvPr id="14341" name="Rectangle 3"/>
          <p:cNvSpPr>
            <a:spLocks noGrp="1" noChangeArrowheads="1"/>
          </p:cNvSpPr>
          <p:nvPr>
            <p:ph idx="1"/>
          </p:nvPr>
        </p:nvSpPr>
        <p:spPr>
          <a:xfrm>
            <a:off x="147638" y="1593850"/>
            <a:ext cx="11930063" cy="4316413"/>
          </a:xfrm>
          <a:ln>
            <a:solidFill>
              <a:schemeClr val="accent1"/>
            </a:solidFill>
            <a:miter lim="800000"/>
          </a:ln>
        </p:spPr>
        <p:txBody>
          <a:bodyPr vert="horz" wrap="square" lIns="91440" tIns="45720" rIns="91440" bIns="45720" numCol="1" anchor="t" anchorCtr="0" compatLnSpc="1"/>
          <a:lstStyle/>
          <a:p>
            <a:pPr marL="533400" marR="0" lvl="0" indent="-533400" algn="l" defTabSz="914400" rtl="0" eaLnBrk="1" fontAlgn="base" latinLnBrk="0" hangingPunct="1">
              <a:lnSpc>
                <a:spcPct val="150000"/>
              </a:lnSpc>
              <a:spcBef>
                <a:spcPts val="1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线性表的两种基本查找运算</a:t>
            </a:r>
            <a:endPar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914400" marR="0" lvl="1" indent="-457200" algn="l" defTabSz="914400" rtl="0" eaLnBrk="1" fontAlgn="base" latinLnBrk="0" hangingPunct="1">
              <a:lnSpc>
                <a:spcPct val="150000"/>
              </a:lnSpc>
              <a:spcBef>
                <a:spcPts val="500"/>
              </a:spcBef>
              <a:spcAft>
                <a:spcPct val="0"/>
              </a:spcAft>
              <a:buClrTx/>
              <a:buSzTx/>
              <a:buFontTx/>
              <a:buAutoNum type="arabicPeriod"/>
              <a:defRPr/>
            </a:pPr>
            <a:r>
              <a:rPr kumimoji="0" lang="zh-CN" altLang="en-US" sz="2400" b="1" i="0" u="none" strike="noStrike" kern="1200" cap="none" spc="0" normalizeH="0" baseline="0" noProof="0" dirty="0" smtClean="0">
                <a:ln>
                  <a:noFill/>
                </a:ln>
                <a:solidFill>
                  <a:srgbClr val="FF3300"/>
                </a:solidFill>
                <a:effectLst/>
                <a:uLnTx/>
                <a:uFillTx/>
                <a:latin typeface="宋体" panose="02010600030101010101" pitchFamily="2" charset="-122"/>
                <a:ea typeface="+mn-ea"/>
                <a:cs typeface="+mn-cs"/>
              </a:rPr>
              <a:t>按序号查找</a:t>
            </a:r>
            <a:r>
              <a:rPr kumimoji="0" lang="en-US" altLang="zh-CN" sz="2400" b="1" i="0" u="none" strike="noStrike" kern="1200" cap="none" spc="0" normalizeH="0" baseline="0" noProof="0" dirty="0" err="1" smtClean="0">
                <a:ln>
                  <a:noFill/>
                </a:ln>
                <a:solidFill>
                  <a:schemeClr val="accent5"/>
                </a:solidFill>
                <a:effectLst/>
                <a:uLnTx/>
                <a:uFillTx/>
                <a:latin typeface="宋体" panose="02010600030101010101" pitchFamily="2" charset="-122"/>
                <a:ea typeface="+mn-ea"/>
                <a:cs typeface="+mn-cs"/>
              </a:rPr>
              <a:t>GetData</a:t>
            </a:r>
            <a:r>
              <a:rPr kumimoji="0" lang="en-US" altLang="zh-CN" sz="24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err="1" smtClean="0">
                <a:ln>
                  <a:noFill/>
                </a:ln>
                <a:solidFill>
                  <a:schemeClr val="accent5"/>
                </a:solidFill>
                <a:effectLst/>
                <a:uLnTx/>
                <a:uFillTx/>
                <a:latin typeface="宋体" panose="02010600030101010101" pitchFamily="2" charset="-122"/>
                <a:ea typeface="+mn-ea"/>
                <a:cs typeface="+mn-cs"/>
              </a:rPr>
              <a:t>L,i</a:t>
            </a:r>
            <a:r>
              <a:rPr kumimoji="0" lang="en-US" altLang="zh-CN" sz="24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要求查找线性表</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L</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中</a:t>
            </a:r>
            <a:r>
              <a:rPr kumimoji="0" lang="zh-CN" altLang="en-US"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mn-cs"/>
              </a:rPr>
              <a:t>第</a:t>
            </a:r>
            <a:r>
              <a:rPr kumimoji="0" lang="en-US" altLang="zh-CN" sz="2400" b="1" i="0" u="none" strike="noStrike" kern="1200" cap="none" spc="0" normalizeH="0" baseline="0" noProof="0" dirty="0" err="1" smtClean="0">
                <a:ln>
                  <a:noFill/>
                </a:ln>
                <a:solidFill>
                  <a:srgbClr val="FF0000"/>
                </a:solidFill>
                <a:effectLst/>
                <a:uLnTx/>
                <a:uFillTx/>
                <a:latin typeface="宋体" panose="02010600030101010101" pitchFamily="2" charset="-122"/>
                <a:ea typeface="+mn-ea"/>
                <a:cs typeface="+mn-cs"/>
              </a:rPr>
              <a:t>i</a:t>
            </a:r>
            <a:r>
              <a:rPr kumimoji="0" lang="zh-CN" altLang="en-US"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mn-cs"/>
              </a:rPr>
              <a:t>个</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数据元素，其结果是</a:t>
            </a:r>
            <a:r>
              <a:rPr kumimoji="0" lang="en-US" altLang="zh-CN" sz="2400" b="1" i="0" u="none" strike="noStrike" kern="1200" cap="none" spc="0" normalizeH="0" baseline="0" noProof="0" dirty="0" err="1" smtClean="0">
                <a:ln>
                  <a:noFill/>
                </a:ln>
                <a:solidFill>
                  <a:srgbClr val="FF0000"/>
                </a:solidFill>
                <a:effectLst/>
                <a:uLnTx/>
                <a:uFillTx/>
                <a:latin typeface="宋体" panose="02010600030101010101" pitchFamily="2" charset="-122"/>
                <a:ea typeface="+mn-ea"/>
                <a:cs typeface="+mn-cs"/>
              </a:rPr>
              <a:t>L.elem</a:t>
            </a:r>
            <a:r>
              <a:rPr kumimoji="0" lang="en-US" altLang="zh-CN" sz="24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i-1</a:t>
            </a:r>
            <a:r>
              <a:rPr kumimoji="0" lang="en-US" altLang="zh-CN" sz="24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a:t>
            </a:r>
            <a:endPar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914400" marR="0" lvl="1" indent="-457200" algn="l" defTabSz="914400" rtl="0" eaLnBrk="1" fontAlgn="base" latinLnBrk="0" hangingPunct="1">
              <a:lnSpc>
                <a:spcPct val="150000"/>
              </a:lnSpc>
              <a:spcBef>
                <a:spcPts val="500"/>
              </a:spcBef>
              <a:spcAft>
                <a:spcPct val="0"/>
              </a:spcAft>
              <a:buClrTx/>
              <a:buSzTx/>
              <a:buFontTx/>
              <a:buAutoNum type="arabicPeriod"/>
              <a:defRPr/>
            </a:pPr>
            <a:r>
              <a:rPr kumimoji="0" lang="zh-CN" altLang="en-US" sz="2400" b="1" i="0" u="none" strike="noStrike" kern="1200" cap="none" spc="0" normalizeH="0" baseline="0" noProof="0" dirty="0" smtClean="0">
                <a:ln>
                  <a:noFill/>
                </a:ln>
                <a:solidFill>
                  <a:srgbClr val="FF3300"/>
                </a:solidFill>
                <a:effectLst/>
                <a:uLnTx/>
                <a:uFillTx/>
                <a:latin typeface="宋体" panose="02010600030101010101" pitchFamily="2" charset="-122"/>
                <a:ea typeface="+mn-ea"/>
                <a:cs typeface="+mn-cs"/>
              </a:rPr>
              <a:t>按内容查找</a:t>
            </a:r>
            <a:r>
              <a:rPr kumimoji="0" lang="en-US" altLang="zh-CN" sz="24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Locate</a:t>
            </a:r>
            <a:r>
              <a:rPr kumimoji="0" lang="zh-CN" altLang="en-US" sz="24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err="1" smtClean="0">
                <a:ln>
                  <a:noFill/>
                </a:ln>
                <a:solidFill>
                  <a:schemeClr val="accent5"/>
                </a:solidFill>
                <a:effectLst/>
                <a:uLnTx/>
                <a:uFillTx/>
                <a:latin typeface="宋体" panose="02010600030101010101" pitchFamily="2" charset="-122"/>
                <a:ea typeface="+mn-ea"/>
                <a:cs typeface="+mn-cs"/>
              </a:rPr>
              <a:t>L,e</a:t>
            </a:r>
            <a:r>
              <a:rPr kumimoji="0" lang="zh-CN" altLang="en-US" sz="2400" b="1" i="0" u="none" strike="noStrike" kern="1200" cap="none" spc="0" normalizeH="0" baseline="0" noProof="0" dirty="0" err="1" smtClean="0">
                <a:ln>
                  <a:noFill/>
                </a:ln>
                <a:solidFill>
                  <a:schemeClr val="accent5"/>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要求查找线性表</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L</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中与给定值</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e</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相等的数据元素，其结果是：若在表</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L</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中找到与</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e</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相等的元素，则返回该元素在表中的</a:t>
            </a:r>
            <a:r>
              <a:rPr kumimoji="0"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序号</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；若找不到，则返回一个</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空序号</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，如</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-1</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914400" marR="0" lvl="1" indent="-457200" algn="l" defTabSz="914400" rtl="0" eaLnBrk="1" fontAlgn="base" latinLnBrk="0" hangingPunct="1">
              <a:lnSpc>
                <a:spcPct val="150000"/>
              </a:lnSpc>
              <a:spcBef>
                <a:spcPts val="5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线性表的按内容查找运算的</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算法描述为：</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9C69F9D-3332-4925-918F-AD3E83F791D4}"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36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5363" name="Rectangle 2"/>
          <p:cNvSpPr>
            <a:spLocks noGrp="1"/>
          </p:cNvSpPr>
          <p:nvPr>
            <p:ph type="title"/>
          </p:nvPr>
        </p:nvSpPr>
        <p:spPr>
          <a:xfrm>
            <a:off x="188913" y="112713"/>
            <a:ext cx="10515600" cy="1023937"/>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线性表的按内容查找运算 </a:t>
            </a:r>
            <a:endParaRPr lang="zh-CN" altLang="en-US" dirty="0">
              <a:latin typeface="黑体" panose="02010609060101010101" pitchFamily="49" charset="-122"/>
              <a:ea typeface="黑体" panose="02010609060101010101" pitchFamily="49" charset="-122"/>
            </a:endParaRPr>
          </a:p>
        </p:txBody>
      </p:sp>
      <p:sp>
        <p:nvSpPr>
          <p:cNvPr id="15364" name="Rectangle 3"/>
          <p:cNvSpPr>
            <a:spLocks noGrp="1"/>
          </p:cNvSpPr>
          <p:nvPr>
            <p:ph idx="1"/>
          </p:nvPr>
        </p:nvSpPr>
        <p:spPr>
          <a:xfrm>
            <a:off x="188913" y="1122363"/>
            <a:ext cx="11741150" cy="5233987"/>
          </a:xfrm>
          <a:ln>
            <a:solidFill>
              <a:schemeClr val="accent1"/>
            </a:solidFill>
            <a:miter/>
          </a:ln>
        </p:spPr>
        <p:txBody>
          <a:bodyPr vert="horz" wrap="square" lIns="91440" tIns="45720" rIns="91440" bIns="45720" anchor="t"/>
          <a:p>
            <a:pPr algn="just" eaLnBrk="1" hangingPunct="1">
              <a:lnSpc>
                <a:spcPct val="150000"/>
              </a:lnSpc>
              <a:buFont typeface="Wingdings" panose="05000000000000000000" pitchFamily="2" charset="2"/>
              <a:buNone/>
            </a:pPr>
            <a:r>
              <a:rPr lang="en-US" altLang="zh-CN" sz="2000" b="1" dirty="0"/>
              <a:t>int  </a:t>
            </a:r>
            <a:r>
              <a:rPr lang="en-US" altLang="zh-CN" sz="2000" dirty="0"/>
              <a:t>Locate( </a:t>
            </a:r>
            <a:r>
              <a:rPr lang="en-US" altLang="zh-CN" sz="2000" b="1" dirty="0">
                <a:solidFill>
                  <a:srgbClr val="FF0000"/>
                </a:solidFill>
              </a:rPr>
              <a:t>SeqList L</a:t>
            </a:r>
            <a:r>
              <a:rPr lang="zh-CN" altLang="en-US" sz="2000" dirty="0">
                <a:latin typeface="Times New Roman" panose="02020603050405020304" pitchFamily="18" charset="0"/>
              </a:rPr>
              <a:t>，</a:t>
            </a:r>
            <a:r>
              <a:rPr lang="en-US" altLang="zh-CN" sz="2000" dirty="0"/>
              <a:t>ElemType e)</a:t>
            </a:r>
            <a:endParaRPr lang="en-US" altLang="zh-CN" sz="2000" dirty="0"/>
          </a:p>
          <a:p>
            <a:pPr algn="just" eaLnBrk="1" hangingPunct="1">
              <a:lnSpc>
                <a:spcPct val="150000"/>
              </a:lnSpc>
              <a:buFont typeface="Wingdings" panose="05000000000000000000" pitchFamily="2" charset="2"/>
              <a:buNone/>
            </a:pPr>
            <a:r>
              <a:rPr lang="en-US" altLang="zh-CN" sz="2000" dirty="0"/>
              <a:t>{	i=0 ;      /*i</a:t>
            </a:r>
            <a:r>
              <a:rPr lang="zh-CN" altLang="en-US" sz="2000" dirty="0">
                <a:latin typeface="Times New Roman" panose="02020603050405020304" pitchFamily="18" charset="0"/>
              </a:rPr>
              <a:t>为扫描计数器，初值为</a:t>
            </a:r>
            <a:r>
              <a:rPr lang="en-US" altLang="zh-CN" sz="2000" dirty="0"/>
              <a:t>0</a:t>
            </a:r>
            <a:r>
              <a:rPr lang="zh-CN" altLang="en-US" sz="2000" dirty="0">
                <a:latin typeface="Times New Roman" panose="02020603050405020304" pitchFamily="18" charset="0"/>
              </a:rPr>
              <a:t>，即从第一个元素开始比较</a:t>
            </a:r>
            <a:r>
              <a:rPr lang="zh-CN" altLang="en-US" sz="2000" dirty="0"/>
              <a:t>*</a:t>
            </a:r>
            <a:r>
              <a:rPr lang="en-US" altLang="zh-CN" sz="2000" dirty="0"/>
              <a:t>/</a:t>
            </a:r>
            <a:endParaRPr lang="en-US" altLang="zh-CN" sz="2000" dirty="0"/>
          </a:p>
          <a:p>
            <a:pPr algn="just" eaLnBrk="1" hangingPunct="1">
              <a:lnSpc>
                <a:spcPct val="150000"/>
              </a:lnSpc>
              <a:buFont typeface="Wingdings" panose="05000000000000000000" pitchFamily="2" charset="2"/>
              <a:buNone/>
            </a:pPr>
            <a:r>
              <a:rPr lang="en-US" altLang="zh-CN" sz="2000" dirty="0"/>
              <a:t>    while </a:t>
            </a:r>
            <a:r>
              <a:rPr lang="en-US" altLang="zh-CN" sz="2000" b="1" dirty="0">
                <a:solidFill>
                  <a:srgbClr val="FF0000"/>
                </a:solidFill>
              </a:rPr>
              <a:t>((i&lt;=L.last</a:t>
            </a:r>
            <a:r>
              <a:rPr lang="en-US" altLang="zh-CN" sz="2000" dirty="0"/>
              <a:t>)&amp;&amp;(</a:t>
            </a:r>
            <a:r>
              <a:rPr lang="en-US" altLang="zh-CN" sz="2000" b="1" dirty="0">
                <a:solidFill>
                  <a:srgbClr val="FF0000"/>
                </a:solidFill>
              </a:rPr>
              <a:t>L.elem[i]!=e</a:t>
            </a:r>
            <a:r>
              <a:rPr lang="en-US" altLang="zh-CN" sz="2000" dirty="0"/>
              <a:t>)</a:t>
            </a:r>
            <a:r>
              <a:rPr lang="en-US" altLang="zh-CN" sz="2000" b="1" dirty="0"/>
              <a:t> </a:t>
            </a:r>
            <a:r>
              <a:rPr lang="en-US" altLang="zh-CN" sz="2000" dirty="0"/>
              <a:t>)     i++;</a:t>
            </a:r>
            <a:endParaRPr lang="en-US" altLang="zh-CN" sz="2000" dirty="0"/>
          </a:p>
          <a:p>
            <a:pPr algn="just" eaLnBrk="1" hangingPunct="1">
              <a:lnSpc>
                <a:spcPct val="150000"/>
              </a:lnSpc>
              <a:buFont typeface="Wingdings" panose="05000000000000000000" pitchFamily="2" charset="2"/>
              <a:buNone/>
            </a:pPr>
            <a:r>
              <a:rPr lang="en-US" altLang="zh-CN" sz="2000" dirty="0"/>
              <a:t>         /*</a:t>
            </a:r>
            <a:r>
              <a:rPr lang="zh-CN" altLang="en-US" sz="2000" dirty="0">
                <a:latin typeface="Times New Roman" panose="02020603050405020304" pitchFamily="18" charset="0"/>
              </a:rPr>
              <a:t>顺序扫描表，直到找到值为</a:t>
            </a:r>
            <a:r>
              <a:rPr lang="en-US" altLang="zh-CN" sz="2000" dirty="0">
                <a:latin typeface="Times New Roman" panose="02020603050405020304" pitchFamily="18" charset="0"/>
              </a:rPr>
              <a:t>e</a:t>
            </a:r>
            <a:r>
              <a:rPr lang="zh-CN" altLang="en-US" sz="2000" dirty="0">
                <a:latin typeface="Times New Roman" panose="02020603050405020304" pitchFamily="18" charset="0"/>
              </a:rPr>
              <a:t>的元素</a:t>
            </a:r>
            <a:r>
              <a:rPr lang="en-US" altLang="zh-CN" sz="2000" dirty="0"/>
              <a:t>,</a:t>
            </a:r>
            <a:r>
              <a:rPr lang="zh-CN" altLang="en-US" sz="2000" dirty="0">
                <a:latin typeface="Times New Roman" panose="02020603050405020304" pitchFamily="18" charset="0"/>
              </a:rPr>
              <a:t>或扫描到表尾而没找到</a:t>
            </a:r>
            <a:r>
              <a:rPr lang="zh-CN" altLang="en-US" sz="2000" dirty="0"/>
              <a:t>*</a:t>
            </a:r>
            <a:r>
              <a:rPr lang="en-US" altLang="zh-CN" sz="2000" dirty="0"/>
              <a:t>/</a:t>
            </a:r>
            <a:endParaRPr lang="en-US" altLang="zh-CN" sz="2000" dirty="0"/>
          </a:p>
          <a:p>
            <a:pPr algn="just" eaLnBrk="1" hangingPunct="1">
              <a:lnSpc>
                <a:spcPct val="150000"/>
              </a:lnSpc>
              <a:buFont typeface="Wingdings" panose="05000000000000000000" pitchFamily="2" charset="2"/>
              <a:buNone/>
            </a:pPr>
            <a:r>
              <a:rPr lang="en-US" altLang="zh-CN" sz="2000" dirty="0"/>
              <a:t>    if  (i&lt;=L.last)  </a:t>
            </a:r>
            <a:endParaRPr lang="en-US" altLang="zh-CN" sz="2000" dirty="0"/>
          </a:p>
          <a:p>
            <a:pPr algn="just" eaLnBrk="1" hangingPunct="1">
              <a:lnSpc>
                <a:spcPct val="150000"/>
              </a:lnSpc>
              <a:buFont typeface="Wingdings" panose="05000000000000000000" pitchFamily="2" charset="2"/>
              <a:buNone/>
            </a:pPr>
            <a:r>
              <a:rPr lang="en-US" altLang="zh-CN" sz="2000" dirty="0"/>
              <a:t>         return(i);       /*</a:t>
            </a:r>
            <a:r>
              <a:rPr lang="zh-CN" altLang="en-US" sz="2000" dirty="0">
                <a:latin typeface="Times New Roman" panose="02020603050405020304" pitchFamily="18" charset="0"/>
              </a:rPr>
              <a:t>若找到值为</a:t>
            </a:r>
            <a:r>
              <a:rPr lang="en-US" altLang="zh-CN" sz="2000" dirty="0"/>
              <a:t>e</a:t>
            </a:r>
            <a:r>
              <a:rPr lang="zh-CN" altLang="en-US" sz="2000" dirty="0">
                <a:latin typeface="Times New Roman" panose="02020603050405020304" pitchFamily="18" charset="0"/>
              </a:rPr>
              <a:t>的元素，则返回其序号</a:t>
            </a:r>
            <a:r>
              <a:rPr lang="zh-CN" altLang="en-US" sz="2000" dirty="0"/>
              <a:t>*</a:t>
            </a:r>
            <a:r>
              <a:rPr lang="en-US" altLang="zh-CN" sz="2000" dirty="0"/>
              <a:t>/</a:t>
            </a:r>
            <a:endParaRPr lang="en-US" altLang="zh-CN" sz="2000" dirty="0"/>
          </a:p>
          <a:p>
            <a:pPr algn="just" eaLnBrk="1" hangingPunct="1">
              <a:lnSpc>
                <a:spcPct val="150000"/>
              </a:lnSpc>
              <a:buFont typeface="Wingdings" panose="05000000000000000000" pitchFamily="2" charset="2"/>
              <a:buNone/>
            </a:pPr>
            <a:r>
              <a:rPr lang="en-US" altLang="zh-CN" sz="2000" b="1" dirty="0"/>
              <a:t>    </a:t>
            </a:r>
            <a:r>
              <a:rPr lang="en-US" altLang="zh-CN" sz="2000" dirty="0"/>
              <a:t>else	</a:t>
            </a:r>
            <a:endParaRPr lang="en-US" altLang="zh-CN" sz="2000" dirty="0"/>
          </a:p>
          <a:p>
            <a:pPr algn="just" eaLnBrk="1" hangingPunct="1">
              <a:lnSpc>
                <a:spcPct val="150000"/>
              </a:lnSpc>
              <a:buFont typeface="Wingdings" panose="05000000000000000000" pitchFamily="2" charset="2"/>
              <a:buNone/>
            </a:pPr>
            <a:r>
              <a:rPr lang="en-US" altLang="zh-CN" sz="2000" dirty="0"/>
              <a:t>         return(-1);     /*</a:t>
            </a:r>
            <a:r>
              <a:rPr lang="zh-CN" altLang="en-US" sz="2000" dirty="0">
                <a:latin typeface="Times New Roman" panose="02020603050405020304" pitchFamily="18" charset="0"/>
              </a:rPr>
              <a:t>若没找到，则返回空序号</a:t>
            </a:r>
            <a:r>
              <a:rPr lang="zh-CN" altLang="en-US" sz="2000" dirty="0"/>
              <a:t>*</a:t>
            </a:r>
            <a:r>
              <a:rPr lang="en-US" altLang="zh-CN" sz="2000" dirty="0"/>
              <a:t>/</a:t>
            </a:r>
            <a:endParaRPr lang="en-US" altLang="zh-CN" sz="2000" dirty="0"/>
          </a:p>
          <a:p>
            <a:pPr algn="just" eaLnBrk="1" hangingPunct="1">
              <a:lnSpc>
                <a:spcPct val="150000"/>
              </a:lnSpc>
              <a:buFont typeface="Wingdings" panose="05000000000000000000" pitchFamily="2" charset="2"/>
              <a:buNone/>
            </a:pPr>
            <a:r>
              <a:rPr lang="en-US" altLang="zh-CN" sz="2000" dirty="0"/>
              <a:t>}</a:t>
            </a:r>
            <a:endParaRPr lang="en-US" altLang="zh-C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A114DEA2-D1FD-4FE6-AC98-70ADF71EA30E}"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386"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6387" name="Rectangle 2"/>
          <p:cNvSpPr>
            <a:spLocks noGrp="1"/>
          </p:cNvSpPr>
          <p:nvPr>
            <p:ph type="title"/>
          </p:nvPr>
        </p:nvSpPr>
        <p:spPr>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插入操作</a:t>
            </a:r>
            <a:endParaRPr lang="zh-CN" altLang="en-US" dirty="0">
              <a:latin typeface="黑体" panose="02010609060101010101" pitchFamily="49" charset="-122"/>
              <a:ea typeface="黑体" panose="02010609060101010101" pitchFamily="49" charset="-122"/>
            </a:endParaRPr>
          </a:p>
        </p:txBody>
      </p:sp>
      <p:sp>
        <p:nvSpPr>
          <p:cNvPr id="61443" name="Rectangle 3"/>
          <p:cNvSpPr>
            <a:spLocks noGrp="1" noChangeArrowheads="1"/>
          </p:cNvSpPr>
          <p:nvPr>
            <p:ph idx="1"/>
          </p:nvPr>
        </p:nvSpPr>
        <p:spPr>
          <a:xfrm>
            <a:off x="144463" y="1825625"/>
            <a:ext cx="11945938" cy="3805238"/>
          </a:xfrm>
          <a:ln>
            <a:solidFill>
              <a:schemeClr val="accent1"/>
            </a:solidFill>
          </a:ln>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线性表</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的插入运算是指在表的第</a:t>
            </a:r>
            <a:r>
              <a:rPr kumimoji="0"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800" b="1" i="0" u="none" strike="noStrike" kern="1200" cap="none" spc="0" normalizeH="0" baseline="0" noProof="0" dirty="0">
                <a:ln>
                  <a:noFill/>
                </a:ln>
                <a:solidFill>
                  <a:srgbClr val="FF0000"/>
                </a:solidFill>
                <a:effectLst/>
                <a:uLnTx/>
                <a:uFillTx/>
                <a:latin typeface="+mn-ea"/>
                <a:ea typeface="+mn-ea"/>
                <a:cs typeface="+mn-cs"/>
              </a:rPr>
              <a:t>1≤i≤n+1</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个位置，插入一个新元素</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，使长度为</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的线性表 </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1</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i-1</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err="1">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err="1">
                <a:ln>
                  <a:noFill/>
                </a:ln>
                <a:solidFill>
                  <a:schemeClr val="tx1"/>
                </a:solidFill>
                <a:effectLst/>
                <a:uLnTx/>
                <a:uFillTx/>
                <a:latin typeface="+mn-ea"/>
                <a:ea typeface="+mn-ea"/>
                <a:cs typeface="+mn-cs"/>
              </a:rPr>
              <a:t>i</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err="1">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err="1">
                <a:ln>
                  <a:noFill/>
                </a:ln>
                <a:solidFill>
                  <a:schemeClr val="tx1"/>
                </a:solidFill>
                <a:effectLst/>
                <a:uLnTx/>
                <a:uFillTx/>
                <a:latin typeface="+mn-ea"/>
                <a:ea typeface="+mn-ea"/>
                <a:cs typeface="+mn-cs"/>
              </a:rPr>
              <a:t>n</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变成长度为</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n+1</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的线性表（</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1</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i-1</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e</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err="1">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err="1">
                <a:ln>
                  <a:noFill/>
                </a:ln>
                <a:solidFill>
                  <a:schemeClr val="tx1"/>
                </a:solidFill>
                <a:effectLst/>
                <a:uLnTx/>
                <a:uFillTx/>
                <a:latin typeface="+mn-ea"/>
                <a:ea typeface="+mn-ea"/>
                <a:cs typeface="+mn-cs"/>
              </a:rPr>
              <a:t>i</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err="1">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err="1">
                <a:ln>
                  <a:noFill/>
                </a:ln>
                <a:solidFill>
                  <a:schemeClr val="tx1"/>
                </a:solidFill>
                <a:effectLst/>
                <a:uLnTx/>
                <a:uFillTx/>
                <a:latin typeface="+mn-ea"/>
                <a:ea typeface="+mn-ea"/>
                <a:cs typeface="+mn-cs"/>
              </a:rPr>
              <a:t>n</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800" b="1" i="0" u="none" strike="noStrike" kern="1200" cap="none" spc="0" normalizeH="0" baseline="0" noProof="0" dirty="0">
                <a:ln>
                  <a:noFill/>
                </a:ln>
                <a:solidFill>
                  <a:srgbClr val="FF0000"/>
                </a:solidFill>
                <a:effectLst/>
                <a:uLnTx/>
                <a:uFillTx/>
                <a:latin typeface="+mn-ea"/>
                <a:ea typeface="+mn-ea"/>
                <a:cs typeface="+mn-cs"/>
              </a:rPr>
              <a:t>注意：可以在线性表的任意位置进行插入操作</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线性表的插入运算</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算法</a:t>
            </a: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0126A32-F07D-4FE0-8727-43174C7E2315}"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410"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7411" name="Rectangle 2"/>
          <p:cNvSpPr>
            <a:spLocks noGrp="1"/>
          </p:cNvSpPr>
          <p:nvPr>
            <p:ph type="title"/>
          </p:nvPr>
        </p:nvSpPr>
        <p:spPr>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插入算法示意图</a:t>
            </a:r>
            <a:endParaRPr lang="zh-CN" altLang="en-US" dirty="0">
              <a:latin typeface="黑体" panose="02010609060101010101" pitchFamily="49" charset="-122"/>
              <a:ea typeface="黑体" panose="02010609060101010101" pitchFamily="49" charset="-122"/>
            </a:endParaRPr>
          </a:p>
        </p:txBody>
      </p:sp>
      <p:sp>
        <p:nvSpPr>
          <p:cNvPr id="17412" name="Rectangle 3"/>
          <p:cNvSpPr>
            <a:spLocks noGrp="1"/>
          </p:cNvSpPr>
          <p:nvPr>
            <p:ph idx="1"/>
          </p:nvPr>
        </p:nvSpPr>
        <p:spPr>
          <a:xfrm>
            <a:off x="174625" y="1460500"/>
            <a:ext cx="11857038" cy="4716463"/>
          </a:xfrm>
          <a:ln>
            <a:solidFill>
              <a:schemeClr val="accent1"/>
            </a:solidFill>
            <a:miter/>
          </a:ln>
        </p:spPr>
        <p:txBody>
          <a:bodyPr vert="horz" wrap="square" lIns="91440" tIns="45720" rIns="91440" bIns="45720" anchor="t"/>
          <a:p>
            <a:pPr eaLnBrk="1" hangingPunct="1">
              <a:lnSpc>
                <a:spcPct val="150000"/>
              </a:lnSpc>
              <a:buFont typeface="Wingdings" panose="05000000000000000000" pitchFamily="2" charset="2"/>
              <a:buNone/>
            </a:pPr>
            <a:r>
              <a:rPr lang="en-US" altLang="zh-CN" sz="2000" dirty="0">
                <a:latin typeface="宋体" panose="02010600030101010101" pitchFamily="2" charset="-122"/>
              </a:rPr>
              <a:t>	</a:t>
            </a:r>
            <a:r>
              <a:rPr lang="zh-CN" altLang="en-US" sz="2000" b="1" dirty="0">
                <a:latin typeface="宋体" panose="02010600030101010101" pitchFamily="2" charset="-122"/>
              </a:rPr>
              <a:t>已知：</a:t>
            </a:r>
            <a:r>
              <a:rPr lang="zh-CN" altLang="en-US" sz="2000" dirty="0">
                <a:latin typeface="宋体" panose="02010600030101010101" pitchFamily="2" charset="-122"/>
              </a:rPr>
              <a:t>线性表</a:t>
            </a:r>
            <a:r>
              <a:rPr lang="zh-CN" altLang="en-US" sz="2000" dirty="0"/>
              <a:t> </a:t>
            </a:r>
            <a:r>
              <a:rPr lang="en-US" altLang="zh-CN" sz="2000" dirty="0"/>
              <a:t>(4,9,15,28,30,30,42,51,62)</a:t>
            </a:r>
            <a:r>
              <a:rPr lang="zh-CN" altLang="en-US" sz="2000" dirty="0">
                <a:latin typeface="宋体" panose="02010600030101010101" pitchFamily="2" charset="-122"/>
              </a:rPr>
              <a:t>，需在第</a:t>
            </a:r>
            <a:r>
              <a:rPr lang="en-US" altLang="zh-CN" sz="2000" dirty="0">
                <a:latin typeface="宋体" panose="02010600030101010101" pitchFamily="2" charset="-122"/>
              </a:rPr>
              <a:t>4</a:t>
            </a:r>
            <a:r>
              <a:rPr lang="zh-CN" altLang="en-US" sz="2000" dirty="0">
                <a:latin typeface="宋体" panose="02010600030101010101" pitchFamily="2" charset="-122"/>
              </a:rPr>
              <a:t>个元素之前插入一个元素</a:t>
            </a:r>
            <a:r>
              <a:rPr lang="zh-CN" altLang="en-US" sz="2000" dirty="0">
                <a:latin typeface="Times New Roman" panose="02020603050405020304" pitchFamily="18" charset="0"/>
              </a:rPr>
              <a:t>“</a:t>
            </a:r>
            <a:r>
              <a:rPr lang="en-US" altLang="zh-CN" sz="2000" dirty="0"/>
              <a:t>21</a:t>
            </a:r>
            <a:r>
              <a:rPr lang="en-US" altLang="zh-CN" sz="2000" dirty="0">
                <a:latin typeface="Times New Roman" panose="02020603050405020304" pitchFamily="18" charset="0"/>
              </a:rPr>
              <a:t>”</a:t>
            </a:r>
            <a:r>
              <a:rPr lang="zh-CN" altLang="en-US" sz="2000" dirty="0">
                <a:latin typeface="宋体" panose="02010600030101010101" pitchFamily="2" charset="-122"/>
              </a:rPr>
              <a:t>。则需要将第</a:t>
            </a:r>
            <a:r>
              <a:rPr lang="en-US" altLang="zh-CN" sz="2000" dirty="0">
                <a:latin typeface="宋体" panose="02010600030101010101" pitchFamily="2" charset="-122"/>
              </a:rPr>
              <a:t>9</a:t>
            </a:r>
            <a:r>
              <a:rPr lang="zh-CN" altLang="en-US" sz="2000" dirty="0">
                <a:latin typeface="宋体" panose="02010600030101010101" pitchFamily="2" charset="-122"/>
              </a:rPr>
              <a:t>个位置到第</a:t>
            </a:r>
            <a:r>
              <a:rPr lang="en-US" altLang="zh-CN" sz="2000" dirty="0">
                <a:latin typeface="宋体" panose="02010600030101010101" pitchFamily="2" charset="-122"/>
              </a:rPr>
              <a:t>4</a:t>
            </a:r>
            <a:r>
              <a:rPr lang="zh-CN" altLang="en-US" sz="2000" dirty="0">
                <a:latin typeface="宋体" panose="02010600030101010101" pitchFamily="2" charset="-122"/>
              </a:rPr>
              <a:t>个位置的元素依次后移一个位置，然后将</a:t>
            </a:r>
            <a:r>
              <a:rPr lang="zh-CN" altLang="en-US" sz="2000" dirty="0">
                <a:latin typeface="Times New Roman" panose="02020603050405020304" pitchFamily="18" charset="0"/>
              </a:rPr>
              <a:t>“</a:t>
            </a:r>
            <a:r>
              <a:rPr lang="en-US" altLang="zh-CN" sz="2000" dirty="0"/>
              <a:t>21</a:t>
            </a:r>
            <a:r>
              <a:rPr lang="en-US" altLang="zh-CN" sz="2000" dirty="0">
                <a:latin typeface="Times New Roman" panose="02020603050405020304" pitchFamily="18" charset="0"/>
              </a:rPr>
              <a:t>”</a:t>
            </a:r>
            <a:r>
              <a:rPr lang="zh-CN" altLang="en-US" sz="2000" dirty="0">
                <a:latin typeface="宋体" panose="02010600030101010101" pitchFamily="2" charset="-122"/>
              </a:rPr>
              <a:t>插入到第</a:t>
            </a:r>
            <a:r>
              <a:rPr lang="en-US" altLang="zh-CN" sz="2000" dirty="0">
                <a:latin typeface="宋体" panose="02010600030101010101" pitchFamily="2" charset="-122"/>
              </a:rPr>
              <a:t>4</a:t>
            </a:r>
            <a:r>
              <a:rPr lang="zh-CN" altLang="en-US" sz="2000" dirty="0">
                <a:latin typeface="宋体" panose="02010600030101010101" pitchFamily="2" charset="-122"/>
              </a:rPr>
              <a:t>个位置，</a:t>
            </a:r>
            <a:r>
              <a:rPr lang="zh-CN" altLang="en-US" sz="2000" dirty="0">
                <a:solidFill>
                  <a:srgbClr val="FF0000"/>
                </a:solidFill>
                <a:latin typeface="宋体" panose="02010600030101010101" pitchFamily="2" charset="-122"/>
              </a:rPr>
              <a:t>从后向前依次移动</a:t>
            </a:r>
            <a:r>
              <a:rPr lang="zh-CN" altLang="en-US" sz="2000" dirty="0">
                <a:latin typeface="宋体" panose="02010600030101010101" pitchFamily="2" charset="-122"/>
              </a:rPr>
              <a:t>。</a:t>
            </a:r>
            <a:endParaRPr lang="zh-CN" altLang="en-US" sz="2000" dirty="0"/>
          </a:p>
        </p:txBody>
      </p:sp>
      <p:grpSp>
        <p:nvGrpSpPr>
          <p:cNvPr id="17413" name="Group 68"/>
          <p:cNvGrpSpPr/>
          <p:nvPr/>
        </p:nvGrpSpPr>
        <p:grpSpPr>
          <a:xfrm>
            <a:off x="1963738" y="2946400"/>
            <a:ext cx="6858000" cy="2430463"/>
            <a:chOff x="816" y="2112"/>
            <a:chExt cx="4320" cy="1531"/>
          </a:xfrm>
        </p:grpSpPr>
        <p:sp>
          <p:nvSpPr>
            <p:cNvPr id="17414" name="Text Box 5"/>
            <p:cNvSpPr txBox="1"/>
            <p:nvPr/>
          </p:nvSpPr>
          <p:spPr>
            <a:xfrm>
              <a:off x="1152" y="2112"/>
              <a:ext cx="535" cy="265"/>
            </a:xfrm>
            <a:prstGeom prst="rect">
              <a:avLst/>
            </a:prstGeom>
            <a:solidFill>
              <a:srgbClr val="FFFFFF"/>
            </a:solidFill>
            <a:ln w="9525">
              <a:noFill/>
            </a:ln>
          </p:spPr>
          <p:txBody>
            <a:bodyPr anchor="t"/>
            <a:p>
              <a:pPr algn="r" eaLnBrk="0" hangingPunct="0"/>
              <a:r>
                <a:rPr lang="zh-CN" altLang="en-US" sz="2000" dirty="0">
                  <a:latin typeface="Calibri" panose="020F0502020204030204" pitchFamily="34" charset="0"/>
                  <a:ea typeface="宋体" panose="02010600030101010101" pitchFamily="2" charset="-122"/>
                </a:rPr>
                <a:t>序号</a:t>
              </a:r>
              <a:endParaRPr lang="zh-CN" altLang="en-US" sz="2000" dirty="0">
                <a:latin typeface="Calibri" panose="020F0502020204030204" pitchFamily="34" charset="0"/>
                <a:ea typeface="宋体" panose="02010600030101010101" pitchFamily="2" charset="-122"/>
              </a:endParaRPr>
            </a:p>
          </p:txBody>
        </p:sp>
        <p:sp>
          <p:nvSpPr>
            <p:cNvPr id="17415" name="Text Box 6"/>
            <p:cNvSpPr txBox="1"/>
            <p:nvPr/>
          </p:nvSpPr>
          <p:spPr>
            <a:xfrm>
              <a:off x="835" y="2827"/>
              <a:ext cx="840" cy="293"/>
            </a:xfrm>
            <a:prstGeom prst="rect">
              <a:avLst/>
            </a:prstGeom>
            <a:solidFill>
              <a:srgbClr val="FFFFFF"/>
            </a:solidFill>
            <a:ln w="9525">
              <a:noFill/>
            </a:ln>
          </p:spPr>
          <p:txBody>
            <a:bodyPr anchor="t"/>
            <a:p>
              <a:pPr algn="r" eaLnBrk="0" hangingPunct="0"/>
              <a:r>
                <a:rPr lang="zh-CN" altLang="en-US" sz="2000" dirty="0">
                  <a:latin typeface="Calibri" panose="020F0502020204030204" pitchFamily="34" charset="0"/>
                  <a:ea typeface="宋体" panose="02010600030101010101" pitchFamily="2" charset="-122"/>
                </a:rPr>
                <a:t>移动元素</a:t>
              </a:r>
              <a:endParaRPr lang="zh-CN" altLang="en-US" sz="2000" dirty="0">
                <a:latin typeface="Calibri" panose="020F0502020204030204" pitchFamily="34" charset="0"/>
                <a:ea typeface="宋体" panose="02010600030101010101" pitchFamily="2" charset="-122"/>
              </a:endParaRPr>
            </a:p>
          </p:txBody>
        </p:sp>
        <p:sp>
          <p:nvSpPr>
            <p:cNvPr id="17416" name="Text Box 7"/>
            <p:cNvSpPr txBox="1"/>
            <p:nvPr/>
          </p:nvSpPr>
          <p:spPr>
            <a:xfrm>
              <a:off x="816" y="3312"/>
              <a:ext cx="840" cy="331"/>
            </a:xfrm>
            <a:prstGeom prst="rect">
              <a:avLst/>
            </a:prstGeom>
            <a:solidFill>
              <a:srgbClr val="FFFFFF"/>
            </a:solidFill>
            <a:ln w="9525">
              <a:noFill/>
            </a:ln>
          </p:spPr>
          <p:txBody>
            <a:bodyPr anchor="t"/>
            <a:p>
              <a:pPr algn="r" eaLnBrk="0" hangingPunct="0"/>
              <a:r>
                <a:rPr lang="zh-CN" altLang="en-US" sz="2000" dirty="0">
                  <a:latin typeface="Calibri" panose="020F0502020204030204" pitchFamily="34" charset="0"/>
                  <a:ea typeface="宋体" panose="02010600030101010101" pitchFamily="2" charset="-122"/>
                </a:rPr>
                <a:t>插入元素</a:t>
              </a:r>
              <a:endParaRPr lang="zh-CN" altLang="en-US" sz="2000" dirty="0">
                <a:latin typeface="Calibri" panose="020F0502020204030204" pitchFamily="34" charset="0"/>
                <a:ea typeface="宋体" panose="02010600030101010101" pitchFamily="2" charset="-122"/>
              </a:endParaRPr>
            </a:p>
          </p:txBody>
        </p:sp>
        <p:grpSp>
          <p:nvGrpSpPr>
            <p:cNvPr id="17417" name="Group 10"/>
            <p:cNvGrpSpPr/>
            <p:nvPr/>
          </p:nvGrpSpPr>
          <p:grpSpPr>
            <a:xfrm>
              <a:off x="1741" y="2112"/>
              <a:ext cx="3361" cy="268"/>
              <a:chOff x="2775" y="9675"/>
              <a:chExt cx="5280" cy="420"/>
            </a:xfrm>
          </p:grpSpPr>
          <p:sp>
            <p:nvSpPr>
              <p:cNvPr id="17418" name="Text Box 11"/>
              <p:cNvSpPr txBox="1"/>
              <p:nvPr/>
            </p:nvSpPr>
            <p:spPr>
              <a:xfrm>
                <a:off x="2775" y="9675"/>
                <a:ext cx="540"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1</a:t>
                </a:r>
                <a:endParaRPr lang="en-US" altLang="zh-CN" sz="2000" dirty="0">
                  <a:latin typeface="Calibri" panose="020F0502020204030204" pitchFamily="34" charset="0"/>
                  <a:ea typeface="宋体" panose="02010600030101010101" pitchFamily="2" charset="-122"/>
                </a:endParaRPr>
              </a:p>
            </p:txBody>
          </p:sp>
          <p:sp>
            <p:nvSpPr>
              <p:cNvPr id="17419" name="Text Box 12"/>
              <p:cNvSpPr txBox="1"/>
              <p:nvPr/>
            </p:nvSpPr>
            <p:spPr>
              <a:xfrm>
                <a:off x="3315"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2</a:t>
                </a:r>
                <a:endParaRPr lang="en-US" altLang="zh-CN" sz="2000" dirty="0">
                  <a:latin typeface="Calibri" panose="020F0502020204030204" pitchFamily="34" charset="0"/>
                  <a:ea typeface="宋体" panose="02010600030101010101" pitchFamily="2" charset="-122"/>
                </a:endParaRPr>
              </a:p>
            </p:txBody>
          </p:sp>
          <p:sp>
            <p:nvSpPr>
              <p:cNvPr id="17420" name="Text Box 13"/>
              <p:cNvSpPr txBox="1"/>
              <p:nvPr/>
            </p:nvSpPr>
            <p:spPr>
              <a:xfrm>
                <a:off x="3855"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3</a:t>
                </a:r>
                <a:endParaRPr lang="en-US" altLang="zh-CN" sz="2000" dirty="0">
                  <a:latin typeface="Calibri" panose="020F0502020204030204" pitchFamily="34" charset="0"/>
                  <a:ea typeface="宋体" panose="02010600030101010101" pitchFamily="2" charset="-122"/>
                </a:endParaRPr>
              </a:p>
            </p:txBody>
          </p:sp>
          <p:sp>
            <p:nvSpPr>
              <p:cNvPr id="17421" name="Text Box 14"/>
              <p:cNvSpPr txBox="1"/>
              <p:nvPr/>
            </p:nvSpPr>
            <p:spPr>
              <a:xfrm>
                <a:off x="438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4</a:t>
                </a:r>
                <a:endParaRPr lang="en-US" altLang="zh-CN" sz="2000" dirty="0">
                  <a:latin typeface="Calibri" panose="020F0502020204030204" pitchFamily="34" charset="0"/>
                  <a:ea typeface="宋体" panose="02010600030101010101" pitchFamily="2" charset="-122"/>
                </a:endParaRPr>
              </a:p>
            </p:txBody>
          </p:sp>
          <p:sp>
            <p:nvSpPr>
              <p:cNvPr id="17422" name="Text Box 15"/>
              <p:cNvSpPr txBox="1"/>
              <p:nvPr/>
            </p:nvSpPr>
            <p:spPr>
              <a:xfrm>
                <a:off x="492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5</a:t>
                </a:r>
                <a:endParaRPr lang="en-US" altLang="zh-CN" sz="2000" dirty="0">
                  <a:latin typeface="Calibri" panose="020F0502020204030204" pitchFamily="34" charset="0"/>
                  <a:ea typeface="宋体" panose="02010600030101010101" pitchFamily="2" charset="-122"/>
                </a:endParaRPr>
              </a:p>
            </p:txBody>
          </p:sp>
          <p:sp>
            <p:nvSpPr>
              <p:cNvPr id="17423" name="Text Box 16"/>
              <p:cNvSpPr txBox="1"/>
              <p:nvPr/>
            </p:nvSpPr>
            <p:spPr>
              <a:xfrm>
                <a:off x="543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6</a:t>
                </a:r>
                <a:endParaRPr lang="en-US" altLang="zh-CN" sz="2000" dirty="0">
                  <a:latin typeface="Calibri" panose="020F0502020204030204" pitchFamily="34" charset="0"/>
                  <a:ea typeface="宋体" panose="02010600030101010101" pitchFamily="2" charset="-122"/>
                </a:endParaRPr>
              </a:p>
            </p:txBody>
          </p:sp>
          <p:sp>
            <p:nvSpPr>
              <p:cNvPr id="17424" name="Text Box 17"/>
              <p:cNvSpPr txBox="1"/>
              <p:nvPr/>
            </p:nvSpPr>
            <p:spPr>
              <a:xfrm>
                <a:off x="594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7</a:t>
                </a:r>
                <a:endParaRPr lang="en-US" altLang="zh-CN" sz="2000" dirty="0">
                  <a:latin typeface="Calibri" panose="020F0502020204030204" pitchFamily="34" charset="0"/>
                  <a:ea typeface="宋体" panose="02010600030101010101" pitchFamily="2" charset="-122"/>
                </a:endParaRPr>
              </a:p>
            </p:txBody>
          </p:sp>
          <p:sp>
            <p:nvSpPr>
              <p:cNvPr id="17425" name="Text Box 18"/>
              <p:cNvSpPr txBox="1"/>
              <p:nvPr/>
            </p:nvSpPr>
            <p:spPr>
              <a:xfrm>
                <a:off x="648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8</a:t>
                </a:r>
                <a:endParaRPr lang="en-US" altLang="zh-CN" sz="2000" dirty="0">
                  <a:latin typeface="Calibri" panose="020F0502020204030204" pitchFamily="34" charset="0"/>
                  <a:ea typeface="宋体" panose="02010600030101010101" pitchFamily="2" charset="-122"/>
                </a:endParaRPr>
              </a:p>
            </p:txBody>
          </p:sp>
          <p:sp>
            <p:nvSpPr>
              <p:cNvPr id="17426" name="Text Box 19"/>
              <p:cNvSpPr txBox="1"/>
              <p:nvPr/>
            </p:nvSpPr>
            <p:spPr>
              <a:xfrm>
                <a:off x="750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10</a:t>
                </a:r>
                <a:endParaRPr lang="en-US" altLang="zh-CN" sz="2000" dirty="0">
                  <a:latin typeface="Calibri" panose="020F0502020204030204" pitchFamily="34" charset="0"/>
                  <a:ea typeface="宋体" panose="02010600030101010101" pitchFamily="2" charset="-122"/>
                </a:endParaRPr>
              </a:p>
            </p:txBody>
          </p:sp>
          <p:sp>
            <p:nvSpPr>
              <p:cNvPr id="17427" name="Text Box 20"/>
              <p:cNvSpPr txBox="1"/>
              <p:nvPr/>
            </p:nvSpPr>
            <p:spPr>
              <a:xfrm>
                <a:off x="699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9</a:t>
                </a:r>
                <a:endParaRPr lang="en-US" altLang="zh-CN" sz="2000" dirty="0">
                  <a:latin typeface="Calibri" panose="020F0502020204030204" pitchFamily="34" charset="0"/>
                  <a:ea typeface="宋体" panose="02010600030101010101" pitchFamily="2" charset="-122"/>
                </a:endParaRPr>
              </a:p>
            </p:txBody>
          </p:sp>
        </p:grpSp>
        <p:grpSp>
          <p:nvGrpSpPr>
            <p:cNvPr id="17428" name="Group 22"/>
            <p:cNvGrpSpPr/>
            <p:nvPr/>
          </p:nvGrpSpPr>
          <p:grpSpPr>
            <a:xfrm>
              <a:off x="1740" y="2352"/>
              <a:ext cx="3300" cy="268"/>
              <a:chOff x="2775" y="9675"/>
              <a:chExt cx="5280" cy="420"/>
            </a:xfrm>
          </p:grpSpPr>
          <p:sp>
            <p:nvSpPr>
              <p:cNvPr id="17429" name="Text Box 23"/>
              <p:cNvSpPr txBox="1"/>
              <p:nvPr/>
            </p:nvSpPr>
            <p:spPr>
              <a:xfrm>
                <a:off x="2775" y="9675"/>
                <a:ext cx="540"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4</a:t>
                </a:r>
                <a:endParaRPr lang="en-US" altLang="zh-CN" sz="2000" dirty="0">
                  <a:latin typeface="Calibri" panose="020F0502020204030204" pitchFamily="34" charset="0"/>
                  <a:ea typeface="宋体" panose="02010600030101010101" pitchFamily="2" charset="-122"/>
                </a:endParaRPr>
              </a:p>
            </p:txBody>
          </p:sp>
          <p:sp>
            <p:nvSpPr>
              <p:cNvPr id="17430" name="Text Box 24"/>
              <p:cNvSpPr txBox="1"/>
              <p:nvPr/>
            </p:nvSpPr>
            <p:spPr>
              <a:xfrm>
                <a:off x="3315"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9</a:t>
                </a:r>
                <a:endParaRPr lang="en-US" altLang="zh-CN" sz="2000" dirty="0">
                  <a:latin typeface="Calibri" panose="020F0502020204030204" pitchFamily="34" charset="0"/>
                  <a:ea typeface="宋体" panose="02010600030101010101" pitchFamily="2" charset="-122"/>
                </a:endParaRPr>
              </a:p>
            </p:txBody>
          </p:sp>
          <p:sp>
            <p:nvSpPr>
              <p:cNvPr id="17431" name="Text Box 25"/>
              <p:cNvSpPr txBox="1"/>
              <p:nvPr/>
            </p:nvSpPr>
            <p:spPr>
              <a:xfrm>
                <a:off x="3855"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15</a:t>
                </a:r>
                <a:endParaRPr lang="en-US" altLang="zh-CN" sz="2000" dirty="0">
                  <a:latin typeface="Calibri" panose="020F0502020204030204" pitchFamily="34" charset="0"/>
                  <a:ea typeface="宋体" panose="02010600030101010101" pitchFamily="2" charset="-122"/>
                </a:endParaRPr>
              </a:p>
            </p:txBody>
          </p:sp>
          <p:sp>
            <p:nvSpPr>
              <p:cNvPr id="17432" name="Text Box 26"/>
              <p:cNvSpPr txBox="1"/>
              <p:nvPr/>
            </p:nvSpPr>
            <p:spPr>
              <a:xfrm>
                <a:off x="438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28</a:t>
                </a:r>
                <a:endParaRPr lang="en-US" altLang="zh-CN" sz="2000" dirty="0">
                  <a:latin typeface="Calibri" panose="020F0502020204030204" pitchFamily="34" charset="0"/>
                  <a:ea typeface="宋体" panose="02010600030101010101" pitchFamily="2" charset="-122"/>
                </a:endParaRPr>
              </a:p>
            </p:txBody>
          </p:sp>
          <p:sp>
            <p:nvSpPr>
              <p:cNvPr id="17433" name="Text Box 27"/>
              <p:cNvSpPr txBox="1"/>
              <p:nvPr/>
            </p:nvSpPr>
            <p:spPr>
              <a:xfrm>
                <a:off x="492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30</a:t>
                </a:r>
                <a:endParaRPr lang="en-US" altLang="zh-CN" sz="2000" dirty="0">
                  <a:latin typeface="Calibri" panose="020F0502020204030204" pitchFamily="34" charset="0"/>
                  <a:ea typeface="宋体" panose="02010600030101010101" pitchFamily="2" charset="-122"/>
                </a:endParaRPr>
              </a:p>
            </p:txBody>
          </p:sp>
          <p:sp>
            <p:nvSpPr>
              <p:cNvPr id="17434" name="Text Box 28"/>
              <p:cNvSpPr txBox="1"/>
              <p:nvPr/>
            </p:nvSpPr>
            <p:spPr>
              <a:xfrm>
                <a:off x="543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30</a:t>
                </a:r>
                <a:endParaRPr lang="en-US" altLang="zh-CN" sz="2000" dirty="0">
                  <a:latin typeface="Calibri" panose="020F0502020204030204" pitchFamily="34" charset="0"/>
                  <a:ea typeface="宋体" panose="02010600030101010101" pitchFamily="2" charset="-122"/>
                </a:endParaRPr>
              </a:p>
            </p:txBody>
          </p:sp>
          <p:sp>
            <p:nvSpPr>
              <p:cNvPr id="17435" name="Text Box 29"/>
              <p:cNvSpPr txBox="1"/>
              <p:nvPr/>
            </p:nvSpPr>
            <p:spPr>
              <a:xfrm>
                <a:off x="594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42</a:t>
                </a:r>
                <a:endParaRPr lang="en-US" altLang="zh-CN" sz="2000" dirty="0">
                  <a:latin typeface="Calibri" panose="020F0502020204030204" pitchFamily="34" charset="0"/>
                  <a:ea typeface="宋体" panose="02010600030101010101" pitchFamily="2" charset="-122"/>
                </a:endParaRPr>
              </a:p>
            </p:txBody>
          </p:sp>
          <p:sp>
            <p:nvSpPr>
              <p:cNvPr id="17436" name="Text Box 30"/>
              <p:cNvSpPr txBox="1"/>
              <p:nvPr/>
            </p:nvSpPr>
            <p:spPr>
              <a:xfrm>
                <a:off x="648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51</a:t>
                </a:r>
                <a:endParaRPr lang="en-US" altLang="zh-CN" sz="2000" dirty="0">
                  <a:latin typeface="Calibri" panose="020F0502020204030204" pitchFamily="34" charset="0"/>
                  <a:ea typeface="宋体" panose="02010600030101010101" pitchFamily="2" charset="-122"/>
                </a:endParaRPr>
              </a:p>
            </p:txBody>
          </p:sp>
          <p:sp>
            <p:nvSpPr>
              <p:cNvPr id="17437" name="Text Box 31"/>
              <p:cNvSpPr txBox="1"/>
              <p:nvPr/>
            </p:nvSpPr>
            <p:spPr>
              <a:xfrm>
                <a:off x="750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endParaRPr lang="zh-CN" altLang="zh-CN" sz="2000" dirty="0">
                  <a:latin typeface="Calibri" panose="020F0502020204030204" pitchFamily="34" charset="0"/>
                  <a:ea typeface="宋体" panose="02010600030101010101" pitchFamily="2" charset="-122"/>
                </a:endParaRPr>
              </a:p>
            </p:txBody>
          </p:sp>
          <p:sp>
            <p:nvSpPr>
              <p:cNvPr id="17438" name="Text Box 32"/>
              <p:cNvSpPr txBox="1"/>
              <p:nvPr/>
            </p:nvSpPr>
            <p:spPr>
              <a:xfrm>
                <a:off x="699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62</a:t>
                </a:r>
                <a:endParaRPr lang="en-US" altLang="zh-CN" sz="2000" dirty="0">
                  <a:latin typeface="Calibri" panose="020F0502020204030204" pitchFamily="34" charset="0"/>
                  <a:ea typeface="宋体" panose="02010600030101010101" pitchFamily="2" charset="-122"/>
                </a:endParaRPr>
              </a:p>
            </p:txBody>
          </p:sp>
        </p:grpSp>
        <p:grpSp>
          <p:nvGrpSpPr>
            <p:cNvPr id="17439" name="Group 34"/>
            <p:cNvGrpSpPr/>
            <p:nvPr/>
          </p:nvGrpSpPr>
          <p:grpSpPr>
            <a:xfrm>
              <a:off x="1751" y="2833"/>
              <a:ext cx="3361" cy="268"/>
              <a:chOff x="2775" y="9675"/>
              <a:chExt cx="5280" cy="420"/>
            </a:xfrm>
          </p:grpSpPr>
          <p:sp>
            <p:nvSpPr>
              <p:cNvPr id="17440" name="Text Box 35"/>
              <p:cNvSpPr txBox="1"/>
              <p:nvPr/>
            </p:nvSpPr>
            <p:spPr>
              <a:xfrm>
                <a:off x="2775" y="9675"/>
                <a:ext cx="540"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4</a:t>
                </a:r>
                <a:endParaRPr lang="en-US" altLang="zh-CN" sz="2000" dirty="0">
                  <a:latin typeface="Calibri" panose="020F0502020204030204" pitchFamily="34" charset="0"/>
                  <a:ea typeface="宋体" panose="02010600030101010101" pitchFamily="2" charset="-122"/>
                </a:endParaRPr>
              </a:p>
            </p:txBody>
          </p:sp>
          <p:sp>
            <p:nvSpPr>
              <p:cNvPr id="17441" name="Text Box 36"/>
              <p:cNvSpPr txBox="1"/>
              <p:nvPr/>
            </p:nvSpPr>
            <p:spPr>
              <a:xfrm>
                <a:off x="3315"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9</a:t>
                </a:r>
                <a:endParaRPr lang="en-US" altLang="zh-CN" sz="2000" dirty="0">
                  <a:latin typeface="Calibri" panose="020F0502020204030204" pitchFamily="34" charset="0"/>
                  <a:ea typeface="宋体" panose="02010600030101010101" pitchFamily="2" charset="-122"/>
                </a:endParaRPr>
              </a:p>
            </p:txBody>
          </p:sp>
          <p:sp>
            <p:nvSpPr>
              <p:cNvPr id="17442" name="Text Box 37"/>
              <p:cNvSpPr txBox="1"/>
              <p:nvPr/>
            </p:nvSpPr>
            <p:spPr>
              <a:xfrm>
                <a:off x="3855"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15</a:t>
                </a:r>
                <a:endParaRPr lang="en-US" altLang="zh-CN" sz="2000" dirty="0">
                  <a:latin typeface="Calibri" panose="020F0502020204030204" pitchFamily="34" charset="0"/>
                  <a:ea typeface="宋体" panose="02010600030101010101" pitchFamily="2" charset="-122"/>
                </a:endParaRPr>
              </a:p>
            </p:txBody>
          </p:sp>
          <p:sp>
            <p:nvSpPr>
              <p:cNvPr id="17443" name="Text Box 38"/>
              <p:cNvSpPr txBox="1"/>
              <p:nvPr/>
            </p:nvSpPr>
            <p:spPr>
              <a:xfrm>
                <a:off x="438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endParaRPr lang="zh-CN" altLang="zh-CN" sz="2000" dirty="0">
                  <a:latin typeface="Calibri" panose="020F0502020204030204" pitchFamily="34" charset="0"/>
                  <a:ea typeface="宋体" panose="02010600030101010101" pitchFamily="2" charset="-122"/>
                </a:endParaRPr>
              </a:p>
            </p:txBody>
          </p:sp>
          <p:sp>
            <p:nvSpPr>
              <p:cNvPr id="17444" name="Text Box 39"/>
              <p:cNvSpPr txBox="1"/>
              <p:nvPr/>
            </p:nvSpPr>
            <p:spPr>
              <a:xfrm>
                <a:off x="492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28</a:t>
                </a:r>
                <a:endParaRPr lang="en-US" altLang="zh-CN" sz="2000" dirty="0">
                  <a:latin typeface="Calibri" panose="020F0502020204030204" pitchFamily="34" charset="0"/>
                  <a:ea typeface="宋体" panose="02010600030101010101" pitchFamily="2" charset="-122"/>
                </a:endParaRPr>
              </a:p>
            </p:txBody>
          </p:sp>
          <p:sp>
            <p:nvSpPr>
              <p:cNvPr id="17445" name="Text Box 40"/>
              <p:cNvSpPr txBox="1"/>
              <p:nvPr/>
            </p:nvSpPr>
            <p:spPr>
              <a:xfrm>
                <a:off x="543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30</a:t>
                </a:r>
                <a:endParaRPr lang="en-US" altLang="zh-CN" sz="2000" dirty="0">
                  <a:latin typeface="Calibri" panose="020F0502020204030204" pitchFamily="34" charset="0"/>
                  <a:ea typeface="宋体" panose="02010600030101010101" pitchFamily="2" charset="-122"/>
                </a:endParaRPr>
              </a:p>
            </p:txBody>
          </p:sp>
          <p:sp>
            <p:nvSpPr>
              <p:cNvPr id="17446" name="Text Box 41"/>
              <p:cNvSpPr txBox="1"/>
              <p:nvPr/>
            </p:nvSpPr>
            <p:spPr>
              <a:xfrm>
                <a:off x="594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30</a:t>
                </a:r>
                <a:endParaRPr lang="en-US" altLang="zh-CN" sz="2000" dirty="0">
                  <a:latin typeface="Calibri" panose="020F0502020204030204" pitchFamily="34" charset="0"/>
                  <a:ea typeface="宋体" panose="02010600030101010101" pitchFamily="2" charset="-122"/>
                </a:endParaRPr>
              </a:p>
            </p:txBody>
          </p:sp>
          <p:sp>
            <p:nvSpPr>
              <p:cNvPr id="17447" name="Text Box 42"/>
              <p:cNvSpPr txBox="1"/>
              <p:nvPr/>
            </p:nvSpPr>
            <p:spPr>
              <a:xfrm>
                <a:off x="648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42</a:t>
                </a:r>
                <a:endParaRPr lang="en-US" altLang="zh-CN" sz="2000" dirty="0">
                  <a:latin typeface="Calibri" panose="020F0502020204030204" pitchFamily="34" charset="0"/>
                  <a:ea typeface="宋体" panose="02010600030101010101" pitchFamily="2" charset="-122"/>
                </a:endParaRPr>
              </a:p>
            </p:txBody>
          </p:sp>
          <p:sp>
            <p:nvSpPr>
              <p:cNvPr id="17448" name="Text Box 43"/>
              <p:cNvSpPr txBox="1"/>
              <p:nvPr/>
            </p:nvSpPr>
            <p:spPr>
              <a:xfrm>
                <a:off x="750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62</a:t>
                </a:r>
                <a:endParaRPr lang="en-US" altLang="zh-CN" sz="2000" dirty="0">
                  <a:latin typeface="Calibri" panose="020F0502020204030204" pitchFamily="34" charset="0"/>
                  <a:ea typeface="宋体" panose="02010600030101010101" pitchFamily="2" charset="-122"/>
                </a:endParaRPr>
              </a:p>
            </p:txBody>
          </p:sp>
          <p:sp>
            <p:nvSpPr>
              <p:cNvPr id="17449" name="Text Box 44"/>
              <p:cNvSpPr txBox="1"/>
              <p:nvPr/>
            </p:nvSpPr>
            <p:spPr>
              <a:xfrm>
                <a:off x="699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51</a:t>
                </a:r>
                <a:endParaRPr lang="en-US" altLang="zh-CN" sz="2000" dirty="0">
                  <a:latin typeface="Calibri" panose="020F0502020204030204" pitchFamily="34" charset="0"/>
                  <a:ea typeface="宋体" panose="02010600030101010101" pitchFamily="2" charset="-122"/>
                </a:endParaRPr>
              </a:p>
            </p:txBody>
          </p:sp>
        </p:grpSp>
        <p:grpSp>
          <p:nvGrpSpPr>
            <p:cNvPr id="17450" name="Group 47"/>
            <p:cNvGrpSpPr/>
            <p:nvPr/>
          </p:nvGrpSpPr>
          <p:grpSpPr>
            <a:xfrm>
              <a:off x="1775" y="3332"/>
              <a:ext cx="3361" cy="268"/>
              <a:chOff x="2775" y="9675"/>
              <a:chExt cx="5280" cy="420"/>
            </a:xfrm>
          </p:grpSpPr>
          <p:sp>
            <p:nvSpPr>
              <p:cNvPr id="17451" name="Text Box 48"/>
              <p:cNvSpPr txBox="1"/>
              <p:nvPr/>
            </p:nvSpPr>
            <p:spPr>
              <a:xfrm>
                <a:off x="2775" y="9675"/>
                <a:ext cx="540"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4</a:t>
                </a:r>
                <a:endParaRPr lang="en-US" altLang="zh-CN" sz="2000" dirty="0">
                  <a:latin typeface="Calibri" panose="020F0502020204030204" pitchFamily="34" charset="0"/>
                  <a:ea typeface="宋体" panose="02010600030101010101" pitchFamily="2" charset="-122"/>
                </a:endParaRPr>
              </a:p>
            </p:txBody>
          </p:sp>
          <p:sp>
            <p:nvSpPr>
              <p:cNvPr id="17452" name="Text Box 49"/>
              <p:cNvSpPr txBox="1"/>
              <p:nvPr/>
            </p:nvSpPr>
            <p:spPr>
              <a:xfrm>
                <a:off x="3315"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9</a:t>
                </a:r>
                <a:endParaRPr lang="en-US" altLang="zh-CN" sz="2000" dirty="0">
                  <a:latin typeface="Calibri" panose="020F0502020204030204" pitchFamily="34" charset="0"/>
                  <a:ea typeface="宋体" panose="02010600030101010101" pitchFamily="2" charset="-122"/>
                </a:endParaRPr>
              </a:p>
            </p:txBody>
          </p:sp>
          <p:sp>
            <p:nvSpPr>
              <p:cNvPr id="17453" name="Text Box 50"/>
              <p:cNvSpPr txBox="1"/>
              <p:nvPr/>
            </p:nvSpPr>
            <p:spPr>
              <a:xfrm>
                <a:off x="3855"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15</a:t>
                </a:r>
                <a:endParaRPr lang="en-US" altLang="zh-CN" sz="2000" dirty="0">
                  <a:latin typeface="Calibri" panose="020F0502020204030204" pitchFamily="34" charset="0"/>
                  <a:ea typeface="宋体" panose="02010600030101010101" pitchFamily="2" charset="-122"/>
                </a:endParaRPr>
              </a:p>
            </p:txBody>
          </p:sp>
          <p:sp>
            <p:nvSpPr>
              <p:cNvPr id="17454" name="Text Box 51"/>
              <p:cNvSpPr txBox="1"/>
              <p:nvPr/>
            </p:nvSpPr>
            <p:spPr>
              <a:xfrm>
                <a:off x="438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b="1" dirty="0">
                    <a:solidFill>
                      <a:srgbClr val="000000"/>
                    </a:solidFill>
                    <a:latin typeface="Calibri" panose="020F0502020204030204" pitchFamily="34" charset="0"/>
                    <a:ea typeface="宋体" panose="02010600030101010101" pitchFamily="2" charset="-122"/>
                  </a:rPr>
                  <a:t>21</a:t>
                </a:r>
                <a:endParaRPr lang="en-US" altLang="zh-CN" sz="2000" b="1" dirty="0">
                  <a:solidFill>
                    <a:srgbClr val="000000"/>
                  </a:solidFill>
                  <a:latin typeface="Calibri" panose="020F0502020204030204" pitchFamily="34" charset="0"/>
                  <a:ea typeface="宋体" panose="02010600030101010101" pitchFamily="2" charset="-122"/>
                </a:endParaRPr>
              </a:p>
            </p:txBody>
          </p:sp>
          <p:sp>
            <p:nvSpPr>
              <p:cNvPr id="17455" name="Text Box 52"/>
              <p:cNvSpPr txBox="1"/>
              <p:nvPr/>
            </p:nvSpPr>
            <p:spPr>
              <a:xfrm>
                <a:off x="492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28</a:t>
                </a:r>
                <a:endParaRPr lang="en-US" altLang="zh-CN" sz="2000" dirty="0">
                  <a:latin typeface="Calibri" panose="020F0502020204030204" pitchFamily="34" charset="0"/>
                  <a:ea typeface="宋体" panose="02010600030101010101" pitchFamily="2" charset="-122"/>
                </a:endParaRPr>
              </a:p>
            </p:txBody>
          </p:sp>
          <p:sp>
            <p:nvSpPr>
              <p:cNvPr id="17456" name="Text Box 53"/>
              <p:cNvSpPr txBox="1"/>
              <p:nvPr/>
            </p:nvSpPr>
            <p:spPr>
              <a:xfrm>
                <a:off x="543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30</a:t>
                </a:r>
                <a:endParaRPr lang="en-US" altLang="zh-CN" sz="2000" dirty="0">
                  <a:latin typeface="Calibri" panose="020F0502020204030204" pitchFamily="34" charset="0"/>
                  <a:ea typeface="宋体" panose="02010600030101010101" pitchFamily="2" charset="-122"/>
                </a:endParaRPr>
              </a:p>
            </p:txBody>
          </p:sp>
          <p:sp>
            <p:nvSpPr>
              <p:cNvPr id="17457" name="Text Box 54"/>
              <p:cNvSpPr txBox="1"/>
              <p:nvPr/>
            </p:nvSpPr>
            <p:spPr>
              <a:xfrm>
                <a:off x="594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30</a:t>
                </a:r>
                <a:endParaRPr lang="en-US" altLang="zh-CN" sz="2000" dirty="0">
                  <a:latin typeface="Calibri" panose="020F0502020204030204" pitchFamily="34" charset="0"/>
                  <a:ea typeface="宋体" panose="02010600030101010101" pitchFamily="2" charset="-122"/>
                </a:endParaRPr>
              </a:p>
            </p:txBody>
          </p:sp>
          <p:sp>
            <p:nvSpPr>
              <p:cNvPr id="17458" name="Text Box 55"/>
              <p:cNvSpPr txBox="1"/>
              <p:nvPr/>
            </p:nvSpPr>
            <p:spPr>
              <a:xfrm>
                <a:off x="648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42</a:t>
                </a:r>
                <a:endParaRPr lang="en-US" altLang="zh-CN" sz="2000" dirty="0">
                  <a:latin typeface="Calibri" panose="020F0502020204030204" pitchFamily="34" charset="0"/>
                  <a:ea typeface="宋体" panose="02010600030101010101" pitchFamily="2" charset="-122"/>
                </a:endParaRPr>
              </a:p>
            </p:txBody>
          </p:sp>
          <p:sp>
            <p:nvSpPr>
              <p:cNvPr id="17459" name="Text Box 56"/>
              <p:cNvSpPr txBox="1"/>
              <p:nvPr/>
            </p:nvSpPr>
            <p:spPr>
              <a:xfrm>
                <a:off x="750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62</a:t>
                </a:r>
                <a:endParaRPr lang="en-US" altLang="zh-CN" sz="2000" dirty="0">
                  <a:latin typeface="Calibri" panose="020F0502020204030204" pitchFamily="34" charset="0"/>
                  <a:ea typeface="宋体" panose="02010600030101010101" pitchFamily="2" charset="-122"/>
                </a:endParaRPr>
              </a:p>
            </p:txBody>
          </p:sp>
          <p:sp>
            <p:nvSpPr>
              <p:cNvPr id="17460" name="Text Box 57"/>
              <p:cNvSpPr txBox="1"/>
              <p:nvPr/>
            </p:nvSpPr>
            <p:spPr>
              <a:xfrm>
                <a:off x="699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51</a:t>
                </a:r>
                <a:endParaRPr lang="en-US" altLang="zh-CN" sz="2000" dirty="0">
                  <a:latin typeface="Calibri" panose="020F0502020204030204" pitchFamily="34" charset="0"/>
                  <a:ea typeface="宋体" panose="02010600030101010101" pitchFamily="2" charset="-122"/>
                </a:endParaRPr>
              </a:p>
            </p:txBody>
          </p:sp>
        </p:grpSp>
        <p:sp>
          <p:nvSpPr>
            <p:cNvPr id="17461" name="Line 58"/>
            <p:cNvSpPr/>
            <p:nvPr/>
          </p:nvSpPr>
          <p:spPr>
            <a:xfrm>
              <a:off x="2928" y="2640"/>
              <a:ext cx="288" cy="144"/>
            </a:xfrm>
            <a:prstGeom prst="line">
              <a:avLst/>
            </a:prstGeom>
            <a:ln w="9525" cap="flat" cmpd="sng">
              <a:solidFill>
                <a:srgbClr val="000000"/>
              </a:solidFill>
              <a:prstDash val="solid"/>
              <a:round/>
              <a:headEnd type="none" w="med" len="med"/>
              <a:tailEnd type="triangle" w="med" len="med"/>
            </a:ln>
          </p:spPr>
        </p:sp>
        <p:sp>
          <p:nvSpPr>
            <p:cNvPr id="2" name="Line 59"/>
            <p:cNvSpPr>
              <a:spLocks noChangeShapeType="1"/>
            </p:cNvSpPr>
            <p:nvPr/>
          </p:nvSpPr>
          <p:spPr bwMode="auto">
            <a:xfrm>
              <a:off x="4615" y="2654"/>
              <a:ext cx="329" cy="178"/>
            </a:xfrm>
            <a:prstGeom prst="line">
              <a:avLst/>
            </a:prstGeom>
            <a:ln>
              <a:tailEnd type="triangle" w="med" len="med"/>
            </a:ln>
          </p:spPr>
          <p:style>
            <a:lnRef idx="1">
              <a:schemeClr val="accent5"/>
            </a:lnRef>
            <a:fillRef idx="0">
              <a:schemeClr val="accent5"/>
            </a:fillRef>
            <a:effectRef idx="0">
              <a:schemeClr val="accent5"/>
            </a:effectRef>
            <a:fontRef idx="minor">
              <a:schemeClr val="tx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17463" name="Line 60"/>
            <p:cNvSpPr/>
            <p:nvPr/>
          </p:nvSpPr>
          <p:spPr>
            <a:xfrm>
              <a:off x="4224" y="2640"/>
              <a:ext cx="336" cy="192"/>
            </a:xfrm>
            <a:prstGeom prst="line">
              <a:avLst/>
            </a:prstGeom>
            <a:ln w="9525" cap="flat" cmpd="sng">
              <a:solidFill>
                <a:srgbClr val="000000"/>
              </a:solidFill>
              <a:prstDash val="solid"/>
              <a:round/>
              <a:headEnd type="none" w="med" len="med"/>
              <a:tailEnd type="triangle" w="med" len="med"/>
            </a:ln>
          </p:spPr>
        </p:sp>
        <p:sp>
          <p:nvSpPr>
            <p:cNvPr id="17464" name="Line 61"/>
            <p:cNvSpPr/>
            <p:nvPr/>
          </p:nvSpPr>
          <p:spPr>
            <a:xfrm>
              <a:off x="3888" y="2640"/>
              <a:ext cx="336" cy="192"/>
            </a:xfrm>
            <a:prstGeom prst="line">
              <a:avLst/>
            </a:prstGeom>
            <a:ln w="9525" cap="flat" cmpd="sng">
              <a:solidFill>
                <a:srgbClr val="000000"/>
              </a:solidFill>
              <a:prstDash val="solid"/>
              <a:round/>
              <a:headEnd type="none" w="med" len="med"/>
              <a:tailEnd type="triangle" w="med" len="med"/>
            </a:ln>
          </p:spPr>
        </p:sp>
        <p:sp>
          <p:nvSpPr>
            <p:cNvPr id="17465" name="Line 62"/>
            <p:cNvSpPr/>
            <p:nvPr/>
          </p:nvSpPr>
          <p:spPr>
            <a:xfrm>
              <a:off x="3600" y="2640"/>
              <a:ext cx="336" cy="192"/>
            </a:xfrm>
            <a:prstGeom prst="line">
              <a:avLst/>
            </a:prstGeom>
            <a:ln w="9525" cap="flat" cmpd="sng">
              <a:solidFill>
                <a:srgbClr val="000000"/>
              </a:solidFill>
              <a:prstDash val="solid"/>
              <a:round/>
              <a:headEnd type="none" w="med" len="med"/>
              <a:tailEnd type="triangle" w="med" len="med"/>
            </a:ln>
          </p:spPr>
        </p:sp>
        <p:sp>
          <p:nvSpPr>
            <p:cNvPr id="17466" name="Line 63"/>
            <p:cNvSpPr/>
            <p:nvPr/>
          </p:nvSpPr>
          <p:spPr>
            <a:xfrm>
              <a:off x="3312" y="2640"/>
              <a:ext cx="288" cy="192"/>
            </a:xfrm>
            <a:prstGeom prst="line">
              <a:avLst/>
            </a:prstGeom>
            <a:ln w="9525" cap="flat" cmpd="sng">
              <a:solidFill>
                <a:srgbClr val="000000"/>
              </a:solidFill>
              <a:prstDash val="solid"/>
              <a:round/>
              <a:headEnd type="none" w="med" len="med"/>
              <a:tailEnd type="triangle" w="med" len="med"/>
            </a:ln>
          </p:spPr>
        </p:sp>
      </p:grpSp>
      <p:cxnSp>
        <p:nvCxnSpPr>
          <p:cNvPr id="3" name="直接箭头连接符 1"/>
          <p:cNvCxnSpPr/>
          <p:nvPr/>
        </p:nvCxnSpPr>
        <p:spPr>
          <a:xfrm flipH="1">
            <a:off x="5138738" y="2733675"/>
            <a:ext cx="2963863" cy="15875"/>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98F7FFE-EDAF-4A7D-B170-359DC5711764}"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8434"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8435" name="Rectangle 2"/>
          <p:cNvSpPr>
            <a:spLocks noGrp="1"/>
          </p:cNvSpPr>
          <p:nvPr>
            <p:ph type="title"/>
          </p:nvPr>
        </p:nvSpPr>
        <p:spPr>
          <a:xfrm>
            <a:off x="144463" y="0"/>
            <a:ext cx="10515600" cy="1050925"/>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插入运算</a:t>
            </a:r>
            <a:endParaRPr lang="zh-CN" altLang="en-US" dirty="0">
              <a:latin typeface="黑体" panose="02010609060101010101" pitchFamily="49" charset="-122"/>
              <a:ea typeface="黑体" panose="02010609060101010101" pitchFamily="49" charset="-122"/>
            </a:endParaRPr>
          </a:p>
        </p:txBody>
      </p:sp>
      <p:sp>
        <p:nvSpPr>
          <p:cNvPr id="18436" name="Rectangle 3"/>
          <p:cNvSpPr>
            <a:spLocks noGrp="1"/>
          </p:cNvSpPr>
          <p:nvPr>
            <p:ph idx="1"/>
          </p:nvPr>
        </p:nvSpPr>
        <p:spPr>
          <a:xfrm>
            <a:off x="144463" y="941388"/>
            <a:ext cx="11906250" cy="5414962"/>
          </a:xfrm>
          <a:ln>
            <a:solidFill>
              <a:schemeClr val="accent1"/>
            </a:solidFill>
            <a:miter/>
          </a:ln>
        </p:spPr>
        <p:txBody>
          <a:bodyPr vert="horz" wrap="square" lIns="91440" tIns="45720" rIns="91440" bIns="45720" anchor="t"/>
          <a:p>
            <a:pPr algn="just" eaLnBrk="1" hangingPunct="1">
              <a:buNone/>
            </a:pPr>
            <a:r>
              <a:rPr lang="en-US" altLang="zh-CN" sz="2400" dirty="0"/>
              <a:t>int  InsList( </a:t>
            </a:r>
            <a:r>
              <a:rPr lang="en-US" altLang="zh-CN" sz="2400" b="1" dirty="0">
                <a:solidFill>
                  <a:srgbClr val="FF0000"/>
                </a:solidFill>
              </a:rPr>
              <a:t>SeqList *L</a:t>
            </a:r>
            <a:r>
              <a:rPr lang="en-US" altLang="zh-CN" sz="2400" dirty="0"/>
              <a:t>, int i, ElemType e)    </a:t>
            </a:r>
            <a:r>
              <a:rPr lang="en-US" altLang="zh-CN" sz="2400" dirty="0">
                <a:latin typeface="宋体" panose="02010600030101010101" pitchFamily="2" charset="-122"/>
              </a:rPr>
              <a:t> /*</a:t>
            </a:r>
            <a:r>
              <a:rPr lang="zh-CN" altLang="en-US" sz="2400" dirty="0">
                <a:latin typeface="宋体" panose="02010600030101010101" pitchFamily="2" charset="-122"/>
              </a:rPr>
              <a:t>此处</a:t>
            </a:r>
            <a:r>
              <a:rPr lang="zh-CN" altLang="en-US" sz="2400" b="1" dirty="0">
                <a:solidFill>
                  <a:srgbClr val="FF0000"/>
                </a:solidFill>
                <a:latin typeface="宋体" panose="02010600030101010101" pitchFamily="2" charset="-122"/>
              </a:rPr>
              <a:t>位置</a:t>
            </a:r>
            <a:r>
              <a:rPr lang="en-US" altLang="zh-CN" sz="2400" b="1" dirty="0">
                <a:solidFill>
                  <a:srgbClr val="FF0000"/>
                </a:solidFill>
                <a:latin typeface="宋体" panose="02010600030101010101" pitchFamily="2" charset="-122"/>
              </a:rPr>
              <a:t>i</a:t>
            </a:r>
            <a:r>
              <a:rPr lang="zh-CN" altLang="en-US" sz="2400" dirty="0">
                <a:latin typeface="宋体" panose="02010600030101010101" pitchFamily="2" charset="-122"/>
              </a:rPr>
              <a:t>为</a:t>
            </a:r>
            <a:r>
              <a:rPr lang="zh-CN" altLang="en-US" sz="2400" b="1" dirty="0">
                <a:solidFill>
                  <a:srgbClr val="FF0000"/>
                </a:solidFill>
                <a:latin typeface="宋体" panose="02010600030101010101" pitchFamily="2" charset="-122"/>
              </a:rPr>
              <a:t>第</a:t>
            </a:r>
            <a:r>
              <a:rPr lang="en-US" altLang="zh-CN" sz="2400" b="1" dirty="0">
                <a:solidFill>
                  <a:srgbClr val="FF0000"/>
                </a:solidFill>
                <a:latin typeface="宋体" panose="02010600030101010101" pitchFamily="2" charset="-122"/>
              </a:rPr>
              <a:t>i-1</a:t>
            </a:r>
            <a:r>
              <a:rPr lang="zh-CN" altLang="en-US" sz="2400" b="1" dirty="0">
                <a:solidFill>
                  <a:srgbClr val="FF0000"/>
                </a:solidFill>
                <a:latin typeface="宋体" panose="02010600030101010101" pitchFamily="2" charset="-122"/>
              </a:rPr>
              <a:t>个</a:t>
            </a:r>
            <a:r>
              <a:rPr lang="zh-CN" altLang="en-US" sz="2400" dirty="0">
                <a:latin typeface="宋体" panose="02010600030101010101" pitchFamily="2" charset="-122"/>
              </a:rPr>
              <a:t>元素</a:t>
            </a:r>
            <a:r>
              <a:rPr lang="en-US" altLang="zh-CN" sz="2400" dirty="0">
                <a:latin typeface="宋体" panose="02010600030101010101" pitchFamily="2" charset="-122"/>
              </a:rPr>
              <a:t>*/</a:t>
            </a:r>
            <a:r>
              <a:rPr lang="en-US" altLang="zh-CN" sz="2400" dirty="0"/>
              <a:t> </a:t>
            </a:r>
            <a:endParaRPr lang="en-US" altLang="zh-CN" sz="2400" dirty="0"/>
          </a:p>
          <a:p>
            <a:pPr algn="just" eaLnBrk="1" hangingPunct="1">
              <a:buFont typeface="Wingdings" panose="05000000000000000000" pitchFamily="2" charset="2"/>
              <a:buNone/>
            </a:pPr>
            <a:r>
              <a:rPr lang="en-US" altLang="zh-CN" sz="2400" dirty="0"/>
              <a:t>{   int k;</a:t>
            </a:r>
            <a:endParaRPr lang="en-US" altLang="zh-CN" sz="2400" dirty="0"/>
          </a:p>
          <a:p>
            <a:pPr algn="just" eaLnBrk="1" hangingPunct="1">
              <a:buFont typeface="Wingdings" panose="05000000000000000000" pitchFamily="2" charset="2"/>
              <a:buNone/>
            </a:pPr>
            <a:r>
              <a:rPr lang="en-US" altLang="zh-CN" sz="2400" dirty="0"/>
              <a:t>    if( (</a:t>
            </a:r>
            <a:r>
              <a:rPr lang="en-US" altLang="zh-CN" sz="2400" b="1" dirty="0">
                <a:solidFill>
                  <a:srgbClr val="FF0000"/>
                </a:solidFill>
              </a:rPr>
              <a:t>i&lt;1</a:t>
            </a:r>
            <a:r>
              <a:rPr lang="en-US" altLang="zh-CN" sz="2400" dirty="0"/>
              <a:t>) || (</a:t>
            </a:r>
            <a:r>
              <a:rPr lang="en-US" altLang="zh-CN" sz="2400" b="1" dirty="0">
                <a:solidFill>
                  <a:srgbClr val="FF0000"/>
                </a:solidFill>
              </a:rPr>
              <a:t>i-1&gt;L-&gt;last+1</a:t>
            </a:r>
            <a:r>
              <a:rPr lang="en-US" altLang="zh-CN" sz="2400" dirty="0"/>
              <a:t>) )     /*</a:t>
            </a:r>
            <a:r>
              <a:rPr lang="zh-CN" altLang="en-US" sz="2400" dirty="0"/>
              <a:t>首先判断插入位置是否合法*</a:t>
            </a:r>
            <a:r>
              <a:rPr lang="en-US" altLang="zh-CN" sz="2400" dirty="0"/>
              <a:t>/</a:t>
            </a:r>
            <a:endParaRPr lang="en-US" altLang="zh-CN" sz="2400" dirty="0"/>
          </a:p>
          <a:p>
            <a:pPr algn="just" eaLnBrk="1" hangingPunct="1">
              <a:buFont typeface="Wingdings" panose="05000000000000000000" pitchFamily="2" charset="2"/>
              <a:buNone/>
            </a:pPr>
            <a:r>
              <a:rPr lang="en-US" altLang="zh-CN" sz="2400" dirty="0"/>
              <a:t>    {  printf(“</a:t>
            </a:r>
            <a:r>
              <a:rPr lang="zh-CN" altLang="en-US" sz="2400" dirty="0"/>
              <a:t>插入位置</a:t>
            </a:r>
            <a:r>
              <a:rPr lang="en-US" altLang="zh-CN" sz="2400" dirty="0"/>
              <a:t>i</a:t>
            </a:r>
            <a:r>
              <a:rPr lang="zh-CN" altLang="en-US" sz="2400" dirty="0"/>
              <a:t>值不合法</a:t>
            </a:r>
            <a:r>
              <a:rPr lang="en-US" altLang="zh-CN" sz="2400" dirty="0"/>
              <a:t>”)</a:t>
            </a:r>
            <a:r>
              <a:rPr lang="zh-CN" altLang="en-US" sz="2400" dirty="0"/>
              <a:t>；</a:t>
            </a:r>
            <a:r>
              <a:rPr lang="en-US" altLang="zh-CN" sz="2400" dirty="0"/>
              <a:t>return(ERROR);   }</a:t>
            </a:r>
            <a:endParaRPr lang="en-US" altLang="zh-CN" sz="2400" dirty="0"/>
          </a:p>
          <a:p>
            <a:pPr algn="just" eaLnBrk="1" hangingPunct="1">
              <a:buFont typeface="Wingdings" panose="05000000000000000000" pitchFamily="2" charset="2"/>
              <a:buNone/>
            </a:pPr>
            <a:r>
              <a:rPr lang="en-US" altLang="zh-CN" sz="2400" dirty="0"/>
              <a:t>    if(L-&gt;last==maxsize-1)</a:t>
            </a:r>
            <a:endParaRPr lang="en-US" altLang="zh-CN" sz="2400" dirty="0"/>
          </a:p>
          <a:p>
            <a:pPr algn="just" eaLnBrk="1" hangingPunct="1">
              <a:buFont typeface="Wingdings" panose="05000000000000000000" pitchFamily="2" charset="2"/>
              <a:buNone/>
            </a:pPr>
            <a:r>
              <a:rPr lang="en-US" altLang="zh-CN" sz="2400" dirty="0"/>
              <a:t>    {  printf(“</a:t>
            </a:r>
            <a:r>
              <a:rPr lang="zh-CN" altLang="en-US" sz="2400" dirty="0"/>
              <a:t>表已满无法插入</a:t>
            </a:r>
            <a:r>
              <a:rPr lang="en-US" altLang="zh-CN" sz="2400" dirty="0"/>
              <a:t>”)</a:t>
            </a:r>
            <a:r>
              <a:rPr lang="zh-CN" altLang="en-US" sz="2400" dirty="0"/>
              <a:t>；    </a:t>
            </a:r>
            <a:r>
              <a:rPr lang="en-US" altLang="zh-CN" sz="2400" dirty="0"/>
              <a:t>return(ERROR);   }</a:t>
            </a:r>
            <a:endParaRPr lang="en-US" altLang="zh-CN" sz="2400" dirty="0"/>
          </a:p>
          <a:p>
            <a:pPr algn="just" eaLnBrk="1" hangingPunct="1">
              <a:buFont typeface="Wingdings" panose="05000000000000000000" pitchFamily="2" charset="2"/>
              <a:buNone/>
            </a:pPr>
            <a:r>
              <a:rPr lang="en-US" altLang="zh-CN" sz="2400" dirty="0"/>
              <a:t>    for( </a:t>
            </a:r>
            <a:r>
              <a:rPr lang="en-US" altLang="zh-CN" sz="2400" b="1" dirty="0">
                <a:solidFill>
                  <a:srgbClr val="FF0000"/>
                </a:solidFill>
              </a:rPr>
              <a:t>k=L-&gt;last </a:t>
            </a:r>
            <a:r>
              <a:rPr lang="en-US" altLang="zh-CN" sz="2400" dirty="0"/>
              <a:t>;  </a:t>
            </a:r>
            <a:r>
              <a:rPr lang="en-US" altLang="zh-CN" sz="2400" b="1" dirty="0">
                <a:solidFill>
                  <a:srgbClr val="FF0000"/>
                </a:solidFill>
              </a:rPr>
              <a:t>k&gt;=i-1 </a:t>
            </a:r>
            <a:r>
              <a:rPr lang="en-US" altLang="zh-CN" sz="2400" dirty="0"/>
              <a:t>;  </a:t>
            </a:r>
            <a:r>
              <a:rPr lang="en-US" altLang="zh-CN" sz="2400" b="1" dirty="0">
                <a:solidFill>
                  <a:srgbClr val="FF0000"/>
                </a:solidFill>
              </a:rPr>
              <a:t>k--</a:t>
            </a:r>
            <a:r>
              <a:rPr lang="en-US" altLang="zh-CN" sz="2400" dirty="0"/>
              <a:t>)     /*</a:t>
            </a:r>
            <a:r>
              <a:rPr lang="zh-CN" altLang="en-US" sz="2400" dirty="0"/>
              <a:t>为插入元素而移动位置*</a:t>
            </a:r>
            <a:r>
              <a:rPr lang="en-US" altLang="zh-CN" sz="2400" dirty="0"/>
              <a:t>/</a:t>
            </a:r>
            <a:endParaRPr lang="en-US" altLang="zh-CN" sz="2400" dirty="0"/>
          </a:p>
          <a:p>
            <a:pPr algn="just" eaLnBrk="1" hangingPunct="1">
              <a:buFont typeface="Wingdings" panose="05000000000000000000" pitchFamily="2" charset="2"/>
              <a:buNone/>
            </a:pPr>
            <a:r>
              <a:rPr lang="en-US" altLang="zh-CN" sz="2400" dirty="0"/>
              <a:t>        L-&gt;elem[k+1]=L-&gt;elem[k]; </a:t>
            </a:r>
            <a:endParaRPr lang="en-US" altLang="zh-CN" sz="2400" dirty="0"/>
          </a:p>
          <a:p>
            <a:pPr algn="just" eaLnBrk="1" hangingPunct="1">
              <a:buFont typeface="Wingdings" panose="05000000000000000000" pitchFamily="2" charset="2"/>
              <a:buNone/>
            </a:pPr>
            <a:r>
              <a:rPr lang="en-US" altLang="zh-CN" sz="2400" dirty="0"/>
              <a:t>    L-&gt;elem[i-1]=e;      </a:t>
            </a:r>
            <a:r>
              <a:rPr lang="en-US" altLang="zh-CN" sz="2400" dirty="0">
                <a:latin typeface="宋体" panose="02010600030101010101" pitchFamily="2" charset="-122"/>
              </a:rPr>
              <a:t>/*</a:t>
            </a:r>
            <a:r>
              <a:rPr lang="zh-CN" altLang="en-US" sz="2400" dirty="0">
                <a:latin typeface="宋体" panose="02010600030101010101" pitchFamily="2" charset="-122"/>
              </a:rPr>
              <a:t>数组第</a:t>
            </a:r>
            <a:r>
              <a:rPr lang="en-US" altLang="zh-CN" sz="2400" dirty="0">
                <a:latin typeface="宋体" panose="02010600030101010101" pitchFamily="2" charset="-122"/>
              </a:rPr>
              <a:t>i</a:t>
            </a:r>
            <a:r>
              <a:rPr lang="zh-CN" altLang="en-US" sz="2400" dirty="0">
                <a:latin typeface="宋体" panose="02010600030101010101" pitchFamily="2" charset="-122"/>
              </a:rPr>
              <a:t>个元素的下标为</a:t>
            </a:r>
            <a:r>
              <a:rPr lang="en-US" altLang="zh-CN" sz="2400" dirty="0">
                <a:latin typeface="宋体" panose="02010600030101010101" pitchFamily="2" charset="-122"/>
              </a:rPr>
              <a:t>i-1*/</a:t>
            </a:r>
            <a:r>
              <a:rPr lang="en-US" altLang="zh-CN" sz="2400" dirty="0"/>
              <a:t> </a:t>
            </a:r>
            <a:endParaRPr lang="en-US" altLang="zh-CN" sz="2400" dirty="0"/>
          </a:p>
          <a:p>
            <a:pPr algn="just" eaLnBrk="1" hangingPunct="1">
              <a:buFont typeface="Wingdings" panose="05000000000000000000" pitchFamily="2" charset="2"/>
              <a:buNone/>
            </a:pPr>
            <a:r>
              <a:rPr lang="en-US" altLang="zh-CN" sz="2400" dirty="0"/>
              <a:t>    L-&gt;last++; </a:t>
            </a:r>
            <a:endParaRPr lang="en-US" altLang="zh-CN" sz="2400" dirty="0"/>
          </a:p>
          <a:p>
            <a:pPr algn="just" eaLnBrk="1" hangingPunct="1">
              <a:buFont typeface="Wingdings" panose="05000000000000000000" pitchFamily="2" charset="2"/>
              <a:buNone/>
            </a:pPr>
            <a:r>
              <a:rPr lang="en-US" altLang="zh-CN" sz="2400" dirty="0"/>
              <a:t>    return(</a:t>
            </a:r>
            <a:r>
              <a:rPr lang="en-US" altLang="zh-CN" sz="2400" b="1" dirty="0">
                <a:solidFill>
                  <a:srgbClr val="FF0000"/>
                </a:solidFill>
              </a:rPr>
              <a:t>OK</a:t>
            </a:r>
            <a:r>
              <a:rPr lang="en-US" altLang="zh-CN" sz="2400" dirty="0"/>
              <a:t>);</a:t>
            </a:r>
            <a:endParaRPr lang="en-US" altLang="zh-CN" sz="2400" dirty="0"/>
          </a:p>
          <a:p>
            <a:pPr algn="just" eaLnBrk="1" hangingPunct="1">
              <a:buFont typeface="Wingdings" panose="05000000000000000000" pitchFamily="2" charset="2"/>
              <a:buNone/>
            </a:pPr>
            <a:r>
              <a:rPr lang="en-US" altLang="zh-CN" sz="2400" dirty="0"/>
              <a:t>}</a:t>
            </a:r>
            <a:endParaRPr lang="en-US" altLang="zh-CN" sz="2400" dirty="0"/>
          </a:p>
          <a:p>
            <a:pPr algn="just" eaLnBrk="1" hangingPunct="1">
              <a:buFont typeface="Wingdings" panose="05000000000000000000" pitchFamily="2" charset="2"/>
              <a:buNone/>
            </a:pPr>
            <a:r>
              <a:rPr lang="en-US" altLang="zh-CN" sz="2400" dirty="0"/>
              <a:t>	</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0F9D02C-9E12-411D-B190-E1B45A7BD512}"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458"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9459" name="Rectangle 2"/>
          <p:cNvSpPr>
            <a:spLocks noGrp="1"/>
          </p:cNvSpPr>
          <p:nvPr>
            <p:ph type="title"/>
          </p:nvPr>
        </p:nvSpPr>
        <p:spPr>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删除操作</a:t>
            </a:r>
            <a:endParaRPr lang="zh-CN" altLang="en-US" dirty="0">
              <a:latin typeface="黑体" panose="02010609060101010101" pitchFamily="49" charset="-122"/>
              <a:ea typeface="黑体" panose="02010609060101010101" pitchFamily="49" charset="-122"/>
            </a:endParaRPr>
          </a:p>
        </p:txBody>
      </p:sp>
      <p:sp>
        <p:nvSpPr>
          <p:cNvPr id="63491" name="Rectangle 3"/>
          <p:cNvSpPr>
            <a:spLocks noGrp="1" noChangeArrowheads="1"/>
          </p:cNvSpPr>
          <p:nvPr>
            <p:ph idx="1"/>
          </p:nvPr>
        </p:nvSpPr>
        <p:spPr>
          <a:xfrm>
            <a:off x="87313" y="1528763"/>
            <a:ext cx="12045950" cy="4648200"/>
          </a:xfrm>
          <a:ln>
            <a:solidFill>
              <a:schemeClr val="accent1"/>
            </a:solidFill>
          </a:ln>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线性表</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的删除运算是指将表的第</a:t>
            </a:r>
            <a:r>
              <a:rPr kumimoji="0"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(1≤i≤n)</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个元素删去，使长度为</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的线性表  </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1</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i-1</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err="1">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err="1">
                <a:ln>
                  <a:noFill/>
                </a:ln>
                <a:solidFill>
                  <a:schemeClr val="tx1"/>
                </a:solidFill>
                <a:effectLst/>
                <a:uLnTx/>
                <a:uFillTx/>
                <a:latin typeface="+mn-ea"/>
                <a:ea typeface="+mn-ea"/>
                <a:cs typeface="+mn-cs"/>
              </a:rPr>
              <a:t>i</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i+1</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err="1">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err="1">
                <a:ln>
                  <a:noFill/>
                </a:ln>
                <a:solidFill>
                  <a:schemeClr val="tx1"/>
                </a:solidFill>
                <a:effectLst/>
                <a:uLnTx/>
                <a:uFillTx/>
                <a:latin typeface="+mn-ea"/>
                <a:ea typeface="+mn-ea"/>
                <a:cs typeface="+mn-cs"/>
              </a:rPr>
              <a:t>n</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，变成长度为</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n-1</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的线性表</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1</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i-1</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i+1</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err="1">
                <a:ln>
                  <a:noFill/>
                </a:ln>
                <a:solidFill>
                  <a:schemeClr val="tx1"/>
                </a:solidFill>
                <a:effectLst/>
                <a:uLnTx/>
                <a:uFillTx/>
                <a:latin typeface="+mn-ea"/>
                <a:ea typeface="+mn-ea"/>
                <a:cs typeface="+mn-cs"/>
              </a:rPr>
              <a:t>e</a:t>
            </a:r>
            <a:r>
              <a:rPr kumimoji="0" lang="en-US" altLang="zh-CN" sz="2800" b="0" i="0" u="none" strike="noStrike" kern="1200" cap="none" spc="0" normalizeH="0" baseline="-30000" noProof="0" dirty="0" err="1">
                <a:ln>
                  <a:noFill/>
                </a:ln>
                <a:solidFill>
                  <a:schemeClr val="tx1"/>
                </a:solidFill>
                <a:effectLst/>
                <a:uLnTx/>
                <a:uFillTx/>
                <a:latin typeface="+mn-ea"/>
                <a:ea typeface="+mn-ea"/>
                <a:cs typeface="+mn-cs"/>
              </a:rPr>
              <a:t>n</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      算法</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实现</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B0D9603-09A7-48DA-B93D-1D84C7C972B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048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20483" name="Rectangle 2"/>
          <p:cNvSpPr>
            <a:spLocks noGrp="1"/>
          </p:cNvSpPr>
          <p:nvPr>
            <p:ph type="title"/>
          </p:nvPr>
        </p:nvSpPr>
        <p:spPr>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删除算法示意</a:t>
            </a:r>
            <a:endParaRPr lang="zh-CN" altLang="en-US" dirty="0">
              <a:latin typeface="黑体" panose="02010609060101010101" pitchFamily="49" charset="-122"/>
              <a:ea typeface="黑体" panose="02010609060101010101" pitchFamily="49" charset="-122"/>
            </a:endParaRPr>
          </a:p>
        </p:txBody>
      </p:sp>
      <p:sp>
        <p:nvSpPr>
          <p:cNvPr id="20484" name="Rectangle 3"/>
          <p:cNvSpPr>
            <a:spLocks noGrp="1"/>
          </p:cNvSpPr>
          <p:nvPr>
            <p:ph idx="1"/>
          </p:nvPr>
        </p:nvSpPr>
        <p:spPr>
          <a:xfrm>
            <a:off x="115888" y="1825625"/>
            <a:ext cx="11931650" cy="3689350"/>
          </a:xfrm>
          <a:ln>
            <a:solidFill>
              <a:schemeClr val="accent1"/>
            </a:solidFill>
            <a:miter/>
          </a:ln>
        </p:spPr>
        <p:txBody>
          <a:bodyPr vert="horz" wrap="square" lIns="91440" tIns="45720" rIns="91440" bIns="45720" anchor="t"/>
          <a:p>
            <a:pPr eaLnBrk="1" hangingPunct="1">
              <a:buFont typeface="Wingdings" panose="05000000000000000000" pitchFamily="2" charset="2"/>
              <a:buNone/>
            </a:pPr>
            <a:r>
              <a:rPr lang="en-US" altLang="zh-CN" dirty="0">
                <a:latin typeface="宋体" panose="02010600030101010101" pitchFamily="2" charset="-122"/>
              </a:rPr>
              <a:t>	</a:t>
            </a:r>
            <a:r>
              <a:rPr lang="zh-CN" altLang="en-US" sz="2400" dirty="0">
                <a:latin typeface="宋体" panose="02010600030101010101" pitchFamily="2" charset="-122"/>
              </a:rPr>
              <a:t>将线性表</a:t>
            </a:r>
            <a:r>
              <a:rPr lang="en-US" altLang="zh-CN" sz="2400" dirty="0"/>
              <a:t>(4,9,15,21,28,30,30,42,51,62)</a:t>
            </a:r>
            <a:r>
              <a:rPr lang="zh-CN" altLang="en-US" sz="2400" dirty="0"/>
              <a:t>中的</a:t>
            </a:r>
            <a:r>
              <a:rPr lang="zh-CN" altLang="en-US" sz="2400" dirty="0">
                <a:latin typeface="宋体" panose="02010600030101010101" pitchFamily="2" charset="-122"/>
              </a:rPr>
              <a:t>第</a:t>
            </a:r>
            <a:r>
              <a:rPr lang="en-US" altLang="zh-CN" sz="2400" dirty="0"/>
              <a:t>5</a:t>
            </a:r>
            <a:r>
              <a:rPr lang="zh-CN" altLang="en-US" sz="2400" dirty="0">
                <a:latin typeface="宋体" panose="02010600030101010101" pitchFamily="2" charset="-122"/>
              </a:rPr>
              <a:t>个元素删除，</a:t>
            </a:r>
            <a:r>
              <a:rPr lang="zh-CN" altLang="en-US" sz="2400" b="1" dirty="0">
                <a:solidFill>
                  <a:srgbClr val="FF0000"/>
                </a:solidFill>
                <a:latin typeface="宋体" panose="02010600030101010101" pitchFamily="2" charset="-122"/>
              </a:rPr>
              <a:t>从前向后移动</a:t>
            </a:r>
            <a:r>
              <a:rPr lang="zh-CN" altLang="en-US" sz="2400" dirty="0">
                <a:latin typeface="宋体" panose="02010600030101010101" pitchFamily="2" charset="-122"/>
              </a:rPr>
              <a:t>。</a:t>
            </a:r>
            <a:r>
              <a:rPr lang="zh-CN" altLang="en-US" dirty="0"/>
              <a:t> </a:t>
            </a:r>
            <a:endParaRPr lang="zh-CN" altLang="en-US" dirty="0"/>
          </a:p>
          <a:p>
            <a:pPr eaLnBrk="1" hangingPunct="1">
              <a:buFont typeface="Wingdings" panose="05000000000000000000" pitchFamily="2" charset="2"/>
              <a:buNone/>
            </a:pPr>
            <a:endParaRPr lang="en-US" altLang="zh-CN" dirty="0"/>
          </a:p>
        </p:txBody>
      </p:sp>
      <p:grpSp>
        <p:nvGrpSpPr>
          <p:cNvPr id="20485" name="Group 42"/>
          <p:cNvGrpSpPr/>
          <p:nvPr/>
        </p:nvGrpSpPr>
        <p:grpSpPr>
          <a:xfrm>
            <a:off x="1600200" y="2892425"/>
            <a:ext cx="6400800" cy="1890713"/>
            <a:chOff x="1008" y="2064"/>
            <a:chExt cx="4032" cy="1191"/>
          </a:xfrm>
        </p:grpSpPr>
        <p:sp>
          <p:nvSpPr>
            <p:cNvPr id="20486" name="Text Box 5"/>
            <p:cNvSpPr txBox="1"/>
            <p:nvPr/>
          </p:nvSpPr>
          <p:spPr>
            <a:xfrm>
              <a:off x="1153" y="2076"/>
              <a:ext cx="491" cy="352"/>
            </a:xfrm>
            <a:prstGeom prst="rect">
              <a:avLst/>
            </a:prstGeom>
            <a:solidFill>
              <a:srgbClr val="FFFFFF"/>
            </a:solidFill>
            <a:ln w="9525">
              <a:noFill/>
            </a:ln>
          </p:spPr>
          <p:txBody>
            <a:bodyPr anchor="t"/>
            <a:p>
              <a:pPr algn="just" eaLnBrk="0" hangingPunct="0"/>
              <a:r>
                <a:rPr lang="zh-CN" altLang="en-US" sz="2000" dirty="0">
                  <a:latin typeface="Calibri" panose="020F0502020204030204" pitchFamily="34" charset="0"/>
                  <a:ea typeface="宋体" panose="02010600030101010101" pitchFamily="2" charset="-122"/>
                </a:rPr>
                <a:t>序号</a:t>
              </a:r>
              <a:endParaRPr lang="zh-CN" altLang="en-US" sz="2000" dirty="0">
                <a:latin typeface="Calibri" panose="020F0502020204030204" pitchFamily="34" charset="0"/>
                <a:ea typeface="宋体" panose="02010600030101010101" pitchFamily="2" charset="-122"/>
              </a:endParaRPr>
            </a:p>
          </p:txBody>
        </p:sp>
        <p:grpSp>
          <p:nvGrpSpPr>
            <p:cNvPr id="20487" name="Group 6"/>
            <p:cNvGrpSpPr/>
            <p:nvPr/>
          </p:nvGrpSpPr>
          <p:grpSpPr>
            <a:xfrm>
              <a:off x="1852" y="2064"/>
              <a:ext cx="3183" cy="310"/>
              <a:chOff x="2775" y="9675"/>
              <a:chExt cx="5280" cy="420"/>
            </a:xfrm>
          </p:grpSpPr>
          <p:sp>
            <p:nvSpPr>
              <p:cNvPr id="20488" name="Text Box 7"/>
              <p:cNvSpPr txBox="1"/>
              <p:nvPr/>
            </p:nvSpPr>
            <p:spPr>
              <a:xfrm>
                <a:off x="2775" y="9675"/>
                <a:ext cx="540"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1</a:t>
                </a:r>
                <a:endParaRPr lang="en-US" altLang="zh-CN" sz="2000" dirty="0">
                  <a:latin typeface="Calibri" panose="020F0502020204030204" pitchFamily="34" charset="0"/>
                  <a:ea typeface="宋体" panose="02010600030101010101" pitchFamily="2" charset="-122"/>
                </a:endParaRPr>
              </a:p>
            </p:txBody>
          </p:sp>
          <p:sp>
            <p:nvSpPr>
              <p:cNvPr id="20489" name="Text Box 8"/>
              <p:cNvSpPr txBox="1"/>
              <p:nvPr/>
            </p:nvSpPr>
            <p:spPr>
              <a:xfrm>
                <a:off x="3315"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2</a:t>
                </a:r>
                <a:endParaRPr lang="en-US" altLang="zh-CN" sz="2000" dirty="0">
                  <a:latin typeface="Calibri" panose="020F0502020204030204" pitchFamily="34" charset="0"/>
                  <a:ea typeface="宋体" panose="02010600030101010101" pitchFamily="2" charset="-122"/>
                </a:endParaRPr>
              </a:p>
            </p:txBody>
          </p:sp>
          <p:sp>
            <p:nvSpPr>
              <p:cNvPr id="20490" name="Text Box 9"/>
              <p:cNvSpPr txBox="1"/>
              <p:nvPr/>
            </p:nvSpPr>
            <p:spPr>
              <a:xfrm>
                <a:off x="3855"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3</a:t>
                </a:r>
                <a:endParaRPr lang="en-US" altLang="zh-CN" sz="2000" dirty="0">
                  <a:latin typeface="Calibri" panose="020F0502020204030204" pitchFamily="34" charset="0"/>
                  <a:ea typeface="宋体" panose="02010600030101010101" pitchFamily="2" charset="-122"/>
                </a:endParaRPr>
              </a:p>
            </p:txBody>
          </p:sp>
          <p:sp>
            <p:nvSpPr>
              <p:cNvPr id="20491" name="Text Box 10"/>
              <p:cNvSpPr txBox="1"/>
              <p:nvPr/>
            </p:nvSpPr>
            <p:spPr>
              <a:xfrm>
                <a:off x="438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4</a:t>
                </a:r>
                <a:endParaRPr lang="en-US" altLang="zh-CN" sz="2000" dirty="0">
                  <a:latin typeface="Calibri" panose="020F0502020204030204" pitchFamily="34" charset="0"/>
                  <a:ea typeface="宋体" panose="02010600030101010101" pitchFamily="2" charset="-122"/>
                </a:endParaRPr>
              </a:p>
            </p:txBody>
          </p:sp>
          <p:sp>
            <p:nvSpPr>
              <p:cNvPr id="20492" name="Text Box 11"/>
              <p:cNvSpPr txBox="1"/>
              <p:nvPr/>
            </p:nvSpPr>
            <p:spPr>
              <a:xfrm>
                <a:off x="492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5</a:t>
                </a:r>
                <a:endParaRPr lang="en-US" altLang="zh-CN" sz="2000" dirty="0">
                  <a:latin typeface="Calibri" panose="020F0502020204030204" pitchFamily="34" charset="0"/>
                  <a:ea typeface="宋体" panose="02010600030101010101" pitchFamily="2" charset="-122"/>
                </a:endParaRPr>
              </a:p>
            </p:txBody>
          </p:sp>
          <p:sp>
            <p:nvSpPr>
              <p:cNvPr id="20493" name="Text Box 12"/>
              <p:cNvSpPr txBox="1"/>
              <p:nvPr/>
            </p:nvSpPr>
            <p:spPr>
              <a:xfrm>
                <a:off x="543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6</a:t>
                </a:r>
                <a:endParaRPr lang="en-US" altLang="zh-CN" sz="2000" dirty="0">
                  <a:latin typeface="Calibri" panose="020F0502020204030204" pitchFamily="34" charset="0"/>
                  <a:ea typeface="宋体" panose="02010600030101010101" pitchFamily="2" charset="-122"/>
                </a:endParaRPr>
              </a:p>
            </p:txBody>
          </p:sp>
          <p:sp>
            <p:nvSpPr>
              <p:cNvPr id="20494" name="Text Box 13"/>
              <p:cNvSpPr txBox="1"/>
              <p:nvPr/>
            </p:nvSpPr>
            <p:spPr>
              <a:xfrm>
                <a:off x="594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7</a:t>
                </a:r>
                <a:endParaRPr lang="en-US" altLang="zh-CN" sz="2000" dirty="0">
                  <a:latin typeface="Calibri" panose="020F0502020204030204" pitchFamily="34" charset="0"/>
                  <a:ea typeface="宋体" panose="02010600030101010101" pitchFamily="2" charset="-122"/>
                </a:endParaRPr>
              </a:p>
            </p:txBody>
          </p:sp>
          <p:sp>
            <p:nvSpPr>
              <p:cNvPr id="20495" name="Text Box 14"/>
              <p:cNvSpPr txBox="1"/>
              <p:nvPr/>
            </p:nvSpPr>
            <p:spPr>
              <a:xfrm>
                <a:off x="648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8</a:t>
                </a:r>
                <a:endParaRPr lang="en-US" altLang="zh-CN" sz="2000" dirty="0">
                  <a:latin typeface="Calibri" panose="020F0502020204030204" pitchFamily="34" charset="0"/>
                  <a:ea typeface="宋体" panose="02010600030101010101" pitchFamily="2" charset="-122"/>
                </a:endParaRPr>
              </a:p>
            </p:txBody>
          </p:sp>
          <p:sp>
            <p:nvSpPr>
              <p:cNvPr id="20496" name="Text Box 15"/>
              <p:cNvSpPr txBox="1"/>
              <p:nvPr/>
            </p:nvSpPr>
            <p:spPr>
              <a:xfrm>
                <a:off x="750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10</a:t>
                </a:r>
                <a:endParaRPr lang="en-US" altLang="zh-CN" sz="2000" dirty="0">
                  <a:latin typeface="Calibri" panose="020F0502020204030204" pitchFamily="34" charset="0"/>
                  <a:ea typeface="宋体" panose="02010600030101010101" pitchFamily="2" charset="-122"/>
                </a:endParaRPr>
              </a:p>
            </p:txBody>
          </p:sp>
          <p:sp>
            <p:nvSpPr>
              <p:cNvPr id="20497" name="Text Box 16"/>
              <p:cNvSpPr txBox="1"/>
              <p:nvPr/>
            </p:nvSpPr>
            <p:spPr>
              <a:xfrm>
                <a:off x="6990" y="9675"/>
                <a:ext cx="555" cy="42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9</a:t>
                </a:r>
                <a:endParaRPr lang="en-US" altLang="zh-CN" sz="2000" dirty="0">
                  <a:latin typeface="Calibri" panose="020F0502020204030204" pitchFamily="34" charset="0"/>
                  <a:ea typeface="宋体" panose="02010600030101010101" pitchFamily="2" charset="-122"/>
                </a:endParaRPr>
              </a:p>
            </p:txBody>
          </p:sp>
        </p:grpSp>
        <p:grpSp>
          <p:nvGrpSpPr>
            <p:cNvPr id="20498" name="Group 17"/>
            <p:cNvGrpSpPr/>
            <p:nvPr/>
          </p:nvGrpSpPr>
          <p:grpSpPr>
            <a:xfrm>
              <a:off x="1852" y="2396"/>
              <a:ext cx="3183" cy="310"/>
              <a:chOff x="2775" y="9675"/>
              <a:chExt cx="5280" cy="420"/>
            </a:xfrm>
          </p:grpSpPr>
          <p:sp>
            <p:nvSpPr>
              <p:cNvPr id="20499" name="Text Box 18"/>
              <p:cNvSpPr txBox="1"/>
              <p:nvPr/>
            </p:nvSpPr>
            <p:spPr>
              <a:xfrm>
                <a:off x="2775" y="9675"/>
                <a:ext cx="540"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4</a:t>
                </a:r>
                <a:endParaRPr lang="en-US" altLang="zh-CN" sz="2000" dirty="0">
                  <a:latin typeface="Calibri" panose="020F0502020204030204" pitchFamily="34" charset="0"/>
                  <a:ea typeface="宋体" panose="02010600030101010101" pitchFamily="2" charset="-122"/>
                </a:endParaRPr>
              </a:p>
            </p:txBody>
          </p:sp>
          <p:sp>
            <p:nvSpPr>
              <p:cNvPr id="20500" name="Text Box 19"/>
              <p:cNvSpPr txBox="1"/>
              <p:nvPr/>
            </p:nvSpPr>
            <p:spPr>
              <a:xfrm>
                <a:off x="3315"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9</a:t>
                </a:r>
                <a:endParaRPr lang="en-US" altLang="zh-CN" sz="2000" dirty="0">
                  <a:latin typeface="Calibri" panose="020F0502020204030204" pitchFamily="34" charset="0"/>
                  <a:ea typeface="宋体" panose="02010600030101010101" pitchFamily="2" charset="-122"/>
                </a:endParaRPr>
              </a:p>
            </p:txBody>
          </p:sp>
          <p:sp>
            <p:nvSpPr>
              <p:cNvPr id="20501" name="Text Box 20"/>
              <p:cNvSpPr txBox="1"/>
              <p:nvPr/>
            </p:nvSpPr>
            <p:spPr>
              <a:xfrm>
                <a:off x="3855"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15</a:t>
                </a:r>
                <a:endParaRPr lang="en-US" altLang="zh-CN" sz="2000" dirty="0">
                  <a:latin typeface="Calibri" panose="020F0502020204030204" pitchFamily="34" charset="0"/>
                  <a:ea typeface="宋体" panose="02010600030101010101" pitchFamily="2" charset="-122"/>
                </a:endParaRPr>
              </a:p>
            </p:txBody>
          </p:sp>
          <p:sp>
            <p:nvSpPr>
              <p:cNvPr id="20502" name="Text Box 21"/>
              <p:cNvSpPr txBox="1"/>
              <p:nvPr/>
            </p:nvSpPr>
            <p:spPr>
              <a:xfrm>
                <a:off x="438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solidFill>
                      <a:srgbClr val="000000"/>
                    </a:solidFill>
                    <a:latin typeface="Calibri" panose="020F0502020204030204" pitchFamily="34" charset="0"/>
                    <a:ea typeface="宋体" panose="02010600030101010101" pitchFamily="2" charset="-122"/>
                  </a:rPr>
                  <a:t>21</a:t>
                </a:r>
                <a:endParaRPr lang="en-US" altLang="zh-CN" sz="2000" dirty="0">
                  <a:solidFill>
                    <a:srgbClr val="000000"/>
                  </a:solidFill>
                  <a:latin typeface="Calibri" panose="020F0502020204030204" pitchFamily="34" charset="0"/>
                  <a:ea typeface="宋体" panose="02010600030101010101" pitchFamily="2" charset="-122"/>
                </a:endParaRPr>
              </a:p>
            </p:txBody>
          </p:sp>
          <p:sp>
            <p:nvSpPr>
              <p:cNvPr id="20503" name="Text Box 22"/>
              <p:cNvSpPr txBox="1"/>
              <p:nvPr/>
            </p:nvSpPr>
            <p:spPr>
              <a:xfrm>
                <a:off x="492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b="1" dirty="0">
                    <a:solidFill>
                      <a:srgbClr val="FF0000"/>
                    </a:solidFill>
                    <a:latin typeface="Calibri" panose="020F0502020204030204" pitchFamily="34" charset="0"/>
                    <a:ea typeface="宋体" panose="02010600030101010101" pitchFamily="2" charset="-122"/>
                  </a:rPr>
                  <a:t>28</a:t>
                </a:r>
                <a:endParaRPr lang="en-US" altLang="zh-CN" sz="2000" b="1" dirty="0">
                  <a:solidFill>
                    <a:srgbClr val="FF0000"/>
                  </a:solidFill>
                  <a:latin typeface="Calibri" panose="020F0502020204030204" pitchFamily="34" charset="0"/>
                  <a:ea typeface="宋体" panose="02010600030101010101" pitchFamily="2" charset="-122"/>
                </a:endParaRPr>
              </a:p>
            </p:txBody>
          </p:sp>
          <p:sp>
            <p:nvSpPr>
              <p:cNvPr id="20504" name="Text Box 23"/>
              <p:cNvSpPr txBox="1"/>
              <p:nvPr/>
            </p:nvSpPr>
            <p:spPr>
              <a:xfrm>
                <a:off x="543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30</a:t>
                </a:r>
                <a:endParaRPr lang="en-US" altLang="zh-CN" sz="2000" dirty="0">
                  <a:latin typeface="Calibri" panose="020F0502020204030204" pitchFamily="34" charset="0"/>
                  <a:ea typeface="宋体" panose="02010600030101010101" pitchFamily="2" charset="-122"/>
                </a:endParaRPr>
              </a:p>
            </p:txBody>
          </p:sp>
          <p:sp>
            <p:nvSpPr>
              <p:cNvPr id="20505" name="Text Box 24"/>
              <p:cNvSpPr txBox="1"/>
              <p:nvPr/>
            </p:nvSpPr>
            <p:spPr>
              <a:xfrm>
                <a:off x="594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30</a:t>
                </a:r>
                <a:endParaRPr lang="en-US" altLang="zh-CN" sz="2000" dirty="0">
                  <a:latin typeface="Calibri" panose="020F0502020204030204" pitchFamily="34" charset="0"/>
                  <a:ea typeface="宋体" panose="02010600030101010101" pitchFamily="2" charset="-122"/>
                </a:endParaRPr>
              </a:p>
            </p:txBody>
          </p:sp>
          <p:sp>
            <p:nvSpPr>
              <p:cNvPr id="20506" name="Text Box 25"/>
              <p:cNvSpPr txBox="1"/>
              <p:nvPr/>
            </p:nvSpPr>
            <p:spPr>
              <a:xfrm>
                <a:off x="648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42</a:t>
                </a:r>
                <a:endParaRPr lang="en-US" altLang="zh-CN" sz="2000" dirty="0">
                  <a:latin typeface="Calibri" panose="020F0502020204030204" pitchFamily="34" charset="0"/>
                  <a:ea typeface="宋体" panose="02010600030101010101" pitchFamily="2" charset="-122"/>
                </a:endParaRPr>
              </a:p>
            </p:txBody>
          </p:sp>
          <p:sp>
            <p:nvSpPr>
              <p:cNvPr id="20507" name="Text Box 26"/>
              <p:cNvSpPr txBox="1"/>
              <p:nvPr/>
            </p:nvSpPr>
            <p:spPr>
              <a:xfrm>
                <a:off x="750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62</a:t>
                </a:r>
                <a:endParaRPr lang="en-US" altLang="zh-CN" sz="2000" dirty="0">
                  <a:latin typeface="Calibri" panose="020F0502020204030204" pitchFamily="34" charset="0"/>
                  <a:ea typeface="宋体" panose="02010600030101010101" pitchFamily="2" charset="-122"/>
                </a:endParaRPr>
              </a:p>
            </p:txBody>
          </p:sp>
          <p:sp>
            <p:nvSpPr>
              <p:cNvPr id="20508" name="Text Box 27"/>
              <p:cNvSpPr txBox="1"/>
              <p:nvPr/>
            </p:nvSpPr>
            <p:spPr>
              <a:xfrm>
                <a:off x="699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51</a:t>
                </a:r>
                <a:endParaRPr lang="en-US" altLang="zh-CN" sz="2000" dirty="0">
                  <a:latin typeface="Calibri" panose="020F0502020204030204" pitchFamily="34" charset="0"/>
                  <a:ea typeface="宋体" panose="02010600030101010101" pitchFamily="2" charset="-122"/>
                </a:endParaRPr>
              </a:p>
            </p:txBody>
          </p:sp>
        </p:grpSp>
        <p:grpSp>
          <p:nvGrpSpPr>
            <p:cNvPr id="20509" name="Group 28"/>
            <p:cNvGrpSpPr/>
            <p:nvPr/>
          </p:nvGrpSpPr>
          <p:grpSpPr>
            <a:xfrm>
              <a:off x="1008" y="2912"/>
              <a:ext cx="4032" cy="343"/>
              <a:chOff x="1695" y="11820"/>
              <a:chExt cx="6690" cy="465"/>
            </a:xfrm>
          </p:grpSpPr>
          <p:grpSp>
            <p:nvGrpSpPr>
              <p:cNvPr id="20510" name="Group 29"/>
              <p:cNvGrpSpPr/>
              <p:nvPr/>
            </p:nvGrpSpPr>
            <p:grpSpPr>
              <a:xfrm>
                <a:off x="3105" y="11850"/>
                <a:ext cx="5280" cy="420"/>
                <a:chOff x="2775" y="9675"/>
                <a:chExt cx="5280" cy="420"/>
              </a:xfrm>
            </p:grpSpPr>
            <p:sp>
              <p:nvSpPr>
                <p:cNvPr id="20511" name="Text Box 30"/>
                <p:cNvSpPr txBox="1"/>
                <p:nvPr/>
              </p:nvSpPr>
              <p:spPr>
                <a:xfrm>
                  <a:off x="2775" y="9675"/>
                  <a:ext cx="540"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4</a:t>
                  </a:r>
                  <a:endParaRPr lang="en-US" altLang="zh-CN" sz="2000" dirty="0">
                    <a:latin typeface="Calibri" panose="020F0502020204030204" pitchFamily="34" charset="0"/>
                    <a:ea typeface="宋体" panose="02010600030101010101" pitchFamily="2" charset="-122"/>
                  </a:endParaRPr>
                </a:p>
              </p:txBody>
            </p:sp>
            <p:sp>
              <p:nvSpPr>
                <p:cNvPr id="20512" name="Text Box 31"/>
                <p:cNvSpPr txBox="1"/>
                <p:nvPr/>
              </p:nvSpPr>
              <p:spPr>
                <a:xfrm>
                  <a:off x="3315"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9</a:t>
                  </a:r>
                  <a:endParaRPr lang="en-US" altLang="zh-CN" sz="2000" dirty="0">
                    <a:latin typeface="Calibri" panose="020F0502020204030204" pitchFamily="34" charset="0"/>
                    <a:ea typeface="宋体" panose="02010600030101010101" pitchFamily="2" charset="-122"/>
                  </a:endParaRPr>
                </a:p>
              </p:txBody>
            </p:sp>
            <p:sp>
              <p:nvSpPr>
                <p:cNvPr id="20513" name="Text Box 32"/>
                <p:cNvSpPr txBox="1"/>
                <p:nvPr/>
              </p:nvSpPr>
              <p:spPr>
                <a:xfrm>
                  <a:off x="3855"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15</a:t>
                  </a:r>
                  <a:endParaRPr lang="en-US" altLang="zh-CN" sz="2000" dirty="0">
                    <a:latin typeface="Calibri" panose="020F0502020204030204" pitchFamily="34" charset="0"/>
                    <a:ea typeface="宋体" panose="02010600030101010101" pitchFamily="2" charset="-122"/>
                  </a:endParaRPr>
                </a:p>
              </p:txBody>
            </p:sp>
            <p:sp>
              <p:nvSpPr>
                <p:cNvPr id="20514" name="Text Box 33"/>
                <p:cNvSpPr txBox="1"/>
                <p:nvPr/>
              </p:nvSpPr>
              <p:spPr>
                <a:xfrm>
                  <a:off x="438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21</a:t>
                  </a:r>
                  <a:endParaRPr lang="en-US" altLang="zh-CN" sz="2000" dirty="0">
                    <a:latin typeface="Calibri" panose="020F0502020204030204" pitchFamily="34" charset="0"/>
                    <a:ea typeface="宋体" panose="02010600030101010101" pitchFamily="2" charset="-122"/>
                  </a:endParaRPr>
                </a:p>
              </p:txBody>
            </p:sp>
            <p:sp>
              <p:nvSpPr>
                <p:cNvPr id="20515" name="Text Box 34"/>
                <p:cNvSpPr txBox="1"/>
                <p:nvPr/>
              </p:nvSpPr>
              <p:spPr>
                <a:xfrm>
                  <a:off x="492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30</a:t>
                  </a:r>
                  <a:endParaRPr lang="en-US" altLang="zh-CN" sz="2000" dirty="0">
                    <a:latin typeface="Calibri" panose="020F0502020204030204" pitchFamily="34" charset="0"/>
                    <a:ea typeface="宋体" panose="02010600030101010101" pitchFamily="2" charset="-122"/>
                  </a:endParaRPr>
                </a:p>
              </p:txBody>
            </p:sp>
            <p:sp>
              <p:nvSpPr>
                <p:cNvPr id="20516" name="Text Box 35"/>
                <p:cNvSpPr txBox="1"/>
                <p:nvPr/>
              </p:nvSpPr>
              <p:spPr>
                <a:xfrm>
                  <a:off x="543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30</a:t>
                  </a:r>
                  <a:endParaRPr lang="en-US" altLang="zh-CN" sz="2000" dirty="0">
                    <a:latin typeface="Calibri" panose="020F0502020204030204" pitchFamily="34" charset="0"/>
                    <a:ea typeface="宋体" panose="02010600030101010101" pitchFamily="2" charset="-122"/>
                  </a:endParaRPr>
                </a:p>
              </p:txBody>
            </p:sp>
            <p:sp>
              <p:nvSpPr>
                <p:cNvPr id="20517" name="Text Box 36"/>
                <p:cNvSpPr txBox="1"/>
                <p:nvPr/>
              </p:nvSpPr>
              <p:spPr>
                <a:xfrm>
                  <a:off x="594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42</a:t>
                  </a:r>
                  <a:endParaRPr lang="en-US" altLang="zh-CN" sz="2000" dirty="0">
                    <a:latin typeface="Calibri" panose="020F0502020204030204" pitchFamily="34" charset="0"/>
                    <a:ea typeface="宋体" panose="02010600030101010101" pitchFamily="2" charset="-122"/>
                  </a:endParaRPr>
                </a:p>
              </p:txBody>
            </p:sp>
            <p:sp>
              <p:nvSpPr>
                <p:cNvPr id="20518" name="Text Box 37"/>
                <p:cNvSpPr txBox="1"/>
                <p:nvPr/>
              </p:nvSpPr>
              <p:spPr>
                <a:xfrm>
                  <a:off x="648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51</a:t>
                  </a:r>
                  <a:endParaRPr lang="en-US" altLang="zh-CN" sz="2000" dirty="0">
                    <a:latin typeface="Calibri" panose="020F0502020204030204" pitchFamily="34" charset="0"/>
                    <a:ea typeface="宋体" panose="02010600030101010101" pitchFamily="2" charset="-122"/>
                  </a:endParaRPr>
                </a:p>
              </p:txBody>
            </p:sp>
            <p:sp>
              <p:nvSpPr>
                <p:cNvPr id="20519" name="Text Box 38"/>
                <p:cNvSpPr txBox="1"/>
                <p:nvPr/>
              </p:nvSpPr>
              <p:spPr>
                <a:xfrm>
                  <a:off x="750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endParaRPr lang="zh-CN" altLang="zh-CN" sz="2000" dirty="0">
                    <a:latin typeface="Calibri" panose="020F0502020204030204" pitchFamily="34" charset="0"/>
                    <a:ea typeface="宋体" panose="02010600030101010101" pitchFamily="2" charset="-122"/>
                  </a:endParaRPr>
                </a:p>
              </p:txBody>
            </p:sp>
            <p:sp>
              <p:nvSpPr>
                <p:cNvPr id="20520" name="Text Box 39"/>
                <p:cNvSpPr txBox="1"/>
                <p:nvPr/>
              </p:nvSpPr>
              <p:spPr>
                <a:xfrm>
                  <a:off x="6990" y="9675"/>
                  <a:ext cx="555" cy="42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62</a:t>
                  </a:r>
                  <a:endParaRPr lang="en-US" altLang="zh-CN" sz="2000" dirty="0">
                    <a:latin typeface="Calibri" panose="020F0502020204030204" pitchFamily="34" charset="0"/>
                    <a:ea typeface="宋体" panose="02010600030101010101" pitchFamily="2" charset="-122"/>
                  </a:endParaRPr>
                </a:p>
              </p:txBody>
            </p:sp>
          </p:grpSp>
          <p:sp>
            <p:nvSpPr>
              <p:cNvPr id="20521" name="Text Box 40"/>
              <p:cNvSpPr txBox="1"/>
              <p:nvPr/>
            </p:nvSpPr>
            <p:spPr>
              <a:xfrm>
                <a:off x="1695" y="11820"/>
                <a:ext cx="1470" cy="465"/>
              </a:xfrm>
              <a:prstGeom prst="rect">
                <a:avLst/>
              </a:prstGeom>
              <a:noFill/>
              <a:ln w="9525">
                <a:noFill/>
              </a:ln>
            </p:spPr>
            <p:txBody>
              <a:bodyPr anchor="t"/>
              <a:p>
                <a:pPr algn="just" eaLnBrk="0" hangingPunct="0"/>
                <a:r>
                  <a:rPr lang="zh-CN" altLang="en-US" sz="2000" dirty="0">
                    <a:latin typeface="Calibri" panose="020F0502020204030204" pitchFamily="34" charset="0"/>
                    <a:ea typeface="宋体" panose="02010600030101010101" pitchFamily="2" charset="-122"/>
                  </a:rPr>
                  <a:t>删除</a:t>
                </a:r>
                <a:r>
                  <a:rPr lang="en-US" altLang="zh-CN" sz="2000" b="1" dirty="0">
                    <a:latin typeface="Calibri" panose="020F0502020204030204" pitchFamily="34" charset="0"/>
                    <a:ea typeface="宋体" panose="02010600030101010101" pitchFamily="2" charset="-122"/>
                  </a:rPr>
                  <a:t>28</a:t>
                </a:r>
                <a:r>
                  <a:rPr lang="zh-CN" altLang="en-US" sz="2000" dirty="0">
                    <a:latin typeface="Calibri" panose="020F0502020204030204" pitchFamily="34" charset="0"/>
                    <a:ea typeface="宋体" panose="02010600030101010101" pitchFamily="2" charset="-122"/>
                  </a:rPr>
                  <a:t>后</a:t>
                </a:r>
                <a:endParaRPr lang="zh-CN" altLang="en-US" sz="2000" dirty="0">
                  <a:latin typeface="Calibri" panose="020F0502020204030204" pitchFamily="34" charset="0"/>
                  <a:ea typeface="宋体" panose="02010600030101010101" pitchFamily="2" charset="-122"/>
                </a:endParaRPr>
              </a:p>
            </p:txBody>
          </p:sp>
        </p:grpSp>
      </p:grpSp>
      <p:cxnSp>
        <p:nvCxnSpPr>
          <p:cNvPr id="2" name="直接箭头连接符 1"/>
          <p:cNvCxnSpPr/>
          <p:nvPr/>
        </p:nvCxnSpPr>
        <p:spPr>
          <a:xfrm flipV="1">
            <a:off x="5175250" y="2673350"/>
            <a:ext cx="2806700" cy="15875"/>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20504" idx="2"/>
            <a:endCxn id="20515" idx="0"/>
          </p:cNvCxnSpPr>
          <p:nvPr/>
        </p:nvCxnSpPr>
        <p:spPr>
          <a:xfrm flipH="1">
            <a:off x="5267325" y="3911600"/>
            <a:ext cx="479425" cy="36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20505" idx="2"/>
            <a:endCxn id="20516" idx="0"/>
          </p:cNvCxnSpPr>
          <p:nvPr/>
        </p:nvCxnSpPr>
        <p:spPr>
          <a:xfrm flipH="1">
            <a:off x="5754688" y="3911600"/>
            <a:ext cx="479425" cy="36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20506" idx="2"/>
            <a:endCxn id="20517" idx="0"/>
          </p:cNvCxnSpPr>
          <p:nvPr/>
        </p:nvCxnSpPr>
        <p:spPr>
          <a:xfrm flipH="1">
            <a:off x="6242050" y="3911600"/>
            <a:ext cx="509588" cy="36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20508" idx="2"/>
            <a:endCxn id="20518" idx="0"/>
          </p:cNvCxnSpPr>
          <p:nvPr/>
        </p:nvCxnSpPr>
        <p:spPr>
          <a:xfrm flipH="1">
            <a:off x="6759575" y="3911600"/>
            <a:ext cx="479425" cy="36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20507" idx="2"/>
            <a:endCxn id="20520" idx="0"/>
          </p:cNvCxnSpPr>
          <p:nvPr/>
        </p:nvCxnSpPr>
        <p:spPr>
          <a:xfrm flipH="1">
            <a:off x="7246938" y="3911600"/>
            <a:ext cx="481013" cy="36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CBC3CFE9-1276-4887-BE9B-3E8803A0F096}"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1506"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21507" name="Rectangle 2"/>
          <p:cNvSpPr>
            <a:spLocks noGrp="1"/>
          </p:cNvSpPr>
          <p:nvPr>
            <p:ph type="title"/>
          </p:nvPr>
        </p:nvSpPr>
        <p:spPr>
          <a:xfrm>
            <a:off x="0" y="0"/>
            <a:ext cx="10515600" cy="1325563"/>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删除算法</a:t>
            </a:r>
            <a:endParaRPr lang="zh-CN" altLang="en-US" dirty="0">
              <a:latin typeface="黑体" panose="02010609060101010101" pitchFamily="49" charset="-122"/>
              <a:ea typeface="黑体" panose="02010609060101010101" pitchFamily="49" charset="-122"/>
            </a:endParaRPr>
          </a:p>
        </p:txBody>
      </p:sp>
      <p:sp>
        <p:nvSpPr>
          <p:cNvPr id="21508" name="Rectangle 3"/>
          <p:cNvSpPr>
            <a:spLocks noGrp="1"/>
          </p:cNvSpPr>
          <p:nvPr>
            <p:ph idx="1"/>
          </p:nvPr>
        </p:nvSpPr>
        <p:spPr>
          <a:xfrm>
            <a:off x="109538" y="1160463"/>
            <a:ext cx="11955462" cy="5195887"/>
          </a:xfrm>
          <a:ln>
            <a:solidFill>
              <a:schemeClr val="accent1"/>
            </a:solidFill>
            <a:miter/>
          </a:ln>
        </p:spPr>
        <p:txBody>
          <a:bodyPr vert="horz" wrap="square" lIns="91440" tIns="45720" rIns="91440" bIns="45720" anchor="t"/>
          <a:p>
            <a:pPr algn="just" eaLnBrk="1" hangingPunct="1">
              <a:buFont typeface="Wingdings" panose="05000000000000000000" pitchFamily="2" charset="2"/>
              <a:buNone/>
            </a:pPr>
            <a:r>
              <a:rPr lang="en-US" altLang="zh-CN" sz="2400" dirty="0"/>
              <a:t> int  DelList( </a:t>
            </a:r>
            <a:r>
              <a:rPr lang="en-US" altLang="zh-CN" sz="2400" b="1" dirty="0">
                <a:solidFill>
                  <a:srgbClr val="FF0000"/>
                </a:solidFill>
              </a:rPr>
              <a:t>SeqList *L</a:t>
            </a:r>
            <a:r>
              <a:rPr lang="en-US" altLang="zh-CN" sz="2400" dirty="0"/>
              <a:t> , int i , </a:t>
            </a:r>
            <a:r>
              <a:rPr lang="en-US" altLang="zh-CN" sz="2400" b="1" dirty="0">
                <a:solidFill>
                  <a:srgbClr val="FF0000"/>
                </a:solidFill>
              </a:rPr>
              <a:t>ElemType *e</a:t>
            </a:r>
            <a:r>
              <a:rPr lang="en-US" altLang="zh-CN" sz="2400" dirty="0"/>
              <a:t>)   </a:t>
            </a:r>
            <a:endParaRPr lang="en-US" altLang="zh-CN" sz="2400" dirty="0"/>
          </a:p>
          <a:p>
            <a:pPr algn="just" eaLnBrk="1" hangingPunct="1">
              <a:buFont typeface="Wingdings" panose="05000000000000000000" pitchFamily="2" charset="2"/>
              <a:buNone/>
            </a:pPr>
            <a:r>
              <a:rPr lang="en-US" altLang="zh-CN" sz="2400" dirty="0"/>
              <a:t>/*</a:t>
            </a:r>
            <a:r>
              <a:rPr lang="zh-CN" altLang="en-US" sz="2400" dirty="0">
                <a:latin typeface="Times New Roman" panose="02020603050405020304" pitchFamily="18" charset="0"/>
              </a:rPr>
              <a:t>在顺序表</a:t>
            </a:r>
            <a:r>
              <a:rPr lang="en-US" altLang="zh-CN" sz="2400" dirty="0"/>
              <a:t>L</a:t>
            </a:r>
            <a:r>
              <a:rPr lang="zh-CN" altLang="en-US" sz="2400" dirty="0">
                <a:latin typeface="Times New Roman" panose="02020603050405020304" pitchFamily="18" charset="0"/>
              </a:rPr>
              <a:t>中删除第</a:t>
            </a:r>
            <a:r>
              <a:rPr lang="en-US" altLang="zh-CN" sz="2400" dirty="0"/>
              <a:t>i</a:t>
            </a:r>
            <a:r>
              <a:rPr lang="zh-CN" altLang="en-US" sz="2400" dirty="0">
                <a:latin typeface="Times New Roman" panose="02020603050405020304" pitchFamily="18" charset="0"/>
              </a:rPr>
              <a:t>个数据元素，并用指针参数</a:t>
            </a:r>
            <a:r>
              <a:rPr lang="en-US" altLang="zh-CN" sz="2400" dirty="0"/>
              <a:t>e</a:t>
            </a:r>
            <a:r>
              <a:rPr lang="zh-CN" altLang="en-US" sz="2400" dirty="0">
                <a:latin typeface="Times New Roman" panose="02020603050405020304" pitchFamily="18" charset="0"/>
              </a:rPr>
              <a:t>返回其值</a:t>
            </a:r>
            <a:r>
              <a:rPr lang="zh-CN" altLang="en-US" sz="2400" dirty="0"/>
              <a:t>*</a:t>
            </a:r>
            <a:r>
              <a:rPr lang="en-US" altLang="zh-CN" sz="2400" dirty="0"/>
              <a:t>/    </a:t>
            </a:r>
            <a:endParaRPr lang="en-US" altLang="zh-CN" sz="2400" dirty="0"/>
          </a:p>
          <a:p>
            <a:pPr algn="just" eaLnBrk="1" hangingPunct="1">
              <a:buFont typeface="Wingdings" panose="05000000000000000000" pitchFamily="2" charset="2"/>
              <a:buNone/>
            </a:pPr>
            <a:r>
              <a:rPr lang="en-US" altLang="zh-CN" sz="2400" dirty="0"/>
              <a:t>{   int k;</a:t>
            </a:r>
            <a:endParaRPr lang="en-US" altLang="zh-CN" sz="2400" dirty="0"/>
          </a:p>
          <a:p>
            <a:pPr algn="just" eaLnBrk="1" hangingPunct="1">
              <a:buFont typeface="Wingdings" panose="05000000000000000000" pitchFamily="2" charset="2"/>
              <a:buNone/>
            </a:pPr>
            <a:r>
              <a:rPr lang="en-US" altLang="zh-CN" sz="2400" dirty="0"/>
              <a:t>    if((i&lt;1)||(i-1&gt;L-&gt;last))   </a:t>
            </a:r>
            <a:endParaRPr lang="en-US" altLang="zh-CN" sz="2400" dirty="0"/>
          </a:p>
          <a:p>
            <a:pPr algn="just" eaLnBrk="1" hangingPunct="1">
              <a:buFont typeface="Wingdings" panose="05000000000000000000" pitchFamily="2" charset="2"/>
              <a:buNone/>
            </a:pPr>
            <a:r>
              <a:rPr lang="en-US" altLang="zh-CN" sz="2400" dirty="0"/>
              <a:t>    {    printf(“</a:t>
            </a:r>
            <a:r>
              <a:rPr lang="zh-CN" altLang="en-US" sz="2400" dirty="0"/>
              <a:t>删除位置不合法</a:t>
            </a:r>
            <a:r>
              <a:rPr lang="en-US" altLang="zh-CN" sz="2400" dirty="0"/>
              <a:t>!”)</a:t>
            </a:r>
            <a:r>
              <a:rPr lang="zh-CN" altLang="en-US" sz="2400" dirty="0"/>
              <a:t>； </a:t>
            </a:r>
            <a:r>
              <a:rPr lang="en-US" altLang="zh-CN" sz="2400" dirty="0"/>
              <a:t>return(</a:t>
            </a:r>
            <a:r>
              <a:rPr lang="en-US" altLang="zh-CN" sz="2400" b="1" dirty="0">
                <a:solidFill>
                  <a:srgbClr val="FF0000"/>
                </a:solidFill>
              </a:rPr>
              <a:t>ERROR</a:t>
            </a:r>
            <a:r>
              <a:rPr lang="en-US" altLang="zh-CN" sz="2400" dirty="0"/>
              <a:t>)</a:t>
            </a:r>
            <a:r>
              <a:rPr lang="zh-CN" altLang="en-US" sz="2400" dirty="0"/>
              <a:t>；  </a:t>
            </a:r>
            <a:r>
              <a:rPr lang="en-US" altLang="zh-CN" sz="2400" dirty="0"/>
              <a:t>}</a:t>
            </a:r>
            <a:endParaRPr lang="en-US" altLang="zh-CN" sz="2400" dirty="0"/>
          </a:p>
          <a:p>
            <a:pPr algn="just" eaLnBrk="1" hangingPunct="1">
              <a:buFont typeface="Wingdings" panose="05000000000000000000" pitchFamily="2" charset="2"/>
              <a:buNone/>
            </a:pPr>
            <a:r>
              <a:rPr lang="en-US" altLang="zh-CN" sz="2400" dirty="0"/>
              <a:t>    *e= L-&gt;elem[i-1];</a:t>
            </a:r>
            <a:r>
              <a:rPr lang="en-US" altLang="zh-CN" sz="2400" b="1" dirty="0"/>
              <a:t>      </a:t>
            </a:r>
            <a:r>
              <a:rPr lang="en-US" altLang="zh-CN" sz="2400" dirty="0"/>
              <a:t>/* </a:t>
            </a:r>
            <a:r>
              <a:rPr lang="zh-CN" altLang="en-US" sz="2400" dirty="0"/>
              <a:t>将删除的元素存放到</a:t>
            </a:r>
            <a:r>
              <a:rPr lang="en-US" altLang="zh-CN" sz="2400" dirty="0"/>
              <a:t>e</a:t>
            </a:r>
            <a:r>
              <a:rPr lang="zh-CN" altLang="en-US" sz="2400" dirty="0"/>
              <a:t>所指向的变量中*</a:t>
            </a:r>
            <a:r>
              <a:rPr lang="en-US" altLang="zh-CN" sz="2400" dirty="0"/>
              <a:t>/</a:t>
            </a:r>
            <a:endParaRPr lang="en-US" altLang="zh-CN" sz="2400" dirty="0"/>
          </a:p>
          <a:p>
            <a:pPr algn="just" eaLnBrk="1" hangingPunct="1">
              <a:buFont typeface="Wingdings" panose="05000000000000000000" pitchFamily="2" charset="2"/>
              <a:buNone/>
            </a:pPr>
            <a:r>
              <a:rPr lang="en-US" altLang="zh-CN" sz="2400" dirty="0"/>
              <a:t>    for( </a:t>
            </a:r>
            <a:r>
              <a:rPr lang="en-US" altLang="zh-CN" sz="2400" b="1" dirty="0">
                <a:solidFill>
                  <a:srgbClr val="FF0000"/>
                </a:solidFill>
              </a:rPr>
              <a:t>k=i </a:t>
            </a:r>
            <a:r>
              <a:rPr lang="en-US" altLang="zh-CN" sz="2400" dirty="0"/>
              <a:t>;  </a:t>
            </a:r>
            <a:r>
              <a:rPr lang="en-US" altLang="zh-CN" sz="2400" b="1" dirty="0">
                <a:solidFill>
                  <a:srgbClr val="FF0000"/>
                </a:solidFill>
              </a:rPr>
              <a:t>k&lt;=L-&gt;last </a:t>
            </a:r>
            <a:r>
              <a:rPr lang="en-US" altLang="zh-CN" sz="2400" dirty="0"/>
              <a:t>;  </a:t>
            </a:r>
            <a:r>
              <a:rPr lang="en-US" altLang="zh-CN" sz="2400" b="1" dirty="0">
                <a:solidFill>
                  <a:srgbClr val="FF0000"/>
                </a:solidFill>
              </a:rPr>
              <a:t>k++</a:t>
            </a:r>
            <a:r>
              <a:rPr lang="en-US" altLang="zh-CN" sz="2400" dirty="0"/>
              <a:t>)</a:t>
            </a:r>
            <a:endParaRPr lang="en-US" altLang="zh-CN" sz="2400" dirty="0"/>
          </a:p>
          <a:p>
            <a:pPr algn="just" eaLnBrk="1" hangingPunct="1">
              <a:buFont typeface="Wingdings" panose="05000000000000000000" pitchFamily="2" charset="2"/>
              <a:buNone/>
            </a:pPr>
            <a:r>
              <a:rPr lang="en-US" altLang="zh-CN" sz="2400" dirty="0"/>
              <a:t>        L-&gt;elem[k-1]= L-&gt;elem[k];     /*</a:t>
            </a:r>
            <a:r>
              <a:rPr lang="zh-CN" altLang="en-US" sz="2400" dirty="0"/>
              <a:t>将后面的元素依次前移*</a:t>
            </a:r>
            <a:r>
              <a:rPr lang="en-US" altLang="zh-CN" sz="2400" dirty="0"/>
              <a:t>/</a:t>
            </a:r>
            <a:endParaRPr lang="en-US" altLang="zh-CN" sz="2400" dirty="0"/>
          </a:p>
          <a:p>
            <a:pPr algn="just" eaLnBrk="1" hangingPunct="1">
              <a:buFont typeface="Wingdings" panose="05000000000000000000" pitchFamily="2" charset="2"/>
              <a:buNone/>
            </a:pPr>
            <a:r>
              <a:rPr lang="en-US" altLang="zh-CN" sz="2400" dirty="0"/>
              <a:t>    L-&gt;last--;</a:t>
            </a:r>
            <a:endParaRPr lang="en-US" altLang="zh-CN" sz="2400" dirty="0"/>
          </a:p>
          <a:p>
            <a:pPr algn="just" eaLnBrk="1" hangingPunct="1">
              <a:buFont typeface="Wingdings" panose="05000000000000000000" pitchFamily="2" charset="2"/>
              <a:buNone/>
            </a:pPr>
            <a:r>
              <a:rPr lang="en-US" altLang="zh-CN" sz="2400" dirty="0"/>
              <a:t>    return(</a:t>
            </a:r>
            <a:r>
              <a:rPr lang="en-US" altLang="zh-CN" sz="2400" b="1" dirty="0">
                <a:solidFill>
                  <a:srgbClr val="FF0000"/>
                </a:solidFill>
              </a:rPr>
              <a:t>OK</a:t>
            </a:r>
            <a:r>
              <a:rPr lang="en-US" altLang="zh-CN" sz="2400" dirty="0"/>
              <a:t>);</a:t>
            </a:r>
            <a:endParaRPr lang="en-US" altLang="zh-CN" sz="2400" dirty="0"/>
          </a:p>
          <a:p>
            <a:pPr eaLnBrk="1" hangingPunct="1">
              <a:buFont typeface="Wingdings" panose="05000000000000000000" pitchFamily="2" charset="2"/>
              <a:buNone/>
            </a:pPr>
            <a:r>
              <a:rPr lang="en-US" altLang="zh-CN" sz="2400" dirty="0">
                <a:latin typeface="宋体" panose="02010600030101010101" pitchFamily="2" charset="-122"/>
              </a:rPr>
              <a:t>}</a:t>
            </a:r>
            <a:r>
              <a:rPr lang="en-US" altLang="zh-CN" sz="2400" dirty="0"/>
              <a:t> </a:t>
            </a:r>
            <a:endParaRPr lang="en-US" altLang="zh-CN" sz="2400" dirty="0"/>
          </a:p>
          <a:p>
            <a:pPr eaLnBrk="1" hangingPunct="1">
              <a:buFont typeface="Wingdings" panose="05000000000000000000" pitchFamily="2" charset="2"/>
              <a:buNone/>
            </a:pP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58B8DF1-3158-4E9C-A2F1-4C0B2010C9EC}"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2530"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22531" name="Rectangle 2"/>
          <p:cNvSpPr>
            <a:spLocks noGrp="1"/>
          </p:cNvSpPr>
          <p:nvPr>
            <p:ph type="title"/>
          </p:nvPr>
        </p:nvSpPr>
        <p:spPr>
          <a:xfrm>
            <a:off x="250825" y="260350"/>
            <a:ext cx="10515600" cy="1325563"/>
          </a:xfrm>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合并算法</a:t>
            </a:r>
            <a:endParaRPr lang="zh-CN" altLang="en-US" dirty="0">
              <a:latin typeface="黑体" panose="02010609060101010101" pitchFamily="49" charset="-122"/>
              <a:ea typeface="黑体" panose="02010609060101010101" pitchFamily="49" charset="-122"/>
            </a:endParaRPr>
          </a:p>
        </p:txBody>
      </p:sp>
      <p:sp>
        <p:nvSpPr>
          <p:cNvPr id="62467" name="Rectangle 3"/>
          <p:cNvSpPr>
            <a:spLocks noGrp="1" noChangeArrowheads="1"/>
          </p:cNvSpPr>
          <p:nvPr>
            <p:ph idx="1"/>
          </p:nvPr>
        </p:nvSpPr>
        <p:spPr>
          <a:xfrm>
            <a:off x="101600" y="1338263"/>
            <a:ext cx="11974513" cy="4838700"/>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
                <a:srgbClr val="00B0F0"/>
              </a:buClr>
              <a:buSzTx/>
              <a:buFont typeface="Wingdings" panose="05000000000000000000" charset="0"/>
              <a:buChar char="n"/>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已知 ：有两个顺序表</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LA</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LB</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，设</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其元素均为</a:t>
            </a: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非递减有序排列</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，编写一个算法，将它们合并成一个顺序表</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LC</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，要求</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LC</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也</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是</a:t>
            </a: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非递减有序排列</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auto" latinLnBrk="0" hangingPunct="1">
              <a:lnSpc>
                <a:spcPct val="150000"/>
              </a:lnSpc>
              <a:spcBef>
                <a:spcPts val="1000"/>
              </a:spcBef>
              <a:spcAft>
                <a:spcPts val="0"/>
              </a:spcAft>
              <a:buClr>
                <a:srgbClr val="00B0F0"/>
              </a:buClr>
              <a:buSzTx/>
              <a:buFont typeface="Wingdings" panose="05000000000000000000" charset="0"/>
              <a:buChar char="n"/>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算法思想</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：设表</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LC</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是一个空表，为使</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LC</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也是非递减有序排列，可设两个指针</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i</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j</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分别指向表</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LA</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LB</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中的</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元素。</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50000"/>
              </a:lnSpc>
              <a:spcBef>
                <a:spcPts val="1000"/>
              </a:spcBef>
              <a:spcAft>
                <a:spcPts val="0"/>
              </a:spcAft>
              <a:buClr>
                <a:srgbClr val="00B0F0"/>
              </a:buClr>
              <a:buSzTx/>
              <a:buFont typeface="Arial" panose="020B0604020202020204" pitchFamily="34" charset="0"/>
              <a:buNone/>
              <a:defRPr/>
            </a:pP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  若</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LA.elem</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i</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]&gt;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LB.elem</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[j]</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则将</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LB.elem</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[j]</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插入到表</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LC</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中</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50000"/>
              </a:lnSpc>
              <a:spcBef>
                <a:spcPts val="1000"/>
              </a:spcBef>
              <a:spcAft>
                <a:spcPts val="0"/>
              </a:spcAft>
              <a:buClr>
                <a:srgbClr val="00B0F0"/>
              </a:buClr>
              <a:buSzTx/>
              <a:buFont typeface="Arial" panose="020B0604020202020204" pitchFamily="34" charset="0"/>
              <a:buNone/>
              <a:defRPr/>
            </a:pP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  若</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LA.elem</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i</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LB.elem</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[j</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，则将</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LA.elem</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i</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插入到表</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LC</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中</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50000"/>
              </a:lnSpc>
              <a:spcBef>
                <a:spcPts val="1000"/>
              </a:spcBef>
              <a:spcAft>
                <a:spcPts val="0"/>
              </a:spcAft>
              <a:buClr>
                <a:srgbClr val="00B0F0"/>
              </a:buClr>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如此</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进行下去，直到其中一个表</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被扫描</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完毕，然后再将未扫描完的表中剩余的所有元素放到表</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LC</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中。</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auto" latinLnBrk="0" hangingPunct="1">
              <a:lnSpc>
                <a:spcPct val="150000"/>
              </a:lnSpc>
              <a:spcBef>
                <a:spcPts val="1000"/>
              </a:spcBef>
              <a:spcAft>
                <a:spcPts val="0"/>
              </a:spcAft>
              <a:buClr>
                <a:srgbClr val="00B0F0"/>
              </a:buClr>
              <a:buSzTx/>
              <a:buFont typeface="Wingdings" panose="05000000000000000000" charset="0"/>
              <a:buChar char="n"/>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算法</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实现</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4"/>
          <p:cNvSpPr>
            <a:spLocks noGrp="1"/>
          </p:cNvSpPr>
          <p:nvPr>
            <p:ph type="sldNum" sz="quarter" idx="4"/>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latin typeface="Calibri" panose="020F0502020204030204" pitchFamily="34" charset="0"/>
              </a:rPr>
            </a:fld>
            <a:endParaRPr lang="en-US" altLang="zh-CN" sz="1200" dirty="0">
              <a:solidFill>
                <a:srgbClr val="898989"/>
              </a:solidFill>
              <a:latin typeface="Calibri" panose="020F0502020204030204" pitchFamily="34" charset="0"/>
            </a:endParaRPr>
          </a:p>
        </p:txBody>
      </p:sp>
      <p:sp>
        <p:nvSpPr>
          <p:cNvPr id="55298" name="Rectangle 2"/>
          <p:cNvSpPr>
            <a:spLocks noGrp="1" noChangeArrowheads="1"/>
          </p:cNvSpPr>
          <p:nvPr>
            <p:ph/>
          </p:nvPr>
        </p:nvSpPr>
        <p:spPr>
          <a:xfrm>
            <a:off x="58738" y="1063625"/>
            <a:ext cx="12090400" cy="5657850"/>
          </a:xfrm>
          <a:ln>
            <a:solidFill>
              <a:schemeClr val="accent1"/>
            </a:solidFill>
          </a:ln>
          <a:extLst>
            <a:ext uri="{AF507438-7753-43E0-B8FC-AC1667EBCBE1}">
              <a14:hiddenEffects xmlns:a14="http://schemas.microsoft.com/office/drawing/2010/main">
                <a:effectLst>
                  <a:outerShdw dist="45791" dir="3378596" algn="ctr" rotWithShape="0">
                    <a:schemeClr val="bg2"/>
                  </a:outerShdw>
                </a:effectLst>
              </a14:hiddenEffects>
            </a:ext>
          </a:extLst>
        </p:spPr>
        <p:txBody>
          <a:bodyPr vert="horz" wrap="square" lIns="91440" tIns="45720" rIns="91440" bIns="45720" numCol="1" rtlCol="0" anchor="t" anchorCtr="0" compatLnSpc="1">
            <a:normAutofit fontScale="85000"/>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线性表</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(Linear List) </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：由</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n(n≧)</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个数据元素</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结点</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cs"/>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cs"/>
              </a:rPr>
              <a:t>2</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cs"/>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组成的</a:t>
            </a:r>
            <a:r>
              <a:rPr kumimoji="0" lang="zh-CN" altLang="en-US" sz="2800" b="0" i="0" u="none" strike="noStrike" kern="1200" cap="none" spc="0" normalizeH="0" baseline="0" noProof="0" dirty="0">
                <a:ln>
                  <a:noFill/>
                </a:ln>
                <a:solidFill>
                  <a:srgbClr val="FF0000"/>
                </a:solidFill>
                <a:effectLst/>
                <a:uLnTx/>
                <a:uFillTx/>
                <a:latin typeface="+mn-lt"/>
                <a:ea typeface="+mn-ea"/>
                <a:cs typeface="+mn-cs"/>
              </a:rPr>
              <a:t>有限序列</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。其中数据元素的个数</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定义为表的长度。当</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n=0</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时称为空表，常将非空的线性表</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(n&gt;0)</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记作</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cs"/>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cs"/>
              </a:rPr>
              <a:t>2</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cs"/>
              </a:rPr>
              <a:t>n</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数据元素</a:t>
            </a:r>
            <a:r>
              <a:rPr kumimoji="0" lang="en-US" altLang="zh-CN" sz="2800" b="0" i="0" u="none" strike="noStrike" kern="1200" cap="none" spc="0" normalizeH="0" baseline="0" noProof="0" dirty="0" err="1">
                <a:ln>
                  <a:noFill/>
                </a:ln>
                <a:solidFill>
                  <a:schemeClr val="tx1"/>
                </a:solidFill>
                <a:effectLst/>
                <a:uLnTx/>
                <a:uFillTx/>
                <a:latin typeface="+mn-lt"/>
                <a:ea typeface="+mn-ea"/>
                <a:cs typeface="+mn-cs"/>
              </a:rPr>
              <a:t>a</a:t>
            </a:r>
            <a:r>
              <a:rPr kumimoji="0" lang="en-US" altLang="zh-CN" sz="2800" b="0" i="0" u="none" strike="noStrike" kern="1200" cap="none" spc="0" normalizeH="0" baseline="-25000" noProof="0" dirty="0" err="1">
                <a:ln>
                  <a:noFill/>
                </a:ln>
                <a:solidFill>
                  <a:schemeClr val="tx1"/>
                </a:solidFill>
                <a:effectLst/>
                <a:uLnTx/>
                <a:uFillTx/>
                <a:latin typeface="+mn-lt"/>
                <a:ea typeface="+mn-ea"/>
                <a:cs typeface="+mn-cs"/>
              </a:rPr>
              <a:t>i</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(1≦i≦n)</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只是一个抽象的符号，其具体含义在不同的情况下可以不同。</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例</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26</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个英文字母组成的字母表</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A</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B</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C</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Z</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例</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2</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、某校从</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1978</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年到</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1983</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年各种型号的计算机拥有量的变化情况。</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6</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17</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28</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50</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92</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188</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123" name="文本框 1"/>
          <p:cNvSpPr txBox="1"/>
          <p:nvPr/>
        </p:nvSpPr>
        <p:spPr>
          <a:xfrm>
            <a:off x="3033713" y="203200"/>
            <a:ext cx="7126287" cy="768350"/>
          </a:xfrm>
          <a:prstGeom prst="rect">
            <a:avLst/>
          </a:prstGeom>
          <a:noFill/>
          <a:ln w="9525">
            <a:noFill/>
          </a:ln>
        </p:spPr>
        <p:txBody>
          <a:bodyPr anchor="t">
            <a:spAutoFit/>
          </a:bodyPr>
          <a:p>
            <a:r>
              <a:rPr lang="en-US" altLang="zh-CN" sz="4400" dirty="0">
                <a:latin typeface="黑体" panose="02010609060101010101" pitchFamily="49" charset="-122"/>
                <a:ea typeface="黑体" panose="02010609060101010101" pitchFamily="49" charset="-122"/>
              </a:rPr>
              <a:t>2.1 </a:t>
            </a:r>
            <a:r>
              <a:rPr lang="zh-CN" altLang="en-US" sz="4400" dirty="0">
                <a:latin typeface="黑体" panose="02010609060101010101" pitchFamily="49" charset="-122"/>
                <a:ea typeface="黑体" panose="02010609060101010101" pitchFamily="49" charset="-122"/>
              </a:rPr>
              <a:t>线性表的逻辑结构</a:t>
            </a:r>
            <a:endParaRPr lang="zh-CN" altLang="en-US" dirty="0">
              <a:latin typeface="Calibri" panose="020F0502020204030204" pitchFamily="34" charset="0"/>
              <a:ea typeface="宋体" panose="02010600030101010101" pitchFamily="2" charset="-122"/>
            </a:endParaRPr>
          </a:p>
        </p:txBody>
      </p:sp>
    </p:spTree>
  </p:cSld>
  <p:clrMapOvr>
    <a:masterClrMapping/>
  </p:clrMapOvr>
  <p:transition spd="slow">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966FF40-D9E1-407E-84B2-78FECB582BD1}"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3554"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23555" name="Rectangle 2"/>
          <p:cNvSpPr>
            <a:spLocks noGrp="1"/>
          </p:cNvSpPr>
          <p:nvPr>
            <p:ph type="title"/>
          </p:nvPr>
        </p:nvSpPr>
        <p:spPr>
          <a:xfrm>
            <a:off x="109538" y="-192087"/>
            <a:ext cx="10515600" cy="1325562"/>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顺序表合并算法实现</a:t>
            </a:r>
            <a:endParaRPr lang="zh-CN" altLang="en-US" dirty="0">
              <a:latin typeface="黑体" panose="02010609060101010101" pitchFamily="49" charset="-122"/>
              <a:ea typeface="黑体" panose="02010609060101010101" pitchFamily="49" charset="-122"/>
            </a:endParaRPr>
          </a:p>
        </p:txBody>
      </p:sp>
      <p:sp>
        <p:nvSpPr>
          <p:cNvPr id="23557" name="Rectangle 3"/>
          <p:cNvSpPr>
            <a:spLocks noGrp="1" noChangeArrowheads="1"/>
          </p:cNvSpPr>
          <p:nvPr>
            <p:ph idx="1"/>
          </p:nvPr>
        </p:nvSpPr>
        <p:spPr>
          <a:xfrm>
            <a:off x="109538" y="860425"/>
            <a:ext cx="11893550" cy="5495925"/>
          </a:xfrm>
          <a:ln>
            <a:solidFill>
              <a:schemeClr val="accent1"/>
            </a:solidFill>
            <a:miter lim="800000"/>
          </a:ln>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void merge</a:t>
            </a:r>
            <a:r>
              <a:rPr kumimoji="0" lang="en-US" altLang="zh-CN" sz="22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 </a:t>
            </a:r>
            <a:r>
              <a:rPr kumimoji="0" lang="en-US" altLang="zh-CN" sz="2200" b="1" i="0" u="none" strike="noStrike" kern="1200" cap="none" spc="0" normalizeH="0" baseline="0" noProof="0" dirty="0" err="1" smtClean="0">
                <a:ln>
                  <a:noFill/>
                </a:ln>
                <a:solidFill>
                  <a:srgbClr val="C00000"/>
                </a:solidFill>
                <a:effectLst/>
                <a:uLnTx/>
                <a:uFillTx/>
                <a:latin typeface="+mn-lt"/>
                <a:ea typeface="+mn-ea"/>
                <a:cs typeface="+mn-cs"/>
              </a:rPr>
              <a:t>SeqList</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  *LA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err="1" smtClean="0">
                <a:ln>
                  <a:noFill/>
                </a:ln>
                <a:solidFill>
                  <a:srgbClr val="C00000"/>
                </a:solidFill>
                <a:effectLst/>
                <a:uLnTx/>
                <a:uFillTx/>
                <a:latin typeface="+mn-lt"/>
                <a:ea typeface="+mn-ea"/>
                <a:cs typeface="+mn-cs"/>
              </a:rPr>
              <a:t>SeqList</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  *LB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err="1" smtClean="0">
                <a:ln>
                  <a:noFill/>
                </a:ln>
                <a:solidFill>
                  <a:srgbClr val="C00000"/>
                </a:solidFill>
                <a:effectLst/>
                <a:uLnTx/>
                <a:uFillTx/>
                <a:latin typeface="+mn-lt"/>
                <a:ea typeface="+mn-ea"/>
                <a:cs typeface="+mn-cs"/>
              </a:rPr>
              <a:t>SeqList</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  *LC</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=0;j=0;k=0;</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while( </a:t>
            </a:r>
            <a:r>
              <a:rPr kumimoji="0" lang="en-US" altLang="zh-CN" sz="2200" b="1" i="0" u="none" strike="noStrike" kern="1200" cap="none" spc="0" normalizeH="0" baseline="0" noProof="0" dirty="0" err="1" smtClean="0">
                <a:ln>
                  <a:noFill/>
                </a:ln>
                <a:solidFill>
                  <a:srgbClr val="C00000"/>
                </a:solidFill>
                <a:effectLst/>
                <a:uLnTx/>
                <a:uFillTx/>
                <a:latin typeface="+mn-lt"/>
                <a:ea typeface="+mn-ea"/>
                <a:cs typeface="+mn-cs"/>
              </a:rPr>
              <a:t>i</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&lt;=LA-&gt;last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&amp;&amp; </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j&lt;=LB-&gt;last</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if( </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LA-&gt;</a:t>
            </a:r>
            <a:r>
              <a:rPr kumimoji="0" lang="en-US" altLang="zh-CN" sz="2200" b="1" i="0" u="none" strike="noStrike" kern="1200" cap="none" spc="0" normalizeH="0" baseline="0" noProof="0" dirty="0" err="1" smtClean="0">
                <a:ln>
                  <a:noFill/>
                </a:ln>
                <a:solidFill>
                  <a:srgbClr val="C00000"/>
                </a:solidFill>
                <a:effectLst/>
                <a:uLnTx/>
                <a:uFillTx/>
                <a:latin typeface="+mn-lt"/>
                <a:ea typeface="+mn-ea"/>
                <a:cs typeface="+mn-cs"/>
              </a:rPr>
              <a:t>elem</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a:t>
            </a:r>
            <a:r>
              <a:rPr kumimoji="0" lang="en-US" altLang="zh-CN" sz="2200" b="1" i="0" u="none" strike="noStrike" kern="1200" cap="none" spc="0" normalizeH="0" baseline="0" noProof="0" dirty="0" err="1" smtClean="0">
                <a:ln>
                  <a:noFill/>
                </a:ln>
                <a:solidFill>
                  <a:srgbClr val="C00000"/>
                </a:solidFill>
                <a:effectLst/>
                <a:uLnTx/>
                <a:uFillTx/>
                <a:latin typeface="+mn-lt"/>
                <a:ea typeface="+mn-ea"/>
                <a:cs typeface="+mn-cs"/>
              </a:rPr>
              <a:t>i</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 &lt;= LB-&gt;</a:t>
            </a:r>
            <a:r>
              <a:rPr kumimoji="0" lang="en-US" altLang="zh-CN" sz="2200" b="1" i="0" u="none" strike="noStrike" kern="1200" cap="none" spc="0" normalizeH="0" baseline="0" noProof="0" dirty="0" err="1" smtClean="0">
                <a:ln>
                  <a:noFill/>
                </a:ln>
                <a:solidFill>
                  <a:srgbClr val="C00000"/>
                </a:solidFill>
                <a:effectLst/>
                <a:uLnTx/>
                <a:uFillTx/>
                <a:latin typeface="+mn-lt"/>
                <a:ea typeface="+mn-ea"/>
                <a:cs typeface="+mn-cs"/>
              </a:rPr>
              <a:t>elem</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[j]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LC-&gt;</a:t>
            </a:r>
            <a:r>
              <a:rPr kumimoji="0" lang="en-US" altLang="zh-CN" sz="2200" b="0" i="0" u="none" strike="noStrike" kern="1200" cap="none" spc="0" normalizeH="0" baseline="0" noProof="0" dirty="0" err="1" smtClean="0">
                <a:ln>
                  <a:noFill/>
                </a:ln>
                <a:solidFill>
                  <a:schemeClr val="tx1"/>
                </a:solidFill>
                <a:effectLst/>
                <a:uLnTx/>
                <a:uFillTx/>
                <a:latin typeface="+mn-lt"/>
                <a:ea typeface="+mn-ea"/>
                <a:cs typeface="+mn-cs"/>
              </a:rPr>
              <a:t>elem</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[k]= </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LA-&gt;</a:t>
            </a:r>
            <a:r>
              <a:rPr kumimoji="0" lang="en-US" altLang="zh-CN" sz="2200" b="1" i="0" u="none" strike="noStrike" kern="1200" cap="none" spc="0" normalizeH="0" baseline="0" noProof="0" dirty="0" err="1" smtClean="0">
                <a:ln>
                  <a:noFill/>
                </a:ln>
                <a:solidFill>
                  <a:srgbClr val="C00000"/>
                </a:solidFill>
                <a:effectLst/>
                <a:uLnTx/>
                <a:uFillTx/>
                <a:latin typeface="+mn-lt"/>
                <a:ea typeface="+mn-ea"/>
                <a:cs typeface="+mn-cs"/>
              </a:rPr>
              <a:t>elem</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a:t>
            </a:r>
            <a:r>
              <a:rPr kumimoji="0" lang="en-US" altLang="zh-CN" sz="2200" b="1" i="0" u="none" strike="noStrike" kern="1200" cap="none" spc="0" normalizeH="0" baseline="0" noProof="0" dirty="0" err="1" smtClean="0">
                <a:ln>
                  <a:noFill/>
                </a:ln>
                <a:solidFill>
                  <a:srgbClr val="C00000"/>
                </a:solidFill>
                <a:effectLst/>
                <a:uLnTx/>
                <a:uFillTx/>
                <a:latin typeface="+mn-lt"/>
                <a:ea typeface="+mn-ea"/>
                <a:cs typeface="+mn-cs"/>
              </a:rPr>
              <a:t>i</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err="1" smtClean="0">
                <a:ln>
                  <a:noFill/>
                </a:ln>
                <a:solidFill>
                  <a:schemeClr val="accent5"/>
                </a:solidFill>
                <a:effectLst/>
                <a:uLnTx/>
                <a:uFillTx/>
                <a:latin typeface="+mn-lt"/>
                <a:ea typeface="+mn-ea"/>
                <a:cs typeface="+mn-cs"/>
              </a:rPr>
              <a:t>i</a:t>
            </a:r>
            <a:r>
              <a:rPr kumimoji="0" lang="en-US" altLang="zh-CN" sz="2200" b="1" i="0" u="none" strike="noStrike" kern="1200" cap="none" spc="0" normalizeH="0" baseline="0" noProof="0" dirty="0" smtClean="0">
                <a:ln>
                  <a:noFill/>
                </a:ln>
                <a:solidFill>
                  <a:schemeClr val="accent5"/>
                </a:solidFill>
                <a:effectLst/>
                <a:uLnTx/>
                <a:uFillTx/>
                <a:latin typeface="+mn-lt"/>
                <a:ea typeface="+mn-ea"/>
                <a:cs typeface="+mn-cs"/>
              </a:rPr>
              <a:t>++</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smtClean="0">
                <a:ln>
                  <a:noFill/>
                </a:ln>
                <a:solidFill>
                  <a:schemeClr val="accent5"/>
                </a:solidFill>
                <a:effectLst/>
                <a:uLnTx/>
                <a:uFillTx/>
                <a:latin typeface="+mn-lt"/>
                <a:ea typeface="+mn-ea"/>
                <a:cs typeface="+mn-cs"/>
              </a:rPr>
              <a:t>k++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else</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LC-&gt;</a:t>
            </a:r>
            <a:r>
              <a:rPr kumimoji="0" lang="en-US" altLang="zh-CN" sz="2200" b="0" i="0" u="none" strike="noStrike" kern="1200" cap="none" spc="0" normalizeH="0" baseline="0" noProof="0" dirty="0" err="1" smtClean="0">
                <a:ln>
                  <a:noFill/>
                </a:ln>
                <a:solidFill>
                  <a:schemeClr val="tx1"/>
                </a:solidFill>
                <a:effectLst/>
                <a:uLnTx/>
                <a:uFillTx/>
                <a:latin typeface="+mn-lt"/>
                <a:ea typeface="+mn-ea"/>
                <a:cs typeface="+mn-cs"/>
              </a:rPr>
              <a:t>elem</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[k]=</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LB-&gt;</a:t>
            </a:r>
            <a:r>
              <a:rPr kumimoji="0" lang="en-US" altLang="zh-CN" sz="2200" b="1" i="0" u="none" strike="noStrike" kern="1200" cap="none" spc="0" normalizeH="0" baseline="0" noProof="0" dirty="0" err="1" smtClean="0">
                <a:ln>
                  <a:noFill/>
                </a:ln>
                <a:solidFill>
                  <a:srgbClr val="C00000"/>
                </a:solidFill>
                <a:effectLst/>
                <a:uLnTx/>
                <a:uFillTx/>
                <a:latin typeface="+mn-lt"/>
                <a:ea typeface="+mn-ea"/>
                <a:cs typeface="+mn-cs"/>
              </a:rPr>
              <a:t>elem</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[j]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err="1" smtClean="0">
                <a:ln>
                  <a:noFill/>
                </a:ln>
                <a:solidFill>
                  <a:schemeClr val="accent5"/>
                </a:solidFill>
                <a:effectLst/>
                <a:uLnTx/>
                <a:uFillTx/>
                <a:latin typeface="+mn-lt"/>
                <a:ea typeface="+mn-ea"/>
                <a:cs typeface="+mn-cs"/>
              </a:rPr>
              <a:t>j++</a:t>
            </a:r>
            <a:r>
              <a:rPr kumimoji="0" lang="en-US" altLang="zh-CN" sz="2200" b="1" i="0" u="none" strike="noStrike" kern="1200" cap="none" spc="0" normalizeH="0" baseline="0" noProof="0" dirty="0" smtClean="0">
                <a:ln>
                  <a:noFill/>
                </a:ln>
                <a:solidFill>
                  <a:schemeClr val="accent5"/>
                </a:solidFill>
                <a:effectLst/>
                <a:uLnTx/>
                <a:uFillTx/>
                <a:latin typeface="+mn-lt"/>
                <a:ea typeface="+mn-ea"/>
                <a:cs typeface="+mn-cs"/>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smtClean="0">
                <a:ln>
                  <a:noFill/>
                </a:ln>
                <a:solidFill>
                  <a:schemeClr val="accent5"/>
                </a:solidFill>
                <a:effectLst/>
                <a:uLnTx/>
                <a:uFillTx/>
                <a:latin typeface="+mn-lt"/>
                <a:ea typeface="+mn-ea"/>
                <a:cs typeface="+mn-cs"/>
              </a:rPr>
              <a:t>k++</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while( </a:t>
            </a:r>
            <a:r>
              <a:rPr kumimoji="0" lang="en-US" altLang="zh-CN" sz="2200" b="1" i="0" u="none" strike="noStrike" kern="1200" cap="none" spc="0" normalizeH="0" baseline="0" noProof="0" dirty="0" err="1" smtClean="0">
                <a:ln>
                  <a:noFill/>
                </a:ln>
                <a:solidFill>
                  <a:srgbClr val="C00000"/>
                </a:solidFill>
                <a:effectLst/>
                <a:uLnTx/>
                <a:uFillTx/>
                <a:latin typeface="+mn-lt"/>
                <a:ea typeface="+mn-ea"/>
                <a:cs typeface="+mn-cs"/>
              </a:rPr>
              <a:t>i</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&lt;=LA-&gt;last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当表</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LA</a:t>
            </a:r>
            <a:r>
              <a:rPr kumimoji="0" lang="zh-CN" alt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长则将表</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LA</a:t>
            </a:r>
            <a:r>
              <a:rPr kumimoji="0" lang="zh-CN" alt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余下的元素赋给表</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LC*/</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LC-&gt;</a:t>
            </a:r>
            <a:r>
              <a:rPr kumimoji="0" lang="en-US" altLang="zh-CN" sz="2200" b="0" i="0" u="none" strike="noStrike" kern="1200" cap="none" spc="0" normalizeH="0" baseline="0" noProof="0" dirty="0" err="1" smtClean="0">
                <a:ln>
                  <a:noFill/>
                </a:ln>
                <a:solidFill>
                  <a:schemeClr val="tx1"/>
                </a:solidFill>
                <a:effectLst/>
                <a:uLnTx/>
                <a:uFillTx/>
                <a:latin typeface="+mn-lt"/>
                <a:ea typeface="+mn-ea"/>
                <a:cs typeface="+mn-cs"/>
              </a:rPr>
              <a:t>elem</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[k]= LA-&gt;</a:t>
            </a:r>
            <a:r>
              <a:rPr kumimoji="0" lang="en-US" altLang="zh-CN" sz="2200" b="0" i="0" u="none" strike="noStrike" kern="1200" cap="none" spc="0" normalizeH="0" baseline="0" noProof="0" dirty="0" err="1" smtClean="0">
                <a:ln>
                  <a:noFill/>
                </a:ln>
                <a:solidFill>
                  <a:schemeClr val="tx1"/>
                </a:solidFill>
                <a:effectLst/>
                <a:uLnTx/>
                <a:uFillTx/>
                <a:latin typeface="+mn-lt"/>
                <a:ea typeface="+mn-ea"/>
                <a:cs typeface="+mn-cs"/>
              </a:rPr>
              <a:t>elem</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k++;    }</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while( </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j&lt;=LB-&gt;last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当表</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LB</a:t>
            </a:r>
            <a:r>
              <a:rPr kumimoji="0" lang="zh-CN" alt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长则将表</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LB</a:t>
            </a:r>
            <a:r>
              <a:rPr kumimoji="0" lang="zh-CN" alt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余下的元素赋给表</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LC*/</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LC-&gt;</a:t>
            </a:r>
            <a:r>
              <a:rPr kumimoji="0" lang="en-US" altLang="zh-CN" sz="2200" b="0" i="0" u="none" strike="noStrike" kern="1200" cap="none" spc="0" normalizeH="0" baseline="0" noProof="0" dirty="0" err="1" smtClean="0">
                <a:ln>
                  <a:noFill/>
                </a:ln>
                <a:solidFill>
                  <a:schemeClr val="tx1"/>
                </a:solidFill>
                <a:effectLst/>
                <a:uLnTx/>
                <a:uFillTx/>
                <a:latin typeface="+mn-lt"/>
                <a:ea typeface="+mn-ea"/>
                <a:cs typeface="+mn-cs"/>
              </a:rPr>
              <a:t>elem</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[k]= LB-&gt;</a:t>
            </a:r>
            <a:r>
              <a:rPr kumimoji="0" lang="en-US" altLang="zh-CN" sz="2200" b="0" i="0" u="none" strike="noStrike" kern="1200" cap="none" spc="0" normalizeH="0" baseline="0" noProof="0" dirty="0" err="1" smtClean="0">
                <a:ln>
                  <a:noFill/>
                </a:ln>
                <a:solidFill>
                  <a:schemeClr val="tx1"/>
                </a:solidFill>
                <a:effectLst/>
                <a:uLnTx/>
                <a:uFillTx/>
                <a:latin typeface="+mn-lt"/>
                <a:ea typeface="+mn-ea"/>
                <a:cs typeface="+mn-cs"/>
              </a:rPr>
              <a:t>elem</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[j];  </a:t>
            </a:r>
            <a:r>
              <a:rPr kumimoji="0" lang="en-US" altLang="zh-CN" sz="2200" b="0" i="0" u="none" strike="noStrike" kern="1200" cap="none" spc="0" normalizeH="0" baseline="0" noProof="0" dirty="0" smtClean="0">
                <a:ln>
                  <a:noFill/>
                </a:ln>
                <a:solidFill>
                  <a:schemeClr val="tx1"/>
                </a:solidFill>
                <a:effectLst/>
                <a:uLnTx/>
                <a:uFillTx/>
                <a:latin typeface="+mn-lt"/>
                <a:ea typeface="PMingLiU"/>
                <a:cs typeface="PMingLiU"/>
              </a:rPr>
              <a:t> </a:t>
            </a:r>
            <a:r>
              <a:rPr kumimoji="0" lang="en-US" altLang="zh-CN" sz="2200" b="0" i="0" u="none" strike="noStrike" kern="1200" cap="none" spc="0" normalizeH="0" baseline="0" noProof="0" dirty="0" err="1" smtClean="0">
                <a:ln>
                  <a:noFill/>
                </a:ln>
                <a:solidFill>
                  <a:schemeClr val="tx1"/>
                </a:solidFill>
                <a:effectLst/>
                <a:uLnTx/>
                <a:uFillTx/>
                <a:latin typeface="+mn-lt"/>
                <a:ea typeface="+mn-ea"/>
                <a:cs typeface="+mn-cs"/>
              </a:rPr>
              <a:t>j++</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k++;    }</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LC-&gt;last=LA-&gt;</a:t>
            </a:r>
            <a:r>
              <a:rPr kumimoji="0" lang="en-US" altLang="zh-CN" sz="2200" b="1" i="0" u="none" strike="noStrike" kern="1200" cap="none" spc="0" normalizeH="0" baseline="0" noProof="0" dirty="0" err="1" smtClean="0">
                <a:ln>
                  <a:noFill/>
                </a:ln>
                <a:solidFill>
                  <a:srgbClr val="C00000"/>
                </a:solidFill>
                <a:effectLst/>
                <a:uLnTx/>
                <a:uFillTx/>
                <a:latin typeface="+mn-lt"/>
                <a:ea typeface="+mn-ea"/>
                <a:cs typeface="+mn-cs"/>
              </a:rPr>
              <a:t>last+LB</a:t>
            </a:r>
            <a:r>
              <a:rPr kumimoji="0" lang="en-US" altLang="zh-CN" sz="2200" b="1" i="0" u="none" strike="noStrike" kern="1200" cap="none" spc="0" normalizeH="0" baseline="0" noProof="0" dirty="0" smtClean="0">
                <a:ln>
                  <a:noFill/>
                </a:ln>
                <a:solidFill>
                  <a:srgbClr val="C00000"/>
                </a:solidFill>
                <a:effectLst/>
                <a:uLnTx/>
                <a:uFillTx/>
                <a:latin typeface="+mn-lt"/>
                <a:ea typeface="+mn-ea"/>
                <a:cs typeface="+mn-cs"/>
              </a:rPr>
              <a:t>-&gt;last</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CFF184C-FF79-4F0E-9EA3-237AE45E9BF2}"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578"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24579" name="Rectangle 2"/>
          <p:cNvSpPr>
            <a:spLocks noGrp="1"/>
          </p:cNvSpPr>
          <p:nvPr>
            <p:ph type="title"/>
          </p:nvPr>
        </p:nvSpPr>
        <p:spPr>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顺序存储结构的优点和缺点</a:t>
            </a:r>
            <a:endParaRPr lang="zh-CN" altLang="en-US" dirty="0">
              <a:latin typeface="黑体" panose="02010609060101010101" pitchFamily="49" charset="-122"/>
              <a:ea typeface="黑体" panose="02010609060101010101" pitchFamily="49" charset="-122"/>
            </a:endParaRPr>
          </a:p>
        </p:txBody>
      </p:sp>
      <p:sp>
        <p:nvSpPr>
          <p:cNvPr id="108547" name="Rectangle 3"/>
          <p:cNvSpPr>
            <a:spLocks noGrp="1" noChangeArrowheads="1"/>
          </p:cNvSpPr>
          <p:nvPr>
            <p:ph idx="1"/>
          </p:nvPr>
        </p:nvSpPr>
        <p:spPr>
          <a:xfrm>
            <a:off x="160338" y="1563688"/>
            <a:ext cx="11871325" cy="4792663"/>
          </a:xfrm>
          <a:ln>
            <a:solidFill>
              <a:schemeClr val="accent1"/>
            </a:solidFill>
          </a:ln>
        </p:spPr>
        <p:txBody>
          <a:bodyPr vert="horz" wrap="square" lIns="91440" tIns="45720" rIns="91440" bIns="45720" numCol="1" rtlCol="0" anchor="t" anchorCtr="0" compatLnSpc="1">
            <a:normAutofit lnSpcReduction="10000"/>
          </a:bodyPr>
          <a:lstStyle/>
          <a:p>
            <a:pPr marL="533400" marR="0" lvl="0" indent="-5334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mn-lt"/>
                <a:ea typeface="+mn-ea"/>
                <a:cs typeface="+mn-cs"/>
              </a:rPr>
              <a:t>优点：</a:t>
            </a:r>
            <a:endParaRPr kumimoji="0" lang="zh-CN" altLang="en-US" sz="2400" b="1" i="0" u="none" strike="noStrike" kern="1200" cap="none" spc="0" normalizeH="0" baseline="0" noProof="0" dirty="0">
              <a:ln>
                <a:noFill/>
              </a:ln>
              <a:solidFill>
                <a:srgbClr val="FF0000"/>
              </a:solidFill>
              <a:effectLst/>
              <a:uLnTx/>
              <a:uFillTx/>
              <a:latin typeface="+mn-lt"/>
              <a:ea typeface="+mn-ea"/>
              <a:cs typeface="+mn-cs"/>
            </a:endParaRPr>
          </a:p>
          <a:p>
            <a:pPr marL="914400" marR="0" lvl="1" indent="-457200" algn="l" defTabSz="914400" rtl="0" eaLnBrk="1" fontAlgn="auto" latinLnBrk="0" hangingPunct="1">
              <a:lnSpc>
                <a:spcPct val="150000"/>
              </a:lnSpc>
              <a:spcBef>
                <a:spcPts val="5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无需为表示结点间的逻辑关系而增加额外的存储空间；</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914400" marR="0" lvl="1" indent="-457200" algn="l" defTabSz="914400" rtl="0" eaLnBrk="1" fontAlgn="auto" latinLnBrk="0" hangingPunct="1">
              <a:lnSpc>
                <a:spcPct val="150000"/>
              </a:lnSpc>
              <a:spcBef>
                <a:spcPts val="5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2.</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可方便地随机存取表中的任一元素。</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533400" marR="0" lvl="0" indent="-5334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mn-lt"/>
                <a:ea typeface="+mn-ea"/>
                <a:cs typeface="+mn-cs"/>
              </a:rPr>
              <a:t>缺点：</a:t>
            </a:r>
            <a:endParaRPr kumimoji="0" lang="zh-CN" altLang="en-US" sz="2400" b="1" i="0" u="none" strike="noStrike" kern="1200" cap="none" spc="0" normalizeH="0" baseline="0" noProof="0" dirty="0">
              <a:ln>
                <a:noFill/>
              </a:ln>
              <a:solidFill>
                <a:srgbClr val="FF0000"/>
              </a:solidFill>
              <a:effectLst/>
              <a:uLnTx/>
              <a:uFillTx/>
              <a:latin typeface="+mn-lt"/>
              <a:ea typeface="+mn-ea"/>
              <a:cs typeface="+mn-cs"/>
            </a:endParaRPr>
          </a:p>
          <a:p>
            <a:pPr marL="711200" marR="0" lvl="1" indent="-254000" algn="l" defTabSz="914400" rtl="0" eaLnBrk="1" fontAlgn="auto" latinLnBrk="0" hangingPunct="1">
              <a:lnSpc>
                <a:spcPct val="150000"/>
              </a:lnSpc>
              <a:spcBef>
                <a:spcPts val="5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1.</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插入或删除运算不方便</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，除表尾的位置外，在表的其它位置上进行插入或删除操作都必须移动大量的结点，</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其效率较低</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711200" marR="0" lvl="1" indent="-254000" algn="l" defTabSz="914400" rtl="0" eaLnBrk="1" fontAlgn="auto" latinLnBrk="0" hangingPunct="1">
              <a:lnSpc>
                <a:spcPct val="150000"/>
              </a:lnSpc>
              <a:spcBef>
                <a:spcPts val="5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2.</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由于顺序表要求占用连续的存储空间，存储分配只能预先进行</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静态分配</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。因此当表长变化较大时，</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难以确定合适的存储规模</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2878307-647D-465B-A2AC-16AFE01AE392}"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560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25603" name="Rectangle 2"/>
          <p:cNvSpPr>
            <a:spLocks noGrp="1"/>
          </p:cNvSpPr>
          <p:nvPr>
            <p:ph type="title"/>
          </p:nvPr>
        </p:nvSpPr>
        <p:spPr>
          <a:xfrm>
            <a:off x="160338" y="260350"/>
            <a:ext cx="10515600" cy="1325563"/>
          </a:xfrm>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2.3  </a:t>
            </a:r>
            <a:r>
              <a:rPr lang="zh-CN" altLang="en-US" dirty="0">
                <a:latin typeface="黑体" panose="02010609060101010101" pitchFamily="49" charset="-122"/>
                <a:ea typeface="黑体" panose="02010609060101010101" pitchFamily="49" charset="-122"/>
              </a:rPr>
              <a:t>线性表的物理存储之二</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链式存储</a:t>
            </a:r>
            <a:endParaRPr lang="zh-CN" altLang="en-US" dirty="0">
              <a:latin typeface="黑体" panose="02010609060101010101" pitchFamily="49" charset="-122"/>
              <a:ea typeface="黑体" panose="02010609060101010101" pitchFamily="49" charset="-122"/>
            </a:endParaRPr>
          </a:p>
        </p:txBody>
      </p:sp>
      <p:sp>
        <p:nvSpPr>
          <p:cNvPr id="64515" name="Rectangle 3"/>
          <p:cNvSpPr>
            <a:spLocks noGrp="1" noChangeArrowheads="1"/>
          </p:cNvSpPr>
          <p:nvPr>
            <p:ph idx="1"/>
          </p:nvPr>
        </p:nvSpPr>
        <p:spPr>
          <a:xfrm>
            <a:off x="160338" y="1825625"/>
            <a:ext cx="11842750" cy="4206875"/>
          </a:xfrm>
          <a:ln>
            <a:solidFill>
              <a:schemeClr val="accent1"/>
            </a:solidFill>
          </a:ln>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链表</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定义：</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50000"/>
              </a:lnSpc>
              <a:spcBef>
                <a:spcPts val="50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采用链式存储结构的线性表称为</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链表</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150000"/>
              </a:lnSpc>
              <a:spcBef>
                <a:spcPts val="500"/>
              </a:spcBef>
              <a:spcAft>
                <a:spcPts val="0"/>
              </a:spcAft>
              <a:buClrTx/>
              <a:buSzTx/>
              <a:buFontTx/>
              <a:buNone/>
              <a:defRPr/>
            </a:pP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从</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两个角度来讨论链表</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685800" marR="0" lvl="1" indent="-228600" algn="l" defTabSz="914400" rtl="0" eaLnBrk="1" fontAlgn="auto" latinLnBrk="0" hangingPunct="1">
              <a:lnSpc>
                <a:spcPct val="150000"/>
              </a:lnSpc>
              <a:spcBef>
                <a:spcPts val="500"/>
              </a:spcBef>
              <a:spcAft>
                <a:spcPts val="0"/>
              </a:spcAft>
              <a:buClrTx/>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1</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从</a:t>
            </a:r>
            <a:r>
              <a:rPr kumimoji="0" lang="zh-CN" altLang="en-US" sz="2800" b="1" i="0" u="none" strike="noStrike" kern="1200" cap="none" spc="0" normalizeH="0" baseline="0" noProof="0" dirty="0">
                <a:ln>
                  <a:noFill/>
                </a:ln>
                <a:solidFill>
                  <a:schemeClr val="accent5"/>
                </a:solidFill>
                <a:effectLst/>
                <a:uLnTx/>
                <a:uFillTx/>
                <a:latin typeface="宋体" panose="02010600030101010101" pitchFamily="2" charset="-122"/>
                <a:ea typeface="+mn-ea"/>
                <a:cs typeface="+mn-cs"/>
              </a:rPr>
              <a:t>实现角度</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看，链表可分为</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动态链表</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和</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静态链表</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685800" marR="0" lvl="1" indent="-228600" algn="l" defTabSz="914400" rtl="0" eaLnBrk="1" fontAlgn="auto" latinLnBrk="0" hangingPunct="1">
              <a:lnSpc>
                <a:spcPct val="150000"/>
              </a:lnSpc>
              <a:spcBef>
                <a:spcPts val="500"/>
              </a:spcBef>
              <a:spcAft>
                <a:spcPts val="0"/>
              </a:spcAft>
              <a:buClrTx/>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2</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从</a:t>
            </a:r>
            <a:r>
              <a:rPr kumimoji="0" lang="zh-CN" altLang="en-US" sz="2800" b="1" i="0" u="none" strike="noStrike" kern="1200" cap="none" spc="0" normalizeH="0" baseline="0" noProof="0" dirty="0">
                <a:ln>
                  <a:noFill/>
                </a:ln>
                <a:solidFill>
                  <a:schemeClr val="accent5"/>
                </a:solidFill>
                <a:effectLst/>
                <a:uLnTx/>
                <a:uFillTx/>
                <a:latin typeface="宋体" panose="02010600030101010101" pitchFamily="2" charset="-122"/>
                <a:ea typeface="+mn-ea"/>
                <a:cs typeface="+mn-cs"/>
              </a:rPr>
              <a:t>链接方式</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的角度看，链表可分为</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单链表</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循环链表</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和</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双链表</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en-US" altLang="zh-CN" sz="28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1C336C6-FE42-4BA7-9755-6A6D829E20EE}"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6626" name="灯片编号占位符 3"/>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49506" name="Rectangle 2"/>
          <p:cNvSpPr>
            <a:spLocks noChangeArrowheads="1"/>
          </p:cNvSpPr>
          <p:nvPr/>
        </p:nvSpPr>
        <p:spPr bwMode="auto">
          <a:xfrm>
            <a:off x="330200" y="1905000"/>
            <a:ext cx="9144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auto" latinLnBrk="0" hangingPunct="1">
              <a:lnSpc>
                <a:spcPct val="150000"/>
              </a:lnSpc>
              <a:spcBef>
                <a:spcPct val="50000"/>
              </a:spcBef>
              <a:spcAft>
                <a:spcPts val="0"/>
              </a:spcAft>
              <a:buClr>
                <a:schemeClr val="tx1"/>
              </a:buClr>
              <a:buSzPct val="75000"/>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2.3.1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单链表</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50000"/>
              </a:lnSpc>
              <a:spcBef>
                <a:spcPct val="50000"/>
              </a:spcBef>
              <a:spcAft>
                <a:spcPts val="0"/>
              </a:spcAft>
              <a:buClr>
                <a:schemeClr val="tx1"/>
              </a:buClr>
              <a:buSzPct val="75000"/>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2.3.2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单链表上的基本运算</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50000"/>
              </a:lnSpc>
              <a:spcBef>
                <a:spcPct val="50000"/>
              </a:spcBef>
              <a:spcAft>
                <a:spcPts val="0"/>
              </a:spcAft>
              <a:buClr>
                <a:schemeClr val="tx1"/>
              </a:buClr>
              <a:buSzPct val="75000"/>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2.3.3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循环链表</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50000"/>
              </a:lnSpc>
              <a:spcBef>
                <a:spcPct val="50000"/>
              </a:spcBef>
              <a:spcAft>
                <a:spcPts val="0"/>
              </a:spcAft>
              <a:buClr>
                <a:schemeClr val="tx1"/>
              </a:buClr>
              <a:buSzPct val="75000"/>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2.3.4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双向链表</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50000"/>
              </a:lnSpc>
              <a:spcBef>
                <a:spcPct val="50000"/>
              </a:spcBef>
              <a:spcAft>
                <a:spcPts val="0"/>
              </a:spcAft>
              <a:buClr>
                <a:schemeClr val="tx1"/>
              </a:buClr>
              <a:buSzPct val="75000"/>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2.3.5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静态链表</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50000"/>
              </a:lnSpc>
              <a:spcBef>
                <a:spcPct val="50000"/>
              </a:spcBef>
              <a:spcAft>
                <a:spcPts val="0"/>
              </a:spcAft>
              <a:buClr>
                <a:schemeClr val="tx1"/>
              </a:buClr>
              <a:buSzPct val="75000"/>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2.3.6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顺序表和链表的比较</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26628" name="Rectangle 3"/>
          <p:cNvSpPr/>
          <p:nvPr/>
        </p:nvSpPr>
        <p:spPr>
          <a:xfrm>
            <a:off x="330200" y="384175"/>
            <a:ext cx="9601200" cy="1143000"/>
          </a:xfrm>
          <a:prstGeom prst="rect">
            <a:avLst/>
          </a:prstGeom>
          <a:noFill/>
          <a:ln w="9525">
            <a:noFill/>
          </a:ln>
        </p:spPr>
        <p:txBody>
          <a:bodyPr anchor="b"/>
          <a:p>
            <a:pPr>
              <a:lnSpc>
                <a:spcPct val="90000"/>
              </a:lnSpc>
            </a:pPr>
            <a:r>
              <a:rPr lang="zh-CN" altLang="en-US" sz="4400" b="1" dirty="0">
                <a:latin typeface="黑体" panose="02010609060101010101" pitchFamily="49" charset="-122"/>
                <a:ea typeface="黑体" panose="02010609060101010101" pitchFamily="49" charset="-122"/>
              </a:rPr>
              <a:t>链表</a:t>
            </a:r>
            <a:endParaRPr lang="zh-CN" altLang="en-US" sz="4400" b="1" dirty="0">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904009B-1436-4716-B362-BD5246CA8B58}"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7650"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27651" name="Rectangle 2"/>
          <p:cNvSpPr>
            <a:spLocks noGrp="1"/>
          </p:cNvSpPr>
          <p:nvPr>
            <p:ph type="title"/>
          </p:nvPr>
        </p:nvSpPr>
        <p:spPr>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2.3.1  </a:t>
            </a:r>
            <a:r>
              <a:rPr lang="zh-CN" altLang="en-US" dirty="0">
                <a:latin typeface="黑体" panose="02010609060101010101" pitchFamily="49" charset="-122"/>
                <a:ea typeface="黑体" panose="02010609060101010101" pitchFamily="49" charset="-122"/>
              </a:rPr>
              <a:t>单链表</a:t>
            </a:r>
            <a:endParaRPr lang="zh-CN" altLang="en-US" dirty="0">
              <a:latin typeface="黑体" panose="02010609060101010101" pitchFamily="49" charset="-122"/>
              <a:ea typeface="黑体" panose="02010609060101010101" pitchFamily="49" charset="-122"/>
            </a:endParaRPr>
          </a:p>
        </p:txBody>
      </p:sp>
      <p:sp>
        <p:nvSpPr>
          <p:cNvPr id="27653" name="Rectangle 3"/>
          <p:cNvSpPr>
            <a:spLocks noGrp="1" noChangeArrowheads="1"/>
          </p:cNvSpPr>
          <p:nvPr>
            <p:ph idx="1"/>
          </p:nvPr>
        </p:nvSpPr>
        <p:spPr>
          <a:xfrm>
            <a:off x="195263" y="1538288"/>
            <a:ext cx="11801475" cy="4351338"/>
          </a:xfrm>
          <a:ln>
            <a:solidFill>
              <a:schemeClr val="accent1"/>
            </a:solidFill>
          </a:ln>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ts val="1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结点（</a:t>
            </a:r>
            <a:r>
              <a:rPr kumimoji="0" lang="en-US" altLang="zh-CN" sz="2400" b="1" i="0" u="none" strike="noStrike" kern="1200" cap="none" spc="0" normalizeH="0" baseline="0" noProof="0" dirty="0" smtClean="0">
                <a:ln>
                  <a:noFill/>
                </a:ln>
                <a:solidFill>
                  <a:srgbClr val="C00000"/>
                </a:solidFill>
                <a:effectLst/>
                <a:uLnTx/>
                <a:uFillTx/>
                <a:latin typeface="+mn-lt"/>
                <a:ea typeface="+mn-ea"/>
                <a:cs typeface="+mn-cs"/>
              </a:rPr>
              <a:t>Node</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为了正确地表示结点间的逻辑关系，必须在存储线性表的每个数据元素值</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数据域</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的同时，</a:t>
            </a:r>
            <a:r>
              <a:rPr kumimoji="0" lang="zh-CN" altLang="en-US" sz="2400" b="1" i="0" u="none" strike="noStrike" kern="1200" cap="none" spc="0" normalizeH="0" baseline="0" noProof="0" dirty="0" smtClean="0">
                <a:ln>
                  <a:noFill/>
                </a:ln>
                <a:solidFill>
                  <a:srgbClr val="1007C3"/>
                </a:solidFill>
                <a:effectLst/>
                <a:uLnTx/>
                <a:uFillTx/>
                <a:latin typeface="+mn-lt"/>
                <a:ea typeface="+mn-ea"/>
                <a:cs typeface="+mn-cs"/>
              </a:rPr>
              <a:t>存</a:t>
            </a:r>
            <a:r>
              <a:rPr kumimoji="0" lang="zh-CN" altLang="en-US" sz="2400" b="1" i="0" u="none" strike="noStrike" kern="1200" cap="none" spc="0" normalizeH="0" baseline="0" noProof="0" dirty="0" smtClean="0">
                <a:ln>
                  <a:noFill/>
                </a:ln>
                <a:solidFill>
                  <a:srgbClr val="1007C3"/>
                </a:solidFill>
                <a:effectLst/>
                <a:uLnTx/>
                <a:uFillTx/>
                <a:latin typeface="+mn-lt"/>
                <a:ea typeface="+mn-ea"/>
                <a:cs typeface="+mn-cs"/>
              </a:rPr>
              <a:t>储指示其后继结点的地址信息（指针域）</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，这两部分信息组成的存储映象叫做</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结点（</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Node</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rgbClr val="FF3300"/>
                </a:solidFill>
                <a:effectLst/>
                <a:uLnTx/>
                <a:uFillTx/>
                <a:latin typeface="宋体" panose="02010600030101010101" pitchFamily="2" charset="-122"/>
                <a:ea typeface="+mn-ea"/>
                <a:cs typeface="+mn-cs"/>
              </a:rPr>
              <a:t>    </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单链表</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：链表中的每个结点</a:t>
            </a:r>
            <a:r>
              <a:rPr kumimoji="0"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只有一个指针域</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，我们将这种链表称为单链表。</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单链表包括</a:t>
            </a:r>
            <a:r>
              <a:rPr kumimoji="0" lang="zh-CN" altLang="en-US" sz="2400" b="1" i="0" u="none" strike="noStrike" kern="1200" cap="none" spc="0" normalizeH="0" baseline="0" noProof="0" dirty="0" smtClean="0">
                <a:ln>
                  <a:noFill/>
                </a:ln>
                <a:solidFill>
                  <a:srgbClr val="1007C3"/>
                </a:solidFill>
                <a:effectLst/>
                <a:uLnTx/>
                <a:uFillTx/>
                <a:latin typeface="+mn-lt"/>
                <a:ea typeface="+mn-ea"/>
                <a:cs typeface="+mn-cs"/>
              </a:rPr>
              <a:t>两个域</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1200" cap="none" spc="0" normalizeH="0" baseline="0" noProof="0" dirty="0" smtClean="0">
                <a:ln>
                  <a:noFill/>
                </a:ln>
                <a:solidFill>
                  <a:srgbClr val="1007C3"/>
                </a:solidFill>
                <a:effectLst/>
                <a:uLnTx/>
                <a:uFillTx/>
                <a:latin typeface="+mn-lt"/>
                <a:ea typeface="+mn-ea"/>
                <a:cs typeface="+mn-cs"/>
              </a:rPr>
              <a:t>数据域</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用来存储结点的值；</a:t>
            </a:r>
            <a:r>
              <a:rPr kumimoji="0" lang="zh-CN" altLang="en-US" sz="2400" b="1" i="0" u="none" strike="noStrike" kern="1200" cap="none" spc="0" normalizeH="0" baseline="0" noProof="0" dirty="0" smtClean="0">
                <a:ln>
                  <a:noFill/>
                </a:ln>
                <a:solidFill>
                  <a:srgbClr val="1007C3"/>
                </a:solidFill>
                <a:effectLst/>
                <a:uLnTx/>
                <a:uFillTx/>
                <a:latin typeface="+mn-lt"/>
                <a:ea typeface="+mn-ea"/>
                <a:cs typeface="+mn-cs"/>
              </a:rPr>
              <a:t>指针域</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用来存储数据元素的直接后继的地址（或位置）。</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base" latinLnBrk="0" hangingPunct="1">
              <a:lnSpc>
                <a:spcPct val="150000"/>
              </a:lnSpc>
              <a:spcBef>
                <a:spcPts val="5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 头指针</a:t>
            </a:r>
            <a:r>
              <a:rPr kumimoji="0" lang="zh-CN" altLang="en-US" sz="2400" b="0" i="0" u="none" strike="noStrike" kern="1200" cap="none" spc="0" normalizeH="0" baseline="0" noProof="0" dirty="0" smtClean="0">
                <a:ln>
                  <a:noFill/>
                </a:ln>
                <a:solidFill>
                  <a:srgbClr val="C00000"/>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：指向链表</a:t>
            </a:r>
            <a:r>
              <a:rPr kumimoji="0" lang="zh-CN" altLang="en-US" sz="2400" b="1" i="0" u="none" strike="noStrike" kern="1200" cap="none" spc="0" normalizeH="0" baseline="0" noProof="0" dirty="0" smtClean="0">
                <a:ln>
                  <a:noFill/>
                </a:ln>
                <a:solidFill>
                  <a:srgbClr val="1007C3"/>
                </a:solidFill>
                <a:effectLst/>
                <a:uLnTx/>
                <a:uFillTx/>
                <a:latin typeface="+mn-lt"/>
                <a:ea typeface="+mn-ea"/>
                <a:cs typeface="+mn-cs"/>
              </a:rPr>
              <a:t>第一个节点</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或</a:t>
            </a:r>
            <a:r>
              <a:rPr kumimoji="0" lang="zh-CN" altLang="en-US" sz="2400" b="1" i="0" u="none" strike="noStrike" kern="1200" cap="none" spc="0" normalizeH="0" baseline="0" noProof="0" dirty="0" smtClean="0">
                <a:ln>
                  <a:noFill/>
                </a:ln>
                <a:solidFill>
                  <a:srgbClr val="1007C3"/>
                </a:solidFill>
                <a:effectLst/>
                <a:uLnTx/>
                <a:uFillTx/>
                <a:latin typeface="+mn-lt"/>
                <a:ea typeface="+mn-ea"/>
                <a:cs typeface="+mn-cs"/>
              </a:rPr>
              <a:t>头结点</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的指针。</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42F7236-E970-40AF-A035-1D58D6042090}"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8674"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28675" name="Rectangle 2"/>
          <p:cNvSpPr>
            <a:spLocks noGrp="1"/>
          </p:cNvSpPr>
          <p:nvPr>
            <p:ph type="title"/>
          </p:nvPr>
        </p:nvSpPr>
        <p:spPr>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单链表的示例图</a:t>
            </a:r>
            <a:endParaRPr lang="zh-CN" altLang="en-US" dirty="0">
              <a:latin typeface="黑体" panose="02010609060101010101" pitchFamily="49" charset="-122"/>
              <a:ea typeface="黑体" panose="02010609060101010101" pitchFamily="49" charset="-122"/>
            </a:endParaRPr>
          </a:p>
        </p:txBody>
      </p:sp>
      <p:sp>
        <p:nvSpPr>
          <p:cNvPr id="28676" name="Rectangle 3"/>
          <p:cNvSpPr>
            <a:spLocks noGrp="1"/>
          </p:cNvSpPr>
          <p:nvPr>
            <p:ph idx="1"/>
          </p:nvPr>
        </p:nvSpPr>
        <p:spPr>
          <a:ln>
            <a:solidFill>
              <a:schemeClr val="accent1"/>
            </a:solidFill>
            <a:miter/>
          </a:ln>
        </p:spPr>
        <p:txBody>
          <a:bodyPr vert="horz" wrap="square" lIns="91440" tIns="45720" rIns="91440" bIns="45720" anchor="t"/>
          <a:p>
            <a:pPr marL="533400" indent="-533400" eaLnBrk="1" hangingPunct="1">
              <a:buNone/>
            </a:pPr>
            <a:endParaRPr lang="zh-CN" altLang="zh-CN" dirty="0"/>
          </a:p>
        </p:txBody>
      </p:sp>
      <p:grpSp>
        <p:nvGrpSpPr>
          <p:cNvPr id="28677" name="Group 4"/>
          <p:cNvGrpSpPr/>
          <p:nvPr/>
        </p:nvGrpSpPr>
        <p:grpSpPr>
          <a:xfrm>
            <a:off x="2971800" y="2362200"/>
            <a:ext cx="6934200" cy="3124200"/>
            <a:chOff x="1998" y="7298"/>
            <a:chExt cx="6681" cy="3116"/>
          </a:xfrm>
        </p:grpSpPr>
        <p:sp>
          <p:nvSpPr>
            <p:cNvPr id="28678" name="Text Box 5"/>
            <p:cNvSpPr txBox="1"/>
            <p:nvPr/>
          </p:nvSpPr>
          <p:spPr>
            <a:xfrm>
              <a:off x="1998" y="7694"/>
              <a:ext cx="1200" cy="492"/>
            </a:xfrm>
            <a:prstGeom prst="rect">
              <a:avLst/>
            </a:prstGeom>
            <a:solidFill>
              <a:srgbClr val="FFFFFF"/>
            </a:solidFill>
            <a:ln w="9525" cap="flat" cmpd="sng">
              <a:solidFill>
                <a:srgbClr val="FFFFFF"/>
              </a:solidFill>
              <a:prstDash val="solid"/>
              <a:miter/>
              <a:headEnd type="none" w="med" len="med"/>
              <a:tailEnd type="none" w="med" len="med"/>
            </a:ln>
          </p:spPr>
          <p:txBody>
            <a:bodyPr anchor="t"/>
            <a:p>
              <a:pPr algn="just" eaLnBrk="0" hangingPunct="0"/>
              <a:r>
                <a:rPr lang="zh-CN" altLang="en-US" sz="2000" dirty="0">
                  <a:latin typeface="Calibri" panose="020F0502020204030204" pitchFamily="34" charset="0"/>
                  <a:ea typeface="宋体" panose="02010600030101010101" pitchFamily="2" charset="-122"/>
                </a:rPr>
                <a:t>头指针</a:t>
              </a:r>
              <a:r>
                <a:rPr lang="en-US" altLang="zh-CN" sz="2000" dirty="0">
                  <a:latin typeface="Calibri" panose="020F0502020204030204" pitchFamily="34" charset="0"/>
                  <a:ea typeface="宋体" panose="02010600030101010101" pitchFamily="2" charset="-122"/>
                </a:rPr>
                <a:t>H</a:t>
              </a:r>
              <a:endParaRPr lang="en-US" altLang="zh-CN" sz="2000" dirty="0">
                <a:latin typeface="Calibri" panose="020F0502020204030204" pitchFamily="34" charset="0"/>
                <a:ea typeface="宋体" panose="02010600030101010101" pitchFamily="2" charset="-122"/>
              </a:endParaRPr>
            </a:p>
          </p:txBody>
        </p:sp>
        <p:sp>
          <p:nvSpPr>
            <p:cNvPr id="28679" name="Text Box 6"/>
            <p:cNvSpPr txBox="1"/>
            <p:nvPr/>
          </p:nvSpPr>
          <p:spPr>
            <a:xfrm>
              <a:off x="3759" y="7312"/>
              <a:ext cx="1260" cy="538"/>
            </a:xfrm>
            <a:prstGeom prst="rect">
              <a:avLst/>
            </a:prstGeom>
            <a:noFill/>
            <a:ln w="9525">
              <a:noFill/>
            </a:ln>
          </p:spPr>
          <p:txBody>
            <a:bodyPr anchor="t"/>
            <a:p>
              <a:pPr algn="just" eaLnBrk="0" hangingPunct="0"/>
              <a:r>
                <a:rPr lang="zh-CN" altLang="en-US" sz="2000" dirty="0">
                  <a:latin typeface="Calibri" panose="020F0502020204030204" pitchFamily="34" charset="0"/>
                  <a:ea typeface="宋体" panose="02010600030101010101" pitchFamily="2" charset="-122"/>
                </a:rPr>
                <a:t>存储地址</a:t>
              </a:r>
              <a:endParaRPr lang="zh-CN" altLang="en-US" sz="2000" dirty="0">
                <a:latin typeface="Calibri" panose="020F0502020204030204" pitchFamily="34" charset="0"/>
                <a:ea typeface="宋体" panose="02010600030101010101" pitchFamily="2" charset="-122"/>
              </a:endParaRPr>
            </a:p>
          </p:txBody>
        </p:sp>
        <p:sp>
          <p:nvSpPr>
            <p:cNvPr id="28680" name="Text Box 7"/>
            <p:cNvSpPr txBox="1"/>
            <p:nvPr/>
          </p:nvSpPr>
          <p:spPr>
            <a:xfrm>
              <a:off x="5649" y="7312"/>
              <a:ext cx="1050" cy="441"/>
            </a:xfrm>
            <a:prstGeom prst="rect">
              <a:avLst/>
            </a:prstGeom>
            <a:noFill/>
            <a:ln w="9525">
              <a:noFill/>
            </a:ln>
          </p:spPr>
          <p:txBody>
            <a:bodyPr anchor="t"/>
            <a:p>
              <a:pPr algn="just" eaLnBrk="0" hangingPunct="0"/>
              <a:r>
                <a:rPr lang="zh-CN" altLang="en-US" sz="2000" dirty="0">
                  <a:latin typeface="Calibri" panose="020F0502020204030204" pitchFamily="34" charset="0"/>
                  <a:ea typeface="宋体" panose="02010600030101010101" pitchFamily="2" charset="-122"/>
                </a:rPr>
                <a:t>数据域</a:t>
              </a:r>
              <a:endParaRPr lang="zh-CN" altLang="en-US" sz="2000" dirty="0">
                <a:latin typeface="Calibri" panose="020F0502020204030204" pitchFamily="34" charset="0"/>
                <a:ea typeface="宋体" panose="02010600030101010101" pitchFamily="2" charset="-122"/>
              </a:endParaRPr>
            </a:p>
          </p:txBody>
        </p:sp>
        <p:sp>
          <p:nvSpPr>
            <p:cNvPr id="28681" name="Text Box 8"/>
            <p:cNvSpPr txBox="1"/>
            <p:nvPr/>
          </p:nvSpPr>
          <p:spPr>
            <a:xfrm>
              <a:off x="7104" y="7298"/>
              <a:ext cx="1050" cy="442"/>
            </a:xfrm>
            <a:prstGeom prst="rect">
              <a:avLst/>
            </a:prstGeom>
            <a:noFill/>
            <a:ln w="9525">
              <a:noFill/>
            </a:ln>
          </p:spPr>
          <p:txBody>
            <a:bodyPr anchor="t"/>
            <a:p>
              <a:pPr algn="just" eaLnBrk="0" hangingPunct="0"/>
              <a:r>
                <a:rPr lang="zh-CN" altLang="en-US" sz="2000" dirty="0">
                  <a:latin typeface="Calibri" panose="020F0502020204030204" pitchFamily="34" charset="0"/>
                  <a:ea typeface="宋体" panose="02010600030101010101" pitchFamily="2" charset="-122"/>
                </a:rPr>
                <a:t>指针域</a:t>
              </a:r>
              <a:endParaRPr lang="zh-CN" altLang="en-US" sz="2000" dirty="0">
                <a:latin typeface="Calibri" panose="020F0502020204030204" pitchFamily="34" charset="0"/>
                <a:ea typeface="宋体" panose="02010600030101010101" pitchFamily="2" charset="-122"/>
              </a:endParaRPr>
            </a:p>
          </p:txBody>
        </p:sp>
        <p:sp>
          <p:nvSpPr>
            <p:cNvPr id="28682" name="Text Box 9"/>
            <p:cNvSpPr txBox="1"/>
            <p:nvPr/>
          </p:nvSpPr>
          <p:spPr>
            <a:xfrm>
              <a:off x="3819" y="7764"/>
              <a:ext cx="4860" cy="265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1                                 D                      43</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7                                 B                      13</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13                               C                        1</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19                               H                     NULL</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25                               F                       37</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31                               A                        7</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37                               G                      19</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43                               E                       25</a:t>
              </a:r>
              <a:endParaRPr lang="en-US" altLang="zh-CN" sz="2000" dirty="0">
                <a:latin typeface="Calibri" panose="020F0502020204030204" pitchFamily="34" charset="0"/>
                <a:ea typeface="宋体" panose="02010600030101010101" pitchFamily="2" charset="-122"/>
              </a:endParaRPr>
            </a:p>
          </p:txBody>
        </p:sp>
        <p:sp>
          <p:nvSpPr>
            <p:cNvPr id="28683" name="Text Box 10"/>
            <p:cNvSpPr txBox="1"/>
            <p:nvPr/>
          </p:nvSpPr>
          <p:spPr>
            <a:xfrm>
              <a:off x="2349" y="8192"/>
              <a:ext cx="615" cy="45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31</a:t>
              </a:r>
              <a:endParaRPr lang="en-US" altLang="zh-CN" sz="2000" dirty="0">
                <a:latin typeface="Calibri" panose="020F0502020204030204" pitchFamily="34" charset="0"/>
                <a:ea typeface="宋体" panose="02010600030101010101" pitchFamily="2"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B67A1D3-1CFE-4E9E-83AB-281F5D2E0284}"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9698"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29699" name="Rectangle 2"/>
          <p:cNvSpPr>
            <a:spLocks noGrp="1"/>
          </p:cNvSpPr>
          <p:nvPr>
            <p:ph type="title"/>
          </p:nvPr>
        </p:nvSpPr>
        <p:spPr>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带头结点的单链表示意图</a:t>
            </a:r>
            <a:endParaRPr lang="zh-CN" altLang="en-US" dirty="0">
              <a:latin typeface="黑体" panose="02010609060101010101" pitchFamily="49" charset="-122"/>
              <a:ea typeface="黑体" panose="02010609060101010101" pitchFamily="49" charset="-122"/>
            </a:endParaRPr>
          </a:p>
        </p:txBody>
      </p:sp>
      <p:sp>
        <p:nvSpPr>
          <p:cNvPr id="29700" name="Rectangle 3"/>
          <p:cNvSpPr>
            <a:spLocks noGrp="1"/>
          </p:cNvSpPr>
          <p:nvPr>
            <p:ph idx="1"/>
          </p:nvPr>
        </p:nvSpPr>
        <p:spPr>
          <a:xfrm>
            <a:off x="144463" y="1825625"/>
            <a:ext cx="11887200" cy="4530725"/>
          </a:xfrm>
          <a:ln>
            <a:solidFill>
              <a:schemeClr val="accent1"/>
            </a:solidFill>
            <a:miter/>
          </a:ln>
        </p:spPr>
        <p:txBody>
          <a:bodyPr vert="horz" wrap="square" lIns="91440" tIns="45720" rIns="91440" bIns="45720" anchor="t"/>
          <a:p>
            <a:pPr eaLnBrk="1" hangingPunct="1">
              <a:buFont typeface="Wingdings" panose="05000000000000000000" pitchFamily="2" charset="2"/>
              <a:buNone/>
            </a:pPr>
            <a:r>
              <a:rPr lang="zh-CN" altLang="en-US" dirty="0">
                <a:latin typeface="宋体" panose="02010600030101010101" pitchFamily="2" charset="-122"/>
              </a:rPr>
              <a:t>有时为了操作的方便，还可以在单链表的第一个结点之前附设一个</a:t>
            </a:r>
            <a:r>
              <a:rPr lang="zh-CN" altLang="en-US" b="1" dirty="0">
                <a:solidFill>
                  <a:srgbClr val="C00000"/>
                </a:solidFill>
                <a:latin typeface="宋体" panose="02010600030101010101" pitchFamily="2" charset="-122"/>
              </a:rPr>
              <a:t>头结点</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带头结点的空单链表</a:t>
            </a:r>
            <a:r>
              <a:rPr lang="zh-CN" altLang="en-US" dirty="0"/>
              <a:t> </a:t>
            </a: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endParaRPr lang="zh-CN" altLang="en-US" dirty="0"/>
          </a:p>
          <a:p>
            <a:pPr eaLnBrk="1" hangingPunct="1"/>
            <a:r>
              <a:rPr lang="zh-CN" altLang="en-US" dirty="0">
                <a:latin typeface="宋体" panose="02010600030101010101" pitchFamily="2" charset="-122"/>
              </a:rPr>
              <a:t>带头结点的单链表</a:t>
            </a:r>
            <a:r>
              <a:rPr lang="zh-CN" altLang="en-US" dirty="0"/>
              <a:t> </a:t>
            </a:r>
            <a:endParaRPr lang="zh-CN" altLang="en-US" dirty="0"/>
          </a:p>
        </p:txBody>
      </p:sp>
      <p:grpSp>
        <p:nvGrpSpPr>
          <p:cNvPr id="29701" name="Group 5"/>
          <p:cNvGrpSpPr/>
          <p:nvPr/>
        </p:nvGrpSpPr>
        <p:grpSpPr>
          <a:xfrm>
            <a:off x="739775" y="2971800"/>
            <a:ext cx="2133600" cy="762000"/>
            <a:chOff x="2385" y="6700"/>
            <a:chExt cx="2019" cy="465"/>
          </a:xfrm>
        </p:grpSpPr>
        <p:sp>
          <p:nvSpPr>
            <p:cNvPr id="29702" name="Line 6"/>
            <p:cNvSpPr/>
            <p:nvPr/>
          </p:nvSpPr>
          <p:spPr>
            <a:xfrm>
              <a:off x="2901" y="6918"/>
              <a:ext cx="600" cy="0"/>
            </a:xfrm>
            <a:prstGeom prst="line">
              <a:avLst/>
            </a:prstGeom>
            <a:ln w="3175" cap="flat" cmpd="sng">
              <a:solidFill>
                <a:srgbClr val="000000"/>
              </a:solidFill>
              <a:prstDash val="solid"/>
              <a:round/>
              <a:headEnd type="none" w="med" len="med"/>
              <a:tailEnd type="stealth" w="lg" len="lg"/>
            </a:ln>
          </p:spPr>
        </p:sp>
        <p:sp>
          <p:nvSpPr>
            <p:cNvPr id="29703" name="Rectangle 7" descr="浅色上对角线"/>
            <p:cNvSpPr/>
            <p:nvPr/>
          </p:nvSpPr>
          <p:spPr>
            <a:xfrm>
              <a:off x="3534" y="6710"/>
              <a:ext cx="360" cy="41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ctr"/>
            <a:p>
              <a:endParaRPr lang="zh-CN" altLang="en-US" dirty="0">
                <a:latin typeface="Calibri" panose="020F0502020204030204" pitchFamily="34" charset="0"/>
                <a:ea typeface="宋体" panose="02010600030101010101" pitchFamily="2" charset="-122"/>
              </a:endParaRPr>
            </a:p>
          </p:txBody>
        </p:sp>
        <p:sp>
          <p:nvSpPr>
            <p:cNvPr id="29704" name="Text Box 8"/>
            <p:cNvSpPr txBox="1"/>
            <p:nvPr/>
          </p:nvSpPr>
          <p:spPr>
            <a:xfrm>
              <a:off x="3894" y="6710"/>
              <a:ext cx="51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fontAlgn="ctr" hangingPunct="0"/>
              <a:r>
                <a:rPr lang="en-US" altLang="zh-CN" sz="2000" b="1" dirty="0">
                  <a:latin typeface="宋体" panose="02010600030101010101" pitchFamily="2" charset="-122"/>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sp>
          <p:nvSpPr>
            <p:cNvPr id="29705" name="Text Box 9"/>
            <p:cNvSpPr txBox="1"/>
            <p:nvPr/>
          </p:nvSpPr>
          <p:spPr>
            <a:xfrm>
              <a:off x="2385" y="6700"/>
              <a:ext cx="495" cy="465"/>
            </a:xfrm>
            <a:prstGeom prst="rect">
              <a:avLst/>
            </a:prstGeom>
            <a:noFill/>
            <a:ln w="9525">
              <a:noFill/>
            </a:ln>
          </p:spPr>
          <p:txBody>
            <a:bodyPr anchor="ctr"/>
            <a:p>
              <a:pPr algn="just" eaLnBrk="0" fontAlgn="ctr" hangingPunct="0"/>
              <a:r>
                <a:rPr lang="en-US" altLang="zh-CN" sz="2000" dirty="0">
                  <a:latin typeface="Calibri" panose="020F0502020204030204" pitchFamily="34" charset="0"/>
                  <a:ea typeface="宋体" panose="02010600030101010101" pitchFamily="2" charset="-122"/>
                </a:rPr>
                <a:t>H</a:t>
              </a:r>
              <a:endParaRPr lang="en-US" altLang="zh-CN" sz="2000" dirty="0">
                <a:latin typeface="Calibri" panose="020F0502020204030204" pitchFamily="34" charset="0"/>
                <a:ea typeface="宋体" panose="02010600030101010101" pitchFamily="2" charset="-122"/>
              </a:endParaRPr>
            </a:p>
          </p:txBody>
        </p:sp>
      </p:grpSp>
      <p:grpSp>
        <p:nvGrpSpPr>
          <p:cNvPr id="29706" name="Group 28"/>
          <p:cNvGrpSpPr/>
          <p:nvPr/>
        </p:nvGrpSpPr>
        <p:grpSpPr>
          <a:xfrm>
            <a:off x="739775" y="4722813"/>
            <a:ext cx="5486400" cy="642937"/>
            <a:chOff x="912" y="3264"/>
            <a:chExt cx="3456" cy="405"/>
          </a:xfrm>
        </p:grpSpPr>
        <p:sp>
          <p:nvSpPr>
            <p:cNvPr id="29707" name="Text Box 11"/>
            <p:cNvSpPr txBox="1"/>
            <p:nvPr/>
          </p:nvSpPr>
          <p:spPr>
            <a:xfrm>
              <a:off x="1955" y="3283"/>
              <a:ext cx="283" cy="34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1</a:t>
              </a:r>
              <a:endParaRPr lang="en-US" altLang="zh-CN" sz="2000" dirty="0">
                <a:latin typeface="宋体" panose="02010600030101010101" pitchFamily="2" charset="-122"/>
                <a:ea typeface="宋体" panose="02010600030101010101" pitchFamily="2" charset="-122"/>
              </a:endParaRPr>
            </a:p>
          </p:txBody>
        </p:sp>
        <p:grpSp>
          <p:nvGrpSpPr>
            <p:cNvPr id="29708" name="Group 12"/>
            <p:cNvGrpSpPr/>
            <p:nvPr/>
          </p:nvGrpSpPr>
          <p:grpSpPr>
            <a:xfrm>
              <a:off x="2520" y="3283"/>
              <a:ext cx="358" cy="350"/>
              <a:chOff x="4614" y="6280"/>
              <a:chExt cx="600" cy="416"/>
            </a:xfrm>
          </p:grpSpPr>
          <p:sp>
            <p:nvSpPr>
              <p:cNvPr id="29709" name="Text Box 13"/>
              <p:cNvSpPr txBox="1"/>
              <p:nvPr/>
            </p:nvSpPr>
            <p:spPr>
              <a:xfrm>
                <a:off x="4614" y="6280"/>
                <a:ext cx="60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2</a:t>
                </a:r>
                <a:endParaRPr lang="en-US" altLang="zh-CN" sz="2000" dirty="0">
                  <a:latin typeface="宋体" panose="02010600030101010101" pitchFamily="2" charset="-122"/>
                  <a:ea typeface="宋体" panose="02010600030101010101" pitchFamily="2" charset="-122"/>
                </a:endParaRPr>
              </a:p>
            </p:txBody>
          </p:sp>
          <p:sp>
            <p:nvSpPr>
              <p:cNvPr id="29710" name="Line 14"/>
              <p:cNvSpPr/>
              <p:nvPr/>
            </p:nvSpPr>
            <p:spPr>
              <a:xfrm>
                <a:off x="4974" y="6280"/>
                <a:ext cx="0" cy="416"/>
              </a:xfrm>
              <a:prstGeom prst="line">
                <a:avLst/>
              </a:prstGeom>
              <a:ln w="9525" cap="flat" cmpd="sng">
                <a:solidFill>
                  <a:srgbClr val="000000"/>
                </a:solidFill>
                <a:prstDash val="solid"/>
                <a:round/>
                <a:headEnd type="none" w="med" len="med"/>
                <a:tailEnd type="none" w="med" len="med"/>
              </a:ln>
            </p:spPr>
          </p:sp>
        </p:grpSp>
        <p:sp>
          <p:nvSpPr>
            <p:cNvPr id="29711" name="Line 15"/>
            <p:cNvSpPr/>
            <p:nvPr/>
          </p:nvSpPr>
          <p:spPr>
            <a:xfrm>
              <a:off x="2163" y="3504"/>
              <a:ext cx="316" cy="0"/>
            </a:xfrm>
            <a:prstGeom prst="line">
              <a:avLst/>
            </a:prstGeom>
            <a:ln w="9525" cap="flat" cmpd="sng">
              <a:solidFill>
                <a:srgbClr val="000000"/>
              </a:solidFill>
              <a:prstDash val="solid"/>
              <a:round/>
              <a:headEnd type="none" w="med" len="med"/>
              <a:tailEnd type="stealth" w="med" len="lg"/>
            </a:ln>
          </p:spPr>
        </p:sp>
        <p:sp>
          <p:nvSpPr>
            <p:cNvPr id="29712" name="Line 16"/>
            <p:cNvSpPr/>
            <p:nvPr/>
          </p:nvSpPr>
          <p:spPr>
            <a:xfrm>
              <a:off x="2819" y="3510"/>
              <a:ext cx="315" cy="0"/>
            </a:xfrm>
            <a:prstGeom prst="line">
              <a:avLst/>
            </a:prstGeom>
            <a:ln w="9525" cap="flat" cmpd="sng">
              <a:solidFill>
                <a:srgbClr val="000000"/>
              </a:solidFill>
              <a:prstDash val="solid"/>
              <a:round/>
              <a:headEnd type="none" w="med" len="med"/>
              <a:tailEnd type="stealth" w="med" len="lg"/>
            </a:ln>
          </p:spPr>
        </p:sp>
        <p:sp>
          <p:nvSpPr>
            <p:cNvPr id="29713" name="Line 17"/>
            <p:cNvSpPr/>
            <p:nvPr/>
          </p:nvSpPr>
          <p:spPr>
            <a:xfrm>
              <a:off x="3474" y="3510"/>
              <a:ext cx="315" cy="0"/>
            </a:xfrm>
            <a:prstGeom prst="line">
              <a:avLst/>
            </a:prstGeom>
            <a:ln w="9525" cap="flat" cmpd="sng">
              <a:solidFill>
                <a:srgbClr val="000000"/>
              </a:solidFill>
              <a:prstDash val="solid"/>
              <a:round/>
              <a:headEnd type="none" w="med" len="med"/>
              <a:tailEnd type="stealth" w="med" len="lg"/>
            </a:ln>
          </p:spPr>
        </p:sp>
        <p:sp>
          <p:nvSpPr>
            <p:cNvPr id="29714" name="Rectangle 18" descr="浅色上对角线"/>
            <p:cNvSpPr/>
            <p:nvPr/>
          </p:nvSpPr>
          <p:spPr>
            <a:xfrm>
              <a:off x="1428" y="3312"/>
              <a:ext cx="157" cy="312"/>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ctr"/>
            <a:p>
              <a:endParaRPr lang="zh-CN" altLang="en-US" dirty="0">
                <a:latin typeface="Calibri" panose="020F0502020204030204" pitchFamily="34" charset="0"/>
                <a:ea typeface="宋体" panose="02010600030101010101" pitchFamily="2" charset="-122"/>
              </a:endParaRPr>
            </a:p>
          </p:txBody>
        </p:sp>
        <p:sp>
          <p:nvSpPr>
            <p:cNvPr id="29715" name="Text Box 19"/>
            <p:cNvSpPr txBox="1"/>
            <p:nvPr/>
          </p:nvSpPr>
          <p:spPr>
            <a:xfrm>
              <a:off x="1585" y="3312"/>
              <a:ext cx="158" cy="312"/>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endParaRPr lang="zh-CN" altLang="zh-CN" sz="2000" dirty="0">
                <a:latin typeface="Calibri" panose="020F0502020204030204" pitchFamily="34" charset="0"/>
                <a:ea typeface="宋体" panose="02010600030101010101" pitchFamily="2" charset="-122"/>
              </a:endParaRPr>
            </a:p>
          </p:txBody>
        </p:sp>
        <p:sp>
          <p:nvSpPr>
            <p:cNvPr id="29716" name="Line 20"/>
            <p:cNvSpPr/>
            <p:nvPr/>
          </p:nvSpPr>
          <p:spPr>
            <a:xfrm>
              <a:off x="1698" y="3504"/>
              <a:ext cx="263" cy="0"/>
            </a:xfrm>
            <a:prstGeom prst="line">
              <a:avLst/>
            </a:prstGeom>
            <a:ln w="9525" cap="flat" cmpd="sng">
              <a:solidFill>
                <a:srgbClr val="000000"/>
              </a:solidFill>
              <a:prstDash val="solid"/>
              <a:round/>
              <a:headEnd type="none" w="med" len="med"/>
              <a:tailEnd type="stealth" w="med" len="lg"/>
            </a:ln>
          </p:spPr>
        </p:sp>
        <p:sp>
          <p:nvSpPr>
            <p:cNvPr id="29717" name="Line 21"/>
            <p:cNvSpPr/>
            <p:nvPr/>
          </p:nvSpPr>
          <p:spPr>
            <a:xfrm>
              <a:off x="1231" y="3504"/>
              <a:ext cx="210" cy="0"/>
            </a:xfrm>
            <a:prstGeom prst="line">
              <a:avLst/>
            </a:prstGeom>
            <a:ln w="9525" cap="flat" cmpd="sng">
              <a:solidFill>
                <a:srgbClr val="000000"/>
              </a:solidFill>
              <a:prstDash val="solid"/>
              <a:round/>
              <a:headEnd type="none" w="med" len="med"/>
              <a:tailEnd type="stealth" w="med" len="lg"/>
            </a:ln>
          </p:spPr>
        </p:sp>
        <p:sp>
          <p:nvSpPr>
            <p:cNvPr id="29718" name="Line 22"/>
            <p:cNvSpPr/>
            <p:nvPr/>
          </p:nvSpPr>
          <p:spPr>
            <a:xfrm>
              <a:off x="2135" y="3298"/>
              <a:ext cx="0" cy="315"/>
            </a:xfrm>
            <a:prstGeom prst="line">
              <a:avLst/>
            </a:prstGeom>
            <a:ln w="9525" cap="flat" cmpd="sng">
              <a:solidFill>
                <a:srgbClr val="000000"/>
              </a:solidFill>
              <a:prstDash val="solid"/>
              <a:round/>
              <a:headEnd type="none" w="med" len="med"/>
              <a:tailEnd type="none" w="med" len="med"/>
            </a:ln>
          </p:spPr>
        </p:sp>
        <p:sp>
          <p:nvSpPr>
            <p:cNvPr id="29719" name="Text Box 23"/>
            <p:cNvSpPr txBox="1"/>
            <p:nvPr/>
          </p:nvSpPr>
          <p:spPr>
            <a:xfrm>
              <a:off x="3117" y="3264"/>
              <a:ext cx="374" cy="405"/>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sp>
          <p:nvSpPr>
            <p:cNvPr id="29720" name="Text Box 24"/>
            <p:cNvSpPr txBox="1"/>
            <p:nvPr/>
          </p:nvSpPr>
          <p:spPr>
            <a:xfrm>
              <a:off x="912" y="3312"/>
              <a:ext cx="270" cy="304"/>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H</a:t>
              </a:r>
              <a:endParaRPr lang="en-US" altLang="zh-CN" sz="2000" dirty="0">
                <a:latin typeface="Calibri" panose="020F0502020204030204" pitchFamily="34" charset="0"/>
                <a:ea typeface="宋体" panose="02010600030101010101" pitchFamily="2" charset="-122"/>
              </a:endParaRPr>
            </a:p>
          </p:txBody>
        </p:sp>
        <p:grpSp>
          <p:nvGrpSpPr>
            <p:cNvPr id="29721" name="Group 25"/>
            <p:cNvGrpSpPr/>
            <p:nvPr/>
          </p:nvGrpSpPr>
          <p:grpSpPr>
            <a:xfrm>
              <a:off x="3772" y="3264"/>
              <a:ext cx="596" cy="369"/>
              <a:chOff x="7374" y="6280"/>
              <a:chExt cx="840" cy="416"/>
            </a:xfrm>
          </p:grpSpPr>
          <p:sp>
            <p:nvSpPr>
              <p:cNvPr id="29722" name="Text Box 26"/>
              <p:cNvSpPr txBox="1"/>
              <p:nvPr/>
            </p:nvSpPr>
            <p:spPr>
              <a:xfrm>
                <a:off x="7374" y="6280"/>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n</a:t>
                </a:r>
                <a:r>
                  <a:rPr lang="en-US" altLang="zh-CN" sz="2000"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p:txBody>
          </p:sp>
          <p:sp>
            <p:nvSpPr>
              <p:cNvPr id="29723" name="Line 27"/>
              <p:cNvSpPr/>
              <p:nvPr/>
            </p:nvSpPr>
            <p:spPr>
              <a:xfrm>
                <a:off x="7734" y="6280"/>
                <a:ext cx="0" cy="416"/>
              </a:xfrm>
              <a:prstGeom prst="line">
                <a:avLst/>
              </a:prstGeom>
              <a:ln w="9525" cap="flat" cmpd="sng">
                <a:solidFill>
                  <a:srgbClr val="000000"/>
                </a:solidFill>
                <a:prstDash val="solid"/>
                <a:round/>
                <a:headEnd type="none" w="med" len="med"/>
                <a:tailEnd type="none" w="med" len="med"/>
              </a:ln>
            </p:spPr>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42AB4C2-7014-41DA-82C4-41A8CC88A8EF}"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072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30723" name="Rectangle 2"/>
          <p:cNvSpPr>
            <a:spLocks noGrp="1"/>
          </p:cNvSpPr>
          <p:nvPr>
            <p:ph type="title"/>
          </p:nvPr>
        </p:nvSpPr>
        <p:spPr>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单链表的存储结构描述</a:t>
            </a:r>
            <a:endParaRPr lang="zh-CN" altLang="en-US" dirty="0">
              <a:latin typeface="黑体" panose="02010609060101010101" pitchFamily="49" charset="-122"/>
              <a:ea typeface="黑体" panose="02010609060101010101" pitchFamily="49" charset="-122"/>
            </a:endParaRPr>
          </a:p>
        </p:txBody>
      </p:sp>
      <p:sp>
        <p:nvSpPr>
          <p:cNvPr id="30724" name="Rectangle 3"/>
          <p:cNvSpPr>
            <a:spLocks noGrp="1"/>
          </p:cNvSpPr>
          <p:nvPr>
            <p:ph idx="1"/>
          </p:nvPr>
        </p:nvSpPr>
        <p:spPr>
          <a:xfrm>
            <a:off x="276225" y="1825625"/>
            <a:ext cx="11596688" cy="4351338"/>
          </a:xfrm>
          <a:ln>
            <a:solidFill>
              <a:schemeClr val="accent1"/>
            </a:solidFill>
            <a:miter/>
          </a:ln>
        </p:spPr>
        <p:txBody>
          <a:bodyPr vert="horz" wrap="square" lIns="91440" tIns="45720" rIns="91440" bIns="45720" anchor="t"/>
          <a:p>
            <a:pPr algn="just" eaLnBrk="1" hangingPunct="1">
              <a:lnSpc>
                <a:spcPct val="150000"/>
              </a:lnSpc>
              <a:buFont typeface="Wingdings" panose="05000000000000000000" pitchFamily="2" charset="2"/>
              <a:buNone/>
            </a:pPr>
            <a:r>
              <a:rPr lang="en-US" altLang="zh-CN" dirty="0">
                <a:latin typeface="宋体" panose="02010600030101010101" pitchFamily="2" charset="-122"/>
              </a:rPr>
              <a:t>typedef </a:t>
            </a:r>
            <a:r>
              <a:rPr lang="en-US" altLang="zh-CN" b="1" dirty="0">
                <a:solidFill>
                  <a:srgbClr val="C00000"/>
                </a:solidFill>
                <a:latin typeface="宋体" panose="02010600030101010101" pitchFamily="2" charset="-122"/>
              </a:rPr>
              <a:t>struct Node    </a:t>
            </a:r>
            <a:r>
              <a:rPr lang="en-US" altLang="zh-CN" dirty="0">
                <a:latin typeface="宋体" panose="02010600030101010101" pitchFamily="2" charset="-122"/>
              </a:rPr>
              <a:t>/ * </a:t>
            </a:r>
            <a:r>
              <a:rPr lang="zh-CN" altLang="en-US" dirty="0">
                <a:latin typeface="宋体" panose="02010600030101010101" pitchFamily="2" charset="-122"/>
              </a:rPr>
              <a:t>结点类型定义 * </a:t>
            </a:r>
            <a:r>
              <a:rPr lang="en-US" altLang="zh-CN" dirty="0">
                <a:latin typeface="宋体" panose="02010600030101010101" pitchFamily="2" charset="-122"/>
              </a:rPr>
              <a:t>/</a:t>
            </a:r>
            <a:endParaRPr lang="en-US" altLang="zh-CN" dirty="0">
              <a:latin typeface="宋体" panose="02010600030101010101" pitchFamily="2" charset="-122"/>
            </a:endParaRPr>
          </a:p>
          <a:p>
            <a:pPr algn="just" eaLnBrk="1" hangingPunct="1">
              <a:lnSpc>
                <a:spcPct val="150000"/>
              </a:lnSpc>
              <a:buFont typeface="Wingdings" panose="05000000000000000000" pitchFamily="2" charset="2"/>
              <a:buNone/>
            </a:pPr>
            <a:r>
              <a:rPr lang="en-US" altLang="zh-CN" dirty="0">
                <a:latin typeface="宋体" panose="02010600030101010101" pitchFamily="2" charset="-122"/>
              </a:rPr>
              <a:t>{ ElemType data</a:t>
            </a:r>
            <a:r>
              <a:rPr lang="zh-CN" altLang="en-US" dirty="0">
                <a:latin typeface="宋体" panose="02010600030101010101" pitchFamily="2" charset="-122"/>
              </a:rPr>
              <a:t>；</a:t>
            </a:r>
            <a:endParaRPr lang="zh-CN" altLang="en-US" dirty="0">
              <a:latin typeface="宋体" panose="02010600030101010101" pitchFamily="2" charset="-122"/>
            </a:endParaRPr>
          </a:p>
          <a:p>
            <a:pPr algn="just" eaLnBrk="1" hangingPunct="1">
              <a:lnSpc>
                <a:spcPct val="150000"/>
              </a:lnSpc>
              <a:buFont typeface="Wingdings" panose="05000000000000000000" pitchFamily="2" charset="2"/>
              <a:buNone/>
            </a:pPr>
            <a:r>
              <a:rPr lang="zh-CN" altLang="en-US" dirty="0">
                <a:latin typeface="宋体" panose="02010600030101010101" pitchFamily="2" charset="-122"/>
              </a:rPr>
              <a:t>  </a:t>
            </a:r>
            <a:r>
              <a:rPr lang="en-US" altLang="zh-CN" b="1" dirty="0">
                <a:solidFill>
                  <a:srgbClr val="C00000"/>
                </a:solidFill>
                <a:latin typeface="宋体" panose="02010600030101010101" pitchFamily="2" charset="-122"/>
              </a:rPr>
              <a:t>struct Node  * </a:t>
            </a:r>
            <a:r>
              <a:rPr lang="en-US" altLang="zh-CN" dirty="0">
                <a:latin typeface="宋体" panose="02010600030101010101" pitchFamily="2" charset="-122"/>
              </a:rPr>
              <a:t>next</a:t>
            </a:r>
            <a:r>
              <a:rPr lang="zh-CN" altLang="en-US" dirty="0">
                <a:latin typeface="宋体" panose="02010600030101010101" pitchFamily="2" charset="-122"/>
              </a:rPr>
              <a:t>；</a:t>
            </a:r>
            <a:endParaRPr lang="zh-CN" altLang="en-US" dirty="0">
              <a:latin typeface="宋体" panose="02010600030101010101" pitchFamily="2" charset="-122"/>
            </a:endParaRPr>
          </a:p>
          <a:p>
            <a:pPr algn="just" eaLnBrk="1" hangingPunct="1">
              <a:lnSpc>
                <a:spcPct val="150000"/>
              </a:lnSpc>
              <a:buFont typeface="Wingdings" panose="05000000000000000000" pitchFamily="2" charset="2"/>
              <a:buNone/>
            </a:pPr>
            <a:r>
              <a:rPr lang="en-US" altLang="zh-CN" dirty="0">
                <a:latin typeface="宋体" panose="02010600030101010101" pitchFamily="2" charset="-122"/>
              </a:rPr>
              <a:t>}</a:t>
            </a:r>
            <a:r>
              <a:rPr lang="en-US" altLang="zh-CN" b="1" dirty="0">
                <a:solidFill>
                  <a:srgbClr val="C00000"/>
                </a:solidFill>
                <a:latin typeface="宋体" panose="02010600030101010101" pitchFamily="2" charset="-122"/>
              </a:rPr>
              <a:t>Node</a:t>
            </a:r>
            <a:r>
              <a:rPr lang="en-US" altLang="zh-CN" dirty="0">
                <a:latin typeface="宋体" panose="02010600030101010101" pitchFamily="2" charset="-122"/>
              </a:rPr>
              <a:t>, </a:t>
            </a:r>
            <a:r>
              <a:rPr lang="en-US" altLang="zh-CN" b="1" dirty="0">
                <a:solidFill>
                  <a:srgbClr val="C00000"/>
                </a:solidFill>
                <a:latin typeface="宋体" panose="02010600030101010101" pitchFamily="2" charset="-122"/>
              </a:rPr>
              <a:t>*LinkList</a:t>
            </a:r>
            <a:r>
              <a:rPr lang="zh-CN" altLang="en-US" dirty="0">
                <a:latin typeface="宋体" panose="02010600030101010101" pitchFamily="2" charset="-122"/>
              </a:rPr>
              <a:t>； </a:t>
            </a:r>
            <a:r>
              <a:rPr lang="en-US" altLang="zh-CN" dirty="0">
                <a:latin typeface="宋体" panose="02010600030101010101" pitchFamily="2" charset="-122"/>
              </a:rPr>
              <a:t>/* LinkList</a:t>
            </a:r>
            <a:r>
              <a:rPr lang="zh-CN" altLang="en-US" dirty="0">
                <a:latin typeface="宋体" panose="02010600030101010101" pitchFamily="2" charset="-122"/>
              </a:rPr>
              <a:t>为结构指针类型</a:t>
            </a:r>
            <a:r>
              <a:rPr lang="zh-CN" altLang="en-US" sz="2400" dirty="0">
                <a:latin typeface="宋体" panose="02010600030101010101" pitchFamily="2" charset="-122"/>
              </a:rPr>
              <a:t>*</a:t>
            </a:r>
            <a:r>
              <a:rPr lang="en-US" altLang="zh-CN" sz="2400" dirty="0">
                <a:latin typeface="宋体" panose="02010600030101010101" pitchFamily="2" charset="-122"/>
              </a:rPr>
              <a:t>/</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a:t>
            </a:r>
            <a:endParaRPr lang="en-US" altLang="zh-C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A9EEC7A-1D60-4802-8ED0-4560B89A327B}"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1746"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31747" name="Rectangle 2"/>
          <p:cNvSpPr>
            <a:spLocks noGrp="1"/>
          </p:cNvSpPr>
          <p:nvPr>
            <p:ph type="title"/>
          </p:nvPr>
        </p:nvSpPr>
        <p:spPr>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2.3.2  </a:t>
            </a:r>
            <a:r>
              <a:rPr lang="zh-CN" altLang="en-US" dirty="0">
                <a:latin typeface="黑体" panose="02010609060101010101" pitchFamily="49" charset="-122"/>
                <a:ea typeface="黑体" panose="02010609060101010101" pitchFamily="49" charset="-122"/>
              </a:rPr>
              <a:t>单链表上的基本运算</a:t>
            </a:r>
            <a:endParaRPr lang="zh-CN" altLang="en-US" dirty="0">
              <a:latin typeface="黑体" panose="02010609060101010101" pitchFamily="49" charset="-122"/>
              <a:ea typeface="黑体" panose="02010609060101010101" pitchFamily="49" charset="-122"/>
            </a:endParaRPr>
          </a:p>
        </p:txBody>
      </p:sp>
      <p:sp>
        <p:nvSpPr>
          <p:cNvPr id="66563" name="Rectangle 3"/>
          <p:cNvSpPr>
            <a:spLocks noGrp="1" noChangeArrowheads="1"/>
          </p:cNvSpPr>
          <p:nvPr>
            <p:ph idx="1"/>
          </p:nvPr>
        </p:nvSpPr>
        <p:spPr>
          <a:xfrm>
            <a:off x="246063" y="1493838"/>
            <a:ext cx="11107738" cy="4862513"/>
          </a:xfrm>
          <a:ln>
            <a:solidFill>
              <a:schemeClr val="accent1"/>
            </a:solidFill>
          </a:ln>
        </p:spPr>
        <p:txBody>
          <a:bodyPr vert="horz" wrap="square" lIns="91440" tIns="45720" rIns="91440" bIns="45720" numCol="1" rtlCol="0" anchor="t" anchorCtr="0" compatLnSpc="1">
            <a:normAutofit fontScale="92500"/>
          </a:bodyPr>
          <a:lstStyle/>
          <a:p>
            <a:pPr marL="228600" marR="0" lvl="0" indent="-228600" algn="l" defTabSz="914400" rtl="0" eaLnBrk="1" fontAlgn="auto" latinLnBrk="0" hangingPunct="1">
              <a:lnSpc>
                <a:spcPct val="150000"/>
              </a:lnSpc>
              <a:spcBef>
                <a:spcPts val="1000"/>
              </a:spcBef>
              <a:spcAft>
                <a:spcPts val="0"/>
              </a:spcAft>
              <a:buClr>
                <a:srgbClr val="0070C0"/>
              </a:buClr>
              <a:buSzTx/>
              <a:buFont typeface="Wingdings" panose="05000000000000000000" charset="0"/>
              <a:buChar char="n"/>
              <a:defRPr/>
            </a:pP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线性表的基本运算</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914400" marR="0" lvl="1" indent="-457200" algn="l" defTabSz="914400" rtl="0" eaLnBrk="1" fontAlgn="auto" latinLnBrk="0" hangingPunct="1">
              <a:lnSpc>
                <a:spcPct val="150000"/>
              </a:lnSpc>
              <a:spcBef>
                <a:spcPts val="500"/>
              </a:spcBef>
              <a:spcAft>
                <a:spcPts val="0"/>
              </a:spcAft>
              <a:buClrTx/>
              <a:buSzTx/>
              <a:buFontTx/>
              <a:buAutoNum type="arabicPeriod"/>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建立单链表</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914400" marR="0" lvl="1" indent="-457200" algn="l" defTabSz="914400" rtl="0" eaLnBrk="1" fontAlgn="auto" latinLnBrk="0" hangingPunct="1">
              <a:lnSpc>
                <a:spcPct val="150000"/>
              </a:lnSpc>
              <a:spcBef>
                <a:spcPts val="500"/>
              </a:spcBef>
              <a:spcAft>
                <a:spcPts val="0"/>
              </a:spcAft>
              <a:buClrTx/>
              <a:buSzTx/>
              <a:buFontTx/>
              <a:buAutoNum type="arabicPeriod"/>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单链表查找</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914400" marR="0" lvl="1" indent="-457200" algn="l" defTabSz="914400" rtl="0" eaLnBrk="1" fontAlgn="auto" latinLnBrk="0" hangingPunct="1">
              <a:lnSpc>
                <a:spcPct val="150000"/>
              </a:lnSpc>
              <a:spcBef>
                <a:spcPts val="500"/>
              </a:spcBef>
              <a:spcAft>
                <a:spcPts val="0"/>
              </a:spcAft>
              <a:buClrTx/>
              <a:buSzTx/>
              <a:buFontTx/>
              <a:buAutoNum type="arabicPeriod"/>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单链表插入操作</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914400" marR="0" lvl="1" indent="-457200" algn="l" defTabSz="914400" rtl="0" eaLnBrk="1" fontAlgn="auto" latinLnBrk="0" hangingPunct="1">
              <a:lnSpc>
                <a:spcPct val="150000"/>
              </a:lnSpc>
              <a:spcBef>
                <a:spcPts val="500"/>
              </a:spcBef>
              <a:spcAft>
                <a:spcPts val="0"/>
              </a:spcAft>
              <a:buClrTx/>
              <a:buSzTx/>
              <a:buFontTx/>
              <a:buAutoNum type="arabicPeriod"/>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单链表删除</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50000"/>
              </a:lnSpc>
              <a:spcBef>
                <a:spcPts val="1000"/>
              </a:spcBef>
              <a:spcAft>
                <a:spcPts val="0"/>
              </a:spcAft>
              <a:buClr>
                <a:srgbClr val="0070C0"/>
              </a:buClr>
              <a:buSzTx/>
              <a:buFont typeface="Wingdings" panose="05000000000000000000" charset="0"/>
              <a:buChar char="n"/>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算法应用示例</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914400" marR="0" lvl="1" indent="-457200" algn="l" defTabSz="914400" rtl="0" eaLnBrk="1" fontAlgn="auto" latinLnBrk="0" hangingPunct="1">
              <a:lnSpc>
                <a:spcPct val="150000"/>
              </a:lnSpc>
              <a:spcBef>
                <a:spcPts val="500"/>
              </a:spcBef>
              <a:spcAft>
                <a:spcPts val="0"/>
              </a:spcAft>
              <a:buClrTx/>
              <a:buSzTx/>
              <a:buFontTx/>
              <a:buAutoNum type="arabicPeriod"/>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求单链表的长度</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914400" marR="0" lvl="1" indent="-457200" algn="l" defTabSz="914400" rtl="0" eaLnBrk="1" fontAlgn="auto" latinLnBrk="0" hangingPunct="1">
              <a:lnSpc>
                <a:spcPct val="150000"/>
              </a:lnSpc>
              <a:spcBef>
                <a:spcPts val="500"/>
              </a:spcBef>
              <a:spcAft>
                <a:spcPts val="0"/>
              </a:spcAft>
              <a:buClrTx/>
              <a:buSzTx/>
              <a:buFontTx/>
              <a:buAutoNum type="arabicPeriod"/>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求两个集合的差</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616DA58-C808-4EE2-9B38-D79FF025AB1E}"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2770"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32771" name="Rectangle 2"/>
          <p:cNvSpPr>
            <a:spLocks noGrp="1"/>
          </p:cNvSpPr>
          <p:nvPr>
            <p:ph type="title"/>
          </p:nvPr>
        </p:nvSpPr>
        <p:spPr>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建立单链表</a:t>
            </a:r>
            <a:endParaRPr lang="zh-CN" altLang="en-US" dirty="0">
              <a:latin typeface="黑体" panose="02010609060101010101" pitchFamily="49" charset="-122"/>
              <a:ea typeface="黑体" panose="02010609060101010101" pitchFamily="49" charset="-122"/>
            </a:endParaRPr>
          </a:p>
        </p:txBody>
      </p:sp>
      <p:sp>
        <p:nvSpPr>
          <p:cNvPr id="114691" name="Rectangle 3"/>
          <p:cNvSpPr>
            <a:spLocks noGrp="1" noChangeArrowheads="1"/>
          </p:cNvSpPr>
          <p:nvPr>
            <p:ph idx="1"/>
          </p:nvPr>
        </p:nvSpPr>
        <p:spPr>
          <a:xfrm>
            <a:off x="174625" y="1373188"/>
            <a:ext cx="11842750" cy="1587500"/>
          </a:xfrm>
          <a:ln w="12700">
            <a:solidFill>
              <a:srgbClr val="0070C0"/>
            </a:solidFill>
          </a:ln>
        </p:spPr>
        <p:txBody>
          <a:bodyPr vert="horz" wrap="square" lIns="91440" tIns="45720" rIns="91440" bIns="45720" numCol="1" rtlCol="0" anchor="t" anchorCtr="0" compatLnSpc="1">
            <a:normAutofit fontScale="90000"/>
          </a:bodyPr>
          <a:lstStyle/>
          <a:p>
            <a:pPr marL="228600" marR="0" lvl="0" indent="-228600" algn="l" defTabSz="914400" rtl="0" eaLnBrk="1" fontAlgn="auto" latinLnBrk="0" hangingPunct="1">
              <a:lnSpc>
                <a:spcPct val="90000"/>
              </a:lnSpc>
              <a:spcBef>
                <a:spcPts val="1000"/>
              </a:spcBef>
              <a:spcAft>
                <a:spcPts val="0"/>
              </a:spcAft>
              <a:buClr>
                <a:srgbClr val="0070C0"/>
              </a:buClr>
              <a:buSzTx/>
              <a:buFont typeface="Wingdings" panose="05000000000000000000" charset="0"/>
              <a:buChar char="n"/>
              <a:defRPr/>
            </a:pPr>
            <a:r>
              <a:rPr kumimoji="0" lang="zh-CN" altLang="en-US" sz="3200" b="1" i="0" u="none" strike="noStrike" kern="1200" cap="none" spc="0" normalizeH="0" baseline="0" noProof="0" dirty="0">
                <a:ln>
                  <a:noFill/>
                </a:ln>
                <a:solidFill>
                  <a:srgbClr val="C00000"/>
                </a:solidFill>
                <a:effectLst/>
                <a:uLnTx/>
                <a:uFillTx/>
                <a:latin typeface="+mn-ea"/>
                <a:ea typeface="+mn-ea"/>
                <a:cs typeface="+mn-cs"/>
              </a:rPr>
              <a:t>头插法建表</a:t>
            </a:r>
            <a:endParaRPr kumimoji="0" lang="zh-CN" altLang="en-US" sz="3200" b="1" i="0" u="none" strike="noStrike" kern="1200" cap="none" spc="0" normalizeH="0" baseline="0" noProof="0" dirty="0">
              <a:ln>
                <a:noFill/>
              </a:ln>
              <a:solidFill>
                <a:srgbClr val="C00000"/>
              </a:solidFill>
              <a:effectLst/>
              <a:uLnTx/>
              <a:uFillTx/>
              <a:latin typeface="+mn-ea"/>
              <a:ea typeface="+mn-ea"/>
              <a:cs typeface="+mn-cs"/>
            </a:endParaRPr>
          </a:p>
          <a:p>
            <a:pPr marL="0" marR="0" lvl="0" indent="0" algn="l" defTabSz="914400" rtl="0" eaLnBrk="1" fontAlgn="auto" latinLnBrk="0" hangingPunct="1">
              <a:lnSpc>
                <a:spcPct val="150000"/>
              </a:lnSpc>
              <a:spcBef>
                <a:spcPts val="0"/>
              </a:spcBef>
              <a:spcAft>
                <a:spcPts val="0"/>
              </a:spcAft>
              <a:buClr>
                <a:srgbClr val="0070C0"/>
              </a:buClr>
              <a:buSzTx/>
              <a:buFont typeface="Arial" panose="020B0604020202020204" pitchFamily="34" charset="0"/>
              <a:buNone/>
              <a:defRPr/>
            </a:pPr>
            <a:r>
              <a:rPr kumimoji="0" lang="zh-CN" altLang="en-US" sz="2600" b="1" i="0" u="none" strike="noStrike" kern="1200" cap="none" spc="0" normalizeH="0" baseline="0" noProof="0" dirty="0">
                <a:ln>
                  <a:noFill/>
                </a:ln>
                <a:solidFill>
                  <a:schemeClr val="tx1"/>
                </a:solidFill>
                <a:effectLst/>
                <a:uLnTx/>
                <a:uFillTx/>
                <a:latin typeface="+mn-ea"/>
                <a:ea typeface="+mn-ea"/>
                <a:cs typeface="+mn-cs"/>
              </a:rPr>
              <a:t>算法描述：</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从一个空表开始，重复读入数据，生成新结点，将读入数据存放到新结点的数据域中，然后</a:t>
            </a:r>
            <a:r>
              <a:rPr kumimoji="0" lang="zh-CN" altLang="en-US" sz="2600" b="1" i="0" u="none" strike="noStrike" kern="1200" cap="none" spc="0" normalizeH="0" baseline="0" noProof="0" dirty="0">
                <a:ln>
                  <a:noFill/>
                </a:ln>
                <a:solidFill>
                  <a:srgbClr val="C00000"/>
                </a:solidFill>
                <a:effectLst/>
                <a:uLnTx/>
                <a:uFillTx/>
                <a:latin typeface="+mn-ea"/>
                <a:ea typeface="+mn-ea"/>
                <a:cs typeface="+mn-cs"/>
              </a:rPr>
              <a:t>将新结点插入到当前链表的</a:t>
            </a:r>
            <a:r>
              <a:rPr kumimoji="0" lang="zh-CN" altLang="en-US" sz="2600" b="1" i="0" u="none" strike="noStrike" kern="1200" cap="none" spc="0" normalizeH="0" baseline="0" noProof="0" dirty="0">
                <a:ln>
                  <a:noFill/>
                </a:ln>
                <a:solidFill>
                  <a:schemeClr val="accent5"/>
                </a:solidFill>
                <a:effectLst/>
                <a:uLnTx/>
                <a:uFillTx/>
                <a:latin typeface="+mn-ea"/>
                <a:ea typeface="+mn-ea"/>
                <a:cs typeface="+mn-cs"/>
              </a:rPr>
              <a:t>表头结点之后</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，直至读入结束标志为止。</a:t>
            </a:r>
            <a:endParaRPr kumimoji="0" lang="zh-CN" altLang="en-US" sz="2600" b="0" i="0" u="none" strike="noStrike" kern="1200" cap="none" spc="0" normalizeH="0" baseline="0" noProof="0" dirty="0">
              <a:ln>
                <a:noFill/>
              </a:ln>
              <a:solidFill>
                <a:schemeClr val="tx1"/>
              </a:solidFill>
              <a:effectLst/>
              <a:uLnTx/>
              <a:uFillTx/>
              <a:latin typeface="+mn-ea"/>
              <a:ea typeface="+mn-ea"/>
              <a:cs typeface="+mn-cs"/>
            </a:endParaRPr>
          </a:p>
        </p:txBody>
      </p:sp>
      <p:grpSp>
        <p:nvGrpSpPr>
          <p:cNvPr id="32773" name="Group 101"/>
          <p:cNvGrpSpPr/>
          <p:nvPr/>
        </p:nvGrpSpPr>
        <p:grpSpPr>
          <a:xfrm>
            <a:off x="1228725" y="3575050"/>
            <a:ext cx="10017125" cy="2647950"/>
            <a:chOff x="1392" y="2640"/>
            <a:chExt cx="3812" cy="1056"/>
          </a:xfrm>
        </p:grpSpPr>
        <p:grpSp>
          <p:nvGrpSpPr>
            <p:cNvPr id="32774" name="Group 100"/>
            <p:cNvGrpSpPr/>
            <p:nvPr/>
          </p:nvGrpSpPr>
          <p:grpSpPr>
            <a:xfrm>
              <a:off x="3552" y="2640"/>
              <a:ext cx="1652" cy="245"/>
              <a:chOff x="3552" y="2640"/>
              <a:chExt cx="1652" cy="245"/>
            </a:xfrm>
          </p:grpSpPr>
          <p:sp>
            <p:nvSpPr>
              <p:cNvPr id="32775" name="Line 54"/>
              <p:cNvSpPr/>
              <p:nvPr/>
            </p:nvSpPr>
            <p:spPr>
              <a:xfrm>
                <a:off x="3670" y="2748"/>
                <a:ext cx="192" cy="0"/>
              </a:xfrm>
              <a:prstGeom prst="line">
                <a:avLst/>
              </a:prstGeom>
              <a:ln w="9525" cap="flat" cmpd="sng">
                <a:solidFill>
                  <a:srgbClr val="000000"/>
                </a:solidFill>
                <a:prstDash val="solid"/>
                <a:round/>
                <a:headEnd type="none" w="med" len="med"/>
                <a:tailEnd type="triangle" w="med" len="med"/>
              </a:ln>
            </p:spPr>
          </p:sp>
          <p:sp>
            <p:nvSpPr>
              <p:cNvPr id="32776" name="Text Box 55"/>
              <p:cNvSpPr txBox="1"/>
              <p:nvPr/>
            </p:nvSpPr>
            <p:spPr>
              <a:xfrm>
                <a:off x="4584" y="2640"/>
                <a:ext cx="373" cy="13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b="1" dirty="0">
                    <a:latin typeface="Calibri" panose="020F0502020204030204" pitchFamily="34" charset="0"/>
                    <a:ea typeface="宋体" panose="02010600030101010101" pitchFamily="2" charset="-122"/>
                  </a:rPr>
                  <a:t>c</a:t>
                </a:r>
                <a:r>
                  <a:rPr lang="en-US" altLang="zh-CN" b="1" baseline="-25000" dirty="0">
                    <a:latin typeface="Calibri" panose="020F0502020204030204" pitchFamily="34" charset="0"/>
                    <a:ea typeface="宋体" panose="02010600030101010101" pitchFamily="2" charset="-122"/>
                  </a:rPr>
                  <a:t>1</a:t>
                </a:r>
                <a:r>
                  <a:rPr lang="en-US" altLang="zh-CN" sz="1400" baseline="-25000" dirty="0">
                    <a:latin typeface="Calibri" panose="020F0502020204030204" pitchFamily="34" charset="0"/>
                    <a:ea typeface="宋体" panose="02010600030101010101" pitchFamily="2" charset="-122"/>
                  </a:rPr>
                  <a:t>            </a:t>
                </a:r>
                <a:r>
                  <a:rPr lang="en-US" altLang="zh-CN" sz="1400" b="1" dirty="0">
                    <a:latin typeface="宋体" panose="02010600030101010101" pitchFamily="2" charset="-122"/>
                    <a:ea typeface="宋体" panose="02010600030101010101" pitchFamily="2" charset="-122"/>
                  </a:rPr>
                  <a:t>∧</a:t>
                </a:r>
                <a:endParaRPr lang="en-US" altLang="zh-CN" sz="1400" dirty="0">
                  <a:latin typeface="Calibri" panose="020F0502020204030204" pitchFamily="34" charset="0"/>
                  <a:ea typeface="宋体" panose="02010600030101010101" pitchFamily="2" charset="-122"/>
                </a:endParaRPr>
              </a:p>
            </p:txBody>
          </p:sp>
          <p:sp>
            <p:nvSpPr>
              <p:cNvPr id="32777" name="Line 56"/>
              <p:cNvSpPr/>
              <p:nvPr/>
            </p:nvSpPr>
            <p:spPr>
              <a:xfrm flipV="1">
                <a:off x="4488" y="2748"/>
                <a:ext cx="96" cy="35"/>
              </a:xfrm>
              <a:prstGeom prst="line">
                <a:avLst/>
              </a:prstGeom>
              <a:ln w="9525" cap="flat" cmpd="sng">
                <a:solidFill>
                  <a:srgbClr val="000000"/>
                </a:solidFill>
                <a:prstDash val="solid"/>
                <a:round/>
                <a:headEnd type="none" w="med" len="med"/>
                <a:tailEnd type="triangle" w="med" len="med"/>
              </a:ln>
            </p:spPr>
          </p:sp>
          <p:sp>
            <p:nvSpPr>
              <p:cNvPr id="32778" name="Line 57"/>
              <p:cNvSpPr/>
              <p:nvPr/>
            </p:nvSpPr>
            <p:spPr>
              <a:xfrm>
                <a:off x="4729" y="2640"/>
                <a:ext cx="0" cy="137"/>
              </a:xfrm>
              <a:prstGeom prst="line">
                <a:avLst/>
              </a:prstGeom>
              <a:ln w="9525" cap="flat" cmpd="sng">
                <a:solidFill>
                  <a:srgbClr val="000000"/>
                </a:solidFill>
                <a:prstDash val="solid"/>
                <a:round/>
                <a:headEnd type="none" w="med" len="med"/>
                <a:tailEnd type="none" w="med" len="med"/>
              </a:ln>
            </p:spPr>
          </p:sp>
          <p:sp>
            <p:nvSpPr>
              <p:cNvPr id="32779" name="Text Box 58"/>
              <p:cNvSpPr txBox="1"/>
              <p:nvPr/>
            </p:nvSpPr>
            <p:spPr>
              <a:xfrm>
                <a:off x="5018" y="2748"/>
                <a:ext cx="186" cy="137"/>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sz="1000" dirty="0">
                    <a:latin typeface="Calibri" panose="020F0502020204030204" pitchFamily="34" charset="0"/>
                    <a:ea typeface="宋体" panose="02010600030101010101" pitchFamily="2" charset="-122"/>
                  </a:rPr>
                  <a:t>s</a:t>
                </a:r>
                <a:endParaRPr lang="en-US" altLang="zh-CN" sz="1000" dirty="0">
                  <a:latin typeface="Calibri" panose="020F0502020204030204" pitchFamily="34" charset="0"/>
                  <a:ea typeface="宋体" panose="02010600030101010101" pitchFamily="2" charset="-122"/>
                </a:endParaRPr>
              </a:p>
            </p:txBody>
          </p:sp>
          <p:sp>
            <p:nvSpPr>
              <p:cNvPr id="32780" name="Line 59"/>
              <p:cNvSpPr/>
              <p:nvPr/>
            </p:nvSpPr>
            <p:spPr>
              <a:xfrm flipH="1" flipV="1">
                <a:off x="4921" y="2783"/>
                <a:ext cx="145" cy="34"/>
              </a:xfrm>
              <a:prstGeom prst="line">
                <a:avLst/>
              </a:prstGeom>
              <a:ln w="9525" cap="flat" cmpd="sng">
                <a:solidFill>
                  <a:srgbClr val="000000"/>
                </a:solidFill>
                <a:prstDash val="solid"/>
                <a:round/>
                <a:headEnd type="none" w="med" len="med"/>
                <a:tailEnd type="triangle" w="med" len="med"/>
              </a:ln>
            </p:spPr>
          </p:sp>
          <p:sp>
            <p:nvSpPr>
              <p:cNvPr id="32781" name="Rectangle 60" descr="浅色上对角线"/>
              <p:cNvSpPr/>
              <p:nvPr/>
            </p:nvSpPr>
            <p:spPr>
              <a:xfrm>
                <a:off x="3862" y="2653"/>
                <a:ext cx="193" cy="13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endParaRPr lang="zh-CN" altLang="en-US" dirty="0">
                  <a:latin typeface="Calibri" panose="020F0502020204030204" pitchFamily="34" charset="0"/>
                  <a:ea typeface="宋体" panose="02010600030101010101" pitchFamily="2" charset="-122"/>
                </a:endParaRPr>
              </a:p>
            </p:txBody>
          </p:sp>
          <p:sp>
            <p:nvSpPr>
              <p:cNvPr id="32782" name="Text Box 61"/>
              <p:cNvSpPr txBox="1"/>
              <p:nvPr/>
            </p:nvSpPr>
            <p:spPr>
              <a:xfrm>
                <a:off x="4055" y="2653"/>
                <a:ext cx="192" cy="13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endParaRPr lang="zh-CN" altLang="zh-CN" sz="1000" dirty="0">
                  <a:latin typeface="Calibri" panose="020F0502020204030204" pitchFamily="34" charset="0"/>
                  <a:ea typeface="宋体" panose="02010600030101010101" pitchFamily="2" charset="-122"/>
                </a:endParaRPr>
              </a:p>
            </p:txBody>
          </p:sp>
          <p:sp>
            <p:nvSpPr>
              <p:cNvPr id="32783" name="Freeform 62"/>
              <p:cNvSpPr/>
              <p:nvPr/>
            </p:nvSpPr>
            <p:spPr>
              <a:xfrm>
                <a:off x="4199" y="2752"/>
                <a:ext cx="289" cy="104"/>
              </a:xfrm>
              <a:custGeom>
                <a:avLst/>
                <a:gdLst/>
                <a:ahLst/>
                <a:cxnLst>
                  <a:cxn ang="0">
                    <a:pos x="0" y="0"/>
                  </a:cxn>
                  <a:cxn ang="0">
                    <a:pos x="0" y="0"/>
                  </a:cxn>
                  <a:cxn ang="0">
                    <a:pos x="0" y="0"/>
                  </a:cxn>
                </a:cxnLst>
                <a:pathLst>
                  <a:path w="600" h="329">
                    <a:moveTo>
                      <a:pt x="0" y="0"/>
                    </a:moveTo>
                    <a:cubicBezTo>
                      <a:pt x="70" y="147"/>
                      <a:pt x="140" y="295"/>
                      <a:pt x="240" y="312"/>
                    </a:cubicBezTo>
                    <a:cubicBezTo>
                      <a:pt x="340" y="329"/>
                      <a:pt x="540" y="139"/>
                      <a:pt x="600" y="104"/>
                    </a:cubicBez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32784" name="Text Box 63"/>
              <p:cNvSpPr txBox="1"/>
              <p:nvPr/>
            </p:nvSpPr>
            <p:spPr>
              <a:xfrm>
                <a:off x="3552" y="2653"/>
                <a:ext cx="223" cy="133"/>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L</a:t>
                </a:r>
                <a:endParaRPr lang="en-US" altLang="zh-CN" sz="2000" dirty="0">
                  <a:latin typeface="Calibri" panose="020F0502020204030204" pitchFamily="34" charset="0"/>
                  <a:ea typeface="宋体" panose="02010600030101010101" pitchFamily="2" charset="-122"/>
                </a:endParaRPr>
              </a:p>
            </p:txBody>
          </p:sp>
        </p:grpSp>
        <p:grpSp>
          <p:nvGrpSpPr>
            <p:cNvPr id="32785" name="Group 64"/>
            <p:cNvGrpSpPr/>
            <p:nvPr/>
          </p:nvGrpSpPr>
          <p:grpSpPr>
            <a:xfrm>
              <a:off x="1392" y="2640"/>
              <a:ext cx="756" cy="147"/>
              <a:chOff x="1305" y="2232"/>
              <a:chExt cx="1884" cy="447"/>
            </a:xfrm>
          </p:grpSpPr>
          <p:sp>
            <p:nvSpPr>
              <p:cNvPr id="32786" name="Line 65"/>
              <p:cNvSpPr/>
              <p:nvPr/>
            </p:nvSpPr>
            <p:spPr>
              <a:xfrm>
                <a:off x="1734" y="2519"/>
                <a:ext cx="480" cy="0"/>
              </a:xfrm>
              <a:prstGeom prst="line">
                <a:avLst/>
              </a:prstGeom>
              <a:ln w="9525" cap="flat" cmpd="sng">
                <a:solidFill>
                  <a:srgbClr val="000000"/>
                </a:solidFill>
                <a:prstDash val="solid"/>
                <a:round/>
                <a:headEnd type="none" w="med" len="med"/>
                <a:tailEnd type="triangle" w="med" len="med"/>
              </a:ln>
            </p:spPr>
          </p:sp>
          <p:sp>
            <p:nvSpPr>
              <p:cNvPr id="32787" name="Rectangle 66" descr="浅色上对角线"/>
              <p:cNvSpPr/>
              <p:nvPr/>
            </p:nvSpPr>
            <p:spPr>
              <a:xfrm>
                <a:off x="2214" y="2263"/>
                <a:ext cx="480" cy="41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endParaRPr lang="zh-CN" altLang="en-US" dirty="0">
                  <a:latin typeface="Calibri" panose="020F0502020204030204" pitchFamily="34" charset="0"/>
                  <a:ea typeface="宋体" panose="02010600030101010101" pitchFamily="2" charset="-122"/>
                </a:endParaRPr>
              </a:p>
            </p:txBody>
          </p:sp>
          <p:sp>
            <p:nvSpPr>
              <p:cNvPr id="32788" name="Text Box 67"/>
              <p:cNvSpPr txBox="1"/>
              <p:nvPr/>
            </p:nvSpPr>
            <p:spPr>
              <a:xfrm>
                <a:off x="2694" y="2263"/>
                <a:ext cx="495"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1400" b="1" dirty="0">
                    <a:latin typeface="宋体" panose="02010600030101010101" pitchFamily="2" charset="-122"/>
                    <a:ea typeface="宋体" panose="02010600030101010101" pitchFamily="2" charset="-122"/>
                  </a:rPr>
                  <a:t> ∧</a:t>
                </a:r>
                <a:endParaRPr lang="en-US" altLang="zh-CN" sz="1400" dirty="0">
                  <a:latin typeface="Calibri" panose="020F0502020204030204" pitchFamily="34" charset="0"/>
                  <a:ea typeface="宋体" panose="02010600030101010101" pitchFamily="2" charset="-122"/>
                </a:endParaRPr>
              </a:p>
            </p:txBody>
          </p:sp>
          <p:sp>
            <p:nvSpPr>
              <p:cNvPr id="32789" name="Text Box 68"/>
              <p:cNvSpPr txBox="1"/>
              <p:nvPr/>
            </p:nvSpPr>
            <p:spPr>
              <a:xfrm>
                <a:off x="1305" y="2232"/>
                <a:ext cx="555" cy="405"/>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L</a:t>
                </a:r>
                <a:endParaRPr lang="en-US" altLang="zh-CN" sz="2000" dirty="0">
                  <a:latin typeface="Calibri" panose="020F0502020204030204" pitchFamily="34" charset="0"/>
                  <a:ea typeface="宋体" panose="02010600030101010101" pitchFamily="2" charset="-122"/>
                </a:endParaRPr>
              </a:p>
            </p:txBody>
          </p:sp>
        </p:grpSp>
        <p:grpSp>
          <p:nvGrpSpPr>
            <p:cNvPr id="32790" name="Group 69"/>
            <p:cNvGrpSpPr/>
            <p:nvPr/>
          </p:nvGrpSpPr>
          <p:grpSpPr>
            <a:xfrm>
              <a:off x="1392" y="3120"/>
              <a:ext cx="3092" cy="576"/>
              <a:chOff x="1614" y="5133"/>
              <a:chExt cx="7710" cy="1755"/>
            </a:xfrm>
          </p:grpSpPr>
          <p:sp>
            <p:nvSpPr>
              <p:cNvPr id="32791" name="Text Box 70"/>
              <p:cNvSpPr txBox="1"/>
              <p:nvPr/>
            </p:nvSpPr>
            <p:spPr>
              <a:xfrm>
                <a:off x="4494" y="6258"/>
                <a:ext cx="4455" cy="624"/>
              </a:xfrm>
              <a:prstGeom prst="rect">
                <a:avLst/>
              </a:prstGeom>
              <a:solidFill>
                <a:srgbClr val="FFFFFF"/>
              </a:solidFill>
              <a:ln w="9525" cap="flat" cmpd="sng">
                <a:solidFill>
                  <a:srgbClr val="FFFFFF"/>
                </a:solidFill>
                <a:prstDash val="solid"/>
                <a:miter/>
                <a:headEnd type="none" w="med" len="med"/>
                <a:tailEnd type="none" w="med" len="med"/>
              </a:ln>
            </p:spPr>
            <p:txBody>
              <a:bodyPr anchor="t"/>
              <a:p>
                <a:pPr algn="just" eaLnBrk="0" hangingPunct="0"/>
                <a:r>
                  <a:rPr lang="en-US" altLang="zh-CN" sz="900" dirty="0">
                    <a:latin typeface="Calibri" panose="020F0502020204030204" pitchFamily="34" charset="0"/>
                    <a:ea typeface="宋体" panose="02010600030101010101" pitchFamily="2" charset="-122"/>
                  </a:rPr>
                  <a:t>                          </a:t>
                </a:r>
                <a:endParaRPr lang="en-US" altLang="zh-CN" sz="1000" dirty="0">
                  <a:latin typeface="Calibri" panose="020F0502020204030204" pitchFamily="34" charset="0"/>
                  <a:ea typeface="宋体" panose="02010600030101010101" pitchFamily="2" charset="-122"/>
                </a:endParaRPr>
              </a:p>
            </p:txBody>
          </p:sp>
          <p:grpSp>
            <p:nvGrpSpPr>
              <p:cNvPr id="32792" name="Group 71"/>
              <p:cNvGrpSpPr/>
              <p:nvPr/>
            </p:nvGrpSpPr>
            <p:grpSpPr>
              <a:xfrm>
                <a:off x="1614" y="5133"/>
                <a:ext cx="7710" cy="1755"/>
                <a:chOff x="1614" y="7101"/>
                <a:chExt cx="7710" cy="1755"/>
              </a:xfrm>
            </p:grpSpPr>
            <p:sp>
              <p:nvSpPr>
                <p:cNvPr id="32793" name="Line 72"/>
                <p:cNvSpPr/>
                <p:nvPr/>
              </p:nvSpPr>
              <p:spPr>
                <a:xfrm>
                  <a:off x="1614" y="7442"/>
                  <a:ext cx="600" cy="0"/>
                </a:xfrm>
                <a:prstGeom prst="line">
                  <a:avLst/>
                </a:prstGeom>
                <a:ln w="9525" cap="flat" cmpd="sng">
                  <a:solidFill>
                    <a:srgbClr val="000000"/>
                  </a:solidFill>
                  <a:prstDash val="solid"/>
                  <a:round/>
                  <a:headEnd type="none" w="med" len="med"/>
                  <a:tailEnd type="triangle" w="med" len="med"/>
                </a:ln>
              </p:spPr>
            </p:sp>
            <p:sp>
              <p:nvSpPr>
                <p:cNvPr id="32794" name="Text Box 73"/>
                <p:cNvSpPr txBox="1"/>
                <p:nvPr/>
              </p:nvSpPr>
              <p:spPr>
                <a:xfrm>
                  <a:off x="4134" y="7101"/>
                  <a:ext cx="840" cy="431"/>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b="1" dirty="0">
                      <a:solidFill>
                        <a:srgbClr val="FF0000"/>
                      </a:solidFill>
                      <a:latin typeface="Calibri" panose="020F0502020204030204" pitchFamily="34" charset="0"/>
                      <a:ea typeface="宋体" panose="02010600030101010101" pitchFamily="2" charset="-122"/>
                    </a:rPr>
                    <a:t>c</a:t>
                  </a:r>
                  <a:r>
                    <a:rPr lang="en-US" altLang="zh-CN" b="1" baseline="-25000" dirty="0">
                      <a:solidFill>
                        <a:srgbClr val="FF0000"/>
                      </a:solidFill>
                      <a:latin typeface="Calibri" panose="020F0502020204030204" pitchFamily="34" charset="0"/>
                      <a:ea typeface="宋体" panose="02010600030101010101" pitchFamily="2" charset="-122"/>
                    </a:rPr>
                    <a:t>i-1</a:t>
                  </a:r>
                  <a:r>
                    <a:rPr lang="en-US" altLang="zh-CN" sz="1400" baseline="-25000" dirty="0">
                      <a:latin typeface="Calibri" panose="020F0502020204030204" pitchFamily="34" charset="0"/>
                      <a:ea typeface="宋体" panose="02010600030101010101" pitchFamily="2" charset="-122"/>
                    </a:rPr>
                    <a:t>        </a:t>
                  </a:r>
                  <a:r>
                    <a:rPr lang="en-US" altLang="zh-CN" sz="1400" b="1" dirty="0">
                      <a:latin typeface="宋体" panose="02010600030101010101" pitchFamily="2" charset="-122"/>
                      <a:ea typeface="宋体" panose="02010600030101010101" pitchFamily="2" charset="-122"/>
                    </a:rPr>
                    <a:t>∧</a:t>
                  </a:r>
                  <a:endParaRPr lang="en-US" altLang="zh-CN" sz="1400" dirty="0">
                    <a:latin typeface="Calibri" panose="020F0502020204030204" pitchFamily="34" charset="0"/>
                    <a:ea typeface="宋体" panose="02010600030101010101" pitchFamily="2" charset="-122"/>
                  </a:endParaRPr>
                </a:p>
              </p:txBody>
            </p:sp>
            <p:sp>
              <p:nvSpPr>
                <p:cNvPr id="32795" name="Text Box 74"/>
                <p:cNvSpPr txBox="1"/>
                <p:nvPr/>
              </p:nvSpPr>
              <p:spPr>
                <a:xfrm>
                  <a:off x="7014" y="7101"/>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b="1" dirty="0">
                      <a:solidFill>
                        <a:srgbClr val="FF0000"/>
                      </a:solidFill>
                      <a:latin typeface="Calibri" panose="020F0502020204030204" pitchFamily="34" charset="0"/>
                      <a:ea typeface="宋体" panose="02010600030101010101" pitchFamily="2" charset="-122"/>
                    </a:rPr>
                    <a:t>c</a:t>
                  </a:r>
                  <a:r>
                    <a:rPr lang="en-US" altLang="zh-CN" b="1" baseline="-25000" dirty="0">
                      <a:solidFill>
                        <a:srgbClr val="FF0000"/>
                      </a:solidFill>
                      <a:latin typeface="Calibri" panose="020F0502020204030204" pitchFamily="34" charset="0"/>
                      <a:ea typeface="宋体" panose="02010600030101010101" pitchFamily="2" charset="-122"/>
                    </a:rPr>
                    <a:t>2 </a:t>
                  </a:r>
                  <a:r>
                    <a:rPr lang="en-US" altLang="zh-CN" b="1" baseline="-25000" dirty="0">
                      <a:latin typeface="Calibri" panose="020F0502020204030204" pitchFamily="34" charset="0"/>
                      <a:ea typeface="宋体" panose="02010600030101010101" pitchFamily="2" charset="-122"/>
                    </a:rPr>
                    <a:t>   </a:t>
                  </a:r>
                  <a:endParaRPr lang="en-US" altLang="zh-CN" b="1" dirty="0">
                    <a:latin typeface="Calibri" panose="020F0502020204030204" pitchFamily="34" charset="0"/>
                    <a:ea typeface="宋体" panose="02010600030101010101" pitchFamily="2" charset="-122"/>
                  </a:endParaRPr>
                </a:p>
              </p:txBody>
            </p:sp>
            <p:sp>
              <p:nvSpPr>
                <p:cNvPr id="32796" name="Text Box 75"/>
                <p:cNvSpPr txBox="1"/>
                <p:nvPr/>
              </p:nvSpPr>
              <p:spPr>
                <a:xfrm>
                  <a:off x="8454" y="7101"/>
                  <a:ext cx="87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b="1" dirty="0">
                      <a:solidFill>
                        <a:srgbClr val="FF0000"/>
                      </a:solidFill>
                      <a:latin typeface="Calibri" panose="020F0502020204030204" pitchFamily="34" charset="0"/>
                      <a:ea typeface="宋体" panose="02010600030101010101" pitchFamily="2" charset="-122"/>
                    </a:rPr>
                    <a:t>C</a:t>
                  </a:r>
                  <a:r>
                    <a:rPr lang="en-US" altLang="zh-CN" b="1" baseline="-25000" dirty="0">
                      <a:solidFill>
                        <a:srgbClr val="FF0000"/>
                      </a:solidFill>
                      <a:latin typeface="Calibri" panose="020F0502020204030204" pitchFamily="34" charset="0"/>
                      <a:ea typeface="宋体" panose="02010600030101010101" pitchFamily="2" charset="-122"/>
                    </a:rPr>
                    <a:t>1</a:t>
                  </a:r>
                  <a:r>
                    <a:rPr lang="en-US" altLang="zh-CN" b="1" baseline="-25000" dirty="0">
                      <a:latin typeface="Calibri" panose="020F0502020204030204" pitchFamily="34" charset="0"/>
                      <a:ea typeface="宋体" panose="02010600030101010101" pitchFamily="2" charset="-122"/>
                    </a:rPr>
                    <a:t>    </a:t>
                  </a:r>
                  <a:r>
                    <a:rPr lang="en-US" altLang="zh-CN" sz="1400" baseline="-25000" dirty="0">
                      <a:latin typeface="Calibri" panose="020F0502020204030204" pitchFamily="34" charset="0"/>
                      <a:ea typeface="宋体" panose="02010600030101010101" pitchFamily="2" charset="-122"/>
                    </a:rPr>
                    <a:t> </a:t>
                  </a:r>
                  <a:r>
                    <a:rPr lang="en-US" altLang="zh-CN" sz="1400" dirty="0">
                      <a:latin typeface="宋体" panose="02010600030101010101" pitchFamily="2" charset="-122"/>
                      <a:ea typeface="宋体" panose="02010600030101010101" pitchFamily="2" charset="-122"/>
                    </a:rPr>
                    <a:t>∧</a:t>
                  </a:r>
                  <a:endParaRPr lang="en-US" altLang="zh-CN" sz="1400" dirty="0">
                    <a:latin typeface="Calibri" panose="020F0502020204030204" pitchFamily="34" charset="0"/>
                    <a:ea typeface="宋体" panose="02010600030101010101" pitchFamily="2" charset="-122"/>
                  </a:endParaRPr>
                </a:p>
              </p:txBody>
            </p:sp>
            <p:sp>
              <p:nvSpPr>
                <p:cNvPr id="32797" name="Line 76"/>
                <p:cNvSpPr/>
                <p:nvPr/>
              </p:nvSpPr>
              <p:spPr>
                <a:xfrm>
                  <a:off x="8833" y="7113"/>
                  <a:ext cx="0" cy="416"/>
                </a:xfrm>
                <a:prstGeom prst="line">
                  <a:avLst/>
                </a:prstGeom>
                <a:ln w="9525" cap="flat" cmpd="sng">
                  <a:solidFill>
                    <a:srgbClr val="000000"/>
                  </a:solidFill>
                  <a:prstDash val="solid"/>
                  <a:round/>
                  <a:headEnd type="none" w="med" len="med"/>
                  <a:tailEnd type="none" w="med" len="med"/>
                </a:ln>
              </p:spPr>
            </p:sp>
            <p:sp>
              <p:nvSpPr>
                <p:cNvPr id="32798" name="Line 77"/>
                <p:cNvSpPr/>
                <p:nvPr/>
              </p:nvSpPr>
              <p:spPr>
                <a:xfrm>
                  <a:off x="7419" y="7101"/>
                  <a:ext cx="0" cy="416"/>
                </a:xfrm>
                <a:prstGeom prst="line">
                  <a:avLst/>
                </a:prstGeom>
                <a:ln w="9525" cap="flat" cmpd="sng">
                  <a:solidFill>
                    <a:srgbClr val="000000"/>
                  </a:solidFill>
                  <a:prstDash val="solid"/>
                  <a:round/>
                  <a:headEnd type="none" w="med" len="med"/>
                  <a:tailEnd type="none" w="med" len="med"/>
                </a:ln>
              </p:spPr>
            </p:sp>
            <p:sp>
              <p:nvSpPr>
                <p:cNvPr id="32799" name="Line 78"/>
                <p:cNvSpPr/>
                <p:nvPr/>
              </p:nvSpPr>
              <p:spPr>
                <a:xfrm>
                  <a:off x="4614" y="7101"/>
                  <a:ext cx="0" cy="416"/>
                </a:xfrm>
                <a:prstGeom prst="line">
                  <a:avLst/>
                </a:prstGeom>
                <a:ln w="9525" cap="flat" cmpd="sng">
                  <a:solidFill>
                    <a:srgbClr val="000000"/>
                  </a:solidFill>
                  <a:prstDash val="solid"/>
                  <a:round/>
                  <a:headEnd type="none" w="med" len="med"/>
                  <a:tailEnd type="none" w="med" len="med"/>
                </a:ln>
              </p:spPr>
            </p:sp>
            <p:sp>
              <p:nvSpPr>
                <p:cNvPr id="32800" name="Line 79"/>
                <p:cNvSpPr/>
                <p:nvPr/>
              </p:nvSpPr>
              <p:spPr>
                <a:xfrm>
                  <a:off x="7734" y="7355"/>
                  <a:ext cx="720" cy="0"/>
                </a:xfrm>
                <a:prstGeom prst="line">
                  <a:avLst/>
                </a:prstGeom>
                <a:ln w="9525" cap="flat" cmpd="sng">
                  <a:solidFill>
                    <a:srgbClr val="000000"/>
                  </a:solidFill>
                  <a:prstDash val="solid"/>
                  <a:round/>
                  <a:headEnd type="none" w="med" len="med"/>
                  <a:tailEnd type="triangle" w="med" len="med"/>
                </a:ln>
              </p:spPr>
            </p:sp>
            <p:sp>
              <p:nvSpPr>
                <p:cNvPr id="32801" name="Line 80"/>
                <p:cNvSpPr/>
                <p:nvPr/>
              </p:nvSpPr>
              <p:spPr>
                <a:xfrm>
                  <a:off x="5964" y="7340"/>
                  <a:ext cx="1080" cy="0"/>
                </a:xfrm>
                <a:prstGeom prst="line">
                  <a:avLst/>
                </a:prstGeom>
                <a:ln w="9525" cap="flat" cmpd="sng">
                  <a:solidFill>
                    <a:srgbClr val="000000"/>
                  </a:solidFill>
                  <a:prstDash val="solid"/>
                  <a:round/>
                  <a:headEnd type="none" w="med" len="med"/>
                  <a:tailEnd type="triangle" w="med" len="med"/>
                </a:ln>
              </p:spPr>
            </p:sp>
            <p:sp>
              <p:nvSpPr>
                <p:cNvPr id="32802" name="Line 81"/>
                <p:cNvSpPr/>
                <p:nvPr/>
              </p:nvSpPr>
              <p:spPr>
                <a:xfrm>
                  <a:off x="4949" y="7325"/>
                  <a:ext cx="720" cy="0"/>
                </a:xfrm>
                <a:prstGeom prst="line">
                  <a:avLst/>
                </a:prstGeom>
                <a:ln w="9525" cap="flat" cmpd="sng">
                  <a:solidFill>
                    <a:srgbClr val="000000"/>
                  </a:solidFill>
                  <a:prstDash val="solid"/>
                  <a:round/>
                  <a:headEnd type="none" w="med" len="med"/>
                  <a:tailEnd type="triangle" w="med" len="med"/>
                </a:ln>
              </p:spPr>
            </p:sp>
            <p:grpSp>
              <p:nvGrpSpPr>
                <p:cNvPr id="32803" name="Group 82"/>
                <p:cNvGrpSpPr/>
                <p:nvPr/>
              </p:nvGrpSpPr>
              <p:grpSpPr>
                <a:xfrm>
                  <a:off x="3114" y="7971"/>
                  <a:ext cx="840" cy="431"/>
                  <a:chOff x="3114" y="7971"/>
                  <a:chExt cx="840" cy="431"/>
                </a:xfrm>
              </p:grpSpPr>
              <p:sp>
                <p:nvSpPr>
                  <p:cNvPr id="32804" name="Text Box 83"/>
                  <p:cNvSpPr txBox="1"/>
                  <p:nvPr/>
                </p:nvSpPr>
                <p:spPr>
                  <a:xfrm>
                    <a:off x="3114" y="7971"/>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b="1" dirty="0">
                        <a:latin typeface="Calibri" panose="020F0502020204030204" pitchFamily="34" charset="0"/>
                        <a:ea typeface="宋体" panose="02010600030101010101" pitchFamily="2" charset="-122"/>
                      </a:rPr>
                      <a:t>  </a:t>
                    </a:r>
                    <a:r>
                      <a:rPr lang="en-US" altLang="zh-CN" b="1" dirty="0">
                        <a:solidFill>
                          <a:srgbClr val="FF0000"/>
                        </a:solidFill>
                        <a:latin typeface="Calibri" panose="020F0502020204030204" pitchFamily="34" charset="0"/>
                        <a:ea typeface="宋体" panose="02010600030101010101" pitchFamily="2" charset="-122"/>
                      </a:rPr>
                      <a:t>c</a:t>
                    </a:r>
                    <a:r>
                      <a:rPr lang="en-US" altLang="zh-CN" b="1" baseline="-25000" dirty="0">
                        <a:solidFill>
                          <a:srgbClr val="FF0000"/>
                        </a:solidFill>
                        <a:latin typeface="Calibri" panose="020F0502020204030204" pitchFamily="34" charset="0"/>
                        <a:ea typeface="宋体" panose="02010600030101010101" pitchFamily="2" charset="-122"/>
                      </a:rPr>
                      <a:t>i  </a:t>
                    </a:r>
                    <a:r>
                      <a:rPr lang="en-US" altLang="zh-CN" b="1" baseline="-25000" dirty="0">
                        <a:latin typeface="Calibri" panose="020F0502020204030204" pitchFamily="34" charset="0"/>
                        <a:ea typeface="宋体" panose="02010600030101010101" pitchFamily="2" charset="-122"/>
                      </a:rPr>
                      <a:t> </a:t>
                    </a:r>
                    <a:r>
                      <a:rPr lang="en-US" altLang="zh-CN" sz="1000" baseline="-25000" dirty="0">
                        <a:latin typeface="Calibri" panose="020F0502020204030204" pitchFamily="34" charset="0"/>
                        <a:ea typeface="宋体" panose="02010600030101010101" pitchFamily="2" charset="-122"/>
                      </a:rPr>
                      <a:t> </a:t>
                    </a:r>
                    <a:endParaRPr lang="en-US" altLang="zh-CN" sz="1000" dirty="0">
                      <a:latin typeface="Calibri" panose="020F0502020204030204" pitchFamily="34" charset="0"/>
                      <a:ea typeface="宋体" panose="02010600030101010101" pitchFamily="2" charset="-122"/>
                    </a:endParaRPr>
                  </a:p>
                </p:txBody>
              </p:sp>
              <p:sp>
                <p:nvSpPr>
                  <p:cNvPr id="32805" name="Line 84"/>
                  <p:cNvSpPr/>
                  <p:nvPr/>
                </p:nvSpPr>
                <p:spPr>
                  <a:xfrm>
                    <a:off x="3549" y="7986"/>
                    <a:ext cx="0" cy="416"/>
                  </a:xfrm>
                  <a:prstGeom prst="line">
                    <a:avLst/>
                  </a:prstGeom>
                  <a:ln w="9525" cap="flat" cmpd="sng">
                    <a:solidFill>
                      <a:srgbClr val="000000"/>
                    </a:solidFill>
                    <a:prstDash val="solid"/>
                    <a:round/>
                    <a:headEnd type="none" w="med" len="med"/>
                    <a:tailEnd type="none" w="med" len="med"/>
                  </a:ln>
                </p:spPr>
              </p:sp>
            </p:grpSp>
            <p:sp>
              <p:nvSpPr>
                <p:cNvPr id="32806" name="Line 85"/>
                <p:cNvSpPr/>
                <p:nvPr/>
              </p:nvSpPr>
              <p:spPr>
                <a:xfrm flipH="1">
                  <a:off x="3654" y="7205"/>
                  <a:ext cx="120" cy="208"/>
                </a:xfrm>
                <a:prstGeom prst="line">
                  <a:avLst/>
                </a:prstGeom>
                <a:ln w="9525" cap="flat" cmpd="sng">
                  <a:solidFill>
                    <a:srgbClr val="000000"/>
                  </a:solidFill>
                  <a:prstDash val="solid"/>
                  <a:round/>
                  <a:headEnd type="none" w="med" len="med"/>
                  <a:tailEnd type="none" w="med" len="med"/>
                </a:ln>
              </p:spPr>
            </p:sp>
            <p:sp>
              <p:nvSpPr>
                <p:cNvPr id="32807" name="Line 86"/>
                <p:cNvSpPr/>
                <p:nvPr/>
              </p:nvSpPr>
              <p:spPr>
                <a:xfrm>
                  <a:off x="3654" y="7205"/>
                  <a:ext cx="120" cy="208"/>
                </a:xfrm>
                <a:prstGeom prst="line">
                  <a:avLst/>
                </a:prstGeom>
                <a:ln w="9525" cap="flat" cmpd="sng">
                  <a:solidFill>
                    <a:srgbClr val="000000"/>
                  </a:solidFill>
                  <a:prstDash val="solid"/>
                  <a:round/>
                  <a:headEnd type="none" w="med" len="med"/>
                  <a:tailEnd type="none" w="med" len="med"/>
                </a:ln>
              </p:spPr>
            </p:sp>
            <p:sp>
              <p:nvSpPr>
                <p:cNvPr id="32808" name="Line 87"/>
                <p:cNvSpPr/>
                <p:nvPr/>
              </p:nvSpPr>
              <p:spPr>
                <a:xfrm>
                  <a:off x="2919" y="8162"/>
                  <a:ext cx="240" cy="0"/>
                </a:xfrm>
                <a:prstGeom prst="line">
                  <a:avLst/>
                </a:prstGeom>
                <a:ln w="9525" cap="flat" cmpd="sng">
                  <a:solidFill>
                    <a:srgbClr val="000000"/>
                  </a:solidFill>
                  <a:prstDash val="solid"/>
                  <a:round/>
                  <a:headEnd type="none" w="med" len="med"/>
                  <a:tailEnd type="triangle" w="med" len="med"/>
                </a:ln>
              </p:spPr>
            </p:sp>
            <p:sp>
              <p:nvSpPr>
                <p:cNvPr id="32809" name="Line 88"/>
                <p:cNvSpPr/>
                <p:nvPr/>
              </p:nvSpPr>
              <p:spPr>
                <a:xfrm flipV="1">
                  <a:off x="3894" y="7534"/>
                  <a:ext cx="240" cy="104"/>
                </a:xfrm>
                <a:prstGeom prst="line">
                  <a:avLst/>
                </a:prstGeom>
                <a:ln w="9525" cap="flat" cmpd="sng">
                  <a:solidFill>
                    <a:srgbClr val="000000"/>
                  </a:solidFill>
                  <a:prstDash val="solid"/>
                  <a:round/>
                  <a:headEnd type="none" w="med" len="med"/>
                  <a:tailEnd type="triangle" w="med" len="med"/>
                </a:ln>
              </p:spPr>
            </p:sp>
            <p:sp>
              <p:nvSpPr>
                <p:cNvPr id="32810" name="Text Box 89"/>
                <p:cNvSpPr txBox="1"/>
                <p:nvPr/>
              </p:nvSpPr>
              <p:spPr>
                <a:xfrm>
                  <a:off x="2004" y="8440"/>
                  <a:ext cx="555" cy="416"/>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s</a:t>
                  </a:r>
                  <a:endParaRPr lang="en-US" altLang="zh-CN" sz="2000" dirty="0">
                    <a:latin typeface="Calibri" panose="020F0502020204030204" pitchFamily="34" charset="0"/>
                    <a:ea typeface="宋体" panose="02010600030101010101" pitchFamily="2" charset="-122"/>
                  </a:endParaRPr>
                </a:p>
              </p:txBody>
            </p:sp>
            <p:sp>
              <p:nvSpPr>
                <p:cNvPr id="32811" name="Line 90"/>
                <p:cNvSpPr/>
                <p:nvPr/>
              </p:nvSpPr>
              <p:spPr>
                <a:xfrm flipV="1">
                  <a:off x="2334" y="8349"/>
                  <a:ext cx="720" cy="312"/>
                </a:xfrm>
                <a:prstGeom prst="line">
                  <a:avLst/>
                </a:prstGeom>
                <a:ln w="9525" cap="flat" cmpd="sng">
                  <a:solidFill>
                    <a:srgbClr val="000000"/>
                  </a:solidFill>
                  <a:prstDash val="solid"/>
                  <a:round/>
                  <a:headEnd type="none" w="med" len="med"/>
                  <a:tailEnd type="triangle" w="med" len="med"/>
                </a:ln>
              </p:spPr>
            </p:sp>
            <p:sp>
              <p:nvSpPr>
                <p:cNvPr id="32812" name="Rectangle 91" descr="浅色上对角线"/>
                <p:cNvSpPr/>
                <p:nvPr/>
              </p:nvSpPr>
              <p:spPr>
                <a:xfrm>
                  <a:off x="2214" y="7113"/>
                  <a:ext cx="480" cy="41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endParaRPr lang="zh-CN" altLang="en-US" dirty="0">
                    <a:latin typeface="Calibri" panose="020F0502020204030204" pitchFamily="34" charset="0"/>
                    <a:ea typeface="宋体" panose="02010600030101010101" pitchFamily="2" charset="-122"/>
                  </a:endParaRPr>
                </a:p>
              </p:txBody>
            </p:sp>
            <p:sp>
              <p:nvSpPr>
                <p:cNvPr id="32813" name="Text Box 92"/>
                <p:cNvSpPr txBox="1"/>
                <p:nvPr/>
              </p:nvSpPr>
              <p:spPr>
                <a:xfrm>
                  <a:off x="2694" y="7113"/>
                  <a:ext cx="48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endParaRPr lang="zh-CN" altLang="zh-CN" sz="1000" dirty="0">
                    <a:latin typeface="Calibri" panose="020F0502020204030204" pitchFamily="34" charset="0"/>
                    <a:ea typeface="宋体" panose="02010600030101010101" pitchFamily="2" charset="-122"/>
                  </a:endParaRPr>
                </a:p>
              </p:txBody>
            </p:sp>
            <p:sp>
              <p:nvSpPr>
                <p:cNvPr id="32814" name="Freeform 93"/>
                <p:cNvSpPr/>
                <p:nvPr/>
              </p:nvSpPr>
              <p:spPr>
                <a:xfrm>
                  <a:off x="2674" y="7430"/>
                  <a:ext cx="260" cy="728"/>
                </a:xfrm>
                <a:custGeom>
                  <a:avLst/>
                  <a:gdLst/>
                  <a:ahLst/>
                  <a:cxnLst>
                    <a:cxn ang="0">
                      <a:pos x="140" y="0"/>
                    </a:cxn>
                    <a:cxn ang="0">
                      <a:pos x="20" y="520"/>
                    </a:cxn>
                    <a:cxn ang="0">
                      <a:pos x="260" y="728"/>
                    </a:cxn>
                  </a:cxnLst>
                  <a:pathLst>
                    <a:path w="260" h="728">
                      <a:moveTo>
                        <a:pt x="140" y="0"/>
                      </a:moveTo>
                      <a:cubicBezTo>
                        <a:pt x="70" y="199"/>
                        <a:pt x="0" y="399"/>
                        <a:pt x="20" y="520"/>
                      </a:cubicBezTo>
                      <a:cubicBezTo>
                        <a:pt x="40" y="641"/>
                        <a:pt x="150" y="684"/>
                        <a:pt x="260" y="728"/>
                      </a:cubicBez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32815" name="Line 94"/>
                <p:cNvSpPr/>
                <p:nvPr/>
              </p:nvSpPr>
              <p:spPr>
                <a:xfrm>
                  <a:off x="3054" y="7310"/>
                  <a:ext cx="1080" cy="0"/>
                </a:xfrm>
                <a:prstGeom prst="line">
                  <a:avLst/>
                </a:prstGeom>
                <a:ln w="9525" cap="flat" cmpd="sng">
                  <a:solidFill>
                    <a:srgbClr val="000000"/>
                  </a:solidFill>
                  <a:prstDash val="solid"/>
                  <a:round/>
                  <a:headEnd type="none" w="med" len="med"/>
                  <a:tailEnd type="triangle" w="med" len="med"/>
                </a:ln>
              </p:spPr>
            </p:sp>
            <p:sp>
              <p:nvSpPr>
                <p:cNvPr id="32816" name="Freeform 96"/>
                <p:cNvSpPr/>
                <p:nvPr/>
              </p:nvSpPr>
              <p:spPr>
                <a:xfrm>
                  <a:off x="3694" y="7631"/>
                  <a:ext cx="700" cy="624"/>
                </a:xfrm>
                <a:custGeom>
                  <a:avLst/>
                  <a:gdLst/>
                  <a:ahLst/>
                  <a:cxnLst>
                    <a:cxn ang="0">
                      <a:pos x="200" y="624"/>
                    </a:cxn>
                    <a:cxn ang="0">
                      <a:pos x="680" y="520"/>
                    </a:cxn>
                    <a:cxn ang="0">
                      <a:pos x="80" y="104"/>
                    </a:cxn>
                    <a:cxn ang="0">
                      <a:pos x="200" y="0"/>
                    </a:cxn>
                  </a:cxnLst>
                  <a:pathLst>
                    <a:path w="700" h="624">
                      <a:moveTo>
                        <a:pt x="200" y="624"/>
                      </a:moveTo>
                      <a:cubicBezTo>
                        <a:pt x="450" y="615"/>
                        <a:pt x="700" y="607"/>
                        <a:pt x="680" y="520"/>
                      </a:cubicBezTo>
                      <a:cubicBezTo>
                        <a:pt x="660" y="433"/>
                        <a:pt x="160" y="191"/>
                        <a:pt x="80" y="104"/>
                      </a:cubicBezTo>
                      <a:cubicBezTo>
                        <a:pt x="0" y="17"/>
                        <a:pt x="180" y="17"/>
                        <a:pt x="200" y="0"/>
                      </a:cubicBezTo>
                    </a:path>
                  </a:pathLst>
                </a:custGeom>
                <a:noFill/>
                <a:ln w="9525" cap="flat" cmpd="sng">
                  <a:solidFill>
                    <a:srgbClr val="000000"/>
                  </a:solidFill>
                  <a:prstDash val="solid"/>
                  <a:round/>
                  <a:headEnd type="none" w="med" len="med"/>
                  <a:tailEnd type="none" w="med" len="med"/>
                </a:ln>
              </p:spPr>
              <p:txBody>
                <a:bodyPr/>
                <a:p>
                  <a:endParaRPr lang="zh-CN" altLang="en-US"/>
                </a:p>
              </p:txBody>
            </p:sp>
          </p:grpSp>
        </p:grpSp>
        <p:sp>
          <p:nvSpPr>
            <p:cNvPr id="32817" name="Text Box 97"/>
            <p:cNvSpPr txBox="1"/>
            <p:nvPr/>
          </p:nvSpPr>
          <p:spPr>
            <a:xfrm>
              <a:off x="2364" y="2640"/>
              <a:ext cx="373" cy="13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b="1" dirty="0">
                  <a:latin typeface="Calibri" panose="020F0502020204030204" pitchFamily="34" charset="0"/>
                  <a:ea typeface="宋体" panose="02010600030101010101" pitchFamily="2" charset="-122"/>
                </a:rPr>
                <a:t>c</a:t>
              </a:r>
              <a:r>
                <a:rPr lang="en-US" altLang="zh-CN" b="1" baseline="-25000" dirty="0">
                  <a:latin typeface="Calibri" panose="020F0502020204030204" pitchFamily="34" charset="0"/>
                  <a:ea typeface="宋体" panose="02010600030101010101" pitchFamily="2" charset="-122"/>
                </a:rPr>
                <a:t>1   </a:t>
              </a:r>
              <a:r>
                <a:rPr lang="en-US" altLang="zh-CN" sz="1400" baseline="-25000" dirty="0">
                  <a:latin typeface="Calibri" panose="020F0502020204030204" pitchFamily="34" charset="0"/>
                  <a:ea typeface="宋体" panose="02010600030101010101" pitchFamily="2" charset="-122"/>
                </a:rPr>
                <a:t>       </a:t>
              </a:r>
              <a:r>
                <a:rPr lang="en-US" altLang="zh-CN" sz="1400" b="1" dirty="0">
                  <a:latin typeface="宋体" panose="02010600030101010101" pitchFamily="2" charset="-122"/>
                  <a:ea typeface="宋体" panose="02010600030101010101" pitchFamily="2" charset="-122"/>
                </a:rPr>
                <a:t>∧</a:t>
              </a:r>
              <a:endParaRPr lang="en-US" altLang="zh-CN" sz="1400" dirty="0">
                <a:latin typeface="Calibri" panose="020F0502020204030204" pitchFamily="34" charset="0"/>
                <a:ea typeface="宋体" panose="02010600030101010101" pitchFamily="2" charset="-122"/>
              </a:endParaRPr>
            </a:p>
          </p:txBody>
        </p:sp>
        <p:sp>
          <p:nvSpPr>
            <p:cNvPr id="32818" name="Line 99"/>
            <p:cNvSpPr/>
            <p:nvPr/>
          </p:nvSpPr>
          <p:spPr>
            <a:xfrm>
              <a:off x="2508" y="2640"/>
              <a:ext cx="0" cy="144"/>
            </a:xfrm>
            <a:prstGeom prst="line">
              <a:avLst/>
            </a:prstGeom>
            <a:ln w="9525" cap="flat" cmpd="sng">
              <a:solidFill>
                <a:srgbClr val="000000"/>
              </a:solidFill>
              <a:prstDash val="solid"/>
              <a:round/>
              <a:headEnd type="none" w="med" len="med"/>
              <a:tailEnd type="none" w="med" len="med"/>
            </a:ln>
          </p:spPr>
        </p:sp>
      </p:grpSp>
      <p:sp>
        <p:nvSpPr>
          <p:cNvPr id="2" name="矩形 1"/>
          <p:cNvSpPr/>
          <p:nvPr/>
        </p:nvSpPr>
        <p:spPr>
          <a:xfrm>
            <a:off x="1228725" y="3370263"/>
            <a:ext cx="3983038" cy="7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矩形 2"/>
          <p:cNvSpPr/>
          <p:nvPr/>
        </p:nvSpPr>
        <p:spPr>
          <a:xfrm>
            <a:off x="6729413" y="3352800"/>
            <a:ext cx="4602163" cy="1025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矩形 3"/>
          <p:cNvSpPr/>
          <p:nvPr/>
        </p:nvSpPr>
        <p:spPr>
          <a:xfrm>
            <a:off x="1025525" y="4484688"/>
            <a:ext cx="9475788" cy="1781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2822" name="文本框 4"/>
          <p:cNvSpPr txBox="1"/>
          <p:nvPr/>
        </p:nvSpPr>
        <p:spPr>
          <a:xfrm>
            <a:off x="5434013" y="4611688"/>
            <a:ext cx="890587" cy="522287"/>
          </a:xfrm>
          <a:prstGeom prst="rect">
            <a:avLst/>
          </a:prstGeom>
          <a:noFill/>
          <a:ln w="9525">
            <a:noFill/>
          </a:ln>
        </p:spPr>
        <p:txBody>
          <a:bodyPr wrap="square" anchor="t">
            <a:spAutoFit/>
          </a:bodyPr>
          <a:p>
            <a:pPr eaLnBrk="0" hangingPunct="0"/>
            <a:r>
              <a:rPr lang="en-US" altLang="zh-CN" sz="2800">
                <a:latin typeface="Calibri" panose="020F0502020204030204" pitchFamily="34" charset="0"/>
                <a:ea typeface="宋体" panose="02010600030101010101" pitchFamily="2" charset="-122"/>
              </a:rPr>
              <a:t>...</a:t>
            </a:r>
            <a:endParaRPr lang="en-US" altLang="zh-CN" sz="2800">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5"/>
          <p:cNvSpPr>
            <a:spLocks noGrp="1"/>
          </p:cNvSpPr>
          <p:nvPr>
            <p:ph type="sldNum" sz="quarter" idx="4"/>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latin typeface="Calibri" panose="020F0502020204030204" pitchFamily="34" charset="0"/>
              </a:rPr>
            </a:fld>
            <a:endParaRPr lang="en-US" altLang="zh-CN" sz="1200" dirty="0">
              <a:solidFill>
                <a:srgbClr val="898989"/>
              </a:solidFill>
              <a:latin typeface="Calibri" panose="020F0502020204030204" pitchFamily="34" charset="0"/>
            </a:endParaRPr>
          </a:p>
        </p:txBody>
      </p:sp>
      <p:sp>
        <p:nvSpPr>
          <p:cNvPr id="61442" name="Rectangle 2"/>
          <p:cNvSpPr>
            <a:spLocks noGrp="1"/>
          </p:cNvSpPr>
          <p:nvPr>
            <p:ph type="title"/>
          </p:nvPr>
        </p:nvSpPr>
        <p:spPr>
          <a:xfrm>
            <a:off x="1981200" y="639763"/>
            <a:ext cx="8229600" cy="777875"/>
          </a:xfrm>
          <a:ln/>
        </p:spPr>
        <p:txBody>
          <a:bodyPr vert="horz" wrap="square" lIns="91440" tIns="45720" rIns="91440" bIns="45720" anchor="ctr"/>
          <a:p>
            <a:pPr eaLnBrk="1" hangingPunct="1"/>
            <a:r>
              <a:rPr lang="zh-CN" altLang="en-US" sz="2800" dirty="0">
                <a:ea typeface="仿宋_GB2312"/>
              </a:rPr>
              <a:t>例</a:t>
            </a:r>
            <a:r>
              <a:rPr lang="en-US" altLang="zh-CN" sz="2800" dirty="0">
                <a:ea typeface="仿宋_GB2312"/>
              </a:rPr>
              <a:t>3</a:t>
            </a:r>
            <a:r>
              <a:rPr lang="zh-CN" altLang="en-US" sz="2800" dirty="0">
                <a:ea typeface="仿宋_GB2312"/>
              </a:rPr>
              <a:t>、学生健康情况登记表如下：</a:t>
            </a:r>
            <a:endParaRPr lang="zh-CN" altLang="en-US" sz="2800" dirty="0">
              <a:ea typeface="仿宋_GB2312"/>
            </a:endParaRPr>
          </a:p>
        </p:txBody>
      </p:sp>
      <p:graphicFrame>
        <p:nvGraphicFramePr>
          <p:cNvPr id="61494" name="Group 54"/>
          <p:cNvGraphicFramePr>
            <a:graphicFrameLocks noGrp="1"/>
          </p:cNvGraphicFramePr>
          <p:nvPr>
            <p:ph type="tbl" idx="1"/>
          </p:nvPr>
        </p:nvGraphicFramePr>
        <p:xfrm>
          <a:off x="1981200" y="1600200"/>
          <a:ext cx="8229600" cy="4525963"/>
        </p:xfrm>
        <a:graphic>
          <a:graphicData uri="http://schemas.openxmlformats.org/drawingml/2006/table">
            <a:tbl>
              <a:tblPr/>
              <a:tblGrid>
                <a:gridCol w="1646238"/>
                <a:gridCol w="1646237"/>
                <a:gridCol w="1393825"/>
                <a:gridCol w="1211263"/>
                <a:gridCol w="2332037"/>
              </a:tblGrid>
              <a:tr h="7540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姓   名</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学    号</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性   别</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年龄</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健康情况</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556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王小林</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790631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18</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健康</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540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陈   红</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790632</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20</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一般</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524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刘建平</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790633</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21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健康</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556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张立立</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790634</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17</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神经衰弱</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540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0-#ppt_w/2"/>
                                          </p:val>
                                        </p:tav>
                                        <p:tav tm="100000">
                                          <p:val>
                                            <p:strVal val="#ppt_x"/>
                                          </p:val>
                                        </p:tav>
                                      </p:tavLst>
                                    </p:anim>
                                    <p:anim calcmode="lin" valueType="num">
                                      <p:cBhvr additive="base">
                                        <p:cTn id="8" dur="500" fill="hold"/>
                                        <p:tgtEl>
                                          <p:spTgt spid="614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nodeType="clickEffect">
                                  <p:stCondLst>
                                    <p:cond delay="0"/>
                                  </p:stCondLst>
                                  <p:childTnLst>
                                    <p:set>
                                      <p:cBhvr>
                                        <p:cTn id="12" dur="1" fill="hold">
                                          <p:stCondLst>
                                            <p:cond delay="0"/>
                                          </p:stCondLst>
                                        </p:cTn>
                                        <p:tgtEl>
                                          <p:spTgt spid="61494"/>
                                        </p:tgtEl>
                                        <p:attrNameLst>
                                          <p:attrName>style.visibility</p:attrName>
                                        </p:attrNameLst>
                                      </p:cBhvr>
                                      <p:to>
                                        <p:strVal val="visible"/>
                                      </p:to>
                                    </p:set>
                                    <p:animEffect transition="in" filter="barn(outHorizontal)">
                                      <p:cBhvr>
                                        <p:cTn id="13" dur="500"/>
                                        <p:tgtEl>
                                          <p:spTgt spid="61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内容占位符 2"/>
          <p:cNvSpPr>
            <a:spLocks noGrp="1"/>
          </p:cNvSpPr>
          <p:nvPr>
            <p:ph idx="1"/>
          </p:nvPr>
        </p:nvSpPr>
        <p:spPr>
          <a:xfrm>
            <a:off x="44450" y="146050"/>
            <a:ext cx="12085638" cy="6249988"/>
          </a:xfrm>
          <a:ln>
            <a:solidFill>
              <a:schemeClr val="accent1">
                <a:alpha val="100000"/>
              </a:schemeClr>
            </a:solidFill>
            <a:miter lim="800000"/>
          </a:ln>
        </p:spPr>
        <p:txBody>
          <a:bodyPr vert="horz" wrap="square" lIns="91440" tIns="45720" rIns="91440" bIns="45720" anchor="t"/>
          <a:p>
            <a:pPr marL="0" marR="0" indent="0" algn="l" defTabSz="914400" rtl="0" eaLnBrk="0" fontAlgn="base" latinLnBrk="0" hangingPunct="0">
              <a:lnSpc>
                <a:spcPct val="150000"/>
              </a:lnSpc>
              <a:spcBef>
                <a:spcPts val="1000"/>
              </a:spcBef>
              <a:spcAft>
                <a:spcPct val="0"/>
              </a:spcAft>
              <a:buClrTx/>
              <a:buSzTx/>
              <a:buFont typeface="Arial" panose="020B0604020202020204" pitchFamily="34" charset="0"/>
              <a:buNone/>
            </a:pPr>
            <a:r>
              <a:rPr kumimoji="0" lang="en-US" altLang="zh-CN" sz="2400" b="1" i="0" u="none" strike="noStrike" kern="1200" cap="none" spc="0" normalizeH="0" baseline="0" noProof="1" dirty="0">
                <a:solidFill>
                  <a:schemeClr val="tx1"/>
                </a:solidFill>
                <a:latin typeface="+mn-lt"/>
                <a:ea typeface="+mn-ea"/>
                <a:cs typeface="+mn-cs"/>
              </a:rPr>
              <a:t>                                   </a:t>
            </a:r>
            <a:endParaRPr kumimoji="0" lang="en-US" altLang="zh-CN" sz="2400" b="1"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150000"/>
              </a:lnSpc>
              <a:spcBef>
                <a:spcPts val="1000"/>
              </a:spcBef>
              <a:spcAft>
                <a:spcPct val="0"/>
              </a:spcAft>
              <a:buClrTx/>
              <a:buSzTx/>
              <a:buFont typeface="Arial" panose="020B0604020202020204" pitchFamily="34" charset="0"/>
              <a:buNone/>
            </a:pPr>
            <a:r>
              <a:rPr kumimoji="0" lang="en-US" altLang="zh-CN" sz="2400" b="1" i="0" u="none" strike="noStrike" kern="1200" cap="none" spc="0" normalizeH="0" baseline="0" noProof="1" dirty="0">
                <a:solidFill>
                  <a:schemeClr val="tx1"/>
                </a:solidFill>
                <a:latin typeface="+mn-lt"/>
                <a:ea typeface="+mn-ea"/>
                <a:cs typeface="+mn-cs"/>
              </a:rPr>
              <a:t>                     </a:t>
            </a:r>
            <a:r>
              <a:rPr kumimoji="0" lang="zh-CN" altLang="en-US" sz="32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rPr>
              <a:t>补充知识：</a:t>
            </a:r>
            <a:r>
              <a:rPr kumimoji="0" lang="en-US" altLang="zh-CN" sz="32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rPr>
              <a:t> C</a:t>
            </a:r>
            <a:r>
              <a:rPr kumimoji="0" lang="zh-CN" altLang="en-US" sz="32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rPr>
              <a:t>语言中的动态内存分配函数</a:t>
            </a:r>
            <a:r>
              <a:rPr kumimoji="0" lang="en-US" altLang="zh-CN" sz="32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rPr>
              <a:t>malloc</a:t>
            </a:r>
            <a:endParaRPr kumimoji="0" lang="en-US" altLang="zh-CN" sz="2800" b="1"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150000"/>
              </a:lnSpc>
              <a:spcBef>
                <a:spcPts val="1000"/>
              </a:spcBef>
              <a:spcAft>
                <a:spcPct val="0"/>
              </a:spcAft>
              <a:buClrTx/>
              <a:buSzTx/>
              <a:buFont typeface="Arial" panose="020B0604020202020204" pitchFamily="34" charset="0"/>
              <a:buNone/>
            </a:pPr>
            <a:r>
              <a:rPr kumimoji="0" lang="zh-CN" altLang="en-US" sz="2400" b="1" i="0" u="none" strike="noStrike" kern="1200" cap="none" spc="0" normalizeH="0" baseline="0" noProof="1" dirty="0">
                <a:solidFill>
                  <a:srgbClr val="C00000"/>
                </a:solidFill>
                <a:latin typeface="+mn-lt"/>
                <a:ea typeface="+mn-ea"/>
                <a:cs typeface="+mn-cs"/>
              </a:rPr>
              <a:t>语法形式</a:t>
            </a:r>
            <a:r>
              <a:rPr kumimoji="0" lang="zh-CN" altLang="en-US" sz="2400" b="0" i="0" u="none" strike="noStrike" kern="1200" cap="none" spc="0" normalizeH="0" baseline="0" noProof="1" dirty="0">
                <a:solidFill>
                  <a:schemeClr val="tx1"/>
                </a:solidFill>
                <a:latin typeface="+mn-lt"/>
                <a:ea typeface="+mn-ea"/>
                <a:cs typeface="+mn-cs"/>
              </a:rPr>
              <a:t>：</a:t>
            </a:r>
            <a:r>
              <a:rPr kumimoji="0" lang="en-US" altLang="zh-CN" sz="2400" b="0" i="0" u="none" strike="noStrike" kern="1200" cap="none" spc="0" normalizeH="0" baseline="0" noProof="1" dirty="0">
                <a:solidFill>
                  <a:schemeClr val="tx1"/>
                </a:solidFill>
                <a:latin typeface="+mn-lt"/>
                <a:ea typeface="+mn-ea"/>
                <a:cs typeface="+mn-cs"/>
              </a:rPr>
              <a:t> (</a:t>
            </a:r>
            <a:r>
              <a:rPr kumimoji="0" lang="zh-CN" altLang="en-US" sz="2400" b="0" i="0" u="none" strike="noStrike" kern="1200" cap="none" spc="0" normalizeH="0" baseline="0" noProof="1" dirty="0">
                <a:solidFill>
                  <a:schemeClr val="tx1"/>
                </a:solidFill>
                <a:latin typeface="+mn-lt"/>
                <a:ea typeface="+mn-ea"/>
                <a:cs typeface="+mn-cs"/>
              </a:rPr>
              <a:t>分配类型 *</a:t>
            </a:r>
            <a:r>
              <a:rPr kumimoji="0" lang="en-US" altLang="zh-CN" sz="2400" b="0" i="0" u="none" strike="noStrike" kern="1200" cap="none" spc="0" normalizeH="0" baseline="0" noProof="1" dirty="0">
                <a:solidFill>
                  <a:schemeClr val="tx1"/>
                </a:solidFill>
                <a:latin typeface="+mn-lt"/>
                <a:ea typeface="+mn-ea"/>
                <a:cs typeface="+mn-cs"/>
              </a:rPr>
              <a:t>)malloc(</a:t>
            </a:r>
            <a:r>
              <a:rPr kumimoji="0" lang="zh-CN" altLang="en-US" sz="2400" b="0" i="0" u="none" strike="noStrike" kern="1200" cap="none" spc="0" normalizeH="0" baseline="0" noProof="1" dirty="0">
                <a:solidFill>
                  <a:schemeClr val="tx1"/>
                </a:solidFill>
                <a:latin typeface="+mn-lt"/>
                <a:ea typeface="+mn-ea"/>
                <a:cs typeface="+mn-cs"/>
              </a:rPr>
              <a:t>分配元素个数 *</a:t>
            </a:r>
            <a:r>
              <a:rPr kumimoji="0" lang="en-US" altLang="zh-CN" sz="2400" b="0" i="0" u="none" strike="noStrike" kern="1200" cap="none" spc="0" normalizeH="0" baseline="0" noProof="1" dirty="0">
                <a:solidFill>
                  <a:schemeClr val="tx1"/>
                </a:solidFill>
                <a:latin typeface="+mn-lt"/>
                <a:ea typeface="+mn-ea"/>
                <a:cs typeface="+mn-cs"/>
              </a:rPr>
              <a:t>sizeof(</a:t>
            </a:r>
            <a:r>
              <a:rPr kumimoji="0" lang="zh-CN" altLang="en-US" sz="2400" b="0" i="0" u="none" strike="noStrike" kern="1200" cap="none" spc="0" normalizeH="0" baseline="0" noProof="1" dirty="0">
                <a:solidFill>
                  <a:schemeClr val="tx1"/>
                </a:solidFill>
                <a:latin typeface="+mn-lt"/>
                <a:ea typeface="+mn-ea"/>
                <a:cs typeface="+mn-cs"/>
              </a:rPr>
              <a:t>分配类型</a:t>
            </a:r>
            <a:r>
              <a:rPr kumimoji="0" lang="en-US" altLang="zh-CN" sz="2400" b="0" i="0" u="none" strike="noStrike" kern="1200" cap="none" spc="0" normalizeH="0" baseline="0" noProof="1" dirty="0">
                <a:solidFill>
                  <a:schemeClr val="tx1"/>
                </a:solidFill>
                <a:latin typeface="+mn-lt"/>
                <a:ea typeface="+mn-ea"/>
                <a:cs typeface="+mn-cs"/>
              </a:rPr>
              <a:t>))</a:t>
            </a:r>
            <a:br>
              <a:rPr lang="zh-CN" altLang="en-US" sz="2400" b="1" dirty="0"/>
            </a:br>
            <a:r>
              <a:rPr kumimoji="0" lang="zh-CN" altLang="en-US" sz="2400" b="1" i="0" u="none" strike="noStrike" kern="1200" cap="none" spc="0" normalizeH="0" baseline="0" noProof="1" dirty="0">
                <a:solidFill>
                  <a:srgbClr val="C00000"/>
                </a:solidFill>
                <a:latin typeface="+mn-lt"/>
                <a:ea typeface="+mn-ea"/>
                <a:cs typeface="+mn-cs"/>
              </a:rPr>
              <a:t>函数原型</a:t>
            </a:r>
            <a:r>
              <a:rPr kumimoji="0" lang="zh-CN" altLang="en-US" sz="2400" b="0" i="0" u="none" strike="noStrike" kern="1200" cap="none" spc="0" normalizeH="0" baseline="0" noProof="1" dirty="0">
                <a:solidFill>
                  <a:schemeClr val="tx1"/>
                </a:solidFill>
                <a:latin typeface="+mn-lt"/>
                <a:ea typeface="+mn-ea"/>
                <a:cs typeface="+mn-cs"/>
              </a:rPr>
              <a:t>：</a:t>
            </a:r>
            <a:r>
              <a:rPr kumimoji="0" lang="en-US" altLang="zh-CN" sz="2400" b="0" i="0" u="none" strike="noStrike" kern="1200" cap="none" spc="0" normalizeH="0" baseline="0" noProof="1" dirty="0">
                <a:solidFill>
                  <a:schemeClr val="tx1"/>
                </a:solidFill>
                <a:latin typeface="+mn-lt"/>
                <a:ea typeface="+mn-ea"/>
                <a:cs typeface="+mn-cs"/>
              </a:rPr>
              <a:t>void *malloc(unsigned int num_bytes);</a:t>
            </a:r>
            <a:br>
              <a:rPr lang="zh-CN" altLang="en-US" sz="2400" dirty="0"/>
            </a:br>
            <a:r>
              <a:rPr kumimoji="0" lang="zh-CN" altLang="en-US" sz="2400" b="1" i="0" u="none" strike="noStrike" kern="1200" cap="none" spc="0" normalizeH="0" baseline="0" noProof="1" dirty="0">
                <a:solidFill>
                  <a:srgbClr val="C00000"/>
                </a:solidFill>
                <a:latin typeface="+mn-lt"/>
                <a:ea typeface="+mn-ea"/>
                <a:cs typeface="+mn-cs"/>
              </a:rPr>
              <a:t>参数</a:t>
            </a:r>
            <a:r>
              <a:rPr kumimoji="0" lang="zh-CN" altLang="en-US" sz="2400" b="0" i="0" u="none" strike="noStrike" kern="1200" cap="none" spc="0" normalizeH="0" baseline="0" noProof="1" dirty="0">
                <a:solidFill>
                  <a:schemeClr val="tx1"/>
                </a:solidFill>
                <a:latin typeface="+mn-lt"/>
                <a:ea typeface="+mn-ea"/>
                <a:cs typeface="+mn-cs"/>
              </a:rPr>
              <a:t>：</a:t>
            </a:r>
            <a:r>
              <a:rPr kumimoji="0" lang="en-US" altLang="zh-CN" sz="2400" b="0" i="0" u="none" strike="noStrike" kern="1200" cap="none" spc="0" normalizeH="0" baseline="0" noProof="1" dirty="0">
                <a:solidFill>
                  <a:schemeClr val="tx1"/>
                </a:solidFill>
                <a:latin typeface="+mn-lt"/>
                <a:ea typeface="+mn-ea"/>
                <a:cs typeface="+mn-cs"/>
              </a:rPr>
              <a:t>num_bytes </a:t>
            </a:r>
            <a:r>
              <a:rPr kumimoji="0" lang="zh-CN" altLang="en-US" sz="2400" b="0" i="0" u="none" strike="noStrike" kern="1200" cap="none" spc="0" normalizeH="0" baseline="0" noProof="1" dirty="0">
                <a:solidFill>
                  <a:schemeClr val="tx1"/>
                </a:solidFill>
                <a:latin typeface="+mn-lt"/>
                <a:ea typeface="+mn-ea"/>
                <a:cs typeface="+mn-cs"/>
              </a:rPr>
              <a:t>是无符号整型，用于表示</a:t>
            </a:r>
            <a:r>
              <a:rPr kumimoji="0" lang="zh-CN" altLang="en-US" sz="2400" b="1" i="0" u="none" strike="noStrike" kern="1200" cap="none" spc="0" normalizeH="0" baseline="0" noProof="1" dirty="0">
                <a:solidFill>
                  <a:schemeClr val="accent5"/>
                </a:solidFill>
                <a:latin typeface="+mn-lt"/>
                <a:ea typeface="+mn-ea"/>
                <a:cs typeface="+mn-cs"/>
              </a:rPr>
              <a:t>分配的字节数</a:t>
            </a:r>
            <a:r>
              <a:rPr kumimoji="0" lang="zh-CN" altLang="en-US" sz="2400" b="0" i="0" u="none" strike="noStrike" kern="1200" cap="none" spc="0" normalizeH="0" baseline="0" noProof="1" dirty="0">
                <a:solidFill>
                  <a:schemeClr val="tx1"/>
                </a:solidFill>
                <a:latin typeface="+mn-lt"/>
                <a:ea typeface="+mn-ea"/>
                <a:cs typeface="+mn-cs"/>
              </a:rPr>
              <a:t>。</a:t>
            </a:r>
            <a:br>
              <a:rPr lang="zh-CN" altLang="en-US" sz="2400" dirty="0"/>
            </a:br>
            <a:r>
              <a:rPr kumimoji="0" lang="zh-CN" altLang="en-US" sz="2400" b="1" i="0" u="none" strike="noStrike" kern="1200" cap="none" spc="0" normalizeH="0" baseline="0" noProof="1" dirty="0">
                <a:solidFill>
                  <a:srgbClr val="C00000"/>
                </a:solidFill>
                <a:latin typeface="+mn-lt"/>
                <a:ea typeface="+mn-ea"/>
                <a:cs typeface="+mn-cs"/>
              </a:rPr>
              <a:t>返回值</a:t>
            </a:r>
            <a:r>
              <a:rPr kumimoji="0" lang="zh-CN" altLang="en-US" sz="2400" b="0" i="0" u="none" strike="noStrike" kern="1200" cap="none" spc="0" normalizeH="0" baseline="0" noProof="1" dirty="0">
                <a:solidFill>
                  <a:schemeClr val="tx1"/>
                </a:solidFill>
                <a:latin typeface="+mn-lt"/>
                <a:ea typeface="+mn-ea"/>
                <a:cs typeface="+mn-cs"/>
              </a:rPr>
              <a:t>：如果分配成功则返回</a:t>
            </a:r>
            <a:r>
              <a:rPr kumimoji="0" lang="zh-CN" altLang="en-US" sz="2400" b="1" i="0" u="none" strike="noStrike" kern="1200" cap="none" spc="0" normalizeH="0" baseline="0" noProof="1" dirty="0">
                <a:solidFill>
                  <a:schemeClr val="accent5"/>
                </a:solidFill>
                <a:latin typeface="+mn-lt"/>
                <a:ea typeface="+mn-ea"/>
                <a:cs typeface="+mn-cs"/>
              </a:rPr>
              <a:t>指向被分配内存的指针</a:t>
            </a:r>
            <a:r>
              <a:rPr kumimoji="0" lang="zh-CN" altLang="en-US" sz="2400" b="0" i="0" u="none" strike="noStrike" kern="1200" cap="none" spc="0" normalizeH="0" baseline="0" noProof="1" dirty="0">
                <a:solidFill>
                  <a:schemeClr val="tx1"/>
                </a:solidFill>
                <a:latin typeface="+mn-lt"/>
                <a:ea typeface="+mn-ea"/>
                <a:cs typeface="+mn-cs"/>
              </a:rPr>
              <a:t>，否则返回空指针</a:t>
            </a:r>
            <a:r>
              <a:rPr kumimoji="0" lang="en-US" altLang="zh-CN" sz="2400" b="0" i="0" u="none" strike="noStrike" kern="1200" cap="none" spc="0" normalizeH="0" baseline="0" noProof="1" dirty="0">
                <a:solidFill>
                  <a:schemeClr val="tx1"/>
                </a:solidFill>
                <a:latin typeface="+mn-lt"/>
                <a:ea typeface="+mn-ea"/>
                <a:cs typeface="+mn-cs"/>
              </a:rPr>
              <a:t>NULL</a:t>
            </a:r>
            <a:r>
              <a:rPr kumimoji="0" lang="zh-CN" altLang="en-US" sz="2400" b="0" i="0" u="none" strike="noStrike" kern="1200" cap="none" spc="0" normalizeH="0" baseline="0" noProof="1" dirty="0">
                <a:solidFill>
                  <a:schemeClr val="tx1"/>
                </a:solidFill>
                <a:latin typeface="+mn-lt"/>
                <a:ea typeface="+mn-ea"/>
                <a:cs typeface="+mn-cs"/>
              </a:rPr>
              <a:t>。</a:t>
            </a:r>
            <a:r>
              <a:rPr kumimoji="0" lang="en-US" altLang="zh-CN" sz="2400" b="0" i="0" u="none" strike="noStrike" kern="1200" cap="none" spc="0" normalizeH="0" baseline="0" noProof="1" dirty="0">
                <a:solidFill>
                  <a:schemeClr val="tx1"/>
                </a:solidFill>
                <a:latin typeface="+mn-lt"/>
                <a:ea typeface="+mn-ea"/>
                <a:cs typeface="+mn-cs"/>
              </a:rPr>
              <a:t>void* </a:t>
            </a:r>
            <a:r>
              <a:rPr kumimoji="0" lang="zh-CN" altLang="en-US" sz="2400" b="0" i="0" u="none" strike="noStrike" kern="1200" cap="none" spc="0" normalizeH="0" baseline="0" noProof="1" dirty="0">
                <a:solidFill>
                  <a:schemeClr val="tx1"/>
                </a:solidFill>
                <a:latin typeface="+mn-lt"/>
                <a:ea typeface="+mn-ea"/>
                <a:cs typeface="+mn-cs"/>
              </a:rPr>
              <a:t>表示未确定类型的指针，</a:t>
            </a:r>
            <a:r>
              <a:rPr kumimoji="0" lang="en-US" altLang="zh-CN" sz="2400" b="0" i="0" u="none" strike="noStrike" kern="1200" cap="none" spc="0" normalizeH="0" baseline="0" noProof="1" dirty="0">
                <a:solidFill>
                  <a:schemeClr val="tx1"/>
                </a:solidFill>
                <a:latin typeface="+mn-lt"/>
                <a:ea typeface="+mn-ea"/>
                <a:cs typeface="+mn-cs"/>
              </a:rPr>
              <a:t>void *</a:t>
            </a:r>
            <a:r>
              <a:rPr kumimoji="0" lang="zh-CN" altLang="en-US" sz="2400" b="0" i="0" u="none" strike="noStrike" kern="1200" cap="none" spc="0" normalizeH="0" baseline="0" noProof="1" dirty="0">
                <a:solidFill>
                  <a:schemeClr val="tx1"/>
                </a:solidFill>
                <a:latin typeface="+mn-lt"/>
                <a:ea typeface="+mn-ea"/>
                <a:cs typeface="+mn-cs"/>
              </a:rPr>
              <a:t>可以指向任何类型的数据，更明确的说是指申请内存空间时还不知道用户是用这段空间来存储什么类型的数据（比如是</a:t>
            </a:r>
            <a:r>
              <a:rPr kumimoji="0" lang="en-US" altLang="zh-CN" sz="2400" b="0" i="0" u="none" strike="noStrike" kern="1200" cap="none" spc="0" normalizeH="0" baseline="0" noProof="1" dirty="0">
                <a:solidFill>
                  <a:schemeClr val="tx1"/>
                </a:solidFill>
                <a:latin typeface="+mn-lt"/>
                <a:ea typeface="+mn-ea"/>
                <a:cs typeface="+mn-cs"/>
              </a:rPr>
              <a:t>char</a:t>
            </a:r>
            <a:r>
              <a:rPr kumimoji="0" lang="zh-CN" altLang="en-US" sz="2400" b="0" i="0" u="none" strike="noStrike" kern="1200" cap="none" spc="0" normalizeH="0" baseline="0" noProof="1" dirty="0">
                <a:solidFill>
                  <a:schemeClr val="tx1"/>
                </a:solidFill>
                <a:latin typeface="+mn-lt"/>
                <a:ea typeface="+mn-ea"/>
                <a:cs typeface="+mn-cs"/>
              </a:rPr>
              <a:t>还是</a:t>
            </a:r>
            <a:r>
              <a:rPr kumimoji="0" lang="en-US" altLang="zh-CN" sz="2400" b="0" i="0" u="none" strike="noStrike" kern="1200" cap="none" spc="0" normalizeH="0" baseline="0" noProof="1" dirty="0">
                <a:solidFill>
                  <a:schemeClr val="tx1"/>
                </a:solidFill>
                <a:latin typeface="+mn-lt"/>
                <a:ea typeface="+mn-ea"/>
                <a:cs typeface="+mn-cs"/>
              </a:rPr>
              <a:t>int</a:t>
            </a:r>
            <a:r>
              <a:rPr kumimoji="0" lang="zh-CN" altLang="en-US" sz="2400" b="0" i="0" u="none" strike="noStrike" kern="1200" cap="none" spc="0" normalizeH="0" baseline="0" noProof="1" dirty="0">
                <a:solidFill>
                  <a:schemeClr val="tx1"/>
                </a:solidFill>
                <a:latin typeface="+mn-lt"/>
                <a:ea typeface="+mn-ea"/>
                <a:cs typeface="+mn-cs"/>
              </a:rPr>
              <a:t>或者</a:t>
            </a:r>
            <a:r>
              <a:rPr kumimoji="0" lang="en-US" altLang="zh-CN" sz="2400" b="0" i="0" u="none" strike="noStrike" kern="1200" cap="none" spc="0" normalizeH="0" baseline="0" noProof="1" dirty="0">
                <a:solidFill>
                  <a:schemeClr val="tx1"/>
                </a:solidFill>
                <a:latin typeface="+mn-lt"/>
                <a:ea typeface="+mn-ea"/>
                <a:cs typeface="+mn-cs"/>
              </a:rPr>
              <a:t>...</a:t>
            </a:r>
            <a:r>
              <a:rPr kumimoji="0" lang="zh-CN" altLang="en-US" sz="2400" b="0" i="0" u="none" strike="noStrike" kern="1200" cap="none" spc="0" normalizeH="0" baseline="0" noProof="1" dirty="0">
                <a:solidFill>
                  <a:schemeClr val="tx1"/>
                </a:solidFill>
                <a:latin typeface="+mn-lt"/>
                <a:ea typeface="+mn-ea"/>
                <a:cs typeface="+mn-cs"/>
              </a:rPr>
              <a:t>）</a:t>
            </a:r>
            <a:br>
              <a:rPr lang="zh-CN" altLang="en-US" sz="2400" dirty="0"/>
            </a:br>
            <a:r>
              <a:rPr kumimoji="0" lang="zh-CN" altLang="en-US" sz="2400" b="1" i="0" u="none" strike="noStrike" kern="1200" cap="none" spc="0" normalizeH="0" baseline="0" noProof="1" dirty="0">
                <a:solidFill>
                  <a:srgbClr val="C00000"/>
                </a:solidFill>
                <a:latin typeface="+mn-lt"/>
                <a:ea typeface="+mn-ea"/>
                <a:cs typeface="+mn-cs"/>
              </a:rPr>
              <a:t>功能</a:t>
            </a:r>
            <a:r>
              <a:rPr kumimoji="0" lang="zh-CN" altLang="en-US" sz="2400" b="0" i="0" u="none" strike="noStrike" kern="1200" cap="none" spc="0" normalizeH="0" baseline="0" noProof="1" dirty="0">
                <a:solidFill>
                  <a:schemeClr val="tx1"/>
                </a:solidFill>
                <a:latin typeface="+mn-lt"/>
                <a:ea typeface="+mn-ea"/>
                <a:cs typeface="+mn-cs"/>
              </a:rPr>
              <a:t>：分配长度为</a:t>
            </a:r>
            <a:r>
              <a:rPr kumimoji="0" lang="en-US" altLang="zh-CN" sz="2400" b="0" i="0" u="none" strike="noStrike" kern="1200" cap="none" spc="0" normalizeH="0" baseline="0" noProof="1" dirty="0">
                <a:solidFill>
                  <a:schemeClr val="tx1"/>
                </a:solidFill>
                <a:latin typeface="+mn-lt"/>
                <a:ea typeface="+mn-ea"/>
                <a:cs typeface="+mn-cs"/>
              </a:rPr>
              <a:t>num_bytes</a:t>
            </a:r>
            <a:r>
              <a:rPr kumimoji="0" lang="zh-CN" altLang="en-US" sz="2400" b="0" i="0" u="none" strike="noStrike" kern="1200" cap="none" spc="0" normalizeH="0" baseline="0" noProof="1" dirty="0">
                <a:solidFill>
                  <a:schemeClr val="tx1"/>
                </a:solidFill>
                <a:latin typeface="+mn-lt"/>
                <a:ea typeface="+mn-ea"/>
                <a:cs typeface="+mn-cs"/>
              </a:rPr>
              <a:t>字节的内存块</a:t>
            </a:r>
            <a:br>
              <a:rPr lang="zh-CN" altLang="en-US" sz="2400" dirty="0"/>
            </a:br>
            <a:r>
              <a:rPr kumimoji="0" lang="zh-CN" altLang="en-US" sz="2400" b="1" i="0" u="none" strike="noStrike" kern="1200" cap="none" spc="0" normalizeH="0" baseline="0" noProof="1" dirty="0">
                <a:solidFill>
                  <a:srgbClr val="C00000"/>
                </a:solidFill>
                <a:latin typeface="+mn-lt"/>
                <a:ea typeface="+mn-ea"/>
                <a:cs typeface="+mn-cs"/>
              </a:rPr>
              <a:t>注意</a:t>
            </a:r>
            <a:r>
              <a:rPr kumimoji="0" lang="zh-CN" altLang="en-US" sz="2400" b="0" i="0" u="none" strike="noStrike" kern="1200" cap="none" spc="0" normalizeH="0" baseline="0" noProof="1" dirty="0">
                <a:solidFill>
                  <a:schemeClr val="tx1"/>
                </a:solidFill>
                <a:latin typeface="+mn-lt"/>
                <a:ea typeface="+mn-ea"/>
                <a:cs typeface="+mn-cs"/>
              </a:rPr>
              <a:t>：当内存不再使用时，应使用</a:t>
            </a:r>
            <a:r>
              <a:rPr kumimoji="0" lang="en-US" altLang="zh-CN" sz="2400" b="1" i="0" u="none" strike="noStrike" kern="1200" cap="none" spc="0" normalizeH="0" baseline="0" noProof="1" dirty="0">
                <a:solidFill>
                  <a:schemeClr val="accent5"/>
                </a:solidFill>
                <a:latin typeface="+mn-lt"/>
                <a:ea typeface="+mn-ea"/>
                <a:cs typeface="+mn-cs"/>
              </a:rPr>
              <a:t>free()</a:t>
            </a:r>
            <a:r>
              <a:rPr kumimoji="0" lang="zh-CN" altLang="en-US" sz="2400" b="0" i="0" u="none" strike="noStrike" kern="1200" cap="none" spc="0" normalizeH="0" baseline="0" noProof="1" dirty="0">
                <a:solidFill>
                  <a:schemeClr val="tx1"/>
                </a:solidFill>
                <a:latin typeface="+mn-lt"/>
                <a:ea typeface="+mn-ea"/>
                <a:cs typeface="+mn-cs"/>
              </a:rPr>
              <a:t>函数</a:t>
            </a:r>
            <a:r>
              <a:rPr kumimoji="0" lang="zh-CN" altLang="en-US" sz="2400" b="1" i="0" u="none" strike="noStrike" kern="1200" cap="none" spc="0" normalizeH="0" baseline="0" noProof="1" dirty="0">
                <a:solidFill>
                  <a:schemeClr val="accent5"/>
                </a:solidFill>
                <a:latin typeface="+mn-lt"/>
                <a:ea typeface="+mn-ea"/>
                <a:cs typeface="+mn-cs"/>
              </a:rPr>
              <a:t>将内存块释放</a:t>
            </a:r>
            <a:endParaRPr kumimoji="0" lang="zh-CN" altLang="en-US" sz="24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内容占位符 2"/>
          <p:cNvSpPr>
            <a:spLocks noGrp="1"/>
          </p:cNvSpPr>
          <p:nvPr>
            <p:ph idx="1"/>
          </p:nvPr>
        </p:nvSpPr>
        <p:spPr>
          <a:xfrm>
            <a:off x="231775" y="0"/>
            <a:ext cx="11815763" cy="6784975"/>
          </a:xfrm>
          <a:ln>
            <a:solidFill>
              <a:schemeClr val="accent1"/>
            </a:solidFill>
            <a:miter/>
          </a:ln>
        </p:spPr>
        <p:txBody>
          <a:bodyPr vert="horz" wrap="square" lIns="91440" tIns="45720" rIns="91440" bIns="45720" anchor="t"/>
          <a:p>
            <a:pPr marL="0" indent="0">
              <a:lnSpc>
                <a:spcPct val="150000"/>
              </a:lnSpc>
              <a:buNone/>
            </a:pPr>
            <a:r>
              <a:rPr lang="en-US" altLang="zh-CN" sz="2400" dirty="0"/>
              <a:t>#include “stdio.h”</a:t>
            </a:r>
            <a:br>
              <a:rPr lang="en-US" altLang="zh-CN" sz="2400" dirty="0"/>
            </a:br>
            <a:r>
              <a:rPr lang="en-US" altLang="zh-CN" sz="2400" dirty="0"/>
              <a:t>#</a:t>
            </a:r>
            <a:r>
              <a:rPr lang="en-US" altLang="zh-CN" sz="2400" b="1" dirty="0">
                <a:solidFill>
                  <a:srgbClr val="C00000"/>
                </a:solidFill>
              </a:rPr>
              <a:t>include “malloc.h ”    </a:t>
            </a:r>
            <a:r>
              <a:rPr lang="en-US" altLang="zh-CN" sz="2400" dirty="0"/>
              <a:t>/</a:t>
            </a:r>
            <a:r>
              <a:rPr lang="zh-CN" altLang="en-US" sz="2400" dirty="0"/>
              <a:t>* </a:t>
            </a:r>
            <a:r>
              <a:rPr lang="en-US" altLang="zh-CN" sz="2400" dirty="0"/>
              <a:t>malloc()</a:t>
            </a:r>
            <a:r>
              <a:rPr lang="zh-CN" altLang="en-US" sz="2400" dirty="0"/>
              <a:t>函数被包含在</a:t>
            </a:r>
            <a:r>
              <a:rPr lang="en-US" altLang="zh-CN" sz="2400" dirty="0">
                <a:solidFill>
                  <a:srgbClr val="FF0000"/>
                </a:solidFill>
              </a:rPr>
              <a:t>malloc.h</a:t>
            </a:r>
            <a:r>
              <a:rPr lang="zh-CN" altLang="en-US" sz="2400" dirty="0"/>
              <a:t>里面 *</a:t>
            </a:r>
            <a:r>
              <a:rPr lang="en-US" altLang="zh-CN" sz="2400" dirty="0"/>
              <a:t>/</a:t>
            </a:r>
            <a:br>
              <a:rPr lang="zh-CN" altLang="en-US" sz="2400" dirty="0"/>
            </a:br>
            <a:r>
              <a:rPr lang="en-US" altLang="zh-CN" sz="2400" dirty="0"/>
              <a:t>int main(void)</a:t>
            </a:r>
            <a:br>
              <a:rPr lang="en-US" altLang="zh-CN" sz="2400" dirty="0"/>
            </a:br>
            <a:r>
              <a:rPr lang="en-US" altLang="zh-CN" sz="2400" dirty="0"/>
              <a:t>{</a:t>
            </a:r>
            <a:br>
              <a:rPr lang="en-US" altLang="zh-CN" sz="2400" dirty="0"/>
            </a:br>
            <a:r>
              <a:rPr lang="en-US" altLang="zh-CN" sz="2400" dirty="0"/>
              <a:t>    char *a=NULL;  /</a:t>
            </a:r>
            <a:r>
              <a:rPr lang="zh-CN" altLang="en-US" sz="2400" dirty="0"/>
              <a:t>*声明一个指向</a:t>
            </a:r>
            <a:r>
              <a:rPr lang="en-US" altLang="zh-CN" sz="2400" dirty="0"/>
              <a:t>a</a:t>
            </a:r>
            <a:r>
              <a:rPr lang="zh-CN" altLang="en-US" sz="2400" dirty="0"/>
              <a:t>的</a:t>
            </a:r>
            <a:r>
              <a:rPr lang="en-US" altLang="zh-CN" sz="2400" dirty="0"/>
              <a:t>char*</a:t>
            </a:r>
            <a:r>
              <a:rPr lang="zh-CN" altLang="en-US" sz="2400" dirty="0"/>
              <a:t>类型的指针 *</a:t>
            </a:r>
            <a:r>
              <a:rPr lang="en-US" altLang="zh-CN" sz="2400" dirty="0"/>
              <a:t>/</a:t>
            </a:r>
            <a:br>
              <a:rPr lang="zh-CN" altLang="en-US" sz="2400" dirty="0"/>
            </a:br>
            <a:r>
              <a:rPr lang="zh-CN" altLang="en-US" sz="2400" dirty="0"/>
              <a:t>    </a:t>
            </a:r>
            <a:r>
              <a:rPr lang="en-US" altLang="zh-CN" sz="2400" b="1" dirty="0">
                <a:solidFill>
                  <a:srgbClr val="C00000"/>
                </a:solidFill>
              </a:rPr>
              <a:t>a=(char*)malloc(100*sizeof(char));  </a:t>
            </a:r>
            <a:r>
              <a:rPr lang="en-US" altLang="zh-CN" sz="2400" dirty="0"/>
              <a:t>/</a:t>
            </a:r>
            <a:r>
              <a:rPr lang="zh-CN" altLang="en-US" sz="2400" dirty="0"/>
              <a:t>*使用</a:t>
            </a:r>
            <a:r>
              <a:rPr lang="en-US" altLang="zh-CN" sz="2400" dirty="0"/>
              <a:t>malloc</a:t>
            </a:r>
            <a:r>
              <a:rPr lang="zh-CN" altLang="en-US" sz="2400" b="1" dirty="0">
                <a:solidFill>
                  <a:srgbClr val="FF0000"/>
                </a:solidFill>
              </a:rPr>
              <a:t>分配内存</a:t>
            </a:r>
            <a:r>
              <a:rPr lang="zh-CN" altLang="en-US" sz="2400" dirty="0"/>
              <a:t>的首地址，然后赋值给</a:t>
            </a:r>
            <a:r>
              <a:rPr lang="en-US" altLang="zh-CN" sz="2400" dirty="0"/>
              <a:t>a </a:t>
            </a:r>
            <a:r>
              <a:rPr lang="zh-CN" altLang="en-US" sz="2400" dirty="0"/>
              <a:t>*</a:t>
            </a:r>
            <a:r>
              <a:rPr lang="en-US" altLang="zh-CN" sz="2400" dirty="0"/>
              <a:t>/</a:t>
            </a:r>
            <a:br>
              <a:rPr lang="en-US" altLang="zh-CN" sz="2400" dirty="0"/>
            </a:br>
            <a:r>
              <a:rPr lang="en-US" altLang="zh-CN" sz="2400" dirty="0"/>
              <a:t>    if(!a)   /</a:t>
            </a:r>
            <a:r>
              <a:rPr lang="zh-CN" altLang="en-US" sz="2400" dirty="0"/>
              <a:t>*如果</a:t>
            </a:r>
            <a:r>
              <a:rPr lang="en-US" altLang="zh-CN" sz="2400" dirty="0"/>
              <a:t>malloc</a:t>
            </a:r>
            <a:r>
              <a:rPr lang="zh-CN" altLang="en-US" sz="2400" dirty="0"/>
              <a:t>失败 *</a:t>
            </a:r>
            <a:r>
              <a:rPr lang="en-US" altLang="zh-CN" sz="2400" dirty="0"/>
              <a:t>/</a:t>
            </a:r>
            <a:br>
              <a:rPr lang="en-US" altLang="zh-CN" sz="2400" dirty="0"/>
            </a:br>
            <a:r>
              <a:rPr lang="en-US" altLang="zh-CN" sz="2400" dirty="0"/>
              <a:t>    {   printf(”malloc error”) ; return -1; }</a:t>
            </a:r>
            <a:br>
              <a:rPr lang="en-US" altLang="zh-CN" sz="2400" dirty="0"/>
            </a:br>
            <a:r>
              <a:rPr lang="en-US" altLang="zh-CN" sz="2400" dirty="0"/>
              <a:t>    ……</a:t>
            </a:r>
            <a:endParaRPr lang="en-US" altLang="zh-CN" sz="2400" dirty="0"/>
          </a:p>
          <a:p>
            <a:pPr marL="0" indent="0">
              <a:lnSpc>
                <a:spcPct val="150000"/>
              </a:lnSpc>
              <a:buNone/>
            </a:pPr>
            <a:r>
              <a:rPr lang="zh-CN" altLang="en-US" sz="2400" dirty="0"/>
              <a:t>    </a:t>
            </a:r>
            <a:r>
              <a:rPr lang="en-US" altLang="zh-CN" sz="2400" dirty="0"/>
              <a:t>free(a);  /</a:t>
            </a:r>
            <a:r>
              <a:rPr lang="zh-CN" altLang="en-US" sz="2400" dirty="0"/>
              <a:t>*  释放掉使用的内存地址  *</a:t>
            </a:r>
            <a:r>
              <a:rPr lang="en-US" altLang="zh-CN" sz="2400" dirty="0"/>
              <a:t>/</a:t>
            </a:r>
            <a:br>
              <a:rPr lang="zh-CN" altLang="en-US" sz="2400" dirty="0"/>
            </a:br>
            <a:r>
              <a:rPr lang="zh-CN" altLang="en-US" sz="2400" dirty="0"/>
              <a:t>    </a:t>
            </a:r>
            <a:r>
              <a:rPr lang="en-US" altLang="zh-CN" sz="2400" dirty="0"/>
              <a:t>return0;</a:t>
            </a:r>
            <a:endParaRPr lang="en-US" altLang="zh-CN" sz="2400" dirty="0"/>
          </a:p>
          <a:p>
            <a:pPr marL="0" indent="0">
              <a:lnSpc>
                <a:spcPct val="150000"/>
              </a:lnSpc>
              <a:buNone/>
            </a:pPr>
            <a:r>
              <a:rPr lang="en-US" altLang="zh-CN" sz="2400" dirty="0"/>
              <a:t>}</a:t>
            </a:r>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12F2B78-516E-439A-880A-588E15A0D34E}"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584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35843" name="Rectangle 2"/>
          <p:cNvSpPr>
            <a:spLocks noGrp="1"/>
          </p:cNvSpPr>
          <p:nvPr>
            <p:ph type="title"/>
          </p:nvPr>
        </p:nvSpPr>
        <p:spPr>
          <a:xfrm>
            <a:off x="254000" y="20638"/>
            <a:ext cx="10515600" cy="593725"/>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）头插法建表算法</a:t>
            </a:r>
            <a:endParaRPr lang="zh-CN" altLang="en-US" dirty="0">
              <a:latin typeface="黑体" panose="02010609060101010101" pitchFamily="49" charset="-122"/>
              <a:ea typeface="黑体" panose="02010609060101010101" pitchFamily="49" charset="-122"/>
            </a:endParaRPr>
          </a:p>
        </p:txBody>
      </p:sp>
      <p:sp>
        <p:nvSpPr>
          <p:cNvPr id="33797" name="Rectangle 3"/>
          <p:cNvSpPr>
            <a:spLocks noGrp="1" noChangeArrowheads="1"/>
          </p:cNvSpPr>
          <p:nvPr>
            <p:ph idx="1"/>
          </p:nvPr>
        </p:nvSpPr>
        <p:spPr>
          <a:xfrm>
            <a:off x="254000" y="655638"/>
            <a:ext cx="11684000" cy="6243638"/>
          </a:xfrm>
          <a:ln>
            <a:solidFill>
              <a:schemeClr val="accent1"/>
            </a:solidFill>
            <a:miter lim="800000"/>
          </a:ln>
        </p:spPr>
        <p:txBody>
          <a:bodyPr vert="horz" wrap="square" lIns="91440" tIns="45720" rIns="91440" bIns="45720" numCol="1" anchor="t" anchorCtr="0" compatLnSpc="1"/>
          <a:lstStyle/>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Linklist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CreateFromHead</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1" i="0" u="none" strike="noStrike" kern="1200" cap="none" spc="0" normalizeH="0" baseline="0" noProof="0" dirty="0" err="1" smtClean="0">
                <a:ln>
                  <a:noFill/>
                </a:ln>
                <a:solidFill>
                  <a:srgbClr val="FF0000"/>
                </a:solidFill>
                <a:effectLst/>
                <a:uLnTx/>
                <a:uFillTx/>
                <a:latin typeface="宋体" panose="02010600030101010101" pitchFamily="2" charset="-122"/>
                <a:ea typeface="+mn-ea"/>
                <a:cs typeface="+mn-cs"/>
              </a:rPr>
              <a:t>LinkList</a:t>
            </a:r>
            <a:r>
              <a:rPr kumimoji="0" lang="en-US" altLang="zh-CN" sz="24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 L</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Node *s</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flag=1;</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 /* </a:t>
            </a:r>
            <a:r>
              <a:rPr kumimoji="0" lang="zh-CN" altLang="en-US" sz="2400" b="0"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设置一个标志，初值为</a:t>
            </a:r>
            <a:r>
              <a:rPr kumimoji="0" lang="en-US" altLang="zh-CN" sz="2400" b="0"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1</a:t>
            </a:r>
            <a:r>
              <a:rPr kumimoji="0" lang="zh-CN" altLang="en-US" sz="2400" b="0"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，当输入</a:t>
            </a:r>
            <a:r>
              <a:rPr kumimoji="0" lang="zh-CN" altLang="en-US" sz="2400" b="0" i="0" u="none" strike="noStrike" kern="1200" cap="none" spc="0" normalizeH="0" baseline="0" noProof="0" dirty="0" smtClean="0">
                <a:ln>
                  <a:noFill/>
                </a:ln>
                <a:solidFill>
                  <a:schemeClr val="accent5"/>
                </a:solidFill>
                <a:effectLst/>
                <a:uLnTx/>
                <a:uFillTx/>
                <a:latin typeface="Times New Roman" panose="02020603050405020304" pitchFamily="18" charset="0"/>
                <a:ea typeface="+mn-ea"/>
                <a:cs typeface="+mn-cs"/>
              </a:rPr>
              <a:t>“</a:t>
            </a:r>
            <a:r>
              <a:rPr kumimoji="0" lang="en-US" altLang="zh-CN" sz="2400" b="0"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smtClean="0">
                <a:ln>
                  <a:noFill/>
                </a:ln>
                <a:solidFill>
                  <a:schemeClr val="accent5"/>
                </a:solidFill>
                <a:effectLst/>
                <a:uLnTx/>
                <a:uFillTx/>
                <a:latin typeface="Times New Roman" panose="02020603050405020304" pitchFamily="18" charset="0"/>
                <a:ea typeface="+mn-ea"/>
                <a:cs typeface="+mn-cs"/>
              </a:rPr>
              <a:t>”</a:t>
            </a:r>
            <a:r>
              <a:rPr kumimoji="0" lang="zh-CN" altLang="en-US" sz="2400" b="0"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时，</a:t>
            </a:r>
            <a:r>
              <a:rPr kumimoji="0" lang="en-US" altLang="zh-CN" sz="2400" b="0"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flag</a:t>
            </a:r>
            <a:r>
              <a:rPr kumimoji="0" lang="zh-CN" altLang="en-US" sz="2400" b="0"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为</a:t>
            </a:r>
            <a:r>
              <a:rPr kumimoji="0" lang="en-US" altLang="zh-CN" sz="2400" b="0"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0</a:t>
            </a:r>
            <a:r>
              <a:rPr kumimoji="0" lang="zh-CN" altLang="en-US" sz="2400" b="0"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，建表结束*</a:t>
            </a:r>
            <a:r>
              <a:rPr kumimoji="0" lang="en-US" altLang="zh-CN" sz="2400" b="0"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L= </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err="1" smtClean="0">
                <a:ln>
                  <a:noFill/>
                </a:ln>
                <a:solidFill>
                  <a:srgbClr val="C00000"/>
                </a:solidFill>
                <a:effectLst/>
                <a:uLnTx/>
                <a:uFillTx/>
                <a:latin typeface="宋体" panose="02010600030101010101" pitchFamily="2" charset="-122"/>
                <a:ea typeface="+mn-ea"/>
                <a:cs typeface="+mn-cs"/>
              </a:rPr>
              <a:t>Linklist</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malloc</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err="1" smtClean="0">
                <a:ln>
                  <a:noFill/>
                </a:ln>
                <a:solidFill>
                  <a:srgbClr val="C00000"/>
                </a:solidFill>
                <a:effectLst/>
                <a:uLnTx/>
                <a:uFillTx/>
                <a:latin typeface="宋体" panose="02010600030101010101" pitchFamily="2" charset="-122"/>
                <a:ea typeface="+mn-ea"/>
                <a:cs typeface="+mn-cs"/>
              </a:rPr>
              <a:t>sizeof</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(Node))</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4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为</a:t>
            </a:r>
            <a:r>
              <a:rPr kumimoji="0"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头结点</a:t>
            </a:r>
            <a:r>
              <a:rPr kumimoji="0" lang="zh-CN" altLang="en-US" sz="24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分配存储空间</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L-&gt;next=NULL;</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while(flag)</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   c=</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getchar</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if(c!=</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为读入的字符分配存储空间*</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  s= </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(Node *)</a:t>
            </a:r>
            <a:r>
              <a:rPr kumimoji="0" lang="en-US" altLang="zh-CN" sz="2400" b="1" i="0" u="none" strike="noStrike" kern="1200" cap="none" spc="0" normalizeH="0" baseline="0" noProof="0" dirty="0" err="1" smtClean="0">
                <a:ln>
                  <a:noFill/>
                </a:ln>
                <a:solidFill>
                  <a:srgbClr val="C00000"/>
                </a:solidFill>
                <a:effectLst/>
                <a:uLnTx/>
                <a:uFillTx/>
                <a:latin typeface="宋体" panose="02010600030101010101" pitchFamily="2" charset="-122"/>
                <a:ea typeface="+mn-ea"/>
                <a:cs typeface="+mn-cs"/>
              </a:rPr>
              <a:t>malloc</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err="1" smtClean="0">
                <a:ln>
                  <a:noFill/>
                </a:ln>
                <a:solidFill>
                  <a:srgbClr val="C00000"/>
                </a:solidFill>
                <a:effectLst/>
                <a:uLnTx/>
                <a:uFillTx/>
                <a:latin typeface="宋体" panose="02010600030101010101" pitchFamily="2" charset="-122"/>
                <a:ea typeface="+mn-ea"/>
                <a:cs typeface="+mn-cs"/>
              </a:rPr>
              <a:t>sizeof</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(Node))</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s-&gt;data=c;</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s-&gt;next=L-&gt;next;</a:t>
            </a:r>
            <a:r>
              <a:rPr kumimoji="0" lang="en-US" altLang="zh-CN" sz="24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 </a:t>
            </a:r>
            <a:endParaRPr kumimoji="0" lang="en-US" altLang="zh-CN" sz="24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accent5"/>
                </a:solidFill>
                <a:effectLst/>
                <a:uLnTx/>
                <a:uFillTx/>
                <a:latin typeface="宋体" panose="02010600030101010101" pitchFamily="2" charset="-122"/>
                <a:ea typeface="+mn-ea"/>
                <a:cs typeface="+mn-cs"/>
              </a:rPr>
              <a:t> </a:t>
            </a:r>
            <a:r>
              <a:rPr kumimoji="0" lang="en-US" altLang="zh-CN" sz="24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          </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L-&gt;next=s;</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else</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PMingLiU"/>
                <a:cs typeface="PMingLiU"/>
              </a:rPr>
              <a:t>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flag=0;</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return L;</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just" defTabSz="914400" rtl="0" eaLnBrk="1" fontAlgn="base" latinLnBrk="0" hangingPunct="1">
              <a:lnSpc>
                <a:spcPct val="90000"/>
              </a:lnSpc>
              <a:spcBef>
                <a:spcPts val="5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日期占位符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514ED8A-895F-405F-842D-5E07A605C99B}"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866" name="灯片编号占位符 3"/>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36867" name="Rectangle 2"/>
          <p:cNvSpPr/>
          <p:nvPr/>
        </p:nvSpPr>
        <p:spPr>
          <a:xfrm>
            <a:off x="346075" y="74613"/>
            <a:ext cx="8001000" cy="1143000"/>
          </a:xfrm>
          <a:prstGeom prst="rect">
            <a:avLst/>
          </a:prstGeom>
          <a:noFill/>
          <a:ln w="9525">
            <a:noFill/>
          </a:ln>
        </p:spPr>
        <p:txBody>
          <a:bodyPr anchor="b"/>
          <a:p>
            <a:pPr>
              <a:lnSpc>
                <a:spcPct val="90000"/>
              </a:lnSpc>
            </a:pPr>
            <a:r>
              <a:rPr lang="zh-CN" altLang="en-US" sz="4400" b="1" dirty="0">
                <a:solidFill>
                  <a:schemeClr val="tx2"/>
                </a:solidFill>
                <a:latin typeface="黑体" panose="02010609060101010101" pitchFamily="49" charset="-122"/>
                <a:ea typeface="黑体" panose="02010609060101010101" pitchFamily="49" charset="-122"/>
              </a:rPr>
              <a:t>（</a:t>
            </a:r>
            <a:r>
              <a:rPr lang="en-US" altLang="zh-CN" sz="4400" b="1" dirty="0">
                <a:solidFill>
                  <a:schemeClr val="tx2"/>
                </a:solidFill>
                <a:latin typeface="黑体" panose="02010609060101010101" pitchFamily="49" charset="-122"/>
                <a:ea typeface="黑体" panose="02010609060101010101" pitchFamily="49" charset="-122"/>
              </a:rPr>
              <a:t>2</a:t>
            </a:r>
            <a:r>
              <a:rPr lang="zh-CN" altLang="en-US" sz="4400" b="1" dirty="0">
                <a:solidFill>
                  <a:schemeClr val="tx2"/>
                </a:solidFill>
                <a:latin typeface="黑体" panose="02010609060101010101" pitchFamily="49" charset="-122"/>
                <a:ea typeface="黑体" panose="02010609060101010101" pitchFamily="49" charset="-122"/>
              </a:rPr>
              <a:t>）尾插法建表</a:t>
            </a:r>
            <a:endParaRPr lang="zh-CN" altLang="en-US" sz="4400" b="1" dirty="0">
              <a:solidFill>
                <a:schemeClr val="tx2"/>
              </a:solidFill>
              <a:latin typeface="黑体" panose="02010609060101010101" pitchFamily="49" charset="-122"/>
              <a:ea typeface="黑体" panose="02010609060101010101" pitchFamily="49" charset="-122"/>
            </a:endParaRPr>
          </a:p>
        </p:txBody>
      </p:sp>
      <p:grpSp>
        <p:nvGrpSpPr>
          <p:cNvPr id="36868" name="组合 1"/>
          <p:cNvGrpSpPr/>
          <p:nvPr/>
        </p:nvGrpSpPr>
        <p:grpSpPr>
          <a:xfrm>
            <a:off x="614363" y="1624013"/>
            <a:ext cx="8986837" cy="4548187"/>
            <a:chOff x="2514600" y="2590800"/>
            <a:chExt cx="7086600" cy="3581400"/>
          </a:xfrm>
        </p:grpSpPr>
        <p:sp>
          <p:nvSpPr>
            <p:cNvPr id="36869" name="Text Box 5"/>
            <p:cNvSpPr txBox="1"/>
            <p:nvPr/>
          </p:nvSpPr>
          <p:spPr>
            <a:xfrm>
              <a:off x="6629400" y="2670175"/>
              <a:ext cx="996950" cy="26352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C</a:t>
              </a:r>
              <a:r>
                <a:rPr lang="en-US" altLang="zh-CN" baseline="-25000" dirty="0">
                  <a:latin typeface="宋体" panose="02010600030101010101" pitchFamily="2" charset="-122"/>
                  <a:ea typeface="宋体" panose="02010600030101010101" pitchFamily="2" charset="-122"/>
                </a:rPr>
                <a:t>1       </a:t>
              </a:r>
              <a:r>
                <a:rPr lang="en-US" altLang="zh-CN" b="1"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36870" name="Line 6"/>
            <p:cNvSpPr/>
            <p:nvPr/>
          </p:nvSpPr>
          <p:spPr>
            <a:xfrm>
              <a:off x="7151688" y="2670175"/>
              <a:ext cx="0" cy="263525"/>
            </a:xfrm>
            <a:prstGeom prst="line">
              <a:avLst/>
            </a:prstGeom>
            <a:ln w="9525" cap="flat" cmpd="sng">
              <a:solidFill>
                <a:srgbClr val="000000"/>
              </a:solidFill>
              <a:prstDash val="solid"/>
              <a:round/>
              <a:headEnd type="none" w="med" len="med"/>
              <a:tailEnd type="none" w="med" len="med"/>
            </a:ln>
          </p:spPr>
        </p:sp>
        <p:sp>
          <p:nvSpPr>
            <p:cNvPr id="36871" name="Text Box 7"/>
            <p:cNvSpPr txBox="1"/>
            <p:nvPr/>
          </p:nvSpPr>
          <p:spPr>
            <a:xfrm>
              <a:off x="5715000" y="2871788"/>
              <a:ext cx="620713" cy="263525"/>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s</a:t>
              </a:r>
              <a:endParaRPr lang="en-US" altLang="zh-CN" dirty="0">
                <a:latin typeface="Calibri" panose="020F0502020204030204" pitchFamily="34" charset="0"/>
                <a:ea typeface="宋体" panose="02010600030101010101" pitchFamily="2" charset="-122"/>
              </a:endParaRPr>
            </a:p>
          </p:txBody>
        </p:sp>
        <p:sp>
          <p:nvSpPr>
            <p:cNvPr id="36872" name="Line 8"/>
            <p:cNvSpPr/>
            <p:nvPr/>
          </p:nvSpPr>
          <p:spPr>
            <a:xfrm flipV="1">
              <a:off x="6107113" y="2855913"/>
              <a:ext cx="522287" cy="66675"/>
            </a:xfrm>
            <a:prstGeom prst="line">
              <a:avLst/>
            </a:prstGeom>
            <a:ln w="9525" cap="flat" cmpd="sng">
              <a:solidFill>
                <a:srgbClr val="000000"/>
              </a:solidFill>
              <a:prstDash val="solid"/>
              <a:round/>
              <a:headEnd type="none" w="med" len="med"/>
              <a:tailEnd type="triangle" w="med" len="med"/>
            </a:ln>
          </p:spPr>
        </p:sp>
        <p:sp>
          <p:nvSpPr>
            <p:cNvPr id="36873" name="Line 11"/>
            <p:cNvSpPr/>
            <p:nvPr/>
          </p:nvSpPr>
          <p:spPr>
            <a:xfrm>
              <a:off x="2910142" y="2784644"/>
              <a:ext cx="522287" cy="0"/>
            </a:xfrm>
            <a:prstGeom prst="line">
              <a:avLst/>
            </a:prstGeom>
            <a:ln w="9525" cap="flat" cmpd="sng">
              <a:solidFill>
                <a:srgbClr val="000000"/>
              </a:solidFill>
              <a:prstDash val="solid"/>
              <a:round/>
              <a:headEnd type="none" w="med" len="med"/>
              <a:tailEnd type="triangle" w="med" len="med"/>
            </a:ln>
          </p:spPr>
        </p:sp>
        <p:sp>
          <p:nvSpPr>
            <p:cNvPr id="36874" name="Text Box 12"/>
            <p:cNvSpPr txBox="1"/>
            <p:nvPr/>
          </p:nvSpPr>
          <p:spPr>
            <a:xfrm>
              <a:off x="2514600" y="2971800"/>
              <a:ext cx="538163" cy="244475"/>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sz="3200" dirty="0">
                  <a:latin typeface="Calibri" panose="020F0502020204030204" pitchFamily="34" charset="0"/>
                  <a:ea typeface="宋体" panose="02010600030101010101" pitchFamily="2" charset="-122"/>
                </a:rPr>
                <a:t>r</a:t>
              </a:r>
              <a:endParaRPr lang="en-US" altLang="zh-CN" sz="3200" dirty="0">
                <a:latin typeface="Calibri" panose="020F0502020204030204" pitchFamily="34" charset="0"/>
                <a:ea typeface="宋体" panose="02010600030101010101" pitchFamily="2" charset="-122"/>
              </a:endParaRPr>
            </a:p>
          </p:txBody>
        </p:sp>
        <p:sp>
          <p:nvSpPr>
            <p:cNvPr id="36875" name="Line 13"/>
            <p:cNvSpPr/>
            <p:nvPr/>
          </p:nvSpPr>
          <p:spPr>
            <a:xfrm flipV="1">
              <a:off x="2691272" y="2922588"/>
              <a:ext cx="782637" cy="196850"/>
            </a:xfrm>
            <a:prstGeom prst="line">
              <a:avLst/>
            </a:prstGeom>
            <a:ln w="9525" cap="flat" cmpd="sng">
              <a:solidFill>
                <a:srgbClr val="000000"/>
              </a:solidFill>
              <a:prstDash val="solid"/>
              <a:round/>
              <a:headEnd type="none" w="med" len="med"/>
              <a:tailEnd type="triangle" w="med" len="med"/>
            </a:ln>
          </p:spPr>
        </p:sp>
        <p:sp>
          <p:nvSpPr>
            <p:cNvPr id="36876" name="Rectangle 14" descr="浅色上对角线"/>
            <p:cNvSpPr/>
            <p:nvPr/>
          </p:nvSpPr>
          <p:spPr>
            <a:xfrm>
              <a:off x="3494088" y="2670175"/>
              <a:ext cx="522287" cy="26193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endParaRPr lang="zh-CN" altLang="en-US" dirty="0">
                <a:latin typeface="Calibri" panose="020F0502020204030204" pitchFamily="34" charset="0"/>
                <a:ea typeface="宋体" panose="02010600030101010101" pitchFamily="2" charset="-122"/>
              </a:endParaRPr>
            </a:p>
          </p:txBody>
        </p:sp>
        <p:sp>
          <p:nvSpPr>
            <p:cNvPr id="36877" name="Text Box 15"/>
            <p:cNvSpPr txBox="1"/>
            <p:nvPr/>
          </p:nvSpPr>
          <p:spPr>
            <a:xfrm>
              <a:off x="4016375" y="2670175"/>
              <a:ext cx="571500" cy="26193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b="1" dirty="0">
                  <a:latin typeface="宋体" panose="02010600030101010101" pitchFamily="2" charset="-122"/>
                  <a:ea typeface="宋体" panose="02010600030101010101" pitchFamily="2" charset="-122"/>
                </a:rPr>
                <a:t>∧</a:t>
              </a:r>
              <a:endParaRPr lang="en-US" altLang="zh-CN" dirty="0">
                <a:latin typeface="Calibri" panose="020F0502020204030204" pitchFamily="34" charset="0"/>
                <a:ea typeface="宋体" panose="02010600030101010101" pitchFamily="2" charset="-122"/>
              </a:endParaRPr>
            </a:p>
          </p:txBody>
        </p:sp>
        <p:sp>
          <p:nvSpPr>
            <p:cNvPr id="36878" name="Text Box 16"/>
            <p:cNvSpPr txBox="1"/>
            <p:nvPr/>
          </p:nvSpPr>
          <p:spPr>
            <a:xfrm>
              <a:off x="2586038" y="2590800"/>
              <a:ext cx="555625" cy="322263"/>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L</a:t>
              </a:r>
              <a:endParaRPr lang="en-US" altLang="zh-CN" dirty="0">
                <a:latin typeface="Calibri" panose="020F0502020204030204" pitchFamily="34" charset="0"/>
                <a:ea typeface="宋体" panose="02010600030101010101" pitchFamily="2" charset="-122"/>
              </a:endParaRPr>
            </a:p>
          </p:txBody>
        </p:sp>
        <p:sp>
          <p:nvSpPr>
            <p:cNvPr id="36879" name="Text Box 19"/>
            <p:cNvSpPr txBox="1"/>
            <p:nvPr/>
          </p:nvSpPr>
          <p:spPr>
            <a:xfrm>
              <a:off x="5502275" y="5908675"/>
              <a:ext cx="4098925" cy="263525"/>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endParaRPr lang="zh-CN" altLang="zh-CN" dirty="0">
                <a:latin typeface="宋体" panose="02010600030101010101" pitchFamily="2" charset="-122"/>
                <a:ea typeface="宋体" panose="02010600030101010101" pitchFamily="2" charset="-122"/>
              </a:endParaRPr>
            </a:p>
          </p:txBody>
        </p:sp>
        <p:grpSp>
          <p:nvGrpSpPr>
            <p:cNvPr id="36880" name="Group 20"/>
            <p:cNvGrpSpPr/>
            <p:nvPr/>
          </p:nvGrpSpPr>
          <p:grpSpPr>
            <a:xfrm>
              <a:off x="2582863" y="4787900"/>
              <a:ext cx="6184900" cy="1260475"/>
              <a:chOff x="1377" y="10569"/>
              <a:chExt cx="5682" cy="1994"/>
            </a:xfrm>
          </p:grpSpPr>
          <p:sp>
            <p:nvSpPr>
              <p:cNvPr id="36881" name="Line 21"/>
              <p:cNvSpPr/>
              <p:nvPr/>
            </p:nvSpPr>
            <p:spPr>
              <a:xfrm>
                <a:off x="3669" y="11669"/>
                <a:ext cx="120" cy="208"/>
              </a:xfrm>
              <a:prstGeom prst="line">
                <a:avLst/>
              </a:prstGeom>
              <a:ln w="9525" cap="flat" cmpd="sng">
                <a:solidFill>
                  <a:srgbClr val="000000"/>
                </a:solidFill>
                <a:prstDash val="solid"/>
                <a:round/>
                <a:headEnd type="none" w="med" len="med"/>
                <a:tailEnd type="none" w="med" len="med"/>
              </a:ln>
            </p:spPr>
          </p:sp>
          <p:grpSp>
            <p:nvGrpSpPr>
              <p:cNvPr id="36882" name="Group 22"/>
              <p:cNvGrpSpPr/>
              <p:nvPr/>
            </p:nvGrpSpPr>
            <p:grpSpPr>
              <a:xfrm>
                <a:off x="1377" y="10569"/>
                <a:ext cx="5682" cy="1994"/>
                <a:chOff x="1377" y="10569"/>
                <a:chExt cx="5682" cy="1994"/>
              </a:xfrm>
            </p:grpSpPr>
            <p:sp>
              <p:nvSpPr>
                <p:cNvPr id="36883" name="Line 23"/>
                <p:cNvSpPr/>
                <p:nvPr/>
              </p:nvSpPr>
              <p:spPr>
                <a:xfrm>
                  <a:off x="1734" y="11385"/>
                  <a:ext cx="480" cy="0"/>
                </a:xfrm>
                <a:prstGeom prst="line">
                  <a:avLst/>
                </a:prstGeom>
                <a:ln w="9525" cap="flat" cmpd="sng">
                  <a:solidFill>
                    <a:srgbClr val="000000"/>
                  </a:solidFill>
                  <a:prstDash val="solid"/>
                  <a:round/>
                  <a:headEnd type="none" w="med" len="med"/>
                  <a:tailEnd type="stealth" w="sm" len="lg"/>
                </a:ln>
              </p:spPr>
            </p:sp>
            <p:grpSp>
              <p:nvGrpSpPr>
                <p:cNvPr id="36884" name="Group 24"/>
                <p:cNvGrpSpPr/>
                <p:nvPr/>
              </p:nvGrpSpPr>
              <p:grpSpPr>
                <a:xfrm>
                  <a:off x="3849" y="10981"/>
                  <a:ext cx="840" cy="491"/>
                  <a:chOff x="3849" y="11041"/>
                  <a:chExt cx="840" cy="431"/>
                </a:xfrm>
              </p:grpSpPr>
              <p:sp>
                <p:nvSpPr>
                  <p:cNvPr id="36885" name="Text Box 25"/>
                  <p:cNvSpPr txBox="1"/>
                  <p:nvPr/>
                </p:nvSpPr>
                <p:spPr>
                  <a:xfrm>
                    <a:off x="3849" y="11041"/>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c</a:t>
                    </a:r>
                    <a:r>
                      <a:rPr lang="en-US" altLang="zh-CN" baseline="-25000" dirty="0">
                        <a:latin typeface="宋体" panose="02010600030101010101" pitchFamily="2" charset="-122"/>
                        <a:ea typeface="宋体" panose="02010600030101010101" pitchFamily="2" charset="-122"/>
                      </a:rPr>
                      <a:t>1    </a:t>
                    </a:r>
                    <a:endParaRPr lang="en-US" altLang="zh-CN" dirty="0">
                      <a:latin typeface="宋体" panose="02010600030101010101" pitchFamily="2" charset="-122"/>
                      <a:ea typeface="宋体" panose="02010600030101010101" pitchFamily="2" charset="-122"/>
                    </a:endParaRPr>
                  </a:p>
                </p:txBody>
              </p:sp>
              <p:sp>
                <p:nvSpPr>
                  <p:cNvPr id="36886" name="Line 26"/>
                  <p:cNvSpPr/>
                  <p:nvPr/>
                </p:nvSpPr>
                <p:spPr>
                  <a:xfrm>
                    <a:off x="4254" y="11056"/>
                    <a:ext cx="0" cy="416"/>
                  </a:xfrm>
                  <a:prstGeom prst="line">
                    <a:avLst/>
                  </a:prstGeom>
                  <a:ln w="9525" cap="flat" cmpd="sng">
                    <a:solidFill>
                      <a:srgbClr val="000000"/>
                    </a:solidFill>
                    <a:prstDash val="solid"/>
                    <a:round/>
                    <a:headEnd type="none" w="med" len="med"/>
                    <a:tailEnd type="none" w="med" len="med"/>
                  </a:ln>
                </p:spPr>
              </p:sp>
            </p:grpSp>
            <p:sp>
              <p:nvSpPr>
                <p:cNvPr id="36887" name="Text Box 27"/>
                <p:cNvSpPr txBox="1"/>
                <p:nvPr/>
              </p:nvSpPr>
              <p:spPr>
                <a:xfrm>
                  <a:off x="3174" y="11773"/>
                  <a:ext cx="480" cy="416"/>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r</a:t>
                  </a:r>
                  <a:endParaRPr lang="en-US" altLang="zh-CN" dirty="0">
                    <a:latin typeface="宋体" panose="02010600030101010101" pitchFamily="2" charset="-122"/>
                    <a:ea typeface="宋体" panose="02010600030101010101" pitchFamily="2" charset="-122"/>
                  </a:endParaRPr>
                </a:p>
              </p:txBody>
            </p:sp>
            <p:sp>
              <p:nvSpPr>
                <p:cNvPr id="36888" name="Line 28"/>
                <p:cNvSpPr/>
                <p:nvPr/>
              </p:nvSpPr>
              <p:spPr>
                <a:xfrm>
                  <a:off x="6054" y="10727"/>
                  <a:ext cx="240" cy="208"/>
                </a:xfrm>
                <a:prstGeom prst="line">
                  <a:avLst/>
                </a:prstGeom>
                <a:ln w="9525" cap="flat" cmpd="sng">
                  <a:solidFill>
                    <a:srgbClr val="000000"/>
                  </a:solidFill>
                  <a:prstDash val="solid"/>
                  <a:round/>
                  <a:headEnd type="none" w="med" len="med"/>
                  <a:tailEnd type="stealth" w="med" len="lg"/>
                </a:ln>
              </p:spPr>
            </p:sp>
            <p:sp>
              <p:nvSpPr>
                <p:cNvPr id="36889" name="Text Box 29"/>
                <p:cNvSpPr txBox="1"/>
                <p:nvPr/>
              </p:nvSpPr>
              <p:spPr>
                <a:xfrm>
                  <a:off x="5829" y="11879"/>
                  <a:ext cx="480" cy="416"/>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s</a:t>
                  </a:r>
                  <a:endParaRPr lang="en-US" altLang="zh-CN" dirty="0">
                    <a:latin typeface="宋体" panose="02010600030101010101" pitchFamily="2" charset="-122"/>
                    <a:ea typeface="宋体" panose="02010600030101010101" pitchFamily="2" charset="-122"/>
                  </a:endParaRPr>
                </a:p>
              </p:txBody>
            </p:sp>
            <p:sp>
              <p:nvSpPr>
                <p:cNvPr id="36890" name="Line 30"/>
                <p:cNvSpPr/>
                <p:nvPr/>
              </p:nvSpPr>
              <p:spPr>
                <a:xfrm flipV="1">
                  <a:off x="6024" y="11490"/>
                  <a:ext cx="240" cy="416"/>
                </a:xfrm>
                <a:prstGeom prst="line">
                  <a:avLst/>
                </a:prstGeom>
                <a:ln w="9525" cap="flat" cmpd="sng">
                  <a:solidFill>
                    <a:srgbClr val="000000"/>
                  </a:solidFill>
                  <a:prstDash val="solid"/>
                  <a:round/>
                  <a:headEnd type="none" w="med" len="med"/>
                  <a:tailEnd type="stealth" w="med" len="lg"/>
                </a:ln>
              </p:spPr>
            </p:sp>
            <p:grpSp>
              <p:nvGrpSpPr>
                <p:cNvPr id="36891" name="Group 31"/>
                <p:cNvGrpSpPr/>
                <p:nvPr/>
              </p:nvGrpSpPr>
              <p:grpSpPr>
                <a:xfrm>
                  <a:off x="6024" y="10981"/>
                  <a:ext cx="1035" cy="491"/>
                  <a:chOff x="6054" y="11056"/>
                  <a:chExt cx="1005" cy="416"/>
                </a:xfrm>
              </p:grpSpPr>
              <p:sp>
                <p:nvSpPr>
                  <p:cNvPr id="36892" name="Text Box 32"/>
                  <p:cNvSpPr txBox="1"/>
                  <p:nvPr/>
                </p:nvSpPr>
                <p:spPr>
                  <a:xfrm>
                    <a:off x="6054" y="11056"/>
                    <a:ext cx="1005"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C</a:t>
                    </a:r>
                    <a:r>
                      <a:rPr lang="en-US" altLang="zh-CN" baseline="-25000" dirty="0">
                        <a:latin typeface="宋体" panose="02010600030101010101" pitchFamily="2" charset="-122"/>
                        <a:ea typeface="宋体" panose="02010600030101010101" pitchFamily="2" charset="-122"/>
                      </a:rPr>
                      <a:t>2        </a:t>
                    </a:r>
                    <a:r>
                      <a:rPr lang="en-US" altLang="zh-CN"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p:txBody>
              </p:sp>
              <p:sp>
                <p:nvSpPr>
                  <p:cNvPr id="36893" name="Line 33"/>
                  <p:cNvSpPr/>
                  <p:nvPr/>
                </p:nvSpPr>
                <p:spPr>
                  <a:xfrm>
                    <a:off x="6534" y="11056"/>
                    <a:ext cx="0" cy="416"/>
                  </a:xfrm>
                  <a:prstGeom prst="line">
                    <a:avLst/>
                  </a:prstGeom>
                  <a:ln w="9525" cap="flat" cmpd="sng">
                    <a:solidFill>
                      <a:srgbClr val="000000"/>
                    </a:solidFill>
                    <a:prstDash val="solid"/>
                    <a:round/>
                    <a:headEnd type="none" w="med" len="med"/>
                    <a:tailEnd type="none" w="med" len="med"/>
                  </a:ln>
                </p:spPr>
              </p:sp>
            </p:grpSp>
            <p:sp>
              <p:nvSpPr>
                <p:cNvPr id="36894" name="Line 34"/>
                <p:cNvSpPr/>
                <p:nvPr/>
              </p:nvSpPr>
              <p:spPr>
                <a:xfrm flipV="1">
                  <a:off x="3624" y="11490"/>
                  <a:ext cx="360" cy="416"/>
                </a:xfrm>
                <a:prstGeom prst="line">
                  <a:avLst/>
                </a:prstGeom>
                <a:ln w="9525" cap="flat" cmpd="sng">
                  <a:solidFill>
                    <a:srgbClr val="000000"/>
                  </a:solidFill>
                  <a:prstDash val="solid"/>
                  <a:round/>
                  <a:headEnd type="none" w="med" len="med"/>
                  <a:tailEnd type="stealth" w="med" len="lg"/>
                </a:ln>
              </p:spPr>
            </p:sp>
            <p:sp>
              <p:nvSpPr>
                <p:cNvPr id="36895" name="Freeform 35"/>
                <p:cNvSpPr/>
                <p:nvPr/>
              </p:nvSpPr>
              <p:spPr>
                <a:xfrm>
                  <a:off x="3534" y="11610"/>
                  <a:ext cx="2280" cy="953"/>
                </a:xfrm>
                <a:custGeom>
                  <a:avLst/>
                  <a:gdLst/>
                  <a:ahLst/>
                  <a:cxnLst>
                    <a:cxn ang="0">
                      <a:pos x="0" y="624"/>
                    </a:cxn>
                    <a:cxn ang="0">
                      <a:pos x="480" y="936"/>
                    </a:cxn>
                    <a:cxn ang="0">
                      <a:pos x="1320" y="520"/>
                    </a:cxn>
                    <a:cxn ang="0">
                      <a:pos x="1560" y="208"/>
                    </a:cxn>
                    <a:cxn ang="0">
                      <a:pos x="2280" y="0"/>
                    </a:cxn>
                  </a:cxnLst>
                  <a:pathLst>
                    <a:path w="2280" h="953">
                      <a:moveTo>
                        <a:pt x="0" y="624"/>
                      </a:moveTo>
                      <a:cubicBezTo>
                        <a:pt x="130" y="788"/>
                        <a:pt x="260" y="953"/>
                        <a:pt x="480" y="936"/>
                      </a:cubicBezTo>
                      <a:cubicBezTo>
                        <a:pt x="700" y="919"/>
                        <a:pt x="1140" y="641"/>
                        <a:pt x="1320" y="520"/>
                      </a:cubicBezTo>
                      <a:cubicBezTo>
                        <a:pt x="1500" y="399"/>
                        <a:pt x="1400" y="295"/>
                        <a:pt x="1560" y="208"/>
                      </a:cubicBezTo>
                      <a:cubicBezTo>
                        <a:pt x="1720" y="121"/>
                        <a:pt x="2160" y="35"/>
                        <a:pt x="2280" y="0"/>
                      </a:cubicBezTo>
                    </a:path>
                  </a:pathLst>
                </a:custGeom>
                <a:noFill/>
                <a:ln w="6350" cap="rnd" cmpd="sng">
                  <a:solidFill>
                    <a:srgbClr val="000000"/>
                  </a:solidFill>
                  <a:prstDash val="sysDot"/>
                  <a:round/>
                  <a:headEnd type="none" w="med" len="med"/>
                  <a:tailEnd type="none" w="med" len="med"/>
                </a:ln>
              </p:spPr>
              <p:txBody>
                <a:bodyPr/>
                <a:p>
                  <a:endParaRPr lang="zh-CN" altLang="en-US"/>
                </a:p>
              </p:txBody>
            </p:sp>
            <p:sp>
              <p:nvSpPr>
                <p:cNvPr id="36896" name="Line 36"/>
                <p:cNvSpPr/>
                <p:nvPr/>
              </p:nvSpPr>
              <p:spPr>
                <a:xfrm flipV="1">
                  <a:off x="5814" y="11489"/>
                  <a:ext cx="240" cy="104"/>
                </a:xfrm>
                <a:prstGeom prst="line">
                  <a:avLst/>
                </a:prstGeom>
                <a:ln w="9525" cap="flat" cmpd="sng">
                  <a:solidFill>
                    <a:srgbClr val="000000"/>
                  </a:solidFill>
                  <a:prstDash val="solid"/>
                  <a:round/>
                  <a:headEnd type="none" w="med" len="med"/>
                  <a:tailEnd type="stealth" w="med" len="lg"/>
                </a:ln>
              </p:spPr>
            </p:sp>
            <p:sp>
              <p:nvSpPr>
                <p:cNvPr id="36897" name="Line 37"/>
                <p:cNvSpPr/>
                <p:nvPr/>
              </p:nvSpPr>
              <p:spPr>
                <a:xfrm flipV="1">
                  <a:off x="3549" y="11714"/>
                  <a:ext cx="360" cy="104"/>
                </a:xfrm>
                <a:prstGeom prst="line">
                  <a:avLst/>
                </a:prstGeom>
                <a:ln w="9525" cap="flat" cmpd="sng">
                  <a:solidFill>
                    <a:srgbClr val="000000"/>
                  </a:solidFill>
                  <a:prstDash val="solid"/>
                  <a:round/>
                  <a:headEnd type="none" w="med" len="med"/>
                  <a:tailEnd type="none" w="med" len="med"/>
                </a:ln>
              </p:spPr>
            </p:sp>
            <p:sp>
              <p:nvSpPr>
                <p:cNvPr id="36898" name="Rectangle 38" descr="浅色上对角线"/>
                <p:cNvSpPr/>
                <p:nvPr/>
              </p:nvSpPr>
              <p:spPr>
                <a:xfrm>
                  <a:off x="2214" y="11056"/>
                  <a:ext cx="480" cy="41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endParaRPr lang="zh-CN" altLang="en-US" dirty="0">
                    <a:latin typeface="Calibri" panose="020F0502020204030204" pitchFamily="34" charset="0"/>
                    <a:ea typeface="宋体" panose="02010600030101010101" pitchFamily="2" charset="-122"/>
                  </a:endParaRPr>
                </a:p>
              </p:txBody>
            </p:sp>
            <p:sp>
              <p:nvSpPr>
                <p:cNvPr id="36899" name="Text Box 39"/>
                <p:cNvSpPr txBox="1"/>
                <p:nvPr/>
              </p:nvSpPr>
              <p:spPr>
                <a:xfrm>
                  <a:off x="2694" y="11056"/>
                  <a:ext cx="3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endParaRPr lang="zh-CN" altLang="zh-CN" dirty="0">
                    <a:latin typeface="Calibri" panose="020F0502020204030204" pitchFamily="34" charset="0"/>
                    <a:ea typeface="宋体" panose="02010600030101010101" pitchFamily="2" charset="-122"/>
                  </a:endParaRPr>
                </a:p>
              </p:txBody>
            </p:sp>
            <p:sp>
              <p:nvSpPr>
                <p:cNvPr id="36900" name="Line 40"/>
                <p:cNvSpPr/>
                <p:nvPr/>
              </p:nvSpPr>
              <p:spPr>
                <a:xfrm>
                  <a:off x="2884" y="11265"/>
                  <a:ext cx="960" cy="0"/>
                </a:xfrm>
                <a:prstGeom prst="line">
                  <a:avLst/>
                </a:prstGeom>
                <a:ln w="9525" cap="flat" cmpd="sng">
                  <a:solidFill>
                    <a:srgbClr val="000000"/>
                  </a:solidFill>
                  <a:prstDash val="solid"/>
                  <a:round/>
                  <a:headEnd type="none" w="med" len="med"/>
                  <a:tailEnd type="triangle" w="med" len="med"/>
                </a:ln>
              </p:spPr>
            </p:sp>
            <p:sp>
              <p:nvSpPr>
                <p:cNvPr id="36901" name="Freeform 41"/>
                <p:cNvSpPr/>
                <p:nvPr/>
              </p:nvSpPr>
              <p:spPr>
                <a:xfrm>
                  <a:off x="4509" y="10569"/>
                  <a:ext cx="1560" cy="468"/>
                </a:xfrm>
                <a:custGeom>
                  <a:avLst/>
                  <a:gdLst/>
                  <a:ahLst/>
                  <a:cxnLst>
                    <a:cxn ang="0">
                      <a:pos x="0" y="468"/>
                    </a:cxn>
                    <a:cxn ang="0">
                      <a:pos x="480" y="52"/>
                    </a:cxn>
                    <a:cxn ang="0">
                      <a:pos x="1560" y="156"/>
                    </a:cxn>
                  </a:cxnLst>
                  <a:pathLst>
                    <a:path w="1560" h="468">
                      <a:moveTo>
                        <a:pt x="0" y="468"/>
                      </a:moveTo>
                      <a:cubicBezTo>
                        <a:pt x="110" y="286"/>
                        <a:pt x="220" y="104"/>
                        <a:pt x="480" y="52"/>
                      </a:cubicBezTo>
                      <a:cubicBezTo>
                        <a:pt x="740" y="0"/>
                        <a:pt x="1380" y="139"/>
                        <a:pt x="1560" y="156"/>
                      </a:cubicBez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36902" name="Text Box 42"/>
                <p:cNvSpPr txBox="1"/>
                <p:nvPr/>
              </p:nvSpPr>
              <p:spPr>
                <a:xfrm>
                  <a:off x="1377" y="11205"/>
                  <a:ext cx="465" cy="465"/>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L</a:t>
                  </a:r>
                  <a:endParaRPr lang="en-US" altLang="zh-CN" dirty="0">
                    <a:latin typeface="Calibri" panose="020F0502020204030204" pitchFamily="34" charset="0"/>
                    <a:ea typeface="宋体" panose="02010600030101010101" pitchFamily="2" charset="-122"/>
                  </a:endParaRPr>
                </a:p>
              </p:txBody>
            </p:sp>
          </p:grpSp>
        </p:grpSp>
        <p:grpSp>
          <p:nvGrpSpPr>
            <p:cNvPr id="36903" name="Group 44"/>
            <p:cNvGrpSpPr/>
            <p:nvPr/>
          </p:nvGrpSpPr>
          <p:grpSpPr>
            <a:xfrm>
              <a:off x="2554288" y="3697288"/>
              <a:ext cx="4159250" cy="868362"/>
              <a:chOff x="1407" y="8805"/>
              <a:chExt cx="3822" cy="1375"/>
            </a:xfrm>
          </p:grpSpPr>
          <p:grpSp>
            <p:nvGrpSpPr>
              <p:cNvPr id="36904" name="Group 45"/>
              <p:cNvGrpSpPr/>
              <p:nvPr/>
            </p:nvGrpSpPr>
            <p:grpSpPr>
              <a:xfrm>
                <a:off x="1734" y="8881"/>
                <a:ext cx="3495" cy="1299"/>
                <a:chOff x="1734" y="8881"/>
                <a:chExt cx="3495" cy="1299"/>
              </a:xfrm>
            </p:grpSpPr>
            <p:sp>
              <p:nvSpPr>
                <p:cNvPr id="36905" name="Line 46"/>
                <p:cNvSpPr/>
                <p:nvPr/>
              </p:nvSpPr>
              <p:spPr>
                <a:xfrm>
                  <a:off x="1734" y="9176"/>
                  <a:ext cx="600" cy="0"/>
                </a:xfrm>
                <a:prstGeom prst="line">
                  <a:avLst/>
                </a:prstGeom>
                <a:ln w="9525" cap="flat" cmpd="sng">
                  <a:solidFill>
                    <a:srgbClr val="000000"/>
                  </a:solidFill>
                  <a:prstDash val="solid"/>
                  <a:round/>
                  <a:headEnd type="none" w="med" len="med"/>
                  <a:tailEnd type="stealth" w="sm" len="lg"/>
                </a:ln>
              </p:spPr>
            </p:sp>
            <p:sp>
              <p:nvSpPr>
                <p:cNvPr id="36906" name="Text Box 47"/>
                <p:cNvSpPr txBox="1"/>
                <p:nvPr/>
              </p:nvSpPr>
              <p:spPr>
                <a:xfrm>
                  <a:off x="4254" y="8881"/>
                  <a:ext cx="975"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c</a:t>
                  </a:r>
                  <a:r>
                    <a:rPr lang="en-US" altLang="zh-CN" baseline="-25000" dirty="0">
                      <a:latin typeface="宋体" panose="02010600030101010101" pitchFamily="2" charset="-122"/>
                      <a:ea typeface="宋体" panose="02010600030101010101" pitchFamily="2" charset="-122"/>
                    </a:rPr>
                    <a:t>1        </a:t>
                  </a: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36907" name="Text Box 48"/>
                <p:cNvSpPr txBox="1"/>
                <p:nvPr/>
              </p:nvSpPr>
              <p:spPr>
                <a:xfrm>
                  <a:off x="3694" y="9644"/>
                  <a:ext cx="540" cy="446"/>
                </a:xfrm>
                <a:prstGeom prst="rect">
                  <a:avLst/>
                </a:prstGeom>
                <a:noFill/>
                <a:ln w="0">
                  <a:noFill/>
                </a:ln>
              </p:spPr>
              <p:txBody>
                <a:bodyPr anchor="t"/>
                <a:p>
                  <a:pPr algn="just" eaLnBrk="0" hangingPunct="0"/>
                  <a:r>
                    <a:rPr lang="en-US" altLang="zh-CN" dirty="0">
                      <a:latin typeface="宋体" panose="02010600030101010101" pitchFamily="2" charset="-122"/>
                      <a:ea typeface="宋体" panose="02010600030101010101" pitchFamily="2" charset="-122"/>
                    </a:rPr>
                    <a:t>r</a:t>
                  </a:r>
                  <a:endParaRPr lang="en-US" altLang="zh-CN" dirty="0">
                    <a:latin typeface="宋体" panose="02010600030101010101" pitchFamily="2" charset="-122"/>
                    <a:ea typeface="宋体" panose="02010600030101010101" pitchFamily="2" charset="-122"/>
                  </a:endParaRPr>
                </a:p>
              </p:txBody>
            </p:sp>
            <p:sp>
              <p:nvSpPr>
                <p:cNvPr id="36908" name="Line 49"/>
                <p:cNvSpPr/>
                <p:nvPr/>
              </p:nvSpPr>
              <p:spPr>
                <a:xfrm flipV="1">
                  <a:off x="3894" y="9470"/>
                  <a:ext cx="360" cy="312"/>
                </a:xfrm>
                <a:prstGeom prst="line">
                  <a:avLst/>
                </a:prstGeom>
                <a:ln w="9525" cap="flat" cmpd="sng">
                  <a:solidFill>
                    <a:srgbClr val="000000"/>
                  </a:solidFill>
                  <a:prstDash val="solid"/>
                  <a:round/>
                  <a:headEnd type="none" w="med" len="med"/>
                  <a:tailEnd type="stealth" w="med" len="lg"/>
                </a:ln>
              </p:spPr>
            </p:sp>
            <p:sp>
              <p:nvSpPr>
                <p:cNvPr id="36909" name="Text Box 50"/>
                <p:cNvSpPr txBox="1"/>
                <p:nvPr/>
              </p:nvSpPr>
              <p:spPr>
                <a:xfrm>
                  <a:off x="4494" y="9734"/>
                  <a:ext cx="510" cy="446"/>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s</a:t>
                  </a:r>
                  <a:endParaRPr lang="en-US" altLang="zh-CN" dirty="0">
                    <a:latin typeface="宋体" panose="02010600030101010101" pitchFamily="2" charset="-122"/>
                    <a:ea typeface="宋体" panose="02010600030101010101" pitchFamily="2" charset="-122"/>
                  </a:endParaRPr>
                </a:p>
              </p:txBody>
            </p:sp>
            <p:sp>
              <p:nvSpPr>
                <p:cNvPr id="36910" name="Line 51"/>
                <p:cNvSpPr/>
                <p:nvPr/>
              </p:nvSpPr>
              <p:spPr>
                <a:xfrm flipH="1" flipV="1">
                  <a:off x="4494" y="9470"/>
                  <a:ext cx="120" cy="416"/>
                </a:xfrm>
                <a:prstGeom prst="line">
                  <a:avLst/>
                </a:prstGeom>
                <a:ln w="9525" cap="flat" cmpd="sng">
                  <a:solidFill>
                    <a:srgbClr val="000000"/>
                  </a:solidFill>
                  <a:prstDash val="solid"/>
                  <a:round/>
                  <a:headEnd type="none" w="med" len="med"/>
                  <a:tailEnd type="triangle" w="med" len="med"/>
                </a:ln>
              </p:spPr>
            </p:sp>
            <p:sp>
              <p:nvSpPr>
                <p:cNvPr id="36911" name="Rectangle 52" descr="浅色上对角线"/>
                <p:cNvSpPr/>
                <p:nvPr/>
              </p:nvSpPr>
              <p:spPr>
                <a:xfrm>
                  <a:off x="2334" y="8881"/>
                  <a:ext cx="480" cy="41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endParaRPr lang="zh-CN" altLang="en-US" dirty="0">
                    <a:latin typeface="Calibri" panose="020F0502020204030204" pitchFamily="34" charset="0"/>
                    <a:ea typeface="宋体" panose="02010600030101010101" pitchFamily="2" charset="-122"/>
                  </a:endParaRPr>
                </a:p>
              </p:txBody>
            </p:sp>
            <p:sp>
              <p:nvSpPr>
                <p:cNvPr id="36912" name="Text Box 53"/>
                <p:cNvSpPr txBox="1"/>
                <p:nvPr/>
              </p:nvSpPr>
              <p:spPr>
                <a:xfrm>
                  <a:off x="2814" y="8881"/>
                  <a:ext cx="3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endParaRPr lang="zh-CN" altLang="zh-CN" dirty="0">
                    <a:latin typeface="Calibri" panose="020F0502020204030204" pitchFamily="34" charset="0"/>
                    <a:ea typeface="宋体" panose="02010600030101010101" pitchFamily="2" charset="-122"/>
                  </a:endParaRPr>
                </a:p>
              </p:txBody>
            </p:sp>
            <p:sp>
              <p:nvSpPr>
                <p:cNvPr id="36913" name="Line 54"/>
                <p:cNvSpPr/>
                <p:nvPr/>
              </p:nvSpPr>
              <p:spPr>
                <a:xfrm>
                  <a:off x="3054" y="9176"/>
                  <a:ext cx="1200" cy="0"/>
                </a:xfrm>
                <a:prstGeom prst="line">
                  <a:avLst/>
                </a:prstGeom>
                <a:ln w="9525" cap="flat" cmpd="sng">
                  <a:solidFill>
                    <a:srgbClr val="000000"/>
                  </a:solidFill>
                  <a:prstDash val="solid"/>
                  <a:round/>
                  <a:headEnd type="none" w="med" len="med"/>
                  <a:tailEnd type="triangle" w="med" len="med"/>
                </a:ln>
              </p:spPr>
            </p:sp>
          </p:grpSp>
          <p:sp>
            <p:nvSpPr>
              <p:cNvPr id="36914" name="Text Box 55"/>
              <p:cNvSpPr txBox="1"/>
              <p:nvPr/>
            </p:nvSpPr>
            <p:spPr>
              <a:xfrm>
                <a:off x="1407" y="8805"/>
                <a:ext cx="465" cy="465"/>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L</a:t>
                </a:r>
                <a:endParaRPr lang="en-US" altLang="zh-CN" dirty="0">
                  <a:latin typeface="Calibri" panose="020F0502020204030204" pitchFamily="34" charset="0"/>
                  <a:ea typeface="宋体" panose="02010600030101010101" pitchFamily="2" charset="-122"/>
                </a:endParaRPr>
              </a:p>
            </p:txBody>
          </p:sp>
        </p:grpSp>
        <p:sp>
          <p:nvSpPr>
            <p:cNvPr id="36915" name="Line 56"/>
            <p:cNvSpPr/>
            <p:nvPr/>
          </p:nvSpPr>
          <p:spPr>
            <a:xfrm>
              <a:off x="6197600" y="3744913"/>
              <a:ext cx="0" cy="263525"/>
            </a:xfrm>
            <a:prstGeom prst="line">
              <a:avLst/>
            </a:prstGeom>
            <a:ln w="9525" cap="flat" cmpd="sng">
              <a:solidFill>
                <a:srgbClr val="000000"/>
              </a:solidFill>
              <a:prstDash val="solid"/>
              <a:round/>
              <a:headEnd type="none" w="med" len="med"/>
              <a:tailEnd type="none" w="med" len="med"/>
            </a:ln>
          </p:spPr>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1B80434-5CA3-4B1A-8B28-38E2D77EF40C}"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890"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37891" name="Rectangle 2"/>
          <p:cNvSpPr>
            <a:spLocks noGrp="1"/>
          </p:cNvSpPr>
          <p:nvPr>
            <p:ph type="title"/>
          </p:nvPr>
        </p:nvSpPr>
        <p:spPr>
          <a:xfrm>
            <a:off x="217488" y="-328612"/>
            <a:ext cx="10515600" cy="1325562"/>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尾插法建表算法</a:t>
            </a:r>
            <a:endParaRPr lang="zh-CN" altLang="en-US" dirty="0">
              <a:latin typeface="黑体" panose="02010609060101010101" pitchFamily="49" charset="-122"/>
              <a:ea typeface="黑体" panose="02010609060101010101" pitchFamily="49" charset="-122"/>
            </a:endParaRPr>
          </a:p>
        </p:txBody>
      </p:sp>
      <p:sp>
        <p:nvSpPr>
          <p:cNvPr id="37892" name="Rectangle 3"/>
          <p:cNvSpPr>
            <a:spLocks noGrp="1"/>
          </p:cNvSpPr>
          <p:nvPr>
            <p:ph idx="1"/>
          </p:nvPr>
        </p:nvSpPr>
        <p:spPr>
          <a:xfrm>
            <a:off x="217488" y="638175"/>
            <a:ext cx="11799887" cy="6219825"/>
          </a:xfrm>
          <a:ln>
            <a:solidFill>
              <a:schemeClr val="accent1"/>
            </a:solidFill>
            <a:miter/>
          </a:ln>
        </p:spPr>
        <p:txBody>
          <a:bodyPr vert="horz" wrap="square" lIns="91440" tIns="45720" rIns="91440" bIns="45720" anchor="t"/>
          <a:p>
            <a:pPr algn="just" eaLnBrk="1" hangingPunct="1">
              <a:buFont typeface="Wingdings" panose="05000000000000000000" pitchFamily="2" charset="2"/>
              <a:buNone/>
            </a:pPr>
            <a:r>
              <a:rPr lang="en-US" altLang="zh-CN" sz="2200" dirty="0">
                <a:latin typeface="宋体" panose="02010600030101010101" pitchFamily="2" charset="-122"/>
              </a:rPr>
              <a:t>Linklist  CreateFromTail() /*</a:t>
            </a:r>
            <a:r>
              <a:rPr lang="zh-CN" altLang="en-US" sz="2200" dirty="0">
                <a:latin typeface="宋体" panose="02010600030101010101" pitchFamily="2" charset="-122"/>
              </a:rPr>
              <a:t>将新增的字符追加到链表的末尾*</a:t>
            </a:r>
            <a:r>
              <a:rPr lang="en-US" altLang="zh-CN" sz="2200" dirty="0">
                <a:latin typeface="宋体" panose="02010600030101010101" pitchFamily="2" charset="-122"/>
              </a:rPr>
              <a:t>/</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rPr>
              <a:t>{  LinkList L;  Node *r, *s;  int   flag =1; </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ea typeface="PMingLiU"/>
              </a:rPr>
              <a:t>   </a:t>
            </a:r>
            <a:r>
              <a:rPr lang="en-US" altLang="zh-CN" sz="2200" b="1" dirty="0">
                <a:solidFill>
                  <a:srgbClr val="C00000"/>
                </a:solidFill>
                <a:latin typeface="宋体" panose="02010600030101010101" pitchFamily="2" charset="-122"/>
              </a:rPr>
              <a:t>L=(Node * )malloc(sizeof(Node))</a:t>
            </a:r>
            <a:r>
              <a:rPr lang="en-US" altLang="zh-CN" sz="2200" dirty="0">
                <a:latin typeface="宋体" panose="02010600030101010101" pitchFamily="2" charset="-122"/>
              </a:rPr>
              <a:t>;/*</a:t>
            </a:r>
            <a:r>
              <a:rPr lang="zh-CN" altLang="en-US" sz="2200" dirty="0">
                <a:latin typeface="宋体" panose="02010600030101010101" pitchFamily="2" charset="-122"/>
              </a:rPr>
              <a:t>为头结点分配存储空间*</a:t>
            </a:r>
            <a:r>
              <a:rPr lang="en-US" altLang="zh-CN" sz="2200" dirty="0">
                <a:latin typeface="宋体" panose="02010600030101010101" pitchFamily="2" charset="-122"/>
              </a:rPr>
              <a:t>/</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rPr>
              <a:t>   </a:t>
            </a:r>
            <a:r>
              <a:rPr lang="en-US" altLang="zh-CN" sz="2200" b="1" dirty="0">
                <a:solidFill>
                  <a:srgbClr val="C00000"/>
                </a:solidFill>
                <a:latin typeface="宋体" panose="02010600030101010101" pitchFamily="2" charset="-122"/>
              </a:rPr>
              <a:t>L-&gt;next=NULL</a:t>
            </a:r>
            <a:r>
              <a:rPr lang="en-US" altLang="zh-CN" sz="2200" dirty="0">
                <a:latin typeface="宋体" panose="02010600030101010101" pitchFamily="2" charset="-122"/>
              </a:rPr>
              <a:t>; </a:t>
            </a:r>
            <a:r>
              <a:rPr lang="en-US" altLang="zh-CN" sz="2200" b="1" dirty="0">
                <a:solidFill>
                  <a:srgbClr val="C00000"/>
                </a:solidFill>
                <a:latin typeface="宋体" panose="02010600030101010101" pitchFamily="2" charset="-122"/>
              </a:rPr>
              <a:t>r=L</a:t>
            </a:r>
            <a:r>
              <a:rPr lang="en-US" altLang="zh-CN" sz="2200" dirty="0">
                <a:latin typeface="宋体" panose="02010600030101010101" pitchFamily="2" charset="-122"/>
              </a:rPr>
              <a:t>;   /* </a:t>
            </a:r>
            <a:r>
              <a:rPr lang="en-US" altLang="zh-CN" sz="2200" b="1" dirty="0">
                <a:solidFill>
                  <a:srgbClr val="FF0000"/>
                </a:solidFill>
                <a:latin typeface="宋体" panose="02010600030101010101" pitchFamily="2" charset="-122"/>
              </a:rPr>
              <a:t>r</a:t>
            </a:r>
            <a:r>
              <a:rPr lang="zh-CN" altLang="en-US" sz="2200" b="1" dirty="0">
                <a:solidFill>
                  <a:srgbClr val="FF0000"/>
                </a:solidFill>
                <a:latin typeface="宋体" panose="02010600030101010101" pitchFamily="2" charset="-122"/>
              </a:rPr>
              <a:t>指针</a:t>
            </a:r>
            <a:r>
              <a:rPr lang="zh-CN" altLang="en-US" sz="2200" dirty="0">
                <a:latin typeface="宋体" panose="02010600030101010101" pitchFamily="2" charset="-122"/>
              </a:rPr>
              <a:t>始终动态指向链表的</a:t>
            </a:r>
            <a:r>
              <a:rPr lang="zh-CN" altLang="en-US" sz="2200" b="1" dirty="0">
                <a:solidFill>
                  <a:srgbClr val="FF0000"/>
                </a:solidFill>
                <a:latin typeface="宋体" panose="02010600030101010101" pitchFamily="2" charset="-122"/>
              </a:rPr>
              <a:t>当前表尾</a:t>
            </a:r>
            <a:r>
              <a:rPr lang="zh-CN" altLang="en-US" sz="2200" dirty="0">
                <a:latin typeface="宋体" panose="02010600030101010101" pitchFamily="2" charset="-122"/>
              </a:rPr>
              <a:t> *</a:t>
            </a:r>
            <a:r>
              <a:rPr lang="en-US" altLang="zh-CN" sz="2200" dirty="0">
                <a:latin typeface="宋体" panose="02010600030101010101" pitchFamily="2" charset="-122"/>
              </a:rPr>
              <a:t>/</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rPr>
              <a:t>   while(flag)/*</a:t>
            </a:r>
            <a:r>
              <a:rPr lang="zh-CN" altLang="en-US" sz="2200" dirty="0">
                <a:latin typeface="宋体" panose="02010600030101010101" pitchFamily="2" charset="-122"/>
              </a:rPr>
              <a:t>标志，初值为</a:t>
            </a:r>
            <a:r>
              <a:rPr lang="en-US" altLang="zh-CN" sz="2200" dirty="0">
                <a:latin typeface="宋体" panose="02010600030101010101" pitchFamily="2" charset="-122"/>
              </a:rPr>
              <a:t>1</a:t>
            </a:r>
            <a:r>
              <a:rPr lang="zh-CN" altLang="en-US" sz="2200" dirty="0">
                <a:latin typeface="宋体" panose="02010600030101010101" pitchFamily="2" charset="-122"/>
              </a:rPr>
              <a:t>。输入</a:t>
            </a:r>
            <a:r>
              <a:rPr lang="zh-CN" altLang="en-US" sz="2200" dirty="0">
                <a:latin typeface="Times New Roman" panose="02020603050405020304" pitchFamily="18" charset="0"/>
              </a:rPr>
              <a:t>“</a:t>
            </a:r>
            <a:r>
              <a:rPr lang="en-US" altLang="zh-CN" sz="2200" dirty="0">
                <a:latin typeface="宋体" panose="02010600030101010101" pitchFamily="2" charset="-122"/>
              </a:rPr>
              <a:t>$</a:t>
            </a:r>
            <a:r>
              <a:rPr lang="en-US" altLang="zh-CN" sz="2200" dirty="0">
                <a:latin typeface="Times New Roman" panose="02020603050405020304" pitchFamily="18" charset="0"/>
              </a:rPr>
              <a:t>”</a:t>
            </a:r>
            <a:r>
              <a:rPr lang="zh-CN" altLang="en-US" sz="2200" dirty="0">
                <a:latin typeface="宋体" panose="02010600030101010101" pitchFamily="2" charset="-122"/>
              </a:rPr>
              <a:t>时</a:t>
            </a:r>
            <a:r>
              <a:rPr lang="en-US" altLang="zh-CN" sz="2200" dirty="0">
                <a:latin typeface="宋体" panose="02010600030101010101" pitchFamily="2" charset="-122"/>
              </a:rPr>
              <a:t>flag</a:t>
            </a:r>
            <a:r>
              <a:rPr lang="zh-CN" altLang="en-US" sz="2200" dirty="0">
                <a:latin typeface="宋体" panose="02010600030101010101" pitchFamily="2" charset="-122"/>
              </a:rPr>
              <a:t>为</a:t>
            </a:r>
            <a:r>
              <a:rPr lang="en-US" altLang="zh-CN" sz="2200" dirty="0">
                <a:latin typeface="宋体" panose="02010600030101010101" pitchFamily="2" charset="-122"/>
              </a:rPr>
              <a:t>0</a:t>
            </a:r>
            <a:r>
              <a:rPr lang="zh-CN" altLang="en-US" sz="2200" dirty="0">
                <a:latin typeface="宋体" panose="02010600030101010101" pitchFamily="2" charset="-122"/>
              </a:rPr>
              <a:t>，建表结束*</a:t>
            </a:r>
            <a:r>
              <a:rPr lang="en-US" altLang="zh-CN" sz="2200" dirty="0">
                <a:latin typeface="宋体" panose="02010600030101010101" pitchFamily="2" charset="-122"/>
              </a:rPr>
              <a:t>/</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ea typeface="PMingLiU"/>
              </a:rPr>
              <a:t>   </a:t>
            </a:r>
            <a:r>
              <a:rPr lang="en-US" altLang="zh-CN" sz="2200" dirty="0">
                <a:latin typeface="宋体" panose="02010600030101010101" pitchFamily="2" charset="-122"/>
              </a:rPr>
              <a:t>{ </a:t>
            </a:r>
            <a:r>
              <a:rPr lang="en-US" altLang="zh-CN" sz="2200" dirty="0">
                <a:latin typeface="宋体" panose="02010600030101010101" pitchFamily="2" charset="-122"/>
                <a:ea typeface="PMingLiU"/>
              </a:rPr>
              <a:t>	c=getchar();</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ea typeface="PMingLiU"/>
              </a:rPr>
              <a:t>	    </a:t>
            </a:r>
            <a:r>
              <a:rPr lang="en-US" altLang="zh-CN" sz="2200" dirty="0">
                <a:latin typeface="宋体" panose="02010600030101010101" pitchFamily="2" charset="-122"/>
              </a:rPr>
              <a:t>if(c!=</a:t>
            </a:r>
            <a:r>
              <a:rPr lang="en-US" altLang="zh-CN" sz="2200" dirty="0">
                <a:latin typeface="Times New Roman" panose="02020603050405020304" pitchFamily="18" charset="0"/>
              </a:rPr>
              <a:t>’</a:t>
            </a:r>
            <a:r>
              <a:rPr lang="en-US" altLang="zh-CN" sz="2200" dirty="0">
                <a:latin typeface="宋体" panose="02010600030101010101" pitchFamily="2" charset="-122"/>
              </a:rPr>
              <a:t>$</a:t>
            </a:r>
            <a:r>
              <a:rPr lang="en-US" altLang="zh-CN" sz="2200" dirty="0">
                <a:latin typeface="Times New Roman" panose="02020603050405020304" pitchFamily="18" charset="0"/>
              </a:rPr>
              <a:t>’</a:t>
            </a:r>
            <a:r>
              <a:rPr lang="en-US" altLang="zh-CN" sz="2200" dirty="0">
                <a:latin typeface="宋体" panose="02010600030101010101" pitchFamily="2" charset="-122"/>
              </a:rPr>
              <a:t>)</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rPr>
              <a:t>      {  </a:t>
            </a:r>
            <a:r>
              <a:rPr lang="en-US" altLang="zh-CN" sz="2200" b="1" dirty="0">
                <a:solidFill>
                  <a:srgbClr val="C00000"/>
                </a:solidFill>
                <a:latin typeface="宋体" panose="02010600030101010101" pitchFamily="2" charset="-122"/>
              </a:rPr>
              <a:t>s=(Node*)malloc(sizeof(Node))</a:t>
            </a:r>
            <a:r>
              <a:rPr lang="en-US" altLang="zh-CN" sz="2200" dirty="0">
                <a:latin typeface="宋体" panose="02010600030101010101" pitchFamily="2" charset="-122"/>
              </a:rPr>
              <a:t>; s-&gt;data=c;</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rPr>
              <a:t>         </a:t>
            </a:r>
            <a:r>
              <a:rPr lang="en-US" altLang="zh-CN" sz="2200" b="1" dirty="0">
                <a:solidFill>
                  <a:srgbClr val="C00000"/>
                </a:solidFill>
                <a:latin typeface="宋体" panose="02010600030101010101" pitchFamily="2" charset="-122"/>
              </a:rPr>
              <a:t>r-&gt;next=s</a:t>
            </a:r>
            <a:r>
              <a:rPr lang="en-US" altLang="zh-CN" sz="2200" dirty="0">
                <a:latin typeface="宋体" panose="02010600030101010101" pitchFamily="2" charset="-122"/>
              </a:rPr>
              <a:t>;   </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rPr>
              <a:t>         </a:t>
            </a:r>
            <a:r>
              <a:rPr lang="en-US" altLang="zh-CN" sz="2200" b="1" dirty="0">
                <a:solidFill>
                  <a:srgbClr val="C00000"/>
                </a:solidFill>
                <a:latin typeface="宋体" panose="02010600030101010101" pitchFamily="2" charset="-122"/>
              </a:rPr>
              <a:t>r=s</a:t>
            </a:r>
            <a:r>
              <a:rPr lang="en-US" altLang="zh-CN" sz="2200" dirty="0">
                <a:latin typeface="宋体" panose="02010600030101010101" pitchFamily="2" charset="-122"/>
              </a:rPr>
              <a:t>;  </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rPr>
              <a:t>       }</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rPr>
              <a:t>       else {  flag=0;  r-&gt;next=NULL; }</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rPr>
              <a:t>   }</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rPr>
              <a:t>   return L;</a:t>
            </a:r>
            <a:endParaRPr lang="en-US" altLang="zh-CN" sz="2200" dirty="0">
              <a:latin typeface="宋体" panose="02010600030101010101" pitchFamily="2" charset="-122"/>
            </a:endParaRPr>
          </a:p>
          <a:p>
            <a:pPr algn="just" eaLnBrk="1" hangingPunct="1">
              <a:buFont typeface="Wingdings" panose="05000000000000000000" pitchFamily="2" charset="2"/>
              <a:buNone/>
            </a:pPr>
            <a:r>
              <a:rPr lang="en-US" altLang="zh-CN" sz="2200" dirty="0">
                <a:latin typeface="宋体" panose="02010600030101010101" pitchFamily="2" charset="-122"/>
              </a:rPr>
              <a:t>}</a:t>
            </a:r>
            <a:endParaRPr lang="en-US" altLang="zh-CN"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xfrm>
            <a:off x="0" y="44450"/>
            <a:ext cx="12192000" cy="1325563"/>
          </a:xfrm>
          <a:ln/>
        </p:spPr>
        <p:txBody>
          <a:bodyPr vert="horz" wrap="square" lIns="91440" tIns="45720" rIns="91440" bIns="45720" anchor="ctr"/>
          <a:p>
            <a:pPr algn="ctr"/>
            <a:r>
              <a:rPr lang="zh-CN" altLang="en-US" dirty="0">
                <a:latin typeface="黑体" panose="02010609060101010101" pitchFamily="49" charset="-122"/>
                <a:ea typeface="黑体" panose="02010609060101010101" pitchFamily="49" charset="-122"/>
              </a:rPr>
              <a:t>另一种方法：初始化单链表</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28600" y="1370013"/>
            <a:ext cx="5562600" cy="5146675"/>
          </a:xfrm>
          <a:ln w="15875">
            <a:solidFill>
              <a:schemeClr val="accent1">
                <a:alpha val="100000"/>
              </a:schemeClr>
            </a:solidFill>
            <a:miter lim="800000"/>
          </a:ln>
        </p:spPr>
        <p:txBody>
          <a:bodyPr vert="horz" wrap="square" lIns="91440" tIns="45720" rIns="91440" bIns="45720" anchor="t"/>
          <a:p>
            <a: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en-US" altLang="zh-CN" sz="2800" b="0" i="0" u="none" strike="noStrike" kern="1200" cap="none" spc="0" normalizeH="0" baseline="0" noProof="1" dirty="0">
                <a:solidFill>
                  <a:schemeClr val="tx1"/>
                </a:solidFill>
                <a:latin typeface="+mn-lt"/>
                <a:ea typeface="+mn-ea"/>
                <a:cs typeface="+mn-cs"/>
              </a:rPr>
              <a:t>InitList(</a:t>
            </a:r>
            <a:r>
              <a:rPr kumimoji="0" lang="en-US" altLang="zh-CN" sz="2800" b="1" i="0" u="none" strike="noStrike" kern="1200" cap="none" spc="0" normalizeH="0" baseline="0" noProof="0" dirty="0" smtClean="0">
                <a:ln>
                  <a:noFill/>
                </a:ln>
                <a:solidFill>
                  <a:srgbClr val="FF0000"/>
                </a:solidFill>
                <a:effectLst/>
                <a:uLnTx/>
                <a:uFillTx/>
                <a:latin typeface="+mn-lt"/>
                <a:ea typeface="+mn-ea"/>
                <a:cs typeface="+mn-cs"/>
              </a:rPr>
              <a:t> LinkList  *L</a:t>
            </a:r>
            <a:r>
              <a:rPr kumimoji="0" lang="en-US" altLang="zh-CN" sz="2800" b="0" i="0" u="none" strike="noStrike" kern="1200" cap="none" spc="0" normalizeH="0" baseline="0" noProof="1" dirty="0">
                <a:solidFill>
                  <a:schemeClr val="tx1"/>
                </a:solidFill>
                <a:latin typeface="+mn-lt"/>
                <a:ea typeface="+mn-ea"/>
                <a:cs typeface="+mn-cs"/>
              </a:rPr>
              <a:t>)   /*</a:t>
            </a:r>
            <a:r>
              <a:rPr kumimoji="0" lang="zh-CN" altLang="en-US" sz="2800" b="0" i="0" u="none" strike="noStrike" kern="1200" cap="none" spc="0" normalizeH="0" baseline="0" noProof="1" dirty="0">
                <a:solidFill>
                  <a:schemeClr val="tx1"/>
                </a:solidFill>
                <a:latin typeface="+mn-lt"/>
                <a:ea typeface="+mn-ea"/>
                <a:cs typeface="+mn-cs"/>
              </a:rPr>
              <a:t>二级指针</a:t>
            </a:r>
            <a:r>
              <a:rPr kumimoji="0" lang="en-US" altLang="zh-CN" sz="2800" b="0" i="0" u="none" strike="noStrike" kern="1200" cap="none" spc="0" normalizeH="0" baseline="0" noProof="1" dirty="0">
                <a:solidFill>
                  <a:schemeClr val="tx1"/>
                </a:solidFill>
                <a:latin typeface="+mn-lt"/>
                <a:ea typeface="+mn-ea"/>
                <a:cs typeface="+mn-cs"/>
              </a:rPr>
              <a:t>*/</a:t>
            </a:r>
            <a:endParaRPr kumimoji="0" lang="en-US" altLang="zh-CN" sz="2800" b="0"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en-US" altLang="zh-CN" sz="2800" b="0" i="0" u="none" strike="noStrike" kern="1200" cap="none" spc="0" normalizeH="0" baseline="0" noProof="1" dirty="0">
                <a:solidFill>
                  <a:schemeClr val="tx1"/>
                </a:solidFill>
                <a:latin typeface="+mn-lt"/>
                <a:ea typeface="+mn-ea"/>
                <a:cs typeface="+mn-cs"/>
              </a:rPr>
              <a:t>{</a:t>
            </a:r>
            <a:endParaRPr kumimoji="0" lang="en-US" altLang="zh-CN" sz="2800" b="0"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en-US" altLang="zh-CN" sz="2800" b="0" i="0" u="none" strike="noStrike" kern="1200" cap="none" spc="0" normalizeH="0" baseline="0" noProof="1" dirty="0">
                <a:solidFill>
                  <a:schemeClr val="tx1"/>
                </a:solidFill>
                <a:latin typeface="+mn-lt"/>
                <a:ea typeface="+mn-ea"/>
                <a:cs typeface="+mn-cs"/>
              </a:rPr>
              <a:t>   *L=(Linklist)malloc(sizeof(Node));</a:t>
            </a:r>
            <a:endParaRPr kumimoji="0" lang="en-US" altLang="zh-CN" sz="2800" b="0"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en-US" altLang="zh-CN" sz="2800" b="0" i="0" u="none" strike="noStrike" kern="1200" cap="none" spc="0" normalizeH="0" baseline="0" noProof="1" dirty="0">
                <a:solidFill>
                  <a:schemeClr val="tx1"/>
                </a:solidFill>
                <a:latin typeface="+mn-lt"/>
                <a:ea typeface="+mn-ea"/>
                <a:cs typeface="+mn-cs"/>
              </a:rPr>
              <a:t>  (*L)-&gt;next=NULL;</a:t>
            </a:r>
            <a:endParaRPr kumimoji="0" lang="en-US" altLang="zh-CN" sz="2800" b="0"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en-US" altLang="zh-CN" sz="2800" b="0" i="0" u="none" strike="noStrike" kern="1200" cap="none" spc="0" normalizeH="0" baseline="0" noProof="1" dirty="0">
                <a:solidFill>
                  <a:schemeClr val="tx1"/>
                </a:solidFill>
                <a:latin typeface="+mn-lt"/>
                <a:ea typeface="+mn-ea"/>
                <a:cs typeface="+mn-cs"/>
              </a:rPr>
              <a:t>}</a:t>
            </a:r>
            <a:endParaRPr kumimoji="0" lang="en-US" altLang="zh-CN" sz="2800" b="0"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pPr>
            <a:endParaRPr kumimoji="0" lang="en-US" altLang="zh-CN" sz="2800" b="0" i="0" u="none" strike="noStrike" kern="1200" cap="none" spc="0" normalizeH="0" baseline="0" noProof="1" dirty="0">
              <a:solidFill>
                <a:schemeClr val="tx1"/>
              </a:solidFill>
              <a:latin typeface="+mn-lt"/>
              <a:ea typeface="+mn-ea"/>
              <a:cs typeface="+mn-cs"/>
            </a:endParaRPr>
          </a:p>
          <a:p>
            <a: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en-US" altLang="zh-CN" sz="2800" b="0" i="0" u="none" strike="noStrike" kern="1200" cap="none" spc="0" normalizeH="0" baseline="0" noProof="1" dirty="0">
                <a:solidFill>
                  <a:schemeClr val="tx1"/>
                </a:solidFill>
                <a:latin typeface="+mn-lt"/>
                <a:ea typeface="+mn-ea"/>
                <a:cs typeface="+mn-cs"/>
              </a:rPr>
              <a:t>void </a:t>
            </a:r>
            <a:r>
              <a:rPr kumimoji="0" lang="en-US" altLang="zh-CN" sz="2800" b="0" i="0" u="none" strike="noStrike" kern="1200" cap="none" spc="0" normalizeH="0" baseline="0" noProof="1" dirty="0">
                <a:solidFill>
                  <a:schemeClr val="tx1"/>
                </a:solidFill>
                <a:latin typeface="宋体" panose="02010600030101010101" pitchFamily="2" charset="-122"/>
                <a:ea typeface="+mn-ea"/>
                <a:cs typeface="+mn-cs"/>
              </a:rPr>
              <a:t>CreateFromTail(</a:t>
            </a:r>
            <a:r>
              <a:rPr kumimoji="0" lang="en-US" altLang="zh-CN" sz="2800" b="1" i="0" u="none" strike="noStrike" kern="1200" cap="none" spc="0" normalizeH="0" baseline="0" noProof="0" dirty="0" smtClean="0">
                <a:ln>
                  <a:noFill/>
                </a:ln>
                <a:solidFill>
                  <a:srgbClr val="FF0000"/>
                </a:solidFill>
                <a:effectLst/>
                <a:uLnTx/>
                <a:uFillTx/>
                <a:latin typeface="+mn-lt"/>
                <a:ea typeface="+mn-ea"/>
                <a:cs typeface="+mn-cs"/>
              </a:rPr>
              <a:t>Linklist L</a:t>
            </a:r>
            <a:r>
              <a:rPr kumimoji="0" lang="en-US" altLang="zh-CN" sz="2800" b="0" i="0" u="none" strike="noStrike" kern="1200" cap="none" spc="0" normalizeH="0" baseline="0" noProof="1" dirty="0">
                <a:solidFill>
                  <a:schemeClr val="tx1"/>
                </a:solidFill>
                <a:latin typeface="宋体" panose="02010600030101010101" pitchFamily="2" charset="-122"/>
                <a:ea typeface="+mn-ea"/>
                <a:cs typeface="+mn-cs"/>
              </a:rPr>
              <a:t>)</a:t>
            </a:r>
            <a:endParaRPr kumimoji="0" lang="en-US" altLang="zh-CN" sz="2800" b="0" i="0" u="none" strike="noStrike" kern="1200" cap="none" spc="0" normalizeH="0" baseline="0" noProof="1" dirty="0">
              <a:solidFill>
                <a:schemeClr val="tx1"/>
              </a:solidFill>
              <a:latin typeface="宋体" panose="02010600030101010101" pitchFamily="2" charset="-122"/>
              <a:ea typeface="+mn-ea"/>
              <a:cs typeface="+mn-cs"/>
            </a:endParaRPr>
          </a:p>
          <a:p>
            <a: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en-US" altLang="zh-CN" sz="2800" b="1" i="0" u="none" strike="noStrike" kern="1200" cap="none" spc="0" normalizeH="0" baseline="0" noProof="1" dirty="0">
                <a:solidFill>
                  <a:schemeClr val="tx1"/>
                </a:solidFill>
                <a:latin typeface="宋体" panose="02010600030101010101" pitchFamily="2" charset="-122"/>
                <a:ea typeface="+mn-ea"/>
                <a:cs typeface="+mn-cs"/>
              </a:rPr>
              <a:t>{</a:t>
            </a:r>
            <a:endParaRPr kumimoji="0" lang="en-US" altLang="zh-CN" sz="2800" b="0" i="0" u="none" strike="noStrike" kern="1200" cap="none" spc="0" normalizeH="0" baseline="0" noProof="1" dirty="0">
              <a:solidFill>
                <a:schemeClr val="tx1"/>
              </a:solidFill>
              <a:latin typeface="宋体" panose="02010600030101010101" pitchFamily="2" charset="-122"/>
              <a:ea typeface="+mn-ea"/>
              <a:cs typeface="+mn-cs"/>
            </a:endParaRPr>
          </a:p>
          <a:p>
            <a: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en-US" altLang="zh-CN" sz="2800" b="0" i="0" u="none" strike="noStrike" kern="1200" cap="none" spc="0" normalizeH="0" baseline="0" noProof="1" dirty="0">
                <a:solidFill>
                  <a:schemeClr val="tx1"/>
                </a:solidFill>
                <a:latin typeface="宋体" panose="02010600030101010101" pitchFamily="2" charset="-122"/>
                <a:ea typeface="+mn-ea"/>
                <a:cs typeface="+mn-cs"/>
              </a:rPr>
              <a:t>   ……</a:t>
            </a:r>
            <a:endParaRPr kumimoji="0" lang="en-US" altLang="zh-CN" sz="2800" b="0" i="0" u="none" strike="noStrike" kern="1200" cap="none" spc="0" normalizeH="0" baseline="0" noProof="1" dirty="0">
              <a:solidFill>
                <a:schemeClr val="tx1"/>
              </a:solidFill>
              <a:latin typeface="宋体" panose="02010600030101010101" pitchFamily="2" charset="-122"/>
              <a:ea typeface="+mn-ea"/>
              <a:cs typeface="+mn-cs"/>
            </a:endParaRPr>
          </a:p>
          <a:p>
            <a: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pPr>
            <a:r>
              <a:rPr kumimoji="0" lang="en-US" altLang="zh-CN" sz="2800" b="1" i="0" u="none" strike="noStrike" kern="1200" cap="none" spc="0" normalizeH="0" baseline="0" noProof="1" dirty="0">
                <a:solidFill>
                  <a:schemeClr val="tx1"/>
                </a:solidFill>
                <a:latin typeface="宋体" panose="02010600030101010101" pitchFamily="2" charset="-122"/>
                <a:ea typeface="+mn-ea"/>
                <a:cs typeface="+mn-cs"/>
              </a:rPr>
              <a:t>} </a:t>
            </a:r>
            <a:endParaRPr kumimoji="0" lang="en-US" altLang="zh-CN" sz="2800" b="1" i="0" u="none" strike="noStrike" kern="1200" cap="none" spc="0" normalizeH="0" baseline="0" noProof="1" dirty="0">
              <a:solidFill>
                <a:schemeClr val="tx1"/>
              </a:solidFill>
              <a:latin typeface="宋体" panose="02010600030101010101" pitchFamily="2" charset="-122"/>
              <a:ea typeface="+mn-ea"/>
              <a:cs typeface="+mn-cs"/>
            </a:endParaRPr>
          </a:p>
        </p:txBody>
      </p:sp>
      <p:sp>
        <p:nvSpPr>
          <p:cNvPr id="4" name="内容占位符 2"/>
          <p:cNvSpPr txBox="1"/>
          <p:nvPr/>
        </p:nvSpPr>
        <p:spPr bwMode="auto">
          <a:xfrm>
            <a:off x="5918200" y="1350963"/>
            <a:ext cx="5562600" cy="5165725"/>
          </a:xfrm>
          <a:prstGeom prst="rect">
            <a:avLst/>
          </a:prstGeom>
          <a:noFill/>
          <a:ln w="15875">
            <a:solidFill>
              <a:schemeClr val="accent5"/>
            </a:solidFill>
            <a:miter lim="800000"/>
          </a:ln>
          <a:extLst>
            <a:ext uri="{909E8E84-426E-40DD-AFC4-6F175D3DCCD1}">
              <a14:hiddenFill xmlns:a14="http://schemas.microsoft.com/office/drawing/2010/main">
                <a:solidFill>
                  <a:srgbClr val="FFFFFF"/>
                </a:solidFill>
              </a14:hiddenFill>
            </a:ext>
          </a:extLst>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v</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oid main()</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Linklist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smtClean="0">
                <a:ln>
                  <a:noFill/>
                </a:ln>
                <a:solidFill>
                  <a:srgbClr val="FF0000"/>
                </a:solidFill>
                <a:effectLst/>
                <a:uLnTx/>
                <a:uFillTx/>
                <a:latin typeface="+mn-lt"/>
                <a:ea typeface="+mn-ea"/>
                <a:cs typeface="+mn-cs"/>
              </a:rPr>
              <a:t>P</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InitList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smtClean="0">
                <a:ln>
                  <a:noFill/>
                </a:ln>
                <a:solidFill>
                  <a:srgbClr val="FF0000"/>
                </a:solidFill>
                <a:effectLst/>
                <a:uLnTx/>
                <a:uFillTx/>
                <a:latin typeface="+mn-lt"/>
                <a:ea typeface="+mn-ea"/>
                <a:cs typeface="+mn-cs"/>
              </a:rPr>
              <a:t>&amp;P</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CreateFromTail</a:t>
            </a:r>
            <a:r>
              <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800" b="1" i="0" u="none" strike="noStrike" kern="1200" cap="none" spc="0" normalizeH="0" baseline="0" noProof="0" dirty="0" smtClean="0">
                <a:ln>
                  <a:noFill/>
                </a:ln>
                <a:solidFill>
                  <a:srgbClr val="FF0000"/>
                </a:solidFill>
                <a:effectLst/>
                <a:uLnTx/>
                <a:uFillTx/>
                <a:latin typeface="+mn-lt"/>
                <a:ea typeface="+mn-ea"/>
                <a:cs typeface="+mn-cs"/>
              </a:rPr>
              <a:t>P</a:t>
            </a:r>
            <a:r>
              <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charRg st="0" end="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charRg st="24" end="2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charRg st="26" end="6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charRg st="64" end="8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charRg st="83" end="8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charRg st="86" end="11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charRg st="129" end="13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charRg st="131" end="13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charRg st="122" end="12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7B59858-D1DB-4F7B-9451-3B6C9C00C7AF}"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9938"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39939" name="Rectangle 2"/>
          <p:cNvSpPr>
            <a:spLocks noGrp="1"/>
          </p:cNvSpPr>
          <p:nvPr>
            <p:ph type="title"/>
          </p:nvPr>
        </p:nvSpPr>
        <p:spPr>
          <a:xfrm>
            <a:off x="838200" y="39688"/>
            <a:ext cx="10515600" cy="1004887"/>
          </a:xfrm>
          <a:ln/>
        </p:spPr>
        <p:txBody>
          <a:bodyPr vert="horz" wrap="square" lIns="91440" tIns="45720" rIns="91440" bIns="45720" anchor="ctr"/>
          <a:p>
            <a:pPr marL="685800" indent="-685800" eaLnBrk="1" hangingPunct="1"/>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）单链表查找</a:t>
            </a:r>
            <a:endParaRPr lang="zh-CN" altLang="en-US" dirty="0">
              <a:latin typeface="黑体" panose="02010609060101010101" pitchFamily="49" charset="-122"/>
              <a:ea typeface="黑体" panose="02010609060101010101" pitchFamily="49" charset="-122"/>
            </a:endParaRPr>
          </a:p>
        </p:txBody>
      </p:sp>
      <p:sp>
        <p:nvSpPr>
          <p:cNvPr id="36869" name="Rectangle 3"/>
          <p:cNvSpPr>
            <a:spLocks noGrp="1" noChangeArrowheads="1"/>
          </p:cNvSpPr>
          <p:nvPr>
            <p:ph idx="1"/>
          </p:nvPr>
        </p:nvSpPr>
        <p:spPr>
          <a:xfrm>
            <a:off x="174625" y="1044575"/>
            <a:ext cx="11872913" cy="5132388"/>
          </a:xfrm>
          <a:ln>
            <a:solidFill>
              <a:schemeClr val="accent1"/>
            </a:solidFill>
            <a:miter lim="800000"/>
          </a:ln>
        </p:spPr>
        <p:txBody>
          <a:bodyPr vert="horz" wrap="square" lIns="91440" tIns="45720" rIns="91440" bIns="45720" numCol="1" anchor="t" anchorCtr="0" compatLnSpc="1"/>
          <a:lstStyle/>
          <a:p>
            <a:pPr marL="228600" marR="0" lvl="0" indent="-228600" algn="l" defTabSz="914400" rtl="0" eaLnBrk="1" fontAlgn="base" latinLnBrk="0" hangingPunct="1">
              <a:lnSpc>
                <a:spcPct val="150000"/>
              </a:lnSpc>
              <a:spcBef>
                <a:spcPts val="1000"/>
              </a:spcBef>
              <a:spcAft>
                <a:spcPct val="0"/>
              </a:spcAft>
              <a:buClr>
                <a:srgbClr val="0070C0"/>
              </a:buClr>
              <a:buSzTx/>
              <a:buFont typeface="Wingdings" panose="05000000000000000000" charset="0"/>
              <a:buChar char="n"/>
              <a:defRPr/>
            </a:pP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按序号查找</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ts val="1000"/>
              </a:spcBef>
              <a:spcAft>
                <a:spcPct val="0"/>
              </a:spcAft>
              <a:buClr>
                <a:srgbClr val="0070C0"/>
              </a:buClr>
              <a:buSzTx/>
              <a:buFont typeface="Wingdings" panose="05000000000000000000" charset="0"/>
              <a:buNone/>
              <a:defRPr/>
            </a:pP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算法描述：</a:t>
            </a: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设带头结点的单链表的长度为</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n</a:t>
            </a: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，要查找表中第</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i</a:t>
            </a: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个结点，则需要</a:t>
            </a:r>
            <a:r>
              <a:rPr kumimoji="0" lang="zh-CN" altLang="en-US" sz="28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从单链表的头指针</a:t>
            </a:r>
            <a:r>
              <a:rPr kumimoji="0" lang="en-US" altLang="zh-CN" sz="2800" b="1" i="0" u="none" strike="noStrike" kern="1200" cap="none" spc="0" normalizeH="0" baseline="0" noProof="0" dirty="0" smtClean="0">
                <a:ln>
                  <a:noFill/>
                </a:ln>
                <a:solidFill>
                  <a:srgbClr val="FF0000"/>
                </a:solidFill>
                <a:effectLst/>
                <a:uLnTx/>
                <a:uFillTx/>
                <a:latin typeface="+mn-lt"/>
                <a:ea typeface="+mn-ea"/>
                <a:cs typeface="+mn-cs"/>
              </a:rPr>
              <a:t>L</a:t>
            </a:r>
            <a:r>
              <a:rPr kumimoji="0" lang="zh-CN" altLang="en-US" sz="28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出发</a:t>
            </a: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，从头结点（</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L-&gt;next</a:t>
            </a: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）开始顺着链域扫描，用指针</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p</a:t>
            </a: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指向当前扫描到的结点</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用</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j</a:t>
            </a: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做记数器，累计当前扫描过的结点数（初值为</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0</a:t>
            </a: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），当</a:t>
            </a:r>
            <a:r>
              <a:rPr kumimoji="0" lang="en-US" altLang="zh-CN" sz="2800" b="1" i="0" u="none" strike="noStrike" kern="1200" cap="none" spc="0" normalizeH="0" baseline="0" noProof="0" dirty="0" smtClean="0">
                <a:ln>
                  <a:noFill/>
                </a:ln>
                <a:solidFill>
                  <a:srgbClr val="C00000"/>
                </a:solidFill>
                <a:effectLst/>
                <a:uLnTx/>
                <a:uFillTx/>
                <a:latin typeface="+mn-lt"/>
                <a:ea typeface="+mn-ea"/>
                <a:cs typeface="+mn-cs"/>
              </a:rPr>
              <a:t>j = </a:t>
            </a:r>
            <a:r>
              <a:rPr kumimoji="0" lang="en-US" altLang="zh-CN" sz="2800" b="1" i="0" u="none" strike="noStrike" kern="1200" cap="none" spc="0" normalizeH="0" baseline="0" noProof="0" dirty="0" err="1" smtClean="0">
                <a:ln>
                  <a:noFill/>
                </a:ln>
                <a:solidFill>
                  <a:srgbClr val="C00000"/>
                </a:solidFill>
                <a:effectLst/>
                <a:uLnTx/>
                <a:uFillTx/>
                <a:latin typeface="+mn-lt"/>
                <a:ea typeface="+mn-ea"/>
                <a:cs typeface="+mn-cs"/>
              </a:rPr>
              <a:t>i</a:t>
            </a:r>
            <a:r>
              <a:rPr kumimoji="0" lang="en-US" altLang="zh-CN" sz="2800" b="1" i="0" u="none" strike="noStrike" kern="1200" cap="none" spc="0" normalizeH="0" baseline="0" noProof="0" dirty="0" smtClean="0">
                <a:ln>
                  <a:noFill/>
                </a:ln>
                <a:solidFill>
                  <a:srgbClr val="C00000"/>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时，指针</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p</a:t>
            </a: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所指的结点就是要找的第</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i</a:t>
            </a: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个结点</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ts val="1000"/>
              </a:spcBef>
              <a:spcAft>
                <a:spcPct val="0"/>
              </a:spcAft>
              <a:buClr>
                <a:srgbClr val="0070C0"/>
              </a:buClr>
              <a:buSzTx/>
              <a:buFont typeface="Wingdings" panose="05000000000000000000" charset="0"/>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算法实现</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base" latinLnBrk="0" hangingPunct="1">
              <a:lnSpc>
                <a:spcPct val="90000"/>
              </a:lnSpc>
              <a:spcBef>
                <a:spcPts val="5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11912497-1795-4852-B5CB-72A405BE33CD}"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096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40963" name="Rectangle 2"/>
          <p:cNvSpPr>
            <a:spLocks noGrp="1"/>
          </p:cNvSpPr>
          <p:nvPr>
            <p:ph type="title"/>
          </p:nvPr>
        </p:nvSpPr>
        <p:spPr>
          <a:xfrm>
            <a:off x="203200" y="-288925"/>
            <a:ext cx="10515600" cy="1325563"/>
          </a:xfrm>
          <a:ln/>
        </p:spPr>
        <p:txBody>
          <a:bodyPr vert="horz" wrap="square" lIns="91440" tIns="45720" rIns="91440" bIns="45720" anchor="ctr"/>
          <a:p>
            <a:pPr eaLnBrk="1" hangingPunct="1"/>
            <a:r>
              <a:rPr lang="zh-CN" altLang="en-US" b="1" dirty="0">
                <a:solidFill>
                  <a:srgbClr val="FF0000"/>
                </a:solidFill>
                <a:latin typeface="黑体" panose="02010609060101010101" pitchFamily="49" charset="-122"/>
                <a:ea typeface="黑体" panose="02010609060101010101" pitchFamily="49" charset="-122"/>
              </a:rPr>
              <a:t>按序号查找</a:t>
            </a:r>
            <a:r>
              <a:rPr lang="zh-CN" altLang="en-US" dirty="0">
                <a:latin typeface="黑体" panose="02010609060101010101" pitchFamily="49" charset="-122"/>
                <a:ea typeface="黑体" panose="02010609060101010101" pitchFamily="49" charset="-122"/>
              </a:rPr>
              <a:t>算法实现</a:t>
            </a:r>
            <a:endParaRPr lang="zh-CN" altLang="en-US" dirty="0">
              <a:latin typeface="黑体" panose="02010609060101010101" pitchFamily="49" charset="-122"/>
              <a:ea typeface="黑体" panose="02010609060101010101" pitchFamily="49" charset="-122"/>
            </a:endParaRPr>
          </a:p>
        </p:txBody>
      </p:sp>
      <p:sp>
        <p:nvSpPr>
          <p:cNvPr id="40964" name="Rectangle 3"/>
          <p:cNvSpPr>
            <a:spLocks noGrp="1"/>
          </p:cNvSpPr>
          <p:nvPr>
            <p:ph idx="1"/>
          </p:nvPr>
        </p:nvSpPr>
        <p:spPr>
          <a:xfrm>
            <a:off x="203200" y="668338"/>
            <a:ext cx="11785600" cy="6053137"/>
          </a:xfrm>
          <a:ln>
            <a:solidFill>
              <a:schemeClr val="accent1"/>
            </a:solidFill>
            <a:miter/>
          </a:ln>
        </p:spPr>
        <p:txBody>
          <a:bodyPr vert="horz" wrap="square" lIns="91440" tIns="45720" rIns="91440" bIns="45720" anchor="t"/>
          <a:p>
            <a:pPr algn="just" eaLnBrk="1" hangingPunct="1">
              <a:buFont typeface="Wingdings" panose="05000000000000000000" pitchFamily="2" charset="2"/>
              <a:buNone/>
            </a:pPr>
            <a:r>
              <a:rPr lang="en-US" altLang="zh-CN" dirty="0">
                <a:latin typeface="宋体" panose="02010600030101010101" pitchFamily="2" charset="-122"/>
              </a:rPr>
              <a:t>/ * </a:t>
            </a:r>
            <a:r>
              <a:rPr lang="zh-CN" altLang="en-US" dirty="0">
                <a:latin typeface="宋体" panose="02010600030101010101" pitchFamily="2" charset="-122"/>
              </a:rPr>
              <a:t>在带头结点的单链表</a:t>
            </a:r>
            <a:r>
              <a:rPr lang="en-US" altLang="zh-CN" dirty="0">
                <a:latin typeface="宋体" panose="02010600030101010101" pitchFamily="2" charset="-122"/>
              </a:rPr>
              <a:t>L</a:t>
            </a:r>
            <a:r>
              <a:rPr lang="zh-CN" altLang="en-US" dirty="0">
                <a:latin typeface="宋体" panose="02010600030101010101" pitchFamily="2" charset="-122"/>
              </a:rPr>
              <a:t>中查找第</a:t>
            </a:r>
            <a:r>
              <a:rPr lang="en-US" altLang="zh-CN" dirty="0">
                <a:latin typeface="宋体" panose="02010600030101010101" pitchFamily="2" charset="-122"/>
              </a:rPr>
              <a:t>i</a:t>
            </a:r>
            <a:r>
              <a:rPr lang="zh-CN" altLang="en-US" dirty="0">
                <a:latin typeface="宋体" panose="02010600030101010101" pitchFamily="2" charset="-122"/>
              </a:rPr>
              <a:t>个结点，若找到</a:t>
            </a:r>
            <a:r>
              <a:rPr lang="en-US" altLang="zh-CN" dirty="0">
                <a:latin typeface="宋体" panose="02010600030101010101" pitchFamily="2" charset="-122"/>
              </a:rPr>
              <a:t>(</a:t>
            </a:r>
            <a:r>
              <a:rPr lang="en-US" altLang="zh-CN" b="1" dirty="0">
                <a:solidFill>
                  <a:srgbClr val="FF0000"/>
                </a:solidFill>
                <a:latin typeface="宋体" panose="02010600030101010101" pitchFamily="2" charset="-122"/>
              </a:rPr>
              <a:t>1≤i≤n</a:t>
            </a:r>
            <a:r>
              <a:rPr lang="en-US" altLang="zh-CN" dirty="0">
                <a:latin typeface="宋体" panose="02010600030101010101" pitchFamily="2" charset="-122"/>
              </a:rPr>
              <a:t>)</a:t>
            </a:r>
            <a:r>
              <a:rPr lang="zh-CN" altLang="en-US" dirty="0">
                <a:latin typeface="宋体" panose="02010600030101010101" pitchFamily="2" charset="-122"/>
              </a:rPr>
              <a:t>，则返回该结点的存储位置</a:t>
            </a:r>
            <a:r>
              <a:rPr lang="en-US" altLang="zh-CN" dirty="0">
                <a:latin typeface="宋体" panose="02010600030101010101" pitchFamily="2" charset="-122"/>
              </a:rPr>
              <a:t>;  </a:t>
            </a:r>
            <a:r>
              <a:rPr lang="zh-CN" altLang="en-US" dirty="0">
                <a:latin typeface="宋体" panose="02010600030101010101" pitchFamily="2" charset="-122"/>
              </a:rPr>
              <a:t>否则返回</a:t>
            </a:r>
            <a:r>
              <a:rPr lang="en-US" altLang="zh-CN" dirty="0">
                <a:latin typeface="宋体" panose="02010600030101010101" pitchFamily="2" charset="-122"/>
              </a:rPr>
              <a:t>NULL * /</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Node *Get(LinkList  L, int i)</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Node *p</a:t>
            </a:r>
            <a:r>
              <a:rPr lang="zh-CN" altLang="en-US" sz="2400" dirty="0">
                <a:latin typeface="宋体" panose="02010600030101010101" pitchFamily="2" charset="-122"/>
              </a:rPr>
              <a:t>；</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if(i&lt;=0) return NULL;</a:t>
            </a:r>
            <a:endParaRPr lang="zh-CN" altLang="en-US" sz="2400" dirty="0">
              <a:latin typeface="宋体" panose="02010600030101010101" pitchFamily="2" charset="-122"/>
            </a:endParaRPr>
          </a:p>
          <a:p>
            <a:pPr algn="just" eaLnBrk="1" hangingPunct="1">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p=L</a:t>
            </a:r>
            <a:r>
              <a:rPr lang="zh-CN" altLang="en-US" sz="2400" dirty="0">
                <a:latin typeface="宋体" panose="02010600030101010101" pitchFamily="2" charset="-122"/>
              </a:rPr>
              <a:t>；</a:t>
            </a:r>
            <a:r>
              <a:rPr lang="en-US" altLang="zh-CN" sz="2400" dirty="0">
                <a:latin typeface="宋体" panose="02010600030101010101" pitchFamily="2" charset="-122"/>
              </a:rPr>
              <a:t>j=0</a:t>
            </a:r>
            <a:r>
              <a:rPr lang="zh-CN" altLang="en-US" sz="2400" dirty="0">
                <a:latin typeface="宋体" panose="02010600030101010101" pitchFamily="2" charset="-122"/>
              </a:rPr>
              <a:t>；       </a:t>
            </a:r>
            <a:r>
              <a:rPr lang="en-US" altLang="zh-CN" sz="2400" dirty="0">
                <a:latin typeface="宋体" panose="02010600030101010101" pitchFamily="2" charset="-122"/>
              </a:rPr>
              <a:t>/ * </a:t>
            </a:r>
            <a:r>
              <a:rPr lang="zh-CN" altLang="en-US" sz="2400" dirty="0">
                <a:latin typeface="宋体" panose="02010600030101010101" pitchFamily="2" charset="-122"/>
              </a:rPr>
              <a:t>从头结点开始扫描 * </a:t>
            </a:r>
            <a:r>
              <a:rPr lang="en-US" altLang="zh-CN" sz="2400" dirty="0">
                <a:latin typeface="宋体" panose="02010600030101010101" pitchFamily="2" charset="-122"/>
              </a:rPr>
              <a:t>/</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while ((p-&gt;next!=NULL) &amp;&amp; j&lt;i)</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 p=p-&gt;next</a:t>
            </a:r>
            <a:r>
              <a:rPr lang="zh-CN" altLang="en-US" sz="2400" dirty="0">
                <a:latin typeface="宋体" panose="02010600030101010101" pitchFamily="2" charset="-122"/>
              </a:rPr>
              <a:t>； </a:t>
            </a:r>
            <a:r>
              <a:rPr lang="en-US" altLang="zh-CN" sz="2400" dirty="0">
                <a:latin typeface="宋体" panose="02010600030101010101" pitchFamily="2" charset="-122"/>
              </a:rPr>
              <a:t>/ * </a:t>
            </a:r>
            <a:r>
              <a:rPr lang="zh-CN" altLang="en-US" sz="2400" dirty="0">
                <a:latin typeface="宋体" panose="02010600030101010101" pitchFamily="2" charset="-122"/>
              </a:rPr>
              <a:t>扫描下一结点 * </a:t>
            </a:r>
            <a:r>
              <a:rPr lang="en-US" altLang="zh-CN" sz="2400" dirty="0">
                <a:latin typeface="宋体" panose="02010600030101010101" pitchFamily="2" charset="-122"/>
              </a:rPr>
              <a:t>/</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j++</a:t>
            </a:r>
            <a:r>
              <a:rPr lang="zh-CN" altLang="en-US" sz="2400" dirty="0">
                <a:latin typeface="宋体" panose="02010600030101010101" pitchFamily="2" charset="-122"/>
              </a:rPr>
              <a:t>；</a:t>
            </a:r>
            <a:r>
              <a:rPr lang="en-US" altLang="zh-CN" sz="2400" dirty="0">
                <a:latin typeface="宋体" panose="02010600030101010101" pitchFamily="2" charset="-122"/>
              </a:rPr>
              <a:t>       / * </a:t>
            </a:r>
            <a:r>
              <a:rPr lang="zh-CN" altLang="en-US" sz="2400" dirty="0">
                <a:latin typeface="宋体" panose="02010600030101010101" pitchFamily="2" charset="-122"/>
              </a:rPr>
              <a:t>已扫描结点计数器 * </a:t>
            </a:r>
            <a:r>
              <a:rPr lang="en-US" altLang="zh-CN" sz="2400" dirty="0">
                <a:latin typeface="宋体" panose="02010600030101010101" pitchFamily="2" charset="-122"/>
              </a:rPr>
              <a:t>/</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if</a:t>
            </a:r>
            <a:r>
              <a:rPr lang="zh-CN" altLang="en-US" sz="2400" dirty="0">
                <a:latin typeface="宋体" panose="02010600030101010101" pitchFamily="2" charset="-122"/>
              </a:rPr>
              <a:t>（</a:t>
            </a:r>
            <a:r>
              <a:rPr lang="en-US" altLang="zh-CN" sz="2400" dirty="0">
                <a:latin typeface="宋体" panose="02010600030101010101" pitchFamily="2" charset="-122"/>
              </a:rPr>
              <a:t>i==j</a:t>
            </a:r>
            <a:r>
              <a:rPr lang="zh-CN" altLang="en-US" sz="2400" dirty="0">
                <a:latin typeface="宋体" panose="02010600030101010101" pitchFamily="2" charset="-122"/>
              </a:rPr>
              <a:t>）</a:t>
            </a:r>
            <a:r>
              <a:rPr lang="en-US" altLang="zh-CN" sz="2400" dirty="0">
                <a:latin typeface="宋体" panose="02010600030101010101" pitchFamily="2" charset="-122"/>
              </a:rPr>
              <a:t>return p</a:t>
            </a:r>
            <a:r>
              <a:rPr lang="zh-CN" altLang="en-US" sz="2400" dirty="0">
                <a:latin typeface="宋体" panose="02010600030101010101" pitchFamily="2" charset="-122"/>
              </a:rPr>
              <a:t>；   </a:t>
            </a:r>
            <a:r>
              <a:rPr lang="en-US" altLang="zh-CN" sz="2400" dirty="0">
                <a:latin typeface="宋体" panose="02010600030101010101" pitchFamily="2" charset="-122"/>
              </a:rPr>
              <a:t>/ * </a:t>
            </a:r>
            <a:r>
              <a:rPr lang="zh-CN" altLang="en-US" sz="2400" dirty="0">
                <a:latin typeface="宋体" panose="02010600030101010101" pitchFamily="2" charset="-122"/>
              </a:rPr>
              <a:t>找到了第</a:t>
            </a:r>
            <a:r>
              <a:rPr lang="en-US" altLang="zh-CN" sz="2400" dirty="0">
                <a:latin typeface="宋体" panose="02010600030101010101" pitchFamily="2" charset="-122"/>
              </a:rPr>
              <a:t>i</a:t>
            </a:r>
            <a:r>
              <a:rPr lang="zh-CN" altLang="en-US" sz="2400" dirty="0">
                <a:latin typeface="宋体" panose="02010600030101010101" pitchFamily="2" charset="-122"/>
              </a:rPr>
              <a:t>个结点 * </a:t>
            </a:r>
            <a:r>
              <a:rPr lang="en-US" altLang="zh-CN" sz="2400" dirty="0">
                <a:latin typeface="宋体" panose="02010600030101010101" pitchFamily="2" charset="-122"/>
              </a:rPr>
              <a:t>/</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else   return NULL</a:t>
            </a:r>
            <a:r>
              <a:rPr lang="zh-CN" altLang="en-US" sz="2400" dirty="0">
                <a:latin typeface="宋体" panose="02010600030101010101" pitchFamily="2" charset="-122"/>
              </a:rPr>
              <a:t>；   </a:t>
            </a:r>
            <a:r>
              <a:rPr lang="en-US" altLang="zh-CN" sz="2400" dirty="0">
                <a:latin typeface="宋体" panose="02010600030101010101" pitchFamily="2" charset="-122"/>
              </a:rPr>
              <a:t>/ * </a:t>
            </a:r>
            <a:r>
              <a:rPr lang="zh-CN" altLang="en-US" sz="2400" dirty="0">
                <a:latin typeface="宋体" panose="02010600030101010101" pitchFamily="2" charset="-122"/>
              </a:rPr>
              <a:t>找不到，</a:t>
            </a:r>
            <a:r>
              <a:rPr lang="en-US" altLang="zh-CN" sz="2400" dirty="0">
                <a:latin typeface="宋体" panose="02010600030101010101" pitchFamily="2" charset="-122"/>
              </a:rPr>
              <a:t>i&gt;n * /</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a:t>
            </a:r>
            <a:endParaRPr lang="en-US" altLang="zh-CN" sz="2400" dirty="0">
              <a:latin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9DAB88C-CB0F-4A0E-9949-8AC47210C1C1}"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1986" name="灯片编号占位符 3"/>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51554" name="Rectangle 2"/>
          <p:cNvSpPr>
            <a:spLocks noChangeArrowheads="1"/>
          </p:cNvSpPr>
          <p:nvPr/>
        </p:nvSpPr>
        <p:spPr bwMode="auto">
          <a:xfrm>
            <a:off x="195263" y="1392238"/>
            <a:ext cx="11799888" cy="4400550"/>
          </a:xfrm>
          <a:prstGeom prst="rect">
            <a:avLst/>
          </a:prstGeom>
          <a:noFill/>
          <a:ln w="952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914400" marR="0" lvl="1" indent="-457200" algn="l" defTabSz="914400" rtl="0" eaLnBrk="1" fontAlgn="auto" latinLnBrk="0" hangingPunct="1">
              <a:lnSpc>
                <a:spcPct val="150000"/>
              </a:lnSpc>
              <a:spcBef>
                <a:spcPct val="50000"/>
              </a:spcBef>
              <a:spcAft>
                <a:spcPts val="0"/>
              </a:spcAft>
              <a:buClr>
                <a:srgbClr val="0070C0"/>
              </a:buClr>
              <a:buSzPct val="75000"/>
              <a:buFont typeface="Wingdings" panose="05000000000000000000" charset="0"/>
              <a:buChar char="n"/>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按值查找</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914400" marR="0" lvl="2" indent="0" algn="l" defTabSz="914400" rtl="0" eaLnBrk="1" fontAlgn="auto" latinLnBrk="0" hangingPunct="1">
              <a:lnSpc>
                <a:spcPct val="150000"/>
              </a:lnSpc>
              <a:spcBef>
                <a:spcPct val="50000"/>
              </a:spcBef>
              <a:spcAft>
                <a:spcPts val="0"/>
              </a:spcAft>
              <a:buClr>
                <a:schemeClr val="tx1"/>
              </a:buClr>
              <a:buSzPct val="75000"/>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算法描述：</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按值查找是指在单链表中查找是否有结点值等于</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的结点，若有的话，则返回首次找到的其值为</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的结点的存储位置，否则返回</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NULL</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。查找过程从单链表的头指针指向的头结点出发，顺着链逐个将结点的值和给定值</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e</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作比较。</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914400" marR="0" lvl="2" indent="0" algn="l" defTabSz="914400" rtl="0" eaLnBrk="1" fontAlgn="auto" latinLnBrk="0" hangingPunct="1">
              <a:lnSpc>
                <a:spcPct val="150000"/>
              </a:lnSpc>
              <a:spcBef>
                <a:spcPct val="50000"/>
              </a:spcBef>
              <a:spcAft>
                <a:spcPts val="0"/>
              </a:spcAft>
              <a:buClr>
                <a:schemeClr val="tx1"/>
              </a:buClr>
              <a:buSzPct val="75000"/>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算法实现：</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
        <p:nvSpPr>
          <p:cNvPr id="41988" name="Rectangle 3"/>
          <p:cNvSpPr/>
          <p:nvPr/>
        </p:nvSpPr>
        <p:spPr>
          <a:xfrm>
            <a:off x="609600" y="0"/>
            <a:ext cx="8001000" cy="1143000"/>
          </a:xfrm>
          <a:prstGeom prst="rect">
            <a:avLst/>
          </a:prstGeom>
          <a:noFill/>
          <a:ln w="9525">
            <a:noFill/>
          </a:ln>
        </p:spPr>
        <p:txBody>
          <a:bodyPr anchor="b"/>
          <a:p>
            <a:pPr marL="685800" indent="-685800">
              <a:lnSpc>
                <a:spcPct val="90000"/>
              </a:lnSpc>
            </a:pPr>
            <a:r>
              <a:rPr lang="zh-CN" altLang="en-US" sz="4400" b="1" dirty="0">
                <a:solidFill>
                  <a:schemeClr val="tx2"/>
                </a:solidFill>
                <a:latin typeface="黑体" panose="02010609060101010101" pitchFamily="49" charset="-122"/>
                <a:ea typeface="黑体" panose="02010609060101010101" pitchFamily="49" charset="-122"/>
              </a:rPr>
              <a:t>单链表查找</a:t>
            </a:r>
            <a:endParaRPr lang="zh-CN" altLang="en-US" sz="4400" b="1"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AFC17901-7757-4625-B25A-813D4E4A1C67}"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3010"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43011" name="Rectangle 2"/>
          <p:cNvSpPr>
            <a:spLocks noGrp="1"/>
          </p:cNvSpPr>
          <p:nvPr>
            <p:ph type="title"/>
          </p:nvPr>
        </p:nvSpPr>
        <p:spPr>
          <a:xfrm>
            <a:off x="130175" y="-112712"/>
            <a:ext cx="10515600" cy="1325562"/>
          </a:xfrm>
          <a:ln/>
        </p:spPr>
        <p:txBody>
          <a:bodyPr vert="horz" wrap="square" lIns="91440" tIns="45720" rIns="91440" bIns="45720" anchor="ctr"/>
          <a:p>
            <a:pPr eaLnBrk="1" hangingPunct="1"/>
            <a:r>
              <a:rPr lang="zh-CN" altLang="en-US" b="1" dirty="0">
                <a:solidFill>
                  <a:srgbClr val="FF0000"/>
                </a:solidFill>
                <a:latin typeface="黑体" panose="02010609060101010101" pitchFamily="49" charset="-122"/>
                <a:ea typeface="黑体" panose="02010609060101010101" pitchFamily="49" charset="-122"/>
              </a:rPr>
              <a:t>按值查找</a:t>
            </a:r>
            <a:r>
              <a:rPr lang="zh-CN" altLang="en-US" dirty="0">
                <a:latin typeface="黑体" panose="02010609060101010101" pitchFamily="49" charset="-122"/>
                <a:ea typeface="黑体" panose="02010609060101010101" pitchFamily="49" charset="-122"/>
              </a:rPr>
              <a:t>算法实现</a:t>
            </a:r>
            <a:endParaRPr lang="zh-CN" altLang="en-US" dirty="0">
              <a:latin typeface="黑体" panose="02010609060101010101" pitchFamily="49" charset="-122"/>
              <a:ea typeface="黑体" panose="02010609060101010101" pitchFamily="49" charset="-122"/>
            </a:endParaRPr>
          </a:p>
        </p:txBody>
      </p:sp>
      <p:sp>
        <p:nvSpPr>
          <p:cNvPr id="43012" name="Rectangle 3"/>
          <p:cNvSpPr>
            <a:spLocks noGrp="1"/>
          </p:cNvSpPr>
          <p:nvPr>
            <p:ph idx="1"/>
          </p:nvPr>
        </p:nvSpPr>
        <p:spPr>
          <a:xfrm>
            <a:off x="130175" y="968375"/>
            <a:ext cx="11887200" cy="5387975"/>
          </a:xfrm>
          <a:ln>
            <a:solidFill>
              <a:schemeClr val="accent1"/>
            </a:solidFill>
            <a:miter/>
          </a:ln>
        </p:spPr>
        <p:txBody>
          <a:bodyPr vert="horz" wrap="square" lIns="91440" tIns="45720" rIns="91440" bIns="45720" anchor="t"/>
          <a:p>
            <a:pPr algn="just" eaLnBrk="1" hangingPunct="1">
              <a:buFont typeface="Wingdings" panose="05000000000000000000" pitchFamily="2" charset="2"/>
              <a:buNone/>
            </a:pPr>
            <a:r>
              <a:rPr lang="en-US" altLang="zh-CN" dirty="0">
                <a:latin typeface="宋体" panose="02010600030101010101" pitchFamily="2" charset="-122"/>
              </a:rPr>
              <a:t>/ * </a:t>
            </a:r>
            <a:r>
              <a:rPr lang="zh-CN" altLang="en-US" dirty="0">
                <a:latin typeface="宋体" panose="02010600030101010101" pitchFamily="2" charset="-122"/>
              </a:rPr>
              <a:t>在带头结点的单链表</a:t>
            </a:r>
            <a:r>
              <a:rPr lang="en-US" altLang="zh-CN" dirty="0">
                <a:latin typeface="宋体" panose="02010600030101010101" pitchFamily="2" charset="-122"/>
              </a:rPr>
              <a:t>L</a:t>
            </a:r>
            <a:r>
              <a:rPr lang="zh-CN" altLang="en-US" dirty="0">
                <a:latin typeface="宋体" panose="02010600030101010101" pitchFamily="2" charset="-122"/>
              </a:rPr>
              <a:t>中查找其结点值等于</a:t>
            </a:r>
            <a:r>
              <a:rPr lang="en-US" altLang="zh-CN" dirty="0">
                <a:latin typeface="宋体" panose="02010600030101010101" pitchFamily="2" charset="-122"/>
              </a:rPr>
              <a:t>key</a:t>
            </a:r>
            <a:r>
              <a:rPr lang="zh-CN" altLang="en-US" dirty="0">
                <a:latin typeface="宋体" panose="02010600030101010101" pitchFamily="2" charset="-122"/>
              </a:rPr>
              <a:t>的结点，若找到则返回该结点的位置</a:t>
            </a:r>
            <a:r>
              <a:rPr lang="en-US" altLang="zh-CN" dirty="0">
                <a:latin typeface="宋体" panose="02010600030101010101" pitchFamily="2" charset="-122"/>
              </a:rPr>
              <a:t>p</a:t>
            </a:r>
            <a:r>
              <a:rPr lang="zh-CN" altLang="en-US" dirty="0">
                <a:latin typeface="宋体" panose="02010600030101010101" pitchFamily="2" charset="-122"/>
              </a:rPr>
              <a:t>，否则返回</a:t>
            </a:r>
            <a:r>
              <a:rPr lang="en-US" altLang="zh-CN" dirty="0">
                <a:latin typeface="宋体" panose="02010600030101010101" pitchFamily="2" charset="-122"/>
              </a:rPr>
              <a:t>NULL * /</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Node *Locate(LinkList L,ElemType key)</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Node *p;</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p=L-&gt;next;   / * </a:t>
            </a:r>
            <a:r>
              <a:rPr lang="zh-CN" altLang="en-US" dirty="0">
                <a:latin typeface="宋体" panose="02010600030101010101" pitchFamily="2" charset="-122"/>
              </a:rPr>
              <a:t>从表中第一个结点比较 * </a:t>
            </a:r>
            <a:r>
              <a:rPr lang="en-US" altLang="zh-CN" dirty="0">
                <a:latin typeface="宋体" panose="02010600030101010101" pitchFamily="2" charset="-122"/>
              </a:rPr>
              <a:t>/</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while(p!=NULL)</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if(p-&gt;data!=key)</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p=p-&gt;next;     </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else  break;     / * </a:t>
            </a:r>
            <a:r>
              <a:rPr lang="zh-CN" altLang="en-US" dirty="0">
                <a:latin typeface="宋体" panose="02010600030101010101" pitchFamily="2" charset="-122"/>
              </a:rPr>
              <a:t>找到结点</a:t>
            </a:r>
            <a:r>
              <a:rPr lang="en-US" altLang="zh-CN" dirty="0">
                <a:latin typeface="宋体" panose="02010600030101010101" pitchFamily="2" charset="-122"/>
              </a:rPr>
              <a:t>key</a:t>
            </a:r>
            <a:r>
              <a:rPr lang="zh-CN" altLang="en-US" dirty="0">
                <a:latin typeface="宋体" panose="02010600030101010101" pitchFamily="2" charset="-122"/>
              </a:rPr>
              <a:t>，退出循环 * </a:t>
            </a:r>
            <a:r>
              <a:rPr lang="en-US" altLang="zh-CN" dirty="0">
                <a:latin typeface="宋体" panose="02010600030101010101" pitchFamily="2" charset="-122"/>
              </a:rPr>
              <a:t>/</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return p;</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4"/>
          <p:cNvSpPr>
            <a:spLocks noGrp="1"/>
          </p:cNvSpPr>
          <p:nvPr>
            <p:ph type="sldNum" sz="quarter" idx="4"/>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latin typeface="Calibri" panose="020F0502020204030204" pitchFamily="34" charset="0"/>
              </a:rPr>
            </a:fld>
            <a:endParaRPr lang="en-US" altLang="zh-CN" sz="1200" dirty="0">
              <a:solidFill>
                <a:srgbClr val="898989"/>
              </a:solidFill>
              <a:latin typeface="Calibri" panose="020F0502020204030204" pitchFamily="34" charset="0"/>
            </a:endParaRPr>
          </a:p>
        </p:txBody>
      </p:sp>
      <p:sp>
        <p:nvSpPr>
          <p:cNvPr id="62466" name="Rectangle 2"/>
          <p:cNvSpPr>
            <a:spLocks noGrp="1" noChangeArrowheads="1"/>
          </p:cNvSpPr>
          <p:nvPr>
            <p:ph/>
          </p:nvPr>
        </p:nvSpPr>
        <p:spPr>
          <a:xfrm>
            <a:off x="101600" y="347663"/>
            <a:ext cx="12090400" cy="5897563"/>
          </a:xfrm>
          <a:ln>
            <a:solidFill>
              <a:schemeClr val="accent1"/>
            </a:solidFill>
          </a:ln>
        </p:spPr>
        <p:txBody>
          <a:bodyPr vert="horz" wrap="square" lIns="91440" tIns="45720" rIns="91440" bIns="45720" numCol="1" rtlCol="0" anchor="t" anchorCtr="0" compatLnSpc="1">
            <a:normAutofit fontScale="92500"/>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rgbClr val="000000"/>
                </a:solidFill>
                <a:effectLst/>
                <a:uLnTx/>
                <a:uFillTx/>
                <a:latin typeface="+mn-ea"/>
                <a:ea typeface="+mn-ea"/>
                <a:cs typeface="+mn-cs"/>
              </a:rPr>
              <a:t>     从</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以上例子可看出</a:t>
            </a:r>
            <a:r>
              <a:rPr kumimoji="0" lang="zh-CN" altLang="en-US" sz="2800" b="1" i="0" u="none" strike="noStrike" kern="1200" cap="none" spc="0" normalizeH="0" baseline="0" noProof="0" dirty="0">
                <a:ln>
                  <a:noFill/>
                </a:ln>
                <a:solidFill>
                  <a:srgbClr val="C00000"/>
                </a:solidFill>
                <a:effectLst/>
                <a:uLnTx/>
                <a:uFillTx/>
                <a:latin typeface="+mn-ea"/>
                <a:ea typeface="+mn-ea"/>
                <a:cs typeface="+mn-cs"/>
              </a:rPr>
              <a:t>线性表的逻辑特征</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是：</a:t>
            </a:r>
            <a:endParaRPr kumimoji="0" lang="zh-CN" altLang="en-US" sz="2800" b="0"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rgbClr val="000000"/>
                </a:solidFill>
                <a:effectLst/>
                <a:uLnTx/>
                <a:uFillTx/>
                <a:latin typeface="+mn-ea"/>
                <a:ea typeface="+mn-ea"/>
                <a:cs typeface="+mn-cs"/>
              </a:rPr>
              <a:t>（</a:t>
            </a:r>
            <a:r>
              <a:rPr kumimoji="0" lang="en-US" altLang="zh-CN" sz="2800" b="0" i="0" u="none" strike="noStrike" kern="1200" cap="none" spc="0" normalizeH="0" baseline="0" noProof="0" dirty="0" smtClean="0">
                <a:ln>
                  <a:noFill/>
                </a:ln>
                <a:solidFill>
                  <a:srgbClr val="000000"/>
                </a:solidFill>
                <a:effectLst/>
                <a:uLnTx/>
                <a:uFillTx/>
                <a:latin typeface="+mn-ea"/>
                <a:ea typeface="+mn-ea"/>
                <a:cs typeface="+mn-cs"/>
              </a:rPr>
              <a:t>1</a:t>
            </a:r>
            <a:r>
              <a:rPr kumimoji="0" lang="zh-CN" altLang="en-US" sz="2800" b="0" i="0" u="none" strike="noStrike" kern="1200" cap="none" spc="0" normalizeH="0" baseline="0" noProof="0" dirty="0" smtClean="0">
                <a:ln>
                  <a:noFill/>
                </a:ln>
                <a:solidFill>
                  <a:srgbClr val="000000"/>
                </a:solidFill>
                <a:effectLst/>
                <a:uLnTx/>
                <a:uFillTx/>
                <a:latin typeface="+mn-ea"/>
                <a:ea typeface="+mn-ea"/>
                <a:cs typeface="+mn-cs"/>
              </a:rPr>
              <a:t>）在</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非空的</a:t>
            </a:r>
            <a:r>
              <a:rPr kumimoji="0" lang="zh-CN" altLang="en-US" sz="2800" b="0" i="0" u="none" strike="noStrike" kern="1200" cap="none" spc="0" normalizeH="0" baseline="0" noProof="0" dirty="0" smtClean="0">
                <a:ln>
                  <a:noFill/>
                </a:ln>
                <a:solidFill>
                  <a:srgbClr val="000000"/>
                </a:solidFill>
                <a:effectLst/>
                <a:uLnTx/>
                <a:uFillTx/>
                <a:latin typeface="+mn-ea"/>
                <a:ea typeface="+mn-ea"/>
                <a:cs typeface="+mn-cs"/>
              </a:rPr>
              <a:t>线性表中，</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有且仅有一个开始结点</a:t>
            </a:r>
            <a:r>
              <a:rPr kumimoji="0" lang="en-US" altLang="zh-CN" sz="2800" b="0" i="0" u="none" strike="noStrike" kern="1200" cap="none" spc="0" normalizeH="0" baseline="0" noProof="0" dirty="0">
                <a:ln>
                  <a:noFill/>
                </a:ln>
                <a:solidFill>
                  <a:srgbClr val="000000"/>
                </a:solidFill>
                <a:effectLst/>
                <a:uLnTx/>
                <a:uFillTx/>
                <a:latin typeface="+mn-ea"/>
                <a:ea typeface="+mn-ea"/>
                <a:cs typeface="+mn-cs"/>
              </a:rPr>
              <a:t>a</a:t>
            </a:r>
            <a:r>
              <a:rPr kumimoji="0" lang="en-US" altLang="zh-CN" sz="2800" b="0" i="0" u="none" strike="noStrike" kern="1200" cap="none" spc="0" normalizeH="0" baseline="-25000" noProof="0" dirty="0">
                <a:ln>
                  <a:noFill/>
                </a:ln>
                <a:solidFill>
                  <a:srgbClr val="000000"/>
                </a:solidFill>
                <a:effectLst/>
                <a:uLnTx/>
                <a:uFillTx/>
                <a:latin typeface="+mn-ea"/>
                <a:ea typeface="+mn-ea"/>
                <a:cs typeface="+mn-cs"/>
              </a:rPr>
              <a:t>1</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，它没有直接前趋，而仅有一个直接后继</a:t>
            </a:r>
            <a:r>
              <a:rPr kumimoji="0" lang="en-US" altLang="zh-CN" sz="2800" b="0" i="0" u="none" strike="noStrike" kern="1200" cap="none" spc="0" normalizeH="0" baseline="0" noProof="0" dirty="0">
                <a:ln>
                  <a:noFill/>
                </a:ln>
                <a:solidFill>
                  <a:srgbClr val="000000"/>
                </a:solidFill>
                <a:effectLst/>
                <a:uLnTx/>
                <a:uFillTx/>
                <a:latin typeface="+mn-ea"/>
                <a:ea typeface="+mn-ea"/>
                <a:cs typeface="+mn-cs"/>
              </a:rPr>
              <a:t>a</a:t>
            </a:r>
            <a:r>
              <a:rPr kumimoji="0" lang="en-US" altLang="zh-CN" sz="2800" b="0" i="0" u="none" strike="noStrike" kern="1200" cap="none" spc="0" normalizeH="0" baseline="-25000" noProof="0" dirty="0">
                <a:ln>
                  <a:noFill/>
                </a:ln>
                <a:solidFill>
                  <a:srgbClr val="000000"/>
                </a:solidFill>
                <a:effectLst/>
                <a:uLnTx/>
                <a:uFillTx/>
                <a:latin typeface="+mn-ea"/>
                <a:ea typeface="+mn-ea"/>
                <a:cs typeface="+mn-cs"/>
              </a:rPr>
              <a:t>2</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rgbClr val="000000"/>
                </a:solidFill>
                <a:effectLst/>
                <a:uLnTx/>
                <a:uFillTx/>
                <a:latin typeface="+mn-ea"/>
                <a:ea typeface="+mn-ea"/>
                <a:cs typeface="+mn-cs"/>
              </a:rPr>
              <a:t>（</a:t>
            </a:r>
            <a:r>
              <a:rPr kumimoji="0" lang="en-US" altLang="zh-CN" sz="2800" b="0" i="0" u="none" strike="noStrike" kern="1200" cap="none" spc="0" normalizeH="0" baseline="0" noProof="0" dirty="0" smtClean="0">
                <a:ln>
                  <a:noFill/>
                </a:ln>
                <a:solidFill>
                  <a:srgbClr val="000000"/>
                </a:solidFill>
                <a:effectLst/>
                <a:uLnTx/>
                <a:uFillTx/>
                <a:latin typeface="+mn-ea"/>
                <a:ea typeface="+mn-ea"/>
                <a:cs typeface="+mn-cs"/>
              </a:rPr>
              <a:t>2</a:t>
            </a:r>
            <a:r>
              <a:rPr kumimoji="0" lang="zh-CN" altLang="en-US" sz="2800" b="0" i="0" u="none" strike="noStrike" kern="1200" cap="none" spc="0" normalizeH="0" baseline="0" noProof="0" dirty="0" smtClean="0">
                <a:ln>
                  <a:noFill/>
                </a:ln>
                <a:solidFill>
                  <a:srgbClr val="000000"/>
                </a:solidFill>
                <a:effectLst/>
                <a:uLnTx/>
                <a:uFillTx/>
                <a:latin typeface="+mn-ea"/>
                <a:ea typeface="+mn-ea"/>
                <a:cs typeface="+mn-cs"/>
              </a:rPr>
              <a:t>）有</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且仅有一个终端结点</a:t>
            </a:r>
            <a:r>
              <a:rPr kumimoji="0" lang="en-US" altLang="zh-CN" sz="2800" b="0" i="0" u="none" strike="noStrike" kern="1200" cap="none" spc="0" normalizeH="0" baseline="0" noProof="0" dirty="0">
                <a:ln>
                  <a:noFill/>
                </a:ln>
                <a:solidFill>
                  <a:srgbClr val="000000"/>
                </a:solidFill>
                <a:effectLst/>
                <a:uLnTx/>
                <a:uFillTx/>
                <a:latin typeface="+mn-ea"/>
                <a:ea typeface="+mn-ea"/>
                <a:cs typeface="+mn-cs"/>
              </a:rPr>
              <a:t>a</a:t>
            </a:r>
            <a:r>
              <a:rPr kumimoji="0" lang="en-US" altLang="zh-CN" sz="2800" b="0" i="0" u="none" strike="noStrike" kern="1200" cap="none" spc="0" normalizeH="0" baseline="-25000" noProof="0" dirty="0">
                <a:ln>
                  <a:noFill/>
                </a:ln>
                <a:solidFill>
                  <a:srgbClr val="000000"/>
                </a:solidFill>
                <a:effectLst/>
                <a:uLnTx/>
                <a:uFillTx/>
                <a:latin typeface="+mn-ea"/>
                <a:ea typeface="+mn-ea"/>
                <a:cs typeface="+mn-cs"/>
              </a:rPr>
              <a:t>n</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，它没有直接后继，而仅有一个直接前趋</a:t>
            </a:r>
            <a:r>
              <a:rPr kumimoji="0" lang="en-US" altLang="zh-CN" sz="2800" b="0" i="0" u="none" strike="noStrike" kern="1200" cap="none" spc="0" normalizeH="0" baseline="0" noProof="0" dirty="0">
                <a:ln>
                  <a:noFill/>
                </a:ln>
                <a:solidFill>
                  <a:srgbClr val="000000"/>
                </a:solidFill>
                <a:effectLst/>
                <a:uLnTx/>
                <a:uFillTx/>
                <a:latin typeface="+mn-ea"/>
                <a:ea typeface="+mn-ea"/>
                <a:cs typeface="+mn-cs"/>
              </a:rPr>
              <a:t>a </a:t>
            </a:r>
            <a:r>
              <a:rPr kumimoji="0" lang="en-US" altLang="zh-CN" sz="2800" b="0" i="0" u="none" strike="noStrike" kern="1200" cap="none" spc="0" normalizeH="0" baseline="-25000" noProof="0" dirty="0">
                <a:ln>
                  <a:noFill/>
                </a:ln>
                <a:solidFill>
                  <a:srgbClr val="000000"/>
                </a:solidFill>
                <a:effectLst/>
                <a:uLnTx/>
                <a:uFillTx/>
                <a:latin typeface="+mn-ea"/>
                <a:ea typeface="+mn-ea"/>
                <a:cs typeface="+mn-cs"/>
              </a:rPr>
              <a:t>n-1</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rgbClr val="000000"/>
                </a:solidFill>
                <a:effectLst/>
                <a:uLnTx/>
                <a:uFillTx/>
                <a:latin typeface="+mn-ea"/>
                <a:ea typeface="+mn-ea"/>
                <a:cs typeface="+mn-cs"/>
              </a:rPr>
              <a:t>（</a:t>
            </a:r>
            <a:r>
              <a:rPr kumimoji="0" lang="en-US" altLang="zh-CN" sz="2800" b="0" i="0" u="none" strike="noStrike" kern="1200" cap="none" spc="0" normalizeH="0" baseline="0" noProof="0" dirty="0" smtClean="0">
                <a:ln>
                  <a:noFill/>
                </a:ln>
                <a:solidFill>
                  <a:srgbClr val="000000"/>
                </a:solidFill>
                <a:effectLst/>
                <a:uLnTx/>
                <a:uFillTx/>
                <a:latin typeface="+mn-ea"/>
                <a:ea typeface="+mn-ea"/>
                <a:cs typeface="+mn-cs"/>
              </a:rPr>
              <a:t>3</a:t>
            </a:r>
            <a:r>
              <a:rPr kumimoji="0" lang="zh-CN" altLang="en-US" sz="2800" b="0" i="0" u="none" strike="noStrike" kern="1200" cap="none" spc="0" normalizeH="0" baseline="0" noProof="0" dirty="0" smtClean="0">
                <a:ln>
                  <a:noFill/>
                </a:ln>
                <a:solidFill>
                  <a:srgbClr val="000000"/>
                </a:solidFill>
                <a:effectLst/>
                <a:uLnTx/>
                <a:uFillTx/>
                <a:latin typeface="+mn-ea"/>
                <a:ea typeface="+mn-ea"/>
                <a:cs typeface="+mn-cs"/>
              </a:rPr>
              <a:t>）其余</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的内部结点</a:t>
            </a:r>
            <a:r>
              <a:rPr kumimoji="0" lang="en-US" altLang="zh-CN" sz="2800" b="0" i="0" u="none" strike="noStrike" kern="1200" cap="none" spc="0" normalizeH="0" baseline="0" noProof="0" dirty="0" err="1">
                <a:ln>
                  <a:noFill/>
                </a:ln>
                <a:solidFill>
                  <a:srgbClr val="000000"/>
                </a:solidFill>
                <a:effectLst/>
                <a:uLnTx/>
                <a:uFillTx/>
                <a:latin typeface="+mn-ea"/>
                <a:ea typeface="+mn-ea"/>
                <a:cs typeface="+mn-cs"/>
              </a:rPr>
              <a:t>a</a:t>
            </a:r>
            <a:r>
              <a:rPr kumimoji="0" lang="en-US" altLang="zh-CN" sz="2800" b="0" i="0" u="none" strike="noStrike" kern="1200" cap="none" spc="0" normalizeH="0" baseline="-25000" noProof="0" dirty="0" err="1">
                <a:ln>
                  <a:noFill/>
                </a:ln>
                <a:solidFill>
                  <a:srgbClr val="000000"/>
                </a:solidFill>
                <a:effectLst/>
                <a:uLnTx/>
                <a:uFillTx/>
                <a:latin typeface="+mn-ea"/>
                <a:ea typeface="+mn-ea"/>
                <a:cs typeface="+mn-cs"/>
              </a:rPr>
              <a:t>i</a:t>
            </a:r>
            <a:r>
              <a:rPr kumimoji="0" lang="en-US" altLang="zh-CN" sz="2800" b="0" i="0" u="none" strike="noStrike" kern="1200" cap="none" spc="0" normalizeH="0" baseline="0" noProof="0" dirty="0">
                <a:ln>
                  <a:noFill/>
                </a:ln>
                <a:solidFill>
                  <a:srgbClr val="000000"/>
                </a:solidFill>
                <a:effectLst/>
                <a:uLnTx/>
                <a:uFillTx/>
                <a:latin typeface="+mn-ea"/>
                <a:ea typeface="+mn-ea"/>
                <a:cs typeface="+mn-cs"/>
              </a:rPr>
              <a:t>(2≦i≦n-1)</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都有且仅有一个直接前趋</a:t>
            </a:r>
            <a:r>
              <a:rPr kumimoji="0" lang="en-US" altLang="zh-CN" sz="2800" b="0" i="0" u="none" strike="noStrike" kern="1200" cap="none" spc="0" normalizeH="0" baseline="0" noProof="0" dirty="0">
                <a:ln>
                  <a:noFill/>
                </a:ln>
                <a:solidFill>
                  <a:srgbClr val="000000"/>
                </a:solidFill>
                <a:effectLst/>
                <a:uLnTx/>
                <a:uFillTx/>
                <a:latin typeface="+mn-ea"/>
                <a:ea typeface="+mn-ea"/>
                <a:cs typeface="+mn-cs"/>
              </a:rPr>
              <a:t>a </a:t>
            </a:r>
            <a:r>
              <a:rPr kumimoji="0" lang="en-US" altLang="zh-CN" sz="2800" b="0" i="0" u="none" strike="noStrike" kern="1200" cap="none" spc="0" normalizeH="0" baseline="-25000" noProof="0" dirty="0">
                <a:ln>
                  <a:noFill/>
                </a:ln>
                <a:solidFill>
                  <a:srgbClr val="000000"/>
                </a:solidFill>
                <a:effectLst/>
                <a:uLnTx/>
                <a:uFillTx/>
                <a:latin typeface="+mn-ea"/>
                <a:ea typeface="+mn-ea"/>
                <a:cs typeface="+mn-cs"/>
              </a:rPr>
              <a:t>i-1</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和一个直接后继</a:t>
            </a:r>
            <a:r>
              <a:rPr kumimoji="0" lang="en-US" altLang="zh-CN" sz="2800" b="0" i="0" u="none" strike="noStrike" kern="1200" cap="none" spc="0" normalizeH="0" baseline="0" noProof="0" dirty="0" smtClean="0">
                <a:ln>
                  <a:noFill/>
                </a:ln>
                <a:solidFill>
                  <a:srgbClr val="000000"/>
                </a:solidFill>
                <a:effectLst/>
                <a:uLnTx/>
                <a:uFillTx/>
                <a:latin typeface="+mn-ea"/>
                <a:ea typeface="+mn-ea"/>
                <a:cs typeface="+mn-cs"/>
              </a:rPr>
              <a:t>a</a:t>
            </a:r>
            <a:r>
              <a:rPr kumimoji="0" lang="en-US" altLang="zh-CN" sz="2800" b="0" i="0" u="none" strike="noStrike" kern="1200" cap="none" spc="0" normalizeH="0" baseline="-25000" noProof="0" dirty="0" smtClean="0">
                <a:ln>
                  <a:noFill/>
                </a:ln>
                <a:solidFill>
                  <a:srgbClr val="000000"/>
                </a:solidFill>
                <a:effectLst/>
                <a:uLnTx/>
                <a:uFillTx/>
                <a:latin typeface="+mn-ea"/>
                <a:ea typeface="+mn-ea"/>
                <a:cs typeface="+mn-cs"/>
              </a:rPr>
              <a:t>i+1</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    </a:t>
            </a:r>
            <a:r>
              <a:rPr kumimoji="0" lang="zh-CN" altLang="en-US" sz="2800" b="0" i="0" u="none" strike="noStrike" kern="1200" cap="none" spc="0" normalizeH="0" baseline="0" noProof="0" dirty="0" smtClean="0">
                <a:ln>
                  <a:noFill/>
                </a:ln>
                <a:solidFill>
                  <a:srgbClr val="000000"/>
                </a:solidFill>
                <a:effectLst/>
                <a:uLnTx/>
                <a:uFillTx/>
                <a:latin typeface="+mn-ea"/>
                <a:ea typeface="+mn-ea"/>
                <a:cs typeface="+mn-cs"/>
              </a:rPr>
              <a:t>线性表</a:t>
            </a:r>
            <a:r>
              <a:rPr kumimoji="0" lang="zh-CN" altLang="en-US" sz="2800" b="0" i="0" u="none" strike="noStrike" kern="1200" cap="none" spc="0" normalizeH="0" baseline="0" noProof="0" dirty="0">
                <a:ln>
                  <a:noFill/>
                </a:ln>
                <a:solidFill>
                  <a:srgbClr val="000000"/>
                </a:solidFill>
                <a:effectLst/>
                <a:uLnTx/>
                <a:uFillTx/>
                <a:latin typeface="+mn-ea"/>
                <a:ea typeface="+mn-ea"/>
                <a:cs typeface="+mn-cs"/>
              </a:rPr>
              <a:t>是一种典型的线性结构。</a:t>
            </a:r>
            <a:endParaRPr kumimoji="0" lang="zh-CN" altLang="en-US" sz="2800" b="0"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    数据</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运算是定义在逻辑结构上的，而运算的具体实现则是在存储结构上进行的。</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srgbClr val="000000"/>
              </a:solidFill>
              <a:effectLst/>
              <a:uLnTx/>
              <a:uFillTx/>
              <a:latin typeface="+mn-lt"/>
              <a:ea typeface="+mn-ea"/>
              <a:cs typeface="+mn-cs"/>
            </a:endParaRPr>
          </a:p>
          <a:p>
            <a:pPr marL="609600" marR="0" lvl="0" indent="-609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ox(in)">
                                      <p:cBhvr>
                                        <p:cTn id="7"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5B6DE3F-20B6-4726-957F-16A48B72ADB8}"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4034"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44035" name="Rectangle 2"/>
          <p:cNvSpPr>
            <a:spLocks noGrp="1"/>
          </p:cNvSpPr>
          <p:nvPr>
            <p:ph type="title"/>
          </p:nvPr>
        </p:nvSpPr>
        <p:spPr>
          <a:xfrm>
            <a:off x="284163" y="20638"/>
            <a:ext cx="10515600" cy="1325562"/>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）单链表插入操作</a:t>
            </a:r>
            <a:endParaRPr lang="zh-CN" altLang="en-US" dirty="0">
              <a:latin typeface="黑体" panose="02010609060101010101" pitchFamily="49" charset="-122"/>
              <a:ea typeface="黑体" panose="02010609060101010101" pitchFamily="49" charset="-122"/>
            </a:endParaRPr>
          </a:p>
        </p:txBody>
      </p:sp>
      <p:sp>
        <p:nvSpPr>
          <p:cNvPr id="116739" name="Rectangle 3"/>
          <p:cNvSpPr>
            <a:spLocks noGrp="1" noChangeArrowheads="1"/>
          </p:cNvSpPr>
          <p:nvPr>
            <p:ph idx="1"/>
          </p:nvPr>
        </p:nvSpPr>
        <p:spPr>
          <a:xfrm>
            <a:off x="41275" y="1200150"/>
            <a:ext cx="11901488" cy="2185988"/>
          </a:xfrm>
          <a:ln>
            <a:solidFill>
              <a:schemeClr val="accent1"/>
            </a:solidFill>
          </a:ln>
        </p:spPr>
        <p:txBody>
          <a:bodyPr vert="horz" wrap="square" lIns="91440" tIns="45720" rIns="91440" bIns="45720" numCol="1" rtlCol="0" anchor="t" anchorCtr="0" compatLnSpc="1">
            <a:normAutofit fontScale="92500" lnSpcReduction="10000"/>
          </a:bodyPr>
          <a:lstStyle/>
          <a:p>
            <a:pPr marL="228600" marR="0" lvl="0" indent="-228600" algn="l" defTabSz="914400" rtl="0" eaLnBrk="1" fontAlgn="auto" latinLnBrk="0" hangingPunct="1">
              <a:lnSpc>
                <a:spcPct val="150000"/>
              </a:lnSpc>
              <a:spcBef>
                <a:spcPts val="1000"/>
              </a:spcBef>
              <a:spcAft>
                <a:spcPts val="0"/>
              </a:spcAft>
              <a:buClr>
                <a:srgbClr val="0070C0"/>
              </a:buClr>
              <a:buSzTx/>
              <a:buFont typeface="Wingdings" panose="05000000000000000000" charset="0"/>
              <a:buChar char="n"/>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算法描述</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ea"/>
                <a:ea typeface="+mn-ea"/>
                <a:cs typeface="+mn-cs"/>
              </a:rPr>
              <a:t>在</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带头结点的单链表</a:t>
            </a:r>
            <a:r>
              <a:rPr kumimoji="0" lang="en-US" altLang="zh-CN" sz="2600" b="0" i="0" u="none" strike="noStrike" kern="1200" cap="none" spc="0" normalizeH="0" baseline="0" noProof="0" dirty="0">
                <a:ln>
                  <a:noFill/>
                </a:ln>
                <a:solidFill>
                  <a:schemeClr val="tx1"/>
                </a:solidFill>
                <a:effectLst/>
                <a:uLnTx/>
                <a:uFillTx/>
                <a:latin typeface="+mn-ea"/>
                <a:ea typeface="+mn-ea"/>
                <a:cs typeface="+mn-cs"/>
              </a:rPr>
              <a:t>L</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中第</a:t>
            </a:r>
            <a:r>
              <a:rPr kumimoji="0" lang="en-US" altLang="zh-CN" sz="2600" b="0" i="0" u="none" strike="noStrike" kern="1200" cap="none" spc="0" normalizeH="0" baseline="0" noProof="0" dirty="0" err="1">
                <a:ln>
                  <a:noFill/>
                </a:ln>
                <a:solidFill>
                  <a:schemeClr val="tx1"/>
                </a:solidFill>
                <a:effectLst/>
                <a:uLnTx/>
                <a:uFillTx/>
                <a:latin typeface="+mn-ea"/>
                <a:ea typeface="+mn-ea"/>
                <a:cs typeface="+mn-cs"/>
              </a:rPr>
              <a:t>i</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个数据元素之前插入一个数据元素</a:t>
            </a:r>
            <a:r>
              <a:rPr kumimoji="0" lang="en-US" altLang="zh-CN" sz="2600" b="0" i="0" u="none" strike="noStrike" kern="1200" cap="none" spc="0" normalizeH="0" baseline="0" noProof="0" dirty="0">
                <a:ln>
                  <a:noFill/>
                </a:ln>
                <a:solidFill>
                  <a:schemeClr val="tx1"/>
                </a:solidFill>
                <a:effectLst/>
                <a:uLnTx/>
                <a:uFillTx/>
                <a:latin typeface="+mn-ea"/>
                <a:ea typeface="+mn-ea"/>
                <a:cs typeface="+mn-cs"/>
              </a:rPr>
              <a:t>e</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，需要首先在单链表中找到第</a:t>
            </a:r>
            <a:r>
              <a:rPr kumimoji="0" lang="en-US" altLang="zh-CN" sz="2600" b="0" i="0" u="none" strike="noStrike" kern="1200" cap="none" spc="0" normalizeH="0" baseline="0" noProof="0" dirty="0">
                <a:ln>
                  <a:noFill/>
                </a:ln>
                <a:solidFill>
                  <a:schemeClr val="tx1"/>
                </a:solidFill>
                <a:effectLst/>
                <a:uLnTx/>
                <a:uFillTx/>
                <a:latin typeface="+mn-ea"/>
                <a:ea typeface="+mn-ea"/>
                <a:cs typeface="+mn-cs"/>
              </a:rPr>
              <a:t>i-1</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个结点并由指针</a:t>
            </a:r>
            <a:r>
              <a:rPr kumimoji="0" lang="en-US" altLang="zh-CN" sz="2600" b="0" i="0" u="none" strike="noStrike" kern="1200" cap="none" spc="0" normalizeH="0" baseline="0" noProof="0" dirty="0">
                <a:ln>
                  <a:noFill/>
                </a:ln>
                <a:solidFill>
                  <a:schemeClr val="tx1"/>
                </a:solidFill>
                <a:effectLst/>
                <a:uLnTx/>
                <a:uFillTx/>
                <a:latin typeface="+mn-ea"/>
                <a:ea typeface="+mn-ea"/>
                <a:cs typeface="+mn-cs"/>
              </a:rPr>
              <a:t>pre</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指示，然后申请一个新的结点并由指针</a:t>
            </a:r>
            <a:r>
              <a:rPr kumimoji="0" lang="en-US" altLang="zh-CN" sz="2600" b="0" i="0" u="none" strike="noStrike" kern="1200" cap="none" spc="0" normalizeH="0" baseline="0" noProof="0" dirty="0">
                <a:ln>
                  <a:noFill/>
                </a:ln>
                <a:solidFill>
                  <a:schemeClr val="tx1"/>
                </a:solidFill>
                <a:effectLst/>
                <a:uLnTx/>
                <a:uFillTx/>
                <a:latin typeface="+mn-ea"/>
                <a:ea typeface="+mn-ea"/>
                <a:cs typeface="+mn-cs"/>
              </a:rPr>
              <a:t>s</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指示，其数据域的值为</a:t>
            </a:r>
            <a:r>
              <a:rPr kumimoji="0" lang="en-US" altLang="zh-CN" sz="2600" b="0" i="0" u="none" strike="noStrike" kern="1200" cap="none" spc="0" normalizeH="0" baseline="0" noProof="0" dirty="0">
                <a:ln>
                  <a:noFill/>
                </a:ln>
                <a:solidFill>
                  <a:schemeClr val="tx1"/>
                </a:solidFill>
                <a:effectLst/>
                <a:uLnTx/>
                <a:uFillTx/>
                <a:latin typeface="+mn-ea"/>
                <a:ea typeface="+mn-ea"/>
                <a:cs typeface="+mn-cs"/>
              </a:rPr>
              <a:t>e</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，并修改第</a:t>
            </a:r>
            <a:r>
              <a:rPr kumimoji="0" lang="en-US" altLang="zh-CN" sz="2600" b="0" i="0" u="none" strike="noStrike" kern="1200" cap="none" spc="0" normalizeH="0" baseline="0" noProof="0" dirty="0">
                <a:ln>
                  <a:noFill/>
                </a:ln>
                <a:solidFill>
                  <a:schemeClr val="tx1"/>
                </a:solidFill>
                <a:effectLst/>
                <a:uLnTx/>
                <a:uFillTx/>
                <a:latin typeface="+mn-ea"/>
                <a:ea typeface="+mn-ea"/>
                <a:cs typeface="+mn-cs"/>
              </a:rPr>
              <a:t>i-1</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个结点的指针使其指向</a:t>
            </a:r>
            <a:r>
              <a:rPr kumimoji="0" lang="en-US" altLang="zh-CN" sz="2600" b="0" i="0" u="none" strike="noStrike" kern="1200" cap="none" spc="0" normalizeH="0" baseline="0" noProof="0" dirty="0">
                <a:ln>
                  <a:noFill/>
                </a:ln>
                <a:solidFill>
                  <a:schemeClr val="tx1"/>
                </a:solidFill>
                <a:effectLst/>
                <a:uLnTx/>
                <a:uFillTx/>
                <a:latin typeface="+mn-ea"/>
                <a:ea typeface="+mn-ea"/>
                <a:cs typeface="+mn-cs"/>
              </a:rPr>
              <a:t>s</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，然后使</a:t>
            </a:r>
            <a:r>
              <a:rPr kumimoji="0" lang="en-US" altLang="zh-CN" sz="2600" b="0" i="0" u="none" strike="noStrike" kern="1200" cap="none" spc="0" normalizeH="0" baseline="0" noProof="0" dirty="0">
                <a:ln>
                  <a:noFill/>
                </a:ln>
                <a:solidFill>
                  <a:schemeClr val="tx1"/>
                </a:solidFill>
                <a:effectLst/>
                <a:uLnTx/>
                <a:uFillTx/>
                <a:latin typeface="+mn-ea"/>
                <a:ea typeface="+mn-ea"/>
                <a:cs typeface="+mn-cs"/>
              </a:rPr>
              <a:t>s</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结点的指针域指向第</a:t>
            </a:r>
            <a:r>
              <a:rPr kumimoji="0" lang="en-US" altLang="zh-CN" sz="2600" b="0" i="0" u="none" strike="noStrike" kern="1200" cap="none" spc="0" normalizeH="0" baseline="0" noProof="0" dirty="0" err="1">
                <a:ln>
                  <a:noFill/>
                </a:ln>
                <a:solidFill>
                  <a:schemeClr val="tx1"/>
                </a:solidFill>
                <a:effectLst/>
                <a:uLnTx/>
                <a:uFillTx/>
                <a:latin typeface="+mn-ea"/>
                <a:ea typeface="+mn-ea"/>
                <a:cs typeface="+mn-cs"/>
              </a:rPr>
              <a:t>i</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个结点。</a:t>
            </a:r>
            <a:endParaRPr kumimoji="0" lang="zh-CN" altLang="en-US" sz="2600" b="0" i="0" u="none" strike="noStrike" kern="1200" cap="none" spc="0" normalizeH="0" baseline="0" noProof="0" dirty="0">
              <a:ln>
                <a:noFill/>
              </a:ln>
              <a:solidFill>
                <a:schemeClr val="tx1"/>
              </a:solidFill>
              <a:effectLst/>
              <a:uLnTx/>
              <a:uFillTx/>
              <a:latin typeface="+mn-ea"/>
              <a:ea typeface="+mn-ea"/>
              <a:cs typeface="+mn-cs"/>
            </a:endParaRPr>
          </a:p>
        </p:txBody>
      </p:sp>
      <p:grpSp>
        <p:nvGrpSpPr>
          <p:cNvPr id="44037" name="组合 1"/>
          <p:cNvGrpSpPr/>
          <p:nvPr/>
        </p:nvGrpSpPr>
        <p:grpSpPr>
          <a:xfrm>
            <a:off x="685800" y="3460750"/>
            <a:ext cx="10820400" cy="3078163"/>
            <a:chOff x="3505200" y="4114800"/>
            <a:chExt cx="6324600" cy="2511425"/>
          </a:xfrm>
        </p:grpSpPr>
        <p:grpSp>
          <p:nvGrpSpPr>
            <p:cNvPr id="44038" name="Group 7"/>
            <p:cNvGrpSpPr/>
            <p:nvPr/>
          </p:nvGrpSpPr>
          <p:grpSpPr>
            <a:xfrm>
              <a:off x="8915400" y="4419600"/>
              <a:ext cx="914400" cy="366713"/>
              <a:chOff x="2574" y="4201"/>
              <a:chExt cx="1440" cy="578"/>
            </a:xfrm>
          </p:grpSpPr>
          <p:sp>
            <p:nvSpPr>
              <p:cNvPr id="44039" name="Text Box 8"/>
              <p:cNvSpPr txBox="1"/>
              <p:nvPr/>
            </p:nvSpPr>
            <p:spPr>
              <a:xfrm>
                <a:off x="3174" y="4201"/>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e</a:t>
                </a:r>
                <a:endParaRPr lang="en-US" altLang="zh-CN" dirty="0">
                  <a:latin typeface="Calibri" panose="020F0502020204030204" pitchFamily="34" charset="0"/>
                  <a:ea typeface="宋体" panose="02010600030101010101" pitchFamily="2" charset="-122"/>
                </a:endParaRPr>
              </a:p>
            </p:txBody>
          </p:sp>
          <p:sp>
            <p:nvSpPr>
              <p:cNvPr id="44040" name="Line 9"/>
              <p:cNvSpPr/>
              <p:nvPr/>
            </p:nvSpPr>
            <p:spPr>
              <a:xfrm>
                <a:off x="3654" y="4201"/>
                <a:ext cx="0" cy="416"/>
              </a:xfrm>
              <a:prstGeom prst="line">
                <a:avLst/>
              </a:prstGeom>
              <a:ln w="9525" cap="flat" cmpd="sng">
                <a:solidFill>
                  <a:srgbClr val="000000"/>
                </a:solidFill>
                <a:prstDash val="solid"/>
                <a:round/>
                <a:headEnd type="none" w="med" len="med"/>
                <a:tailEnd type="none" w="med" len="med"/>
              </a:ln>
            </p:spPr>
          </p:sp>
          <p:sp>
            <p:nvSpPr>
              <p:cNvPr id="44041" name="Line 10"/>
              <p:cNvSpPr/>
              <p:nvPr/>
            </p:nvSpPr>
            <p:spPr>
              <a:xfrm flipV="1">
                <a:off x="2574" y="4467"/>
                <a:ext cx="600" cy="312"/>
              </a:xfrm>
              <a:prstGeom prst="line">
                <a:avLst/>
              </a:prstGeom>
              <a:ln w="9525" cap="flat" cmpd="sng">
                <a:solidFill>
                  <a:srgbClr val="000000"/>
                </a:solidFill>
                <a:prstDash val="solid"/>
                <a:round/>
                <a:headEnd type="none" w="med" len="med"/>
                <a:tailEnd type="triangle" w="med" len="med"/>
              </a:ln>
            </p:spPr>
          </p:sp>
        </p:grpSp>
        <p:sp>
          <p:nvSpPr>
            <p:cNvPr id="44042" name="Text Box 12"/>
            <p:cNvSpPr txBox="1"/>
            <p:nvPr/>
          </p:nvSpPr>
          <p:spPr>
            <a:xfrm>
              <a:off x="8763000" y="4648200"/>
              <a:ext cx="274638" cy="312738"/>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s</a:t>
              </a:r>
              <a:endParaRPr lang="en-US" altLang="zh-CN" dirty="0">
                <a:latin typeface="Calibri" panose="020F0502020204030204" pitchFamily="34" charset="0"/>
                <a:ea typeface="宋体" panose="02010600030101010101" pitchFamily="2" charset="-122"/>
              </a:endParaRPr>
            </a:p>
          </p:txBody>
        </p:sp>
        <p:sp>
          <p:nvSpPr>
            <p:cNvPr id="44043" name="Line 16"/>
            <p:cNvSpPr/>
            <p:nvPr/>
          </p:nvSpPr>
          <p:spPr>
            <a:xfrm>
              <a:off x="4549775" y="5581650"/>
              <a:ext cx="228600" cy="0"/>
            </a:xfrm>
            <a:prstGeom prst="line">
              <a:avLst/>
            </a:prstGeom>
            <a:ln w="9525" cap="flat" cmpd="sng">
              <a:solidFill>
                <a:srgbClr val="000000"/>
              </a:solidFill>
              <a:prstDash val="solid"/>
              <a:round/>
              <a:headEnd type="none" w="med" len="med"/>
              <a:tailEnd type="triangle" w="med" len="med"/>
            </a:ln>
          </p:spPr>
        </p:sp>
        <p:sp>
          <p:nvSpPr>
            <p:cNvPr id="44044" name="Text Box 17"/>
            <p:cNvSpPr txBox="1"/>
            <p:nvPr/>
          </p:nvSpPr>
          <p:spPr>
            <a:xfrm>
              <a:off x="5464175" y="5413375"/>
              <a:ext cx="457200" cy="265113"/>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a</a:t>
              </a:r>
              <a:r>
                <a:rPr lang="en-US" altLang="zh-CN" baseline="-25000" dirty="0">
                  <a:latin typeface="Calibri" panose="020F0502020204030204" pitchFamily="34" charset="0"/>
                  <a:ea typeface="宋体" panose="02010600030101010101" pitchFamily="2" charset="-122"/>
                </a:rPr>
                <a:t>1</a:t>
              </a:r>
              <a:endParaRPr lang="en-US" altLang="zh-CN" dirty="0">
                <a:latin typeface="Calibri" panose="020F0502020204030204" pitchFamily="34" charset="0"/>
                <a:ea typeface="宋体" panose="02010600030101010101" pitchFamily="2" charset="-122"/>
              </a:endParaRPr>
            </a:p>
          </p:txBody>
        </p:sp>
        <p:sp>
          <p:nvSpPr>
            <p:cNvPr id="44045" name="Line 18"/>
            <p:cNvSpPr/>
            <p:nvPr/>
          </p:nvSpPr>
          <p:spPr>
            <a:xfrm>
              <a:off x="5768975" y="5413375"/>
              <a:ext cx="0" cy="265113"/>
            </a:xfrm>
            <a:prstGeom prst="line">
              <a:avLst/>
            </a:prstGeom>
            <a:ln w="9525" cap="flat" cmpd="sng">
              <a:solidFill>
                <a:srgbClr val="000000"/>
              </a:solidFill>
              <a:prstDash val="solid"/>
              <a:round/>
              <a:headEnd type="none" w="med" len="med"/>
              <a:tailEnd type="none" w="med" len="med"/>
            </a:ln>
          </p:spPr>
        </p:sp>
        <p:sp>
          <p:nvSpPr>
            <p:cNvPr id="44046" name="Rectangle 19" descr="浅色上对角线"/>
            <p:cNvSpPr/>
            <p:nvPr/>
          </p:nvSpPr>
          <p:spPr>
            <a:xfrm>
              <a:off x="4778375" y="5387975"/>
              <a:ext cx="304800" cy="26352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endParaRPr lang="zh-CN" altLang="en-US" dirty="0">
                <a:latin typeface="Calibri" panose="020F0502020204030204" pitchFamily="34" charset="0"/>
                <a:ea typeface="宋体" panose="02010600030101010101" pitchFamily="2" charset="-122"/>
              </a:endParaRPr>
            </a:p>
          </p:txBody>
        </p:sp>
        <p:sp>
          <p:nvSpPr>
            <p:cNvPr id="44047" name="Text Box 20"/>
            <p:cNvSpPr txBox="1"/>
            <p:nvPr/>
          </p:nvSpPr>
          <p:spPr>
            <a:xfrm>
              <a:off x="5083175" y="5387975"/>
              <a:ext cx="228600" cy="26352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endParaRPr lang="zh-CN" altLang="zh-CN" dirty="0">
                <a:latin typeface="Calibri" panose="020F0502020204030204" pitchFamily="34" charset="0"/>
                <a:ea typeface="宋体" panose="02010600030101010101" pitchFamily="2" charset="-122"/>
              </a:endParaRPr>
            </a:p>
          </p:txBody>
        </p:sp>
        <p:sp>
          <p:nvSpPr>
            <p:cNvPr id="44048" name="Line 21"/>
            <p:cNvSpPr/>
            <p:nvPr/>
          </p:nvSpPr>
          <p:spPr>
            <a:xfrm>
              <a:off x="5235575" y="5554663"/>
              <a:ext cx="228600" cy="0"/>
            </a:xfrm>
            <a:prstGeom prst="line">
              <a:avLst/>
            </a:prstGeom>
            <a:ln w="9525" cap="flat" cmpd="sng">
              <a:solidFill>
                <a:srgbClr val="000000"/>
              </a:solidFill>
              <a:prstDash val="solid"/>
              <a:round/>
              <a:headEnd type="none" w="med" len="med"/>
              <a:tailEnd type="triangle" w="med" len="med"/>
            </a:ln>
          </p:spPr>
        </p:sp>
        <p:sp>
          <p:nvSpPr>
            <p:cNvPr id="44049" name="Text Box 23"/>
            <p:cNvSpPr txBox="1"/>
            <p:nvPr/>
          </p:nvSpPr>
          <p:spPr>
            <a:xfrm>
              <a:off x="5940425" y="5470525"/>
              <a:ext cx="457200" cy="196850"/>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a:t>
              </a:r>
              <a:endParaRPr lang="en-US" altLang="zh-CN" dirty="0">
                <a:latin typeface="Calibri" panose="020F0502020204030204" pitchFamily="34" charset="0"/>
                <a:ea typeface="宋体" panose="02010600030101010101" pitchFamily="2" charset="-122"/>
              </a:endParaRPr>
            </a:p>
          </p:txBody>
        </p:sp>
        <p:grpSp>
          <p:nvGrpSpPr>
            <p:cNvPr id="44050" name="Group 25"/>
            <p:cNvGrpSpPr/>
            <p:nvPr/>
          </p:nvGrpSpPr>
          <p:grpSpPr>
            <a:xfrm>
              <a:off x="8178800" y="5413375"/>
              <a:ext cx="1266825" cy="265113"/>
              <a:chOff x="7254" y="2616"/>
              <a:chExt cx="1995" cy="416"/>
            </a:xfrm>
          </p:grpSpPr>
          <p:sp>
            <p:nvSpPr>
              <p:cNvPr id="44051" name="Text Box 26"/>
              <p:cNvSpPr txBox="1"/>
              <p:nvPr/>
            </p:nvSpPr>
            <p:spPr>
              <a:xfrm>
                <a:off x="7254" y="2616"/>
                <a:ext cx="720" cy="416"/>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a:t>
                </a:r>
                <a:endParaRPr lang="en-US" altLang="zh-CN" dirty="0">
                  <a:latin typeface="Calibri" panose="020F0502020204030204" pitchFamily="34" charset="0"/>
                  <a:ea typeface="宋体" panose="02010600030101010101" pitchFamily="2" charset="-122"/>
                </a:endParaRPr>
              </a:p>
            </p:txBody>
          </p:sp>
          <p:sp>
            <p:nvSpPr>
              <p:cNvPr id="44052" name="Line 27"/>
              <p:cNvSpPr/>
              <p:nvPr/>
            </p:nvSpPr>
            <p:spPr>
              <a:xfrm>
                <a:off x="7854" y="2879"/>
                <a:ext cx="360" cy="0"/>
              </a:xfrm>
              <a:prstGeom prst="line">
                <a:avLst/>
              </a:prstGeom>
              <a:ln w="9525" cap="flat" cmpd="sng">
                <a:solidFill>
                  <a:srgbClr val="000000"/>
                </a:solidFill>
                <a:prstDash val="solid"/>
                <a:round/>
                <a:headEnd type="none" w="med" len="med"/>
                <a:tailEnd type="triangle" w="med" len="med"/>
              </a:ln>
            </p:spPr>
          </p:sp>
          <p:sp>
            <p:nvSpPr>
              <p:cNvPr id="44053" name="Text Box 28"/>
              <p:cNvSpPr txBox="1"/>
              <p:nvPr/>
            </p:nvSpPr>
            <p:spPr>
              <a:xfrm>
                <a:off x="8334" y="2616"/>
                <a:ext cx="915"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a</a:t>
                </a:r>
                <a:r>
                  <a:rPr lang="en-US" altLang="zh-CN" baseline="-25000" dirty="0">
                    <a:latin typeface="Calibri" panose="020F0502020204030204" pitchFamily="34" charset="0"/>
                    <a:ea typeface="宋体" panose="02010600030101010101" pitchFamily="2" charset="-122"/>
                  </a:rPr>
                  <a:t>n          </a:t>
                </a:r>
                <a:r>
                  <a:rPr lang="en-US" altLang="zh-CN" b="1" dirty="0">
                    <a:latin typeface="宋体" panose="02010600030101010101" pitchFamily="2" charset="-122"/>
                    <a:ea typeface="宋体" panose="02010600030101010101" pitchFamily="2" charset="-122"/>
                  </a:rPr>
                  <a:t>∧</a:t>
                </a:r>
                <a:endParaRPr lang="en-US" altLang="zh-CN" dirty="0">
                  <a:latin typeface="Calibri" panose="020F0502020204030204" pitchFamily="34" charset="0"/>
                  <a:ea typeface="宋体" panose="02010600030101010101" pitchFamily="2" charset="-122"/>
                </a:endParaRPr>
              </a:p>
            </p:txBody>
          </p:sp>
          <p:sp>
            <p:nvSpPr>
              <p:cNvPr id="44054" name="Line 29"/>
              <p:cNvSpPr/>
              <p:nvPr/>
            </p:nvSpPr>
            <p:spPr>
              <a:xfrm>
                <a:off x="8814" y="2616"/>
                <a:ext cx="0" cy="416"/>
              </a:xfrm>
              <a:prstGeom prst="line">
                <a:avLst/>
              </a:prstGeom>
              <a:ln w="9525" cap="flat" cmpd="sng">
                <a:solidFill>
                  <a:srgbClr val="000000"/>
                </a:solidFill>
                <a:prstDash val="solid"/>
                <a:round/>
                <a:headEnd type="none" w="med" len="med"/>
                <a:tailEnd type="none" w="med" len="med"/>
              </a:ln>
            </p:spPr>
          </p:sp>
        </p:grpSp>
        <p:sp>
          <p:nvSpPr>
            <p:cNvPr id="44055" name="Line 30"/>
            <p:cNvSpPr/>
            <p:nvPr/>
          </p:nvSpPr>
          <p:spPr>
            <a:xfrm>
              <a:off x="6378575" y="5572125"/>
              <a:ext cx="228600" cy="0"/>
            </a:xfrm>
            <a:prstGeom prst="line">
              <a:avLst/>
            </a:prstGeom>
            <a:ln w="9525" cap="flat" cmpd="sng">
              <a:solidFill>
                <a:srgbClr val="000000"/>
              </a:solidFill>
              <a:prstDash val="solid"/>
              <a:round/>
              <a:headEnd type="none" w="med" len="med"/>
              <a:tailEnd type="triangle" w="med" len="med"/>
            </a:ln>
          </p:spPr>
        </p:sp>
        <p:sp>
          <p:nvSpPr>
            <p:cNvPr id="44056" name="Text Box 31"/>
            <p:cNvSpPr txBox="1"/>
            <p:nvPr/>
          </p:nvSpPr>
          <p:spPr>
            <a:xfrm>
              <a:off x="6607175" y="5403850"/>
              <a:ext cx="533400" cy="265113"/>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a</a:t>
              </a:r>
              <a:r>
                <a:rPr lang="en-US" altLang="zh-CN" baseline="-25000" dirty="0">
                  <a:latin typeface="Calibri" panose="020F0502020204030204" pitchFamily="34" charset="0"/>
                  <a:ea typeface="宋体" panose="02010600030101010101" pitchFamily="2" charset="-122"/>
                </a:rPr>
                <a:t>i-1</a:t>
              </a:r>
              <a:endParaRPr lang="en-US" altLang="zh-CN" dirty="0">
                <a:latin typeface="Calibri" panose="020F0502020204030204" pitchFamily="34" charset="0"/>
                <a:ea typeface="宋体" panose="02010600030101010101" pitchFamily="2" charset="-122"/>
              </a:endParaRPr>
            </a:p>
          </p:txBody>
        </p:sp>
        <p:sp>
          <p:nvSpPr>
            <p:cNvPr id="44057" name="Text Box 32"/>
            <p:cNvSpPr txBox="1"/>
            <p:nvPr/>
          </p:nvSpPr>
          <p:spPr>
            <a:xfrm>
              <a:off x="7521575" y="5403850"/>
              <a:ext cx="533400" cy="265113"/>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a</a:t>
              </a:r>
              <a:r>
                <a:rPr lang="en-US" altLang="zh-CN" baseline="-25000" dirty="0">
                  <a:latin typeface="Calibri" panose="020F0502020204030204" pitchFamily="34" charset="0"/>
                  <a:ea typeface="宋体" panose="02010600030101010101" pitchFamily="2" charset="-122"/>
                </a:rPr>
                <a:t>i</a:t>
              </a:r>
              <a:endParaRPr lang="en-US" altLang="zh-CN" dirty="0">
                <a:latin typeface="Calibri" panose="020F0502020204030204" pitchFamily="34" charset="0"/>
                <a:ea typeface="宋体" panose="02010600030101010101" pitchFamily="2" charset="-122"/>
              </a:endParaRPr>
            </a:p>
          </p:txBody>
        </p:sp>
        <p:sp>
          <p:nvSpPr>
            <p:cNvPr id="44058" name="Line 33"/>
            <p:cNvSpPr/>
            <p:nvPr/>
          </p:nvSpPr>
          <p:spPr>
            <a:xfrm>
              <a:off x="6911975" y="5403850"/>
              <a:ext cx="0" cy="265113"/>
            </a:xfrm>
            <a:prstGeom prst="line">
              <a:avLst/>
            </a:prstGeom>
            <a:ln w="9525" cap="flat" cmpd="sng">
              <a:solidFill>
                <a:srgbClr val="000000"/>
              </a:solidFill>
              <a:prstDash val="solid"/>
              <a:round/>
              <a:headEnd type="none" w="med" len="med"/>
              <a:tailEnd type="none" w="med" len="med"/>
            </a:ln>
          </p:spPr>
        </p:sp>
        <p:sp>
          <p:nvSpPr>
            <p:cNvPr id="44059" name="Line 34"/>
            <p:cNvSpPr/>
            <p:nvPr/>
          </p:nvSpPr>
          <p:spPr>
            <a:xfrm>
              <a:off x="7826375" y="5403850"/>
              <a:ext cx="0" cy="265113"/>
            </a:xfrm>
            <a:prstGeom prst="line">
              <a:avLst/>
            </a:prstGeom>
            <a:ln w="9525" cap="flat" cmpd="sng">
              <a:solidFill>
                <a:srgbClr val="000000"/>
              </a:solidFill>
              <a:prstDash val="solid"/>
              <a:round/>
              <a:headEnd type="none" w="med" len="med"/>
              <a:tailEnd type="none" w="med" len="med"/>
            </a:ln>
          </p:spPr>
        </p:sp>
        <p:sp>
          <p:nvSpPr>
            <p:cNvPr id="44060" name="Line 35"/>
            <p:cNvSpPr/>
            <p:nvPr/>
          </p:nvSpPr>
          <p:spPr>
            <a:xfrm>
              <a:off x="7978775" y="5572125"/>
              <a:ext cx="228600" cy="0"/>
            </a:xfrm>
            <a:prstGeom prst="line">
              <a:avLst/>
            </a:prstGeom>
            <a:ln w="9525" cap="flat" cmpd="sng">
              <a:solidFill>
                <a:srgbClr val="000000"/>
              </a:solidFill>
              <a:prstDash val="solid"/>
              <a:round/>
              <a:headEnd type="none" w="med" len="med"/>
              <a:tailEnd type="triangle" w="med" len="med"/>
            </a:ln>
          </p:spPr>
        </p:sp>
        <p:grpSp>
          <p:nvGrpSpPr>
            <p:cNvPr id="44061" name="Group 36"/>
            <p:cNvGrpSpPr/>
            <p:nvPr/>
          </p:nvGrpSpPr>
          <p:grpSpPr>
            <a:xfrm>
              <a:off x="7035800" y="5943600"/>
              <a:ext cx="533400" cy="276225"/>
              <a:chOff x="5454" y="3586"/>
              <a:chExt cx="840" cy="435"/>
            </a:xfrm>
          </p:grpSpPr>
          <p:sp>
            <p:nvSpPr>
              <p:cNvPr id="44062" name="Text Box 37"/>
              <p:cNvSpPr txBox="1"/>
              <p:nvPr/>
            </p:nvSpPr>
            <p:spPr>
              <a:xfrm>
                <a:off x="5454" y="3586"/>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e</a:t>
                </a:r>
                <a:endParaRPr lang="en-US" altLang="zh-CN" dirty="0">
                  <a:latin typeface="宋体" panose="02010600030101010101" pitchFamily="2" charset="-122"/>
                  <a:ea typeface="宋体" panose="02010600030101010101" pitchFamily="2" charset="-122"/>
                </a:endParaRPr>
              </a:p>
            </p:txBody>
          </p:sp>
          <p:sp>
            <p:nvSpPr>
              <p:cNvPr id="44063" name="Line 38"/>
              <p:cNvSpPr/>
              <p:nvPr/>
            </p:nvSpPr>
            <p:spPr>
              <a:xfrm>
                <a:off x="5859" y="3605"/>
                <a:ext cx="0" cy="416"/>
              </a:xfrm>
              <a:prstGeom prst="line">
                <a:avLst/>
              </a:prstGeom>
              <a:ln w="9525" cap="flat" cmpd="sng">
                <a:solidFill>
                  <a:srgbClr val="000000"/>
                </a:solidFill>
                <a:prstDash val="solid"/>
                <a:round/>
                <a:headEnd type="none" w="med" len="med"/>
                <a:tailEnd type="none" w="med" len="med"/>
              </a:ln>
            </p:spPr>
          </p:sp>
        </p:grpSp>
        <p:sp>
          <p:nvSpPr>
            <p:cNvPr id="44064" name="Line 39"/>
            <p:cNvSpPr/>
            <p:nvPr/>
          </p:nvSpPr>
          <p:spPr>
            <a:xfrm>
              <a:off x="7064375" y="5572125"/>
              <a:ext cx="457200" cy="0"/>
            </a:xfrm>
            <a:prstGeom prst="line">
              <a:avLst/>
            </a:prstGeom>
            <a:ln w="9525" cap="flat" cmpd="sng">
              <a:solidFill>
                <a:srgbClr val="000000"/>
              </a:solidFill>
              <a:prstDash val="solid"/>
              <a:round/>
              <a:headEnd type="none" w="med" len="med"/>
              <a:tailEnd type="triangle" w="med" len="med"/>
            </a:ln>
          </p:spPr>
        </p:sp>
        <p:sp>
          <p:nvSpPr>
            <p:cNvPr id="44065" name="Line 40"/>
            <p:cNvSpPr/>
            <p:nvPr/>
          </p:nvSpPr>
          <p:spPr>
            <a:xfrm flipH="1">
              <a:off x="7292975" y="5505450"/>
              <a:ext cx="76200" cy="131763"/>
            </a:xfrm>
            <a:prstGeom prst="line">
              <a:avLst/>
            </a:prstGeom>
            <a:ln w="9525" cap="flat" cmpd="sng">
              <a:solidFill>
                <a:srgbClr val="000000"/>
              </a:solidFill>
              <a:prstDash val="solid"/>
              <a:round/>
              <a:headEnd type="none" w="med" len="med"/>
              <a:tailEnd type="none" w="med" len="med"/>
            </a:ln>
          </p:spPr>
        </p:sp>
        <p:sp>
          <p:nvSpPr>
            <p:cNvPr id="44066" name="Line 41"/>
            <p:cNvSpPr/>
            <p:nvPr/>
          </p:nvSpPr>
          <p:spPr>
            <a:xfrm>
              <a:off x="7292975" y="5505450"/>
              <a:ext cx="76200" cy="131763"/>
            </a:xfrm>
            <a:prstGeom prst="line">
              <a:avLst/>
            </a:prstGeom>
            <a:ln w="9525" cap="flat" cmpd="sng">
              <a:solidFill>
                <a:srgbClr val="000000"/>
              </a:solidFill>
              <a:prstDash val="solid"/>
              <a:round/>
              <a:headEnd type="none" w="med" len="med"/>
              <a:tailEnd type="none" w="med" len="med"/>
            </a:ln>
          </p:spPr>
        </p:sp>
        <p:sp>
          <p:nvSpPr>
            <p:cNvPr id="44067" name="Freeform 42"/>
            <p:cNvSpPr/>
            <p:nvPr/>
          </p:nvSpPr>
          <p:spPr>
            <a:xfrm>
              <a:off x="6569075" y="5594350"/>
              <a:ext cx="635000" cy="373063"/>
            </a:xfrm>
            <a:custGeom>
              <a:avLst/>
              <a:gdLst/>
              <a:ahLst/>
              <a:cxnLst>
                <a:cxn ang="0">
                  <a:pos x="2147483646" y="2147483646"/>
                </a:cxn>
                <a:cxn ang="0">
                  <a:pos x="2147483646" y="2147483646"/>
                </a:cxn>
                <a:cxn ang="0">
                  <a:pos x="2147483646" y="2147483646"/>
                </a:cxn>
                <a:cxn ang="0">
                  <a:pos x="2147483646" y="2147483646"/>
                </a:cxn>
              </a:cxnLst>
              <a:pathLst>
                <a:path w="1000" h="589">
                  <a:moveTo>
                    <a:pt x="660" y="69"/>
                  </a:moveTo>
                  <a:cubicBezTo>
                    <a:pt x="830" y="34"/>
                    <a:pt x="1000" y="0"/>
                    <a:pt x="900" y="69"/>
                  </a:cubicBezTo>
                  <a:cubicBezTo>
                    <a:pt x="800" y="138"/>
                    <a:pt x="120" y="398"/>
                    <a:pt x="60" y="485"/>
                  </a:cubicBezTo>
                  <a:cubicBezTo>
                    <a:pt x="0" y="572"/>
                    <a:pt x="460" y="572"/>
                    <a:pt x="540" y="589"/>
                  </a:cubicBez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44068" name="Line 43"/>
            <p:cNvSpPr/>
            <p:nvPr/>
          </p:nvSpPr>
          <p:spPr>
            <a:xfrm>
              <a:off x="6911975" y="5970588"/>
              <a:ext cx="152400" cy="0"/>
            </a:xfrm>
            <a:prstGeom prst="line">
              <a:avLst/>
            </a:prstGeom>
            <a:ln w="9525" cap="flat" cmpd="sng">
              <a:solidFill>
                <a:srgbClr val="000000"/>
              </a:solidFill>
              <a:prstDash val="solid"/>
              <a:round/>
              <a:headEnd type="none" w="med" len="med"/>
              <a:tailEnd type="triangle" w="med" len="med"/>
            </a:ln>
          </p:spPr>
        </p:sp>
        <p:sp>
          <p:nvSpPr>
            <p:cNvPr id="44069" name="Freeform 44"/>
            <p:cNvSpPr/>
            <p:nvPr/>
          </p:nvSpPr>
          <p:spPr>
            <a:xfrm>
              <a:off x="7229475" y="5738813"/>
              <a:ext cx="546100" cy="373062"/>
            </a:xfrm>
            <a:custGeom>
              <a:avLst/>
              <a:gdLst/>
              <a:ahLst/>
              <a:cxnLst>
                <a:cxn ang="0">
                  <a:pos x="2147483646" y="2147483646"/>
                </a:cxn>
                <a:cxn ang="0">
                  <a:pos x="2147483646" y="2147483646"/>
                </a:cxn>
                <a:cxn ang="0">
                  <a:pos x="2147483646" y="2147483646"/>
                </a:cxn>
                <a:cxn ang="0">
                  <a:pos x="2147483646" y="0"/>
                </a:cxn>
              </a:cxnLst>
              <a:pathLst>
                <a:path w="860" h="589">
                  <a:moveTo>
                    <a:pt x="340" y="520"/>
                  </a:moveTo>
                  <a:cubicBezTo>
                    <a:pt x="600" y="554"/>
                    <a:pt x="860" y="589"/>
                    <a:pt x="820" y="520"/>
                  </a:cubicBezTo>
                  <a:cubicBezTo>
                    <a:pt x="780" y="451"/>
                    <a:pt x="200" y="191"/>
                    <a:pt x="100" y="104"/>
                  </a:cubicBezTo>
                  <a:cubicBezTo>
                    <a:pt x="0" y="17"/>
                    <a:pt x="110" y="8"/>
                    <a:pt x="220" y="0"/>
                  </a:cubicBez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44070" name="Line 45"/>
            <p:cNvSpPr/>
            <p:nvPr/>
          </p:nvSpPr>
          <p:spPr>
            <a:xfrm>
              <a:off x="7369175" y="5738813"/>
              <a:ext cx="152400" cy="0"/>
            </a:xfrm>
            <a:prstGeom prst="line">
              <a:avLst/>
            </a:prstGeom>
            <a:ln w="9525" cap="flat" cmpd="sng">
              <a:solidFill>
                <a:srgbClr val="000000"/>
              </a:solidFill>
              <a:prstDash val="solid"/>
              <a:round/>
              <a:headEnd type="none" w="med" len="med"/>
              <a:tailEnd type="triangle" w="med" len="med"/>
            </a:ln>
          </p:spPr>
        </p:sp>
        <p:sp>
          <p:nvSpPr>
            <p:cNvPr id="44071" name="Text Box 46"/>
            <p:cNvSpPr txBox="1"/>
            <p:nvPr/>
          </p:nvSpPr>
          <p:spPr>
            <a:xfrm>
              <a:off x="6683375" y="6361113"/>
              <a:ext cx="304800" cy="265112"/>
            </a:xfrm>
            <a:prstGeom prst="rect">
              <a:avLst/>
            </a:prstGeom>
            <a:solidFill>
              <a:srgbClr val="FFFFFF"/>
            </a:solidFill>
            <a:ln w="9525" cap="flat" cmpd="sng">
              <a:solidFill>
                <a:srgbClr val="FFFFFF"/>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s</a:t>
              </a:r>
              <a:endParaRPr lang="en-US" altLang="zh-CN" dirty="0">
                <a:latin typeface="宋体" panose="02010600030101010101" pitchFamily="2" charset="-122"/>
                <a:ea typeface="宋体" panose="02010600030101010101" pitchFamily="2" charset="-122"/>
              </a:endParaRPr>
            </a:p>
          </p:txBody>
        </p:sp>
        <p:sp>
          <p:nvSpPr>
            <p:cNvPr id="44072" name="Line 47"/>
            <p:cNvSpPr/>
            <p:nvPr/>
          </p:nvSpPr>
          <p:spPr>
            <a:xfrm flipV="1">
              <a:off x="6818809" y="6229954"/>
              <a:ext cx="381000" cy="198438"/>
            </a:xfrm>
            <a:prstGeom prst="line">
              <a:avLst/>
            </a:prstGeom>
            <a:ln w="9525" cap="flat" cmpd="sng">
              <a:solidFill>
                <a:srgbClr val="000000"/>
              </a:solidFill>
              <a:prstDash val="solid"/>
              <a:round/>
              <a:headEnd type="none" w="med" len="med"/>
              <a:tailEnd type="triangle" w="med" len="med"/>
            </a:ln>
          </p:spPr>
        </p:sp>
        <p:sp>
          <p:nvSpPr>
            <p:cNvPr id="44073" name="Line 50"/>
            <p:cNvSpPr/>
            <p:nvPr/>
          </p:nvSpPr>
          <p:spPr>
            <a:xfrm>
              <a:off x="6553200" y="5181600"/>
              <a:ext cx="304800" cy="209550"/>
            </a:xfrm>
            <a:prstGeom prst="line">
              <a:avLst/>
            </a:prstGeom>
            <a:ln w="9525" cap="flat" cmpd="sng">
              <a:solidFill>
                <a:srgbClr val="000000"/>
              </a:solidFill>
              <a:prstDash val="solid"/>
              <a:round/>
              <a:headEnd type="none" w="med" len="med"/>
              <a:tailEnd type="triangle" w="med" len="med"/>
            </a:ln>
          </p:spPr>
        </p:sp>
        <p:sp>
          <p:nvSpPr>
            <p:cNvPr id="44074" name="Text Box 51"/>
            <p:cNvSpPr txBox="1"/>
            <p:nvPr/>
          </p:nvSpPr>
          <p:spPr>
            <a:xfrm>
              <a:off x="6210300" y="5057775"/>
              <a:ext cx="390525" cy="28575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pre</a:t>
              </a:r>
              <a:endParaRPr lang="en-US" altLang="zh-CN" dirty="0">
                <a:latin typeface="Calibri" panose="020F0502020204030204" pitchFamily="34" charset="0"/>
                <a:ea typeface="宋体" panose="02010600030101010101" pitchFamily="2" charset="-122"/>
              </a:endParaRPr>
            </a:p>
          </p:txBody>
        </p:sp>
        <p:sp>
          <p:nvSpPr>
            <p:cNvPr id="44075" name="Line 52"/>
            <p:cNvSpPr/>
            <p:nvPr/>
          </p:nvSpPr>
          <p:spPr>
            <a:xfrm>
              <a:off x="5845175" y="5581650"/>
              <a:ext cx="228600" cy="0"/>
            </a:xfrm>
            <a:prstGeom prst="line">
              <a:avLst/>
            </a:prstGeom>
            <a:ln w="9525" cap="flat" cmpd="sng">
              <a:solidFill>
                <a:srgbClr val="000000"/>
              </a:solidFill>
              <a:prstDash val="solid"/>
              <a:round/>
              <a:headEnd type="none" w="med" len="med"/>
              <a:tailEnd type="triangle" w="med" len="med"/>
            </a:ln>
          </p:spPr>
        </p:sp>
        <p:sp>
          <p:nvSpPr>
            <p:cNvPr id="44076" name="Text Box 53"/>
            <p:cNvSpPr txBox="1"/>
            <p:nvPr/>
          </p:nvSpPr>
          <p:spPr>
            <a:xfrm>
              <a:off x="4343400" y="5210175"/>
              <a:ext cx="304800" cy="36195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L</a:t>
              </a:r>
              <a:endParaRPr lang="en-US" altLang="zh-CN" dirty="0">
                <a:latin typeface="Calibri" panose="020F0502020204030204" pitchFamily="34" charset="0"/>
                <a:ea typeface="宋体" panose="02010600030101010101" pitchFamily="2" charset="-122"/>
              </a:endParaRPr>
            </a:p>
          </p:txBody>
        </p:sp>
        <p:grpSp>
          <p:nvGrpSpPr>
            <p:cNvPr id="44077" name="Group 56"/>
            <p:cNvGrpSpPr/>
            <p:nvPr/>
          </p:nvGrpSpPr>
          <p:grpSpPr>
            <a:xfrm>
              <a:off x="3505200" y="4114800"/>
              <a:ext cx="5038725" cy="1143000"/>
              <a:chOff x="1350" y="7694"/>
              <a:chExt cx="7935" cy="2132"/>
            </a:xfrm>
          </p:grpSpPr>
          <p:grpSp>
            <p:nvGrpSpPr>
              <p:cNvPr id="44078" name="Group 57"/>
              <p:cNvGrpSpPr/>
              <p:nvPr/>
            </p:nvGrpSpPr>
            <p:grpSpPr>
              <a:xfrm>
                <a:off x="1350" y="7694"/>
                <a:ext cx="7935" cy="1460"/>
                <a:chOff x="1269" y="11710"/>
                <a:chExt cx="7935" cy="1460"/>
              </a:xfrm>
            </p:grpSpPr>
            <p:sp>
              <p:nvSpPr>
                <p:cNvPr id="44079" name="Line 58"/>
                <p:cNvSpPr/>
                <p:nvPr/>
              </p:nvSpPr>
              <p:spPr>
                <a:xfrm>
                  <a:off x="1269" y="12918"/>
                  <a:ext cx="600" cy="0"/>
                </a:xfrm>
                <a:prstGeom prst="line">
                  <a:avLst/>
                </a:prstGeom>
                <a:ln w="9525" cap="flat" cmpd="sng">
                  <a:solidFill>
                    <a:srgbClr val="000000"/>
                  </a:solidFill>
                  <a:prstDash val="solid"/>
                  <a:round/>
                  <a:headEnd type="none" w="med" len="med"/>
                  <a:tailEnd type="stealth" w="med" len="lg"/>
                </a:ln>
              </p:spPr>
            </p:sp>
            <p:grpSp>
              <p:nvGrpSpPr>
                <p:cNvPr id="44080" name="Group 59"/>
                <p:cNvGrpSpPr/>
                <p:nvPr/>
              </p:nvGrpSpPr>
              <p:grpSpPr>
                <a:xfrm>
                  <a:off x="3054" y="12664"/>
                  <a:ext cx="840" cy="461"/>
                  <a:chOff x="3054" y="10696"/>
                  <a:chExt cx="840" cy="416"/>
                </a:xfrm>
              </p:grpSpPr>
              <p:sp>
                <p:nvSpPr>
                  <p:cNvPr id="44081" name="Text Box 60"/>
                  <p:cNvSpPr txBox="1"/>
                  <p:nvPr/>
                </p:nvSpPr>
                <p:spPr>
                  <a:xfrm>
                    <a:off x="3054" y="10696"/>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1</a:t>
                    </a:r>
                    <a:endParaRPr lang="en-US" altLang="zh-CN" dirty="0">
                      <a:latin typeface="宋体" panose="02010600030101010101" pitchFamily="2" charset="-122"/>
                      <a:ea typeface="宋体" panose="02010600030101010101" pitchFamily="2" charset="-122"/>
                    </a:endParaRPr>
                  </a:p>
                </p:txBody>
              </p:sp>
              <p:sp>
                <p:nvSpPr>
                  <p:cNvPr id="44082" name="Line 61"/>
                  <p:cNvSpPr/>
                  <p:nvPr/>
                </p:nvSpPr>
                <p:spPr>
                  <a:xfrm>
                    <a:off x="3534" y="10696"/>
                    <a:ext cx="0" cy="416"/>
                  </a:xfrm>
                  <a:prstGeom prst="line">
                    <a:avLst/>
                  </a:prstGeom>
                  <a:ln w="9525" cap="flat" cmpd="sng">
                    <a:solidFill>
                      <a:srgbClr val="000000"/>
                    </a:solidFill>
                    <a:prstDash val="solid"/>
                    <a:round/>
                    <a:headEnd type="none" w="med" len="med"/>
                    <a:tailEnd type="none" w="med" len="med"/>
                  </a:ln>
                </p:spPr>
              </p:sp>
            </p:grpSp>
            <p:sp>
              <p:nvSpPr>
                <p:cNvPr id="44083" name="Line 62"/>
                <p:cNvSpPr/>
                <p:nvPr/>
              </p:nvSpPr>
              <p:spPr>
                <a:xfrm>
                  <a:off x="3729" y="12872"/>
                  <a:ext cx="360" cy="0"/>
                </a:xfrm>
                <a:prstGeom prst="line">
                  <a:avLst/>
                </a:prstGeom>
                <a:ln w="9525" cap="flat" cmpd="sng">
                  <a:solidFill>
                    <a:srgbClr val="000000"/>
                  </a:solidFill>
                  <a:prstDash val="solid"/>
                  <a:round/>
                  <a:headEnd type="none" w="med" len="med"/>
                  <a:tailEnd type="triangle" w="med" len="med"/>
                </a:ln>
              </p:spPr>
            </p:sp>
            <p:sp>
              <p:nvSpPr>
                <p:cNvPr id="44084" name="Text Box 63"/>
                <p:cNvSpPr txBox="1"/>
                <p:nvPr/>
              </p:nvSpPr>
              <p:spPr>
                <a:xfrm>
                  <a:off x="4109" y="12693"/>
                  <a:ext cx="720" cy="416"/>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a:t>
                  </a:r>
                  <a:endParaRPr lang="en-US" altLang="zh-CN" dirty="0">
                    <a:latin typeface="Calibri" panose="020F0502020204030204" pitchFamily="34" charset="0"/>
                    <a:ea typeface="宋体" panose="02010600030101010101" pitchFamily="2" charset="-122"/>
                  </a:endParaRPr>
                </a:p>
              </p:txBody>
            </p:sp>
            <p:sp>
              <p:nvSpPr>
                <p:cNvPr id="44085" name="Text Box 64"/>
                <p:cNvSpPr txBox="1"/>
                <p:nvPr/>
              </p:nvSpPr>
              <p:spPr>
                <a:xfrm>
                  <a:off x="7164" y="12724"/>
                  <a:ext cx="720" cy="431"/>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a:t>
                  </a:r>
                  <a:endParaRPr lang="en-US" altLang="zh-CN" dirty="0">
                    <a:latin typeface="Calibri" panose="020F0502020204030204" pitchFamily="34" charset="0"/>
                    <a:ea typeface="宋体" panose="02010600030101010101" pitchFamily="2" charset="-122"/>
                  </a:endParaRPr>
                </a:p>
              </p:txBody>
            </p:sp>
            <p:grpSp>
              <p:nvGrpSpPr>
                <p:cNvPr id="44086" name="Group 65"/>
                <p:cNvGrpSpPr/>
                <p:nvPr/>
              </p:nvGrpSpPr>
              <p:grpSpPr>
                <a:xfrm>
                  <a:off x="7779" y="12739"/>
                  <a:ext cx="1425" cy="416"/>
                  <a:chOff x="8694" y="12664"/>
                  <a:chExt cx="1425" cy="416"/>
                </a:xfrm>
              </p:grpSpPr>
              <p:sp>
                <p:nvSpPr>
                  <p:cNvPr id="44087" name="Text Box 66"/>
                  <p:cNvSpPr txBox="1"/>
                  <p:nvPr/>
                </p:nvSpPr>
                <p:spPr>
                  <a:xfrm>
                    <a:off x="9054" y="12664"/>
                    <a:ext cx="1065"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n    </a:t>
                    </a:r>
                    <a:r>
                      <a:rPr lang="en-US" altLang="zh-CN" b="1"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44088" name="Line 67"/>
                  <p:cNvSpPr/>
                  <p:nvPr/>
                </p:nvSpPr>
                <p:spPr>
                  <a:xfrm>
                    <a:off x="8694" y="12872"/>
                    <a:ext cx="360" cy="0"/>
                  </a:xfrm>
                  <a:prstGeom prst="line">
                    <a:avLst/>
                  </a:prstGeom>
                  <a:ln w="9525" cap="flat" cmpd="sng">
                    <a:solidFill>
                      <a:srgbClr val="000000"/>
                    </a:solidFill>
                    <a:prstDash val="solid"/>
                    <a:round/>
                    <a:headEnd type="none" w="med" len="med"/>
                    <a:tailEnd type="triangle" w="med" len="med"/>
                  </a:ln>
                </p:spPr>
              </p:sp>
              <p:sp>
                <p:nvSpPr>
                  <p:cNvPr id="44089" name="Line 68"/>
                  <p:cNvSpPr/>
                  <p:nvPr/>
                </p:nvSpPr>
                <p:spPr>
                  <a:xfrm>
                    <a:off x="9534" y="12664"/>
                    <a:ext cx="0" cy="416"/>
                  </a:xfrm>
                  <a:prstGeom prst="line">
                    <a:avLst/>
                  </a:prstGeom>
                  <a:ln w="9525" cap="flat" cmpd="sng">
                    <a:solidFill>
                      <a:srgbClr val="000000"/>
                    </a:solidFill>
                    <a:prstDash val="solid"/>
                    <a:round/>
                    <a:headEnd type="none" w="med" len="med"/>
                    <a:tailEnd type="none" w="med" len="med"/>
                  </a:ln>
                </p:spPr>
              </p:sp>
            </p:grpSp>
            <p:grpSp>
              <p:nvGrpSpPr>
                <p:cNvPr id="44090" name="Group 69"/>
                <p:cNvGrpSpPr/>
                <p:nvPr/>
              </p:nvGrpSpPr>
              <p:grpSpPr>
                <a:xfrm>
                  <a:off x="1854" y="12711"/>
                  <a:ext cx="840" cy="416"/>
                  <a:chOff x="1854" y="10683"/>
                  <a:chExt cx="840" cy="416"/>
                </a:xfrm>
              </p:grpSpPr>
              <p:sp>
                <p:nvSpPr>
                  <p:cNvPr id="44091" name="Rectangle 70" descr="浅色上对角线"/>
                  <p:cNvSpPr/>
                  <p:nvPr/>
                </p:nvSpPr>
                <p:spPr>
                  <a:xfrm>
                    <a:off x="1854" y="10683"/>
                    <a:ext cx="480" cy="41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endParaRPr lang="zh-CN" altLang="en-US" dirty="0">
                      <a:latin typeface="Calibri" panose="020F0502020204030204" pitchFamily="34" charset="0"/>
                      <a:ea typeface="宋体" panose="02010600030101010101" pitchFamily="2" charset="-122"/>
                    </a:endParaRPr>
                  </a:p>
                </p:txBody>
              </p:sp>
              <p:sp>
                <p:nvSpPr>
                  <p:cNvPr id="44092" name="Text Box 71"/>
                  <p:cNvSpPr txBox="1"/>
                  <p:nvPr/>
                </p:nvSpPr>
                <p:spPr>
                  <a:xfrm>
                    <a:off x="2334" y="10683"/>
                    <a:ext cx="3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endParaRPr lang="zh-CN" altLang="zh-CN" dirty="0">
                      <a:latin typeface="Calibri" panose="020F0502020204030204" pitchFamily="34" charset="0"/>
                      <a:ea typeface="宋体" panose="02010600030101010101" pitchFamily="2" charset="-122"/>
                    </a:endParaRPr>
                  </a:p>
                </p:txBody>
              </p:sp>
            </p:grpSp>
            <p:sp>
              <p:nvSpPr>
                <p:cNvPr id="44093" name="Line 72"/>
                <p:cNvSpPr/>
                <p:nvPr/>
              </p:nvSpPr>
              <p:spPr>
                <a:xfrm>
                  <a:off x="2574" y="12859"/>
                  <a:ext cx="480" cy="0"/>
                </a:xfrm>
                <a:prstGeom prst="line">
                  <a:avLst/>
                </a:prstGeom>
                <a:ln w="9525" cap="flat" cmpd="sng">
                  <a:solidFill>
                    <a:srgbClr val="000000"/>
                  </a:solidFill>
                  <a:prstDash val="solid"/>
                  <a:round/>
                  <a:headEnd type="none" w="med" len="med"/>
                  <a:tailEnd type="triangle" w="med" len="med"/>
                </a:ln>
              </p:spPr>
            </p:sp>
            <p:grpSp>
              <p:nvGrpSpPr>
                <p:cNvPr id="44094" name="Group 73"/>
                <p:cNvGrpSpPr/>
                <p:nvPr/>
              </p:nvGrpSpPr>
              <p:grpSpPr>
                <a:xfrm>
                  <a:off x="4568" y="11710"/>
                  <a:ext cx="2611" cy="1460"/>
                  <a:chOff x="4568" y="11710"/>
                  <a:chExt cx="2611" cy="1460"/>
                </a:xfrm>
              </p:grpSpPr>
              <p:sp>
                <p:nvSpPr>
                  <p:cNvPr id="44095" name="Text Box 74"/>
                  <p:cNvSpPr txBox="1"/>
                  <p:nvPr/>
                </p:nvSpPr>
                <p:spPr>
                  <a:xfrm>
                    <a:off x="5019" y="11710"/>
                    <a:ext cx="735" cy="416"/>
                  </a:xfrm>
                  <a:prstGeom prst="rect">
                    <a:avLst/>
                  </a:prstGeom>
                  <a:solidFill>
                    <a:srgbClr val="FFFFFF"/>
                  </a:solidFill>
                  <a:ln w="9525" cap="flat" cmpd="sng">
                    <a:solidFill>
                      <a:srgbClr val="FFFFFF"/>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pre</a:t>
                    </a:r>
                    <a:endParaRPr lang="en-US" altLang="zh-CN" dirty="0">
                      <a:latin typeface="宋体" panose="02010600030101010101" pitchFamily="2" charset="-122"/>
                      <a:ea typeface="宋体" panose="02010600030101010101" pitchFamily="2" charset="-122"/>
                    </a:endParaRPr>
                  </a:p>
                </p:txBody>
              </p:sp>
              <p:sp>
                <p:nvSpPr>
                  <p:cNvPr id="44096" name="Text Box 75"/>
                  <p:cNvSpPr txBox="1"/>
                  <p:nvPr/>
                </p:nvSpPr>
                <p:spPr>
                  <a:xfrm>
                    <a:off x="4959" y="12694"/>
                    <a:ext cx="900" cy="4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i-1</a:t>
                    </a:r>
                    <a:endParaRPr lang="en-US" altLang="zh-CN" dirty="0">
                      <a:latin typeface="宋体" panose="02010600030101010101" pitchFamily="2" charset="-122"/>
                      <a:ea typeface="宋体" panose="02010600030101010101" pitchFamily="2" charset="-122"/>
                    </a:endParaRPr>
                  </a:p>
                </p:txBody>
              </p:sp>
              <p:sp>
                <p:nvSpPr>
                  <p:cNvPr id="44097" name="Line 76"/>
                  <p:cNvSpPr/>
                  <p:nvPr/>
                </p:nvSpPr>
                <p:spPr>
                  <a:xfrm>
                    <a:off x="4568" y="12902"/>
                    <a:ext cx="360" cy="0"/>
                  </a:xfrm>
                  <a:prstGeom prst="line">
                    <a:avLst/>
                  </a:prstGeom>
                  <a:ln w="9525" cap="flat" cmpd="sng">
                    <a:solidFill>
                      <a:srgbClr val="000000"/>
                    </a:solidFill>
                    <a:prstDash val="solid"/>
                    <a:round/>
                    <a:headEnd type="none" w="med" len="med"/>
                    <a:tailEnd type="triangle" w="med" len="med"/>
                  </a:ln>
                </p:spPr>
              </p:sp>
              <p:sp>
                <p:nvSpPr>
                  <p:cNvPr id="44098" name="Line 77"/>
                  <p:cNvSpPr/>
                  <p:nvPr/>
                </p:nvSpPr>
                <p:spPr>
                  <a:xfrm>
                    <a:off x="5739" y="12902"/>
                    <a:ext cx="360" cy="0"/>
                  </a:xfrm>
                  <a:prstGeom prst="line">
                    <a:avLst/>
                  </a:prstGeom>
                  <a:ln w="9525" cap="flat" cmpd="sng">
                    <a:solidFill>
                      <a:srgbClr val="000000"/>
                    </a:solidFill>
                    <a:prstDash val="solid"/>
                    <a:round/>
                    <a:headEnd type="none" w="med" len="med"/>
                    <a:tailEnd type="triangle" w="med" len="med"/>
                  </a:ln>
                </p:spPr>
              </p:sp>
              <p:sp>
                <p:nvSpPr>
                  <p:cNvPr id="44099" name="Line 78"/>
                  <p:cNvSpPr/>
                  <p:nvPr/>
                </p:nvSpPr>
                <p:spPr>
                  <a:xfrm>
                    <a:off x="5499" y="12694"/>
                    <a:ext cx="1" cy="476"/>
                  </a:xfrm>
                  <a:prstGeom prst="line">
                    <a:avLst/>
                  </a:prstGeom>
                  <a:ln w="9525" cap="flat" cmpd="sng">
                    <a:solidFill>
                      <a:srgbClr val="000000"/>
                    </a:solidFill>
                    <a:prstDash val="solid"/>
                    <a:round/>
                    <a:headEnd type="none" w="med" len="med"/>
                    <a:tailEnd type="none" w="med" len="med"/>
                  </a:ln>
                </p:spPr>
              </p:sp>
              <p:grpSp>
                <p:nvGrpSpPr>
                  <p:cNvPr id="44100" name="Group 79"/>
                  <p:cNvGrpSpPr/>
                  <p:nvPr/>
                </p:nvGrpSpPr>
                <p:grpSpPr>
                  <a:xfrm>
                    <a:off x="6099" y="12694"/>
                    <a:ext cx="855" cy="476"/>
                    <a:chOff x="6294" y="12664"/>
                    <a:chExt cx="840" cy="416"/>
                  </a:xfrm>
                </p:grpSpPr>
                <p:sp>
                  <p:nvSpPr>
                    <p:cNvPr id="44101" name="Text Box 80"/>
                    <p:cNvSpPr txBox="1"/>
                    <p:nvPr/>
                  </p:nvSpPr>
                  <p:spPr>
                    <a:xfrm>
                      <a:off x="6294" y="12664"/>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i</a:t>
                      </a:r>
                      <a:endParaRPr lang="en-US" altLang="zh-CN" dirty="0">
                        <a:latin typeface="宋体" panose="02010600030101010101" pitchFamily="2" charset="-122"/>
                        <a:ea typeface="宋体" panose="02010600030101010101" pitchFamily="2" charset="-122"/>
                      </a:endParaRPr>
                    </a:p>
                  </p:txBody>
                </p:sp>
                <p:sp>
                  <p:nvSpPr>
                    <p:cNvPr id="44102" name="Line 81"/>
                    <p:cNvSpPr/>
                    <p:nvPr/>
                  </p:nvSpPr>
                  <p:spPr>
                    <a:xfrm>
                      <a:off x="6774" y="12664"/>
                      <a:ext cx="0" cy="416"/>
                    </a:xfrm>
                    <a:prstGeom prst="line">
                      <a:avLst/>
                    </a:prstGeom>
                    <a:ln w="9525" cap="flat" cmpd="sng">
                      <a:solidFill>
                        <a:srgbClr val="000000"/>
                      </a:solidFill>
                      <a:prstDash val="solid"/>
                      <a:round/>
                      <a:headEnd type="none" w="med" len="med"/>
                      <a:tailEnd type="none" w="med" len="med"/>
                    </a:ln>
                  </p:spPr>
                </p:sp>
              </p:grpSp>
              <p:sp>
                <p:nvSpPr>
                  <p:cNvPr id="44103" name="Line 82"/>
                  <p:cNvSpPr/>
                  <p:nvPr/>
                </p:nvSpPr>
                <p:spPr>
                  <a:xfrm>
                    <a:off x="5259" y="12077"/>
                    <a:ext cx="0" cy="520"/>
                  </a:xfrm>
                  <a:prstGeom prst="line">
                    <a:avLst/>
                  </a:prstGeom>
                  <a:ln w="9525" cap="flat" cmpd="sng">
                    <a:solidFill>
                      <a:srgbClr val="000000"/>
                    </a:solidFill>
                    <a:prstDash val="solid"/>
                    <a:round/>
                    <a:headEnd type="none" w="med" len="med"/>
                    <a:tailEnd type="triangle" w="med" len="med"/>
                  </a:ln>
                </p:spPr>
              </p:sp>
              <p:sp>
                <p:nvSpPr>
                  <p:cNvPr id="44104" name="Line 83"/>
                  <p:cNvSpPr/>
                  <p:nvPr/>
                </p:nvSpPr>
                <p:spPr>
                  <a:xfrm>
                    <a:off x="6819" y="12902"/>
                    <a:ext cx="360" cy="0"/>
                  </a:xfrm>
                  <a:prstGeom prst="line">
                    <a:avLst/>
                  </a:prstGeom>
                  <a:ln w="9525" cap="flat" cmpd="sng">
                    <a:solidFill>
                      <a:srgbClr val="000000"/>
                    </a:solidFill>
                    <a:prstDash val="solid"/>
                    <a:round/>
                    <a:headEnd type="none" w="med" len="med"/>
                    <a:tailEnd type="triangle" w="med" len="med"/>
                  </a:ln>
                </p:spPr>
              </p:sp>
            </p:grpSp>
          </p:grpSp>
          <p:sp>
            <p:nvSpPr>
              <p:cNvPr id="44105" name="Text Box 84"/>
              <p:cNvSpPr txBox="1"/>
              <p:nvPr/>
            </p:nvSpPr>
            <p:spPr>
              <a:xfrm>
                <a:off x="4158" y="9334"/>
                <a:ext cx="2052" cy="492"/>
              </a:xfrm>
              <a:prstGeom prst="rect">
                <a:avLst/>
              </a:prstGeom>
              <a:noFill/>
              <a:ln w="9525">
                <a:noFill/>
              </a:ln>
            </p:spPr>
            <p:txBody>
              <a:bodyPr anchor="t"/>
              <a:p>
                <a:pPr algn="just" eaLnBrk="0" hangingPunct="0"/>
                <a:endParaRPr lang="zh-CN" altLang="zh-CN" dirty="0">
                  <a:latin typeface="Calibri" panose="020F0502020204030204" pitchFamily="34" charset="0"/>
                  <a:ea typeface="宋体" panose="02010600030101010101" pitchFamily="2" charset="-122"/>
                </a:endParaRPr>
              </a:p>
            </p:txBody>
          </p:sp>
        </p:gr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xfrm>
            <a:off x="742950" y="6562725"/>
            <a:ext cx="2743200" cy="365125"/>
          </a:xfr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0F9B8E59-8902-422F-8882-6F617A93A0CD}"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5058"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45059" name="Rectangle 2"/>
          <p:cNvSpPr>
            <a:spLocks noGrp="1"/>
          </p:cNvSpPr>
          <p:nvPr>
            <p:ph type="title"/>
          </p:nvPr>
        </p:nvSpPr>
        <p:spPr>
          <a:xfrm>
            <a:off x="315913" y="-303212"/>
            <a:ext cx="10515600" cy="1325562"/>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单链表插入操作算法实现</a:t>
            </a:r>
            <a:endParaRPr lang="zh-CN" altLang="en-US" dirty="0">
              <a:latin typeface="黑体" panose="02010609060101010101" pitchFamily="49" charset="-122"/>
              <a:ea typeface="黑体" panose="02010609060101010101" pitchFamily="49" charset="-122"/>
            </a:endParaRPr>
          </a:p>
        </p:txBody>
      </p:sp>
      <p:sp>
        <p:nvSpPr>
          <p:cNvPr id="44037" name="Rectangle 3"/>
          <p:cNvSpPr>
            <a:spLocks noGrp="1" noChangeArrowheads="1"/>
          </p:cNvSpPr>
          <p:nvPr>
            <p:ph idx="1"/>
          </p:nvPr>
        </p:nvSpPr>
        <p:spPr>
          <a:xfrm>
            <a:off x="203200" y="754063"/>
            <a:ext cx="11888788" cy="5967413"/>
          </a:xfrm>
          <a:ln>
            <a:solidFill>
              <a:schemeClr val="accent1"/>
            </a:solidFill>
            <a:miter lim="800000"/>
          </a:ln>
        </p:spPr>
        <p:txBody>
          <a:bodyPr vert="horz" wrap="square" lIns="91440" tIns="45720" rIns="91440" bIns="45720" numCol="1" anchor="t" anchorCtr="0" compatLnSpc="1"/>
          <a:lstStyle/>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i</a:t>
            </a:r>
            <a:r>
              <a:rPr kumimoji="0" lang="en-US" altLang="zh-CN" sz="2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nt</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InsList</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LinkList</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L,int</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i,ElemType</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e)</a:t>
            </a:r>
            <a:endPar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在带头结点的单链表</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L</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中第</a:t>
            </a:r>
            <a:r>
              <a:rPr kumimoji="0" lang="en-US" altLang="zh-CN" sz="2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个结点</a:t>
            </a:r>
            <a:r>
              <a:rPr kumimoji="0" lang="zh-CN" altLang="en-US" sz="22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之前</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插入值为</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e</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的新结点。 *</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Node *pre,*s;</a:t>
            </a:r>
            <a:r>
              <a:rPr kumimoji="0" lang="en-US" altLang="zh-CN" sz="2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int </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k=0; </a:t>
            </a:r>
            <a:r>
              <a:rPr kumimoji="0" lang="en-US" altLang="zh-CN" sz="22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sym typeface="+mn-ea"/>
              </a:rPr>
              <a:t>pre=L</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sym typeface="+mn-ea"/>
              </a:rPr>
              <a:t>;</a:t>
            </a:r>
            <a:endPar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while( </a:t>
            </a:r>
            <a:r>
              <a:rPr kumimoji="0" lang="en-US" altLang="zh-CN" sz="22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pre!=NULL </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&amp;&amp;</a:t>
            </a:r>
            <a:r>
              <a:rPr kumimoji="0" lang="en-US" altLang="zh-CN" sz="2200" b="0"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 </a:t>
            </a:r>
            <a:r>
              <a:rPr kumimoji="0" lang="en-US" altLang="zh-CN" sz="22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k&lt;=i-2</a:t>
            </a:r>
            <a:r>
              <a:rPr kumimoji="0" lang="en-US" altLang="zh-CN" sz="2200" b="0"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 </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先找到第</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i-1</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个数据元素的存储位置</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使指针</a:t>
            </a:r>
            <a:r>
              <a:rPr kumimoji="0" lang="en-US" altLang="zh-CN" sz="2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p</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re</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指向它*</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PMingLiU"/>
                <a:cs typeface="PMingLiU"/>
              </a:rPr>
              <a:t>	 </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2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pre=pre-&gt;next</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PMingLiU"/>
                <a:cs typeface="PMingLiU"/>
              </a:rPr>
              <a:t>	</a:t>
            </a:r>
            <a:r>
              <a:rPr kumimoji="0" lang="en-US" altLang="zh-CN" sz="22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k=k+1</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if(pre==NULL)      </a:t>
            </a:r>
            <a:endPar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 </a:t>
            </a:r>
            <a:r>
              <a:rPr kumimoji="0" lang="en-US" altLang="zh-CN" sz="2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printf</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Times New Roman" panose="02020603050405020304" pitchFamily="18" charset="0"/>
              </a:rPr>
              <a:t>“</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插入位置不合理！</a:t>
            </a:r>
            <a:r>
              <a:rPr kumimoji="0" lang="en-US" altLang="zh-CN" sz="2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Times New Roman" panose="02020603050405020304" pitchFamily="18" charset="0"/>
                <a:sym typeface="+mn-ea"/>
              </a:rPr>
              <a:t>“</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return ERROR; }</a:t>
            </a:r>
            <a:endPar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s=(Node*)</a:t>
            </a:r>
            <a:r>
              <a:rPr kumimoji="0" lang="en-US" altLang="zh-CN" sz="2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malloc</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sizeof</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(Node));  /*</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为</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e</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申请一个新的结点*</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s-&gt;data=e;            /*</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将待插入结点的值</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e</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赋给</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s</a:t>
            </a:r>
            <a:r>
              <a:rPr kumimoji="0" lang="zh-CN" altLang="en-US"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的数据域*</a:t>
            </a: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2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s-&gt;next=pre-&gt;next; </a:t>
            </a:r>
            <a:endParaRPr kumimoji="0" lang="en-US" altLang="zh-CN" sz="22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2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pre-&gt;next=s;          </a:t>
            </a:r>
            <a:r>
              <a:rPr kumimoji="0" lang="en-US" altLang="zh-CN" sz="22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a:t>
            </a:r>
            <a:r>
              <a:rPr kumimoji="0" lang="zh-CN" altLang="en-US" sz="22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*注意次序及头节点的作用*</a:t>
            </a:r>
            <a:r>
              <a:rPr kumimoji="0" lang="en-US" altLang="zh-CN" sz="22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rPr>
              <a:t>/</a:t>
            </a:r>
            <a:endParaRPr kumimoji="0" lang="en-US" altLang="zh-CN" sz="2200" b="1" i="0" u="none" strike="noStrike" kern="1200" cap="none" spc="0" normalizeH="0" baseline="0" noProof="0" dirty="0" smtClean="0">
              <a:ln>
                <a:noFill/>
              </a:ln>
              <a:solidFill>
                <a:schemeClr val="accent5"/>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a:ln>
                  <a:noFill/>
                </a:ln>
                <a:solidFill>
                  <a:schemeClr val="tx2"/>
                </a:solidFill>
                <a:effectLst/>
                <a:uLnTx/>
                <a:uFillTx/>
                <a:latin typeface="宋体" panose="02010600030101010101" pitchFamily="2" charset="-122"/>
                <a:ea typeface="+mn-ea"/>
                <a:cs typeface="+mn-cs"/>
              </a:rPr>
              <a:t> </a:t>
            </a:r>
            <a:r>
              <a:rPr kumimoji="0" lang="en-US" altLang="zh-CN" sz="2200" b="0" i="0" u="none" strike="noStrike" kern="1200" cap="none" spc="0" normalizeH="0" baseline="0" noProof="0" dirty="0" smtClean="0">
                <a:ln>
                  <a:noFill/>
                </a:ln>
                <a:solidFill>
                  <a:schemeClr val="tx2"/>
                </a:solidFill>
                <a:effectLst/>
                <a:uLnTx/>
                <a:uFillTx/>
                <a:latin typeface="宋体" panose="02010600030101010101" pitchFamily="2" charset="-122"/>
                <a:ea typeface="+mn-ea"/>
                <a:cs typeface="+mn-cs"/>
              </a:rPr>
              <a:t> return OK;</a:t>
            </a:r>
            <a:endParaRPr kumimoji="0" lang="en-US" altLang="zh-CN" sz="2200" b="0" i="0" u="none" strike="noStrike" kern="1200" cap="none" spc="0" normalizeH="0" baseline="0" noProof="0" dirty="0" smtClean="0">
              <a:ln>
                <a:noFill/>
              </a:ln>
              <a:solidFill>
                <a:schemeClr val="tx2"/>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1EF0583-B79F-4934-9771-DCBE54186D28}"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608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46083" name="Rectangle 2"/>
          <p:cNvSpPr>
            <a:spLocks noGrp="1"/>
          </p:cNvSpPr>
          <p:nvPr>
            <p:ph type="title"/>
          </p:nvPr>
        </p:nvSpPr>
        <p:spPr>
          <a:xfrm>
            <a:off x="801688" y="3175"/>
            <a:ext cx="10515600" cy="1325563"/>
          </a:xfrm>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单链表删除</a:t>
            </a:r>
            <a:endParaRPr lang="zh-CN" altLang="en-US" dirty="0">
              <a:latin typeface="黑体" panose="02010609060101010101" pitchFamily="49" charset="-122"/>
              <a:ea typeface="黑体" panose="02010609060101010101" pitchFamily="49" charset="-122"/>
            </a:endParaRPr>
          </a:p>
        </p:txBody>
      </p:sp>
      <p:sp>
        <p:nvSpPr>
          <p:cNvPr id="46085" name="Rectangle 3"/>
          <p:cNvSpPr>
            <a:spLocks noGrp="1"/>
          </p:cNvSpPr>
          <p:nvPr>
            <p:ph idx="1"/>
          </p:nvPr>
        </p:nvSpPr>
        <p:spPr>
          <a:xfrm>
            <a:off x="101600" y="1306513"/>
            <a:ext cx="11741150" cy="1597025"/>
          </a:xfrm>
          <a:ln>
            <a:solidFill>
              <a:schemeClr val="accent1">
                <a:alpha val="100000"/>
              </a:schemeClr>
            </a:solidFill>
            <a:miter lim="800000"/>
          </a:ln>
        </p:spPr>
        <p:txBody>
          <a:bodyPr vert="horz" wrap="square" lIns="91440" tIns="45720" rIns="91440" bIns="45720" anchor="t"/>
          <a:p>
            <a:pPr marL="228600" marR="0" indent="-228600" algn="l" defTabSz="914400" rtl="0" eaLnBrk="1" fontAlgn="base" latinLnBrk="0" hangingPunct="1">
              <a:lnSpc>
                <a:spcPct val="90000"/>
              </a:lnSpc>
              <a:spcBef>
                <a:spcPts val="1000"/>
              </a:spcBef>
              <a:spcAft>
                <a:spcPct val="0"/>
              </a:spcAft>
              <a:buClr>
                <a:srgbClr val="0070C0"/>
              </a:buClr>
              <a:buSzTx/>
              <a:buFont typeface="Wingdings" panose="05000000000000000000" charset="0"/>
              <a:buChar char="n"/>
            </a:pPr>
            <a:r>
              <a:rPr kumimoji="0" lang="zh-CN" altLang="en-US" sz="2800" b="1" i="0" u="none" strike="noStrike" kern="1200" cap="none" spc="0" normalizeH="0" baseline="0" noProof="1" dirty="0">
                <a:solidFill>
                  <a:schemeClr val="tx1"/>
                </a:solidFill>
                <a:latin typeface="宋体" panose="02010600030101010101" pitchFamily="2" charset="-122"/>
                <a:ea typeface="+mn-ea"/>
                <a:cs typeface="+mn-cs"/>
              </a:rPr>
              <a:t>算法描述</a:t>
            </a:r>
            <a:r>
              <a:rPr kumimoji="0" lang="en-US" altLang="zh-CN" sz="2800" b="1" i="0" u="none" strike="noStrike" kern="1200" cap="none" spc="0" normalizeH="0" baseline="0" noProof="1" dirty="0">
                <a:solidFill>
                  <a:schemeClr val="tx1"/>
                </a:solidFill>
                <a:latin typeface="宋体" panose="02010600030101010101" pitchFamily="2" charset="-122"/>
                <a:ea typeface="+mn-ea"/>
                <a:cs typeface="+mn-cs"/>
              </a:rPr>
              <a:t>:</a:t>
            </a:r>
            <a:endParaRPr kumimoji="0" lang="en-US" altLang="zh-CN" sz="2800" b="1" i="0" u="none" strike="noStrike" kern="1200" cap="none" spc="0" normalizeH="0" baseline="0" noProof="1" dirty="0">
              <a:solidFill>
                <a:schemeClr val="tx1"/>
              </a:solidFill>
              <a:latin typeface="宋体" panose="02010600030101010101" pitchFamily="2" charset="-122"/>
              <a:ea typeface="+mn-ea"/>
              <a:cs typeface="+mn-cs"/>
            </a:endParaRPr>
          </a:p>
          <a:p>
            <a:pPr marL="0" marR="0" indent="0" algn="l" defTabSz="914400" rtl="0" eaLnBrk="1" fontAlgn="base" latinLnBrk="0" hangingPunct="1">
              <a:lnSpc>
                <a:spcPct val="150000"/>
              </a:lnSpc>
              <a:spcBef>
                <a:spcPts val="0"/>
              </a:spcBef>
              <a:spcAft>
                <a:spcPct val="0"/>
              </a:spcAft>
              <a:buClr>
                <a:srgbClr val="0070C0"/>
              </a:buClr>
              <a:buSzTx/>
              <a:buFont typeface="Wingdings" panose="05000000000000000000" charset="0"/>
              <a:buNone/>
            </a:pP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欲在带头结点的单链表</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L</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中删除第</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i</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个结点，则首先要通过计数方式找到第</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i-1</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个结点并使</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p</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指向第</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i-1</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个结点，而后删除第</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i</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个结点并释放结点空间。</a:t>
            </a:r>
            <a:r>
              <a:rPr kumimoji="0" lang="zh-CN" altLang="en-US" sz="2800" b="0" i="0" u="none" strike="noStrike" kern="1200" cap="none" spc="0" normalizeH="0" baseline="0" noProof="1" dirty="0">
                <a:solidFill>
                  <a:schemeClr val="tx1"/>
                </a:solidFill>
                <a:latin typeface="宋体" panose="02010600030101010101" pitchFamily="2" charset="-122"/>
                <a:ea typeface="+mn-ea"/>
                <a:cs typeface="+mn-cs"/>
              </a:rPr>
              <a:t> </a:t>
            </a:r>
            <a:endParaRPr kumimoji="0" lang="zh-CN" altLang="en-US" sz="2800" b="0" i="0" u="none" strike="noStrike" kern="1200" cap="none" spc="0" normalizeH="0" baseline="0" noProof="1" dirty="0">
              <a:solidFill>
                <a:schemeClr val="tx1"/>
              </a:solidFill>
              <a:latin typeface="宋体" panose="02010600030101010101" pitchFamily="2" charset="-122"/>
              <a:ea typeface="+mn-ea"/>
              <a:cs typeface="+mn-cs"/>
            </a:endParaRPr>
          </a:p>
          <a:p>
            <a:pPr marL="228600" marR="0" indent="-228600" algn="l" defTabSz="914400" rtl="0" eaLnBrk="1" fontAlgn="base" latinLnBrk="0" hangingPunct="1">
              <a:lnSpc>
                <a:spcPct val="90000"/>
              </a:lnSpc>
              <a:spcBef>
                <a:spcPts val="1000"/>
              </a:spcBef>
              <a:spcAft>
                <a:spcPct val="0"/>
              </a:spcAft>
              <a:buClrTx/>
              <a:buSzTx/>
              <a:buFont typeface="Wingdings" panose="05000000000000000000" pitchFamily="2" charset="2"/>
              <a:buNone/>
            </a:pPr>
            <a:endParaRPr kumimoji="0" lang="en-US" altLang="zh-CN" sz="2800" b="0" i="0" u="none" strike="noStrike" kern="1200" cap="none" spc="0" normalizeH="0" baseline="0" noProof="1" dirty="0">
              <a:solidFill>
                <a:schemeClr val="tx1"/>
              </a:solidFill>
              <a:latin typeface="+mn-lt"/>
              <a:ea typeface="+mn-ea"/>
              <a:cs typeface="+mn-cs"/>
            </a:endParaRPr>
          </a:p>
        </p:txBody>
      </p:sp>
      <p:grpSp>
        <p:nvGrpSpPr>
          <p:cNvPr id="2" name="组合 1"/>
          <p:cNvGrpSpPr/>
          <p:nvPr/>
        </p:nvGrpSpPr>
        <p:grpSpPr>
          <a:xfrm>
            <a:off x="1001713" y="3033713"/>
            <a:ext cx="10352087" cy="3362325"/>
            <a:chOff x="3810000" y="4038600"/>
            <a:chExt cx="5607050" cy="2357438"/>
          </a:xfrm>
        </p:grpSpPr>
        <p:grpSp>
          <p:nvGrpSpPr>
            <p:cNvPr id="46086" name="Group 6"/>
            <p:cNvGrpSpPr/>
            <p:nvPr/>
          </p:nvGrpSpPr>
          <p:grpSpPr>
            <a:xfrm>
              <a:off x="3927475" y="4038600"/>
              <a:ext cx="5049838" cy="1249363"/>
              <a:chOff x="996" y="2610"/>
              <a:chExt cx="7950" cy="1968"/>
            </a:xfrm>
          </p:grpSpPr>
          <p:sp>
            <p:nvSpPr>
              <p:cNvPr id="46087" name="Text Box 7"/>
              <p:cNvSpPr txBox="1"/>
              <p:nvPr/>
            </p:nvSpPr>
            <p:spPr>
              <a:xfrm>
                <a:off x="4050" y="4086"/>
                <a:ext cx="3240" cy="492"/>
              </a:xfrm>
              <a:prstGeom prst="rect">
                <a:avLst/>
              </a:prstGeom>
              <a:noFill/>
              <a:ln w="9525">
                <a:noFill/>
              </a:ln>
            </p:spPr>
            <p:txBody>
              <a:bodyPr anchor="t"/>
              <a:p>
                <a:pPr algn="just" eaLnBrk="0" hangingPunct="0"/>
                <a:endParaRPr lang="zh-CN" altLang="zh-CN" sz="2000" dirty="0">
                  <a:latin typeface="Calibri" panose="020F0502020204030204" pitchFamily="34" charset="0"/>
                  <a:ea typeface="宋体" panose="02010600030101010101" pitchFamily="2" charset="-122"/>
                </a:endParaRPr>
              </a:p>
            </p:txBody>
          </p:sp>
          <p:grpSp>
            <p:nvGrpSpPr>
              <p:cNvPr id="46088" name="Group 8"/>
              <p:cNvGrpSpPr/>
              <p:nvPr/>
            </p:nvGrpSpPr>
            <p:grpSpPr>
              <a:xfrm>
                <a:off x="996" y="2610"/>
                <a:ext cx="7950" cy="1344"/>
                <a:chOff x="1254" y="2971"/>
                <a:chExt cx="7950" cy="1344"/>
              </a:xfrm>
            </p:grpSpPr>
            <p:sp>
              <p:nvSpPr>
                <p:cNvPr id="46089" name="Text Box 9"/>
                <p:cNvSpPr txBox="1"/>
                <p:nvPr/>
              </p:nvSpPr>
              <p:spPr>
                <a:xfrm>
                  <a:off x="5094" y="2971"/>
                  <a:ext cx="564" cy="416"/>
                </a:xfrm>
                <a:prstGeom prst="rect">
                  <a:avLst/>
                </a:prstGeom>
                <a:solidFill>
                  <a:srgbClr val="FFFFFF"/>
                </a:solidFill>
                <a:ln w="9525" cap="flat" cmpd="sng">
                  <a:solidFill>
                    <a:srgbClr val="FFFFFF"/>
                  </a:solidFill>
                  <a:prstDash val="solid"/>
                  <a:miter/>
                  <a:headEnd type="none" w="med" len="med"/>
                  <a:tailEnd type="none" w="med" len="med"/>
                </a:ln>
              </p:spPr>
              <p:txBody>
                <a:bodyPr anchor="t"/>
                <a:p>
                  <a:pPr algn="just" eaLnBrk="0" hangingPunct="0"/>
                  <a:r>
                    <a:rPr lang="en-US" altLang="zh-CN" sz="2000" dirty="0">
                      <a:latin typeface="宋体" panose="02010600030101010101" pitchFamily="2" charset="-122"/>
                      <a:ea typeface="宋体" panose="02010600030101010101" pitchFamily="2" charset="-122"/>
                    </a:rPr>
                    <a:t>pre</a:t>
                  </a:r>
                  <a:endParaRPr lang="en-US" altLang="zh-CN" sz="2000" dirty="0">
                    <a:latin typeface="宋体" panose="02010600030101010101" pitchFamily="2" charset="-122"/>
                    <a:ea typeface="宋体" panose="02010600030101010101" pitchFamily="2" charset="-122"/>
                  </a:endParaRPr>
                </a:p>
              </p:txBody>
            </p:sp>
            <p:sp>
              <p:nvSpPr>
                <p:cNvPr id="46090" name="Line 10"/>
                <p:cNvSpPr/>
                <p:nvPr/>
              </p:nvSpPr>
              <p:spPr>
                <a:xfrm>
                  <a:off x="5394" y="3314"/>
                  <a:ext cx="0" cy="412"/>
                </a:xfrm>
                <a:prstGeom prst="line">
                  <a:avLst/>
                </a:prstGeom>
                <a:ln w="9525" cap="flat" cmpd="sng">
                  <a:solidFill>
                    <a:srgbClr val="000000"/>
                  </a:solidFill>
                  <a:prstDash val="solid"/>
                  <a:round/>
                  <a:headEnd type="none" w="med" len="med"/>
                  <a:tailEnd type="triangle" w="med" len="med"/>
                </a:ln>
              </p:spPr>
            </p:sp>
            <p:grpSp>
              <p:nvGrpSpPr>
                <p:cNvPr id="46091" name="Group 11"/>
                <p:cNvGrpSpPr/>
                <p:nvPr/>
              </p:nvGrpSpPr>
              <p:grpSpPr>
                <a:xfrm>
                  <a:off x="1254" y="3808"/>
                  <a:ext cx="7950" cy="507"/>
                  <a:chOff x="1254" y="3808"/>
                  <a:chExt cx="7950" cy="507"/>
                </a:xfrm>
              </p:grpSpPr>
              <p:sp>
                <p:nvSpPr>
                  <p:cNvPr id="46092" name="Line 12"/>
                  <p:cNvSpPr/>
                  <p:nvPr/>
                </p:nvSpPr>
                <p:spPr>
                  <a:xfrm>
                    <a:off x="1254" y="3912"/>
                    <a:ext cx="600" cy="0"/>
                  </a:xfrm>
                  <a:prstGeom prst="line">
                    <a:avLst/>
                  </a:prstGeom>
                  <a:ln w="9525" cap="flat" cmpd="sng">
                    <a:solidFill>
                      <a:srgbClr val="000000"/>
                    </a:solidFill>
                    <a:prstDash val="solid"/>
                    <a:round/>
                    <a:headEnd type="none" w="med" len="med"/>
                    <a:tailEnd type="stealth" w="med" len="lg"/>
                  </a:ln>
                </p:spPr>
              </p:sp>
              <p:sp>
                <p:nvSpPr>
                  <p:cNvPr id="46093" name="Text Box 13"/>
                  <p:cNvSpPr txBox="1"/>
                  <p:nvPr/>
                </p:nvSpPr>
                <p:spPr>
                  <a:xfrm>
                    <a:off x="3054" y="3808"/>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1</a:t>
                    </a:r>
                    <a:endParaRPr lang="en-US" altLang="zh-CN" sz="2000" dirty="0">
                      <a:latin typeface="Calibri" panose="020F0502020204030204" pitchFamily="34" charset="0"/>
                      <a:ea typeface="宋体" panose="02010600030101010101" pitchFamily="2" charset="-122"/>
                    </a:endParaRPr>
                  </a:p>
                </p:txBody>
              </p:sp>
              <p:sp>
                <p:nvSpPr>
                  <p:cNvPr id="46094" name="Line 14"/>
                  <p:cNvSpPr/>
                  <p:nvPr/>
                </p:nvSpPr>
                <p:spPr>
                  <a:xfrm>
                    <a:off x="3534" y="3808"/>
                    <a:ext cx="0" cy="416"/>
                  </a:xfrm>
                  <a:prstGeom prst="line">
                    <a:avLst/>
                  </a:prstGeom>
                  <a:ln w="9525" cap="flat" cmpd="sng">
                    <a:solidFill>
                      <a:srgbClr val="000000"/>
                    </a:solidFill>
                    <a:prstDash val="solid"/>
                    <a:round/>
                    <a:headEnd type="none" w="med" len="med"/>
                    <a:tailEnd type="none" w="med" len="med"/>
                  </a:ln>
                </p:spPr>
              </p:sp>
              <p:grpSp>
                <p:nvGrpSpPr>
                  <p:cNvPr id="46095" name="Group 15"/>
                  <p:cNvGrpSpPr/>
                  <p:nvPr/>
                </p:nvGrpSpPr>
                <p:grpSpPr>
                  <a:xfrm>
                    <a:off x="4209" y="3808"/>
                    <a:ext cx="4995" cy="507"/>
                    <a:chOff x="4419" y="3808"/>
                    <a:chExt cx="4995" cy="507"/>
                  </a:xfrm>
                </p:grpSpPr>
                <p:sp>
                  <p:nvSpPr>
                    <p:cNvPr id="46096" name="Text Box 16"/>
                    <p:cNvSpPr txBox="1"/>
                    <p:nvPr/>
                  </p:nvSpPr>
                  <p:spPr>
                    <a:xfrm>
                      <a:off x="4419" y="3899"/>
                      <a:ext cx="720" cy="416"/>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grpSp>
                  <p:nvGrpSpPr>
                    <p:cNvPr id="46097" name="Group 17"/>
                    <p:cNvGrpSpPr/>
                    <p:nvPr/>
                  </p:nvGrpSpPr>
                  <p:grpSpPr>
                    <a:xfrm>
                      <a:off x="4854" y="3808"/>
                      <a:ext cx="4560" cy="416"/>
                      <a:chOff x="4854" y="4464"/>
                      <a:chExt cx="4560" cy="416"/>
                    </a:xfrm>
                  </p:grpSpPr>
                  <p:sp>
                    <p:nvSpPr>
                      <p:cNvPr id="46098" name="Text Box 18"/>
                      <p:cNvSpPr txBox="1"/>
                      <p:nvPr/>
                    </p:nvSpPr>
                    <p:spPr>
                      <a:xfrm>
                        <a:off x="5214" y="4464"/>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i-1</a:t>
                        </a:r>
                        <a:endParaRPr lang="en-US" altLang="zh-CN" sz="2000" dirty="0">
                          <a:latin typeface="Calibri" panose="020F0502020204030204" pitchFamily="34" charset="0"/>
                          <a:ea typeface="宋体" panose="02010600030101010101" pitchFamily="2" charset="-122"/>
                        </a:endParaRPr>
                      </a:p>
                    </p:txBody>
                  </p:sp>
                  <p:sp>
                    <p:nvSpPr>
                      <p:cNvPr id="46099" name="Text Box 19"/>
                      <p:cNvSpPr txBox="1"/>
                      <p:nvPr/>
                    </p:nvSpPr>
                    <p:spPr>
                      <a:xfrm>
                        <a:off x="6294" y="4464"/>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i</a:t>
                        </a:r>
                        <a:endParaRPr lang="en-US" altLang="zh-CN" sz="2000" dirty="0">
                          <a:latin typeface="Calibri" panose="020F0502020204030204" pitchFamily="34" charset="0"/>
                          <a:ea typeface="宋体" panose="02010600030101010101" pitchFamily="2" charset="-122"/>
                        </a:endParaRPr>
                      </a:p>
                    </p:txBody>
                  </p:sp>
                  <p:sp>
                    <p:nvSpPr>
                      <p:cNvPr id="46100" name="Line 20"/>
                      <p:cNvSpPr/>
                      <p:nvPr/>
                    </p:nvSpPr>
                    <p:spPr>
                      <a:xfrm>
                        <a:off x="4854" y="4672"/>
                        <a:ext cx="360" cy="0"/>
                      </a:xfrm>
                      <a:prstGeom prst="line">
                        <a:avLst/>
                      </a:prstGeom>
                      <a:ln w="9525" cap="flat" cmpd="sng">
                        <a:solidFill>
                          <a:srgbClr val="000000"/>
                        </a:solidFill>
                        <a:prstDash val="solid"/>
                        <a:round/>
                        <a:headEnd type="none" w="med" len="med"/>
                        <a:tailEnd type="triangle" w="med" len="med"/>
                      </a:ln>
                    </p:spPr>
                  </p:sp>
                  <p:sp>
                    <p:nvSpPr>
                      <p:cNvPr id="46101" name="Line 21"/>
                      <p:cNvSpPr/>
                      <p:nvPr/>
                    </p:nvSpPr>
                    <p:spPr>
                      <a:xfrm>
                        <a:off x="5934" y="4672"/>
                        <a:ext cx="360" cy="0"/>
                      </a:xfrm>
                      <a:prstGeom prst="line">
                        <a:avLst/>
                      </a:prstGeom>
                      <a:ln w="9525" cap="flat" cmpd="sng">
                        <a:solidFill>
                          <a:srgbClr val="000000"/>
                        </a:solidFill>
                        <a:prstDash val="solid"/>
                        <a:round/>
                        <a:headEnd type="none" w="med" len="med"/>
                        <a:tailEnd type="triangle" w="med" len="med"/>
                      </a:ln>
                    </p:spPr>
                  </p:sp>
                  <p:sp>
                    <p:nvSpPr>
                      <p:cNvPr id="46102" name="Line 22"/>
                      <p:cNvSpPr/>
                      <p:nvPr/>
                    </p:nvSpPr>
                    <p:spPr>
                      <a:xfrm>
                        <a:off x="7014" y="4672"/>
                        <a:ext cx="360" cy="0"/>
                      </a:xfrm>
                      <a:prstGeom prst="line">
                        <a:avLst/>
                      </a:prstGeom>
                      <a:ln w="9525" cap="flat" cmpd="sng">
                        <a:solidFill>
                          <a:srgbClr val="000000"/>
                        </a:solidFill>
                        <a:prstDash val="solid"/>
                        <a:round/>
                        <a:headEnd type="none" w="med" len="med"/>
                        <a:tailEnd type="triangle" w="med" len="med"/>
                      </a:ln>
                    </p:spPr>
                  </p:sp>
                  <p:sp>
                    <p:nvSpPr>
                      <p:cNvPr id="46103" name="Line 23"/>
                      <p:cNvSpPr/>
                      <p:nvPr/>
                    </p:nvSpPr>
                    <p:spPr>
                      <a:xfrm>
                        <a:off x="5694" y="4464"/>
                        <a:ext cx="0" cy="416"/>
                      </a:xfrm>
                      <a:prstGeom prst="line">
                        <a:avLst/>
                      </a:prstGeom>
                      <a:ln w="9525" cap="flat" cmpd="sng">
                        <a:solidFill>
                          <a:srgbClr val="000000"/>
                        </a:solidFill>
                        <a:prstDash val="solid"/>
                        <a:round/>
                        <a:headEnd type="none" w="med" len="med"/>
                        <a:tailEnd type="none" w="med" len="med"/>
                      </a:ln>
                    </p:spPr>
                  </p:sp>
                  <p:sp>
                    <p:nvSpPr>
                      <p:cNvPr id="46104" name="Line 24"/>
                      <p:cNvSpPr/>
                      <p:nvPr/>
                    </p:nvSpPr>
                    <p:spPr>
                      <a:xfrm>
                        <a:off x="6774" y="4464"/>
                        <a:ext cx="0" cy="416"/>
                      </a:xfrm>
                      <a:prstGeom prst="line">
                        <a:avLst/>
                      </a:prstGeom>
                      <a:ln w="9525" cap="flat" cmpd="sng">
                        <a:solidFill>
                          <a:srgbClr val="000000"/>
                        </a:solidFill>
                        <a:prstDash val="solid"/>
                        <a:round/>
                        <a:headEnd type="none" w="med" len="med"/>
                        <a:tailEnd type="none" w="med" len="med"/>
                      </a:ln>
                    </p:spPr>
                  </p:sp>
                  <p:sp>
                    <p:nvSpPr>
                      <p:cNvPr id="46105" name="Text Box 25"/>
                      <p:cNvSpPr txBox="1"/>
                      <p:nvPr/>
                    </p:nvSpPr>
                    <p:spPr>
                      <a:xfrm>
                        <a:off x="7494" y="4464"/>
                        <a:ext cx="720" cy="416"/>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grpSp>
                    <p:nvGrpSpPr>
                      <p:cNvPr id="46106" name="Group 26"/>
                      <p:cNvGrpSpPr/>
                      <p:nvPr/>
                    </p:nvGrpSpPr>
                    <p:grpSpPr>
                      <a:xfrm>
                        <a:off x="8079" y="4464"/>
                        <a:ext cx="1335" cy="401"/>
                        <a:chOff x="8694" y="4464"/>
                        <a:chExt cx="1335" cy="416"/>
                      </a:xfrm>
                    </p:grpSpPr>
                    <p:sp>
                      <p:nvSpPr>
                        <p:cNvPr id="46107" name="Text Box 27"/>
                        <p:cNvSpPr txBox="1"/>
                        <p:nvPr/>
                      </p:nvSpPr>
                      <p:spPr>
                        <a:xfrm>
                          <a:off x="9054" y="4464"/>
                          <a:ext cx="975"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n       </a:t>
                          </a:r>
                          <a:r>
                            <a:rPr lang="en-US" altLang="zh-CN" sz="2000" b="1" dirty="0">
                              <a:latin typeface="宋体" panose="02010600030101010101" pitchFamily="2" charset="-122"/>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sp>
                      <p:nvSpPr>
                        <p:cNvPr id="46108" name="Line 28"/>
                        <p:cNvSpPr/>
                        <p:nvPr/>
                      </p:nvSpPr>
                      <p:spPr>
                        <a:xfrm>
                          <a:off x="8694" y="4672"/>
                          <a:ext cx="360" cy="0"/>
                        </a:xfrm>
                        <a:prstGeom prst="line">
                          <a:avLst/>
                        </a:prstGeom>
                        <a:ln w="9525" cap="flat" cmpd="sng">
                          <a:solidFill>
                            <a:srgbClr val="000000"/>
                          </a:solidFill>
                          <a:prstDash val="solid"/>
                          <a:round/>
                          <a:headEnd type="none" w="med" len="med"/>
                          <a:tailEnd type="triangle" w="med" len="med"/>
                        </a:ln>
                      </p:spPr>
                    </p:sp>
                    <p:sp>
                      <p:nvSpPr>
                        <p:cNvPr id="46109" name="Line 29"/>
                        <p:cNvSpPr/>
                        <p:nvPr/>
                      </p:nvSpPr>
                      <p:spPr>
                        <a:xfrm>
                          <a:off x="9534" y="4464"/>
                          <a:ext cx="0" cy="416"/>
                        </a:xfrm>
                        <a:prstGeom prst="line">
                          <a:avLst/>
                        </a:prstGeom>
                        <a:ln w="9525" cap="flat" cmpd="sng">
                          <a:solidFill>
                            <a:srgbClr val="000000"/>
                          </a:solidFill>
                          <a:prstDash val="solid"/>
                          <a:round/>
                          <a:headEnd type="none" w="med" len="med"/>
                          <a:tailEnd type="none" w="med" len="med"/>
                        </a:ln>
                      </p:spPr>
                    </p:sp>
                  </p:grpSp>
                </p:grpSp>
              </p:grpSp>
              <p:sp>
                <p:nvSpPr>
                  <p:cNvPr id="46110" name="Rectangle 30" descr="浅色上对角线"/>
                  <p:cNvSpPr/>
                  <p:nvPr/>
                </p:nvSpPr>
                <p:spPr>
                  <a:xfrm>
                    <a:off x="1854" y="3821"/>
                    <a:ext cx="480" cy="41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endParaRPr lang="zh-CN" altLang="en-US" sz="2000" dirty="0">
                      <a:latin typeface="Calibri" panose="020F0502020204030204" pitchFamily="34" charset="0"/>
                      <a:ea typeface="宋体" panose="02010600030101010101" pitchFamily="2" charset="-122"/>
                    </a:endParaRPr>
                  </a:p>
                </p:txBody>
              </p:sp>
              <p:sp>
                <p:nvSpPr>
                  <p:cNvPr id="46111" name="Text Box 31"/>
                  <p:cNvSpPr txBox="1"/>
                  <p:nvPr/>
                </p:nvSpPr>
                <p:spPr>
                  <a:xfrm>
                    <a:off x="2334" y="3821"/>
                    <a:ext cx="3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endParaRPr lang="zh-CN" altLang="zh-CN" sz="2000" dirty="0">
                      <a:latin typeface="Calibri" panose="020F0502020204030204" pitchFamily="34" charset="0"/>
                      <a:ea typeface="宋体" panose="02010600030101010101" pitchFamily="2" charset="-122"/>
                    </a:endParaRPr>
                  </a:p>
                </p:txBody>
              </p:sp>
              <p:sp>
                <p:nvSpPr>
                  <p:cNvPr id="46112" name="Line 32"/>
                  <p:cNvSpPr/>
                  <p:nvPr/>
                </p:nvSpPr>
                <p:spPr>
                  <a:xfrm>
                    <a:off x="2574" y="4129"/>
                    <a:ext cx="480" cy="0"/>
                  </a:xfrm>
                  <a:prstGeom prst="line">
                    <a:avLst/>
                  </a:prstGeom>
                  <a:ln w="9525" cap="flat" cmpd="sng">
                    <a:solidFill>
                      <a:srgbClr val="000000"/>
                    </a:solidFill>
                    <a:prstDash val="solid"/>
                    <a:round/>
                    <a:headEnd type="none" w="med" len="med"/>
                    <a:tailEnd type="triangle" w="med" len="med"/>
                  </a:ln>
                </p:spPr>
              </p:sp>
              <p:sp>
                <p:nvSpPr>
                  <p:cNvPr id="46113" name="Line 33"/>
                  <p:cNvSpPr/>
                  <p:nvPr/>
                </p:nvSpPr>
                <p:spPr>
                  <a:xfrm>
                    <a:off x="3774" y="4016"/>
                    <a:ext cx="360" cy="0"/>
                  </a:xfrm>
                  <a:prstGeom prst="line">
                    <a:avLst/>
                  </a:prstGeom>
                  <a:ln w="9525" cap="flat" cmpd="sng">
                    <a:solidFill>
                      <a:srgbClr val="000000"/>
                    </a:solidFill>
                    <a:prstDash val="solid"/>
                    <a:round/>
                    <a:headEnd type="none" w="med" len="med"/>
                    <a:tailEnd type="triangle" w="med" len="med"/>
                  </a:ln>
                </p:spPr>
              </p:sp>
            </p:grpSp>
          </p:grpSp>
        </p:grpSp>
        <p:grpSp>
          <p:nvGrpSpPr>
            <p:cNvPr id="46114" name="Group 34"/>
            <p:cNvGrpSpPr/>
            <p:nvPr/>
          </p:nvGrpSpPr>
          <p:grpSpPr>
            <a:xfrm>
              <a:off x="3810000" y="4343400"/>
              <a:ext cx="5607050" cy="2052638"/>
              <a:chOff x="810" y="5445"/>
              <a:chExt cx="8829" cy="3233"/>
            </a:xfrm>
          </p:grpSpPr>
          <p:sp>
            <p:nvSpPr>
              <p:cNvPr id="46115" name="Line 35"/>
              <p:cNvSpPr/>
              <p:nvPr/>
            </p:nvSpPr>
            <p:spPr>
              <a:xfrm>
                <a:off x="4854" y="7624"/>
                <a:ext cx="360" cy="0"/>
              </a:xfrm>
              <a:prstGeom prst="line">
                <a:avLst/>
              </a:prstGeom>
              <a:ln w="9525" cap="flat" cmpd="sng">
                <a:solidFill>
                  <a:srgbClr val="000000"/>
                </a:solidFill>
                <a:prstDash val="solid"/>
                <a:round/>
                <a:headEnd type="none" w="med" len="med"/>
                <a:tailEnd type="triangle" w="med" len="med"/>
              </a:ln>
            </p:spPr>
          </p:sp>
          <p:grpSp>
            <p:nvGrpSpPr>
              <p:cNvPr id="46116" name="Group 36"/>
              <p:cNvGrpSpPr/>
              <p:nvPr/>
            </p:nvGrpSpPr>
            <p:grpSpPr>
              <a:xfrm>
                <a:off x="810" y="6710"/>
                <a:ext cx="8829" cy="1968"/>
                <a:chOff x="1080" y="3816"/>
                <a:chExt cx="8829" cy="2020"/>
              </a:xfrm>
            </p:grpSpPr>
            <p:sp>
              <p:nvSpPr>
                <p:cNvPr id="46117" name="Text Box 37"/>
                <p:cNvSpPr txBox="1"/>
                <p:nvPr/>
              </p:nvSpPr>
              <p:spPr>
                <a:xfrm>
                  <a:off x="5370" y="3816"/>
                  <a:ext cx="570" cy="525"/>
                </a:xfrm>
                <a:prstGeom prst="rect">
                  <a:avLst/>
                </a:prstGeom>
                <a:noFill/>
                <a:ln w="9525">
                  <a:noFill/>
                </a:ln>
              </p:spPr>
              <p:txBody>
                <a:bodyPr anchor="t"/>
                <a:p>
                  <a:pPr algn="just" eaLnBrk="0" hangingPunct="0"/>
                  <a:endParaRPr lang="zh-CN" altLang="zh-CN" sz="2000" dirty="0">
                    <a:latin typeface="Calibri" panose="020F0502020204030204" pitchFamily="34" charset="0"/>
                    <a:ea typeface="宋体" panose="02010600030101010101" pitchFamily="2" charset="-122"/>
                  </a:endParaRPr>
                </a:p>
              </p:txBody>
            </p:sp>
            <p:sp>
              <p:nvSpPr>
                <p:cNvPr id="46118" name="Text Box 38"/>
                <p:cNvSpPr txBox="1"/>
                <p:nvPr/>
              </p:nvSpPr>
              <p:spPr>
                <a:xfrm>
                  <a:off x="5670" y="5001"/>
                  <a:ext cx="570" cy="570"/>
                </a:xfrm>
                <a:prstGeom prst="rect">
                  <a:avLst/>
                </a:prstGeom>
                <a:noFill/>
                <a:ln w="9525">
                  <a:noFill/>
                </a:ln>
              </p:spPr>
              <p:txBody>
                <a:bodyPr anchor="t"/>
                <a:p>
                  <a:pPr algn="just" eaLnBrk="0" hangingPunct="0"/>
                  <a:endParaRPr lang="zh-CN" altLang="zh-CN" sz="2000" dirty="0">
                    <a:latin typeface="Calibri" panose="020F0502020204030204" pitchFamily="34" charset="0"/>
                    <a:ea typeface="宋体" panose="02010600030101010101" pitchFamily="2" charset="-122"/>
                  </a:endParaRPr>
                </a:p>
              </p:txBody>
            </p:sp>
            <p:sp>
              <p:nvSpPr>
                <p:cNvPr id="46119" name="Line 39"/>
                <p:cNvSpPr/>
                <p:nvPr/>
              </p:nvSpPr>
              <p:spPr>
                <a:xfrm>
                  <a:off x="4635" y="4029"/>
                  <a:ext cx="210" cy="360"/>
                </a:xfrm>
                <a:prstGeom prst="line">
                  <a:avLst/>
                </a:prstGeom>
                <a:ln w="9525" cap="flat" cmpd="sng">
                  <a:solidFill>
                    <a:srgbClr val="000000"/>
                  </a:solidFill>
                  <a:prstDash val="solid"/>
                  <a:round/>
                  <a:headEnd type="none" w="med" len="med"/>
                  <a:tailEnd type="triangle" w="med" len="med"/>
                </a:ln>
              </p:spPr>
            </p:sp>
            <p:sp>
              <p:nvSpPr>
                <p:cNvPr id="46120" name="Text Box 40"/>
                <p:cNvSpPr txBox="1"/>
                <p:nvPr/>
              </p:nvSpPr>
              <p:spPr>
                <a:xfrm>
                  <a:off x="4215" y="3855"/>
                  <a:ext cx="540" cy="45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pre</a:t>
                  </a:r>
                  <a:endParaRPr lang="en-US" altLang="zh-CN" sz="2000" dirty="0">
                    <a:latin typeface="Calibri" panose="020F0502020204030204" pitchFamily="34" charset="0"/>
                    <a:ea typeface="宋体" panose="02010600030101010101" pitchFamily="2" charset="-122"/>
                  </a:endParaRPr>
                </a:p>
              </p:txBody>
            </p:sp>
            <p:grpSp>
              <p:nvGrpSpPr>
                <p:cNvPr id="46121" name="Group 41"/>
                <p:cNvGrpSpPr/>
                <p:nvPr/>
              </p:nvGrpSpPr>
              <p:grpSpPr>
                <a:xfrm>
                  <a:off x="1080" y="3897"/>
                  <a:ext cx="8829" cy="1939"/>
                  <a:chOff x="1065" y="3912"/>
                  <a:chExt cx="8829" cy="1939"/>
                </a:xfrm>
              </p:grpSpPr>
              <p:sp>
                <p:nvSpPr>
                  <p:cNvPr id="46122" name="Line 42"/>
                  <p:cNvSpPr/>
                  <p:nvPr/>
                </p:nvSpPr>
                <p:spPr>
                  <a:xfrm>
                    <a:off x="1269" y="4553"/>
                    <a:ext cx="600" cy="0"/>
                  </a:xfrm>
                  <a:prstGeom prst="line">
                    <a:avLst/>
                  </a:prstGeom>
                  <a:ln w="9525" cap="flat" cmpd="sng">
                    <a:solidFill>
                      <a:srgbClr val="000000"/>
                    </a:solidFill>
                    <a:prstDash val="solid"/>
                    <a:round/>
                    <a:headEnd type="none" w="med" len="med"/>
                    <a:tailEnd type="stealth" w="med" len="lg"/>
                  </a:ln>
                </p:spPr>
              </p:sp>
              <p:sp>
                <p:nvSpPr>
                  <p:cNvPr id="46123" name="Text Box 43"/>
                  <p:cNvSpPr txBox="1"/>
                  <p:nvPr/>
                </p:nvSpPr>
                <p:spPr>
                  <a:xfrm>
                    <a:off x="3069" y="4449"/>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1</a:t>
                    </a:r>
                    <a:endParaRPr lang="en-US" altLang="zh-CN" sz="2000" dirty="0">
                      <a:latin typeface="Calibri" panose="020F0502020204030204" pitchFamily="34" charset="0"/>
                      <a:ea typeface="宋体" panose="02010600030101010101" pitchFamily="2" charset="-122"/>
                    </a:endParaRPr>
                  </a:p>
                </p:txBody>
              </p:sp>
              <p:sp>
                <p:nvSpPr>
                  <p:cNvPr id="46124" name="Line 44"/>
                  <p:cNvSpPr/>
                  <p:nvPr/>
                </p:nvSpPr>
                <p:spPr>
                  <a:xfrm>
                    <a:off x="3549" y="4449"/>
                    <a:ext cx="0" cy="416"/>
                  </a:xfrm>
                  <a:prstGeom prst="line">
                    <a:avLst/>
                  </a:prstGeom>
                  <a:ln w="9525" cap="flat" cmpd="sng">
                    <a:solidFill>
                      <a:srgbClr val="000000"/>
                    </a:solidFill>
                    <a:prstDash val="solid"/>
                    <a:round/>
                    <a:headEnd type="none" w="med" len="med"/>
                    <a:tailEnd type="none" w="med" len="med"/>
                  </a:ln>
                </p:spPr>
              </p:sp>
              <p:sp>
                <p:nvSpPr>
                  <p:cNvPr id="46125" name="Text Box 45"/>
                  <p:cNvSpPr txBox="1"/>
                  <p:nvPr/>
                </p:nvSpPr>
                <p:spPr>
                  <a:xfrm>
                    <a:off x="4127" y="4436"/>
                    <a:ext cx="720" cy="416"/>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sp>
                <p:nvSpPr>
                  <p:cNvPr id="46126" name="Text Box 46"/>
                  <p:cNvSpPr txBox="1"/>
                  <p:nvPr/>
                </p:nvSpPr>
                <p:spPr>
                  <a:xfrm>
                    <a:off x="2349" y="4475"/>
                    <a:ext cx="3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endParaRPr lang="zh-CN" altLang="zh-CN" sz="2000" dirty="0">
                      <a:latin typeface="Calibri" panose="020F0502020204030204" pitchFamily="34" charset="0"/>
                      <a:ea typeface="宋体" panose="02010600030101010101" pitchFamily="2" charset="-122"/>
                    </a:endParaRPr>
                  </a:p>
                </p:txBody>
              </p:sp>
              <p:sp>
                <p:nvSpPr>
                  <p:cNvPr id="46127" name="Rectangle 47" descr="浅色上对角线"/>
                  <p:cNvSpPr/>
                  <p:nvPr/>
                </p:nvSpPr>
                <p:spPr>
                  <a:xfrm>
                    <a:off x="1869" y="4475"/>
                    <a:ext cx="480" cy="41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endParaRPr lang="zh-CN" altLang="en-US" sz="2000" dirty="0">
                      <a:latin typeface="Calibri" panose="020F0502020204030204" pitchFamily="34" charset="0"/>
                      <a:ea typeface="宋体" panose="02010600030101010101" pitchFamily="2" charset="-122"/>
                    </a:endParaRPr>
                  </a:p>
                </p:txBody>
              </p:sp>
              <p:sp>
                <p:nvSpPr>
                  <p:cNvPr id="46128" name="Line 48"/>
                  <p:cNvSpPr/>
                  <p:nvPr/>
                </p:nvSpPr>
                <p:spPr>
                  <a:xfrm>
                    <a:off x="2589" y="4738"/>
                    <a:ext cx="480" cy="0"/>
                  </a:xfrm>
                  <a:prstGeom prst="line">
                    <a:avLst/>
                  </a:prstGeom>
                  <a:ln w="9525" cap="flat" cmpd="sng">
                    <a:solidFill>
                      <a:srgbClr val="000000"/>
                    </a:solidFill>
                    <a:prstDash val="solid"/>
                    <a:round/>
                    <a:headEnd type="none" w="med" len="med"/>
                    <a:tailEnd type="triangle" w="med" len="med"/>
                  </a:ln>
                </p:spPr>
              </p:sp>
              <p:sp>
                <p:nvSpPr>
                  <p:cNvPr id="46129" name="Text Box 49"/>
                  <p:cNvSpPr txBox="1"/>
                  <p:nvPr/>
                </p:nvSpPr>
                <p:spPr>
                  <a:xfrm>
                    <a:off x="1065" y="4101"/>
                    <a:ext cx="405" cy="465"/>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L</a:t>
                    </a:r>
                    <a:endParaRPr lang="en-US" altLang="zh-CN" sz="2000" dirty="0">
                      <a:latin typeface="Calibri" panose="020F0502020204030204" pitchFamily="34" charset="0"/>
                      <a:ea typeface="宋体" panose="02010600030101010101" pitchFamily="2" charset="-122"/>
                    </a:endParaRPr>
                  </a:p>
                </p:txBody>
              </p:sp>
              <p:grpSp>
                <p:nvGrpSpPr>
                  <p:cNvPr id="46130" name="Group 50"/>
                  <p:cNvGrpSpPr/>
                  <p:nvPr/>
                </p:nvGrpSpPr>
                <p:grpSpPr>
                  <a:xfrm>
                    <a:off x="4659" y="3912"/>
                    <a:ext cx="5235" cy="1939"/>
                    <a:chOff x="4659" y="3912"/>
                    <a:chExt cx="5235" cy="1939"/>
                  </a:xfrm>
                </p:grpSpPr>
                <p:grpSp>
                  <p:nvGrpSpPr>
                    <p:cNvPr id="46131" name="Group 51"/>
                    <p:cNvGrpSpPr/>
                    <p:nvPr/>
                  </p:nvGrpSpPr>
                  <p:grpSpPr>
                    <a:xfrm>
                      <a:off x="7989" y="4475"/>
                      <a:ext cx="1905" cy="420"/>
                      <a:chOff x="7974" y="5474"/>
                      <a:chExt cx="1905" cy="420"/>
                    </a:xfrm>
                  </p:grpSpPr>
                  <p:sp>
                    <p:nvSpPr>
                      <p:cNvPr id="46132" name="Text Box 52"/>
                      <p:cNvSpPr txBox="1"/>
                      <p:nvPr/>
                    </p:nvSpPr>
                    <p:spPr>
                      <a:xfrm>
                        <a:off x="7974" y="5474"/>
                        <a:ext cx="720" cy="416"/>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grpSp>
                    <p:nvGrpSpPr>
                      <p:cNvPr id="46133" name="Group 53"/>
                      <p:cNvGrpSpPr/>
                      <p:nvPr/>
                    </p:nvGrpSpPr>
                    <p:grpSpPr>
                      <a:xfrm>
                        <a:off x="8559" y="5478"/>
                        <a:ext cx="1320" cy="416"/>
                        <a:chOff x="8694" y="5448"/>
                        <a:chExt cx="1320" cy="416"/>
                      </a:xfrm>
                    </p:grpSpPr>
                    <p:sp>
                      <p:nvSpPr>
                        <p:cNvPr id="46134" name="Text Box 54"/>
                        <p:cNvSpPr txBox="1"/>
                        <p:nvPr/>
                      </p:nvSpPr>
                      <p:spPr>
                        <a:xfrm>
                          <a:off x="9054" y="5448"/>
                          <a:ext cx="9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n        </a:t>
                          </a:r>
                          <a:r>
                            <a:rPr lang="en-US" altLang="zh-CN" sz="2000" b="1" dirty="0">
                              <a:latin typeface="宋体" panose="02010600030101010101" pitchFamily="2" charset="-122"/>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sp>
                      <p:nvSpPr>
                        <p:cNvPr id="46135" name="Line 55"/>
                        <p:cNvSpPr/>
                        <p:nvPr/>
                      </p:nvSpPr>
                      <p:spPr>
                        <a:xfrm>
                          <a:off x="8694" y="5656"/>
                          <a:ext cx="360" cy="0"/>
                        </a:xfrm>
                        <a:prstGeom prst="line">
                          <a:avLst/>
                        </a:prstGeom>
                        <a:ln w="9525" cap="flat" cmpd="sng">
                          <a:solidFill>
                            <a:srgbClr val="000000"/>
                          </a:solidFill>
                          <a:prstDash val="solid"/>
                          <a:round/>
                          <a:headEnd type="none" w="med" len="med"/>
                          <a:tailEnd type="triangle" w="med" len="med"/>
                        </a:ln>
                      </p:spPr>
                    </p:sp>
                    <p:sp>
                      <p:nvSpPr>
                        <p:cNvPr id="46136" name="Line 56"/>
                        <p:cNvSpPr/>
                        <p:nvPr/>
                      </p:nvSpPr>
                      <p:spPr>
                        <a:xfrm>
                          <a:off x="9534" y="5448"/>
                          <a:ext cx="0" cy="416"/>
                        </a:xfrm>
                        <a:prstGeom prst="line">
                          <a:avLst/>
                        </a:prstGeom>
                        <a:ln w="9525" cap="flat" cmpd="sng">
                          <a:solidFill>
                            <a:srgbClr val="000000"/>
                          </a:solidFill>
                          <a:prstDash val="solid"/>
                          <a:round/>
                          <a:headEnd type="none" w="med" len="med"/>
                          <a:tailEnd type="none" w="med" len="med"/>
                        </a:ln>
                      </p:spPr>
                    </p:sp>
                  </p:grpSp>
                </p:grpSp>
                <p:grpSp>
                  <p:nvGrpSpPr>
                    <p:cNvPr id="46137" name="Group 57"/>
                    <p:cNvGrpSpPr/>
                    <p:nvPr/>
                  </p:nvGrpSpPr>
                  <p:grpSpPr>
                    <a:xfrm>
                      <a:off x="4659" y="3912"/>
                      <a:ext cx="3225" cy="1939"/>
                      <a:chOff x="4659" y="3912"/>
                      <a:chExt cx="3225" cy="1939"/>
                    </a:xfrm>
                  </p:grpSpPr>
                  <p:grpSp>
                    <p:nvGrpSpPr>
                      <p:cNvPr id="46138" name="Group 58"/>
                      <p:cNvGrpSpPr/>
                      <p:nvPr/>
                    </p:nvGrpSpPr>
                    <p:grpSpPr>
                      <a:xfrm>
                        <a:off x="4659" y="3912"/>
                        <a:ext cx="3000" cy="1939"/>
                        <a:chOff x="4659" y="3912"/>
                        <a:chExt cx="3000" cy="1939"/>
                      </a:xfrm>
                    </p:grpSpPr>
                    <p:grpSp>
                      <p:nvGrpSpPr>
                        <p:cNvPr id="46139" name="Group 59"/>
                        <p:cNvGrpSpPr/>
                        <p:nvPr/>
                      </p:nvGrpSpPr>
                      <p:grpSpPr>
                        <a:xfrm>
                          <a:off x="4659" y="3912"/>
                          <a:ext cx="3000" cy="994"/>
                          <a:chOff x="4659" y="3912"/>
                          <a:chExt cx="3000" cy="994"/>
                        </a:xfrm>
                      </p:grpSpPr>
                      <p:grpSp>
                        <p:nvGrpSpPr>
                          <p:cNvPr id="46140" name="Group 60"/>
                          <p:cNvGrpSpPr/>
                          <p:nvPr/>
                        </p:nvGrpSpPr>
                        <p:grpSpPr>
                          <a:xfrm>
                            <a:off x="4659" y="4464"/>
                            <a:ext cx="3000" cy="442"/>
                            <a:chOff x="5214" y="5448"/>
                            <a:chExt cx="3000" cy="442"/>
                          </a:xfrm>
                        </p:grpSpPr>
                        <p:sp>
                          <p:nvSpPr>
                            <p:cNvPr id="46141" name="Text Box 61"/>
                            <p:cNvSpPr txBox="1"/>
                            <p:nvPr/>
                          </p:nvSpPr>
                          <p:spPr>
                            <a:xfrm>
                              <a:off x="5214" y="5448"/>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i-1</a:t>
                              </a:r>
                              <a:endParaRPr lang="en-US" altLang="zh-CN" sz="2000" dirty="0">
                                <a:latin typeface="Calibri" panose="020F0502020204030204" pitchFamily="34" charset="0"/>
                                <a:ea typeface="宋体" panose="02010600030101010101" pitchFamily="2" charset="-122"/>
                              </a:endParaRPr>
                            </a:p>
                          </p:txBody>
                        </p:sp>
                        <p:sp>
                          <p:nvSpPr>
                            <p:cNvPr id="46142" name="Text Box 62"/>
                            <p:cNvSpPr txBox="1"/>
                            <p:nvPr/>
                          </p:nvSpPr>
                          <p:spPr>
                            <a:xfrm>
                              <a:off x="6294" y="5448"/>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i</a:t>
                              </a:r>
                              <a:endParaRPr lang="en-US" altLang="zh-CN" sz="2000" dirty="0">
                                <a:latin typeface="Calibri" panose="020F0502020204030204" pitchFamily="34" charset="0"/>
                                <a:ea typeface="宋体" panose="02010600030101010101" pitchFamily="2" charset="-122"/>
                              </a:endParaRPr>
                            </a:p>
                          </p:txBody>
                        </p:sp>
                        <p:sp>
                          <p:nvSpPr>
                            <p:cNvPr id="46143" name="Line 63"/>
                            <p:cNvSpPr/>
                            <p:nvPr/>
                          </p:nvSpPr>
                          <p:spPr>
                            <a:xfrm>
                              <a:off x="5934" y="5656"/>
                              <a:ext cx="360" cy="0"/>
                            </a:xfrm>
                            <a:prstGeom prst="line">
                              <a:avLst/>
                            </a:prstGeom>
                            <a:ln w="9525" cap="flat" cmpd="sng">
                              <a:solidFill>
                                <a:srgbClr val="000000"/>
                              </a:solidFill>
                              <a:prstDash val="solid"/>
                              <a:round/>
                              <a:headEnd type="none" w="med" len="med"/>
                              <a:tailEnd type="triangle" w="med" len="med"/>
                            </a:ln>
                          </p:spPr>
                        </p:sp>
                        <p:sp>
                          <p:nvSpPr>
                            <p:cNvPr id="46144" name="Line 64"/>
                            <p:cNvSpPr/>
                            <p:nvPr/>
                          </p:nvSpPr>
                          <p:spPr>
                            <a:xfrm>
                              <a:off x="7014" y="5656"/>
                              <a:ext cx="360" cy="0"/>
                            </a:xfrm>
                            <a:prstGeom prst="line">
                              <a:avLst/>
                            </a:prstGeom>
                            <a:ln w="9525" cap="flat" cmpd="sng">
                              <a:solidFill>
                                <a:srgbClr val="000000"/>
                              </a:solidFill>
                              <a:prstDash val="solid"/>
                              <a:round/>
                              <a:headEnd type="none" w="med" len="med"/>
                              <a:tailEnd type="triangle" w="med" len="med"/>
                            </a:ln>
                          </p:spPr>
                        </p:sp>
                        <p:sp>
                          <p:nvSpPr>
                            <p:cNvPr id="46145" name="Line 65"/>
                            <p:cNvSpPr/>
                            <p:nvPr/>
                          </p:nvSpPr>
                          <p:spPr>
                            <a:xfrm>
                              <a:off x="5694" y="5448"/>
                              <a:ext cx="0" cy="416"/>
                            </a:xfrm>
                            <a:prstGeom prst="line">
                              <a:avLst/>
                            </a:prstGeom>
                            <a:ln w="9525" cap="flat" cmpd="sng">
                              <a:solidFill>
                                <a:srgbClr val="000000"/>
                              </a:solidFill>
                              <a:prstDash val="solid"/>
                              <a:round/>
                              <a:headEnd type="none" w="med" len="med"/>
                              <a:tailEnd type="none" w="med" len="med"/>
                            </a:ln>
                          </p:spPr>
                        </p:sp>
                        <p:sp>
                          <p:nvSpPr>
                            <p:cNvPr id="46146" name="Line 66"/>
                            <p:cNvSpPr/>
                            <p:nvPr/>
                          </p:nvSpPr>
                          <p:spPr>
                            <a:xfrm>
                              <a:off x="6774" y="5448"/>
                              <a:ext cx="0" cy="416"/>
                            </a:xfrm>
                            <a:prstGeom prst="line">
                              <a:avLst/>
                            </a:prstGeom>
                            <a:ln w="9525" cap="flat" cmpd="sng">
                              <a:solidFill>
                                <a:srgbClr val="000000"/>
                              </a:solidFill>
                              <a:prstDash val="solid"/>
                              <a:round/>
                              <a:headEnd type="none" w="med" len="med"/>
                              <a:tailEnd type="none" w="med" len="med"/>
                            </a:ln>
                          </p:spPr>
                        </p:sp>
                        <p:sp>
                          <p:nvSpPr>
                            <p:cNvPr id="46147" name="Text Box 67"/>
                            <p:cNvSpPr txBox="1"/>
                            <p:nvPr/>
                          </p:nvSpPr>
                          <p:spPr>
                            <a:xfrm>
                              <a:off x="7374" y="5474"/>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i+1</a:t>
                              </a:r>
                              <a:endParaRPr lang="en-US" altLang="zh-CN" sz="2000" dirty="0">
                                <a:latin typeface="Calibri" panose="020F0502020204030204" pitchFamily="34" charset="0"/>
                                <a:ea typeface="宋体" panose="02010600030101010101" pitchFamily="2" charset="-122"/>
                              </a:endParaRPr>
                            </a:p>
                          </p:txBody>
                        </p:sp>
                        <p:sp>
                          <p:nvSpPr>
                            <p:cNvPr id="46148" name="Line 68"/>
                            <p:cNvSpPr/>
                            <p:nvPr/>
                          </p:nvSpPr>
                          <p:spPr>
                            <a:xfrm>
                              <a:off x="7854" y="5474"/>
                              <a:ext cx="0" cy="416"/>
                            </a:xfrm>
                            <a:prstGeom prst="line">
                              <a:avLst/>
                            </a:prstGeom>
                            <a:ln w="9525" cap="flat" cmpd="sng">
                              <a:solidFill>
                                <a:srgbClr val="000000"/>
                              </a:solidFill>
                              <a:prstDash val="solid"/>
                              <a:round/>
                              <a:headEnd type="none" w="med" len="med"/>
                              <a:tailEnd type="none" w="med" len="med"/>
                            </a:ln>
                          </p:spPr>
                        </p:sp>
                      </p:grpSp>
                      <p:sp>
                        <p:nvSpPr>
                          <p:cNvPr id="46149" name="Freeform 69"/>
                          <p:cNvSpPr/>
                          <p:nvPr/>
                        </p:nvSpPr>
                        <p:spPr>
                          <a:xfrm>
                            <a:off x="5379" y="3912"/>
                            <a:ext cx="1320" cy="676"/>
                          </a:xfrm>
                          <a:custGeom>
                            <a:avLst/>
                            <a:gdLst/>
                            <a:ahLst/>
                            <a:cxnLst>
                              <a:cxn ang="0">
                                <a:pos x="0" y="676"/>
                              </a:cxn>
                              <a:cxn ang="0">
                                <a:pos x="720" y="52"/>
                              </a:cxn>
                              <a:cxn ang="0">
                                <a:pos x="1320" y="364"/>
                              </a:cxn>
                            </a:cxnLst>
                            <a:pathLst>
                              <a:path w="1320" h="676">
                                <a:moveTo>
                                  <a:pt x="0" y="676"/>
                                </a:moveTo>
                                <a:cubicBezTo>
                                  <a:pt x="250" y="390"/>
                                  <a:pt x="500" y="104"/>
                                  <a:pt x="720" y="52"/>
                                </a:cubicBezTo>
                                <a:cubicBezTo>
                                  <a:pt x="940" y="0"/>
                                  <a:pt x="1130" y="182"/>
                                  <a:pt x="1320" y="364"/>
                                </a:cubicBez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46150" name="Line 70"/>
                          <p:cNvSpPr/>
                          <p:nvPr/>
                        </p:nvSpPr>
                        <p:spPr>
                          <a:xfrm>
                            <a:off x="6714" y="4256"/>
                            <a:ext cx="120" cy="104"/>
                          </a:xfrm>
                          <a:prstGeom prst="line">
                            <a:avLst/>
                          </a:prstGeom>
                          <a:ln w="9525" cap="flat" cmpd="sng">
                            <a:solidFill>
                              <a:srgbClr val="000000"/>
                            </a:solidFill>
                            <a:prstDash val="solid"/>
                            <a:round/>
                            <a:headEnd type="none" w="med" len="med"/>
                            <a:tailEnd type="triangle" w="med" len="med"/>
                          </a:ln>
                        </p:spPr>
                      </p:sp>
                    </p:grpSp>
                    <p:sp>
                      <p:nvSpPr>
                        <p:cNvPr id="46151" name="Text Box 71"/>
                        <p:cNvSpPr txBox="1"/>
                        <p:nvPr/>
                      </p:nvSpPr>
                      <p:spPr>
                        <a:xfrm>
                          <a:off x="5259" y="5435"/>
                          <a:ext cx="435" cy="416"/>
                        </a:xfrm>
                        <a:prstGeom prst="rect">
                          <a:avLst/>
                        </a:prstGeom>
                        <a:solidFill>
                          <a:srgbClr val="FFFFFF"/>
                        </a:solidFill>
                        <a:ln w="9525" cap="flat" cmpd="sng">
                          <a:solidFill>
                            <a:srgbClr val="FFFFFF"/>
                          </a:solidFill>
                          <a:prstDash val="solid"/>
                          <a:miter/>
                          <a:headEnd type="none" w="med" len="med"/>
                          <a:tailEnd type="none" w="med" len="med"/>
                        </a:ln>
                      </p:spPr>
                      <p:txBody>
                        <a:bodyPr anchor="t"/>
                        <a:p>
                          <a:pPr algn="just" eaLnBrk="0" hangingPunct="0"/>
                          <a:r>
                            <a:rPr lang="en-US" altLang="zh-CN" sz="2400" dirty="0">
                              <a:latin typeface="Calibri" panose="020F0502020204030204" pitchFamily="34" charset="0"/>
                              <a:ea typeface="宋体" panose="02010600030101010101" pitchFamily="2" charset="-122"/>
                            </a:rPr>
                            <a:t>r</a:t>
                          </a:r>
                          <a:endParaRPr lang="en-US" altLang="zh-CN" sz="2400" dirty="0">
                            <a:latin typeface="Calibri" panose="020F0502020204030204" pitchFamily="34" charset="0"/>
                            <a:ea typeface="宋体" panose="02010600030101010101" pitchFamily="2" charset="-122"/>
                          </a:endParaRPr>
                        </a:p>
                      </p:txBody>
                    </p:sp>
                    <p:sp>
                      <p:nvSpPr>
                        <p:cNvPr id="46152" name="Line 72"/>
                        <p:cNvSpPr/>
                        <p:nvPr/>
                      </p:nvSpPr>
                      <p:spPr>
                        <a:xfrm flipV="1">
                          <a:off x="5499" y="4961"/>
                          <a:ext cx="360" cy="416"/>
                        </a:xfrm>
                        <a:prstGeom prst="line">
                          <a:avLst/>
                        </a:prstGeom>
                        <a:ln w="9525" cap="flat" cmpd="sng">
                          <a:solidFill>
                            <a:srgbClr val="000000"/>
                          </a:solidFill>
                          <a:prstDash val="solid"/>
                          <a:round/>
                          <a:headEnd type="none" w="med" len="med"/>
                          <a:tailEnd type="triangle" w="med" len="med"/>
                        </a:ln>
                      </p:spPr>
                    </p:sp>
                  </p:grpSp>
                  <p:sp>
                    <p:nvSpPr>
                      <p:cNvPr id="46153" name="Line 73"/>
                      <p:cNvSpPr/>
                      <p:nvPr/>
                    </p:nvSpPr>
                    <p:spPr>
                      <a:xfrm>
                        <a:off x="7524" y="4708"/>
                        <a:ext cx="360" cy="0"/>
                      </a:xfrm>
                      <a:prstGeom prst="line">
                        <a:avLst/>
                      </a:prstGeom>
                      <a:ln w="9525" cap="flat" cmpd="sng">
                        <a:solidFill>
                          <a:srgbClr val="000000"/>
                        </a:solidFill>
                        <a:prstDash val="solid"/>
                        <a:round/>
                        <a:headEnd type="none" w="med" len="med"/>
                        <a:tailEnd type="triangle" w="med" len="med"/>
                      </a:ln>
                    </p:spPr>
                  </p:sp>
                </p:grpSp>
              </p:grpSp>
              <p:sp>
                <p:nvSpPr>
                  <p:cNvPr id="46154" name="Line 74"/>
                  <p:cNvSpPr/>
                  <p:nvPr/>
                </p:nvSpPr>
                <p:spPr>
                  <a:xfrm>
                    <a:off x="3759" y="4657"/>
                    <a:ext cx="360" cy="0"/>
                  </a:xfrm>
                  <a:prstGeom prst="line">
                    <a:avLst/>
                  </a:prstGeom>
                  <a:ln w="9525" cap="flat" cmpd="sng">
                    <a:solidFill>
                      <a:srgbClr val="000000"/>
                    </a:solidFill>
                    <a:prstDash val="solid"/>
                    <a:round/>
                    <a:headEnd type="none" w="med" len="med"/>
                    <a:tailEnd type="triangle" w="med" len="med"/>
                  </a:ln>
                </p:spPr>
              </p:sp>
            </p:grpSp>
          </p:grpSp>
          <p:sp>
            <p:nvSpPr>
              <p:cNvPr id="46155" name="Text Box 75"/>
              <p:cNvSpPr txBox="1"/>
              <p:nvPr/>
            </p:nvSpPr>
            <p:spPr>
              <a:xfrm>
                <a:off x="810" y="5445"/>
                <a:ext cx="540" cy="510"/>
              </a:xfrm>
              <a:prstGeom prst="rect">
                <a:avLst/>
              </a:prstGeom>
              <a:no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L</a:t>
                </a:r>
                <a:endParaRPr lang="en-US" altLang="zh-CN" sz="2000" dirty="0">
                  <a:latin typeface="Calibri" panose="020F0502020204030204" pitchFamily="34" charset="0"/>
                  <a:ea typeface="宋体" panose="02010600030101010101" pitchFamily="2" charset="-122"/>
                </a:endParaRPr>
              </a:p>
            </p:txBody>
          </p:sp>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B22736D-AAAD-40F0-8AD2-1EE71BD0CEC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7106"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47107" name="Rectangle 2"/>
          <p:cNvSpPr>
            <a:spLocks noGrp="1"/>
          </p:cNvSpPr>
          <p:nvPr>
            <p:ph type="title"/>
          </p:nvPr>
        </p:nvSpPr>
        <p:spPr>
          <a:xfrm>
            <a:off x="330200" y="-252412"/>
            <a:ext cx="10515600" cy="1325562"/>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单链表删除算法实现</a:t>
            </a:r>
            <a:endParaRPr lang="zh-CN" altLang="en-US" dirty="0">
              <a:latin typeface="黑体" panose="02010609060101010101" pitchFamily="49" charset="-122"/>
              <a:ea typeface="黑体" panose="02010609060101010101" pitchFamily="49" charset="-122"/>
            </a:endParaRPr>
          </a:p>
        </p:txBody>
      </p:sp>
      <p:sp>
        <p:nvSpPr>
          <p:cNvPr id="47108" name="Rectangle 3"/>
          <p:cNvSpPr>
            <a:spLocks noGrp="1"/>
          </p:cNvSpPr>
          <p:nvPr>
            <p:ph idx="1"/>
          </p:nvPr>
        </p:nvSpPr>
        <p:spPr>
          <a:xfrm>
            <a:off x="130175" y="798513"/>
            <a:ext cx="11844338" cy="6059487"/>
          </a:xfrm>
          <a:ln>
            <a:solidFill>
              <a:schemeClr val="accent1"/>
            </a:solidFill>
            <a:miter/>
          </a:ln>
        </p:spPr>
        <p:txBody>
          <a:bodyPr vert="horz" wrap="square" lIns="91440" tIns="45720" rIns="91440" bIns="45720" anchor="t"/>
          <a:p>
            <a:pPr algn="just" eaLnBrk="1" hangingPunct="1">
              <a:buFont typeface="Wingdings" panose="05000000000000000000" pitchFamily="2" charset="2"/>
              <a:buNone/>
            </a:pPr>
            <a:r>
              <a:rPr lang="en-US" altLang="zh-CN" dirty="0">
                <a:latin typeface="宋体" panose="02010600030101010101" pitchFamily="2" charset="-122"/>
              </a:rPr>
              <a:t>int DelList(LinkList L,int i,ElemType *e)</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a:t>
            </a:r>
            <a:r>
              <a:rPr lang="zh-CN" altLang="en-US" dirty="0">
                <a:latin typeface="宋体" panose="02010600030101010101" pitchFamily="2" charset="-122"/>
              </a:rPr>
              <a:t>在带头结点的单链表</a:t>
            </a:r>
            <a:r>
              <a:rPr lang="en-US" altLang="zh-CN" dirty="0">
                <a:latin typeface="宋体" panose="02010600030101010101" pitchFamily="2" charset="-122"/>
              </a:rPr>
              <a:t>L</a:t>
            </a:r>
            <a:r>
              <a:rPr lang="zh-CN" altLang="en-US" dirty="0">
                <a:latin typeface="宋体" panose="02010600030101010101" pitchFamily="2" charset="-122"/>
              </a:rPr>
              <a:t>中删除第</a:t>
            </a:r>
            <a:r>
              <a:rPr lang="en-US" altLang="zh-CN" dirty="0">
                <a:latin typeface="宋体" panose="02010600030101010101" pitchFamily="2" charset="-122"/>
              </a:rPr>
              <a:t>i</a:t>
            </a:r>
            <a:r>
              <a:rPr lang="zh-CN" altLang="en-US" dirty="0">
                <a:latin typeface="宋体" panose="02010600030101010101" pitchFamily="2" charset="-122"/>
              </a:rPr>
              <a:t>个元素，并保存其值到变量*</a:t>
            </a:r>
            <a:r>
              <a:rPr lang="en-US" altLang="zh-CN" dirty="0">
                <a:latin typeface="宋体" panose="02010600030101010101" pitchFamily="2" charset="-122"/>
              </a:rPr>
              <a:t>e</a:t>
            </a:r>
            <a:r>
              <a:rPr lang="zh-CN" altLang="en-US" dirty="0">
                <a:latin typeface="宋体" panose="02010600030101010101" pitchFamily="2" charset="-122"/>
              </a:rPr>
              <a:t>中*</a:t>
            </a:r>
            <a:r>
              <a:rPr lang="en-US" altLang="zh-CN" dirty="0">
                <a:latin typeface="宋体" panose="02010600030101010101" pitchFamily="2" charset="-122"/>
              </a:rPr>
              <a:t>/</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ea typeface="PMingLiU"/>
              </a:rPr>
              <a:t>	 </a:t>
            </a:r>
            <a:r>
              <a:rPr lang="en-US" altLang="zh-CN" dirty="0">
                <a:latin typeface="宋体" panose="02010600030101010101" pitchFamily="2" charset="-122"/>
              </a:rPr>
              <a:t>Node *pre,*r;int k =0; </a:t>
            </a:r>
            <a:r>
              <a:rPr lang="en-US" altLang="zh-CN" b="1" dirty="0">
                <a:solidFill>
                  <a:srgbClr val="C00000"/>
                </a:solidFill>
                <a:latin typeface="宋体" panose="02010600030101010101" pitchFamily="2" charset="-122"/>
              </a:rPr>
              <a:t>pre=L</a:t>
            </a:r>
            <a:r>
              <a:rPr lang="en-US" altLang="zh-CN" dirty="0">
                <a:latin typeface="宋体" panose="02010600030101010101" pitchFamily="2" charset="-122"/>
              </a:rPr>
              <a:t>;</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ea typeface="PMingLiU"/>
              </a:rPr>
              <a:t>	 </a:t>
            </a:r>
            <a:r>
              <a:rPr lang="en-US" altLang="zh-CN" dirty="0">
                <a:latin typeface="宋体" panose="02010600030101010101" pitchFamily="2" charset="-122"/>
              </a:rPr>
              <a:t>while( </a:t>
            </a:r>
            <a:r>
              <a:rPr lang="en-US" altLang="zh-CN" b="1" dirty="0">
                <a:solidFill>
                  <a:srgbClr val="C00000"/>
                </a:solidFill>
                <a:latin typeface="宋体" panose="02010600030101010101" pitchFamily="2" charset="-122"/>
              </a:rPr>
              <a:t>pre-&gt;next!=NULL </a:t>
            </a:r>
            <a:r>
              <a:rPr lang="en-US" altLang="zh-CN" dirty="0">
                <a:latin typeface="宋体" panose="02010600030101010101" pitchFamily="2" charset="-122"/>
              </a:rPr>
              <a:t>&amp;&amp; </a:t>
            </a:r>
            <a:r>
              <a:rPr lang="en-US" altLang="zh-CN" b="1" dirty="0">
                <a:solidFill>
                  <a:srgbClr val="C00000"/>
                </a:solidFill>
                <a:latin typeface="宋体" panose="02010600030101010101" pitchFamily="2" charset="-122"/>
              </a:rPr>
              <a:t>k&lt;=i-2</a:t>
            </a:r>
            <a:r>
              <a:rPr lang="en-US" altLang="zh-CN" dirty="0">
                <a:latin typeface="宋体" panose="02010600030101010101" pitchFamily="2" charset="-122"/>
              </a:rPr>
              <a:t>) /*</a:t>
            </a:r>
            <a:r>
              <a:rPr lang="zh-CN" altLang="en-US" dirty="0">
                <a:latin typeface="宋体" panose="02010600030101010101" pitchFamily="2" charset="-122"/>
              </a:rPr>
              <a:t>寻找被删除结点</a:t>
            </a:r>
            <a:r>
              <a:rPr lang="en-US" altLang="zh-CN" dirty="0">
                <a:latin typeface="宋体" panose="02010600030101010101" pitchFamily="2" charset="-122"/>
              </a:rPr>
              <a:t>i</a:t>
            </a:r>
            <a:r>
              <a:rPr lang="zh-CN" altLang="en-US" dirty="0">
                <a:latin typeface="宋体" panose="02010600030101010101" pitchFamily="2" charset="-122"/>
              </a:rPr>
              <a:t>的前驱结点*</a:t>
            </a:r>
            <a:r>
              <a:rPr lang="en-US" altLang="zh-CN" dirty="0">
                <a:latin typeface="宋体" panose="02010600030101010101" pitchFamily="2" charset="-122"/>
              </a:rPr>
              <a:t>/</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 </a:t>
            </a:r>
            <a:r>
              <a:rPr lang="en-US" altLang="zh-CN" b="1" dirty="0">
                <a:solidFill>
                  <a:srgbClr val="C00000"/>
                </a:solidFill>
                <a:latin typeface="宋体" panose="02010600030101010101" pitchFamily="2" charset="-122"/>
              </a:rPr>
              <a:t>pre=pre-&gt;next</a:t>
            </a:r>
            <a:r>
              <a:rPr lang="en-US" altLang="zh-CN" dirty="0">
                <a:latin typeface="宋体" panose="02010600030101010101" pitchFamily="2" charset="-122"/>
              </a:rPr>
              <a:t>; </a:t>
            </a:r>
            <a:r>
              <a:rPr lang="en-US" altLang="zh-CN" b="1" dirty="0">
                <a:solidFill>
                  <a:srgbClr val="C00000"/>
                </a:solidFill>
                <a:latin typeface="宋体" panose="02010600030101010101" pitchFamily="2" charset="-122"/>
              </a:rPr>
              <a:t>k=k+1</a:t>
            </a:r>
            <a:r>
              <a:rPr lang="en-US" altLang="zh-CN" dirty="0">
                <a:latin typeface="宋体" panose="02010600030101010101" pitchFamily="2" charset="-122"/>
              </a:rPr>
              <a:t>; }</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if(pre-&gt;next==NULL) </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 printf(</a:t>
            </a:r>
            <a:r>
              <a:rPr lang="en-US" altLang="zh-CN" dirty="0">
                <a:latin typeface="Courier New" panose="02070309020205020404" pitchFamily="49" charset="0"/>
              </a:rPr>
              <a:t>“</a:t>
            </a:r>
            <a:r>
              <a:rPr lang="zh-CN" altLang="en-US" dirty="0">
                <a:latin typeface="宋体" panose="02010600030101010101" pitchFamily="2" charset="-122"/>
              </a:rPr>
              <a:t>删除结点的位置</a:t>
            </a:r>
            <a:r>
              <a:rPr lang="en-US" altLang="zh-CN" dirty="0">
                <a:latin typeface="宋体" panose="02010600030101010101" pitchFamily="2" charset="-122"/>
              </a:rPr>
              <a:t>i</a:t>
            </a:r>
            <a:r>
              <a:rPr lang="zh-CN" altLang="en-US" dirty="0">
                <a:latin typeface="宋体" panose="02010600030101010101" pitchFamily="2" charset="-122"/>
              </a:rPr>
              <a:t>不合理！</a:t>
            </a:r>
            <a:r>
              <a:rPr lang="en-US" altLang="zh-CN" dirty="0">
                <a:latin typeface="Courier New" panose="02070309020205020404" pitchFamily="49" charset="0"/>
              </a:rPr>
              <a:t>“</a:t>
            </a:r>
            <a:r>
              <a:rPr lang="en-US" altLang="zh-CN" dirty="0">
                <a:latin typeface="宋体" panose="02010600030101010101" pitchFamily="2" charset="-122"/>
              </a:rPr>
              <a:t>); return ERROR; }</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a:t>
            </a:r>
            <a:r>
              <a:rPr lang="en-US" altLang="zh-CN" b="1" dirty="0">
                <a:solidFill>
                  <a:srgbClr val="C00000"/>
                </a:solidFill>
                <a:latin typeface="宋体" panose="02010600030101010101" pitchFamily="2" charset="-122"/>
              </a:rPr>
              <a:t>r=pre-&gt;next</a:t>
            </a:r>
            <a:r>
              <a:rPr lang="en-US" altLang="zh-CN" dirty="0">
                <a:latin typeface="宋体" panose="02010600030101010101" pitchFamily="2" charset="-122"/>
              </a:rPr>
              <a:t>; </a:t>
            </a:r>
            <a:r>
              <a:rPr lang="en-US" altLang="zh-CN" b="1" dirty="0">
                <a:solidFill>
                  <a:srgbClr val="C00000"/>
                </a:solidFill>
                <a:latin typeface="宋体" panose="02010600030101010101" pitchFamily="2" charset="-122"/>
              </a:rPr>
              <a:t>pre-&gt;next=r-&gt;next</a:t>
            </a:r>
            <a:r>
              <a:rPr lang="en-US" altLang="zh-CN" dirty="0">
                <a:latin typeface="宋体" panose="02010600030101010101" pitchFamily="2" charset="-122"/>
              </a:rPr>
              <a:t>; </a:t>
            </a:r>
            <a:r>
              <a:rPr lang="en-US" altLang="zh-CN" b="1" dirty="0">
                <a:solidFill>
                  <a:srgbClr val="C00000"/>
                </a:solidFill>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删除结点</a:t>
            </a:r>
            <a:r>
              <a:rPr lang="en-US" altLang="zh-CN" dirty="0">
                <a:latin typeface="宋体" panose="02010600030101010101" pitchFamily="2" charset="-122"/>
              </a:rPr>
              <a:t>r*/</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b="1" dirty="0">
                <a:latin typeface="宋体" panose="02010600030101010101" pitchFamily="2" charset="-122"/>
              </a:rPr>
              <a:t>  </a:t>
            </a:r>
            <a:r>
              <a:rPr lang="en-US" altLang="zh-CN" b="1" dirty="0">
                <a:solidFill>
                  <a:srgbClr val="002060"/>
                </a:solidFill>
                <a:latin typeface="宋体" panose="02010600030101010101" pitchFamily="2" charset="-122"/>
              </a:rPr>
              <a:t>free(r)</a:t>
            </a:r>
            <a:r>
              <a:rPr lang="en-US" altLang="zh-CN" b="1" dirty="0">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释放被删除的结点所占的内存空间*</a:t>
            </a:r>
            <a:r>
              <a:rPr lang="en-US" altLang="zh-CN" dirty="0">
                <a:latin typeface="宋体" panose="02010600030101010101" pitchFamily="2" charset="-122"/>
              </a:rPr>
              <a:t>/</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return OK;</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a:t>
            </a:r>
            <a:endParaRPr lang="en-US" altLang="zh-CN" dirty="0">
              <a:latin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CC6D38B-9DB9-49DE-9DC3-0C4D4C16D6D5}"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8130"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48131" name="Rectangle 2"/>
          <p:cNvSpPr>
            <a:spLocks noGrp="1"/>
          </p:cNvSpPr>
          <p:nvPr>
            <p:ph type="title"/>
          </p:nvPr>
        </p:nvSpPr>
        <p:spPr>
          <a:xfrm>
            <a:off x="160338" y="0"/>
            <a:ext cx="10515600" cy="1325563"/>
          </a:xfrm>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求单链表的长度</a:t>
            </a:r>
            <a:endParaRPr lang="zh-CN" altLang="en-US" dirty="0">
              <a:latin typeface="黑体" panose="02010609060101010101" pitchFamily="49" charset="-122"/>
              <a:ea typeface="黑体" panose="02010609060101010101" pitchFamily="49" charset="-122"/>
            </a:endParaRPr>
          </a:p>
        </p:txBody>
      </p:sp>
      <p:sp>
        <p:nvSpPr>
          <p:cNvPr id="48132" name="Rectangle 3"/>
          <p:cNvSpPr>
            <a:spLocks noGrp="1"/>
          </p:cNvSpPr>
          <p:nvPr>
            <p:ph idx="1"/>
          </p:nvPr>
        </p:nvSpPr>
        <p:spPr>
          <a:xfrm>
            <a:off x="160338" y="1058863"/>
            <a:ext cx="11828462" cy="5297487"/>
          </a:xfrm>
          <a:ln>
            <a:solidFill>
              <a:schemeClr val="accent1"/>
            </a:solidFill>
            <a:miter/>
          </a:ln>
        </p:spPr>
        <p:txBody>
          <a:bodyPr vert="horz" wrap="square" lIns="91440" tIns="45720" rIns="91440" bIns="45720" anchor="t"/>
          <a:p>
            <a:pPr eaLnBrk="1" hangingPunct="1">
              <a:lnSpc>
                <a:spcPct val="150000"/>
              </a:lnSpc>
              <a:buFont typeface="Wingdings" panose="05000000000000000000" pitchFamily="2" charset="2"/>
              <a:buNone/>
            </a:pPr>
            <a:r>
              <a:rPr lang="en-US" altLang="zh-CN" b="1" dirty="0">
                <a:latin typeface="宋体" panose="02010600030101010101" pitchFamily="2" charset="-122"/>
              </a:rPr>
              <a:t>	</a:t>
            </a:r>
            <a:r>
              <a:rPr lang="zh-CN" altLang="en-US" b="1" dirty="0">
                <a:latin typeface="宋体" panose="02010600030101010101" pitchFamily="2" charset="-122"/>
              </a:rPr>
              <a:t>算法描述：</a:t>
            </a:r>
            <a:r>
              <a:rPr lang="zh-CN" altLang="en-US" dirty="0">
                <a:latin typeface="宋体" panose="02010600030101010101" pitchFamily="2" charset="-122"/>
              </a:rPr>
              <a:t>可以采用</a:t>
            </a:r>
            <a:r>
              <a:rPr lang="zh-CN" altLang="en-US" dirty="0">
                <a:latin typeface="Times New Roman" panose="02020603050405020304" pitchFamily="18" charset="0"/>
              </a:rPr>
              <a:t>“</a:t>
            </a:r>
            <a:r>
              <a:rPr lang="zh-CN" altLang="en-US" dirty="0">
                <a:latin typeface="宋体" panose="02010600030101010101" pitchFamily="2" charset="-122"/>
              </a:rPr>
              <a:t>数</a:t>
            </a:r>
            <a:r>
              <a:rPr lang="zh-CN" altLang="en-US" dirty="0">
                <a:latin typeface="Times New Roman" panose="02020603050405020304" pitchFamily="18" charset="0"/>
              </a:rPr>
              <a:t>”</a:t>
            </a:r>
            <a:r>
              <a:rPr lang="zh-CN" altLang="en-US" dirty="0">
                <a:latin typeface="宋体" panose="02010600030101010101" pitchFamily="2" charset="-122"/>
              </a:rPr>
              <a:t>结点的方法来求出单链表的长度，用指针</a:t>
            </a:r>
            <a:r>
              <a:rPr lang="en-US" altLang="zh-CN" dirty="0"/>
              <a:t>p</a:t>
            </a:r>
            <a:r>
              <a:rPr lang="zh-CN" altLang="en-US" dirty="0">
                <a:latin typeface="宋体" panose="02010600030101010101" pitchFamily="2" charset="-122"/>
              </a:rPr>
              <a:t>依次指向各个结点</a:t>
            </a:r>
            <a:r>
              <a:rPr lang="en-US" altLang="zh-CN" dirty="0"/>
              <a:t>,</a:t>
            </a:r>
            <a:r>
              <a:rPr lang="zh-CN" altLang="en-US" dirty="0">
                <a:latin typeface="宋体" panose="02010600030101010101" pitchFamily="2" charset="-122"/>
              </a:rPr>
              <a:t>从第一个元素开始</a:t>
            </a:r>
            <a:r>
              <a:rPr lang="zh-CN" altLang="en-US" dirty="0">
                <a:latin typeface="Times New Roman" panose="02020603050405020304" pitchFamily="18" charset="0"/>
              </a:rPr>
              <a:t>“</a:t>
            </a:r>
            <a:r>
              <a:rPr lang="zh-CN" altLang="en-US" dirty="0">
                <a:latin typeface="宋体" panose="02010600030101010101" pitchFamily="2" charset="-122"/>
              </a:rPr>
              <a:t>数</a:t>
            </a:r>
            <a:r>
              <a:rPr lang="zh-CN" altLang="en-US" dirty="0">
                <a:latin typeface="Times New Roman" panose="02020603050405020304" pitchFamily="18" charset="0"/>
              </a:rPr>
              <a:t>”</a:t>
            </a:r>
            <a:r>
              <a:rPr lang="zh-CN" altLang="en-US" dirty="0">
                <a:latin typeface="宋体" panose="02010600030101010101" pitchFamily="2" charset="-122"/>
              </a:rPr>
              <a:t>，一直</a:t>
            </a:r>
            <a:r>
              <a:rPr lang="zh-CN" altLang="en-US" dirty="0">
                <a:latin typeface="Times New Roman" panose="02020603050405020304" pitchFamily="18" charset="0"/>
              </a:rPr>
              <a:t>“</a:t>
            </a:r>
            <a:r>
              <a:rPr lang="zh-CN" altLang="en-US" dirty="0">
                <a:latin typeface="宋体" panose="02010600030101010101" pitchFamily="2" charset="-122"/>
              </a:rPr>
              <a:t>数</a:t>
            </a:r>
            <a:r>
              <a:rPr lang="zh-CN" altLang="en-US" dirty="0">
                <a:latin typeface="Times New Roman" panose="02020603050405020304" pitchFamily="18" charset="0"/>
              </a:rPr>
              <a:t>”</a:t>
            </a:r>
            <a:r>
              <a:rPr lang="zh-CN" altLang="en-US" dirty="0">
                <a:latin typeface="宋体" panose="02010600030101010101" pitchFamily="2" charset="-122"/>
              </a:rPr>
              <a:t>到最后一个结点</a:t>
            </a:r>
            <a:r>
              <a:rPr lang="en-US" altLang="zh-CN" dirty="0">
                <a:latin typeface="宋体" panose="02010600030101010101" pitchFamily="2" charset="-122"/>
              </a:rPr>
              <a:t>( </a:t>
            </a:r>
            <a:r>
              <a:rPr lang="en-US" altLang="zh-CN" dirty="0"/>
              <a:t>p</a:t>
            </a:r>
            <a:r>
              <a:rPr lang="en-US" altLang="zh-CN" dirty="0">
                <a:latin typeface="Times New Roman" panose="02020603050405020304" pitchFamily="18" charset="0"/>
              </a:rPr>
              <a:t>-&gt;</a:t>
            </a:r>
            <a:r>
              <a:rPr lang="en-US" altLang="zh-CN" dirty="0"/>
              <a:t>next==NULL </a:t>
            </a:r>
            <a:r>
              <a:rPr lang="zh-CN" altLang="en-US" dirty="0"/>
              <a:t>）</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buFont typeface="Wingdings" panose="05000000000000000000" pitchFamily="2" charset="2"/>
              <a:buNone/>
            </a:pPr>
            <a:r>
              <a:rPr lang="zh-CN" altLang="en-US" dirty="0">
                <a:latin typeface="宋体" panose="02010600030101010101" pitchFamily="2" charset="-122"/>
              </a:rPr>
              <a:t>	</a:t>
            </a:r>
            <a:r>
              <a:rPr lang="en-US" altLang="zh-CN" sz="2400" dirty="0">
                <a:latin typeface="宋体" panose="02010600030101010101" pitchFamily="2" charset="-122"/>
              </a:rPr>
              <a:t>int	ListLength(LinkList L) /*L</a:t>
            </a:r>
            <a:r>
              <a:rPr lang="zh-CN" altLang="en-US" sz="2400" dirty="0">
                <a:latin typeface="宋体" panose="02010600030101010101" pitchFamily="2" charset="-122"/>
              </a:rPr>
              <a:t>为带头结点的单链表*</a:t>
            </a:r>
            <a:r>
              <a:rPr lang="en-US" altLang="zh-CN" sz="2400" dirty="0">
                <a:latin typeface="宋体" panose="02010600030101010101" pitchFamily="2" charset="-122"/>
              </a:rPr>
              <a:t>/</a:t>
            </a:r>
            <a:endParaRPr lang="en-US" altLang="zh-CN" sz="2400" dirty="0">
              <a:latin typeface="宋体" panose="02010600030101010101" pitchFamily="2" charset="-122"/>
            </a:endParaRPr>
          </a:p>
          <a:p>
            <a:pPr eaLnBrk="1" hangingPunct="1">
              <a:buFont typeface="Wingdings" panose="05000000000000000000" pitchFamily="2" charset="2"/>
              <a:buNone/>
            </a:pPr>
            <a:r>
              <a:rPr lang="en-US" altLang="zh-CN" sz="2400" dirty="0">
                <a:latin typeface="宋体" panose="02010600030101010101" pitchFamily="2" charset="-122"/>
              </a:rPr>
              <a:t>  {   Node *p; </a:t>
            </a:r>
            <a:r>
              <a:rPr lang="en-US" altLang="zh-CN" sz="2400" b="1" dirty="0">
                <a:solidFill>
                  <a:srgbClr val="C00000"/>
                </a:solidFill>
                <a:latin typeface="宋体" panose="02010600030101010101" pitchFamily="2" charset="-122"/>
              </a:rPr>
              <a:t>p=L-&gt;next</a:t>
            </a:r>
            <a:r>
              <a:rPr lang="en-US" altLang="zh-CN" sz="2400" dirty="0">
                <a:latin typeface="宋体" panose="02010600030101010101" pitchFamily="2" charset="-122"/>
              </a:rPr>
              <a:t>;	</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j=0;   /*</a:t>
            </a:r>
            <a:r>
              <a:rPr lang="zh-CN" altLang="en-US" sz="2400" dirty="0">
                <a:latin typeface="宋体" panose="02010600030101010101" pitchFamily="2" charset="-122"/>
              </a:rPr>
              <a:t>用来存放单链表的长度*</a:t>
            </a:r>
            <a:r>
              <a:rPr lang="en-US" altLang="zh-CN" sz="2400" dirty="0">
                <a:latin typeface="宋体" panose="02010600030101010101" pitchFamily="2" charset="-122"/>
              </a:rPr>
              <a:t>/</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while(p!=NULL)</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 p=p-&gt;next; j++; }</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return j;</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宋体" panose="02010600030101010101" pitchFamily="2" charset="-122"/>
              </a:rPr>
              <a:t>   }</a:t>
            </a:r>
            <a:endParaRPr lang="en-US" altLang="zh-CN" sz="2400" dirty="0">
              <a:latin typeface="宋体" panose="02010600030101010101" pitchFamily="2" charset="-122"/>
            </a:endParaRPr>
          </a:p>
          <a:p>
            <a:pPr algn="just" eaLnBrk="1" hangingPunct="1">
              <a:buFont typeface="Wingdings" panose="05000000000000000000" pitchFamily="2" charset="2"/>
              <a:buNone/>
            </a:pP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A4B0766-81E0-43B3-B355-1CE89E2A3306}"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9154"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49155" name="Rectangle 2"/>
          <p:cNvSpPr>
            <a:spLocks noGrp="1"/>
          </p:cNvSpPr>
          <p:nvPr>
            <p:ph type="title"/>
          </p:nvPr>
        </p:nvSpPr>
        <p:spPr>
          <a:xfrm>
            <a:off x="838200" y="234950"/>
            <a:ext cx="10515600" cy="1325563"/>
          </a:xfrm>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示例：求两个集合的差</a:t>
            </a:r>
            <a:endParaRPr lang="zh-CN" altLang="en-US" dirty="0">
              <a:latin typeface="黑体" panose="02010609060101010101" pitchFamily="49" charset="-122"/>
              <a:ea typeface="黑体" panose="02010609060101010101" pitchFamily="49" charset="-122"/>
            </a:endParaRPr>
          </a:p>
        </p:txBody>
      </p:sp>
      <p:sp>
        <p:nvSpPr>
          <p:cNvPr id="49156" name="Rectangle 3"/>
          <p:cNvSpPr>
            <a:spLocks noGrp="1"/>
          </p:cNvSpPr>
          <p:nvPr>
            <p:ph idx="1"/>
          </p:nvPr>
        </p:nvSpPr>
        <p:spPr>
          <a:xfrm>
            <a:off x="203200" y="1376363"/>
            <a:ext cx="11757025" cy="4979987"/>
          </a:xfrm>
          <a:ln>
            <a:solidFill>
              <a:schemeClr val="accent1"/>
            </a:solidFill>
            <a:miter/>
          </a:ln>
        </p:spPr>
        <p:txBody>
          <a:bodyPr vert="horz" wrap="square" lIns="91440" tIns="45720" rIns="91440" bIns="45720" anchor="t"/>
          <a:p>
            <a:pPr eaLnBrk="1" hangingPunct="1">
              <a:lnSpc>
                <a:spcPct val="150000"/>
              </a:lnSpc>
              <a:buClr>
                <a:srgbClr val="0070C0"/>
              </a:buClr>
              <a:buFont typeface="Wingdings" panose="05000000000000000000" charset="0"/>
              <a:buChar char="n"/>
            </a:pPr>
            <a:r>
              <a:rPr lang="zh-CN" altLang="en-US" sz="2400" b="1" dirty="0">
                <a:latin typeface="宋体" panose="02010600030101010101" pitchFamily="2" charset="-122"/>
              </a:rPr>
              <a:t>已知：</a:t>
            </a:r>
            <a:r>
              <a:rPr lang="zh-CN" altLang="en-US" sz="2400" dirty="0">
                <a:latin typeface="宋体" panose="02010600030101010101" pitchFamily="2" charset="-122"/>
              </a:rPr>
              <a:t>以单链表表示集合，假设集合</a:t>
            </a:r>
            <a:r>
              <a:rPr lang="en-US" altLang="zh-CN" sz="2400" dirty="0">
                <a:latin typeface="宋体" panose="02010600030101010101" pitchFamily="2" charset="-122"/>
              </a:rPr>
              <a:t>A</a:t>
            </a:r>
            <a:r>
              <a:rPr lang="zh-CN" altLang="en-US" sz="2400" dirty="0">
                <a:latin typeface="宋体" panose="02010600030101010101" pitchFamily="2" charset="-122"/>
              </a:rPr>
              <a:t>用单链表</a:t>
            </a:r>
            <a:r>
              <a:rPr lang="en-US" altLang="zh-CN" sz="2400" dirty="0">
                <a:latin typeface="宋体" panose="02010600030101010101" pitchFamily="2" charset="-122"/>
              </a:rPr>
              <a:t>LA</a:t>
            </a:r>
            <a:r>
              <a:rPr lang="zh-CN" altLang="en-US" sz="2400" dirty="0">
                <a:latin typeface="宋体" panose="02010600030101010101" pitchFamily="2" charset="-122"/>
              </a:rPr>
              <a:t>表示，集合</a:t>
            </a:r>
            <a:r>
              <a:rPr lang="en-US" altLang="zh-CN" sz="2400" dirty="0">
                <a:latin typeface="宋体" panose="02010600030101010101" pitchFamily="2" charset="-122"/>
              </a:rPr>
              <a:t>B</a:t>
            </a:r>
            <a:r>
              <a:rPr lang="zh-CN" altLang="en-US" sz="2400" dirty="0">
                <a:latin typeface="宋体" panose="02010600030101010101" pitchFamily="2" charset="-122"/>
              </a:rPr>
              <a:t>用单链表</a:t>
            </a:r>
            <a:r>
              <a:rPr lang="en-US" altLang="zh-CN" sz="2400" dirty="0">
                <a:latin typeface="宋体" panose="02010600030101010101" pitchFamily="2" charset="-122"/>
              </a:rPr>
              <a:t>LB</a:t>
            </a:r>
            <a:r>
              <a:rPr lang="zh-CN" altLang="en-US" sz="2400" dirty="0">
                <a:latin typeface="宋体" panose="02010600030101010101" pitchFamily="2" charset="-122"/>
              </a:rPr>
              <a:t>表示，设计算法求两个集合的差，即</a:t>
            </a:r>
            <a:r>
              <a:rPr lang="en-US" altLang="zh-CN" sz="2400" dirty="0">
                <a:latin typeface="宋体" panose="02010600030101010101" pitchFamily="2" charset="-122"/>
              </a:rPr>
              <a:t>A-B</a:t>
            </a:r>
            <a:r>
              <a:rPr lang="zh-CN" altLang="en-US" sz="2400" dirty="0">
                <a:latin typeface="宋体" panose="02010600030101010101" pitchFamily="2" charset="-122"/>
              </a:rPr>
              <a:t>。</a:t>
            </a:r>
            <a:endParaRPr lang="zh-CN" altLang="en-US" sz="2400" b="1" dirty="0">
              <a:latin typeface="宋体" panose="02010600030101010101" pitchFamily="2" charset="-122"/>
            </a:endParaRPr>
          </a:p>
          <a:p>
            <a:pPr eaLnBrk="1" hangingPunct="1">
              <a:lnSpc>
                <a:spcPct val="150000"/>
              </a:lnSpc>
              <a:buClr>
                <a:srgbClr val="0070C0"/>
              </a:buClr>
              <a:buFont typeface="Wingdings" panose="05000000000000000000" charset="0"/>
              <a:buChar char="n"/>
            </a:pPr>
            <a:r>
              <a:rPr lang="zh-CN" altLang="en-US" sz="2400" b="1" dirty="0">
                <a:latin typeface="宋体" panose="02010600030101010101" pitchFamily="2" charset="-122"/>
              </a:rPr>
              <a:t>算法思想：</a:t>
            </a:r>
            <a:r>
              <a:rPr lang="zh-CN" altLang="en-US" sz="2400" dirty="0">
                <a:latin typeface="宋体" panose="02010600030101010101" pitchFamily="2" charset="-122"/>
              </a:rPr>
              <a:t>由集合运算的规则可知，集合的差</a:t>
            </a:r>
            <a:r>
              <a:rPr lang="en-US" altLang="zh-CN" sz="2400" dirty="0">
                <a:latin typeface="宋体" panose="02010600030101010101" pitchFamily="2" charset="-122"/>
              </a:rPr>
              <a:t>A-B</a:t>
            </a:r>
            <a:r>
              <a:rPr lang="zh-CN" altLang="en-US" sz="2400" dirty="0">
                <a:latin typeface="宋体" panose="02010600030101010101" pitchFamily="2" charset="-122"/>
              </a:rPr>
              <a:t>中包含所有属于集合</a:t>
            </a:r>
            <a:r>
              <a:rPr lang="en-US" altLang="zh-CN" sz="2400" dirty="0">
                <a:latin typeface="宋体" panose="02010600030101010101" pitchFamily="2" charset="-122"/>
              </a:rPr>
              <a:t>A</a:t>
            </a:r>
            <a:r>
              <a:rPr lang="zh-CN" altLang="en-US" sz="2400" dirty="0">
                <a:latin typeface="宋体" panose="02010600030101010101" pitchFamily="2" charset="-122"/>
              </a:rPr>
              <a:t>而不属于集合</a:t>
            </a:r>
            <a:r>
              <a:rPr lang="en-US" altLang="zh-CN" sz="2400" dirty="0">
                <a:latin typeface="宋体" panose="02010600030101010101" pitchFamily="2" charset="-122"/>
              </a:rPr>
              <a:t>B</a:t>
            </a:r>
            <a:r>
              <a:rPr lang="zh-CN" altLang="en-US" sz="2400" dirty="0">
                <a:latin typeface="宋体" panose="02010600030101010101" pitchFamily="2" charset="-122"/>
              </a:rPr>
              <a:t>的元素。具体做法是，对于集合</a:t>
            </a:r>
            <a:r>
              <a:rPr lang="en-US" altLang="zh-CN" sz="2400" dirty="0">
                <a:latin typeface="宋体" panose="02010600030101010101" pitchFamily="2" charset="-122"/>
              </a:rPr>
              <a:t>A</a:t>
            </a:r>
            <a:r>
              <a:rPr lang="zh-CN" altLang="en-US" sz="2400" dirty="0">
                <a:latin typeface="宋体" panose="02010600030101010101" pitchFamily="2" charset="-122"/>
              </a:rPr>
              <a:t>中的每个元素</a:t>
            </a:r>
            <a:r>
              <a:rPr lang="en-US" altLang="zh-CN" sz="2400" dirty="0">
                <a:latin typeface="宋体" panose="02010600030101010101" pitchFamily="2" charset="-122"/>
              </a:rPr>
              <a:t>e</a:t>
            </a:r>
            <a:r>
              <a:rPr lang="zh-CN" altLang="en-US" sz="2400" dirty="0">
                <a:latin typeface="宋体" panose="02010600030101010101" pitchFamily="2" charset="-122"/>
              </a:rPr>
              <a:t>，在集合</a:t>
            </a:r>
            <a:r>
              <a:rPr lang="en-US" altLang="zh-CN" sz="2400" dirty="0">
                <a:latin typeface="宋体" panose="02010600030101010101" pitchFamily="2" charset="-122"/>
              </a:rPr>
              <a:t>B</a:t>
            </a:r>
            <a:r>
              <a:rPr lang="zh-CN" altLang="en-US" sz="2400" dirty="0">
                <a:latin typeface="宋体" panose="02010600030101010101" pitchFamily="2" charset="-122"/>
              </a:rPr>
              <a:t>的链表</a:t>
            </a:r>
            <a:r>
              <a:rPr lang="en-US" altLang="zh-CN" sz="2400" dirty="0">
                <a:latin typeface="宋体" panose="02010600030101010101" pitchFamily="2" charset="-122"/>
              </a:rPr>
              <a:t>LB</a:t>
            </a:r>
            <a:r>
              <a:rPr lang="zh-CN" altLang="en-US" sz="2400" dirty="0">
                <a:latin typeface="宋体" panose="02010600030101010101" pitchFamily="2" charset="-122"/>
              </a:rPr>
              <a:t>中进行查找，若存在与</a:t>
            </a:r>
            <a:r>
              <a:rPr lang="en-US" altLang="zh-CN" sz="2400" dirty="0">
                <a:latin typeface="宋体" panose="02010600030101010101" pitchFamily="2" charset="-122"/>
              </a:rPr>
              <a:t>e</a:t>
            </a:r>
            <a:r>
              <a:rPr lang="zh-CN" altLang="en-US" sz="2400" dirty="0">
                <a:latin typeface="宋体" panose="02010600030101010101" pitchFamily="2" charset="-122"/>
              </a:rPr>
              <a:t>相同的元素，则从</a:t>
            </a:r>
            <a:r>
              <a:rPr lang="en-US" altLang="zh-CN" sz="2400" dirty="0">
                <a:latin typeface="宋体" panose="02010600030101010101" pitchFamily="2" charset="-122"/>
              </a:rPr>
              <a:t>LA</a:t>
            </a:r>
            <a:r>
              <a:rPr lang="zh-CN" altLang="en-US" sz="2400" dirty="0">
                <a:latin typeface="宋体" panose="02010600030101010101" pitchFamily="2" charset="-122"/>
              </a:rPr>
              <a:t>中将其删除。</a:t>
            </a:r>
            <a:endParaRPr lang="zh-CN" altLang="en-US" sz="2400" dirty="0">
              <a:latin typeface="宋体" panose="02010600030101010101" pitchFamily="2" charset="-122"/>
            </a:endParaRPr>
          </a:p>
          <a:p>
            <a:pPr eaLnBrk="1" hangingPunct="1">
              <a:lnSpc>
                <a:spcPct val="150000"/>
              </a:lnSpc>
              <a:buClr>
                <a:srgbClr val="0070C0"/>
              </a:buClr>
              <a:buFont typeface="Wingdings" panose="05000000000000000000" charset="0"/>
              <a:buChar char="n"/>
            </a:pPr>
            <a:r>
              <a:rPr lang="zh-CN" altLang="en-US" sz="2400" b="1" dirty="0">
                <a:latin typeface="宋体" panose="02010600030101010101" pitchFamily="2" charset="-122"/>
              </a:rPr>
              <a:t>算法实现</a:t>
            </a:r>
            <a:endParaRPr lang="zh-CN" altLang="en-US" sz="2400" b="1" dirty="0">
              <a:latin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xfrm>
            <a:off x="838200" y="6472238"/>
            <a:ext cx="2743200" cy="365125"/>
          </a:xfr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06C55D83-A8DB-48D7-826C-EB087C21EE04}"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0178" name="灯片编号占位符 5"/>
          <p:cNvSpPr>
            <a:spLocks noGrp="1"/>
          </p:cNvSpPr>
          <p:nvPr>
            <p:ph type="sldNum" sz="quarter" idx="12"/>
          </p:nvPr>
        </p:nvSpPr>
        <p:spPr>
          <a:xfrm>
            <a:off x="8610600" y="6472238"/>
            <a:ext cx="2743200" cy="365125"/>
          </a:xfrm>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50179" name="Rectangle 2"/>
          <p:cNvSpPr>
            <a:spLocks noGrp="1"/>
          </p:cNvSpPr>
          <p:nvPr>
            <p:ph type="title"/>
          </p:nvPr>
        </p:nvSpPr>
        <p:spPr>
          <a:xfrm>
            <a:off x="242888" y="-115887"/>
            <a:ext cx="10515600" cy="1325562"/>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求两个集合的差算法实现</a:t>
            </a:r>
            <a:endParaRPr lang="zh-CN" altLang="en-US" dirty="0">
              <a:latin typeface="黑体" panose="02010609060101010101" pitchFamily="49" charset="-122"/>
              <a:ea typeface="黑体" panose="02010609060101010101" pitchFamily="49" charset="-122"/>
            </a:endParaRPr>
          </a:p>
        </p:txBody>
      </p:sp>
      <p:sp>
        <p:nvSpPr>
          <p:cNvPr id="50180" name="Rectangle 3"/>
          <p:cNvSpPr>
            <a:spLocks noGrp="1"/>
          </p:cNvSpPr>
          <p:nvPr>
            <p:ph idx="1"/>
          </p:nvPr>
        </p:nvSpPr>
        <p:spPr>
          <a:xfrm>
            <a:off x="138113" y="911225"/>
            <a:ext cx="11915775" cy="5818188"/>
          </a:xfrm>
          <a:ln>
            <a:solidFill>
              <a:schemeClr val="accent1"/>
            </a:solidFill>
            <a:miter/>
          </a:ln>
        </p:spPr>
        <p:txBody>
          <a:bodyPr vert="horz" wrap="square" lIns="91440" tIns="45720" rIns="91440" bIns="45720" anchor="t"/>
          <a:p>
            <a:pPr algn="just" eaLnBrk="1" hangingPunct="1">
              <a:buFont typeface="Wingdings" panose="05000000000000000000" pitchFamily="2" charset="2"/>
              <a:buNone/>
            </a:pPr>
            <a:r>
              <a:rPr lang="en-US" altLang="zh-CN" sz="2400" dirty="0">
                <a:latin typeface="Times New Roman" panose="02020603050405020304" pitchFamily="18" charset="0"/>
              </a:rPr>
              <a:t>void  Difference (LinkList LA,LinkList LB) /*</a:t>
            </a:r>
            <a:r>
              <a:rPr lang="zh-CN" altLang="en-US" sz="2400" dirty="0">
                <a:latin typeface="Times New Roman" panose="02020603050405020304" pitchFamily="18" charset="0"/>
              </a:rPr>
              <a:t>此算法求两个集合的差集*</a:t>
            </a:r>
            <a:r>
              <a:rPr lang="en-US" altLang="zh-CN" sz="2400" dirty="0">
                <a:latin typeface="Times New Roman" panose="02020603050405020304" pitchFamily="18" charset="0"/>
              </a:rPr>
              <a:t>/</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1" hangingPunct="1">
              <a:buFont typeface="Wingdings" panose="05000000000000000000" pitchFamily="2" charset="2"/>
              <a:buNone/>
            </a:pPr>
            <a:r>
              <a:rPr lang="en-US" altLang="zh-CN" sz="2400" dirty="0">
                <a:latin typeface="Times New Roman" panose="02020603050405020304" pitchFamily="18" charset="0"/>
              </a:rPr>
              <a:t>    Node  </a:t>
            </a:r>
            <a:r>
              <a:rPr lang="en-US" altLang="zh-CN" sz="2400" dirty="0">
                <a:latin typeface="宋体" panose="02010600030101010101" pitchFamily="2" charset="-122"/>
              </a:rPr>
              <a:t>*pre;*p, *r;</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Times New Roman" panose="02020603050405020304" pitchFamily="18" charset="0"/>
              </a:rPr>
              <a:t>    </a:t>
            </a:r>
            <a:r>
              <a:rPr lang="en-US" altLang="zh-CN" sz="2400" b="1" dirty="0">
                <a:solidFill>
                  <a:srgbClr val="FF0000"/>
                </a:solidFill>
                <a:latin typeface="Times New Roman" panose="02020603050405020304" pitchFamily="18" charset="0"/>
              </a:rPr>
              <a:t>pre=LA</a:t>
            </a:r>
            <a:r>
              <a:rPr lang="en-US" altLang="zh-CN" sz="2400" dirty="0">
                <a:latin typeface="Times New Roman" panose="02020603050405020304" pitchFamily="18" charset="0"/>
              </a:rPr>
              <a:t>; </a:t>
            </a:r>
            <a:r>
              <a:rPr lang="en-US" altLang="zh-CN" sz="2400" b="1" dirty="0">
                <a:solidFill>
                  <a:srgbClr val="FF0000"/>
                </a:solidFill>
                <a:latin typeface="Times New Roman" panose="02020603050405020304" pitchFamily="18" charset="0"/>
              </a:rPr>
              <a:t>p=LA-&gt;next</a:t>
            </a:r>
            <a:r>
              <a:rPr lang="en-US" altLang="zh-CN" sz="2400" dirty="0">
                <a:latin typeface="Times New Roman" panose="02020603050405020304" pitchFamily="18" charset="0"/>
              </a:rPr>
              <a:t>;  /*p</a:t>
            </a:r>
            <a:r>
              <a:rPr lang="zh-CN" altLang="en-US" sz="2400" dirty="0">
                <a:latin typeface="Times New Roman" panose="02020603050405020304" pitchFamily="18" charset="0"/>
              </a:rPr>
              <a:t>向表中的某一结点，</a:t>
            </a:r>
            <a:r>
              <a:rPr lang="en-US" altLang="zh-CN" sz="2400" dirty="0">
                <a:latin typeface="Times New Roman" panose="02020603050405020304" pitchFamily="18" charset="0"/>
              </a:rPr>
              <a:t>pre</a:t>
            </a:r>
            <a:r>
              <a:rPr lang="zh-CN" altLang="en-US" sz="2400" dirty="0">
                <a:latin typeface="Times New Roman" panose="02020603050405020304" pitchFamily="18" charset="0"/>
              </a:rPr>
              <a:t>始终指向</a:t>
            </a:r>
            <a:r>
              <a:rPr lang="en-US" altLang="zh-CN" sz="2400" dirty="0">
                <a:latin typeface="Times New Roman" panose="02020603050405020304" pitchFamily="18" charset="0"/>
              </a:rPr>
              <a:t>p</a:t>
            </a:r>
            <a:r>
              <a:rPr lang="zh-CN" altLang="en-US" sz="2400" dirty="0">
                <a:latin typeface="Times New Roman" panose="02020603050405020304" pitchFamily="18" charset="0"/>
              </a:rPr>
              <a:t>的前驱*</a:t>
            </a:r>
            <a:r>
              <a:rPr lang="en-US" altLang="zh-CN" sz="2400" dirty="0">
                <a:latin typeface="Times New Roman" panose="02020603050405020304" pitchFamily="18" charset="0"/>
              </a:rPr>
              <a:t>/</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Times New Roman" panose="02020603050405020304" pitchFamily="18" charset="0"/>
              </a:rPr>
              <a:t>    while(p!=NULL)</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Times New Roman" panose="02020603050405020304" pitchFamily="18" charset="0"/>
              </a:rPr>
              <a:t>    {  q=LB-&gt;next;  /*</a:t>
            </a:r>
            <a:r>
              <a:rPr lang="zh-CN" altLang="en-US" sz="2400" dirty="0">
                <a:latin typeface="Times New Roman" panose="02020603050405020304" pitchFamily="18" charset="0"/>
              </a:rPr>
              <a:t>扫描</a:t>
            </a:r>
            <a:r>
              <a:rPr lang="en-US" altLang="zh-CN" sz="2400" dirty="0">
                <a:latin typeface="Times New Roman" panose="02020603050405020304" pitchFamily="18" charset="0"/>
              </a:rPr>
              <a:t>LB</a:t>
            </a:r>
            <a:r>
              <a:rPr lang="zh-CN" altLang="en-US" sz="2400" dirty="0">
                <a:latin typeface="Times New Roman" panose="02020603050405020304" pitchFamily="18" charset="0"/>
              </a:rPr>
              <a:t>中的结点，寻找与</a:t>
            </a:r>
            <a:r>
              <a:rPr lang="en-US" altLang="zh-CN" sz="2400" dirty="0">
                <a:latin typeface="Times New Roman" panose="02020603050405020304" pitchFamily="18" charset="0"/>
              </a:rPr>
              <a:t>LA</a:t>
            </a:r>
            <a:r>
              <a:rPr lang="zh-CN" altLang="en-US" sz="2400" dirty="0">
                <a:latin typeface="Times New Roman" panose="02020603050405020304" pitchFamily="18" charset="0"/>
              </a:rPr>
              <a:t>中*</a:t>
            </a:r>
            <a:r>
              <a:rPr lang="en-US" altLang="zh-CN" sz="2400" dirty="0">
                <a:latin typeface="Times New Roman" panose="02020603050405020304" pitchFamily="18" charset="0"/>
              </a:rPr>
              <a:t>P</a:t>
            </a:r>
            <a:r>
              <a:rPr lang="zh-CN" altLang="en-US" sz="2400" dirty="0">
                <a:latin typeface="Times New Roman" panose="02020603050405020304" pitchFamily="18" charset="0"/>
              </a:rPr>
              <a:t>结点相同的结点*</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1" hangingPunct="1">
              <a:buFont typeface="Wingdings" panose="05000000000000000000" pitchFamily="2" charset="2"/>
              <a:buNone/>
            </a:pPr>
            <a:r>
              <a:rPr lang="en-US" altLang="zh-CN" sz="2400" dirty="0">
                <a:latin typeface="Times New Roman" panose="02020603050405020304" pitchFamily="18" charset="0"/>
              </a:rPr>
              <a:t>        while (q!=NULL &amp;&amp; q-&gt;data!=p-&gt;data)  q=q-&gt;next;</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Times New Roman" panose="02020603050405020304" pitchFamily="18" charset="0"/>
              </a:rPr>
              <a:t>        if (q!=NULL)</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Times New Roman" panose="02020603050405020304" pitchFamily="18" charset="0"/>
              </a:rPr>
              <a:t>       {  r=p;  pre-&gt;next=p-&gt;next;  p=p-&gt;next;  free(r); }</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Times New Roman" panose="02020603050405020304" pitchFamily="18" charset="0"/>
              </a:rPr>
              <a:t>       else </a:t>
            </a:r>
            <a:endParaRPr lang="en-US" altLang="zh-CN" sz="2400" dirty="0">
              <a:latin typeface="Times New Roman" panose="02020603050405020304" pitchFamily="18" charset="0"/>
            </a:endParaRPr>
          </a:p>
          <a:p>
            <a:pPr algn="just" eaLnBrk="1" hangingPunct="1">
              <a:buFont typeface="Wingdings" panose="05000000000000000000" pitchFamily="2" charset="2"/>
              <a:buNone/>
            </a:pPr>
            <a:r>
              <a:rPr lang="en-US" altLang="zh-CN" sz="2400" dirty="0">
                <a:latin typeface="Times New Roman" panose="02020603050405020304" pitchFamily="18" charset="0"/>
              </a:rPr>
              <a:t>       { pre=p;  p=p-&gt;next; } </a:t>
            </a:r>
            <a:endParaRPr lang="en-US" altLang="zh-CN" sz="2400" dirty="0">
              <a:latin typeface="宋体" panose="02010600030101010101" pitchFamily="2" charset="-122"/>
            </a:endParaRPr>
          </a:p>
          <a:p>
            <a:pPr algn="just" eaLnBrk="1" hangingPunct="1">
              <a:buFont typeface="Wingdings" panose="05000000000000000000" pitchFamily="2" charset="2"/>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1" hangingPunct="1">
              <a:buFont typeface="Wingdings" panose="05000000000000000000" pitchFamily="2" charset="2"/>
              <a:buNone/>
            </a:pPr>
            <a:r>
              <a:rPr lang="en-US" altLang="zh-CN" sz="2400" dirty="0">
                <a:latin typeface="Times New Roman" panose="02020603050405020304" pitchFamily="18" charset="0"/>
              </a:rPr>
              <a:t>}</a:t>
            </a:r>
            <a:endParaRPr lang="en-US" altLang="zh-CN"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4997591-9F66-4652-AEAD-C2C846F7B989}"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120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51203" name="Rectangle 2"/>
          <p:cNvSpPr>
            <a:spLocks noGrp="1"/>
          </p:cNvSpPr>
          <p:nvPr>
            <p:ph type="title"/>
          </p:nvPr>
        </p:nvSpPr>
        <p:spPr>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2.3.3  </a:t>
            </a:r>
            <a:r>
              <a:rPr lang="zh-CN" altLang="en-US" dirty="0">
                <a:latin typeface="黑体" panose="02010609060101010101" pitchFamily="49" charset="-122"/>
                <a:ea typeface="黑体" panose="02010609060101010101" pitchFamily="49" charset="-122"/>
              </a:rPr>
              <a:t>循环链表</a:t>
            </a:r>
            <a:endParaRPr lang="zh-CN" altLang="en-US" dirty="0">
              <a:latin typeface="黑体" panose="02010609060101010101" pitchFamily="49" charset="-122"/>
              <a:ea typeface="黑体" panose="02010609060101010101" pitchFamily="49" charset="-122"/>
            </a:endParaRPr>
          </a:p>
        </p:txBody>
      </p:sp>
      <p:sp>
        <p:nvSpPr>
          <p:cNvPr id="67587" name="Rectangle 3"/>
          <p:cNvSpPr>
            <a:spLocks noGrp="1" noChangeArrowheads="1"/>
          </p:cNvSpPr>
          <p:nvPr>
            <p:ph idx="1"/>
          </p:nvPr>
        </p:nvSpPr>
        <p:spPr>
          <a:xfrm>
            <a:off x="160338" y="1576388"/>
            <a:ext cx="11871325" cy="3038475"/>
          </a:xfrm>
          <a:ln>
            <a:solidFill>
              <a:schemeClr val="accent1"/>
            </a:solidFill>
          </a:ln>
        </p:spPr>
        <p:txBody>
          <a:bodyPr vert="horz" wrap="square" lIns="91440" tIns="45720" rIns="91440" bIns="45720" numCol="1" rtlCol="0" anchor="t" anchorCtr="0" compatLnSpc="1"/>
          <a:p>
            <a:pPr marL="228600" marR="0" indent="-228600" algn="l" defTabSz="914400" rtl="0" eaLnBrk="1" fontAlgn="base" latinLnBrk="0" hangingPunct="1">
              <a:lnSpc>
                <a:spcPct val="150000"/>
              </a:lnSpc>
              <a:spcBef>
                <a:spcPts val="1000"/>
              </a:spcBef>
              <a:spcAft>
                <a:spcPct val="0"/>
              </a:spcAft>
              <a:buClrTx/>
              <a:buSzTx/>
              <a:buFont typeface="Wingdings" panose="05000000000000000000" pitchFamily="2" charset="2"/>
              <a:buNone/>
            </a:pPr>
            <a:r>
              <a:rPr kumimoji="0" lang="zh-CN" altLang="en-US" sz="2800" b="1" i="0" u="none" strike="noStrike" kern="1200" cap="none" spc="0" normalizeH="0" baseline="0" noProof="1" dirty="0">
                <a:solidFill>
                  <a:srgbClr val="FF0000"/>
                </a:solidFill>
                <a:latin typeface="宋体" panose="02010600030101010101" pitchFamily="2" charset="-122"/>
                <a:ea typeface="+mn-ea"/>
                <a:cs typeface="+mn-cs"/>
              </a:rPr>
              <a:t>循环链表</a:t>
            </a:r>
            <a:r>
              <a:rPr kumimoji="0" lang="en-US" altLang="zh-CN" sz="2800" b="0" i="0" u="none" strike="noStrike" kern="1200" cap="none" spc="0" normalizeH="0" baseline="0" noProof="1" dirty="0">
                <a:solidFill>
                  <a:schemeClr val="tx1"/>
                </a:solidFill>
                <a:latin typeface="宋体" panose="02010600030101010101" pitchFamily="2" charset="-122"/>
                <a:ea typeface="+mn-ea"/>
                <a:cs typeface="+mn-cs"/>
              </a:rPr>
              <a:t>(Circular Linked List) </a:t>
            </a:r>
            <a:r>
              <a:rPr kumimoji="0" lang="zh-CN" altLang="en-US" sz="2800" b="0" i="0" u="none" strike="noStrike" kern="1200" cap="none" spc="0" normalizeH="0" baseline="0" noProof="1" dirty="0">
                <a:solidFill>
                  <a:schemeClr val="tx1"/>
                </a:solidFill>
                <a:latin typeface="宋体" panose="02010600030101010101" pitchFamily="2" charset="-122"/>
                <a:ea typeface="+mn-ea"/>
                <a:cs typeface="+mn-cs"/>
              </a:rPr>
              <a:t>是一个</a:t>
            </a:r>
            <a:r>
              <a:rPr kumimoji="0" lang="zh-CN" altLang="en-US" sz="2800" b="1" i="0" u="none" strike="noStrike" kern="1200" cap="none" spc="0" normalizeH="0" baseline="0" noProof="1" dirty="0">
                <a:solidFill>
                  <a:srgbClr val="FF0000"/>
                </a:solidFill>
                <a:latin typeface="宋体" panose="02010600030101010101" pitchFamily="2" charset="-122"/>
                <a:ea typeface="+mn-ea"/>
                <a:cs typeface="+mn-cs"/>
              </a:rPr>
              <a:t>首尾相接的链表</a:t>
            </a:r>
            <a:r>
              <a:rPr kumimoji="0" lang="zh-CN" altLang="en-US" sz="2800" b="0" i="0" u="none" strike="noStrike" kern="1200" cap="none" spc="0" normalizeH="0" baseline="0" noProof="1" dirty="0">
                <a:solidFill>
                  <a:schemeClr val="tx1"/>
                </a:solidFill>
                <a:latin typeface="宋体" panose="02010600030101010101" pitchFamily="2" charset="-122"/>
                <a:ea typeface="+mn-ea"/>
                <a:cs typeface="+mn-cs"/>
              </a:rPr>
              <a:t>。</a:t>
            </a:r>
            <a:endParaRPr kumimoji="0" lang="zh-CN" altLang="en-US" sz="2800" b="0" i="0" u="none" strike="noStrike" kern="1200" cap="none" spc="0" normalizeH="0" baseline="0" noProof="1" dirty="0">
              <a:solidFill>
                <a:schemeClr val="tx1"/>
              </a:solidFill>
              <a:latin typeface="宋体" panose="02010600030101010101" pitchFamily="2" charset="-122"/>
              <a:ea typeface="+mn-ea"/>
              <a:cs typeface="+mn-cs"/>
            </a:endParaRPr>
          </a:p>
          <a:p>
            <a:pPr marL="9525" marR="0" indent="-9525" algn="l" defTabSz="914400" rtl="0" eaLnBrk="1" fontAlgn="base" latinLnBrk="0" hangingPunct="1">
              <a:lnSpc>
                <a:spcPct val="150000"/>
              </a:lnSpc>
              <a:spcBef>
                <a:spcPts val="1000"/>
              </a:spcBef>
              <a:spcAft>
                <a:spcPct val="0"/>
              </a:spcAft>
              <a:buClrTx/>
              <a:buSzTx/>
              <a:buFont typeface="Wingdings" panose="05000000000000000000" pitchFamily="2" charset="2"/>
              <a:buNone/>
            </a:pPr>
            <a:r>
              <a:rPr kumimoji="0" lang="zh-CN" altLang="en-US" sz="2800" b="1" i="0" u="none" strike="noStrike" kern="1200" cap="none" spc="0" normalizeH="0" baseline="0" noProof="1" dirty="0">
                <a:solidFill>
                  <a:srgbClr val="FF3300"/>
                </a:solidFill>
                <a:latin typeface="宋体" panose="02010600030101010101" pitchFamily="2" charset="-122"/>
                <a:ea typeface="+mn-ea"/>
                <a:cs typeface="+mn-cs"/>
              </a:rPr>
              <a:t>特点</a:t>
            </a:r>
            <a:r>
              <a:rPr kumimoji="0" lang="zh-CN" altLang="en-US" sz="2800" b="0" i="0" u="none" strike="noStrike" kern="1200" cap="none" spc="0" normalizeH="0" baseline="0" noProof="1" dirty="0">
                <a:solidFill>
                  <a:schemeClr val="tx1"/>
                </a:solidFill>
                <a:latin typeface="宋体" panose="02010600030101010101" pitchFamily="2" charset="-122"/>
                <a:ea typeface="+mn-ea"/>
                <a:cs typeface="+mn-cs"/>
              </a:rPr>
              <a:t>：将单链表</a:t>
            </a:r>
            <a:r>
              <a:rPr kumimoji="0" lang="zh-CN" altLang="en-US" sz="2800" b="1" i="0" u="none" strike="noStrike" kern="1200" cap="none" spc="0" normalizeH="0" baseline="0" noProof="1" dirty="0">
                <a:solidFill>
                  <a:schemeClr val="accent5"/>
                </a:solidFill>
                <a:latin typeface="宋体" panose="02010600030101010101" pitchFamily="2" charset="-122"/>
                <a:ea typeface="+mn-ea"/>
                <a:cs typeface="+mn-cs"/>
              </a:rPr>
              <a:t>最后一个结点的指针域</a:t>
            </a:r>
            <a:r>
              <a:rPr kumimoji="0" lang="zh-CN" altLang="en-US" sz="2800" b="0" i="0" u="none" strike="noStrike" kern="1200" cap="none" spc="0" normalizeH="0" baseline="0" noProof="1" dirty="0">
                <a:solidFill>
                  <a:schemeClr val="tx1"/>
                </a:solidFill>
                <a:latin typeface="宋体" panose="02010600030101010101" pitchFamily="2" charset="-122"/>
                <a:ea typeface="+mn-ea"/>
                <a:cs typeface="+mn-cs"/>
              </a:rPr>
              <a:t>由</a:t>
            </a:r>
            <a:r>
              <a:rPr kumimoji="0" lang="en-US" altLang="zh-CN" sz="2800" b="0" i="0" u="none" strike="noStrike" kern="1200" cap="none" spc="0" normalizeH="0" baseline="0" noProof="1" dirty="0">
                <a:solidFill>
                  <a:schemeClr val="tx1"/>
                </a:solidFill>
                <a:latin typeface="宋体" panose="02010600030101010101" pitchFamily="2" charset="-122"/>
                <a:ea typeface="+mn-ea"/>
                <a:cs typeface="+mn-cs"/>
              </a:rPr>
              <a:t>NULL</a:t>
            </a:r>
            <a:r>
              <a:rPr kumimoji="0" lang="zh-CN" altLang="en-US" sz="2800" b="0" i="0" u="none" strike="noStrike" kern="1200" cap="none" spc="0" normalizeH="0" baseline="0" noProof="1" dirty="0">
                <a:solidFill>
                  <a:schemeClr val="tx1"/>
                </a:solidFill>
                <a:latin typeface="宋体" panose="02010600030101010101" pitchFamily="2" charset="-122"/>
                <a:ea typeface="+mn-ea"/>
                <a:cs typeface="+mn-cs"/>
              </a:rPr>
              <a:t>改为</a:t>
            </a:r>
            <a:r>
              <a:rPr kumimoji="0" lang="zh-CN" altLang="en-US" sz="2800" b="1" i="0" u="none" strike="noStrike" kern="1200" cap="none" spc="0" normalizeH="0" baseline="0" noProof="1" dirty="0">
                <a:solidFill>
                  <a:schemeClr val="accent5"/>
                </a:solidFill>
                <a:latin typeface="宋体" panose="02010600030101010101" pitchFamily="2" charset="-122"/>
                <a:ea typeface="+mn-ea"/>
                <a:cs typeface="+mn-cs"/>
              </a:rPr>
              <a:t>指向头结点或线性表中的第一个结点（头节点</a:t>
            </a:r>
            <a:r>
              <a:rPr kumimoji="0" lang="zh-CN" altLang="en-US" sz="2800" b="1" i="0" u="none" strike="noStrike" kern="1200" cap="none" spc="0" normalizeH="0" baseline="0" noProof="1" dirty="0">
                <a:solidFill>
                  <a:schemeClr val="accent5"/>
                </a:solidFill>
                <a:latin typeface="宋体" panose="02010600030101010101" pitchFamily="2" charset="-122"/>
                <a:ea typeface="+mn-ea"/>
                <a:cs typeface="+mn-cs"/>
              </a:rPr>
              <a:t>）</a:t>
            </a:r>
            <a:r>
              <a:rPr kumimoji="0" lang="zh-CN" altLang="en-US" sz="2800" b="0" i="0" u="none" strike="noStrike" kern="1200" cap="none" spc="0" normalizeH="0" baseline="0" noProof="1" dirty="0">
                <a:solidFill>
                  <a:schemeClr val="tx1"/>
                </a:solidFill>
                <a:latin typeface="宋体" panose="02010600030101010101" pitchFamily="2" charset="-122"/>
                <a:ea typeface="+mn-ea"/>
                <a:cs typeface="+mn-cs"/>
              </a:rPr>
              <a:t>，就得到了单链形式的循环链表，并称为循环单链表。在循环单链表中，</a:t>
            </a:r>
            <a:r>
              <a:rPr kumimoji="0" lang="zh-CN" altLang="en-US" sz="2800" b="1" i="0" u="none" strike="noStrike" kern="1200" cap="none" spc="0" normalizeH="0" baseline="0" noProof="1" dirty="0">
                <a:solidFill>
                  <a:schemeClr val="accent5"/>
                </a:solidFill>
                <a:latin typeface="宋体" panose="02010600030101010101" pitchFamily="2" charset="-122"/>
                <a:ea typeface="+mn-ea"/>
                <a:cs typeface="+mn-cs"/>
              </a:rPr>
              <a:t>表中所有结点被链在一个环上</a:t>
            </a:r>
            <a:r>
              <a:rPr kumimoji="0" lang="zh-CN" altLang="en-US" sz="2800" b="0" i="0" u="none" strike="noStrike" kern="1200" cap="none" spc="0" normalizeH="0" baseline="0" noProof="1" dirty="0">
                <a:solidFill>
                  <a:schemeClr val="tx1"/>
                </a:solidFill>
                <a:latin typeface="宋体" panose="02010600030101010101" pitchFamily="2" charset="-122"/>
                <a:ea typeface="+mn-ea"/>
                <a:cs typeface="+mn-cs"/>
              </a:rPr>
              <a:t>。</a:t>
            </a:r>
            <a:endParaRPr kumimoji="0" lang="zh-CN" altLang="en-US" sz="2800" b="0" i="0" u="none" strike="noStrike" kern="1200" cap="none" spc="0" normalizeH="0" baseline="0" noProof="1" dirty="0">
              <a:solidFill>
                <a:schemeClr val="tx1"/>
              </a:solidFill>
              <a:latin typeface="宋体" panose="02010600030101010101" pitchFamily="2" charset="-122"/>
              <a:ea typeface="+mn-ea"/>
              <a:cs typeface="+mn-cs"/>
            </a:endParaRPr>
          </a:p>
          <a:p>
            <a:pPr marL="228600" marR="0" indent="-228600" algn="l" defTabSz="914400" rtl="0" eaLnBrk="1" fontAlgn="base" latinLnBrk="0" hangingPunct="1">
              <a:lnSpc>
                <a:spcPct val="150000"/>
              </a:lnSpc>
              <a:spcBef>
                <a:spcPts val="1000"/>
              </a:spcBef>
              <a:spcAft>
                <a:spcPct val="0"/>
              </a:spcAft>
              <a:buClrTx/>
              <a:buSzTx/>
              <a:buFont typeface="Wingdings" panose="05000000000000000000" pitchFamily="2" charset="2"/>
              <a:buNone/>
            </a:pPr>
            <a:r>
              <a:rPr kumimoji="0" lang="zh-CN" altLang="en-US" sz="2800" b="0" i="0" u="none" strike="noStrike" kern="1200" cap="none" spc="0" normalizeH="0" baseline="0" noProof="1" dirty="0">
                <a:solidFill>
                  <a:schemeClr val="tx1"/>
                </a:solidFill>
                <a:latin typeface="宋体" panose="02010600030101010101" pitchFamily="2" charset="-122"/>
                <a:ea typeface="+mn-ea"/>
                <a:cs typeface="+mn-cs"/>
              </a:rPr>
              <a:t> </a:t>
            </a:r>
            <a:endParaRPr kumimoji="0" lang="zh-CN" altLang="en-US" sz="2800" b="0" i="0" u="none" strike="noStrike" kern="1200" cap="none" spc="0" normalizeH="0" baseline="0" noProof="1" dirty="0">
              <a:solidFill>
                <a:schemeClr val="tx1"/>
              </a:solidFill>
              <a:latin typeface="宋体" panose="02010600030101010101" pitchFamily="2" charset="-122"/>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003673BF-6AB1-4F98-813F-888C504C853D}"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2226"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52227" name="Rectangle 2"/>
          <p:cNvSpPr>
            <a:spLocks noGrp="1"/>
          </p:cNvSpPr>
          <p:nvPr>
            <p:ph type="title"/>
          </p:nvPr>
        </p:nvSpPr>
        <p:spPr>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带头结点的循环单链表示意图</a:t>
            </a:r>
            <a:endParaRPr lang="zh-CN" altLang="en-US" dirty="0">
              <a:latin typeface="黑体" panose="02010609060101010101" pitchFamily="49" charset="-122"/>
              <a:ea typeface="黑体" panose="02010609060101010101" pitchFamily="49" charset="-122"/>
            </a:endParaRPr>
          </a:p>
        </p:txBody>
      </p:sp>
      <p:sp>
        <p:nvSpPr>
          <p:cNvPr id="52228" name="Rectangle 3"/>
          <p:cNvSpPr>
            <a:spLocks noGrp="1"/>
          </p:cNvSpPr>
          <p:nvPr>
            <p:ph idx="1"/>
          </p:nvPr>
        </p:nvSpPr>
        <p:spPr>
          <a:ln/>
        </p:spPr>
        <p:txBody>
          <a:bodyPr vert="horz" wrap="square" lIns="91440" tIns="45720" rIns="91440" bIns="45720" anchor="t"/>
          <a:p>
            <a:pPr eaLnBrk="1" hangingPunct="1">
              <a:buFont typeface="Wingdings" panose="05000000000000000000" pitchFamily="2" charset="2"/>
              <a:buNone/>
            </a:pPr>
            <a:endParaRPr lang="zh-CN" altLang="zh-CN" dirty="0"/>
          </a:p>
        </p:txBody>
      </p:sp>
      <p:grpSp>
        <p:nvGrpSpPr>
          <p:cNvPr id="52229" name="Group 4"/>
          <p:cNvGrpSpPr/>
          <p:nvPr/>
        </p:nvGrpSpPr>
        <p:grpSpPr>
          <a:xfrm>
            <a:off x="5334000" y="2514600"/>
            <a:ext cx="1779588" cy="668338"/>
            <a:chOff x="4050" y="3430"/>
            <a:chExt cx="2312" cy="957"/>
          </a:xfrm>
        </p:grpSpPr>
        <p:grpSp>
          <p:nvGrpSpPr>
            <p:cNvPr id="52230" name="Group 5"/>
            <p:cNvGrpSpPr/>
            <p:nvPr/>
          </p:nvGrpSpPr>
          <p:grpSpPr>
            <a:xfrm>
              <a:off x="4482" y="3430"/>
              <a:ext cx="1880" cy="911"/>
              <a:chOff x="1734" y="12237"/>
              <a:chExt cx="1880" cy="911"/>
            </a:xfrm>
          </p:grpSpPr>
          <p:sp>
            <p:nvSpPr>
              <p:cNvPr id="52231" name="Line 6"/>
              <p:cNvSpPr/>
              <p:nvPr/>
            </p:nvSpPr>
            <p:spPr>
              <a:xfrm flipH="1">
                <a:off x="2934" y="12407"/>
                <a:ext cx="120" cy="208"/>
              </a:xfrm>
              <a:prstGeom prst="line">
                <a:avLst/>
              </a:prstGeom>
              <a:ln w="9525" cap="flat" cmpd="sng">
                <a:solidFill>
                  <a:srgbClr val="000000"/>
                </a:solidFill>
                <a:prstDash val="solid"/>
                <a:round/>
                <a:headEnd type="none" w="med" len="med"/>
                <a:tailEnd type="triangle" w="med" len="med"/>
              </a:ln>
            </p:spPr>
          </p:sp>
          <p:grpSp>
            <p:nvGrpSpPr>
              <p:cNvPr id="52232" name="Group 7"/>
              <p:cNvGrpSpPr/>
              <p:nvPr/>
            </p:nvGrpSpPr>
            <p:grpSpPr>
              <a:xfrm>
                <a:off x="1734" y="12720"/>
                <a:ext cx="1440" cy="428"/>
                <a:chOff x="1734" y="12720"/>
                <a:chExt cx="1440" cy="428"/>
              </a:xfrm>
            </p:grpSpPr>
            <p:sp>
              <p:nvSpPr>
                <p:cNvPr id="52233" name="Line 8"/>
                <p:cNvSpPr/>
                <p:nvPr/>
              </p:nvSpPr>
              <p:spPr>
                <a:xfrm>
                  <a:off x="1734" y="13015"/>
                  <a:ext cx="480" cy="0"/>
                </a:xfrm>
                <a:prstGeom prst="line">
                  <a:avLst/>
                </a:prstGeom>
                <a:ln w="9525" cap="flat" cmpd="sng">
                  <a:solidFill>
                    <a:srgbClr val="000000"/>
                  </a:solidFill>
                  <a:prstDash val="solid"/>
                  <a:round/>
                  <a:headEnd type="none" w="med" len="med"/>
                  <a:tailEnd type="triangle" w="med" len="med"/>
                </a:ln>
              </p:spPr>
            </p:sp>
            <p:grpSp>
              <p:nvGrpSpPr>
                <p:cNvPr id="52234" name="Group 9"/>
                <p:cNvGrpSpPr/>
                <p:nvPr/>
              </p:nvGrpSpPr>
              <p:grpSpPr>
                <a:xfrm>
                  <a:off x="2214" y="12720"/>
                  <a:ext cx="960" cy="428"/>
                  <a:chOff x="2214" y="12720"/>
                  <a:chExt cx="960" cy="428"/>
                </a:xfrm>
              </p:grpSpPr>
              <p:grpSp>
                <p:nvGrpSpPr>
                  <p:cNvPr id="52235" name="Group 10"/>
                  <p:cNvGrpSpPr/>
                  <p:nvPr/>
                </p:nvGrpSpPr>
                <p:grpSpPr>
                  <a:xfrm>
                    <a:off x="2214" y="12720"/>
                    <a:ext cx="960" cy="428"/>
                    <a:chOff x="2214" y="12720"/>
                    <a:chExt cx="960" cy="428"/>
                  </a:xfrm>
                </p:grpSpPr>
                <p:sp>
                  <p:nvSpPr>
                    <p:cNvPr id="52236" name="Text Box 11"/>
                    <p:cNvSpPr txBox="1"/>
                    <p:nvPr/>
                  </p:nvSpPr>
                  <p:spPr>
                    <a:xfrm>
                      <a:off x="2214" y="12720"/>
                      <a:ext cx="96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r" eaLnBrk="0" hangingPunct="0"/>
                      <a:r>
                        <a:rPr lang="en-US" altLang="zh-CN" sz="2000" dirty="0">
                          <a:latin typeface="Calibri" panose="020F0502020204030204" pitchFamily="34" charset="0"/>
                          <a:ea typeface="宋体" panose="02010600030101010101" pitchFamily="2" charset="-122"/>
                        </a:rPr>
                        <a:t>         </a:t>
                      </a:r>
                      <a:endParaRPr lang="en-US" altLang="zh-CN" sz="2000" dirty="0">
                        <a:latin typeface="Calibri" panose="020F0502020204030204" pitchFamily="34" charset="0"/>
                        <a:ea typeface="宋体" panose="02010600030101010101" pitchFamily="2" charset="-122"/>
                      </a:endParaRPr>
                    </a:p>
                  </p:txBody>
                </p:sp>
                <p:sp>
                  <p:nvSpPr>
                    <p:cNvPr id="52237" name="Line 12"/>
                    <p:cNvSpPr/>
                    <p:nvPr/>
                  </p:nvSpPr>
                  <p:spPr>
                    <a:xfrm flipH="1">
                      <a:off x="2214" y="12720"/>
                      <a:ext cx="120" cy="104"/>
                    </a:xfrm>
                    <a:prstGeom prst="line">
                      <a:avLst/>
                    </a:prstGeom>
                    <a:ln w="9525" cap="flat" cmpd="sng">
                      <a:solidFill>
                        <a:srgbClr val="000000"/>
                      </a:solidFill>
                      <a:prstDash val="solid"/>
                      <a:round/>
                      <a:headEnd type="none" w="med" len="med"/>
                      <a:tailEnd type="none" w="med" len="med"/>
                    </a:ln>
                  </p:spPr>
                </p:sp>
                <p:sp>
                  <p:nvSpPr>
                    <p:cNvPr id="52238" name="Line 13"/>
                    <p:cNvSpPr/>
                    <p:nvPr/>
                  </p:nvSpPr>
                  <p:spPr>
                    <a:xfrm flipH="1">
                      <a:off x="2214" y="12720"/>
                      <a:ext cx="240" cy="208"/>
                    </a:xfrm>
                    <a:prstGeom prst="line">
                      <a:avLst/>
                    </a:prstGeom>
                    <a:ln w="9525" cap="flat" cmpd="sng">
                      <a:solidFill>
                        <a:srgbClr val="000000"/>
                      </a:solidFill>
                      <a:prstDash val="solid"/>
                      <a:round/>
                      <a:headEnd type="none" w="med" len="med"/>
                      <a:tailEnd type="none" w="med" len="med"/>
                    </a:ln>
                  </p:spPr>
                </p:sp>
                <p:sp>
                  <p:nvSpPr>
                    <p:cNvPr id="52239" name="Line 14"/>
                    <p:cNvSpPr/>
                    <p:nvPr/>
                  </p:nvSpPr>
                  <p:spPr>
                    <a:xfrm flipH="1">
                      <a:off x="2214" y="12720"/>
                      <a:ext cx="360" cy="312"/>
                    </a:xfrm>
                    <a:prstGeom prst="line">
                      <a:avLst/>
                    </a:prstGeom>
                    <a:ln w="9525" cap="flat" cmpd="sng">
                      <a:solidFill>
                        <a:srgbClr val="000000"/>
                      </a:solidFill>
                      <a:prstDash val="solid"/>
                      <a:round/>
                      <a:headEnd type="none" w="med" len="med"/>
                      <a:tailEnd type="none" w="med" len="med"/>
                    </a:ln>
                  </p:spPr>
                </p:sp>
                <p:sp>
                  <p:nvSpPr>
                    <p:cNvPr id="52240" name="Line 15"/>
                    <p:cNvSpPr/>
                    <p:nvPr/>
                  </p:nvSpPr>
                  <p:spPr>
                    <a:xfrm flipH="1">
                      <a:off x="2334" y="12824"/>
                      <a:ext cx="360" cy="312"/>
                    </a:xfrm>
                    <a:prstGeom prst="line">
                      <a:avLst/>
                    </a:prstGeom>
                    <a:ln w="9525" cap="flat" cmpd="sng">
                      <a:solidFill>
                        <a:srgbClr val="000000"/>
                      </a:solidFill>
                      <a:prstDash val="solid"/>
                      <a:round/>
                      <a:headEnd type="none" w="med" len="med"/>
                      <a:tailEnd type="none" w="med" len="med"/>
                    </a:ln>
                  </p:spPr>
                </p:sp>
                <p:sp>
                  <p:nvSpPr>
                    <p:cNvPr id="52241" name="Line 16"/>
                    <p:cNvSpPr/>
                    <p:nvPr/>
                  </p:nvSpPr>
                  <p:spPr>
                    <a:xfrm flipH="1">
                      <a:off x="2214" y="12720"/>
                      <a:ext cx="480" cy="416"/>
                    </a:xfrm>
                    <a:prstGeom prst="line">
                      <a:avLst/>
                    </a:prstGeom>
                    <a:ln w="9525" cap="flat" cmpd="sng">
                      <a:solidFill>
                        <a:srgbClr val="000000"/>
                      </a:solidFill>
                      <a:prstDash val="solid"/>
                      <a:round/>
                      <a:headEnd type="none" w="med" len="med"/>
                      <a:tailEnd type="none" w="med" len="med"/>
                    </a:ln>
                  </p:spPr>
                </p:sp>
                <p:sp>
                  <p:nvSpPr>
                    <p:cNvPr id="52242" name="Line 17"/>
                    <p:cNvSpPr/>
                    <p:nvPr/>
                  </p:nvSpPr>
                  <p:spPr>
                    <a:xfrm flipH="1">
                      <a:off x="2454" y="12925"/>
                      <a:ext cx="240" cy="208"/>
                    </a:xfrm>
                    <a:prstGeom prst="line">
                      <a:avLst/>
                    </a:prstGeom>
                    <a:ln w="9525" cap="flat" cmpd="sng">
                      <a:solidFill>
                        <a:srgbClr val="000000"/>
                      </a:solidFill>
                      <a:prstDash val="solid"/>
                      <a:round/>
                      <a:headEnd type="none" w="med" len="med"/>
                      <a:tailEnd type="none" w="med" len="med"/>
                    </a:ln>
                  </p:spPr>
                </p:sp>
                <p:sp>
                  <p:nvSpPr>
                    <p:cNvPr id="52243" name="Line 18"/>
                    <p:cNvSpPr/>
                    <p:nvPr/>
                  </p:nvSpPr>
                  <p:spPr>
                    <a:xfrm flipH="1">
                      <a:off x="2544" y="13044"/>
                      <a:ext cx="120" cy="104"/>
                    </a:xfrm>
                    <a:prstGeom prst="line">
                      <a:avLst/>
                    </a:prstGeom>
                    <a:ln w="9525" cap="flat" cmpd="sng">
                      <a:solidFill>
                        <a:srgbClr val="000000"/>
                      </a:solidFill>
                      <a:prstDash val="solid"/>
                      <a:round/>
                      <a:headEnd type="none" w="med" len="med"/>
                      <a:tailEnd type="none" w="med" len="med"/>
                    </a:ln>
                  </p:spPr>
                </p:sp>
              </p:grpSp>
              <p:sp>
                <p:nvSpPr>
                  <p:cNvPr id="52244" name="Line 19"/>
                  <p:cNvSpPr/>
                  <p:nvPr/>
                </p:nvSpPr>
                <p:spPr>
                  <a:xfrm>
                    <a:off x="2745" y="12735"/>
                    <a:ext cx="0" cy="405"/>
                  </a:xfrm>
                  <a:prstGeom prst="line">
                    <a:avLst/>
                  </a:prstGeom>
                  <a:ln w="9525" cap="flat" cmpd="sng">
                    <a:solidFill>
                      <a:srgbClr val="000000"/>
                    </a:solidFill>
                    <a:prstDash val="solid"/>
                    <a:round/>
                    <a:headEnd type="none" w="med" len="med"/>
                    <a:tailEnd type="none" w="med" len="med"/>
                  </a:ln>
                </p:spPr>
              </p:sp>
            </p:grpSp>
          </p:grpSp>
          <p:sp>
            <p:nvSpPr>
              <p:cNvPr id="52245" name="Freeform 20"/>
              <p:cNvSpPr/>
              <p:nvPr/>
            </p:nvSpPr>
            <p:spPr>
              <a:xfrm>
                <a:off x="2934" y="12237"/>
                <a:ext cx="680" cy="693"/>
              </a:xfrm>
              <a:custGeom>
                <a:avLst/>
                <a:gdLst/>
                <a:ahLst/>
                <a:cxnLst>
                  <a:cxn ang="0">
                    <a:pos x="0" y="693"/>
                  </a:cxn>
                  <a:cxn ang="0">
                    <a:pos x="600" y="589"/>
                  </a:cxn>
                  <a:cxn ang="0">
                    <a:pos x="480" y="69"/>
                  </a:cxn>
                  <a:cxn ang="0">
                    <a:pos x="120" y="173"/>
                  </a:cxn>
                </a:cxnLst>
                <a:pathLst>
                  <a:path w="680" h="693">
                    <a:moveTo>
                      <a:pt x="0" y="693"/>
                    </a:moveTo>
                    <a:cubicBezTo>
                      <a:pt x="260" y="693"/>
                      <a:pt x="520" y="693"/>
                      <a:pt x="600" y="589"/>
                    </a:cubicBezTo>
                    <a:cubicBezTo>
                      <a:pt x="680" y="485"/>
                      <a:pt x="560" y="138"/>
                      <a:pt x="480" y="69"/>
                    </a:cubicBezTo>
                    <a:cubicBezTo>
                      <a:pt x="400" y="0"/>
                      <a:pt x="180" y="156"/>
                      <a:pt x="120" y="173"/>
                    </a:cubicBezTo>
                  </a:path>
                </a:pathLst>
              </a:custGeom>
              <a:noFill/>
              <a:ln w="9525" cap="flat" cmpd="sng">
                <a:solidFill>
                  <a:srgbClr val="000000"/>
                </a:solidFill>
                <a:prstDash val="solid"/>
                <a:round/>
                <a:headEnd type="none" w="med" len="med"/>
                <a:tailEnd type="none" w="med" len="med"/>
              </a:ln>
            </p:spPr>
            <p:txBody>
              <a:bodyPr/>
              <a:p>
                <a:endParaRPr lang="zh-CN" altLang="en-US"/>
              </a:p>
            </p:txBody>
          </p:sp>
        </p:grpSp>
        <p:sp>
          <p:nvSpPr>
            <p:cNvPr id="52246" name="Text Box 21"/>
            <p:cNvSpPr txBox="1"/>
            <p:nvPr/>
          </p:nvSpPr>
          <p:spPr>
            <a:xfrm>
              <a:off x="4050" y="3922"/>
              <a:ext cx="420" cy="465"/>
            </a:xfrm>
            <a:prstGeom prst="rect">
              <a:avLst/>
            </a:prstGeom>
            <a:noFill/>
            <a:ln w="9525">
              <a:noFill/>
            </a:ln>
          </p:spPr>
          <p:txBody>
            <a:bodyPr anchor="ctr"/>
            <a:p>
              <a:pPr algn="r" eaLnBrk="0" hangingPunct="0"/>
              <a:r>
                <a:rPr lang="en-US" altLang="zh-CN" sz="2000" dirty="0">
                  <a:latin typeface="Calibri" panose="020F0502020204030204" pitchFamily="34" charset="0"/>
                  <a:ea typeface="宋体" panose="02010600030101010101" pitchFamily="2" charset="-122"/>
                </a:rPr>
                <a:t>L</a:t>
              </a:r>
              <a:endParaRPr lang="en-US" altLang="zh-CN" sz="2000" dirty="0">
                <a:latin typeface="Calibri" panose="020F0502020204030204" pitchFamily="34" charset="0"/>
                <a:ea typeface="宋体" panose="02010600030101010101" pitchFamily="2" charset="-122"/>
              </a:endParaRPr>
            </a:p>
          </p:txBody>
        </p:sp>
      </p:grpSp>
      <p:grpSp>
        <p:nvGrpSpPr>
          <p:cNvPr id="52247" name="Group 22"/>
          <p:cNvGrpSpPr/>
          <p:nvPr/>
        </p:nvGrpSpPr>
        <p:grpSpPr>
          <a:xfrm>
            <a:off x="2678113" y="3721100"/>
            <a:ext cx="6196012" cy="698500"/>
            <a:chOff x="1140" y="1632"/>
            <a:chExt cx="8049" cy="997"/>
          </a:xfrm>
        </p:grpSpPr>
        <p:grpSp>
          <p:nvGrpSpPr>
            <p:cNvPr id="52248" name="Group 23"/>
            <p:cNvGrpSpPr/>
            <p:nvPr/>
          </p:nvGrpSpPr>
          <p:grpSpPr>
            <a:xfrm>
              <a:off x="1254" y="1632"/>
              <a:ext cx="7935" cy="997"/>
              <a:chOff x="1254" y="1632"/>
              <a:chExt cx="7935" cy="997"/>
            </a:xfrm>
          </p:grpSpPr>
          <p:sp>
            <p:nvSpPr>
              <p:cNvPr id="52249" name="Line 24"/>
              <p:cNvSpPr/>
              <p:nvPr/>
            </p:nvSpPr>
            <p:spPr>
              <a:xfrm>
                <a:off x="1254" y="2272"/>
                <a:ext cx="600" cy="0"/>
              </a:xfrm>
              <a:prstGeom prst="line">
                <a:avLst/>
              </a:prstGeom>
              <a:ln w="9525" cap="flat" cmpd="sng">
                <a:solidFill>
                  <a:srgbClr val="000000"/>
                </a:solidFill>
                <a:prstDash val="solid"/>
                <a:round/>
                <a:headEnd type="none" w="med" len="med"/>
                <a:tailEnd type="stealth" w="med" len="lg"/>
              </a:ln>
            </p:spPr>
          </p:sp>
          <p:grpSp>
            <p:nvGrpSpPr>
              <p:cNvPr id="52250" name="Group 25"/>
              <p:cNvGrpSpPr/>
              <p:nvPr/>
            </p:nvGrpSpPr>
            <p:grpSpPr>
              <a:xfrm>
                <a:off x="1854" y="2168"/>
                <a:ext cx="960" cy="416"/>
                <a:chOff x="1854" y="2168"/>
                <a:chExt cx="960" cy="416"/>
              </a:xfrm>
            </p:grpSpPr>
            <p:sp>
              <p:nvSpPr>
                <p:cNvPr id="52251" name="Text Box 26"/>
                <p:cNvSpPr txBox="1"/>
                <p:nvPr/>
              </p:nvSpPr>
              <p:spPr>
                <a:xfrm>
                  <a:off x="1854" y="2168"/>
                  <a:ext cx="96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endParaRPr lang="zh-CN" altLang="zh-CN" sz="2000" dirty="0">
                    <a:latin typeface="Calibri" panose="020F0502020204030204" pitchFamily="34" charset="0"/>
                    <a:ea typeface="宋体" panose="02010600030101010101" pitchFamily="2" charset="-122"/>
                  </a:endParaRPr>
                </a:p>
              </p:txBody>
            </p:sp>
            <p:sp>
              <p:nvSpPr>
                <p:cNvPr id="52252" name="Line 27"/>
                <p:cNvSpPr/>
                <p:nvPr/>
              </p:nvSpPr>
              <p:spPr>
                <a:xfrm>
                  <a:off x="2454" y="2168"/>
                  <a:ext cx="0" cy="416"/>
                </a:xfrm>
                <a:prstGeom prst="line">
                  <a:avLst/>
                </a:prstGeom>
                <a:ln w="9525" cap="flat" cmpd="sng">
                  <a:solidFill>
                    <a:srgbClr val="000000"/>
                  </a:solidFill>
                  <a:prstDash val="solid"/>
                  <a:round/>
                  <a:headEnd type="none" w="med" len="med"/>
                  <a:tailEnd type="none" w="med" len="med"/>
                </a:ln>
              </p:spPr>
            </p:sp>
            <p:sp>
              <p:nvSpPr>
                <p:cNvPr id="52253" name="Line 28"/>
                <p:cNvSpPr/>
                <p:nvPr/>
              </p:nvSpPr>
              <p:spPr>
                <a:xfrm flipH="1">
                  <a:off x="1854" y="2168"/>
                  <a:ext cx="120" cy="104"/>
                </a:xfrm>
                <a:prstGeom prst="line">
                  <a:avLst/>
                </a:prstGeom>
                <a:ln w="9525" cap="flat" cmpd="sng">
                  <a:solidFill>
                    <a:srgbClr val="000000"/>
                  </a:solidFill>
                  <a:prstDash val="solid"/>
                  <a:round/>
                  <a:headEnd type="none" w="med" len="med"/>
                  <a:tailEnd type="none" w="med" len="med"/>
                </a:ln>
              </p:spPr>
            </p:sp>
            <p:sp>
              <p:nvSpPr>
                <p:cNvPr id="52254" name="Line 29"/>
                <p:cNvSpPr/>
                <p:nvPr/>
              </p:nvSpPr>
              <p:spPr>
                <a:xfrm flipH="1">
                  <a:off x="1854" y="2168"/>
                  <a:ext cx="240" cy="208"/>
                </a:xfrm>
                <a:prstGeom prst="line">
                  <a:avLst/>
                </a:prstGeom>
                <a:ln w="9525" cap="flat" cmpd="sng">
                  <a:solidFill>
                    <a:srgbClr val="000000"/>
                  </a:solidFill>
                  <a:prstDash val="solid"/>
                  <a:round/>
                  <a:headEnd type="none" w="med" len="med"/>
                  <a:tailEnd type="none" w="med" len="med"/>
                </a:ln>
              </p:spPr>
            </p:sp>
            <p:sp>
              <p:nvSpPr>
                <p:cNvPr id="52255" name="Line 30"/>
                <p:cNvSpPr/>
                <p:nvPr/>
              </p:nvSpPr>
              <p:spPr>
                <a:xfrm flipH="1">
                  <a:off x="1854" y="2168"/>
                  <a:ext cx="360" cy="312"/>
                </a:xfrm>
                <a:prstGeom prst="line">
                  <a:avLst/>
                </a:prstGeom>
                <a:ln w="9525" cap="flat" cmpd="sng">
                  <a:solidFill>
                    <a:srgbClr val="000000"/>
                  </a:solidFill>
                  <a:prstDash val="solid"/>
                  <a:round/>
                  <a:headEnd type="none" w="med" len="med"/>
                  <a:tailEnd type="none" w="med" len="med"/>
                </a:ln>
              </p:spPr>
            </p:sp>
            <p:sp>
              <p:nvSpPr>
                <p:cNvPr id="52256" name="Line 31"/>
                <p:cNvSpPr/>
                <p:nvPr/>
              </p:nvSpPr>
              <p:spPr>
                <a:xfrm flipH="1">
                  <a:off x="1854" y="2168"/>
                  <a:ext cx="480" cy="416"/>
                </a:xfrm>
                <a:prstGeom prst="line">
                  <a:avLst/>
                </a:prstGeom>
                <a:ln w="9525" cap="flat" cmpd="sng">
                  <a:solidFill>
                    <a:srgbClr val="000000"/>
                  </a:solidFill>
                  <a:prstDash val="solid"/>
                  <a:round/>
                  <a:headEnd type="none" w="med" len="med"/>
                  <a:tailEnd type="none" w="med" len="med"/>
                </a:ln>
              </p:spPr>
            </p:sp>
            <p:sp>
              <p:nvSpPr>
                <p:cNvPr id="52257" name="Line 32"/>
                <p:cNvSpPr/>
                <p:nvPr/>
              </p:nvSpPr>
              <p:spPr>
                <a:xfrm flipH="1">
                  <a:off x="1974" y="2168"/>
                  <a:ext cx="480" cy="416"/>
                </a:xfrm>
                <a:prstGeom prst="line">
                  <a:avLst/>
                </a:prstGeom>
                <a:ln w="9525" cap="flat" cmpd="sng">
                  <a:solidFill>
                    <a:srgbClr val="000000"/>
                  </a:solidFill>
                  <a:prstDash val="solid"/>
                  <a:round/>
                  <a:headEnd type="none" w="med" len="med"/>
                  <a:tailEnd type="none" w="med" len="med"/>
                </a:ln>
              </p:spPr>
            </p:sp>
            <p:sp>
              <p:nvSpPr>
                <p:cNvPr id="52258" name="Line 33"/>
                <p:cNvSpPr/>
                <p:nvPr/>
              </p:nvSpPr>
              <p:spPr>
                <a:xfrm flipH="1">
                  <a:off x="2094" y="2272"/>
                  <a:ext cx="360" cy="312"/>
                </a:xfrm>
                <a:prstGeom prst="line">
                  <a:avLst/>
                </a:prstGeom>
                <a:ln w="9525" cap="flat" cmpd="sng">
                  <a:solidFill>
                    <a:srgbClr val="000000"/>
                  </a:solidFill>
                  <a:prstDash val="solid"/>
                  <a:round/>
                  <a:headEnd type="none" w="med" len="med"/>
                  <a:tailEnd type="none" w="med" len="med"/>
                </a:ln>
              </p:spPr>
            </p:sp>
            <p:sp>
              <p:nvSpPr>
                <p:cNvPr id="52259" name="Line 34"/>
                <p:cNvSpPr/>
                <p:nvPr/>
              </p:nvSpPr>
              <p:spPr>
                <a:xfrm flipH="1">
                  <a:off x="2214" y="2376"/>
                  <a:ext cx="240" cy="208"/>
                </a:xfrm>
                <a:prstGeom prst="line">
                  <a:avLst/>
                </a:prstGeom>
                <a:ln w="9525" cap="flat" cmpd="sng">
                  <a:solidFill>
                    <a:srgbClr val="000000"/>
                  </a:solidFill>
                  <a:prstDash val="solid"/>
                  <a:round/>
                  <a:headEnd type="none" w="med" len="med"/>
                  <a:tailEnd type="none" w="med" len="med"/>
                </a:ln>
              </p:spPr>
            </p:sp>
            <p:sp>
              <p:nvSpPr>
                <p:cNvPr id="52260" name="Line 35"/>
                <p:cNvSpPr/>
                <p:nvPr/>
              </p:nvSpPr>
              <p:spPr>
                <a:xfrm flipH="1">
                  <a:off x="2334" y="2475"/>
                  <a:ext cx="120" cy="104"/>
                </a:xfrm>
                <a:prstGeom prst="line">
                  <a:avLst/>
                </a:prstGeom>
                <a:ln w="9525" cap="flat" cmpd="sng">
                  <a:solidFill>
                    <a:srgbClr val="000000"/>
                  </a:solidFill>
                  <a:prstDash val="solid"/>
                  <a:round/>
                  <a:headEnd type="none" w="med" len="med"/>
                  <a:tailEnd type="none" w="med" len="med"/>
                </a:ln>
              </p:spPr>
            </p:sp>
          </p:grpSp>
          <p:sp>
            <p:nvSpPr>
              <p:cNvPr id="52261" name="Text Box 36"/>
              <p:cNvSpPr txBox="1"/>
              <p:nvPr/>
            </p:nvSpPr>
            <p:spPr>
              <a:xfrm>
                <a:off x="3054" y="2168"/>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1</a:t>
                </a:r>
                <a:endParaRPr lang="en-US" altLang="zh-CN" sz="2000" dirty="0">
                  <a:latin typeface="Calibri" panose="020F0502020204030204" pitchFamily="34" charset="0"/>
                  <a:ea typeface="宋体" panose="02010600030101010101" pitchFamily="2" charset="-122"/>
                </a:endParaRPr>
              </a:p>
            </p:txBody>
          </p:sp>
          <p:sp>
            <p:nvSpPr>
              <p:cNvPr id="52262" name="Line 37"/>
              <p:cNvSpPr/>
              <p:nvPr/>
            </p:nvSpPr>
            <p:spPr>
              <a:xfrm>
                <a:off x="3534" y="2168"/>
                <a:ext cx="0" cy="416"/>
              </a:xfrm>
              <a:prstGeom prst="line">
                <a:avLst/>
              </a:prstGeom>
              <a:ln w="9525" cap="flat" cmpd="sng">
                <a:solidFill>
                  <a:srgbClr val="000000"/>
                </a:solidFill>
                <a:prstDash val="solid"/>
                <a:round/>
                <a:headEnd type="none" w="med" len="med"/>
                <a:tailEnd type="none" w="med" len="med"/>
              </a:ln>
            </p:spPr>
          </p:sp>
          <p:sp>
            <p:nvSpPr>
              <p:cNvPr id="52263" name="Line 38"/>
              <p:cNvSpPr/>
              <p:nvPr/>
            </p:nvSpPr>
            <p:spPr>
              <a:xfrm>
                <a:off x="2694" y="2376"/>
                <a:ext cx="360" cy="0"/>
              </a:xfrm>
              <a:prstGeom prst="line">
                <a:avLst/>
              </a:prstGeom>
              <a:ln w="9525" cap="flat" cmpd="sng">
                <a:solidFill>
                  <a:srgbClr val="000000"/>
                </a:solidFill>
                <a:prstDash val="solid"/>
                <a:round/>
                <a:headEnd type="none" w="med" len="med"/>
                <a:tailEnd type="triangle" w="med" len="med"/>
              </a:ln>
            </p:spPr>
          </p:sp>
          <p:sp>
            <p:nvSpPr>
              <p:cNvPr id="52264" name="Text Box 39"/>
              <p:cNvSpPr txBox="1"/>
              <p:nvPr/>
            </p:nvSpPr>
            <p:spPr>
              <a:xfrm>
                <a:off x="4044" y="2212"/>
                <a:ext cx="720" cy="416"/>
              </a:xfrm>
              <a:prstGeom prst="rect">
                <a:avLst/>
              </a:prstGeom>
              <a:solidFill>
                <a:srgbClr val="FFFFFF"/>
              </a:solidFill>
              <a:ln w="0" cap="flat" cmpd="sng">
                <a:solidFill>
                  <a:srgbClr val="FFFFFF"/>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sp>
            <p:nvSpPr>
              <p:cNvPr id="52265" name="Text Box 40"/>
              <p:cNvSpPr txBox="1"/>
              <p:nvPr/>
            </p:nvSpPr>
            <p:spPr>
              <a:xfrm>
                <a:off x="6999" y="2213"/>
                <a:ext cx="720" cy="416"/>
              </a:xfrm>
              <a:prstGeom prst="rect">
                <a:avLst/>
              </a:prstGeom>
              <a:solidFill>
                <a:srgbClr val="FFFFFF"/>
              </a:solidFill>
              <a:ln w="0" cap="flat" cmpd="sng">
                <a:solidFill>
                  <a:srgbClr val="FFFFFF"/>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grpSp>
            <p:nvGrpSpPr>
              <p:cNvPr id="52266" name="Group 41"/>
              <p:cNvGrpSpPr/>
              <p:nvPr/>
            </p:nvGrpSpPr>
            <p:grpSpPr>
              <a:xfrm>
                <a:off x="4629" y="2198"/>
                <a:ext cx="2580" cy="416"/>
                <a:chOff x="4629" y="2198"/>
                <a:chExt cx="2580" cy="416"/>
              </a:xfrm>
            </p:grpSpPr>
            <p:sp>
              <p:nvSpPr>
                <p:cNvPr id="52267" name="Line 42"/>
                <p:cNvSpPr/>
                <p:nvPr/>
              </p:nvSpPr>
              <p:spPr>
                <a:xfrm>
                  <a:off x="4629" y="2406"/>
                  <a:ext cx="360" cy="0"/>
                </a:xfrm>
                <a:prstGeom prst="line">
                  <a:avLst/>
                </a:prstGeom>
                <a:ln w="9525" cap="flat" cmpd="sng">
                  <a:solidFill>
                    <a:srgbClr val="000000"/>
                  </a:solidFill>
                  <a:prstDash val="solid"/>
                  <a:round/>
                  <a:headEnd type="none" w="med" len="med"/>
                  <a:tailEnd type="triangle" w="med" len="med"/>
                </a:ln>
              </p:spPr>
            </p:sp>
            <p:grpSp>
              <p:nvGrpSpPr>
                <p:cNvPr id="52268" name="Group 43"/>
                <p:cNvGrpSpPr/>
                <p:nvPr/>
              </p:nvGrpSpPr>
              <p:grpSpPr>
                <a:xfrm>
                  <a:off x="5049" y="2198"/>
                  <a:ext cx="2160" cy="416"/>
                  <a:chOff x="5214" y="2168"/>
                  <a:chExt cx="2160" cy="416"/>
                </a:xfrm>
              </p:grpSpPr>
              <p:sp>
                <p:nvSpPr>
                  <p:cNvPr id="52269" name="Text Box 44"/>
                  <p:cNvSpPr txBox="1"/>
                  <p:nvPr/>
                </p:nvSpPr>
                <p:spPr>
                  <a:xfrm>
                    <a:off x="5214" y="2168"/>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i-1</a:t>
                    </a:r>
                    <a:endParaRPr lang="en-US" altLang="zh-CN" sz="2000" dirty="0">
                      <a:latin typeface="Calibri" panose="020F0502020204030204" pitchFamily="34" charset="0"/>
                      <a:ea typeface="宋体" panose="02010600030101010101" pitchFamily="2" charset="-122"/>
                    </a:endParaRPr>
                  </a:p>
                </p:txBody>
              </p:sp>
              <p:sp>
                <p:nvSpPr>
                  <p:cNvPr id="52270" name="Text Box 45"/>
                  <p:cNvSpPr txBox="1"/>
                  <p:nvPr/>
                </p:nvSpPr>
                <p:spPr>
                  <a:xfrm>
                    <a:off x="6294" y="2168"/>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i</a:t>
                    </a:r>
                    <a:endParaRPr lang="en-US" altLang="zh-CN" sz="2000" dirty="0">
                      <a:latin typeface="Calibri" panose="020F0502020204030204" pitchFamily="34" charset="0"/>
                      <a:ea typeface="宋体" panose="02010600030101010101" pitchFamily="2" charset="-122"/>
                    </a:endParaRPr>
                  </a:p>
                </p:txBody>
              </p:sp>
              <p:sp>
                <p:nvSpPr>
                  <p:cNvPr id="52271" name="Line 46"/>
                  <p:cNvSpPr/>
                  <p:nvPr/>
                </p:nvSpPr>
                <p:spPr>
                  <a:xfrm>
                    <a:off x="5934" y="2376"/>
                    <a:ext cx="360" cy="0"/>
                  </a:xfrm>
                  <a:prstGeom prst="line">
                    <a:avLst/>
                  </a:prstGeom>
                  <a:ln w="9525" cap="flat" cmpd="sng">
                    <a:solidFill>
                      <a:srgbClr val="000000"/>
                    </a:solidFill>
                    <a:prstDash val="solid"/>
                    <a:round/>
                    <a:headEnd type="none" w="med" len="med"/>
                    <a:tailEnd type="triangle" w="med" len="med"/>
                  </a:ln>
                </p:spPr>
              </p:sp>
              <p:sp>
                <p:nvSpPr>
                  <p:cNvPr id="52272" name="Line 47"/>
                  <p:cNvSpPr/>
                  <p:nvPr/>
                </p:nvSpPr>
                <p:spPr>
                  <a:xfrm>
                    <a:off x="7014" y="2376"/>
                    <a:ext cx="360" cy="0"/>
                  </a:xfrm>
                  <a:prstGeom prst="line">
                    <a:avLst/>
                  </a:prstGeom>
                  <a:ln w="9525" cap="flat" cmpd="sng">
                    <a:solidFill>
                      <a:srgbClr val="000000"/>
                    </a:solidFill>
                    <a:prstDash val="solid"/>
                    <a:round/>
                    <a:headEnd type="none" w="med" len="med"/>
                    <a:tailEnd type="triangle" w="med" len="med"/>
                  </a:ln>
                </p:spPr>
              </p:sp>
              <p:sp>
                <p:nvSpPr>
                  <p:cNvPr id="52273" name="Line 48"/>
                  <p:cNvSpPr/>
                  <p:nvPr/>
                </p:nvSpPr>
                <p:spPr>
                  <a:xfrm>
                    <a:off x="5694" y="2168"/>
                    <a:ext cx="0" cy="416"/>
                  </a:xfrm>
                  <a:prstGeom prst="line">
                    <a:avLst/>
                  </a:prstGeom>
                  <a:ln w="9525" cap="flat" cmpd="sng">
                    <a:solidFill>
                      <a:srgbClr val="000000"/>
                    </a:solidFill>
                    <a:prstDash val="solid"/>
                    <a:round/>
                    <a:headEnd type="none" w="med" len="med"/>
                    <a:tailEnd type="none" w="med" len="med"/>
                  </a:ln>
                </p:spPr>
              </p:sp>
              <p:sp>
                <p:nvSpPr>
                  <p:cNvPr id="52274" name="Line 49"/>
                  <p:cNvSpPr/>
                  <p:nvPr/>
                </p:nvSpPr>
                <p:spPr>
                  <a:xfrm>
                    <a:off x="6774" y="2168"/>
                    <a:ext cx="0" cy="416"/>
                  </a:xfrm>
                  <a:prstGeom prst="line">
                    <a:avLst/>
                  </a:prstGeom>
                  <a:ln w="9525" cap="flat" cmpd="sng">
                    <a:solidFill>
                      <a:srgbClr val="000000"/>
                    </a:solidFill>
                    <a:prstDash val="solid"/>
                    <a:round/>
                    <a:headEnd type="none" w="med" len="med"/>
                    <a:tailEnd type="none" w="med" len="med"/>
                  </a:ln>
                </p:spPr>
              </p:sp>
            </p:grpSp>
          </p:grpSp>
          <p:sp>
            <p:nvSpPr>
              <p:cNvPr id="52275" name="Line 50"/>
              <p:cNvSpPr/>
              <p:nvPr/>
            </p:nvSpPr>
            <p:spPr>
              <a:xfrm>
                <a:off x="7644" y="2376"/>
                <a:ext cx="360" cy="0"/>
              </a:xfrm>
              <a:prstGeom prst="line">
                <a:avLst/>
              </a:prstGeom>
              <a:ln w="9525" cap="flat" cmpd="sng">
                <a:solidFill>
                  <a:srgbClr val="000000"/>
                </a:solidFill>
                <a:prstDash val="solid"/>
                <a:round/>
                <a:headEnd type="none" w="med" len="med"/>
                <a:tailEnd type="triangle" w="med" len="med"/>
              </a:ln>
            </p:spPr>
          </p:sp>
          <p:grpSp>
            <p:nvGrpSpPr>
              <p:cNvPr id="52276" name="Group 51"/>
              <p:cNvGrpSpPr/>
              <p:nvPr/>
            </p:nvGrpSpPr>
            <p:grpSpPr>
              <a:xfrm>
                <a:off x="8019" y="2213"/>
                <a:ext cx="960" cy="416"/>
                <a:chOff x="9009" y="2168"/>
                <a:chExt cx="960" cy="416"/>
              </a:xfrm>
            </p:grpSpPr>
            <p:sp>
              <p:nvSpPr>
                <p:cNvPr id="52277" name="Text Box 52"/>
                <p:cNvSpPr txBox="1"/>
                <p:nvPr/>
              </p:nvSpPr>
              <p:spPr>
                <a:xfrm>
                  <a:off x="9009" y="2168"/>
                  <a:ext cx="96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n       </a:t>
                  </a:r>
                  <a:endParaRPr lang="en-US" altLang="zh-CN" sz="2000" dirty="0">
                    <a:latin typeface="Calibri" panose="020F0502020204030204" pitchFamily="34" charset="0"/>
                    <a:ea typeface="宋体" panose="02010600030101010101" pitchFamily="2" charset="-122"/>
                  </a:endParaRPr>
                </a:p>
              </p:txBody>
            </p:sp>
            <p:sp>
              <p:nvSpPr>
                <p:cNvPr id="52278" name="Line 53"/>
                <p:cNvSpPr/>
                <p:nvPr/>
              </p:nvSpPr>
              <p:spPr>
                <a:xfrm>
                  <a:off x="9489" y="2168"/>
                  <a:ext cx="0" cy="416"/>
                </a:xfrm>
                <a:prstGeom prst="line">
                  <a:avLst/>
                </a:prstGeom>
                <a:ln w="9525" cap="flat" cmpd="sng">
                  <a:solidFill>
                    <a:srgbClr val="000000"/>
                  </a:solidFill>
                  <a:prstDash val="solid"/>
                  <a:round/>
                  <a:headEnd type="none" w="med" len="med"/>
                  <a:tailEnd type="none" w="med" len="med"/>
                </a:ln>
              </p:spPr>
            </p:sp>
          </p:grpSp>
          <p:sp>
            <p:nvSpPr>
              <p:cNvPr id="52279" name="Line 54"/>
              <p:cNvSpPr/>
              <p:nvPr/>
            </p:nvSpPr>
            <p:spPr>
              <a:xfrm>
                <a:off x="8709" y="2469"/>
                <a:ext cx="480" cy="0"/>
              </a:xfrm>
              <a:prstGeom prst="line">
                <a:avLst/>
              </a:prstGeom>
              <a:ln w="9525" cap="flat" cmpd="sng">
                <a:solidFill>
                  <a:srgbClr val="000000"/>
                </a:solidFill>
                <a:prstDash val="solid"/>
                <a:round/>
                <a:headEnd type="none" w="med" len="med"/>
                <a:tailEnd type="none" w="med" len="med"/>
              </a:ln>
            </p:spPr>
          </p:sp>
          <p:sp>
            <p:nvSpPr>
              <p:cNvPr id="52280" name="Line 55"/>
              <p:cNvSpPr/>
              <p:nvPr/>
            </p:nvSpPr>
            <p:spPr>
              <a:xfrm>
                <a:off x="2694" y="1632"/>
                <a:ext cx="0" cy="520"/>
              </a:xfrm>
              <a:prstGeom prst="line">
                <a:avLst/>
              </a:prstGeom>
              <a:ln w="9525" cap="flat" cmpd="sng">
                <a:solidFill>
                  <a:srgbClr val="000000"/>
                </a:solidFill>
                <a:prstDash val="solid"/>
                <a:round/>
                <a:headEnd type="none" w="med" len="med"/>
                <a:tailEnd type="triangle" w="med" len="med"/>
              </a:ln>
            </p:spPr>
          </p:sp>
          <p:sp>
            <p:nvSpPr>
              <p:cNvPr id="52281" name="Line 56"/>
              <p:cNvSpPr/>
              <p:nvPr/>
            </p:nvSpPr>
            <p:spPr>
              <a:xfrm>
                <a:off x="2715" y="1635"/>
                <a:ext cx="6435" cy="15"/>
              </a:xfrm>
              <a:prstGeom prst="line">
                <a:avLst/>
              </a:prstGeom>
              <a:ln w="9525" cap="flat" cmpd="sng">
                <a:solidFill>
                  <a:srgbClr val="000000"/>
                </a:solidFill>
                <a:prstDash val="solid"/>
                <a:round/>
                <a:headEnd type="none" w="med" len="med"/>
                <a:tailEnd type="none" w="med" len="med"/>
              </a:ln>
            </p:spPr>
          </p:sp>
          <p:sp>
            <p:nvSpPr>
              <p:cNvPr id="52282" name="Line 57"/>
              <p:cNvSpPr/>
              <p:nvPr/>
            </p:nvSpPr>
            <p:spPr>
              <a:xfrm>
                <a:off x="9150" y="1665"/>
                <a:ext cx="0" cy="825"/>
              </a:xfrm>
              <a:prstGeom prst="line">
                <a:avLst/>
              </a:prstGeom>
              <a:ln w="9525" cap="flat" cmpd="sng">
                <a:solidFill>
                  <a:srgbClr val="000000"/>
                </a:solidFill>
                <a:prstDash val="solid"/>
                <a:round/>
                <a:headEnd type="none" w="med" len="med"/>
                <a:tailEnd type="none" w="med" len="med"/>
              </a:ln>
            </p:spPr>
          </p:sp>
          <p:sp>
            <p:nvSpPr>
              <p:cNvPr id="52283" name="Line 58"/>
              <p:cNvSpPr/>
              <p:nvPr/>
            </p:nvSpPr>
            <p:spPr>
              <a:xfrm>
                <a:off x="3759" y="2376"/>
                <a:ext cx="360" cy="0"/>
              </a:xfrm>
              <a:prstGeom prst="line">
                <a:avLst/>
              </a:prstGeom>
              <a:ln w="9525" cap="flat" cmpd="sng">
                <a:solidFill>
                  <a:srgbClr val="000000"/>
                </a:solidFill>
                <a:prstDash val="solid"/>
                <a:round/>
                <a:headEnd type="none" w="med" len="med"/>
                <a:tailEnd type="triangle" w="med" len="med"/>
              </a:ln>
            </p:spPr>
          </p:sp>
        </p:grpSp>
        <p:sp>
          <p:nvSpPr>
            <p:cNvPr id="52284" name="Text Box 59"/>
            <p:cNvSpPr txBox="1"/>
            <p:nvPr/>
          </p:nvSpPr>
          <p:spPr>
            <a:xfrm>
              <a:off x="1140" y="1830"/>
              <a:ext cx="450" cy="435"/>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L</a:t>
              </a:r>
              <a:endParaRPr lang="en-US" altLang="zh-CN" sz="2000" dirty="0">
                <a:latin typeface="Calibri" panose="020F0502020204030204" pitchFamily="34" charset="0"/>
                <a:ea typeface="宋体" panose="02010600030101010101" pitchFamily="2" charset="-122"/>
              </a:endParaRPr>
            </a:p>
          </p:txBody>
        </p:sp>
      </p:grpSp>
      <p:grpSp>
        <p:nvGrpSpPr>
          <p:cNvPr id="52285" name="Group 110"/>
          <p:cNvGrpSpPr/>
          <p:nvPr/>
        </p:nvGrpSpPr>
        <p:grpSpPr>
          <a:xfrm>
            <a:off x="2438400" y="4948238"/>
            <a:ext cx="7162800" cy="1147762"/>
            <a:chOff x="720" y="2928"/>
            <a:chExt cx="4512" cy="723"/>
          </a:xfrm>
        </p:grpSpPr>
        <p:grpSp>
          <p:nvGrpSpPr>
            <p:cNvPr id="52286" name="Group 61"/>
            <p:cNvGrpSpPr/>
            <p:nvPr/>
          </p:nvGrpSpPr>
          <p:grpSpPr>
            <a:xfrm>
              <a:off x="1237" y="2928"/>
              <a:ext cx="3557" cy="440"/>
              <a:chOff x="1302" y="5070"/>
              <a:chExt cx="7335" cy="997"/>
            </a:xfrm>
          </p:grpSpPr>
          <p:grpSp>
            <p:nvGrpSpPr>
              <p:cNvPr id="52287" name="Group 62"/>
              <p:cNvGrpSpPr/>
              <p:nvPr/>
            </p:nvGrpSpPr>
            <p:grpSpPr>
              <a:xfrm>
                <a:off x="1302" y="5606"/>
                <a:ext cx="960" cy="416"/>
                <a:chOff x="1854" y="2168"/>
                <a:chExt cx="960" cy="416"/>
              </a:xfrm>
            </p:grpSpPr>
            <p:sp>
              <p:nvSpPr>
                <p:cNvPr id="52288" name="Text Box 63"/>
                <p:cNvSpPr txBox="1"/>
                <p:nvPr/>
              </p:nvSpPr>
              <p:spPr>
                <a:xfrm>
                  <a:off x="1854" y="2168"/>
                  <a:ext cx="96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endParaRPr lang="zh-CN" altLang="zh-CN" sz="2000" dirty="0">
                    <a:latin typeface="Calibri" panose="020F0502020204030204" pitchFamily="34" charset="0"/>
                    <a:ea typeface="宋体" panose="02010600030101010101" pitchFamily="2" charset="-122"/>
                  </a:endParaRPr>
                </a:p>
              </p:txBody>
            </p:sp>
            <p:sp>
              <p:nvSpPr>
                <p:cNvPr id="52289" name="Line 64"/>
                <p:cNvSpPr/>
                <p:nvPr/>
              </p:nvSpPr>
              <p:spPr>
                <a:xfrm>
                  <a:off x="2454" y="2168"/>
                  <a:ext cx="0" cy="416"/>
                </a:xfrm>
                <a:prstGeom prst="line">
                  <a:avLst/>
                </a:prstGeom>
                <a:ln w="9525" cap="flat" cmpd="sng">
                  <a:solidFill>
                    <a:srgbClr val="000000"/>
                  </a:solidFill>
                  <a:prstDash val="solid"/>
                  <a:round/>
                  <a:headEnd type="none" w="med" len="med"/>
                  <a:tailEnd type="none" w="med" len="med"/>
                </a:ln>
              </p:spPr>
            </p:sp>
            <p:sp>
              <p:nvSpPr>
                <p:cNvPr id="52290" name="Line 65"/>
                <p:cNvSpPr/>
                <p:nvPr/>
              </p:nvSpPr>
              <p:spPr>
                <a:xfrm flipH="1">
                  <a:off x="1854" y="2168"/>
                  <a:ext cx="120" cy="104"/>
                </a:xfrm>
                <a:prstGeom prst="line">
                  <a:avLst/>
                </a:prstGeom>
                <a:ln w="9525" cap="flat" cmpd="sng">
                  <a:solidFill>
                    <a:srgbClr val="000000"/>
                  </a:solidFill>
                  <a:prstDash val="solid"/>
                  <a:round/>
                  <a:headEnd type="none" w="med" len="med"/>
                  <a:tailEnd type="none" w="med" len="med"/>
                </a:ln>
              </p:spPr>
            </p:sp>
            <p:sp>
              <p:nvSpPr>
                <p:cNvPr id="52291" name="Line 66"/>
                <p:cNvSpPr/>
                <p:nvPr/>
              </p:nvSpPr>
              <p:spPr>
                <a:xfrm flipH="1">
                  <a:off x="1854" y="2168"/>
                  <a:ext cx="240" cy="208"/>
                </a:xfrm>
                <a:prstGeom prst="line">
                  <a:avLst/>
                </a:prstGeom>
                <a:ln w="9525" cap="flat" cmpd="sng">
                  <a:solidFill>
                    <a:srgbClr val="000000"/>
                  </a:solidFill>
                  <a:prstDash val="solid"/>
                  <a:round/>
                  <a:headEnd type="none" w="med" len="med"/>
                  <a:tailEnd type="none" w="med" len="med"/>
                </a:ln>
              </p:spPr>
            </p:sp>
            <p:sp>
              <p:nvSpPr>
                <p:cNvPr id="52292" name="Line 67"/>
                <p:cNvSpPr/>
                <p:nvPr/>
              </p:nvSpPr>
              <p:spPr>
                <a:xfrm flipH="1">
                  <a:off x="1854" y="2168"/>
                  <a:ext cx="360" cy="312"/>
                </a:xfrm>
                <a:prstGeom prst="line">
                  <a:avLst/>
                </a:prstGeom>
                <a:ln w="9525" cap="flat" cmpd="sng">
                  <a:solidFill>
                    <a:srgbClr val="000000"/>
                  </a:solidFill>
                  <a:prstDash val="solid"/>
                  <a:round/>
                  <a:headEnd type="none" w="med" len="med"/>
                  <a:tailEnd type="none" w="med" len="med"/>
                </a:ln>
              </p:spPr>
            </p:sp>
            <p:sp>
              <p:nvSpPr>
                <p:cNvPr id="52293" name="Line 68"/>
                <p:cNvSpPr/>
                <p:nvPr/>
              </p:nvSpPr>
              <p:spPr>
                <a:xfrm flipH="1">
                  <a:off x="1854" y="2168"/>
                  <a:ext cx="480" cy="416"/>
                </a:xfrm>
                <a:prstGeom prst="line">
                  <a:avLst/>
                </a:prstGeom>
                <a:ln w="9525" cap="flat" cmpd="sng">
                  <a:solidFill>
                    <a:srgbClr val="000000"/>
                  </a:solidFill>
                  <a:prstDash val="solid"/>
                  <a:round/>
                  <a:headEnd type="none" w="med" len="med"/>
                  <a:tailEnd type="none" w="med" len="med"/>
                </a:ln>
              </p:spPr>
            </p:sp>
            <p:sp>
              <p:nvSpPr>
                <p:cNvPr id="52294" name="Line 69"/>
                <p:cNvSpPr/>
                <p:nvPr/>
              </p:nvSpPr>
              <p:spPr>
                <a:xfrm flipH="1">
                  <a:off x="1974" y="2168"/>
                  <a:ext cx="480" cy="416"/>
                </a:xfrm>
                <a:prstGeom prst="line">
                  <a:avLst/>
                </a:prstGeom>
                <a:ln w="9525" cap="flat" cmpd="sng">
                  <a:solidFill>
                    <a:srgbClr val="000000"/>
                  </a:solidFill>
                  <a:prstDash val="solid"/>
                  <a:round/>
                  <a:headEnd type="none" w="med" len="med"/>
                  <a:tailEnd type="none" w="med" len="med"/>
                </a:ln>
              </p:spPr>
            </p:sp>
            <p:sp>
              <p:nvSpPr>
                <p:cNvPr id="52295" name="Line 70"/>
                <p:cNvSpPr/>
                <p:nvPr/>
              </p:nvSpPr>
              <p:spPr>
                <a:xfrm flipH="1">
                  <a:off x="2094" y="2272"/>
                  <a:ext cx="360" cy="312"/>
                </a:xfrm>
                <a:prstGeom prst="line">
                  <a:avLst/>
                </a:prstGeom>
                <a:ln w="9525" cap="flat" cmpd="sng">
                  <a:solidFill>
                    <a:srgbClr val="000000"/>
                  </a:solidFill>
                  <a:prstDash val="solid"/>
                  <a:round/>
                  <a:headEnd type="none" w="med" len="med"/>
                  <a:tailEnd type="none" w="med" len="med"/>
                </a:ln>
              </p:spPr>
            </p:sp>
            <p:sp>
              <p:nvSpPr>
                <p:cNvPr id="52296" name="Line 71"/>
                <p:cNvSpPr/>
                <p:nvPr/>
              </p:nvSpPr>
              <p:spPr>
                <a:xfrm flipH="1">
                  <a:off x="2214" y="2376"/>
                  <a:ext cx="240" cy="208"/>
                </a:xfrm>
                <a:prstGeom prst="line">
                  <a:avLst/>
                </a:prstGeom>
                <a:ln w="9525" cap="flat" cmpd="sng">
                  <a:solidFill>
                    <a:srgbClr val="000000"/>
                  </a:solidFill>
                  <a:prstDash val="solid"/>
                  <a:round/>
                  <a:headEnd type="none" w="med" len="med"/>
                  <a:tailEnd type="none" w="med" len="med"/>
                </a:ln>
              </p:spPr>
            </p:sp>
            <p:sp>
              <p:nvSpPr>
                <p:cNvPr id="52297" name="Line 72"/>
                <p:cNvSpPr/>
                <p:nvPr/>
              </p:nvSpPr>
              <p:spPr>
                <a:xfrm flipH="1">
                  <a:off x="2334" y="2475"/>
                  <a:ext cx="120" cy="104"/>
                </a:xfrm>
                <a:prstGeom prst="line">
                  <a:avLst/>
                </a:prstGeom>
                <a:ln w="9525" cap="flat" cmpd="sng">
                  <a:solidFill>
                    <a:srgbClr val="000000"/>
                  </a:solidFill>
                  <a:prstDash val="solid"/>
                  <a:round/>
                  <a:headEnd type="none" w="med" len="med"/>
                  <a:tailEnd type="none" w="med" len="med"/>
                </a:ln>
              </p:spPr>
            </p:sp>
          </p:grpSp>
          <p:sp>
            <p:nvSpPr>
              <p:cNvPr id="52298" name="Text Box 73"/>
              <p:cNvSpPr txBox="1"/>
              <p:nvPr/>
            </p:nvSpPr>
            <p:spPr>
              <a:xfrm>
                <a:off x="2502" y="5606"/>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1</a:t>
                </a:r>
                <a:endParaRPr lang="en-US" altLang="zh-CN" sz="2000" dirty="0">
                  <a:latin typeface="Calibri" panose="020F0502020204030204" pitchFamily="34" charset="0"/>
                  <a:ea typeface="宋体" panose="02010600030101010101" pitchFamily="2" charset="-122"/>
                </a:endParaRPr>
              </a:p>
            </p:txBody>
          </p:sp>
          <p:sp>
            <p:nvSpPr>
              <p:cNvPr id="52299" name="Line 74"/>
              <p:cNvSpPr/>
              <p:nvPr/>
            </p:nvSpPr>
            <p:spPr>
              <a:xfrm>
                <a:off x="2982" y="5606"/>
                <a:ext cx="0" cy="416"/>
              </a:xfrm>
              <a:prstGeom prst="line">
                <a:avLst/>
              </a:prstGeom>
              <a:ln w="9525" cap="flat" cmpd="sng">
                <a:solidFill>
                  <a:srgbClr val="000000"/>
                </a:solidFill>
                <a:prstDash val="solid"/>
                <a:round/>
                <a:headEnd type="none" w="med" len="med"/>
                <a:tailEnd type="none" w="med" len="med"/>
              </a:ln>
            </p:spPr>
          </p:sp>
          <p:sp>
            <p:nvSpPr>
              <p:cNvPr id="52300" name="Line 75"/>
              <p:cNvSpPr/>
              <p:nvPr/>
            </p:nvSpPr>
            <p:spPr>
              <a:xfrm>
                <a:off x="2142" y="5814"/>
                <a:ext cx="360" cy="0"/>
              </a:xfrm>
              <a:prstGeom prst="line">
                <a:avLst/>
              </a:prstGeom>
              <a:ln w="9525" cap="flat" cmpd="sng">
                <a:solidFill>
                  <a:srgbClr val="000000"/>
                </a:solidFill>
                <a:prstDash val="solid"/>
                <a:round/>
                <a:headEnd type="none" w="med" len="med"/>
                <a:tailEnd type="triangle" w="med" len="med"/>
              </a:ln>
            </p:spPr>
          </p:sp>
          <p:sp>
            <p:nvSpPr>
              <p:cNvPr id="52301" name="Text Box 76"/>
              <p:cNvSpPr txBox="1"/>
              <p:nvPr/>
            </p:nvSpPr>
            <p:spPr>
              <a:xfrm>
                <a:off x="3492" y="5650"/>
                <a:ext cx="720" cy="416"/>
              </a:xfrm>
              <a:prstGeom prst="rect">
                <a:avLst/>
              </a:prstGeom>
              <a:solidFill>
                <a:srgbClr val="FFFFFF"/>
              </a:solidFill>
              <a:ln w="0" cap="flat" cmpd="sng">
                <a:solidFill>
                  <a:srgbClr val="FFFFFF"/>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sp>
            <p:nvSpPr>
              <p:cNvPr id="52302" name="Text Box 77"/>
              <p:cNvSpPr txBox="1"/>
              <p:nvPr/>
            </p:nvSpPr>
            <p:spPr>
              <a:xfrm>
                <a:off x="6447" y="5651"/>
                <a:ext cx="720" cy="416"/>
              </a:xfrm>
              <a:prstGeom prst="rect">
                <a:avLst/>
              </a:prstGeom>
              <a:solidFill>
                <a:srgbClr val="FFFFFF"/>
              </a:solidFill>
              <a:ln w="0" cap="flat" cmpd="sng">
                <a:solidFill>
                  <a:srgbClr val="FFFFFF"/>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grpSp>
            <p:nvGrpSpPr>
              <p:cNvPr id="52303" name="Group 78"/>
              <p:cNvGrpSpPr/>
              <p:nvPr/>
            </p:nvGrpSpPr>
            <p:grpSpPr>
              <a:xfrm>
                <a:off x="4077" y="5636"/>
                <a:ext cx="2580" cy="416"/>
                <a:chOff x="4629" y="2198"/>
                <a:chExt cx="2580" cy="416"/>
              </a:xfrm>
            </p:grpSpPr>
            <p:sp>
              <p:nvSpPr>
                <p:cNvPr id="52304" name="Line 79"/>
                <p:cNvSpPr/>
                <p:nvPr/>
              </p:nvSpPr>
              <p:spPr>
                <a:xfrm>
                  <a:off x="4629" y="2406"/>
                  <a:ext cx="360" cy="0"/>
                </a:xfrm>
                <a:prstGeom prst="line">
                  <a:avLst/>
                </a:prstGeom>
                <a:ln w="9525" cap="flat" cmpd="sng">
                  <a:solidFill>
                    <a:srgbClr val="000000"/>
                  </a:solidFill>
                  <a:prstDash val="solid"/>
                  <a:round/>
                  <a:headEnd type="none" w="med" len="med"/>
                  <a:tailEnd type="triangle" w="med" len="med"/>
                </a:ln>
              </p:spPr>
            </p:sp>
            <p:grpSp>
              <p:nvGrpSpPr>
                <p:cNvPr id="52305" name="Group 80"/>
                <p:cNvGrpSpPr/>
                <p:nvPr/>
              </p:nvGrpSpPr>
              <p:grpSpPr>
                <a:xfrm>
                  <a:off x="5049" y="2198"/>
                  <a:ext cx="2160" cy="416"/>
                  <a:chOff x="5214" y="2168"/>
                  <a:chExt cx="2160" cy="416"/>
                </a:xfrm>
              </p:grpSpPr>
              <p:sp>
                <p:nvSpPr>
                  <p:cNvPr id="52306" name="Text Box 81"/>
                  <p:cNvSpPr txBox="1"/>
                  <p:nvPr/>
                </p:nvSpPr>
                <p:spPr>
                  <a:xfrm>
                    <a:off x="5214" y="2168"/>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i-1</a:t>
                    </a:r>
                    <a:endParaRPr lang="en-US" altLang="zh-CN" sz="2000" dirty="0">
                      <a:latin typeface="Calibri" panose="020F0502020204030204" pitchFamily="34" charset="0"/>
                      <a:ea typeface="宋体" panose="02010600030101010101" pitchFamily="2" charset="-122"/>
                    </a:endParaRPr>
                  </a:p>
                </p:txBody>
              </p:sp>
              <p:sp>
                <p:nvSpPr>
                  <p:cNvPr id="52307" name="Text Box 82"/>
                  <p:cNvSpPr txBox="1"/>
                  <p:nvPr/>
                </p:nvSpPr>
                <p:spPr>
                  <a:xfrm>
                    <a:off x="6294" y="2168"/>
                    <a:ext cx="84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i</a:t>
                    </a:r>
                    <a:endParaRPr lang="en-US" altLang="zh-CN" sz="2000" dirty="0">
                      <a:latin typeface="Calibri" panose="020F0502020204030204" pitchFamily="34" charset="0"/>
                      <a:ea typeface="宋体" panose="02010600030101010101" pitchFamily="2" charset="-122"/>
                    </a:endParaRPr>
                  </a:p>
                </p:txBody>
              </p:sp>
              <p:sp>
                <p:nvSpPr>
                  <p:cNvPr id="52308" name="Line 83"/>
                  <p:cNvSpPr/>
                  <p:nvPr/>
                </p:nvSpPr>
                <p:spPr>
                  <a:xfrm>
                    <a:off x="5934" y="2376"/>
                    <a:ext cx="360" cy="0"/>
                  </a:xfrm>
                  <a:prstGeom prst="line">
                    <a:avLst/>
                  </a:prstGeom>
                  <a:ln w="9525" cap="flat" cmpd="sng">
                    <a:solidFill>
                      <a:srgbClr val="000000"/>
                    </a:solidFill>
                    <a:prstDash val="solid"/>
                    <a:round/>
                    <a:headEnd type="none" w="med" len="med"/>
                    <a:tailEnd type="triangle" w="med" len="med"/>
                  </a:ln>
                </p:spPr>
              </p:sp>
              <p:sp>
                <p:nvSpPr>
                  <p:cNvPr id="52309" name="Line 84"/>
                  <p:cNvSpPr/>
                  <p:nvPr/>
                </p:nvSpPr>
                <p:spPr>
                  <a:xfrm>
                    <a:off x="7014" y="2376"/>
                    <a:ext cx="360" cy="0"/>
                  </a:xfrm>
                  <a:prstGeom prst="line">
                    <a:avLst/>
                  </a:prstGeom>
                  <a:ln w="9525" cap="flat" cmpd="sng">
                    <a:solidFill>
                      <a:srgbClr val="000000"/>
                    </a:solidFill>
                    <a:prstDash val="solid"/>
                    <a:round/>
                    <a:headEnd type="none" w="med" len="med"/>
                    <a:tailEnd type="triangle" w="med" len="med"/>
                  </a:ln>
                </p:spPr>
              </p:sp>
              <p:sp>
                <p:nvSpPr>
                  <p:cNvPr id="52310" name="Line 85"/>
                  <p:cNvSpPr/>
                  <p:nvPr/>
                </p:nvSpPr>
                <p:spPr>
                  <a:xfrm>
                    <a:off x="5694" y="2168"/>
                    <a:ext cx="0" cy="416"/>
                  </a:xfrm>
                  <a:prstGeom prst="line">
                    <a:avLst/>
                  </a:prstGeom>
                  <a:ln w="9525" cap="flat" cmpd="sng">
                    <a:solidFill>
                      <a:srgbClr val="000000"/>
                    </a:solidFill>
                    <a:prstDash val="solid"/>
                    <a:round/>
                    <a:headEnd type="none" w="med" len="med"/>
                    <a:tailEnd type="none" w="med" len="med"/>
                  </a:ln>
                </p:spPr>
              </p:sp>
              <p:sp>
                <p:nvSpPr>
                  <p:cNvPr id="52311" name="Line 86"/>
                  <p:cNvSpPr/>
                  <p:nvPr/>
                </p:nvSpPr>
                <p:spPr>
                  <a:xfrm>
                    <a:off x="6774" y="2168"/>
                    <a:ext cx="0" cy="416"/>
                  </a:xfrm>
                  <a:prstGeom prst="line">
                    <a:avLst/>
                  </a:prstGeom>
                  <a:ln w="9525" cap="flat" cmpd="sng">
                    <a:solidFill>
                      <a:srgbClr val="000000"/>
                    </a:solidFill>
                    <a:prstDash val="solid"/>
                    <a:round/>
                    <a:headEnd type="none" w="med" len="med"/>
                    <a:tailEnd type="none" w="med" len="med"/>
                  </a:ln>
                </p:spPr>
              </p:sp>
            </p:grpSp>
          </p:grpSp>
          <p:sp>
            <p:nvSpPr>
              <p:cNvPr id="52312" name="Line 87"/>
              <p:cNvSpPr/>
              <p:nvPr/>
            </p:nvSpPr>
            <p:spPr>
              <a:xfrm>
                <a:off x="7092" y="5814"/>
                <a:ext cx="360" cy="0"/>
              </a:xfrm>
              <a:prstGeom prst="line">
                <a:avLst/>
              </a:prstGeom>
              <a:ln w="9525" cap="flat" cmpd="sng">
                <a:solidFill>
                  <a:srgbClr val="000000"/>
                </a:solidFill>
                <a:prstDash val="solid"/>
                <a:round/>
                <a:headEnd type="none" w="med" len="med"/>
                <a:tailEnd type="triangle" w="med" len="med"/>
              </a:ln>
            </p:spPr>
          </p:sp>
          <p:grpSp>
            <p:nvGrpSpPr>
              <p:cNvPr id="52313" name="Group 88"/>
              <p:cNvGrpSpPr/>
              <p:nvPr/>
            </p:nvGrpSpPr>
            <p:grpSpPr>
              <a:xfrm>
                <a:off x="7467" y="5651"/>
                <a:ext cx="960" cy="416"/>
                <a:chOff x="9009" y="2168"/>
                <a:chExt cx="960" cy="416"/>
              </a:xfrm>
            </p:grpSpPr>
            <p:sp>
              <p:nvSpPr>
                <p:cNvPr id="52314" name="Text Box 89"/>
                <p:cNvSpPr txBox="1"/>
                <p:nvPr/>
              </p:nvSpPr>
              <p:spPr>
                <a:xfrm>
                  <a:off x="9009" y="2168"/>
                  <a:ext cx="96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a</a:t>
                  </a:r>
                  <a:r>
                    <a:rPr lang="en-US" altLang="zh-CN" sz="2000" baseline="-25000" dirty="0">
                      <a:latin typeface="Calibri" panose="020F0502020204030204" pitchFamily="34" charset="0"/>
                      <a:ea typeface="宋体" panose="02010600030101010101" pitchFamily="2" charset="-122"/>
                    </a:rPr>
                    <a:t>n       </a:t>
                  </a:r>
                  <a:endParaRPr lang="en-US" altLang="zh-CN" sz="2000" dirty="0">
                    <a:latin typeface="Calibri" panose="020F0502020204030204" pitchFamily="34" charset="0"/>
                    <a:ea typeface="宋体" panose="02010600030101010101" pitchFamily="2" charset="-122"/>
                  </a:endParaRPr>
                </a:p>
              </p:txBody>
            </p:sp>
            <p:sp>
              <p:nvSpPr>
                <p:cNvPr id="52315" name="Line 90"/>
                <p:cNvSpPr/>
                <p:nvPr/>
              </p:nvSpPr>
              <p:spPr>
                <a:xfrm>
                  <a:off x="9489" y="2168"/>
                  <a:ext cx="0" cy="416"/>
                </a:xfrm>
                <a:prstGeom prst="line">
                  <a:avLst/>
                </a:prstGeom>
                <a:ln w="9525" cap="flat" cmpd="sng">
                  <a:solidFill>
                    <a:srgbClr val="000000"/>
                  </a:solidFill>
                  <a:prstDash val="solid"/>
                  <a:round/>
                  <a:headEnd type="none" w="med" len="med"/>
                  <a:tailEnd type="none" w="med" len="med"/>
                </a:ln>
              </p:spPr>
            </p:sp>
          </p:grpSp>
          <p:sp>
            <p:nvSpPr>
              <p:cNvPr id="52316" name="Line 91"/>
              <p:cNvSpPr/>
              <p:nvPr/>
            </p:nvSpPr>
            <p:spPr>
              <a:xfrm>
                <a:off x="8157" y="5907"/>
                <a:ext cx="480" cy="0"/>
              </a:xfrm>
              <a:prstGeom prst="line">
                <a:avLst/>
              </a:prstGeom>
              <a:ln w="9525" cap="flat" cmpd="sng">
                <a:solidFill>
                  <a:srgbClr val="000000"/>
                </a:solidFill>
                <a:prstDash val="solid"/>
                <a:round/>
                <a:headEnd type="none" w="med" len="med"/>
                <a:tailEnd type="none" w="med" len="med"/>
              </a:ln>
            </p:spPr>
          </p:sp>
          <p:sp>
            <p:nvSpPr>
              <p:cNvPr id="52317" name="Line 92"/>
              <p:cNvSpPr/>
              <p:nvPr/>
            </p:nvSpPr>
            <p:spPr>
              <a:xfrm>
                <a:off x="2142" y="5070"/>
                <a:ext cx="0" cy="520"/>
              </a:xfrm>
              <a:prstGeom prst="line">
                <a:avLst/>
              </a:prstGeom>
              <a:ln w="9525" cap="flat" cmpd="sng">
                <a:solidFill>
                  <a:srgbClr val="000000"/>
                </a:solidFill>
                <a:prstDash val="solid"/>
                <a:round/>
                <a:headEnd type="none" w="med" len="med"/>
                <a:tailEnd type="triangle" w="med" len="med"/>
              </a:ln>
            </p:spPr>
          </p:sp>
          <p:sp>
            <p:nvSpPr>
              <p:cNvPr id="52318" name="Line 93"/>
              <p:cNvSpPr/>
              <p:nvPr/>
            </p:nvSpPr>
            <p:spPr>
              <a:xfrm>
                <a:off x="2163" y="5073"/>
                <a:ext cx="6435" cy="15"/>
              </a:xfrm>
              <a:prstGeom prst="line">
                <a:avLst/>
              </a:prstGeom>
              <a:ln w="9525" cap="flat" cmpd="sng">
                <a:solidFill>
                  <a:srgbClr val="000000"/>
                </a:solidFill>
                <a:prstDash val="solid"/>
                <a:round/>
                <a:headEnd type="none" w="med" len="med"/>
                <a:tailEnd type="none" w="med" len="med"/>
              </a:ln>
            </p:spPr>
          </p:sp>
          <p:sp>
            <p:nvSpPr>
              <p:cNvPr id="52319" name="Line 94"/>
              <p:cNvSpPr/>
              <p:nvPr/>
            </p:nvSpPr>
            <p:spPr>
              <a:xfrm>
                <a:off x="8598" y="5103"/>
                <a:ext cx="0" cy="825"/>
              </a:xfrm>
              <a:prstGeom prst="line">
                <a:avLst/>
              </a:prstGeom>
              <a:ln w="9525" cap="flat" cmpd="sng">
                <a:solidFill>
                  <a:srgbClr val="000000"/>
                </a:solidFill>
                <a:prstDash val="solid"/>
                <a:round/>
                <a:headEnd type="none" w="med" len="med"/>
                <a:tailEnd type="none" w="med" len="med"/>
              </a:ln>
            </p:spPr>
          </p:sp>
          <p:sp>
            <p:nvSpPr>
              <p:cNvPr id="52320" name="Line 95"/>
              <p:cNvSpPr/>
              <p:nvPr/>
            </p:nvSpPr>
            <p:spPr>
              <a:xfrm>
                <a:off x="3207" y="5814"/>
                <a:ext cx="360" cy="0"/>
              </a:xfrm>
              <a:prstGeom prst="line">
                <a:avLst/>
              </a:prstGeom>
              <a:ln w="9525" cap="flat" cmpd="sng">
                <a:solidFill>
                  <a:srgbClr val="000000"/>
                </a:solidFill>
                <a:prstDash val="solid"/>
                <a:round/>
                <a:headEnd type="none" w="med" len="med"/>
                <a:tailEnd type="triangle" w="med" len="med"/>
              </a:ln>
            </p:spPr>
          </p:sp>
        </p:grpSp>
        <p:sp>
          <p:nvSpPr>
            <p:cNvPr id="52321" name="Text Box 96"/>
            <p:cNvSpPr txBox="1"/>
            <p:nvPr/>
          </p:nvSpPr>
          <p:spPr>
            <a:xfrm>
              <a:off x="4822" y="3290"/>
              <a:ext cx="410" cy="191"/>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rear</a:t>
              </a:r>
              <a:endParaRPr lang="en-US" altLang="zh-CN" sz="2000" dirty="0">
                <a:latin typeface="Calibri" panose="020F0502020204030204" pitchFamily="34" charset="0"/>
                <a:ea typeface="宋体" panose="02010600030101010101" pitchFamily="2" charset="-122"/>
              </a:endParaRPr>
            </a:p>
          </p:txBody>
        </p:sp>
        <p:sp>
          <p:nvSpPr>
            <p:cNvPr id="52322" name="Line 97"/>
            <p:cNvSpPr/>
            <p:nvPr/>
          </p:nvSpPr>
          <p:spPr>
            <a:xfrm flipH="1">
              <a:off x="4665" y="3362"/>
              <a:ext cx="209" cy="0"/>
            </a:xfrm>
            <a:prstGeom prst="line">
              <a:avLst/>
            </a:prstGeom>
            <a:ln w="9525" cap="flat" cmpd="sng">
              <a:solidFill>
                <a:srgbClr val="000000"/>
              </a:solidFill>
              <a:prstDash val="solid"/>
              <a:round/>
              <a:headEnd type="none" w="med" len="med"/>
              <a:tailEnd type="triangle" w="med" len="med"/>
            </a:ln>
          </p:spPr>
        </p:sp>
        <p:sp>
          <p:nvSpPr>
            <p:cNvPr id="52323" name="Text Box 98"/>
            <p:cNvSpPr txBox="1"/>
            <p:nvPr/>
          </p:nvSpPr>
          <p:spPr>
            <a:xfrm>
              <a:off x="720" y="3362"/>
              <a:ext cx="1064" cy="289"/>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*(rear-&gt;next)</a:t>
              </a:r>
              <a:endParaRPr lang="en-US" altLang="zh-CN" sz="2000" dirty="0">
                <a:latin typeface="Calibri" panose="020F0502020204030204" pitchFamily="34" charset="0"/>
                <a:ea typeface="宋体" panose="02010600030101010101" pitchFamily="2" charset="-122"/>
              </a:endParaRPr>
            </a:p>
          </p:txBody>
        </p:sp>
        <p:sp>
          <p:nvSpPr>
            <p:cNvPr id="52324" name="Text Box 99"/>
            <p:cNvSpPr txBox="1"/>
            <p:nvPr/>
          </p:nvSpPr>
          <p:spPr>
            <a:xfrm>
              <a:off x="4080" y="3360"/>
              <a:ext cx="576" cy="192"/>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*rear</a:t>
              </a:r>
              <a:endParaRPr lang="en-US" altLang="zh-CN" sz="2000" dirty="0">
                <a:latin typeface="Calibri" panose="020F0502020204030204" pitchFamily="34" charset="0"/>
                <a:ea typeface="宋体" panose="02010600030101010101" pitchFamily="2" charset="-122"/>
              </a:endParaRPr>
            </a:p>
          </p:txBody>
        </p:sp>
      </p:grpSp>
      <p:sp>
        <p:nvSpPr>
          <p:cNvPr id="52325" name="Text Box 111"/>
          <p:cNvSpPr txBox="1"/>
          <p:nvPr/>
        </p:nvSpPr>
        <p:spPr>
          <a:xfrm>
            <a:off x="6858000" y="2498725"/>
            <a:ext cx="1371600" cy="396875"/>
          </a:xfrm>
          <a:prstGeom prst="rect">
            <a:avLst/>
          </a:prstGeom>
          <a:noFill/>
          <a:ln w="9525">
            <a:noFill/>
          </a:ln>
        </p:spPr>
        <p:txBody>
          <a:bodyPr anchor="t">
            <a:spAutoFit/>
          </a:bodyPr>
          <a:p>
            <a:pPr>
              <a:spcBef>
                <a:spcPct val="50000"/>
              </a:spcBef>
            </a:pPr>
            <a:r>
              <a:rPr lang="zh-CN" altLang="en-US" sz="2000" dirty="0">
                <a:latin typeface="Calibri" panose="020F0502020204030204" pitchFamily="34" charset="0"/>
                <a:ea typeface="宋体" panose="02010600030101010101" pitchFamily="2" charset="-122"/>
              </a:rPr>
              <a:t>空链表</a:t>
            </a:r>
            <a:endParaRPr lang="zh-CN" altLang="en-US" sz="2000" dirty="0">
              <a:latin typeface="Calibri" panose="020F0502020204030204" pitchFamily="34" charset="0"/>
              <a:ea typeface="宋体" panose="02010600030101010101" pitchFamily="2" charset="-122"/>
            </a:endParaRPr>
          </a:p>
        </p:txBody>
      </p:sp>
      <p:sp>
        <p:nvSpPr>
          <p:cNvPr id="52326" name="Text Box 116"/>
          <p:cNvSpPr txBox="1"/>
          <p:nvPr/>
        </p:nvSpPr>
        <p:spPr>
          <a:xfrm>
            <a:off x="7086600" y="3276600"/>
            <a:ext cx="2514600" cy="400050"/>
          </a:xfrm>
          <a:prstGeom prst="rect">
            <a:avLst/>
          </a:prstGeom>
          <a:noFill/>
          <a:ln w="9525">
            <a:noFill/>
          </a:ln>
        </p:spPr>
        <p:txBody>
          <a:bodyPr anchor="t">
            <a:spAutoFit/>
          </a:bodyPr>
          <a:p>
            <a:pPr>
              <a:spcBef>
                <a:spcPct val="50000"/>
              </a:spcBef>
            </a:pPr>
            <a:r>
              <a:rPr lang="zh-CN" altLang="en-US" sz="2000" dirty="0">
                <a:latin typeface="宋体" panose="02010600030101010101" pitchFamily="2" charset="-122"/>
                <a:ea typeface="宋体" panose="02010600030101010101" pitchFamily="2" charset="-122"/>
              </a:rPr>
              <a:t>带</a:t>
            </a:r>
            <a:r>
              <a:rPr lang="zh-CN" altLang="en-US" sz="2000" b="1" dirty="0">
                <a:latin typeface="宋体" panose="02010600030101010101" pitchFamily="2" charset="-122"/>
                <a:ea typeface="宋体" panose="02010600030101010101" pitchFamily="2" charset="-122"/>
              </a:rPr>
              <a:t>头</a:t>
            </a:r>
            <a:r>
              <a:rPr lang="zh-CN" altLang="en-US" sz="2000" dirty="0">
                <a:latin typeface="宋体" panose="02010600030101010101" pitchFamily="2" charset="-122"/>
                <a:ea typeface="宋体" panose="02010600030101010101" pitchFamily="2" charset="-122"/>
              </a:rPr>
              <a:t>结点的一般形式</a:t>
            </a:r>
            <a:r>
              <a:rPr lang="zh-CN" altLang="en-US" dirty="0">
                <a:latin typeface="Calibri" panose="020F0502020204030204" pitchFamily="34" charset="0"/>
                <a:ea typeface="宋体" panose="02010600030101010101" pitchFamily="2" charset="-122"/>
              </a:rPr>
              <a:t> </a:t>
            </a:r>
            <a:endParaRPr lang="zh-CN" altLang="en-US" dirty="0">
              <a:latin typeface="Calibri" panose="020F0502020204030204" pitchFamily="34" charset="0"/>
              <a:ea typeface="宋体" panose="02010600030101010101" pitchFamily="2" charset="-122"/>
            </a:endParaRPr>
          </a:p>
        </p:txBody>
      </p:sp>
      <p:sp>
        <p:nvSpPr>
          <p:cNvPr id="52327" name="Text Box 117"/>
          <p:cNvSpPr txBox="1"/>
          <p:nvPr/>
        </p:nvSpPr>
        <p:spPr>
          <a:xfrm>
            <a:off x="7086600" y="4495800"/>
            <a:ext cx="2667000" cy="400050"/>
          </a:xfrm>
          <a:prstGeom prst="rect">
            <a:avLst/>
          </a:prstGeom>
          <a:noFill/>
          <a:ln w="9525">
            <a:noFill/>
          </a:ln>
        </p:spPr>
        <p:txBody>
          <a:bodyPr anchor="t">
            <a:spAutoFit/>
          </a:bodyPr>
          <a:p>
            <a:pPr>
              <a:spcBef>
                <a:spcPct val="50000"/>
              </a:spcBef>
            </a:pPr>
            <a:r>
              <a:rPr lang="zh-CN" altLang="en-US" sz="2000" dirty="0">
                <a:latin typeface="宋体" panose="02010600030101010101" pitchFamily="2" charset="-122"/>
                <a:ea typeface="宋体" panose="02010600030101010101" pitchFamily="2" charset="-122"/>
              </a:rPr>
              <a:t>带</a:t>
            </a:r>
            <a:r>
              <a:rPr lang="zh-CN" altLang="en-US" sz="2000" b="1" dirty="0">
                <a:latin typeface="宋体" panose="02010600030101010101" pitchFamily="2" charset="-122"/>
                <a:ea typeface="宋体" panose="02010600030101010101" pitchFamily="2" charset="-122"/>
              </a:rPr>
              <a:t>尾</a:t>
            </a:r>
            <a:r>
              <a:rPr lang="zh-CN" altLang="en-US" sz="2000" dirty="0">
                <a:latin typeface="宋体" panose="02010600030101010101" pitchFamily="2" charset="-122"/>
                <a:ea typeface="宋体" panose="02010600030101010101" pitchFamily="2" charset="-122"/>
              </a:rPr>
              <a:t>结点的一般形式</a:t>
            </a:r>
            <a:r>
              <a:rPr lang="zh-CN" altLang="en-US" dirty="0">
                <a:latin typeface="Calibri" panose="020F0502020204030204" pitchFamily="34" charset="0"/>
                <a:ea typeface="宋体" panose="02010600030101010101" pitchFamily="2" charset="-122"/>
              </a:rPr>
              <a:t> </a:t>
            </a:r>
            <a:endParaRPr lang="zh-CN" altLang="en-US" dirty="0">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title"/>
          </p:nvPr>
        </p:nvSpPr>
        <p:spPr>
          <a:xfrm>
            <a:off x="0" y="44450"/>
            <a:ext cx="12192000" cy="1325563"/>
          </a:xfrm>
          <a:ln/>
        </p:spPr>
        <p:txBody>
          <a:bodyPr vert="horz" wrap="square" lIns="91440" tIns="45720" rIns="91440" bIns="45720" anchor="ctr"/>
          <a:p>
            <a:pPr algn="ctr"/>
            <a:r>
              <a:rPr lang="zh-CN" altLang="en-US" dirty="0">
                <a:latin typeface="黑体" panose="02010609060101010101" pitchFamily="49" charset="-122"/>
                <a:ea typeface="黑体" panose="02010609060101010101" pitchFamily="49" charset="-122"/>
              </a:rPr>
              <a:t>初始化循环单链表</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04788" y="1408113"/>
            <a:ext cx="6067425" cy="5146675"/>
          </a:xfrm>
          <a:ln w="15875">
            <a:solidFill>
              <a:schemeClr val="accent1"/>
            </a:solidFill>
            <a:miter/>
          </a:ln>
        </p:spPr>
        <p:txBody>
          <a:bodyPr vert="horz" wrap="square" lIns="91440" tIns="45720" rIns="91440" bIns="45720" anchor="t"/>
          <a:p>
            <a:pPr marL="0" indent="0">
              <a:buNone/>
            </a:pPr>
            <a:r>
              <a:rPr lang="en-US" altLang="zh-CN" dirty="0"/>
              <a:t>InitCList( </a:t>
            </a:r>
            <a:r>
              <a:rPr lang="en-US" altLang="zh-CN" dirty="0">
                <a:solidFill>
                  <a:srgbClr val="FF0000"/>
                </a:solidFill>
              </a:rPr>
              <a:t>LinkList  *CL</a:t>
            </a:r>
            <a:r>
              <a:rPr lang="en-US" altLang="zh-CN" dirty="0"/>
              <a:t>)</a:t>
            </a:r>
            <a:endParaRPr lang="en-US" altLang="zh-CN" dirty="0"/>
          </a:p>
          <a:p>
            <a:pPr marL="0" indent="0">
              <a:buNone/>
            </a:pPr>
            <a:r>
              <a:rPr lang="en-US" altLang="zh-CN" dirty="0"/>
              <a:t>{</a:t>
            </a:r>
            <a:endParaRPr lang="en-US" altLang="zh-CN" dirty="0"/>
          </a:p>
          <a:p>
            <a:pPr marL="0" indent="0">
              <a:buNone/>
            </a:pPr>
            <a:r>
              <a:rPr lang="en-US" altLang="zh-CN" dirty="0"/>
              <a:t>   *CL=(Linklist)malloc(sizeof(Node));</a:t>
            </a:r>
            <a:endParaRPr lang="en-US" altLang="zh-CN" dirty="0"/>
          </a:p>
          <a:p>
            <a:pPr marL="0" indent="0">
              <a:buNone/>
            </a:pPr>
            <a:r>
              <a:rPr lang="en-US" altLang="zh-CN" dirty="0"/>
              <a:t>  (*CL)-&gt;next= </a:t>
            </a:r>
            <a:r>
              <a:rPr lang="zh-CN" altLang="en-US" b="1" dirty="0">
                <a:solidFill>
                  <a:srgbClr val="FF0000"/>
                </a:solidFill>
              </a:rPr>
              <a:t>*</a:t>
            </a:r>
            <a:r>
              <a:rPr lang="en-US" altLang="zh-CN" b="1" dirty="0">
                <a:solidFill>
                  <a:srgbClr val="FF0000"/>
                </a:solidFill>
              </a:rPr>
              <a:t>CL</a:t>
            </a:r>
            <a:r>
              <a:rPr lang="en-US" altLang="zh-CN" dirty="0"/>
              <a:t>;</a:t>
            </a:r>
            <a:endParaRPr lang="en-US" altLang="zh-CN" dirty="0"/>
          </a:p>
          <a:p>
            <a:pPr marL="0" indent="0">
              <a:buNone/>
            </a:pPr>
            <a:r>
              <a:rPr lang="en-US" altLang="zh-CN" dirty="0"/>
              <a:t>}</a:t>
            </a:r>
            <a:endParaRPr lang="en-US" altLang="zh-CN" dirty="0"/>
          </a:p>
          <a:p>
            <a:pPr marL="0" indent="0">
              <a:buNone/>
            </a:pPr>
            <a:endParaRPr lang="en-US" altLang="zh-CN" dirty="0"/>
          </a:p>
          <a:p>
            <a:pPr marL="0" indent="0">
              <a:buNone/>
            </a:pPr>
            <a:r>
              <a:rPr lang="en-US" altLang="zh-CN" dirty="0"/>
              <a:t>void </a:t>
            </a:r>
            <a:r>
              <a:rPr lang="en-US" altLang="zh-CN" dirty="0">
                <a:latin typeface="宋体" panose="02010600030101010101" pitchFamily="2" charset="-122"/>
              </a:rPr>
              <a:t>CreateCLinkList(Linklist CL)</a:t>
            </a:r>
            <a:endParaRPr lang="en-US" altLang="zh-CN" dirty="0">
              <a:latin typeface="宋体" panose="02010600030101010101" pitchFamily="2" charset="-122"/>
            </a:endParaRPr>
          </a:p>
          <a:p>
            <a:pPr marL="0" indent="0">
              <a:buNone/>
            </a:pPr>
            <a:r>
              <a:rPr lang="en-US" altLang="zh-CN" dirty="0">
                <a:latin typeface="宋体" panose="02010600030101010101" pitchFamily="2" charset="-122"/>
              </a:rPr>
              <a:t>{……</a:t>
            </a:r>
            <a:endParaRPr lang="en-US" altLang="zh-CN" dirty="0">
              <a:latin typeface="宋体" panose="02010600030101010101" pitchFamily="2" charset="-122"/>
            </a:endParaRPr>
          </a:p>
          <a:p>
            <a:pPr marL="0" indent="0">
              <a:buNone/>
            </a:pPr>
            <a:r>
              <a:rPr lang="en-US" altLang="zh-CN" dirty="0">
                <a:latin typeface="宋体" panose="02010600030101010101" pitchFamily="2" charset="-122"/>
              </a:rPr>
              <a:t>} </a:t>
            </a:r>
            <a:endParaRPr lang="zh-CN" altLang="en-US" dirty="0"/>
          </a:p>
        </p:txBody>
      </p:sp>
      <p:sp>
        <p:nvSpPr>
          <p:cNvPr id="4" name="内容占位符 2"/>
          <p:cNvSpPr txBox="1"/>
          <p:nvPr/>
        </p:nvSpPr>
        <p:spPr bwMode="auto">
          <a:xfrm>
            <a:off x="6450013" y="1350963"/>
            <a:ext cx="5562600" cy="5165725"/>
          </a:xfrm>
          <a:prstGeom prst="rect">
            <a:avLst/>
          </a:prstGeom>
          <a:noFill/>
          <a:ln w="15875">
            <a:solidFill>
              <a:schemeClr val="accent5"/>
            </a:solidFill>
            <a:miter lim="800000"/>
          </a:ln>
          <a:extLst>
            <a:ext uri="{909E8E84-426E-40DD-AFC4-6F175D3DCCD1}">
              <a14:hiddenFill xmlns:a14="http://schemas.microsoft.com/office/drawing/2010/main">
                <a:solidFill>
                  <a:srgbClr val="FFFFFF"/>
                </a:solidFill>
              </a14:hiddenFill>
            </a:ext>
          </a:extLst>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v</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oid main()</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Linklist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smtClean="0">
                <a:ln>
                  <a:noFill/>
                </a:ln>
                <a:solidFill>
                  <a:srgbClr val="FF0000"/>
                </a:solidFill>
                <a:effectLst/>
                <a:uLnTx/>
                <a:uFillTx/>
                <a:latin typeface="+mn-lt"/>
                <a:ea typeface="+mn-ea"/>
                <a:cs typeface="+mn-cs"/>
              </a:rPr>
              <a:t>P</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InitCList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smtClean="0">
                <a:ln>
                  <a:noFill/>
                </a:ln>
                <a:solidFill>
                  <a:srgbClr val="FF0000"/>
                </a:solidFill>
                <a:effectLst/>
                <a:uLnTx/>
                <a:uFillTx/>
                <a:latin typeface="+mn-lt"/>
                <a:ea typeface="+mn-ea"/>
                <a:cs typeface="+mn-cs"/>
              </a:rPr>
              <a:t>&amp;P</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CreateCLinkList</a:t>
            </a:r>
            <a:r>
              <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8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P</a:t>
            </a:r>
            <a:r>
              <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charRg st="0" end="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charRg st="26" end="2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charRg st="28" end="6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charRg st="67" end="8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charRg st="87" end="8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charRg st="90" end="12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charRg st="124" end="12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charRg st="128" end="13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3"/>
          <p:cNvSpPr>
            <a:spLocks noGrp="1"/>
          </p:cNvSpPr>
          <p:nvPr>
            <p:ph/>
          </p:nvPr>
        </p:nvSpPr>
        <p:spPr>
          <a:xfrm>
            <a:off x="404813" y="806450"/>
            <a:ext cx="10972800" cy="5851525"/>
          </a:xfrm>
          <a:ln>
            <a:solidFill>
              <a:schemeClr val="accent1"/>
            </a:solidFill>
            <a:miter/>
          </a:ln>
        </p:spPr>
        <p:txBody>
          <a:bodyPr vert="horz" wrap="square" lIns="91440" tIns="45720" rIns="91440" bIns="45720" anchor="t"/>
          <a:p>
            <a:pPr lvl="1" eaLnBrk="1" hangingPunct="1">
              <a:buFontTx/>
              <a:buNone/>
            </a:pPr>
            <a:r>
              <a:rPr lang="en-US" altLang="zh-CN" sz="2800" b="1" dirty="0"/>
              <a:t>ADT  LinearList</a:t>
            </a:r>
            <a:endParaRPr lang="en-US" altLang="zh-CN" sz="2800" b="1" dirty="0"/>
          </a:p>
          <a:p>
            <a:pPr lvl="1" eaLnBrk="1" hangingPunct="1">
              <a:buFontTx/>
              <a:buNone/>
            </a:pPr>
            <a:r>
              <a:rPr lang="en-US" altLang="zh-CN" sz="2800" dirty="0"/>
              <a:t>{</a:t>
            </a:r>
            <a:endParaRPr lang="en-US" altLang="zh-CN" sz="2800" dirty="0"/>
          </a:p>
          <a:p>
            <a:pPr lvl="1" eaLnBrk="1" hangingPunct="1">
              <a:buFontTx/>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数据元素</a:t>
            </a:r>
            <a:r>
              <a:rPr lang="zh-CN" altLang="en-US" sz="2800" dirty="0">
                <a:latin typeface="Times New Roman" panose="02020603050405020304" pitchFamily="18" charset="0"/>
              </a:rPr>
              <a:t>：</a:t>
            </a:r>
            <a:r>
              <a:rPr lang="en-US" altLang="zh-CN" sz="2800" dirty="0"/>
              <a:t>D={a</a:t>
            </a:r>
            <a:r>
              <a:rPr lang="en-US" altLang="zh-CN" sz="2800" baseline="-30000" dirty="0"/>
              <a:t>i</a:t>
            </a:r>
            <a:r>
              <a:rPr lang="en-US" altLang="zh-CN" sz="2800" dirty="0"/>
              <a:t>| a</a:t>
            </a:r>
            <a:r>
              <a:rPr lang="en-US" altLang="zh-CN" sz="2800" baseline="-30000" dirty="0"/>
              <a:t>i</a:t>
            </a:r>
            <a:r>
              <a:rPr lang="en-US" altLang="zh-CN" sz="2800" dirty="0">
                <a:latin typeface="Times New Roman" panose="02020603050405020304" pitchFamily="18" charset="0"/>
              </a:rPr>
              <a:t>∈</a:t>
            </a:r>
            <a:r>
              <a:rPr lang="en-US" altLang="zh-CN" sz="2800" dirty="0"/>
              <a:t>D</a:t>
            </a:r>
            <a:r>
              <a:rPr lang="en-US" altLang="zh-CN" sz="2800" baseline="-30000" dirty="0"/>
              <a:t>0</a:t>
            </a:r>
            <a:r>
              <a:rPr lang="en-US" altLang="zh-CN" sz="2800" dirty="0"/>
              <a:t>, i=1,2,</a:t>
            </a:r>
            <a:r>
              <a:rPr lang="en-US" altLang="zh-CN" sz="2800" dirty="0">
                <a:latin typeface="Times New Roman" panose="02020603050405020304" pitchFamily="18" charset="0"/>
              </a:rPr>
              <a:t>…n</a:t>
            </a:r>
            <a:r>
              <a:rPr lang="zh-CN" altLang="en-US" sz="2800" dirty="0"/>
              <a:t>，</a:t>
            </a:r>
            <a:r>
              <a:rPr lang="en-US" altLang="zh-CN" sz="2800" dirty="0"/>
              <a:t>n </a:t>
            </a:r>
            <a:r>
              <a:rPr lang="en-US" altLang="zh-CN" sz="2800" dirty="0">
                <a:latin typeface="Times New Roman" panose="02020603050405020304" pitchFamily="18" charset="0"/>
              </a:rPr>
              <a:t>≥</a:t>
            </a:r>
            <a:r>
              <a:rPr lang="en-US" altLang="zh-CN" sz="2800" dirty="0"/>
              <a:t>0 </a:t>
            </a:r>
            <a:r>
              <a:rPr lang="zh-CN" altLang="en-US" sz="2800" dirty="0">
                <a:latin typeface="Times New Roman" panose="02020603050405020304" pitchFamily="18" charset="0"/>
              </a:rPr>
              <a:t>，</a:t>
            </a:r>
            <a:r>
              <a:rPr lang="en-US" altLang="zh-CN" sz="2800" dirty="0"/>
              <a:t>D</a:t>
            </a:r>
            <a:r>
              <a:rPr lang="en-US" altLang="zh-CN" sz="2800" baseline="-30000" dirty="0"/>
              <a:t>0</a:t>
            </a:r>
            <a:r>
              <a:rPr lang="zh-CN" altLang="en-US" sz="2800" dirty="0">
                <a:latin typeface="Times New Roman" panose="02020603050405020304" pitchFamily="18" charset="0"/>
              </a:rPr>
              <a:t>为某一数据对象</a:t>
            </a:r>
            <a:r>
              <a:rPr lang="en-US" altLang="zh-CN" sz="2800" dirty="0"/>
              <a:t>}</a:t>
            </a:r>
            <a:endParaRPr lang="en-US" altLang="zh-CN" sz="2800" dirty="0"/>
          </a:p>
          <a:p>
            <a:pPr lvl="1" eaLnBrk="1" hangingPunct="1">
              <a:buFontTx/>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关系</a:t>
            </a:r>
            <a:r>
              <a:rPr lang="zh-CN" altLang="en-US" sz="2800" dirty="0">
                <a:latin typeface="Times New Roman" panose="02020603050405020304" pitchFamily="18" charset="0"/>
              </a:rPr>
              <a:t>：Ｓ＝｛</a:t>
            </a:r>
            <a:r>
              <a:rPr lang="en-US" altLang="zh-CN" sz="2800" dirty="0"/>
              <a:t>&lt;a</a:t>
            </a:r>
            <a:r>
              <a:rPr lang="en-US" altLang="zh-CN" sz="2800" baseline="-30000" dirty="0"/>
              <a:t>i</a:t>
            </a:r>
            <a:r>
              <a:rPr lang="en-US" altLang="zh-CN" sz="2800" dirty="0"/>
              <a:t>,a</a:t>
            </a:r>
            <a:r>
              <a:rPr lang="en-US" altLang="zh-CN" sz="2800" baseline="-30000" dirty="0"/>
              <a:t>i+1</a:t>
            </a:r>
            <a:r>
              <a:rPr lang="en-US" altLang="zh-CN" sz="2800" dirty="0"/>
              <a:t>&gt; | a</a:t>
            </a:r>
            <a:r>
              <a:rPr lang="en-US" altLang="zh-CN" sz="2800" baseline="-30000" dirty="0"/>
              <a:t>i</a:t>
            </a:r>
            <a:r>
              <a:rPr lang="en-US" altLang="zh-CN" sz="2800" dirty="0"/>
              <a:t>, a</a:t>
            </a:r>
            <a:r>
              <a:rPr lang="en-US" altLang="zh-CN" sz="2800" baseline="-30000" dirty="0"/>
              <a:t>i+1</a:t>
            </a:r>
            <a:r>
              <a:rPr lang="en-US" altLang="zh-CN" sz="2800" dirty="0">
                <a:latin typeface="Times New Roman" panose="02020603050405020304" pitchFamily="18" charset="0"/>
              </a:rPr>
              <a:t>∈</a:t>
            </a:r>
            <a:r>
              <a:rPr lang="en-US" altLang="zh-CN" sz="2800" dirty="0"/>
              <a:t>D</a:t>
            </a:r>
            <a:r>
              <a:rPr lang="en-US" altLang="zh-CN" sz="2800" baseline="-30000" dirty="0"/>
              <a:t>0</a:t>
            </a:r>
            <a:r>
              <a:rPr lang="zh-CN" altLang="en-US" sz="2800" dirty="0">
                <a:latin typeface="Times New Roman" panose="02020603050405020304" pitchFamily="18" charset="0"/>
              </a:rPr>
              <a:t>，</a:t>
            </a:r>
            <a:r>
              <a:rPr lang="en-US" altLang="zh-CN" sz="2800" dirty="0"/>
              <a:t>i=1,2, </a:t>
            </a:r>
            <a:r>
              <a:rPr lang="en-US" altLang="zh-CN" sz="2800" dirty="0">
                <a:latin typeface="Times New Roman" panose="02020603050405020304" pitchFamily="18" charset="0"/>
              </a:rPr>
              <a:t>…</a:t>
            </a:r>
            <a:r>
              <a:rPr lang="en-US" altLang="zh-CN" sz="2800" dirty="0"/>
              <a:t>,n-1</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lvl="1" eaLnBrk="1" hangingPunct="1">
              <a:buFontTx/>
              <a:buNone/>
            </a:pPr>
            <a:r>
              <a:rPr lang="zh-CN" altLang="en-US" sz="2800" b="1" dirty="0">
                <a:latin typeface="Times New Roman" panose="02020603050405020304" pitchFamily="18" charset="0"/>
              </a:rPr>
              <a:t>    基本操作</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lvl="1" eaLnBrk="1" hangingPunct="1">
              <a:buFontTx/>
              <a:buNone/>
            </a:pPr>
            <a:r>
              <a:rPr lang="zh-CN" altLang="en-US" sz="2800" dirty="0">
                <a:latin typeface="Times New Roman" panose="02020603050405020304" pitchFamily="18" charset="0"/>
              </a:rPr>
              <a:t>    （</a:t>
            </a:r>
            <a:r>
              <a:rPr lang="en-US" altLang="zh-CN" sz="2800" dirty="0"/>
              <a:t>1</a:t>
            </a:r>
            <a:r>
              <a:rPr lang="zh-CN" altLang="en-US" sz="2800" dirty="0">
                <a:latin typeface="Times New Roman" panose="02020603050405020304" pitchFamily="18" charset="0"/>
              </a:rPr>
              <a:t>）</a:t>
            </a:r>
            <a:r>
              <a:rPr lang="en-US" altLang="zh-CN" sz="2800" dirty="0"/>
              <a:t>InitList</a:t>
            </a:r>
            <a:r>
              <a:rPr lang="zh-CN" altLang="en-US" sz="2800" dirty="0">
                <a:latin typeface="Times New Roman" panose="02020603050405020304" pitchFamily="18" charset="0"/>
              </a:rPr>
              <a:t>（</a:t>
            </a:r>
            <a:r>
              <a:rPr lang="en-US" altLang="zh-CN" sz="2800" dirty="0"/>
              <a:t>L</a:t>
            </a:r>
            <a:r>
              <a:rPr lang="zh-CN" altLang="en-US" sz="2800" dirty="0">
                <a:latin typeface="Times New Roman" panose="02020603050405020304" pitchFamily="18" charset="0"/>
              </a:rPr>
              <a:t>）       操作前提：</a:t>
            </a:r>
            <a:r>
              <a:rPr lang="en-US" altLang="zh-CN" sz="2800" dirty="0"/>
              <a:t>L</a:t>
            </a:r>
            <a:r>
              <a:rPr lang="zh-CN" altLang="en-US" sz="2800" dirty="0">
                <a:latin typeface="Times New Roman" panose="02020603050405020304" pitchFamily="18" charset="0"/>
              </a:rPr>
              <a:t>为未初始化线性表。</a:t>
            </a:r>
            <a:endParaRPr lang="zh-CN" altLang="en-US" sz="2800" dirty="0">
              <a:latin typeface="Times New Roman" panose="02020603050405020304" pitchFamily="18" charset="0"/>
            </a:endParaRPr>
          </a:p>
          <a:p>
            <a:pPr lvl="1" eaLnBrk="1" hangingPunct="1">
              <a:buFontTx/>
              <a:buNone/>
            </a:pPr>
            <a:r>
              <a:rPr lang="zh-CN" altLang="en-US" sz="2800" dirty="0">
                <a:latin typeface="Times New Roman" panose="02020603050405020304" pitchFamily="18" charset="0"/>
              </a:rPr>
              <a:t>		                                    操作结果：将</a:t>
            </a:r>
            <a:r>
              <a:rPr lang="en-US" altLang="zh-CN" sz="2800" dirty="0"/>
              <a:t>L</a:t>
            </a:r>
            <a:r>
              <a:rPr lang="zh-CN" altLang="en-US" sz="2800" dirty="0">
                <a:latin typeface="Times New Roman" panose="02020603050405020304" pitchFamily="18" charset="0"/>
              </a:rPr>
              <a:t>初始化为空表。</a:t>
            </a:r>
            <a:endParaRPr lang="zh-CN" altLang="en-US" sz="2800" dirty="0">
              <a:latin typeface="Times New Roman" panose="02020603050405020304" pitchFamily="18" charset="0"/>
            </a:endParaRPr>
          </a:p>
          <a:p>
            <a:pPr lvl="1" eaLnBrk="1" hangingPunct="1">
              <a:buFontTx/>
              <a:buNone/>
            </a:pPr>
            <a:r>
              <a:rPr lang="zh-CN" altLang="en-US" sz="2800" dirty="0">
                <a:latin typeface="Times New Roman" panose="02020603050405020304" pitchFamily="18" charset="0"/>
              </a:rPr>
              <a:t>    （</a:t>
            </a:r>
            <a:r>
              <a:rPr lang="en-US" altLang="zh-CN" sz="2800" dirty="0"/>
              <a:t>2</a:t>
            </a:r>
            <a:r>
              <a:rPr lang="zh-CN" altLang="en-US" sz="2800" dirty="0">
                <a:latin typeface="Times New Roman" panose="02020603050405020304" pitchFamily="18" charset="0"/>
              </a:rPr>
              <a:t>）</a:t>
            </a:r>
            <a:r>
              <a:rPr lang="en-US" altLang="zh-CN" sz="2800" dirty="0"/>
              <a:t>DestroyList(L)      </a:t>
            </a:r>
            <a:r>
              <a:rPr lang="zh-CN" altLang="en-US" sz="2800" dirty="0">
                <a:latin typeface="Times New Roman" panose="02020603050405020304" pitchFamily="18" charset="0"/>
              </a:rPr>
              <a:t>操作前提：线性表</a:t>
            </a:r>
            <a:r>
              <a:rPr lang="en-US" altLang="zh-CN" sz="2800" dirty="0"/>
              <a:t>L</a:t>
            </a:r>
            <a:r>
              <a:rPr lang="zh-CN" altLang="en-US" sz="2800" dirty="0">
                <a:latin typeface="Times New Roman" panose="02020603050405020304" pitchFamily="18" charset="0"/>
              </a:rPr>
              <a:t>已存在。</a:t>
            </a:r>
            <a:endParaRPr lang="zh-CN" altLang="en-US" sz="2800" dirty="0">
              <a:latin typeface="Times New Roman" panose="02020603050405020304" pitchFamily="18" charset="0"/>
            </a:endParaRPr>
          </a:p>
          <a:p>
            <a:pPr lvl="1" eaLnBrk="1" hangingPunct="1">
              <a:buFontTx/>
              <a:buNone/>
            </a:pPr>
            <a:r>
              <a:rPr lang="zh-CN" altLang="en-US" sz="2800" dirty="0">
                <a:latin typeface="Times New Roman" panose="02020603050405020304" pitchFamily="18" charset="0"/>
              </a:rPr>
              <a:t>                                          操作结果：将</a:t>
            </a:r>
            <a:r>
              <a:rPr lang="en-US" altLang="zh-CN" sz="2800" dirty="0"/>
              <a:t>L</a:t>
            </a:r>
            <a:r>
              <a:rPr lang="zh-CN" altLang="en-US" sz="2800" dirty="0">
                <a:latin typeface="Times New Roman" panose="02020603050405020304" pitchFamily="18" charset="0"/>
              </a:rPr>
              <a:t>销毁。</a:t>
            </a:r>
            <a:endParaRPr lang="zh-CN" altLang="en-US" sz="2800" dirty="0">
              <a:latin typeface="Times New Roman" panose="02020603050405020304" pitchFamily="18" charset="0"/>
            </a:endParaRPr>
          </a:p>
          <a:p>
            <a:pPr lvl="1" eaLnBrk="1" hangingPunct="1">
              <a:buFontTx/>
              <a:buNone/>
            </a:pPr>
            <a:r>
              <a:rPr lang="zh-CN" altLang="en-US" sz="2800" dirty="0">
                <a:latin typeface="Times New Roman" panose="02020603050405020304" pitchFamily="18" charset="0"/>
              </a:rPr>
              <a:t>    （</a:t>
            </a:r>
            <a:r>
              <a:rPr lang="en-US" altLang="zh-CN" sz="2800" dirty="0"/>
              <a:t>3</a:t>
            </a:r>
            <a:r>
              <a:rPr lang="zh-CN" altLang="en-US" sz="2800" dirty="0">
                <a:latin typeface="Times New Roman" panose="02020603050405020304" pitchFamily="18" charset="0"/>
              </a:rPr>
              <a:t>）</a:t>
            </a:r>
            <a:r>
              <a:rPr lang="en-US" altLang="zh-CN" sz="2800" dirty="0"/>
              <a:t>ClearList(L)           </a:t>
            </a:r>
            <a:r>
              <a:rPr lang="zh-CN" altLang="en-US" sz="2800" dirty="0">
                <a:latin typeface="Times New Roman" panose="02020603050405020304" pitchFamily="18" charset="0"/>
              </a:rPr>
              <a:t>操作前提：线性表</a:t>
            </a:r>
            <a:r>
              <a:rPr lang="en-US" altLang="zh-CN" sz="2800" dirty="0"/>
              <a:t>L</a:t>
            </a:r>
            <a:r>
              <a:rPr lang="zh-CN" altLang="en-US" sz="2800" dirty="0">
                <a:latin typeface="Times New Roman" panose="02020603050405020304" pitchFamily="18" charset="0"/>
              </a:rPr>
              <a:t>已存在</a:t>
            </a:r>
            <a:r>
              <a:rPr lang="zh-CN" altLang="en-US" sz="2800" dirty="0"/>
              <a:t> </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lvl="1" eaLnBrk="1" hangingPunct="1">
              <a:buFontTx/>
              <a:buNone/>
            </a:pPr>
            <a:r>
              <a:rPr lang="zh-CN" altLang="en-US" sz="2800" dirty="0">
                <a:latin typeface="Times New Roman" panose="02020603050405020304" pitchFamily="18" charset="0"/>
              </a:rPr>
              <a:t>                                          操作结果：将表</a:t>
            </a:r>
            <a:r>
              <a:rPr lang="en-US" altLang="zh-CN" sz="2800" dirty="0"/>
              <a:t>L</a:t>
            </a:r>
            <a:r>
              <a:rPr lang="zh-CN" altLang="en-US" sz="2800" dirty="0">
                <a:latin typeface="Times New Roman" panose="02020603050405020304" pitchFamily="18" charset="0"/>
              </a:rPr>
              <a:t>置为空表。</a:t>
            </a:r>
            <a:endParaRPr lang="zh-CN" altLang="en-US" sz="2800" dirty="0">
              <a:latin typeface="Times New Roman" panose="02020603050405020304" pitchFamily="18" charset="0"/>
            </a:endParaRPr>
          </a:p>
          <a:p>
            <a:pPr lvl="1" eaLnBrk="1" hangingPunct="1">
              <a:buFontTx/>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lvl="1" eaLnBrk="1" hangingPunct="1">
              <a:buFontTx/>
              <a:buNone/>
            </a:pPr>
            <a:r>
              <a:rPr lang="en-US" altLang="zh-CN" sz="2800" dirty="0"/>
              <a:t>}</a:t>
            </a:r>
            <a:r>
              <a:rPr lang="en-US" altLang="zh-CN" sz="2800" b="1" dirty="0"/>
              <a:t>ADT</a:t>
            </a:r>
            <a:r>
              <a:rPr lang="en-US" altLang="zh-CN" sz="2800" dirty="0"/>
              <a:t>  </a:t>
            </a:r>
            <a:r>
              <a:rPr lang="en-US" altLang="zh-CN" sz="2800" b="1" dirty="0"/>
              <a:t>LinearList</a:t>
            </a:r>
            <a:endParaRPr lang="en-US" altLang="zh-CN" sz="2800" dirty="0"/>
          </a:p>
        </p:txBody>
      </p:sp>
      <p:sp>
        <p:nvSpPr>
          <p:cNvPr id="2" name="矩形 1"/>
          <p:cNvSpPr/>
          <p:nvPr/>
        </p:nvSpPr>
        <p:spPr>
          <a:xfrm>
            <a:off x="257175" y="0"/>
            <a:ext cx="4135438" cy="638175"/>
          </a:xfrm>
          <a:prstGeom prst="rect">
            <a:avLst/>
          </a:prstGeom>
        </p:spPr>
        <p:txBody>
          <a:bodyPr wrap="none">
            <a:spAutoFit/>
          </a:bodyPr>
          <a:lstStyle/>
          <a:p>
            <a:pPr marL="0" marR="0" lvl="0" indent="0" algn="l" defTabSz="914400" rtl="0" eaLnBrk="0" fontAlgn="auto" latinLnBrk="0" hangingPunct="0">
              <a:lnSpc>
                <a:spcPct val="15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0000"/>
                </a:solidFill>
                <a:effectLst/>
                <a:uLnTx/>
                <a:uFillTx/>
                <a:latin typeface="+mn-ea"/>
                <a:ea typeface="宋体" panose="02010600030101010101" pitchFamily="2" charset="-122"/>
                <a:cs typeface="+mn-cs"/>
              </a:rPr>
              <a:t>抽象数据类型的定义为：</a:t>
            </a:r>
            <a:endParaRPr kumimoji="0" lang="en-US" altLang="zh-CN" sz="2800" b="0" i="0" u="none" strike="noStrike" kern="1200" cap="none" spc="0" normalizeH="0" baseline="0" noProof="0" dirty="0">
              <a:ln>
                <a:noFill/>
              </a:ln>
              <a:solidFill>
                <a:srgbClr val="FF0000"/>
              </a:solidFill>
              <a:effectLst/>
              <a:uLnTx/>
              <a:uFillTx/>
              <a:latin typeface="+mn-ea"/>
              <a:ea typeface="宋体" panose="02010600030101010101" pitchFamily="2"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a:xfrm>
            <a:off x="317500" y="-44450"/>
            <a:ext cx="10515600" cy="808038"/>
          </a:xfrm>
          <a:ln/>
        </p:spPr>
        <p:txBody>
          <a:bodyPr vert="horz" wrap="square" lIns="91440" tIns="45720" rIns="91440" bIns="45720" anchor="ctr"/>
          <a:p>
            <a:r>
              <a:rPr lang="zh-CN" altLang="en-US" sz="3600" dirty="0">
                <a:latin typeface="黑体" panose="02010609060101010101" pitchFamily="49" charset="-122"/>
                <a:ea typeface="黑体" panose="02010609060101010101" pitchFamily="49" charset="-122"/>
              </a:rPr>
              <a:t>建立循环单链表（尾部插入方法）</a:t>
            </a:r>
            <a:endParaRPr lang="zh-CN" altLang="en-US" sz="3600" dirty="0">
              <a:latin typeface="黑体" panose="02010609060101010101" pitchFamily="49" charset="-122"/>
              <a:ea typeface="黑体" panose="02010609060101010101" pitchFamily="49" charset="-122"/>
            </a:endParaRPr>
          </a:p>
        </p:txBody>
      </p:sp>
      <p:sp>
        <p:nvSpPr>
          <p:cNvPr id="54274" name="内容占位符 2"/>
          <p:cNvSpPr>
            <a:spLocks noGrp="1"/>
          </p:cNvSpPr>
          <p:nvPr>
            <p:ph idx="1"/>
          </p:nvPr>
        </p:nvSpPr>
        <p:spPr>
          <a:xfrm>
            <a:off x="401638" y="579438"/>
            <a:ext cx="10515600" cy="6323012"/>
          </a:xfrm>
          <a:ln/>
        </p:spPr>
        <p:txBody>
          <a:bodyPr vert="horz" wrap="square" lIns="91440" tIns="45720" rIns="91440" bIns="45720" anchor="t"/>
          <a:p>
            <a:pPr marL="0" indent="0">
              <a:buNone/>
            </a:pPr>
            <a:r>
              <a:rPr lang="en-US" altLang="zh-CN" sz="2000" b="1" dirty="0"/>
              <a:t>void </a:t>
            </a:r>
            <a:r>
              <a:rPr lang="en-US" altLang="zh-CN" sz="2000" b="1" dirty="0">
                <a:latin typeface="宋体" panose="02010600030101010101" pitchFamily="2" charset="-122"/>
              </a:rPr>
              <a:t>CreateCLinkList(Linklist CL)</a:t>
            </a:r>
            <a:endParaRPr lang="en-US" altLang="zh-CN" sz="2000" b="1" dirty="0">
              <a:latin typeface="宋体" panose="02010600030101010101" pitchFamily="2" charset="-122"/>
            </a:endParaRPr>
          </a:p>
          <a:p>
            <a:pPr marL="0" indent="0">
              <a:buNone/>
            </a:pPr>
            <a:r>
              <a:rPr lang="en-US" altLang="zh-CN" sz="2000" dirty="0"/>
              <a:t>{   Node  *rear , *s;</a:t>
            </a:r>
            <a:endParaRPr lang="en-US" altLang="zh-CN" sz="2000" dirty="0"/>
          </a:p>
          <a:p>
            <a:pPr marL="0" indent="0">
              <a:buNone/>
            </a:pPr>
            <a:r>
              <a:rPr lang="en-US" altLang="zh-CN" sz="2000" dirty="0"/>
              <a:t>     char c;</a:t>
            </a:r>
            <a:endParaRPr lang="en-US" altLang="zh-CN" sz="2000" dirty="0"/>
          </a:p>
          <a:p>
            <a:pPr marL="0" indent="0">
              <a:buNone/>
            </a:pPr>
            <a:r>
              <a:rPr lang="en-US" altLang="zh-CN" sz="2000" dirty="0"/>
              <a:t>     rear=CL;</a:t>
            </a:r>
            <a:endParaRPr lang="en-US" altLang="zh-CN" sz="2000" dirty="0"/>
          </a:p>
          <a:p>
            <a:pPr marL="0" indent="0">
              <a:buNone/>
            </a:pPr>
            <a:r>
              <a:rPr lang="en-US" altLang="zh-CN" sz="2000" dirty="0"/>
              <a:t>     c=getchar();</a:t>
            </a:r>
            <a:endParaRPr lang="en-US" altLang="zh-CN" sz="2000" dirty="0"/>
          </a:p>
          <a:p>
            <a:pPr marL="0" indent="0">
              <a:buNone/>
            </a:pPr>
            <a:r>
              <a:rPr lang="en-US" altLang="zh-CN" sz="2000" dirty="0"/>
              <a:t>     while(c!=‘$’)</a:t>
            </a:r>
            <a:endParaRPr lang="en-US" altLang="zh-CN" sz="2000" dirty="0"/>
          </a:p>
          <a:p>
            <a:pPr marL="0" indent="0">
              <a:buNone/>
            </a:pPr>
            <a:r>
              <a:rPr lang="en-US" altLang="zh-CN" sz="2000" dirty="0"/>
              <a:t>     {</a:t>
            </a:r>
            <a:endParaRPr lang="en-US" altLang="zh-CN" sz="2000" dirty="0"/>
          </a:p>
          <a:p>
            <a:pPr marL="0" indent="0">
              <a:buNone/>
            </a:pPr>
            <a:r>
              <a:rPr lang="en-US" altLang="zh-CN" sz="2000" dirty="0"/>
              <a:t>          s=(Node *)malloc(sizeof(Node));</a:t>
            </a:r>
            <a:endParaRPr lang="en-US" altLang="zh-CN" sz="2000" dirty="0"/>
          </a:p>
          <a:p>
            <a:pPr marL="0" indent="0">
              <a:buNone/>
            </a:pPr>
            <a:r>
              <a:rPr lang="en-US" altLang="zh-CN" sz="2000" dirty="0"/>
              <a:t>          s-&gt;data=c;</a:t>
            </a:r>
            <a:endParaRPr lang="en-US" altLang="zh-CN" sz="2000" dirty="0"/>
          </a:p>
          <a:p>
            <a:pPr marL="0" indent="0">
              <a:buNone/>
            </a:pPr>
            <a:r>
              <a:rPr lang="en-US" altLang="zh-CN" sz="2000" dirty="0"/>
              <a:t>          </a:t>
            </a:r>
            <a:r>
              <a:rPr lang="en-US" altLang="zh-CN" sz="2000" b="1" dirty="0">
                <a:solidFill>
                  <a:srgbClr val="FF0000"/>
                </a:solidFill>
              </a:rPr>
              <a:t>rear-&gt;next=s;</a:t>
            </a:r>
            <a:endParaRPr lang="en-US" altLang="zh-CN" sz="2000" b="1" dirty="0">
              <a:solidFill>
                <a:srgbClr val="FF0000"/>
              </a:solidFill>
            </a:endParaRPr>
          </a:p>
          <a:p>
            <a:pPr marL="0" indent="0">
              <a:buNone/>
            </a:pPr>
            <a:r>
              <a:rPr lang="en-US" altLang="zh-CN" sz="2000" b="1" dirty="0">
                <a:solidFill>
                  <a:srgbClr val="FF0000"/>
                </a:solidFill>
              </a:rPr>
              <a:t>          rear=s;</a:t>
            </a:r>
            <a:endParaRPr lang="en-US" altLang="zh-CN" sz="2000" b="1" dirty="0">
              <a:solidFill>
                <a:srgbClr val="FF0000"/>
              </a:solidFill>
            </a:endParaRPr>
          </a:p>
          <a:p>
            <a:pPr marL="0" indent="0">
              <a:buNone/>
            </a:pPr>
            <a:r>
              <a:rPr lang="en-US" altLang="zh-CN" sz="2000" dirty="0"/>
              <a:t>          c=getchar();</a:t>
            </a:r>
            <a:endParaRPr lang="en-US" altLang="zh-CN" sz="2000" dirty="0"/>
          </a:p>
          <a:p>
            <a:pPr marL="0" indent="0">
              <a:buNone/>
            </a:pPr>
            <a:r>
              <a:rPr lang="en-US" altLang="zh-CN" sz="2000" dirty="0"/>
              <a:t>     }</a:t>
            </a:r>
            <a:endParaRPr lang="en-US" altLang="zh-CN" sz="2000" dirty="0"/>
          </a:p>
          <a:p>
            <a:pPr marL="0" indent="0">
              <a:buNone/>
            </a:pPr>
            <a:r>
              <a:rPr lang="en-US" altLang="zh-CN" sz="2000" dirty="0"/>
              <a:t>     rear-&gt;next=CL;</a:t>
            </a:r>
            <a:endParaRPr lang="en-US" altLang="zh-CN" sz="2000" dirty="0"/>
          </a:p>
          <a:p>
            <a:pPr marL="0" indent="0">
              <a:buNone/>
            </a:pPr>
            <a:r>
              <a:rPr lang="en-US" altLang="zh-CN" sz="2000" dirty="0"/>
              <a:t>}</a:t>
            </a:r>
            <a:endParaRPr lang="zh-CN" alt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59D50F2-82EC-442E-A8B0-0BA274CE0477}"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5298"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55299" name="Rectangle 2"/>
          <p:cNvSpPr>
            <a:spLocks noGrp="1"/>
          </p:cNvSpPr>
          <p:nvPr>
            <p:ph type="title"/>
          </p:nvPr>
        </p:nvSpPr>
        <p:spPr>
          <a:xfrm>
            <a:off x="838200" y="500063"/>
            <a:ext cx="10515600" cy="1325562"/>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循环单链表合并为一个循环单链表</a:t>
            </a:r>
            <a:endParaRPr lang="zh-CN" altLang="en-US" dirty="0">
              <a:latin typeface="黑体" panose="02010609060101010101" pitchFamily="49" charset="-122"/>
              <a:ea typeface="黑体" panose="02010609060101010101" pitchFamily="49" charset="-122"/>
            </a:endParaRPr>
          </a:p>
        </p:txBody>
      </p:sp>
      <p:sp>
        <p:nvSpPr>
          <p:cNvPr id="130051" name="Rectangle 3"/>
          <p:cNvSpPr>
            <a:spLocks noGrp="1" noChangeArrowheads="1"/>
          </p:cNvSpPr>
          <p:nvPr>
            <p:ph idx="1"/>
          </p:nvPr>
        </p:nvSpPr>
        <p:spPr>
          <a:xfrm>
            <a:off x="246063" y="1825625"/>
            <a:ext cx="11699875" cy="4351338"/>
          </a:xfrm>
          <a:ln>
            <a:solidFill>
              <a:schemeClr val="accent1"/>
            </a:solidFill>
          </a:ln>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已知</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：有两个带头结点的循环单链表</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LA</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LB</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，编写一个算法，将两个循环单链表合并为一个循环单链表，其头指针为</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LA</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	算法思想</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：先找到两个链表的尾，并分别由指针</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p</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q</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指向它们，然后将第一个链表的尾与第二个表的第一个结点链接起来，并修改第二个表的尾</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Q</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，使它的链域指向第一个表的头结点。</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F48FCED-4E7E-4527-94B8-D0CE305A20EB}"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632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56323" name="Rectangle 2"/>
          <p:cNvSpPr>
            <a:spLocks noGrp="1"/>
          </p:cNvSpPr>
          <p:nvPr>
            <p:ph type="title"/>
          </p:nvPr>
        </p:nvSpPr>
        <p:spPr>
          <a:xfrm>
            <a:off x="174625" y="0"/>
            <a:ext cx="10515600" cy="1325563"/>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循环单链表合并算法实现</a:t>
            </a:r>
            <a:endParaRPr lang="zh-CN" altLang="en-US" dirty="0">
              <a:latin typeface="黑体" panose="02010609060101010101" pitchFamily="49" charset="-122"/>
              <a:ea typeface="黑体" panose="02010609060101010101" pitchFamily="49" charset="-122"/>
            </a:endParaRPr>
          </a:p>
        </p:txBody>
      </p:sp>
      <p:sp>
        <p:nvSpPr>
          <p:cNvPr id="56324" name="Rectangle 3"/>
          <p:cNvSpPr>
            <a:spLocks noGrp="1"/>
          </p:cNvSpPr>
          <p:nvPr>
            <p:ph idx="1"/>
          </p:nvPr>
        </p:nvSpPr>
        <p:spPr>
          <a:xfrm>
            <a:off x="174625" y="1092200"/>
            <a:ext cx="11785600" cy="5084763"/>
          </a:xfrm>
          <a:ln>
            <a:solidFill>
              <a:schemeClr val="accent1"/>
            </a:solidFill>
            <a:miter/>
          </a:ln>
        </p:spPr>
        <p:txBody>
          <a:bodyPr vert="horz" wrap="square" lIns="91440" tIns="45720" rIns="91440" bIns="45720" anchor="t"/>
          <a:p>
            <a:pPr marL="228600" marR="0" indent="-228600" algn="l" defTabSz="914400" rtl="0" eaLnBrk="1" fontAlgn="base" latinLnBrk="0" hangingPunct="1">
              <a:lnSpc>
                <a:spcPct val="90000"/>
              </a:lnSpc>
              <a:spcBef>
                <a:spcPts val="1000"/>
              </a:spcBef>
              <a:spcAft>
                <a:spcPct val="0"/>
              </a:spcAft>
              <a:buClrTx/>
              <a:buSzTx/>
              <a:buFont typeface="Wingdings" panose="05000000000000000000" pitchFamily="2" charset="2"/>
              <a:buNone/>
            </a:pP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LinkList merge_1(LinkList LA,LinkList LB)</a:t>
            </a:r>
            <a:endParaRPr kumimoji="0" lang="en-US" altLang="zh-CN" sz="2400" b="0" i="0" u="none" strike="noStrike" kern="1200" cap="none" spc="0" normalizeH="0" baseline="0" noProof="1" dirty="0">
              <a:solidFill>
                <a:schemeClr val="tx1"/>
              </a:solidFill>
              <a:latin typeface="宋体" panose="02010600030101010101" pitchFamily="2" charset="-122"/>
              <a:ea typeface="+mn-ea"/>
              <a:cs typeface="+mn-cs"/>
            </a:endParaRPr>
          </a:p>
          <a:p>
            <a:pPr marL="228600" marR="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pP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此算法将两个链表的首尾连接起来*</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a:t>
            </a:r>
            <a:endParaRPr kumimoji="0" lang="en-US" altLang="zh-CN" sz="2400" b="0" i="0" u="none" strike="noStrike" kern="1200" cap="none" spc="0" normalizeH="0" baseline="0" noProof="1" dirty="0">
              <a:solidFill>
                <a:schemeClr val="tx1"/>
              </a:solidFill>
              <a:latin typeface="宋体" panose="02010600030101010101" pitchFamily="2" charset="-122"/>
              <a:ea typeface="+mn-ea"/>
              <a:cs typeface="+mn-cs"/>
            </a:endParaRPr>
          </a:p>
          <a:p>
            <a:pPr marL="228600" marR="0" indent="-228600" algn="l" defTabSz="914400" rtl="0" eaLnBrk="1" fontAlgn="base" latinLnBrk="0" hangingPunct="1">
              <a:lnSpc>
                <a:spcPct val="90000"/>
              </a:lnSpc>
              <a:spcBef>
                <a:spcPts val="1000"/>
              </a:spcBef>
              <a:spcAft>
                <a:spcPct val="0"/>
              </a:spcAft>
              <a:buClrTx/>
              <a:buSzTx/>
              <a:buFont typeface="Wingdings" panose="05000000000000000000" pitchFamily="2" charset="2"/>
              <a:buNone/>
            </a:pP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  Node *p, *q; p=LA; q=LB;</a:t>
            </a:r>
            <a:endParaRPr kumimoji="0" lang="en-US" altLang="zh-CN" sz="2400" b="0" i="0" u="none" strike="noStrike" kern="1200" cap="none" spc="0" normalizeH="0" baseline="0" noProof="1" dirty="0">
              <a:solidFill>
                <a:schemeClr val="tx1"/>
              </a:solidFill>
              <a:latin typeface="宋体" panose="02010600030101010101" pitchFamily="2" charset="-122"/>
              <a:ea typeface="+mn-ea"/>
              <a:cs typeface="+mn-cs"/>
            </a:endParaRPr>
          </a:p>
          <a:p>
            <a:pPr marL="228600" marR="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pP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   while(p-&gt;next!=LA) p=p-&gt;next;	/*</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找到表</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LA</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的表尾*</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a:t>
            </a:r>
            <a:endParaRPr kumimoji="0" lang="en-US" altLang="zh-CN" sz="2400" b="0" i="0" u="none" strike="noStrike" kern="1200" cap="none" spc="0" normalizeH="0" baseline="0" noProof="1" dirty="0">
              <a:solidFill>
                <a:schemeClr val="tx1"/>
              </a:solidFill>
              <a:latin typeface="宋体" panose="02010600030101010101" pitchFamily="2" charset="-122"/>
              <a:ea typeface="+mn-ea"/>
              <a:cs typeface="+mn-cs"/>
            </a:endParaRPr>
          </a:p>
          <a:p>
            <a:pPr marL="228600" marR="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pP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   while(q-&gt;next!=LB) q=q-&gt;next;	/*</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找到表</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LB</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的表尾*</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a:t>
            </a:r>
            <a:endParaRPr kumimoji="0" lang="en-US" altLang="zh-CN" sz="2400" b="0" i="0" u="none" strike="noStrike" kern="1200" cap="none" spc="0" normalizeH="0" baseline="0" noProof="1" dirty="0">
              <a:solidFill>
                <a:schemeClr val="tx1"/>
              </a:solidFill>
              <a:latin typeface="宋体" panose="02010600030101010101" pitchFamily="2" charset="-122"/>
              <a:ea typeface="+mn-ea"/>
              <a:cs typeface="+mn-cs"/>
            </a:endParaRPr>
          </a:p>
          <a:p>
            <a:pPr marL="228600" marR="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pP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   </a:t>
            </a:r>
            <a:r>
              <a:rPr kumimoji="0" lang="en-US" altLang="zh-CN" sz="2400" b="1" i="0" u="none" strike="noStrike" kern="1200" cap="none" spc="0" normalizeH="0" baseline="0" noProof="1" dirty="0">
                <a:solidFill>
                  <a:srgbClr val="FF0000"/>
                </a:solidFill>
                <a:latin typeface="宋体" panose="02010600030101010101" pitchFamily="2" charset="-122"/>
                <a:ea typeface="+mn-ea"/>
                <a:cs typeface="+mn-cs"/>
              </a:rPr>
              <a:t>q-&gt;next=LA</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修改表</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LB </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的尾指针，使之指向</a:t>
            </a:r>
            <a:r>
              <a:rPr kumimoji="0" lang="zh-CN" altLang="en-US" sz="2400" b="1" i="0" u="none" strike="noStrike" kern="1200" cap="none" spc="0" normalizeH="0" baseline="0" noProof="1" dirty="0">
                <a:solidFill>
                  <a:srgbClr val="C00000"/>
                </a:solidFill>
                <a:latin typeface="宋体" panose="02010600030101010101" pitchFamily="2" charset="-122"/>
                <a:ea typeface="+mn-ea"/>
                <a:cs typeface="+mn-cs"/>
              </a:rPr>
              <a:t>表</a:t>
            </a:r>
            <a:r>
              <a:rPr kumimoji="0" lang="en-US" altLang="zh-CN" sz="2400" b="1" i="0" u="none" strike="noStrike" kern="1200" cap="none" spc="0" normalizeH="0" baseline="0" noProof="1" dirty="0">
                <a:solidFill>
                  <a:srgbClr val="C00000"/>
                </a:solidFill>
                <a:latin typeface="宋体" panose="02010600030101010101" pitchFamily="2" charset="-122"/>
                <a:ea typeface="+mn-ea"/>
                <a:cs typeface="+mn-cs"/>
              </a:rPr>
              <a:t>LA </a:t>
            </a:r>
            <a:r>
              <a:rPr kumimoji="0" lang="zh-CN" altLang="en-US" sz="2400" b="1" i="0" u="none" strike="noStrike" kern="1200" cap="none" spc="0" normalizeH="0" baseline="0" noProof="1" dirty="0">
                <a:solidFill>
                  <a:srgbClr val="C00000"/>
                </a:solidFill>
                <a:latin typeface="宋体" panose="02010600030101010101" pitchFamily="2" charset="-122"/>
                <a:ea typeface="+mn-ea"/>
                <a:cs typeface="+mn-cs"/>
              </a:rPr>
              <a:t>的头结点</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a:t>
            </a:r>
            <a:endParaRPr kumimoji="0" lang="en-US" altLang="zh-CN" sz="2400" b="0" i="0" u="none" strike="noStrike" kern="1200" cap="none" spc="0" normalizeH="0" baseline="0" noProof="1" dirty="0">
              <a:solidFill>
                <a:schemeClr val="tx1"/>
              </a:solidFill>
              <a:latin typeface="宋体" panose="02010600030101010101" pitchFamily="2" charset="-122"/>
              <a:ea typeface="+mn-ea"/>
              <a:cs typeface="+mn-cs"/>
            </a:endParaRPr>
          </a:p>
          <a:p>
            <a:pPr marL="228600" marR="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pP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   </a:t>
            </a:r>
            <a:r>
              <a:rPr kumimoji="0" lang="en-US" altLang="zh-CN" sz="2400" b="1" i="0" u="none" strike="noStrike" kern="1200" cap="none" spc="0" normalizeH="0" baseline="0" noProof="1" dirty="0">
                <a:solidFill>
                  <a:srgbClr val="FF0000"/>
                </a:solidFill>
                <a:latin typeface="宋体" panose="02010600030101010101" pitchFamily="2" charset="-122"/>
                <a:ea typeface="+mn-ea"/>
                <a:cs typeface="+mn-cs"/>
              </a:rPr>
              <a:t>p-&gt;next=LB-&gt;next</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修改表</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LA</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的尾指针，使之指向表</a:t>
            </a:r>
            <a:r>
              <a:rPr kumimoji="0" lang="en-US" altLang="zh-CN" sz="2400" b="1" i="0" u="none" strike="noStrike" kern="1200" cap="none" spc="0" normalizeH="0" baseline="0" noProof="1" dirty="0">
                <a:solidFill>
                  <a:srgbClr val="C00000"/>
                </a:solidFill>
                <a:latin typeface="宋体" panose="02010600030101010101" pitchFamily="2" charset="-122"/>
                <a:ea typeface="+mn-ea"/>
                <a:cs typeface="+mn-cs"/>
              </a:rPr>
              <a:t>LB </a:t>
            </a:r>
            <a:r>
              <a:rPr kumimoji="0" lang="zh-CN" altLang="en-US" sz="2400" b="1" i="0" u="none" strike="noStrike" kern="1200" cap="none" spc="0" normalizeH="0" baseline="0" noProof="1" dirty="0">
                <a:solidFill>
                  <a:srgbClr val="C00000"/>
                </a:solidFill>
                <a:latin typeface="宋体" panose="02010600030101010101" pitchFamily="2" charset="-122"/>
                <a:ea typeface="+mn-ea"/>
                <a:cs typeface="+mn-cs"/>
              </a:rPr>
              <a:t>中的第一个结点</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a:t>
            </a:r>
            <a:endParaRPr kumimoji="0" lang="en-US" altLang="zh-CN" sz="2400" b="0" i="0" u="none" strike="noStrike" kern="1200" cap="none" spc="0" normalizeH="0" baseline="0" noProof="1" dirty="0">
              <a:solidFill>
                <a:schemeClr val="tx1"/>
              </a:solidFill>
              <a:latin typeface="宋体" panose="02010600030101010101" pitchFamily="2" charset="-122"/>
              <a:ea typeface="+mn-ea"/>
              <a:cs typeface="+mn-cs"/>
            </a:endParaRPr>
          </a:p>
          <a:p>
            <a:pPr marL="135890" marR="0" indent="-135890" algn="just" defTabSz="914400" rtl="0" eaLnBrk="1" fontAlgn="base" latinLnBrk="0" hangingPunct="1">
              <a:lnSpc>
                <a:spcPct val="90000"/>
              </a:lnSpc>
              <a:spcBef>
                <a:spcPts val="1000"/>
              </a:spcBef>
              <a:spcAft>
                <a:spcPct val="0"/>
              </a:spcAft>
              <a:buClrTx/>
              <a:buSzTx/>
              <a:buFont typeface="Wingdings" panose="05000000000000000000" pitchFamily="2" charset="2"/>
              <a:buNone/>
            </a:pP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	</a:t>
            </a:r>
            <a:r>
              <a:rPr kumimoji="0" lang="en-US" altLang="zh-CN" sz="2400" b="1" i="0" u="none" strike="noStrike" kern="1200" cap="none" spc="0" normalizeH="0" baseline="0" noProof="1" dirty="0">
                <a:solidFill>
                  <a:srgbClr val="FF0000"/>
                </a:solidFill>
                <a:latin typeface="宋体" panose="02010600030101010101" pitchFamily="2" charset="-122"/>
                <a:ea typeface="+mn-ea"/>
                <a:cs typeface="+mn-cs"/>
              </a:rPr>
              <a:t>  free(LB); </a:t>
            </a:r>
            <a:endParaRPr kumimoji="0" lang="en-US" altLang="zh-CN" sz="2400" b="1" i="0" u="none" strike="noStrike" kern="1200" cap="none" spc="0" normalizeH="0" baseline="0" noProof="1" dirty="0">
              <a:solidFill>
                <a:srgbClr val="FF0000"/>
              </a:solidFill>
              <a:latin typeface="宋体" panose="02010600030101010101" pitchFamily="2" charset="-122"/>
              <a:ea typeface="+mn-ea"/>
              <a:cs typeface="+mn-cs"/>
            </a:endParaRPr>
          </a:p>
          <a:p>
            <a:pPr marL="228600" marR="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pP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   return LA;</a:t>
            </a:r>
            <a:endParaRPr kumimoji="0" lang="en-US" altLang="zh-CN" sz="2400" b="0" i="0" u="none" strike="noStrike" kern="1200" cap="none" spc="0" normalizeH="0" baseline="0" noProof="1" dirty="0">
              <a:solidFill>
                <a:schemeClr val="tx1"/>
              </a:solidFill>
              <a:latin typeface="宋体" panose="02010600030101010101" pitchFamily="2" charset="-122"/>
              <a:ea typeface="+mn-ea"/>
              <a:cs typeface="+mn-cs"/>
            </a:endParaRPr>
          </a:p>
          <a:p>
            <a:pPr marL="228600" marR="0" indent="-228600" algn="l" defTabSz="914400" rtl="0" eaLnBrk="1" fontAlgn="base" latinLnBrk="0" hangingPunct="1">
              <a:lnSpc>
                <a:spcPct val="90000"/>
              </a:lnSpc>
              <a:spcBef>
                <a:spcPts val="1000"/>
              </a:spcBef>
              <a:spcAft>
                <a:spcPct val="0"/>
              </a:spcAft>
              <a:buClrTx/>
              <a:buSzTx/>
              <a:buFont typeface="Wingdings" panose="05000000000000000000" pitchFamily="2" charset="2"/>
              <a:buNone/>
            </a:pP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a:t>
            </a:r>
            <a:endParaRPr kumimoji="0" lang="en-US" altLang="zh-CN" sz="24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111E89AA-D67F-42DF-9786-7102B6595591}"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7346"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57347" name="Rectangle 2"/>
          <p:cNvSpPr>
            <a:spLocks noGrp="1"/>
          </p:cNvSpPr>
          <p:nvPr>
            <p:ph type="title"/>
          </p:nvPr>
        </p:nvSpPr>
        <p:spPr>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2.3.4  </a:t>
            </a:r>
            <a:r>
              <a:rPr lang="zh-CN" altLang="en-US" dirty="0">
                <a:latin typeface="黑体" panose="02010609060101010101" pitchFamily="49" charset="-122"/>
                <a:ea typeface="黑体" panose="02010609060101010101" pitchFamily="49" charset="-122"/>
              </a:rPr>
              <a:t>双向链表</a:t>
            </a:r>
            <a:endParaRPr lang="zh-CN" altLang="en-US" dirty="0">
              <a:latin typeface="黑体" panose="02010609060101010101" pitchFamily="49" charset="-122"/>
              <a:ea typeface="黑体" panose="02010609060101010101" pitchFamily="49" charset="-122"/>
            </a:endParaRPr>
          </a:p>
        </p:txBody>
      </p:sp>
      <p:sp>
        <p:nvSpPr>
          <p:cNvPr id="98307" name="Rectangle 3"/>
          <p:cNvSpPr>
            <a:spLocks noGrp="1" noChangeArrowheads="1"/>
          </p:cNvSpPr>
          <p:nvPr>
            <p:ph idx="1"/>
          </p:nvPr>
        </p:nvSpPr>
        <p:spPr>
          <a:xfrm>
            <a:off x="174625" y="1309688"/>
            <a:ext cx="11842750" cy="5046663"/>
          </a:xfrm>
          <a:ln>
            <a:solidFill>
              <a:schemeClr val="accent1"/>
            </a:solidFill>
          </a:ln>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F3300"/>
                </a:solidFill>
                <a:effectLst/>
                <a:uLnTx/>
                <a:uFillTx/>
                <a:latin typeface="+mn-lt"/>
                <a:ea typeface="+mn-ea"/>
                <a:cs typeface="+mn-cs"/>
              </a:rPr>
              <a:t>  </a:t>
            </a:r>
            <a:r>
              <a:rPr kumimoji="0" lang="en-US" altLang="zh-CN" sz="2800" b="1" i="0" u="none" strike="noStrike" kern="1200" cap="none" spc="0" normalizeH="0" baseline="0" noProof="0" dirty="0" smtClean="0">
                <a:ln>
                  <a:noFill/>
                </a:ln>
                <a:solidFill>
                  <a:srgbClr val="FF3300"/>
                </a:solidFill>
                <a:effectLst/>
                <a:uLnTx/>
                <a:uFillTx/>
                <a:latin typeface="+mn-lt"/>
                <a:ea typeface="+mn-ea"/>
                <a:cs typeface="+mn-cs"/>
              </a:rPr>
              <a:t>      </a:t>
            </a:r>
            <a:r>
              <a:rPr kumimoji="0" lang="zh-CN" altLang="en-US" sz="2400" b="1" i="0" u="none" strike="noStrike" kern="1200" cap="none" spc="0" normalizeH="0" baseline="0" noProof="0" dirty="0" smtClean="0">
                <a:ln>
                  <a:noFill/>
                </a:ln>
                <a:solidFill>
                  <a:srgbClr val="FF3300"/>
                </a:solidFill>
                <a:effectLst/>
                <a:uLnTx/>
                <a:uFillTx/>
                <a:latin typeface="+mn-lt"/>
                <a:ea typeface="+mn-ea"/>
                <a:cs typeface="+mn-cs"/>
              </a:rPr>
              <a:t>双向</a:t>
            </a:r>
            <a:r>
              <a:rPr kumimoji="0" lang="zh-CN" altLang="en-US" sz="2400" b="1" i="0" u="none" strike="noStrike" kern="1200" cap="none" spc="0" normalizeH="0" baseline="0" noProof="0" dirty="0">
                <a:ln>
                  <a:noFill/>
                </a:ln>
                <a:solidFill>
                  <a:srgbClr val="FF3300"/>
                </a:solidFill>
                <a:effectLst/>
                <a:uLnTx/>
                <a:uFillTx/>
                <a:latin typeface="+mn-lt"/>
                <a:ea typeface="+mn-ea"/>
                <a:cs typeface="+mn-cs"/>
              </a:rPr>
              <a:t>链表：</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在单链表的每个结点里再增加一个指向其前趋的指针域</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prior</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。这样形成的链表中就有两条方向不同的链，我们称之为</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双</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向</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链表</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(Double Linked List)</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endParaRPr kumimoji="0" lang="zh-CN" altLang="en-US" sz="2400" b="1" i="0" u="none" strike="noStrike" kern="1200" cap="none" spc="0" normalizeH="0" baseline="0" noProof="0" dirty="0">
              <a:ln>
                <a:noFill/>
              </a:ln>
              <a:solidFill>
                <a:srgbClr val="FF3300"/>
              </a:solidFill>
              <a:effectLst/>
              <a:uLnTx/>
              <a:uFillTx/>
              <a:latin typeface="+mn-lt"/>
              <a:ea typeface="+mn-ea"/>
              <a:cs typeface="+mn-cs"/>
            </a:endParaRPr>
          </a:p>
          <a:p>
            <a:pPr marL="457200" marR="0" lvl="1" indent="-457200" algn="l" defTabSz="914400" rtl="0" eaLnBrk="1" fontAlgn="auto" latinLnBrk="0" hangingPunct="1">
              <a:lnSpc>
                <a:spcPct val="150000"/>
              </a:lnSpc>
              <a:spcBef>
                <a:spcPts val="500"/>
              </a:spcBef>
              <a:spcAft>
                <a:spcPts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双向链表的</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结构定义：</a:t>
            </a:r>
            <a:endPar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914400" marR="0" lvl="1" indent="-457200" algn="just" defTabSz="914400" rtl="0" eaLnBrk="1" fontAlgn="auto" latinLnBrk="0" hangingPunct="1">
              <a:lnSpc>
                <a:spcPct val="150000"/>
              </a:lnSpc>
              <a:spcBef>
                <a:spcPts val="500"/>
              </a:spcBef>
              <a:spcAft>
                <a:spcPts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typedef</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struct</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Dnode</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914400" marR="0" lvl="1" indent="-457200" algn="just" defTabSz="914400" rtl="0" eaLnBrk="1" fontAlgn="auto" latinLnBrk="0" hangingPunct="1">
              <a:lnSpc>
                <a:spcPct val="150000"/>
              </a:lnSpc>
              <a:spcBef>
                <a:spcPts val="5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ElemType</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data</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914400" marR="0" lvl="1" indent="-457200" algn="just" defTabSz="914400" rtl="0" eaLnBrk="1" fontAlgn="auto" latinLnBrk="0" hangingPunct="1">
              <a:lnSpc>
                <a:spcPct val="150000"/>
              </a:lnSpc>
              <a:spcBef>
                <a:spcPts val="500"/>
              </a:spcBef>
              <a:spcAft>
                <a:spcPts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struct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DNode</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*prior</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mn-ea"/>
                <a:cs typeface="+mn-cs"/>
              </a:rPr>
              <a:t>next</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914400" marR="0" lvl="1" indent="-457200" algn="just" defTabSz="914400" rtl="0" eaLnBrk="1" fontAlgn="auto" latinLnBrk="0" hangingPunct="1">
              <a:lnSpc>
                <a:spcPct val="150000"/>
              </a:lnSpc>
              <a:spcBef>
                <a:spcPts val="500"/>
              </a:spcBef>
              <a:spcAft>
                <a:spcPts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DNode</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DoubleList</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914400" marR="0" lvl="1" indent="-457200" algn="just" defTabSz="914400" rtl="0" eaLnBrk="1" fontAlgn="auto" latinLnBrk="0" hangingPunct="1">
              <a:lnSpc>
                <a:spcPct val="90000"/>
              </a:lnSpc>
              <a:spcBef>
                <a:spcPts val="5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23464B1-3C05-4B25-AD52-23F22909F91E}"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8370"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58371" name="Rectangle 2"/>
          <p:cNvSpPr>
            <a:spLocks noGrp="1"/>
          </p:cNvSpPr>
          <p:nvPr>
            <p:ph type="title"/>
          </p:nvPr>
        </p:nvSpPr>
        <p:spPr>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双链表的结构定义</a:t>
            </a:r>
            <a:endParaRPr lang="zh-CN" altLang="en-US" dirty="0">
              <a:latin typeface="黑体" panose="02010609060101010101" pitchFamily="49" charset="-122"/>
              <a:ea typeface="黑体" panose="02010609060101010101" pitchFamily="49" charset="-122"/>
            </a:endParaRPr>
          </a:p>
        </p:txBody>
      </p:sp>
      <p:sp>
        <p:nvSpPr>
          <p:cNvPr id="58372" name="Rectangle 3"/>
          <p:cNvSpPr>
            <a:spLocks noGrp="1"/>
          </p:cNvSpPr>
          <p:nvPr>
            <p:ph idx="1"/>
          </p:nvPr>
        </p:nvSpPr>
        <p:spPr>
          <a:ln/>
        </p:spPr>
        <p:txBody>
          <a:bodyPr vert="horz" wrap="square" lIns="91440" tIns="45720" rIns="91440" bIns="45720" anchor="t"/>
          <a:p>
            <a:pPr algn="just" eaLnBrk="1" hangingPunct="1"/>
            <a:r>
              <a:rPr lang="zh-CN" altLang="en-US" sz="2400" dirty="0">
                <a:latin typeface="宋体" panose="02010600030101010101" pitchFamily="2" charset="-122"/>
              </a:rPr>
              <a:t>双链表的结点结构 </a:t>
            </a:r>
            <a:endParaRPr lang="zh-CN" altLang="en-US" sz="2400" dirty="0">
              <a:latin typeface="宋体" panose="02010600030101010101" pitchFamily="2" charset="-122"/>
            </a:endParaRPr>
          </a:p>
          <a:p>
            <a:pPr eaLnBrk="1" hangingPunct="1">
              <a:buFont typeface="Wingdings" panose="05000000000000000000" pitchFamily="2" charset="2"/>
              <a:buNone/>
            </a:pPr>
            <a:endParaRPr lang="en-US" altLang="zh-CN" dirty="0"/>
          </a:p>
        </p:txBody>
      </p:sp>
      <p:grpSp>
        <p:nvGrpSpPr>
          <p:cNvPr id="58373" name="Group 13"/>
          <p:cNvGrpSpPr/>
          <p:nvPr/>
        </p:nvGrpSpPr>
        <p:grpSpPr>
          <a:xfrm>
            <a:off x="3098800" y="2566988"/>
            <a:ext cx="5181600" cy="1970087"/>
            <a:chOff x="1152" y="2928"/>
            <a:chExt cx="2928" cy="770"/>
          </a:xfrm>
        </p:grpSpPr>
        <p:sp>
          <p:nvSpPr>
            <p:cNvPr id="58374" name="AutoShape 9"/>
            <p:cNvSpPr/>
            <p:nvPr/>
          </p:nvSpPr>
          <p:spPr>
            <a:xfrm>
              <a:off x="3138" y="2928"/>
              <a:ext cx="942" cy="272"/>
            </a:xfrm>
            <a:prstGeom prst="wedgeRoundRectCallout">
              <a:avLst>
                <a:gd name="adj1" fmla="val -76042"/>
                <a:gd name="adj2" fmla="val 176444"/>
                <a:gd name="adj3" fmla="val 16667"/>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zh-CN" altLang="en-US" dirty="0">
                  <a:latin typeface="Calibri" panose="020F0502020204030204" pitchFamily="34" charset="0"/>
                  <a:ea typeface="宋体" panose="02010600030101010101" pitchFamily="2" charset="-122"/>
                </a:rPr>
                <a:t>后继指针域</a:t>
              </a:r>
              <a:endParaRPr lang="zh-CN" altLang="en-US" dirty="0">
                <a:latin typeface="Calibri" panose="020F0502020204030204" pitchFamily="34" charset="0"/>
                <a:ea typeface="宋体" panose="02010600030101010101" pitchFamily="2" charset="-122"/>
              </a:endParaRPr>
            </a:p>
          </p:txBody>
        </p:sp>
        <p:grpSp>
          <p:nvGrpSpPr>
            <p:cNvPr id="58375" name="Group 12"/>
            <p:cNvGrpSpPr/>
            <p:nvPr/>
          </p:nvGrpSpPr>
          <p:grpSpPr>
            <a:xfrm>
              <a:off x="1152" y="2955"/>
              <a:ext cx="2064" cy="743"/>
              <a:chOff x="1152" y="2955"/>
              <a:chExt cx="2064" cy="743"/>
            </a:xfrm>
          </p:grpSpPr>
          <p:grpSp>
            <p:nvGrpSpPr>
              <p:cNvPr id="58376" name="Group 5"/>
              <p:cNvGrpSpPr/>
              <p:nvPr/>
            </p:nvGrpSpPr>
            <p:grpSpPr>
              <a:xfrm>
                <a:off x="2094" y="3504"/>
                <a:ext cx="1122" cy="194"/>
                <a:chOff x="4614" y="6264"/>
                <a:chExt cx="2160" cy="318"/>
              </a:xfrm>
            </p:grpSpPr>
            <p:sp>
              <p:nvSpPr>
                <p:cNvPr id="58377" name="Text Box 6"/>
                <p:cNvSpPr txBox="1"/>
                <p:nvPr/>
              </p:nvSpPr>
              <p:spPr>
                <a:xfrm>
                  <a:off x="4614" y="6264"/>
                  <a:ext cx="2160" cy="31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prior   data   next</a:t>
                  </a:r>
                  <a:endParaRPr lang="en-US" altLang="zh-CN" dirty="0">
                    <a:latin typeface="Calibri" panose="020F0502020204030204" pitchFamily="34" charset="0"/>
                    <a:ea typeface="宋体" panose="02010600030101010101" pitchFamily="2" charset="-122"/>
                  </a:endParaRPr>
                </a:p>
              </p:txBody>
            </p:sp>
            <p:sp>
              <p:nvSpPr>
                <p:cNvPr id="58378" name="Line 7"/>
                <p:cNvSpPr/>
                <p:nvPr/>
              </p:nvSpPr>
              <p:spPr>
                <a:xfrm>
                  <a:off x="5267" y="6264"/>
                  <a:ext cx="35" cy="318"/>
                </a:xfrm>
                <a:prstGeom prst="line">
                  <a:avLst/>
                </a:prstGeom>
                <a:ln w="9525" cap="flat" cmpd="sng">
                  <a:solidFill>
                    <a:srgbClr val="000000"/>
                  </a:solidFill>
                  <a:prstDash val="solid"/>
                  <a:round/>
                  <a:headEnd type="none" w="med" len="med"/>
                  <a:tailEnd type="none" w="med" len="med"/>
                </a:ln>
              </p:spPr>
            </p:sp>
            <p:sp>
              <p:nvSpPr>
                <p:cNvPr id="58379" name="Line 8"/>
                <p:cNvSpPr/>
                <p:nvPr/>
              </p:nvSpPr>
              <p:spPr>
                <a:xfrm>
                  <a:off x="5830" y="6264"/>
                  <a:ext cx="17" cy="318"/>
                </a:xfrm>
                <a:prstGeom prst="line">
                  <a:avLst/>
                </a:prstGeom>
                <a:ln w="9525" cap="flat" cmpd="sng">
                  <a:solidFill>
                    <a:srgbClr val="000000"/>
                  </a:solidFill>
                  <a:prstDash val="solid"/>
                  <a:round/>
                  <a:headEnd type="none" w="med" len="med"/>
                  <a:tailEnd type="none" w="med" len="med"/>
                </a:ln>
              </p:spPr>
            </p:sp>
          </p:grpSp>
          <p:sp>
            <p:nvSpPr>
              <p:cNvPr id="58380" name="AutoShape 10"/>
              <p:cNvSpPr/>
              <p:nvPr/>
            </p:nvSpPr>
            <p:spPr>
              <a:xfrm>
                <a:off x="1152" y="2955"/>
                <a:ext cx="960" cy="337"/>
              </a:xfrm>
              <a:prstGeom prst="wedgeRoundRectCallout">
                <a:avLst>
                  <a:gd name="adj1" fmla="val 61250"/>
                  <a:gd name="adj2" fmla="val 107269"/>
                  <a:gd name="adj3" fmla="val 16667"/>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zh-CN" altLang="en-US" dirty="0">
                    <a:latin typeface="Calibri" panose="020F0502020204030204" pitchFamily="34" charset="0"/>
                    <a:ea typeface="宋体" panose="02010600030101010101" pitchFamily="2" charset="-122"/>
                  </a:rPr>
                  <a:t>前驱指针域</a:t>
                </a:r>
                <a:endParaRPr lang="zh-CN" altLang="en-US" dirty="0">
                  <a:latin typeface="Calibri" panose="020F0502020204030204" pitchFamily="34" charset="0"/>
                  <a:ea typeface="宋体" panose="02010600030101010101" pitchFamily="2" charset="-122"/>
                </a:endParaRPr>
              </a:p>
            </p:txBody>
          </p:sp>
        </p:grpSp>
        <p:sp>
          <p:nvSpPr>
            <p:cNvPr id="58381" name="AutoShape 11"/>
            <p:cNvSpPr/>
            <p:nvPr/>
          </p:nvSpPr>
          <p:spPr>
            <a:xfrm>
              <a:off x="2352" y="2928"/>
              <a:ext cx="594" cy="346"/>
            </a:xfrm>
            <a:prstGeom prst="wedgeRoundRectCallout">
              <a:avLst>
                <a:gd name="adj1" fmla="val 3537"/>
                <a:gd name="adj2" fmla="val 113875"/>
                <a:gd name="adj3" fmla="val 16667"/>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zh-CN" altLang="en-US" dirty="0">
                  <a:latin typeface="Calibri" panose="020F0502020204030204" pitchFamily="34" charset="0"/>
                  <a:ea typeface="宋体" panose="02010600030101010101" pitchFamily="2" charset="-122"/>
                </a:rPr>
                <a:t>数据域</a:t>
              </a:r>
              <a:endParaRPr lang="zh-CN" altLang="en-US" dirty="0">
                <a:latin typeface="Calibri" panose="020F0502020204030204" pitchFamily="34" charset="0"/>
                <a:ea typeface="宋体" panose="02010600030101010101" pitchFamily="2" charset="-122"/>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AA65ADA-9269-44BF-8E75-34384FEBE450}"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9394"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59395" name="Rectangle 2"/>
          <p:cNvSpPr>
            <a:spLocks noGrp="1"/>
          </p:cNvSpPr>
          <p:nvPr>
            <p:ph type="title"/>
          </p:nvPr>
        </p:nvSpPr>
        <p:spPr>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特殊的双向链表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双向循环链表示意图</a:t>
            </a:r>
            <a:endParaRPr lang="zh-CN" altLang="en-US" dirty="0">
              <a:latin typeface="黑体" panose="02010609060101010101" pitchFamily="49" charset="-122"/>
              <a:ea typeface="黑体" panose="02010609060101010101" pitchFamily="49" charset="-122"/>
            </a:endParaRPr>
          </a:p>
        </p:txBody>
      </p:sp>
      <p:sp>
        <p:nvSpPr>
          <p:cNvPr id="59396" name="Rectangle 3"/>
          <p:cNvSpPr>
            <a:spLocks noGrp="1"/>
          </p:cNvSpPr>
          <p:nvPr>
            <p:ph idx="1"/>
          </p:nvPr>
        </p:nvSpPr>
        <p:spPr>
          <a:ln/>
        </p:spPr>
        <p:txBody>
          <a:bodyPr vert="horz" wrap="square" lIns="91440" tIns="45720" rIns="91440" bIns="45720" anchor="t"/>
          <a:p>
            <a:pPr eaLnBrk="1" hangingPunct="1">
              <a:buFont typeface="Wingdings" panose="05000000000000000000" pitchFamily="2" charset="2"/>
              <a:buNone/>
            </a:pPr>
            <a:endParaRPr lang="zh-CN" altLang="zh-CN" dirty="0"/>
          </a:p>
        </p:txBody>
      </p:sp>
      <p:grpSp>
        <p:nvGrpSpPr>
          <p:cNvPr id="59397" name="Group 63"/>
          <p:cNvGrpSpPr/>
          <p:nvPr/>
        </p:nvGrpSpPr>
        <p:grpSpPr>
          <a:xfrm>
            <a:off x="3032125" y="2819400"/>
            <a:ext cx="6111875" cy="2743200"/>
            <a:chOff x="950" y="1776"/>
            <a:chExt cx="3850" cy="1728"/>
          </a:xfrm>
        </p:grpSpPr>
        <p:grpSp>
          <p:nvGrpSpPr>
            <p:cNvPr id="59398" name="Group 4"/>
            <p:cNvGrpSpPr/>
            <p:nvPr/>
          </p:nvGrpSpPr>
          <p:grpSpPr>
            <a:xfrm>
              <a:off x="950" y="2705"/>
              <a:ext cx="3850" cy="799"/>
              <a:chOff x="1125" y="11685"/>
              <a:chExt cx="8559" cy="1131"/>
            </a:xfrm>
          </p:grpSpPr>
          <p:sp>
            <p:nvSpPr>
              <p:cNvPr id="59399" name="Text Box 5"/>
              <p:cNvSpPr txBox="1"/>
              <p:nvPr/>
            </p:nvSpPr>
            <p:spPr>
              <a:xfrm>
                <a:off x="3489" y="11984"/>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       a</a:t>
                </a:r>
                <a:r>
                  <a:rPr lang="en-US" altLang="zh-CN" sz="2000" baseline="-25000" dirty="0">
                    <a:latin typeface="Calibri" panose="020F0502020204030204" pitchFamily="34" charset="0"/>
                    <a:ea typeface="宋体" panose="02010600030101010101" pitchFamily="2" charset="-122"/>
                  </a:rPr>
                  <a:t>1</a:t>
                </a:r>
                <a:endParaRPr lang="en-US" altLang="zh-CN" sz="2000" dirty="0">
                  <a:latin typeface="Calibri" panose="020F0502020204030204" pitchFamily="34" charset="0"/>
                  <a:ea typeface="宋体" panose="02010600030101010101" pitchFamily="2" charset="-122"/>
                </a:endParaRPr>
              </a:p>
            </p:txBody>
          </p:sp>
          <p:sp>
            <p:nvSpPr>
              <p:cNvPr id="59400" name="Line 6"/>
              <p:cNvSpPr/>
              <p:nvPr/>
            </p:nvSpPr>
            <p:spPr>
              <a:xfrm>
                <a:off x="4569" y="11984"/>
                <a:ext cx="0" cy="416"/>
              </a:xfrm>
              <a:prstGeom prst="line">
                <a:avLst/>
              </a:prstGeom>
              <a:ln w="9525" cap="flat" cmpd="sng">
                <a:solidFill>
                  <a:srgbClr val="000000"/>
                </a:solidFill>
                <a:prstDash val="solid"/>
                <a:round/>
                <a:headEnd type="none" w="med" len="med"/>
                <a:tailEnd type="none" w="med" len="med"/>
              </a:ln>
            </p:spPr>
          </p:sp>
          <p:sp>
            <p:nvSpPr>
              <p:cNvPr id="59401" name="Text Box 7"/>
              <p:cNvSpPr txBox="1"/>
              <p:nvPr/>
            </p:nvSpPr>
            <p:spPr>
              <a:xfrm>
                <a:off x="5769" y="11984"/>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       a</a:t>
                </a:r>
                <a:r>
                  <a:rPr lang="en-US" altLang="zh-CN" sz="2000" baseline="-25000" dirty="0">
                    <a:latin typeface="Calibri" panose="020F0502020204030204" pitchFamily="34" charset="0"/>
                    <a:ea typeface="宋体" panose="02010600030101010101" pitchFamily="2" charset="-122"/>
                  </a:rPr>
                  <a:t>2</a:t>
                </a:r>
                <a:endParaRPr lang="en-US" altLang="zh-CN" sz="2000" dirty="0">
                  <a:latin typeface="Calibri" panose="020F0502020204030204" pitchFamily="34" charset="0"/>
                  <a:ea typeface="宋体" panose="02010600030101010101" pitchFamily="2" charset="-122"/>
                </a:endParaRPr>
              </a:p>
            </p:txBody>
          </p:sp>
          <p:sp>
            <p:nvSpPr>
              <p:cNvPr id="59402" name="Text Box 8"/>
              <p:cNvSpPr txBox="1"/>
              <p:nvPr/>
            </p:nvSpPr>
            <p:spPr>
              <a:xfrm>
                <a:off x="7809" y="11999"/>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      a</a:t>
                </a:r>
                <a:r>
                  <a:rPr lang="en-US" altLang="zh-CN" sz="2000" baseline="-25000" dirty="0">
                    <a:latin typeface="Calibri" panose="020F0502020204030204" pitchFamily="34" charset="0"/>
                    <a:ea typeface="宋体" panose="02010600030101010101" pitchFamily="2" charset="-122"/>
                  </a:rPr>
                  <a:t>3</a:t>
                </a:r>
                <a:endParaRPr lang="en-US" altLang="zh-CN" sz="2000" dirty="0">
                  <a:latin typeface="Calibri" panose="020F0502020204030204" pitchFamily="34" charset="0"/>
                  <a:ea typeface="宋体" panose="02010600030101010101" pitchFamily="2" charset="-122"/>
                </a:endParaRPr>
              </a:p>
            </p:txBody>
          </p:sp>
          <p:sp>
            <p:nvSpPr>
              <p:cNvPr id="59403" name="Line 9"/>
              <p:cNvSpPr/>
              <p:nvPr/>
            </p:nvSpPr>
            <p:spPr>
              <a:xfrm>
                <a:off x="4089" y="11984"/>
                <a:ext cx="0" cy="416"/>
              </a:xfrm>
              <a:prstGeom prst="line">
                <a:avLst/>
              </a:prstGeom>
              <a:ln w="9525" cap="flat" cmpd="sng">
                <a:solidFill>
                  <a:srgbClr val="000000"/>
                </a:solidFill>
                <a:prstDash val="solid"/>
                <a:round/>
                <a:headEnd type="none" w="med" len="med"/>
                <a:tailEnd type="none" w="med" len="med"/>
              </a:ln>
            </p:spPr>
          </p:sp>
          <p:sp>
            <p:nvSpPr>
              <p:cNvPr id="59404" name="Line 10"/>
              <p:cNvSpPr/>
              <p:nvPr/>
            </p:nvSpPr>
            <p:spPr>
              <a:xfrm>
                <a:off x="6369" y="11984"/>
                <a:ext cx="0" cy="416"/>
              </a:xfrm>
              <a:prstGeom prst="line">
                <a:avLst/>
              </a:prstGeom>
              <a:ln w="9525" cap="flat" cmpd="sng">
                <a:solidFill>
                  <a:srgbClr val="000000"/>
                </a:solidFill>
                <a:prstDash val="solid"/>
                <a:round/>
                <a:headEnd type="none" w="med" len="med"/>
                <a:tailEnd type="none" w="med" len="med"/>
              </a:ln>
            </p:spPr>
          </p:sp>
          <p:sp>
            <p:nvSpPr>
              <p:cNvPr id="59405" name="Line 11"/>
              <p:cNvSpPr/>
              <p:nvPr/>
            </p:nvSpPr>
            <p:spPr>
              <a:xfrm>
                <a:off x="8259" y="12014"/>
                <a:ext cx="0" cy="416"/>
              </a:xfrm>
              <a:prstGeom prst="line">
                <a:avLst/>
              </a:prstGeom>
              <a:ln w="9525" cap="flat" cmpd="sng">
                <a:solidFill>
                  <a:srgbClr val="000000"/>
                </a:solidFill>
                <a:prstDash val="solid"/>
                <a:round/>
                <a:headEnd type="none" w="med" len="med"/>
                <a:tailEnd type="none" w="med" len="med"/>
              </a:ln>
            </p:spPr>
          </p:sp>
          <p:sp>
            <p:nvSpPr>
              <p:cNvPr id="59406" name="Line 12"/>
              <p:cNvSpPr/>
              <p:nvPr/>
            </p:nvSpPr>
            <p:spPr>
              <a:xfrm>
                <a:off x="8889" y="12014"/>
                <a:ext cx="0" cy="416"/>
              </a:xfrm>
              <a:prstGeom prst="line">
                <a:avLst/>
              </a:prstGeom>
              <a:ln w="9525" cap="flat" cmpd="sng">
                <a:solidFill>
                  <a:srgbClr val="000000"/>
                </a:solidFill>
                <a:prstDash val="solid"/>
                <a:round/>
                <a:headEnd type="none" w="med" len="med"/>
                <a:tailEnd type="none" w="med" len="med"/>
              </a:ln>
            </p:spPr>
          </p:sp>
          <p:sp>
            <p:nvSpPr>
              <p:cNvPr id="59407" name="Line 13"/>
              <p:cNvSpPr/>
              <p:nvPr/>
            </p:nvSpPr>
            <p:spPr>
              <a:xfrm>
                <a:off x="6849" y="11984"/>
                <a:ext cx="0" cy="416"/>
              </a:xfrm>
              <a:prstGeom prst="line">
                <a:avLst/>
              </a:prstGeom>
              <a:ln w="9525" cap="flat" cmpd="sng">
                <a:solidFill>
                  <a:srgbClr val="000000"/>
                </a:solidFill>
                <a:prstDash val="solid"/>
                <a:round/>
                <a:headEnd type="none" w="med" len="med"/>
                <a:tailEnd type="none" w="med" len="med"/>
              </a:ln>
            </p:spPr>
          </p:sp>
          <p:sp>
            <p:nvSpPr>
              <p:cNvPr id="59408" name="Rectangle 14" descr="浅色上对角线"/>
              <p:cNvSpPr/>
              <p:nvPr/>
            </p:nvSpPr>
            <p:spPr>
              <a:xfrm>
                <a:off x="2049" y="11984"/>
                <a:ext cx="600" cy="41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ctr"/>
              <a:p>
                <a:endParaRPr lang="zh-CN" altLang="en-US" dirty="0">
                  <a:latin typeface="Calibri" panose="020F0502020204030204" pitchFamily="34" charset="0"/>
                  <a:ea typeface="宋体" panose="02010600030101010101" pitchFamily="2" charset="-122"/>
                </a:endParaRPr>
              </a:p>
            </p:txBody>
          </p:sp>
          <p:sp>
            <p:nvSpPr>
              <p:cNvPr id="59409" name="Text Box 15"/>
              <p:cNvSpPr txBox="1"/>
              <p:nvPr/>
            </p:nvSpPr>
            <p:spPr>
              <a:xfrm>
                <a:off x="2649" y="11984"/>
                <a:ext cx="36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endParaRPr lang="zh-CN" altLang="zh-CN" sz="2000" dirty="0">
                  <a:latin typeface="Calibri" panose="020F0502020204030204" pitchFamily="34" charset="0"/>
                  <a:ea typeface="宋体" panose="02010600030101010101" pitchFamily="2" charset="-122"/>
                </a:endParaRPr>
              </a:p>
            </p:txBody>
          </p:sp>
          <p:sp>
            <p:nvSpPr>
              <p:cNvPr id="59410" name="Rectangle 16"/>
              <p:cNvSpPr/>
              <p:nvPr/>
            </p:nvSpPr>
            <p:spPr>
              <a:xfrm>
                <a:off x="1689" y="11984"/>
                <a:ext cx="36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endParaRPr lang="zh-CN" altLang="en-US" dirty="0">
                  <a:latin typeface="Calibri" panose="020F0502020204030204" pitchFamily="34" charset="0"/>
                  <a:ea typeface="宋体" panose="02010600030101010101" pitchFamily="2" charset="-122"/>
                </a:endParaRPr>
              </a:p>
            </p:txBody>
          </p:sp>
          <p:sp>
            <p:nvSpPr>
              <p:cNvPr id="59411" name="Text Box 17"/>
              <p:cNvSpPr txBox="1"/>
              <p:nvPr/>
            </p:nvSpPr>
            <p:spPr>
              <a:xfrm>
                <a:off x="1125" y="11685"/>
                <a:ext cx="420" cy="390"/>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L</a:t>
                </a:r>
                <a:endParaRPr lang="en-US" altLang="zh-CN" sz="2000" dirty="0">
                  <a:latin typeface="Calibri" panose="020F0502020204030204" pitchFamily="34" charset="0"/>
                  <a:ea typeface="宋体" panose="02010600030101010101" pitchFamily="2" charset="-122"/>
                </a:endParaRPr>
              </a:p>
            </p:txBody>
          </p:sp>
          <p:grpSp>
            <p:nvGrpSpPr>
              <p:cNvPr id="59412" name="Group 18"/>
              <p:cNvGrpSpPr/>
              <p:nvPr/>
            </p:nvGrpSpPr>
            <p:grpSpPr>
              <a:xfrm>
                <a:off x="1359" y="11787"/>
                <a:ext cx="8325" cy="1029"/>
                <a:chOff x="1359" y="11787"/>
                <a:chExt cx="8325" cy="1029"/>
              </a:xfrm>
            </p:grpSpPr>
            <p:grpSp>
              <p:nvGrpSpPr>
                <p:cNvPr id="59413" name="Group 19"/>
                <p:cNvGrpSpPr/>
                <p:nvPr/>
              </p:nvGrpSpPr>
              <p:grpSpPr>
                <a:xfrm>
                  <a:off x="1359" y="11787"/>
                  <a:ext cx="8325" cy="1021"/>
                  <a:chOff x="1359" y="11787"/>
                  <a:chExt cx="8325" cy="1021"/>
                </a:xfrm>
              </p:grpSpPr>
              <p:sp>
                <p:nvSpPr>
                  <p:cNvPr id="59414" name="Line 20"/>
                  <p:cNvSpPr/>
                  <p:nvPr/>
                </p:nvSpPr>
                <p:spPr>
                  <a:xfrm>
                    <a:off x="1824" y="12808"/>
                    <a:ext cx="7200" cy="0"/>
                  </a:xfrm>
                  <a:prstGeom prst="line">
                    <a:avLst/>
                  </a:prstGeom>
                  <a:ln w="9525" cap="flat" cmpd="sng">
                    <a:solidFill>
                      <a:srgbClr val="000000"/>
                    </a:solidFill>
                    <a:prstDash val="solid"/>
                    <a:round/>
                    <a:headEnd type="none" w="med" len="med"/>
                    <a:tailEnd type="none" w="med" len="med"/>
                  </a:ln>
                </p:spPr>
              </p:sp>
              <p:sp>
                <p:nvSpPr>
                  <p:cNvPr id="59415" name="Line 21"/>
                  <p:cNvSpPr/>
                  <p:nvPr/>
                </p:nvSpPr>
                <p:spPr>
                  <a:xfrm flipV="1">
                    <a:off x="2274" y="12380"/>
                    <a:ext cx="0" cy="312"/>
                  </a:xfrm>
                  <a:prstGeom prst="line">
                    <a:avLst/>
                  </a:prstGeom>
                  <a:ln w="9525" cap="flat" cmpd="sng">
                    <a:solidFill>
                      <a:srgbClr val="000000"/>
                    </a:solidFill>
                    <a:prstDash val="solid"/>
                    <a:round/>
                    <a:headEnd type="none" w="med" len="med"/>
                    <a:tailEnd type="triangle" w="med" len="med"/>
                  </a:ln>
                </p:spPr>
              </p:sp>
              <p:sp>
                <p:nvSpPr>
                  <p:cNvPr id="59416" name="Line 22"/>
                  <p:cNvSpPr/>
                  <p:nvPr/>
                </p:nvSpPr>
                <p:spPr>
                  <a:xfrm>
                    <a:off x="9684" y="11787"/>
                    <a:ext cx="0" cy="520"/>
                  </a:xfrm>
                  <a:prstGeom prst="line">
                    <a:avLst/>
                  </a:prstGeom>
                  <a:ln w="9525" cap="flat" cmpd="sng">
                    <a:solidFill>
                      <a:srgbClr val="000000"/>
                    </a:solidFill>
                    <a:prstDash val="solid"/>
                    <a:round/>
                    <a:headEnd type="none" w="med" len="med"/>
                    <a:tailEnd type="none" w="med" len="med"/>
                  </a:ln>
                </p:spPr>
              </p:sp>
              <p:sp>
                <p:nvSpPr>
                  <p:cNvPr id="59417" name="Line 23"/>
                  <p:cNvSpPr/>
                  <p:nvPr/>
                </p:nvSpPr>
                <p:spPr>
                  <a:xfrm flipH="1">
                    <a:off x="4329" y="12689"/>
                    <a:ext cx="1800" cy="0"/>
                  </a:xfrm>
                  <a:prstGeom prst="line">
                    <a:avLst/>
                  </a:prstGeom>
                  <a:ln w="9525" cap="flat" cmpd="sng">
                    <a:solidFill>
                      <a:srgbClr val="000000"/>
                    </a:solidFill>
                    <a:prstDash val="solid"/>
                    <a:round/>
                    <a:headEnd type="none" w="med" len="med"/>
                    <a:tailEnd type="none" w="med" len="med"/>
                  </a:ln>
                </p:spPr>
              </p:sp>
              <p:sp>
                <p:nvSpPr>
                  <p:cNvPr id="59418" name="Line 24"/>
                  <p:cNvSpPr/>
                  <p:nvPr/>
                </p:nvSpPr>
                <p:spPr>
                  <a:xfrm flipH="1">
                    <a:off x="2274" y="12674"/>
                    <a:ext cx="1440" cy="0"/>
                  </a:xfrm>
                  <a:prstGeom prst="line">
                    <a:avLst/>
                  </a:prstGeom>
                  <a:ln w="9525" cap="flat" cmpd="sng">
                    <a:solidFill>
                      <a:srgbClr val="000000"/>
                    </a:solidFill>
                    <a:prstDash val="solid"/>
                    <a:round/>
                    <a:headEnd type="none" w="med" len="med"/>
                    <a:tailEnd type="none" w="med" len="med"/>
                  </a:ln>
                </p:spPr>
              </p:sp>
              <p:sp>
                <p:nvSpPr>
                  <p:cNvPr id="59419" name="Line 25"/>
                  <p:cNvSpPr/>
                  <p:nvPr/>
                </p:nvSpPr>
                <p:spPr>
                  <a:xfrm flipV="1">
                    <a:off x="6504" y="12395"/>
                    <a:ext cx="0" cy="312"/>
                  </a:xfrm>
                  <a:prstGeom prst="line">
                    <a:avLst/>
                  </a:prstGeom>
                  <a:ln w="9525" cap="flat" cmpd="sng">
                    <a:solidFill>
                      <a:srgbClr val="000000"/>
                    </a:solidFill>
                    <a:prstDash val="solid"/>
                    <a:round/>
                    <a:headEnd type="none" w="med" len="med"/>
                    <a:tailEnd type="triangle" w="med" len="med"/>
                  </a:ln>
                </p:spPr>
              </p:sp>
              <p:sp>
                <p:nvSpPr>
                  <p:cNvPr id="59420" name="Line 26"/>
                  <p:cNvSpPr/>
                  <p:nvPr/>
                </p:nvSpPr>
                <p:spPr>
                  <a:xfrm>
                    <a:off x="2889" y="12192"/>
                    <a:ext cx="600" cy="0"/>
                  </a:xfrm>
                  <a:prstGeom prst="line">
                    <a:avLst/>
                  </a:prstGeom>
                  <a:ln w="9525" cap="flat" cmpd="sng">
                    <a:solidFill>
                      <a:srgbClr val="000000"/>
                    </a:solidFill>
                    <a:prstDash val="solid"/>
                    <a:round/>
                    <a:headEnd type="none" w="med" len="med"/>
                    <a:tailEnd type="triangle" w="med" len="med"/>
                  </a:ln>
                </p:spPr>
              </p:sp>
              <p:sp>
                <p:nvSpPr>
                  <p:cNvPr id="59421" name="Line 27"/>
                  <p:cNvSpPr/>
                  <p:nvPr/>
                </p:nvSpPr>
                <p:spPr>
                  <a:xfrm>
                    <a:off x="4989" y="12237"/>
                    <a:ext cx="960" cy="0"/>
                  </a:xfrm>
                  <a:prstGeom prst="line">
                    <a:avLst/>
                  </a:prstGeom>
                  <a:ln w="9525" cap="flat" cmpd="sng">
                    <a:solidFill>
                      <a:srgbClr val="000000"/>
                    </a:solidFill>
                    <a:prstDash val="solid"/>
                    <a:round/>
                    <a:headEnd type="none" w="med" len="med"/>
                    <a:tailEnd type="triangle" w="med" len="med"/>
                  </a:ln>
                </p:spPr>
              </p:sp>
              <p:sp>
                <p:nvSpPr>
                  <p:cNvPr id="59422" name="Line 28"/>
                  <p:cNvSpPr/>
                  <p:nvPr/>
                </p:nvSpPr>
                <p:spPr>
                  <a:xfrm>
                    <a:off x="7110" y="12225"/>
                    <a:ext cx="825" cy="0"/>
                  </a:xfrm>
                  <a:prstGeom prst="line">
                    <a:avLst/>
                  </a:prstGeom>
                  <a:ln w="9525" cap="flat" cmpd="sng">
                    <a:solidFill>
                      <a:srgbClr val="000000"/>
                    </a:solidFill>
                    <a:prstDash val="solid"/>
                    <a:round/>
                    <a:headEnd type="none" w="med" len="med"/>
                    <a:tailEnd type="triangle" w="med" len="med"/>
                  </a:ln>
                </p:spPr>
              </p:sp>
              <p:sp>
                <p:nvSpPr>
                  <p:cNvPr id="59423" name="Line 29"/>
                  <p:cNvSpPr/>
                  <p:nvPr/>
                </p:nvSpPr>
                <p:spPr>
                  <a:xfrm>
                    <a:off x="3729" y="12254"/>
                    <a:ext cx="0" cy="416"/>
                  </a:xfrm>
                  <a:prstGeom prst="line">
                    <a:avLst/>
                  </a:prstGeom>
                  <a:ln w="9525" cap="flat" cmpd="sng">
                    <a:solidFill>
                      <a:srgbClr val="000000"/>
                    </a:solidFill>
                    <a:prstDash val="solid"/>
                    <a:round/>
                    <a:headEnd type="none" w="med" len="med"/>
                    <a:tailEnd type="none" w="med" len="med"/>
                  </a:ln>
                </p:spPr>
              </p:sp>
              <p:sp>
                <p:nvSpPr>
                  <p:cNvPr id="59424" name="Line 30"/>
                  <p:cNvSpPr/>
                  <p:nvPr/>
                </p:nvSpPr>
                <p:spPr>
                  <a:xfrm flipV="1">
                    <a:off x="4314" y="12365"/>
                    <a:ext cx="0" cy="312"/>
                  </a:xfrm>
                  <a:prstGeom prst="line">
                    <a:avLst/>
                  </a:prstGeom>
                  <a:ln w="9525" cap="flat" cmpd="sng">
                    <a:solidFill>
                      <a:srgbClr val="000000"/>
                    </a:solidFill>
                    <a:prstDash val="solid"/>
                    <a:round/>
                    <a:headEnd type="none" w="med" len="med"/>
                    <a:tailEnd type="triangle" w="med" len="med"/>
                  </a:ln>
                </p:spPr>
              </p:sp>
              <p:sp>
                <p:nvSpPr>
                  <p:cNvPr id="59425" name="Line 31"/>
                  <p:cNvSpPr/>
                  <p:nvPr/>
                </p:nvSpPr>
                <p:spPr>
                  <a:xfrm>
                    <a:off x="6114" y="12269"/>
                    <a:ext cx="0" cy="416"/>
                  </a:xfrm>
                  <a:prstGeom prst="line">
                    <a:avLst/>
                  </a:prstGeom>
                  <a:ln w="9525" cap="flat" cmpd="sng">
                    <a:solidFill>
                      <a:srgbClr val="000000"/>
                    </a:solidFill>
                    <a:prstDash val="solid"/>
                    <a:round/>
                    <a:headEnd type="none" w="med" len="med"/>
                    <a:tailEnd type="none" w="med" len="med"/>
                  </a:ln>
                </p:spPr>
              </p:sp>
              <p:sp>
                <p:nvSpPr>
                  <p:cNvPr id="59426" name="Line 32"/>
                  <p:cNvSpPr/>
                  <p:nvPr/>
                </p:nvSpPr>
                <p:spPr>
                  <a:xfrm flipH="1">
                    <a:off x="6480" y="12720"/>
                    <a:ext cx="1605" cy="0"/>
                  </a:xfrm>
                  <a:prstGeom prst="line">
                    <a:avLst/>
                  </a:prstGeom>
                  <a:ln w="9525" cap="flat" cmpd="sng">
                    <a:solidFill>
                      <a:srgbClr val="000000"/>
                    </a:solidFill>
                    <a:prstDash val="solid"/>
                    <a:round/>
                    <a:headEnd type="none" w="med" len="med"/>
                    <a:tailEnd type="none" w="med" len="med"/>
                  </a:ln>
                </p:spPr>
              </p:sp>
              <p:sp>
                <p:nvSpPr>
                  <p:cNvPr id="59427" name="Line 33"/>
                  <p:cNvSpPr/>
                  <p:nvPr/>
                </p:nvSpPr>
                <p:spPr>
                  <a:xfrm>
                    <a:off x="8079" y="12237"/>
                    <a:ext cx="0" cy="520"/>
                  </a:xfrm>
                  <a:prstGeom prst="line">
                    <a:avLst/>
                  </a:prstGeom>
                  <a:ln w="9525" cap="flat" cmpd="sng">
                    <a:solidFill>
                      <a:srgbClr val="000000"/>
                    </a:solidFill>
                    <a:prstDash val="solid"/>
                    <a:round/>
                    <a:headEnd type="none" w="med" len="med"/>
                    <a:tailEnd type="none" w="med" len="med"/>
                  </a:ln>
                </p:spPr>
              </p:sp>
              <p:sp>
                <p:nvSpPr>
                  <p:cNvPr id="59428" name="Line 34"/>
                  <p:cNvSpPr/>
                  <p:nvPr/>
                </p:nvSpPr>
                <p:spPr>
                  <a:xfrm>
                    <a:off x="9084" y="12267"/>
                    <a:ext cx="600" cy="0"/>
                  </a:xfrm>
                  <a:prstGeom prst="line">
                    <a:avLst/>
                  </a:prstGeom>
                  <a:ln w="9525" cap="flat" cmpd="sng">
                    <a:solidFill>
                      <a:srgbClr val="000000"/>
                    </a:solidFill>
                    <a:prstDash val="solid"/>
                    <a:round/>
                    <a:headEnd type="none" w="med" len="med"/>
                    <a:tailEnd type="none" w="med" len="med"/>
                  </a:ln>
                </p:spPr>
              </p:sp>
              <p:sp>
                <p:nvSpPr>
                  <p:cNvPr id="59429" name="Line 35"/>
                  <p:cNvSpPr/>
                  <p:nvPr/>
                </p:nvSpPr>
                <p:spPr>
                  <a:xfrm flipH="1">
                    <a:off x="2355" y="11805"/>
                    <a:ext cx="7320" cy="0"/>
                  </a:xfrm>
                  <a:prstGeom prst="line">
                    <a:avLst/>
                  </a:prstGeom>
                  <a:ln w="9525" cap="flat" cmpd="sng">
                    <a:solidFill>
                      <a:srgbClr val="000000"/>
                    </a:solidFill>
                    <a:prstDash val="solid"/>
                    <a:round/>
                    <a:headEnd type="none" w="med" len="med"/>
                    <a:tailEnd type="none" w="med" len="med"/>
                  </a:ln>
                </p:spPr>
              </p:sp>
              <p:sp>
                <p:nvSpPr>
                  <p:cNvPr id="59430" name="Line 36"/>
                  <p:cNvSpPr/>
                  <p:nvPr/>
                </p:nvSpPr>
                <p:spPr>
                  <a:xfrm>
                    <a:off x="2370" y="11820"/>
                    <a:ext cx="15" cy="165"/>
                  </a:xfrm>
                  <a:prstGeom prst="line">
                    <a:avLst/>
                  </a:prstGeom>
                  <a:ln w="9525" cap="flat" cmpd="sng">
                    <a:solidFill>
                      <a:srgbClr val="000000"/>
                    </a:solidFill>
                    <a:prstDash val="solid"/>
                    <a:round/>
                    <a:headEnd type="none" w="med" len="med"/>
                    <a:tailEnd type="triangle" w="med" len="med"/>
                  </a:ln>
                </p:spPr>
              </p:sp>
              <p:sp>
                <p:nvSpPr>
                  <p:cNvPr id="59431" name="Line 37"/>
                  <p:cNvSpPr/>
                  <p:nvPr/>
                </p:nvSpPr>
                <p:spPr>
                  <a:xfrm flipV="1">
                    <a:off x="9024" y="12380"/>
                    <a:ext cx="0" cy="416"/>
                  </a:xfrm>
                  <a:prstGeom prst="line">
                    <a:avLst/>
                  </a:prstGeom>
                  <a:ln w="9525" cap="flat" cmpd="sng">
                    <a:solidFill>
                      <a:srgbClr val="000000"/>
                    </a:solidFill>
                    <a:prstDash val="solid"/>
                    <a:round/>
                    <a:headEnd type="none" w="med" len="med"/>
                    <a:tailEnd type="triangle" w="med" len="med"/>
                  </a:ln>
                </p:spPr>
              </p:sp>
              <p:sp>
                <p:nvSpPr>
                  <p:cNvPr id="59432" name="Line 38"/>
                  <p:cNvSpPr/>
                  <p:nvPr/>
                </p:nvSpPr>
                <p:spPr>
                  <a:xfrm>
                    <a:off x="1359" y="12156"/>
                    <a:ext cx="600" cy="0"/>
                  </a:xfrm>
                  <a:prstGeom prst="line">
                    <a:avLst/>
                  </a:prstGeom>
                  <a:ln w="9525" cap="flat" cmpd="sng">
                    <a:solidFill>
                      <a:srgbClr val="000000"/>
                    </a:solidFill>
                    <a:prstDash val="solid"/>
                    <a:round/>
                    <a:headEnd type="none" w="med" len="med"/>
                    <a:tailEnd type="stealth" w="med" len="lg"/>
                  </a:ln>
                </p:spPr>
              </p:sp>
            </p:grpSp>
            <p:sp>
              <p:nvSpPr>
                <p:cNvPr id="59433" name="Line 39"/>
                <p:cNvSpPr/>
                <p:nvPr/>
              </p:nvSpPr>
              <p:spPr>
                <a:xfrm>
                  <a:off x="1809" y="12192"/>
                  <a:ext cx="0" cy="624"/>
                </a:xfrm>
                <a:prstGeom prst="line">
                  <a:avLst/>
                </a:prstGeom>
                <a:ln w="9525" cap="flat" cmpd="sng">
                  <a:solidFill>
                    <a:srgbClr val="000000"/>
                  </a:solidFill>
                  <a:prstDash val="solid"/>
                  <a:round/>
                  <a:headEnd type="none" w="med" len="med"/>
                  <a:tailEnd type="none" w="med" len="med"/>
                </a:ln>
              </p:spPr>
            </p:sp>
          </p:grpSp>
        </p:grpSp>
        <p:grpSp>
          <p:nvGrpSpPr>
            <p:cNvPr id="59434" name="Group 40"/>
            <p:cNvGrpSpPr/>
            <p:nvPr/>
          </p:nvGrpSpPr>
          <p:grpSpPr>
            <a:xfrm>
              <a:off x="2064" y="1776"/>
              <a:ext cx="1479" cy="720"/>
              <a:chOff x="1725" y="4906"/>
              <a:chExt cx="3249" cy="1018"/>
            </a:xfrm>
          </p:grpSpPr>
          <p:sp>
            <p:nvSpPr>
              <p:cNvPr id="59435" name="Line 41"/>
              <p:cNvSpPr/>
              <p:nvPr/>
            </p:nvSpPr>
            <p:spPr>
              <a:xfrm>
                <a:off x="4014" y="5820"/>
                <a:ext cx="0" cy="0"/>
              </a:xfrm>
              <a:prstGeom prst="line">
                <a:avLst/>
              </a:prstGeom>
              <a:ln w="9525" cap="flat" cmpd="sng">
                <a:solidFill>
                  <a:srgbClr val="000000"/>
                </a:solidFill>
                <a:prstDash val="solid"/>
                <a:round/>
                <a:headEnd type="none" w="med" len="med"/>
                <a:tailEnd type="none" w="med" len="med"/>
              </a:ln>
            </p:spPr>
          </p:sp>
          <p:sp>
            <p:nvSpPr>
              <p:cNvPr id="59436" name="Line 42"/>
              <p:cNvSpPr/>
              <p:nvPr/>
            </p:nvSpPr>
            <p:spPr>
              <a:xfrm>
                <a:off x="4014" y="5924"/>
                <a:ext cx="0" cy="0"/>
              </a:xfrm>
              <a:prstGeom prst="line">
                <a:avLst/>
              </a:prstGeom>
              <a:ln w="9525" cap="flat" cmpd="sng">
                <a:solidFill>
                  <a:srgbClr val="000000"/>
                </a:solidFill>
                <a:prstDash val="solid"/>
                <a:round/>
                <a:headEnd type="none" w="med" len="med"/>
                <a:tailEnd type="none" w="med" len="med"/>
              </a:ln>
            </p:spPr>
          </p:sp>
          <p:sp>
            <p:nvSpPr>
              <p:cNvPr id="59437" name="Line 43"/>
              <p:cNvSpPr/>
              <p:nvPr/>
            </p:nvSpPr>
            <p:spPr>
              <a:xfrm>
                <a:off x="2019" y="5498"/>
                <a:ext cx="720" cy="0"/>
              </a:xfrm>
              <a:prstGeom prst="line">
                <a:avLst/>
              </a:prstGeom>
              <a:ln w="9525" cap="flat" cmpd="sng">
                <a:solidFill>
                  <a:srgbClr val="000000"/>
                </a:solidFill>
                <a:prstDash val="solid"/>
                <a:round/>
                <a:headEnd type="none" w="med" len="med"/>
                <a:tailEnd type="triangle" w="med" len="med"/>
              </a:ln>
            </p:spPr>
          </p:sp>
          <p:sp>
            <p:nvSpPr>
              <p:cNvPr id="59438" name="Line 44"/>
              <p:cNvSpPr/>
              <p:nvPr/>
            </p:nvSpPr>
            <p:spPr>
              <a:xfrm flipV="1">
                <a:off x="2214" y="4916"/>
                <a:ext cx="0" cy="646"/>
              </a:xfrm>
              <a:prstGeom prst="line">
                <a:avLst/>
              </a:prstGeom>
              <a:ln w="9525" cap="flat" cmpd="sng">
                <a:solidFill>
                  <a:srgbClr val="000000"/>
                </a:solidFill>
                <a:prstDash val="solid"/>
                <a:round/>
                <a:headEnd type="none" w="med" len="med"/>
                <a:tailEnd type="none" w="med" len="med"/>
              </a:ln>
            </p:spPr>
          </p:sp>
          <p:sp>
            <p:nvSpPr>
              <p:cNvPr id="59439" name="Line 45"/>
              <p:cNvSpPr/>
              <p:nvPr/>
            </p:nvSpPr>
            <p:spPr>
              <a:xfrm>
                <a:off x="3294" y="4906"/>
                <a:ext cx="0" cy="312"/>
              </a:xfrm>
              <a:prstGeom prst="line">
                <a:avLst/>
              </a:prstGeom>
              <a:ln w="9525" cap="flat" cmpd="sng">
                <a:solidFill>
                  <a:srgbClr val="000000"/>
                </a:solidFill>
                <a:prstDash val="solid"/>
                <a:round/>
                <a:headEnd type="none" w="med" len="med"/>
                <a:tailEnd type="triangle" w="med" len="med"/>
              </a:ln>
            </p:spPr>
          </p:sp>
          <p:sp>
            <p:nvSpPr>
              <p:cNvPr id="59440" name="Line 46"/>
              <p:cNvSpPr/>
              <p:nvPr/>
            </p:nvSpPr>
            <p:spPr>
              <a:xfrm>
                <a:off x="2214" y="4906"/>
                <a:ext cx="1080" cy="0"/>
              </a:xfrm>
              <a:prstGeom prst="line">
                <a:avLst/>
              </a:prstGeom>
              <a:ln w="9525" cap="flat" cmpd="sng">
                <a:solidFill>
                  <a:srgbClr val="000000"/>
                </a:solidFill>
                <a:prstDash val="solid"/>
                <a:round/>
                <a:headEnd type="none" w="med" len="med"/>
                <a:tailEnd type="none" w="med" len="med"/>
              </a:ln>
            </p:spPr>
          </p:sp>
          <p:sp>
            <p:nvSpPr>
              <p:cNvPr id="59441" name="Line 47"/>
              <p:cNvSpPr/>
              <p:nvPr/>
            </p:nvSpPr>
            <p:spPr>
              <a:xfrm flipV="1">
                <a:off x="4974" y="4906"/>
                <a:ext cx="0" cy="624"/>
              </a:xfrm>
              <a:prstGeom prst="line">
                <a:avLst/>
              </a:prstGeom>
              <a:ln w="9525" cap="flat" cmpd="sng">
                <a:solidFill>
                  <a:srgbClr val="000000"/>
                </a:solidFill>
                <a:prstDash val="solid"/>
                <a:round/>
                <a:headEnd type="none" w="med" len="med"/>
                <a:tailEnd type="none" w="med" len="med"/>
              </a:ln>
            </p:spPr>
          </p:sp>
          <p:sp>
            <p:nvSpPr>
              <p:cNvPr id="59442" name="Line 48"/>
              <p:cNvSpPr/>
              <p:nvPr/>
            </p:nvSpPr>
            <p:spPr>
              <a:xfrm flipH="1">
                <a:off x="3774" y="4906"/>
                <a:ext cx="1200" cy="0"/>
              </a:xfrm>
              <a:prstGeom prst="line">
                <a:avLst/>
              </a:prstGeom>
              <a:ln w="9525" cap="flat" cmpd="sng">
                <a:solidFill>
                  <a:srgbClr val="000000"/>
                </a:solidFill>
                <a:prstDash val="solid"/>
                <a:round/>
                <a:headEnd type="none" w="med" len="med"/>
                <a:tailEnd type="none" w="med" len="med"/>
              </a:ln>
            </p:spPr>
          </p:sp>
          <p:sp>
            <p:nvSpPr>
              <p:cNvPr id="59443" name="Line 49"/>
              <p:cNvSpPr/>
              <p:nvPr/>
            </p:nvSpPr>
            <p:spPr>
              <a:xfrm>
                <a:off x="3774" y="4906"/>
                <a:ext cx="0" cy="312"/>
              </a:xfrm>
              <a:prstGeom prst="line">
                <a:avLst/>
              </a:prstGeom>
              <a:ln w="9525" cap="flat" cmpd="sng">
                <a:solidFill>
                  <a:srgbClr val="000000"/>
                </a:solidFill>
                <a:prstDash val="solid"/>
                <a:round/>
                <a:headEnd type="none" w="med" len="med"/>
                <a:tailEnd type="triangle" w="med" len="med"/>
              </a:ln>
            </p:spPr>
          </p:sp>
          <p:grpSp>
            <p:nvGrpSpPr>
              <p:cNvPr id="59444" name="Group 50"/>
              <p:cNvGrpSpPr/>
              <p:nvPr/>
            </p:nvGrpSpPr>
            <p:grpSpPr>
              <a:xfrm>
                <a:off x="2694" y="5254"/>
                <a:ext cx="1800" cy="520"/>
                <a:chOff x="2694" y="10384"/>
                <a:chExt cx="1800" cy="520"/>
              </a:xfrm>
            </p:grpSpPr>
            <p:sp>
              <p:nvSpPr>
                <p:cNvPr id="59445" name="Rectangle 51" descr="浅色上对角线"/>
                <p:cNvSpPr/>
                <p:nvPr/>
              </p:nvSpPr>
              <p:spPr>
                <a:xfrm>
                  <a:off x="3174" y="10384"/>
                  <a:ext cx="720" cy="520"/>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ctr"/>
                <a:p>
                  <a:endParaRPr lang="zh-CN" altLang="en-US" dirty="0">
                    <a:latin typeface="Calibri" panose="020F0502020204030204" pitchFamily="34" charset="0"/>
                    <a:ea typeface="宋体" panose="02010600030101010101" pitchFamily="2" charset="-122"/>
                  </a:endParaRPr>
                </a:p>
              </p:txBody>
            </p:sp>
            <p:sp>
              <p:nvSpPr>
                <p:cNvPr id="59446" name="Text Box 52"/>
                <p:cNvSpPr txBox="1"/>
                <p:nvPr/>
              </p:nvSpPr>
              <p:spPr>
                <a:xfrm>
                  <a:off x="3894" y="10384"/>
                  <a:ext cx="600" cy="520"/>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endParaRPr lang="zh-CN" altLang="zh-CN" sz="2000" dirty="0">
                    <a:latin typeface="Calibri" panose="020F0502020204030204" pitchFamily="34" charset="0"/>
                    <a:ea typeface="宋体" panose="02010600030101010101" pitchFamily="2" charset="-122"/>
                  </a:endParaRPr>
                </a:p>
              </p:txBody>
            </p:sp>
            <p:sp>
              <p:nvSpPr>
                <p:cNvPr id="59447" name="Text Box 53"/>
                <p:cNvSpPr txBox="1"/>
                <p:nvPr/>
              </p:nvSpPr>
              <p:spPr>
                <a:xfrm>
                  <a:off x="2694" y="10384"/>
                  <a:ext cx="480" cy="520"/>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endParaRPr lang="zh-CN" altLang="zh-CN" sz="2000" dirty="0">
                    <a:latin typeface="Calibri" panose="020F0502020204030204" pitchFamily="34" charset="0"/>
                    <a:ea typeface="宋体" panose="02010600030101010101" pitchFamily="2" charset="-122"/>
                  </a:endParaRPr>
                </a:p>
              </p:txBody>
            </p:sp>
          </p:grpSp>
          <p:sp>
            <p:nvSpPr>
              <p:cNvPr id="59448" name="Line 54"/>
              <p:cNvSpPr/>
              <p:nvPr/>
            </p:nvSpPr>
            <p:spPr>
              <a:xfrm>
                <a:off x="4374" y="5540"/>
                <a:ext cx="600" cy="0"/>
              </a:xfrm>
              <a:prstGeom prst="line">
                <a:avLst/>
              </a:prstGeom>
              <a:ln w="9525" cap="flat" cmpd="sng">
                <a:solidFill>
                  <a:srgbClr val="000000"/>
                </a:solidFill>
                <a:prstDash val="solid"/>
                <a:round/>
                <a:headEnd type="none" w="med" len="med"/>
                <a:tailEnd type="none" w="med" len="med"/>
              </a:ln>
            </p:spPr>
          </p:sp>
          <p:sp>
            <p:nvSpPr>
              <p:cNvPr id="59449" name="Text Box 55"/>
              <p:cNvSpPr txBox="1"/>
              <p:nvPr/>
            </p:nvSpPr>
            <p:spPr>
              <a:xfrm>
                <a:off x="1725" y="5234"/>
                <a:ext cx="495" cy="525"/>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L</a:t>
                </a:r>
                <a:endParaRPr lang="en-US" altLang="zh-CN" sz="2000" dirty="0">
                  <a:latin typeface="Calibri" panose="020F0502020204030204" pitchFamily="34" charset="0"/>
                  <a:ea typeface="宋体" panose="02010600030101010101" pitchFamily="2" charset="-122"/>
                </a:endParaRPr>
              </a:p>
            </p:txBody>
          </p:sp>
        </p:grpSp>
      </p:grpSp>
      <p:sp>
        <p:nvSpPr>
          <p:cNvPr id="59450" name="Text Box 57"/>
          <p:cNvSpPr txBox="1"/>
          <p:nvPr/>
        </p:nvSpPr>
        <p:spPr>
          <a:xfrm>
            <a:off x="7696200" y="2743200"/>
            <a:ext cx="2286000" cy="400050"/>
          </a:xfrm>
          <a:prstGeom prst="rect">
            <a:avLst/>
          </a:prstGeom>
          <a:noFill/>
          <a:ln w="9525">
            <a:noFill/>
          </a:ln>
        </p:spPr>
        <p:txBody>
          <a:bodyPr anchor="t">
            <a:spAutoFit/>
          </a:bodyPr>
          <a:p>
            <a:pPr>
              <a:spcBef>
                <a:spcPct val="50000"/>
              </a:spcBef>
            </a:pPr>
            <a:r>
              <a:rPr lang="zh-CN" altLang="en-US" sz="2000" dirty="0">
                <a:latin typeface="宋体" panose="02010600030101010101" pitchFamily="2" charset="-122"/>
                <a:ea typeface="宋体" panose="02010600030101010101" pitchFamily="2" charset="-122"/>
              </a:rPr>
              <a:t>空的双向循环链表</a:t>
            </a:r>
            <a:r>
              <a:rPr lang="zh-CN" altLang="en-US" dirty="0">
                <a:latin typeface="Calibri" panose="020F0502020204030204" pitchFamily="34" charset="0"/>
                <a:ea typeface="宋体" panose="02010600030101010101" pitchFamily="2" charset="-122"/>
              </a:rPr>
              <a:t> </a:t>
            </a:r>
            <a:endParaRPr lang="zh-CN" altLang="en-US" dirty="0">
              <a:latin typeface="Calibri" panose="020F0502020204030204" pitchFamily="34" charset="0"/>
              <a:ea typeface="宋体" panose="02010600030101010101" pitchFamily="2" charset="-122"/>
            </a:endParaRPr>
          </a:p>
        </p:txBody>
      </p:sp>
      <p:sp>
        <p:nvSpPr>
          <p:cNvPr id="59451" name="Text Box 59"/>
          <p:cNvSpPr txBox="1"/>
          <p:nvPr/>
        </p:nvSpPr>
        <p:spPr>
          <a:xfrm>
            <a:off x="7696200" y="3962400"/>
            <a:ext cx="2590800" cy="400050"/>
          </a:xfrm>
          <a:prstGeom prst="rect">
            <a:avLst/>
          </a:prstGeom>
          <a:noFill/>
          <a:ln w="9525">
            <a:noFill/>
          </a:ln>
        </p:spPr>
        <p:txBody>
          <a:bodyPr anchor="t">
            <a:spAutoFit/>
          </a:bodyPr>
          <a:p>
            <a:pPr>
              <a:spcBef>
                <a:spcPct val="50000"/>
              </a:spcBef>
            </a:pPr>
            <a:r>
              <a:rPr lang="zh-CN" altLang="en-US" sz="2000" dirty="0">
                <a:latin typeface="宋体" panose="02010600030101010101" pitchFamily="2" charset="-122"/>
                <a:ea typeface="宋体" panose="02010600030101010101" pitchFamily="2" charset="-122"/>
              </a:rPr>
              <a:t>非空的双向循环链表</a:t>
            </a:r>
            <a:r>
              <a:rPr lang="zh-CN" altLang="en-US" dirty="0">
                <a:latin typeface="Calibri" panose="020F0502020204030204" pitchFamily="34" charset="0"/>
                <a:ea typeface="宋体" panose="02010600030101010101" pitchFamily="2" charset="-122"/>
              </a:rPr>
              <a:t> </a:t>
            </a:r>
            <a:endParaRPr lang="zh-CN" altLang="en-US" dirty="0">
              <a:latin typeface="Calibri" panose="020F0502020204030204" pitchFamily="34" charset="0"/>
              <a:ea typeface="宋体" panose="02010600030101010101" pitchFamily="2" charset="-122"/>
            </a:endParaRPr>
          </a:p>
        </p:txBody>
      </p:sp>
      <p:cxnSp>
        <p:nvCxnSpPr>
          <p:cNvPr id="3" name="直接连接符 2"/>
          <p:cNvCxnSpPr>
            <a:stCxn id="59438" idx="0"/>
          </p:cNvCxnSpPr>
          <p:nvPr/>
        </p:nvCxnSpPr>
        <p:spPr>
          <a:xfrm>
            <a:off x="5154613" y="3556000"/>
            <a:ext cx="346075"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4F97DFC-764E-4540-8433-FD93AB91E8BB}"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0418"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60419" name="Rectangle 2"/>
          <p:cNvSpPr>
            <a:spLocks noGrp="1"/>
          </p:cNvSpPr>
          <p:nvPr>
            <p:ph type="title"/>
          </p:nvPr>
        </p:nvSpPr>
        <p:spPr>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双向链表的前插操作</a:t>
            </a:r>
            <a:endParaRPr lang="zh-CN" altLang="en-US" dirty="0">
              <a:latin typeface="黑体" panose="02010609060101010101" pitchFamily="49" charset="-122"/>
              <a:ea typeface="黑体" panose="02010609060101010101" pitchFamily="49" charset="-122"/>
            </a:endParaRPr>
          </a:p>
        </p:txBody>
      </p:sp>
      <p:sp>
        <p:nvSpPr>
          <p:cNvPr id="60420" name="Rectangle 3"/>
          <p:cNvSpPr>
            <a:spLocks noGrp="1"/>
          </p:cNvSpPr>
          <p:nvPr>
            <p:ph idx="1"/>
          </p:nvPr>
        </p:nvSpPr>
        <p:spPr>
          <a:ln/>
        </p:spPr>
        <p:txBody>
          <a:bodyPr vert="horz" wrap="square" lIns="91440" tIns="45720" rIns="91440" bIns="45720" anchor="t"/>
          <a:p>
            <a:pPr eaLnBrk="1" latinLnBrk="0" hangingPunct="1">
              <a:lnSpc>
                <a:spcPct val="150000"/>
              </a:lnSpc>
              <a:spcBef>
                <a:spcPct val="0"/>
              </a:spcBef>
              <a:buClr>
                <a:srgbClr val="5B9BD5"/>
              </a:buClr>
              <a:buFont typeface="Wingdings" panose="05000000000000000000" charset="0"/>
              <a:buChar char="p"/>
            </a:pPr>
            <a:r>
              <a:rPr lang="zh-CN" altLang="en-US" sz="2400" dirty="0"/>
              <a:t>算法描述：</a:t>
            </a:r>
            <a:r>
              <a:rPr lang="zh-CN" altLang="en-US" sz="2400" dirty="0">
                <a:latin typeface="宋体" panose="02010600030101010101" pitchFamily="2" charset="-122"/>
              </a:rPr>
              <a:t>欲在双向链表第</a:t>
            </a:r>
            <a:r>
              <a:rPr lang="en-US" altLang="zh-CN" sz="2400" dirty="0"/>
              <a:t>i</a:t>
            </a:r>
            <a:r>
              <a:rPr lang="zh-CN" altLang="en-US" sz="2400" dirty="0">
                <a:latin typeface="宋体" panose="02010600030101010101" pitchFamily="2" charset="-122"/>
              </a:rPr>
              <a:t>个结点之前插入一个的新的结点，则指针的变化情况如图所示。</a:t>
            </a:r>
            <a:endParaRPr lang="zh-CN" altLang="en-US" dirty="0"/>
          </a:p>
        </p:txBody>
      </p:sp>
      <p:grpSp>
        <p:nvGrpSpPr>
          <p:cNvPr id="60421" name="Group 4"/>
          <p:cNvGrpSpPr/>
          <p:nvPr/>
        </p:nvGrpSpPr>
        <p:grpSpPr>
          <a:xfrm>
            <a:off x="838200" y="2706688"/>
            <a:ext cx="5105400" cy="2590800"/>
            <a:chOff x="1890" y="9662"/>
            <a:chExt cx="6300" cy="2600"/>
          </a:xfrm>
        </p:grpSpPr>
        <p:grpSp>
          <p:nvGrpSpPr>
            <p:cNvPr id="60422" name="Group 5"/>
            <p:cNvGrpSpPr/>
            <p:nvPr/>
          </p:nvGrpSpPr>
          <p:grpSpPr>
            <a:xfrm>
              <a:off x="3069" y="10646"/>
              <a:ext cx="3996" cy="1616"/>
              <a:chOff x="3069" y="10646"/>
              <a:chExt cx="3996" cy="1616"/>
            </a:xfrm>
          </p:grpSpPr>
          <p:sp>
            <p:nvSpPr>
              <p:cNvPr id="60423" name="Freeform 6"/>
              <p:cNvSpPr/>
              <p:nvPr/>
            </p:nvSpPr>
            <p:spPr>
              <a:xfrm>
                <a:off x="4069" y="10646"/>
                <a:ext cx="260" cy="1040"/>
              </a:xfrm>
              <a:custGeom>
                <a:avLst/>
                <a:gdLst/>
                <a:ahLst/>
                <a:cxnLst>
                  <a:cxn ang="0">
                    <a:pos x="140" y="0"/>
                  </a:cxn>
                  <a:cxn ang="0">
                    <a:pos x="20" y="520"/>
                  </a:cxn>
                  <a:cxn ang="0">
                    <a:pos x="260" y="1040"/>
                  </a:cxn>
                </a:cxnLst>
                <a:pathLst>
                  <a:path w="260" h="1040">
                    <a:moveTo>
                      <a:pt x="140" y="0"/>
                    </a:moveTo>
                    <a:cubicBezTo>
                      <a:pt x="70" y="173"/>
                      <a:pt x="0" y="347"/>
                      <a:pt x="20" y="520"/>
                    </a:cubicBezTo>
                    <a:cubicBezTo>
                      <a:pt x="40" y="693"/>
                      <a:pt x="150" y="866"/>
                      <a:pt x="260" y="1040"/>
                    </a:cubicBezTo>
                  </a:path>
                </a:pathLst>
              </a:custGeom>
              <a:noFill/>
              <a:ln w="9525" cap="flat" cmpd="sng">
                <a:solidFill>
                  <a:srgbClr val="000000"/>
                </a:solidFill>
                <a:prstDash val="sysDot"/>
                <a:round/>
                <a:headEnd type="none" w="med" len="med"/>
                <a:tailEnd type="none" w="med" len="med"/>
              </a:ln>
            </p:spPr>
            <p:txBody>
              <a:bodyPr/>
              <a:p>
                <a:endParaRPr lang="zh-CN" altLang="en-US"/>
              </a:p>
            </p:txBody>
          </p:sp>
          <p:sp>
            <p:nvSpPr>
              <p:cNvPr id="60424" name="Line 7"/>
              <p:cNvSpPr/>
              <p:nvPr/>
            </p:nvSpPr>
            <p:spPr>
              <a:xfrm flipV="1">
                <a:off x="3849" y="10854"/>
                <a:ext cx="0" cy="1248"/>
              </a:xfrm>
              <a:prstGeom prst="line">
                <a:avLst/>
              </a:prstGeom>
              <a:ln w="3175" cap="rnd" cmpd="sng">
                <a:solidFill>
                  <a:srgbClr val="000000"/>
                </a:solidFill>
                <a:prstDash val="sysDot"/>
                <a:round/>
                <a:headEnd type="none" w="med" len="med"/>
                <a:tailEnd type="triangle" w="med" len="med"/>
              </a:ln>
            </p:spPr>
          </p:sp>
          <p:sp>
            <p:nvSpPr>
              <p:cNvPr id="60425" name="Line 8"/>
              <p:cNvSpPr/>
              <p:nvPr/>
            </p:nvSpPr>
            <p:spPr>
              <a:xfrm flipV="1">
                <a:off x="6492" y="10854"/>
                <a:ext cx="0" cy="1248"/>
              </a:xfrm>
              <a:prstGeom prst="line">
                <a:avLst/>
              </a:prstGeom>
              <a:ln w="3175" cap="rnd" cmpd="sng">
                <a:solidFill>
                  <a:srgbClr val="000000"/>
                </a:solidFill>
                <a:prstDash val="sysDot"/>
                <a:round/>
                <a:headEnd type="none" w="med" len="med"/>
                <a:tailEnd type="triangle" w="med" len="med"/>
              </a:ln>
            </p:spPr>
          </p:sp>
          <p:sp>
            <p:nvSpPr>
              <p:cNvPr id="60426" name="Freeform 9"/>
              <p:cNvSpPr/>
              <p:nvPr/>
            </p:nvSpPr>
            <p:spPr>
              <a:xfrm>
                <a:off x="5889" y="10750"/>
                <a:ext cx="260" cy="1144"/>
              </a:xfrm>
              <a:custGeom>
                <a:avLst/>
                <a:gdLst/>
                <a:ahLst/>
                <a:cxnLst>
                  <a:cxn ang="0">
                    <a:pos x="0" y="0"/>
                  </a:cxn>
                  <a:cxn ang="0">
                    <a:pos x="240" y="520"/>
                  </a:cxn>
                  <a:cxn ang="0">
                    <a:pos x="120" y="1144"/>
                  </a:cxn>
                </a:cxnLst>
                <a:pathLst>
                  <a:path w="260" h="1144">
                    <a:moveTo>
                      <a:pt x="0" y="0"/>
                    </a:moveTo>
                    <a:cubicBezTo>
                      <a:pt x="110" y="164"/>
                      <a:pt x="220" y="329"/>
                      <a:pt x="240" y="520"/>
                    </a:cubicBezTo>
                    <a:cubicBezTo>
                      <a:pt x="260" y="711"/>
                      <a:pt x="190" y="927"/>
                      <a:pt x="120" y="1144"/>
                    </a:cubicBezTo>
                  </a:path>
                </a:pathLst>
              </a:custGeom>
              <a:noFill/>
              <a:ln w="9525" cap="flat" cmpd="sng">
                <a:solidFill>
                  <a:srgbClr val="000000"/>
                </a:solidFill>
                <a:prstDash val="sysDot"/>
                <a:round/>
                <a:headEnd type="none" w="med" len="med"/>
                <a:tailEnd type="none" w="med" len="med"/>
              </a:ln>
            </p:spPr>
            <p:txBody>
              <a:bodyPr/>
              <a:p>
                <a:endParaRPr lang="zh-CN" altLang="en-US"/>
              </a:p>
            </p:txBody>
          </p:sp>
          <p:grpSp>
            <p:nvGrpSpPr>
              <p:cNvPr id="60427" name="Group 10"/>
              <p:cNvGrpSpPr/>
              <p:nvPr/>
            </p:nvGrpSpPr>
            <p:grpSpPr>
              <a:xfrm>
                <a:off x="4344" y="11727"/>
                <a:ext cx="1680" cy="535"/>
                <a:chOff x="4494" y="6775"/>
                <a:chExt cx="1680" cy="520"/>
              </a:xfrm>
            </p:grpSpPr>
            <p:grpSp>
              <p:nvGrpSpPr>
                <p:cNvPr id="60428" name="Group 11"/>
                <p:cNvGrpSpPr/>
                <p:nvPr/>
              </p:nvGrpSpPr>
              <p:grpSpPr>
                <a:xfrm>
                  <a:off x="4494" y="6879"/>
                  <a:ext cx="1560" cy="416"/>
                  <a:chOff x="4494" y="6879"/>
                  <a:chExt cx="1560" cy="416"/>
                </a:xfrm>
              </p:grpSpPr>
              <p:sp>
                <p:nvSpPr>
                  <p:cNvPr id="60429" name="Text Box 12"/>
                  <p:cNvSpPr txBox="1"/>
                  <p:nvPr/>
                </p:nvSpPr>
                <p:spPr>
                  <a:xfrm>
                    <a:off x="4494" y="6879"/>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        e</a:t>
                    </a:r>
                    <a:endParaRPr lang="en-US" altLang="zh-CN" dirty="0">
                      <a:latin typeface="Calibri" panose="020F0502020204030204" pitchFamily="34" charset="0"/>
                      <a:ea typeface="宋体" panose="02010600030101010101" pitchFamily="2" charset="-122"/>
                    </a:endParaRPr>
                  </a:p>
                </p:txBody>
              </p:sp>
              <p:sp>
                <p:nvSpPr>
                  <p:cNvPr id="60430" name="Line 13"/>
                  <p:cNvSpPr/>
                  <p:nvPr/>
                </p:nvSpPr>
                <p:spPr>
                  <a:xfrm>
                    <a:off x="4974" y="6879"/>
                    <a:ext cx="0" cy="416"/>
                  </a:xfrm>
                  <a:prstGeom prst="line">
                    <a:avLst/>
                  </a:prstGeom>
                  <a:ln w="9525" cap="flat" cmpd="sng">
                    <a:solidFill>
                      <a:srgbClr val="000000"/>
                    </a:solidFill>
                    <a:prstDash val="solid"/>
                    <a:round/>
                    <a:headEnd type="none" w="med" len="med"/>
                    <a:tailEnd type="none" w="med" len="med"/>
                  </a:ln>
                </p:spPr>
              </p:sp>
              <p:sp>
                <p:nvSpPr>
                  <p:cNvPr id="60431" name="Line 14"/>
                  <p:cNvSpPr/>
                  <p:nvPr/>
                </p:nvSpPr>
                <p:spPr>
                  <a:xfrm>
                    <a:off x="5694" y="6879"/>
                    <a:ext cx="0" cy="416"/>
                  </a:xfrm>
                  <a:prstGeom prst="line">
                    <a:avLst/>
                  </a:prstGeom>
                  <a:ln w="9525" cap="flat" cmpd="sng">
                    <a:solidFill>
                      <a:srgbClr val="000000"/>
                    </a:solidFill>
                    <a:prstDash val="solid"/>
                    <a:round/>
                    <a:headEnd type="none" w="med" len="med"/>
                    <a:tailEnd type="none" w="med" len="med"/>
                  </a:ln>
                </p:spPr>
              </p:sp>
            </p:grpSp>
            <p:sp>
              <p:nvSpPr>
                <p:cNvPr id="60432" name="Line 15"/>
                <p:cNvSpPr/>
                <p:nvPr/>
              </p:nvSpPr>
              <p:spPr>
                <a:xfrm>
                  <a:off x="4494" y="6775"/>
                  <a:ext cx="120" cy="104"/>
                </a:xfrm>
                <a:prstGeom prst="line">
                  <a:avLst/>
                </a:prstGeom>
                <a:ln w="9525" cap="flat" cmpd="sng">
                  <a:solidFill>
                    <a:srgbClr val="000000"/>
                  </a:solidFill>
                  <a:prstDash val="solid"/>
                  <a:round/>
                  <a:headEnd type="none" w="med" len="med"/>
                  <a:tailEnd type="triangle" w="med" len="med"/>
                </a:ln>
              </p:spPr>
            </p:sp>
            <p:sp>
              <p:nvSpPr>
                <p:cNvPr id="60433" name="Line 16"/>
                <p:cNvSpPr/>
                <p:nvPr/>
              </p:nvSpPr>
              <p:spPr>
                <a:xfrm flipH="1">
                  <a:off x="6054" y="6920"/>
                  <a:ext cx="120" cy="104"/>
                </a:xfrm>
                <a:prstGeom prst="line">
                  <a:avLst/>
                </a:prstGeom>
                <a:ln w="9525" cap="flat" cmpd="sng">
                  <a:solidFill>
                    <a:srgbClr val="000000"/>
                  </a:solidFill>
                  <a:prstDash val="solid"/>
                  <a:round/>
                  <a:headEnd type="none" w="med" len="med"/>
                  <a:tailEnd type="triangle" w="med" len="med"/>
                </a:ln>
              </p:spPr>
            </p:sp>
          </p:grpSp>
          <p:sp>
            <p:nvSpPr>
              <p:cNvPr id="60434" name="Text Box 17"/>
              <p:cNvSpPr txBox="1"/>
              <p:nvPr/>
            </p:nvSpPr>
            <p:spPr>
              <a:xfrm>
                <a:off x="3069" y="11778"/>
                <a:ext cx="480" cy="416"/>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b="1" dirty="0">
                    <a:solidFill>
                      <a:srgbClr val="FF0000"/>
                    </a:solidFill>
                    <a:latin typeface="宋体" panose="02010600030101010101" pitchFamily="2" charset="-122"/>
                    <a:ea typeface="宋体" panose="02010600030101010101" pitchFamily="2" charset="-122"/>
                  </a:rPr>
                  <a:t>s</a:t>
                </a:r>
                <a:endParaRPr lang="en-US" altLang="zh-CN" b="1" dirty="0">
                  <a:solidFill>
                    <a:srgbClr val="FF0000"/>
                  </a:solidFill>
                  <a:latin typeface="宋体" panose="02010600030101010101" pitchFamily="2" charset="-122"/>
                  <a:ea typeface="宋体" panose="02010600030101010101" pitchFamily="2" charset="-122"/>
                </a:endParaRPr>
              </a:p>
            </p:txBody>
          </p:sp>
          <p:sp>
            <p:nvSpPr>
              <p:cNvPr id="60435" name="Line 18"/>
              <p:cNvSpPr/>
              <p:nvPr/>
            </p:nvSpPr>
            <p:spPr>
              <a:xfrm flipV="1">
                <a:off x="3564" y="11896"/>
                <a:ext cx="840" cy="104"/>
              </a:xfrm>
              <a:prstGeom prst="line">
                <a:avLst/>
              </a:prstGeom>
              <a:ln w="9525" cap="flat" cmpd="sng">
                <a:solidFill>
                  <a:srgbClr val="000000"/>
                </a:solidFill>
                <a:prstDash val="solid"/>
                <a:round/>
                <a:headEnd type="none" w="med" len="med"/>
                <a:tailEnd type="triangle" w="med" len="med"/>
              </a:ln>
            </p:spPr>
          </p:sp>
          <p:sp>
            <p:nvSpPr>
              <p:cNvPr id="60436" name="Text Box 19"/>
              <p:cNvSpPr txBox="1"/>
              <p:nvPr/>
            </p:nvSpPr>
            <p:spPr>
              <a:xfrm>
                <a:off x="3330" y="11207"/>
                <a:ext cx="630" cy="525"/>
              </a:xfrm>
              <a:prstGeom prst="rect">
                <a:avLst/>
              </a:prstGeom>
              <a:noFill/>
              <a:ln w="9525">
                <a:noFill/>
              </a:ln>
            </p:spPr>
            <p:txBody>
              <a:bodyPr anchor="t"/>
              <a:p>
                <a:pPr algn="just" eaLnBrk="0" hangingPunct="0"/>
                <a:r>
                  <a:rPr lang="en-US" altLang="zh-CN" b="1" noProof="1" dirty="0">
                    <a:solidFill>
                      <a:schemeClr val="accent5"/>
                    </a:solidFill>
                    <a:latin typeface="宋体" panose="02010600030101010101" pitchFamily="2" charset="-122"/>
                    <a:ea typeface="宋体" panose="02010600030101010101" pitchFamily="2" charset="-122"/>
                    <a:cs typeface="+mn-cs"/>
                  </a:rPr>
                  <a:t>①</a:t>
                </a:r>
                <a:endParaRPr lang="en-US" altLang="zh-CN" b="1" noProof="1" dirty="0">
                  <a:solidFill>
                    <a:schemeClr val="accent5"/>
                  </a:solidFill>
                  <a:latin typeface="宋体" panose="02010600030101010101" pitchFamily="2" charset="-122"/>
                  <a:ea typeface="宋体" panose="02010600030101010101" pitchFamily="2" charset="-122"/>
                </a:endParaRPr>
              </a:p>
            </p:txBody>
          </p:sp>
          <p:sp>
            <p:nvSpPr>
              <p:cNvPr id="60437" name="Text Box 20"/>
              <p:cNvSpPr txBox="1"/>
              <p:nvPr/>
            </p:nvSpPr>
            <p:spPr>
              <a:xfrm>
                <a:off x="4050" y="10997"/>
                <a:ext cx="630" cy="525"/>
              </a:xfrm>
              <a:prstGeom prst="rect">
                <a:avLst/>
              </a:prstGeom>
              <a:noFill/>
              <a:ln w="9525">
                <a:noFill/>
              </a:ln>
            </p:spPr>
            <p:txBody>
              <a:bodyPr anchor="t"/>
              <a:p>
                <a:pPr algn="just" eaLnBrk="0" hangingPunct="0"/>
                <a:r>
                  <a:rPr lang="en-US" altLang="zh-CN" b="1" noProof="1" dirty="0">
                    <a:solidFill>
                      <a:schemeClr val="accent5"/>
                    </a:solidFill>
                    <a:latin typeface="Calibri" panose="020F0502020204030204" pitchFamily="34" charset="0"/>
                    <a:ea typeface="宋体" panose="02010600030101010101" pitchFamily="2" charset="-122"/>
                    <a:cs typeface="+mn-cs"/>
                  </a:rPr>
                  <a:t>②</a:t>
                </a:r>
                <a:endParaRPr lang="en-US" altLang="zh-CN" b="1" noProof="1" dirty="0">
                  <a:solidFill>
                    <a:schemeClr val="accent5"/>
                  </a:solidFill>
                  <a:latin typeface="Calibri" panose="020F0502020204030204" pitchFamily="34" charset="0"/>
                  <a:ea typeface="宋体" panose="02010600030101010101" pitchFamily="2" charset="-122"/>
                </a:endParaRPr>
              </a:p>
            </p:txBody>
          </p:sp>
          <p:sp>
            <p:nvSpPr>
              <p:cNvPr id="60438" name="Text Box 21"/>
              <p:cNvSpPr txBox="1"/>
              <p:nvPr/>
            </p:nvSpPr>
            <p:spPr>
              <a:xfrm>
                <a:off x="6435" y="11297"/>
                <a:ext cx="630" cy="480"/>
              </a:xfrm>
              <a:prstGeom prst="rect">
                <a:avLst/>
              </a:prstGeom>
              <a:noFill/>
              <a:ln w="9525">
                <a:noFill/>
              </a:ln>
            </p:spPr>
            <p:txBody>
              <a:bodyPr anchor="t"/>
              <a:p>
                <a:pPr algn="just" eaLnBrk="0" hangingPunct="0"/>
                <a:r>
                  <a:rPr lang="en-US" altLang="zh-CN" b="1" noProof="1" dirty="0">
                    <a:solidFill>
                      <a:schemeClr val="accent5"/>
                    </a:solidFill>
                    <a:latin typeface="Calibri" panose="020F0502020204030204" pitchFamily="34" charset="0"/>
                    <a:ea typeface="宋体" panose="02010600030101010101" pitchFamily="2" charset="-122"/>
                    <a:cs typeface="+mn-cs"/>
                  </a:rPr>
                  <a:t>③</a:t>
                </a:r>
                <a:endParaRPr lang="en-US" altLang="zh-CN" b="1" noProof="1" dirty="0">
                  <a:solidFill>
                    <a:schemeClr val="accent5"/>
                  </a:solidFill>
                  <a:latin typeface="Calibri" panose="020F0502020204030204" pitchFamily="34" charset="0"/>
                  <a:ea typeface="宋体" panose="02010600030101010101" pitchFamily="2" charset="-122"/>
                </a:endParaRPr>
              </a:p>
            </p:txBody>
          </p:sp>
          <p:sp>
            <p:nvSpPr>
              <p:cNvPr id="60439" name="Text Box 22"/>
              <p:cNvSpPr txBox="1"/>
              <p:nvPr/>
            </p:nvSpPr>
            <p:spPr>
              <a:xfrm>
                <a:off x="5490" y="11074"/>
                <a:ext cx="630" cy="480"/>
              </a:xfrm>
              <a:prstGeom prst="rect">
                <a:avLst/>
              </a:prstGeom>
              <a:noFill/>
              <a:ln w="9525">
                <a:noFill/>
              </a:ln>
            </p:spPr>
            <p:txBody>
              <a:bodyPr anchor="t"/>
              <a:p>
                <a:pPr algn="just" eaLnBrk="0" hangingPunct="0"/>
                <a:r>
                  <a:rPr lang="en-US" altLang="zh-CN" b="1" noProof="1" dirty="0">
                    <a:solidFill>
                      <a:schemeClr val="accent5"/>
                    </a:solidFill>
                    <a:latin typeface="Calibri" panose="020F0502020204030204" pitchFamily="34" charset="0"/>
                    <a:ea typeface="宋体" panose="02010600030101010101" pitchFamily="2" charset="-122"/>
                    <a:cs typeface="+mn-cs"/>
                  </a:rPr>
                  <a:t>④</a:t>
                </a:r>
                <a:endParaRPr lang="en-US" altLang="zh-CN" b="1" noProof="1" dirty="0">
                  <a:solidFill>
                    <a:schemeClr val="accent5"/>
                  </a:solidFill>
                  <a:latin typeface="Calibri" panose="020F0502020204030204" pitchFamily="34" charset="0"/>
                  <a:ea typeface="宋体" panose="02010600030101010101" pitchFamily="2" charset="-122"/>
                </a:endParaRPr>
              </a:p>
            </p:txBody>
          </p:sp>
          <p:sp>
            <p:nvSpPr>
              <p:cNvPr id="60440" name="Line 23"/>
              <p:cNvSpPr/>
              <p:nvPr/>
            </p:nvSpPr>
            <p:spPr>
              <a:xfrm flipH="1">
                <a:off x="3804" y="12110"/>
                <a:ext cx="720" cy="0"/>
              </a:xfrm>
              <a:prstGeom prst="line">
                <a:avLst/>
              </a:prstGeom>
              <a:ln w="3175" cap="rnd" cmpd="sng">
                <a:solidFill>
                  <a:srgbClr val="000000"/>
                </a:solidFill>
                <a:prstDash val="sysDot"/>
                <a:round/>
                <a:headEnd type="none" w="med" len="med"/>
                <a:tailEnd type="none" w="med" len="med"/>
              </a:ln>
            </p:spPr>
          </p:sp>
          <p:sp>
            <p:nvSpPr>
              <p:cNvPr id="60441" name="Line 24"/>
              <p:cNvSpPr/>
              <p:nvPr/>
            </p:nvSpPr>
            <p:spPr>
              <a:xfrm>
                <a:off x="5799" y="12093"/>
                <a:ext cx="720" cy="0"/>
              </a:xfrm>
              <a:prstGeom prst="line">
                <a:avLst/>
              </a:prstGeom>
              <a:ln w="3175" cap="rnd" cmpd="sng">
                <a:solidFill>
                  <a:srgbClr val="000000"/>
                </a:solidFill>
                <a:prstDash val="sysDot"/>
                <a:round/>
                <a:headEnd type="none" w="med" len="med"/>
                <a:tailEnd type="none" w="med" len="med"/>
              </a:ln>
            </p:spPr>
          </p:sp>
        </p:grpSp>
        <p:grpSp>
          <p:nvGrpSpPr>
            <p:cNvPr id="60442" name="Group 25"/>
            <p:cNvGrpSpPr/>
            <p:nvPr/>
          </p:nvGrpSpPr>
          <p:grpSpPr>
            <a:xfrm>
              <a:off x="1890" y="9662"/>
              <a:ext cx="6300" cy="1230"/>
              <a:chOff x="1890" y="9662"/>
              <a:chExt cx="6300" cy="1230"/>
            </a:xfrm>
          </p:grpSpPr>
          <p:sp>
            <p:nvSpPr>
              <p:cNvPr id="60443" name="Text Box 26"/>
              <p:cNvSpPr txBox="1"/>
              <p:nvPr/>
            </p:nvSpPr>
            <p:spPr>
              <a:xfrm flipH="1">
                <a:off x="7455" y="10352"/>
                <a:ext cx="735" cy="54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 …</a:t>
                </a:r>
                <a:endParaRPr lang="en-US" altLang="zh-CN" dirty="0">
                  <a:latin typeface="Calibri" panose="020F0502020204030204" pitchFamily="34" charset="0"/>
                  <a:ea typeface="宋体" panose="02010600030101010101" pitchFamily="2" charset="-122"/>
                </a:endParaRPr>
              </a:p>
            </p:txBody>
          </p:sp>
          <p:grpSp>
            <p:nvGrpSpPr>
              <p:cNvPr id="60444" name="Group 27"/>
              <p:cNvGrpSpPr/>
              <p:nvPr/>
            </p:nvGrpSpPr>
            <p:grpSpPr>
              <a:xfrm>
                <a:off x="1890" y="9662"/>
                <a:ext cx="5529" cy="1200"/>
                <a:chOff x="1890" y="9662"/>
                <a:chExt cx="5529" cy="1200"/>
              </a:xfrm>
            </p:grpSpPr>
            <p:grpSp>
              <p:nvGrpSpPr>
                <p:cNvPr id="60445" name="Group 28"/>
                <p:cNvGrpSpPr/>
                <p:nvPr/>
              </p:nvGrpSpPr>
              <p:grpSpPr>
                <a:xfrm>
                  <a:off x="5424" y="10351"/>
                  <a:ext cx="1560" cy="416"/>
                  <a:chOff x="5814" y="4469"/>
                  <a:chExt cx="1560" cy="416"/>
                </a:xfrm>
              </p:grpSpPr>
              <p:sp>
                <p:nvSpPr>
                  <p:cNvPr id="60446" name="Text Box 29"/>
                  <p:cNvSpPr txBox="1"/>
                  <p:nvPr/>
                </p:nvSpPr>
                <p:spPr>
                  <a:xfrm>
                    <a:off x="5814" y="4469"/>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       b</a:t>
                    </a:r>
                    <a:endParaRPr lang="en-US" altLang="zh-CN" dirty="0">
                      <a:latin typeface="Calibri" panose="020F0502020204030204" pitchFamily="34" charset="0"/>
                      <a:ea typeface="宋体" panose="02010600030101010101" pitchFamily="2" charset="-122"/>
                    </a:endParaRPr>
                  </a:p>
                </p:txBody>
              </p:sp>
              <p:sp>
                <p:nvSpPr>
                  <p:cNvPr id="60447" name="Line 30"/>
                  <p:cNvSpPr/>
                  <p:nvPr/>
                </p:nvSpPr>
                <p:spPr>
                  <a:xfrm>
                    <a:off x="6294" y="4469"/>
                    <a:ext cx="0" cy="416"/>
                  </a:xfrm>
                  <a:prstGeom prst="line">
                    <a:avLst/>
                  </a:prstGeom>
                  <a:ln w="9525" cap="flat" cmpd="sng">
                    <a:solidFill>
                      <a:srgbClr val="000000"/>
                    </a:solidFill>
                    <a:prstDash val="solid"/>
                    <a:round/>
                    <a:headEnd type="none" w="med" len="med"/>
                    <a:tailEnd type="none" w="med" len="med"/>
                  </a:ln>
                </p:spPr>
              </p:sp>
              <p:sp>
                <p:nvSpPr>
                  <p:cNvPr id="60448" name="Line 31"/>
                  <p:cNvSpPr/>
                  <p:nvPr/>
                </p:nvSpPr>
                <p:spPr>
                  <a:xfrm>
                    <a:off x="6894" y="4469"/>
                    <a:ext cx="0" cy="416"/>
                  </a:xfrm>
                  <a:prstGeom prst="line">
                    <a:avLst/>
                  </a:prstGeom>
                  <a:ln w="9525" cap="flat" cmpd="sng">
                    <a:solidFill>
                      <a:srgbClr val="000000"/>
                    </a:solidFill>
                    <a:prstDash val="solid"/>
                    <a:round/>
                    <a:headEnd type="none" w="med" len="med"/>
                    <a:tailEnd type="none" w="med" len="med"/>
                  </a:ln>
                </p:spPr>
              </p:sp>
            </p:grpSp>
            <p:sp>
              <p:nvSpPr>
                <p:cNvPr id="60449" name="Line 32"/>
                <p:cNvSpPr/>
                <p:nvPr/>
              </p:nvSpPr>
              <p:spPr>
                <a:xfrm>
                  <a:off x="6819" y="10485"/>
                  <a:ext cx="600" cy="0"/>
                </a:xfrm>
                <a:prstGeom prst="line">
                  <a:avLst/>
                </a:prstGeom>
                <a:ln w="9525" cap="flat" cmpd="sng">
                  <a:solidFill>
                    <a:srgbClr val="000000"/>
                  </a:solidFill>
                  <a:prstDash val="solid"/>
                  <a:round/>
                  <a:headEnd type="none" w="med" len="med"/>
                  <a:tailEnd type="triangle" w="med" len="med"/>
                </a:ln>
              </p:spPr>
            </p:sp>
            <p:sp>
              <p:nvSpPr>
                <p:cNvPr id="60450" name="Line 33"/>
                <p:cNvSpPr/>
                <p:nvPr/>
              </p:nvSpPr>
              <p:spPr>
                <a:xfrm flipH="1">
                  <a:off x="6819" y="10690"/>
                  <a:ext cx="480" cy="0"/>
                </a:xfrm>
                <a:prstGeom prst="line">
                  <a:avLst/>
                </a:prstGeom>
                <a:ln w="9525" cap="flat" cmpd="sng">
                  <a:solidFill>
                    <a:srgbClr val="000000"/>
                  </a:solidFill>
                  <a:prstDash val="solid"/>
                  <a:round/>
                  <a:headEnd type="none" w="med" len="med"/>
                  <a:tailEnd type="triangle" w="med" len="med"/>
                </a:ln>
              </p:spPr>
            </p:sp>
            <p:sp>
              <p:nvSpPr>
                <p:cNvPr id="60451" name="Line 34"/>
                <p:cNvSpPr/>
                <p:nvPr/>
              </p:nvSpPr>
              <p:spPr>
                <a:xfrm>
                  <a:off x="5559" y="10071"/>
                  <a:ext cx="720" cy="208"/>
                </a:xfrm>
                <a:prstGeom prst="line">
                  <a:avLst/>
                </a:prstGeom>
                <a:ln w="9525" cap="flat" cmpd="sng">
                  <a:solidFill>
                    <a:srgbClr val="000000"/>
                  </a:solidFill>
                  <a:prstDash val="solid"/>
                  <a:round/>
                  <a:headEnd type="none" w="med" len="med"/>
                  <a:tailEnd type="triangle" w="med" len="med"/>
                </a:ln>
              </p:spPr>
            </p:sp>
            <p:sp>
              <p:nvSpPr>
                <p:cNvPr id="60452" name="Text Box 35"/>
                <p:cNvSpPr txBox="1"/>
                <p:nvPr/>
              </p:nvSpPr>
              <p:spPr>
                <a:xfrm>
                  <a:off x="5250" y="9662"/>
                  <a:ext cx="555" cy="615"/>
                </a:xfrm>
                <a:prstGeom prst="rect">
                  <a:avLst/>
                </a:prstGeom>
                <a:noFill/>
                <a:ln w="9525">
                  <a:noFill/>
                </a:ln>
              </p:spPr>
              <p:txBody>
                <a:bodyPr anchor="t"/>
                <a:p>
                  <a:pPr algn="just" eaLnBrk="0" hangingPunct="0"/>
                  <a:r>
                    <a:rPr lang="en-US" altLang="zh-CN" b="1" dirty="0">
                      <a:solidFill>
                        <a:srgbClr val="FF0000"/>
                      </a:solidFill>
                      <a:latin typeface="Calibri" panose="020F0502020204030204" pitchFamily="34" charset="0"/>
                      <a:ea typeface="宋体" panose="02010600030101010101" pitchFamily="2" charset="-122"/>
                    </a:rPr>
                    <a:t>p</a:t>
                  </a:r>
                  <a:endParaRPr lang="en-US" altLang="zh-CN" b="1" dirty="0">
                    <a:solidFill>
                      <a:srgbClr val="FF0000"/>
                    </a:solidFill>
                    <a:latin typeface="Calibri" panose="020F0502020204030204" pitchFamily="34" charset="0"/>
                    <a:ea typeface="宋体" panose="02010600030101010101" pitchFamily="2" charset="-122"/>
                  </a:endParaRPr>
                </a:p>
              </p:txBody>
            </p:sp>
            <p:grpSp>
              <p:nvGrpSpPr>
                <p:cNvPr id="60453" name="Group 36"/>
                <p:cNvGrpSpPr/>
                <p:nvPr/>
              </p:nvGrpSpPr>
              <p:grpSpPr>
                <a:xfrm>
                  <a:off x="1890" y="10322"/>
                  <a:ext cx="2604" cy="540"/>
                  <a:chOff x="2025" y="4425"/>
                  <a:chExt cx="2604" cy="540"/>
                </a:xfrm>
              </p:grpSpPr>
              <p:sp>
                <p:nvSpPr>
                  <p:cNvPr id="60454" name="Text Box 37"/>
                  <p:cNvSpPr txBox="1"/>
                  <p:nvPr/>
                </p:nvSpPr>
                <p:spPr>
                  <a:xfrm>
                    <a:off x="3069" y="4469"/>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       a</a:t>
                    </a:r>
                    <a:endParaRPr lang="en-US" altLang="zh-CN" dirty="0">
                      <a:latin typeface="Calibri" panose="020F0502020204030204" pitchFamily="34" charset="0"/>
                      <a:ea typeface="宋体" panose="02010600030101010101" pitchFamily="2" charset="-122"/>
                    </a:endParaRPr>
                  </a:p>
                </p:txBody>
              </p:sp>
              <p:sp>
                <p:nvSpPr>
                  <p:cNvPr id="60455" name="Line 38"/>
                  <p:cNvSpPr/>
                  <p:nvPr/>
                </p:nvSpPr>
                <p:spPr>
                  <a:xfrm>
                    <a:off x="2769" y="4618"/>
                    <a:ext cx="480" cy="0"/>
                  </a:xfrm>
                  <a:prstGeom prst="line">
                    <a:avLst/>
                  </a:prstGeom>
                  <a:ln w="9525" cap="flat" cmpd="sng">
                    <a:solidFill>
                      <a:srgbClr val="000000"/>
                    </a:solidFill>
                    <a:prstDash val="solid"/>
                    <a:round/>
                    <a:headEnd type="none" w="med" len="med"/>
                    <a:tailEnd type="triangle" w="med" len="med"/>
                  </a:ln>
                </p:spPr>
              </p:sp>
              <p:sp>
                <p:nvSpPr>
                  <p:cNvPr id="60456" name="Line 39"/>
                  <p:cNvSpPr/>
                  <p:nvPr/>
                </p:nvSpPr>
                <p:spPr>
                  <a:xfrm flipH="1">
                    <a:off x="2829" y="4793"/>
                    <a:ext cx="360" cy="0"/>
                  </a:xfrm>
                  <a:prstGeom prst="line">
                    <a:avLst/>
                  </a:prstGeom>
                  <a:ln w="9525" cap="flat" cmpd="sng">
                    <a:solidFill>
                      <a:srgbClr val="000000"/>
                    </a:solidFill>
                    <a:prstDash val="solid"/>
                    <a:round/>
                    <a:headEnd type="none" w="med" len="med"/>
                    <a:tailEnd type="triangle" w="med" len="med"/>
                  </a:ln>
                </p:spPr>
              </p:sp>
              <p:sp>
                <p:nvSpPr>
                  <p:cNvPr id="60457" name="Text Box 40"/>
                  <p:cNvSpPr txBox="1"/>
                  <p:nvPr/>
                </p:nvSpPr>
                <p:spPr>
                  <a:xfrm flipH="1">
                    <a:off x="2025" y="4425"/>
                    <a:ext cx="735" cy="54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 …</a:t>
                    </a:r>
                    <a:endParaRPr lang="en-US" altLang="zh-CN" dirty="0">
                      <a:latin typeface="Calibri" panose="020F0502020204030204" pitchFamily="34" charset="0"/>
                      <a:ea typeface="宋体" panose="02010600030101010101" pitchFamily="2" charset="-122"/>
                    </a:endParaRPr>
                  </a:p>
                </p:txBody>
              </p:sp>
              <p:sp>
                <p:nvSpPr>
                  <p:cNvPr id="60458" name="Line 41"/>
                  <p:cNvSpPr/>
                  <p:nvPr/>
                </p:nvSpPr>
                <p:spPr>
                  <a:xfrm>
                    <a:off x="3540" y="4485"/>
                    <a:ext cx="0" cy="390"/>
                  </a:xfrm>
                  <a:prstGeom prst="line">
                    <a:avLst/>
                  </a:prstGeom>
                  <a:ln w="9525" cap="flat" cmpd="sng">
                    <a:solidFill>
                      <a:srgbClr val="000000"/>
                    </a:solidFill>
                    <a:prstDash val="solid"/>
                    <a:round/>
                    <a:headEnd type="none" w="med" len="med"/>
                    <a:tailEnd type="none" w="med" len="med"/>
                  </a:ln>
                </p:spPr>
              </p:sp>
              <p:sp>
                <p:nvSpPr>
                  <p:cNvPr id="60459" name="Line 42"/>
                  <p:cNvSpPr/>
                  <p:nvPr/>
                </p:nvSpPr>
                <p:spPr>
                  <a:xfrm>
                    <a:off x="4125" y="4485"/>
                    <a:ext cx="0" cy="405"/>
                  </a:xfrm>
                  <a:prstGeom prst="line">
                    <a:avLst/>
                  </a:prstGeom>
                  <a:ln w="9525" cap="flat" cmpd="sng">
                    <a:solidFill>
                      <a:srgbClr val="000000"/>
                    </a:solidFill>
                    <a:prstDash val="solid"/>
                    <a:round/>
                    <a:headEnd type="none" w="med" len="med"/>
                    <a:tailEnd type="none" w="med" len="med"/>
                  </a:ln>
                </p:spPr>
              </p:sp>
            </p:grpSp>
            <p:sp>
              <p:nvSpPr>
                <p:cNvPr id="60460" name="Line 43"/>
                <p:cNvSpPr/>
                <p:nvPr/>
              </p:nvSpPr>
              <p:spPr>
                <a:xfrm flipH="1">
                  <a:off x="4419" y="10645"/>
                  <a:ext cx="1200" cy="0"/>
                </a:xfrm>
                <a:prstGeom prst="line">
                  <a:avLst/>
                </a:prstGeom>
                <a:ln w="9525" cap="flat" cmpd="sng">
                  <a:solidFill>
                    <a:srgbClr val="000000"/>
                  </a:solidFill>
                  <a:prstDash val="solid"/>
                  <a:round/>
                  <a:headEnd type="none" w="med" len="med"/>
                  <a:tailEnd type="triangle" w="med" len="med"/>
                </a:ln>
              </p:spPr>
            </p:sp>
            <p:sp>
              <p:nvSpPr>
                <p:cNvPr id="60461" name="Line 44"/>
                <p:cNvSpPr/>
                <p:nvPr/>
              </p:nvSpPr>
              <p:spPr>
                <a:xfrm>
                  <a:off x="4374" y="10470"/>
                  <a:ext cx="1320" cy="0"/>
                </a:xfrm>
                <a:prstGeom prst="line">
                  <a:avLst/>
                </a:prstGeom>
                <a:ln w="9525" cap="flat" cmpd="sng">
                  <a:solidFill>
                    <a:srgbClr val="000000"/>
                  </a:solidFill>
                  <a:prstDash val="solid"/>
                  <a:round/>
                  <a:headEnd type="none" w="med" len="med"/>
                  <a:tailEnd type="triangle" w="med" len="med"/>
                </a:ln>
              </p:spPr>
            </p:sp>
          </p:grpSp>
        </p:grpSp>
      </p:grpSp>
      <p:sp>
        <p:nvSpPr>
          <p:cNvPr id="2" name="矩形 1"/>
          <p:cNvSpPr/>
          <p:nvPr/>
        </p:nvSpPr>
        <p:spPr>
          <a:xfrm>
            <a:off x="6194425" y="3363913"/>
            <a:ext cx="4325938" cy="1816100"/>
          </a:xfrm>
          <a:prstGeom prst="rect">
            <a:avLst/>
          </a:prstGeom>
          <a:ln w="25400">
            <a:solidFill>
              <a:schemeClr val="accent5">
                <a:alpha val="52000"/>
              </a:schemeClr>
            </a:solidFill>
          </a:ln>
        </p:spPr>
        <p:txBody>
          <a:bodyPr>
            <a:spAutoFit/>
          </a:body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18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    </a:t>
            </a:r>
            <a:r>
              <a:rPr kumimoji="0" lang="en-US" altLang="zh-CN" sz="28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s-&gt;prior=p-&gt;prior;</a:t>
            </a:r>
            <a:endParaRPr kumimoji="0" lang="en-US" altLang="zh-CN" sz="28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   p-&gt;prior-&gt;next=s;</a:t>
            </a:r>
            <a:endParaRPr kumimoji="0" lang="en-US" altLang="zh-CN" sz="28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   s-&gt;next=p; </a:t>
            </a:r>
            <a:endParaRPr kumimoji="0" lang="en-US" altLang="zh-CN" sz="28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   p-&gt;prior=s;</a:t>
            </a:r>
            <a:endParaRPr kumimoji="0" lang="en-US" altLang="zh-CN" sz="28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AF90D5D-D8BD-4AD3-9053-D73F3799550F}"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144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61443" name="Rectangle 2"/>
          <p:cNvSpPr>
            <a:spLocks noGrp="1"/>
          </p:cNvSpPr>
          <p:nvPr>
            <p:ph type="title"/>
          </p:nvPr>
        </p:nvSpPr>
        <p:spPr>
          <a:xfrm>
            <a:off x="128588" y="-317500"/>
            <a:ext cx="10515600" cy="1325563"/>
          </a:xfrm>
          <a:ln/>
        </p:spPr>
        <p:txBody>
          <a:bodyPr vert="horz" wrap="square" lIns="91440" tIns="45720" rIns="91440" bIns="45720" anchor="ctr"/>
          <a:p>
            <a:pPr eaLnBrk="1" hangingPunct="1"/>
            <a:r>
              <a:rPr lang="zh-CN" altLang="en-US" sz="3200" dirty="0">
                <a:latin typeface="黑体" panose="02010609060101010101" pitchFamily="49" charset="-122"/>
                <a:ea typeface="黑体" panose="02010609060101010101" pitchFamily="49" charset="-122"/>
              </a:rPr>
              <a:t>双向链表的前插操作算法实现</a:t>
            </a:r>
            <a:endParaRPr lang="zh-CN" altLang="en-US" dirty="0">
              <a:latin typeface="黑体" panose="02010609060101010101" pitchFamily="49" charset="-122"/>
              <a:ea typeface="黑体" panose="02010609060101010101" pitchFamily="49" charset="-122"/>
            </a:endParaRPr>
          </a:p>
        </p:txBody>
      </p:sp>
      <p:sp>
        <p:nvSpPr>
          <p:cNvPr id="61444" name="Rectangle 3"/>
          <p:cNvSpPr>
            <a:spLocks noGrp="1"/>
          </p:cNvSpPr>
          <p:nvPr>
            <p:ph idx="1"/>
          </p:nvPr>
        </p:nvSpPr>
        <p:spPr>
          <a:xfrm>
            <a:off x="203200" y="668338"/>
            <a:ext cx="11785600" cy="6053137"/>
          </a:xfrm>
          <a:ln>
            <a:solidFill>
              <a:schemeClr val="accent1"/>
            </a:solidFill>
            <a:miter/>
          </a:ln>
        </p:spPr>
        <p:txBody>
          <a:bodyPr vert="horz" wrap="square" lIns="91440" tIns="45720" rIns="91440" bIns="45720" anchor="t"/>
          <a:p>
            <a:pPr algn="just" eaLnBrk="1" hangingPunct="1">
              <a:buFont typeface="Wingdings" panose="05000000000000000000" pitchFamily="2" charset="2"/>
              <a:buNone/>
            </a:pPr>
            <a:r>
              <a:rPr lang="en-US" altLang="zh-CN" sz="2000" dirty="0">
                <a:latin typeface="宋体" panose="02010600030101010101" pitchFamily="2" charset="-122"/>
                <a:ea typeface="PMingLiU"/>
              </a:rPr>
              <a:t>int </a:t>
            </a:r>
            <a:r>
              <a:rPr lang="en-US" altLang="zh-CN" sz="2000" dirty="0">
                <a:latin typeface="宋体" panose="02010600030101010101" pitchFamily="2" charset="-122"/>
              </a:rPr>
              <a:t>DlinkIns(DoubleList L,int i,ElemType e)</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rPr>
              <a:t>{ DNode  *s,*p;</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rPr>
              <a:t>	  … /*</a:t>
            </a:r>
            <a:r>
              <a:rPr lang="zh-CN" altLang="en-US" sz="2000" dirty="0">
                <a:latin typeface="宋体" panose="02010600030101010101" pitchFamily="2" charset="-122"/>
              </a:rPr>
              <a:t>首先检查待插入的位置</a:t>
            </a:r>
            <a:r>
              <a:rPr lang="en-US" altLang="zh-CN" sz="2000" dirty="0">
                <a:latin typeface="宋体" panose="02010600030101010101" pitchFamily="2" charset="-122"/>
              </a:rPr>
              <a:t>i</a:t>
            </a:r>
            <a:r>
              <a:rPr lang="zh-CN" altLang="en-US" sz="2000" dirty="0">
                <a:latin typeface="宋体" panose="02010600030101010101" pitchFamily="2" charset="-122"/>
              </a:rPr>
              <a:t>是否合法*</a:t>
            </a:r>
            <a:r>
              <a:rPr lang="en-US" altLang="zh-CN" sz="2000" dirty="0">
                <a:latin typeface="宋体" panose="02010600030101010101" pitchFamily="2" charset="-122"/>
              </a:rPr>
              <a:t>/</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ea typeface="PMingLiU"/>
              </a:rPr>
              <a:t>	  </a:t>
            </a:r>
            <a:r>
              <a:rPr lang="en-US" altLang="zh-CN" sz="2000" dirty="0">
                <a:latin typeface="宋体" panose="02010600030101010101" pitchFamily="2" charset="-122"/>
              </a:rPr>
              <a:t>… /*</a:t>
            </a:r>
            <a:r>
              <a:rPr lang="zh-CN" altLang="en-US" sz="2000" dirty="0">
                <a:latin typeface="宋体" panose="02010600030101010101" pitchFamily="2" charset="-122"/>
              </a:rPr>
              <a:t>若位置</a:t>
            </a:r>
            <a:r>
              <a:rPr lang="en-US" altLang="zh-CN" sz="2000" dirty="0">
                <a:latin typeface="宋体" panose="02010600030101010101" pitchFamily="2" charset="-122"/>
              </a:rPr>
              <a:t>i</a:t>
            </a:r>
            <a:r>
              <a:rPr lang="zh-CN" altLang="en-US" sz="2000" dirty="0">
                <a:latin typeface="宋体" panose="02010600030101010101" pitchFamily="2" charset="-122"/>
              </a:rPr>
              <a:t>合法，则让指针</a:t>
            </a:r>
            <a:r>
              <a:rPr lang="en-US" altLang="zh-CN" sz="2000" dirty="0">
                <a:latin typeface="宋体" panose="02010600030101010101" pitchFamily="2" charset="-122"/>
              </a:rPr>
              <a:t>p</a:t>
            </a:r>
            <a:r>
              <a:rPr lang="zh-CN" altLang="en-US" sz="2000" dirty="0">
                <a:latin typeface="宋体" panose="02010600030101010101" pitchFamily="2" charset="-122"/>
              </a:rPr>
              <a:t>指向它*</a:t>
            </a:r>
            <a:r>
              <a:rPr lang="en-US" altLang="zh-CN" sz="2000" dirty="0">
                <a:latin typeface="宋体" panose="02010600030101010101" pitchFamily="2" charset="-122"/>
              </a:rPr>
              <a:t>/</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rPr>
              <a:t>  s=(DNode*)malloc(sizeof(DNode));</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rPr>
              <a:t>  if(s)</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rPr>
              <a:t>  {  s-&gt;data=e;</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rPr>
              <a:t>     </a:t>
            </a:r>
            <a:r>
              <a:rPr lang="en-US" altLang="zh-CN" sz="2000" b="1" dirty="0">
                <a:solidFill>
                  <a:srgbClr val="C00000"/>
                </a:solidFill>
                <a:latin typeface="宋体" panose="02010600030101010101" pitchFamily="2" charset="-122"/>
              </a:rPr>
              <a:t>s-&gt;prior=p-&gt;prior;</a:t>
            </a:r>
            <a:endParaRPr lang="en-US" altLang="zh-CN" sz="2000" b="1" dirty="0">
              <a:solidFill>
                <a:srgbClr val="C00000"/>
              </a:solidFill>
              <a:latin typeface="宋体" panose="02010600030101010101" pitchFamily="2" charset="-122"/>
            </a:endParaRPr>
          </a:p>
          <a:p>
            <a:pPr algn="just" eaLnBrk="1" hangingPunct="1">
              <a:buFont typeface="Wingdings" panose="05000000000000000000" pitchFamily="2" charset="2"/>
              <a:buNone/>
            </a:pPr>
            <a:r>
              <a:rPr lang="en-US" altLang="zh-CN" sz="2000" b="1" dirty="0">
                <a:solidFill>
                  <a:srgbClr val="C00000"/>
                </a:solidFill>
                <a:latin typeface="宋体" panose="02010600030101010101" pitchFamily="2" charset="-122"/>
              </a:rPr>
              <a:t>     p-&gt;prior-&gt;next=s;</a:t>
            </a:r>
            <a:endParaRPr lang="en-US" altLang="zh-CN" sz="2000" b="1" dirty="0">
              <a:solidFill>
                <a:srgbClr val="C00000"/>
              </a:solidFill>
              <a:latin typeface="宋体" panose="02010600030101010101" pitchFamily="2" charset="-122"/>
            </a:endParaRPr>
          </a:p>
          <a:p>
            <a:pPr algn="just" eaLnBrk="1" hangingPunct="1">
              <a:buFont typeface="Wingdings" panose="05000000000000000000" pitchFamily="2" charset="2"/>
              <a:buNone/>
            </a:pPr>
            <a:r>
              <a:rPr lang="en-US" altLang="zh-CN" sz="2000" b="1" dirty="0">
                <a:solidFill>
                  <a:srgbClr val="C00000"/>
                </a:solidFill>
                <a:latin typeface="宋体" panose="02010600030101010101" pitchFamily="2" charset="-122"/>
              </a:rPr>
              <a:t>     s-&gt;next=p; </a:t>
            </a:r>
            <a:endParaRPr lang="en-US" altLang="zh-CN" sz="2000" b="1" dirty="0">
              <a:solidFill>
                <a:srgbClr val="C00000"/>
              </a:solidFill>
              <a:latin typeface="宋体" panose="02010600030101010101" pitchFamily="2" charset="-122"/>
            </a:endParaRPr>
          </a:p>
          <a:p>
            <a:pPr algn="just" eaLnBrk="1" hangingPunct="1">
              <a:buFont typeface="Wingdings" panose="05000000000000000000" pitchFamily="2" charset="2"/>
              <a:buNone/>
            </a:pPr>
            <a:r>
              <a:rPr lang="en-US" altLang="zh-CN" sz="2000" b="1" dirty="0">
                <a:solidFill>
                  <a:srgbClr val="C00000"/>
                </a:solidFill>
                <a:latin typeface="宋体" panose="02010600030101010101" pitchFamily="2" charset="-122"/>
              </a:rPr>
              <a:t>     p-&gt;prior=s;</a:t>
            </a:r>
            <a:endParaRPr lang="en-US" altLang="zh-CN" sz="2000" b="1" dirty="0">
              <a:solidFill>
                <a:srgbClr val="C00000"/>
              </a:solidFill>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rPr>
              <a:t>     return TRUE;</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rPr>
              <a:t>   }</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ea typeface="PMingLiU"/>
              </a:rPr>
              <a:t> </a:t>
            </a:r>
            <a:r>
              <a:rPr lang="en-US" altLang="zh-CN" sz="2000" dirty="0">
                <a:latin typeface="宋体" panose="02010600030101010101" pitchFamily="2" charset="-122"/>
              </a:rPr>
              <a:t>else</a:t>
            </a:r>
            <a:r>
              <a:rPr lang="en-US" altLang="zh-CN" sz="2000" dirty="0">
                <a:latin typeface="宋体" panose="02010600030101010101" pitchFamily="2" charset="-122"/>
                <a:ea typeface="PMingLiU"/>
              </a:rPr>
              <a:t> </a:t>
            </a:r>
            <a:r>
              <a:rPr lang="en-US" altLang="zh-CN" sz="2000" dirty="0">
                <a:latin typeface="宋体" panose="02010600030101010101" pitchFamily="2" charset="-122"/>
              </a:rPr>
              <a:t>return FALSE;</a:t>
            </a:r>
            <a:endParaRPr lang="en-US" altLang="zh-CN" sz="2000" dirty="0">
              <a:latin typeface="宋体" panose="02010600030101010101" pitchFamily="2" charset="-122"/>
            </a:endParaRPr>
          </a:p>
          <a:p>
            <a:pPr algn="just" eaLnBrk="1" hangingPunct="1">
              <a:buFont typeface="Wingdings" panose="05000000000000000000" pitchFamily="2" charset="2"/>
              <a:buNone/>
            </a:pPr>
            <a:r>
              <a:rPr lang="en-US" altLang="zh-CN" sz="2000" dirty="0">
                <a:latin typeface="宋体" panose="02010600030101010101" pitchFamily="2" charset="-122"/>
              </a:rPr>
              <a:t>}</a:t>
            </a:r>
            <a:r>
              <a:rPr lang="en-US" altLang="zh-CN" sz="2000" dirty="0"/>
              <a:t>   </a:t>
            </a:r>
            <a:endParaRPr lang="en-US" altLang="zh-CN" sz="2000" dirty="0"/>
          </a:p>
        </p:txBody>
      </p:sp>
      <p:grpSp>
        <p:nvGrpSpPr>
          <p:cNvPr id="61445" name="Group 4"/>
          <p:cNvGrpSpPr/>
          <p:nvPr/>
        </p:nvGrpSpPr>
        <p:grpSpPr>
          <a:xfrm>
            <a:off x="5829300" y="1993900"/>
            <a:ext cx="5105400" cy="2590800"/>
            <a:chOff x="1890" y="9662"/>
            <a:chExt cx="6300" cy="2600"/>
          </a:xfrm>
        </p:grpSpPr>
        <p:grpSp>
          <p:nvGrpSpPr>
            <p:cNvPr id="61446" name="Group 5"/>
            <p:cNvGrpSpPr/>
            <p:nvPr/>
          </p:nvGrpSpPr>
          <p:grpSpPr>
            <a:xfrm>
              <a:off x="3069" y="10646"/>
              <a:ext cx="3996" cy="1616"/>
              <a:chOff x="3069" y="10646"/>
              <a:chExt cx="3996" cy="1616"/>
            </a:xfrm>
          </p:grpSpPr>
          <p:sp>
            <p:nvSpPr>
              <p:cNvPr id="61447" name="Freeform 6"/>
              <p:cNvSpPr/>
              <p:nvPr/>
            </p:nvSpPr>
            <p:spPr>
              <a:xfrm>
                <a:off x="4069" y="10646"/>
                <a:ext cx="260" cy="1040"/>
              </a:xfrm>
              <a:custGeom>
                <a:avLst/>
                <a:gdLst/>
                <a:ahLst/>
                <a:cxnLst>
                  <a:cxn ang="0">
                    <a:pos x="140" y="0"/>
                  </a:cxn>
                  <a:cxn ang="0">
                    <a:pos x="20" y="520"/>
                  </a:cxn>
                  <a:cxn ang="0">
                    <a:pos x="260" y="1040"/>
                  </a:cxn>
                </a:cxnLst>
                <a:pathLst>
                  <a:path w="260" h="1040">
                    <a:moveTo>
                      <a:pt x="140" y="0"/>
                    </a:moveTo>
                    <a:cubicBezTo>
                      <a:pt x="70" y="173"/>
                      <a:pt x="0" y="347"/>
                      <a:pt x="20" y="520"/>
                    </a:cubicBezTo>
                    <a:cubicBezTo>
                      <a:pt x="40" y="693"/>
                      <a:pt x="150" y="866"/>
                      <a:pt x="260" y="1040"/>
                    </a:cubicBezTo>
                  </a:path>
                </a:pathLst>
              </a:custGeom>
              <a:noFill/>
              <a:ln w="9525" cap="flat" cmpd="sng">
                <a:solidFill>
                  <a:srgbClr val="000000"/>
                </a:solidFill>
                <a:prstDash val="sysDot"/>
                <a:round/>
                <a:headEnd type="none" w="med" len="med"/>
                <a:tailEnd type="none" w="med" len="med"/>
              </a:ln>
            </p:spPr>
            <p:txBody>
              <a:bodyPr/>
              <a:p>
                <a:endParaRPr lang="zh-CN" altLang="en-US"/>
              </a:p>
            </p:txBody>
          </p:sp>
          <p:sp>
            <p:nvSpPr>
              <p:cNvPr id="61448" name="Line 7"/>
              <p:cNvSpPr/>
              <p:nvPr/>
            </p:nvSpPr>
            <p:spPr>
              <a:xfrm flipV="1">
                <a:off x="3849" y="10854"/>
                <a:ext cx="0" cy="1248"/>
              </a:xfrm>
              <a:prstGeom prst="line">
                <a:avLst/>
              </a:prstGeom>
              <a:ln w="3175" cap="rnd" cmpd="sng">
                <a:solidFill>
                  <a:srgbClr val="000000"/>
                </a:solidFill>
                <a:prstDash val="sysDot"/>
                <a:round/>
                <a:headEnd type="none" w="med" len="med"/>
                <a:tailEnd type="triangle" w="med" len="med"/>
              </a:ln>
            </p:spPr>
          </p:sp>
          <p:sp>
            <p:nvSpPr>
              <p:cNvPr id="61449" name="Line 8"/>
              <p:cNvSpPr/>
              <p:nvPr/>
            </p:nvSpPr>
            <p:spPr>
              <a:xfrm flipV="1">
                <a:off x="6492" y="10854"/>
                <a:ext cx="0" cy="1248"/>
              </a:xfrm>
              <a:prstGeom prst="line">
                <a:avLst/>
              </a:prstGeom>
              <a:ln w="3175" cap="rnd" cmpd="sng">
                <a:solidFill>
                  <a:srgbClr val="000000"/>
                </a:solidFill>
                <a:prstDash val="sysDot"/>
                <a:round/>
                <a:headEnd type="none" w="med" len="med"/>
                <a:tailEnd type="triangle" w="med" len="med"/>
              </a:ln>
            </p:spPr>
          </p:sp>
          <p:sp>
            <p:nvSpPr>
              <p:cNvPr id="61450" name="Freeform 9"/>
              <p:cNvSpPr/>
              <p:nvPr/>
            </p:nvSpPr>
            <p:spPr>
              <a:xfrm>
                <a:off x="5889" y="10750"/>
                <a:ext cx="260" cy="1144"/>
              </a:xfrm>
              <a:custGeom>
                <a:avLst/>
                <a:gdLst/>
                <a:ahLst/>
                <a:cxnLst>
                  <a:cxn ang="0">
                    <a:pos x="0" y="0"/>
                  </a:cxn>
                  <a:cxn ang="0">
                    <a:pos x="240" y="520"/>
                  </a:cxn>
                  <a:cxn ang="0">
                    <a:pos x="120" y="1144"/>
                  </a:cxn>
                </a:cxnLst>
                <a:pathLst>
                  <a:path w="260" h="1144">
                    <a:moveTo>
                      <a:pt x="0" y="0"/>
                    </a:moveTo>
                    <a:cubicBezTo>
                      <a:pt x="110" y="164"/>
                      <a:pt x="220" y="329"/>
                      <a:pt x="240" y="520"/>
                    </a:cubicBezTo>
                    <a:cubicBezTo>
                      <a:pt x="260" y="711"/>
                      <a:pt x="190" y="927"/>
                      <a:pt x="120" y="1144"/>
                    </a:cubicBezTo>
                  </a:path>
                </a:pathLst>
              </a:custGeom>
              <a:noFill/>
              <a:ln w="9525" cap="flat" cmpd="sng">
                <a:solidFill>
                  <a:srgbClr val="000000"/>
                </a:solidFill>
                <a:prstDash val="sysDot"/>
                <a:round/>
                <a:headEnd type="none" w="med" len="med"/>
                <a:tailEnd type="none" w="med" len="med"/>
              </a:ln>
            </p:spPr>
            <p:txBody>
              <a:bodyPr/>
              <a:p>
                <a:endParaRPr lang="zh-CN" altLang="en-US"/>
              </a:p>
            </p:txBody>
          </p:sp>
          <p:grpSp>
            <p:nvGrpSpPr>
              <p:cNvPr id="61451" name="Group 10"/>
              <p:cNvGrpSpPr/>
              <p:nvPr/>
            </p:nvGrpSpPr>
            <p:grpSpPr>
              <a:xfrm>
                <a:off x="4344" y="11727"/>
                <a:ext cx="1680" cy="535"/>
                <a:chOff x="4494" y="6775"/>
                <a:chExt cx="1680" cy="520"/>
              </a:xfrm>
            </p:grpSpPr>
            <p:grpSp>
              <p:nvGrpSpPr>
                <p:cNvPr id="61452" name="Group 11"/>
                <p:cNvGrpSpPr/>
                <p:nvPr/>
              </p:nvGrpSpPr>
              <p:grpSpPr>
                <a:xfrm>
                  <a:off x="4494" y="6879"/>
                  <a:ext cx="1560" cy="416"/>
                  <a:chOff x="4494" y="6879"/>
                  <a:chExt cx="1560" cy="416"/>
                </a:xfrm>
              </p:grpSpPr>
              <p:sp>
                <p:nvSpPr>
                  <p:cNvPr id="61453" name="Text Box 12"/>
                  <p:cNvSpPr txBox="1"/>
                  <p:nvPr/>
                </p:nvSpPr>
                <p:spPr>
                  <a:xfrm>
                    <a:off x="4494" y="6879"/>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        e</a:t>
                    </a:r>
                    <a:endParaRPr lang="en-US" altLang="zh-CN" dirty="0">
                      <a:latin typeface="Calibri" panose="020F0502020204030204" pitchFamily="34" charset="0"/>
                      <a:ea typeface="宋体" panose="02010600030101010101" pitchFamily="2" charset="-122"/>
                    </a:endParaRPr>
                  </a:p>
                </p:txBody>
              </p:sp>
              <p:sp>
                <p:nvSpPr>
                  <p:cNvPr id="61454" name="Line 13"/>
                  <p:cNvSpPr/>
                  <p:nvPr/>
                </p:nvSpPr>
                <p:spPr>
                  <a:xfrm>
                    <a:off x="4974" y="6879"/>
                    <a:ext cx="0" cy="416"/>
                  </a:xfrm>
                  <a:prstGeom prst="line">
                    <a:avLst/>
                  </a:prstGeom>
                  <a:ln w="9525" cap="flat" cmpd="sng">
                    <a:solidFill>
                      <a:srgbClr val="000000"/>
                    </a:solidFill>
                    <a:prstDash val="solid"/>
                    <a:round/>
                    <a:headEnd type="none" w="med" len="med"/>
                    <a:tailEnd type="none" w="med" len="med"/>
                  </a:ln>
                </p:spPr>
              </p:sp>
              <p:sp>
                <p:nvSpPr>
                  <p:cNvPr id="61455" name="Line 14"/>
                  <p:cNvSpPr/>
                  <p:nvPr/>
                </p:nvSpPr>
                <p:spPr>
                  <a:xfrm>
                    <a:off x="5694" y="6879"/>
                    <a:ext cx="0" cy="416"/>
                  </a:xfrm>
                  <a:prstGeom prst="line">
                    <a:avLst/>
                  </a:prstGeom>
                  <a:ln w="9525" cap="flat" cmpd="sng">
                    <a:solidFill>
                      <a:srgbClr val="000000"/>
                    </a:solidFill>
                    <a:prstDash val="solid"/>
                    <a:round/>
                    <a:headEnd type="none" w="med" len="med"/>
                    <a:tailEnd type="none" w="med" len="med"/>
                  </a:ln>
                </p:spPr>
              </p:sp>
            </p:grpSp>
            <p:sp>
              <p:nvSpPr>
                <p:cNvPr id="61456" name="Line 15"/>
                <p:cNvSpPr/>
                <p:nvPr/>
              </p:nvSpPr>
              <p:spPr>
                <a:xfrm>
                  <a:off x="4494" y="6775"/>
                  <a:ext cx="120" cy="104"/>
                </a:xfrm>
                <a:prstGeom prst="line">
                  <a:avLst/>
                </a:prstGeom>
                <a:ln w="9525" cap="flat" cmpd="sng">
                  <a:solidFill>
                    <a:srgbClr val="000000"/>
                  </a:solidFill>
                  <a:prstDash val="solid"/>
                  <a:round/>
                  <a:headEnd type="none" w="med" len="med"/>
                  <a:tailEnd type="triangle" w="med" len="med"/>
                </a:ln>
              </p:spPr>
            </p:sp>
            <p:sp>
              <p:nvSpPr>
                <p:cNvPr id="61457" name="Line 16"/>
                <p:cNvSpPr/>
                <p:nvPr/>
              </p:nvSpPr>
              <p:spPr>
                <a:xfrm flipH="1">
                  <a:off x="6054" y="6920"/>
                  <a:ext cx="120" cy="104"/>
                </a:xfrm>
                <a:prstGeom prst="line">
                  <a:avLst/>
                </a:prstGeom>
                <a:ln w="9525" cap="flat" cmpd="sng">
                  <a:solidFill>
                    <a:srgbClr val="000000"/>
                  </a:solidFill>
                  <a:prstDash val="solid"/>
                  <a:round/>
                  <a:headEnd type="none" w="med" len="med"/>
                  <a:tailEnd type="triangle" w="med" len="med"/>
                </a:ln>
              </p:spPr>
            </p:sp>
          </p:grpSp>
          <p:sp>
            <p:nvSpPr>
              <p:cNvPr id="61458" name="Text Box 17"/>
              <p:cNvSpPr txBox="1"/>
              <p:nvPr/>
            </p:nvSpPr>
            <p:spPr>
              <a:xfrm>
                <a:off x="3069" y="11778"/>
                <a:ext cx="480" cy="416"/>
              </a:xfrm>
              <a:prstGeom prst="rect">
                <a:avLst/>
              </a:prstGeom>
              <a:solidFill>
                <a:srgbClr val="FFFFFF"/>
              </a:solidFill>
              <a:ln w="0" cap="flat" cmpd="sng">
                <a:solidFill>
                  <a:srgbClr val="FFFFFF"/>
                </a:solidFill>
                <a:prstDash val="solid"/>
                <a:miter/>
                <a:headEnd type="none" w="med" len="med"/>
                <a:tailEnd type="none" w="med" len="med"/>
              </a:ln>
            </p:spPr>
            <p:txBody>
              <a:bodyPr anchor="t"/>
              <a:p>
                <a:pPr algn="just" eaLnBrk="0" hangingPunct="0"/>
                <a:r>
                  <a:rPr lang="en-US" altLang="zh-CN" dirty="0">
                    <a:latin typeface="宋体" panose="02010600030101010101" pitchFamily="2" charset="-122"/>
                    <a:ea typeface="宋体" panose="02010600030101010101" pitchFamily="2" charset="-122"/>
                  </a:rPr>
                  <a:t>s</a:t>
                </a:r>
                <a:endParaRPr lang="en-US" altLang="zh-CN" dirty="0">
                  <a:latin typeface="宋体" panose="02010600030101010101" pitchFamily="2" charset="-122"/>
                  <a:ea typeface="宋体" panose="02010600030101010101" pitchFamily="2" charset="-122"/>
                </a:endParaRPr>
              </a:p>
            </p:txBody>
          </p:sp>
          <p:sp>
            <p:nvSpPr>
              <p:cNvPr id="61459" name="Line 18"/>
              <p:cNvSpPr/>
              <p:nvPr/>
            </p:nvSpPr>
            <p:spPr>
              <a:xfrm flipV="1">
                <a:off x="3564" y="11896"/>
                <a:ext cx="840" cy="104"/>
              </a:xfrm>
              <a:prstGeom prst="line">
                <a:avLst/>
              </a:prstGeom>
              <a:ln w="9525" cap="flat" cmpd="sng">
                <a:solidFill>
                  <a:srgbClr val="000000"/>
                </a:solidFill>
                <a:prstDash val="solid"/>
                <a:round/>
                <a:headEnd type="none" w="med" len="med"/>
                <a:tailEnd type="triangle" w="med" len="med"/>
              </a:ln>
            </p:spPr>
          </p:sp>
          <p:sp>
            <p:nvSpPr>
              <p:cNvPr id="61460" name="Text Box 19"/>
              <p:cNvSpPr txBox="1"/>
              <p:nvPr/>
            </p:nvSpPr>
            <p:spPr>
              <a:xfrm>
                <a:off x="3330" y="11207"/>
                <a:ext cx="630" cy="525"/>
              </a:xfrm>
              <a:prstGeom prst="rect">
                <a:avLst/>
              </a:prstGeom>
              <a:noFill/>
              <a:ln w="9525">
                <a:noFill/>
              </a:ln>
            </p:spPr>
            <p:txBody>
              <a:bodyPr anchor="t"/>
              <a:p>
                <a:pPr algn="just" eaLnBrk="0" hangingPunct="0"/>
                <a:r>
                  <a:rPr lang="en-US" altLang="zh-CN" dirty="0">
                    <a:latin typeface="宋体" panose="02010600030101010101" pitchFamily="2" charset="-122"/>
                    <a:ea typeface="宋体" panose="02010600030101010101" pitchFamily="2" charset="-122"/>
                  </a:rPr>
                  <a:t>①</a:t>
                </a:r>
                <a:endParaRPr lang="en-US" altLang="zh-CN" dirty="0">
                  <a:latin typeface="Calibri" panose="020F0502020204030204" pitchFamily="34" charset="0"/>
                  <a:ea typeface="宋体" panose="02010600030101010101" pitchFamily="2" charset="-122"/>
                </a:endParaRPr>
              </a:p>
            </p:txBody>
          </p:sp>
          <p:sp>
            <p:nvSpPr>
              <p:cNvPr id="61461" name="Text Box 20"/>
              <p:cNvSpPr txBox="1"/>
              <p:nvPr/>
            </p:nvSpPr>
            <p:spPr>
              <a:xfrm>
                <a:off x="4050" y="10997"/>
                <a:ext cx="630" cy="525"/>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②</a:t>
                </a:r>
                <a:endParaRPr lang="en-US" altLang="zh-CN" dirty="0">
                  <a:latin typeface="Calibri" panose="020F0502020204030204" pitchFamily="34" charset="0"/>
                  <a:ea typeface="宋体" panose="02010600030101010101" pitchFamily="2" charset="-122"/>
                </a:endParaRPr>
              </a:p>
            </p:txBody>
          </p:sp>
          <p:sp>
            <p:nvSpPr>
              <p:cNvPr id="61462" name="Text Box 21"/>
              <p:cNvSpPr txBox="1"/>
              <p:nvPr/>
            </p:nvSpPr>
            <p:spPr>
              <a:xfrm>
                <a:off x="6435" y="11297"/>
                <a:ext cx="630" cy="48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③</a:t>
                </a:r>
                <a:endParaRPr lang="en-US" altLang="zh-CN" dirty="0">
                  <a:latin typeface="Calibri" panose="020F0502020204030204" pitchFamily="34" charset="0"/>
                  <a:ea typeface="宋体" panose="02010600030101010101" pitchFamily="2" charset="-122"/>
                </a:endParaRPr>
              </a:p>
            </p:txBody>
          </p:sp>
          <p:sp>
            <p:nvSpPr>
              <p:cNvPr id="61463" name="Text Box 22"/>
              <p:cNvSpPr txBox="1"/>
              <p:nvPr/>
            </p:nvSpPr>
            <p:spPr>
              <a:xfrm>
                <a:off x="5490" y="11074"/>
                <a:ext cx="630" cy="48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④</a:t>
                </a:r>
                <a:endParaRPr lang="en-US" altLang="zh-CN" dirty="0">
                  <a:latin typeface="Calibri" panose="020F0502020204030204" pitchFamily="34" charset="0"/>
                  <a:ea typeface="宋体" panose="02010600030101010101" pitchFamily="2" charset="-122"/>
                </a:endParaRPr>
              </a:p>
            </p:txBody>
          </p:sp>
          <p:sp>
            <p:nvSpPr>
              <p:cNvPr id="61464" name="Line 23"/>
              <p:cNvSpPr/>
              <p:nvPr/>
            </p:nvSpPr>
            <p:spPr>
              <a:xfrm flipH="1">
                <a:off x="3804" y="12110"/>
                <a:ext cx="720" cy="0"/>
              </a:xfrm>
              <a:prstGeom prst="line">
                <a:avLst/>
              </a:prstGeom>
              <a:ln w="3175" cap="rnd" cmpd="sng">
                <a:solidFill>
                  <a:srgbClr val="000000"/>
                </a:solidFill>
                <a:prstDash val="sysDot"/>
                <a:round/>
                <a:headEnd type="none" w="med" len="med"/>
                <a:tailEnd type="none" w="med" len="med"/>
              </a:ln>
            </p:spPr>
          </p:sp>
          <p:sp>
            <p:nvSpPr>
              <p:cNvPr id="61465" name="Line 24"/>
              <p:cNvSpPr/>
              <p:nvPr/>
            </p:nvSpPr>
            <p:spPr>
              <a:xfrm>
                <a:off x="5799" y="12093"/>
                <a:ext cx="720" cy="0"/>
              </a:xfrm>
              <a:prstGeom prst="line">
                <a:avLst/>
              </a:prstGeom>
              <a:ln w="3175" cap="rnd" cmpd="sng">
                <a:solidFill>
                  <a:srgbClr val="000000"/>
                </a:solidFill>
                <a:prstDash val="sysDot"/>
                <a:round/>
                <a:headEnd type="none" w="med" len="med"/>
                <a:tailEnd type="none" w="med" len="med"/>
              </a:ln>
            </p:spPr>
          </p:sp>
        </p:grpSp>
        <p:grpSp>
          <p:nvGrpSpPr>
            <p:cNvPr id="61466" name="Group 25"/>
            <p:cNvGrpSpPr/>
            <p:nvPr/>
          </p:nvGrpSpPr>
          <p:grpSpPr>
            <a:xfrm>
              <a:off x="1890" y="9662"/>
              <a:ext cx="6300" cy="1230"/>
              <a:chOff x="1890" y="9662"/>
              <a:chExt cx="6300" cy="1230"/>
            </a:xfrm>
          </p:grpSpPr>
          <p:sp>
            <p:nvSpPr>
              <p:cNvPr id="61467" name="Text Box 26"/>
              <p:cNvSpPr txBox="1"/>
              <p:nvPr/>
            </p:nvSpPr>
            <p:spPr>
              <a:xfrm flipH="1">
                <a:off x="7455" y="10352"/>
                <a:ext cx="735" cy="54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 …</a:t>
                </a:r>
                <a:endParaRPr lang="en-US" altLang="zh-CN" dirty="0">
                  <a:latin typeface="Calibri" panose="020F0502020204030204" pitchFamily="34" charset="0"/>
                  <a:ea typeface="宋体" panose="02010600030101010101" pitchFamily="2" charset="-122"/>
                </a:endParaRPr>
              </a:p>
            </p:txBody>
          </p:sp>
          <p:grpSp>
            <p:nvGrpSpPr>
              <p:cNvPr id="61468" name="Group 27"/>
              <p:cNvGrpSpPr/>
              <p:nvPr/>
            </p:nvGrpSpPr>
            <p:grpSpPr>
              <a:xfrm>
                <a:off x="1890" y="9662"/>
                <a:ext cx="5529" cy="1200"/>
                <a:chOff x="1890" y="9662"/>
                <a:chExt cx="5529" cy="1200"/>
              </a:xfrm>
            </p:grpSpPr>
            <p:grpSp>
              <p:nvGrpSpPr>
                <p:cNvPr id="61469" name="Group 28"/>
                <p:cNvGrpSpPr/>
                <p:nvPr/>
              </p:nvGrpSpPr>
              <p:grpSpPr>
                <a:xfrm>
                  <a:off x="5424" y="10351"/>
                  <a:ext cx="1560" cy="416"/>
                  <a:chOff x="5814" y="4469"/>
                  <a:chExt cx="1560" cy="416"/>
                </a:xfrm>
              </p:grpSpPr>
              <p:sp>
                <p:nvSpPr>
                  <p:cNvPr id="61470" name="Text Box 29"/>
                  <p:cNvSpPr txBox="1"/>
                  <p:nvPr/>
                </p:nvSpPr>
                <p:spPr>
                  <a:xfrm>
                    <a:off x="5814" y="4469"/>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       b</a:t>
                    </a:r>
                    <a:endParaRPr lang="en-US" altLang="zh-CN" dirty="0">
                      <a:latin typeface="Calibri" panose="020F0502020204030204" pitchFamily="34" charset="0"/>
                      <a:ea typeface="宋体" panose="02010600030101010101" pitchFamily="2" charset="-122"/>
                    </a:endParaRPr>
                  </a:p>
                </p:txBody>
              </p:sp>
              <p:sp>
                <p:nvSpPr>
                  <p:cNvPr id="61471" name="Line 30"/>
                  <p:cNvSpPr/>
                  <p:nvPr/>
                </p:nvSpPr>
                <p:spPr>
                  <a:xfrm>
                    <a:off x="6294" y="4469"/>
                    <a:ext cx="0" cy="416"/>
                  </a:xfrm>
                  <a:prstGeom prst="line">
                    <a:avLst/>
                  </a:prstGeom>
                  <a:ln w="9525" cap="flat" cmpd="sng">
                    <a:solidFill>
                      <a:srgbClr val="000000"/>
                    </a:solidFill>
                    <a:prstDash val="solid"/>
                    <a:round/>
                    <a:headEnd type="none" w="med" len="med"/>
                    <a:tailEnd type="none" w="med" len="med"/>
                  </a:ln>
                </p:spPr>
              </p:sp>
              <p:sp>
                <p:nvSpPr>
                  <p:cNvPr id="61472" name="Line 31"/>
                  <p:cNvSpPr/>
                  <p:nvPr/>
                </p:nvSpPr>
                <p:spPr>
                  <a:xfrm>
                    <a:off x="6894" y="4469"/>
                    <a:ext cx="0" cy="416"/>
                  </a:xfrm>
                  <a:prstGeom prst="line">
                    <a:avLst/>
                  </a:prstGeom>
                  <a:ln w="9525" cap="flat" cmpd="sng">
                    <a:solidFill>
                      <a:srgbClr val="000000"/>
                    </a:solidFill>
                    <a:prstDash val="solid"/>
                    <a:round/>
                    <a:headEnd type="none" w="med" len="med"/>
                    <a:tailEnd type="none" w="med" len="med"/>
                  </a:ln>
                </p:spPr>
              </p:sp>
            </p:grpSp>
            <p:sp>
              <p:nvSpPr>
                <p:cNvPr id="61473" name="Line 32"/>
                <p:cNvSpPr/>
                <p:nvPr/>
              </p:nvSpPr>
              <p:spPr>
                <a:xfrm>
                  <a:off x="6819" y="10485"/>
                  <a:ext cx="600" cy="0"/>
                </a:xfrm>
                <a:prstGeom prst="line">
                  <a:avLst/>
                </a:prstGeom>
                <a:ln w="9525" cap="flat" cmpd="sng">
                  <a:solidFill>
                    <a:srgbClr val="000000"/>
                  </a:solidFill>
                  <a:prstDash val="solid"/>
                  <a:round/>
                  <a:headEnd type="none" w="med" len="med"/>
                  <a:tailEnd type="triangle" w="med" len="med"/>
                </a:ln>
              </p:spPr>
            </p:sp>
            <p:sp>
              <p:nvSpPr>
                <p:cNvPr id="61474" name="Line 33"/>
                <p:cNvSpPr/>
                <p:nvPr/>
              </p:nvSpPr>
              <p:spPr>
                <a:xfrm flipH="1">
                  <a:off x="6819" y="10690"/>
                  <a:ext cx="480" cy="0"/>
                </a:xfrm>
                <a:prstGeom prst="line">
                  <a:avLst/>
                </a:prstGeom>
                <a:ln w="9525" cap="flat" cmpd="sng">
                  <a:solidFill>
                    <a:srgbClr val="000000"/>
                  </a:solidFill>
                  <a:prstDash val="solid"/>
                  <a:round/>
                  <a:headEnd type="none" w="med" len="med"/>
                  <a:tailEnd type="triangle" w="med" len="med"/>
                </a:ln>
              </p:spPr>
            </p:sp>
            <p:sp>
              <p:nvSpPr>
                <p:cNvPr id="61475" name="Line 34"/>
                <p:cNvSpPr/>
                <p:nvPr/>
              </p:nvSpPr>
              <p:spPr>
                <a:xfrm>
                  <a:off x="5559" y="10071"/>
                  <a:ext cx="720" cy="208"/>
                </a:xfrm>
                <a:prstGeom prst="line">
                  <a:avLst/>
                </a:prstGeom>
                <a:ln w="9525" cap="flat" cmpd="sng">
                  <a:solidFill>
                    <a:srgbClr val="000000"/>
                  </a:solidFill>
                  <a:prstDash val="solid"/>
                  <a:round/>
                  <a:headEnd type="none" w="med" len="med"/>
                  <a:tailEnd type="triangle" w="med" len="med"/>
                </a:ln>
              </p:spPr>
            </p:sp>
            <p:sp>
              <p:nvSpPr>
                <p:cNvPr id="61476" name="Text Box 35"/>
                <p:cNvSpPr txBox="1"/>
                <p:nvPr/>
              </p:nvSpPr>
              <p:spPr>
                <a:xfrm>
                  <a:off x="5250" y="9662"/>
                  <a:ext cx="555" cy="615"/>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p</a:t>
                  </a:r>
                  <a:endParaRPr lang="en-US" altLang="zh-CN" dirty="0">
                    <a:latin typeface="Calibri" panose="020F0502020204030204" pitchFamily="34" charset="0"/>
                    <a:ea typeface="宋体" panose="02010600030101010101" pitchFamily="2" charset="-122"/>
                  </a:endParaRPr>
                </a:p>
              </p:txBody>
            </p:sp>
            <p:grpSp>
              <p:nvGrpSpPr>
                <p:cNvPr id="61477" name="Group 36"/>
                <p:cNvGrpSpPr/>
                <p:nvPr/>
              </p:nvGrpSpPr>
              <p:grpSpPr>
                <a:xfrm>
                  <a:off x="1890" y="10322"/>
                  <a:ext cx="2604" cy="540"/>
                  <a:chOff x="2025" y="4425"/>
                  <a:chExt cx="2604" cy="540"/>
                </a:xfrm>
              </p:grpSpPr>
              <p:sp>
                <p:nvSpPr>
                  <p:cNvPr id="61478" name="Text Box 37"/>
                  <p:cNvSpPr txBox="1"/>
                  <p:nvPr/>
                </p:nvSpPr>
                <p:spPr>
                  <a:xfrm>
                    <a:off x="3069" y="4469"/>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       a</a:t>
                    </a:r>
                    <a:endParaRPr lang="en-US" altLang="zh-CN" dirty="0">
                      <a:latin typeface="Calibri" panose="020F0502020204030204" pitchFamily="34" charset="0"/>
                      <a:ea typeface="宋体" panose="02010600030101010101" pitchFamily="2" charset="-122"/>
                    </a:endParaRPr>
                  </a:p>
                </p:txBody>
              </p:sp>
              <p:sp>
                <p:nvSpPr>
                  <p:cNvPr id="61479" name="Line 38"/>
                  <p:cNvSpPr/>
                  <p:nvPr/>
                </p:nvSpPr>
                <p:spPr>
                  <a:xfrm>
                    <a:off x="2769" y="4618"/>
                    <a:ext cx="480" cy="0"/>
                  </a:xfrm>
                  <a:prstGeom prst="line">
                    <a:avLst/>
                  </a:prstGeom>
                  <a:ln w="9525" cap="flat" cmpd="sng">
                    <a:solidFill>
                      <a:srgbClr val="000000"/>
                    </a:solidFill>
                    <a:prstDash val="solid"/>
                    <a:round/>
                    <a:headEnd type="none" w="med" len="med"/>
                    <a:tailEnd type="triangle" w="med" len="med"/>
                  </a:ln>
                </p:spPr>
              </p:sp>
              <p:sp>
                <p:nvSpPr>
                  <p:cNvPr id="61480" name="Line 39"/>
                  <p:cNvSpPr/>
                  <p:nvPr/>
                </p:nvSpPr>
                <p:spPr>
                  <a:xfrm flipH="1">
                    <a:off x="2829" y="4793"/>
                    <a:ext cx="360" cy="0"/>
                  </a:xfrm>
                  <a:prstGeom prst="line">
                    <a:avLst/>
                  </a:prstGeom>
                  <a:ln w="9525" cap="flat" cmpd="sng">
                    <a:solidFill>
                      <a:srgbClr val="000000"/>
                    </a:solidFill>
                    <a:prstDash val="solid"/>
                    <a:round/>
                    <a:headEnd type="none" w="med" len="med"/>
                    <a:tailEnd type="triangle" w="med" len="med"/>
                  </a:ln>
                </p:spPr>
              </p:sp>
              <p:sp>
                <p:nvSpPr>
                  <p:cNvPr id="61481" name="Text Box 40"/>
                  <p:cNvSpPr txBox="1"/>
                  <p:nvPr/>
                </p:nvSpPr>
                <p:spPr>
                  <a:xfrm flipH="1">
                    <a:off x="2025" y="4425"/>
                    <a:ext cx="735" cy="54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 …</a:t>
                    </a:r>
                    <a:endParaRPr lang="en-US" altLang="zh-CN" dirty="0">
                      <a:latin typeface="Calibri" panose="020F0502020204030204" pitchFamily="34" charset="0"/>
                      <a:ea typeface="宋体" panose="02010600030101010101" pitchFamily="2" charset="-122"/>
                    </a:endParaRPr>
                  </a:p>
                </p:txBody>
              </p:sp>
              <p:sp>
                <p:nvSpPr>
                  <p:cNvPr id="61482" name="Line 41"/>
                  <p:cNvSpPr/>
                  <p:nvPr/>
                </p:nvSpPr>
                <p:spPr>
                  <a:xfrm>
                    <a:off x="3540" y="4485"/>
                    <a:ext cx="0" cy="390"/>
                  </a:xfrm>
                  <a:prstGeom prst="line">
                    <a:avLst/>
                  </a:prstGeom>
                  <a:ln w="9525" cap="flat" cmpd="sng">
                    <a:solidFill>
                      <a:srgbClr val="000000"/>
                    </a:solidFill>
                    <a:prstDash val="solid"/>
                    <a:round/>
                    <a:headEnd type="none" w="med" len="med"/>
                    <a:tailEnd type="none" w="med" len="med"/>
                  </a:ln>
                </p:spPr>
              </p:sp>
              <p:sp>
                <p:nvSpPr>
                  <p:cNvPr id="61483" name="Line 42"/>
                  <p:cNvSpPr/>
                  <p:nvPr/>
                </p:nvSpPr>
                <p:spPr>
                  <a:xfrm>
                    <a:off x="4125" y="4485"/>
                    <a:ext cx="0" cy="405"/>
                  </a:xfrm>
                  <a:prstGeom prst="line">
                    <a:avLst/>
                  </a:prstGeom>
                  <a:ln w="9525" cap="flat" cmpd="sng">
                    <a:solidFill>
                      <a:srgbClr val="000000"/>
                    </a:solidFill>
                    <a:prstDash val="solid"/>
                    <a:round/>
                    <a:headEnd type="none" w="med" len="med"/>
                    <a:tailEnd type="none" w="med" len="med"/>
                  </a:ln>
                </p:spPr>
              </p:sp>
            </p:grpSp>
            <p:sp>
              <p:nvSpPr>
                <p:cNvPr id="61484" name="Line 43"/>
                <p:cNvSpPr/>
                <p:nvPr/>
              </p:nvSpPr>
              <p:spPr>
                <a:xfrm flipH="1">
                  <a:off x="4419" y="10645"/>
                  <a:ext cx="1200" cy="0"/>
                </a:xfrm>
                <a:prstGeom prst="line">
                  <a:avLst/>
                </a:prstGeom>
                <a:ln w="9525" cap="flat" cmpd="sng">
                  <a:solidFill>
                    <a:srgbClr val="000000"/>
                  </a:solidFill>
                  <a:prstDash val="solid"/>
                  <a:round/>
                  <a:headEnd type="none" w="med" len="med"/>
                  <a:tailEnd type="triangle" w="med" len="med"/>
                </a:ln>
              </p:spPr>
            </p:sp>
            <p:sp>
              <p:nvSpPr>
                <p:cNvPr id="61485" name="Line 44"/>
                <p:cNvSpPr/>
                <p:nvPr/>
              </p:nvSpPr>
              <p:spPr>
                <a:xfrm>
                  <a:off x="4374" y="10470"/>
                  <a:ext cx="1320" cy="0"/>
                </a:xfrm>
                <a:prstGeom prst="line">
                  <a:avLst/>
                </a:prstGeom>
                <a:ln w="9525" cap="flat" cmpd="sng">
                  <a:solidFill>
                    <a:srgbClr val="000000"/>
                  </a:solidFill>
                  <a:prstDash val="solid"/>
                  <a:round/>
                  <a:headEnd type="none" w="med" len="med"/>
                  <a:tailEnd type="triangle" w="med" len="med"/>
                </a:ln>
              </p:spPr>
            </p:sp>
          </p:grpSp>
        </p:gr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DD65F90-A75F-4760-95CA-00242AABF3E8}"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2466"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62467" name="Rectangle 2"/>
          <p:cNvSpPr>
            <a:spLocks noGrp="1"/>
          </p:cNvSpPr>
          <p:nvPr>
            <p:ph type="title"/>
          </p:nvPr>
        </p:nvSpPr>
        <p:spPr>
          <a:ln/>
        </p:spPr>
        <p:txBody>
          <a:bodyPr vert="horz" wrap="square" lIns="91440" tIns="45720" rIns="91440" bIns="45720" anchor="ctr"/>
          <a:p>
            <a:pPr eaLnBrk="1" hangingPunct="1"/>
            <a:r>
              <a:rPr lang="zh-CN" altLang="en-US" sz="3200" dirty="0">
                <a:latin typeface="黑体" panose="02010609060101010101" pitchFamily="49" charset="-122"/>
                <a:ea typeface="黑体" panose="02010609060101010101" pitchFamily="49" charset="-122"/>
              </a:rPr>
              <a:t>双向链表的删除操作</a:t>
            </a:r>
            <a:endParaRPr lang="zh-CN" altLang="en-US" dirty="0">
              <a:latin typeface="黑体" panose="02010609060101010101" pitchFamily="49" charset="-122"/>
              <a:ea typeface="黑体" panose="02010609060101010101" pitchFamily="49" charset="-122"/>
            </a:endParaRPr>
          </a:p>
        </p:txBody>
      </p:sp>
      <p:sp>
        <p:nvSpPr>
          <p:cNvPr id="62468" name="Rectangle 3"/>
          <p:cNvSpPr>
            <a:spLocks noGrp="1"/>
          </p:cNvSpPr>
          <p:nvPr>
            <p:ph idx="1"/>
          </p:nvPr>
        </p:nvSpPr>
        <p:spPr>
          <a:ln/>
        </p:spPr>
        <p:txBody>
          <a:bodyPr vert="horz" wrap="square" lIns="91440" tIns="45720" rIns="91440" bIns="45720" anchor="t"/>
          <a:p>
            <a:pPr eaLnBrk="1" hangingPunct="1">
              <a:buClr>
                <a:srgbClr val="5B9BD5"/>
              </a:buClr>
              <a:buFont typeface="Wingdings" panose="05000000000000000000" charset="0"/>
              <a:buChar char="p"/>
            </a:pPr>
            <a:r>
              <a:rPr lang="zh-CN" altLang="en-US" sz="2400" dirty="0"/>
              <a:t>算法描述：</a:t>
            </a:r>
            <a:r>
              <a:rPr lang="zh-CN" altLang="en-US" sz="2400" dirty="0">
                <a:latin typeface="宋体" panose="02010600030101010101" pitchFamily="2" charset="-122"/>
              </a:rPr>
              <a:t>欲删除双向链表中的第</a:t>
            </a:r>
            <a:r>
              <a:rPr lang="en-US" altLang="zh-CN" sz="2400" dirty="0"/>
              <a:t>i</a:t>
            </a:r>
            <a:r>
              <a:rPr lang="zh-CN" altLang="en-US" sz="2400" dirty="0">
                <a:latin typeface="宋体" panose="02010600030101010101" pitchFamily="2" charset="-122"/>
              </a:rPr>
              <a:t>个结点，则指针的变化情况如图所示。</a:t>
            </a:r>
            <a:endParaRPr lang="zh-CN" altLang="en-US" dirty="0"/>
          </a:p>
        </p:txBody>
      </p:sp>
      <p:grpSp>
        <p:nvGrpSpPr>
          <p:cNvPr id="62469" name="Group 5"/>
          <p:cNvGrpSpPr/>
          <p:nvPr/>
        </p:nvGrpSpPr>
        <p:grpSpPr>
          <a:xfrm>
            <a:off x="169863" y="2781300"/>
            <a:ext cx="6400800" cy="2514600"/>
            <a:chOff x="1335" y="1029"/>
            <a:chExt cx="7995" cy="2451"/>
          </a:xfrm>
        </p:grpSpPr>
        <p:grpSp>
          <p:nvGrpSpPr>
            <p:cNvPr id="62470" name="Group 6"/>
            <p:cNvGrpSpPr/>
            <p:nvPr/>
          </p:nvGrpSpPr>
          <p:grpSpPr>
            <a:xfrm>
              <a:off x="1335" y="1029"/>
              <a:ext cx="7569" cy="2451"/>
              <a:chOff x="1470" y="1119"/>
              <a:chExt cx="7569" cy="2451"/>
            </a:xfrm>
          </p:grpSpPr>
          <p:grpSp>
            <p:nvGrpSpPr>
              <p:cNvPr id="62471" name="Group 7"/>
              <p:cNvGrpSpPr/>
              <p:nvPr/>
            </p:nvGrpSpPr>
            <p:grpSpPr>
              <a:xfrm>
                <a:off x="1719" y="1119"/>
                <a:ext cx="7320" cy="2451"/>
                <a:chOff x="1929" y="1179"/>
                <a:chExt cx="7320" cy="2451"/>
              </a:xfrm>
            </p:grpSpPr>
            <p:sp>
              <p:nvSpPr>
                <p:cNvPr id="62472" name="Line 8"/>
                <p:cNvSpPr/>
                <p:nvPr/>
              </p:nvSpPr>
              <p:spPr>
                <a:xfrm flipV="1">
                  <a:off x="3054" y="2903"/>
                  <a:ext cx="0" cy="312"/>
                </a:xfrm>
                <a:prstGeom prst="line">
                  <a:avLst/>
                </a:prstGeom>
                <a:ln w="3175" cap="rnd" cmpd="sng">
                  <a:solidFill>
                    <a:srgbClr val="000000"/>
                  </a:solidFill>
                  <a:prstDash val="sysDot"/>
                  <a:round/>
                  <a:headEnd type="none" w="med" len="med"/>
                  <a:tailEnd type="triangle" w="med" len="med"/>
                </a:ln>
              </p:spPr>
            </p:sp>
            <p:grpSp>
              <p:nvGrpSpPr>
                <p:cNvPr id="62473" name="Group 9"/>
                <p:cNvGrpSpPr/>
                <p:nvPr/>
              </p:nvGrpSpPr>
              <p:grpSpPr>
                <a:xfrm>
                  <a:off x="1929" y="1179"/>
                  <a:ext cx="7320" cy="2451"/>
                  <a:chOff x="1974" y="1149"/>
                  <a:chExt cx="7320" cy="2451"/>
                </a:xfrm>
              </p:grpSpPr>
              <p:sp>
                <p:nvSpPr>
                  <p:cNvPr id="62474" name="Text Box 10"/>
                  <p:cNvSpPr txBox="1"/>
                  <p:nvPr/>
                </p:nvSpPr>
                <p:spPr>
                  <a:xfrm>
                    <a:off x="2259" y="2345"/>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       a</a:t>
                    </a:r>
                    <a:endParaRPr lang="en-US" altLang="zh-CN" dirty="0">
                      <a:latin typeface="Calibri" panose="020F0502020204030204" pitchFamily="34" charset="0"/>
                      <a:ea typeface="宋体" panose="02010600030101010101" pitchFamily="2" charset="-122"/>
                    </a:endParaRPr>
                  </a:p>
                </p:txBody>
              </p:sp>
              <p:grpSp>
                <p:nvGrpSpPr>
                  <p:cNvPr id="62475" name="Group 11"/>
                  <p:cNvGrpSpPr/>
                  <p:nvPr/>
                </p:nvGrpSpPr>
                <p:grpSpPr>
                  <a:xfrm>
                    <a:off x="1974" y="1149"/>
                    <a:ext cx="7320" cy="2451"/>
                    <a:chOff x="1974" y="1149"/>
                    <a:chExt cx="7320" cy="2451"/>
                  </a:xfrm>
                </p:grpSpPr>
                <p:sp>
                  <p:nvSpPr>
                    <p:cNvPr id="62476" name="Text Box 12"/>
                    <p:cNvSpPr txBox="1"/>
                    <p:nvPr/>
                  </p:nvSpPr>
                  <p:spPr>
                    <a:xfrm>
                      <a:off x="4854" y="2345"/>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         b</a:t>
                      </a:r>
                      <a:endParaRPr lang="en-US" altLang="zh-CN" dirty="0">
                        <a:latin typeface="Calibri" panose="020F0502020204030204" pitchFamily="34" charset="0"/>
                        <a:ea typeface="宋体" panose="02010600030101010101" pitchFamily="2" charset="-122"/>
                      </a:endParaRPr>
                    </a:p>
                  </p:txBody>
                </p:sp>
                <p:sp>
                  <p:nvSpPr>
                    <p:cNvPr id="62477" name="Text Box 13"/>
                    <p:cNvSpPr txBox="1"/>
                    <p:nvPr/>
                  </p:nvSpPr>
                  <p:spPr>
                    <a:xfrm>
                      <a:off x="7289" y="2345"/>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             c</a:t>
                      </a:r>
                      <a:endParaRPr lang="en-US" altLang="zh-CN" dirty="0">
                        <a:latin typeface="Calibri" panose="020F0502020204030204" pitchFamily="34" charset="0"/>
                        <a:ea typeface="宋体" panose="02010600030101010101" pitchFamily="2" charset="-122"/>
                      </a:endParaRPr>
                    </a:p>
                  </p:txBody>
                </p:sp>
                <p:sp>
                  <p:nvSpPr>
                    <p:cNvPr id="62478" name="Line 14"/>
                    <p:cNvSpPr/>
                    <p:nvPr/>
                  </p:nvSpPr>
                  <p:spPr>
                    <a:xfrm>
                      <a:off x="2574" y="2345"/>
                      <a:ext cx="0" cy="416"/>
                    </a:xfrm>
                    <a:prstGeom prst="line">
                      <a:avLst/>
                    </a:prstGeom>
                    <a:ln w="9525" cap="flat" cmpd="sng">
                      <a:solidFill>
                        <a:srgbClr val="000000"/>
                      </a:solidFill>
                      <a:prstDash val="solid"/>
                      <a:round/>
                      <a:headEnd type="none" w="med" len="med"/>
                      <a:tailEnd type="none" w="med" len="med"/>
                    </a:ln>
                  </p:spPr>
                </p:sp>
                <p:sp>
                  <p:nvSpPr>
                    <p:cNvPr id="62479" name="Line 15"/>
                    <p:cNvSpPr/>
                    <p:nvPr/>
                  </p:nvSpPr>
                  <p:spPr>
                    <a:xfrm>
                      <a:off x="3294" y="2345"/>
                      <a:ext cx="0" cy="416"/>
                    </a:xfrm>
                    <a:prstGeom prst="line">
                      <a:avLst/>
                    </a:prstGeom>
                    <a:ln w="9525" cap="flat" cmpd="sng">
                      <a:solidFill>
                        <a:srgbClr val="000000"/>
                      </a:solidFill>
                      <a:prstDash val="solid"/>
                      <a:round/>
                      <a:headEnd type="none" w="med" len="med"/>
                      <a:tailEnd type="none" w="med" len="med"/>
                    </a:ln>
                  </p:spPr>
                </p:sp>
                <p:sp>
                  <p:nvSpPr>
                    <p:cNvPr id="62480" name="Line 16"/>
                    <p:cNvSpPr/>
                    <p:nvPr/>
                  </p:nvSpPr>
                  <p:spPr>
                    <a:xfrm>
                      <a:off x="5334" y="2345"/>
                      <a:ext cx="0" cy="416"/>
                    </a:xfrm>
                    <a:prstGeom prst="line">
                      <a:avLst/>
                    </a:prstGeom>
                    <a:ln w="9525" cap="flat" cmpd="sng">
                      <a:solidFill>
                        <a:srgbClr val="000000"/>
                      </a:solidFill>
                      <a:prstDash val="solid"/>
                      <a:round/>
                      <a:headEnd type="none" w="med" len="med"/>
                      <a:tailEnd type="none" w="med" len="med"/>
                    </a:ln>
                  </p:spPr>
                </p:sp>
                <p:sp>
                  <p:nvSpPr>
                    <p:cNvPr id="62481" name="Line 17"/>
                    <p:cNvSpPr/>
                    <p:nvPr/>
                  </p:nvSpPr>
                  <p:spPr>
                    <a:xfrm>
                      <a:off x="5934" y="2345"/>
                      <a:ext cx="0" cy="416"/>
                    </a:xfrm>
                    <a:prstGeom prst="line">
                      <a:avLst/>
                    </a:prstGeom>
                    <a:ln w="9525" cap="flat" cmpd="sng">
                      <a:solidFill>
                        <a:srgbClr val="000000"/>
                      </a:solidFill>
                      <a:prstDash val="solid"/>
                      <a:round/>
                      <a:headEnd type="none" w="med" len="med"/>
                      <a:tailEnd type="none" w="med" len="med"/>
                    </a:ln>
                  </p:spPr>
                </p:sp>
                <p:sp>
                  <p:nvSpPr>
                    <p:cNvPr id="62482" name="Line 18"/>
                    <p:cNvSpPr/>
                    <p:nvPr/>
                  </p:nvSpPr>
                  <p:spPr>
                    <a:xfrm>
                      <a:off x="7974" y="2345"/>
                      <a:ext cx="0" cy="416"/>
                    </a:xfrm>
                    <a:prstGeom prst="line">
                      <a:avLst/>
                    </a:prstGeom>
                    <a:ln w="9525" cap="flat" cmpd="sng">
                      <a:solidFill>
                        <a:srgbClr val="000000"/>
                      </a:solidFill>
                      <a:prstDash val="solid"/>
                      <a:round/>
                      <a:headEnd type="none" w="med" len="med"/>
                      <a:tailEnd type="none" w="med" len="med"/>
                    </a:ln>
                  </p:spPr>
                </p:sp>
                <p:sp>
                  <p:nvSpPr>
                    <p:cNvPr id="62483" name="Line 19"/>
                    <p:cNvSpPr/>
                    <p:nvPr/>
                  </p:nvSpPr>
                  <p:spPr>
                    <a:xfrm>
                      <a:off x="8574" y="2345"/>
                      <a:ext cx="0" cy="416"/>
                    </a:xfrm>
                    <a:prstGeom prst="line">
                      <a:avLst/>
                    </a:prstGeom>
                    <a:ln w="9525" cap="flat" cmpd="sng">
                      <a:solidFill>
                        <a:srgbClr val="000000"/>
                      </a:solidFill>
                      <a:prstDash val="solid"/>
                      <a:round/>
                      <a:headEnd type="none" w="med" len="med"/>
                      <a:tailEnd type="none" w="med" len="med"/>
                    </a:ln>
                  </p:spPr>
                </p:sp>
                <p:sp>
                  <p:nvSpPr>
                    <p:cNvPr id="62484" name="Line 20"/>
                    <p:cNvSpPr/>
                    <p:nvPr/>
                  </p:nvSpPr>
                  <p:spPr>
                    <a:xfrm>
                      <a:off x="3654" y="2536"/>
                      <a:ext cx="1200" cy="0"/>
                    </a:xfrm>
                    <a:prstGeom prst="line">
                      <a:avLst/>
                    </a:prstGeom>
                    <a:ln w="9525" cap="flat" cmpd="sng">
                      <a:solidFill>
                        <a:srgbClr val="000000"/>
                      </a:solidFill>
                      <a:prstDash val="solid"/>
                      <a:round/>
                      <a:headEnd type="none" w="med" len="med"/>
                      <a:tailEnd type="triangle" w="med" len="med"/>
                    </a:ln>
                  </p:spPr>
                </p:sp>
                <p:sp>
                  <p:nvSpPr>
                    <p:cNvPr id="62485" name="Line 21"/>
                    <p:cNvSpPr/>
                    <p:nvPr/>
                  </p:nvSpPr>
                  <p:spPr>
                    <a:xfrm flipH="1">
                      <a:off x="3834" y="2651"/>
                      <a:ext cx="1200" cy="0"/>
                    </a:xfrm>
                    <a:prstGeom prst="line">
                      <a:avLst/>
                    </a:prstGeom>
                    <a:ln w="9525" cap="flat" cmpd="sng">
                      <a:solidFill>
                        <a:srgbClr val="000000"/>
                      </a:solidFill>
                      <a:prstDash val="solid"/>
                      <a:round/>
                      <a:headEnd type="none" w="med" len="med"/>
                      <a:tailEnd type="triangle" w="med" len="med"/>
                    </a:ln>
                  </p:spPr>
                </p:sp>
                <p:sp>
                  <p:nvSpPr>
                    <p:cNvPr id="62486" name="Line 22"/>
                    <p:cNvSpPr/>
                    <p:nvPr/>
                  </p:nvSpPr>
                  <p:spPr>
                    <a:xfrm>
                      <a:off x="2064" y="2536"/>
                      <a:ext cx="240" cy="0"/>
                    </a:xfrm>
                    <a:prstGeom prst="line">
                      <a:avLst/>
                    </a:prstGeom>
                    <a:ln w="9525" cap="flat" cmpd="sng">
                      <a:solidFill>
                        <a:srgbClr val="000000"/>
                      </a:solidFill>
                      <a:prstDash val="solid"/>
                      <a:round/>
                      <a:headEnd type="none" w="med" len="med"/>
                      <a:tailEnd type="triangle" w="med" len="med"/>
                    </a:ln>
                  </p:spPr>
                </p:sp>
                <p:sp>
                  <p:nvSpPr>
                    <p:cNvPr id="62487" name="Line 23"/>
                    <p:cNvSpPr/>
                    <p:nvPr/>
                  </p:nvSpPr>
                  <p:spPr>
                    <a:xfrm flipH="1">
                      <a:off x="1974" y="2681"/>
                      <a:ext cx="360" cy="0"/>
                    </a:xfrm>
                    <a:prstGeom prst="line">
                      <a:avLst/>
                    </a:prstGeom>
                    <a:ln w="9525" cap="flat" cmpd="sng">
                      <a:solidFill>
                        <a:srgbClr val="000000"/>
                      </a:solidFill>
                      <a:prstDash val="solid"/>
                      <a:round/>
                      <a:headEnd type="none" w="med" len="med"/>
                      <a:tailEnd type="triangle" w="med" len="med"/>
                    </a:ln>
                  </p:spPr>
                </p:sp>
                <p:sp>
                  <p:nvSpPr>
                    <p:cNvPr id="62488" name="Line 24"/>
                    <p:cNvSpPr/>
                    <p:nvPr/>
                  </p:nvSpPr>
                  <p:spPr>
                    <a:xfrm>
                      <a:off x="8814" y="2476"/>
                      <a:ext cx="480" cy="0"/>
                    </a:xfrm>
                    <a:prstGeom prst="line">
                      <a:avLst/>
                    </a:prstGeom>
                    <a:ln w="9525" cap="flat" cmpd="sng">
                      <a:solidFill>
                        <a:srgbClr val="000000"/>
                      </a:solidFill>
                      <a:prstDash val="solid"/>
                      <a:round/>
                      <a:headEnd type="none" w="med" len="med"/>
                      <a:tailEnd type="triangle" w="med" len="med"/>
                    </a:ln>
                  </p:spPr>
                </p:sp>
                <p:sp>
                  <p:nvSpPr>
                    <p:cNvPr id="62489" name="Line 25"/>
                    <p:cNvSpPr/>
                    <p:nvPr/>
                  </p:nvSpPr>
                  <p:spPr>
                    <a:xfrm flipH="1">
                      <a:off x="8814" y="2666"/>
                      <a:ext cx="360" cy="0"/>
                    </a:xfrm>
                    <a:prstGeom prst="line">
                      <a:avLst/>
                    </a:prstGeom>
                    <a:ln w="9525" cap="flat" cmpd="sng">
                      <a:solidFill>
                        <a:srgbClr val="000000"/>
                      </a:solidFill>
                      <a:prstDash val="solid"/>
                      <a:round/>
                      <a:headEnd type="none" w="med" len="med"/>
                      <a:tailEnd type="triangle" w="med" len="med"/>
                    </a:ln>
                  </p:spPr>
                </p:sp>
                <p:sp>
                  <p:nvSpPr>
                    <p:cNvPr id="62490" name="Line 26"/>
                    <p:cNvSpPr/>
                    <p:nvPr/>
                  </p:nvSpPr>
                  <p:spPr>
                    <a:xfrm>
                      <a:off x="6174" y="2536"/>
                      <a:ext cx="1200" cy="0"/>
                    </a:xfrm>
                    <a:prstGeom prst="line">
                      <a:avLst/>
                    </a:prstGeom>
                    <a:ln w="9525" cap="flat" cmpd="sng">
                      <a:solidFill>
                        <a:srgbClr val="000000"/>
                      </a:solidFill>
                      <a:prstDash val="solid"/>
                      <a:round/>
                      <a:headEnd type="none" w="med" len="med"/>
                      <a:tailEnd type="triangle" w="med" len="med"/>
                    </a:ln>
                  </p:spPr>
                </p:sp>
                <p:sp>
                  <p:nvSpPr>
                    <p:cNvPr id="62491" name="Line 27"/>
                    <p:cNvSpPr/>
                    <p:nvPr/>
                  </p:nvSpPr>
                  <p:spPr>
                    <a:xfrm flipH="1">
                      <a:off x="6204" y="2681"/>
                      <a:ext cx="1200" cy="0"/>
                    </a:xfrm>
                    <a:prstGeom prst="line">
                      <a:avLst/>
                    </a:prstGeom>
                    <a:ln w="9525" cap="flat" cmpd="sng">
                      <a:solidFill>
                        <a:srgbClr val="000000"/>
                      </a:solidFill>
                      <a:prstDash val="solid"/>
                      <a:round/>
                      <a:headEnd type="none" w="med" len="med"/>
                      <a:tailEnd type="triangle" w="med" len="med"/>
                    </a:ln>
                  </p:spPr>
                </p:sp>
                <p:sp>
                  <p:nvSpPr>
                    <p:cNvPr id="62492" name="Text Box 28"/>
                    <p:cNvSpPr txBox="1"/>
                    <p:nvPr/>
                  </p:nvSpPr>
                  <p:spPr>
                    <a:xfrm>
                      <a:off x="5334" y="1149"/>
                      <a:ext cx="540" cy="416"/>
                    </a:xfrm>
                    <a:prstGeom prst="rect">
                      <a:avLst/>
                    </a:prstGeom>
                    <a:solidFill>
                      <a:srgbClr val="FFFFFF"/>
                    </a:solidFill>
                    <a:ln w="9525" cap="flat" cmpd="sng">
                      <a:solidFill>
                        <a:srgbClr val="FFFFFF"/>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p</a:t>
                      </a:r>
                      <a:endParaRPr lang="en-US" altLang="zh-CN" dirty="0">
                        <a:latin typeface="Calibri" panose="020F0502020204030204" pitchFamily="34" charset="0"/>
                        <a:ea typeface="宋体" panose="02010600030101010101" pitchFamily="2" charset="-122"/>
                      </a:endParaRPr>
                    </a:p>
                  </p:txBody>
                </p:sp>
                <p:sp>
                  <p:nvSpPr>
                    <p:cNvPr id="62493" name="Line 29"/>
                    <p:cNvSpPr/>
                    <p:nvPr/>
                  </p:nvSpPr>
                  <p:spPr>
                    <a:xfrm>
                      <a:off x="5574" y="1652"/>
                      <a:ext cx="0" cy="520"/>
                    </a:xfrm>
                    <a:prstGeom prst="line">
                      <a:avLst/>
                    </a:prstGeom>
                    <a:ln w="9525" cap="flat" cmpd="sng">
                      <a:solidFill>
                        <a:srgbClr val="000000"/>
                      </a:solidFill>
                      <a:prstDash val="solid"/>
                      <a:round/>
                      <a:headEnd type="none" w="med" len="med"/>
                      <a:tailEnd type="triangle" w="med" len="med"/>
                    </a:ln>
                  </p:spPr>
                </p:sp>
                <p:sp>
                  <p:nvSpPr>
                    <p:cNvPr id="62494" name="Freeform 30"/>
                    <p:cNvSpPr/>
                    <p:nvPr/>
                  </p:nvSpPr>
                  <p:spPr>
                    <a:xfrm>
                      <a:off x="3054" y="1947"/>
                      <a:ext cx="5040" cy="520"/>
                    </a:xfrm>
                    <a:custGeom>
                      <a:avLst/>
                      <a:gdLst/>
                      <a:ahLst/>
                      <a:cxnLst>
                        <a:cxn ang="0">
                          <a:pos x="600" y="520"/>
                        </a:cxn>
                        <a:cxn ang="0">
                          <a:pos x="600" y="104"/>
                        </a:cxn>
                        <a:cxn ang="0">
                          <a:pos x="4200" y="0"/>
                        </a:cxn>
                        <a:cxn ang="0">
                          <a:pos x="5040" y="104"/>
                        </a:cxn>
                      </a:cxnLst>
                      <a:pathLst>
                        <a:path w="5040" h="520">
                          <a:moveTo>
                            <a:pt x="600" y="520"/>
                          </a:moveTo>
                          <a:cubicBezTo>
                            <a:pt x="300" y="355"/>
                            <a:pt x="0" y="191"/>
                            <a:pt x="600" y="104"/>
                          </a:cubicBezTo>
                          <a:cubicBezTo>
                            <a:pt x="1200" y="17"/>
                            <a:pt x="3460" y="0"/>
                            <a:pt x="4200" y="0"/>
                          </a:cubicBezTo>
                          <a:cubicBezTo>
                            <a:pt x="4940" y="0"/>
                            <a:pt x="4880" y="87"/>
                            <a:pt x="5040" y="104"/>
                          </a:cubicBezTo>
                        </a:path>
                      </a:pathLst>
                    </a:custGeom>
                    <a:noFill/>
                    <a:ln w="3175" cap="rnd" cmpd="sng">
                      <a:solidFill>
                        <a:srgbClr val="000000"/>
                      </a:solidFill>
                      <a:prstDash val="sysDot"/>
                      <a:round/>
                      <a:headEnd type="none" w="med" len="med"/>
                      <a:tailEnd type="none" w="med" len="med"/>
                    </a:ln>
                  </p:spPr>
                  <p:txBody>
                    <a:bodyPr/>
                    <a:p>
                      <a:endParaRPr lang="zh-CN" altLang="en-US"/>
                    </a:p>
                  </p:txBody>
                </p:sp>
                <p:sp>
                  <p:nvSpPr>
                    <p:cNvPr id="62495" name="Line 31"/>
                    <p:cNvSpPr/>
                    <p:nvPr/>
                  </p:nvSpPr>
                  <p:spPr>
                    <a:xfrm>
                      <a:off x="8094" y="2137"/>
                      <a:ext cx="120" cy="208"/>
                    </a:xfrm>
                    <a:prstGeom prst="line">
                      <a:avLst/>
                    </a:prstGeom>
                    <a:ln w="9525" cap="flat" cmpd="sng">
                      <a:solidFill>
                        <a:srgbClr val="000000"/>
                      </a:solidFill>
                      <a:prstDash val="solid"/>
                      <a:round/>
                      <a:headEnd type="none" w="med" len="med"/>
                      <a:tailEnd type="triangle" w="med" len="med"/>
                    </a:ln>
                  </p:spPr>
                </p:sp>
                <p:sp>
                  <p:nvSpPr>
                    <p:cNvPr id="62496" name="Freeform 32"/>
                    <p:cNvSpPr/>
                    <p:nvPr/>
                  </p:nvSpPr>
                  <p:spPr>
                    <a:xfrm>
                      <a:off x="3054" y="2799"/>
                      <a:ext cx="5460" cy="589"/>
                    </a:xfrm>
                    <a:custGeom>
                      <a:avLst/>
                      <a:gdLst/>
                      <a:ahLst/>
                      <a:cxnLst>
                        <a:cxn ang="0">
                          <a:pos x="4680" y="0"/>
                        </a:cxn>
                        <a:cxn ang="0">
                          <a:pos x="4680" y="520"/>
                        </a:cxn>
                        <a:cxn ang="0">
                          <a:pos x="0" y="416"/>
                        </a:cxn>
                      </a:cxnLst>
                      <a:pathLst>
                        <a:path w="5460" h="589">
                          <a:moveTo>
                            <a:pt x="4680" y="0"/>
                          </a:moveTo>
                          <a:cubicBezTo>
                            <a:pt x="5070" y="225"/>
                            <a:pt x="5460" y="451"/>
                            <a:pt x="4680" y="520"/>
                          </a:cubicBezTo>
                          <a:cubicBezTo>
                            <a:pt x="3900" y="589"/>
                            <a:pt x="760" y="433"/>
                            <a:pt x="0" y="416"/>
                          </a:cubicBezTo>
                        </a:path>
                      </a:pathLst>
                    </a:custGeom>
                    <a:noFill/>
                    <a:ln w="3175" cap="rnd" cmpd="sng">
                      <a:solidFill>
                        <a:srgbClr val="000000"/>
                      </a:solidFill>
                      <a:prstDash val="sysDot"/>
                      <a:round/>
                      <a:headEnd type="none" w="med" len="med"/>
                      <a:tailEnd type="none" w="med" len="med"/>
                    </a:ln>
                  </p:spPr>
                  <p:txBody>
                    <a:bodyPr/>
                    <a:p>
                      <a:endParaRPr lang="zh-CN" altLang="en-US"/>
                    </a:p>
                  </p:txBody>
                </p:sp>
                <p:sp>
                  <p:nvSpPr>
                    <p:cNvPr id="62497" name="Text Box 33"/>
                    <p:cNvSpPr txBox="1"/>
                    <p:nvPr/>
                  </p:nvSpPr>
                  <p:spPr>
                    <a:xfrm>
                      <a:off x="4950" y="3150"/>
                      <a:ext cx="585" cy="45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②</a:t>
                      </a:r>
                      <a:endParaRPr lang="en-US" altLang="zh-CN" dirty="0">
                        <a:latin typeface="Calibri" panose="020F0502020204030204" pitchFamily="34" charset="0"/>
                        <a:ea typeface="宋体" panose="02010600030101010101" pitchFamily="2" charset="-122"/>
                      </a:endParaRPr>
                    </a:p>
                  </p:txBody>
                </p:sp>
                <p:sp>
                  <p:nvSpPr>
                    <p:cNvPr id="62498" name="Text Box 34"/>
                    <p:cNvSpPr txBox="1"/>
                    <p:nvPr/>
                  </p:nvSpPr>
                  <p:spPr>
                    <a:xfrm>
                      <a:off x="4080" y="1635"/>
                      <a:ext cx="585" cy="45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①</a:t>
                      </a:r>
                      <a:endParaRPr lang="en-US" altLang="zh-CN" dirty="0">
                        <a:latin typeface="Calibri" panose="020F0502020204030204" pitchFamily="34" charset="0"/>
                        <a:ea typeface="宋体" panose="02010600030101010101" pitchFamily="2" charset="-122"/>
                      </a:endParaRPr>
                    </a:p>
                  </p:txBody>
                </p:sp>
              </p:grpSp>
            </p:grpSp>
          </p:grpSp>
          <p:sp>
            <p:nvSpPr>
              <p:cNvPr id="62499" name="Text Box 35"/>
              <p:cNvSpPr txBox="1"/>
              <p:nvPr/>
            </p:nvSpPr>
            <p:spPr>
              <a:xfrm>
                <a:off x="1470" y="2340"/>
                <a:ext cx="465" cy="42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a:t>
                </a:r>
                <a:endParaRPr lang="en-US" altLang="zh-CN" dirty="0">
                  <a:latin typeface="Calibri" panose="020F0502020204030204" pitchFamily="34" charset="0"/>
                  <a:ea typeface="宋体" panose="02010600030101010101" pitchFamily="2" charset="-122"/>
                </a:endParaRPr>
              </a:p>
            </p:txBody>
          </p:sp>
        </p:grpSp>
        <p:sp>
          <p:nvSpPr>
            <p:cNvPr id="62500" name="Text Box 36"/>
            <p:cNvSpPr txBox="1"/>
            <p:nvPr/>
          </p:nvSpPr>
          <p:spPr>
            <a:xfrm>
              <a:off x="8790" y="2235"/>
              <a:ext cx="540" cy="555"/>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a:t>
              </a:r>
              <a:endParaRPr lang="en-US" altLang="zh-CN" dirty="0">
                <a:latin typeface="Calibri" panose="020F0502020204030204" pitchFamily="34" charset="0"/>
                <a:ea typeface="宋体" panose="02010600030101010101" pitchFamily="2" charset="-122"/>
              </a:endParaRPr>
            </a:p>
          </p:txBody>
        </p:sp>
      </p:grpSp>
      <p:sp>
        <p:nvSpPr>
          <p:cNvPr id="2" name="矩形 1"/>
          <p:cNvSpPr/>
          <p:nvPr/>
        </p:nvSpPr>
        <p:spPr>
          <a:xfrm>
            <a:off x="6550025" y="3041650"/>
            <a:ext cx="5043488" cy="1385888"/>
          </a:xfrm>
          <a:prstGeom prst="rect">
            <a:avLst/>
          </a:prstGeom>
          <a:ln w="22225">
            <a:solidFill>
              <a:schemeClr val="accent5">
                <a:lumMod val="75000"/>
              </a:schemeClr>
            </a:solidFill>
          </a:ln>
        </p:spPr>
        <p:txBody>
          <a:bodyPr>
            <a:spAutoFit/>
          </a:body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p-&gt;prior-&gt;next=p-&gt;next;</a:t>
            </a:r>
            <a:endParaRPr kumimoji="0"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p-&gt;next-&gt;prior=p-&gt;prior;</a:t>
            </a:r>
            <a:endParaRPr kumimoji="0"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free(p);</a:t>
            </a:r>
            <a:endParaRPr kumimoji="0" lang="zh-CN" altLang="en-US" sz="2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D91014C-90F8-4E7B-A297-710D542A0584}"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3490"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63491" name="Rectangle 2"/>
          <p:cNvSpPr>
            <a:spLocks noGrp="1"/>
          </p:cNvSpPr>
          <p:nvPr>
            <p:ph type="title"/>
          </p:nvPr>
        </p:nvSpPr>
        <p:spPr>
          <a:ln/>
        </p:spPr>
        <p:txBody>
          <a:bodyPr vert="horz" wrap="square" lIns="91440" tIns="45720" rIns="91440" bIns="45720" anchor="ctr"/>
          <a:p>
            <a:pPr eaLnBrk="1" hangingPunct="1"/>
            <a:r>
              <a:rPr lang="zh-CN" altLang="en-US" sz="3200" dirty="0">
                <a:latin typeface="黑体" panose="02010609060101010101" pitchFamily="49" charset="-122"/>
                <a:ea typeface="黑体" panose="02010609060101010101" pitchFamily="49" charset="-122"/>
              </a:rPr>
              <a:t>双向链表的删除操作算法实现</a:t>
            </a:r>
            <a:endParaRPr lang="zh-CN" altLang="en-US" dirty="0">
              <a:latin typeface="黑体" panose="02010609060101010101" pitchFamily="49" charset="-122"/>
              <a:ea typeface="黑体" panose="02010609060101010101" pitchFamily="49" charset="-122"/>
            </a:endParaRPr>
          </a:p>
        </p:txBody>
      </p:sp>
      <p:sp>
        <p:nvSpPr>
          <p:cNvPr id="63492" name="Rectangle 3"/>
          <p:cNvSpPr>
            <a:spLocks noGrp="1"/>
          </p:cNvSpPr>
          <p:nvPr>
            <p:ph idx="1"/>
          </p:nvPr>
        </p:nvSpPr>
        <p:spPr>
          <a:xfrm>
            <a:off x="188913" y="1392238"/>
            <a:ext cx="11771312" cy="4964112"/>
          </a:xfrm>
          <a:ln>
            <a:solidFill>
              <a:schemeClr val="accent1"/>
            </a:solidFill>
            <a:miter/>
          </a:ln>
        </p:spPr>
        <p:txBody>
          <a:bodyPr vert="horz" wrap="square" lIns="91440" tIns="45720" rIns="91440" bIns="45720" anchor="t"/>
          <a:p>
            <a:pPr algn="just" eaLnBrk="1" hangingPunct="1">
              <a:buFont typeface="Wingdings" panose="05000000000000000000" pitchFamily="2" charset="2"/>
              <a:buNone/>
            </a:pPr>
            <a:r>
              <a:rPr lang="en-US" altLang="zh-CN" dirty="0">
                <a:latin typeface="宋体" panose="02010600030101010101" pitchFamily="2" charset="-122"/>
              </a:rPr>
              <a:t>int DlinkDel(DoubleList L,int i,ElemType *e)</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DNode  *p;</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 /*</a:t>
            </a:r>
            <a:r>
              <a:rPr lang="zh-CN" altLang="en-US" dirty="0">
                <a:latin typeface="宋体" panose="02010600030101010101" pitchFamily="2" charset="-122"/>
              </a:rPr>
              <a:t>首先检查待插入的位置</a:t>
            </a:r>
            <a:r>
              <a:rPr lang="en-US" altLang="zh-CN" dirty="0">
                <a:latin typeface="宋体" panose="02010600030101010101" pitchFamily="2" charset="-122"/>
              </a:rPr>
              <a:t>i</a:t>
            </a:r>
            <a:r>
              <a:rPr lang="zh-CN" altLang="en-US" dirty="0">
                <a:latin typeface="宋体" panose="02010600030101010101" pitchFamily="2" charset="-122"/>
              </a:rPr>
              <a:t>是否合法*</a:t>
            </a:r>
            <a:r>
              <a:rPr lang="en-US" altLang="zh-CN" dirty="0">
                <a:latin typeface="宋体" panose="02010600030101010101" pitchFamily="2" charset="-122"/>
              </a:rPr>
              <a:t>/</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ea typeface="PMingLiU"/>
              </a:rPr>
              <a:t>	  </a:t>
            </a:r>
            <a:r>
              <a:rPr lang="en-US" altLang="zh-CN" dirty="0">
                <a:latin typeface="宋体" panose="02010600030101010101" pitchFamily="2" charset="-122"/>
              </a:rPr>
              <a:t>… /*</a:t>
            </a:r>
            <a:r>
              <a:rPr lang="zh-CN" altLang="en-US" dirty="0">
                <a:latin typeface="宋体" panose="02010600030101010101" pitchFamily="2" charset="-122"/>
              </a:rPr>
              <a:t>若位置</a:t>
            </a:r>
            <a:r>
              <a:rPr lang="en-US" altLang="zh-CN" dirty="0">
                <a:latin typeface="宋体" panose="02010600030101010101" pitchFamily="2" charset="-122"/>
              </a:rPr>
              <a:t>i</a:t>
            </a:r>
            <a:r>
              <a:rPr lang="zh-CN" altLang="en-US" dirty="0">
                <a:latin typeface="宋体" panose="02010600030101010101" pitchFamily="2" charset="-122"/>
              </a:rPr>
              <a:t>合法，则让指针</a:t>
            </a:r>
            <a:r>
              <a:rPr lang="en-US" altLang="zh-CN" dirty="0">
                <a:latin typeface="宋体" panose="02010600030101010101" pitchFamily="2" charset="-122"/>
              </a:rPr>
              <a:t>p</a:t>
            </a:r>
            <a:r>
              <a:rPr lang="zh-CN" altLang="en-US" dirty="0">
                <a:latin typeface="宋体" panose="02010600030101010101" pitchFamily="2" charset="-122"/>
              </a:rPr>
              <a:t>指向它*</a:t>
            </a:r>
            <a:r>
              <a:rPr lang="en-US" altLang="zh-CN" dirty="0">
                <a:latin typeface="宋体" panose="02010600030101010101" pitchFamily="2" charset="-122"/>
              </a:rPr>
              <a:t>/</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*e=p-&gt;data;</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b="1" dirty="0">
                <a:solidFill>
                  <a:srgbClr val="FF0000"/>
                </a:solidFill>
                <a:latin typeface="宋体" panose="02010600030101010101" pitchFamily="2" charset="-122"/>
              </a:rPr>
              <a:t>    p-&gt;prior-&gt;next=p-&gt;next;</a:t>
            </a:r>
            <a:endParaRPr lang="en-US" altLang="zh-CN" b="1" dirty="0">
              <a:solidFill>
                <a:srgbClr val="FF0000"/>
              </a:solidFill>
              <a:latin typeface="宋体" panose="02010600030101010101" pitchFamily="2" charset="-122"/>
            </a:endParaRPr>
          </a:p>
          <a:p>
            <a:pPr algn="just" eaLnBrk="1" hangingPunct="1">
              <a:buFont typeface="Wingdings" panose="05000000000000000000" pitchFamily="2" charset="2"/>
              <a:buNone/>
            </a:pPr>
            <a:r>
              <a:rPr lang="en-US" altLang="zh-CN" b="1" dirty="0">
                <a:solidFill>
                  <a:srgbClr val="FF0000"/>
                </a:solidFill>
                <a:latin typeface="宋体" panose="02010600030101010101" pitchFamily="2" charset="-122"/>
              </a:rPr>
              <a:t>    p-&gt;next-&gt;prior=p-&gt;prior;</a:t>
            </a:r>
            <a:endParaRPr lang="en-US" altLang="zh-CN" b="1" dirty="0">
              <a:solidFill>
                <a:srgbClr val="FF0000"/>
              </a:solidFill>
              <a:latin typeface="宋体" panose="02010600030101010101" pitchFamily="2" charset="-122"/>
            </a:endParaRPr>
          </a:p>
          <a:p>
            <a:pPr algn="just" eaLnBrk="1" hangingPunct="1">
              <a:buFont typeface="Wingdings" panose="05000000000000000000" pitchFamily="2" charset="2"/>
              <a:buNone/>
            </a:pPr>
            <a:r>
              <a:rPr lang="en-US" altLang="zh-CN" b="1" dirty="0">
                <a:solidFill>
                  <a:srgbClr val="FF0000"/>
                </a:solidFill>
                <a:latin typeface="宋体" panose="02010600030101010101" pitchFamily="2" charset="-122"/>
              </a:rPr>
              <a:t>    free(p);</a:t>
            </a:r>
            <a:endParaRPr lang="en-US" altLang="zh-CN" b="1" dirty="0">
              <a:solidFill>
                <a:srgbClr val="FF0000"/>
              </a:solidFill>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return TRUE;</a:t>
            </a:r>
            <a:endParaRPr lang="en-US" altLang="zh-CN" dirty="0">
              <a:latin typeface="宋体" panose="02010600030101010101" pitchFamily="2" charset="-122"/>
            </a:endParaRPr>
          </a:p>
          <a:p>
            <a:pPr eaLnBrk="1" hangingPunct="1">
              <a:buFont typeface="Wingdings" panose="05000000000000000000" pitchFamily="2" charset="2"/>
              <a:buNone/>
            </a:pPr>
            <a:r>
              <a:rPr lang="en-US" altLang="zh-CN" dirty="0">
                <a:latin typeface="宋体" panose="02010600030101010101" pitchFamily="2" charset="-122"/>
              </a:rPr>
              <a:t>} </a:t>
            </a:r>
            <a:endParaRPr lang="en-US" altLang="zh-CN" dirty="0">
              <a:latin typeface="宋体" panose="02010600030101010101" pitchFamily="2" charset="-122"/>
            </a:endParaRPr>
          </a:p>
        </p:txBody>
      </p:sp>
      <p:grpSp>
        <p:nvGrpSpPr>
          <p:cNvPr id="63493" name="Group 5"/>
          <p:cNvGrpSpPr/>
          <p:nvPr/>
        </p:nvGrpSpPr>
        <p:grpSpPr>
          <a:xfrm>
            <a:off x="5559425" y="3003550"/>
            <a:ext cx="6400800" cy="2514600"/>
            <a:chOff x="1335" y="1029"/>
            <a:chExt cx="7995" cy="2451"/>
          </a:xfrm>
        </p:grpSpPr>
        <p:grpSp>
          <p:nvGrpSpPr>
            <p:cNvPr id="63494" name="Group 6"/>
            <p:cNvGrpSpPr/>
            <p:nvPr/>
          </p:nvGrpSpPr>
          <p:grpSpPr>
            <a:xfrm>
              <a:off x="1335" y="1029"/>
              <a:ext cx="7569" cy="2451"/>
              <a:chOff x="1470" y="1119"/>
              <a:chExt cx="7569" cy="2451"/>
            </a:xfrm>
          </p:grpSpPr>
          <p:grpSp>
            <p:nvGrpSpPr>
              <p:cNvPr id="63495" name="Group 7"/>
              <p:cNvGrpSpPr/>
              <p:nvPr/>
            </p:nvGrpSpPr>
            <p:grpSpPr>
              <a:xfrm>
                <a:off x="1719" y="1119"/>
                <a:ext cx="7320" cy="2451"/>
                <a:chOff x="1929" y="1179"/>
                <a:chExt cx="7320" cy="2451"/>
              </a:xfrm>
            </p:grpSpPr>
            <p:sp>
              <p:nvSpPr>
                <p:cNvPr id="63496" name="Line 8"/>
                <p:cNvSpPr/>
                <p:nvPr/>
              </p:nvSpPr>
              <p:spPr>
                <a:xfrm flipV="1">
                  <a:off x="3054" y="2903"/>
                  <a:ext cx="0" cy="312"/>
                </a:xfrm>
                <a:prstGeom prst="line">
                  <a:avLst/>
                </a:prstGeom>
                <a:ln w="3175" cap="rnd" cmpd="sng">
                  <a:solidFill>
                    <a:srgbClr val="000000"/>
                  </a:solidFill>
                  <a:prstDash val="sysDot"/>
                  <a:round/>
                  <a:headEnd type="none" w="med" len="med"/>
                  <a:tailEnd type="triangle" w="med" len="med"/>
                </a:ln>
              </p:spPr>
            </p:sp>
            <p:grpSp>
              <p:nvGrpSpPr>
                <p:cNvPr id="63497" name="Group 9"/>
                <p:cNvGrpSpPr/>
                <p:nvPr/>
              </p:nvGrpSpPr>
              <p:grpSpPr>
                <a:xfrm>
                  <a:off x="1929" y="1179"/>
                  <a:ext cx="7320" cy="2451"/>
                  <a:chOff x="1974" y="1149"/>
                  <a:chExt cx="7320" cy="2451"/>
                </a:xfrm>
              </p:grpSpPr>
              <p:sp>
                <p:nvSpPr>
                  <p:cNvPr id="63498" name="Text Box 10"/>
                  <p:cNvSpPr txBox="1"/>
                  <p:nvPr/>
                </p:nvSpPr>
                <p:spPr>
                  <a:xfrm>
                    <a:off x="2259" y="2345"/>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     a</a:t>
                    </a:r>
                    <a:endParaRPr lang="en-US" altLang="zh-CN" dirty="0">
                      <a:latin typeface="Calibri" panose="020F0502020204030204" pitchFamily="34" charset="0"/>
                      <a:ea typeface="宋体" panose="02010600030101010101" pitchFamily="2" charset="-122"/>
                    </a:endParaRPr>
                  </a:p>
                </p:txBody>
              </p:sp>
              <p:grpSp>
                <p:nvGrpSpPr>
                  <p:cNvPr id="63499" name="Group 11"/>
                  <p:cNvGrpSpPr/>
                  <p:nvPr/>
                </p:nvGrpSpPr>
                <p:grpSpPr>
                  <a:xfrm>
                    <a:off x="1974" y="1149"/>
                    <a:ext cx="7320" cy="2451"/>
                    <a:chOff x="1974" y="1149"/>
                    <a:chExt cx="7320" cy="2451"/>
                  </a:xfrm>
                </p:grpSpPr>
                <p:sp>
                  <p:nvSpPr>
                    <p:cNvPr id="63500" name="Text Box 12"/>
                    <p:cNvSpPr txBox="1"/>
                    <p:nvPr/>
                  </p:nvSpPr>
                  <p:spPr>
                    <a:xfrm>
                      <a:off x="4854" y="2345"/>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      b</a:t>
                      </a:r>
                      <a:endParaRPr lang="en-US" altLang="zh-CN" dirty="0">
                        <a:latin typeface="Calibri" panose="020F0502020204030204" pitchFamily="34" charset="0"/>
                        <a:ea typeface="宋体" panose="02010600030101010101" pitchFamily="2" charset="-122"/>
                      </a:endParaRPr>
                    </a:p>
                  </p:txBody>
                </p:sp>
                <p:sp>
                  <p:nvSpPr>
                    <p:cNvPr id="63501" name="Text Box 13"/>
                    <p:cNvSpPr txBox="1"/>
                    <p:nvPr/>
                  </p:nvSpPr>
                  <p:spPr>
                    <a:xfrm>
                      <a:off x="7289" y="2345"/>
                      <a:ext cx="1560" cy="4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       c</a:t>
                      </a:r>
                      <a:endParaRPr lang="en-US" altLang="zh-CN" dirty="0">
                        <a:latin typeface="Calibri" panose="020F0502020204030204" pitchFamily="34" charset="0"/>
                        <a:ea typeface="宋体" panose="02010600030101010101" pitchFamily="2" charset="-122"/>
                      </a:endParaRPr>
                    </a:p>
                  </p:txBody>
                </p:sp>
                <p:sp>
                  <p:nvSpPr>
                    <p:cNvPr id="63502" name="Line 14"/>
                    <p:cNvSpPr/>
                    <p:nvPr/>
                  </p:nvSpPr>
                  <p:spPr>
                    <a:xfrm>
                      <a:off x="2574" y="2345"/>
                      <a:ext cx="0" cy="416"/>
                    </a:xfrm>
                    <a:prstGeom prst="line">
                      <a:avLst/>
                    </a:prstGeom>
                    <a:ln w="9525" cap="flat" cmpd="sng">
                      <a:solidFill>
                        <a:srgbClr val="000000"/>
                      </a:solidFill>
                      <a:prstDash val="solid"/>
                      <a:round/>
                      <a:headEnd type="none" w="med" len="med"/>
                      <a:tailEnd type="none" w="med" len="med"/>
                    </a:ln>
                  </p:spPr>
                </p:sp>
                <p:sp>
                  <p:nvSpPr>
                    <p:cNvPr id="63503" name="Line 15"/>
                    <p:cNvSpPr/>
                    <p:nvPr/>
                  </p:nvSpPr>
                  <p:spPr>
                    <a:xfrm>
                      <a:off x="3294" y="2345"/>
                      <a:ext cx="0" cy="416"/>
                    </a:xfrm>
                    <a:prstGeom prst="line">
                      <a:avLst/>
                    </a:prstGeom>
                    <a:ln w="9525" cap="flat" cmpd="sng">
                      <a:solidFill>
                        <a:srgbClr val="000000"/>
                      </a:solidFill>
                      <a:prstDash val="solid"/>
                      <a:round/>
                      <a:headEnd type="none" w="med" len="med"/>
                      <a:tailEnd type="none" w="med" len="med"/>
                    </a:ln>
                  </p:spPr>
                </p:sp>
                <p:sp>
                  <p:nvSpPr>
                    <p:cNvPr id="63504" name="Line 16"/>
                    <p:cNvSpPr/>
                    <p:nvPr/>
                  </p:nvSpPr>
                  <p:spPr>
                    <a:xfrm>
                      <a:off x="5334" y="2345"/>
                      <a:ext cx="0" cy="416"/>
                    </a:xfrm>
                    <a:prstGeom prst="line">
                      <a:avLst/>
                    </a:prstGeom>
                    <a:ln w="9525" cap="flat" cmpd="sng">
                      <a:solidFill>
                        <a:srgbClr val="000000"/>
                      </a:solidFill>
                      <a:prstDash val="solid"/>
                      <a:round/>
                      <a:headEnd type="none" w="med" len="med"/>
                      <a:tailEnd type="none" w="med" len="med"/>
                    </a:ln>
                  </p:spPr>
                </p:sp>
                <p:sp>
                  <p:nvSpPr>
                    <p:cNvPr id="63505" name="Line 17"/>
                    <p:cNvSpPr/>
                    <p:nvPr/>
                  </p:nvSpPr>
                  <p:spPr>
                    <a:xfrm>
                      <a:off x="5934" y="2345"/>
                      <a:ext cx="0" cy="416"/>
                    </a:xfrm>
                    <a:prstGeom prst="line">
                      <a:avLst/>
                    </a:prstGeom>
                    <a:ln w="9525" cap="flat" cmpd="sng">
                      <a:solidFill>
                        <a:srgbClr val="000000"/>
                      </a:solidFill>
                      <a:prstDash val="solid"/>
                      <a:round/>
                      <a:headEnd type="none" w="med" len="med"/>
                      <a:tailEnd type="none" w="med" len="med"/>
                    </a:ln>
                  </p:spPr>
                </p:sp>
                <p:sp>
                  <p:nvSpPr>
                    <p:cNvPr id="63506" name="Line 18"/>
                    <p:cNvSpPr/>
                    <p:nvPr/>
                  </p:nvSpPr>
                  <p:spPr>
                    <a:xfrm>
                      <a:off x="7974" y="2345"/>
                      <a:ext cx="0" cy="416"/>
                    </a:xfrm>
                    <a:prstGeom prst="line">
                      <a:avLst/>
                    </a:prstGeom>
                    <a:ln w="9525" cap="flat" cmpd="sng">
                      <a:solidFill>
                        <a:srgbClr val="000000"/>
                      </a:solidFill>
                      <a:prstDash val="solid"/>
                      <a:round/>
                      <a:headEnd type="none" w="med" len="med"/>
                      <a:tailEnd type="none" w="med" len="med"/>
                    </a:ln>
                  </p:spPr>
                </p:sp>
                <p:sp>
                  <p:nvSpPr>
                    <p:cNvPr id="63507" name="Line 19"/>
                    <p:cNvSpPr/>
                    <p:nvPr/>
                  </p:nvSpPr>
                  <p:spPr>
                    <a:xfrm>
                      <a:off x="8574" y="2345"/>
                      <a:ext cx="0" cy="416"/>
                    </a:xfrm>
                    <a:prstGeom prst="line">
                      <a:avLst/>
                    </a:prstGeom>
                    <a:ln w="9525" cap="flat" cmpd="sng">
                      <a:solidFill>
                        <a:srgbClr val="000000"/>
                      </a:solidFill>
                      <a:prstDash val="solid"/>
                      <a:round/>
                      <a:headEnd type="none" w="med" len="med"/>
                      <a:tailEnd type="none" w="med" len="med"/>
                    </a:ln>
                  </p:spPr>
                </p:sp>
                <p:sp>
                  <p:nvSpPr>
                    <p:cNvPr id="63508" name="Line 20"/>
                    <p:cNvSpPr/>
                    <p:nvPr/>
                  </p:nvSpPr>
                  <p:spPr>
                    <a:xfrm>
                      <a:off x="3654" y="2536"/>
                      <a:ext cx="1200" cy="0"/>
                    </a:xfrm>
                    <a:prstGeom prst="line">
                      <a:avLst/>
                    </a:prstGeom>
                    <a:ln w="9525" cap="flat" cmpd="sng">
                      <a:solidFill>
                        <a:srgbClr val="000000"/>
                      </a:solidFill>
                      <a:prstDash val="solid"/>
                      <a:round/>
                      <a:headEnd type="none" w="med" len="med"/>
                      <a:tailEnd type="triangle" w="med" len="med"/>
                    </a:ln>
                  </p:spPr>
                </p:sp>
                <p:sp>
                  <p:nvSpPr>
                    <p:cNvPr id="63509" name="Line 21"/>
                    <p:cNvSpPr/>
                    <p:nvPr/>
                  </p:nvSpPr>
                  <p:spPr>
                    <a:xfrm flipH="1">
                      <a:off x="3834" y="2651"/>
                      <a:ext cx="1200" cy="0"/>
                    </a:xfrm>
                    <a:prstGeom prst="line">
                      <a:avLst/>
                    </a:prstGeom>
                    <a:ln w="9525" cap="flat" cmpd="sng">
                      <a:solidFill>
                        <a:srgbClr val="000000"/>
                      </a:solidFill>
                      <a:prstDash val="solid"/>
                      <a:round/>
                      <a:headEnd type="none" w="med" len="med"/>
                      <a:tailEnd type="triangle" w="med" len="med"/>
                    </a:ln>
                  </p:spPr>
                </p:sp>
                <p:sp>
                  <p:nvSpPr>
                    <p:cNvPr id="63510" name="Line 22"/>
                    <p:cNvSpPr/>
                    <p:nvPr/>
                  </p:nvSpPr>
                  <p:spPr>
                    <a:xfrm>
                      <a:off x="2064" y="2536"/>
                      <a:ext cx="240" cy="0"/>
                    </a:xfrm>
                    <a:prstGeom prst="line">
                      <a:avLst/>
                    </a:prstGeom>
                    <a:ln w="9525" cap="flat" cmpd="sng">
                      <a:solidFill>
                        <a:srgbClr val="000000"/>
                      </a:solidFill>
                      <a:prstDash val="solid"/>
                      <a:round/>
                      <a:headEnd type="none" w="med" len="med"/>
                      <a:tailEnd type="triangle" w="med" len="med"/>
                    </a:ln>
                  </p:spPr>
                </p:sp>
                <p:sp>
                  <p:nvSpPr>
                    <p:cNvPr id="63511" name="Line 23"/>
                    <p:cNvSpPr/>
                    <p:nvPr/>
                  </p:nvSpPr>
                  <p:spPr>
                    <a:xfrm flipH="1">
                      <a:off x="1974" y="2681"/>
                      <a:ext cx="360" cy="0"/>
                    </a:xfrm>
                    <a:prstGeom prst="line">
                      <a:avLst/>
                    </a:prstGeom>
                    <a:ln w="9525" cap="flat" cmpd="sng">
                      <a:solidFill>
                        <a:srgbClr val="000000"/>
                      </a:solidFill>
                      <a:prstDash val="solid"/>
                      <a:round/>
                      <a:headEnd type="none" w="med" len="med"/>
                      <a:tailEnd type="triangle" w="med" len="med"/>
                    </a:ln>
                  </p:spPr>
                </p:sp>
                <p:sp>
                  <p:nvSpPr>
                    <p:cNvPr id="63512" name="Line 24"/>
                    <p:cNvSpPr/>
                    <p:nvPr/>
                  </p:nvSpPr>
                  <p:spPr>
                    <a:xfrm>
                      <a:off x="8814" y="2476"/>
                      <a:ext cx="480" cy="0"/>
                    </a:xfrm>
                    <a:prstGeom prst="line">
                      <a:avLst/>
                    </a:prstGeom>
                    <a:ln w="9525" cap="flat" cmpd="sng">
                      <a:solidFill>
                        <a:srgbClr val="000000"/>
                      </a:solidFill>
                      <a:prstDash val="solid"/>
                      <a:round/>
                      <a:headEnd type="none" w="med" len="med"/>
                      <a:tailEnd type="triangle" w="med" len="med"/>
                    </a:ln>
                  </p:spPr>
                </p:sp>
                <p:sp>
                  <p:nvSpPr>
                    <p:cNvPr id="63513" name="Line 25"/>
                    <p:cNvSpPr/>
                    <p:nvPr/>
                  </p:nvSpPr>
                  <p:spPr>
                    <a:xfrm flipH="1">
                      <a:off x="8814" y="2666"/>
                      <a:ext cx="360" cy="0"/>
                    </a:xfrm>
                    <a:prstGeom prst="line">
                      <a:avLst/>
                    </a:prstGeom>
                    <a:ln w="9525" cap="flat" cmpd="sng">
                      <a:solidFill>
                        <a:srgbClr val="000000"/>
                      </a:solidFill>
                      <a:prstDash val="solid"/>
                      <a:round/>
                      <a:headEnd type="none" w="med" len="med"/>
                      <a:tailEnd type="triangle" w="med" len="med"/>
                    </a:ln>
                  </p:spPr>
                </p:sp>
                <p:sp>
                  <p:nvSpPr>
                    <p:cNvPr id="63514" name="Line 26"/>
                    <p:cNvSpPr/>
                    <p:nvPr/>
                  </p:nvSpPr>
                  <p:spPr>
                    <a:xfrm>
                      <a:off x="6174" y="2536"/>
                      <a:ext cx="1200" cy="0"/>
                    </a:xfrm>
                    <a:prstGeom prst="line">
                      <a:avLst/>
                    </a:prstGeom>
                    <a:ln w="9525" cap="flat" cmpd="sng">
                      <a:solidFill>
                        <a:srgbClr val="000000"/>
                      </a:solidFill>
                      <a:prstDash val="solid"/>
                      <a:round/>
                      <a:headEnd type="none" w="med" len="med"/>
                      <a:tailEnd type="triangle" w="med" len="med"/>
                    </a:ln>
                  </p:spPr>
                </p:sp>
                <p:sp>
                  <p:nvSpPr>
                    <p:cNvPr id="63515" name="Line 27"/>
                    <p:cNvSpPr/>
                    <p:nvPr/>
                  </p:nvSpPr>
                  <p:spPr>
                    <a:xfrm flipH="1">
                      <a:off x="6204" y="2681"/>
                      <a:ext cx="1200" cy="0"/>
                    </a:xfrm>
                    <a:prstGeom prst="line">
                      <a:avLst/>
                    </a:prstGeom>
                    <a:ln w="9525" cap="flat" cmpd="sng">
                      <a:solidFill>
                        <a:srgbClr val="000000"/>
                      </a:solidFill>
                      <a:prstDash val="solid"/>
                      <a:round/>
                      <a:headEnd type="none" w="med" len="med"/>
                      <a:tailEnd type="triangle" w="med" len="med"/>
                    </a:ln>
                  </p:spPr>
                </p:sp>
                <p:sp>
                  <p:nvSpPr>
                    <p:cNvPr id="63516" name="Text Box 28"/>
                    <p:cNvSpPr txBox="1"/>
                    <p:nvPr/>
                  </p:nvSpPr>
                  <p:spPr>
                    <a:xfrm>
                      <a:off x="5334" y="1149"/>
                      <a:ext cx="540" cy="416"/>
                    </a:xfrm>
                    <a:prstGeom prst="rect">
                      <a:avLst/>
                    </a:prstGeom>
                    <a:solidFill>
                      <a:srgbClr val="FFFFFF"/>
                    </a:solidFill>
                    <a:ln w="9525" cap="flat" cmpd="sng">
                      <a:solidFill>
                        <a:srgbClr val="FFFFFF"/>
                      </a:solidFill>
                      <a:prstDash val="solid"/>
                      <a:miter/>
                      <a:headEnd type="none" w="med" len="med"/>
                      <a:tailEnd type="none" w="med" len="med"/>
                    </a:ln>
                  </p:spPr>
                  <p:txBody>
                    <a:bodyPr anchor="t"/>
                    <a:p>
                      <a:pPr algn="just" eaLnBrk="0" hangingPunct="0"/>
                      <a:r>
                        <a:rPr lang="en-US" altLang="zh-CN" dirty="0">
                          <a:latin typeface="Calibri" panose="020F0502020204030204" pitchFamily="34" charset="0"/>
                          <a:ea typeface="宋体" panose="02010600030101010101" pitchFamily="2" charset="-122"/>
                        </a:rPr>
                        <a:t>p</a:t>
                      </a:r>
                      <a:endParaRPr lang="en-US" altLang="zh-CN" dirty="0">
                        <a:latin typeface="Calibri" panose="020F0502020204030204" pitchFamily="34" charset="0"/>
                        <a:ea typeface="宋体" panose="02010600030101010101" pitchFamily="2" charset="-122"/>
                      </a:endParaRPr>
                    </a:p>
                  </p:txBody>
                </p:sp>
                <p:sp>
                  <p:nvSpPr>
                    <p:cNvPr id="63517" name="Line 29"/>
                    <p:cNvSpPr/>
                    <p:nvPr/>
                  </p:nvSpPr>
                  <p:spPr>
                    <a:xfrm>
                      <a:off x="5574" y="1652"/>
                      <a:ext cx="0" cy="520"/>
                    </a:xfrm>
                    <a:prstGeom prst="line">
                      <a:avLst/>
                    </a:prstGeom>
                    <a:ln w="9525" cap="flat" cmpd="sng">
                      <a:solidFill>
                        <a:srgbClr val="000000"/>
                      </a:solidFill>
                      <a:prstDash val="solid"/>
                      <a:round/>
                      <a:headEnd type="none" w="med" len="med"/>
                      <a:tailEnd type="triangle" w="med" len="med"/>
                    </a:ln>
                  </p:spPr>
                </p:sp>
                <p:sp>
                  <p:nvSpPr>
                    <p:cNvPr id="63518" name="Freeform 30"/>
                    <p:cNvSpPr/>
                    <p:nvPr/>
                  </p:nvSpPr>
                  <p:spPr>
                    <a:xfrm>
                      <a:off x="3054" y="1947"/>
                      <a:ext cx="5040" cy="520"/>
                    </a:xfrm>
                    <a:custGeom>
                      <a:avLst/>
                      <a:gdLst/>
                      <a:ahLst/>
                      <a:cxnLst>
                        <a:cxn ang="0">
                          <a:pos x="600" y="520"/>
                        </a:cxn>
                        <a:cxn ang="0">
                          <a:pos x="600" y="104"/>
                        </a:cxn>
                        <a:cxn ang="0">
                          <a:pos x="4200" y="0"/>
                        </a:cxn>
                        <a:cxn ang="0">
                          <a:pos x="5040" y="104"/>
                        </a:cxn>
                      </a:cxnLst>
                      <a:pathLst>
                        <a:path w="5040" h="520">
                          <a:moveTo>
                            <a:pt x="600" y="520"/>
                          </a:moveTo>
                          <a:cubicBezTo>
                            <a:pt x="300" y="355"/>
                            <a:pt x="0" y="191"/>
                            <a:pt x="600" y="104"/>
                          </a:cubicBezTo>
                          <a:cubicBezTo>
                            <a:pt x="1200" y="17"/>
                            <a:pt x="3460" y="0"/>
                            <a:pt x="4200" y="0"/>
                          </a:cubicBezTo>
                          <a:cubicBezTo>
                            <a:pt x="4940" y="0"/>
                            <a:pt x="4880" y="87"/>
                            <a:pt x="5040" y="104"/>
                          </a:cubicBezTo>
                        </a:path>
                      </a:pathLst>
                    </a:custGeom>
                    <a:noFill/>
                    <a:ln w="3175" cap="rnd" cmpd="sng">
                      <a:solidFill>
                        <a:srgbClr val="000000"/>
                      </a:solidFill>
                      <a:prstDash val="sysDot"/>
                      <a:round/>
                      <a:headEnd type="none" w="med" len="med"/>
                      <a:tailEnd type="none" w="med" len="med"/>
                    </a:ln>
                  </p:spPr>
                  <p:txBody>
                    <a:bodyPr/>
                    <a:p>
                      <a:endParaRPr lang="zh-CN" altLang="en-US"/>
                    </a:p>
                  </p:txBody>
                </p:sp>
                <p:sp>
                  <p:nvSpPr>
                    <p:cNvPr id="63519" name="Line 31"/>
                    <p:cNvSpPr/>
                    <p:nvPr/>
                  </p:nvSpPr>
                  <p:spPr>
                    <a:xfrm>
                      <a:off x="8094" y="2137"/>
                      <a:ext cx="120" cy="208"/>
                    </a:xfrm>
                    <a:prstGeom prst="line">
                      <a:avLst/>
                    </a:prstGeom>
                    <a:ln w="9525" cap="flat" cmpd="sng">
                      <a:solidFill>
                        <a:srgbClr val="000000"/>
                      </a:solidFill>
                      <a:prstDash val="solid"/>
                      <a:round/>
                      <a:headEnd type="none" w="med" len="med"/>
                      <a:tailEnd type="triangle" w="med" len="med"/>
                    </a:ln>
                  </p:spPr>
                </p:sp>
                <p:sp>
                  <p:nvSpPr>
                    <p:cNvPr id="63520" name="Freeform 32"/>
                    <p:cNvSpPr/>
                    <p:nvPr/>
                  </p:nvSpPr>
                  <p:spPr>
                    <a:xfrm>
                      <a:off x="3054" y="2799"/>
                      <a:ext cx="5460" cy="589"/>
                    </a:xfrm>
                    <a:custGeom>
                      <a:avLst/>
                      <a:gdLst/>
                      <a:ahLst/>
                      <a:cxnLst>
                        <a:cxn ang="0">
                          <a:pos x="4680" y="0"/>
                        </a:cxn>
                        <a:cxn ang="0">
                          <a:pos x="4680" y="520"/>
                        </a:cxn>
                        <a:cxn ang="0">
                          <a:pos x="0" y="416"/>
                        </a:cxn>
                      </a:cxnLst>
                      <a:pathLst>
                        <a:path w="5460" h="589">
                          <a:moveTo>
                            <a:pt x="4680" y="0"/>
                          </a:moveTo>
                          <a:cubicBezTo>
                            <a:pt x="5070" y="225"/>
                            <a:pt x="5460" y="451"/>
                            <a:pt x="4680" y="520"/>
                          </a:cubicBezTo>
                          <a:cubicBezTo>
                            <a:pt x="3900" y="589"/>
                            <a:pt x="760" y="433"/>
                            <a:pt x="0" y="416"/>
                          </a:cubicBezTo>
                        </a:path>
                      </a:pathLst>
                    </a:custGeom>
                    <a:noFill/>
                    <a:ln w="3175" cap="rnd" cmpd="sng">
                      <a:solidFill>
                        <a:srgbClr val="000000"/>
                      </a:solidFill>
                      <a:prstDash val="sysDot"/>
                      <a:round/>
                      <a:headEnd type="none" w="med" len="med"/>
                      <a:tailEnd type="none" w="med" len="med"/>
                    </a:ln>
                  </p:spPr>
                  <p:txBody>
                    <a:bodyPr/>
                    <a:p>
                      <a:endParaRPr lang="zh-CN" altLang="en-US"/>
                    </a:p>
                  </p:txBody>
                </p:sp>
                <p:sp>
                  <p:nvSpPr>
                    <p:cNvPr id="63521" name="Text Box 33"/>
                    <p:cNvSpPr txBox="1"/>
                    <p:nvPr/>
                  </p:nvSpPr>
                  <p:spPr>
                    <a:xfrm>
                      <a:off x="4950" y="3150"/>
                      <a:ext cx="585" cy="45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②</a:t>
                      </a:r>
                      <a:endParaRPr lang="en-US" altLang="zh-CN" dirty="0">
                        <a:latin typeface="Calibri" panose="020F0502020204030204" pitchFamily="34" charset="0"/>
                        <a:ea typeface="宋体" panose="02010600030101010101" pitchFamily="2" charset="-122"/>
                      </a:endParaRPr>
                    </a:p>
                  </p:txBody>
                </p:sp>
                <p:sp>
                  <p:nvSpPr>
                    <p:cNvPr id="63522" name="Text Box 34"/>
                    <p:cNvSpPr txBox="1"/>
                    <p:nvPr/>
                  </p:nvSpPr>
                  <p:spPr>
                    <a:xfrm>
                      <a:off x="4080" y="1635"/>
                      <a:ext cx="585" cy="45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①</a:t>
                      </a:r>
                      <a:endParaRPr lang="en-US" altLang="zh-CN" dirty="0">
                        <a:latin typeface="Calibri" panose="020F0502020204030204" pitchFamily="34" charset="0"/>
                        <a:ea typeface="宋体" panose="02010600030101010101" pitchFamily="2" charset="-122"/>
                      </a:endParaRPr>
                    </a:p>
                  </p:txBody>
                </p:sp>
              </p:grpSp>
            </p:grpSp>
          </p:grpSp>
          <p:sp>
            <p:nvSpPr>
              <p:cNvPr id="63523" name="Text Box 35"/>
              <p:cNvSpPr txBox="1"/>
              <p:nvPr/>
            </p:nvSpPr>
            <p:spPr>
              <a:xfrm>
                <a:off x="1470" y="2340"/>
                <a:ext cx="465" cy="420"/>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a:t>
                </a:r>
                <a:endParaRPr lang="en-US" altLang="zh-CN" dirty="0">
                  <a:latin typeface="Calibri" panose="020F0502020204030204" pitchFamily="34" charset="0"/>
                  <a:ea typeface="宋体" panose="02010600030101010101" pitchFamily="2" charset="-122"/>
                </a:endParaRPr>
              </a:p>
            </p:txBody>
          </p:sp>
        </p:grpSp>
        <p:sp>
          <p:nvSpPr>
            <p:cNvPr id="63524" name="Text Box 36"/>
            <p:cNvSpPr txBox="1"/>
            <p:nvPr/>
          </p:nvSpPr>
          <p:spPr>
            <a:xfrm>
              <a:off x="8790" y="2235"/>
              <a:ext cx="540" cy="555"/>
            </a:xfrm>
            <a:prstGeom prst="rect">
              <a:avLst/>
            </a:prstGeom>
            <a:noFill/>
            <a:ln w="9525">
              <a:noFill/>
            </a:ln>
          </p:spPr>
          <p:txBody>
            <a:bodyPr anchor="t"/>
            <a:p>
              <a:pPr algn="just" eaLnBrk="0" hangingPunct="0"/>
              <a:r>
                <a:rPr lang="en-US" altLang="zh-CN" dirty="0">
                  <a:latin typeface="Calibri" panose="020F0502020204030204" pitchFamily="34" charset="0"/>
                  <a:ea typeface="宋体" panose="02010600030101010101" pitchFamily="2" charset="-122"/>
                </a:rPr>
                <a:t>…</a:t>
              </a:r>
              <a:endParaRPr lang="en-US" altLang="zh-CN" dirty="0">
                <a:latin typeface="Calibri" panose="020F0502020204030204" pitchFamily="34" charset="0"/>
                <a:ea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D2FBB77-FA1A-45FD-8FF9-49A2C0E53861}"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218"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9219" name="Rectangle 2"/>
          <p:cNvSpPr>
            <a:spLocks noGrp="1"/>
          </p:cNvSpPr>
          <p:nvPr>
            <p:ph type="title"/>
          </p:nvPr>
        </p:nvSpPr>
        <p:spPr>
          <a:ln/>
        </p:spPr>
        <p:txBody>
          <a:bodyPr vert="horz" wrap="square" lIns="91440" tIns="45720" rIns="91440" bIns="45720" anchor="ctr"/>
          <a:p>
            <a:pPr eaLnBrk="1" hangingPunct="1"/>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线性表物理结构之一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顺序存储</a:t>
            </a:r>
            <a:endParaRPr lang="zh-CN" altLang="en-US" dirty="0">
              <a:latin typeface="黑体" panose="02010609060101010101" pitchFamily="49" charset="-122"/>
              <a:ea typeface="黑体" panose="02010609060101010101" pitchFamily="49" charset="-122"/>
            </a:endParaRPr>
          </a:p>
        </p:txBody>
      </p:sp>
      <p:sp>
        <p:nvSpPr>
          <p:cNvPr id="54275" name="Rectangle 3"/>
          <p:cNvSpPr>
            <a:spLocks noGrp="1" noChangeArrowheads="1"/>
          </p:cNvSpPr>
          <p:nvPr>
            <p:ph idx="1"/>
          </p:nvPr>
        </p:nvSpPr>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2.2.1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线性表的顺序存储结构</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2.2.2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线性表顺序存储结构上的基本运算</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E739EB0-FE60-4C7E-B8FC-36D3A4FA29C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4514"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64515" name="Rectangle 2"/>
          <p:cNvSpPr>
            <a:spLocks noGrp="1"/>
          </p:cNvSpPr>
          <p:nvPr>
            <p:ph type="title"/>
          </p:nvPr>
        </p:nvSpPr>
        <p:spPr>
          <a:xfrm>
            <a:off x="180975" y="-80962"/>
            <a:ext cx="10515600" cy="1049337"/>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双向链表应用举例</a:t>
            </a:r>
            <a:endParaRPr lang="zh-CN" altLang="en-US" dirty="0">
              <a:latin typeface="黑体" panose="02010609060101010101" pitchFamily="49" charset="-122"/>
              <a:ea typeface="黑体" panose="02010609060101010101" pitchFamily="49" charset="-122"/>
            </a:endParaRPr>
          </a:p>
        </p:txBody>
      </p:sp>
      <p:sp>
        <p:nvSpPr>
          <p:cNvPr id="140291" name="Rectangle 3"/>
          <p:cNvSpPr>
            <a:spLocks noGrp="1" noChangeArrowheads="1"/>
          </p:cNvSpPr>
          <p:nvPr>
            <p:ph idx="1"/>
          </p:nvPr>
        </p:nvSpPr>
        <p:spPr>
          <a:xfrm>
            <a:off x="180975" y="827088"/>
            <a:ext cx="11815763" cy="5889625"/>
          </a:xfrm>
          <a:ln w="22225">
            <a:solidFill>
              <a:srgbClr val="0070C0"/>
            </a:solidFill>
          </a:ln>
        </p:spPr>
        <p:txBody>
          <a:bodyPr vert="horz" wrap="square" lIns="91440" tIns="45720" rIns="91440" bIns="45720" numCol="1" rtlCol="0" anchor="t" anchorCtr="0" compatLnSpc="1">
            <a:no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已知</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：设一个循环双链表</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L=</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a,b,c,d</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）编写一个算法将链表转换为</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L=</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b,a,c,d</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算法思想：</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实际上是交换表中前两个元素的次序。</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算法实现</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void swap(</a:t>
            </a:r>
            <a:r>
              <a:rPr kumimoji="0" lang="en-US" altLang="zh-CN" sz="2400" b="0" i="0" u="none" strike="noStrike" kern="1200" cap="none" spc="0" normalizeH="0" baseline="0" noProof="0" dirty="0" err="1">
                <a:ln>
                  <a:noFill/>
                </a:ln>
                <a:solidFill>
                  <a:schemeClr val="tx1"/>
                </a:solidFill>
                <a:effectLst/>
                <a:uLnTx/>
                <a:uFillTx/>
                <a:latin typeface="+mn-ea"/>
                <a:ea typeface="+mn-ea"/>
                <a:cs typeface="Times New Roman" panose="02020603050405020304" pitchFamily="18" charset="0"/>
              </a:rPr>
              <a:t>DLinkList</a:t>
            </a: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 L)</a:t>
            </a:r>
            <a:endPar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 </a:t>
            </a:r>
            <a:r>
              <a:rPr kumimoji="0" lang="en-US" altLang="zh-CN" sz="2400" b="0" i="0" u="none" strike="noStrike" kern="1200" cap="none" spc="0" normalizeH="0" baseline="0" noProof="0" dirty="0" err="1">
                <a:ln>
                  <a:noFill/>
                </a:ln>
                <a:solidFill>
                  <a:schemeClr val="tx1"/>
                </a:solidFill>
                <a:effectLst/>
                <a:uLnTx/>
                <a:uFillTx/>
                <a:latin typeface="+mn-ea"/>
                <a:ea typeface="+mn-ea"/>
                <a:cs typeface="Times New Roman" panose="02020603050405020304" pitchFamily="18" charset="0"/>
              </a:rPr>
              <a:t>DNode</a:t>
            </a: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 </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Times New Roman" panose="02020603050405020304" pitchFamily="18" charset="0"/>
              </a:rPr>
              <a:t>*p</a:t>
            </a: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,*q,*h;</a:t>
            </a:r>
            <a:endPar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  h=L-&gt;next;   	/* h</a:t>
            </a:r>
            <a:r>
              <a:rPr kumimoji="0" lang="zh-CN" altLang="en-US"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指向表中的第一个结点，即</a:t>
            </a: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 */</a:t>
            </a:r>
            <a:endPar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  p=h-&gt;next;   	/* p</a:t>
            </a:r>
            <a:r>
              <a:rPr kumimoji="0" lang="zh-CN" altLang="en-US"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指向</a:t>
            </a: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0" lang="zh-CN" altLang="en-US"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结点 *</a:t>
            </a: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  q=h-&gt;prior;   	/* </a:t>
            </a:r>
            <a:r>
              <a:rPr kumimoji="0" lang="zh-CN" altLang="en-US"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保存</a:t>
            </a: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a:t>
            </a:r>
            <a:r>
              <a:rPr kumimoji="0" lang="zh-CN" altLang="en-US"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结点的前驱 *</a:t>
            </a: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  h-&gt;next=p-&gt;next; </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Times New Roman" panose="02020603050405020304" pitchFamily="18" charset="0"/>
              </a:rPr>
              <a:t>  p-</a:t>
            </a: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&gt;next-&gt;prior=h; </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变换指针指向*</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  p-&gt;prior=q; p-&gt;next=h; </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Times New Roman" panose="02020603050405020304" pitchFamily="18" charset="0"/>
              </a:rPr>
              <a:t>  L-</a:t>
            </a: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&gt;next=p;	</a:t>
            </a:r>
            <a:endPar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9FC8B45-429D-498F-87F9-823F72E3B971}"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5538"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65539" name="Rectangle 2"/>
          <p:cNvSpPr>
            <a:spLocks noGrp="1"/>
          </p:cNvSpPr>
          <p:nvPr>
            <p:ph type="title"/>
          </p:nvPr>
        </p:nvSpPr>
        <p:spPr>
          <a:xfrm>
            <a:off x="47625" y="39688"/>
            <a:ext cx="12091988" cy="874712"/>
          </a:xfrm>
          <a:ln/>
        </p:spPr>
        <p:txBody>
          <a:bodyPr vert="horz" wrap="square" lIns="91440" tIns="45720" rIns="91440" bIns="45720" anchor="ctr"/>
          <a:p>
            <a:pPr algn="ctr" eaLnBrk="1" hangingPunct="1"/>
            <a:r>
              <a:rPr lang="en-US" altLang="zh-CN" dirty="0">
                <a:latin typeface="黑体" panose="02010609060101010101" pitchFamily="49" charset="-122"/>
                <a:ea typeface="黑体" panose="02010609060101010101" pitchFamily="49" charset="-122"/>
              </a:rPr>
              <a:t>2.3.5  </a:t>
            </a:r>
            <a:r>
              <a:rPr lang="zh-CN" altLang="en-US" dirty="0">
                <a:latin typeface="黑体" panose="02010609060101010101" pitchFamily="49" charset="-122"/>
                <a:ea typeface="黑体" panose="02010609060101010101" pitchFamily="49" charset="-122"/>
              </a:rPr>
              <a:t>静态链表</a:t>
            </a:r>
            <a:endParaRPr lang="zh-CN" altLang="en-US" dirty="0">
              <a:latin typeface="黑体" panose="02010609060101010101" pitchFamily="49" charset="-122"/>
              <a:ea typeface="黑体" panose="02010609060101010101" pitchFamily="49" charset="-122"/>
            </a:endParaRPr>
          </a:p>
        </p:txBody>
      </p:sp>
      <p:sp>
        <p:nvSpPr>
          <p:cNvPr id="62469" name="Rectangle 3"/>
          <p:cNvSpPr>
            <a:spLocks noGrp="1" noChangeArrowheads="1"/>
          </p:cNvSpPr>
          <p:nvPr>
            <p:ph idx="1"/>
          </p:nvPr>
        </p:nvSpPr>
        <p:spPr>
          <a:xfrm>
            <a:off x="95250" y="914400"/>
            <a:ext cx="11996738" cy="5441950"/>
          </a:xfrm>
        </p:spPr>
        <p:txBody>
          <a:bodyPr vert="horz" wrap="square" lIns="91440" tIns="45720" rIns="91440" bIns="45720" numCol="1" anchor="t" anchorCtr="0" compatLnSpc="1"/>
          <a:lstStyle/>
          <a:p>
            <a:pPr marL="228600" marR="0" lvl="0" indent="-228600" algn="l" defTabSz="914400" rtl="0" eaLnBrk="1" fontAlgn="base" latinLnBrk="0" hangingPunct="1">
              <a:lnSpc>
                <a:spcPct val="150000"/>
              </a:lnSpc>
              <a:spcBef>
                <a:spcPts val="1000"/>
              </a:spcBef>
              <a:spcAft>
                <a:spcPct val="0"/>
              </a:spcAft>
              <a:buClr>
                <a:srgbClr val="5B9BD5"/>
              </a:buClr>
              <a:buSzTx/>
              <a:buFont typeface="Wingdings" panose="05000000000000000000" charset="0"/>
              <a:buChar char="p"/>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基本概念：</a:t>
            </a: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92430" marR="0" lvl="1" indent="-379730" algn="l" defTabSz="914400" rtl="0" eaLnBrk="1" fontAlgn="base" latinLnBrk="0" hangingPunct="1">
              <a:lnSpc>
                <a:spcPct val="150000"/>
              </a:lnSpc>
              <a:spcBef>
                <a:spcPts val="5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游标实现链表的方法</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：定义一个较大的结构数组作为备用结点空间（即存储池）。当申请结点时，每个结点应含有两个域：</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data</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域和</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cur</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域。</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data</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域存放结点的数据信息，</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cur</a:t>
            </a:r>
            <a:r>
              <a:rPr kumimoji="0"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域为游标指示器</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400" b="1" i="0" u="none" strike="noStrike" kern="1200" cap="none" spc="0" normalizeH="0" baseline="0" noProof="0" dirty="0" smtClean="0">
                <a:ln>
                  <a:noFill/>
                </a:ln>
                <a:solidFill>
                  <a:srgbClr val="0070C0"/>
                </a:solidFill>
                <a:effectLst/>
                <a:uLnTx/>
                <a:uFillTx/>
                <a:latin typeface="宋体" panose="02010600030101010101" pitchFamily="2" charset="-122"/>
                <a:ea typeface="+mn-ea"/>
                <a:cs typeface="+mn-cs"/>
              </a:rPr>
              <a:t>指示后继结点在结构数组中的相对位置（即数组下标）</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数组的第</a:t>
            </a:r>
            <a:r>
              <a:rPr kumimoji="0" lang="en-US" altLang="zh-CN" sz="2400" b="1" i="0" u="none" strike="noStrike" kern="1200" cap="none" spc="0" normalizeH="0" baseline="0" noProof="0" dirty="0" smtClean="0">
                <a:ln>
                  <a:noFill/>
                </a:ln>
                <a:solidFill>
                  <a:srgbClr val="FF0000"/>
                </a:solidFill>
                <a:effectLst/>
                <a:uLnTx/>
                <a:uFillTx/>
                <a:latin typeface="+mn-lt"/>
                <a:ea typeface="+mn-ea"/>
                <a:cs typeface="+mn-cs"/>
              </a:rPr>
              <a:t>0</a:t>
            </a:r>
            <a:r>
              <a:rPr kumimoji="0"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个分量</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可以设计成</a:t>
            </a:r>
            <a:r>
              <a:rPr kumimoji="0" lang="zh-CN" altLang="en-US" sz="24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表的头结点</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，头结点的</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cur</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域指示了表中第一个结点的位置，为</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表示静态单链表的结束。我们把这种用游标指示器实现的单链表叫做</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静态单链表</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(Static Linked List)</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381000" marR="0" lvl="1" indent="-381000" algn="l" defTabSz="914400" rtl="0" eaLnBrk="1" fontAlgn="base" latinLnBrk="0" hangingPunct="1">
              <a:lnSpc>
                <a:spcPct val="150000"/>
              </a:lnSpc>
              <a:spcBef>
                <a:spcPts val="500"/>
              </a:spcBef>
              <a:spcAft>
                <a:spcPct val="0"/>
              </a:spcAft>
              <a:buClr>
                <a:srgbClr val="5B9BD5"/>
              </a:buClr>
              <a:buSzTx/>
              <a:buFont typeface="Wingdings" panose="05000000000000000000" charset="0"/>
              <a:buChar char="p"/>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基本操作：</a:t>
            </a: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60045" marR="0" lvl="1" indent="-78105" algn="l" defTabSz="914400" rtl="0" eaLnBrk="1" fontAlgn="base" latinLnBrk="0" hangingPunct="1">
              <a:lnSpc>
                <a:spcPct val="150000"/>
              </a:lnSpc>
              <a:spcBef>
                <a:spcPts val="5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初始化、分配结点与结点回收、前插操作、删除。 </a:t>
            </a:r>
            <a:endPar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838200" marR="0" lvl="1" indent="-381000" algn="l" defTabSz="914400" rtl="0" eaLnBrk="1" fontAlgn="base" latinLnBrk="0" hangingPunct="1">
              <a:lnSpc>
                <a:spcPct val="150000"/>
              </a:lnSpc>
              <a:spcBef>
                <a:spcPts val="500"/>
              </a:spcBef>
              <a:spcAft>
                <a:spcPct val="0"/>
              </a:spcAft>
              <a:buClrTx/>
              <a:buSzTx/>
              <a:buFontTx/>
              <a:buAutoNum type="arabicPeriod"/>
              <a:defRPr/>
            </a:pPr>
            <a:endParaRPr kumimoji="0" lang="en-US" altLang="zh-CN" sz="1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8CC638F-C108-4C03-86CC-B91B0ECF65FB}"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656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66563" name="Rectangle 2"/>
          <p:cNvSpPr>
            <a:spLocks noGrp="1"/>
          </p:cNvSpPr>
          <p:nvPr>
            <p:ph type="title"/>
          </p:nvPr>
        </p:nvSpPr>
        <p:spPr>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静态链表的结构定义</a:t>
            </a:r>
            <a:endParaRPr lang="zh-CN" altLang="en-US" dirty="0">
              <a:latin typeface="黑体" panose="02010609060101010101" pitchFamily="49" charset="-122"/>
              <a:ea typeface="黑体" panose="02010609060101010101" pitchFamily="49" charset="-122"/>
            </a:endParaRPr>
          </a:p>
        </p:txBody>
      </p:sp>
      <p:sp>
        <p:nvSpPr>
          <p:cNvPr id="66564" name="Rectangle 3"/>
          <p:cNvSpPr>
            <a:spLocks noGrp="1"/>
          </p:cNvSpPr>
          <p:nvPr>
            <p:ph idx="1"/>
          </p:nvPr>
        </p:nvSpPr>
        <p:spPr>
          <a:ln/>
        </p:spPr>
        <p:txBody>
          <a:bodyPr vert="horz" wrap="square" lIns="91440" tIns="45720" rIns="91440" bIns="45720" anchor="t"/>
          <a:p>
            <a:pPr algn="just" eaLnBrk="1" hangingPunct="1">
              <a:buFont typeface="Wingdings" panose="05000000000000000000" pitchFamily="2" charset="2"/>
              <a:buNone/>
            </a:pPr>
            <a:r>
              <a:rPr lang="en-US" altLang="zh-CN" dirty="0">
                <a:latin typeface="宋体" panose="02010600030101010101" pitchFamily="2" charset="-122"/>
              </a:rPr>
              <a:t>#define  Maxsize=</a:t>
            </a:r>
            <a:r>
              <a:rPr lang="zh-CN" altLang="en-US" dirty="0">
                <a:latin typeface="宋体" panose="02010600030101010101" pitchFamily="2" charset="-122"/>
              </a:rPr>
              <a:t>链表可能达到的最大长度</a:t>
            </a:r>
            <a:endParaRPr lang="zh-CN" altLang="en-US"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typedef  struct</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ElemType data;</a:t>
            </a:r>
            <a:endParaRPr lang="en-US" altLang="zh-CN" dirty="0">
              <a:latin typeface="宋体" panose="02010600030101010101" pitchFamily="2" charset="-122"/>
            </a:endParaRPr>
          </a:p>
          <a:p>
            <a:pPr algn="just" eaLnBrk="1" hangingPunct="1">
              <a:buFont typeface="Wingdings" panose="05000000000000000000" pitchFamily="2" charset="2"/>
              <a:buNone/>
            </a:pPr>
            <a:r>
              <a:rPr lang="en-US" altLang="zh-CN" dirty="0">
                <a:latin typeface="宋体" panose="02010600030101010101" pitchFamily="2" charset="-122"/>
              </a:rPr>
              <a:t>  int cur;</a:t>
            </a:r>
            <a:endParaRPr lang="en-US" altLang="zh-CN" dirty="0">
              <a:latin typeface="宋体" panose="02010600030101010101" pitchFamily="2" charset="-122"/>
            </a:endParaRPr>
          </a:p>
          <a:p>
            <a:pPr eaLnBrk="1" hangingPunct="1">
              <a:buFont typeface="Wingdings" panose="05000000000000000000" pitchFamily="2" charset="2"/>
              <a:buNone/>
            </a:pPr>
            <a:r>
              <a:rPr lang="en-US" altLang="zh-CN" dirty="0">
                <a:latin typeface="宋体" panose="02010600030101010101" pitchFamily="2" charset="-122"/>
              </a:rPr>
              <a:t>}Component, StaticList[Maxsize];</a:t>
            </a:r>
            <a:r>
              <a:rPr lang="en-US" altLang="zh-CN" dirty="0"/>
              <a:t> </a:t>
            </a: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C7CFC1D-5D6B-40CB-A5C7-8E168762EF7E}"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7586"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67587" name="Rectangle 2"/>
          <p:cNvSpPr>
            <a:spLocks noGrp="1"/>
          </p:cNvSpPr>
          <p:nvPr>
            <p:ph type="title"/>
          </p:nvPr>
        </p:nvSpPr>
        <p:spPr>
          <a:ln/>
        </p:spPr>
        <p:txBody>
          <a:bodyPr vert="horz" wrap="square" lIns="91440" tIns="45720" rIns="91440" bIns="45720" anchor="ctr"/>
          <a:p>
            <a:pPr eaLnBrk="1" hangingPunct="1"/>
            <a:r>
              <a:rPr lang="zh-CN" altLang="en-US" dirty="0">
                <a:latin typeface="宋体" panose="02010600030101010101" pitchFamily="2" charset="-122"/>
              </a:rPr>
              <a:t>静态链表的插入和删除操作示例</a:t>
            </a:r>
            <a:endParaRPr lang="zh-CN" altLang="en-US" dirty="0"/>
          </a:p>
        </p:txBody>
      </p:sp>
      <p:sp>
        <p:nvSpPr>
          <p:cNvPr id="67588" name="Rectangle 3"/>
          <p:cNvSpPr>
            <a:spLocks noGrp="1"/>
          </p:cNvSpPr>
          <p:nvPr>
            <p:ph idx="1"/>
          </p:nvPr>
        </p:nvSpPr>
        <p:spPr>
          <a:xfrm>
            <a:off x="723900" y="1492250"/>
            <a:ext cx="10515600" cy="5213350"/>
          </a:xfrm>
          <a:ln/>
        </p:spPr>
        <p:txBody>
          <a:bodyPr vert="horz" wrap="square" lIns="91440" tIns="45720" rIns="91440" bIns="45720" anchor="t"/>
          <a:p>
            <a:pPr eaLnBrk="1" hangingPunct="1">
              <a:buFont typeface="Wingdings" panose="05000000000000000000" pitchFamily="2" charset="2"/>
              <a:buNone/>
            </a:pPr>
            <a:r>
              <a:rPr lang="zh-CN" altLang="en-US" sz="2000" b="1" dirty="0"/>
              <a:t>已知</a:t>
            </a:r>
            <a:r>
              <a:rPr lang="zh-CN" altLang="en-US" sz="2000" dirty="0"/>
              <a:t>：</a:t>
            </a:r>
            <a:r>
              <a:rPr lang="zh-CN" altLang="en-US" sz="2000" dirty="0">
                <a:latin typeface="宋体" panose="02010600030101010101" pitchFamily="2" charset="-122"/>
              </a:rPr>
              <a:t>线性表</a:t>
            </a:r>
            <a:r>
              <a:rPr lang="zh-CN" altLang="en-US" sz="2000" dirty="0"/>
              <a:t> </a:t>
            </a:r>
            <a:r>
              <a:rPr lang="en-US" altLang="zh-CN" sz="2000" dirty="0"/>
              <a:t>(a</a:t>
            </a:r>
            <a:r>
              <a:rPr lang="zh-CN" altLang="en-US" sz="2000" dirty="0">
                <a:latin typeface="宋体" panose="02010600030101010101" pitchFamily="2" charset="-122"/>
              </a:rPr>
              <a:t>，</a:t>
            </a:r>
            <a:r>
              <a:rPr lang="en-US" altLang="zh-CN" sz="2000" dirty="0"/>
              <a:t>b</a:t>
            </a:r>
            <a:r>
              <a:rPr lang="zh-CN" altLang="en-US" sz="2000" dirty="0">
                <a:latin typeface="宋体" panose="02010600030101010101" pitchFamily="2" charset="-122"/>
              </a:rPr>
              <a:t>，</a:t>
            </a:r>
            <a:r>
              <a:rPr lang="en-US" altLang="zh-CN" sz="2000" dirty="0"/>
              <a:t>c</a:t>
            </a:r>
            <a:r>
              <a:rPr lang="zh-CN" altLang="en-US" sz="2000" dirty="0">
                <a:latin typeface="宋体" panose="02010600030101010101" pitchFamily="2" charset="-122"/>
              </a:rPr>
              <a:t>，</a:t>
            </a:r>
            <a:r>
              <a:rPr lang="en-US" altLang="zh-CN" sz="2000" dirty="0"/>
              <a:t>d</a:t>
            </a:r>
            <a:r>
              <a:rPr lang="zh-CN" altLang="en-US" sz="2000" dirty="0">
                <a:latin typeface="宋体" panose="02010600030101010101" pitchFamily="2" charset="-122"/>
              </a:rPr>
              <a:t>，</a:t>
            </a:r>
            <a:r>
              <a:rPr lang="en-US" altLang="zh-CN" sz="2000" dirty="0"/>
              <a:t>f</a:t>
            </a:r>
            <a:r>
              <a:rPr lang="zh-CN" altLang="en-US" sz="2000" dirty="0">
                <a:latin typeface="宋体" panose="02010600030101010101" pitchFamily="2" charset="-122"/>
              </a:rPr>
              <a:t>，</a:t>
            </a:r>
            <a:r>
              <a:rPr lang="en-US" altLang="zh-CN" sz="2000" dirty="0"/>
              <a:t>g</a:t>
            </a:r>
            <a:r>
              <a:rPr lang="zh-CN" altLang="en-US" sz="2000" dirty="0">
                <a:latin typeface="宋体" panose="02010600030101010101" pitchFamily="2" charset="-122"/>
              </a:rPr>
              <a:t>，</a:t>
            </a:r>
            <a:r>
              <a:rPr lang="en-US" altLang="zh-CN" sz="2000" dirty="0"/>
              <a:t>h</a:t>
            </a:r>
            <a:r>
              <a:rPr lang="zh-CN" altLang="en-US" sz="2000" dirty="0">
                <a:latin typeface="宋体" panose="02010600030101010101" pitchFamily="2" charset="-122"/>
              </a:rPr>
              <a:t>，</a:t>
            </a:r>
            <a:r>
              <a:rPr lang="en-US" altLang="zh-CN" sz="2000" dirty="0"/>
              <a:t>i</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t>Maxsize=11 ,</a:t>
            </a:r>
            <a:r>
              <a:rPr lang="zh-CN" altLang="en-US" sz="2000" dirty="0"/>
              <a:t>在</a:t>
            </a:r>
            <a:r>
              <a:rPr lang="en-US" altLang="zh-CN" sz="2000" dirty="0"/>
              <a:t>d</a:t>
            </a:r>
            <a:r>
              <a:rPr lang="zh-CN" altLang="en-US" sz="2000" dirty="0"/>
              <a:t>后插入</a:t>
            </a:r>
            <a:r>
              <a:rPr lang="en-US" altLang="zh-CN" sz="2000" dirty="0"/>
              <a:t>e</a:t>
            </a:r>
            <a:endParaRPr lang="en-US" altLang="zh-CN" sz="2000" dirty="0"/>
          </a:p>
        </p:txBody>
      </p:sp>
      <p:grpSp>
        <p:nvGrpSpPr>
          <p:cNvPr id="67589" name="Group 57"/>
          <p:cNvGrpSpPr/>
          <p:nvPr/>
        </p:nvGrpSpPr>
        <p:grpSpPr>
          <a:xfrm>
            <a:off x="3200400" y="2216150"/>
            <a:ext cx="5708650" cy="3962400"/>
            <a:chOff x="1344" y="1776"/>
            <a:chExt cx="3596" cy="2496"/>
          </a:xfrm>
        </p:grpSpPr>
        <p:sp>
          <p:nvSpPr>
            <p:cNvPr id="67590" name="Text Box 20"/>
            <p:cNvSpPr txBox="1"/>
            <p:nvPr/>
          </p:nvSpPr>
          <p:spPr>
            <a:xfrm>
              <a:off x="3840" y="1824"/>
              <a:ext cx="304" cy="2114"/>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0</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1</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2</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3</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4</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5</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6</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7</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8</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9</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10</a:t>
              </a:r>
              <a:endParaRPr lang="en-US" altLang="zh-CN" sz="2000" dirty="0">
                <a:latin typeface="Calibri" panose="020F0502020204030204" pitchFamily="34" charset="0"/>
                <a:ea typeface="宋体" panose="02010600030101010101" pitchFamily="2" charset="-122"/>
              </a:endParaRPr>
            </a:p>
          </p:txBody>
        </p:sp>
        <p:sp>
          <p:nvSpPr>
            <p:cNvPr id="67591" name="Text Box 36"/>
            <p:cNvSpPr txBox="1"/>
            <p:nvPr/>
          </p:nvSpPr>
          <p:spPr>
            <a:xfrm>
              <a:off x="2577" y="1826"/>
              <a:ext cx="304" cy="2112"/>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0</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1</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2</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3</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4</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5</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6</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7</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8</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9</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10</a:t>
              </a:r>
              <a:endParaRPr lang="en-US" altLang="zh-CN" sz="2000" dirty="0">
                <a:latin typeface="Calibri" panose="020F0502020204030204" pitchFamily="34" charset="0"/>
                <a:ea typeface="宋体" panose="02010600030101010101" pitchFamily="2" charset="-122"/>
              </a:endParaRPr>
            </a:p>
          </p:txBody>
        </p:sp>
        <p:grpSp>
          <p:nvGrpSpPr>
            <p:cNvPr id="67592" name="Group 56"/>
            <p:cNvGrpSpPr/>
            <p:nvPr/>
          </p:nvGrpSpPr>
          <p:grpSpPr>
            <a:xfrm>
              <a:off x="1594" y="1776"/>
              <a:ext cx="3254" cy="2256"/>
              <a:chOff x="1664" y="1872"/>
              <a:chExt cx="3254" cy="1843"/>
            </a:xfrm>
          </p:grpSpPr>
          <p:grpSp>
            <p:nvGrpSpPr>
              <p:cNvPr id="67593" name="Group 7"/>
              <p:cNvGrpSpPr/>
              <p:nvPr/>
            </p:nvGrpSpPr>
            <p:grpSpPr>
              <a:xfrm>
                <a:off x="4178" y="1879"/>
                <a:ext cx="740" cy="1829"/>
                <a:chOff x="1245" y="9570"/>
                <a:chExt cx="1350" cy="3945"/>
              </a:xfrm>
            </p:grpSpPr>
            <p:sp>
              <p:nvSpPr>
                <p:cNvPr id="67594" name="Text Box 8"/>
                <p:cNvSpPr txBox="1"/>
                <p:nvPr/>
              </p:nvSpPr>
              <p:spPr>
                <a:xfrm>
                  <a:off x="1260" y="9570"/>
                  <a:ext cx="1305" cy="393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           1</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a         2</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b         3</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c         4</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d         9</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f          6</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g         8</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h         10</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i          -1</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e        5</a:t>
                  </a:r>
                  <a:endParaRPr lang="en-US" altLang="zh-CN" sz="2000" dirty="0">
                    <a:latin typeface="Calibri" panose="020F0502020204030204" pitchFamily="34" charset="0"/>
                    <a:ea typeface="宋体" panose="02010600030101010101" pitchFamily="2" charset="-122"/>
                  </a:endParaRPr>
                </a:p>
              </p:txBody>
            </p:sp>
            <p:sp>
              <p:nvSpPr>
                <p:cNvPr id="67595" name="Line 9"/>
                <p:cNvSpPr/>
                <p:nvPr/>
              </p:nvSpPr>
              <p:spPr>
                <a:xfrm>
                  <a:off x="1245" y="9990"/>
                  <a:ext cx="1320" cy="0"/>
                </a:xfrm>
                <a:prstGeom prst="line">
                  <a:avLst/>
                </a:prstGeom>
                <a:ln w="9525" cap="flat" cmpd="sng">
                  <a:solidFill>
                    <a:srgbClr val="000000"/>
                  </a:solidFill>
                  <a:prstDash val="solid"/>
                  <a:round/>
                  <a:headEnd type="none" w="med" len="med"/>
                  <a:tailEnd type="none" w="med" len="med"/>
                </a:ln>
              </p:spPr>
            </p:sp>
            <p:sp>
              <p:nvSpPr>
                <p:cNvPr id="67596" name="Line 10"/>
                <p:cNvSpPr/>
                <p:nvPr/>
              </p:nvSpPr>
              <p:spPr>
                <a:xfrm>
                  <a:off x="1260" y="10335"/>
                  <a:ext cx="1320" cy="0"/>
                </a:xfrm>
                <a:prstGeom prst="line">
                  <a:avLst/>
                </a:prstGeom>
                <a:ln w="9525" cap="flat" cmpd="sng">
                  <a:solidFill>
                    <a:srgbClr val="000000"/>
                  </a:solidFill>
                  <a:prstDash val="solid"/>
                  <a:round/>
                  <a:headEnd type="none" w="med" len="med"/>
                  <a:tailEnd type="none" w="med" len="med"/>
                </a:ln>
              </p:spPr>
            </p:sp>
            <p:sp>
              <p:nvSpPr>
                <p:cNvPr id="67597" name="Line 11"/>
                <p:cNvSpPr/>
                <p:nvPr/>
              </p:nvSpPr>
              <p:spPr>
                <a:xfrm>
                  <a:off x="1275" y="10650"/>
                  <a:ext cx="1320" cy="0"/>
                </a:xfrm>
                <a:prstGeom prst="line">
                  <a:avLst/>
                </a:prstGeom>
                <a:ln w="9525" cap="flat" cmpd="sng">
                  <a:solidFill>
                    <a:srgbClr val="000000"/>
                  </a:solidFill>
                  <a:prstDash val="solid"/>
                  <a:round/>
                  <a:headEnd type="none" w="med" len="med"/>
                  <a:tailEnd type="none" w="med" len="med"/>
                </a:ln>
              </p:spPr>
            </p:sp>
            <p:sp>
              <p:nvSpPr>
                <p:cNvPr id="67598" name="Line 12"/>
                <p:cNvSpPr/>
                <p:nvPr/>
              </p:nvSpPr>
              <p:spPr>
                <a:xfrm>
                  <a:off x="1260" y="10995"/>
                  <a:ext cx="1320" cy="0"/>
                </a:xfrm>
                <a:prstGeom prst="line">
                  <a:avLst/>
                </a:prstGeom>
                <a:ln w="9525" cap="flat" cmpd="sng">
                  <a:solidFill>
                    <a:srgbClr val="000000"/>
                  </a:solidFill>
                  <a:prstDash val="solid"/>
                  <a:round/>
                  <a:headEnd type="none" w="med" len="med"/>
                  <a:tailEnd type="none" w="med" len="med"/>
                </a:ln>
              </p:spPr>
            </p:sp>
            <p:sp>
              <p:nvSpPr>
                <p:cNvPr id="67599" name="Line 13"/>
                <p:cNvSpPr/>
                <p:nvPr/>
              </p:nvSpPr>
              <p:spPr>
                <a:xfrm>
                  <a:off x="1275" y="11325"/>
                  <a:ext cx="1320" cy="0"/>
                </a:xfrm>
                <a:prstGeom prst="line">
                  <a:avLst/>
                </a:prstGeom>
                <a:ln w="9525" cap="flat" cmpd="sng">
                  <a:solidFill>
                    <a:srgbClr val="000000"/>
                  </a:solidFill>
                  <a:prstDash val="solid"/>
                  <a:round/>
                  <a:headEnd type="none" w="med" len="med"/>
                  <a:tailEnd type="none" w="med" len="med"/>
                </a:ln>
              </p:spPr>
            </p:sp>
            <p:sp>
              <p:nvSpPr>
                <p:cNvPr id="67600" name="Line 14"/>
                <p:cNvSpPr/>
                <p:nvPr/>
              </p:nvSpPr>
              <p:spPr>
                <a:xfrm>
                  <a:off x="1260" y="11670"/>
                  <a:ext cx="1320" cy="0"/>
                </a:xfrm>
                <a:prstGeom prst="line">
                  <a:avLst/>
                </a:prstGeom>
                <a:ln w="9525" cap="flat" cmpd="sng">
                  <a:solidFill>
                    <a:srgbClr val="000000"/>
                  </a:solidFill>
                  <a:prstDash val="solid"/>
                  <a:round/>
                  <a:headEnd type="none" w="med" len="med"/>
                  <a:tailEnd type="none" w="med" len="med"/>
                </a:ln>
              </p:spPr>
            </p:sp>
            <p:sp>
              <p:nvSpPr>
                <p:cNvPr id="67601" name="Line 15"/>
                <p:cNvSpPr/>
                <p:nvPr/>
              </p:nvSpPr>
              <p:spPr>
                <a:xfrm>
                  <a:off x="1275" y="12030"/>
                  <a:ext cx="1320" cy="0"/>
                </a:xfrm>
                <a:prstGeom prst="line">
                  <a:avLst/>
                </a:prstGeom>
                <a:ln w="9525" cap="flat" cmpd="sng">
                  <a:solidFill>
                    <a:srgbClr val="000000"/>
                  </a:solidFill>
                  <a:prstDash val="solid"/>
                  <a:round/>
                  <a:headEnd type="none" w="med" len="med"/>
                  <a:tailEnd type="none" w="med" len="med"/>
                </a:ln>
              </p:spPr>
            </p:sp>
            <p:sp>
              <p:nvSpPr>
                <p:cNvPr id="67602" name="Line 16"/>
                <p:cNvSpPr/>
                <p:nvPr/>
              </p:nvSpPr>
              <p:spPr>
                <a:xfrm>
                  <a:off x="1260" y="12360"/>
                  <a:ext cx="1320" cy="0"/>
                </a:xfrm>
                <a:prstGeom prst="line">
                  <a:avLst/>
                </a:prstGeom>
                <a:ln w="9525" cap="flat" cmpd="sng">
                  <a:solidFill>
                    <a:srgbClr val="000000"/>
                  </a:solidFill>
                  <a:prstDash val="solid"/>
                  <a:round/>
                  <a:headEnd type="none" w="med" len="med"/>
                  <a:tailEnd type="none" w="med" len="med"/>
                </a:ln>
              </p:spPr>
            </p:sp>
            <p:sp>
              <p:nvSpPr>
                <p:cNvPr id="67603" name="Line 17"/>
                <p:cNvSpPr/>
                <p:nvPr/>
              </p:nvSpPr>
              <p:spPr>
                <a:xfrm>
                  <a:off x="1275" y="12675"/>
                  <a:ext cx="1320" cy="0"/>
                </a:xfrm>
                <a:prstGeom prst="line">
                  <a:avLst/>
                </a:prstGeom>
                <a:ln w="9525" cap="flat" cmpd="sng">
                  <a:solidFill>
                    <a:srgbClr val="000000"/>
                  </a:solidFill>
                  <a:prstDash val="solid"/>
                  <a:round/>
                  <a:headEnd type="none" w="med" len="med"/>
                  <a:tailEnd type="none" w="med" len="med"/>
                </a:ln>
              </p:spPr>
            </p:sp>
            <p:sp>
              <p:nvSpPr>
                <p:cNvPr id="67604" name="Line 18"/>
                <p:cNvSpPr/>
                <p:nvPr/>
              </p:nvSpPr>
              <p:spPr>
                <a:xfrm>
                  <a:off x="1275" y="13080"/>
                  <a:ext cx="1290" cy="0"/>
                </a:xfrm>
                <a:prstGeom prst="line">
                  <a:avLst/>
                </a:prstGeom>
                <a:ln w="9525" cap="flat" cmpd="sng">
                  <a:solidFill>
                    <a:srgbClr val="000000"/>
                  </a:solidFill>
                  <a:prstDash val="solid"/>
                  <a:round/>
                  <a:headEnd type="none" w="med" len="med"/>
                  <a:tailEnd type="none" w="med" len="med"/>
                </a:ln>
              </p:spPr>
            </p:sp>
            <p:sp>
              <p:nvSpPr>
                <p:cNvPr id="67605" name="Line 19"/>
                <p:cNvSpPr/>
                <p:nvPr/>
              </p:nvSpPr>
              <p:spPr>
                <a:xfrm>
                  <a:off x="1920" y="9585"/>
                  <a:ext cx="0" cy="3930"/>
                </a:xfrm>
                <a:prstGeom prst="line">
                  <a:avLst/>
                </a:prstGeom>
                <a:ln w="9525" cap="flat" cmpd="sng">
                  <a:solidFill>
                    <a:srgbClr val="000000"/>
                  </a:solidFill>
                  <a:prstDash val="solid"/>
                  <a:round/>
                  <a:headEnd type="none" w="med" len="med"/>
                  <a:tailEnd type="none" w="med" len="med"/>
                </a:ln>
              </p:spPr>
            </p:sp>
          </p:grpSp>
          <p:grpSp>
            <p:nvGrpSpPr>
              <p:cNvPr id="67606" name="Group 23"/>
              <p:cNvGrpSpPr/>
              <p:nvPr/>
            </p:nvGrpSpPr>
            <p:grpSpPr>
              <a:xfrm>
                <a:off x="2888" y="1872"/>
                <a:ext cx="740" cy="1829"/>
                <a:chOff x="1245" y="9570"/>
                <a:chExt cx="1350" cy="3945"/>
              </a:xfrm>
            </p:grpSpPr>
            <p:sp>
              <p:nvSpPr>
                <p:cNvPr id="67607" name="Text Box 24"/>
                <p:cNvSpPr txBox="1"/>
                <p:nvPr/>
              </p:nvSpPr>
              <p:spPr>
                <a:xfrm>
                  <a:off x="1260" y="9570"/>
                  <a:ext cx="1305" cy="393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          1</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a       2</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b       3</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c       4</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d       9</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f        6</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g       7</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h       8</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i        -1</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e       5</a:t>
                  </a:r>
                  <a:endParaRPr lang="en-US" altLang="zh-CN" sz="2000" dirty="0">
                    <a:latin typeface="Calibri" panose="020F0502020204030204" pitchFamily="34" charset="0"/>
                    <a:ea typeface="宋体" panose="02010600030101010101" pitchFamily="2" charset="-122"/>
                  </a:endParaRPr>
                </a:p>
              </p:txBody>
            </p:sp>
            <p:sp>
              <p:nvSpPr>
                <p:cNvPr id="67608" name="Line 25"/>
                <p:cNvSpPr/>
                <p:nvPr/>
              </p:nvSpPr>
              <p:spPr>
                <a:xfrm>
                  <a:off x="1245" y="9990"/>
                  <a:ext cx="1320" cy="0"/>
                </a:xfrm>
                <a:prstGeom prst="line">
                  <a:avLst/>
                </a:prstGeom>
                <a:ln w="9525" cap="flat" cmpd="sng">
                  <a:solidFill>
                    <a:srgbClr val="000000"/>
                  </a:solidFill>
                  <a:prstDash val="solid"/>
                  <a:round/>
                  <a:headEnd type="none" w="med" len="med"/>
                  <a:tailEnd type="none" w="med" len="med"/>
                </a:ln>
              </p:spPr>
            </p:sp>
            <p:sp>
              <p:nvSpPr>
                <p:cNvPr id="67609" name="Line 26"/>
                <p:cNvSpPr/>
                <p:nvPr/>
              </p:nvSpPr>
              <p:spPr>
                <a:xfrm>
                  <a:off x="1260" y="10335"/>
                  <a:ext cx="1320" cy="0"/>
                </a:xfrm>
                <a:prstGeom prst="line">
                  <a:avLst/>
                </a:prstGeom>
                <a:ln w="9525" cap="flat" cmpd="sng">
                  <a:solidFill>
                    <a:srgbClr val="000000"/>
                  </a:solidFill>
                  <a:prstDash val="solid"/>
                  <a:round/>
                  <a:headEnd type="none" w="med" len="med"/>
                  <a:tailEnd type="none" w="med" len="med"/>
                </a:ln>
              </p:spPr>
            </p:sp>
            <p:sp>
              <p:nvSpPr>
                <p:cNvPr id="67610" name="Line 27"/>
                <p:cNvSpPr/>
                <p:nvPr/>
              </p:nvSpPr>
              <p:spPr>
                <a:xfrm>
                  <a:off x="1275" y="10635"/>
                  <a:ext cx="1320" cy="0"/>
                </a:xfrm>
                <a:prstGeom prst="line">
                  <a:avLst/>
                </a:prstGeom>
                <a:ln w="9525" cap="flat" cmpd="sng">
                  <a:solidFill>
                    <a:srgbClr val="000000"/>
                  </a:solidFill>
                  <a:prstDash val="solid"/>
                  <a:round/>
                  <a:headEnd type="none" w="med" len="med"/>
                  <a:tailEnd type="none" w="med" len="med"/>
                </a:ln>
              </p:spPr>
            </p:sp>
            <p:sp>
              <p:nvSpPr>
                <p:cNvPr id="67611" name="Line 28"/>
                <p:cNvSpPr/>
                <p:nvPr/>
              </p:nvSpPr>
              <p:spPr>
                <a:xfrm>
                  <a:off x="1260" y="10980"/>
                  <a:ext cx="1320" cy="0"/>
                </a:xfrm>
                <a:prstGeom prst="line">
                  <a:avLst/>
                </a:prstGeom>
                <a:ln w="9525" cap="flat" cmpd="sng">
                  <a:solidFill>
                    <a:srgbClr val="000000"/>
                  </a:solidFill>
                  <a:prstDash val="solid"/>
                  <a:round/>
                  <a:headEnd type="none" w="med" len="med"/>
                  <a:tailEnd type="none" w="med" len="med"/>
                </a:ln>
              </p:spPr>
            </p:sp>
            <p:sp>
              <p:nvSpPr>
                <p:cNvPr id="67612" name="Line 29"/>
                <p:cNvSpPr/>
                <p:nvPr/>
              </p:nvSpPr>
              <p:spPr>
                <a:xfrm>
                  <a:off x="1275" y="11340"/>
                  <a:ext cx="1320" cy="0"/>
                </a:xfrm>
                <a:prstGeom prst="line">
                  <a:avLst/>
                </a:prstGeom>
                <a:ln w="9525" cap="flat" cmpd="sng">
                  <a:solidFill>
                    <a:srgbClr val="000000"/>
                  </a:solidFill>
                  <a:prstDash val="solid"/>
                  <a:round/>
                  <a:headEnd type="none" w="med" len="med"/>
                  <a:tailEnd type="none" w="med" len="med"/>
                </a:ln>
              </p:spPr>
            </p:sp>
            <p:sp>
              <p:nvSpPr>
                <p:cNvPr id="67613" name="Line 30"/>
                <p:cNvSpPr/>
                <p:nvPr/>
              </p:nvSpPr>
              <p:spPr>
                <a:xfrm>
                  <a:off x="1260" y="11655"/>
                  <a:ext cx="1320" cy="0"/>
                </a:xfrm>
                <a:prstGeom prst="line">
                  <a:avLst/>
                </a:prstGeom>
                <a:ln w="9525" cap="flat" cmpd="sng">
                  <a:solidFill>
                    <a:srgbClr val="000000"/>
                  </a:solidFill>
                  <a:prstDash val="solid"/>
                  <a:round/>
                  <a:headEnd type="none" w="med" len="med"/>
                  <a:tailEnd type="none" w="med" len="med"/>
                </a:ln>
              </p:spPr>
            </p:sp>
            <p:sp>
              <p:nvSpPr>
                <p:cNvPr id="67614" name="Line 31"/>
                <p:cNvSpPr/>
                <p:nvPr/>
              </p:nvSpPr>
              <p:spPr>
                <a:xfrm>
                  <a:off x="1275" y="12030"/>
                  <a:ext cx="1320" cy="0"/>
                </a:xfrm>
                <a:prstGeom prst="line">
                  <a:avLst/>
                </a:prstGeom>
                <a:ln w="9525" cap="flat" cmpd="sng">
                  <a:solidFill>
                    <a:srgbClr val="000000"/>
                  </a:solidFill>
                  <a:prstDash val="solid"/>
                  <a:round/>
                  <a:headEnd type="none" w="med" len="med"/>
                  <a:tailEnd type="none" w="med" len="med"/>
                </a:ln>
              </p:spPr>
            </p:sp>
            <p:sp>
              <p:nvSpPr>
                <p:cNvPr id="67615" name="Line 32"/>
                <p:cNvSpPr/>
                <p:nvPr/>
              </p:nvSpPr>
              <p:spPr>
                <a:xfrm>
                  <a:off x="1260" y="12360"/>
                  <a:ext cx="1320" cy="0"/>
                </a:xfrm>
                <a:prstGeom prst="line">
                  <a:avLst/>
                </a:prstGeom>
                <a:ln w="9525" cap="flat" cmpd="sng">
                  <a:solidFill>
                    <a:srgbClr val="000000"/>
                  </a:solidFill>
                  <a:prstDash val="solid"/>
                  <a:round/>
                  <a:headEnd type="none" w="med" len="med"/>
                  <a:tailEnd type="none" w="med" len="med"/>
                </a:ln>
              </p:spPr>
            </p:sp>
            <p:sp>
              <p:nvSpPr>
                <p:cNvPr id="67616" name="Line 33"/>
                <p:cNvSpPr/>
                <p:nvPr/>
              </p:nvSpPr>
              <p:spPr>
                <a:xfrm>
                  <a:off x="1275" y="12675"/>
                  <a:ext cx="1320" cy="0"/>
                </a:xfrm>
                <a:prstGeom prst="line">
                  <a:avLst/>
                </a:prstGeom>
                <a:ln w="9525" cap="flat" cmpd="sng">
                  <a:solidFill>
                    <a:srgbClr val="000000"/>
                  </a:solidFill>
                  <a:prstDash val="solid"/>
                  <a:round/>
                  <a:headEnd type="none" w="med" len="med"/>
                  <a:tailEnd type="none" w="med" len="med"/>
                </a:ln>
              </p:spPr>
            </p:sp>
            <p:sp>
              <p:nvSpPr>
                <p:cNvPr id="67617" name="Line 34"/>
                <p:cNvSpPr/>
                <p:nvPr/>
              </p:nvSpPr>
              <p:spPr>
                <a:xfrm>
                  <a:off x="1275" y="13080"/>
                  <a:ext cx="1290" cy="0"/>
                </a:xfrm>
                <a:prstGeom prst="line">
                  <a:avLst/>
                </a:prstGeom>
                <a:ln w="9525" cap="flat" cmpd="sng">
                  <a:solidFill>
                    <a:srgbClr val="000000"/>
                  </a:solidFill>
                  <a:prstDash val="solid"/>
                  <a:round/>
                  <a:headEnd type="none" w="med" len="med"/>
                  <a:tailEnd type="none" w="med" len="med"/>
                </a:ln>
              </p:spPr>
            </p:sp>
            <p:sp>
              <p:nvSpPr>
                <p:cNvPr id="67618" name="Line 35"/>
                <p:cNvSpPr/>
                <p:nvPr/>
              </p:nvSpPr>
              <p:spPr>
                <a:xfrm>
                  <a:off x="1920" y="9585"/>
                  <a:ext cx="0" cy="3930"/>
                </a:xfrm>
                <a:prstGeom prst="line">
                  <a:avLst/>
                </a:prstGeom>
                <a:ln w="9525" cap="flat" cmpd="sng">
                  <a:solidFill>
                    <a:srgbClr val="000000"/>
                  </a:solidFill>
                  <a:prstDash val="solid"/>
                  <a:round/>
                  <a:headEnd type="none" w="med" len="med"/>
                  <a:tailEnd type="none" w="med" len="med"/>
                </a:ln>
              </p:spPr>
            </p:sp>
          </p:grpSp>
          <p:grpSp>
            <p:nvGrpSpPr>
              <p:cNvPr id="67619" name="Group 39"/>
              <p:cNvGrpSpPr/>
              <p:nvPr/>
            </p:nvGrpSpPr>
            <p:grpSpPr>
              <a:xfrm>
                <a:off x="1664" y="1886"/>
                <a:ext cx="778" cy="1829"/>
                <a:chOff x="1245" y="9570"/>
                <a:chExt cx="1419" cy="3945"/>
              </a:xfrm>
            </p:grpSpPr>
            <p:sp>
              <p:nvSpPr>
                <p:cNvPr id="67620" name="Text Box 40"/>
                <p:cNvSpPr txBox="1"/>
                <p:nvPr/>
              </p:nvSpPr>
              <p:spPr>
                <a:xfrm>
                  <a:off x="1260" y="9570"/>
                  <a:ext cx="1305" cy="393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r>
                    <a:rPr lang="en-US" altLang="zh-CN" sz="2000" dirty="0">
                      <a:latin typeface="Calibri" panose="020F0502020204030204" pitchFamily="34" charset="0"/>
                      <a:ea typeface="宋体" panose="02010600030101010101" pitchFamily="2" charset="-122"/>
                    </a:rPr>
                    <a:t>          1</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a        2</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b        3</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c        4</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d        5</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f         6</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g        7</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h        8</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i         -1</a:t>
                  </a:r>
                  <a:endParaRPr lang="en-US" altLang="zh-CN" sz="2000" dirty="0">
                    <a:latin typeface="Calibri" panose="020F0502020204030204" pitchFamily="34" charset="0"/>
                    <a:ea typeface="宋体" panose="02010600030101010101" pitchFamily="2" charset="-122"/>
                  </a:endParaRPr>
                </a:p>
              </p:txBody>
            </p:sp>
            <p:sp>
              <p:nvSpPr>
                <p:cNvPr id="67621" name="Line 41"/>
                <p:cNvSpPr/>
                <p:nvPr/>
              </p:nvSpPr>
              <p:spPr>
                <a:xfrm>
                  <a:off x="1245" y="9990"/>
                  <a:ext cx="1320" cy="0"/>
                </a:xfrm>
                <a:prstGeom prst="line">
                  <a:avLst/>
                </a:prstGeom>
                <a:ln w="9525" cap="flat" cmpd="sng">
                  <a:solidFill>
                    <a:srgbClr val="000000"/>
                  </a:solidFill>
                  <a:prstDash val="solid"/>
                  <a:round/>
                  <a:headEnd type="none" w="med" len="med"/>
                  <a:tailEnd type="none" w="med" len="med"/>
                </a:ln>
              </p:spPr>
            </p:sp>
            <p:sp>
              <p:nvSpPr>
                <p:cNvPr id="67622" name="Line 42"/>
                <p:cNvSpPr/>
                <p:nvPr/>
              </p:nvSpPr>
              <p:spPr>
                <a:xfrm>
                  <a:off x="1260" y="10320"/>
                  <a:ext cx="1320" cy="0"/>
                </a:xfrm>
                <a:prstGeom prst="line">
                  <a:avLst/>
                </a:prstGeom>
                <a:ln w="9525" cap="flat" cmpd="sng">
                  <a:solidFill>
                    <a:srgbClr val="000000"/>
                  </a:solidFill>
                  <a:prstDash val="solid"/>
                  <a:round/>
                  <a:headEnd type="none" w="med" len="med"/>
                  <a:tailEnd type="none" w="med" len="med"/>
                </a:ln>
              </p:spPr>
            </p:sp>
            <p:sp>
              <p:nvSpPr>
                <p:cNvPr id="67623" name="Line 43"/>
                <p:cNvSpPr/>
                <p:nvPr/>
              </p:nvSpPr>
              <p:spPr>
                <a:xfrm>
                  <a:off x="1344" y="10688"/>
                  <a:ext cx="1320" cy="0"/>
                </a:xfrm>
                <a:prstGeom prst="line">
                  <a:avLst/>
                </a:prstGeom>
                <a:ln w="9525" cap="flat" cmpd="sng">
                  <a:solidFill>
                    <a:srgbClr val="000000"/>
                  </a:solidFill>
                  <a:prstDash val="solid"/>
                  <a:round/>
                  <a:headEnd type="none" w="med" len="med"/>
                  <a:tailEnd type="none" w="med" len="med"/>
                </a:ln>
              </p:spPr>
            </p:sp>
            <p:sp>
              <p:nvSpPr>
                <p:cNvPr id="67624" name="Line 44"/>
                <p:cNvSpPr/>
                <p:nvPr/>
              </p:nvSpPr>
              <p:spPr>
                <a:xfrm>
                  <a:off x="1260" y="11010"/>
                  <a:ext cx="1320" cy="0"/>
                </a:xfrm>
                <a:prstGeom prst="line">
                  <a:avLst/>
                </a:prstGeom>
                <a:ln w="9525" cap="flat" cmpd="sng">
                  <a:solidFill>
                    <a:srgbClr val="000000"/>
                  </a:solidFill>
                  <a:prstDash val="solid"/>
                  <a:round/>
                  <a:headEnd type="none" w="med" len="med"/>
                  <a:tailEnd type="none" w="med" len="med"/>
                </a:ln>
              </p:spPr>
            </p:sp>
            <p:sp>
              <p:nvSpPr>
                <p:cNvPr id="67625" name="Line 45"/>
                <p:cNvSpPr/>
                <p:nvPr/>
              </p:nvSpPr>
              <p:spPr>
                <a:xfrm>
                  <a:off x="1275" y="11340"/>
                  <a:ext cx="1320" cy="0"/>
                </a:xfrm>
                <a:prstGeom prst="line">
                  <a:avLst/>
                </a:prstGeom>
                <a:ln w="9525" cap="flat" cmpd="sng">
                  <a:solidFill>
                    <a:srgbClr val="000000"/>
                  </a:solidFill>
                  <a:prstDash val="solid"/>
                  <a:round/>
                  <a:headEnd type="none" w="med" len="med"/>
                  <a:tailEnd type="none" w="med" len="med"/>
                </a:ln>
              </p:spPr>
            </p:sp>
            <p:sp>
              <p:nvSpPr>
                <p:cNvPr id="67626" name="Line 46"/>
                <p:cNvSpPr/>
                <p:nvPr/>
              </p:nvSpPr>
              <p:spPr>
                <a:xfrm>
                  <a:off x="1260" y="11700"/>
                  <a:ext cx="1320" cy="0"/>
                </a:xfrm>
                <a:prstGeom prst="line">
                  <a:avLst/>
                </a:prstGeom>
                <a:ln w="9525" cap="flat" cmpd="sng">
                  <a:solidFill>
                    <a:srgbClr val="000000"/>
                  </a:solidFill>
                  <a:prstDash val="solid"/>
                  <a:round/>
                  <a:headEnd type="none" w="med" len="med"/>
                  <a:tailEnd type="none" w="med" len="med"/>
                </a:ln>
              </p:spPr>
            </p:sp>
            <p:sp>
              <p:nvSpPr>
                <p:cNvPr id="67627" name="Line 47"/>
                <p:cNvSpPr/>
                <p:nvPr/>
              </p:nvSpPr>
              <p:spPr>
                <a:xfrm>
                  <a:off x="1275" y="12030"/>
                  <a:ext cx="1320" cy="0"/>
                </a:xfrm>
                <a:prstGeom prst="line">
                  <a:avLst/>
                </a:prstGeom>
                <a:ln w="9525" cap="flat" cmpd="sng">
                  <a:solidFill>
                    <a:srgbClr val="000000"/>
                  </a:solidFill>
                  <a:prstDash val="solid"/>
                  <a:round/>
                  <a:headEnd type="none" w="med" len="med"/>
                  <a:tailEnd type="none" w="med" len="med"/>
                </a:ln>
              </p:spPr>
            </p:sp>
            <p:sp>
              <p:nvSpPr>
                <p:cNvPr id="67628" name="Line 48"/>
                <p:cNvSpPr/>
                <p:nvPr/>
              </p:nvSpPr>
              <p:spPr>
                <a:xfrm>
                  <a:off x="1260" y="12360"/>
                  <a:ext cx="1320" cy="0"/>
                </a:xfrm>
                <a:prstGeom prst="line">
                  <a:avLst/>
                </a:prstGeom>
                <a:ln w="9525" cap="flat" cmpd="sng">
                  <a:solidFill>
                    <a:srgbClr val="000000"/>
                  </a:solidFill>
                  <a:prstDash val="solid"/>
                  <a:round/>
                  <a:headEnd type="none" w="med" len="med"/>
                  <a:tailEnd type="none" w="med" len="med"/>
                </a:ln>
              </p:spPr>
            </p:sp>
            <p:sp>
              <p:nvSpPr>
                <p:cNvPr id="67629" name="Line 49"/>
                <p:cNvSpPr/>
                <p:nvPr/>
              </p:nvSpPr>
              <p:spPr>
                <a:xfrm>
                  <a:off x="1275" y="12675"/>
                  <a:ext cx="1320" cy="0"/>
                </a:xfrm>
                <a:prstGeom prst="line">
                  <a:avLst/>
                </a:prstGeom>
                <a:ln w="9525" cap="flat" cmpd="sng">
                  <a:solidFill>
                    <a:srgbClr val="000000"/>
                  </a:solidFill>
                  <a:prstDash val="solid"/>
                  <a:round/>
                  <a:headEnd type="none" w="med" len="med"/>
                  <a:tailEnd type="none" w="med" len="med"/>
                </a:ln>
              </p:spPr>
            </p:sp>
            <p:sp>
              <p:nvSpPr>
                <p:cNvPr id="67630" name="Line 50"/>
                <p:cNvSpPr/>
                <p:nvPr/>
              </p:nvSpPr>
              <p:spPr>
                <a:xfrm>
                  <a:off x="1275" y="13035"/>
                  <a:ext cx="1290" cy="0"/>
                </a:xfrm>
                <a:prstGeom prst="line">
                  <a:avLst/>
                </a:prstGeom>
                <a:ln w="9525" cap="flat" cmpd="sng">
                  <a:solidFill>
                    <a:srgbClr val="000000"/>
                  </a:solidFill>
                  <a:prstDash val="solid"/>
                  <a:round/>
                  <a:headEnd type="none" w="med" len="med"/>
                  <a:tailEnd type="none" w="med" len="med"/>
                </a:ln>
              </p:spPr>
            </p:sp>
            <p:sp>
              <p:nvSpPr>
                <p:cNvPr id="67631" name="Line 51"/>
                <p:cNvSpPr/>
                <p:nvPr/>
              </p:nvSpPr>
              <p:spPr>
                <a:xfrm>
                  <a:off x="1920" y="9585"/>
                  <a:ext cx="0" cy="3930"/>
                </a:xfrm>
                <a:prstGeom prst="line">
                  <a:avLst/>
                </a:prstGeom>
                <a:ln w="9525" cap="flat" cmpd="sng">
                  <a:solidFill>
                    <a:srgbClr val="000000"/>
                  </a:solidFill>
                  <a:prstDash val="solid"/>
                  <a:round/>
                  <a:headEnd type="none" w="med" len="med"/>
                  <a:tailEnd type="none" w="med" len="med"/>
                </a:ln>
              </p:spPr>
            </p:sp>
          </p:grpSp>
        </p:grpSp>
        <p:sp>
          <p:nvSpPr>
            <p:cNvPr id="67632" name="Text Box 52"/>
            <p:cNvSpPr txBox="1"/>
            <p:nvPr/>
          </p:nvSpPr>
          <p:spPr>
            <a:xfrm>
              <a:off x="1344" y="1824"/>
              <a:ext cx="304" cy="1961"/>
            </a:xfrm>
            <a:prstGeom prst="rect">
              <a:avLst/>
            </a:prstGeom>
            <a:noFill/>
            <a:ln w="9525">
              <a:noFill/>
            </a:ln>
          </p:spPr>
          <p:txBody>
            <a:bodyPr anchor="ctr"/>
            <a:p>
              <a:pPr algn="just" eaLnBrk="0" hangingPunct="0"/>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0</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1</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2</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3</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4</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5</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6</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7</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8</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9</a:t>
              </a:r>
              <a:endParaRPr lang="en-US" altLang="zh-CN" sz="2000" dirty="0">
                <a:latin typeface="Calibri" panose="020F0502020204030204" pitchFamily="34" charset="0"/>
                <a:ea typeface="宋体" panose="02010600030101010101" pitchFamily="2" charset="-122"/>
              </a:endParaRPr>
            </a:p>
            <a:p>
              <a:pPr algn="just" eaLnBrk="0" hangingPunct="0"/>
              <a:r>
                <a:rPr lang="en-US" altLang="zh-CN" sz="2000" dirty="0">
                  <a:latin typeface="Calibri" panose="020F0502020204030204" pitchFamily="34" charset="0"/>
                  <a:ea typeface="宋体" panose="02010600030101010101" pitchFamily="2" charset="-122"/>
                </a:rPr>
                <a:t>10</a:t>
              </a:r>
              <a:endParaRPr lang="en-US" altLang="zh-CN" sz="2000" dirty="0">
                <a:latin typeface="Calibri" panose="020F0502020204030204" pitchFamily="34" charset="0"/>
                <a:ea typeface="宋体" panose="02010600030101010101" pitchFamily="2" charset="-122"/>
              </a:endParaRPr>
            </a:p>
          </p:txBody>
        </p:sp>
        <p:sp>
          <p:nvSpPr>
            <p:cNvPr id="67633" name="Text Box 53"/>
            <p:cNvSpPr txBox="1"/>
            <p:nvPr/>
          </p:nvSpPr>
          <p:spPr>
            <a:xfrm>
              <a:off x="1584" y="4070"/>
              <a:ext cx="848" cy="202"/>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(a)</a:t>
              </a:r>
              <a:r>
                <a:rPr lang="zh-CN" altLang="en-US" sz="2000" dirty="0">
                  <a:latin typeface="Calibri" panose="020F0502020204030204" pitchFamily="34" charset="0"/>
                  <a:ea typeface="宋体" panose="02010600030101010101" pitchFamily="2" charset="-122"/>
                </a:rPr>
                <a:t>初始化</a:t>
              </a:r>
              <a:endParaRPr lang="zh-CN" altLang="en-US" sz="2000" dirty="0">
                <a:latin typeface="Calibri" panose="020F0502020204030204" pitchFamily="34" charset="0"/>
                <a:ea typeface="宋体" panose="02010600030101010101" pitchFamily="2" charset="-122"/>
              </a:endParaRPr>
            </a:p>
          </p:txBody>
        </p:sp>
        <p:sp>
          <p:nvSpPr>
            <p:cNvPr id="67634" name="Text Box 54"/>
            <p:cNvSpPr txBox="1"/>
            <p:nvPr/>
          </p:nvSpPr>
          <p:spPr>
            <a:xfrm>
              <a:off x="2789" y="4070"/>
              <a:ext cx="912" cy="202"/>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(b)</a:t>
              </a:r>
              <a:r>
                <a:rPr lang="zh-CN" altLang="en-US" sz="2000" dirty="0">
                  <a:latin typeface="Calibri" panose="020F0502020204030204" pitchFamily="34" charset="0"/>
                  <a:ea typeface="宋体" panose="02010600030101010101" pitchFamily="2" charset="-122"/>
                </a:rPr>
                <a:t>插入</a:t>
              </a:r>
              <a:r>
                <a:rPr lang="en-US" altLang="zh-CN" sz="2000" dirty="0">
                  <a:latin typeface="Calibri" panose="020F0502020204030204" pitchFamily="34" charset="0"/>
                  <a:ea typeface="宋体" panose="02010600030101010101" pitchFamily="2" charset="-122"/>
                </a:rPr>
                <a:t>e</a:t>
              </a:r>
              <a:r>
                <a:rPr lang="zh-CN" altLang="en-US" sz="2000" dirty="0">
                  <a:latin typeface="Calibri" panose="020F0502020204030204" pitchFamily="34" charset="0"/>
                  <a:ea typeface="宋体" panose="02010600030101010101" pitchFamily="2" charset="-122"/>
                </a:rPr>
                <a:t>后 </a:t>
              </a:r>
              <a:endParaRPr lang="zh-CN" altLang="en-US" sz="2000" dirty="0">
                <a:latin typeface="Calibri" panose="020F0502020204030204" pitchFamily="34" charset="0"/>
                <a:ea typeface="宋体" panose="02010600030101010101" pitchFamily="2" charset="-122"/>
              </a:endParaRPr>
            </a:p>
          </p:txBody>
        </p:sp>
        <p:sp>
          <p:nvSpPr>
            <p:cNvPr id="67635" name="Text Box 55"/>
            <p:cNvSpPr txBox="1"/>
            <p:nvPr/>
          </p:nvSpPr>
          <p:spPr>
            <a:xfrm>
              <a:off x="4044" y="4070"/>
              <a:ext cx="896" cy="202"/>
            </a:xfrm>
            <a:prstGeom prst="rect">
              <a:avLst/>
            </a:prstGeom>
            <a:noFill/>
            <a:ln w="9525">
              <a:noFill/>
            </a:ln>
          </p:spPr>
          <p:txBody>
            <a:bodyPr anchor="ctr"/>
            <a:p>
              <a:pPr algn="just" eaLnBrk="0" hangingPunct="0"/>
              <a:r>
                <a:rPr lang="en-US" altLang="zh-CN" sz="2000" dirty="0">
                  <a:latin typeface="Calibri" panose="020F0502020204030204" pitchFamily="34" charset="0"/>
                  <a:ea typeface="宋体" panose="02010600030101010101" pitchFamily="2" charset="-122"/>
                </a:rPr>
                <a:t>(c)</a:t>
              </a:r>
              <a:r>
                <a:rPr lang="zh-CN" altLang="en-US" sz="2000" dirty="0">
                  <a:latin typeface="Calibri" panose="020F0502020204030204" pitchFamily="34" charset="0"/>
                  <a:ea typeface="宋体" panose="02010600030101010101" pitchFamily="2" charset="-122"/>
                </a:rPr>
                <a:t>删除</a:t>
              </a:r>
              <a:r>
                <a:rPr lang="en-US" altLang="zh-CN" sz="2000" dirty="0">
                  <a:latin typeface="Calibri" panose="020F0502020204030204" pitchFamily="34" charset="0"/>
                  <a:ea typeface="宋体" panose="02010600030101010101" pitchFamily="2" charset="-122"/>
                </a:rPr>
                <a:t>h</a:t>
              </a:r>
              <a:r>
                <a:rPr lang="zh-CN" altLang="en-US" sz="2000" dirty="0">
                  <a:latin typeface="Calibri" panose="020F0502020204030204" pitchFamily="34" charset="0"/>
                  <a:ea typeface="宋体" panose="02010600030101010101" pitchFamily="2" charset="-122"/>
                </a:rPr>
                <a:t>后 </a:t>
              </a:r>
              <a:endParaRPr lang="zh-CN" altLang="en-US" sz="2000" dirty="0">
                <a:latin typeface="Calibri" panose="020F0502020204030204" pitchFamily="34" charset="0"/>
                <a:ea typeface="宋体" panose="02010600030101010101" pitchFamily="2" charset="-122"/>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3"/>
          <p:cNvSpPr>
            <a:spLocks noGrp="1"/>
          </p:cNvSpPr>
          <p:nvPr>
            <p:ph type="subTitle" idx="1"/>
          </p:nvPr>
        </p:nvSpPr>
        <p:spPr>
          <a:xfrm>
            <a:off x="2209800" y="1035050"/>
            <a:ext cx="7467600" cy="4211638"/>
          </a:xfrm>
          <a:ln/>
        </p:spPr>
        <p:txBody>
          <a:bodyPr vert="horz" wrap="square" lIns="91440" tIns="45720" rIns="91440" bIns="45720" anchor="t"/>
          <a:p>
            <a:pPr marL="111125" algn="l" defTabSz="0">
              <a:buClr>
                <a:schemeClr val="accent1"/>
              </a:buClr>
              <a:buSzPct val="100000"/>
              <a:buFont typeface="Wingdings 3" panose="05040102010807070707" pitchFamily="18" charset="2"/>
            </a:pPr>
            <a:endParaRPr lang="zh-CN" altLang="en-US" sz="2300" kern="1200" dirty="0">
              <a:latin typeface="Lucida Sans Unicode" panose="020B0602030504020204" pitchFamily="34" charset="0"/>
              <a:ea typeface="黑体" panose="02010609060101010101" pitchFamily="49" charset="-122"/>
              <a:cs typeface="+mn-cs"/>
              <a:sym typeface="Lucida Sans Unicode" panose="020B0602030504020204" pitchFamily="34" charset="0"/>
            </a:endParaRPr>
          </a:p>
          <a:p>
            <a:pPr marL="111125" algn="l" defTabSz="0">
              <a:buClr>
                <a:schemeClr val="accent1"/>
              </a:buClr>
              <a:buSzPct val="100000"/>
              <a:buFont typeface="Wingdings 3" panose="05040102010807070707" pitchFamily="18" charset="2"/>
            </a:pPr>
            <a:endParaRPr lang="zh-CN" altLang="en-US" sz="2300" kern="1200" dirty="0">
              <a:latin typeface="Lucida Sans Unicode" panose="020B0602030504020204" pitchFamily="34" charset="0"/>
              <a:ea typeface="黑体" panose="02010609060101010101" pitchFamily="49" charset="-122"/>
              <a:cs typeface="+mn-cs"/>
              <a:sym typeface="Lucida Sans Unicode" panose="020B0602030504020204" pitchFamily="34" charset="0"/>
            </a:endParaRPr>
          </a:p>
        </p:txBody>
      </p:sp>
      <p:graphicFrame>
        <p:nvGraphicFramePr>
          <p:cNvPr id="6" name="表格 5"/>
          <p:cNvGraphicFramePr>
            <a:graphicFrameLocks noGrp="1"/>
          </p:cNvGraphicFramePr>
          <p:nvPr/>
        </p:nvGraphicFramePr>
        <p:xfrm>
          <a:off x="8015288" y="781050"/>
          <a:ext cx="3516313" cy="4318000"/>
        </p:xfrm>
        <a:graphic>
          <a:graphicData uri="http://schemas.openxmlformats.org/drawingml/2006/table">
            <a:tbl>
              <a:tblPr/>
              <a:tblGrid>
                <a:gridCol w="1166495"/>
                <a:gridCol w="1511617"/>
                <a:gridCol w="838200"/>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       0</a:t>
                      </a:r>
                      <a:endParaRPr kumimoji="0" lang="zh-CN" altLang="en-US"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0" marR="0" marT="63500" marB="63500" anchor="ctr" horzOverflow="overflow">
                    <a:lnL w="404812"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404812" cap="flat" cmpd="sng" algn="ctr">
                      <a:solidFill>
                        <a:srgbClr val="FFFFFF"/>
                      </a:solidFill>
                      <a:prstDash val="solid"/>
                      <a:round/>
                      <a:headEnd type="none" w="med" len="med"/>
                      <a:tailEnd type="none" w="med" len="med"/>
                    </a:lnT>
                    <a:lnB w="404812"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endParaRPr kumimoji="0" lang="zh-CN" altLang="en-US" sz="12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6717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1</a:t>
                      </a:r>
                      <a:endParaRPr kumimoji="0" lang="en-US" altLang="zh-CN" sz="20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marL="0" marR="0" marT="63500" marB="635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       1</a:t>
                      </a:r>
                      <a:endPar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0" marR="0" marT="63500" marB="63500" anchor="ctr" horzOverflow="overflow">
                    <a:lnL w="404812"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404812" cap="flat" cmpd="sng" algn="ctr">
                      <a:solidFill>
                        <a:srgbClr val="FFFFFF"/>
                      </a:solidFill>
                      <a:prstDash val="solid"/>
                      <a:round/>
                      <a:headEnd type="none" w="med" len="med"/>
                      <a:tailEnd type="none" w="med" len="med"/>
                    </a:lnT>
                    <a:lnB w="404812"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 </a:t>
                      </a:r>
                      <a:endPar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2</a:t>
                      </a:r>
                      <a:endParaRPr kumimoji="0" lang="en-US" altLang="zh-CN" sz="20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marL="0" marR="0" marT="63500" marB="635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       2</a:t>
                      </a:r>
                      <a:endPar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0" marR="0" marT="63500" marB="63500" anchor="ctr" horzOverflow="overflow">
                    <a:lnL w="404812"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404812" cap="flat" cmpd="sng" algn="ctr">
                      <a:solidFill>
                        <a:srgbClr val="FFFFFF"/>
                      </a:solidFill>
                      <a:prstDash val="solid"/>
                      <a:round/>
                      <a:headEnd type="none" w="med" len="med"/>
                      <a:tailEnd type="none" w="med" len="med"/>
                    </a:lnT>
                    <a:lnB w="404812"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B</a:t>
                      </a:r>
                      <a:endPar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3</a:t>
                      </a:r>
                      <a:endParaRPr kumimoji="0" lang="en-US" altLang="zh-CN" sz="20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marL="0" marR="0" marT="63500" marB="635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       3</a:t>
                      </a:r>
                      <a:endPar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0" marR="0" marT="63500" marB="63500" anchor="ctr" horzOverflow="overflow">
                    <a:lnL w="404812"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404812" cap="flat" cmpd="sng" algn="ctr">
                      <a:solidFill>
                        <a:srgbClr val="FFFFFF"/>
                      </a:solidFill>
                      <a:prstDash val="solid"/>
                      <a:round/>
                      <a:headEnd type="none" w="med" len="med"/>
                      <a:tailEnd type="none" w="med" len="med"/>
                    </a:lnT>
                    <a:lnB w="404812"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C</a:t>
                      </a:r>
                      <a:endPar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4</a:t>
                      </a:r>
                      <a:endParaRPr kumimoji="0" lang="en-US" altLang="zh-CN" sz="20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marL="0" marR="0" marT="63500" marB="635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       4</a:t>
                      </a:r>
                      <a:endPar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0" marR="0" marT="63500" marB="63500" anchor="ctr" horzOverflow="overflow">
                    <a:lnL w="404812"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404812" cap="flat" cmpd="sng" algn="ctr">
                      <a:solidFill>
                        <a:srgbClr val="FFFFFF"/>
                      </a:solidFill>
                      <a:prstDash val="solid"/>
                      <a:round/>
                      <a:headEnd type="none" w="med" len="med"/>
                      <a:tailEnd type="none" w="med" len="med"/>
                    </a:lnT>
                    <a:lnB w="404812"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D</a:t>
                      </a:r>
                      <a:endPar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5</a:t>
                      </a:r>
                      <a:endParaRPr kumimoji="0" lang="en-US" altLang="zh-CN" sz="20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marL="0" marR="0" marT="63500" marB="635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       5</a:t>
                      </a:r>
                      <a:endPar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0" marR="0" marT="63500" marB="63500" anchor="ctr" horzOverflow="overflow">
                    <a:lnL w="404812"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404812" cap="flat" cmpd="sng" algn="ctr">
                      <a:solidFill>
                        <a:srgbClr val="FFFFFF"/>
                      </a:solidFill>
                      <a:prstDash val="solid"/>
                      <a:round/>
                      <a:headEnd type="none" w="med" len="med"/>
                      <a:tailEnd type="none" w="med" len="med"/>
                    </a:lnT>
                    <a:lnB w="404812"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F</a:t>
                      </a:r>
                      <a:endPar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6</a:t>
                      </a:r>
                      <a:endParaRPr kumimoji="0" lang="en-US" altLang="zh-CN" sz="20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marL="0" marR="0" marT="63500" marB="635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       6</a:t>
                      </a:r>
                      <a:endPar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0" marR="0" marT="63500" marB="63500" anchor="ctr" horzOverflow="overflow">
                    <a:lnL w="404812"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404812" cap="flat" cmpd="sng" algn="ctr">
                      <a:solidFill>
                        <a:srgbClr val="FFFFFF"/>
                      </a:solidFill>
                      <a:prstDash val="solid"/>
                      <a:round/>
                      <a:headEnd type="none" w="med" len="med"/>
                      <a:tailEnd type="none" w="med" len="med"/>
                    </a:lnT>
                    <a:lnB w="404812"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G</a:t>
                      </a:r>
                      <a:endPar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4472C4"/>
                          </a:solidFill>
                          <a:effectLst/>
                          <a:latin typeface="Calibri" panose="020F0502020204030204" pitchFamily="34" charset="0"/>
                          <a:ea typeface="宋体" panose="02010600030101010101" pitchFamily="2" charset="-122"/>
                          <a:cs typeface="Calibri" panose="020F0502020204030204" pitchFamily="34" charset="0"/>
                        </a:rPr>
                        <a:t>-1</a:t>
                      </a:r>
                      <a:endParaRPr kumimoji="0" lang="en-US" altLang="zh-CN" sz="2000" b="1" i="0" u="none" strike="noStrike" cap="none" normalizeH="0" baseline="0" smtClean="0">
                        <a:ln>
                          <a:noFill/>
                        </a:ln>
                        <a:solidFill>
                          <a:srgbClr val="4472C4"/>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       7</a:t>
                      </a:r>
                      <a:endPar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0" marR="0" marT="63500" marB="63500" anchor="ctr" horzOverflow="overflow">
                    <a:lnL w="404812"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404812" cap="flat" cmpd="sng" algn="ctr">
                      <a:solidFill>
                        <a:srgbClr val="FFFFFF"/>
                      </a:solidFill>
                      <a:prstDash val="solid"/>
                      <a:round/>
                      <a:headEnd type="none" w="med" len="med"/>
                      <a:tailEnd type="none" w="med" len="med"/>
                    </a:lnT>
                    <a:lnB w="404812"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endPar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FF0000"/>
                          </a:solidFill>
                          <a:effectLst/>
                          <a:latin typeface="Calibri" panose="020F0502020204030204" pitchFamily="34" charset="0"/>
                          <a:ea typeface="宋体" panose="02010600030101010101" pitchFamily="2" charset="-122"/>
                          <a:cs typeface="Calibri" panose="020F0502020204030204" pitchFamily="34" charset="0"/>
                        </a:rPr>
                        <a:t> </a:t>
                      </a:r>
                      <a:endParaRPr kumimoji="0" lang="en-US" altLang="zh-CN" sz="2000" b="0" i="0" u="none" strike="noStrike" cap="none" normalizeH="0" baseline="0" smtClean="0">
                        <a:ln>
                          <a:noFill/>
                        </a:ln>
                        <a:solidFill>
                          <a:srgbClr val="FF0000"/>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r" defTabSz="914400" rtl="0" eaLnBrk="1" fontAlgn="base" latinLnBrk="0" hangingPunct="1">
                        <a:lnSpc>
                          <a:spcPct val="100000"/>
                        </a:lnSpc>
                        <a:spcBef>
                          <a:spcPct val="0"/>
                        </a:spcBef>
                        <a:spcAft>
                          <a:spcPct val="0"/>
                        </a:spcAft>
                        <a:buClrTx/>
                        <a:buSzTx/>
                        <a:buFontTx/>
                        <a:buNone/>
                      </a:pPr>
                      <a:endPar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0" marR="0" marT="63500" marB="63500" anchor="ctr" horzOverflow="overflow">
                    <a:lnL w="404812"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404812" cap="flat" cmpd="sng" algn="ctr">
                      <a:solidFill>
                        <a:srgbClr val="FFFFFF"/>
                      </a:solidFill>
                      <a:prstDash val="solid"/>
                      <a:round/>
                      <a:headEnd type="none" w="med" len="med"/>
                      <a:tailEnd type="none" w="med" len="med"/>
                    </a:lnT>
                    <a:lnB w="404812"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FF0000"/>
                          </a:solidFill>
                          <a:effectLst/>
                          <a:latin typeface="Calibri" panose="020F0502020204030204" pitchFamily="34" charset="0"/>
                          <a:ea typeface="宋体" panose="02010600030101010101" pitchFamily="2" charset="-122"/>
                          <a:cs typeface="Calibri" panose="020F0502020204030204" pitchFamily="34" charset="0"/>
                        </a:rPr>
                        <a:t> </a:t>
                      </a:r>
                      <a:endParaRPr kumimoji="0" lang="en-US" altLang="zh-CN" sz="2000" b="0" i="0" u="none" strike="noStrike" cap="none" normalizeH="0" baseline="0" smtClean="0">
                        <a:ln>
                          <a:noFill/>
                        </a:ln>
                        <a:solidFill>
                          <a:srgbClr val="FF0000"/>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maxsize-1 </a:t>
                      </a:r>
                      <a:endParaRPr kumimoji="0" lang="zh-CN" altLang="en-US"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0" marR="0" marT="63500" marB="63500" anchor="ctr" horzOverflow="overflow">
                    <a:lnL w="404812"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404812" cap="flat" cmpd="sng" algn="ctr">
                      <a:solidFill>
                        <a:srgbClr val="FFFFFF"/>
                      </a:solidFill>
                      <a:prstDash val="solid"/>
                      <a:round/>
                      <a:headEnd type="none" w="med" len="med"/>
                      <a:tailEnd type="none" w="med" len="med"/>
                    </a:lnT>
                    <a:lnB w="404812"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endPar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4472C4"/>
                          </a:solidFill>
                          <a:effectLst/>
                          <a:latin typeface="Calibri" panose="020F0502020204030204" pitchFamily="34" charset="0"/>
                          <a:ea typeface="宋体" panose="02010600030101010101" pitchFamily="2" charset="-122"/>
                          <a:cs typeface="Calibri" panose="020F0502020204030204" pitchFamily="34" charset="0"/>
                        </a:rPr>
                        <a:t>-1</a:t>
                      </a:r>
                      <a:endParaRPr kumimoji="0" lang="en-US" altLang="zh-CN" sz="2000" b="1" i="0" u="none" strike="noStrike" cap="none" normalizeH="0" baseline="0" smtClean="0">
                        <a:ln>
                          <a:noFill/>
                        </a:ln>
                        <a:solidFill>
                          <a:srgbClr val="4472C4"/>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63500" marB="635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文本框 6"/>
          <p:cNvSpPr txBox="1"/>
          <p:nvPr/>
        </p:nvSpPr>
        <p:spPr>
          <a:xfrm>
            <a:off x="163513" y="555625"/>
            <a:ext cx="7766050" cy="5076825"/>
          </a:xfrm>
          <a:prstGeom prst="rect">
            <a:avLst/>
          </a:prstGeom>
          <a:noFill/>
          <a:ln w="22225">
            <a:solidFill>
              <a:schemeClr val="accent1"/>
            </a:solidFill>
          </a:ln>
        </p:spPr>
        <p:txBody>
          <a:bodyPr>
            <a:spAutoFit/>
          </a:bodyPr>
          <a:lstStyle/>
          <a:p>
            <a:pPr marR="0" defTabSz="914400" eaLnBrk="0" hangingPunct="0">
              <a:lnSpc>
                <a:spcPct val="150000"/>
              </a:lnSpc>
              <a:buClrTx/>
              <a:buSzTx/>
              <a:buFontTx/>
              <a:defRPr/>
            </a:pPr>
            <a:r>
              <a:rPr kumimoji="0" lang="zh-CN" altLang="en-US" sz="2400" kern="1200" cap="none" spc="0" normalizeH="0" baseline="0" noProof="0" dirty="0">
                <a:latin typeface="华文仿宋" panose="02010600040101010101" pitchFamily="2" charset="-122"/>
                <a:ea typeface="华文仿宋" panose="02010600040101010101" pitchFamily="2" charset="-122"/>
                <a:cs typeface="+mn-cs"/>
                <a:sym typeface="+mn-ea"/>
              </a:rPr>
              <a:t>        </a:t>
            </a:r>
            <a:r>
              <a:rPr kumimoji="0" lang="zh-CN" altLang="en-US" sz="2400" kern="1200" cap="none" spc="0" normalizeH="0" baseline="0" noProof="0" dirty="0">
                <a:latin typeface="+mn-ea"/>
                <a:ea typeface="+mn-ea"/>
                <a:cs typeface="+mn-cs"/>
                <a:sym typeface="+mn-ea"/>
              </a:rPr>
              <a:t>为了更加方便的分配、回收空闲结点，不妨将空闲结点也连成一条逻辑上的空闲结点链表。那么，静态链表在逻辑上包含两条链表： </a:t>
            </a:r>
            <a:endParaRPr kumimoji="0" lang="zh-CN" altLang="en-US" sz="2400" kern="1200" cap="none" spc="0" normalizeH="0" baseline="0" noProof="0" dirty="0">
              <a:latin typeface="+mn-ea"/>
              <a:ea typeface="+mn-ea"/>
              <a:cs typeface="+mn-cs"/>
            </a:endParaRPr>
          </a:p>
          <a:p>
            <a:pPr marR="0" defTabSz="914400" eaLnBrk="0" hangingPunct="0">
              <a:lnSpc>
                <a:spcPct val="150000"/>
              </a:lnSpc>
              <a:buClrTx/>
              <a:buSzTx/>
              <a:buFontTx/>
              <a:defRPr/>
            </a:pPr>
            <a:r>
              <a:rPr kumimoji="0" lang="zh-CN" altLang="en-US" sz="2400" kern="1200" cap="none" spc="0" normalizeH="0" baseline="0" noProof="0" dirty="0">
                <a:latin typeface="+mn-ea"/>
                <a:ea typeface="+mn-ea"/>
                <a:cs typeface="+mn-cs"/>
                <a:sym typeface="+mn-ea"/>
              </a:rPr>
              <a:t>    </a:t>
            </a:r>
            <a:r>
              <a:rPr kumimoji="0" lang="zh-CN" altLang="en-US" sz="2400" b="1" kern="1200" cap="none" spc="0" normalizeH="0" baseline="0" noProof="0" dirty="0">
                <a:solidFill>
                  <a:srgbClr val="C00000"/>
                </a:solidFill>
                <a:latin typeface="+mn-ea"/>
                <a:ea typeface="+mn-ea"/>
                <a:cs typeface="+mn-cs"/>
                <a:sym typeface="+mn-ea"/>
              </a:rPr>
              <a:t>数据链表：</a:t>
            </a:r>
            <a:r>
              <a:rPr kumimoji="0" lang="zh-CN" altLang="en-US" sz="2400" kern="1200" cap="none" spc="0" normalizeH="0" baseline="0" noProof="0" dirty="0">
                <a:latin typeface="+mn-ea"/>
                <a:ea typeface="+mn-ea"/>
                <a:cs typeface="+mn-cs"/>
                <a:sym typeface="+mn-ea"/>
              </a:rPr>
              <a:t>存放数据元素的链表 </a:t>
            </a:r>
            <a:endParaRPr kumimoji="0" lang="zh-CN" altLang="en-US" sz="2400" kern="1200" cap="none" spc="0" normalizeH="0" baseline="0" noProof="0" dirty="0">
              <a:latin typeface="+mn-ea"/>
              <a:ea typeface="+mn-ea"/>
              <a:cs typeface="+mn-cs"/>
            </a:endParaRPr>
          </a:p>
          <a:p>
            <a:pPr marR="0" defTabSz="914400" eaLnBrk="0" hangingPunct="0">
              <a:lnSpc>
                <a:spcPct val="150000"/>
              </a:lnSpc>
              <a:buClrTx/>
              <a:buSzTx/>
              <a:buFontTx/>
              <a:defRPr/>
            </a:pPr>
            <a:r>
              <a:rPr kumimoji="0" lang="zh-CN" altLang="en-US" sz="2400" kern="1200" cap="none" spc="0" normalizeH="0" baseline="0" noProof="0" dirty="0">
                <a:latin typeface="+mn-ea"/>
                <a:ea typeface="+mn-ea"/>
                <a:cs typeface="+mn-cs"/>
                <a:sym typeface="+mn-ea"/>
              </a:rPr>
              <a:t>    </a:t>
            </a:r>
            <a:r>
              <a:rPr kumimoji="0" lang="zh-CN" altLang="en-US" sz="2400" b="1" kern="1200" cap="none" spc="0" normalizeH="0" baseline="0" noProof="0" dirty="0">
                <a:solidFill>
                  <a:srgbClr val="C00000"/>
                </a:solidFill>
                <a:latin typeface="+mn-ea"/>
                <a:ea typeface="+mn-ea"/>
                <a:cs typeface="+mn-cs"/>
                <a:sym typeface="+mn-ea"/>
              </a:rPr>
              <a:t>空闲链表：</a:t>
            </a:r>
            <a:r>
              <a:rPr kumimoji="0" lang="zh-CN" altLang="en-US" sz="2400" kern="1200" cap="none" spc="0" normalizeH="0" baseline="0" noProof="0" dirty="0">
                <a:latin typeface="+mn-ea"/>
                <a:ea typeface="+mn-ea"/>
                <a:cs typeface="+mn-cs"/>
                <a:sym typeface="+mn-ea"/>
              </a:rPr>
              <a:t>空闲结点组成的链表 </a:t>
            </a:r>
            <a:endParaRPr kumimoji="0" lang="zh-CN" altLang="en-US" sz="2400" kern="1200" cap="none" spc="0" normalizeH="0" baseline="0" noProof="0" dirty="0">
              <a:latin typeface="+mn-ea"/>
              <a:ea typeface="+mn-ea"/>
              <a:cs typeface="+mn-cs"/>
              <a:sym typeface="+mn-ea"/>
            </a:endParaRPr>
          </a:p>
          <a:p>
            <a:pPr marR="0" defTabSz="914400" eaLnBrk="0" hangingPunct="0">
              <a:lnSpc>
                <a:spcPct val="150000"/>
              </a:lnSpc>
              <a:buClrTx/>
              <a:buSzTx/>
              <a:buFontTx/>
              <a:defRPr/>
            </a:pPr>
            <a:r>
              <a:rPr kumimoji="0" lang="zh-CN" altLang="en-US" sz="2400" kern="1200" cap="none" spc="0" normalizeH="0" baseline="0" noProof="0" dirty="0">
                <a:latin typeface="+mn-ea"/>
                <a:ea typeface="+mn-ea"/>
                <a:cs typeface="+mn-cs"/>
                <a:sym typeface="+mn-ea"/>
              </a:rPr>
              <a:t>    每次需要</a:t>
            </a:r>
            <a:r>
              <a:rPr kumimoji="0" lang="zh-CN" altLang="en-US" sz="2400" b="1" kern="1200" cap="none" spc="0" normalizeH="0" baseline="0" noProof="0" dirty="0">
                <a:solidFill>
                  <a:schemeClr val="accent5"/>
                </a:solidFill>
                <a:latin typeface="+mn-ea"/>
                <a:ea typeface="+mn-ea"/>
                <a:cs typeface="+mn-cs"/>
                <a:sym typeface="+mn-ea"/>
              </a:rPr>
              <a:t>添加新数据</a:t>
            </a:r>
            <a:r>
              <a:rPr kumimoji="0" lang="zh-CN" altLang="en-US" sz="2400" kern="1200" cap="none" spc="0" normalizeH="0" baseline="0" noProof="0" dirty="0">
                <a:latin typeface="+mn-ea"/>
                <a:ea typeface="+mn-ea"/>
                <a:cs typeface="+mn-cs"/>
                <a:sym typeface="+mn-ea"/>
              </a:rPr>
              <a:t>时，就</a:t>
            </a:r>
            <a:r>
              <a:rPr kumimoji="0" lang="zh-CN" altLang="en-US" sz="2400" b="1" kern="1200" cap="none" spc="0" normalizeH="0" baseline="0" noProof="0" dirty="0">
                <a:solidFill>
                  <a:schemeClr val="accent5"/>
                </a:solidFill>
                <a:latin typeface="+mn-ea"/>
                <a:ea typeface="+mn-ea"/>
                <a:cs typeface="+mn-cs"/>
                <a:sym typeface="+mn-ea"/>
              </a:rPr>
              <a:t>取</a:t>
            </a:r>
            <a:r>
              <a:rPr kumimoji="0" lang="en-US" altLang="zh-CN" sz="2400" b="1" kern="1200" cap="none" spc="0" normalizeH="0" baseline="0" noProof="0" dirty="0" err="1">
                <a:solidFill>
                  <a:schemeClr val="accent5"/>
                </a:solidFill>
                <a:latin typeface="+mn-ea"/>
                <a:ea typeface="+mn-ea"/>
                <a:cs typeface="+mn-cs"/>
                <a:sym typeface="+mn-ea"/>
              </a:rPr>
              <a:t>avail</a:t>
            </a:r>
            <a:r>
              <a:rPr kumimoji="0" lang="zh-CN" altLang="en-US" sz="2400" b="1" kern="1200" cap="none" spc="0" normalizeH="0" baseline="0" noProof="0" dirty="0">
                <a:solidFill>
                  <a:schemeClr val="accent5"/>
                </a:solidFill>
                <a:latin typeface="+mn-ea"/>
                <a:ea typeface="+mn-ea"/>
                <a:cs typeface="+mn-cs"/>
                <a:sym typeface="+mn-ea"/>
              </a:rPr>
              <a:t>所指的结点</a:t>
            </a:r>
            <a:r>
              <a:rPr kumimoji="0" lang="zh-CN" altLang="en-US" sz="2400" kern="1200" cap="none" spc="0" normalizeH="0" baseline="0" noProof="0" dirty="0">
                <a:latin typeface="+mn-ea"/>
                <a:ea typeface="+mn-ea"/>
                <a:cs typeface="+mn-cs"/>
                <a:sym typeface="+mn-ea"/>
              </a:rPr>
              <a:t>；每次</a:t>
            </a:r>
            <a:r>
              <a:rPr kumimoji="0" lang="zh-CN" altLang="en-US" sz="2400" b="1" kern="1200" cap="none" spc="0" normalizeH="0" baseline="0" noProof="0" dirty="0">
                <a:solidFill>
                  <a:schemeClr val="accent5"/>
                </a:solidFill>
                <a:latin typeface="+mn-ea"/>
                <a:ea typeface="+mn-ea"/>
                <a:cs typeface="+mn-cs"/>
                <a:sym typeface="+mn-ea"/>
              </a:rPr>
              <a:t>删除一个元素</a:t>
            </a:r>
            <a:r>
              <a:rPr kumimoji="0" lang="zh-CN" altLang="en-US" sz="2400" kern="1200" cap="none" spc="0" normalizeH="0" baseline="0" noProof="0" dirty="0">
                <a:latin typeface="+mn-ea"/>
                <a:ea typeface="+mn-ea"/>
                <a:cs typeface="+mn-cs"/>
                <a:sym typeface="+mn-ea"/>
              </a:rPr>
              <a:t>时，将</a:t>
            </a:r>
            <a:r>
              <a:rPr kumimoji="0" lang="zh-CN" altLang="en-US" sz="2400" b="1" kern="1200" cap="none" spc="0" normalizeH="0" baseline="0" noProof="0" dirty="0">
                <a:solidFill>
                  <a:schemeClr val="accent5"/>
                </a:solidFill>
                <a:latin typeface="+mn-ea"/>
                <a:ea typeface="+mn-ea"/>
                <a:cs typeface="+mn-cs"/>
                <a:sym typeface="+mn-ea"/>
              </a:rPr>
              <a:t>该结点回收到空闲链表</a:t>
            </a:r>
            <a:r>
              <a:rPr kumimoji="0" lang="zh-CN" altLang="en-US" sz="2400" kern="1200" cap="none" spc="0" normalizeH="0" baseline="0" noProof="0" dirty="0">
                <a:latin typeface="+mn-ea"/>
                <a:ea typeface="+mn-ea"/>
                <a:cs typeface="+mn-cs"/>
                <a:sym typeface="+mn-ea"/>
              </a:rPr>
              <a:t>之中。这些操作均为逻辑上的操作（仅修改结点属性值），在物理存储上并未真的申请空间或回收节点空间。</a:t>
            </a:r>
            <a:endParaRPr kumimoji="0" lang="en-US" altLang="zh-CN" sz="2200" kern="1200" cap="none" spc="0" normalizeH="0" baseline="0" noProof="0" dirty="0">
              <a:latin typeface="+mn-ea"/>
              <a:ea typeface="+mn-ea"/>
              <a:cs typeface="+mn-cs"/>
            </a:endParaRPr>
          </a:p>
        </p:txBody>
      </p:sp>
      <p:sp>
        <p:nvSpPr>
          <p:cNvPr id="2" name="右箭头 1"/>
          <p:cNvSpPr/>
          <p:nvPr/>
        </p:nvSpPr>
        <p:spPr>
          <a:xfrm>
            <a:off x="8499475" y="3919538"/>
            <a:ext cx="504825" cy="2889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7766050" y="3833813"/>
            <a:ext cx="841375" cy="460375"/>
          </a:xfrm>
          <a:prstGeom prst="rect">
            <a:avLst/>
          </a:prstGeom>
          <a:noFill/>
          <a:ln w="9525">
            <a:noFill/>
          </a:ln>
        </p:spPr>
        <p:txBody>
          <a:bodyPr wrap="square" anchor="t">
            <a:spAutoFit/>
          </a:bodyPr>
          <a:p>
            <a:pPr eaLnBrk="0" hangingPunct="0"/>
            <a:r>
              <a:rPr lang="en-US" altLang="zh-CN" sz="2400" b="1" dirty="0">
                <a:solidFill>
                  <a:srgbClr val="FF0000"/>
                </a:solidFill>
                <a:latin typeface="Calibri" panose="020F0502020204030204" pitchFamily="34" charset="0"/>
                <a:ea typeface="宋体" panose="02010600030101010101" pitchFamily="2" charset="-122"/>
              </a:rPr>
              <a:t>avail</a:t>
            </a:r>
            <a:endParaRPr lang="en-US" altLang="zh-CN" sz="2400" b="1" dirty="0">
              <a:solidFill>
                <a:srgbClr val="FF0000"/>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1"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4" grpId="0"/>
      <p:bldP spid="4" grpId="1"/>
      <p:bldP spid="2" grpId="0" animBg="1"/>
      <p:bldP spid="2"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911FB55C-BF62-42F8-9360-6BE290EDD8C0}"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9634"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69635" name="Rectangle 2"/>
          <p:cNvSpPr>
            <a:spLocks noGrp="1"/>
          </p:cNvSpPr>
          <p:nvPr>
            <p:ph type="title"/>
          </p:nvPr>
        </p:nvSpPr>
        <p:spPr>
          <a:xfrm>
            <a:off x="292100" y="146050"/>
            <a:ext cx="10515600" cy="1325563"/>
          </a:xfrm>
          <a:ln/>
        </p:spPr>
        <p:txBody>
          <a:bodyPr vert="horz" wrap="square" lIns="91440" tIns="45720" rIns="91440" bIns="45720" anchor="ctr"/>
          <a:p>
            <a:pPr eaLnBrk="1" hangingPunct="1"/>
            <a:r>
              <a:rPr lang="zh-CN" altLang="en-US" dirty="0">
                <a:latin typeface="宋体" panose="02010600030101010101" pitchFamily="2" charset="-122"/>
              </a:rPr>
              <a:t>静态链表初始化</a:t>
            </a:r>
            <a:endParaRPr lang="zh-CN" altLang="en-US" dirty="0"/>
          </a:p>
        </p:txBody>
      </p:sp>
      <p:sp>
        <p:nvSpPr>
          <p:cNvPr id="68613" name="Rectangle 3"/>
          <p:cNvSpPr>
            <a:spLocks noGrp="1" noChangeArrowheads="1"/>
          </p:cNvSpPr>
          <p:nvPr>
            <p:ph idx="1"/>
          </p:nvPr>
        </p:nvSpPr>
        <p:spPr>
          <a:xfrm>
            <a:off x="127000" y="1225550"/>
            <a:ext cx="11938000" cy="5316538"/>
          </a:xfrm>
          <a:ln w="22225">
            <a:solidFill>
              <a:schemeClr val="accent5"/>
            </a:solidFill>
          </a:ln>
        </p:spPr>
        <p:txBody>
          <a:bodyPr vert="horz" wrap="square" lIns="91440" tIns="45720" rIns="91440" bIns="45720" numCol="1" anchor="t" anchorCtr="0" compatLnSpc="1"/>
          <a:lstStyle/>
          <a:p>
            <a:pPr marL="228600" marR="0" lvl="0" indent="-228600" algn="just" defTabSz="914400" rtl="0" eaLnBrk="1" fontAlgn="base" latinLnBrk="0" hangingPunct="1">
              <a:lnSpc>
                <a:spcPct val="150000"/>
              </a:lnSpc>
              <a:spcBef>
                <a:spcPts val="100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算法描述</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：初始化操作是指将这个静态单链表初始化为一个备用静态单链表。设</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space</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为</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228600" marR="0" lvl="0" indent="-228600" algn="just" defTabSz="914400" rtl="0" eaLnBrk="1" fontAlgn="base" latinLnBrk="0" hangingPunct="1">
              <a:lnSpc>
                <a:spcPct val="150000"/>
              </a:lnSpc>
              <a:spcBef>
                <a:spcPts val="1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静态单链表的名字，</a:t>
            </a:r>
            <a:r>
              <a:rPr kumimoji="0" lang="en-US" altLang="zh-CN" sz="2400" b="1" i="0" u="none" strike="noStrike" kern="1200" cap="none" spc="0" normalizeH="0" baseline="0" noProof="0" dirty="0" err="1" smtClean="0">
                <a:ln>
                  <a:noFill/>
                </a:ln>
                <a:solidFill>
                  <a:srgbClr val="FF0000"/>
                </a:solidFill>
                <a:effectLst/>
                <a:uLnTx/>
                <a:uFillTx/>
                <a:latin typeface="+mn-lt"/>
                <a:ea typeface="+mn-ea"/>
                <a:cs typeface="+mn-cs"/>
              </a:rPr>
              <a:t>avail</a:t>
            </a:r>
            <a:r>
              <a:rPr kumimoji="0" lang="zh-CN" altLang="en-US"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mn-cs"/>
              </a:rPr>
              <a:t>为备用单链表的头指针</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，其算法如下：</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void initial(</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StaticList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space,int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avail</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k;</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space[0]-&gt;cur=-1;/*</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设置静态单链表的头指针指向位置</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0*/</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for(k=1;k&lt;Maxsize-1;k++)</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space[k]-&gt;cur=k+1;    /*</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连链*</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space[Maxsize-1]=-1;    /*</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标记链尾*</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avail</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=1</a:t>
            </a: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设置备用链表头指针初值*</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graphicFrame>
        <p:nvGraphicFramePr>
          <p:cNvPr id="2" name="表格 1"/>
          <p:cNvGraphicFramePr/>
          <p:nvPr/>
        </p:nvGraphicFramePr>
        <p:xfrm>
          <a:off x="8610600" y="2038350"/>
          <a:ext cx="3517900" cy="4318000"/>
        </p:xfrm>
        <a:graphic>
          <a:graphicData uri="http://schemas.openxmlformats.org/drawingml/2006/table">
            <a:tbl>
              <a:tblPr firstRow="1" bandRow="1">
                <a:tableStyleId>{5940675A-B579-460E-94D1-54222C63F5DA}</a:tableStyleId>
              </a:tblPr>
              <a:tblGrid>
                <a:gridCol w="1167976"/>
                <a:gridCol w="1510938"/>
                <a:gridCol w="838986"/>
              </a:tblGrid>
              <a:tr h="431800">
                <a:tc>
                  <a:txBody>
                    <a:bodyPr/>
                    <a:p>
                      <a:pPr marL="0" indent="0" algn="ctr">
                        <a:buNone/>
                      </a:pPr>
                      <a:r>
                        <a:rPr lang="en-US" altLang="zh-CN" sz="2000" b="0" dirty="0">
                          <a:solidFill>
                            <a:srgbClr val="000000"/>
                          </a:solidFill>
                          <a:latin typeface="宋体" panose="02010600030101010101" pitchFamily="2" charset="-122"/>
                          <a:ea typeface="宋体" panose="02010600030101010101" pitchFamily="2" charset="-122"/>
                          <a:cs typeface="宋体" panose="02010600030101010101" pitchFamily="2" charset="-122"/>
                        </a:rPr>
                        <a:t>       0</a:t>
                      </a:r>
                      <a:endParaRPr lang="zh-CN" altLang="en-US" sz="20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marL="0" indent="0" algn="ctr">
                        <a:buNone/>
                      </a:pPr>
                      <a:r>
                        <a:rPr lang="en-US" altLang="zh-CN" sz="1200" b="0">
                          <a:latin typeface="Calibri" panose="020F0502020204030204" pitchFamily="34" charset="0"/>
                          <a:cs typeface="Calibri" panose="020F0502020204030204" pitchFamily="34" charset="0"/>
                        </a:rPr>
                        <a:t> </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c>
                  <a:txBody>
                    <a:bodyPr/>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1</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marL="0" indent="0" algn="ctr">
                        <a:buNone/>
                      </a:pP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2</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marL="0" indent="0" algn="ctr">
                        <a:buNone/>
                      </a:pPr>
                      <a:endParaRPr lang="en-US" altLang="zh-CN" sz="2000" b="0" dirty="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3</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marL="0" indent="0" algn="ctr">
                        <a:buNone/>
                      </a:pPr>
                      <a:endParaRPr lang="en-US" altLang="zh-CN" sz="2000" b="0" dirty="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4</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marL="0" indent="0" algn="ctr">
                        <a:buNone/>
                      </a:pP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5</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5</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marL="0" indent="0" algn="ctr">
                        <a:buNone/>
                      </a:pP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6</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6</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marL="0" indent="0" algn="ctr">
                        <a:buNone/>
                      </a:pP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rPr>
                        <a:t>7</a:t>
                      </a:r>
                      <a:endPar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7</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marL="0" indent="0" algn="ctr">
                        <a:buNone/>
                      </a:pPr>
                      <a:r>
                        <a:rPr lang="en-US" altLang="zh-CN" sz="2000" b="0">
                          <a:latin typeface="Calibri" panose="020F0502020204030204" pitchFamily="34" charset="0"/>
                          <a:cs typeface="Calibri" panose="020F0502020204030204" pitchFamily="34" charset="0"/>
                        </a:rPr>
                        <a:t>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2000" b="0" dirty="0" smtClean="0">
                          <a:solidFill>
                            <a:srgbClr val="FF0000"/>
                          </a:solidFill>
                          <a:latin typeface="Calibri" panose="020F0502020204030204" pitchFamily="34" charset="0"/>
                          <a:cs typeface="Calibri" panose="020F0502020204030204" pitchFamily="34" charset="0"/>
                        </a:rPr>
                        <a:t>8 </a:t>
                      </a:r>
                      <a:endParaRPr lang="en-US" altLang="zh-CN" sz="2000" b="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marL="0" indent="0" algn="r">
                        <a:buNone/>
                      </a:pP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marL="0" indent="0" algn="ctr">
                        <a:buNone/>
                      </a:pPr>
                      <a:r>
                        <a:rPr lang="en-US" altLang="zh-CN" sz="2000" b="0">
                          <a:latin typeface="Calibri" panose="020F0502020204030204" pitchFamily="34" charset="0"/>
                          <a:ea typeface="Calibri" panose="020F0502020204030204" pitchFamily="34" charset="0"/>
                          <a:cs typeface="Calibri" panose="020F0502020204030204" pitchFamily="34" charset="0"/>
                        </a:rPr>
                        <a:t>...</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2000" b="0">
                          <a:solidFill>
                            <a:srgbClr val="FF0000"/>
                          </a:solidFill>
                          <a:latin typeface="Calibri" panose="020F0502020204030204" pitchFamily="34" charset="0"/>
                          <a:cs typeface="Calibri" panose="020F0502020204030204" pitchFamily="34" charset="0"/>
                        </a:rPr>
                        <a:t> </a:t>
                      </a:r>
                      <a:endParaRPr lang="en-US" altLang="zh-CN" sz="2000" b="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marL="0" indent="0" algn="l">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maxsize-1 </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p>
                      <a:pPr marL="0" indent="0" algn="ctr">
                        <a:buNone/>
                      </a:pPr>
                      <a:r>
                        <a:rPr lang="en-US" altLang="zh-CN" sz="2000" b="0">
                          <a:latin typeface="Calibri" panose="020F0502020204030204" pitchFamily="34" charset="0"/>
                          <a:cs typeface="Calibri" panose="020F0502020204030204" pitchFamily="34" charset="0"/>
                        </a:rPr>
                        <a:t>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rPr>
                        <a:t>-1</a:t>
                      </a:r>
                      <a:endPar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6" name="右箭头 5"/>
          <p:cNvSpPr/>
          <p:nvPr/>
        </p:nvSpPr>
        <p:spPr>
          <a:xfrm>
            <a:off x="9040813" y="2603500"/>
            <a:ext cx="503238" cy="2873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695" name="文本框 6"/>
          <p:cNvSpPr txBox="1"/>
          <p:nvPr/>
        </p:nvSpPr>
        <p:spPr>
          <a:xfrm>
            <a:off x="8329613" y="2516188"/>
            <a:ext cx="787400" cy="460375"/>
          </a:xfrm>
          <a:prstGeom prst="rect">
            <a:avLst/>
          </a:prstGeom>
          <a:noFill/>
          <a:ln w="9525">
            <a:noFill/>
          </a:ln>
        </p:spPr>
        <p:txBody>
          <a:bodyPr wrap="square" anchor="t">
            <a:spAutoFit/>
          </a:bodyPr>
          <a:p>
            <a:pPr eaLnBrk="0" hangingPunct="0"/>
            <a:r>
              <a:rPr lang="en-US" altLang="zh-CN" sz="2400" b="1" dirty="0">
                <a:solidFill>
                  <a:srgbClr val="FF0000"/>
                </a:solidFill>
                <a:latin typeface="Calibri" panose="020F0502020204030204" pitchFamily="34" charset="0"/>
                <a:ea typeface="宋体" panose="02010600030101010101" pitchFamily="2" charset="-122"/>
              </a:rPr>
              <a:t>avail</a:t>
            </a:r>
            <a:endParaRPr lang="en-US" altLang="zh-CN" sz="2400" b="1" dirty="0">
              <a:solidFill>
                <a:srgbClr val="FF0000"/>
              </a:solidFill>
              <a:latin typeface="Calibri" panose="020F050202020403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a:ln/>
        </p:spPr>
        <p:txBody>
          <a:bodyPr vert="horz" wrap="square" lIns="91440" tIns="45720" rIns="91440" bIns="45720" anchor="ctr"/>
          <a:p>
            <a:endParaRPr lang="zh-CN" altLang="en-US" dirty="0"/>
          </a:p>
        </p:txBody>
      </p:sp>
      <p:sp>
        <p:nvSpPr>
          <p:cNvPr id="4" name="矩形 3"/>
          <p:cNvSpPr/>
          <p:nvPr/>
        </p:nvSpPr>
        <p:spPr>
          <a:xfrm>
            <a:off x="309563" y="1960563"/>
            <a:ext cx="7712075" cy="3970338"/>
          </a:xfrm>
          <a:prstGeom prst="rect">
            <a:avLst/>
          </a:prstGeom>
          <a:ln w="22225">
            <a:solidFill>
              <a:schemeClr val="accent5"/>
            </a:solidFill>
          </a:ln>
        </p:spPr>
        <p:txBody>
          <a:bodyPr wrap="square">
            <a:spAutoFit/>
          </a:bodyPr>
          <a:lstStyle/>
          <a:p>
            <a:pPr marL="0" marR="0" lvl="0" indent="0" algn="just"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分配结点</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int</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getnode</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int</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avail</a:t>
            </a:r>
            <a:r>
              <a:rPr kumimoji="0" lang="en-US" altLang="zh-CN"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从备用链表摘下一个结点空间，分配给待插入静态链表中的元素*</a:t>
            </a:r>
            <a:r>
              <a:rPr kumimoji="0" lang="en-US" altLang="zh-CN"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int</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avail</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avail</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=space[*</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avail</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].cur;/*</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重置备用链的头指针</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return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i</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7630" marR="0" lvl="1" indent="0" algn="just"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grpSp>
        <p:nvGrpSpPr>
          <p:cNvPr id="70659" name="组合 8"/>
          <p:cNvGrpSpPr/>
          <p:nvPr/>
        </p:nvGrpSpPr>
        <p:grpSpPr>
          <a:xfrm>
            <a:off x="8021638" y="1960563"/>
            <a:ext cx="3743325" cy="4318000"/>
            <a:chOff x="8021750" y="1961293"/>
            <a:chExt cx="3742649" cy="4318000"/>
          </a:xfrm>
        </p:grpSpPr>
        <p:graphicFrame>
          <p:nvGraphicFramePr>
            <p:cNvPr id="5" name="表格 4"/>
            <p:cNvGraphicFramePr/>
            <p:nvPr>
              <p:custDataLst>
                <p:tags r:id="rId1"/>
              </p:custDataLst>
            </p:nvPr>
          </p:nvGraphicFramePr>
          <p:xfrm>
            <a:off x="8247134" y="1961293"/>
            <a:ext cx="3517265" cy="4318000"/>
          </p:xfrm>
          <a:graphic>
            <a:graphicData uri="http://schemas.openxmlformats.org/drawingml/2006/table">
              <a:tbl>
                <a:tblPr firstRow="1" bandRow="1">
                  <a:tableStyleId>{5940675A-B579-460E-94D1-54222C63F5DA}</a:tableStyleId>
                </a:tblPr>
                <a:tblGrid>
                  <a:gridCol w="1167976"/>
                  <a:gridCol w="1510938"/>
                  <a:gridCol w="838986"/>
                </a:tblGrid>
                <a:tr h="431800">
                  <a:tc>
                    <a:txBody>
                      <a:bodyPr/>
                      <a:lstStyle/>
                      <a:p>
                        <a:pPr marL="0" indent="0" algn="ctr">
                          <a:buNone/>
                        </a:pPr>
                        <a:r>
                          <a:rPr lang="en-US" altLang="zh-CN" sz="2000" b="0" dirty="0">
                            <a:solidFill>
                              <a:srgbClr val="000000"/>
                            </a:solidFill>
                            <a:latin typeface="宋体" panose="02010600030101010101" pitchFamily="2" charset="-122"/>
                            <a:ea typeface="宋体" panose="02010600030101010101" pitchFamily="2" charset="-122"/>
                            <a:cs typeface="宋体" panose="02010600030101010101" pitchFamily="2" charset="-122"/>
                          </a:rPr>
                          <a:t>       0</a:t>
                        </a:r>
                        <a:endParaRPr lang="zh-CN" altLang="en-US" sz="20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a:latin typeface="Calibri" panose="020F0502020204030204" pitchFamily="34" charset="0"/>
                            <a:cs typeface="Calibri" panose="020F0502020204030204" pitchFamily="34" charset="0"/>
                          </a:rPr>
                          <a:t> </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1</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A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2</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latin typeface="Calibri" panose="020F0502020204030204" pitchFamily="34" charset="0"/>
                            <a:cs typeface="Calibri" panose="020F0502020204030204" pitchFamily="34" charset="0"/>
                          </a:rPr>
                          <a:t> B</a:t>
                        </a:r>
                        <a:endParaRPr lang="en-US" altLang="zh-CN" sz="2000" b="0" dirty="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3</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latin typeface="Calibri" panose="020F0502020204030204" pitchFamily="34" charset="0"/>
                            <a:cs typeface="Calibri" panose="020F0502020204030204" pitchFamily="34" charset="0"/>
                          </a:rPr>
                          <a:t> C</a:t>
                        </a:r>
                        <a:endParaRPr lang="en-US" altLang="zh-CN" sz="2000" b="0" dirty="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4</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D</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5</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5</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F</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6</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6</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G</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rPr>
                          <a:t>-1</a:t>
                        </a:r>
                        <a:endPar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7</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smtClean="0">
                            <a:solidFill>
                              <a:srgbClr val="FF0000"/>
                            </a:solidFill>
                            <a:latin typeface="Calibri" panose="020F0502020204030204" pitchFamily="34" charset="0"/>
                            <a:cs typeface="Calibri" panose="020F0502020204030204" pitchFamily="34" charset="0"/>
                          </a:rPr>
                          <a:t>8 </a:t>
                        </a:r>
                        <a:endParaRPr lang="en-US" altLang="zh-CN" sz="2000" b="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r">
                          <a:buNone/>
                        </a:pP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ea typeface="Calibri" panose="020F0502020204030204" pitchFamily="34" charset="0"/>
                            <a:cs typeface="Calibri" panose="020F0502020204030204" pitchFamily="34" charset="0"/>
                          </a:rPr>
                          <a:t>...</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solidFill>
                              <a:srgbClr val="FF0000"/>
                            </a:solidFill>
                            <a:latin typeface="Calibri" panose="020F0502020204030204" pitchFamily="34" charset="0"/>
                            <a:cs typeface="Calibri" panose="020F0502020204030204" pitchFamily="34" charset="0"/>
                          </a:rPr>
                          <a:t> </a:t>
                        </a:r>
                        <a:endParaRPr lang="en-US" altLang="zh-CN" sz="2000" b="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p>
                        <a:pPr marL="0" indent="0" algn="l">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maxsize-1 </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rPr>
                          <a:t>-1</a:t>
                        </a:r>
                        <a:endPar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6" name="右箭头 5"/>
            <p:cNvSpPr/>
            <p:nvPr/>
          </p:nvSpPr>
          <p:spPr>
            <a:xfrm>
              <a:off x="8732821" y="5101368"/>
              <a:ext cx="503146" cy="28733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0662" name="文本框 6"/>
            <p:cNvSpPr txBox="1"/>
            <p:nvPr/>
          </p:nvSpPr>
          <p:spPr>
            <a:xfrm>
              <a:off x="8021750" y="5013738"/>
              <a:ext cx="787258" cy="460375"/>
            </a:xfrm>
            <a:prstGeom prst="rect">
              <a:avLst/>
            </a:prstGeom>
            <a:noFill/>
            <a:ln w="9525">
              <a:noFill/>
            </a:ln>
          </p:spPr>
          <p:txBody>
            <a:bodyPr wrap="square" anchor="t">
              <a:spAutoFit/>
            </a:bodyPr>
            <a:p>
              <a:pPr eaLnBrk="0" hangingPunct="0"/>
              <a:r>
                <a:rPr lang="en-US" altLang="zh-CN" sz="2400" b="1" dirty="0">
                  <a:solidFill>
                    <a:srgbClr val="FF0000"/>
                  </a:solidFill>
                  <a:latin typeface="Calibri" panose="020F0502020204030204" pitchFamily="34" charset="0"/>
                  <a:ea typeface="宋体" panose="02010600030101010101" pitchFamily="2" charset="-122"/>
                </a:rPr>
                <a:t>avail</a:t>
              </a:r>
              <a:endParaRPr lang="en-US" altLang="zh-CN" sz="2400" b="1" dirty="0">
                <a:solidFill>
                  <a:srgbClr val="FF0000"/>
                </a:solidFill>
                <a:latin typeface="Calibri" panose="020F0502020204030204" pitchFamily="34" charset="0"/>
                <a:ea typeface="宋体" panose="02010600030101010101" pitchFamily="2" charset="-122"/>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BA7B959-776A-49F2-96E2-FC379E0F7CFF}"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168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71683" name="Rectangle 2"/>
          <p:cNvSpPr>
            <a:spLocks noGrp="1"/>
          </p:cNvSpPr>
          <p:nvPr>
            <p:ph type="title"/>
          </p:nvPr>
        </p:nvSpPr>
        <p:spPr>
          <a:xfrm>
            <a:off x="0" y="-149225"/>
            <a:ext cx="12192000" cy="960438"/>
          </a:xfrm>
          <a:ln/>
        </p:spPr>
        <p:txBody>
          <a:bodyPr vert="horz" wrap="square" lIns="91440" tIns="45720" rIns="91440" bIns="45720" anchor="ctr"/>
          <a:p>
            <a:pPr algn="ctr" eaLnBrk="1" hangingPunct="1"/>
            <a:r>
              <a:rPr lang="zh-CN" altLang="en-US" dirty="0">
                <a:latin typeface="黑体" panose="02010609060101010101" pitchFamily="49" charset="-122"/>
                <a:ea typeface="黑体" panose="02010609060101010101" pitchFamily="49" charset="-122"/>
              </a:rPr>
              <a:t>静态链表前插操作</a:t>
            </a:r>
            <a:endParaRPr lang="zh-CN" altLang="en-US" dirty="0">
              <a:latin typeface="黑体" panose="02010609060101010101" pitchFamily="49" charset="-122"/>
              <a:ea typeface="黑体" panose="02010609060101010101" pitchFamily="49" charset="-122"/>
            </a:endParaRPr>
          </a:p>
        </p:txBody>
      </p:sp>
      <p:sp>
        <p:nvSpPr>
          <p:cNvPr id="70661" name="Rectangle 3"/>
          <p:cNvSpPr>
            <a:spLocks noGrp="1" noChangeArrowheads="1"/>
          </p:cNvSpPr>
          <p:nvPr>
            <p:ph idx="1"/>
          </p:nvPr>
        </p:nvSpPr>
        <p:spPr>
          <a:xfrm>
            <a:off x="0" y="652463"/>
            <a:ext cx="8210550" cy="6205538"/>
          </a:xfrm>
          <a:ln w="22225">
            <a:solidFill>
              <a:schemeClr val="accent5"/>
            </a:solidFill>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ts val="1000"/>
              </a:spcBef>
              <a:spcAft>
                <a:spcPct val="0"/>
              </a:spcAft>
              <a:buClrTx/>
              <a:buSzTx/>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算法描述</a:t>
            </a:r>
            <a:r>
              <a:rPr kumimoji="0" lang="zh-CN"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a:t>
            </a:r>
            <a:endParaRPr kumimoji="0" lang="en-US" altLang="zh-C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ts val="1000"/>
              </a:spcBef>
              <a:spcAft>
                <a:spcPct val="0"/>
              </a:spcAft>
              <a:buClrTx/>
              <a:buSzTx/>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、先从备用单链表上取一个可用的结点；</a:t>
            </a:r>
            <a:endParaRPr kumimoji="0" lang="en-US" altLang="zh-C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ts val="1000"/>
              </a:spcBef>
              <a:spcAft>
                <a:spcPct val="0"/>
              </a:spcAft>
              <a:buClrTx/>
              <a:buSzTx/>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、将其插入到已用静态单链表第</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i</a:t>
            </a:r>
            <a:r>
              <a:rPr kumimoji="0" lang="zh-CN"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个元素之前。</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void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insbefore</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StaticList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space,int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avail</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mn-ea"/>
                <a:cs typeface="+mn-cs"/>
              </a:rPr>
              <a:t>j</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avail</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/*j</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为从备用表中取到的可用结点空间的下标*</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avail</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=space[</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avail</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]-&gt;cur; </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修改备用表的头指针*</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endPar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space[j]-&gt;data=x;	</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k=space[0]-&gt;cur</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/*k</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为已用静态单链表的第一个元素的下标值*</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endPar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for(</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m=1;m&lt;i-1;m++)  </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寻找第</a:t>
            </a:r>
            <a:r>
              <a:rPr kumimoji="0" lang="en-US" altLang="zh-CN" sz="20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i</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-1</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个元素的位置</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k */</a:t>
            </a:r>
            <a:endPar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k=space[k]-&gt;cur;</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space[</a:t>
            </a:r>
            <a:r>
              <a:rPr kumimoji="0" lang="en-US" altLang="zh-CN" sz="2400" b="1"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j</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]-&gt;cur=space[k]-&gt;cur; </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修改游标域*</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endPar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space[k]-&gt;cur=j;</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71685" name="组合 8"/>
          <p:cNvGrpSpPr/>
          <p:nvPr/>
        </p:nvGrpSpPr>
        <p:grpSpPr>
          <a:xfrm>
            <a:off x="8148638" y="1150938"/>
            <a:ext cx="3932237" cy="4318000"/>
            <a:chOff x="7833828" y="1961293"/>
            <a:chExt cx="3930569" cy="4318000"/>
          </a:xfrm>
        </p:grpSpPr>
        <p:graphicFrame>
          <p:nvGraphicFramePr>
            <p:cNvPr id="10" name="表格 9"/>
            <p:cNvGraphicFramePr/>
            <p:nvPr>
              <p:custDataLst>
                <p:tags r:id="rId1"/>
              </p:custDataLst>
            </p:nvPr>
          </p:nvGraphicFramePr>
          <p:xfrm>
            <a:off x="8247134" y="1961293"/>
            <a:ext cx="3517263" cy="4318000"/>
          </p:xfrm>
          <a:graphic>
            <a:graphicData uri="http://schemas.openxmlformats.org/drawingml/2006/table">
              <a:tbl>
                <a:tblPr firstRow="1" bandRow="1">
                  <a:tableStyleId>{5940675A-B579-460E-94D1-54222C63F5DA}</a:tableStyleId>
                </a:tblPr>
                <a:tblGrid>
                  <a:gridCol w="1167977"/>
                  <a:gridCol w="1510939"/>
                  <a:gridCol w="838987"/>
                </a:tblGrid>
                <a:tr h="431800">
                  <a:tc>
                    <a:txBody>
                      <a:bodyPr/>
                      <a:lstStyle/>
                      <a:p>
                        <a:pPr marL="0" indent="0" algn="ctr">
                          <a:buNone/>
                        </a:pPr>
                        <a:r>
                          <a:rPr lang="en-US" altLang="zh-CN" sz="2000" b="0" dirty="0">
                            <a:solidFill>
                              <a:srgbClr val="000000"/>
                            </a:solidFill>
                            <a:latin typeface="宋体" panose="02010600030101010101" pitchFamily="2" charset="-122"/>
                            <a:ea typeface="宋体" panose="02010600030101010101" pitchFamily="2" charset="-122"/>
                            <a:cs typeface="宋体" panose="02010600030101010101" pitchFamily="2" charset="-122"/>
                          </a:rPr>
                          <a:t>       0</a:t>
                        </a:r>
                        <a:endParaRPr lang="zh-CN" altLang="en-US" sz="20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a:latin typeface="Calibri" panose="020F0502020204030204" pitchFamily="34" charset="0"/>
                            <a:cs typeface="Calibri" panose="020F0502020204030204" pitchFamily="34" charset="0"/>
                          </a:rPr>
                          <a:t> </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1</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A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2</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latin typeface="Calibri" panose="020F0502020204030204" pitchFamily="34" charset="0"/>
                            <a:cs typeface="Calibri" panose="020F0502020204030204" pitchFamily="34" charset="0"/>
                          </a:rPr>
                          <a:t> B</a:t>
                        </a:r>
                        <a:endParaRPr lang="en-US" altLang="zh-CN" sz="2000" b="0" dirty="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3</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latin typeface="Calibri" panose="020F0502020204030204" pitchFamily="34" charset="0"/>
                            <a:cs typeface="Calibri" panose="020F0502020204030204" pitchFamily="34" charset="0"/>
                          </a:rPr>
                          <a:t> C</a:t>
                        </a:r>
                        <a:endParaRPr lang="en-US" altLang="zh-CN" sz="2000" b="0" dirty="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4</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D</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5</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5</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F</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6</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6</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G</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rPr>
                          <a:t>-1</a:t>
                        </a:r>
                        <a:endPar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7</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smtClean="0">
                            <a:solidFill>
                              <a:srgbClr val="FF0000"/>
                            </a:solidFill>
                            <a:latin typeface="Calibri" panose="020F0502020204030204" pitchFamily="34" charset="0"/>
                            <a:cs typeface="Calibri" panose="020F0502020204030204" pitchFamily="34" charset="0"/>
                          </a:rPr>
                          <a:t>8 </a:t>
                        </a:r>
                        <a:endParaRPr lang="en-US" altLang="zh-CN" sz="2000" b="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r">
                          <a:buNone/>
                        </a:pP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ea typeface="Calibri" panose="020F0502020204030204" pitchFamily="34" charset="0"/>
                            <a:cs typeface="Calibri" panose="020F0502020204030204" pitchFamily="34" charset="0"/>
                          </a:rPr>
                          <a:t>...</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solidFill>
                              <a:srgbClr val="FF0000"/>
                            </a:solidFill>
                            <a:latin typeface="Calibri" panose="020F0502020204030204" pitchFamily="34" charset="0"/>
                            <a:cs typeface="Calibri" panose="020F0502020204030204" pitchFamily="34" charset="0"/>
                          </a:rPr>
                          <a:t> </a:t>
                        </a:r>
                        <a:endParaRPr lang="en-US" altLang="zh-CN" sz="2000" b="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p>
                        <a:pPr marL="0" indent="0" algn="l">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maxsize-1 </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rPr>
                          <a:t>-1</a:t>
                        </a:r>
                        <a:endPar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 name="右箭头 10"/>
            <p:cNvSpPr/>
            <p:nvPr/>
          </p:nvSpPr>
          <p:spPr>
            <a:xfrm>
              <a:off x="8674098" y="5101368"/>
              <a:ext cx="504733" cy="28733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688" name="文本框 11"/>
            <p:cNvSpPr txBox="1"/>
            <p:nvPr/>
          </p:nvSpPr>
          <p:spPr>
            <a:xfrm>
              <a:off x="7833828" y="5013738"/>
              <a:ext cx="917408" cy="460375"/>
            </a:xfrm>
            <a:prstGeom prst="rect">
              <a:avLst/>
            </a:prstGeom>
            <a:noFill/>
            <a:ln w="9525">
              <a:noFill/>
            </a:ln>
          </p:spPr>
          <p:txBody>
            <a:bodyPr wrap="square" anchor="t">
              <a:spAutoFit/>
            </a:bodyPr>
            <a:p>
              <a:pPr eaLnBrk="0" hangingPunct="0"/>
              <a:r>
                <a:rPr lang="en-US" altLang="zh-CN" sz="2400" b="1" dirty="0">
                  <a:solidFill>
                    <a:srgbClr val="FF0000"/>
                  </a:solidFill>
                  <a:latin typeface="Calibri" panose="020F0502020204030204" pitchFamily="34" charset="0"/>
                  <a:ea typeface="宋体" panose="02010600030101010101" pitchFamily="2" charset="-122"/>
                </a:rPr>
                <a:t>avail</a:t>
              </a:r>
              <a:endParaRPr lang="en-US" altLang="zh-CN" sz="2400" b="1" dirty="0">
                <a:solidFill>
                  <a:srgbClr val="FF0000"/>
                </a:solidFill>
                <a:latin typeface="Calibri" panose="020F0502020204030204" pitchFamily="34" charset="0"/>
                <a:ea typeface="宋体" panose="02010600030101010101" pitchFamily="2" charset="-122"/>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AB29E29-8E0F-42D8-915C-C086C1043864}"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2706"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72707" name="Rectangle 2"/>
          <p:cNvSpPr>
            <a:spLocks noGrp="1"/>
          </p:cNvSpPr>
          <p:nvPr>
            <p:ph type="title"/>
          </p:nvPr>
        </p:nvSpPr>
        <p:spPr>
          <a:xfrm>
            <a:off x="866775" y="-201612"/>
            <a:ext cx="10515600" cy="1325562"/>
          </a:xfrm>
          <a:ln/>
        </p:spPr>
        <p:txBody>
          <a:bodyPr vert="horz" wrap="square" lIns="91440" tIns="45720" rIns="91440" bIns="45720" anchor="ctr"/>
          <a:p>
            <a:pPr algn="ctr" eaLnBrk="1" hangingPunct="1"/>
            <a:r>
              <a:rPr lang="zh-CN" altLang="en-US" b="1" dirty="0">
                <a:latin typeface="黑体" panose="02010609060101010101" pitchFamily="49" charset="-122"/>
                <a:ea typeface="黑体" panose="02010609060101010101" pitchFamily="49" charset="-122"/>
              </a:rPr>
              <a:t>静态链表分配结点与结点回收</a:t>
            </a:r>
            <a:endParaRPr lang="zh-CN" altLang="en-US" b="1" dirty="0">
              <a:latin typeface="黑体" panose="02010609060101010101" pitchFamily="49" charset="-122"/>
              <a:ea typeface="黑体" panose="02010609060101010101" pitchFamily="49" charset="-122"/>
            </a:endParaRPr>
          </a:p>
        </p:txBody>
      </p:sp>
      <p:sp>
        <p:nvSpPr>
          <p:cNvPr id="69637" name="Rectangle 3"/>
          <p:cNvSpPr>
            <a:spLocks noGrp="1" noChangeArrowheads="1"/>
          </p:cNvSpPr>
          <p:nvPr>
            <p:ph idx="1"/>
          </p:nvPr>
        </p:nvSpPr>
        <p:spPr>
          <a:xfrm>
            <a:off x="146050" y="1123950"/>
            <a:ext cx="6167438" cy="4687888"/>
          </a:xfrm>
          <a:ln w="22225">
            <a:solidFill>
              <a:schemeClr val="accent5"/>
            </a:solidFill>
          </a:ln>
        </p:spPr>
        <p:txBody>
          <a:bodyPr vert="horz" wrap="square" lIns="91440" tIns="45720" rIns="91440" bIns="45720" numCol="1" anchor="t" anchorCtr="0" compatLnSpc="1"/>
          <a:lstStyle/>
          <a:p>
            <a:pPr marL="0" marR="0" lvl="0" indent="0" algn="just" defTabSz="914400" rtl="0" eaLnBrk="1" fontAlgn="base" latinLnBrk="0" hangingPunct="1">
              <a:lnSpc>
                <a:spcPct val="150000"/>
              </a:lnSpc>
              <a:spcBef>
                <a:spcPts val="1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结点回收</a:t>
            </a:r>
            <a:endPar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15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void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freenode</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avail,int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k) </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15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将下标为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k</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的空闲结点插入到备用链表*</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15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15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space[k].cur=*</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avail</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15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avail</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=k; </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15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grpSp>
        <p:nvGrpSpPr>
          <p:cNvPr id="72709" name="组合 6"/>
          <p:cNvGrpSpPr/>
          <p:nvPr/>
        </p:nvGrpSpPr>
        <p:grpSpPr>
          <a:xfrm>
            <a:off x="6635750" y="1270000"/>
            <a:ext cx="4349750" cy="4318000"/>
            <a:chOff x="7967934" y="1961293"/>
            <a:chExt cx="3796463" cy="4318000"/>
          </a:xfrm>
        </p:grpSpPr>
        <p:graphicFrame>
          <p:nvGraphicFramePr>
            <p:cNvPr id="8" name="表格 7"/>
            <p:cNvGraphicFramePr/>
            <p:nvPr/>
          </p:nvGraphicFramePr>
          <p:xfrm>
            <a:off x="8247134" y="1961293"/>
            <a:ext cx="3517263" cy="4318000"/>
          </p:xfrm>
          <a:graphic>
            <a:graphicData uri="http://schemas.openxmlformats.org/drawingml/2006/table">
              <a:tbl>
                <a:tblPr firstRow="1" bandRow="1">
                  <a:tableStyleId>{5940675A-B579-460E-94D1-54222C63F5DA}</a:tableStyleId>
                </a:tblPr>
                <a:tblGrid>
                  <a:gridCol w="1167977"/>
                  <a:gridCol w="1510939"/>
                  <a:gridCol w="838987"/>
                </a:tblGrid>
                <a:tr h="431800">
                  <a:tc>
                    <a:txBody>
                      <a:bodyPr/>
                      <a:lstStyle/>
                      <a:p>
                        <a:pPr marL="0" indent="0" algn="ctr">
                          <a:buNone/>
                        </a:pPr>
                        <a:r>
                          <a:rPr lang="en-US" altLang="zh-CN" sz="2000" b="0" dirty="0">
                            <a:solidFill>
                              <a:srgbClr val="000000"/>
                            </a:solidFill>
                            <a:latin typeface="宋体" panose="02010600030101010101" pitchFamily="2" charset="-122"/>
                            <a:ea typeface="宋体" panose="02010600030101010101" pitchFamily="2" charset="-122"/>
                            <a:cs typeface="宋体" panose="02010600030101010101" pitchFamily="2" charset="-122"/>
                          </a:rPr>
                          <a:t>       0</a:t>
                        </a:r>
                        <a:endParaRPr lang="zh-CN" altLang="en-US" sz="20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a:latin typeface="Calibri" panose="020F0502020204030204" pitchFamily="34" charset="0"/>
                            <a:cs typeface="Calibri" panose="020F0502020204030204" pitchFamily="34" charset="0"/>
                          </a:rPr>
                          <a:t> </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1</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A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2</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latin typeface="Calibri" panose="020F0502020204030204" pitchFamily="34" charset="0"/>
                            <a:cs typeface="Calibri" panose="020F0502020204030204" pitchFamily="34" charset="0"/>
                          </a:rPr>
                          <a:t> B</a:t>
                        </a:r>
                        <a:endParaRPr lang="en-US" altLang="zh-CN" sz="2000" b="0" dirty="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3</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latin typeface="Calibri" panose="020F0502020204030204" pitchFamily="34" charset="0"/>
                            <a:cs typeface="Calibri" panose="020F0502020204030204" pitchFamily="34" charset="0"/>
                          </a:rPr>
                          <a:t> C</a:t>
                        </a:r>
                        <a:endParaRPr lang="en-US" altLang="zh-CN" sz="2000" b="0" dirty="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4</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D</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5</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5</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F</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6</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6</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G</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rPr>
                          <a:t>-1</a:t>
                        </a:r>
                        <a:endPar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7</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smtClean="0">
                            <a:solidFill>
                              <a:srgbClr val="FF0000"/>
                            </a:solidFill>
                            <a:latin typeface="Calibri" panose="020F0502020204030204" pitchFamily="34" charset="0"/>
                            <a:cs typeface="Calibri" panose="020F0502020204030204" pitchFamily="34" charset="0"/>
                          </a:rPr>
                          <a:t>8 </a:t>
                        </a:r>
                        <a:endParaRPr lang="en-US" altLang="zh-CN" sz="2000" b="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r">
                          <a:buNone/>
                        </a:pP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ea typeface="Calibri" panose="020F0502020204030204" pitchFamily="34" charset="0"/>
                            <a:cs typeface="Calibri" panose="020F0502020204030204" pitchFamily="34" charset="0"/>
                          </a:rPr>
                          <a:t>...</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solidFill>
                              <a:srgbClr val="FF0000"/>
                            </a:solidFill>
                            <a:latin typeface="Calibri" panose="020F0502020204030204" pitchFamily="34" charset="0"/>
                            <a:cs typeface="Calibri" panose="020F0502020204030204" pitchFamily="34" charset="0"/>
                          </a:rPr>
                          <a:t> </a:t>
                        </a:r>
                        <a:endParaRPr lang="en-US" altLang="zh-CN" sz="2000" b="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p>
                        <a:pPr marL="0" indent="0" algn="l">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maxsize-1 </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rPr>
                          <a:t>-1</a:t>
                        </a:r>
                        <a:endPar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右箭头 8"/>
            <p:cNvSpPr/>
            <p:nvPr/>
          </p:nvSpPr>
          <p:spPr>
            <a:xfrm>
              <a:off x="8674098" y="5101368"/>
              <a:ext cx="504733" cy="2873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712" name="文本框 9"/>
            <p:cNvSpPr txBox="1"/>
            <p:nvPr/>
          </p:nvSpPr>
          <p:spPr>
            <a:xfrm>
              <a:off x="7967934" y="5013738"/>
              <a:ext cx="783450" cy="460375"/>
            </a:xfrm>
            <a:prstGeom prst="rect">
              <a:avLst/>
            </a:prstGeom>
            <a:noFill/>
            <a:ln w="9525">
              <a:noFill/>
            </a:ln>
          </p:spPr>
          <p:txBody>
            <a:bodyPr wrap="square" anchor="t">
              <a:spAutoFit/>
            </a:bodyPr>
            <a:p>
              <a:pPr eaLnBrk="0" hangingPunct="0"/>
              <a:r>
                <a:rPr lang="en-US" altLang="zh-CN" sz="2400" b="1" dirty="0">
                  <a:solidFill>
                    <a:srgbClr val="FF0000"/>
                  </a:solidFill>
                  <a:latin typeface="Calibri" panose="020F0502020204030204" pitchFamily="34" charset="0"/>
                  <a:ea typeface="宋体" panose="02010600030101010101" pitchFamily="2" charset="-122"/>
                </a:rPr>
                <a:t>avail</a:t>
              </a:r>
              <a:endParaRPr lang="en-US" altLang="zh-CN" sz="2400" b="1" dirty="0">
                <a:solidFill>
                  <a:srgbClr val="FF0000"/>
                </a:solidFill>
                <a:latin typeface="Calibri" panose="020F0502020204030204" pitchFamily="34" charset="0"/>
                <a:ea typeface="宋体" panose="02010600030101010101" pitchFamily="2" charset="-122"/>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3558FEB-CEE6-44EC-BE60-17BC827C14CB}"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3730"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73731" name="Rectangle 2"/>
          <p:cNvSpPr>
            <a:spLocks noGrp="1"/>
          </p:cNvSpPr>
          <p:nvPr>
            <p:ph type="title"/>
          </p:nvPr>
        </p:nvSpPr>
        <p:spPr>
          <a:xfrm>
            <a:off x="838200" y="-250825"/>
            <a:ext cx="10515600" cy="1325563"/>
          </a:xfrm>
          <a:ln/>
        </p:spPr>
        <p:txBody>
          <a:bodyPr vert="horz" wrap="square" lIns="91440" tIns="45720" rIns="91440" bIns="45720" anchor="ctr"/>
          <a:p>
            <a:pPr algn="ctr" eaLnBrk="1" hangingPunct="1"/>
            <a:r>
              <a:rPr lang="zh-CN" altLang="en-US" dirty="0">
                <a:latin typeface="黑体" panose="02010609060101010101" pitchFamily="49" charset="-122"/>
                <a:ea typeface="黑体" panose="02010609060101010101" pitchFamily="49" charset="-122"/>
              </a:rPr>
              <a:t>静态链表删除</a:t>
            </a:r>
            <a:endParaRPr lang="zh-CN" altLang="en-US" dirty="0">
              <a:latin typeface="黑体" panose="02010609060101010101" pitchFamily="49" charset="-122"/>
              <a:ea typeface="黑体" panose="02010609060101010101" pitchFamily="49" charset="-122"/>
            </a:endParaRPr>
          </a:p>
        </p:txBody>
      </p:sp>
      <p:sp>
        <p:nvSpPr>
          <p:cNvPr id="71685" name="Rectangle 3"/>
          <p:cNvSpPr>
            <a:spLocks noGrp="1" noChangeArrowheads="1"/>
          </p:cNvSpPr>
          <p:nvPr>
            <p:ph idx="1"/>
          </p:nvPr>
        </p:nvSpPr>
        <p:spPr>
          <a:xfrm>
            <a:off x="115888" y="769938"/>
            <a:ext cx="8053388" cy="6088063"/>
          </a:xfrm>
          <a:ln w="22225">
            <a:solidFill>
              <a:schemeClr val="accent5"/>
            </a:solidFill>
          </a:ln>
        </p:spPr>
        <p:txBody>
          <a:bodyPr vert="horz" wrap="square" lIns="91440" tIns="45720" rIns="91440" bIns="45720" numCol="1" anchor="t" anchorCtr="0" compatLnSpc="1"/>
          <a:lstStyle/>
          <a:p>
            <a:pPr marL="228600" marR="0" lvl="0" indent="-228600" algn="just" defTabSz="914400" rtl="0" eaLnBrk="1" fontAlgn="base" latinLnBrk="0" hangingPunct="1">
              <a:lnSpc>
                <a:spcPct val="150000"/>
              </a:lnSpc>
              <a:spcBef>
                <a:spcPts val="100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算法描述：</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寻找第</a:t>
            </a:r>
            <a:r>
              <a:rPr kumimoji="0" lang="en-US" altLang="zh-CN" sz="20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-1</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个元素的位置，之后通过修改相应的游标域进行删除；在将被删除的结点空间链到可用静态单链表中，实现回收。</a:t>
            </a:r>
            <a:endPar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void delete(</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StaticList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space,int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avail</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k,j,m</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k=space[0]-&gt;cur;</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for(m=1</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m&lt;i-1;m++)	</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寻找第</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i-1</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个元素的位置</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k */</a:t>
            </a:r>
            <a:endPar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k=space[k]-&gt;cur ;</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j=space[k]-&gt;cur ;</a:t>
            </a:r>
            <a:endPar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space[k]-&gt;cur=space[j]-&gt;cur</a:t>
            </a:r>
            <a:r>
              <a:rPr kumimoji="0" lang="en-US" altLang="zh-CN" sz="1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从删除第</a:t>
            </a:r>
            <a:r>
              <a:rPr kumimoji="0" lang="en-US" altLang="zh-CN" sz="18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a:t>
            </a:r>
            <a:r>
              <a:rPr kumimoji="0" lang="zh-CN" altLang="en-US" sz="1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个元素*</a:t>
            </a:r>
            <a:r>
              <a:rPr kumimoji="0" lang="en-US" altLang="zh-CN" sz="1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18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space[j]-&gt;cur=*</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avail</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将第</a:t>
            </a:r>
            <a:r>
              <a:rPr kumimoji="0" lang="en-US" altLang="zh-CN" sz="20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个元素占据的空间回收*</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avail</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=j</a:t>
            </a: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        </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置备用表头指针以新值*</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228600" marR="0" lvl="0" indent="-228600" algn="just"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73733" name="组合 6"/>
          <p:cNvGrpSpPr/>
          <p:nvPr/>
        </p:nvGrpSpPr>
        <p:grpSpPr>
          <a:xfrm>
            <a:off x="7999413" y="1555750"/>
            <a:ext cx="3949700" cy="4318000"/>
            <a:chOff x="7849391" y="1961293"/>
            <a:chExt cx="3633714" cy="4318000"/>
          </a:xfrm>
        </p:grpSpPr>
        <p:graphicFrame>
          <p:nvGraphicFramePr>
            <p:cNvPr id="8" name="表格 7"/>
            <p:cNvGraphicFramePr/>
            <p:nvPr>
              <p:custDataLst>
                <p:tags r:id="rId1"/>
              </p:custDataLst>
            </p:nvPr>
          </p:nvGraphicFramePr>
          <p:xfrm>
            <a:off x="8247134" y="1961293"/>
            <a:ext cx="3235971" cy="4318000"/>
          </p:xfrm>
          <a:graphic>
            <a:graphicData uri="http://schemas.openxmlformats.org/drawingml/2006/table">
              <a:tbl>
                <a:tblPr firstRow="1" bandRow="1">
                  <a:tableStyleId>{5940675A-B579-460E-94D1-54222C63F5DA}</a:tableStyleId>
                </a:tblPr>
                <a:tblGrid>
                  <a:gridCol w="1167612"/>
                  <a:gridCol w="1510467"/>
                  <a:gridCol w="838725"/>
                </a:tblGrid>
                <a:tr h="431800">
                  <a:tc>
                    <a:txBody>
                      <a:bodyPr/>
                      <a:lstStyle/>
                      <a:p>
                        <a:pPr marL="0" indent="0" algn="ctr">
                          <a:buNone/>
                        </a:pPr>
                        <a:r>
                          <a:rPr lang="en-US" altLang="zh-CN" sz="2000" b="0" dirty="0">
                            <a:solidFill>
                              <a:srgbClr val="000000"/>
                            </a:solidFill>
                            <a:latin typeface="宋体" panose="02010600030101010101" pitchFamily="2" charset="-122"/>
                            <a:ea typeface="宋体" panose="02010600030101010101" pitchFamily="2" charset="-122"/>
                            <a:cs typeface="宋体" panose="02010600030101010101" pitchFamily="2" charset="-122"/>
                          </a:rPr>
                          <a:t>       0</a:t>
                        </a:r>
                        <a:endParaRPr lang="zh-CN" altLang="en-US" sz="20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a:latin typeface="Calibri" panose="020F0502020204030204" pitchFamily="34" charset="0"/>
                            <a:cs typeface="Calibri" panose="020F0502020204030204" pitchFamily="34" charset="0"/>
                          </a:rPr>
                          <a:t> </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1</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A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2</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latin typeface="Calibri" panose="020F0502020204030204" pitchFamily="34" charset="0"/>
                            <a:cs typeface="Calibri" panose="020F0502020204030204" pitchFamily="34" charset="0"/>
                          </a:rPr>
                          <a:t> B</a:t>
                        </a:r>
                        <a:endParaRPr lang="en-US" altLang="zh-CN" sz="2000" b="0" dirty="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3</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latin typeface="Calibri" panose="020F0502020204030204" pitchFamily="34" charset="0"/>
                            <a:cs typeface="Calibri" panose="020F0502020204030204" pitchFamily="34" charset="0"/>
                          </a:rPr>
                          <a:t> C</a:t>
                        </a:r>
                        <a:endParaRPr lang="en-US" altLang="zh-CN" sz="2000" b="0" dirty="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4</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D</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5</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5</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F</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rPr>
                          <a:t>6</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6</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G</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rPr>
                          <a:t>-1</a:t>
                        </a:r>
                        <a:endPar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ctr">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7</a:t>
                        </a: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dirty="0" smtClean="0">
                            <a:solidFill>
                              <a:srgbClr val="FF0000"/>
                            </a:solidFill>
                            <a:latin typeface="Calibri" panose="020F0502020204030204" pitchFamily="34" charset="0"/>
                            <a:cs typeface="Calibri" panose="020F0502020204030204" pitchFamily="34" charset="0"/>
                          </a:rPr>
                          <a:t>8 </a:t>
                        </a:r>
                        <a:endParaRPr lang="en-US" altLang="zh-CN" sz="2000" b="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p>
                        <a:pPr marL="0" indent="0" algn="r">
                          <a:buNone/>
                        </a:pPr>
                        <a:endPar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ea typeface="Calibri" panose="020F0502020204030204" pitchFamily="34" charset="0"/>
                            <a:cs typeface="Calibri" panose="020F0502020204030204" pitchFamily="34" charset="0"/>
                          </a:rPr>
                          <a:t>...</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solidFill>
                              <a:srgbClr val="FF0000"/>
                            </a:solidFill>
                            <a:latin typeface="Calibri" panose="020F0502020204030204" pitchFamily="34" charset="0"/>
                            <a:cs typeface="Calibri" panose="020F0502020204030204" pitchFamily="34" charset="0"/>
                          </a:rPr>
                          <a:t> </a:t>
                        </a:r>
                        <a:endParaRPr lang="en-US" altLang="zh-CN" sz="2000" b="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p>
                        <a:pPr marL="0" indent="0" algn="l">
                          <a:buNone/>
                        </a:pPr>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maxsize-1 </a:t>
                        </a:r>
                        <a:endPar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anchor="ctr">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a:latin typeface="Calibri" panose="020F0502020204030204" pitchFamily="34" charset="0"/>
                            <a:cs typeface="Calibri" panose="020F0502020204030204" pitchFamily="34" charset="0"/>
                          </a:rPr>
                          <a:t> </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rPr>
                          <a:t>-1</a:t>
                        </a:r>
                        <a:endParaRPr lang="en-US" altLang="zh-CN" sz="20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txBody>
                    <a:tcPr marL="0" marR="0" marT="63500" marB="635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右箭头 8"/>
            <p:cNvSpPr/>
            <p:nvPr/>
          </p:nvSpPr>
          <p:spPr>
            <a:xfrm>
              <a:off x="8674119" y="5101368"/>
              <a:ext cx="503953" cy="2873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3736" name="文本框 9"/>
            <p:cNvSpPr txBox="1"/>
            <p:nvPr/>
          </p:nvSpPr>
          <p:spPr>
            <a:xfrm>
              <a:off x="7849391" y="5013738"/>
              <a:ext cx="901563" cy="460375"/>
            </a:xfrm>
            <a:prstGeom prst="rect">
              <a:avLst/>
            </a:prstGeom>
            <a:noFill/>
            <a:ln w="9525">
              <a:noFill/>
            </a:ln>
          </p:spPr>
          <p:txBody>
            <a:bodyPr wrap="square" anchor="t">
              <a:spAutoFit/>
            </a:bodyPr>
            <a:p>
              <a:pPr eaLnBrk="0" hangingPunct="0"/>
              <a:r>
                <a:rPr lang="en-US" altLang="zh-CN" sz="2400" b="1" dirty="0">
                  <a:solidFill>
                    <a:srgbClr val="FF0000"/>
                  </a:solidFill>
                  <a:latin typeface="Calibri" panose="020F0502020204030204" pitchFamily="34" charset="0"/>
                  <a:ea typeface="宋体" panose="02010600030101010101" pitchFamily="2" charset="-122"/>
                </a:rPr>
                <a:t>avail</a:t>
              </a:r>
              <a:endParaRPr lang="en-US" altLang="zh-CN" sz="2400" b="1" dirty="0">
                <a:solidFill>
                  <a:srgbClr val="FF0000"/>
                </a:solidFill>
                <a:latin typeface="Calibri" panose="020F0502020204030204" pitchFamily="34" charset="0"/>
                <a:ea typeface="宋体" panose="02010600030101010101" pitchFamily="2"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516C5E0-EFC7-44EE-9537-338C178AA50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42"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0243" name="Rectangle 2"/>
          <p:cNvSpPr>
            <a:spLocks noGrp="1"/>
          </p:cNvSpPr>
          <p:nvPr>
            <p:ph type="title"/>
          </p:nvPr>
        </p:nvSpPr>
        <p:spPr>
          <a:xfrm>
            <a:off x="442913" y="0"/>
            <a:ext cx="10515600" cy="1325563"/>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顺序存储结构的定义</a:t>
            </a:r>
            <a:endParaRPr lang="zh-CN" altLang="en-US" dirty="0">
              <a:latin typeface="黑体" panose="02010609060101010101" pitchFamily="49" charset="-122"/>
              <a:ea typeface="黑体" panose="02010609060101010101" pitchFamily="49" charset="-122"/>
            </a:endParaRPr>
          </a:p>
        </p:txBody>
      </p:sp>
      <p:sp>
        <p:nvSpPr>
          <p:cNvPr id="10245" name="Rectangle 3"/>
          <p:cNvSpPr>
            <a:spLocks noGrp="1"/>
          </p:cNvSpPr>
          <p:nvPr>
            <p:ph idx="1"/>
          </p:nvPr>
        </p:nvSpPr>
        <p:spPr>
          <a:xfrm>
            <a:off x="123821" y="1260471"/>
            <a:ext cx="11944350" cy="4835525"/>
          </a:xfrm>
          <a:ln>
            <a:solidFill>
              <a:schemeClr val="accent1">
                <a:alpha val="100000"/>
              </a:schemeClr>
            </a:solidFill>
            <a:miter lim="800000"/>
          </a:ln>
        </p:spPr>
        <p:txBody>
          <a:bodyPr vert="horz" wrap="square" lIns="91440" tIns="45720" rIns="91440" bIns="45720" anchor="t"/>
          <a:p>
            <a:pPr eaLnBrk="1" fontAlgn="base" hangingPunct="1">
              <a:lnSpc>
                <a:spcPct val="150000"/>
              </a:lnSpc>
              <a:buFont typeface="Wingdings" panose="05000000000000000000" pitchFamily="2" charset="2"/>
              <a:buNone/>
            </a:pPr>
            <a:r>
              <a:rPr lang="en-US" altLang="zh-CN" strike="noStrike" noProof="1" dirty="0">
                <a:latin typeface="宋体" panose="02010600030101010101" pitchFamily="2" charset="-122"/>
              </a:rPr>
              <a:t>	    </a:t>
            </a:r>
            <a:r>
              <a:rPr lang="zh-CN" altLang="en-US" strike="noStrike" noProof="1" dirty="0">
                <a:latin typeface="宋体" panose="02010600030101010101" pitchFamily="2" charset="-122"/>
              </a:rPr>
              <a:t>用一组地址连续的存储单元依次存储线性表中的各个元素，使得线性表中</a:t>
            </a:r>
            <a:r>
              <a:rPr lang="zh-CN" altLang="en-US" b="1" strike="noStrike" noProof="1" dirty="0">
                <a:solidFill>
                  <a:srgbClr val="FF0000"/>
                </a:solidFill>
                <a:latin typeface="宋体" panose="02010600030101010101" pitchFamily="2" charset="-122"/>
              </a:rPr>
              <a:t>在逻辑结构上相邻的数据元素</a:t>
            </a:r>
            <a:r>
              <a:rPr lang="zh-CN" altLang="en-US" b="1" strike="noStrike" noProof="1" dirty="0">
                <a:solidFill>
                  <a:schemeClr val="accent5"/>
                </a:solidFill>
                <a:latin typeface="宋体" panose="02010600030101010101" pitchFamily="2" charset="-122"/>
              </a:rPr>
              <a:t>存储在相邻的物理存储单元中</a:t>
            </a:r>
            <a:r>
              <a:rPr lang="zh-CN" altLang="en-US" strike="noStrike" noProof="1" dirty="0">
                <a:latin typeface="宋体" panose="02010600030101010101" pitchFamily="2" charset="-122"/>
              </a:rPr>
              <a:t>，即通过</a:t>
            </a:r>
            <a:r>
              <a:rPr lang="zh-CN" altLang="en-US" b="1" strike="noStrike" noProof="1" dirty="0">
                <a:solidFill>
                  <a:schemeClr val="accent5"/>
                </a:solidFill>
                <a:latin typeface="宋体" panose="02010600030101010101" pitchFamily="2" charset="-122"/>
              </a:rPr>
              <a:t>数据元素物理存储的相邻关系</a:t>
            </a:r>
            <a:r>
              <a:rPr lang="zh-CN" altLang="en-US" strike="noStrike" noProof="1" dirty="0">
                <a:latin typeface="宋体" panose="02010600030101010101" pitchFamily="2" charset="-122"/>
              </a:rPr>
              <a:t>来</a:t>
            </a:r>
            <a:r>
              <a:rPr lang="zh-CN" altLang="en-US" b="1" strike="noStrike" noProof="1" dirty="0">
                <a:solidFill>
                  <a:srgbClr val="FF0000"/>
                </a:solidFill>
                <a:latin typeface="宋体" panose="02010600030101010101" pitchFamily="2" charset="-122"/>
              </a:rPr>
              <a:t>反映数据元素之间逻辑上的相邻关系</a:t>
            </a:r>
            <a:r>
              <a:rPr lang="zh-CN" altLang="en-US" strike="noStrike" noProof="1" dirty="0">
                <a:latin typeface="宋体" panose="02010600030101010101" pitchFamily="2" charset="-122"/>
              </a:rPr>
              <a:t>。采用顺序存储结构的线性表通常称为</a:t>
            </a:r>
            <a:r>
              <a:rPr lang="zh-CN" altLang="en-US" b="1" strike="noStrike" noProof="1" dirty="0">
                <a:gradFill>
                  <a:gsLst>
                    <a:gs pos="0">
                      <a:srgbClr val="14CD68"/>
                    </a:gs>
                    <a:gs pos="100000">
                      <a:srgbClr val="0B6E38"/>
                    </a:gs>
                  </a:gsLst>
                  <a:lin scaled="0"/>
                </a:gradFill>
                <a:latin typeface="宋体" panose="02010600030101010101" pitchFamily="2" charset="-122"/>
              </a:rPr>
              <a:t>顺序表</a:t>
            </a:r>
            <a:r>
              <a:rPr lang="zh-CN" altLang="en-US" strike="noStrike" noProof="1" dirty="0">
                <a:latin typeface="宋体" panose="02010600030101010101" pitchFamily="2" charset="-122"/>
              </a:rPr>
              <a:t>。</a:t>
            </a:r>
            <a:endParaRPr lang="zh-CN" altLang="en-US" strike="noStrike" noProof="1" dirty="0">
              <a:latin typeface="宋体" panose="02010600030101010101" pitchFamily="2" charset="-122"/>
            </a:endParaRPr>
          </a:p>
          <a:p>
            <a:pPr eaLnBrk="1" fontAlgn="base" hangingPunct="1">
              <a:lnSpc>
                <a:spcPct val="150000"/>
              </a:lnSpc>
              <a:buFont typeface="Wingdings" panose="05000000000000000000" pitchFamily="2" charset="2"/>
              <a:buNone/>
            </a:pPr>
            <a:r>
              <a:rPr lang="zh-CN" altLang="en-US" strike="noStrike" noProof="1" dirty="0">
                <a:latin typeface="Times New Roman" panose="02020603050405020304" pitchFamily="18" charset="0"/>
              </a:rPr>
              <a:t>           假设线性表中每个元素占</a:t>
            </a:r>
            <a:r>
              <a:rPr lang="en-US" altLang="zh-CN" strike="noStrike" noProof="1" dirty="0">
                <a:latin typeface="Times New Roman" panose="02020603050405020304" pitchFamily="18" charset="0"/>
              </a:rPr>
              <a:t>k</a:t>
            </a:r>
            <a:r>
              <a:rPr lang="zh-CN" altLang="en-US" strike="noStrike" noProof="1" dirty="0">
                <a:latin typeface="Times New Roman" panose="02020603050405020304" pitchFamily="18" charset="0"/>
              </a:rPr>
              <a:t>个单元，第一个元素的地址为</a:t>
            </a:r>
            <a:r>
              <a:rPr lang="en-US" altLang="zh-CN" strike="noStrike" noProof="1" dirty="0">
                <a:latin typeface="Times New Roman" panose="02020603050405020304" pitchFamily="18" charset="0"/>
              </a:rPr>
              <a:t>loc(a</a:t>
            </a:r>
            <a:r>
              <a:rPr lang="en-US" altLang="zh-CN" strike="noStrike" baseline="-30000" noProof="1" dirty="0">
                <a:latin typeface="Times New Roman" panose="02020603050405020304" pitchFamily="18" charset="0"/>
              </a:rPr>
              <a:t>1</a:t>
            </a:r>
            <a:r>
              <a:rPr lang="en-US" altLang="zh-CN" strike="noStrike" noProof="1" dirty="0">
                <a:latin typeface="Times New Roman" panose="02020603050405020304" pitchFamily="18" charset="0"/>
              </a:rPr>
              <a:t>)</a:t>
            </a:r>
            <a:r>
              <a:rPr lang="zh-CN" altLang="en-US" strike="noStrike" noProof="1" dirty="0">
                <a:latin typeface="Times New Roman" panose="02020603050405020304" pitchFamily="18" charset="0"/>
              </a:rPr>
              <a:t>，则第</a:t>
            </a:r>
            <a:r>
              <a:rPr lang="en-US" altLang="zh-CN" strike="noStrike" noProof="1" dirty="0">
                <a:latin typeface="Times New Roman" panose="02020603050405020304" pitchFamily="18" charset="0"/>
              </a:rPr>
              <a:t>k</a:t>
            </a:r>
            <a:r>
              <a:rPr lang="zh-CN" altLang="en-US" strike="noStrike" noProof="1" dirty="0">
                <a:latin typeface="Times New Roman" panose="02020603050405020304" pitchFamily="18" charset="0"/>
              </a:rPr>
              <a:t>个元素的地址为：</a:t>
            </a:r>
            <a:endParaRPr lang="zh-CN" altLang="en-US" strike="noStrike" noProof="1" dirty="0">
              <a:latin typeface="Times New Roman" panose="02020603050405020304" pitchFamily="18" charset="0"/>
            </a:endParaRPr>
          </a:p>
          <a:p>
            <a:pPr lvl="1" eaLnBrk="1" fontAlgn="base" hangingPunct="1">
              <a:lnSpc>
                <a:spcPct val="150000"/>
              </a:lnSpc>
              <a:buFontTx/>
              <a:buNone/>
            </a:pPr>
            <a:r>
              <a:rPr lang="zh-CN" altLang="en-US" strike="noStrike" noProof="1" dirty="0">
                <a:latin typeface="Times New Roman" panose="02020603050405020304" pitchFamily="18" charset="0"/>
              </a:rPr>
              <a:t>		       	  </a:t>
            </a:r>
            <a:r>
              <a:rPr lang="en-US" altLang="zh-CN" strike="noStrike" noProof="1" dirty="0">
                <a:latin typeface="Times New Roman" panose="02020603050405020304" pitchFamily="18" charset="0"/>
              </a:rPr>
              <a:t>loc(a</a:t>
            </a:r>
            <a:r>
              <a:rPr lang="en-US" altLang="zh-CN" strike="noStrike" baseline="-30000" noProof="1" dirty="0">
                <a:latin typeface="Times New Roman" panose="02020603050405020304" pitchFamily="18" charset="0"/>
              </a:rPr>
              <a:t>i</a:t>
            </a:r>
            <a:r>
              <a:rPr lang="en-US" altLang="zh-CN" strike="noStrike" noProof="1" dirty="0">
                <a:latin typeface="Times New Roman" panose="02020603050405020304" pitchFamily="18" charset="0"/>
              </a:rPr>
              <a:t>) =loc(a</a:t>
            </a:r>
            <a:r>
              <a:rPr lang="en-US" altLang="zh-CN" strike="noStrike" baseline="-30000" noProof="1" dirty="0">
                <a:latin typeface="Times New Roman" panose="02020603050405020304" pitchFamily="18" charset="0"/>
              </a:rPr>
              <a:t>1</a:t>
            </a:r>
            <a:r>
              <a:rPr lang="en-US" altLang="zh-CN" strike="noStrike" noProof="1" dirty="0">
                <a:latin typeface="Times New Roman" panose="02020603050405020304" pitchFamily="18" charset="0"/>
              </a:rPr>
              <a:t>)+(i-1)×k 		</a:t>
            </a:r>
            <a:endParaRPr lang="en-US" altLang="zh-CN" strike="noStrike" noProof="1" dirty="0">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102445F-7C22-45FF-A231-CD60D077017C}"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4754"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74755" name="Rectangle 2"/>
          <p:cNvSpPr>
            <a:spLocks noGrp="1"/>
          </p:cNvSpPr>
          <p:nvPr>
            <p:ph type="title"/>
          </p:nvPr>
        </p:nvSpPr>
        <p:spPr>
          <a:xfrm>
            <a:off x="1114425" y="69850"/>
            <a:ext cx="10515600" cy="1325563"/>
          </a:xfrm>
          <a:ln/>
        </p:spPr>
        <p:txBody>
          <a:bodyPr vert="horz" wrap="square" lIns="91440" tIns="45720" rIns="91440" bIns="45720" anchor="ctr"/>
          <a:p>
            <a:pPr algn="ctr" eaLnBrk="1" hangingPunct="1"/>
            <a:r>
              <a:rPr lang="en-US" altLang="zh-CN" dirty="0">
                <a:latin typeface="黑体" panose="02010609060101010101" pitchFamily="49" charset="-122"/>
                <a:ea typeface="黑体" panose="02010609060101010101" pitchFamily="49" charset="-122"/>
              </a:rPr>
              <a:t>2.3.6  </a:t>
            </a:r>
            <a:r>
              <a:rPr lang="zh-CN" altLang="en-US" dirty="0">
                <a:latin typeface="黑体" panose="02010609060101010101" pitchFamily="49" charset="-122"/>
                <a:ea typeface="黑体" panose="02010609060101010101" pitchFamily="49" charset="-122"/>
              </a:rPr>
              <a:t>顺序表和链表的比较</a:t>
            </a:r>
            <a:endParaRPr lang="zh-CN" altLang="en-US" dirty="0">
              <a:latin typeface="黑体" panose="02010609060101010101" pitchFamily="49" charset="-122"/>
              <a:ea typeface="黑体" panose="02010609060101010101" pitchFamily="49" charset="-122"/>
            </a:endParaRPr>
          </a:p>
        </p:txBody>
      </p:sp>
      <p:sp>
        <p:nvSpPr>
          <p:cNvPr id="74756" name="Rectangle 3"/>
          <p:cNvSpPr>
            <a:spLocks noGrp="1"/>
          </p:cNvSpPr>
          <p:nvPr>
            <p:ph idx="1"/>
          </p:nvPr>
        </p:nvSpPr>
        <p:spPr>
          <a:ln/>
        </p:spPr>
        <p:txBody>
          <a:bodyPr vert="horz" wrap="square" lIns="91440" tIns="45720" rIns="91440" bIns="45720" anchor="t"/>
          <a:p>
            <a:pPr marL="0" indent="0" eaLnBrk="1" hangingPunct="1">
              <a:lnSpc>
                <a:spcPct val="150000"/>
              </a:lnSpc>
              <a:buNone/>
            </a:pPr>
            <a:r>
              <a:rPr lang="en-US" altLang="zh-CN" dirty="0"/>
              <a:t>1</a:t>
            </a:r>
            <a:r>
              <a:rPr lang="zh-CN" altLang="en-US" dirty="0">
                <a:latin typeface="宋体" panose="02010600030101010101" pitchFamily="2" charset="-122"/>
              </a:rPr>
              <a:t>．基于空间的考虑</a:t>
            </a:r>
            <a:r>
              <a:rPr lang="zh-CN" altLang="en-US" dirty="0"/>
              <a:t> </a:t>
            </a:r>
            <a:endParaRPr lang="zh-CN" altLang="en-US" dirty="0"/>
          </a:p>
          <a:p>
            <a:pPr marL="0" indent="0" eaLnBrk="1" hangingPunct="1">
              <a:lnSpc>
                <a:spcPct val="150000"/>
              </a:lnSpc>
              <a:buNone/>
            </a:pPr>
            <a:r>
              <a:rPr lang="en-US" altLang="zh-CN" dirty="0"/>
              <a:t>2</a:t>
            </a:r>
            <a:r>
              <a:rPr lang="zh-CN" altLang="en-US" dirty="0">
                <a:latin typeface="宋体" panose="02010600030101010101" pitchFamily="2" charset="-122"/>
              </a:rPr>
              <a:t>．基于时间的考虑</a:t>
            </a:r>
            <a:r>
              <a:rPr lang="zh-CN" altLang="en-US" dirty="0"/>
              <a:t> </a:t>
            </a:r>
            <a:endParaRPr lang="zh-CN" altLang="en-US" dirty="0"/>
          </a:p>
          <a:p>
            <a:pPr marL="0" indent="0" eaLnBrk="1" hangingPunct="1">
              <a:lnSpc>
                <a:spcPct val="150000"/>
              </a:lnSpc>
              <a:buNone/>
            </a:pPr>
            <a:r>
              <a:rPr lang="en-US" altLang="zh-CN" dirty="0"/>
              <a:t>3</a:t>
            </a:r>
            <a:r>
              <a:rPr lang="zh-CN" altLang="en-US" dirty="0">
                <a:latin typeface="宋体" panose="02010600030101010101" pitchFamily="2" charset="-122"/>
              </a:rPr>
              <a:t>．基于语言的考虑</a:t>
            </a:r>
            <a:r>
              <a:rPr lang="zh-CN" altLang="en-US" dirty="0"/>
              <a:t> </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40898D0-A932-44BB-B083-9654624BF672}"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5778"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75779" name="Rectangle 2"/>
          <p:cNvSpPr>
            <a:spLocks noGrp="1"/>
          </p:cNvSpPr>
          <p:nvPr>
            <p:ph type="title"/>
          </p:nvPr>
        </p:nvSpPr>
        <p:spPr>
          <a:xfrm>
            <a:off x="838200" y="-157162"/>
            <a:ext cx="10515600" cy="1325562"/>
          </a:xfrm>
          <a:ln/>
        </p:spPr>
        <p:txBody>
          <a:bodyPr vert="horz" wrap="square" lIns="91440" tIns="45720" rIns="91440" bIns="45720" anchor="ctr"/>
          <a:p>
            <a:pPr algn="ctr" eaLnBrk="1" hangingPunct="1"/>
            <a:r>
              <a:rPr lang="en-US" altLang="zh-CN" dirty="0">
                <a:latin typeface="黑体" panose="02010609060101010101" pitchFamily="49" charset="-122"/>
                <a:ea typeface="黑体" panose="02010609060101010101" pitchFamily="49" charset="-122"/>
              </a:rPr>
              <a:t>2.4  </a:t>
            </a:r>
            <a:r>
              <a:rPr lang="zh-CN" altLang="en-US" dirty="0">
                <a:latin typeface="黑体" panose="02010609060101010101" pitchFamily="49" charset="-122"/>
                <a:ea typeface="黑体" panose="02010609060101010101" pitchFamily="49" charset="-122"/>
              </a:rPr>
              <a:t>一元多项式的表示及相加</a:t>
            </a:r>
            <a:endParaRPr lang="zh-CN" altLang="en-US" dirty="0">
              <a:latin typeface="黑体" panose="02010609060101010101" pitchFamily="49" charset="-122"/>
              <a:ea typeface="黑体" panose="02010609060101010101" pitchFamily="49" charset="-122"/>
            </a:endParaRPr>
          </a:p>
        </p:txBody>
      </p:sp>
      <p:sp>
        <p:nvSpPr>
          <p:cNvPr id="68611" name="Rectangle 3"/>
          <p:cNvSpPr>
            <a:spLocks noGrp="1" noChangeArrowheads="1"/>
          </p:cNvSpPr>
          <p:nvPr>
            <p:ph idx="1"/>
          </p:nvPr>
        </p:nvSpPr>
        <p:spPr>
          <a:xfrm>
            <a:off x="58738" y="942975"/>
            <a:ext cx="12017375" cy="5413375"/>
          </a:xfrm>
          <a:ln w="22225">
            <a:solidFill>
              <a:schemeClr val="accent5"/>
            </a:solidFill>
          </a:ln>
        </p:spPr>
        <p:txBody>
          <a:bodyPr vert="horz" wrap="square" lIns="91440" tIns="45720" rIns="91440" bIns="45720" numCol="1" rtlCol="0" anchor="t" anchorCtr="0" compatLnSpc="1">
            <a:normAutofit fontScale="92500" lnSpcReduction="10000"/>
          </a:bodyPr>
          <a:lstStyle/>
          <a:p>
            <a:pPr marL="533400" marR="0" lvl="0" indent="-5334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一</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个一元多项式</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P</a:t>
            </a:r>
            <a:r>
              <a:rPr kumimoji="0" lang="en-US" altLang="zh-CN" sz="2400" b="0" i="0" u="none" strike="noStrike" kern="1200" cap="none" spc="0" normalizeH="0" baseline="-30000" noProof="0" dirty="0" err="1">
                <a:ln>
                  <a:noFill/>
                </a:ln>
                <a:solidFill>
                  <a:schemeClr val="tx1"/>
                </a:solidFill>
                <a:effectLst/>
                <a:uLnTx/>
                <a:uFillTx/>
                <a:latin typeface="+mn-lt"/>
                <a:ea typeface="+mn-ea"/>
                <a:cs typeface="+mn-cs"/>
              </a:rPr>
              <a:t>n</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(x)</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可按升幂的形式写成</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P</a:t>
            </a:r>
            <a:r>
              <a:rPr kumimoji="0" lang="en-US" altLang="zh-CN" sz="2400" b="0" i="0" u="none" strike="noStrike" kern="1200" cap="none" spc="0" normalizeH="0" baseline="-30000" noProof="0" dirty="0" err="1" smtClean="0">
                <a:ln>
                  <a:noFill/>
                </a:ln>
                <a:solidFill>
                  <a:schemeClr val="tx1"/>
                </a:solidFill>
                <a:effectLst/>
                <a:uLnTx/>
                <a:uFillTx/>
                <a:latin typeface="+mn-lt"/>
                <a:ea typeface="+mn-ea"/>
                <a:cs typeface="+mn-cs"/>
              </a:rPr>
              <a:t>n</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(x</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)=p</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0</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+p</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1</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x+p</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2</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x</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2</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+p</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3</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x</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3</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p</a:t>
            </a:r>
            <a:r>
              <a:rPr kumimoji="0" lang="en-US" altLang="zh-CN" sz="2400" b="0" i="0" u="none" strike="noStrike" kern="1200" cap="none" spc="0" normalizeH="0" baseline="-30000" noProof="0" dirty="0" err="1">
                <a:ln>
                  <a:noFill/>
                </a:ln>
                <a:solidFill>
                  <a:schemeClr val="tx1"/>
                </a:solidFill>
                <a:effectLst/>
                <a:uLnTx/>
                <a:uFillTx/>
                <a:latin typeface="+mn-lt"/>
                <a:ea typeface="+mn-ea"/>
                <a:cs typeface="+mn-cs"/>
              </a:rPr>
              <a:t>n</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x</a:t>
            </a:r>
            <a:r>
              <a:rPr kumimoji="0" lang="en-US" altLang="zh-CN" sz="2400" b="0" i="0" u="none" strike="noStrike" kern="1200" cap="none" spc="0" normalizeH="0" baseline="30000" noProof="0" dirty="0" err="1">
                <a:ln>
                  <a:noFill/>
                </a:ln>
                <a:solidFill>
                  <a:schemeClr val="tx1"/>
                </a:solidFill>
                <a:effectLst/>
                <a:uLnTx/>
                <a:uFillTx/>
                <a:latin typeface="+mn-lt"/>
                <a:ea typeface="+mn-ea"/>
                <a:cs typeface="+mn-cs"/>
              </a:rPr>
              <a:t>n</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533400" marR="0" lvl="0" indent="-53340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在</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计算机内，可以用一个线性表</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P</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来表示</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P=</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p</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0</a:t>
            </a:r>
            <a:r>
              <a:rPr kumimoji="0" lang="zh-CN" altLang="en-US" sz="24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p</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1</a:t>
            </a:r>
            <a:r>
              <a:rPr kumimoji="0" lang="zh-CN" altLang="en-US" sz="24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p</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2</a:t>
            </a:r>
            <a:r>
              <a:rPr kumimoji="0" lang="zh-CN" altLang="en-US" sz="24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mn-cs"/>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p</a:t>
            </a:r>
            <a:r>
              <a:rPr kumimoji="0" lang="en-US" altLang="zh-CN" sz="2400" b="0" i="0" u="none" strike="noStrike" kern="1200" cap="none" spc="0" normalizeH="0" baseline="-30000" noProof="0" dirty="0" err="1">
                <a:ln>
                  <a:noFill/>
                </a:ln>
                <a:solidFill>
                  <a:schemeClr val="tx1"/>
                </a:solidFill>
                <a:effectLst/>
                <a:uLnTx/>
                <a:uFillTx/>
                <a:latin typeface="+mn-lt"/>
                <a:ea typeface="+mn-ea"/>
                <a:cs typeface="+mn-cs"/>
              </a:rPr>
              <a:t>n</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533400" marR="0" lvl="0" indent="-53340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用</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单链表存储多项式的结点结构如下：</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533400" marR="0" lvl="0" indent="-53340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typedef</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struct</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Polynode</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533400" marR="0" lvl="0" indent="-53340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533400" marR="0" lvl="0" indent="-53340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coef</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 </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系数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533400" marR="0" lvl="0" indent="-53340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int</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exp</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 </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指数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533400" marR="0" lvl="0" indent="-533400" algn="just"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Polynode</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*next;</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533400" marR="0" lvl="0" indent="-5334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Polynode</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 * </a:t>
            </a:r>
            <a:r>
              <a:rPr kumimoji="0"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mn-ea"/>
                <a:cs typeface="+mn-cs"/>
              </a:rPr>
              <a:t>Polylist</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533400" marR="0" lvl="0" indent="-53340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CA24DE8-1EDF-4547-8D12-772704EAA541}"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6802" name="灯片编号占位符 3"/>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76803" name="Rectangle 2"/>
          <p:cNvSpPr/>
          <p:nvPr/>
        </p:nvSpPr>
        <p:spPr>
          <a:xfrm>
            <a:off x="0" y="-144462"/>
            <a:ext cx="12192000" cy="738187"/>
          </a:xfrm>
          <a:prstGeom prst="rect">
            <a:avLst/>
          </a:prstGeom>
          <a:noFill/>
          <a:ln w="9525">
            <a:noFill/>
          </a:ln>
        </p:spPr>
        <p:txBody>
          <a:bodyPr anchor="b"/>
          <a:p>
            <a:pPr algn="ctr">
              <a:lnSpc>
                <a:spcPct val="90000"/>
              </a:lnSpc>
            </a:pPr>
            <a:r>
              <a:rPr lang="zh-CN" altLang="en-US" sz="3600" dirty="0">
                <a:latin typeface="黑体" panose="02010609060101010101" pitchFamily="49" charset="-122"/>
                <a:ea typeface="黑体" panose="02010609060101010101" pitchFamily="49" charset="-122"/>
              </a:rPr>
              <a:t>建立多项式链表</a:t>
            </a:r>
            <a:endParaRPr lang="zh-CN" altLang="en-US" sz="3600" b="1" dirty="0">
              <a:latin typeface="黑体" panose="02010609060101010101" pitchFamily="49" charset="-122"/>
              <a:ea typeface="黑体" panose="02010609060101010101" pitchFamily="49" charset="-122"/>
            </a:endParaRPr>
          </a:p>
        </p:txBody>
      </p:sp>
      <p:sp>
        <p:nvSpPr>
          <p:cNvPr id="74757" name="Rectangle 3"/>
          <p:cNvSpPr>
            <a:spLocks noChangeArrowheads="1"/>
          </p:cNvSpPr>
          <p:nvPr/>
        </p:nvSpPr>
        <p:spPr bwMode="auto">
          <a:xfrm>
            <a:off x="182563" y="738188"/>
            <a:ext cx="11826875" cy="5942013"/>
          </a:xfrm>
          <a:prstGeom prst="rect">
            <a:avLst/>
          </a:prstGeom>
          <a:noFill/>
          <a:ln w="22225">
            <a:solidFill>
              <a:schemeClr val="accent5"/>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90000"/>
              </a:lnSpc>
              <a:spcBef>
                <a:spcPct val="20000"/>
              </a:spcBef>
              <a:spcAft>
                <a:spcPct val="0"/>
              </a:spcAft>
              <a:buClr>
                <a:schemeClr val="tx1"/>
              </a:buClr>
              <a:buSzPct val="75000"/>
              <a:buFont typeface="Arial" panose="020B0604020202020204" pitchFamily="34" charset="0"/>
              <a:buNone/>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算法描述</a:t>
            </a:r>
            <a:r>
              <a:rPr kumimoji="1"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：输入多项式的系数和指数，用尾插法建立一元多项式的链表。</a:t>
            </a:r>
            <a:endParaRPr kumimoji="1"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Polylist</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polycreate</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Polynode</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*head, *rear, *s; 	 </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int</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c,e</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rear=head =(</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Polynode</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malloc</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sizeof</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Polynode</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a:t>
            </a:r>
            <a:endPar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Times New Roman" panose="02020603050405020304" pitchFamily="18" charset="0"/>
              </a:rPr>
              <a:t>/*</a:t>
            </a:r>
            <a:r>
              <a:rPr kumimoji="1" lang="zh-CN" altLang="en-US"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Times New Roman" panose="02020603050405020304" pitchFamily="18" charset="0"/>
              </a:rPr>
              <a:t>建立多项式的头结点，</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Times New Roman" panose="02020603050405020304" pitchFamily="18" charset="0"/>
              </a:rPr>
              <a:t>rear </a:t>
            </a:r>
            <a:r>
              <a:rPr kumimoji="1" lang="zh-CN" altLang="en-US"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Times New Roman" panose="02020603050405020304" pitchFamily="18" charset="0"/>
              </a:rPr>
              <a:t>始终指向单链表的尾*</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Times New Roman" panose="02020603050405020304" pitchFamily="18" charset="0"/>
              </a:rPr>
              <a:t>/</a:t>
            </a:r>
            <a:endPar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scanf</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d,%d</a:t>
            </a:r>
            <a:r>
              <a:rPr kumimoji="1" lang="en-US" altLang="zh-CN" sz="24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,&amp;c,&amp;e</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键入多项式的系数和指数项*</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a:t>
            </a:r>
            <a:endPar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while(c!=0)	</a:t>
            </a:r>
            <a:r>
              <a:rPr kumimoji="1" lang="en-US" altLang="zh-CN"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若</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c=0</a:t>
            </a:r>
            <a:r>
              <a:rPr kumimoji="1" lang="zh-CN" altLang="en-US"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，则代表多项式的输入结束*</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a:t>
            </a:r>
            <a:endPar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  s=(</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Polynode</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malloc</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sizeof</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Polynode</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申请新的结点*</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a:t>
            </a:r>
            <a:endPar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s-&gt;</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coef</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=c ; s-&gt;</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exp</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=e ;rear-&gt;next=s ;	</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在当前表尾做插入*</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a:t>
            </a:r>
            <a:endPar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rear=s; </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scanf</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d,%d</a:t>
            </a:r>
            <a:r>
              <a:rPr kumimoji="1" lang="en-US" altLang="zh-CN" sz="24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,&amp;c,&amp;e</a:t>
            </a: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*按照指数从小到大输入*</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a:t>
            </a:r>
            <a:endPar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a:t>
            </a:r>
            <a:endPar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rear-&gt;next=NULL;       </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将表的最后一个结点的</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next</a:t>
            </a:r>
            <a:r>
              <a:rPr kumimoji="1" lang="zh-CN" altLang="en-US"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置</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NULL</a:t>
            </a:r>
            <a:r>
              <a:rPr kumimoji="1" lang="zh-CN" altLang="en-US"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，以示表结束*</a:t>
            </a:r>
            <a:r>
              <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rPr>
              <a:t>/</a:t>
            </a:r>
            <a:endParaRPr kumimoji="1" lang="en-US" altLang="zh-CN" sz="2400" b="0" i="0" u="none" strike="noStrike" kern="1200" cap="none" spc="0" normalizeH="0" baseline="0" noProof="0" dirty="0">
              <a:ln>
                <a:noFill/>
              </a:ln>
              <a:solidFill>
                <a:srgbClr val="FF0000"/>
              </a:solidFill>
              <a:effectLst/>
              <a:uLnTx/>
              <a:uFillTx/>
              <a:latin typeface="华文仿宋" panose="02010600040101010101" pitchFamily="2" charset="-122"/>
              <a:ea typeface="华文仿宋" panose="02010600040101010101" pitchFamily="2" charset="-122"/>
              <a:cs typeface="+mn-cs"/>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return(head);</a:t>
            </a:r>
            <a:endPar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20000"/>
              </a:spcBef>
              <a:spcAft>
                <a:spcPct val="0"/>
              </a:spcAft>
              <a:buClr>
                <a:schemeClr val="tx1"/>
              </a:buClr>
              <a:buSzPct val="75000"/>
              <a:buFont typeface="Wingdings" panose="05000000000000000000" pitchFamily="2" charset="2"/>
              <a:buChar char="l"/>
              <a:defRPr/>
            </a:pP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56265FD-6A1D-4187-945B-3B038A373839}"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7826"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77827" name="Rectangle 2"/>
          <p:cNvSpPr>
            <a:spLocks noGrp="1"/>
          </p:cNvSpPr>
          <p:nvPr>
            <p:ph type="title"/>
          </p:nvPr>
        </p:nvSpPr>
        <p:spPr>
          <a:xfrm>
            <a:off x="188913" y="365125"/>
            <a:ext cx="11842750" cy="1325563"/>
          </a:xfrm>
          <a:ln/>
        </p:spPr>
        <p:txBody>
          <a:bodyPr vert="horz" wrap="square" lIns="91440" tIns="45720" rIns="91440" bIns="45720" anchor="ctr"/>
          <a:p>
            <a:pPr algn="ctr" eaLnBrk="1" hangingPunct="1"/>
            <a:r>
              <a:rPr lang="zh-CN" altLang="en-US" dirty="0">
                <a:latin typeface="黑体" panose="02010609060101010101" pitchFamily="49" charset="-122"/>
                <a:ea typeface="黑体" panose="02010609060101010101" pitchFamily="49" charset="-122"/>
              </a:rPr>
              <a:t>多项式的单链表表示示意图</a:t>
            </a:r>
            <a:endParaRPr lang="zh-CN" altLang="en-US" dirty="0">
              <a:latin typeface="黑体" panose="02010609060101010101" pitchFamily="49" charset="-122"/>
              <a:ea typeface="黑体" panose="02010609060101010101" pitchFamily="49" charset="-122"/>
            </a:endParaRPr>
          </a:p>
        </p:txBody>
      </p:sp>
      <p:sp>
        <p:nvSpPr>
          <p:cNvPr id="75781" name="Rectangle 3"/>
          <p:cNvSpPr>
            <a:spLocks noGrp="1" noChangeArrowheads="1"/>
          </p:cNvSpPr>
          <p:nvPr>
            <p:ph idx="1"/>
          </p:nvPr>
        </p:nvSpPr>
        <p:spPr>
          <a:xfrm>
            <a:off x="188913" y="1509713"/>
            <a:ext cx="11842750" cy="4667250"/>
          </a:xfrm>
          <a:ln w="22225">
            <a:solidFill>
              <a:schemeClr val="accent5"/>
            </a:solidFill>
          </a:ln>
        </p:spPr>
        <p:txBody>
          <a:bodyPr vert="horz" wrap="square" lIns="91440" tIns="45720" rIns="91440" bIns="45720" numCol="1" anchor="t" anchorCtr="0" compatLnSpc="1"/>
          <a:lstStyle/>
          <a:p>
            <a:pPr marL="228600" marR="0" lvl="0" indent="-228600" algn="l" defTabSz="914400" rtl="0" eaLnBrk="1" fontAlgn="base" latinLnBrk="0" hangingPunct="1">
              <a:lnSpc>
                <a:spcPct val="150000"/>
              </a:lnSpc>
              <a:spcBef>
                <a:spcPts val="1000"/>
              </a:spcBef>
              <a:spcAft>
                <a:spcPct val="0"/>
              </a:spcAft>
              <a:buClrTx/>
              <a:buSzTx/>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说明：图示分别为多项式</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base" latinLnBrk="0" hangingPunct="1">
              <a:lnSpc>
                <a:spcPct val="150000"/>
              </a:lnSpc>
              <a:spcBef>
                <a:spcPts val="1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A(x)=7+3x+9x</a:t>
            </a:r>
            <a:r>
              <a:rPr kumimoji="0" lang="en-US" altLang="zh-CN" sz="2400" b="0" i="0" u="none" strike="noStrike" kern="1200" cap="none" spc="0" normalizeH="0" baseline="30000" noProof="0" dirty="0" smtClean="0">
                <a:ln>
                  <a:noFill/>
                </a:ln>
                <a:solidFill>
                  <a:schemeClr val="tx1"/>
                </a:solidFill>
                <a:effectLst/>
                <a:uLnTx/>
                <a:uFillTx/>
                <a:latin typeface="+mn-lt"/>
                <a:ea typeface="+mn-ea"/>
                <a:cs typeface="+mn-cs"/>
              </a:rPr>
              <a:t>8</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+5x</a:t>
            </a:r>
            <a:r>
              <a:rPr kumimoji="0" lang="en-US" altLang="zh-CN" sz="2400" b="0" i="0" u="none" strike="noStrike" kern="1200" cap="none" spc="0" normalizeH="0" baseline="30000" noProof="0" dirty="0" smtClean="0">
                <a:ln>
                  <a:noFill/>
                </a:ln>
                <a:solidFill>
                  <a:schemeClr val="tx1"/>
                </a:solidFill>
                <a:effectLst/>
                <a:uLnTx/>
                <a:uFillTx/>
                <a:latin typeface="+mn-lt"/>
                <a:ea typeface="+mn-ea"/>
                <a:cs typeface="+mn-cs"/>
              </a:rPr>
              <a:t>17</a:t>
            </a:r>
            <a:endParaRPr kumimoji="0" lang="en-US" altLang="zh-CN" sz="2400" b="0" i="0" u="none" strike="noStrike" kern="1200" cap="none" spc="0" normalizeH="0" baseline="30000" noProof="0" dirty="0" smtClean="0">
              <a:ln>
                <a:noFill/>
              </a:ln>
              <a:solidFill>
                <a:schemeClr val="tx1"/>
              </a:solidFill>
              <a:effectLst/>
              <a:uLnTx/>
              <a:uFillTx/>
              <a:latin typeface="+mn-lt"/>
              <a:ea typeface="+mn-ea"/>
              <a:cs typeface="+mn-cs"/>
            </a:endParaRPr>
          </a:p>
          <a:p>
            <a:pPr marL="228600" marR="0" lvl="0" indent="-228600" algn="l" defTabSz="914400" rtl="0" eaLnBrk="1" fontAlgn="base" latinLnBrk="0" hangingPunct="1">
              <a:lnSpc>
                <a:spcPct val="150000"/>
              </a:lnSpc>
              <a:spcBef>
                <a:spcPts val="1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B(x)=8x+22x</a:t>
            </a:r>
            <a:r>
              <a:rPr kumimoji="0" lang="en-US" altLang="zh-CN" sz="2400" b="0" i="0" u="none" strike="noStrike" kern="1200" cap="none" spc="0" normalizeH="0" baseline="30000" noProof="0" dirty="0" smtClean="0">
                <a:ln>
                  <a:noFill/>
                </a:ln>
                <a:solidFill>
                  <a:schemeClr val="tx1"/>
                </a:solidFill>
                <a:effectLst/>
                <a:uLnTx/>
                <a:uFillTx/>
                <a:latin typeface="+mn-lt"/>
                <a:ea typeface="+mn-ea"/>
                <a:cs typeface="+mn-cs"/>
              </a:rPr>
              <a:t>7</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-9x</a:t>
            </a:r>
            <a:r>
              <a:rPr kumimoji="0" lang="en-US" altLang="zh-CN" sz="2400" b="0" i="0" u="none" strike="noStrike" kern="1200" cap="none" spc="0" normalizeH="0" baseline="30000" noProof="0" dirty="0" smtClean="0">
                <a:ln>
                  <a:noFill/>
                </a:ln>
                <a:solidFill>
                  <a:schemeClr val="tx1"/>
                </a:solidFill>
                <a:effectLst/>
                <a:uLnTx/>
                <a:uFillTx/>
                <a:latin typeface="+mn-lt"/>
                <a:ea typeface="+mn-ea"/>
                <a:cs typeface="+mn-cs"/>
              </a:rPr>
              <a:t>8</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77829" name="组合 1"/>
          <p:cNvGrpSpPr/>
          <p:nvPr/>
        </p:nvGrpSpPr>
        <p:grpSpPr>
          <a:xfrm>
            <a:off x="3117850" y="4038600"/>
            <a:ext cx="6345238" cy="1905000"/>
            <a:chOff x="3117850" y="4038600"/>
            <a:chExt cx="6345238" cy="1905000"/>
          </a:xfrm>
        </p:grpSpPr>
        <p:grpSp>
          <p:nvGrpSpPr>
            <p:cNvPr id="77830" name="Group 6"/>
            <p:cNvGrpSpPr/>
            <p:nvPr/>
          </p:nvGrpSpPr>
          <p:grpSpPr>
            <a:xfrm>
              <a:off x="3430588" y="4038600"/>
              <a:ext cx="6032500" cy="674688"/>
              <a:chOff x="2901" y="13930"/>
              <a:chExt cx="7080" cy="416"/>
            </a:xfrm>
          </p:grpSpPr>
          <p:sp>
            <p:nvSpPr>
              <p:cNvPr id="77831" name="Rectangle 7" descr="浅色上对角线"/>
              <p:cNvSpPr/>
              <p:nvPr/>
            </p:nvSpPr>
            <p:spPr>
              <a:xfrm>
                <a:off x="2901" y="13930"/>
                <a:ext cx="360" cy="41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ctr"/>
              <a:p>
                <a:endParaRPr lang="zh-CN" altLang="en-US" dirty="0">
                  <a:latin typeface="Calibri" panose="020F0502020204030204" pitchFamily="34" charset="0"/>
                  <a:ea typeface="宋体" panose="02010600030101010101" pitchFamily="2" charset="-122"/>
                </a:endParaRPr>
              </a:p>
            </p:txBody>
          </p:sp>
          <p:sp>
            <p:nvSpPr>
              <p:cNvPr id="77832" name="Text Box 8"/>
              <p:cNvSpPr txBox="1"/>
              <p:nvPr/>
            </p:nvSpPr>
            <p:spPr>
              <a:xfrm>
                <a:off x="3261" y="13930"/>
                <a:ext cx="96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-1</a:t>
                </a:r>
                <a:endParaRPr lang="en-US" altLang="zh-CN" sz="2000" dirty="0">
                  <a:latin typeface="Calibri" panose="020F0502020204030204" pitchFamily="34" charset="0"/>
                  <a:ea typeface="宋体" panose="02010600030101010101" pitchFamily="2" charset="-122"/>
                </a:endParaRPr>
              </a:p>
            </p:txBody>
          </p:sp>
          <p:sp>
            <p:nvSpPr>
              <p:cNvPr id="77833" name="Line 9"/>
              <p:cNvSpPr/>
              <p:nvPr/>
            </p:nvSpPr>
            <p:spPr>
              <a:xfrm flipV="1">
                <a:off x="3741" y="13930"/>
                <a:ext cx="0" cy="416"/>
              </a:xfrm>
              <a:prstGeom prst="line">
                <a:avLst/>
              </a:prstGeom>
              <a:ln w="9525" cap="flat" cmpd="sng">
                <a:solidFill>
                  <a:srgbClr val="000000"/>
                </a:solidFill>
                <a:prstDash val="solid"/>
                <a:round/>
                <a:headEnd type="none" w="med" len="med"/>
                <a:tailEnd type="none" w="med" len="med"/>
              </a:ln>
            </p:spPr>
          </p:sp>
          <p:sp>
            <p:nvSpPr>
              <p:cNvPr id="77834" name="Text Box 10"/>
              <p:cNvSpPr txBox="1"/>
              <p:nvPr/>
            </p:nvSpPr>
            <p:spPr>
              <a:xfrm>
                <a:off x="4701" y="13930"/>
                <a:ext cx="108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7  0</a:t>
                </a:r>
                <a:endParaRPr lang="en-US" altLang="zh-CN" sz="2000" dirty="0">
                  <a:latin typeface="Calibri" panose="020F0502020204030204" pitchFamily="34" charset="0"/>
                  <a:ea typeface="宋体" panose="02010600030101010101" pitchFamily="2" charset="-122"/>
                </a:endParaRPr>
              </a:p>
            </p:txBody>
          </p:sp>
          <p:sp>
            <p:nvSpPr>
              <p:cNvPr id="77835" name="Text Box 11"/>
              <p:cNvSpPr txBox="1"/>
              <p:nvPr/>
            </p:nvSpPr>
            <p:spPr>
              <a:xfrm>
                <a:off x="6021" y="13930"/>
                <a:ext cx="108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3  1</a:t>
                </a:r>
                <a:endParaRPr lang="en-US" altLang="zh-CN" sz="2000" dirty="0">
                  <a:latin typeface="Calibri" panose="020F0502020204030204" pitchFamily="34" charset="0"/>
                  <a:ea typeface="宋体" panose="02010600030101010101" pitchFamily="2" charset="-122"/>
                </a:endParaRPr>
              </a:p>
            </p:txBody>
          </p:sp>
          <p:sp>
            <p:nvSpPr>
              <p:cNvPr id="77836" name="Text Box 12"/>
              <p:cNvSpPr txBox="1"/>
              <p:nvPr/>
            </p:nvSpPr>
            <p:spPr>
              <a:xfrm>
                <a:off x="8781" y="13930"/>
                <a:ext cx="120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5  17 </a:t>
                </a:r>
                <a:r>
                  <a:rPr lang="en-US" altLang="zh-CN" sz="2000" dirty="0">
                    <a:latin typeface="宋体" panose="02010600030101010101" pitchFamily="2" charset="-122"/>
                    <a:ea typeface="宋体" panose="02010600030101010101" pitchFamily="2" charset="-122"/>
                  </a:rPr>
                  <a:t>∧</a:t>
                </a:r>
                <a:endParaRPr lang="en-US" altLang="zh-CN" sz="2000" dirty="0">
                  <a:latin typeface="Calibri" panose="020F0502020204030204" pitchFamily="34" charset="0"/>
                  <a:ea typeface="宋体" panose="02010600030101010101" pitchFamily="2" charset="-122"/>
                </a:endParaRPr>
              </a:p>
            </p:txBody>
          </p:sp>
          <p:sp>
            <p:nvSpPr>
              <p:cNvPr id="77837" name="Text Box 13"/>
              <p:cNvSpPr txBox="1"/>
              <p:nvPr/>
            </p:nvSpPr>
            <p:spPr>
              <a:xfrm>
                <a:off x="7341" y="13930"/>
                <a:ext cx="108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9  8</a:t>
                </a:r>
                <a:endParaRPr lang="en-US" altLang="zh-CN" sz="2000" dirty="0">
                  <a:latin typeface="Calibri" panose="020F0502020204030204" pitchFamily="34" charset="0"/>
                  <a:ea typeface="宋体" panose="02010600030101010101" pitchFamily="2" charset="-122"/>
                </a:endParaRPr>
              </a:p>
            </p:txBody>
          </p:sp>
          <p:sp>
            <p:nvSpPr>
              <p:cNvPr id="77838" name="Line 14"/>
              <p:cNvSpPr/>
              <p:nvPr/>
            </p:nvSpPr>
            <p:spPr>
              <a:xfrm>
                <a:off x="5061" y="13930"/>
                <a:ext cx="0" cy="416"/>
              </a:xfrm>
              <a:prstGeom prst="line">
                <a:avLst/>
              </a:prstGeom>
              <a:ln w="9525" cap="flat" cmpd="sng">
                <a:solidFill>
                  <a:srgbClr val="000000"/>
                </a:solidFill>
                <a:prstDash val="solid"/>
                <a:round/>
                <a:headEnd type="none" w="med" len="med"/>
                <a:tailEnd type="none" w="med" len="med"/>
              </a:ln>
            </p:spPr>
          </p:sp>
          <p:sp>
            <p:nvSpPr>
              <p:cNvPr id="77839" name="Line 15"/>
              <p:cNvSpPr/>
              <p:nvPr/>
            </p:nvSpPr>
            <p:spPr>
              <a:xfrm>
                <a:off x="5421" y="13930"/>
                <a:ext cx="0" cy="416"/>
              </a:xfrm>
              <a:prstGeom prst="line">
                <a:avLst/>
              </a:prstGeom>
              <a:ln w="9525" cap="flat" cmpd="sng">
                <a:solidFill>
                  <a:srgbClr val="000000"/>
                </a:solidFill>
                <a:prstDash val="solid"/>
                <a:round/>
                <a:headEnd type="none" w="med" len="med"/>
                <a:tailEnd type="none" w="med" len="med"/>
              </a:ln>
            </p:spPr>
          </p:sp>
          <p:sp>
            <p:nvSpPr>
              <p:cNvPr id="77840" name="Line 16"/>
              <p:cNvSpPr/>
              <p:nvPr/>
            </p:nvSpPr>
            <p:spPr>
              <a:xfrm>
                <a:off x="6381" y="13930"/>
                <a:ext cx="0" cy="416"/>
              </a:xfrm>
              <a:prstGeom prst="line">
                <a:avLst/>
              </a:prstGeom>
              <a:ln w="9525" cap="flat" cmpd="sng">
                <a:solidFill>
                  <a:srgbClr val="000000"/>
                </a:solidFill>
                <a:prstDash val="solid"/>
                <a:round/>
                <a:headEnd type="none" w="med" len="med"/>
                <a:tailEnd type="none" w="med" len="med"/>
              </a:ln>
            </p:spPr>
          </p:sp>
          <p:sp>
            <p:nvSpPr>
              <p:cNvPr id="77841" name="Line 17"/>
              <p:cNvSpPr/>
              <p:nvPr/>
            </p:nvSpPr>
            <p:spPr>
              <a:xfrm>
                <a:off x="6741" y="13930"/>
                <a:ext cx="0" cy="416"/>
              </a:xfrm>
              <a:prstGeom prst="line">
                <a:avLst/>
              </a:prstGeom>
              <a:ln w="9525" cap="flat" cmpd="sng">
                <a:solidFill>
                  <a:srgbClr val="000000"/>
                </a:solidFill>
                <a:prstDash val="solid"/>
                <a:round/>
                <a:headEnd type="none" w="med" len="med"/>
                <a:tailEnd type="none" w="med" len="med"/>
              </a:ln>
            </p:spPr>
          </p:sp>
          <p:sp>
            <p:nvSpPr>
              <p:cNvPr id="77842" name="Line 18"/>
              <p:cNvSpPr/>
              <p:nvPr/>
            </p:nvSpPr>
            <p:spPr>
              <a:xfrm>
                <a:off x="7701" y="13930"/>
                <a:ext cx="0" cy="416"/>
              </a:xfrm>
              <a:prstGeom prst="line">
                <a:avLst/>
              </a:prstGeom>
              <a:ln w="9525" cap="flat" cmpd="sng">
                <a:solidFill>
                  <a:srgbClr val="000000"/>
                </a:solidFill>
                <a:prstDash val="solid"/>
                <a:round/>
                <a:headEnd type="none" w="med" len="med"/>
                <a:tailEnd type="none" w="med" len="med"/>
              </a:ln>
            </p:spPr>
          </p:sp>
          <p:sp>
            <p:nvSpPr>
              <p:cNvPr id="77843" name="Line 19"/>
              <p:cNvSpPr/>
              <p:nvPr/>
            </p:nvSpPr>
            <p:spPr>
              <a:xfrm>
                <a:off x="8061" y="13930"/>
                <a:ext cx="0" cy="416"/>
              </a:xfrm>
              <a:prstGeom prst="line">
                <a:avLst/>
              </a:prstGeom>
              <a:ln w="9525" cap="flat" cmpd="sng">
                <a:solidFill>
                  <a:srgbClr val="000000"/>
                </a:solidFill>
                <a:prstDash val="solid"/>
                <a:round/>
                <a:headEnd type="none" w="med" len="med"/>
                <a:tailEnd type="none" w="med" len="med"/>
              </a:ln>
            </p:spPr>
          </p:sp>
          <p:sp>
            <p:nvSpPr>
              <p:cNvPr id="77844" name="Line 20"/>
              <p:cNvSpPr/>
              <p:nvPr/>
            </p:nvSpPr>
            <p:spPr>
              <a:xfrm>
                <a:off x="9141" y="13930"/>
                <a:ext cx="0" cy="416"/>
              </a:xfrm>
              <a:prstGeom prst="line">
                <a:avLst/>
              </a:prstGeom>
              <a:ln w="9525" cap="flat" cmpd="sng">
                <a:solidFill>
                  <a:srgbClr val="000000"/>
                </a:solidFill>
                <a:prstDash val="solid"/>
                <a:round/>
                <a:headEnd type="none" w="med" len="med"/>
                <a:tailEnd type="none" w="med" len="med"/>
              </a:ln>
            </p:spPr>
          </p:sp>
          <p:sp>
            <p:nvSpPr>
              <p:cNvPr id="77845" name="Line 21"/>
              <p:cNvSpPr/>
              <p:nvPr/>
            </p:nvSpPr>
            <p:spPr>
              <a:xfrm>
                <a:off x="9501" y="13930"/>
                <a:ext cx="0" cy="416"/>
              </a:xfrm>
              <a:prstGeom prst="line">
                <a:avLst/>
              </a:prstGeom>
              <a:ln w="9525" cap="flat" cmpd="sng">
                <a:solidFill>
                  <a:srgbClr val="000000"/>
                </a:solidFill>
                <a:prstDash val="solid"/>
                <a:round/>
                <a:headEnd type="none" w="med" len="med"/>
                <a:tailEnd type="none" w="med" len="med"/>
              </a:ln>
            </p:spPr>
          </p:sp>
          <p:sp>
            <p:nvSpPr>
              <p:cNvPr id="77846" name="Line 22"/>
              <p:cNvSpPr/>
              <p:nvPr/>
            </p:nvSpPr>
            <p:spPr>
              <a:xfrm>
                <a:off x="3981" y="14138"/>
                <a:ext cx="720" cy="0"/>
              </a:xfrm>
              <a:prstGeom prst="line">
                <a:avLst/>
              </a:prstGeom>
              <a:ln w="9525" cap="flat" cmpd="sng">
                <a:solidFill>
                  <a:srgbClr val="000000"/>
                </a:solidFill>
                <a:prstDash val="solid"/>
                <a:round/>
                <a:headEnd type="none" w="med" len="med"/>
                <a:tailEnd type="triangle" w="med" len="med"/>
              </a:ln>
            </p:spPr>
          </p:sp>
          <p:sp>
            <p:nvSpPr>
              <p:cNvPr id="77847" name="Line 23"/>
              <p:cNvSpPr/>
              <p:nvPr/>
            </p:nvSpPr>
            <p:spPr>
              <a:xfrm>
                <a:off x="5661" y="14138"/>
                <a:ext cx="360" cy="0"/>
              </a:xfrm>
              <a:prstGeom prst="line">
                <a:avLst/>
              </a:prstGeom>
              <a:ln w="9525" cap="flat" cmpd="sng">
                <a:solidFill>
                  <a:srgbClr val="000000"/>
                </a:solidFill>
                <a:prstDash val="solid"/>
                <a:round/>
                <a:headEnd type="none" w="med" len="med"/>
                <a:tailEnd type="triangle" w="med" len="med"/>
              </a:ln>
            </p:spPr>
          </p:sp>
          <p:sp>
            <p:nvSpPr>
              <p:cNvPr id="77848" name="Line 24"/>
              <p:cNvSpPr/>
              <p:nvPr/>
            </p:nvSpPr>
            <p:spPr>
              <a:xfrm>
                <a:off x="6861" y="14138"/>
                <a:ext cx="480" cy="0"/>
              </a:xfrm>
              <a:prstGeom prst="line">
                <a:avLst/>
              </a:prstGeom>
              <a:ln w="9525" cap="flat" cmpd="sng">
                <a:solidFill>
                  <a:srgbClr val="000000"/>
                </a:solidFill>
                <a:prstDash val="solid"/>
                <a:round/>
                <a:headEnd type="none" w="med" len="med"/>
                <a:tailEnd type="triangle" w="med" len="med"/>
              </a:ln>
            </p:spPr>
          </p:sp>
          <p:sp>
            <p:nvSpPr>
              <p:cNvPr id="77849" name="Line 25"/>
              <p:cNvSpPr/>
              <p:nvPr/>
            </p:nvSpPr>
            <p:spPr>
              <a:xfrm>
                <a:off x="8301" y="14138"/>
                <a:ext cx="480" cy="0"/>
              </a:xfrm>
              <a:prstGeom prst="line">
                <a:avLst/>
              </a:prstGeom>
              <a:ln w="9525" cap="flat" cmpd="sng">
                <a:solidFill>
                  <a:srgbClr val="000000"/>
                </a:solidFill>
                <a:prstDash val="solid"/>
                <a:round/>
                <a:headEnd type="none" w="med" len="med"/>
                <a:tailEnd type="triangle" w="med" len="med"/>
              </a:ln>
            </p:spPr>
          </p:sp>
        </p:grpSp>
        <p:sp>
          <p:nvSpPr>
            <p:cNvPr id="77850" name="Line 41"/>
            <p:cNvSpPr/>
            <p:nvPr/>
          </p:nvSpPr>
          <p:spPr>
            <a:xfrm>
              <a:off x="3124200" y="4376738"/>
              <a:ext cx="293688" cy="0"/>
            </a:xfrm>
            <a:prstGeom prst="line">
              <a:avLst/>
            </a:prstGeom>
            <a:ln w="9525" cap="flat" cmpd="sng">
              <a:solidFill>
                <a:srgbClr val="000000"/>
              </a:solidFill>
              <a:prstDash val="solid"/>
              <a:round/>
              <a:headEnd type="none" w="med" len="med"/>
              <a:tailEnd type="triangle" w="med" len="med"/>
            </a:ln>
          </p:spPr>
        </p:sp>
        <p:grpSp>
          <p:nvGrpSpPr>
            <p:cNvPr id="77851" name="Group 44"/>
            <p:cNvGrpSpPr/>
            <p:nvPr/>
          </p:nvGrpSpPr>
          <p:grpSpPr>
            <a:xfrm>
              <a:off x="3117850" y="5249863"/>
              <a:ext cx="5710238" cy="693737"/>
              <a:chOff x="1132" y="3307"/>
              <a:chExt cx="3332" cy="437"/>
            </a:xfrm>
          </p:grpSpPr>
          <p:sp>
            <p:nvSpPr>
              <p:cNvPr id="77852" name="Rectangle 27" descr="浅色上对角线"/>
              <p:cNvSpPr/>
              <p:nvPr/>
            </p:nvSpPr>
            <p:spPr>
              <a:xfrm>
                <a:off x="1309" y="3307"/>
                <a:ext cx="189" cy="42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ctr"/>
              <a:p>
                <a:endParaRPr lang="zh-CN" altLang="en-US" dirty="0">
                  <a:latin typeface="Calibri" panose="020F0502020204030204" pitchFamily="34" charset="0"/>
                  <a:ea typeface="宋体" panose="02010600030101010101" pitchFamily="2" charset="-122"/>
                </a:endParaRPr>
              </a:p>
            </p:txBody>
          </p:sp>
          <p:sp>
            <p:nvSpPr>
              <p:cNvPr id="77853" name="Text Box 28"/>
              <p:cNvSpPr txBox="1"/>
              <p:nvPr/>
            </p:nvSpPr>
            <p:spPr>
              <a:xfrm>
                <a:off x="2253" y="3307"/>
                <a:ext cx="566" cy="425"/>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8   1      </a:t>
                </a:r>
                <a:endParaRPr lang="en-US" altLang="zh-CN" sz="2000" dirty="0">
                  <a:latin typeface="Calibri" panose="020F0502020204030204" pitchFamily="34" charset="0"/>
                  <a:ea typeface="宋体" panose="02010600030101010101" pitchFamily="2" charset="-122"/>
                </a:endParaRPr>
              </a:p>
            </p:txBody>
          </p:sp>
          <p:sp>
            <p:nvSpPr>
              <p:cNvPr id="77854" name="Text Box 29"/>
              <p:cNvSpPr txBox="1"/>
              <p:nvPr/>
            </p:nvSpPr>
            <p:spPr>
              <a:xfrm>
                <a:off x="1498" y="3307"/>
                <a:ext cx="503" cy="425"/>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-1</a:t>
                </a:r>
                <a:endParaRPr lang="en-US" altLang="zh-CN" sz="2000" dirty="0">
                  <a:latin typeface="Calibri" panose="020F0502020204030204" pitchFamily="34" charset="0"/>
                  <a:ea typeface="宋体" panose="02010600030101010101" pitchFamily="2" charset="-122"/>
                </a:endParaRPr>
              </a:p>
            </p:txBody>
          </p:sp>
          <p:sp>
            <p:nvSpPr>
              <p:cNvPr id="77855" name="Line 30"/>
              <p:cNvSpPr/>
              <p:nvPr/>
            </p:nvSpPr>
            <p:spPr>
              <a:xfrm>
                <a:off x="2442" y="3307"/>
                <a:ext cx="0" cy="425"/>
              </a:xfrm>
              <a:prstGeom prst="line">
                <a:avLst/>
              </a:prstGeom>
              <a:ln w="9525" cap="flat" cmpd="sng">
                <a:solidFill>
                  <a:srgbClr val="000000"/>
                </a:solidFill>
                <a:prstDash val="solid"/>
                <a:round/>
                <a:headEnd type="none" w="med" len="med"/>
                <a:tailEnd type="none" w="med" len="med"/>
              </a:ln>
            </p:spPr>
          </p:sp>
          <p:sp>
            <p:nvSpPr>
              <p:cNvPr id="77856" name="Line 31"/>
              <p:cNvSpPr/>
              <p:nvPr/>
            </p:nvSpPr>
            <p:spPr>
              <a:xfrm>
                <a:off x="2630" y="3307"/>
                <a:ext cx="0" cy="425"/>
              </a:xfrm>
              <a:prstGeom prst="line">
                <a:avLst/>
              </a:prstGeom>
              <a:ln w="9525" cap="flat" cmpd="sng">
                <a:solidFill>
                  <a:srgbClr val="000000"/>
                </a:solidFill>
                <a:prstDash val="solid"/>
                <a:round/>
                <a:headEnd type="none" w="med" len="med"/>
                <a:tailEnd type="none" w="med" len="med"/>
              </a:ln>
            </p:spPr>
          </p:sp>
          <p:sp>
            <p:nvSpPr>
              <p:cNvPr id="77857" name="Text Box 32"/>
              <p:cNvSpPr txBox="1"/>
              <p:nvPr/>
            </p:nvSpPr>
            <p:spPr>
              <a:xfrm>
                <a:off x="3071" y="3307"/>
                <a:ext cx="566" cy="425"/>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22  7      </a:t>
                </a:r>
                <a:endParaRPr lang="en-US" altLang="zh-CN" sz="2000" dirty="0">
                  <a:latin typeface="Calibri" panose="020F0502020204030204" pitchFamily="34" charset="0"/>
                  <a:ea typeface="宋体" panose="02010600030101010101" pitchFamily="2" charset="-122"/>
                </a:endParaRPr>
              </a:p>
            </p:txBody>
          </p:sp>
          <p:sp>
            <p:nvSpPr>
              <p:cNvPr id="77858" name="Text Box 33"/>
              <p:cNvSpPr txBox="1"/>
              <p:nvPr/>
            </p:nvSpPr>
            <p:spPr>
              <a:xfrm>
                <a:off x="3826" y="3307"/>
                <a:ext cx="638" cy="425"/>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2000" dirty="0">
                    <a:latin typeface="Calibri" panose="020F0502020204030204" pitchFamily="34" charset="0"/>
                    <a:ea typeface="宋体" panose="02010600030101010101" pitchFamily="2" charset="-122"/>
                  </a:rPr>
                  <a:t>-9 8  </a:t>
                </a:r>
                <a:r>
                  <a:rPr lang="en-US" altLang="zh-CN" sz="2000" dirty="0">
                    <a:latin typeface="宋体" panose="02010600030101010101" pitchFamily="2" charset="-122"/>
                    <a:ea typeface="宋体" panose="02010600030101010101" pitchFamily="2" charset="-122"/>
                  </a:rPr>
                  <a:t>∧</a:t>
                </a:r>
                <a:r>
                  <a:rPr lang="en-US" altLang="zh-CN" sz="2000" dirty="0">
                    <a:latin typeface="Calibri" panose="020F0502020204030204" pitchFamily="34" charset="0"/>
                    <a:ea typeface="宋体" panose="02010600030101010101" pitchFamily="2" charset="-122"/>
                  </a:rPr>
                  <a:t>  </a:t>
                </a:r>
                <a:endParaRPr lang="en-US" altLang="zh-CN" sz="2000" dirty="0">
                  <a:latin typeface="Calibri" panose="020F0502020204030204" pitchFamily="34" charset="0"/>
                  <a:ea typeface="宋体" panose="02010600030101010101" pitchFamily="2" charset="-122"/>
                </a:endParaRPr>
              </a:p>
            </p:txBody>
          </p:sp>
          <p:sp>
            <p:nvSpPr>
              <p:cNvPr id="77859" name="Line 34"/>
              <p:cNvSpPr/>
              <p:nvPr/>
            </p:nvSpPr>
            <p:spPr>
              <a:xfrm>
                <a:off x="3318" y="3307"/>
                <a:ext cx="0" cy="425"/>
              </a:xfrm>
              <a:prstGeom prst="line">
                <a:avLst/>
              </a:prstGeom>
              <a:ln w="9525" cap="flat" cmpd="sng">
                <a:solidFill>
                  <a:srgbClr val="000000"/>
                </a:solidFill>
                <a:prstDash val="solid"/>
                <a:round/>
                <a:headEnd type="none" w="med" len="med"/>
                <a:tailEnd type="none" w="med" len="med"/>
              </a:ln>
            </p:spPr>
          </p:sp>
          <p:sp>
            <p:nvSpPr>
              <p:cNvPr id="77860" name="Line 35"/>
              <p:cNvSpPr/>
              <p:nvPr/>
            </p:nvSpPr>
            <p:spPr>
              <a:xfrm>
                <a:off x="3448" y="3307"/>
                <a:ext cx="0" cy="425"/>
              </a:xfrm>
              <a:prstGeom prst="line">
                <a:avLst/>
              </a:prstGeom>
              <a:ln w="9525" cap="flat" cmpd="sng">
                <a:solidFill>
                  <a:srgbClr val="000000"/>
                </a:solidFill>
                <a:prstDash val="solid"/>
                <a:round/>
                <a:headEnd type="none" w="med" len="med"/>
                <a:tailEnd type="none" w="med" len="med"/>
              </a:ln>
            </p:spPr>
          </p:sp>
          <p:sp>
            <p:nvSpPr>
              <p:cNvPr id="77861" name="Line 36"/>
              <p:cNvSpPr/>
              <p:nvPr/>
            </p:nvSpPr>
            <p:spPr>
              <a:xfrm>
                <a:off x="4014" y="3307"/>
                <a:ext cx="0" cy="425"/>
              </a:xfrm>
              <a:prstGeom prst="line">
                <a:avLst/>
              </a:prstGeom>
              <a:ln w="9525" cap="flat" cmpd="sng">
                <a:solidFill>
                  <a:srgbClr val="000000"/>
                </a:solidFill>
                <a:prstDash val="solid"/>
                <a:round/>
                <a:headEnd type="none" w="med" len="med"/>
                <a:tailEnd type="none" w="med" len="med"/>
              </a:ln>
            </p:spPr>
          </p:sp>
          <p:sp>
            <p:nvSpPr>
              <p:cNvPr id="77862" name="Line 37"/>
              <p:cNvSpPr/>
              <p:nvPr/>
            </p:nvSpPr>
            <p:spPr>
              <a:xfrm>
                <a:off x="4203" y="3307"/>
                <a:ext cx="0" cy="425"/>
              </a:xfrm>
              <a:prstGeom prst="line">
                <a:avLst/>
              </a:prstGeom>
              <a:ln w="9525" cap="flat" cmpd="sng">
                <a:solidFill>
                  <a:srgbClr val="000000"/>
                </a:solidFill>
                <a:prstDash val="solid"/>
                <a:round/>
                <a:headEnd type="none" w="med" len="med"/>
                <a:tailEnd type="none" w="med" len="med"/>
              </a:ln>
            </p:spPr>
          </p:sp>
          <p:sp>
            <p:nvSpPr>
              <p:cNvPr id="77863" name="Line 38"/>
              <p:cNvSpPr/>
              <p:nvPr/>
            </p:nvSpPr>
            <p:spPr>
              <a:xfrm>
                <a:off x="1875" y="3520"/>
                <a:ext cx="378" cy="0"/>
              </a:xfrm>
              <a:prstGeom prst="line">
                <a:avLst/>
              </a:prstGeom>
              <a:ln w="9525" cap="flat" cmpd="sng">
                <a:solidFill>
                  <a:srgbClr val="000000"/>
                </a:solidFill>
                <a:prstDash val="solid"/>
                <a:round/>
                <a:headEnd type="none" w="med" len="med"/>
                <a:tailEnd type="triangle" w="med" len="med"/>
              </a:ln>
            </p:spPr>
          </p:sp>
          <p:sp>
            <p:nvSpPr>
              <p:cNvPr id="77864" name="Line 39"/>
              <p:cNvSpPr/>
              <p:nvPr/>
            </p:nvSpPr>
            <p:spPr>
              <a:xfrm>
                <a:off x="2756" y="3520"/>
                <a:ext cx="315" cy="0"/>
              </a:xfrm>
              <a:prstGeom prst="line">
                <a:avLst/>
              </a:prstGeom>
              <a:ln w="9525" cap="flat" cmpd="sng">
                <a:solidFill>
                  <a:srgbClr val="000000"/>
                </a:solidFill>
                <a:prstDash val="solid"/>
                <a:round/>
                <a:headEnd type="none" w="med" len="med"/>
                <a:tailEnd type="triangle" w="med" len="med"/>
              </a:ln>
            </p:spPr>
          </p:sp>
          <p:sp>
            <p:nvSpPr>
              <p:cNvPr id="77865" name="Line 40"/>
              <p:cNvSpPr/>
              <p:nvPr/>
            </p:nvSpPr>
            <p:spPr>
              <a:xfrm>
                <a:off x="3511" y="3520"/>
                <a:ext cx="315" cy="0"/>
              </a:xfrm>
              <a:prstGeom prst="line">
                <a:avLst/>
              </a:prstGeom>
              <a:ln w="9525" cap="flat" cmpd="sng">
                <a:solidFill>
                  <a:srgbClr val="000000"/>
                </a:solidFill>
                <a:prstDash val="solid"/>
                <a:round/>
                <a:headEnd type="none" w="med" len="med"/>
                <a:tailEnd type="triangle" w="med" len="med"/>
              </a:ln>
            </p:spPr>
          </p:sp>
          <p:sp>
            <p:nvSpPr>
              <p:cNvPr id="77866" name="Line 42"/>
              <p:cNvSpPr/>
              <p:nvPr/>
            </p:nvSpPr>
            <p:spPr>
              <a:xfrm>
                <a:off x="1132" y="3476"/>
                <a:ext cx="185" cy="0"/>
              </a:xfrm>
              <a:prstGeom prst="line">
                <a:avLst/>
              </a:prstGeom>
              <a:ln w="9525" cap="flat" cmpd="sng">
                <a:solidFill>
                  <a:srgbClr val="000000"/>
                </a:solidFill>
                <a:prstDash val="solid"/>
                <a:round/>
                <a:headEnd type="none" w="med" len="med"/>
                <a:tailEnd type="triangle" w="med" len="med"/>
              </a:ln>
            </p:spPr>
          </p:sp>
          <p:sp>
            <p:nvSpPr>
              <p:cNvPr id="77867" name="Line 43"/>
              <p:cNvSpPr/>
              <p:nvPr/>
            </p:nvSpPr>
            <p:spPr>
              <a:xfrm>
                <a:off x="1796" y="3319"/>
                <a:ext cx="0" cy="425"/>
              </a:xfrm>
              <a:prstGeom prst="line">
                <a:avLst/>
              </a:prstGeom>
              <a:ln w="9525" cap="flat" cmpd="sng">
                <a:solidFill>
                  <a:srgbClr val="000000"/>
                </a:solidFill>
                <a:prstDash val="solid"/>
                <a:round/>
                <a:headEnd type="none" w="med" len="med"/>
                <a:tailEnd type="none" w="med" len="med"/>
              </a:ln>
            </p:spPr>
          </p:sp>
        </p:gr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xfrm>
            <a:off x="815975" y="6492875"/>
            <a:ext cx="2743200" cy="365125"/>
          </a:xfr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C51779A5-100B-4591-8AFF-5047D9033235}"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8850"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78851" name="Rectangle 2"/>
          <p:cNvSpPr>
            <a:spLocks noGrp="1"/>
          </p:cNvSpPr>
          <p:nvPr>
            <p:ph type="title"/>
          </p:nvPr>
        </p:nvSpPr>
        <p:spPr>
          <a:xfrm>
            <a:off x="115888" y="-352425"/>
            <a:ext cx="11945937" cy="1325563"/>
          </a:xfrm>
          <a:ln/>
        </p:spPr>
        <p:txBody>
          <a:bodyPr vert="horz" wrap="square" lIns="91440" tIns="45720" rIns="91440" bIns="45720" anchor="ctr"/>
          <a:p>
            <a:pPr algn="ctr" eaLnBrk="1" hangingPunct="1"/>
            <a:r>
              <a:rPr lang="zh-CN" altLang="en-US" dirty="0">
                <a:latin typeface="黑体" panose="02010609060101010101" pitchFamily="49" charset="-122"/>
                <a:ea typeface="黑体" panose="02010609060101010101" pitchFamily="49" charset="-122"/>
              </a:rPr>
              <a:t>两个多项式相加</a:t>
            </a:r>
            <a:endParaRPr lang="zh-CN" altLang="en-US" dirty="0">
              <a:latin typeface="黑体" panose="02010609060101010101" pitchFamily="49" charset="-122"/>
              <a:ea typeface="黑体" panose="02010609060101010101" pitchFamily="49" charset="-122"/>
            </a:endParaRPr>
          </a:p>
        </p:txBody>
      </p:sp>
      <p:sp>
        <p:nvSpPr>
          <p:cNvPr id="78852" name="Rectangle 3"/>
          <p:cNvSpPr>
            <a:spLocks noGrp="1"/>
          </p:cNvSpPr>
          <p:nvPr>
            <p:ph idx="1"/>
          </p:nvPr>
        </p:nvSpPr>
        <p:spPr>
          <a:xfrm>
            <a:off x="127000" y="534988"/>
            <a:ext cx="11945938" cy="5575300"/>
          </a:xfrm>
          <a:ln/>
        </p:spPr>
        <p:txBody>
          <a:bodyPr vert="horz" wrap="square" lIns="91440" tIns="45720" rIns="91440" bIns="45720" anchor="t"/>
          <a:p>
            <a:pPr marL="0" indent="0" algn="just" eaLnBrk="1" hangingPunct="1">
              <a:lnSpc>
                <a:spcPct val="200000"/>
              </a:lnSpc>
              <a:buNone/>
            </a:pPr>
            <a:r>
              <a:rPr lang="zh-CN" altLang="en-US" sz="2400" b="1" dirty="0">
                <a:latin typeface="Times New Roman" panose="02020603050405020304" pitchFamily="18" charset="0"/>
              </a:rPr>
              <a:t>运算规则</a:t>
            </a:r>
            <a:r>
              <a:rPr lang="zh-CN" altLang="en-US" sz="2400" dirty="0">
                <a:latin typeface="Times New Roman" panose="02020603050405020304" pitchFamily="18" charset="0"/>
              </a:rPr>
              <a:t>：两个多项式中所有指数相同的项的对应系数相加，若和不为零，则构成“和多项式”中的一项；所有指数不相同的项均复制到“和多项式”中。</a:t>
            </a:r>
            <a:endParaRPr lang="en-US" altLang="zh-CN" sz="2400" dirty="0">
              <a:latin typeface="Times New Roman" panose="02020603050405020304" pitchFamily="18" charset="0"/>
            </a:endParaRPr>
          </a:p>
          <a:p>
            <a:pPr marL="262255" lvl="1" algn="just" eaLnBrk="1" hangingPunct="1">
              <a:lnSpc>
                <a:spcPct val="200000"/>
              </a:lnSpc>
            </a:pPr>
            <a:r>
              <a:rPr lang="zh-CN" altLang="en-US" dirty="0"/>
              <a:t>若</a:t>
            </a:r>
            <a:r>
              <a:rPr lang="en-US" altLang="zh-CN" b="1" dirty="0">
                <a:solidFill>
                  <a:srgbClr val="C00000"/>
                </a:solidFill>
              </a:rPr>
              <a:t>pa-&gt;exp &lt; pb-&gt;exp</a:t>
            </a:r>
            <a:r>
              <a:rPr lang="zh-CN" altLang="en-US" dirty="0"/>
              <a:t>，则结点</a:t>
            </a:r>
            <a:r>
              <a:rPr lang="en-US" altLang="zh-CN" dirty="0"/>
              <a:t>pa</a:t>
            </a:r>
            <a:r>
              <a:rPr lang="zh-CN" altLang="en-US" dirty="0"/>
              <a:t>所指的结点应 是“和多项式”的一项，令指针</a:t>
            </a:r>
            <a:r>
              <a:rPr lang="en-US" altLang="zh-CN" dirty="0"/>
              <a:t>pa</a:t>
            </a:r>
            <a:r>
              <a:rPr lang="zh-CN" altLang="en-US" dirty="0"/>
              <a:t>后移；</a:t>
            </a:r>
            <a:endParaRPr lang="zh-CN" altLang="en-US" dirty="0"/>
          </a:p>
          <a:p>
            <a:pPr marL="262255" lvl="1" algn="just" eaLnBrk="1" hangingPunct="1">
              <a:lnSpc>
                <a:spcPct val="200000"/>
              </a:lnSpc>
            </a:pPr>
            <a:r>
              <a:rPr lang="zh-CN" altLang="en-US" dirty="0">
                <a:latin typeface="Times New Roman" panose="02020603050405020304" pitchFamily="18" charset="0"/>
              </a:rPr>
              <a:t>若</a:t>
            </a:r>
            <a:r>
              <a:rPr lang="en-US" altLang="zh-CN" b="1" dirty="0">
                <a:solidFill>
                  <a:srgbClr val="C00000"/>
                </a:solidFill>
              </a:rPr>
              <a:t>pa-&gt;exp &gt; pb-&gt;exp</a:t>
            </a:r>
            <a:r>
              <a:rPr lang="zh-CN" altLang="en-US" dirty="0">
                <a:latin typeface="Times New Roman" panose="02020603050405020304" pitchFamily="18" charset="0"/>
              </a:rPr>
              <a:t>，则结点</a:t>
            </a:r>
            <a:r>
              <a:rPr lang="en-US" altLang="zh-CN" dirty="0"/>
              <a:t>pb</a:t>
            </a:r>
            <a:r>
              <a:rPr lang="zh-CN" altLang="en-US" dirty="0">
                <a:latin typeface="Times New Roman" panose="02020603050405020304" pitchFamily="18" charset="0"/>
              </a:rPr>
              <a:t>所指的结点应是“和多项式”中的一项，将结点</a:t>
            </a:r>
            <a:r>
              <a:rPr lang="en-US" altLang="zh-CN" dirty="0"/>
              <a:t>pb</a:t>
            </a:r>
            <a:r>
              <a:rPr lang="zh-CN" altLang="en-US" dirty="0">
                <a:latin typeface="Times New Roman" panose="02020603050405020304" pitchFamily="18" charset="0"/>
              </a:rPr>
              <a:t>插入在结点</a:t>
            </a:r>
            <a:r>
              <a:rPr lang="en-US" altLang="zh-CN" dirty="0"/>
              <a:t>pa</a:t>
            </a:r>
            <a:r>
              <a:rPr lang="zh-CN" altLang="en-US" dirty="0">
                <a:latin typeface="Times New Roman" panose="02020603050405020304" pitchFamily="18" charset="0"/>
              </a:rPr>
              <a:t>之前，且令指针</a:t>
            </a:r>
            <a:r>
              <a:rPr lang="en-US" altLang="zh-CN" dirty="0"/>
              <a:t>pb</a:t>
            </a:r>
            <a:r>
              <a:rPr lang="zh-CN" altLang="en-US" dirty="0">
                <a:latin typeface="Times New Roman" panose="02020603050405020304" pitchFamily="18" charset="0"/>
              </a:rPr>
              <a:t>在原来的链表上后移；</a:t>
            </a:r>
            <a:endParaRPr lang="zh-CN" altLang="en-US" dirty="0">
              <a:latin typeface="Times New Roman" panose="02020603050405020304" pitchFamily="18" charset="0"/>
            </a:endParaRPr>
          </a:p>
          <a:p>
            <a:pPr marL="262255" lvl="1" algn="just" eaLnBrk="1" hangingPunct="1">
              <a:lnSpc>
                <a:spcPct val="200000"/>
              </a:lnSpc>
            </a:pPr>
            <a:r>
              <a:rPr lang="zh-CN" altLang="en-US" dirty="0">
                <a:latin typeface="宋体" panose="02010600030101010101" pitchFamily="2" charset="-122"/>
              </a:rPr>
              <a:t>若</a:t>
            </a:r>
            <a:r>
              <a:rPr lang="en-US" altLang="zh-CN" b="1" dirty="0">
                <a:solidFill>
                  <a:srgbClr val="C00000"/>
                </a:solidFill>
              </a:rPr>
              <a:t>pa</a:t>
            </a:r>
            <a:r>
              <a:rPr lang="en-US" altLang="zh-CN" b="1" dirty="0">
                <a:solidFill>
                  <a:srgbClr val="C00000"/>
                </a:solidFill>
                <a:latin typeface="Times New Roman" panose="02020603050405020304" pitchFamily="18" charset="0"/>
              </a:rPr>
              <a:t>-&gt;</a:t>
            </a:r>
            <a:r>
              <a:rPr lang="en-US" altLang="zh-CN" b="1" dirty="0">
                <a:solidFill>
                  <a:srgbClr val="C00000"/>
                </a:solidFill>
              </a:rPr>
              <a:t>exp = pb</a:t>
            </a:r>
            <a:r>
              <a:rPr lang="en-US" altLang="zh-CN" b="1" dirty="0">
                <a:solidFill>
                  <a:srgbClr val="C00000"/>
                </a:solidFill>
                <a:latin typeface="Times New Roman" panose="02020603050405020304" pitchFamily="18" charset="0"/>
              </a:rPr>
              <a:t>-&gt;</a:t>
            </a:r>
            <a:r>
              <a:rPr lang="en-US" altLang="zh-CN" b="1" dirty="0">
                <a:solidFill>
                  <a:srgbClr val="C00000"/>
                </a:solidFill>
              </a:rPr>
              <a:t>exp</a:t>
            </a:r>
            <a:r>
              <a:rPr lang="zh-CN" altLang="en-US" dirty="0">
                <a:latin typeface="宋体" panose="02010600030101010101" pitchFamily="2" charset="-122"/>
              </a:rPr>
              <a:t>，则将两个结点中的系数相加，当</a:t>
            </a:r>
            <a:r>
              <a:rPr lang="zh-CN" altLang="en-US" b="1" dirty="0">
                <a:solidFill>
                  <a:srgbClr val="0070C0"/>
                </a:solidFill>
                <a:latin typeface="宋体" panose="02010600030101010101" pitchFamily="2" charset="-122"/>
              </a:rPr>
              <a:t>和不为零时</a:t>
            </a:r>
            <a:r>
              <a:rPr lang="zh-CN" altLang="en-US" dirty="0">
                <a:latin typeface="宋体" panose="02010600030101010101" pitchFamily="2" charset="-122"/>
              </a:rPr>
              <a:t>修改结点</a:t>
            </a:r>
            <a:r>
              <a:rPr lang="en-US" altLang="zh-CN" dirty="0"/>
              <a:t>pa</a:t>
            </a:r>
            <a:r>
              <a:rPr lang="zh-CN" altLang="en-US" dirty="0">
                <a:latin typeface="宋体" panose="02010600030101010101" pitchFamily="2" charset="-122"/>
              </a:rPr>
              <a:t>的系数域，释放</a:t>
            </a:r>
            <a:r>
              <a:rPr lang="en-US" altLang="zh-CN" dirty="0"/>
              <a:t>pb</a:t>
            </a:r>
            <a:r>
              <a:rPr lang="zh-CN" altLang="en-US" dirty="0">
                <a:latin typeface="宋体" panose="02010600030101010101" pitchFamily="2" charset="-122"/>
              </a:rPr>
              <a:t>结点；若</a:t>
            </a:r>
            <a:r>
              <a:rPr lang="zh-CN" altLang="en-US" b="1" dirty="0">
                <a:solidFill>
                  <a:srgbClr val="0070C0"/>
                </a:solidFill>
                <a:latin typeface="宋体" panose="02010600030101010101" pitchFamily="2" charset="-122"/>
              </a:rPr>
              <a:t>和为零</a:t>
            </a:r>
            <a:r>
              <a:rPr lang="zh-CN" altLang="en-US" dirty="0">
                <a:latin typeface="宋体" panose="02010600030101010101" pitchFamily="2" charset="-122"/>
              </a:rPr>
              <a:t>，则和多项式中无此项，释放</a:t>
            </a:r>
            <a:r>
              <a:rPr lang="en-US" altLang="zh-CN" dirty="0"/>
              <a:t>pa</a:t>
            </a:r>
            <a:r>
              <a:rPr lang="zh-CN" altLang="en-US" dirty="0">
                <a:latin typeface="宋体" panose="02010600030101010101" pitchFamily="2" charset="-122"/>
              </a:rPr>
              <a:t>和</a:t>
            </a:r>
            <a:r>
              <a:rPr lang="en-US" altLang="zh-CN" dirty="0"/>
              <a:t>pb</a:t>
            </a:r>
            <a:r>
              <a:rPr lang="zh-CN" altLang="en-US" dirty="0">
                <a:latin typeface="宋体" panose="02010600030101010101" pitchFamily="2" charset="-122"/>
              </a:rPr>
              <a:t>结点。</a:t>
            </a:r>
            <a:endParaRPr lang="zh-CN" altLang="en-US" dirty="0">
              <a:latin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C25AE203-5632-4B6D-8674-9C7E5258795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9874"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79875" name="Rectangle 2"/>
          <p:cNvSpPr>
            <a:spLocks noGrp="1"/>
          </p:cNvSpPr>
          <p:nvPr>
            <p:ph type="title"/>
          </p:nvPr>
        </p:nvSpPr>
        <p:spPr>
          <a:xfrm>
            <a:off x="838200" y="-303212"/>
            <a:ext cx="10515600" cy="1325562"/>
          </a:xfrm>
          <a:ln/>
        </p:spPr>
        <p:txBody>
          <a:bodyPr vert="horz" wrap="square" lIns="91440" tIns="45720" rIns="91440" bIns="45720" anchor="ctr"/>
          <a:p>
            <a:pPr algn="ctr" eaLnBrk="1" hangingPunct="1"/>
            <a:r>
              <a:rPr lang="zh-CN" altLang="en-US" dirty="0">
                <a:latin typeface="黑体" panose="02010609060101010101" pitchFamily="49" charset="-122"/>
                <a:ea typeface="黑体" panose="02010609060101010101" pitchFamily="49" charset="-122"/>
              </a:rPr>
              <a:t>两个多项式相加算法实现</a:t>
            </a:r>
            <a:endParaRPr lang="zh-CN" altLang="en-US" dirty="0">
              <a:latin typeface="黑体" panose="02010609060101010101" pitchFamily="49" charset="-122"/>
              <a:ea typeface="黑体" panose="02010609060101010101" pitchFamily="49" charset="-122"/>
            </a:endParaRPr>
          </a:p>
        </p:txBody>
      </p:sp>
      <p:sp>
        <p:nvSpPr>
          <p:cNvPr id="77829" name="Rectangle 3"/>
          <p:cNvSpPr>
            <a:spLocks noGrp="1" noChangeArrowheads="1"/>
          </p:cNvSpPr>
          <p:nvPr>
            <p:ph idx="1"/>
          </p:nvPr>
        </p:nvSpPr>
        <p:spPr>
          <a:xfrm>
            <a:off x="130175" y="668338"/>
            <a:ext cx="11799888" cy="6053138"/>
          </a:xfrm>
          <a:ln w="22225">
            <a:solidFill>
              <a:schemeClr val="accent5"/>
            </a:solidFill>
          </a:ln>
        </p:spPr>
        <p:txBody>
          <a:bodyPr vert="horz" wrap="square" lIns="91440" tIns="45720" rIns="91440" bIns="45720" numCol="1" anchor="t" anchorCtr="0" compatLnSpc="1"/>
          <a:lstStyle/>
          <a:p>
            <a:pPr marL="0" marR="0" lvl="0" indent="0" algn="l" defTabSz="914400" rtl="0" eaLnBrk="0" fontAlgn="base" latinLnBrk="0" hangingPunct="0">
              <a:lnSpc>
                <a:spcPct val="110000"/>
              </a:lnSpc>
              <a:spcBef>
                <a:spcPts val="1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v</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oid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PolyAdd</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err="1">
                <a:ln>
                  <a:noFill/>
                </a:ln>
                <a:solidFill>
                  <a:schemeClr val="tx1"/>
                </a:solidFill>
                <a:effectLst/>
                <a:uLnTx/>
                <a:uFillTx/>
                <a:latin typeface="+mn-lt"/>
                <a:ea typeface="+mn-ea"/>
                <a:cs typeface="+mn-cs"/>
              </a:rPr>
              <a:t>P</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loylist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La</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a:ln>
                  <a:noFill/>
                </a:ln>
                <a:solidFill>
                  <a:schemeClr val="tx1"/>
                </a:solidFill>
                <a:effectLst/>
                <a:uLnTx/>
                <a:uFillTx/>
                <a:latin typeface="+mn-lt"/>
                <a:ea typeface="+mn-ea"/>
                <a:cs typeface="+mn-cs"/>
              </a:rPr>
              <a:t>P</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loylist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Lb</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10000"/>
              </a:lnSpc>
              <a:spcBef>
                <a:spcPts val="1000"/>
              </a:spcBef>
              <a:spcAft>
                <a:spcPct val="0"/>
              </a:spcAft>
              <a:buClrTx/>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10000"/>
              </a:lnSpc>
              <a:spcBef>
                <a:spcPts val="1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Ploynode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*pa ,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,*tail,*temp ;     float x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23900" marR="0" lvl="2" indent="0" algn="l" defTabSz="914400" rtl="0" eaLnBrk="0" fontAlgn="base" latinLnBrk="0" hangingPunct="0">
              <a:lnSpc>
                <a:spcPct val="110000"/>
              </a:lnSpc>
              <a:spcBef>
                <a:spcPts val="500"/>
              </a:spcBef>
              <a:spcAft>
                <a:spcPct val="0"/>
              </a:spcAft>
              <a:buClrTx/>
              <a:buSzTx/>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pa=La-&gt;next ;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Lb</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-&gt;next ; tail=La;</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23900" marR="0" lvl="2" indent="0" algn="l" defTabSz="914400" rtl="0" eaLnBrk="0" fontAlgn="base" latinLnBrk="0" hangingPunct="0">
              <a:lnSpc>
                <a:spcPct val="110000"/>
              </a:lnSpc>
              <a:spcBef>
                <a:spcPts val="500"/>
              </a:spcBef>
              <a:spcAft>
                <a:spcPct val="0"/>
              </a:spcAft>
              <a:buClrTx/>
              <a:buSzTx/>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while ( pa!=NULL &amp;&amp;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!=NULL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079500" marR="0" lvl="3" indent="0" algn="l" defTabSz="914400" rtl="0" eaLnBrk="0" fontAlgn="base" latinLnBrk="0" hangingPunct="0">
              <a:lnSpc>
                <a:spcPct val="110000"/>
              </a:lnSpc>
              <a:spcBef>
                <a:spcPts val="500"/>
              </a:spcBef>
              <a:spcAft>
                <a:spcPct val="0"/>
              </a:spcAft>
              <a:buClrTx/>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if  (pa-&gt;</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exp</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-&gt;</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exp</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346200" marR="0" lvl="4" indent="0" algn="l" defTabSz="914400" rtl="0" eaLnBrk="0" fontAlgn="base" latinLnBrk="0" hangingPunct="0">
              <a:lnSpc>
                <a:spcPct val="110000"/>
              </a:lnSpc>
              <a:spcBef>
                <a:spcPts val="500"/>
              </a:spcBef>
              <a:spcAft>
                <a:spcPct val="0"/>
              </a:spcAft>
              <a:buClrTx/>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  tail-&gt;next=pa ; tail=pa ; pa=pa-&gt;next ;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346200"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  </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将</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pa</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所指的结点合并，</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pa</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指向下一个结点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1346200" marR="0" lvl="4" indent="0" algn="l" defTabSz="914400" rtl="0" eaLnBrk="0" fontAlgn="base" latinLnBrk="0" hangingPunct="0">
              <a:lnSpc>
                <a:spcPct val="110000"/>
              </a:lnSpc>
              <a:spcBef>
                <a:spcPts val="5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lse if  (pa-&gt;</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exp</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-&gt;</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exp</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346200" marR="0" lvl="4" indent="0" algn="l" defTabSz="914400" rtl="0" eaLnBrk="0" fontAlgn="base" latinLnBrk="0" hangingPunct="0">
              <a:lnSpc>
                <a:spcPct val="110000"/>
              </a:lnSpc>
              <a:spcBef>
                <a:spcPts val="500"/>
              </a:spcBef>
              <a:spcAft>
                <a:spcPct val="0"/>
              </a:spcAft>
              <a:buClrTx/>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  tail-&gt;next=</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 tail=</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-&gt;next ;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346200"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  </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将</a:t>
            </a:r>
            <a:r>
              <a:rPr kumimoji="0" lang="en-US" altLang="zh-CN" sz="2400" b="0" i="0" u="none" strike="noStrike" kern="1200" cap="none" spc="0" normalizeH="0" baseline="0" noProof="0" dirty="0" err="1" smtClean="0">
                <a:ln>
                  <a:noFill/>
                </a:ln>
                <a:solidFill>
                  <a:schemeClr val="tx1"/>
                </a:solidFill>
                <a:effectLst/>
                <a:uLnTx/>
                <a:uFillTx/>
                <a:latin typeface="华文仿宋" panose="02010600040101010101" pitchFamily="2" charset="-122"/>
                <a:ea typeface="华文仿宋" panose="02010600040101010101" pitchFamily="2" charset="-122"/>
                <a:cs typeface="+mn-cs"/>
              </a:rPr>
              <a:t>pb</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所指的结点合并，</a:t>
            </a:r>
            <a:r>
              <a:rPr kumimoji="0" lang="en-US" altLang="zh-CN" sz="2400" b="0" i="0" u="none" strike="noStrike" kern="1200" cap="none" spc="0" normalizeH="0" baseline="0" noProof="0" dirty="0" err="1" smtClean="0">
                <a:ln>
                  <a:noFill/>
                </a:ln>
                <a:solidFill>
                  <a:schemeClr val="tx1"/>
                </a:solidFill>
                <a:effectLst/>
                <a:uLnTx/>
                <a:uFillTx/>
                <a:latin typeface="华文仿宋" panose="02010600040101010101" pitchFamily="2" charset="-122"/>
                <a:ea typeface="华文仿宋" panose="02010600040101010101" pitchFamily="2" charset="-122"/>
                <a:cs typeface="+mn-cs"/>
              </a:rPr>
              <a:t>pb</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指向下一个结点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grpSp>
        <p:nvGrpSpPr>
          <p:cNvPr id="79877" name="组合 44"/>
          <p:cNvGrpSpPr/>
          <p:nvPr/>
        </p:nvGrpSpPr>
        <p:grpSpPr>
          <a:xfrm>
            <a:off x="6905625" y="2808288"/>
            <a:ext cx="4611688" cy="1044575"/>
            <a:chOff x="3117850" y="4038600"/>
            <a:chExt cx="6345238" cy="1905000"/>
          </a:xfrm>
        </p:grpSpPr>
        <p:grpSp>
          <p:nvGrpSpPr>
            <p:cNvPr id="79878" name="Group 6"/>
            <p:cNvGrpSpPr/>
            <p:nvPr/>
          </p:nvGrpSpPr>
          <p:grpSpPr>
            <a:xfrm>
              <a:off x="3430588" y="4038600"/>
              <a:ext cx="6032500" cy="674688"/>
              <a:chOff x="2901" y="13930"/>
              <a:chExt cx="7080" cy="416"/>
            </a:xfrm>
          </p:grpSpPr>
          <p:sp>
            <p:nvSpPr>
              <p:cNvPr id="79879" name="Rectangle 7" descr="浅色上对角线"/>
              <p:cNvSpPr/>
              <p:nvPr/>
            </p:nvSpPr>
            <p:spPr>
              <a:xfrm>
                <a:off x="2901" y="13930"/>
                <a:ext cx="360" cy="41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ctr"/>
              <a:p>
                <a:endParaRPr lang="zh-CN" altLang="en-US" sz="1600" dirty="0">
                  <a:latin typeface="Calibri" panose="020F0502020204030204" pitchFamily="34" charset="0"/>
                  <a:ea typeface="宋体" panose="02010600030101010101" pitchFamily="2" charset="-122"/>
                </a:endParaRPr>
              </a:p>
            </p:txBody>
          </p:sp>
          <p:sp>
            <p:nvSpPr>
              <p:cNvPr id="79880" name="Text Box 8"/>
              <p:cNvSpPr txBox="1"/>
              <p:nvPr/>
            </p:nvSpPr>
            <p:spPr>
              <a:xfrm>
                <a:off x="3261" y="13930"/>
                <a:ext cx="96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1600" dirty="0">
                    <a:latin typeface="Calibri" panose="020F0502020204030204" pitchFamily="34" charset="0"/>
                    <a:ea typeface="宋体" panose="02010600030101010101" pitchFamily="2" charset="-122"/>
                  </a:rPr>
                  <a:t>-1</a:t>
                </a:r>
                <a:endParaRPr lang="en-US" altLang="zh-CN" sz="1600" dirty="0">
                  <a:latin typeface="Calibri" panose="020F0502020204030204" pitchFamily="34" charset="0"/>
                  <a:ea typeface="宋体" panose="02010600030101010101" pitchFamily="2" charset="-122"/>
                </a:endParaRPr>
              </a:p>
            </p:txBody>
          </p:sp>
          <p:sp>
            <p:nvSpPr>
              <p:cNvPr id="79881" name="Line 9"/>
              <p:cNvSpPr/>
              <p:nvPr/>
            </p:nvSpPr>
            <p:spPr>
              <a:xfrm flipV="1">
                <a:off x="3741" y="13930"/>
                <a:ext cx="0" cy="416"/>
              </a:xfrm>
              <a:prstGeom prst="line">
                <a:avLst/>
              </a:prstGeom>
              <a:ln w="9525" cap="flat" cmpd="sng">
                <a:solidFill>
                  <a:srgbClr val="000000"/>
                </a:solidFill>
                <a:prstDash val="solid"/>
                <a:round/>
                <a:headEnd type="none" w="med" len="med"/>
                <a:tailEnd type="none" w="med" len="med"/>
              </a:ln>
            </p:spPr>
          </p:sp>
          <p:sp>
            <p:nvSpPr>
              <p:cNvPr id="79882" name="Text Box 10"/>
              <p:cNvSpPr txBox="1"/>
              <p:nvPr/>
            </p:nvSpPr>
            <p:spPr>
              <a:xfrm>
                <a:off x="4701" y="13930"/>
                <a:ext cx="108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1600" dirty="0">
                    <a:latin typeface="Calibri" panose="020F0502020204030204" pitchFamily="34" charset="0"/>
                    <a:ea typeface="宋体" panose="02010600030101010101" pitchFamily="2" charset="-122"/>
                  </a:rPr>
                  <a:t>7  0</a:t>
                </a:r>
                <a:endParaRPr lang="en-US" altLang="zh-CN" sz="1600" dirty="0">
                  <a:latin typeface="Calibri" panose="020F0502020204030204" pitchFamily="34" charset="0"/>
                  <a:ea typeface="宋体" panose="02010600030101010101" pitchFamily="2" charset="-122"/>
                </a:endParaRPr>
              </a:p>
            </p:txBody>
          </p:sp>
          <p:sp>
            <p:nvSpPr>
              <p:cNvPr id="79883" name="Text Box 11"/>
              <p:cNvSpPr txBox="1"/>
              <p:nvPr/>
            </p:nvSpPr>
            <p:spPr>
              <a:xfrm>
                <a:off x="6021" y="13930"/>
                <a:ext cx="108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1600" dirty="0">
                    <a:latin typeface="Calibri" panose="020F0502020204030204" pitchFamily="34" charset="0"/>
                    <a:ea typeface="宋体" panose="02010600030101010101" pitchFamily="2" charset="-122"/>
                  </a:rPr>
                  <a:t>3  1</a:t>
                </a:r>
                <a:endParaRPr lang="en-US" altLang="zh-CN" sz="1600" dirty="0">
                  <a:latin typeface="Calibri" panose="020F0502020204030204" pitchFamily="34" charset="0"/>
                  <a:ea typeface="宋体" panose="02010600030101010101" pitchFamily="2" charset="-122"/>
                </a:endParaRPr>
              </a:p>
            </p:txBody>
          </p:sp>
          <p:sp>
            <p:nvSpPr>
              <p:cNvPr id="79884" name="Text Box 12"/>
              <p:cNvSpPr txBox="1"/>
              <p:nvPr/>
            </p:nvSpPr>
            <p:spPr>
              <a:xfrm>
                <a:off x="8781" y="13930"/>
                <a:ext cx="120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1600" dirty="0">
                    <a:latin typeface="Calibri" panose="020F0502020204030204" pitchFamily="34" charset="0"/>
                    <a:ea typeface="宋体" panose="02010600030101010101" pitchFamily="2" charset="-122"/>
                  </a:rPr>
                  <a:t>517 </a:t>
                </a:r>
                <a:r>
                  <a:rPr lang="en-US" altLang="zh-CN" sz="1600" dirty="0">
                    <a:latin typeface="宋体" panose="02010600030101010101" pitchFamily="2" charset="-122"/>
                    <a:ea typeface="宋体" panose="02010600030101010101" pitchFamily="2" charset="-122"/>
                  </a:rPr>
                  <a:t>∧</a:t>
                </a:r>
                <a:endParaRPr lang="en-US" altLang="zh-CN" sz="1600" dirty="0">
                  <a:latin typeface="Calibri" panose="020F0502020204030204" pitchFamily="34" charset="0"/>
                  <a:ea typeface="宋体" panose="02010600030101010101" pitchFamily="2" charset="-122"/>
                </a:endParaRPr>
              </a:p>
            </p:txBody>
          </p:sp>
          <p:sp>
            <p:nvSpPr>
              <p:cNvPr id="79885" name="Text Box 13"/>
              <p:cNvSpPr txBox="1"/>
              <p:nvPr/>
            </p:nvSpPr>
            <p:spPr>
              <a:xfrm>
                <a:off x="7341" y="13930"/>
                <a:ext cx="1080" cy="41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1600" dirty="0">
                    <a:latin typeface="Calibri" panose="020F0502020204030204" pitchFamily="34" charset="0"/>
                    <a:ea typeface="宋体" panose="02010600030101010101" pitchFamily="2" charset="-122"/>
                  </a:rPr>
                  <a:t>9  8</a:t>
                </a:r>
                <a:endParaRPr lang="en-US" altLang="zh-CN" sz="1600" dirty="0">
                  <a:latin typeface="Calibri" panose="020F0502020204030204" pitchFamily="34" charset="0"/>
                  <a:ea typeface="宋体" panose="02010600030101010101" pitchFamily="2" charset="-122"/>
                </a:endParaRPr>
              </a:p>
            </p:txBody>
          </p:sp>
          <p:sp>
            <p:nvSpPr>
              <p:cNvPr id="79886" name="Line 14"/>
              <p:cNvSpPr/>
              <p:nvPr/>
            </p:nvSpPr>
            <p:spPr>
              <a:xfrm>
                <a:off x="5061" y="13930"/>
                <a:ext cx="0" cy="416"/>
              </a:xfrm>
              <a:prstGeom prst="line">
                <a:avLst/>
              </a:prstGeom>
              <a:ln w="9525" cap="flat" cmpd="sng">
                <a:solidFill>
                  <a:srgbClr val="000000"/>
                </a:solidFill>
                <a:prstDash val="solid"/>
                <a:round/>
                <a:headEnd type="none" w="med" len="med"/>
                <a:tailEnd type="none" w="med" len="med"/>
              </a:ln>
            </p:spPr>
          </p:sp>
          <p:sp>
            <p:nvSpPr>
              <p:cNvPr id="79887" name="Line 15"/>
              <p:cNvSpPr/>
              <p:nvPr/>
            </p:nvSpPr>
            <p:spPr>
              <a:xfrm>
                <a:off x="5421" y="13930"/>
                <a:ext cx="0" cy="416"/>
              </a:xfrm>
              <a:prstGeom prst="line">
                <a:avLst/>
              </a:prstGeom>
              <a:ln w="9525" cap="flat" cmpd="sng">
                <a:solidFill>
                  <a:srgbClr val="000000"/>
                </a:solidFill>
                <a:prstDash val="solid"/>
                <a:round/>
                <a:headEnd type="none" w="med" len="med"/>
                <a:tailEnd type="none" w="med" len="med"/>
              </a:ln>
            </p:spPr>
          </p:sp>
          <p:sp>
            <p:nvSpPr>
              <p:cNvPr id="79888" name="Line 16"/>
              <p:cNvSpPr/>
              <p:nvPr/>
            </p:nvSpPr>
            <p:spPr>
              <a:xfrm>
                <a:off x="6381" y="13930"/>
                <a:ext cx="0" cy="416"/>
              </a:xfrm>
              <a:prstGeom prst="line">
                <a:avLst/>
              </a:prstGeom>
              <a:ln w="9525" cap="flat" cmpd="sng">
                <a:solidFill>
                  <a:srgbClr val="000000"/>
                </a:solidFill>
                <a:prstDash val="solid"/>
                <a:round/>
                <a:headEnd type="none" w="med" len="med"/>
                <a:tailEnd type="none" w="med" len="med"/>
              </a:ln>
            </p:spPr>
          </p:sp>
          <p:sp>
            <p:nvSpPr>
              <p:cNvPr id="79889" name="Line 17"/>
              <p:cNvSpPr/>
              <p:nvPr/>
            </p:nvSpPr>
            <p:spPr>
              <a:xfrm>
                <a:off x="6741" y="13930"/>
                <a:ext cx="0" cy="416"/>
              </a:xfrm>
              <a:prstGeom prst="line">
                <a:avLst/>
              </a:prstGeom>
              <a:ln w="9525" cap="flat" cmpd="sng">
                <a:solidFill>
                  <a:srgbClr val="000000"/>
                </a:solidFill>
                <a:prstDash val="solid"/>
                <a:round/>
                <a:headEnd type="none" w="med" len="med"/>
                <a:tailEnd type="none" w="med" len="med"/>
              </a:ln>
            </p:spPr>
          </p:sp>
          <p:sp>
            <p:nvSpPr>
              <p:cNvPr id="79890" name="Line 18"/>
              <p:cNvSpPr/>
              <p:nvPr/>
            </p:nvSpPr>
            <p:spPr>
              <a:xfrm>
                <a:off x="7701" y="13930"/>
                <a:ext cx="0" cy="416"/>
              </a:xfrm>
              <a:prstGeom prst="line">
                <a:avLst/>
              </a:prstGeom>
              <a:ln w="9525" cap="flat" cmpd="sng">
                <a:solidFill>
                  <a:srgbClr val="000000"/>
                </a:solidFill>
                <a:prstDash val="solid"/>
                <a:round/>
                <a:headEnd type="none" w="med" len="med"/>
                <a:tailEnd type="none" w="med" len="med"/>
              </a:ln>
            </p:spPr>
          </p:sp>
          <p:sp>
            <p:nvSpPr>
              <p:cNvPr id="79891" name="Line 19"/>
              <p:cNvSpPr/>
              <p:nvPr/>
            </p:nvSpPr>
            <p:spPr>
              <a:xfrm>
                <a:off x="8061" y="13930"/>
                <a:ext cx="0" cy="416"/>
              </a:xfrm>
              <a:prstGeom prst="line">
                <a:avLst/>
              </a:prstGeom>
              <a:ln w="9525" cap="flat" cmpd="sng">
                <a:solidFill>
                  <a:srgbClr val="000000"/>
                </a:solidFill>
                <a:prstDash val="solid"/>
                <a:round/>
                <a:headEnd type="none" w="med" len="med"/>
                <a:tailEnd type="none" w="med" len="med"/>
              </a:ln>
            </p:spPr>
          </p:sp>
          <p:sp>
            <p:nvSpPr>
              <p:cNvPr id="79892" name="Line 20"/>
              <p:cNvSpPr/>
              <p:nvPr/>
            </p:nvSpPr>
            <p:spPr>
              <a:xfrm>
                <a:off x="9087" y="13930"/>
                <a:ext cx="0" cy="416"/>
              </a:xfrm>
              <a:prstGeom prst="line">
                <a:avLst/>
              </a:prstGeom>
              <a:ln w="9525" cap="flat" cmpd="sng">
                <a:solidFill>
                  <a:srgbClr val="000000"/>
                </a:solidFill>
                <a:prstDash val="solid"/>
                <a:round/>
                <a:headEnd type="none" w="med" len="med"/>
                <a:tailEnd type="none" w="med" len="med"/>
              </a:ln>
            </p:spPr>
          </p:sp>
          <p:sp>
            <p:nvSpPr>
              <p:cNvPr id="79893" name="Line 21"/>
              <p:cNvSpPr/>
              <p:nvPr/>
            </p:nvSpPr>
            <p:spPr>
              <a:xfrm>
                <a:off x="9501" y="13930"/>
                <a:ext cx="0" cy="416"/>
              </a:xfrm>
              <a:prstGeom prst="line">
                <a:avLst/>
              </a:prstGeom>
              <a:ln w="9525" cap="flat" cmpd="sng">
                <a:solidFill>
                  <a:srgbClr val="000000"/>
                </a:solidFill>
                <a:prstDash val="solid"/>
                <a:round/>
                <a:headEnd type="none" w="med" len="med"/>
                <a:tailEnd type="none" w="med" len="med"/>
              </a:ln>
            </p:spPr>
          </p:sp>
          <p:sp>
            <p:nvSpPr>
              <p:cNvPr id="79894" name="Line 22"/>
              <p:cNvSpPr/>
              <p:nvPr/>
            </p:nvSpPr>
            <p:spPr>
              <a:xfrm>
                <a:off x="3981" y="14138"/>
                <a:ext cx="720" cy="0"/>
              </a:xfrm>
              <a:prstGeom prst="line">
                <a:avLst/>
              </a:prstGeom>
              <a:ln w="9525" cap="flat" cmpd="sng">
                <a:solidFill>
                  <a:srgbClr val="000000"/>
                </a:solidFill>
                <a:prstDash val="solid"/>
                <a:round/>
                <a:headEnd type="none" w="med" len="med"/>
                <a:tailEnd type="triangle" w="med" len="med"/>
              </a:ln>
            </p:spPr>
          </p:sp>
          <p:sp>
            <p:nvSpPr>
              <p:cNvPr id="79895" name="Line 23"/>
              <p:cNvSpPr/>
              <p:nvPr/>
            </p:nvSpPr>
            <p:spPr>
              <a:xfrm>
                <a:off x="5661" y="14138"/>
                <a:ext cx="360" cy="0"/>
              </a:xfrm>
              <a:prstGeom prst="line">
                <a:avLst/>
              </a:prstGeom>
              <a:ln w="9525" cap="flat" cmpd="sng">
                <a:solidFill>
                  <a:srgbClr val="000000"/>
                </a:solidFill>
                <a:prstDash val="solid"/>
                <a:round/>
                <a:headEnd type="none" w="med" len="med"/>
                <a:tailEnd type="triangle" w="med" len="med"/>
              </a:ln>
            </p:spPr>
          </p:sp>
          <p:sp>
            <p:nvSpPr>
              <p:cNvPr id="79896" name="Line 24"/>
              <p:cNvSpPr/>
              <p:nvPr/>
            </p:nvSpPr>
            <p:spPr>
              <a:xfrm>
                <a:off x="6861" y="14138"/>
                <a:ext cx="480" cy="0"/>
              </a:xfrm>
              <a:prstGeom prst="line">
                <a:avLst/>
              </a:prstGeom>
              <a:ln w="9525" cap="flat" cmpd="sng">
                <a:solidFill>
                  <a:srgbClr val="000000"/>
                </a:solidFill>
                <a:prstDash val="solid"/>
                <a:round/>
                <a:headEnd type="none" w="med" len="med"/>
                <a:tailEnd type="triangle" w="med" len="med"/>
              </a:ln>
            </p:spPr>
          </p:sp>
          <p:sp>
            <p:nvSpPr>
              <p:cNvPr id="79897" name="Line 25"/>
              <p:cNvSpPr/>
              <p:nvPr/>
            </p:nvSpPr>
            <p:spPr>
              <a:xfrm>
                <a:off x="8301" y="14138"/>
                <a:ext cx="480" cy="0"/>
              </a:xfrm>
              <a:prstGeom prst="line">
                <a:avLst/>
              </a:prstGeom>
              <a:ln w="9525" cap="flat" cmpd="sng">
                <a:solidFill>
                  <a:srgbClr val="000000"/>
                </a:solidFill>
                <a:prstDash val="solid"/>
                <a:round/>
                <a:headEnd type="none" w="med" len="med"/>
                <a:tailEnd type="triangle" w="med" len="med"/>
              </a:ln>
            </p:spPr>
          </p:sp>
        </p:grpSp>
        <p:sp>
          <p:nvSpPr>
            <p:cNvPr id="79898" name="Line 41"/>
            <p:cNvSpPr/>
            <p:nvPr/>
          </p:nvSpPr>
          <p:spPr>
            <a:xfrm>
              <a:off x="3124200" y="4376738"/>
              <a:ext cx="293688" cy="0"/>
            </a:xfrm>
            <a:prstGeom prst="line">
              <a:avLst/>
            </a:prstGeom>
            <a:ln w="9525" cap="flat" cmpd="sng">
              <a:solidFill>
                <a:srgbClr val="000000"/>
              </a:solidFill>
              <a:prstDash val="solid"/>
              <a:round/>
              <a:headEnd type="none" w="med" len="med"/>
              <a:tailEnd type="triangle" w="med" len="med"/>
            </a:ln>
          </p:spPr>
        </p:sp>
        <p:grpSp>
          <p:nvGrpSpPr>
            <p:cNvPr id="79899" name="Group 44"/>
            <p:cNvGrpSpPr/>
            <p:nvPr/>
          </p:nvGrpSpPr>
          <p:grpSpPr>
            <a:xfrm>
              <a:off x="3117850" y="5249863"/>
              <a:ext cx="5710238" cy="693737"/>
              <a:chOff x="1132" y="3307"/>
              <a:chExt cx="3332" cy="437"/>
            </a:xfrm>
          </p:grpSpPr>
          <p:sp>
            <p:nvSpPr>
              <p:cNvPr id="79900" name="Rectangle 27" descr="浅色上对角线"/>
              <p:cNvSpPr/>
              <p:nvPr/>
            </p:nvSpPr>
            <p:spPr>
              <a:xfrm>
                <a:off x="1309" y="3307"/>
                <a:ext cx="189" cy="42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ctr"/>
              <a:p>
                <a:endParaRPr lang="zh-CN" altLang="en-US" sz="1600" dirty="0">
                  <a:latin typeface="Calibri" panose="020F0502020204030204" pitchFamily="34" charset="0"/>
                  <a:ea typeface="宋体" panose="02010600030101010101" pitchFamily="2" charset="-122"/>
                </a:endParaRPr>
              </a:p>
            </p:txBody>
          </p:sp>
          <p:sp>
            <p:nvSpPr>
              <p:cNvPr id="79901" name="Text Box 28"/>
              <p:cNvSpPr txBox="1"/>
              <p:nvPr/>
            </p:nvSpPr>
            <p:spPr>
              <a:xfrm>
                <a:off x="2253" y="3307"/>
                <a:ext cx="566" cy="425"/>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1600" dirty="0">
                    <a:latin typeface="Calibri" panose="020F0502020204030204" pitchFamily="34" charset="0"/>
                    <a:ea typeface="宋体" panose="02010600030101010101" pitchFamily="2" charset="-122"/>
                  </a:rPr>
                  <a:t>8  1      </a:t>
                </a:r>
                <a:endParaRPr lang="en-US" altLang="zh-CN" sz="1600" dirty="0">
                  <a:latin typeface="Calibri" panose="020F0502020204030204" pitchFamily="34" charset="0"/>
                  <a:ea typeface="宋体" panose="02010600030101010101" pitchFamily="2" charset="-122"/>
                </a:endParaRPr>
              </a:p>
            </p:txBody>
          </p:sp>
          <p:sp>
            <p:nvSpPr>
              <p:cNvPr id="79902" name="Text Box 29"/>
              <p:cNvSpPr txBox="1"/>
              <p:nvPr/>
            </p:nvSpPr>
            <p:spPr>
              <a:xfrm>
                <a:off x="1498" y="3307"/>
                <a:ext cx="503" cy="425"/>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1600" dirty="0">
                    <a:latin typeface="Calibri" panose="020F0502020204030204" pitchFamily="34" charset="0"/>
                    <a:ea typeface="宋体" panose="02010600030101010101" pitchFamily="2" charset="-122"/>
                  </a:rPr>
                  <a:t>-1</a:t>
                </a:r>
                <a:endParaRPr lang="en-US" altLang="zh-CN" sz="1600" dirty="0">
                  <a:latin typeface="Calibri" panose="020F0502020204030204" pitchFamily="34" charset="0"/>
                  <a:ea typeface="宋体" panose="02010600030101010101" pitchFamily="2" charset="-122"/>
                </a:endParaRPr>
              </a:p>
            </p:txBody>
          </p:sp>
          <p:sp>
            <p:nvSpPr>
              <p:cNvPr id="79903" name="Line 30"/>
              <p:cNvSpPr/>
              <p:nvPr/>
            </p:nvSpPr>
            <p:spPr>
              <a:xfrm>
                <a:off x="2442" y="3307"/>
                <a:ext cx="0" cy="425"/>
              </a:xfrm>
              <a:prstGeom prst="line">
                <a:avLst/>
              </a:prstGeom>
              <a:ln w="9525" cap="flat" cmpd="sng">
                <a:solidFill>
                  <a:srgbClr val="000000"/>
                </a:solidFill>
                <a:prstDash val="solid"/>
                <a:round/>
                <a:headEnd type="none" w="med" len="med"/>
                <a:tailEnd type="none" w="med" len="med"/>
              </a:ln>
            </p:spPr>
          </p:sp>
          <p:sp>
            <p:nvSpPr>
              <p:cNvPr id="79904" name="Line 31"/>
              <p:cNvSpPr/>
              <p:nvPr/>
            </p:nvSpPr>
            <p:spPr>
              <a:xfrm>
                <a:off x="2630" y="3307"/>
                <a:ext cx="0" cy="425"/>
              </a:xfrm>
              <a:prstGeom prst="line">
                <a:avLst/>
              </a:prstGeom>
              <a:ln w="9525" cap="flat" cmpd="sng">
                <a:solidFill>
                  <a:srgbClr val="000000"/>
                </a:solidFill>
                <a:prstDash val="solid"/>
                <a:round/>
                <a:headEnd type="none" w="med" len="med"/>
                <a:tailEnd type="none" w="med" len="med"/>
              </a:ln>
            </p:spPr>
          </p:sp>
          <p:sp>
            <p:nvSpPr>
              <p:cNvPr id="79905" name="Text Box 32"/>
              <p:cNvSpPr txBox="1"/>
              <p:nvPr/>
            </p:nvSpPr>
            <p:spPr>
              <a:xfrm>
                <a:off x="3071" y="3307"/>
                <a:ext cx="566" cy="425"/>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1600" dirty="0">
                    <a:latin typeface="Calibri" panose="020F0502020204030204" pitchFamily="34" charset="0"/>
                    <a:ea typeface="宋体" panose="02010600030101010101" pitchFamily="2" charset="-122"/>
                  </a:rPr>
                  <a:t>22 7      </a:t>
                </a:r>
                <a:endParaRPr lang="en-US" altLang="zh-CN" sz="1600" dirty="0">
                  <a:latin typeface="Calibri" panose="020F0502020204030204" pitchFamily="34" charset="0"/>
                  <a:ea typeface="宋体" panose="02010600030101010101" pitchFamily="2" charset="-122"/>
                </a:endParaRPr>
              </a:p>
            </p:txBody>
          </p:sp>
          <p:sp>
            <p:nvSpPr>
              <p:cNvPr id="79906" name="Text Box 33"/>
              <p:cNvSpPr txBox="1"/>
              <p:nvPr/>
            </p:nvSpPr>
            <p:spPr>
              <a:xfrm>
                <a:off x="3826" y="3307"/>
                <a:ext cx="638" cy="425"/>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just" eaLnBrk="0" hangingPunct="0"/>
                <a:r>
                  <a:rPr lang="en-US" altLang="zh-CN" sz="1600" dirty="0">
                    <a:latin typeface="Calibri" panose="020F0502020204030204" pitchFamily="34" charset="0"/>
                    <a:ea typeface="宋体" panose="02010600030101010101" pitchFamily="2" charset="-122"/>
                  </a:rPr>
                  <a:t>-9 8  </a:t>
                </a:r>
                <a:r>
                  <a:rPr lang="en-US" altLang="zh-CN" sz="1600" dirty="0">
                    <a:latin typeface="宋体" panose="02010600030101010101" pitchFamily="2" charset="-122"/>
                    <a:ea typeface="宋体" panose="02010600030101010101" pitchFamily="2" charset="-122"/>
                  </a:rPr>
                  <a:t>∧</a:t>
                </a:r>
                <a:r>
                  <a:rPr lang="en-US" altLang="zh-CN" sz="1600" dirty="0">
                    <a:latin typeface="Calibri" panose="020F0502020204030204" pitchFamily="34" charset="0"/>
                    <a:ea typeface="宋体" panose="02010600030101010101" pitchFamily="2" charset="-122"/>
                  </a:rPr>
                  <a:t>  </a:t>
                </a:r>
                <a:endParaRPr lang="en-US" altLang="zh-CN" sz="1600" dirty="0">
                  <a:latin typeface="Calibri" panose="020F0502020204030204" pitchFamily="34" charset="0"/>
                  <a:ea typeface="宋体" panose="02010600030101010101" pitchFamily="2" charset="-122"/>
                </a:endParaRPr>
              </a:p>
            </p:txBody>
          </p:sp>
          <p:sp>
            <p:nvSpPr>
              <p:cNvPr id="79907" name="Line 34"/>
              <p:cNvSpPr/>
              <p:nvPr/>
            </p:nvSpPr>
            <p:spPr>
              <a:xfrm>
                <a:off x="3318" y="3307"/>
                <a:ext cx="0" cy="425"/>
              </a:xfrm>
              <a:prstGeom prst="line">
                <a:avLst/>
              </a:prstGeom>
              <a:ln w="9525" cap="flat" cmpd="sng">
                <a:solidFill>
                  <a:srgbClr val="000000"/>
                </a:solidFill>
                <a:prstDash val="solid"/>
                <a:round/>
                <a:headEnd type="none" w="med" len="med"/>
                <a:tailEnd type="none" w="med" len="med"/>
              </a:ln>
            </p:spPr>
          </p:sp>
          <p:sp>
            <p:nvSpPr>
              <p:cNvPr id="79908" name="Line 35"/>
              <p:cNvSpPr/>
              <p:nvPr/>
            </p:nvSpPr>
            <p:spPr>
              <a:xfrm>
                <a:off x="3448" y="3307"/>
                <a:ext cx="0" cy="425"/>
              </a:xfrm>
              <a:prstGeom prst="line">
                <a:avLst/>
              </a:prstGeom>
              <a:ln w="9525" cap="flat" cmpd="sng">
                <a:solidFill>
                  <a:srgbClr val="000000"/>
                </a:solidFill>
                <a:prstDash val="solid"/>
                <a:round/>
                <a:headEnd type="none" w="med" len="med"/>
                <a:tailEnd type="none" w="med" len="med"/>
              </a:ln>
            </p:spPr>
          </p:sp>
          <p:sp>
            <p:nvSpPr>
              <p:cNvPr id="79909" name="Line 36"/>
              <p:cNvSpPr/>
              <p:nvPr/>
            </p:nvSpPr>
            <p:spPr>
              <a:xfrm>
                <a:off x="4050" y="3307"/>
                <a:ext cx="0" cy="425"/>
              </a:xfrm>
              <a:prstGeom prst="line">
                <a:avLst/>
              </a:prstGeom>
              <a:ln w="9525" cap="flat" cmpd="sng">
                <a:solidFill>
                  <a:srgbClr val="000000"/>
                </a:solidFill>
                <a:prstDash val="solid"/>
                <a:round/>
                <a:headEnd type="none" w="med" len="med"/>
                <a:tailEnd type="none" w="med" len="med"/>
              </a:ln>
            </p:spPr>
          </p:sp>
          <p:sp>
            <p:nvSpPr>
              <p:cNvPr id="79910" name="Line 37"/>
              <p:cNvSpPr/>
              <p:nvPr/>
            </p:nvSpPr>
            <p:spPr>
              <a:xfrm>
                <a:off x="4203" y="3307"/>
                <a:ext cx="0" cy="425"/>
              </a:xfrm>
              <a:prstGeom prst="line">
                <a:avLst/>
              </a:prstGeom>
              <a:ln w="9525" cap="flat" cmpd="sng">
                <a:solidFill>
                  <a:srgbClr val="000000"/>
                </a:solidFill>
                <a:prstDash val="solid"/>
                <a:round/>
                <a:headEnd type="none" w="med" len="med"/>
                <a:tailEnd type="none" w="med" len="med"/>
              </a:ln>
            </p:spPr>
          </p:sp>
          <p:sp>
            <p:nvSpPr>
              <p:cNvPr id="79911" name="Line 38"/>
              <p:cNvSpPr/>
              <p:nvPr/>
            </p:nvSpPr>
            <p:spPr>
              <a:xfrm>
                <a:off x="1875" y="3520"/>
                <a:ext cx="378" cy="0"/>
              </a:xfrm>
              <a:prstGeom prst="line">
                <a:avLst/>
              </a:prstGeom>
              <a:ln w="9525" cap="flat" cmpd="sng">
                <a:solidFill>
                  <a:srgbClr val="000000"/>
                </a:solidFill>
                <a:prstDash val="solid"/>
                <a:round/>
                <a:headEnd type="none" w="med" len="med"/>
                <a:tailEnd type="triangle" w="med" len="med"/>
              </a:ln>
            </p:spPr>
          </p:sp>
          <p:sp>
            <p:nvSpPr>
              <p:cNvPr id="79912" name="Line 39"/>
              <p:cNvSpPr/>
              <p:nvPr/>
            </p:nvSpPr>
            <p:spPr>
              <a:xfrm>
                <a:off x="2756" y="3520"/>
                <a:ext cx="315" cy="0"/>
              </a:xfrm>
              <a:prstGeom prst="line">
                <a:avLst/>
              </a:prstGeom>
              <a:ln w="9525" cap="flat" cmpd="sng">
                <a:solidFill>
                  <a:srgbClr val="000000"/>
                </a:solidFill>
                <a:prstDash val="solid"/>
                <a:round/>
                <a:headEnd type="none" w="med" len="med"/>
                <a:tailEnd type="triangle" w="med" len="med"/>
              </a:ln>
            </p:spPr>
          </p:sp>
          <p:sp>
            <p:nvSpPr>
              <p:cNvPr id="79913" name="Line 40"/>
              <p:cNvSpPr/>
              <p:nvPr/>
            </p:nvSpPr>
            <p:spPr>
              <a:xfrm>
                <a:off x="3511" y="3520"/>
                <a:ext cx="315" cy="0"/>
              </a:xfrm>
              <a:prstGeom prst="line">
                <a:avLst/>
              </a:prstGeom>
              <a:ln w="9525" cap="flat" cmpd="sng">
                <a:solidFill>
                  <a:srgbClr val="000000"/>
                </a:solidFill>
                <a:prstDash val="solid"/>
                <a:round/>
                <a:headEnd type="none" w="med" len="med"/>
                <a:tailEnd type="triangle" w="med" len="med"/>
              </a:ln>
            </p:spPr>
          </p:sp>
          <p:sp>
            <p:nvSpPr>
              <p:cNvPr id="79914" name="Line 42"/>
              <p:cNvSpPr/>
              <p:nvPr/>
            </p:nvSpPr>
            <p:spPr>
              <a:xfrm>
                <a:off x="1132" y="3476"/>
                <a:ext cx="185" cy="0"/>
              </a:xfrm>
              <a:prstGeom prst="line">
                <a:avLst/>
              </a:prstGeom>
              <a:ln w="9525" cap="flat" cmpd="sng">
                <a:solidFill>
                  <a:srgbClr val="000000"/>
                </a:solidFill>
                <a:prstDash val="solid"/>
                <a:round/>
                <a:headEnd type="none" w="med" len="med"/>
                <a:tailEnd type="triangle" w="med" len="med"/>
              </a:ln>
            </p:spPr>
          </p:sp>
          <p:sp>
            <p:nvSpPr>
              <p:cNvPr id="79915" name="Line 43"/>
              <p:cNvSpPr/>
              <p:nvPr/>
            </p:nvSpPr>
            <p:spPr>
              <a:xfrm>
                <a:off x="1796" y="3319"/>
                <a:ext cx="0" cy="425"/>
              </a:xfrm>
              <a:prstGeom prst="line">
                <a:avLst/>
              </a:prstGeom>
              <a:ln w="9525" cap="flat" cmpd="sng">
                <a:solidFill>
                  <a:srgbClr val="000000"/>
                </a:solidFill>
                <a:prstDash val="solid"/>
                <a:round/>
                <a:headEnd type="none" w="med" len="med"/>
                <a:tailEnd type="none" w="med" len="med"/>
              </a:ln>
            </p:spPr>
          </p:sp>
        </p:gr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C25AE203-5632-4B6D-8674-9C7E5258795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0898"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80899" name="Rectangle 2"/>
          <p:cNvSpPr>
            <a:spLocks noGrp="1"/>
          </p:cNvSpPr>
          <p:nvPr>
            <p:ph type="title"/>
          </p:nvPr>
        </p:nvSpPr>
        <p:spPr>
          <a:xfrm>
            <a:off x="838200" y="-303212"/>
            <a:ext cx="10515600" cy="1325562"/>
          </a:xfrm>
          <a:ln/>
        </p:spPr>
        <p:txBody>
          <a:bodyPr vert="horz" wrap="square" lIns="91440" tIns="45720" rIns="91440" bIns="45720" anchor="ctr"/>
          <a:p>
            <a:pPr algn="ctr" eaLnBrk="1" hangingPunct="1"/>
            <a:r>
              <a:rPr lang="zh-CN" altLang="en-US" dirty="0">
                <a:latin typeface="黑体" panose="02010609060101010101" pitchFamily="49" charset="-122"/>
                <a:ea typeface="黑体" panose="02010609060101010101" pitchFamily="49" charset="-122"/>
              </a:rPr>
              <a:t>两个多项式相加算法实现</a:t>
            </a:r>
            <a:endParaRPr lang="zh-CN" altLang="en-US" dirty="0">
              <a:latin typeface="黑体" panose="02010609060101010101" pitchFamily="49" charset="-122"/>
              <a:ea typeface="黑体" panose="02010609060101010101" pitchFamily="49" charset="-122"/>
            </a:endParaRPr>
          </a:p>
        </p:txBody>
      </p:sp>
      <p:sp>
        <p:nvSpPr>
          <p:cNvPr id="77829" name="Rectangle 3"/>
          <p:cNvSpPr>
            <a:spLocks noGrp="1" noChangeArrowheads="1"/>
          </p:cNvSpPr>
          <p:nvPr>
            <p:ph idx="1"/>
          </p:nvPr>
        </p:nvSpPr>
        <p:spPr>
          <a:xfrm>
            <a:off x="130175" y="668338"/>
            <a:ext cx="12061825" cy="6053138"/>
          </a:xfrm>
          <a:ln w="22225">
            <a:solidFill>
              <a:schemeClr val="accent5"/>
            </a:solidFill>
          </a:ln>
        </p:spPr>
        <p:txBody>
          <a:bodyPr vert="horz" wrap="square" lIns="91440" tIns="45720" rIns="91440" bIns="45720" numCol="1" anchor="t" anchorCtr="0" compatLnSpc="1"/>
          <a:lstStyle/>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else</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x=pa-&gt;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coef+pb</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-&gt;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coef</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if  (abs(x)&lt;=1.0e-6)</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  </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如果系数和为</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0</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，删除两个结点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temp=pa ; pa=pa-&gt;next ;  free(temp)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temp=</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-&gt;next ;  free(temp) ;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else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如果系数和不为</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0</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，修改其中一个结点的系数域，删除另一个结点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a:t>
            </a:r>
            <a:endPar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tail-&gt;next=pa ; pa-&gt;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coef</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=x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tail=pa ; pa=pa-&gt;next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temp=</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-&gt;next ; free(</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2420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title"/>
          </p:nvPr>
        </p:nvSpPr>
        <p:spPr>
          <a:xfrm>
            <a:off x="0" y="-55562"/>
            <a:ext cx="12090400" cy="1325562"/>
          </a:xfrm>
          <a:ln/>
        </p:spPr>
        <p:txBody>
          <a:bodyPr vert="horz" wrap="square" lIns="91440" tIns="45720" rIns="91440" bIns="45720" anchor="ctr"/>
          <a:p>
            <a:pPr algn="ctr"/>
            <a:r>
              <a:rPr lang="zh-CN" altLang="en-US" dirty="0">
                <a:latin typeface="黑体" panose="02010609060101010101" pitchFamily="49" charset="-122"/>
                <a:ea typeface="黑体" panose="02010609060101010101" pitchFamily="49" charset="-122"/>
              </a:rPr>
              <a:t>两个多项式相加算法实现</a:t>
            </a:r>
            <a:endParaRPr lang="zh-CN" altLang="en-US" dirty="0"/>
          </a:p>
        </p:txBody>
      </p:sp>
      <p:sp>
        <p:nvSpPr>
          <p:cNvPr id="3" name="内容占位符 2"/>
          <p:cNvSpPr>
            <a:spLocks noGrp="1"/>
          </p:cNvSpPr>
          <p:nvPr>
            <p:ph idx="1"/>
          </p:nvPr>
        </p:nvSpPr>
        <p:spPr>
          <a:xfrm>
            <a:off x="115888" y="1270000"/>
            <a:ext cx="11915775" cy="5210175"/>
          </a:xfrm>
          <a:ln w="22225">
            <a:solidFill>
              <a:schemeClr val="accent5"/>
            </a:solidFill>
          </a:ln>
        </p:spPr>
        <p:txBody>
          <a:bodyPr vert="horz" wrap="square" lIns="91440" tIns="45720" rIns="91440" bIns="45720" numCol="1" anchor="t" anchorCtr="0" compatLnSpc="1"/>
          <a:lstStyle/>
          <a:p>
            <a:pPr marL="1435100" marR="0" lvl="4" indent="-35433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14375" marR="0" lvl="4" indent="0" algn="l" defTabSz="914400" rtl="0" eaLnBrk="0" fontAlgn="base" latinLnBrk="0" hangingPunct="0">
              <a:lnSpc>
                <a:spcPct val="110000"/>
              </a:lnSpc>
              <a:spcBef>
                <a:spcPts val="5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end of while */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23900" marR="0" lvl="2" indent="0" algn="l" defTabSz="914400" rtl="0" eaLnBrk="0" fontAlgn="base" latinLnBrk="0" hangingPunct="0">
              <a:lnSpc>
                <a:spcPct val="90000"/>
              </a:lnSpc>
              <a:spcBef>
                <a:spcPts val="5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if  (pa==NULL)  tail-&gt;next=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pb</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23900" marR="0" lvl="2" indent="0" algn="l" defTabSz="914400" rtl="0" eaLnBrk="0" fontAlgn="base" latinLnBrk="0" hangingPunct="0">
              <a:lnSpc>
                <a:spcPct val="90000"/>
              </a:lnSpc>
              <a:spcBef>
                <a:spcPts val="5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else  tail-&gt;next=pa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23900" marR="0" lvl="2" indent="-455930" algn="l" defTabSz="914400" rtl="0" eaLnBrk="0" fontAlgn="base" latinLnBrk="0" hangingPunct="0">
              <a:lnSpc>
                <a:spcPct val="90000"/>
              </a:lnSpc>
              <a:spcBef>
                <a:spcPts val="500"/>
              </a:spcBef>
              <a:spcAft>
                <a:spcPct val="0"/>
              </a:spcAft>
              <a:buClrTx/>
              <a:buSzTx/>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xfrm>
            <a:off x="838200" y="-84137"/>
            <a:ext cx="10515600" cy="868362"/>
          </a:xfrm>
          <a:ln/>
        </p:spPr>
        <p:txBody>
          <a:bodyPr vert="horz" wrap="square" lIns="91440" tIns="45720" rIns="91440" bIns="45720" anchor="ctr"/>
          <a:p>
            <a:pPr algn="ctr"/>
            <a:r>
              <a:rPr lang="zh-CN" altLang="en-US" b="1" dirty="0"/>
              <a:t>从顺序表</a:t>
            </a:r>
            <a:r>
              <a:rPr lang="en-US" altLang="zh-CN" b="1" dirty="0"/>
              <a:t>L</a:t>
            </a:r>
            <a:r>
              <a:rPr lang="zh-CN" altLang="en-US" b="1" dirty="0"/>
              <a:t>中删除所有值为</a:t>
            </a:r>
            <a:r>
              <a:rPr lang="en-US" altLang="zh-CN" b="1" dirty="0"/>
              <a:t>x</a:t>
            </a:r>
            <a:r>
              <a:rPr lang="zh-CN" altLang="en-US" b="1" dirty="0"/>
              <a:t>的元素</a:t>
            </a:r>
            <a:endParaRPr lang="zh-CN" altLang="en-US" dirty="0"/>
          </a:p>
        </p:txBody>
      </p:sp>
      <p:sp>
        <p:nvSpPr>
          <p:cNvPr id="3" name="内容占位符 2"/>
          <p:cNvSpPr>
            <a:spLocks noGrp="1"/>
          </p:cNvSpPr>
          <p:nvPr>
            <p:ph idx="1"/>
          </p:nvPr>
        </p:nvSpPr>
        <p:spPr>
          <a:xfrm>
            <a:off x="217488" y="550863"/>
            <a:ext cx="11757025" cy="6307138"/>
          </a:xfrm>
          <a:ln w="22225">
            <a:solidFill>
              <a:schemeClr val="accent5"/>
            </a:solid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void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delx</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SeqList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*L,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x)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删除所有值为</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x</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的元素</a:t>
            </a:r>
            <a:endPar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0;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j = 0;</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while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&lt;= L-&gt;last)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if (L-&gt;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elem</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i ] != x)</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L-&gt;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elem</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j ] = L-&gt;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elem</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i ];  i++;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j++</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else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L-&gt;last = j - 1;</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creat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last=%d\n", L-&gt;last);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xfrm>
            <a:off x="0" y="0"/>
            <a:ext cx="12192000" cy="854075"/>
          </a:xfrm>
          <a:ln/>
        </p:spPr>
        <p:txBody>
          <a:bodyPr vert="horz" wrap="square" lIns="91440" tIns="45720" rIns="91440" bIns="45720" anchor="ctr"/>
          <a:p>
            <a:pPr algn="ctr"/>
            <a:r>
              <a:rPr lang="zh-CN" altLang="en-US" dirty="0">
                <a:latin typeface="黑体" panose="02010609060101010101" pitchFamily="49" charset="-122"/>
                <a:ea typeface="黑体" panose="02010609060101010101" pitchFamily="49" charset="-122"/>
              </a:rPr>
              <a:t>单链表的就地逆置</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44463" y="666750"/>
            <a:ext cx="11776075" cy="5991225"/>
          </a:xfrm>
          <a:ln>
            <a:solidFill>
              <a:schemeClr val="accent5"/>
            </a:solidFill>
          </a:ln>
        </p:spPr>
        <p:txBody>
          <a:bodyPr vert="horz" wrap="square" lIns="91440" tIns="45720" rIns="91440" bIns="45720" numCol="1" anchor="t" anchorCtr="0" compatLnSpc="1"/>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void Reverse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LinkList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L)</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Node *p,*q;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p</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为工作指针，</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r</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为</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p</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的后继以防断链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p=L-&gt;next</a:t>
            </a:r>
            <a:r>
              <a:rPr kumimoji="0" lang="en-US" altLang="zh-CN"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从</a:t>
            </a:r>
            <a:r>
              <a:rPr kumimoji="0" lang="zh-CN" altLang="en-US"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第一个元素结点</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开始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endParaRPr kumimoji="0" lang="zh-CN" altLang="en-US"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L-&gt;next=NULL;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先</a:t>
            </a:r>
            <a:r>
              <a:rPr kumimoji="0" lang="zh-CN" altLang="en-US"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将头结点</a:t>
            </a:r>
            <a:r>
              <a:rPr kumimoji="0" lang="en-US" altLang="zh-CN"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L</a:t>
            </a:r>
            <a:r>
              <a:rPr kumimoji="0" lang="zh-CN" altLang="en-US"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的</a:t>
            </a:r>
            <a:r>
              <a:rPr kumimoji="0" lang="en-US" altLang="zh-CN"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next</a:t>
            </a:r>
            <a:r>
              <a:rPr kumimoji="0" lang="zh-CN" altLang="en-US"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域置为</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NULL </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while(p!=NULL)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依次</a:t>
            </a:r>
            <a:r>
              <a:rPr kumimoji="0" lang="zh-CN" altLang="en-US"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将元素结点</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摘下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endParaRPr kumimoji="0" lang="zh-CN" altLang="en-US"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q</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=p-&gt;next;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暂</a:t>
            </a:r>
            <a:r>
              <a:rPr kumimoji="0" lang="zh-CN" altLang="en-US"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存</a:t>
            </a:r>
            <a:r>
              <a:rPr kumimoji="0" lang="en-US" altLang="zh-CN"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p</a:t>
            </a:r>
            <a:r>
              <a:rPr kumimoji="0" lang="zh-CN" altLang="en-US"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的</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后继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endParaRPr kumimoji="0" lang="zh-CN" altLang="en-US"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rgbClr val="FF0000"/>
                </a:solidFill>
                <a:effectLst/>
                <a:uLnTx/>
                <a:uFillTx/>
                <a:latin typeface="+mn-lt"/>
                <a:ea typeface="+mn-ea"/>
                <a:cs typeface="+mn-cs"/>
              </a:rPr>
              <a:t>    </a:t>
            </a:r>
            <a:r>
              <a:rPr kumimoji="0" lang="en-US" altLang="zh-CN" sz="2400" b="1" i="0" u="none" strike="noStrike" kern="1200" cap="none" spc="0" normalizeH="0" baseline="0" noProof="0" dirty="0" smtClean="0">
                <a:ln>
                  <a:noFill/>
                </a:ln>
                <a:solidFill>
                  <a:srgbClr val="FF0000"/>
                </a:solidFill>
                <a:effectLst/>
                <a:uLnTx/>
                <a:uFillTx/>
                <a:latin typeface="+mn-lt"/>
                <a:ea typeface="+mn-ea"/>
                <a:cs typeface="+mn-cs"/>
              </a:rPr>
              <a:t>p-&gt;next=L-&gt;next;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将</a:t>
            </a:r>
            <a:r>
              <a:rPr kumimoji="0" lang="en-US" altLang="zh-CN"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p</a:t>
            </a:r>
            <a:r>
              <a:rPr kumimoji="0" lang="zh-CN" altLang="en-US"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结点插入到头结点</a:t>
            </a:r>
            <a:r>
              <a:rPr kumimoji="0" lang="zh-CN" altLang="en-US"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之后 *</a:t>
            </a:r>
            <a:r>
              <a:rPr kumimoji="0" lang="en-US" altLang="zh-CN" sz="2400" b="0"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a:t>
            </a:r>
            <a:endParaRPr kumimoji="0" lang="zh-CN" altLang="en-US" sz="24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rgbClr val="FF0000"/>
                </a:solidFill>
                <a:effectLst/>
                <a:uLnTx/>
                <a:uFillTx/>
                <a:latin typeface="+mn-lt"/>
                <a:ea typeface="+mn-ea"/>
                <a:cs typeface="+mn-cs"/>
              </a:rPr>
              <a:t>L-&gt;next=p;</a:t>
            </a:r>
            <a:endParaRPr kumimoji="0" lang="en-US" altLang="zh-CN" sz="24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p=q;</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9D4D57DC-19F2-4BC8-8B54-72D1F0D6AE85}"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266"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1267" name="Rectangle 2"/>
          <p:cNvSpPr>
            <a:spLocks noGrp="1"/>
          </p:cNvSpPr>
          <p:nvPr>
            <p:ph type="title"/>
          </p:nvPr>
        </p:nvSpPr>
        <p:spPr>
          <a:xfrm>
            <a:off x="776288" y="111125"/>
            <a:ext cx="10515600" cy="1325563"/>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顺序存储结构示意图</a:t>
            </a:r>
            <a:endParaRPr lang="zh-CN" altLang="en-US" dirty="0">
              <a:latin typeface="黑体" panose="02010609060101010101" pitchFamily="49" charset="-122"/>
              <a:ea typeface="黑体" panose="02010609060101010101" pitchFamily="49" charset="-122"/>
            </a:endParaRPr>
          </a:p>
        </p:txBody>
      </p:sp>
      <p:graphicFrame>
        <p:nvGraphicFramePr>
          <p:cNvPr id="57560" name="Group 216"/>
          <p:cNvGraphicFramePr>
            <a:graphicFrameLocks noGrp="1"/>
          </p:cNvGraphicFramePr>
          <p:nvPr/>
        </p:nvGraphicFramePr>
        <p:xfrm>
          <a:off x="1639888" y="1436688"/>
          <a:ext cx="7885113" cy="4811713"/>
        </p:xfrm>
        <a:graphic>
          <a:graphicData uri="http://schemas.openxmlformats.org/drawingml/2006/table">
            <a:tbl>
              <a:tblPr/>
              <a:tblGrid>
                <a:gridCol w="2719004"/>
                <a:gridCol w="2537737"/>
                <a:gridCol w="2628371"/>
              </a:tblGrid>
              <a:tr h="461924">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存储地址</a:t>
                      </a:r>
                      <a:r>
                        <a:rPr kumimoji="1"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1"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内存空间状态</a:t>
                      </a:r>
                      <a:r>
                        <a:rPr kumimoji="1"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1"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逻辑地址</a:t>
                      </a:r>
                      <a:r>
                        <a:rPr kumimoji="1"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1"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431">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Loc</a:t>
                      </a:r>
                      <a:r>
                        <a:rPr kumimoji="1"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1" lang="en-US" altLang="zh-CN" sz="16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1"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1"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1"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endParaRPr kumimoji="1"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a:t>
                      </a:r>
                      <a:endPar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423431">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Loc(a</a:t>
                      </a:r>
                      <a:r>
                        <a:rPr kumimoji="1"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)+(2-1)k </a:t>
                      </a:r>
                      <a:endPar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1"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a:t>
                      </a: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61924">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1"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23431">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loc(a</a:t>
                      </a:r>
                      <a:r>
                        <a:rPr kumimoji="1"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)+(i-1)k </a:t>
                      </a:r>
                      <a:endPar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1"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i</a:t>
                      </a: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endPar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61924">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1"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23431">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loc(a</a:t>
                      </a:r>
                      <a:r>
                        <a:rPr kumimoji="1"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)+(n-1)k </a:t>
                      </a:r>
                      <a:endPar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1"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n</a:t>
                      </a: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 </a:t>
                      </a:r>
                      <a:endPar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423431">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461924">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423431">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loc(a</a:t>
                      </a:r>
                      <a:r>
                        <a:rPr kumimoji="1"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)+(maxlen-1)k </a:t>
                      </a:r>
                      <a:endParaRPr kumimoji="1"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423431">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1" lang="zh-CN"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3" marR="91443"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grpSp>
        <p:nvGrpSpPr>
          <p:cNvPr id="11330" name="Group 113"/>
          <p:cNvGrpSpPr/>
          <p:nvPr/>
        </p:nvGrpSpPr>
        <p:grpSpPr>
          <a:xfrm>
            <a:off x="7620000" y="4953000"/>
            <a:ext cx="1447800" cy="1295400"/>
            <a:chOff x="7093" y="4426"/>
            <a:chExt cx="839" cy="936"/>
          </a:xfrm>
        </p:grpSpPr>
        <p:sp>
          <p:nvSpPr>
            <p:cNvPr id="11331" name="Text Box 114"/>
            <p:cNvSpPr txBox="1"/>
            <p:nvPr/>
          </p:nvSpPr>
          <p:spPr>
            <a:xfrm>
              <a:off x="7182" y="4742"/>
              <a:ext cx="750" cy="468"/>
            </a:xfrm>
            <a:prstGeom prst="rect">
              <a:avLst/>
            </a:prstGeom>
            <a:solidFill>
              <a:srgbClr val="FFFFFF"/>
            </a:solidFill>
            <a:ln w="9525">
              <a:noFill/>
            </a:ln>
          </p:spPr>
          <p:txBody>
            <a:bodyPr anchor="t"/>
            <a:p>
              <a:pPr algn="just" eaLnBrk="0" hangingPunct="0"/>
              <a:r>
                <a:rPr lang="en-US" altLang="zh-CN" sz="2000" dirty="0">
                  <a:latin typeface="Calibri" panose="020F0502020204030204" pitchFamily="34" charset="0"/>
                  <a:ea typeface="宋体" panose="02010600030101010101" pitchFamily="2" charset="-122"/>
                </a:rPr>
                <a:t>   </a:t>
              </a:r>
              <a:r>
                <a:rPr lang="zh-CN" altLang="en-US" sz="2000" dirty="0">
                  <a:latin typeface="Calibri" panose="020F0502020204030204" pitchFamily="34" charset="0"/>
                  <a:ea typeface="宋体" panose="02010600030101010101" pitchFamily="2" charset="-122"/>
                </a:rPr>
                <a:t>空闲</a:t>
              </a:r>
              <a:endParaRPr lang="zh-CN" altLang="en-US" sz="2000" dirty="0">
                <a:latin typeface="Calibri" panose="020F0502020204030204" pitchFamily="34" charset="0"/>
                <a:ea typeface="宋体" panose="02010600030101010101" pitchFamily="2" charset="-122"/>
              </a:endParaRPr>
            </a:p>
          </p:txBody>
        </p:sp>
        <p:sp>
          <p:nvSpPr>
            <p:cNvPr id="11332" name="AutoShape 115"/>
            <p:cNvSpPr/>
            <p:nvPr/>
          </p:nvSpPr>
          <p:spPr>
            <a:xfrm>
              <a:off x="7093" y="4426"/>
              <a:ext cx="188" cy="936"/>
            </a:xfrm>
            <a:prstGeom prst="rightBrace">
              <a:avLst>
                <a:gd name="adj1" fmla="val 41374"/>
                <a:gd name="adj2" fmla="val 50000"/>
              </a:avLst>
            </a:prstGeom>
            <a:noFill/>
            <a:ln w="9525" cap="flat" cmpd="sng">
              <a:solidFill>
                <a:srgbClr val="000000"/>
              </a:solidFill>
              <a:prstDash val="solid"/>
              <a:round/>
              <a:headEnd type="none" w="med" len="med"/>
              <a:tailEnd type="none" w="med" len="med"/>
            </a:ln>
          </p:spPr>
          <p:txBody>
            <a:bodyPr anchor="t"/>
            <a:p>
              <a:endParaRPr lang="zh-CN" altLang="en-US" dirty="0">
                <a:latin typeface="Calibri" panose="020F0502020204030204" pitchFamily="34" charset="0"/>
                <a:ea typeface="宋体" panose="02010600030101010101" pitchFamily="2"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1B4DA1AD-C04E-4F48-94E4-5939D09A7F57}"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290" name="灯片编号占位符 5"/>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2291" name="Rectangle 2"/>
          <p:cNvSpPr>
            <a:spLocks noGrp="1"/>
          </p:cNvSpPr>
          <p:nvPr>
            <p:ph type="title"/>
          </p:nvPr>
        </p:nvSpPr>
        <p:spPr>
          <a:xfrm>
            <a:off x="838200" y="0"/>
            <a:ext cx="10515600" cy="1325563"/>
          </a:xfrm>
          <a:ln/>
        </p:spPr>
        <p:txBody>
          <a:bodyPr vert="horz" wrap="square" lIns="91440" tIns="45720" rIns="91440" bIns="45720" anchor="ctr"/>
          <a:p>
            <a:pPr eaLnBrk="1" hangingPunct="1"/>
            <a:r>
              <a:rPr lang="zh-CN" altLang="en-US" dirty="0">
                <a:latin typeface="黑体" panose="02010609060101010101" pitchFamily="49" charset="-122"/>
                <a:ea typeface="黑体" panose="02010609060101010101" pitchFamily="49" charset="-122"/>
              </a:rPr>
              <a:t>顺序存储结构的</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语言定义</a:t>
            </a:r>
            <a:endParaRPr lang="zh-CN" altLang="en-US" dirty="0">
              <a:latin typeface="黑体" panose="02010609060101010101" pitchFamily="49" charset="-122"/>
              <a:ea typeface="黑体" panose="02010609060101010101" pitchFamily="49" charset="-122"/>
            </a:endParaRPr>
          </a:p>
        </p:txBody>
      </p:sp>
      <p:sp>
        <p:nvSpPr>
          <p:cNvPr id="12292" name="Rectangle 3"/>
          <p:cNvSpPr>
            <a:spLocks noGrp="1"/>
          </p:cNvSpPr>
          <p:nvPr>
            <p:ph idx="1"/>
          </p:nvPr>
        </p:nvSpPr>
        <p:spPr>
          <a:xfrm>
            <a:off x="130175" y="1214438"/>
            <a:ext cx="11830050" cy="5141912"/>
          </a:xfrm>
          <a:ln>
            <a:solidFill>
              <a:schemeClr val="accent1"/>
            </a:solidFill>
            <a:miter/>
          </a:ln>
        </p:spPr>
        <p:txBody>
          <a:bodyPr vert="horz" wrap="square" lIns="91440" tIns="45720" rIns="91440" bIns="45720" anchor="t"/>
          <a:p>
            <a:pPr lvl="1" algn="just" eaLnBrk="1" hangingPunct="1">
              <a:lnSpc>
                <a:spcPct val="150000"/>
              </a:lnSpc>
              <a:buFontTx/>
              <a:buNone/>
            </a:pPr>
            <a:r>
              <a:rPr lang="en-US" altLang="zh-CN" dirty="0"/>
              <a:t>#define maxsize=</a:t>
            </a:r>
            <a:r>
              <a:rPr lang="zh-CN" altLang="en-US" dirty="0">
                <a:latin typeface="Times New Roman" panose="02020603050405020304" pitchFamily="18" charset="0"/>
              </a:rPr>
              <a:t>线性表可能达到的最大长度；</a:t>
            </a:r>
            <a:endParaRPr lang="zh-CN" altLang="en-US" dirty="0">
              <a:latin typeface="Times New Roman" panose="02020603050405020304" pitchFamily="18" charset="0"/>
            </a:endParaRPr>
          </a:p>
          <a:p>
            <a:pPr lvl="1" algn="just" eaLnBrk="1" hangingPunct="1">
              <a:lnSpc>
                <a:spcPct val="150000"/>
              </a:lnSpc>
              <a:buFontTx/>
              <a:buNone/>
            </a:pPr>
            <a:r>
              <a:rPr lang="en-US" altLang="zh-CN" dirty="0"/>
              <a:t>typedef  struct</a:t>
            </a:r>
            <a:endParaRPr lang="en-US" altLang="zh-CN" dirty="0"/>
          </a:p>
          <a:p>
            <a:pPr lvl="1" algn="just" eaLnBrk="1" hangingPunct="1">
              <a:lnSpc>
                <a:spcPct val="150000"/>
              </a:lnSpc>
              <a:buFontTx/>
              <a:buNone/>
            </a:pPr>
            <a:r>
              <a:rPr lang="en-US" altLang="zh-CN" dirty="0"/>
              <a:t>{ </a:t>
            </a:r>
            <a:endParaRPr lang="en-US" altLang="zh-CN" dirty="0"/>
          </a:p>
          <a:p>
            <a:pPr lvl="1" algn="just" eaLnBrk="1" hangingPunct="1">
              <a:lnSpc>
                <a:spcPct val="150000"/>
              </a:lnSpc>
              <a:buFontTx/>
              <a:buNone/>
            </a:pPr>
            <a:r>
              <a:rPr lang="en-US" altLang="zh-CN" dirty="0"/>
              <a:t>     ElemType  </a:t>
            </a:r>
            <a:r>
              <a:rPr lang="en-US" altLang="zh-CN" b="1" dirty="0">
                <a:solidFill>
                  <a:srgbClr val="FF0000"/>
                </a:solidFill>
              </a:rPr>
              <a:t>elem[maxsize]</a:t>
            </a:r>
            <a:r>
              <a:rPr lang="zh-CN" altLang="en-US" dirty="0"/>
              <a:t>；  </a:t>
            </a:r>
            <a:r>
              <a:rPr lang="en-US" altLang="zh-CN" dirty="0"/>
              <a:t>/* </a:t>
            </a:r>
            <a:r>
              <a:rPr lang="zh-CN" altLang="en-US" dirty="0">
                <a:latin typeface="Times New Roman" panose="02020603050405020304" pitchFamily="18" charset="0"/>
              </a:rPr>
              <a:t>线性表占用的数组空间</a:t>
            </a:r>
            <a:r>
              <a:rPr lang="zh-CN" altLang="en-US" dirty="0"/>
              <a:t>*</a:t>
            </a:r>
            <a:r>
              <a:rPr lang="en-US" altLang="zh-CN" dirty="0"/>
              <a:t>/</a:t>
            </a:r>
            <a:endParaRPr lang="en-US" altLang="zh-CN" dirty="0"/>
          </a:p>
          <a:p>
            <a:pPr lvl="1" algn="just" eaLnBrk="1" hangingPunct="1">
              <a:lnSpc>
                <a:spcPct val="150000"/>
              </a:lnSpc>
              <a:buFontTx/>
              <a:buNone/>
            </a:pPr>
            <a:r>
              <a:rPr lang="en-US" altLang="zh-CN" dirty="0"/>
              <a:t>     int  </a:t>
            </a:r>
            <a:r>
              <a:rPr lang="en-US" altLang="zh-CN" b="1" dirty="0">
                <a:solidFill>
                  <a:srgbClr val="FF0000"/>
                </a:solidFill>
              </a:rPr>
              <a:t>last</a:t>
            </a:r>
            <a:r>
              <a:rPr lang="zh-CN" altLang="en-US" dirty="0">
                <a:latin typeface="Times New Roman" panose="02020603050405020304" pitchFamily="18" charset="0"/>
              </a:rPr>
              <a:t>；</a:t>
            </a:r>
            <a:r>
              <a:rPr lang="zh-CN" altLang="en-US" dirty="0"/>
              <a:t>    </a:t>
            </a:r>
            <a:r>
              <a:rPr lang="en-US" altLang="zh-CN" dirty="0"/>
              <a:t>/*</a:t>
            </a:r>
            <a:r>
              <a:rPr lang="zh-CN" altLang="en-US" dirty="0">
                <a:latin typeface="Times New Roman" panose="02020603050405020304" pitchFamily="18" charset="0"/>
              </a:rPr>
              <a:t>记录线性表中最后一个元素在数组</a:t>
            </a:r>
            <a:r>
              <a:rPr lang="en-US" altLang="zh-CN" dirty="0"/>
              <a:t>elem</a:t>
            </a:r>
            <a:r>
              <a:rPr lang="zh-CN" altLang="en-US" dirty="0">
                <a:latin typeface="Times New Roman" panose="02020603050405020304" pitchFamily="18" charset="0"/>
              </a:rPr>
              <a:t>中的位置</a:t>
            </a:r>
            <a:r>
              <a:rPr lang="zh-CN" altLang="en-US" b="1" dirty="0">
                <a:solidFill>
                  <a:srgbClr val="FF3300"/>
                </a:solidFill>
                <a:latin typeface="Times New Roman" panose="02020603050405020304" pitchFamily="18" charset="0"/>
              </a:rPr>
              <a:t>（下标值）</a:t>
            </a:r>
            <a:r>
              <a:rPr lang="zh-CN" altLang="en-US" dirty="0">
                <a:latin typeface="Times New Roman" panose="02020603050405020304" pitchFamily="18" charset="0"/>
              </a:rPr>
              <a:t>，空表  </a:t>
            </a:r>
            <a:endParaRPr lang="zh-CN" altLang="en-US" dirty="0">
              <a:latin typeface="Times New Roman" panose="02020603050405020304" pitchFamily="18" charset="0"/>
            </a:endParaRPr>
          </a:p>
          <a:p>
            <a:pPr lvl="1" algn="just" eaLnBrk="1" hangingPunct="1">
              <a:lnSpc>
                <a:spcPct val="150000"/>
              </a:lnSpc>
              <a:buFontTx/>
              <a:buNone/>
            </a:pPr>
            <a:r>
              <a:rPr lang="zh-CN" altLang="en-US" dirty="0">
                <a:latin typeface="Times New Roman" panose="02020603050405020304" pitchFamily="18" charset="0"/>
              </a:rPr>
              <a:t>                            置为</a:t>
            </a:r>
            <a:r>
              <a:rPr lang="en-US" altLang="zh-CN" dirty="0"/>
              <a:t>-1*/</a:t>
            </a:r>
            <a:endParaRPr lang="en-US" altLang="zh-CN" dirty="0"/>
          </a:p>
          <a:p>
            <a:pPr lvl="1" algn="just" eaLnBrk="1" hangingPunct="1">
              <a:lnSpc>
                <a:spcPct val="150000"/>
              </a:lnSpc>
              <a:buFontTx/>
              <a:buNone/>
            </a:pPr>
            <a:r>
              <a:rPr lang="en-US" altLang="zh-CN" dirty="0"/>
              <a:t>} </a:t>
            </a:r>
            <a:r>
              <a:rPr lang="en-US" altLang="zh-CN" b="1" dirty="0">
                <a:solidFill>
                  <a:srgbClr val="FF0000"/>
                </a:solidFill>
              </a:rPr>
              <a:t>SeqList</a:t>
            </a:r>
            <a:r>
              <a:rPr lang="zh-CN" altLang="en-US" dirty="0">
                <a:latin typeface="Times New Roman" panose="02020603050405020304" pitchFamily="18" charset="0"/>
              </a:rPr>
              <a:t>；</a:t>
            </a:r>
            <a:r>
              <a:rPr lang="zh-CN" altLang="en-US" dirty="0"/>
              <a:t>		</a:t>
            </a:r>
            <a:endParaRPr lang="zh-CN" altLang="en-US" dirty="0"/>
          </a:p>
          <a:p>
            <a:pPr algn="just" eaLnBrk="1" hangingPunct="1">
              <a:lnSpc>
                <a:spcPct val="150000"/>
              </a:lnSpc>
              <a:buFont typeface="Wingdings" panose="05000000000000000000" pitchFamily="2" charset="2"/>
              <a:buNone/>
            </a:pPr>
            <a:r>
              <a:rPr lang="zh-CN" altLang="en-US" sz="2400" dirty="0">
                <a:latin typeface="宋体" panose="02010600030101010101" pitchFamily="2" charset="-122"/>
              </a:rPr>
              <a:t>	注意区分元素的序号和数组的下标，如</a:t>
            </a:r>
            <a:r>
              <a:rPr lang="en-US" altLang="zh-CN" sz="2400" dirty="0">
                <a:latin typeface="宋体" panose="02010600030101010101" pitchFamily="2" charset="-122"/>
              </a:rPr>
              <a:t>a</a:t>
            </a:r>
            <a:r>
              <a:rPr lang="en-US" altLang="zh-CN" sz="2400" baseline="-30000" dirty="0">
                <a:latin typeface="宋体" panose="02010600030101010101" pitchFamily="2" charset="-122"/>
              </a:rPr>
              <a:t>1</a:t>
            </a:r>
            <a:r>
              <a:rPr lang="zh-CN" altLang="en-US" sz="2400" dirty="0">
                <a:latin typeface="宋体" panose="02010600030101010101" pitchFamily="2" charset="-122"/>
              </a:rPr>
              <a:t>的序号为</a:t>
            </a:r>
            <a:r>
              <a:rPr lang="en-US" altLang="zh-CN" sz="2400" dirty="0">
                <a:latin typeface="宋体" panose="02010600030101010101" pitchFamily="2" charset="-122"/>
              </a:rPr>
              <a:t>1</a:t>
            </a:r>
            <a:r>
              <a:rPr lang="zh-CN" altLang="en-US" sz="2400" dirty="0">
                <a:latin typeface="宋体" panose="02010600030101010101" pitchFamily="2" charset="-122"/>
              </a:rPr>
              <a:t>，而其对应的数组下标为</a:t>
            </a:r>
            <a:r>
              <a:rPr lang="en-US" altLang="zh-CN" sz="2400" dirty="0">
                <a:latin typeface="宋体" panose="02010600030101010101" pitchFamily="2" charset="-122"/>
              </a:rPr>
              <a:t>0</a:t>
            </a:r>
            <a:r>
              <a:rPr lang="zh-CN" altLang="en-US" sz="2400" dirty="0">
                <a:latin typeface="宋体" panose="02010600030101010101" pitchFamily="2" charset="-122"/>
              </a:rPr>
              <a:t>。 </a:t>
            </a:r>
            <a:endParaRPr lang="zh-CN" altLang="en-US" sz="2400" dirty="0">
              <a:latin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0bcfc21f-565c-4b72-9af1-de8ba374507d}"/>
</p:tagLst>
</file>

<file path=ppt/tags/tag2.xml><?xml version="1.0" encoding="utf-8"?>
<p:tagLst xmlns:p="http://schemas.openxmlformats.org/presentationml/2006/main">
  <p:tag name="KSO_WM_UNIT_TABLE_BEAUTIFY" val="smartTable{bd73b181-4ebf-4a07-aafb-0801745ae063}"/>
</p:tagLst>
</file>

<file path=ppt/tags/tag3.xml><?xml version="1.0" encoding="utf-8"?>
<p:tagLst xmlns:p="http://schemas.openxmlformats.org/presentationml/2006/main">
  <p:tag name="KSO_WM_UNIT_TABLE_BEAUTIFY" val="smartTable{72dd6e4e-ead0-45da-8ecb-043e15ef893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19427</Words>
  <Application>WPS 演示</Application>
  <PresentationFormat>宽屏</PresentationFormat>
  <Paragraphs>2061</Paragraphs>
  <Slides>79</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79</vt:i4>
      </vt:variant>
    </vt:vector>
  </HeadingPairs>
  <TitlesOfParts>
    <vt:vector size="100" baseType="lpstr">
      <vt:lpstr>Arial</vt:lpstr>
      <vt:lpstr>宋体</vt:lpstr>
      <vt:lpstr>Wingdings</vt:lpstr>
      <vt:lpstr>Calibri</vt:lpstr>
      <vt:lpstr>Calibri Light</vt:lpstr>
      <vt:lpstr>黑体</vt:lpstr>
      <vt:lpstr>仿宋_GB2312</vt:lpstr>
      <vt:lpstr>仿宋</vt:lpstr>
      <vt:lpstr>Times New Roman</vt:lpstr>
      <vt:lpstr>PMingLiU</vt:lpstr>
      <vt:lpstr>Segoe Print</vt:lpstr>
      <vt:lpstr>Courier New</vt:lpstr>
      <vt:lpstr>Lucida Sans Unicode</vt:lpstr>
      <vt:lpstr>Wingdings 3</vt:lpstr>
      <vt:lpstr>华文仿宋</vt:lpstr>
      <vt:lpstr>+mn-ea</vt:lpstr>
      <vt:lpstr>微软雅黑</vt:lpstr>
      <vt:lpstr>Arial Unicode MS</vt:lpstr>
      <vt:lpstr>Wingdings</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线性表</dc:title>
  <dc:creator>Windows 用户</dc:creator>
  <cp:lastModifiedBy>何以度苍生</cp:lastModifiedBy>
  <cp:revision>185</cp:revision>
  <dcterms:created xsi:type="dcterms:W3CDTF">2019-09-06T04:09:34Z</dcterms:created>
  <dcterms:modified xsi:type="dcterms:W3CDTF">2020-12-09T03:20:52Z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