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57" r:id="rId5"/>
    <p:sldId id="411" r:id="rId7"/>
    <p:sldId id="406" r:id="rId8"/>
    <p:sldId id="407" r:id="rId9"/>
    <p:sldId id="408" r:id="rId10"/>
    <p:sldId id="259" r:id="rId11"/>
    <p:sldId id="261" r:id="rId12"/>
    <p:sldId id="260" r:id="rId13"/>
    <p:sldId id="405" r:id="rId14"/>
    <p:sldId id="409" r:id="rId15"/>
    <p:sldId id="262" r:id="rId16"/>
    <p:sldId id="263" r:id="rId17"/>
    <p:sldId id="264" r:id="rId18"/>
    <p:sldId id="265" r:id="rId19"/>
    <p:sldId id="266" r:id="rId20"/>
    <p:sldId id="267" r:id="rId21"/>
    <p:sldId id="412"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304" r:id="rId49"/>
    <p:sldId id="305" r:id="rId50"/>
    <p:sldId id="306" r:id="rId51"/>
    <p:sldId id="307" r:id="rId52"/>
    <p:sldId id="308" r:id="rId53"/>
    <p:sldId id="309" r:id="rId54"/>
    <p:sldId id="310" r:id="rId55"/>
    <p:sldId id="545" r:id="rId56"/>
    <p:sldId id="546" r:id="rId57"/>
    <p:sldId id="547" r:id="rId58"/>
    <p:sldId id="548" r:id="rId59"/>
    <p:sldId id="549" r:id="rId60"/>
    <p:sldId id="311" r:id="rId61"/>
    <p:sldId id="312" r:id="rId62"/>
    <p:sldId id="314" r:id="rId63"/>
    <p:sldId id="315" r:id="rId64"/>
    <p:sldId id="294" r:id="rId65"/>
    <p:sldId id="295" r:id="rId66"/>
    <p:sldId id="296" r:id="rId67"/>
    <p:sldId id="298" r:id="rId68"/>
    <p:sldId id="297" r:id="rId69"/>
    <p:sldId id="299" r:id="rId70"/>
    <p:sldId id="300" r:id="rId71"/>
    <p:sldId id="301" r:id="rId72"/>
    <p:sldId id="302" r:id="rId73"/>
    <p:sldId id="303" r:id="rId74"/>
    <p:sldId id="334" r:id="rId75"/>
    <p:sldId id="335" r:id="rId76"/>
    <p:sldId id="336" r:id="rId77"/>
    <p:sldId id="337" r:id="rId78"/>
    <p:sldId id="338" r:id="rId79"/>
    <p:sldId id="340" r:id="rId80"/>
    <p:sldId id="339" r:id="rId81"/>
    <p:sldId id="635" r:id="rId82"/>
    <p:sldId id="341" r:id="rId83"/>
    <p:sldId id="342" r:id="rId84"/>
    <p:sldId id="343" r:id="rId85"/>
    <p:sldId id="316" r:id="rId86"/>
    <p:sldId id="317" r:id="rId87"/>
    <p:sldId id="318" r:id="rId88"/>
    <p:sldId id="319" r:id="rId89"/>
    <p:sldId id="320" r:id="rId90"/>
    <p:sldId id="321" r:id="rId91"/>
    <p:sldId id="322" r:id="rId92"/>
    <p:sldId id="323" r:id="rId93"/>
    <p:sldId id="324" r:id="rId94"/>
    <p:sldId id="325" r:id="rId95"/>
    <p:sldId id="326" r:id="rId96"/>
    <p:sldId id="327" r:id="rId97"/>
    <p:sldId id="700" r:id="rId98"/>
    <p:sldId id="701" r:id="rId99"/>
    <p:sldId id="330" r:id="rId100"/>
    <p:sldId id="331" r:id="rId101"/>
    <p:sldId id="702" r:id="rId102"/>
    <p:sldId id="332" r:id="rId103"/>
    <p:sldId id="703" r:id="rId104"/>
    <p:sldId id="704" r:id="rId105"/>
    <p:sldId id="333" r:id="rId106"/>
    <p:sldId id="705" r:id="rId107"/>
    <p:sldId id="767" r:id="rId108"/>
    <p:sldId id="768" r:id="rId109"/>
    <p:sldId id="769" r:id="rId110"/>
    <p:sldId id="344" r:id="rId111"/>
    <p:sldId id="345" r:id="rId112"/>
    <p:sldId id="706" r:id="rId113"/>
    <p:sldId id="346" r:id="rId114"/>
    <p:sldId id="347" r:id="rId115"/>
    <p:sldId id="348" r:id="rId116"/>
    <p:sldId id="707" r:id="rId117"/>
    <p:sldId id="349" r:id="rId118"/>
    <p:sldId id="708" r:id="rId119"/>
    <p:sldId id="350" r:id="rId120"/>
    <p:sldId id="709" r:id="rId121"/>
    <p:sldId id="352" r:id="rId122"/>
    <p:sldId id="710" r:id="rId123"/>
    <p:sldId id="353" r:id="rId124"/>
    <p:sldId id="354" r:id="rId125"/>
    <p:sldId id="355" r:id="rId126"/>
    <p:sldId id="711" r:id="rId127"/>
    <p:sldId id="712" r:id="rId128"/>
    <p:sldId id="356" r:id="rId129"/>
    <p:sldId id="357" r:id="rId130"/>
    <p:sldId id="713" r:id="rId131"/>
    <p:sldId id="358" r:id="rId132"/>
    <p:sldId id="359" r:id="rId133"/>
    <p:sldId id="360" r:id="rId134"/>
    <p:sldId id="361" r:id="rId135"/>
    <p:sldId id="362" r:id="rId136"/>
    <p:sldId id="363" r:id="rId137"/>
    <p:sldId id="364" r:id="rId138"/>
    <p:sldId id="365" r:id="rId139"/>
    <p:sldId id="770" r:id="rId140"/>
    <p:sldId id="771" r:id="rId141"/>
    <p:sldId id="772" r:id="rId142"/>
    <p:sldId id="774" r:id="rId143"/>
    <p:sldId id="367" r:id="rId144"/>
    <p:sldId id="368" r:id="rId145"/>
    <p:sldId id="369" r:id="rId146"/>
    <p:sldId id="370" r:id="rId147"/>
    <p:sldId id="371" r:id="rId148"/>
    <p:sldId id="372" r:id="rId149"/>
    <p:sldId id="373" r:id="rId150"/>
    <p:sldId id="374" r:id="rId151"/>
    <p:sldId id="375" r:id="rId15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981E"/>
    <a:srgbClr val="99D52D"/>
    <a:srgbClr val="D842CD"/>
    <a:srgbClr val="F42212"/>
    <a:srgbClr val="D91F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185"/>
    <p:restoredTop sz="90929"/>
  </p:normalViewPr>
  <p:slideViewPr>
    <p:cSldViewPr showGuides="1">
      <p:cViewPr varScale="1">
        <p:scale>
          <a:sx n="64" d="100"/>
          <a:sy n="64" d="100"/>
        </p:scale>
        <p:origin x="1254" y="60"/>
      </p:cViewPr>
      <p:guideLst>
        <p:guide orient="horz" pos="2202"/>
        <p:guide pos="286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95"/>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5" Type="http://schemas.openxmlformats.org/officeDocument/2006/relationships/tableStyles" Target="tableStyles.xml"/><Relationship Id="rId154" Type="http://schemas.openxmlformats.org/officeDocument/2006/relationships/viewProps" Target="viewProps.xml"/><Relationship Id="rId153" Type="http://schemas.openxmlformats.org/officeDocument/2006/relationships/presProps" Target="presProps.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5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5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9F2EED2E-0F22-4020-806C-A712892653D5}"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wrap="none" anchor="b"/>
          <a:p>
            <a:pPr lvl="0" algn="r" eaLnBrk="1" hangingPunct="1"/>
            <a:fld id="{9A0DB2DC-4C9A-4742-B13C-FB6460FD3503}" type="slidenum">
              <a:rPr lang="en-US" altLang="zh-CN" sz="1200" b="0" dirty="0"/>
            </a:fld>
            <a:endParaRPr lang="en-US" altLang="zh-CN" sz="1200" b="0" dirty="0"/>
          </a:p>
        </p:txBody>
      </p:sp>
      <p:sp>
        <p:nvSpPr>
          <p:cNvPr id="6147" name="Rectangle 2"/>
          <p:cNvSpPr>
            <a:spLocks noTextEdit="1"/>
          </p:cNvSpPr>
          <p:nvPr>
            <p:ph type="sldImg"/>
          </p:nvPr>
        </p:nvSpPr>
        <p:spPr/>
      </p:sp>
      <p:sp>
        <p:nvSpPr>
          <p:cNvPr id="6148" name="Rectangle 3"/>
          <p:cNvSpPr>
            <a:spLocks noGrp="1"/>
          </p:cNvSpPr>
          <p:nvPr>
            <p:ph type="body" idx="1"/>
          </p:nvPr>
        </p:nvSpPr>
        <p:spPr/>
        <p:txBody>
          <a:bodyPr wrap="non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7890" name="幻灯片图像占位符 677889"/>
          <p:cNvSpPr>
            <a:spLocks noRot="1" noTextEdit="1"/>
          </p:cNvSpPr>
          <p:nvPr>
            <p:ph type="sldImg"/>
          </p:nvPr>
        </p:nvSpPr>
        <p:spPr/>
      </p:sp>
      <p:sp>
        <p:nvSpPr>
          <p:cNvPr id="677891" name="文本占位符 677890"/>
          <p:cNvSpPr>
            <a:spLocks noGrp="1"/>
          </p:cNvSpPr>
          <p:nvPr>
            <p:ph type="body" idx="1"/>
          </p:nvPr>
        </p:nvSpPr>
        <p:spPr/>
        <p:txBody>
          <a:bodyPr/>
          <a:p>
            <a:pPr lvl="0"/>
            <a:r>
              <a:rPr lang="zh-CN" altLang="en-US" dirty="0"/>
              <a:t>树的逻辑结构：</a:t>
            </a:r>
            <a:r>
              <a:rPr lang="zh-CN" altLang="en-US" b="1" dirty="0"/>
              <a:t>树中任一结点都可以有零个或多个后继结点但至多只能有一个前趋结点。</a:t>
            </a:r>
            <a:endParaRPr lang="zh-CN" altLang="en-US" b="1" dirty="0"/>
          </a:p>
          <a:p>
            <a:pPr lvl="0">
              <a:lnSpc>
                <a:spcPct val="90000"/>
              </a:lnSpc>
              <a:spcBef>
                <a:spcPct val="50000"/>
              </a:spcBef>
            </a:pP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9938" name="幻灯片图像占位符 679937"/>
          <p:cNvSpPr>
            <a:spLocks noRot="1" noTextEdit="1"/>
          </p:cNvSpPr>
          <p:nvPr>
            <p:ph type="sldImg"/>
          </p:nvPr>
        </p:nvSpPr>
        <p:spPr/>
      </p:sp>
      <p:sp>
        <p:nvSpPr>
          <p:cNvPr id="679939" name="文本占位符 679938"/>
          <p:cNvSpPr>
            <a:spLocks noGrp="1"/>
          </p:cNvSpPr>
          <p:nvPr>
            <p:ph type="body" idx="1"/>
          </p:nvPr>
        </p:nvSpPr>
        <p:spPr/>
        <p:txBody>
          <a:bodyPr/>
          <a:p>
            <a:pPr lvl="0"/>
            <a:r>
              <a:rPr lang="zh-CN" altLang="en-US" dirty="0"/>
              <a:t>数据结构二元组中的关系集</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1986" name="幻灯片图像占位符 681985"/>
          <p:cNvSpPr>
            <a:spLocks noRot="1" noTextEdit="1"/>
          </p:cNvSpPr>
          <p:nvPr>
            <p:ph type="sldImg"/>
          </p:nvPr>
        </p:nvSpPr>
        <p:spPr/>
      </p:sp>
      <p:sp>
        <p:nvSpPr>
          <p:cNvPr id="681987" name="文本占位符 681986"/>
          <p:cNvSpPr>
            <a:spLocks noGrp="1"/>
          </p:cNvSpPr>
          <p:nvPr>
            <p:ph type="body" idx="1"/>
          </p:nvPr>
        </p:nvSpPr>
        <p:spPr/>
        <p:txBody>
          <a:bodyPr/>
          <a:p>
            <a:pPr lvl="0"/>
            <a:r>
              <a:rPr lang="zh-CN" altLang="en-US" b="1" dirty="0">
                <a:solidFill>
                  <a:srgbClr val="32559A"/>
                </a:solidFill>
              </a:rPr>
              <a:t>线性结构是一个“序列”，元素之间存在的是“一对一”的关系，而树是一个层次结构，元素之间存在的是“一对多”的关系。</a:t>
            </a:r>
            <a:endParaRPr lang="zh-CN" altLang="en-US" b="1" dirty="0">
              <a:solidFill>
                <a:srgbClr val="32559A"/>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8130" name="幻灯片图像占位符 688129"/>
          <p:cNvSpPr>
            <a:spLocks noRot="1" noTextEdit="1"/>
          </p:cNvSpPr>
          <p:nvPr>
            <p:ph type="sldImg"/>
          </p:nvPr>
        </p:nvSpPr>
        <p:spPr/>
      </p:sp>
      <p:sp>
        <p:nvSpPr>
          <p:cNvPr id="688131" name="文本占位符 688130"/>
          <p:cNvSpPr>
            <a:spLocks noGrp="1"/>
          </p:cNvSpPr>
          <p:nvPr>
            <p:ph type="body" idx="1"/>
          </p:nvPr>
        </p:nvSpPr>
        <p:spPr/>
        <p:txBody>
          <a:bodyPr/>
          <a:p>
            <a:pPr lvl="0"/>
            <a:r>
              <a:rPr lang="zh-CN" altLang="en-US" dirty="0"/>
              <a:t>左右子树交换之后即为不同的二叉树</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73CFE6-31DF-4231-9774-5C0C21AE0061}"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052513"/>
            <a:ext cx="9144000" cy="4105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73CFE6-31DF-4231-9774-5C0C21AE0061}"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052513"/>
            <a:ext cx="9144000" cy="4105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F6FFAA-C8A4-4616-8947-20F018A885EC}" type="slidenum">
              <a:rPr kumimoji="1" lang="en-US" altLang="zh-CN" sz="12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400" b="1"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59"/>
          <p:cNvSpPr txBox="1"/>
          <p:nvPr/>
        </p:nvSpPr>
        <p:spPr>
          <a:xfrm>
            <a:off x="533400" y="838200"/>
            <a:ext cx="8305800" cy="641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50000"/>
              </a:spcBef>
              <a:buFontTx/>
              <a:buNone/>
            </a:pPr>
            <a:r>
              <a:rPr lang="zh-CN" altLang="en-US" sz="3600" b="1" dirty="0">
                <a:latin typeface="Times New Roman" panose="02020603050405020304" pitchFamily="18" charset="0"/>
              </a:rPr>
              <a:t>第</a:t>
            </a:r>
            <a:r>
              <a:rPr lang="en-US" altLang="zh-CN" sz="3600" b="1" dirty="0">
                <a:latin typeface="Times New Roman" panose="02020603050405020304" pitchFamily="18" charset="0"/>
              </a:rPr>
              <a:t>6</a:t>
            </a:r>
            <a:r>
              <a:rPr lang="zh-CN" altLang="en-US" sz="3600" b="1" dirty="0">
                <a:latin typeface="Times New Roman" panose="02020603050405020304" pitchFamily="18" charset="0"/>
              </a:rPr>
              <a:t>章  树和二叉树</a:t>
            </a:r>
            <a:endParaRPr lang="zh-CN" altLang="en-US" sz="3600" b="1" dirty="0">
              <a:latin typeface="Times New Roman" panose="02020603050405020304" pitchFamily="18" charset="0"/>
            </a:endParaRPr>
          </a:p>
        </p:txBody>
      </p:sp>
      <p:sp>
        <p:nvSpPr>
          <p:cNvPr id="4099" name="Text Box 60"/>
          <p:cNvSpPr txBox="1"/>
          <p:nvPr/>
        </p:nvSpPr>
        <p:spPr>
          <a:xfrm>
            <a:off x="533400" y="1600200"/>
            <a:ext cx="8458200" cy="42386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Times New Roman" panose="02020603050405020304" pitchFamily="18" charset="0"/>
              </a:rPr>
              <a:t>6.1 </a:t>
            </a:r>
            <a:r>
              <a:rPr lang="zh-CN" altLang="en-US" sz="3200" b="1" dirty="0">
                <a:latin typeface="Times New Roman" panose="02020603050405020304" pitchFamily="18" charset="0"/>
              </a:rPr>
              <a:t>树的概念与定义</a:t>
            </a:r>
            <a:endParaRPr lang="zh-CN" altLang="en-US" sz="3200" b="1" dirty="0">
              <a:latin typeface="Times New Roman" panose="02020603050405020304" pitchFamily="18" charset="0"/>
            </a:endParaRPr>
          </a:p>
          <a:p>
            <a:pPr marL="0" lvl="0" indent="0" eaLnBrk="1" hangingPunct="1">
              <a:lnSpc>
                <a:spcPct val="100000"/>
              </a:lnSpc>
              <a:spcBef>
                <a:spcPct val="50000"/>
              </a:spcBef>
              <a:buFontTx/>
              <a:buNone/>
            </a:pPr>
            <a:r>
              <a:rPr lang="en-US" altLang="zh-CN" sz="3200" b="1" dirty="0">
                <a:latin typeface="Times New Roman" panose="02020603050405020304" pitchFamily="18" charset="0"/>
              </a:rPr>
              <a:t>6.2 </a:t>
            </a:r>
            <a:r>
              <a:rPr lang="zh-CN" altLang="en-US" sz="3200" b="1" dirty="0">
                <a:latin typeface="Times New Roman" panose="02020603050405020304" pitchFamily="18" charset="0"/>
              </a:rPr>
              <a:t>二叉树</a:t>
            </a:r>
            <a:endParaRPr lang="zh-CN" altLang="en-US" sz="3200" b="1" dirty="0">
              <a:latin typeface="Times New Roman" panose="02020603050405020304" pitchFamily="18" charset="0"/>
            </a:endParaRPr>
          </a:p>
          <a:p>
            <a:pPr marL="0" lvl="0" indent="0" eaLnBrk="1" hangingPunct="1">
              <a:lnSpc>
                <a:spcPct val="100000"/>
              </a:lnSpc>
              <a:spcBef>
                <a:spcPct val="50000"/>
              </a:spcBef>
              <a:buFontTx/>
              <a:buNone/>
            </a:pPr>
            <a:r>
              <a:rPr lang="en-US" altLang="zh-CN" sz="3200" b="1" dirty="0">
                <a:latin typeface="Times New Roman" panose="02020603050405020304" pitchFamily="18" charset="0"/>
              </a:rPr>
              <a:t>6.3 </a:t>
            </a:r>
            <a:r>
              <a:rPr lang="zh-CN" altLang="en-US" sz="3200" b="1" dirty="0">
                <a:latin typeface="Times New Roman" panose="02020603050405020304" pitchFamily="18" charset="0"/>
              </a:rPr>
              <a:t>二叉树的遍历与线索化</a:t>
            </a:r>
            <a:endParaRPr lang="zh-CN" altLang="en-US" sz="3200" b="1" dirty="0">
              <a:latin typeface="Times New Roman" panose="02020603050405020304" pitchFamily="18" charset="0"/>
            </a:endParaRPr>
          </a:p>
          <a:p>
            <a:pPr marL="0" lvl="0" indent="0" eaLnBrk="1" hangingPunct="1">
              <a:lnSpc>
                <a:spcPct val="100000"/>
              </a:lnSpc>
              <a:spcBef>
                <a:spcPct val="50000"/>
              </a:spcBef>
              <a:buFontTx/>
              <a:buNone/>
            </a:pPr>
            <a:r>
              <a:rPr lang="en-US" altLang="zh-CN" sz="3200" b="1" dirty="0">
                <a:latin typeface="Times New Roman" panose="02020603050405020304" pitchFamily="18" charset="0"/>
              </a:rPr>
              <a:t>6.4 </a:t>
            </a:r>
            <a:r>
              <a:rPr lang="zh-CN" altLang="en-US" sz="3200" b="1" dirty="0">
                <a:latin typeface="Times New Roman" panose="02020603050405020304" pitchFamily="18" charset="0"/>
              </a:rPr>
              <a:t>树、森林和二叉树的关系</a:t>
            </a:r>
            <a:endParaRPr lang="zh-CN" altLang="en-US" sz="3200" b="1" dirty="0">
              <a:latin typeface="Times New Roman" panose="02020603050405020304" pitchFamily="18" charset="0"/>
            </a:endParaRPr>
          </a:p>
          <a:p>
            <a:pPr marL="0" lvl="0" indent="0" eaLnBrk="1" hangingPunct="1">
              <a:lnSpc>
                <a:spcPct val="100000"/>
              </a:lnSpc>
              <a:spcBef>
                <a:spcPct val="50000"/>
              </a:spcBef>
              <a:buFontTx/>
              <a:buNone/>
            </a:pPr>
            <a:r>
              <a:rPr lang="en-US" altLang="zh-CN" sz="3200" b="1" dirty="0">
                <a:latin typeface="Times New Roman" panose="02020603050405020304" pitchFamily="18" charset="0"/>
              </a:rPr>
              <a:t>6.5 </a:t>
            </a:r>
            <a:r>
              <a:rPr lang="zh-CN" altLang="en-US" sz="3200" b="1" dirty="0">
                <a:latin typeface="Times New Roman" panose="02020603050405020304" pitchFamily="18" charset="0"/>
              </a:rPr>
              <a:t>哈夫曼树及其应用</a:t>
            </a:r>
            <a:endParaRPr lang="zh-CN" altLang="en-US" sz="3200" b="1" dirty="0">
              <a:latin typeface="Times New Roman" panose="02020603050405020304" pitchFamily="18" charset="0"/>
            </a:endParaRPr>
          </a:p>
          <a:p>
            <a:pPr marL="0" lvl="0" indent="0" eaLnBrk="1" hangingPunct="1">
              <a:lnSpc>
                <a:spcPct val="100000"/>
              </a:lnSpc>
              <a:spcBef>
                <a:spcPct val="50000"/>
              </a:spcBef>
              <a:buFontTx/>
              <a:buNone/>
            </a:pPr>
            <a:r>
              <a:rPr lang="en-US" altLang="zh-CN" sz="3200" b="1" dirty="0">
                <a:latin typeface="Times New Roman" panose="02020603050405020304" pitchFamily="18" charset="0"/>
              </a:rPr>
              <a:t>6.6 </a:t>
            </a:r>
            <a:r>
              <a:rPr lang="zh-CN" altLang="en-US" sz="3200" b="1" dirty="0">
                <a:latin typeface="Times New Roman" panose="02020603050405020304" pitchFamily="18" charset="0"/>
              </a:rPr>
              <a:t>树的计数   </a:t>
            </a:r>
            <a:endParaRPr lang="zh-CN" altLang="en-US" sz="3200" b="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287655"/>
            <a:ext cx="8909685" cy="1383665"/>
          </a:xfrm>
          <a:prstGeom prst="rect">
            <a:avLst/>
          </a:prstGeom>
          <a:noFill/>
        </p:spPr>
        <p:txBody>
          <a:bodyPr wrap="square" rtlCol="0">
            <a:spAutoFit/>
          </a:bodyPr>
          <a:p>
            <a:pPr algn="l" eaLnBrk="1" hangingPunct="1">
              <a:lnSpc>
                <a:spcPct val="150000"/>
              </a:lnSpc>
              <a:spcBef>
                <a:spcPts val="0"/>
              </a:spcBef>
              <a:buClrTx/>
              <a:buSzTx/>
              <a:buFontTx/>
            </a:pPr>
            <a:r>
              <a:rPr lang="zh-CN" altLang="en-US" sz="2800" dirty="0">
                <a:solidFill>
                  <a:srgbClr val="FF0000"/>
                </a:solidFill>
                <a:latin typeface="宋体" panose="02010600030101010101" pitchFamily="2" charset="-122"/>
                <a:cs typeface="宋体" panose="02010600030101010101" pitchFamily="2" charset="-122"/>
              </a:rPr>
              <a:t>前辈</a:t>
            </a:r>
            <a:r>
              <a:rPr lang="zh-CN" altLang="en-US" sz="2800" b="0" dirty="0">
                <a:solidFill>
                  <a:schemeClr val="tx1"/>
                </a:solidFill>
                <a:latin typeface="宋体" panose="02010600030101010101" pitchFamily="2" charset="-122"/>
                <a:cs typeface="宋体" panose="02010600030101010101" pitchFamily="2" charset="-122"/>
              </a:rPr>
              <a:t>:层号比该节点小的节点，如图中的节点</a:t>
            </a:r>
            <a:r>
              <a:rPr lang="en-US" altLang="zh-CN" sz="2800" b="0" dirty="0">
                <a:solidFill>
                  <a:schemeClr val="tx1"/>
                </a:solidFill>
                <a:latin typeface="宋体" panose="02010600030101010101" pitchFamily="2" charset="-122"/>
                <a:cs typeface="宋体" panose="02010600030101010101" pitchFamily="2" charset="-122"/>
              </a:rPr>
              <a:t>A</a:t>
            </a:r>
            <a:r>
              <a:rPr lang="zh-CN" altLang="en-US" sz="2800" b="0" dirty="0">
                <a:solidFill>
                  <a:schemeClr val="tx1"/>
                </a:solidFill>
                <a:latin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cs typeface="宋体" panose="02010600030101010101" pitchFamily="2" charset="-122"/>
              </a:rPr>
              <a:t>B</a:t>
            </a:r>
            <a:r>
              <a:rPr lang="zh-CN" altLang="en-US" sz="2800" b="0" dirty="0">
                <a:solidFill>
                  <a:schemeClr val="tx1"/>
                </a:solidFill>
                <a:latin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cs typeface="宋体" panose="02010600030101010101" pitchFamily="2" charset="-122"/>
              </a:rPr>
              <a:t>C</a:t>
            </a:r>
            <a:r>
              <a:rPr lang="zh-CN" altLang="en-US" sz="2800" b="0" dirty="0">
                <a:solidFill>
                  <a:schemeClr val="tx1"/>
                </a:solidFill>
                <a:latin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cs typeface="宋体" panose="02010600030101010101" pitchFamily="2" charset="-122"/>
              </a:rPr>
              <a:t>D</a:t>
            </a:r>
            <a:r>
              <a:rPr lang="zh-CN" altLang="en-US" sz="2800" b="0" dirty="0">
                <a:solidFill>
                  <a:schemeClr val="tx1"/>
                </a:solidFill>
                <a:latin typeface="宋体" panose="02010600030101010101" pitchFamily="2" charset="-122"/>
                <a:cs typeface="宋体" panose="02010600030101010101" pitchFamily="2" charset="-122"/>
              </a:rPr>
              <a:t>都是节点</a:t>
            </a:r>
            <a:r>
              <a:rPr lang="en-US" altLang="zh-CN" sz="2800" b="0" dirty="0">
                <a:solidFill>
                  <a:schemeClr val="tx1"/>
                </a:solidFill>
                <a:latin typeface="宋体" panose="02010600030101010101" pitchFamily="2" charset="-122"/>
                <a:cs typeface="宋体" panose="02010600030101010101" pitchFamily="2" charset="-122"/>
              </a:rPr>
              <a:t>E</a:t>
            </a:r>
            <a:r>
              <a:rPr lang="zh-CN" altLang="en-US" sz="2800" b="0" dirty="0">
                <a:solidFill>
                  <a:schemeClr val="tx1"/>
                </a:solidFill>
                <a:latin typeface="宋体" panose="02010600030101010101" pitchFamily="2" charset="-122"/>
                <a:cs typeface="宋体" panose="02010600030101010101" pitchFamily="2" charset="-122"/>
              </a:rPr>
              <a:t>的前辈</a:t>
            </a:r>
            <a:endParaRPr lang="zh-CN" altLang="en-US" sz="2800" b="0" dirty="0">
              <a:solidFill>
                <a:schemeClr val="tx1"/>
              </a:solidFill>
              <a:latin typeface="宋体" panose="02010600030101010101" pitchFamily="2" charset="-122"/>
              <a:cs typeface="宋体" panose="02010600030101010101" pitchFamily="2" charset="-122"/>
            </a:endParaRPr>
          </a:p>
        </p:txBody>
      </p:sp>
      <p:grpSp>
        <p:nvGrpSpPr>
          <p:cNvPr id="7171" name="Group 28"/>
          <p:cNvGrpSpPr/>
          <p:nvPr/>
        </p:nvGrpSpPr>
        <p:grpSpPr>
          <a:xfrm>
            <a:off x="3267710" y="3272790"/>
            <a:ext cx="5257800" cy="2124075"/>
            <a:chOff x="816" y="1296"/>
            <a:chExt cx="3072" cy="1632"/>
          </a:xfrm>
        </p:grpSpPr>
        <p:sp>
          <p:nvSpPr>
            <p:cNvPr id="7173" name="Oval 3"/>
            <p:cNvSpPr/>
            <p:nvPr/>
          </p:nvSpPr>
          <p:spPr>
            <a:xfrm>
              <a:off x="2352" y="12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A</a:t>
              </a:r>
              <a:endParaRPr lang="en-US" altLang="zh-CN" sz="2400" dirty="0">
                <a:solidFill>
                  <a:schemeClr val="bg1"/>
                </a:solidFill>
                <a:latin typeface="Times New Roman" panose="02020603050405020304" pitchFamily="18" charset="0"/>
              </a:endParaRPr>
            </a:p>
          </p:txBody>
        </p:sp>
        <p:sp>
          <p:nvSpPr>
            <p:cNvPr id="7174" name="Oval 4"/>
            <p:cNvSpPr/>
            <p:nvPr/>
          </p:nvSpPr>
          <p:spPr>
            <a:xfrm>
              <a:off x="1584"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7175" name="Oval 5"/>
            <p:cNvSpPr/>
            <p:nvPr/>
          </p:nvSpPr>
          <p:spPr>
            <a:xfrm>
              <a:off x="2352"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C</a:t>
              </a:r>
              <a:endParaRPr lang="en-US" altLang="zh-CN" sz="2400" dirty="0">
                <a:solidFill>
                  <a:schemeClr val="bg1"/>
                </a:solidFill>
                <a:latin typeface="Times New Roman" panose="02020603050405020304" pitchFamily="18" charset="0"/>
              </a:endParaRPr>
            </a:p>
          </p:txBody>
        </p:sp>
        <p:sp>
          <p:nvSpPr>
            <p:cNvPr id="7176" name="Oval 6"/>
            <p:cNvSpPr/>
            <p:nvPr/>
          </p:nvSpPr>
          <p:spPr>
            <a:xfrm>
              <a:off x="3168"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7177" name="Oval 7"/>
            <p:cNvSpPr/>
            <p:nvPr/>
          </p:nvSpPr>
          <p:spPr>
            <a:xfrm>
              <a:off x="2352"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G</a:t>
              </a:r>
              <a:endParaRPr lang="en-US" altLang="zh-CN" sz="2400" dirty="0">
                <a:solidFill>
                  <a:schemeClr val="bg1"/>
                </a:solidFill>
                <a:latin typeface="Times New Roman" panose="02020603050405020304" pitchFamily="18" charset="0"/>
              </a:endParaRPr>
            </a:p>
          </p:txBody>
        </p:sp>
        <p:sp>
          <p:nvSpPr>
            <p:cNvPr id="7178" name="Oval 8"/>
            <p:cNvSpPr/>
            <p:nvPr/>
          </p:nvSpPr>
          <p:spPr>
            <a:xfrm>
              <a:off x="192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F</a:t>
              </a:r>
              <a:endParaRPr lang="en-US" altLang="zh-CN" sz="2400" dirty="0">
                <a:solidFill>
                  <a:schemeClr val="bg1"/>
                </a:solidFill>
                <a:latin typeface="Times New Roman" panose="02020603050405020304" pitchFamily="18" charset="0"/>
              </a:endParaRPr>
            </a:p>
          </p:txBody>
        </p:sp>
        <p:sp>
          <p:nvSpPr>
            <p:cNvPr id="7179" name="Oval 9"/>
            <p:cNvSpPr/>
            <p:nvPr/>
          </p:nvSpPr>
          <p:spPr>
            <a:xfrm>
              <a:off x="120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E</a:t>
              </a:r>
              <a:endParaRPr lang="en-US" altLang="zh-CN" sz="2400" dirty="0">
                <a:solidFill>
                  <a:schemeClr val="bg1"/>
                </a:solidFill>
                <a:latin typeface="Times New Roman" panose="02020603050405020304" pitchFamily="18" charset="0"/>
              </a:endParaRPr>
            </a:p>
          </p:txBody>
        </p:sp>
        <p:sp>
          <p:nvSpPr>
            <p:cNvPr id="7180" name="Oval 10"/>
            <p:cNvSpPr/>
            <p:nvPr/>
          </p:nvSpPr>
          <p:spPr>
            <a:xfrm>
              <a:off x="2736"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H</a:t>
              </a:r>
              <a:endParaRPr lang="en-US" altLang="zh-CN" sz="2400" dirty="0">
                <a:solidFill>
                  <a:schemeClr val="bg1"/>
                </a:solidFill>
                <a:latin typeface="Times New Roman" panose="02020603050405020304" pitchFamily="18" charset="0"/>
              </a:endParaRPr>
            </a:p>
          </p:txBody>
        </p:sp>
        <p:sp>
          <p:nvSpPr>
            <p:cNvPr id="7181" name="Oval 11"/>
            <p:cNvSpPr/>
            <p:nvPr/>
          </p:nvSpPr>
          <p:spPr>
            <a:xfrm>
              <a:off x="316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I</a:t>
              </a:r>
              <a:endParaRPr lang="en-US" altLang="zh-CN" sz="2400" dirty="0">
                <a:solidFill>
                  <a:schemeClr val="bg1"/>
                </a:solidFill>
                <a:latin typeface="Times New Roman" panose="02020603050405020304" pitchFamily="18" charset="0"/>
              </a:endParaRPr>
            </a:p>
          </p:txBody>
        </p:sp>
        <p:sp>
          <p:nvSpPr>
            <p:cNvPr id="7182" name="Oval 12"/>
            <p:cNvSpPr/>
            <p:nvPr/>
          </p:nvSpPr>
          <p:spPr>
            <a:xfrm>
              <a:off x="364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J</a:t>
              </a:r>
              <a:endParaRPr lang="en-US" altLang="zh-CN" sz="2400" dirty="0">
                <a:solidFill>
                  <a:schemeClr val="bg1"/>
                </a:solidFill>
                <a:latin typeface="Times New Roman" panose="02020603050405020304" pitchFamily="18" charset="0"/>
              </a:endParaRPr>
            </a:p>
          </p:txBody>
        </p:sp>
        <p:sp>
          <p:nvSpPr>
            <p:cNvPr id="7183" name="Oval 13"/>
            <p:cNvSpPr/>
            <p:nvPr/>
          </p:nvSpPr>
          <p:spPr>
            <a:xfrm>
              <a:off x="81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K</a:t>
              </a:r>
              <a:endParaRPr lang="en-US" altLang="zh-CN" sz="2400" dirty="0">
                <a:solidFill>
                  <a:schemeClr val="bg1"/>
                </a:solidFill>
                <a:latin typeface="Times New Roman" panose="02020603050405020304" pitchFamily="18" charset="0"/>
              </a:endParaRPr>
            </a:p>
          </p:txBody>
        </p:sp>
        <p:sp>
          <p:nvSpPr>
            <p:cNvPr id="7184" name="Oval 14"/>
            <p:cNvSpPr/>
            <p:nvPr/>
          </p:nvSpPr>
          <p:spPr>
            <a:xfrm>
              <a:off x="15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L</a:t>
              </a:r>
              <a:endParaRPr lang="en-US" altLang="zh-CN" sz="2400" dirty="0">
                <a:solidFill>
                  <a:schemeClr val="bg1"/>
                </a:solidFill>
                <a:latin typeface="Times New Roman" panose="02020603050405020304" pitchFamily="18" charset="0"/>
              </a:endParaRPr>
            </a:p>
          </p:txBody>
        </p:sp>
        <p:sp>
          <p:nvSpPr>
            <p:cNvPr id="7185" name="Oval 15"/>
            <p:cNvSpPr/>
            <p:nvPr/>
          </p:nvSpPr>
          <p:spPr>
            <a:xfrm>
              <a:off x="27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M</a:t>
              </a:r>
              <a:endParaRPr lang="en-US" altLang="zh-CN" sz="2400" dirty="0">
                <a:solidFill>
                  <a:schemeClr val="bg1"/>
                </a:solidFill>
                <a:latin typeface="Times New Roman" panose="02020603050405020304" pitchFamily="18" charset="0"/>
              </a:endParaRPr>
            </a:p>
          </p:txBody>
        </p:sp>
        <p:sp>
          <p:nvSpPr>
            <p:cNvPr id="7186" name="Line 16"/>
            <p:cNvSpPr/>
            <p:nvPr/>
          </p:nvSpPr>
          <p:spPr>
            <a:xfrm>
              <a:off x="2496" y="1536"/>
              <a:ext cx="0" cy="192"/>
            </a:xfrm>
            <a:prstGeom prst="line">
              <a:avLst/>
            </a:prstGeom>
            <a:ln w="9525" cap="flat" cmpd="sng">
              <a:solidFill>
                <a:schemeClr val="tx1"/>
              </a:solidFill>
              <a:prstDash val="solid"/>
              <a:miter/>
              <a:headEnd type="none" w="med" len="med"/>
              <a:tailEnd type="none" w="med" len="med"/>
            </a:ln>
          </p:spPr>
        </p:sp>
        <p:sp>
          <p:nvSpPr>
            <p:cNvPr id="7187" name="Line 17"/>
            <p:cNvSpPr/>
            <p:nvPr/>
          </p:nvSpPr>
          <p:spPr>
            <a:xfrm>
              <a:off x="2496" y="1968"/>
              <a:ext cx="0" cy="240"/>
            </a:xfrm>
            <a:prstGeom prst="line">
              <a:avLst/>
            </a:prstGeom>
            <a:ln w="9525" cap="flat" cmpd="sng">
              <a:solidFill>
                <a:schemeClr val="tx1"/>
              </a:solidFill>
              <a:prstDash val="solid"/>
              <a:miter/>
              <a:headEnd type="none" w="med" len="med"/>
              <a:tailEnd type="none" w="med" len="med"/>
            </a:ln>
          </p:spPr>
        </p:sp>
        <p:sp>
          <p:nvSpPr>
            <p:cNvPr id="7188" name="Line 18"/>
            <p:cNvSpPr/>
            <p:nvPr/>
          </p:nvSpPr>
          <p:spPr>
            <a:xfrm flipH="1">
              <a:off x="1776" y="1440"/>
              <a:ext cx="576" cy="336"/>
            </a:xfrm>
            <a:prstGeom prst="line">
              <a:avLst/>
            </a:prstGeom>
            <a:ln w="9525" cap="flat" cmpd="sng">
              <a:solidFill>
                <a:schemeClr val="tx1"/>
              </a:solidFill>
              <a:prstDash val="solid"/>
              <a:miter/>
              <a:headEnd type="none" w="med" len="med"/>
              <a:tailEnd type="none" w="med" len="med"/>
            </a:ln>
          </p:spPr>
        </p:sp>
        <p:sp>
          <p:nvSpPr>
            <p:cNvPr id="7189" name="Line 19"/>
            <p:cNvSpPr/>
            <p:nvPr/>
          </p:nvSpPr>
          <p:spPr>
            <a:xfrm>
              <a:off x="2592" y="1440"/>
              <a:ext cx="624" cy="336"/>
            </a:xfrm>
            <a:prstGeom prst="line">
              <a:avLst/>
            </a:prstGeom>
            <a:ln w="9525" cap="flat" cmpd="sng">
              <a:solidFill>
                <a:schemeClr val="tx1"/>
              </a:solidFill>
              <a:prstDash val="solid"/>
              <a:miter/>
              <a:headEnd type="none" w="med" len="med"/>
              <a:tailEnd type="none" w="med" len="med"/>
            </a:ln>
          </p:spPr>
        </p:sp>
        <p:sp>
          <p:nvSpPr>
            <p:cNvPr id="7190" name="Line 20"/>
            <p:cNvSpPr/>
            <p:nvPr/>
          </p:nvSpPr>
          <p:spPr>
            <a:xfrm>
              <a:off x="1824" y="1920"/>
              <a:ext cx="192" cy="288"/>
            </a:xfrm>
            <a:prstGeom prst="line">
              <a:avLst/>
            </a:prstGeom>
            <a:ln w="9525" cap="flat" cmpd="sng">
              <a:solidFill>
                <a:schemeClr val="tx1"/>
              </a:solidFill>
              <a:prstDash val="solid"/>
              <a:miter/>
              <a:headEnd type="none" w="med" len="med"/>
              <a:tailEnd type="none" w="med" len="med"/>
            </a:ln>
          </p:spPr>
        </p:sp>
        <p:sp>
          <p:nvSpPr>
            <p:cNvPr id="7191" name="Line 21"/>
            <p:cNvSpPr/>
            <p:nvPr/>
          </p:nvSpPr>
          <p:spPr>
            <a:xfrm flipH="1">
              <a:off x="1296" y="1872"/>
              <a:ext cx="288" cy="336"/>
            </a:xfrm>
            <a:prstGeom prst="line">
              <a:avLst/>
            </a:prstGeom>
            <a:ln w="9525" cap="flat" cmpd="sng">
              <a:solidFill>
                <a:schemeClr val="tx1"/>
              </a:solidFill>
              <a:prstDash val="solid"/>
              <a:miter/>
              <a:headEnd type="none" w="med" len="med"/>
              <a:tailEnd type="none" w="med" len="med"/>
            </a:ln>
          </p:spPr>
        </p:sp>
        <p:sp>
          <p:nvSpPr>
            <p:cNvPr id="7192" name="Line 22"/>
            <p:cNvSpPr/>
            <p:nvPr/>
          </p:nvSpPr>
          <p:spPr>
            <a:xfrm flipH="1">
              <a:off x="912" y="2400"/>
              <a:ext cx="288" cy="288"/>
            </a:xfrm>
            <a:prstGeom prst="line">
              <a:avLst/>
            </a:prstGeom>
            <a:ln w="9525" cap="flat" cmpd="sng">
              <a:solidFill>
                <a:schemeClr val="tx1"/>
              </a:solidFill>
              <a:prstDash val="solid"/>
              <a:miter/>
              <a:headEnd type="none" w="med" len="med"/>
              <a:tailEnd type="none" w="med" len="med"/>
            </a:ln>
          </p:spPr>
        </p:sp>
        <p:sp>
          <p:nvSpPr>
            <p:cNvPr id="7193" name="Line 23"/>
            <p:cNvSpPr/>
            <p:nvPr/>
          </p:nvSpPr>
          <p:spPr>
            <a:xfrm>
              <a:off x="1440" y="2400"/>
              <a:ext cx="192" cy="288"/>
            </a:xfrm>
            <a:prstGeom prst="line">
              <a:avLst/>
            </a:prstGeom>
            <a:ln w="9525" cap="flat" cmpd="sng">
              <a:solidFill>
                <a:schemeClr val="tx1"/>
              </a:solidFill>
              <a:prstDash val="solid"/>
              <a:miter/>
              <a:headEnd type="none" w="med" len="med"/>
              <a:tailEnd type="none" w="med" len="med"/>
            </a:ln>
          </p:spPr>
        </p:sp>
        <p:sp>
          <p:nvSpPr>
            <p:cNvPr id="7194" name="Line 24"/>
            <p:cNvSpPr/>
            <p:nvPr/>
          </p:nvSpPr>
          <p:spPr>
            <a:xfrm flipH="1">
              <a:off x="2928" y="1920"/>
              <a:ext cx="240" cy="288"/>
            </a:xfrm>
            <a:prstGeom prst="line">
              <a:avLst/>
            </a:prstGeom>
            <a:ln w="9525" cap="flat" cmpd="sng">
              <a:solidFill>
                <a:schemeClr val="tx1"/>
              </a:solidFill>
              <a:prstDash val="solid"/>
              <a:miter/>
              <a:headEnd type="none" w="med" len="med"/>
              <a:tailEnd type="none" w="med" len="med"/>
            </a:ln>
          </p:spPr>
        </p:sp>
        <p:sp>
          <p:nvSpPr>
            <p:cNvPr id="7195" name="Line 25"/>
            <p:cNvSpPr/>
            <p:nvPr/>
          </p:nvSpPr>
          <p:spPr>
            <a:xfrm>
              <a:off x="3312" y="1968"/>
              <a:ext cx="0" cy="240"/>
            </a:xfrm>
            <a:prstGeom prst="line">
              <a:avLst/>
            </a:prstGeom>
            <a:ln w="9525" cap="flat" cmpd="sng">
              <a:solidFill>
                <a:schemeClr val="tx1"/>
              </a:solidFill>
              <a:prstDash val="solid"/>
              <a:miter/>
              <a:headEnd type="none" w="med" len="med"/>
              <a:tailEnd type="none" w="med" len="med"/>
            </a:ln>
          </p:spPr>
        </p:sp>
        <p:sp>
          <p:nvSpPr>
            <p:cNvPr id="7196" name="Line 26"/>
            <p:cNvSpPr/>
            <p:nvPr/>
          </p:nvSpPr>
          <p:spPr>
            <a:xfrm>
              <a:off x="3408" y="1872"/>
              <a:ext cx="336" cy="336"/>
            </a:xfrm>
            <a:prstGeom prst="line">
              <a:avLst/>
            </a:prstGeom>
            <a:ln w="9525" cap="flat" cmpd="sng">
              <a:solidFill>
                <a:schemeClr val="tx1"/>
              </a:solidFill>
              <a:prstDash val="solid"/>
              <a:miter/>
              <a:headEnd type="none" w="med" len="med"/>
              <a:tailEnd type="none" w="med" len="med"/>
            </a:ln>
          </p:spPr>
        </p:sp>
        <p:sp>
          <p:nvSpPr>
            <p:cNvPr id="7197" name="Line 27"/>
            <p:cNvSpPr/>
            <p:nvPr/>
          </p:nvSpPr>
          <p:spPr>
            <a:xfrm>
              <a:off x="2832" y="2448"/>
              <a:ext cx="0" cy="240"/>
            </a:xfrm>
            <a:prstGeom prst="line">
              <a:avLst/>
            </a:prstGeom>
            <a:ln w="9525" cap="flat" cmpd="sng">
              <a:solidFill>
                <a:schemeClr val="tx1"/>
              </a:solidFill>
              <a:prstDash val="solid"/>
              <a:miter/>
              <a:headEnd type="none" w="med" len="med"/>
              <a:tailEnd type="none" w="med" len="med"/>
            </a:ln>
          </p:spPr>
        </p:sp>
      </p:grpSp>
      <p:sp>
        <p:nvSpPr>
          <p:cNvPr id="4" name="文本框 3"/>
          <p:cNvSpPr txBox="1"/>
          <p:nvPr/>
        </p:nvSpPr>
        <p:spPr>
          <a:xfrm>
            <a:off x="-26670" y="1671320"/>
            <a:ext cx="9170670" cy="1383665"/>
          </a:xfrm>
          <a:prstGeom prst="rect">
            <a:avLst/>
          </a:prstGeom>
          <a:noFill/>
        </p:spPr>
        <p:txBody>
          <a:bodyPr wrap="square" rtlCol="0">
            <a:spAutoFit/>
          </a:bodyPr>
          <a:p>
            <a:pPr algn="l" eaLnBrk="1" hangingPunct="1">
              <a:lnSpc>
                <a:spcPct val="150000"/>
              </a:lnSpc>
              <a:spcBef>
                <a:spcPts val="0"/>
              </a:spcBef>
              <a:buClrTx/>
              <a:buSzTx/>
              <a:buFontTx/>
            </a:pPr>
            <a:r>
              <a:rPr lang="zh-CN" altLang="en-US" sz="2800" dirty="0">
                <a:solidFill>
                  <a:srgbClr val="FF0000"/>
                </a:solidFill>
                <a:latin typeface="宋体" panose="02010600030101010101" pitchFamily="2" charset="-122"/>
                <a:cs typeface="宋体" panose="02010600030101010101" pitchFamily="2" charset="-122"/>
              </a:rPr>
              <a:t>后辈</a:t>
            </a:r>
            <a:r>
              <a:rPr lang="zh-CN" altLang="en-US" sz="2800" b="0" dirty="0">
                <a:solidFill>
                  <a:schemeClr val="tx1"/>
                </a:solidFill>
                <a:latin typeface="宋体" panose="02010600030101010101" pitchFamily="2" charset="-122"/>
                <a:cs typeface="宋体" panose="02010600030101010101" pitchFamily="2" charset="-122"/>
              </a:rPr>
              <a:t>:层号比该节点大的节点，如图中的节点</a:t>
            </a:r>
            <a:r>
              <a:rPr lang="en-US" altLang="zh-CN" sz="2800" b="0" dirty="0">
                <a:solidFill>
                  <a:schemeClr val="tx1"/>
                </a:solidFill>
                <a:latin typeface="宋体" panose="02010600030101010101" pitchFamily="2" charset="-122"/>
                <a:cs typeface="宋体" panose="02010600030101010101" pitchFamily="2" charset="-122"/>
              </a:rPr>
              <a:t>K</a:t>
            </a:r>
            <a:r>
              <a:rPr lang="zh-CN" altLang="en-US" sz="2800" b="0" dirty="0">
                <a:solidFill>
                  <a:schemeClr val="tx1"/>
                </a:solidFill>
                <a:latin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cs typeface="宋体" panose="02010600030101010101" pitchFamily="2" charset="-122"/>
              </a:rPr>
              <a:t>L</a:t>
            </a:r>
            <a:r>
              <a:rPr lang="zh-CN" altLang="en-US" sz="2800" b="0" dirty="0">
                <a:solidFill>
                  <a:schemeClr val="tx1"/>
                </a:solidFill>
                <a:latin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cs typeface="宋体" panose="02010600030101010101" pitchFamily="2" charset="-122"/>
              </a:rPr>
              <a:t>M</a:t>
            </a:r>
            <a:r>
              <a:rPr lang="zh-CN" altLang="en-US" sz="2800" b="0" dirty="0">
                <a:solidFill>
                  <a:schemeClr val="tx1"/>
                </a:solidFill>
                <a:latin typeface="宋体" panose="02010600030101010101" pitchFamily="2" charset="-122"/>
                <a:cs typeface="宋体" panose="02010600030101010101" pitchFamily="2" charset="-122"/>
              </a:rPr>
              <a:t>都是节点</a:t>
            </a:r>
            <a:r>
              <a:rPr lang="en-US" altLang="zh-CN" sz="2800" b="0" dirty="0">
                <a:solidFill>
                  <a:schemeClr val="tx1"/>
                </a:solidFill>
                <a:latin typeface="宋体" panose="02010600030101010101" pitchFamily="2" charset="-122"/>
                <a:cs typeface="宋体" panose="02010600030101010101" pitchFamily="2" charset="-122"/>
              </a:rPr>
              <a:t>E</a:t>
            </a:r>
            <a:r>
              <a:rPr lang="zh-CN" altLang="en-US" sz="2800" b="0" dirty="0">
                <a:solidFill>
                  <a:schemeClr val="tx1"/>
                </a:solidFill>
                <a:latin typeface="宋体" panose="02010600030101010101" pitchFamily="2" charset="-122"/>
                <a:cs typeface="宋体" panose="02010600030101010101" pitchFamily="2" charset="-122"/>
              </a:rPr>
              <a:t>的后</a:t>
            </a:r>
            <a:r>
              <a:rPr lang="zh-CN" altLang="en-US" sz="2800" b="0" dirty="0">
                <a:solidFill>
                  <a:schemeClr val="tx1"/>
                </a:solidFill>
                <a:latin typeface="宋体" panose="02010600030101010101" pitchFamily="2" charset="-122"/>
                <a:cs typeface="宋体" panose="02010600030101010101" pitchFamily="2" charset="-122"/>
              </a:rPr>
              <a:t>辈</a:t>
            </a:r>
            <a:endParaRPr lang="zh-CN" altLang="en-US" sz="2800" b="0" dirty="0">
              <a:solidFill>
                <a:schemeClr val="tx1"/>
              </a:solidFill>
              <a:latin typeface="宋体" panose="02010600030101010101" pitchFamily="2" charset="-122"/>
              <a:cs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4970" name="Group 106"/>
          <p:cNvGrpSpPr/>
          <p:nvPr/>
        </p:nvGrpSpPr>
        <p:grpSpPr>
          <a:xfrm>
            <a:off x="152400" y="990600"/>
            <a:ext cx="2590800" cy="4114800"/>
            <a:chOff x="144" y="672"/>
            <a:chExt cx="1632" cy="2592"/>
          </a:xfrm>
        </p:grpSpPr>
        <p:sp>
          <p:nvSpPr>
            <p:cNvPr id="17477" name="Oval 2"/>
            <p:cNvSpPr/>
            <p:nvPr/>
          </p:nvSpPr>
          <p:spPr>
            <a:xfrm>
              <a:off x="768" y="720"/>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78" name="Text Box 3"/>
            <p:cNvSpPr txBox="1"/>
            <p:nvPr/>
          </p:nvSpPr>
          <p:spPr>
            <a:xfrm>
              <a:off x="782" y="672"/>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17479" name="Oval 4"/>
            <p:cNvSpPr/>
            <p:nvPr/>
          </p:nvSpPr>
          <p:spPr>
            <a:xfrm>
              <a:off x="768" y="139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0" name="Oval 5"/>
            <p:cNvSpPr/>
            <p:nvPr/>
          </p:nvSpPr>
          <p:spPr>
            <a:xfrm>
              <a:off x="144" y="139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1" name="Oval 6"/>
            <p:cNvSpPr/>
            <p:nvPr/>
          </p:nvSpPr>
          <p:spPr>
            <a:xfrm>
              <a:off x="1392" y="139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2" name="Oval 7"/>
            <p:cNvSpPr/>
            <p:nvPr/>
          </p:nvSpPr>
          <p:spPr>
            <a:xfrm>
              <a:off x="528" y="211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3" name="Oval 8"/>
            <p:cNvSpPr/>
            <p:nvPr/>
          </p:nvSpPr>
          <p:spPr>
            <a:xfrm>
              <a:off x="1104" y="211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4" name="Oval 9"/>
            <p:cNvSpPr/>
            <p:nvPr/>
          </p:nvSpPr>
          <p:spPr>
            <a:xfrm>
              <a:off x="1104" y="2832"/>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85" name="Text Box 10"/>
            <p:cNvSpPr txBox="1"/>
            <p:nvPr/>
          </p:nvSpPr>
          <p:spPr>
            <a:xfrm>
              <a:off x="192" y="1344"/>
              <a:ext cx="35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17486" name="Text Box 11"/>
            <p:cNvSpPr txBox="1"/>
            <p:nvPr/>
          </p:nvSpPr>
          <p:spPr>
            <a:xfrm>
              <a:off x="768" y="1344"/>
              <a:ext cx="35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17487" name="Text Box 12"/>
            <p:cNvSpPr txBox="1"/>
            <p:nvPr/>
          </p:nvSpPr>
          <p:spPr>
            <a:xfrm>
              <a:off x="1392" y="1344"/>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17488" name="Text Box 13"/>
            <p:cNvSpPr txBox="1"/>
            <p:nvPr/>
          </p:nvSpPr>
          <p:spPr>
            <a:xfrm>
              <a:off x="576" y="2064"/>
              <a:ext cx="33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17489" name="Text Box 14"/>
            <p:cNvSpPr txBox="1"/>
            <p:nvPr/>
          </p:nvSpPr>
          <p:spPr>
            <a:xfrm>
              <a:off x="1152" y="2064"/>
              <a:ext cx="312"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17490" name="Text Box 15"/>
            <p:cNvSpPr txBox="1"/>
            <p:nvPr/>
          </p:nvSpPr>
          <p:spPr>
            <a:xfrm>
              <a:off x="1104" y="2784"/>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17491" name="Line 16"/>
            <p:cNvSpPr/>
            <p:nvPr/>
          </p:nvSpPr>
          <p:spPr>
            <a:xfrm>
              <a:off x="1152" y="1008"/>
              <a:ext cx="384" cy="384"/>
            </a:xfrm>
            <a:prstGeom prst="line">
              <a:avLst/>
            </a:prstGeom>
            <a:ln w="12700" cap="sq" cmpd="sng">
              <a:solidFill>
                <a:schemeClr val="tx1"/>
              </a:solidFill>
              <a:prstDash val="solid"/>
              <a:headEnd type="none" w="sm" len="sm"/>
              <a:tailEnd type="none" w="sm" len="sm"/>
            </a:ln>
          </p:spPr>
        </p:sp>
        <p:sp>
          <p:nvSpPr>
            <p:cNvPr id="17492" name="Line 17"/>
            <p:cNvSpPr/>
            <p:nvPr/>
          </p:nvSpPr>
          <p:spPr>
            <a:xfrm flipH="1">
              <a:off x="336" y="1008"/>
              <a:ext cx="480" cy="384"/>
            </a:xfrm>
            <a:prstGeom prst="line">
              <a:avLst/>
            </a:prstGeom>
            <a:ln w="12700" cap="sq" cmpd="sng">
              <a:solidFill>
                <a:schemeClr val="tx1"/>
              </a:solidFill>
              <a:prstDash val="solid"/>
              <a:headEnd type="none" w="sm" len="sm"/>
              <a:tailEnd type="none" w="sm" len="sm"/>
            </a:ln>
          </p:spPr>
        </p:sp>
        <p:sp>
          <p:nvSpPr>
            <p:cNvPr id="17493" name="Line 18"/>
            <p:cNvSpPr/>
            <p:nvPr/>
          </p:nvSpPr>
          <p:spPr>
            <a:xfrm flipH="1">
              <a:off x="720" y="1728"/>
              <a:ext cx="96" cy="384"/>
            </a:xfrm>
            <a:prstGeom prst="line">
              <a:avLst/>
            </a:prstGeom>
            <a:ln w="12700" cap="sq" cmpd="sng">
              <a:solidFill>
                <a:schemeClr val="tx1"/>
              </a:solidFill>
              <a:prstDash val="solid"/>
              <a:headEnd type="none" w="sm" len="sm"/>
              <a:tailEnd type="none" w="sm" len="sm"/>
            </a:ln>
          </p:spPr>
        </p:sp>
        <p:sp>
          <p:nvSpPr>
            <p:cNvPr id="17494" name="Line 19"/>
            <p:cNvSpPr/>
            <p:nvPr/>
          </p:nvSpPr>
          <p:spPr>
            <a:xfrm>
              <a:off x="960" y="1104"/>
              <a:ext cx="0" cy="288"/>
            </a:xfrm>
            <a:prstGeom prst="line">
              <a:avLst/>
            </a:prstGeom>
            <a:ln w="12700" cap="sq" cmpd="sng">
              <a:solidFill>
                <a:schemeClr val="tx1"/>
              </a:solidFill>
              <a:prstDash val="solid"/>
              <a:headEnd type="none" w="sm" len="sm"/>
              <a:tailEnd type="none" w="sm" len="sm"/>
            </a:ln>
          </p:spPr>
        </p:sp>
        <p:sp>
          <p:nvSpPr>
            <p:cNvPr id="17495" name="Line 20"/>
            <p:cNvSpPr/>
            <p:nvPr/>
          </p:nvSpPr>
          <p:spPr>
            <a:xfrm>
              <a:off x="1104" y="1680"/>
              <a:ext cx="192" cy="432"/>
            </a:xfrm>
            <a:prstGeom prst="line">
              <a:avLst/>
            </a:prstGeom>
            <a:ln w="12700" cap="sq" cmpd="sng">
              <a:solidFill>
                <a:schemeClr val="tx1"/>
              </a:solidFill>
              <a:prstDash val="solid"/>
              <a:headEnd type="none" w="sm" len="sm"/>
              <a:tailEnd type="none" w="sm" len="sm"/>
            </a:ln>
          </p:spPr>
        </p:sp>
        <p:sp>
          <p:nvSpPr>
            <p:cNvPr id="17496" name="Line 21"/>
            <p:cNvSpPr/>
            <p:nvPr/>
          </p:nvSpPr>
          <p:spPr>
            <a:xfrm>
              <a:off x="1296" y="2496"/>
              <a:ext cx="0" cy="336"/>
            </a:xfrm>
            <a:prstGeom prst="line">
              <a:avLst/>
            </a:prstGeom>
            <a:ln w="12700" cap="sq" cmpd="sng">
              <a:solidFill>
                <a:schemeClr val="tx1"/>
              </a:solidFill>
              <a:prstDash val="solid"/>
              <a:headEnd type="none" w="sm" len="sm"/>
              <a:tailEnd type="none" w="sm" len="sm"/>
            </a:ln>
          </p:spPr>
        </p:sp>
      </p:grpSp>
      <p:cxnSp>
        <p:nvCxnSpPr>
          <p:cNvPr id="17411" name="AutoShape 70"/>
          <p:cNvCxnSpPr>
            <a:stCxn id="164935" idx="3"/>
            <a:endCxn id="17434" idx="0"/>
          </p:cNvCxnSpPr>
          <p:nvPr/>
        </p:nvCxnSpPr>
        <p:spPr>
          <a:xfrm>
            <a:off x="5791200" y="930275"/>
            <a:ext cx="838200" cy="441325"/>
          </a:xfrm>
          <a:prstGeom prst="curvedConnector2">
            <a:avLst/>
          </a:prstGeom>
          <a:ln w="12700" cap="sq" cmpd="sng">
            <a:solidFill>
              <a:srgbClr val="0000FF"/>
            </a:solidFill>
            <a:prstDash val="solid"/>
            <a:headEnd type="none" w="sm" len="sm"/>
            <a:tailEnd type="triangle" w="med" len="lg"/>
          </a:ln>
        </p:spPr>
      </p:cxnSp>
      <p:sp>
        <p:nvSpPr>
          <p:cNvPr id="164935" name="Text Box 71"/>
          <p:cNvSpPr txBox="1"/>
          <p:nvPr/>
        </p:nvSpPr>
        <p:spPr>
          <a:xfrm>
            <a:off x="4953000" y="639763"/>
            <a:ext cx="838200" cy="579437"/>
          </a:xfrm>
          <a:prstGeom prst="rect">
            <a:avLst/>
          </a:prstGeom>
          <a:noFill/>
          <a:ln w="12700">
            <a:noFill/>
          </a:ln>
        </p:spPr>
        <p:txBody>
          <a:bodyPr wrap="none">
            <a:spAutoFit/>
          </a:bodyPr>
          <a:p>
            <a:pPr eaLnBrk="1" hangingPunct="1"/>
            <a:r>
              <a:rPr lang="en-US" altLang="zh-CN" sz="3200" dirty="0">
                <a:solidFill>
                  <a:srgbClr val="0000FF"/>
                </a:solidFill>
                <a:latin typeface="Times New Roman" panose="02020603050405020304" pitchFamily="18" charset="0"/>
                <a:ea typeface="宋体" panose="02010600030101010101" pitchFamily="2" charset="-122"/>
              </a:rPr>
              <a:t>root</a:t>
            </a:r>
            <a:endParaRPr lang="en-US" altLang="zh-CN" sz="2400" dirty="0">
              <a:latin typeface="Times New Roman" panose="02020603050405020304" pitchFamily="18" charset="0"/>
              <a:ea typeface="宋体" panose="02010600030101010101" pitchFamily="2" charset="-122"/>
            </a:endParaRPr>
          </a:p>
        </p:txBody>
      </p:sp>
      <p:grpSp>
        <p:nvGrpSpPr>
          <p:cNvPr id="164972" name="Group 108"/>
          <p:cNvGrpSpPr/>
          <p:nvPr/>
        </p:nvGrpSpPr>
        <p:grpSpPr>
          <a:xfrm>
            <a:off x="4724400" y="1219200"/>
            <a:ext cx="4267200" cy="4111625"/>
            <a:chOff x="2976" y="626"/>
            <a:chExt cx="2688" cy="2590"/>
          </a:xfrm>
        </p:grpSpPr>
        <p:sp>
          <p:nvSpPr>
            <p:cNvPr id="17433" name="Text Box 22"/>
            <p:cNvSpPr txBox="1"/>
            <p:nvPr/>
          </p:nvSpPr>
          <p:spPr>
            <a:xfrm>
              <a:off x="3120" y="626"/>
              <a:ext cx="2544" cy="2590"/>
            </a:xfrm>
            <a:prstGeom prst="rect">
              <a:avLst/>
            </a:prstGeom>
            <a:noFill/>
            <a:ln w="12700">
              <a:noFill/>
            </a:ln>
          </p:spPr>
          <p:txBody>
            <a:bodyPr>
              <a:spAutoFit/>
            </a:bodyPr>
            <a:p>
              <a:pPr eaLnBrk="1" hangingPunct="1"/>
              <a:r>
                <a:rPr lang="en-US" altLang="zh-CN" sz="4400" b="1" dirty="0">
                  <a:latin typeface="Times New Roman" panose="02020603050405020304" pitchFamily="18" charset="0"/>
                  <a:ea typeface="宋体" panose="02010600030101010101" pitchFamily="2" charset="-122"/>
                </a:rPr>
                <a:t>          A</a:t>
              </a:r>
              <a:endParaRPr lang="en-US" altLang="zh-CN" sz="4400" b="1" dirty="0">
                <a:latin typeface="Times New Roman" panose="02020603050405020304" pitchFamily="18" charset="0"/>
                <a:ea typeface="宋体" panose="02010600030101010101" pitchFamily="2" charset="-122"/>
              </a:endParaRPr>
            </a:p>
            <a:p>
              <a:pPr eaLnBrk="1" hangingPunct="1"/>
              <a:r>
                <a:rPr lang="en-US" altLang="zh-CN" sz="4400" b="1" dirty="0">
                  <a:latin typeface="Times New Roman" panose="02020603050405020304" pitchFamily="18" charset="0"/>
                  <a:ea typeface="宋体" panose="02010600030101010101" pitchFamily="2" charset="-122"/>
                </a:rPr>
                <a:t>B</a:t>
              </a:r>
              <a:endParaRPr lang="en-US" altLang="zh-CN" sz="4400" b="1" dirty="0">
                <a:latin typeface="Times New Roman" panose="02020603050405020304" pitchFamily="18" charset="0"/>
                <a:ea typeface="宋体" panose="02010600030101010101" pitchFamily="2" charset="-122"/>
              </a:endParaRPr>
            </a:p>
            <a:p>
              <a:pPr eaLnBrk="1" hangingPunct="1"/>
              <a:r>
                <a:rPr lang="en-US" altLang="zh-CN" sz="4400" b="1" dirty="0">
                  <a:latin typeface="Times New Roman" panose="02020603050405020304" pitchFamily="18" charset="0"/>
                  <a:ea typeface="宋体" panose="02010600030101010101" pitchFamily="2" charset="-122"/>
                </a:rPr>
                <a:t>          C</a:t>
              </a:r>
              <a:endParaRPr lang="en-US" altLang="zh-CN" sz="4400" b="1" dirty="0">
                <a:latin typeface="Times New Roman" panose="02020603050405020304" pitchFamily="18" charset="0"/>
                <a:ea typeface="宋体" panose="02010600030101010101" pitchFamily="2" charset="-122"/>
              </a:endParaRPr>
            </a:p>
            <a:p>
              <a:pPr eaLnBrk="1" hangingPunct="1"/>
              <a:r>
                <a:rPr lang="en-US" altLang="zh-CN" sz="4400" b="1" dirty="0">
                  <a:latin typeface="Times New Roman" panose="02020603050405020304" pitchFamily="18" charset="0"/>
                  <a:ea typeface="宋体" panose="02010600030101010101" pitchFamily="2" charset="-122"/>
                </a:rPr>
                <a:t>   E                D</a:t>
              </a:r>
              <a:endParaRPr lang="en-US" altLang="zh-CN" sz="4400" b="1" dirty="0">
                <a:latin typeface="Times New Roman" panose="02020603050405020304" pitchFamily="18" charset="0"/>
                <a:ea typeface="宋体" panose="02010600030101010101" pitchFamily="2" charset="-122"/>
              </a:endParaRPr>
            </a:p>
            <a:p>
              <a:pPr eaLnBrk="1" hangingPunct="1"/>
              <a:r>
                <a:rPr lang="en-US" altLang="zh-CN" sz="4400" b="1" dirty="0">
                  <a:latin typeface="Times New Roman" panose="02020603050405020304" pitchFamily="18" charset="0"/>
                  <a:ea typeface="宋体" panose="02010600030101010101" pitchFamily="2" charset="-122"/>
                </a:rPr>
                <a:t>              F</a:t>
              </a:r>
              <a:endParaRPr lang="en-US" altLang="zh-CN" sz="4400" b="1" dirty="0">
                <a:latin typeface="Times New Roman" panose="02020603050405020304" pitchFamily="18" charset="0"/>
                <a:ea typeface="宋体" panose="02010600030101010101" pitchFamily="2" charset="-122"/>
              </a:endParaRPr>
            </a:p>
            <a:p>
              <a:pPr eaLnBrk="1" hangingPunct="1"/>
              <a:r>
                <a:rPr lang="en-US" altLang="zh-CN" sz="4400" b="1" dirty="0">
                  <a:latin typeface="Times New Roman" panose="02020603050405020304" pitchFamily="18" charset="0"/>
                  <a:ea typeface="宋体" panose="02010600030101010101" pitchFamily="2" charset="-122"/>
                </a:rPr>
                <a:t>       G</a:t>
              </a:r>
              <a:endParaRPr lang="en-US" altLang="zh-CN" sz="2400" dirty="0">
                <a:latin typeface="Times New Roman" panose="02020603050405020304" pitchFamily="18" charset="0"/>
                <a:ea typeface="宋体" panose="02010600030101010101" pitchFamily="2" charset="-122"/>
              </a:endParaRPr>
            </a:p>
          </p:txBody>
        </p:sp>
        <p:sp>
          <p:nvSpPr>
            <p:cNvPr id="17434" name="Rectangle 23"/>
            <p:cNvSpPr/>
            <p:nvPr/>
          </p:nvSpPr>
          <p:spPr>
            <a:xfrm>
              <a:off x="3840" y="722"/>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35" name="Line 24"/>
            <p:cNvSpPr/>
            <p:nvPr/>
          </p:nvSpPr>
          <p:spPr>
            <a:xfrm>
              <a:off x="4032" y="722"/>
              <a:ext cx="0" cy="336"/>
            </a:xfrm>
            <a:prstGeom prst="line">
              <a:avLst/>
            </a:prstGeom>
            <a:ln w="12700" cap="sq" cmpd="sng">
              <a:solidFill>
                <a:schemeClr val="tx1"/>
              </a:solidFill>
              <a:prstDash val="solid"/>
              <a:headEnd type="none" w="sm" len="sm"/>
              <a:tailEnd type="none" w="sm" len="sm"/>
            </a:ln>
          </p:spPr>
        </p:sp>
        <p:sp>
          <p:nvSpPr>
            <p:cNvPr id="17436" name="Line 25"/>
            <p:cNvSpPr/>
            <p:nvPr/>
          </p:nvSpPr>
          <p:spPr>
            <a:xfrm>
              <a:off x="4320" y="722"/>
              <a:ext cx="0" cy="336"/>
            </a:xfrm>
            <a:prstGeom prst="line">
              <a:avLst/>
            </a:prstGeom>
            <a:ln w="12700" cap="sq" cmpd="sng">
              <a:solidFill>
                <a:schemeClr val="tx1"/>
              </a:solidFill>
              <a:prstDash val="solid"/>
              <a:headEnd type="none" w="sm" len="sm"/>
              <a:tailEnd type="none" w="sm" len="sm"/>
            </a:ln>
          </p:spPr>
        </p:sp>
        <p:sp>
          <p:nvSpPr>
            <p:cNvPr id="17437" name="Line 26"/>
            <p:cNvSpPr/>
            <p:nvPr/>
          </p:nvSpPr>
          <p:spPr>
            <a:xfrm flipH="1">
              <a:off x="4368" y="818"/>
              <a:ext cx="48" cy="144"/>
            </a:xfrm>
            <a:prstGeom prst="line">
              <a:avLst/>
            </a:prstGeom>
            <a:ln w="12700" cap="sq" cmpd="sng">
              <a:solidFill>
                <a:schemeClr val="tx1"/>
              </a:solidFill>
              <a:prstDash val="solid"/>
              <a:headEnd type="none" w="sm" len="sm"/>
              <a:tailEnd type="none" w="sm" len="sm"/>
            </a:ln>
          </p:spPr>
        </p:sp>
        <p:sp>
          <p:nvSpPr>
            <p:cNvPr id="17438" name="Line 27"/>
            <p:cNvSpPr/>
            <p:nvPr/>
          </p:nvSpPr>
          <p:spPr>
            <a:xfrm>
              <a:off x="4416" y="818"/>
              <a:ext cx="48" cy="144"/>
            </a:xfrm>
            <a:prstGeom prst="line">
              <a:avLst/>
            </a:prstGeom>
            <a:ln w="12700" cap="sq" cmpd="sng">
              <a:solidFill>
                <a:schemeClr val="tx1"/>
              </a:solidFill>
              <a:prstDash val="solid"/>
              <a:headEnd type="none" w="sm" len="sm"/>
              <a:tailEnd type="none" w="sm" len="sm"/>
            </a:ln>
          </p:spPr>
        </p:sp>
        <p:sp>
          <p:nvSpPr>
            <p:cNvPr id="17439" name="Line 30"/>
            <p:cNvSpPr/>
            <p:nvPr/>
          </p:nvSpPr>
          <p:spPr>
            <a:xfrm flipH="1">
              <a:off x="3024" y="1202"/>
              <a:ext cx="48" cy="144"/>
            </a:xfrm>
            <a:prstGeom prst="line">
              <a:avLst/>
            </a:prstGeom>
            <a:ln w="12700" cap="sq" cmpd="sng">
              <a:solidFill>
                <a:schemeClr val="tx1"/>
              </a:solidFill>
              <a:prstDash val="solid"/>
              <a:headEnd type="none" w="sm" len="sm"/>
              <a:tailEnd type="none" w="sm" len="sm"/>
            </a:ln>
          </p:spPr>
        </p:sp>
        <p:sp>
          <p:nvSpPr>
            <p:cNvPr id="17440" name="Line 31"/>
            <p:cNvSpPr/>
            <p:nvPr/>
          </p:nvSpPr>
          <p:spPr>
            <a:xfrm>
              <a:off x="3072" y="1202"/>
              <a:ext cx="48" cy="144"/>
            </a:xfrm>
            <a:prstGeom prst="line">
              <a:avLst/>
            </a:prstGeom>
            <a:ln w="12700" cap="sq" cmpd="sng">
              <a:solidFill>
                <a:schemeClr val="tx1"/>
              </a:solidFill>
              <a:prstDash val="solid"/>
              <a:headEnd type="none" w="sm" len="sm"/>
              <a:tailEnd type="none" w="sm" len="sm"/>
            </a:ln>
          </p:spPr>
        </p:sp>
        <p:sp>
          <p:nvSpPr>
            <p:cNvPr id="17441" name="Line 32"/>
            <p:cNvSpPr/>
            <p:nvPr/>
          </p:nvSpPr>
          <p:spPr>
            <a:xfrm flipH="1">
              <a:off x="4944" y="2066"/>
              <a:ext cx="48" cy="144"/>
            </a:xfrm>
            <a:prstGeom prst="line">
              <a:avLst/>
            </a:prstGeom>
            <a:ln w="12700" cap="sq" cmpd="sng">
              <a:solidFill>
                <a:schemeClr val="tx1"/>
              </a:solidFill>
              <a:prstDash val="solid"/>
              <a:headEnd type="none" w="sm" len="sm"/>
              <a:tailEnd type="none" w="sm" len="sm"/>
            </a:ln>
          </p:spPr>
        </p:sp>
        <p:sp>
          <p:nvSpPr>
            <p:cNvPr id="17442" name="Line 33"/>
            <p:cNvSpPr/>
            <p:nvPr/>
          </p:nvSpPr>
          <p:spPr>
            <a:xfrm>
              <a:off x="4992" y="2066"/>
              <a:ext cx="48" cy="144"/>
            </a:xfrm>
            <a:prstGeom prst="line">
              <a:avLst/>
            </a:prstGeom>
            <a:ln w="12700" cap="sq" cmpd="sng">
              <a:solidFill>
                <a:schemeClr val="tx1"/>
              </a:solidFill>
              <a:prstDash val="solid"/>
              <a:headEnd type="none" w="sm" len="sm"/>
              <a:tailEnd type="none" w="sm" len="sm"/>
            </a:ln>
          </p:spPr>
        </p:sp>
        <p:sp>
          <p:nvSpPr>
            <p:cNvPr id="17443" name="Rectangle 40"/>
            <p:cNvSpPr/>
            <p:nvPr/>
          </p:nvSpPr>
          <p:spPr>
            <a:xfrm>
              <a:off x="4176" y="2402"/>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44" name="Line 41"/>
            <p:cNvSpPr/>
            <p:nvPr/>
          </p:nvSpPr>
          <p:spPr>
            <a:xfrm>
              <a:off x="4368" y="2402"/>
              <a:ext cx="0" cy="336"/>
            </a:xfrm>
            <a:prstGeom prst="line">
              <a:avLst/>
            </a:prstGeom>
            <a:ln w="12700" cap="sq" cmpd="sng">
              <a:solidFill>
                <a:schemeClr val="tx1"/>
              </a:solidFill>
              <a:prstDash val="solid"/>
              <a:headEnd type="none" w="sm" len="sm"/>
              <a:tailEnd type="none" w="sm" len="sm"/>
            </a:ln>
          </p:spPr>
        </p:sp>
        <p:sp>
          <p:nvSpPr>
            <p:cNvPr id="17445" name="Line 42"/>
            <p:cNvSpPr/>
            <p:nvPr/>
          </p:nvSpPr>
          <p:spPr>
            <a:xfrm>
              <a:off x="4656" y="2402"/>
              <a:ext cx="0" cy="336"/>
            </a:xfrm>
            <a:prstGeom prst="line">
              <a:avLst/>
            </a:prstGeom>
            <a:ln w="12700" cap="sq" cmpd="sng">
              <a:solidFill>
                <a:schemeClr val="tx1"/>
              </a:solidFill>
              <a:prstDash val="solid"/>
              <a:headEnd type="none" w="sm" len="sm"/>
              <a:tailEnd type="none" w="sm" len="sm"/>
            </a:ln>
          </p:spPr>
        </p:sp>
        <p:sp>
          <p:nvSpPr>
            <p:cNvPr id="17446" name="Line 43"/>
            <p:cNvSpPr/>
            <p:nvPr/>
          </p:nvSpPr>
          <p:spPr>
            <a:xfrm flipH="1">
              <a:off x="4704" y="2498"/>
              <a:ext cx="48" cy="144"/>
            </a:xfrm>
            <a:prstGeom prst="line">
              <a:avLst/>
            </a:prstGeom>
            <a:ln w="12700" cap="sq" cmpd="sng">
              <a:solidFill>
                <a:schemeClr val="tx1"/>
              </a:solidFill>
              <a:prstDash val="solid"/>
              <a:headEnd type="none" w="sm" len="sm"/>
              <a:tailEnd type="none" w="sm" len="sm"/>
            </a:ln>
          </p:spPr>
        </p:sp>
        <p:sp>
          <p:nvSpPr>
            <p:cNvPr id="17447" name="Line 44"/>
            <p:cNvSpPr/>
            <p:nvPr/>
          </p:nvSpPr>
          <p:spPr>
            <a:xfrm>
              <a:off x="4752" y="2498"/>
              <a:ext cx="48" cy="144"/>
            </a:xfrm>
            <a:prstGeom prst="line">
              <a:avLst/>
            </a:prstGeom>
            <a:ln w="12700" cap="sq" cmpd="sng">
              <a:solidFill>
                <a:schemeClr val="tx1"/>
              </a:solidFill>
              <a:prstDash val="solid"/>
              <a:headEnd type="none" w="sm" len="sm"/>
              <a:tailEnd type="none" w="sm" len="sm"/>
            </a:ln>
          </p:spPr>
        </p:sp>
        <p:sp>
          <p:nvSpPr>
            <p:cNvPr id="17448" name="Rectangle 45"/>
            <p:cNvSpPr/>
            <p:nvPr/>
          </p:nvSpPr>
          <p:spPr>
            <a:xfrm>
              <a:off x="4896" y="1970"/>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49" name="Line 46"/>
            <p:cNvSpPr/>
            <p:nvPr/>
          </p:nvSpPr>
          <p:spPr>
            <a:xfrm>
              <a:off x="5088" y="1970"/>
              <a:ext cx="0" cy="336"/>
            </a:xfrm>
            <a:prstGeom prst="line">
              <a:avLst/>
            </a:prstGeom>
            <a:ln w="12700" cap="sq" cmpd="sng">
              <a:solidFill>
                <a:schemeClr val="tx1"/>
              </a:solidFill>
              <a:prstDash val="solid"/>
              <a:headEnd type="none" w="sm" len="sm"/>
              <a:tailEnd type="none" w="sm" len="sm"/>
            </a:ln>
          </p:spPr>
        </p:sp>
        <p:sp>
          <p:nvSpPr>
            <p:cNvPr id="17450" name="Line 47"/>
            <p:cNvSpPr/>
            <p:nvPr/>
          </p:nvSpPr>
          <p:spPr>
            <a:xfrm>
              <a:off x="5376" y="1970"/>
              <a:ext cx="0" cy="336"/>
            </a:xfrm>
            <a:prstGeom prst="line">
              <a:avLst/>
            </a:prstGeom>
            <a:ln w="12700" cap="sq" cmpd="sng">
              <a:solidFill>
                <a:schemeClr val="tx1"/>
              </a:solidFill>
              <a:prstDash val="solid"/>
              <a:headEnd type="none" w="sm" len="sm"/>
              <a:tailEnd type="none" w="sm" len="sm"/>
            </a:ln>
          </p:spPr>
        </p:sp>
        <p:sp>
          <p:nvSpPr>
            <p:cNvPr id="17451" name="Line 48"/>
            <p:cNvSpPr/>
            <p:nvPr/>
          </p:nvSpPr>
          <p:spPr>
            <a:xfrm flipH="1">
              <a:off x="5424" y="2066"/>
              <a:ext cx="48" cy="144"/>
            </a:xfrm>
            <a:prstGeom prst="line">
              <a:avLst/>
            </a:prstGeom>
            <a:ln w="12700" cap="sq" cmpd="sng">
              <a:solidFill>
                <a:schemeClr val="tx1"/>
              </a:solidFill>
              <a:prstDash val="solid"/>
              <a:headEnd type="none" w="sm" len="sm"/>
              <a:tailEnd type="none" w="sm" len="sm"/>
            </a:ln>
          </p:spPr>
        </p:sp>
        <p:sp>
          <p:nvSpPr>
            <p:cNvPr id="17452" name="Line 49"/>
            <p:cNvSpPr/>
            <p:nvPr/>
          </p:nvSpPr>
          <p:spPr>
            <a:xfrm>
              <a:off x="5472" y="2066"/>
              <a:ext cx="48" cy="144"/>
            </a:xfrm>
            <a:prstGeom prst="line">
              <a:avLst/>
            </a:prstGeom>
            <a:ln w="12700" cap="sq" cmpd="sng">
              <a:solidFill>
                <a:schemeClr val="tx1"/>
              </a:solidFill>
              <a:prstDash val="solid"/>
              <a:headEnd type="none" w="sm" len="sm"/>
              <a:tailEnd type="none" w="sm" len="sm"/>
            </a:ln>
          </p:spPr>
        </p:sp>
        <p:sp>
          <p:nvSpPr>
            <p:cNvPr id="17453" name="Rectangle 50"/>
            <p:cNvSpPr/>
            <p:nvPr/>
          </p:nvSpPr>
          <p:spPr>
            <a:xfrm>
              <a:off x="3216" y="1970"/>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54" name="Line 51"/>
            <p:cNvSpPr/>
            <p:nvPr/>
          </p:nvSpPr>
          <p:spPr>
            <a:xfrm>
              <a:off x="3408" y="1970"/>
              <a:ext cx="0" cy="336"/>
            </a:xfrm>
            <a:prstGeom prst="line">
              <a:avLst/>
            </a:prstGeom>
            <a:ln w="12700" cap="sq" cmpd="sng">
              <a:solidFill>
                <a:schemeClr val="tx1"/>
              </a:solidFill>
              <a:prstDash val="solid"/>
              <a:headEnd type="none" w="sm" len="sm"/>
              <a:tailEnd type="none" w="sm" len="sm"/>
            </a:ln>
          </p:spPr>
        </p:sp>
        <p:sp>
          <p:nvSpPr>
            <p:cNvPr id="17455" name="Line 52"/>
            <p:cNvSpPr/>
            <p:nvPr/>
          </p:nvSpPr>
          <p:spPr>
            <a:xfrm>
              <a:off x="3696" y="1970"/>
              <a:ext cx="0" cy="336"/>
            </a:xfrm>
            <a:prstGeom prst="line">
              <a:avLst/>
            </a:prstGeom>
            <a:ln w="12700" cap="sq" cmpd="sng">
              <a:solidFill>
                <a:schemeClr val="tx1"/>
              </a:solidFill>
              <a:prstDash val="solid"/>
              <a:headEnd type="none" w="sm" len="sm"/>
              <a:tailEnd type="none" w="sm" len="sm"/>
            </a:ln>
          </p:spPr>
        </p:sp>
        <p:sp>
          <p:nvSpPr>
            <p:cNvPr id="17456" name="Rectangle 55"/>
            <p:cNvSpPr/>
            <p:nvPr/>
          </p:nvSpPr>
          <p:spPr>
            <a:xfrm>
              <a:off x="3840" y="1538"/>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57" name="Line 56"/>
            <p:cNvSpPr/>
            <p:nvPr/>
          </p:nvSpPr>
          <p:spPr>
            <a:xfrm>
              <a:off x="4032" y="1538"/>
              <a:ext cx="0" cy="336"/>
            </a:xfrm>
            <a:prstGeom prst="line">
              <a:avLst/>
            </a:prstGeom>
            <a:ln w="12700" cap="sq" cmpd="sng">
              <a:solidFill>
                <a:schemeClr val="tx1"/>
              </a:solidFill>
              <a:prstDash val="solid"/>
              <a:headEnd type="none" w="sm" len="sm"/>
              <a:tailEnd type="none" w="sm" len="sm"/>
            </a:ln>
          </p:spPr>
        </p:sp>
        <p:sp>
          <p:nvSpPr>
            <p:cNvPr id="17458" name="Line 57"/>
            <p:cNvSpPr/>
            <p:nvPr/>
          </p:nvSpPr>
          <p:spPr>
            <a:xfrm>
              <a:off x="4320" y="1538"/>
              <a:ext cx="0" cy="336"/>
            </a:xfrm>
            <a:prstGeom prst="line">
              <a:avLst/>
            </a:prstGeom>
            <a:ln w="12700" cap="sq" cmpd="sng">
              <a:solidFill>
                <a:schemeClr val="tx1"/>
              </a:solidFill>
              <a:prstDash val="solid"/>
              <a:headEnd type="none" w="sm" len="sm"/>
              <a:tailEnd type="none" w="sm" len="sm"/>
            </a:ln>
          </p:spPr>
        </p:sp>
        <p:sp>
          <p:nvSpPr>
            <p:cNvPr id="17459" name="Rectangle 60"/>
            <p:cNvSpPr/>
            <p:nvPr/>
          </p:nvSpPr>
          <p:spPr>
            <a:xfrm>
              <a:off x="2976" y="1106"/>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60" name="Line 61"/>
            <p:cNvSpPr/>
            <p:nvPr/>
          </p:nvSpPr>
          <p:spPr>
            <a:xfrm>
              <a:off x="3168" y="1106"/>
              <a:ext cx="0" cy="336"/>
            </a:xfrm>
            <a:prstGeom prst="line">
              <a:avLst/>
            </a:prstGeom>
            <a:ln w="12700" cap="sq" cmpd="sng">
              <a:solidFill>
                <a:schemeClr val="tx1"/>
              </a:solidFill>
              <a:prstDash val="solid"/>
              <a:headEnd type="none" w="sm" len="sm"/>
              <a:tailEnd type="none" w="sm" len="sm"/>
            </a:ln>
          </p:spPr>
        </p:sp>
        <p:sp>
          <p:nvSpPr>
            <p:cNvPr id="17461" name="Line 62"/>
            <p:cNvSpPr/>
            <p:nvPr/>
          </p:nvSpPr>
          <p:spPr>
            <a:xfrm>
              <a:off x="3456" y="1106"/>
              <a:ext cx="0" cy="336"/>
            </a:xfrm>
            <a:prstGeom prst="line">
              <a:avLst/>
            </a:prstGeom>
            <a:ln w="12700" cap="sq" cmpd="sng">
              <a:solidFill>
                <a:schemeClr val="tx1"/>
              </a:solidFill>
              <a:prstDash val="solid"/>
              <a:headEnd type="none" w="sm" len="sm"/>
              <a:tailEnd type="none" w="sm" len="sm"/>
            </a:ln>
          </p:spPr>
        </p:sp>
        <p:sp>
          <p:nvSpPr>
            <p:cNvPr id="17462" name="Line 65"/>
            <p:cNvSpPr/>
            <p:nvPr/>
          </p:nvSpPr>
          <p:spPr>
            <a:xfrm flipH="1">
              <a:off x="3312" y="914"/>
              <a:ext cx="624" cy="192"/>
            </a:xfrm>
            <a:prstGeom prst="line">
              <a:avLst/>
            </a:prstGeom>
            <a:ln w="12700" cap="sq" cmpd="sng">
              <a:solidFill>
                <a:schemeClr val="tx1"/>
              </a:solidFill>
              <a:prstDash val="solid"/>
              <a:headEnd type="none" w="sm" len="sm"/>
              <a:tailEnd type="none" w="sm" len="sm"/>
            </a:ln>
          </p:spPr>
        </p:sp>
        <p:sp>
          <p:nvSpPr>
            <p:cNvPr id="17463" name="Line 66"/>
            <p:cNvSpPr/>
            <p:nvPr/>
          </p:nvSpPr>
          <p:spPr>
            <a:xfrm>
              <a:off x="3552" y="1298"/>
              <a:ext cx="624" cy="240"/>
            </a:xfrm>
            <a:prstGeom prst="line">
              <a:avLst/>
            </a:prstGeom>
            <a:ln w="12700" cap="sq" cmpd="sng">
              <a:solidFill>
                <a:schemeClr val="tx1"/>
              </a:solidFill>
              <a:prstDash val="solid"/>
              <a:headEnd type="none" w="sm" len="sm"/>
              <a:tailEnd type="none" w="sm" len="sm"/>
            </a:ln>
          </p:spPr>
        </p:sp>
        <p:sp>
          <p:nvSpPr>
            <p:cNvPr id="17464" name="Line 67"/>
            <p:cNvSpPr/>
            <p:nvPr/>
          </p:nvSpPr>
          <p:spPr>
            <a:xfrm flipH="1">
              <a:off x="3552" y="1682"/>
              <a:ext cx="384" cy="288"/>
            </a:xfrm>
            <a:prstGeom prst="line">
              <a:avLst/>
            </a:prstGeom>
            <a:ln w="12700" cap="sq" cmpd="sng">
              <a:solidFill>
                <a:schemeClr val="tx1"/>
              </a:solidFill>
              <a:prstDash val="solid"/>
              <a:headEnd type="none" w="sm" len="sm"/>
              <a:tailEnd type="none" w="sm" len="sm"/>
            </a:ln>
          </p:spPr>
        </p:sp>
        <p:sp>
          <p:nvSpPr>
            <p:cNvPr id="17465" name="Line 68"/>
            <p:cNvSpPr/>
            <p:nvPr/>
          </p:nvSpPr>
          <p:spPr>
            <a:xfrm>
              <a:off x="4416" y="1682"/>
              <a:ext cx="816" cy="288"/>
            </a:xfrm>
            <a:prstGeom prst="line">
              <a:avLst/>
            </a:prstGeom>
            <a:ln w="12700" cap="sq" cmpd="sng">
              <a:solidFill>
                <a:schemeClr val="tx1"/>
              </a:solidFill>
              <a:prstDash val="solid"/>
              <a:headEnd type="none" w="sm" len="sm"/>
              <a:tailEnd type="none" w="sm" len="sm"/>
            </a:ln>
          </p:spPr>
        </p:sp>
        <p:sp>
          <p:nvSpPr>
            <p:cNvPr id="17466" name="Line 69"/>
            <p:cNvSpPr/>
            <p:nvPr/>
          </p:nvSpPr>
          <p:spPr>
            <a:xfrm>
              <a:off x="3792" y="2114"/>
              <a:ext cx="720" cy="288"/>
            </a:xfrm>
            <a:prstGeom prst="line">
              <a:avLst/>
            </a:prstGeom>
            <a:ln w="12700" cap="sq" cmpd="sng">
              <a:solidFill>
                <a:schemeClr val="tx1"/>
              </a:solidFill>
              <a:prstDash val="solid"/>
              <a:headEnd type="none" w="sm" len="sm"/>
              <a:tailEnd type="none" w="sm" len="sm"/>
            </a:ln>
          </p:spPr>
        </p:sp>
        <p:sp>
          <p:nvSpPr>
            <p:cNvPr id="17467" name="Line 87"/>
            <p:cNvSpPr/>
            <p:nvPr/>
          </p:nvSpPr>
          <p:spPr>
            <a:xfrm flipH="1">
              <a:off x="3648" y="2930"/>
              <a:ext cx="48" cy="144"/>
            </a:xfrm>
            <a:prstGeom prst="line">
              <a:avLst/>
            </a:prstGeom>
            <a:ln w="12700" cap="sq" cmpd="sng">
              <a:solidFill>
                <a:schemeClr val="tx1"/>
              </a:solidFill>
              <a:prstDash val="solid"/>
              <a:headEnd type="none" w="sm" len="sm"/>
              <a:tailEnd type="none" w="sm" len="sm"/>
            </a:ln>
          </p:spPr>
        </p:sp>
        <p:sp>
          <p:nvSpPr>
            <p:cNvPr id="17468" name="Line 88"/>
            <p:cNvSpPr/>
            <p:nvPr/>
          </p:nvSpPr>
          <p:spPr>
            <a:xfrm>
              <a:off x="3696" y="2930"/>
              <a:ext cx="48" cy="144"/>
            </a:xfrm>
            <a:prstGeom prst="line">
              <a:avLst/>
            </a:prstGeom>
            <a:ln w="12700" cap="sq" cmpd="sng">
              <a:solidFill>
                <a:schemeClr val="tx1"/>
              </a:solidFill>
              <a:prstDash val="solid"/>
              <a:headEnd type="none" w="sm" len="sm"/>
              <a:tailEnd type="none" w="sm" len="sm"/>
            </a:ln>
          </p:spPr>
        </p:sp>
        <p:sp>
          <p:nvSpPr>
            <p:cNvPr id="17469" name="Rectangle 89"/>
            <p:cNvSpPr/>
            <p:nvPr/>
          </p:nvSpPr>
          <p:spPr>
            <a:xfrm>
              <a:off x="3600" y="2834"/>
              <a:ext cx="672" cy="336"/>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70" name="Line 90"/>
            <p:cNvSpPr/>
            <p:nvPr/>
          </p:nvSpPr>
          <p:spPr>
            <a:xfrm>
              <a:off x="3792" y="2834"/>
              <a:ext cx="0" cy="336"/>
            </a:xfrm>
            <a:prstGeom prst="line">
              <a:avLst/>
            </a:prstGeom>
            <a:ln w="12700" cap="sq" cmpd="sng">
              <a:solidFill>
                <a:schemeClr val="tx1"/>
              </a:solidFill>
              <a:prstDash val="solid"/>
              <a:headEnd type="none" w="sm" len="sm"/>
              <a:tailEnd type="none" w="sm" len="sm"/>
            </a:ln>
          </p:spPr>
        </p:sp>
        <p:sp>
          <p:nvSpPr>
            <p:cNvPr id="17471" name="Line 91"/>
            <p:cNvSpPr/>
            <p:nvPr/>
          </p:nvSpPr>
          <p:spPr>
            <a:xfrm>
              <a:off x="4080" y="2834"/>
              <a:ext cx="0" cy="336"/>
            </a:xfrm>
            <a:prstGeom prst="line">
              <a:avLst/>
            </a:prstGeom>
            <a:ln w="12700" cap="sq" cmpd="sng">
              <a:solidFill>
                <a:schemeClr val="tx1"/>
              </a:solidFill>
              <a:prstDash val="solid"/>
              <a:headEnd type="none" w="sm" len="sm"/>
              <a:tailEnd type="none" w="sm" len="sm"/>
            </a:ln>
          </p:spPr>
        </p:sp>
        <p:sp>
          <p:nvSpPr>
            <p:cNvPr id="17472" name="Line 92"/>
            <p:cNvSpPr/>
            <p:nvPr/>
          </p:nvSpPr>
          <p:spPr>
            <a:xfrm flipH="1">
              <a:off x="4128" y="2930"/>
              <a:ext cx="48" cy="144"/>
            </a:xfrm>
            <a:prstGeom prst="line">
              <a:avLst/>
            </a:prstGeom>
            <a:ln w="12700" cap="sq" cmpd="sng">
              <a:solidFill>
                <a:schemeClr val="tx1"/>
              </a:solidFill>
              <a:prstDash val="solid"/>
              <a:headEnd type="none" w="sm" len="sm"/>
              <a:tailEnd type="none" w="sm" len="sm"/>
            </a:ln>
          </p:spPr>
        </p:sp>
        <p:sp>
          <p:nvSpPr>
            <p:cNvPr id="17473" name="Line 93"/>
            <p:cNvSpPr/>
            <p:nvPr/>
          </p:nvSpPr>
          <p:spPr>
            <a:xfrm>
              <a:off x="4176" y="2930"/>
              <a:ext cx="48" cy="144"/>
            </a:xfrm>
            <a:prstGeom prst="line">
              <a:avLst/>
            </a:prstGeom>
            <a:ln w="12700" cap="sq" cmpd="sng">
              <a:solidFill>
                <a:schemeClr val="tx1"/>
              </a:solidFill>
              <a:prstDash val="solid"/>
              <a:headEnd type="none" w="sm" len="sm"/>
              <a:tailEnd type="none" w="sm" len="sm"/>
            </a:ln>
          </p:spPr>
        </p:sp>
        <p:sp>
          <p:nvSpPr>
            <p:cNvPr id="17474" name="Line 94"/>
            <p:cNvSpPr/>
            <p:nvPr/>
          </p:nvSpPr>
          <p:spPr>
            <a:xfrm flipH="1">
              <a:off x="3936" y="2546"/>
              <a:ext cx="336" cy="288"/>
            </a:xfrm>
            <a:prstGeom prst="line">
              <a:avLst/>
            </a:prstGeom>
            <a:ln w="12700" cap="sq" cmpd="sng">
              <a:solidFill>
                <a:schemeClr val="tx1"/>
              </a:solidFill>
              <a:prstDash val="solid"/>
              <a:headEnd type="none" w="sm" len="sm"/>
              <a:tailEnd type="none" w="sm" len="sm"/>
            </a:ln>
          </p:spPr>
        </p:sp>
        <p:sp>
          <p:nvSpPr>
            <p:cNvPr id="17475" name="Line 38"/>
            <p:cNvSpPr/>
            <p:nvPr/>
          </p:nvSpPr>
          <p:spPr>
            <a:xfrm flipH="1">
              <a:off x="3264" y="2066"/>
              <a:ext cx="48" cy="144"/>
            </a:xfrm>
            <a:prstGeom prst="line">
              <a:avLst/>
            </a:prstGeom>
            <a:ln w="12700" cap="sq" cmpd="sng">
              <a:solidFill>
                <a:schemeClr val="tx1"/>
              </a:solidFill>
              <a:prstDash val="solid"/>
              <a:headEnd type="none" w="sm" len="sm"/>
              <a:tailEnd type="none" w="sm" len="sm"/>
            </a:ln>
          </p:spPr>
        </p:sp>
        <p:sp>
          <p:nvSpPr>
            <p:cNvPr id="17476" name="Line 39"/>
            <p:cNvSpPr/>
            <p:nvPr/>
          </p:nvSpPr>
          <p:spPr>
            <a:xfrm>
              <a:off x="3312" y="2081"/>
              <a:ext cx="48" cy="144"/>
            </a:xfrm>
            <a:prstGeom prst="line">
              <a:avLst/>
            </a:prstGeom>
            <a:ln w="12700" cap="sq" cmpd="sng">
              <a:solidFill>
                <a:schemeClr val="tx1"/>
              </a:solidFill>
              <a:prstDash val="solid"/>
              <a:headEnd type="none" w="sm" len="sm"/>
              <a:tailEnd type="none" w="sm" len="sm"/>
            </a:ln>
          </p:spPr>
        </p:sp>
      </p:grpSp>
      <p:grpSp>
        <p:nvGrpSpPr>
          <p:cNvPr id="164973" name="Group 109"/>
          <p:cNvGrpSpPr/>
          <p:nvPr/>
        </p:nvGrpSpPr>
        <p:grpSpPr>
          <a:xfrm>
            <a:off x="2743200" y="3581400"/>
            <a:ext cx="2590800" cy="3168650"/>
            <a:chOff x="1632" y="2256"/>
            <a:chExt cx="1632" cy="1996"/>
          </a:xfrm>
        </p:grpSpPr>
        <p:sp>
          <p:nvSpPr>
            <p:cNvPr id="17418" name="Text Box 72"/>
            <p:cNvSpPr txBox="1"/>
            <p:nvPr/>
          </p:nvSpPr>
          <p:spPr>
            <a:xfrm>
              <a:off x="1632" y="2352"/>
              <a:ext cx="1624" cy="1900"/>
            </a:xfrm>
            <a:prstGeom prst="rect">
              <a:avLst/>
            </a:prstGeom>
            <a:noFill/>
            <a:ln w="12700">
              <a:noFill/>
            </a:ln>
          </p:spPr>
          <p:txBody>
            <a:bodyPr wrap="none">
              <a:spAutoFit/>
            </a:bodyPr>
            <a:p>
              <a:pPr eaLnBrk="1" hangingPunct="1"/>
              <a:r>
                <a:rPr lang="en-US" altLang="zh-CN" sz="3200" b="1" dirty="0">
                  <a:latin typeface="Times New Roman" panose="02020603050405020304" pitchFamily="18" charset="0"/>
                  <a:ea typeface="宋体" panose="02010600030101010101" pitchFamily="2" charset="-122"/>
                </a:rPr>
                <a:t>         A</a:t>
              </a:r>
              <a:endParaRPr lang="en-US" altLang="zh-CN" sz="3200" b="1" dirty="0">
                <a:latin typeface="Times New Roman" panose="02020603050405020304" pitchFamily="18" charset="0"/>
                <a:ea typeface="宋体" panose="02010600030101010101" pitchFamily="2" charset="-122"/>
              </a:endParaRPr>
            </a:p>
            <a:p>
              <a:pPr eaLnBrk="1" hangingPunct="1"/>
              <a:r>
                <a:rPr lang="en-US" altLang="zh-CN" sz="3200" b="1" dirty="0">
                  <a:latin typeface="Times New Roman" panose="02020603050405020304" pitchFamily="18" charset="0"/>
                  <a:ea typeface="宋体" panose="02010600030101010101" pitchFamily="2" charset="-122"/>
                </a:rPr>
                <a:t>B</a:t>
              </a:r>
              <a:endParaRPr lang="en-US" altLang="zh-CN" sz="3200" b="1" dirty="0">
                <a:latin typeface="Times New Roman" panose="02020603050405020304" pitchFamily="18" charset="0"/>
                <a:ea typeface="宋体" panose="02010600030101010101" pitchFamily="2" charset="-122"/>
              </a:endParaRPr>
            </a:p>
            <a:p>
              <a:pPr eaLnBrk="1" hangingPunct="1"/>
              <a:r>
                <a:rPr lang="en-US" altLang="zh-CN" sz="3200" b="1" dirty="0">
                  <a:latin typeface="Times New Roman" panose="02020603050405020304" pitchFamily="18" charset="0"/>
                  <a:ea typeface="宋体" panose="02010600030101010101" pitchFamily="2" charset="-122"/>
                </a:rPr>
                <a:t>          C</a:t>
              </a:r>
              <a:endParaRPr lang="en-US" altLang="zh-CN" sz="3200" b="1" dirty="0">
                <a:latin typeface="Times New Roman" panose="02020603050405020304" pitchFamily="18" charset="0"/>
                <a:ea typeface="宋体" panose="02010600030101010101" pitchFamily="2" charset="-122"/>
              </a:endParaRPr>
            </a:p>
            <a:p>
              <a:pPr eaLnBrk="1" hangingPunct="1"/>
              <a:r>
                <a:rPr lang="en-US" altLang="zh-CN" sz="3200" b="1" dirty="0">
                  <a:latin typeface="Times New Roman" panose="02020603050405020304" pitchFamily="18" charset="0"/>
                  <a:ea typeface="宋体" panose="02010600030101010101" pitchFamily="2" charset="-122"/>
                </a:rPr>
                <a:t>   E               D</a:t>
              </a:r>
              <a:endParaRPr lang="en-US" altLang="zh-CN" sz="3200" b="1" dirty="0">
                <a:latin typeface="Times New Roman" panose="02020603050405020304" pitchFamily="18" charset="0"/>
                <a:ea typeface="宋体" panose="02010600030101010101" pitchFamily="2" charset="-122"/>
              </a:endParaRPr>
            </a:p>
            <a:p>
              <a:pPr eaLnBrk="1" hangingPunct="1"/>
              <a:r>
                <a:rPr lang="en-US" altLang="zh-CN" sz="3200" b="1" dirty="0">
                  <a:latin typeface="Times New Roman" panose="02020603050405020304" pitchFamily="18" charset="0"/>
                  <a:ea typeface="宋体" panose="02010600030101010101" pitchFamily="2" charset="-122"/>
                </a:rPr>
                <a:t>              F</a:t>
              </a:r>
              <a:endParaRPr lang="en-US" altLang="zh-CN" sz="3200" b="1" dirty="0">
                <a:latin typeface="Times New Roman" panose="02020603050405020304" pitchFamily="18" charset="0"/>
                <a:ea typeface="宋体" panose="02010600030101010101" pitchFamily="2" charset="-122"/>
              </a:endParaRPr>
            </a:p>
            <a:p>
              <a:pPr eaLnBrk="1" hangingPunct="1"/>
              <a:r>
                <a:rPr lang="en-US" altLang="zh-CN" sz="3200" b="1" dirty="0">
                  <a:latin typeface="Times New Roman" panose="02020603050405020304" pitchFamily="18" charset="0"/>
                  <a:ea typeface="宋体" panose="02010600030101010101" pitchFamily="2" charset="-122"/>
                </a:rPr>
                <a:t>      G</a:t>
              </a:r>
              <a:r>
                <a:rPr lang="en-US" altLang="zh-CN" sz="3200" dirty="0">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p:txBody>
        </p:sp>
        <p:sp>
          <p:nvSpPr>
            <p:cNvPr id="17419" name="Oval 73"/>
            <p:cNvSpPr/>
            <p:nvPr/>
          </p:nvSpPr>
          <p:spPr>
            <a:xfrm>
              <a:off x="2208" y="2400"/>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0" name="Oval 74"/>
            <p:cNvSpPr/>
            <p:nvPr/>
          </p:nvSpPr>
          <p:spPr>
            <a:xfrm>
              <a:off x="2304" y="2976"/>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1" name="Oval 75"/>
            <p:cNvSpPr/>
            <p:nvPr/>
          </p:nvSpPr>
          <p:spPr>
            <a:xfrm>
              <a:off x="1632" y="2688"/>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2" name="Oval 76"/>
            <p:cNvSpPr/>
            <p:nvPr/>
          </p:nvSpPr>
          <p:spPr>
            <a:xfrm>
              <a:off x="2976" y="3312"/>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3" name="Oval 77"/>
            <p:cNvSpPr/>
            <p:nvPr/>
          </p:nvSpPr>
          <p:spPr>
            <a:xfrm>
              <a:off x="1824" y="3312"/>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4" name="Oval 78"/>
            <p:cNvSpPr/>
            <p:nvPr/>
          </p:nvSpPr>
          <p:spPr>
            <a:xfrm>
              <a:off x="2496" y="3600"/>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25" name="Line 81"/>
            <p:cNvSpPr/>
            <p:nvPr/>
          </p:nvSpPr>
          <p:spPr>
            <a:xfrm>
              <a:off x="1920" y="2880"/>
              <a:ext cx="384" cy="192"/>
            </a:xfrm>
            <a:prstGeom prst="line">
              <a:avLst/>
            </a:prstGeom>
            <a:ln w="12700" cap="sq" cmpd="sng">
              <a:solidFill>
                <a:schemeClr val="tx1"/>
              </a:solidFill>
              <a:prstDash val="solid"/>
              <a:headEnd type="none" w="sm" len="sm"/>
              <a:tailEnd type="none" w="sm" len="sm"/>
            </a:ln>
          </p:spPr>
        </p:sp>
        <p:sp>
          <p:nvSpPr>
            <p:cNvPr id="17426" name="Line 82"/>
            <p:cNvSpPr/>
            <p:nvPr/>
          </p:nvSpPr>
          <p:spPr>
            <a:xfrm>
              <a:off x="2592" y="3168"/>
              <a:ext cx="432" cy="192"/>
            </a:xfrm>
            <a:prstGeom prst="line">
              <a:avLst/>
            </a:prstGeom>
            <a:ln w="12700" cap="sq" cmpd="sng">
              <a:solidFill>
                <a:schemeClr val="tx1"/>
              </a:solidFill>
              <a:prstDash val="solid"/>
              <a:headEnd type="none" w="sm" len="sm"/>
              <a:tailEnd type="none" w="sm" len="sm"/>
            </a:ln>
          </p:spPr>
        </p:sp>
        <p:sp>
          <p:nvSpPr>
            <p:cNvPr id="17427" name="Line 84"/>
            <p:cNvSpPr/>
            <p:nvPr/>
          </p:nvSpPr>
          <p:spPr>
            <a:xfrm>
              <a:off x="2112" y="3504"/>
              <a:ext cx="384" cy="192"/>
            </a:xfrm>
            <a:prstGeom prst="line">
              <a:avLst/>
            </a:prstGeom>
            <a:ln w="12700" cap="sq" cmpd="sng">
              <a:solidFill>
                <a:schemeClr val="tx1"/>
              </a:solidFill>
              <a:prstDash val="solid"/>
              <a:headEnd type="none" w="sm" len="sm"/>
              <a:tailEnd type="none" w="sm" len="sm"/>
            </a:ln>
          </p:spPr>
        </p:sp>
        <p:sp>
          <p:nvSpPr>
            <p:cNvPr id="17428" name="Line 85"/>
            <p:cNvSpPr/>
            <p:nvPr/>
          </p:nvSpPr>
          <p:spPr>
            <a:xfrm flipH="1">
              <a:off x="2064" y="3168"/>
              <a:ext cx="240" cy="192"/>
            </a:xfrm>
            <a:prstGeom prst="line">
              <a:avLst/>
            </a:prstGeom>
            <a:ln w="12700" cap="sq" cmpd="sng">
              <a:solidFill>
                <a:schemeClr val="tx1"/>
              </a:solidFill>
              <a:prstDash val="solid"/>
              <a:headEnd type="none" w="sm" len="sm"/>
              <a:tailEnd type="none" w="sm" len="sm"/>
            </a:ln>
          </p:spPr>
        </p:sp>
        <p:sp>
          <p:nvSpPr>
            <p:cNvPr id="17429" name="Line 86"/>
            <p:cNvSpPr/>
            <p:nvPr/>
          </p:nvSpPr>
          <p:spPr>
            <a:xfrm flipH="1">
              <a:off x="1872" y="2592"/>
              <a:ext cx="336" cy="144"/>
            </a:xfrm>
            <a:prstGeom prst="line">
              <a:avLst/>
            </a:prstGeom>
            <a:ln w="12700" cap="sq" cmpd="sng">
              <a:solidFill>
                <a:schemeClr val="tx1"/>
              </a:solidFill>
              <a:prstDash val="solid"/>
              <a:headEnd type="none" w="sm" len="sm"/>
              <a:tailEnd type="none" w="sm" len="sm"/>
            </a:ln>
          </p:spPr>
        </p:sp>
        <p:sp>
          <p:nvSpPr>
            <p:cNvPr id="17430" name="Oval 95"/>
            <p:cNvSpPr/>
            <p:nvPr/>
          </p:nvSpPr>
          <p:spPr>
            <a:xfrm>
              <a:off x="2016" y="3936"/>
              <a:ext cx="288" cy="288"/>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7431" name="Line 96"/>
            <p:cNvSpPr/>
            <p:nvPr/>
          </p:nvSpPr>
          <p:spPr>
            <a:xfrm flipH="1">
              <a:off x="2256" y="3792"/>
              <a:ext cx="240" cy="192"/>
            </a:xfrm>
            <a:prstGeom prst="line">
              <a:avLst/>
            </a:prstGeom>
            <a:ln w="12700" cap="sq" cmpd="sng">
              <a:solidFill>
                <a:schemeClr val="tx1"/>
              </a:solidFill>
              <a:prstDash val="solid"/>
              <a:headEnd type="none" w="sm" len="sm"/>
              <a:tailEnd type="none" w="sm" len="sm"/>
            </a:ln>
          </p:spPr>
        </p:sp>
        <p:cxnSp>
          <p:nvCxnSpPr>
            <p:cNvPr id="17432" name="AutoShape 97"/>
            <p:cNvCxnSpPr>
              <a:endCxn id="17419" idx="0"/>
            </p:cNvCxnSpPr>
            <p:nvPr/>
          </p:nvCxnSpPr>
          <p:spPr>
            <a:xfrm>
              <a:off x="1920" y="2256"/>
              <a:ext cx="432" cy="144"/>
            </a:xfrm>
            <a:prstGeom prst="curvedConnector2">
              <a:avLst/>
            </a:prstGeom>
            <a:ln w="12700" cap="sq" cmpd="sng">
              <a:solidFill>
                <a:srgbClr val="0000FF"/>
              </a:solidFill>
              <a:prstDash val="solid"/>
              <a:headEnd type="none" w="sm" len="sm"/>
              <a:tailEnd type="triangle" w="med" len="lg"/>
            </a:ln>
          </p:spPr>
        </p:cxnSp>
      </p:gr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4970"/>
                                        </p:tgtEl>
                                        <p:attrNameLst>
                                          <p:attrName>style.visibility</p:attrName>
                                        </p:attrNameLst>
                                      </p:cBhvr>
                                      <p:to>
                                        <p:strVal val="visible"/>
                                      </p:to>
                                    </p:set>
                                    <p:animEffect transition="in" filter="wipe(up)">
                                      <p:cBhvr>
                                        <p:cTn id="7" dur="500"/>
                                        <p:tgtEl>
                                          <p:spTgt spid="164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4972"/>
                                        </p:tgtEl>
                                        <p:attrNameLst>
                                          <p:attrName>style.visibility</p:attrName>
                                        </p:attrNameLst>
                                      </p:cBhvr>
                                      <p:to>
                                        <p:strVal val="visible"/>
                                      </p:to>
                                    </p:set>
                                    <p:animEffect transition="in" filter="wipe(up)">
                                      <p:cBhvr>
                                        <p:cTn id="12" dur="500"/>
                                        <p:tgtEl>
                                          <p:spTgt spid="164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935"/>
                                        </p:tgtEl>
                                        <p:attrNameLst>
                                          <p:attrName>style.visibility</p:attrName>
                                        </p:attrNameLst>
                                      </p:cBhvr>
                                      <p:to>
                                        <p:strVal val="visible"/>
                                      </p:to>
                                    </p:set>
                                    <p:animEffect transition="in" filter="wipe(left)">
                                      <p:cBhvr>
                                        <p:cTn id="17" dur="500"/>
                                        <p:tgtEl>
                                          <p:spTgt spid="16493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7411"/>
                                        </p:tgtEl>
                                        <p:attrNameLst>
                                          <p:attrName>style.visibility</p:attrName>
                                        </p:attrNameLst>
                                      </p:cBhvr>
                                      <p:to>
                                        <p:strVal val="visible"/>
                                      </p:to>
                                    </p:set>
                                    <p:animEffect transition="in" filter="wipe(up)">
                                      <p:cBhvr>
                                        <p:cTn id="21" dur="500"/>
                                        <p:tgtEl>
                                          <p:spTgt spid="174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4973"/>
                                        </p:tgtEl>
                                        <p:attrNameLst>
                                          <p:attrName>style.visibility</p:attrName>
                                        </p:attrNameLst>
                                      </p:cBhvr>
                                      <p:to>
                                        <p:strVal val="visible"/>
                                      </p:to>
                                    </p:set>
                                    <p:animEffect transition="in" filter="wipe(up)">
                                      <p:cBhvr>
                                        <p:cTn id="26" dur="500"/>
                                        <p:tgtEl>
                                          <p:spTgt spid="164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3"/>
          <p:cNvPicPr>
            <a:picLocks noChangeAspect="1"/>
          </p:cNvPicPr>
          <p:nvPr/>
        </p:nvPicPr>
        <p:blipFill>
          <a:blip r:embed="rId1"/>
          <a:stretch>
            <a:fillRect/>
          </a:stretch>
        </p:blipFill>
        <p:spPr>
          <a:xfrm>
            <a:off x="71438" y="260350"/>
            <a:ext cx="8964612" cy="6369050"/>
          </a:xfrm>
          <a:prstGeom prst="rect">
            <a:avLst/>
          </a:prstGeom>
          <a:noFill/>
          <a:ln w="9525">
            <a:noFill/>
          </a:ln>
        </p:spPr>
      </p:pic>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p:cover dir="l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0" y="1128395"/>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孩子兄弟表示法的类型定义如下：</a:t>
            </a:r>
            <a:endParaRPr lang="zh-CN" altLang="en-US" b="1" dirty="0">
              <a:latin typeface="黑体" panose="02010609060101010101" pitchFamily="2" charset="-122"/>
              <a:ea typeface="黑体" panose="02010609060101010101" pitchFamily="2" charset="-122"/>
            </a:endParaRPr>
          </a:p>
        </p:txBody>
      </p:sp>
      <p:sp>
        <p:nvSpPr>
          <p:cNvPr id="94211" name="Text Box 3"/>
          <p:cNvSpPr txBox="1"/>
          <p:nvPr/>
        </p:nvSpPr>
        <p:spPr>
          <a:xfrm>
            <a:off x="0" y="1752600"/>
            <a:ext cx="9144000" cy="32302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dirty="0">
                <a:latin typeface="Times New Roman" panose="02020603050405020304" pitchFamily="18" charset="0"/>
              </a:rPr>
              <a:t>typedef struct CSNode</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DataType data;  /*</a:t>
            </a:r>
            <a:r>
              <a:rPr lang="zh-CN" altLang="en-US" sz="2400" dirty="0">
                <a:latin typeface="Times New Roman" panose="02020603050405020304" pitchFamily="18" charset="0"/>
              </a:rPr>
              <a:t>结点信息*</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Struct CSNode </a:t>
            </a:r>
            <a:r>
              <a:rPr lang="en-US" altLang="zh-CN" sz="2400" b="1" dirty="0">
                <a:solidFill>
                  <a:srgbClr val="C00000"/>
                </a:solidFill>
                <a:latin typeface="Times New Roman" panose="02020603050405020304" pitchFamily="18" charset="0"/>
              </a:rPr>
              <a:t>*FirstChild</a:t>
            </a:r>
            <a:r>
              <a:rPr lang="en-US" altLang="zh-CN" sz="2400" dirty="0">
                <a:latin typeface="Times New Roman" panose="02020603050405020304" pitchFamily="18" charset="0"/>
              </a:rPr>
              <a:t>, </a:t>
            </a:r>
            <a:r>
              <a:rPr lang="en-US" altLang="zh-CN" sz="2400" b="1" dirty="0">
                <a:solidFill>
                  <a:srgbClr val="C00000"/>
                </a:solidFill>
                <a:latin typeface="Times New Roman" panose="02020603050405020304" pitchFamily="18" charset="0"/>
              </a:rPr>
              <a:t>*Nextsibling</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第一个孩子</a:t>
            </a:r>
            <a:r>
              <a:rPr lang="en-US" altLang="zh-CN" sz="2400" dirty="0">
                <a:latin typeface="Times New Roman" panose="02020603050405020304" pitchFamily="18" charset="0"/>
              </a:rPr>
              <a:t>,</a:t>
            </a:r>
            <a:r>
              <a:rPr lang="zh-CN" altLang="en-US" sz="2400" dirty="0">
                <a:latin typeface="Times New Roman" panose="02020603050405020304" pitchFamily="18" charset="0"/>
              </a:rPr>
              <a:t>下一个兄弟*</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eaLnBrk="1" hangingPunct="1">
              <a:lnSpc>
                <a:spcPct val="100000"/>
              </a:lnSpc>
              <a:spcBef>
                <a:spcPct val="50000"/>
              </a:spcBef>
              <a:buFontTx/>
              <a:buNone/>
            </a:pPr>
            <a:r>
              <a:rPr lang="en-US" altLang="zh-CN" sz="2400" dirty="0">
                <a:latin typeface="宋体" panose="02010600030101010101" pitchFamily="2" charset="-122"/>
              </a:rPr>
              <a:t> }</a:t>
            </a:r>
            <a:r>
              <a:rPr lang="en-US" altLang="zh-CN" sz="2400" b="1" dirty="0">
                <a:solidFill>
                  <a:srgbClr val="002060"/>
                </a:solidFill>
                <a:latin typeface="宋体" panose="02010600030101010101" pitchFamily="2" charset="-122"/>
              </a:rPr>
              <a:t>CSNode</a:t>
            </a:r>
            <a:r>
              <a:rPr lang="en-US" altLang="zh-CN" sz="2400" dirty="0">
                <a:latin typeface="宋体" panose="02010600030101010101" pitchFamily="2" charset="-122"/>
              </a:rPr>
              <a:t>, </a:t>
            </a:r>
            <a:r>
              <a:rPr lang="en-US" altLang="zh-CN" sz="2400" b="1" dirty="0">
                <a:solidFill>
                  <a:srgbClr val="002060"/>
                </a:solidFill>
                <a:latin typeface="宋体" panose="02010600030101010101" pitchFamily="2" charset="-122"/>
              </a:rPr>
              <a:t>*CSTree</a:t>
            </a:r>
            <a:r>
              <a:rPr lang="en-US" altLang="zh-CN" sz="2400" dirty="0">
                <a:latin typeface="宋体" panose="02010600030101010101" pitchFamily="2" charset="-122"/>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2"/>
          <p:cNvSpPr txBox="1"/>
          <p:nvPr/>
        </p:nvSpPr>
        <p:spPr>
          <a:xfrm>
            <a:off x="0" y="843280"/>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latin typeface="华文仿宋" panose="02010600040101010101" pitchFamily="2" charset="-122"/>
                <a:ea typeface="华文仿宋" panose="02010600040101010101" pitchFamily="2" charset="-122"/>
              </a:rPr>
              <a:t>孩子兄弟</a:t>
            </a:r>
            <a:r>
              <a:rPr lang="zh-CN" altLang="en-US" b="1" dirty="0">
                <a:latin typeface="华文仿宋" panose="02010600040101010101" pitchFamily="2" charset="-122"/>
                <a:ea typeface="华文仿宋" panose="02010600040101010101" pitchFamily="2" charset="-122"/>
              </a:rPr>
              <a:t>表示法的优点：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 易于</a:t>
            </a:r>
            <a:r>
              <a:rPr lang="zh-CN" altLang="en-US" b="1" dirty="0">
                <a:solidFill>
                  <a:srgbClr val="C00000"/>
                </a:solidFill>
                <a:latin typeface="华文仿宋" panose="02010600040101010101" pitchFamily="2" charset="-122"/>
                <a:ea typeface="华文仿宋" panose="02010600040101010101" pitchFamily="2" charset="-122"/>
              </a:rPr>
              <a:t>查找某个结点的孩子</a:t>
            </a:r>
            <a:r>
              <a:rPr lang="zh-CN" altLang="en-US" b="1" dirty="0">
                <a:solidFill>
                  <a:srgbClr val="C00000"/>
                </a:solidFill>
                <a:latin typeface="华文仿宋" panose="02010600040101010101" pitchFamily="2" charset="-122"/>
                <a:ea typeface="华文仿宋" panose="02010600040101010101" pitchFamily="2" charset="-122"/>
              </a:rPr>
              <a:t>结点</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
        <p:nvSpPr>
          <p:cNvPr id="87043" name="Text Box 4"/>
          <p:cNvSpPr txBox="1"/>
          <p:nvPr/>
        </p:nvSpPr>
        <p:spPr>
          <a:xfrm>
            <a:off x="0" y="2396490"/>
            <a:ext cx="9144000" cy="11684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孩子兄弟</a:t>
            </a:r>
            <a:r>
              <a:rPr lang="zh-CN" altLang="en-US" b="1" dirty="0">
                <a:latin typeface="华文仿宋" panose="02010600040101010101" pitchFamily="2" charset="-122"/>
                <a:ea typeface="华文仿宋" panose="02010600040101010101" pitchFamily="2" charset="-122"/>
              </a:rPr>
              <a:t>表示法的缺点：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宋体" panose="02010600030101010101" pitchFamily="2" charset="-122"/>
              </a:rPr>
              <a:t>    </a:t>
            </a:r>
            <a:r>
              <a:rPr lang="zh-CN" altLang="en-US" b="1" dirty="0">
                <a:solidFill>
                  <a:srgbClr val="C00000"/>
                </a:solidFill>
                <a:latin typeface="华文仿宋" panose="02010600040101010101" pitchFamily="2" charset="-122"/>
                <a:ea typeface="华文仿宋" panose="02010600040101010101" pitchFamily="2" charset="-122"/>
              </a:rPr>
              <a:t>查找某个节点的双亲节点效率低</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2"/>
          <p:cNvSpPr txBox="1"/>
          <p:nvPr/>
        </p:nvSpPr>
        <p:spPr>
          <a:xfrm>
            <a:off x="0" y="717550"/>
            <a:ext cx="4584065" cy="4338320"/>
          </a:xfrm>
          <a:prstGeom prst="rect">
            <a:avLst/>
          </a:prstGeom>
          <a:noFill/>
          <a:ln w="12700">
            <a:noFill/>
          </a:ln>
        </p:spPr>
        <p:txBody>
          <a:bodyPr wrap="square">
            <a:spAutoFit/>
          </a:bodyPr>
          <a:p>
            <a:pPr eaLnBrk="1" hangingPunct="1">
              <a:spcBef>
                <a:spcPct val="50000"/>
              </a:spcBef>
            </a:pPr>
            <a:r>
              <a:rPr lang="en-US" altLang="zh-CN" b="0" dirty="0">
                <a:sym typeface="+mn-ea"/>
              </a:rPr>
              <a:t>int Depth(CSTree T)</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    if (T==NULL)  return 0;</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    else{</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       d1 = </a:t>
            </a:r>
            <a:r>
              <a:rPr lang="en-US" altLang="zh-CN" dirty="0">
                <a:solidFill>
                  <a:srgbClr val="C00000"/>
                </a:solidFill>
                <a:sym typeface="+mn-ea"/>
              </a:rPr>
              <a:t>Depth(T-&gt;firstchild)</a:t>
            </a:r>
            <a:r>
              <a:rPr lang="en-US" altLang="zh-CN" b="0" dirty="0">
                <a:sym typeface="+mn-ea"/>
              </a:rPr>
              <a:t>;</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       d2 = </a:t>
            </a:r>
            <a:r>
              <a:rPr lang="en-US" altLang="zh-CN" dirty="0">
                <a:solidFill>
                  <a:srgbClr val="C00000"/>
                </a:solidFill>
                <a:sym typeface="+mn-ea"/>
              </a:rPr>
              <a:t>Depth(T-&gt;nextsibling)</a:t>
            </a:r>
            <a:r>
              <a:rPr lang="en-US" altLang="zh-CN" b="0" dirty="0">
                <a:sym typeface="+mn-ea"/>
              </a:rPr>
              <a:t>;</a:t>
            </a:r>
            <a:endParaRPr lang="en-US" altLang="zh-CN" b="0" dirty="0">
              <a:latin typeface="Times New Roman" panose="02020603050405020304" pitchFamily="18" charset="0"/>
              <a:ea typeface="宋体" panose="02010600030101010101" pitchFamily="2" charset="-122"/>
            </a:endParaRPr>
          </a:p>
          <a:p>
            <a:pPr eaLnBrk="1" hangingPunct="1">
              <a:spcBef>
                <a:spcPct val="50000"/>
              </a:spcBef>
            </a:pPr>
            <a:r>
              <a:rPr lang="en-US" altLang="zh-CN" b="0" dirty="0">
                <a:sym typeface="+mn-ea"/>
              </a:rPr>
              <a:t>       return Max{</a:t>
            </a:r>
            <a:r>
              <a:rPr lang="en-US" altLang="zh-CN" dirty="0">
                <a:solidFill>
                  <a:srgbClr val="C00000"/>
                </a:solidFill>
                <a:sym typeface="+mn-ea"/>
              </a:rPr>
              <a:t>d1+1</a:t>
            </a:r>
            <a:r>
              <a:rPr lang="en-US" altLang="zh-CN" b="0" dirty="0">
                <a:sym typeface="+mn-ea"/>
              </a:rPr>
              <a:t>,</a:t>
            </a:r>
            <a:r>
              <a:rPr lang="en-US" altLang="zh-CN" dirty="0">
                <a:solidFill>
                  <a:srgbClr val="C00000"/>
                </a:solidFill>
                <a:sym typeface="+mn-ea"/>
              </a:rPr>
              <a:t>d2</a:t>
            </a:r>
            <a:r>
              <a:rPr lang="en-US" altLang="zh-CN" b="0" dirty="0">
                <a:sym typeface="+mn-ea"/>
              </a:rPr>
              <a:t>}</a:t>
            </a:r>
            <a:endParaRPr lang="en-US" altLang="zh-CN" b="0" dirty="0">
              <a:sym typeface="+mn-ea"/>
            </a:endParaRPr>
          </a:p>
          <a:p>
            <a:pPr eaLnBrk="1" hangingPunct="1">
              <a:spcBef>
                <a:spcPct val="50000"/>
              </a:spcBef>
            </a:pPr>
            <a:r>
              <a:rPr lang="en-US" altLang="zh-CN" b="0" dirty="0">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197636" name="Text Box 1028">
            <a:hlinkClick r:id="" action="ppaction://hlinkshowjump?jump=nextslide"/>
          </p:cNvPr>
          <p:cNvSpPr txBox="1"/>
          <p:nvPr/>
        </p:nvSpPr>
        <p:spPr>
          <a:xfrm>
            <a:off x="0" y="0"/>
            <a:ext cx="7736840" cy="521970"/>
          </a:xfrm>
          <a:prstGeom prst="rect">
            <a:avLst/>
          </a:prstGeom>
          <a:noFill/>
          <a:ln w="12700">
            <a:noFill/>
          </a:ln>
        </p:spPr>
        <p:txBody>
          <a:bodyPr wrap="square">
            <a:spAutoFit/>
          </a:bodyPr>
          <a:p>
            <a:pPr eaLnBrk="1" hangingPunct="1"/>
            <a:r>
              <a:rPr lang="zh-CN" altLang="en-US" sz="2800" dirty="0">
                <a:solidFill>
                  <a:schemeClr val="tx1"/>
                </a:solidFill>
                <a:latin typeface="黑体" panose="02010609060101010101" pitchFamily="2" charset="-122"/>
                <a:ea typeface="黑体" panose="02010609060101010101" pitchFamily="2" charset="-122"/>
                <a:cs typeface="黑体" panose="02010609060101010101" pitchFamily="2" charset="-122"/>
              </a:rPr>
              <a:t>例</a:t>
            </a:r>
            <a:r>
              <a:rPr lang="en-US" altLang="zh-CN" sz="2800" dirty="0">
                <a:solidFill>
                  <a:schemeClr val="tx1"/>
                </a:solidFill>
                <a:latin typeface="黑体" panose="02010609060101010101" pitchFamily="2" charset="-122"/>
                <a:ea typeface="黑体" panose="02010609060101010101" pitchFamily="2" charset="-122"/>
                <a:cs typeface="黑体" panose="02010609060101010101" pitchFamily="2" charset="-122"/>
              </a:rPr>
              <a:t>1</a:t>
            </a:r>
            <a:r>
              <a:rPr lang="zh-CN" altLang="en-US" sz="2800" dirty="0">
                <a:solidFill>
                  <a:schemeClr val="tx1"/>
                </a:solidFill>
                <a:latin typeface="黑体" panose="02010609060101010101" pitchFamily="2" charset="-122"/>
                <a:ea typeface="黑体" panose="02010609060101010101" pitchFamily="2" charset="-122"/>
                <a:cs typeface="黑体" panose="02010609060101010101" pitchFamily="2" charset="-122"/>
              </a:rPr>
              <a:t>、应用孩子兄弟表示法求树的深度</a:t>
            </a:r>
            <a:endParaRPr lang="zh-CN" altLang="en-US" sz="2800"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pic>
        <p:nvPicPr>
          <p:cNvPr id="18434" name="Picture 3"/>
          <p:cNvPicPr>
            <a:picLocks noChangeAspect="1"/>
          </p:cNvPicPr>
          <p:nvPr>
            <p:custDataLst>
              <p:tags r:id="rId1"/>
            </p:custDataLst>
          </p:nvPr>
        </p:nvPicPr>
        <p:blipFill>
          <a:blip r:embed="rId2"/>
          <a:stretch>
            <a:fillRect/>
          </a:stretch>
        </p:blipFill>
        <p:spPr>
          <a:xfrm>
            <a:off x="4227195" y="665480"/>
            <a:ext cx="5017770" cy="622046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strips(upRight)">
                                      <p:cBhvr>
                                        <p:cTn id="7" dur="500"/>
                                        <p:tgtEl>
                                          <p:spTgt spid="137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6"/>
                                        </p:tgtEl>
                                        <p:attrNameLst>
                                          <p:attrName>style.visibility</p:attrName>
                                        </p:attrNameLst>
                                      </p:cBhvr>
                                      <p:to>
                                        <p:strVal val="visible"/>
                                      </p:to>
                                    </p:set>
                                    <p:animEffect transition="in" filter="wipe(left)">
                                      <p:cBhvr>
                                        <p:cTn id="12" dur="5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976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ext Box 2"/>
          <p:cNvSpPr txBox="1"/>
          <p:nvPr/>
        </p:nvSpPr>
        <p:spPr>
          <a:xfrm>
            <a:off x="0" y="686118"/>
            <a:ext cx="4871085" cy="6185535"/>
          </a:xfrm>
          <a:prstGeom prst="rect">
            <a:avLst/>
          </a:prstGeom>
          <a:noFill/>
          <a:ln w="12700">
            <a:noFill/>
          </a:ln>
        </p:spPr>
        <p:txBody>
          <a:bodyPr wrap="none">
            <a:spAutoFit/>
          </a:bodyPr>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void OutPath( </a:t>
            </a:r>
            <a:r>
              <a:rPr lang="en-US" altLang="zh-CN" b="0" dirty="0">
                <a:sym typeface="+mn-ea"/>
              </a:rPr>
              <a:t>CSTree</a:t>
            </a:r>
            <a:r>
              <a:rPr lang="en-US" altLang="zh-CN" b="0" dirty="0">
                <a:solidFill>
                  <a:schemeClr val="tx1"/>
                </a:solidFill>
                <a:latin typeface="Times New Roman" panose="02020603050405020304" pitchFamily="18" charset="0"/>
                <a:ea typeface="楷体_GB2312" pitchFamily="49" charset="-122"/>
              </a:rPr>
              <a:t> T, Stack&amp; S ) {  </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while ( !T ) {</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Push(S, T-&gt;data );</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if ( !T-&gt;firstchild ) Printstack(S);</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else OutPath( T-&gt;firstchild, S );</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Pop(S);</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T = T-&gt;nextsibling;</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楷体_GB2312" pitchFamily="49" charset="-122"/>
              </a:rPr>
              <a:t>    } </a:t>
            </a:r>
            <a:endParaRPr lang="en-US" altLang="zh-CN" b="0" dirty="0">
              <a:solidFill>
                <a:schemeClr val="tx1"/>
              </a:solidFill>
              <a:latin typeface="Times New Roman" panose="02020603050405020304" pitchFamily="18" charset="0"/>
              <a:ea typeface="楷体_GB2312" pitchFamily="49" charset="-122"/>
            </a:endParaRPr>
          </a:p>
          <a:p>
            <a:pPr algn="l" eaLnBrk="1" hangingPunct="1">
              <a:lnSpc>
                <a:spcPct val="150000"/>
              </a:lnSpc>
            </a:pPr>
            <a:r>
              <a:rPr lang="en-US" altLang="zh-CN" b="0"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a:p>
            <a:pPr algn="l" eaLnBrk="1" hangingPunct="1">
              <a:lnSpc>
                <a:spcPct val="150000"/>
              </a:lnSpc>
            </a:pPr>
            <a:endParaRPr lang="en-US" altLang="zh-CN" b="0" dirty="0">
              <a:solidFill>
                <a:schemeClr val="tx1"/>
              </a:solidFill>
              <a:latin typeface="Times New Roman" panose="02020603050405020304" pitchFamily="18" charset="0"/>
              <a:ea typeface="宋体" panose="02010600030101010101" pitchFamily="2" charset="-122"/>
            </a:endParaRPr>
          </a:p>
          <a:p>
            <a:pPr eaLnBrk="1" hangingPunct="1">
              <a:lnSpc>
                <a:spcPct val="150000"/>
              </a:lnSpc>
            </a:pP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38243" name="Text Box 3"/>
          <p:cNvSpPr txBox="1"/>
          <p:nvPr/>
        </p:nvSpPr>
        <p:spPr>
          <a:xfrm>
            <a:off x="60325" y="57785"/>
            <a:ext cx="7331075" cy="583565"/>
          </a:xfrm>
          <a:prstGeom prst="rect">
            <a:avLst/>
          </a:prstGeom>
          <a:noFill/>
          <a:ln w="12700">
            <a:noFill/>
          </a:ln>
        </p:spPr>
        <p:txBody>
          <a:bodyPr wrap="none">
            <a:spAutoFit/>
          </a:bodyPr>
          <a:p>
            <a:pPr eaLnBrk="1" hangingPunct="1"/>
            <a:r>
              <a:rPr lang="zh-CN" altLang="en-US" sz="3200" b="1" dirty="0">
                <a:solidFill>
                  <a:schemeClr val="tx1"/>
                </a:solidFill>
                <a:latin typeface="黑体" panose="02010609060101010101" pitchFamily="2" charset="-122"/>
                <a:ea typeface="黑体" panose="02010609060101010101" pitchFamily="2" charset="-122"/>
                <a:cs typeface="黑体" panose="02010609060101010101" pitchFamily="2" charset="-122"/>
              </a:rPr>
              <a:t>例</a:t>
            </a:r>
            <a:r>
              <a:rPr lang="en-US" altLang="zh-CN" sz="3200" b="1" dirty="0">
                <a:solidFill>
                  <a:schemeClr val="tx1"/>
                </a:solidFill>
                <a:latin typeface="黑体" panose="02010609060101010101" pitchFamily="2" charset="-122"/>
                <a:ea typeface="黑体" panose="02010609060101010101" pitchFamily="2" charset="-122"/>
                <a:cs typeface="黑体" panose="02010609060101010101" pitchFamily="2" charset="-122"/>
              </a:rPr>
              <a:t>2-1</a:t>
            </a:r>
            <a:r>
              <a:rPr lang="zh-CN" altLang="en-US" sz="3200" b="1" dirty="0">
                <a:solidFill>
                  <a:schemeClr val="tx1"/>
                </a:solidFill>
                <a:latin typeface="黑体" panose="02010609060101010101" pitchFamily="2" charset="-122"/>
                <a:ea typeface="黑体" panose="02010609060101010101" pitchFamily="2" charset="-122"/>
                <a:cs typeface="黑体" panose="02010609060101010101" pitchFamily="2" charset="-122"/>
              </a:rPr>
              <a:t>、输出树中所有从根到叶子的路径</a:t>
            </a:r>
            <a:endParaRPr lang="en-US" altLang="zh-CN" sz="32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pic>
        <p:nvPicPr>
          <p:cNvPr id="18434" name="Picture 3"/>
          <p:cNvPicPr>
            <a:picLocks noChangeAspect="1"/>
          </p:cNvPicPr>
          <p:nvPr>
            <p:custDataLst>
              <p:tags r:id="rId1"/>
            </p:custDataLst>
          </p:nvPr>
        </p:nvPicPr>
        <p:blipFill>
          <a:blip r:embed="rId2"/>
          <a:stretch>
            <a:fillRect/>
          </a:stretch>
        </p:blipFill>
        <p:spPr>
          <a:xfrm>
            <a:off x="4871085" y="637540"/>
            <a:ext cx="4374515" cy="622046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strips(upLeft)">
                                      <p:cBhvr>
                                        <p:cTn id="7" dur="500"/>
                                        <p:tgtEl>
                                          <p:spTgt spid="1392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243"/>
                                        </p:tgtEl>
                                        <p:attrNameLst>
                                          <p:attrName>style.visibility</p:attrName>
                                        </p:attrNameLst>
                                      </p:cBhvr>
                                      <p:to>
                                        <p:strVal val="visible"/>
                                      </p:to>
                                    </p:set>
                                    <p:animEffect transition="in" filter="wipe(left)">
                                      <p:cBhvr>
                                        <p:cTn id="11"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824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3" name="Text Box 3"/>
          <p:cNvSpPr txBox="1"/>
          <p:nvPr/>
        </p:nvSpPr>
        <p:spPr>
          <a:xfrm>
            <a:off x="60325" y="57785"/>
            <a:ext cx="8147685" cy="583565"/>
          </a:xfrm>
          <a:prstGeom prst="rect">
            <a:avLst/>
          </a:prstGeom>
          <a:noFill/>
          <a:ln w="12700">
            <a:noFill/>
          </a:ln>
        </p:spPr>
        <p:txBody>
          <a:bodyPr wrap="none">
            <a:spAutoFit/>
          </a:bodyPr>
          <a:p>
            <a:pPr eaLnBrk="1" hangingPunct="1"/>
            <a:r>
              <a:rPr lang="zh-CN" altLang="en-US" sz="3200" b="1" dirty="0">
                <a:solidFill>
                  <a:schemeClr val="tx1"/>
                </a:solidFill>
                <a:latin typeface="黑体" panose="02010609060101010101" pitchFamily="2" charset="-122"/>
                <a:ea typeface="黑体" panose="02010609060101010101" pitchFamily="2" charset="-122"/>
                <a:cs typeface="黑体" panose="02010609060101010101" pitchFamily="2" charset="-122"/>
              </a:rPr>
              <a:t>例</a:t>
            </a:r>
            <a:r>
              <a:rPr lang="en-US" altLang="zh-CN" sz="3200" b="1" dirty="0">
                <a:solidFill>
                  <a:schemeClr val="tx1"/>
                </a:solidFill>
                <a:latin typeface="黑体" panose="02010609060101010101" pitchFamily="2" charset="-122"/>
                <a:ea typeface="黑体" panose="02010609060101010101" pitchFamily="2" charset="-122"/>
                <a:cs typeface="黑体" panose="02010609060101010101" pitchFamily="2" charset="-122"/>
              </a:rPr>
              <a:t>2-2</a:t>
            </a:r>
            <a:r>
              <a:rPr lang="zh-CN" altLang="en-US" sz="3200" b="1" dirty="0">
                <a:solidFill>
                  <a:schemeClr val="tx1"/>
                </a:solidFill>
                <a:latin typeface="黑体" panose="02010609060101010101" pitchFamily="2" charset="-122"/>
                <a:ea typeface="黑体" panose="02010609060101010101" pitchFamily="2" charset="-122"/>
                <a:cs typeface="黑体" panose="02010609060101010101" pitchFamily="2" charset="-122"/>
              </a:rPr>
              <a:t>、输出二叉</a:t>
            </a:r>
            <a:r>
              <a:rPr lang="zh-CN" altLang="en-US" sz="3200" b="1" dirty="0">
                <a:solidFill>
                  <a:schemeClr val="tx1"/>
                </a:solidFill>
                <a:latin typeface="黑体" panose="02010609060101010101" pitchFamily="2" charset="-122"/>
                <a:ea typeface="黑体" panose="02010609060101010101" pitchFamily="2" charset="-122"/>
                <a:cs typeface="黑体" panose="02010609060101010101" pitchFamily="2" charset="-122"/>
              </a:rPr>
              <a:t>树中所有从根到叶子的路径</a:t>
            </a:r>
            <a:endParaRPr lang="en-US" altLang="zh-CN" sz="32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grpSp>
        <p:nvGrpSpPr>
          <p:cNvPr id="38915" name="Group 21"/>
          <p:cNvGrpSpPr/>
          <p:nvPr/>
        </p:nvGrpSpPr>
        <p:grpSpPr>
          <a:xfrm>
            <a:off x="5740400" y="78168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2" name="文本框 1"/>
          <p:cNvSpPr txBox="1"/>
          <p:nvPr/>
        </p:nvSpPr>
        <p:spPr>
          <a:xfrm>
            <a:off x="0" y="534035"/>
            <a:ext cx="5740400" cy="6185535"/>
          </a:xfrm>
          <a:prstGeom prst="rect">
            <a:avLst/>
          </a:prstGeom>
          <a:noFill/>
        </p:spPr>
        <p:txBody>
          <a:bodyPr wrap="square" rtlCol="0" anchor="t">
            <a:spAutoFit/>
          </a:bodyPr>
          <a:p>
            <a:pPr algn="l" eaLnBrk="1" hangingPunct="1">
              <a:lnSpc>
                <a:spcPct val="150000"/>
              </a:lnSpc>
              <a:buClrTx/>
              <a:buSzTx/>
              <a:buNone/>
            </a:pPr>
            <a:r>
              <a:rPr lang="en-US" altLang="zh-CN" b="0" dirty="0">
                <a:ea typeface="楷体_GB2312" pitchFamily="49" charset="-122"/>
                <a:sym typeface="+mn-ea"/>
              </a:rPr>
              <a:t>void OutBinPath( BiTree T, Stack&amp; S )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if (T)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Push( S, T-&gt;data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if (!T-&gt;Lchild &amp;&amp; !T-&gt;Rchild )         </a:t>
            </a:r>
            <a:endParaRPr lang="en-US" altLang="zh-CN" b="0" dirty="0">
              <a:ea typeface="楷体_GB2312" pitchFamily="49" charset="-122"/>
              <a:sym typeface="+mn-ea"/>
            </a:endParaRPr>
          </a:p>
          <a:p>
            <a:pPr algn="l" eaLnBrk="1" hangingPunct="1">
              <a:lnSpc>
                <a:spcPct val="150000"/>
              </a:lnSpc>
              <a:buClrTx/>
              <a:buSzTx/>
              <a:buNone/>
            </a:pPr>
            <a:r>
              <a:rPr lang="en-US" altLang="zh-CN" b="0" dirty="0">
                <a:ea typeface="楷体_GB2312" pitchFamily="49" charset="-122"/>
                <a:sym typeface="+mn-ea"/>
              </a:rPr>
              <a:t>            PrintStack(S);</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else {  OutBinPath( T-&gt;Lchild, S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OutBinPath( T-&gt;Rchild, S );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Pop(S);</a:t>
            </a:r>
            <a:endParaRPr lang="en-US" altLang="zh-CN" b="0" dirty="0">
              <a:latin typeface="Times New Roman" panose="02020603050405020304" pitchFamily="18" charset="0"/>
              <a:ea typeface="楷体_GB2312" pitchFamily="49" charset="-122"/>
            </a:endParaRPr>
          </a:p>
          <a:p>
            <a:pPr algn="l" eaLnBrk="1" hangingPunct="1">
              <a:lnSpc>
                <a:spcPct val="150000"/>
              </a:lnSpc>
              <a:buClrTx/>
              <a:buSzTx/>
              <a:buNone/>
            </a:pPr>
            <a:r>
              <a:rPr lang="en-US" altLang="zh-CN" b="0" dirty="0">
                <a:ea typeface="楷体_GB2312" pitchFamily="49" charset="-122"/>
                <a:sym typeface="+mn-ea"/>
              </a:rPr>
              <a:t>  } </a:t>
            </a:r>
            <a:endParaRPr lang="en-US" altLang="zh-CN" b="0" dirty="0">
              <a:ea typeface="楷体_GB2312" pitchFamily="49" charset="-122"/>
              <a:sym typeface="+mn-ea"/>
            </a:endParaRPr>
          </a:p>
          <a:p>
            <a:pPr algn="l" eaLnBrk="1" hangingPunct="1">
              <a:lnSpc>
                <a:spcPct val="150000"/>
              </a:lnSpc>
              <a:buClrTx/>
              <a:buSzTx/>
              <a:buNone/>
            </a:pPr>
            <a:r>
              <a:rPr lang="en-US" altLang="zh-CN" b="0" dirty="0">
                <a:ea typeface="楷体_GB2312" pitchFamily="49" charset="-122"/>
                <a:sym typeface="+mn-ea"/>
              </a:rPr>
              <a:t>} </a:t>
            </a:r>
            <a:endParaRPr lang="en-US" altLang="zh-CN" b="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 calcmode="lin" valueType="num">
                                      <p:cBhvr additive="base">
                                        <p:cTn id="12" dur="500" fill="hold"/>
                                        <p:tgtEl>
                                          <p:spTgt spid="38915"/>
                                        </p:tgtEl>
                                        <p:attrNameLst>
                                          <p:attrName>ppt_x</p:attrName>
                                        </p:attrNameLst>
                                      </p:cBhvr>
                                      <p:tavLst>
                                        <p:tav tm="0">
                                          <p:val>
                                            <p:strVal val="#ppt_x"/>
                                          </p:val>
                                        </p:tav>
                                        <p:tav tm="100000">
                                          <p:val>
                                            <p:strVal val="#ppt_x"/>
                                          </p:val>
                                        </p:tav>
                                      </p:tavLst>
                                    </p:anim>
                                    <p:anim calcmode="lin" valueType="num">
                                      <p:cBhvr additive="base">
                                        <p:cTn id="13"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2"/>
          <p:cNvSpPr txBox="1"/>
          <p:nvPr/>
        </p:nvSpPr>
        <p:spPr>
          <a:xfrm>
            <a:off x="609600" y="661670"/>
            <a:ext cx="82296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6.4.2 </a:t>
            </a:r>
            <a:r>
              <a:rPr lang="zh-CN" altLang="en-US" sz="3200" b="1" dirty="0">
                <a:latin typeface="黑体" panose="02010609060101010101" pitchFamily="2" charset="-122"/>
                <a:ea typeface="黑体" panose="02010609060101010101" pitchFamily="2" charset="-122"/>
                <a:cs typeface="黑体" panose="02010609060101010101" pitchFamily="2" charset="-122"/>
              </a:rPr>
              <a:t>树、森林与二叉树的相互转换</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95235" name="Text Box 3"/>
          <p:cNvSpPr txBox="1"/>
          <p:nvPr/>
        </p:nvSpPr>
        <p:spPr>
          <a:xfrm>
            <a:off x="609600" y="1155065"/>
            <a:ext cx="8229600" cy="7372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latin typeface="黑体" panose="02010609060101010101" pitchFamily="2" charset="-122"/>
                <a:ea typeface="黑体" panose="02010609060101010101" pitchFamily="2" charset="-122"/>
                <a:cs typeface="黑体" panose="02010609060101010101" pitchFamily="2" charset="-122"/>
              </a:rPr>
              <a:t>1. 树转换为二叉树</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95236" name="Text Box 4"/>
          <p:cNvSpPr txBox="1"/>
          <p:nvPr/>
        </p:nvSpPr>
        <p:spPr>
          <a:xfrm>
            <a:off x="457200" y="1892300"/>
            <a:ext cx="8229600"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约定树中每一个结点的孩子结点按从左到右的次序顺序编号，也就是说，把树作为有序树看待</a:t>
            </a:r>
            <a:r>
              <a:rPr lang="zh-CN" altLang="en-US" b="1" dirty="0">
                <a:latin typeface="宋体" panose="02010600030101010101" pitchFamily="2" charset="-122"/>
              </a:rPr>
              <a:t>。</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95237" name="Text Box 5"/>
          <p:cNvSpPr txBox="1"/>
          <p:nvPr/>
        </p:nvSpPr>
        <p:spPr>
          <a:xfrm>
            <a:off x="838200" y="3276600"/>
            <a:ext cx="2819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例如：</a:t>
            </a:r>
            <a:endParaRPr lang="zh-CN" altLang="en-US" b="1" dirty="0">
              <a:latin typeface="Times New Roman" panose="02020603050405020304" pitchFamily="18" charset="0"/>
            </a:endParaRPr>
          </a:p>
        </p:txBody>
      </p:sp>
      <p:grpSp>
        <p:nvGrpSpPr>
          <p:cNvPr id="95238" name="Group 21"/>
          <p:cNvGrpSpPr/>
          <p:nvPr/>
        </p:nvGrpSpPr>
        <p:grpSpPr>
          <a:xfrm>
            <a:off x="3429000" y="3429000"/>
            <a:ext cx="2514600" cy="2819400"/>
            <a:chOff x="1776" y="2208"/>
            <a:chExt cx="1584" cy="1776"/>
          </a:xfrm>
        </p:grpSpPr>
        <p:sp>
          <p:nvSpPr>
            <p:cNvPr id="95239" name="Oval 6"/>
            <p:cNvSpPr/>
            <p:nvPr/>
          </p:nvSpPr>
          <p:spPr>
            <a:xfrm>
              <a:off x="2592" y="2208"/>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95240" name="Oval 7"/>
            <p:cNvSpPr/>
            <p:nvPr/>
          </p:nvSpPr>
          <p:spPr>
            <a:xfrm>
              <a:off x="211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95241" name="Oval 8"/>
            <p:cNvSpPr/>
            <p:nvPr/>
          </p:nvSpPr>
          <p:spPr>
            <a:xfrm>
              <a:off x="1776"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E</a:t>
              </a:r>
              <a:endParaRPr lang="en-US" altLang="zh-CN" sz="2400" b="1" dirty="0">
                <a:latin typeface="Times New Roman" panose="02020603050405020304" pitchFamily="18" charset="0"/>
              </a:endParaRPr>
            </a:p>
          </p:txBody>
        </p:sp>
        <p:sp>
          <p:nvSpPr>
            <p:cNvPr id="95242" name="Oval 9"/>
            <p:cNvSpPr/>
            <p:nvPr/>
          </p:nvSpPr>
          <p:spPr>
            <a:xfrm>
              <a:off x="259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95243" name="Oval 10"/>
            <p:cNvSpPr/>
            <p:nvPr/>
          </p:nvSpPr>
          <p:spPr>
            <a:xfrm>
              <a:off x="307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95244" name="Oval 11"/>
            <p:cNvSpPr/>
            <p:nvPr/>
          </p:nvSpPr>
          <p:spPr>
            <a:xfrm>
              <a:off x="2304"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95245" name="Oval 12"/>
            <p:cNvSpPr/>
            <p:nvPr/>
          </p:nvSpPr>
          <p:spPr>
            <a:xfrm>
              <a:off x="2832"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95246" name="Oval 13"/>
            <p:cNvSpPr/>
            <p:nvPr/>
          </p:nvSpPr>
          <p:spPr>
            <a:xfrm>
              <a:off x="2592" y="369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95247" name="Line 14"/>
            <p:cNvSpPr/>
            <p:nvPr/>
          </p:nvSpPr>
          <p:spPr>
            <a:xfrm flipH="1">
              <a:off x="2352" y="2448"/>
              <a:ext cx="288" cy="384"/>
            </a:xfrm>
            <a:prstGeom prst="line">
              <a:avLst/>
            </a:prstGeom>
            <a:ln w="9525" cap="flat" cmpd="sng">
              <a:solidFill>
                <a:schemeClr val="tx1"/>
              </a:solidFill>
              <a:prstDash val="solid"/>
              <a:miter/>
              <a:headEnd type="none" w="med" len="med"/>
              <a:tailEnd type="none" w="med" len="med"/>
            </a:ln>
          </p:spPr>
        </p:sp>
        <p:sp>
          <p:nvSpPr>
            <p:cNvPr id="95248" name="Line 15"/>
            <p:cNvSpPr/>
            <p:nvPr/>
          </p:nvSpPr>
          <p:spPr>
            <a:xfrm flipH="1">
              <a:off x="1968" y="3024"/>
              <a:ext cx="192" cy="240"/>
            </a:xfrm>
            <a:prstGeom prst="line">
              <a:avLst/>
            </a:prstGeom>
            <a:ln w="9525" cap="flat" cmpd="sng">
              <a:solidFill>
                <a:schemeClr val="tx1"/>
              </a:solidFill>
              <a:prstDash val="solid"/>
              <a:miter/>
              <a:headEnd type="none" w="med" len="med"/>
              <a:tailEnd type="none" w="med" len="med"/>
            </a:ln>
          </p:spPr>
        </p:sp>
        <p:sp>
          <p:nvSpPr>
            <p:cNvPr id="95249" name="Line 16"/>
            <p:cNvSpPr/>
            <p:nvPr/>
          </p:nvSpPr>
          <p:spPr>
            <a:xfrm>
              <a:off x="2736" y="2496"/>
              <a:ext cx="0" cy="288"/>
            </a:xfrm>
            <a:prstGeom prst="line">
              <a:avLst/>
            </a:prstGeom>
            <a:ln w="9525" cap="flat" cmpd="sng">
              <a:solidFill>
                <a:schemeClr val="tx1"/>
              </a:solidFill>
              <a:prstDash val="solid"/>
              <a:miter/>
              <a:headEnd type="none" w="med" len="med"/>
              <a:tailEnd type="none" w="med" len="med"/>
            </a:ln>
          </p:spPr>
        </p:sp>
        <p:sp>
          <p:nvSpPr>
            <p:cNvPr id="95250" name="Line 17"/>
            <p:cNvSpPr/>
            <p:nvPr/>
          </p:nvSpPr>
          <p:spPr>
            <a:xfrm>
              <a:off x="2832" y="2448"/>
              <a:ext cx="288" cy="336"/>
            </a:xfrm>
            <a:prstGeom prst="line">
              <a:avLst/>
            </a:prstGeom>
            <a:ln w="9525" cap="flat" cmpd="sng">
              <a:solidFill>
                <a:schemeClr val="tx1"/>
              </a:solidFill>
              <a:prstDash val="solid"/>
              <a:miter/>
              <a:headEnd type="none" w="med" len="med"/>
              <a:tailEnd type="none" w="med" len="med"/>
            </a:ln>
          </p:spPr>
        </p:sp>
        <p:sp>
          <p:nvSpPr>
            <p:cNvPr id="95251" name="Line 18"/>
            <p:cNvSpPr/>
            <p:nvPr/>
          </p:nvSpPr>
          <p:spPr>
            <a:xfrm flipH="1">
              <a:off x="2544" y="3024"/>
              <a:ext cx="96" cy="240"/>
            </a:xfrm>
            <a:prstGeom prst="line">
              <a:avLst/>
            </a:prstGeom>
            <a:ln w="9525" cap="flat" cmpd="sng">
              <a:solidFill>
                <a:schemeClr val="tx1"/>
              </a:solidFill>
              <a:prstDash val="solid"/>
              <a:miter/>
              <a:headEnd type="none" w="med" len="med"/>
              <a:tailEnd type="none" w="med" len="med"/>
            </a:ln>
          </p:spPr>
        </p:sp>
        <p:sp>
          <p:nvSpPr>
            <p:cNvPr id="95252" name="Line 19"/>
            <p:cNvSpPr/>
            <p:nvPr/>
          </p:nvSpPr>
          <p:spPr>
            <a:xfrm>
              <a:off x="2832" y="3024"/>
              <a:ext cx="96" cy="192"/>
            </a:xfrm>
            <a:prstGeom prst="line">
              <a:avLst/>
            </a:prstGeom>
            <a:ln w="9525" cap="flat" cmpd="sng">
              <a:solidFill>
                <a:schemeClr val="tx1"/>
              </a:solidFill>
              <a:prstDash val="solid"/>
              <a:miter/>
              <a:headEnd type="none" w="med" len="med"/>
              <a:tailEnd type="none" w="med" len="med"/>
            </a:ln>
          </p:spPr>
        </p:sp>
        <p:sp>
          <p:nvSpPr>
            <p:cNvPr id="95253" name="Line 20"/>
            <p:cNvSpPr/>
            <p:nvPr/>
          </p:nvSpPr>
          <p:spPr>
            <a:xfrm>
              <a:off x="2496" y="3504"/>
              <a:ext cx="144" cy="240"/>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ext Box 2"/>
          <p:cNvSpPr txBox="1"/>
          <p:nvPr/>
        </p:nvSpPr>
        <p:spPr>
          <a:xfrm>
            <a:off x="102235" y="945515"/>
            <a:ext cx="8001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将一棵树转换为二叉树的方法：</a:t>
            </a:r>
            <a:endParaRPr lang="zh-CN" altLang="en-US" b="1" dirty="0">
              <a:latin typeface="黑体" panose="02010609060101010101" pitchFamily="2" charset="-122"/>
              <a:ea typeface="黑体" panose="02010609060101010101" pitchFamily="2" charset="-122"/>
            </a:endParaRPr>
          </a:p>
        </p:txBody>
      </p:sp>
      <p:sp>
        <p:nvSpPr>
          <p:cNvPr id="96259" name="Text Box 3"/>
          <p:cNvSpPr txBox="1"/>
          <p:nvPr/>
        </p:nvSpPr>
        <p:spPr>
          <a:xfrm>
            <a:off x="86995" y="1467485"/>
            <a:ext cx="8913495"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⑴ 树中所有</a:t>
            </a:r>
            <a:r>
              <a:rPr lang="zh-CN" altLang="en-US" b="1" dirty="0">
                <a:solidFill>
                  <a:srgbClr val="C00000"/>
                </a:solidFill>
                <a:latin typeface="华文仿宋" panose="02010600040101010101" pitchFamily="2" charset="-122"/>
                <a:ea typeface="华文仿宋" panose="02010600040101010101" pitchFamily="2" charset="-122"/>
              </a:rPr>
              <a:t>相邻兄弟之间加一条连线</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a:p>
            <a:pPr marL="0" lvl="0" indent="0" algn="just"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⑵ 对树中的每个结点，只</a:t>
            </a:r>
            <a:r>
              <a:rPr lang="zh-CN" altLang="en-US" b="1" dirty="0">
                <a:solidFill>
                  <a:srgbClr val="002060"/>
                </a:solidFill>
                <a:latin typeface="华文仿宋" panose="02010600040101010101" pitchFamily="2" charset="-122"/>
                <a:ea typeface="华文仿宋" panose="02010600040101010101" pitchFamily="2" charset="-122"/>
              </a:rPr>
              <a:t>保留</a:t>
            </a:r>
            <a:r>
              <a:rPr lang="zh-CN" altLang="en-US" b="1" dirty="0">
                <a:solidFill>
                  <a:srgbClr val="C00000"/>
                </a:solidFill>
                <a:latin typeface="华文仿宋" panose="02010600040101010101" pitchFamily="2" charset="-122"/>
                <a:ea typeface="华文仿宋" panose="02010600040101010101" pitchFamily="2" charset="-122"/>
              </a:rPr>
              <a:t>其与第一个孩子结点之间的连线</a:t>
            </a:r>
            <a:r>
              <a:rPr lang="zh-CN" altLang="en-US" dirty="0">
                <a:latin typeface="华文仿宋" panose="02010600040101010101" pitchFamily="2" charset="-122"/>
                <a:ea typeface="华文仿宋" panose="02010600040101010101" pitchFamily="2" charset="-122"/>
              </a:rPr>
              <a:t>，</a:t>
            </a:r>
            <a:r>
              <a:rPr lang="zh-CN" altLang="en-US" b="1" dirty="0">
                <a:solidFill>
                  <a:srgbClr val="002060"/>
                </a:solidFill>
                <a:latin typeface="华文仿宋" panose="02010600040101010101" pitchFamily="2" charset="-122"/>
                <a:ea typeface="华文仿宋" panose="02010600040101010101" pitchFamily="2" charset="-122"/>
              </a:rPr>
              <a:t>删去</a:t>
            </a:r>
            <a:r>
              <a:rPr lang="zh-CN" altLang="en-US" b="1" dirty="0">
                <a:solidFill>
                  <a:srgbClr val="C00000"/>
                </a:solidFill>
                <a:latin typeface="华文仿宋" panose="02010600040101010101" pitchFamily="2" charset="-122"/>
                <a:ea typeface="华文仿宋" panose="02010600040101010101" pitchFamily="2" charset="-122"/>
              </a:rPr>
              <a:t>其与其它孩子结点之间的连线</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⑶ </a:t>
            </a:r>
            <a:r>
              <a:rPr lang="zh-CN" altLang="en-US" b="1" dirty="0">
                <a:solidFill>
                  <a:srgbClr val="C00000"/>
                </a:solidFill>
                <a:latin typeface="华文仿宋" panose="02010600040101010101" pitchFamily="2" charset="-122"/>
                <a:ea typeface="华文仿宋" panose="02010600040101010101" pitchFamily="2" charset="-122"/>
              </a:rPr>
              <a:t>以树的根结点为轴心</a:t>
            </a:r>
            <a:r>
              <a:rPr lang="zh-CN" altLang="en-US" dirty="0">
                <a:latin typeface="华文仿宋" panose="02010600040101010101" pitchFamily="2" charset="-122"/>
                <a:ea typeface="华文仿宋" panose="02010600040101010101" pitchFamily="2" charset="-122"/>
              </a:rPr>
              <a:t>，将</a:t>
            </a:r>
            <a:r>
              <a:rPr lang="zh-CN" altLang="en-US" b="1" dirty="0">
                <a:solidFill>
                  <a:srgbClr val="C00000"/>
                </a:solidFill>
                <a:latin typeface="华文仿宋" panose="02010600040101010101" pitchFamily="2" charset="-122"/>
                <a:ea typeface="华文仿宋" panose="02010600040101010101" pitchFamily="2" charset="-122"/>
              </a:rPr>
              <a:t>整棵树顺时针</a:t>
            </a:r>
            <a:r>
              <a:rPr lang="zh-CN" altLang="en-US" b="1" dirty="0">
                <a:solidFill>
                  <a:srgbClr val="002060"/>
                </a:solidFill>
                <a:latin typeface="华文仿宋" panose="02010600040101010101" pitchFamily="2" charset="-122"/>
                <a:ea typeface="华文仿宋" panose="02010600040101010101" pitchFamily="2" charset="-122"/>
              </a:rPr>
              <a:t>旋转</a:t>
            </a:r>
            <a:r>
              <a:rPr lang="zh-CN" altLang="en-US" b="1" dirty="0">
                <a:solidFill>
                  <a:srgbClr val="C00000"/>
                </a:solidFill>
                <a:latin typeface="华文仿宋" panose="02010600040101010101" pitchFamily="2" charset="-122"/>
                <a:ea typeface="华文仿宋" panose="02010600040101010101" pitchFamily="2" charset="-122"/>
              </a:rPr>
              <a:t>一定的角度（一般为</a:t>
            </a:r>
            <a:r>
              <a:rPr lang="en-US" altLang="zh-CN" b="1" dirty="0">
                <a:solidFill>
                  <a:srgbClr val="C00000"/>
                </a:solidFill>
                <a:latin typeface="华文仿宋" panose="02010600040101010101" pitchFamily="2" charset="-122"/>
                <a:ea typeface="华文仿宋" panose="02010600040101010101" pitchFamily="2" charset="-122"/>
              </a:rPr>
              <a:t>45</a:t>
            </a:r>
            <a:r>
              <a:rPr lang="zh-CN" altLang="en-US" b="1" baseline="62000" dirty="0">
                <a:solidFill>
                  <a:srgbClr val="C00000"/>
                </a:solidFill>
                <a:uFillTx/>
                <a:latin typeface="华文仿宋" panose="02010600040101010101" pitchFamily="2" charset="-122"/>
                <a:ea typeface="华文仿宋" panose="02010600040101010101" pitchFamily="2" charset="-122"/>
              </a:rPr>
              <a:t>。</a:t>
            </a:r>
            <a:r>
              <a:rPr lang="zh-CN" altLang="en-US" b="1" dirty="0">
                <a:solidFill>
                  <a:srgbClr val="C00000"/>
                </a:solidFill>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，使之结构层次分明。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74980" y="941705"/>
            <a:ext cx="3420745" cy="4210685"/>
            <a:chOff x="960" y="1440"/>
            <a:chExt cx="2400" cy="3120"/>
          </a:xfrm>
        </p:grpSpPr>
        <p:sp>
          <p:nvSpPr>
            <p:cNvPr id="24617" name="Line 6"/>
            <p:cNvSpPr/>
            <p:nvPr/>
          </p:nvSpPr>
          <p:spPr>
            <a:xfrm>
              <a:off x="2280" y="2040"/>
              <a:ext cx="600" cy="720"/>
            </a:xfrm>
            <a:prstGeom prst="line">
              <a:avLst/>
            </a:prstGeom>
            <a:ln w="28575" cap="flat" cmpd="sng">
              <a:solidFill>
                <a:srgbClr val="0000FF"/>
              </a:solidFill>
              <a:prstDash val="solid"/>
              <a:headEnd type="none" w="med" len="med"/>
              <a:tailEnd type="none" w="med" len="med"/>
            </a:ln>
          </p:spPr>
        </p:sp>
        <p:sp>
          <p:nvSpPr>
            <p:cNvPr id="24618" name="Line 7"/>
            <p:cNvSpPr/>
            <p:nvPr/>
          </p:nvSpPr>
          <p:spPr>
            <a:xfrm flipH="1">
              <a:off x="1440" y="2040"/>
              <a:ext cx="600" cy="720"/>
            </a:xfrm>
            <a:prstGeom prst="line">
              <a:avLst/>
            </a:prstGeom>
            <a:ln w="28575" cap="flat" cmpd="sng">
              <a:solidFill>
                <a:srgbClr val="0000FF"/>
              </a:solidFill>
              <a:prstDash val="solid"/>
              <a:headEnd type="none" w="med" len="med"/>
              <a:tailEnd type="none" w="med" len="med"/>
            </a:ln>
          </p:spPr>
        </p:sp>
        <p:sp>
          <p:nvSpPr>
            <p:cNvPr id="24620" name="Line 9"/>
            <p:cNvSpPr/>
            <p:nvPr/>
          </p:nvSpPr>
          <p:spPr>
            <a:xfrm>
              <a:off x="3000" y="3240"/>
              <a:ext cx="0" cy="720"/>
            </a:xfrm>
            <a:prstGeom prst="line">
              <a:avLst/>
            </a:prstGeom>
            <a:ln w="28575" cap="flat" cmpd="sng">
              <a:solidFill>
                <a:srgbClr val="0000FF"/>
              </a:solidFill>
              <a:prstDash val="solid"/>
              <a:headEnd type="none" w="med" len="med"/>
              <a:tailEnd type="none" w="med" len="med"/>
            </a:ln>
          </p:spPr>
        </p:sp>
        <p:sp>
          <p:nvSpPr>
            <p:cNvPr id="24622" name="Line 11"/>
            <p:cNvSpPr/>
            <p:nvPr/>
          </p:nvSpPr>
          <p:spPr>
            <a:xfrm>
              <a:off x="2160" y="2040"/>
              <a:ext cx="0" cy="720"/>
            </a:xfrm>
            <a:prstGeom prst="line">
              <a:avLst/>
            </a:prstGeom>
            <a:ln w="28575" cap="flat" cmpd="sng">
              <a:solidFill>
                <a:srgbClr val="0000FF"/>
              </a:solidFill>
              <a:prstDash val="solid"/>
              <a:headEnd type="none" w="med" len="med"/>
              <a:tailEnd type="none" w="med" len="med"/>
            </a:ln>
          </p:spPr>
        </p:sp>
        <p:sp>
          <p:nvSpPr>
            <p:cNvPr id="24623" name="Oval 16"/>
            <p:cNvSpPr/>
            <p:nvPr/>
          </p:nvSpPr>
          <p:spPr>
            <a:xfrm>
              <a:off x="960" y="2640"/>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4" name="Oval 17"/>
            <p:cNvSpPr/>
            <p:nvPr/>
          </p:nvSpPr>
          <p:spPr>
            <a:xfrm>
              <a:off x="1800" y="2640"/>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5" name="Oval 18"/>
            <p:cNvSpPr/>
            <p:nvPr/>
          </p:nvSpPr>
          <p:spPr>
            <a:xfrm>
              <a:off x="2640" y="2640"/>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9" name="Oval 22"/>
            <p:cNvSpPr/>
            <p:nvPr/>
          </p:nvSpPr>
          <p:spPr>
            <a:xfrm>
              <a:off x="2640" y="3840"/>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1" name="Oval 24"/>
            <p:cNvSpPr/>
            <p:nvPr/>
          </p:nvSpPr>
          <p:spPr>
            <a:xfrm>
              <a:off x="1800" y="1440"/>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4" name="Text Box 28"/>
            <p:cNvSpPr txBox="1"/>
            <p:nvPr/>
          </p:nvSpPr>
          <p:spPr>
            <a:xfrm>
              <a:off x="1825" y="1559"/>
              <a:ext cx="695" cy="387"/>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4637" name="Text Box 46"/>
            <p:cNvSpPr txBox="1"/>
            <p:nvPr/>
          </p:nvSpPr>
          <p:spPr>
            <a:xfrm>
              <a:off x="1000" y="2759"/>
              <a:ext cx="663" cy="387"/>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4638" name="Text Box 47"/>
            <p:cNvSpPr txBox="1"/>
            <p:nvPr/>
          </p:nvSpPr>
          <p:spPr>
            <a:xfrm>
              <a:off x="1825" y="2759"/>
              <a:ext cx="695" cy="387"/>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4639" name="Text Box 48"/>
            <p:cNvSpPr txBox="1"/>
            <p:nvPr/>
          </p:nvSpPr>
          <p:spPr>
            <a:xfrm>
              <a:off x="2665" y="2759"/>
              <a:ext cx="695" cy="387"/>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4643" name="Text Box 52"/>
            <p:cNvSpPr txBox="1"/>
            <p:nvPr/>
          </p:nvSpPr>
          <p:spPr>
            <a:xfrm>
              <a:off x="2680" y="3959"/>
              <a:ext cx="663" cy="387"/>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grpSp>
      <p:grpSp>
        <p:nvGrpSpPr>
          <p:cNvPr id="3" name="组合 2"/>
          <p:cNvGrpSpPr/>
          <p:nvPr/>
        </p:nvGrpSpPr>
        <p:grpSpPr>
          <a:xfrm>
            <a:off x="4843145" y="975995"/>
            <a:ext cx="3423285" cy="4177030"/>
            <a:chOff x="7627" y="1473"/>
            <a:chExt cx="2520" cy="3960"/>
          </a:xfrm>
        </p:grpSpPr>
        <p:sp>
          <p:nvSpPr>
            <p:cNvPr id="24646" name="Line 12"/>
            <p:cNvSpPr/>
            <p:nvPr/>
          </p:nvSpPr>
          <p:spPr>
            <a:xfrm>
              <a:off x="8107" y="2673"/>
              <a:ext cx="1560" cy="1440"/>
            </a:xfrm>
            <a:prstGeom prst="line">
              <a:avLst/>
            </a:prstGeom>
            <a:ln w="28575" cap="flat" cmpd="sng">
              <a:solidFill>
                <a:srgbClr val="0000FF"/>
              </a:solidFill>
              <a:prstDash val="solid"/>
              <a:headEnd type="none" w="med" len="med"/>
              <a:tailEnd type="none" w="med" len="med"/>
            </a:ln>
          </p:spPr>
        </p:sp>
        <p:sp>
          <p:nvSpPr>
            <p:cNvPr id="24647" name="Line 13"/>
            <p:cNvSpPr/>
            <p:nvPr/>
          </p:nvSpPr>
          <p:spPr>
            <a:xfrm flipH="1">
              <a:off x="9067" y="4353"/>
              <a:ext cx="600" cy="600"/>
            </a:xfrm>
            <a:prstGeom prst="line">
              <a:avLst/>
            </a:prstGeom>
            <a:ln w="28575" cap="flat" cmpd="sng">
              <a:solidFill>
                <a:srgbClr val="0000FF"/>
              </a:solidFill>
              <a:prstDash val="solid"/>
              <a:headEnd type="none" w="med" len="med"/>
              <a:tailEnd type="none" w="med" len="med"/>
            </a:ln>
          </p:spPr>
        </p:sp>
        <p:sp>
          <p:nvSpPr>
            <p:cNvPr id="24649" name="Line 15"/>
            <p:cNvSpPr/>
            <p:nvPr/>
          </p:nvSpPr>
          <p:spPr>
            <a:xfrm flipH="1">
              <a:off x="8107" y="1953"/>
              <a:ext cx="720" cy="600"/>
            </a:xfrm>
            <a:prstGeom prst="line">
              <a:avLst/>
            </a:prstGeom>
            <a:ln w="28575" cap="flat" cmpd="sng">
              <a:solidFill>
                <a:srgbClr val="0000FF"/>
              </a:solidFill>
              <a:prstDash val="solid"/>
              <a:headEnd type="none" w="med" len="med"/>
              <a:tailEnd type="none" w="med" len="med"/>
            </a:ln>
          </p:spPr>
        </p:sp>
        <p:sp>
          <p:nvSpPr>
            <p:cNvPr id="24650" name="Oval 31"/>
            <p:cNvSpPr/>
            <p:nvPr/>
          </p:nvSpPr>
          <p:spPr>
            <a:xfrm>
              <a:off x="8587" y="1473"/>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1" name="Oval 32"/>
            <p:cNvSpPr/>
            <p:nvPr/>
          </p:nvSpPr>
          <p:spPr>
            <a:xfrm>
              <a:off x="7627" y="2313"/>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2" name="Oval 33"/>
            <p:cNvSpPr/>
            <p:nvPr/>
          </p:nvSpPr>
          <p:spPr>
            <a:xfrm>
              <a:off x="9427" y="3873"/>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3" name="Oval 34"/>
            <p:cNvSpPr/>
            <p:nvPr/>
          </p:nvSpPr>
          <p:spPr>
            <a:xfrm>
              <a:off x="8587" y="3033"/>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4" name="Oval 35"/>
            <p:cNvSpPr/>
            <p:nvPr/>
          </p:nvSpPr>
          <p:spPr>
            <a:xfrm>
              <a:off x="8587" y="4713"/>
              <a:ext cx="720" cy="72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64" name="Text Box 45"/>
            <p:cNvSpPr txBox="1"/>
            <p:nvPr/>
          </p:nvSpPr>
          <p:spPr>
            <a:xfrm>
              <a:off x="8612" y="1538"/>
              <a:ext cx="695" cy="495"/>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4666" name="Text Box 55"/>
            <p:cNvSpPr txBox="1"/>
            <p:nvPr/>
          </p:nvSpPr>
          <p:spPr>
            <a:xfrm>
              <a:off x="7667" y="2378"/>
              <a:ext cx="663" cy="495"/>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4667" name="Text Box 56"/>
            <p:cNvSpPr txBox="1"/>
            <p:nvPr/>
          </p:nvSpPr>
          <p:spPr>
            <a:xfrm>
              <a:off x="8612" y="3098"/>
              <a:ext cx="695" cy="495"/>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4668" name="Text Box 57"/>
            <p:cNvSpPr txBox="1"/>
            <p:nvPr/>
          </p:nvSpPr>
          <p:spPr>
            <a:xfrm>
              <a:off x="9452" y="3938"/>
              <a:ext cx="695" cy="495"/>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4669" name="Text Box 58"/>
            <p:cNvSpPr txBox="1"/>
            <p:nvPr/>
          </p:nvSpPr>
          <p:spPr>
            <a:xfrm>
              <a:off x="8627" y="4778"/>
              <a:ext cx="663" cy="495"/>
            </a:xfrm>
            <a:prstGeom prst="rect">
              <a:avLst/>
            </a:prstGeom>
            <a:noFill/>
            <a:ln w="38100">
              <a:noFill/>
            </a:ln>
          </p:spPr>
          <p:txBody>
            <a:bodyPr wrap="squar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5" y="197485"/>
            <a:ext cx="9323705" cy="3538220"/>
          </a:xfrm>
          <a:prstGeom prst="rect">
            <a:avLst/>
          </a:prstGeom>
          <a:noFill/>
        </p:spPr>
        <p:txBody>
          <a:bodyPr wrap="square" rtlCol="0" anchor="t">
            <a:spAutoFit/>
          </a:bodyPr>
          <a:p>
            <a:pPr>
              <a:lnSpc>
                <a:spcPct val="200000"/>
              </a:lnSpc>
              <a:spcBef>
                <a:spcPts val="0"/>
              </a:spcBef>
            </a:pPr>
            <a:r>
              <a:rPr lang="zh-CN" altLang="en-US" sz="2800" dirty="0">
                <a:solidFill>
                  <a:srgbClr val="FF0000"/>
                </a:solidFill>
                <a:uFillTx/>
                <a:sym typeface="+mn-ea"/>
              </a:rPr>
              <a:t>路径</a:t>
            </a:r>
            <a:r>
              <a:rPr lang="en-US" altLang="zh-CN" sz="2800">
                <a:solidFill>
                  <a:srgbClr val="FF0000"/>
                </a:solidFill>
                <a:uFillTx/>
                <a:sym typeface="+mn-ea"/>
              </a:rPr>
              <a:t>(Path)</a:t>
            </a:r>
            <a:r>
              <a:rPr lang="zh-CN" altLang="en-US" sz="2800">
                <a:solidFill>
                  <a:srgbClr val="FF0000"/>
                </a:solidFill>
                <a:uFillTx/>
                <a:sym typeface="+mn-ea"/>
              </a:rPr>
              <a:t>：</a:t>
            </a:r>
            <a:r>
              <a:rPr lang="zh-CN" altLang="en-US" sz="2800" b="0" dirty="0">
                <a:solidFill>
                  <a:schemeClr val="tx1"/>
                </a:solidFill>
                <a:uFillTx/>
                <a:sym typeface="+mn-ea"/>
              </a:rPr>
              <a:t>若树中存在一个结点序列</a:t>
            </a:r>
            <a:r>
              <a:rPr lang="en-US" altLang="zh-CN" sz="2800" b="0">
                <a:solidFill>
                  <a:schemeClr val="tx1"/>
                </a:solidFill>
                <a:uFillTx/>
                <a:sym typeface="+mn-ea"/>
              </a:rPr>
              <a:t>k</a:t>
            </a:r>
            <a:r>
              <a:rPr lang="en-US" altLang="zh-CN" sz="2800" b="0" baseline="-25000">
                <a:solidFill>
                  <a:schemeClr val="tx1"/>
                </a:solidFill>
                <a:uFillTx/>
                <a:sym typeface="+mn-ea"/>
              </a:rPr>
              <a:t>1</a:t>
            </a:r>
            <a:r>
              <a:rPr lang="en-US" altLang="zh-CN" sz="2800" b="0">
                <a:solidFill>
                  <a:schemeClr val="tx1"/>
                </a:solidFill>
                <a:uFillTx/>
                <a:sym typeface="+mn-ea"/>
              </a:rPr>
              <a:t>,k</a:t>
            </a:r>
            <a:r>
              <a:rPr lang="en-US" altLang="zh-CN" sz="2800" b="0" baseline="-25000">
                <a:solidFill>
                  <a:schemeClr val="tx1"/>
                </a:solidFill>
                <a:uFillTx/>
                <a:sym typeface="+mn-ea"/>
              </a:rPr>
              <a:t>2</a:t>
            </a:r>
            <a:r>
              <a:rPr lang="en-US" altLang="zh-CN" sz="2800" b="0">
                <a:solidFill>
                  <a:schemeClr val="tx1"/>
                </a:solidFill>
                <a:uFillTx/>
                <a:sym typeface="+mn-ea"/>
              </a:rPr>
              <a:t>,…</a:t>
            </a:r>
            <a:r>
              <a:rPr lang="en-US" altLang="zh-CN" sz="2800" b="0" err="1">
                <a:solidFill>
                  <a:schemeClr val="tx1"/>
                </a:solidFill>
                <a:uFillTx/>
                <a:sym typeface="+mn-ea"/>
              </a:rPr>
              <a:t>,k</a:t>
            </a:r>
            <a:r>
              <a:rPr lang="en-US" altLang="zh-CN" sz="2800" b="0" baseline="-25000" err="1">
                <a:solidFill>
                  <a:schemeClr val="tx1"/>
                </a:solidFill>
                <a:uFillTx/>
                <a:sym typeface="+mn-ea"/>
              </a:rPr>
              <a:t>j</a:t>
            </a:r>
            <a:r>
              <a:rPr lang="en-US" altLang="zh-CN" sz="2800" b="0" dirty="0">
                <a:solidFill>
                  <a:schemeClr val="tx1"/>
                </a:solidFill>
                <a:uFillTx/>
                <a:sym typeface="+mn-ea"/>
              </a:rPr>
              <a:t>,</a:t>
            </a:r>
            <a:r>
              <a:rPr lang="zh-CN" altLang="en-US" sz="2800" b="0" dirty="0">
                <a:solidFill>
                  <a:schemeClr val="tx1"/>
                </a:solidFill>
                <a:uFillTx/>
                <a:sym typeface="+mn-ea"/>
              </a:rPr>
              <a:t>使得</a:t>
            </a:r>
            <a:r>
              <a:rPr lang="en-US" altLang="zh-CN" sz="2800" b="0" err="1">
                <a:solidFill>
                  <a:schemeClr val="tx1"/>
                </a:solidFill>
                <a:uFillTx/>
                <a:sym typeface="+mn-ea"/>
              </a:rPr>
              <a:t>k</a:t>
            </a:r>
            <a:r>
              <a:rPr lang="en-US" altLang="zh-CN" sz="2800" b="0" baseline="-25000" err="1">
                <a:solidFill>
                  <a:schemeClr val="tx1"/>
                </a:solidFill>
                <a:uFillTx/>
                <a:sym typeface="+mn-ea"/>
              </a:rPr>
              <a:t>i</a:t>
            </a:r>
            <a:r>
              <a:rPr lang="zh-CN" altLang="en-US" sz="2800" b="0" dirty="0">
                <a:solidFill>
                  <a:schemeClr val="tx1"/>
                </a:solidFill>
                <a:uFillTx/>
                <a:sym typeface="+mn-ea"/>
              </a:rPr>
              <a:t>是</a:t>
            </a:r>
            <a:r>
              <a:rPr lang="en-US" altLang="zh-CN" sz="2800" b="0" dirty="0">
                <a:solidFill>
                  <a:schemeClr val="tx1"/>
                </a:solidFill>
                <a:uFillTx/>
                <a:sym typeface="+mn-ea"/>
              </a:rPr>
              <a:t>k</a:t>
            </a:r>
            <a:r>
              <a:rPr lang="en-US" altLang="zh-CN" sz="2800" b="0" baseline="-25000" dirty="0">
                <a:solidFill>
                  <a:schemeClr val="tx1"/>
                </a:solidFill>
                <a:uFillTx/>
                <a:sym typeface="+mn-ea"/>
              </a:rPr>
              <a:t>i+1</a:t>
            </a:r>
            <a:r>
              <a:rPr lang="zh-CN" altLang="en-US" sz="2800" b="0" dirty="0">
                <a:solidFill>
                  <a:schemeClr val="tx1"/>
                </a:solidFill>
                <a:uFillTx/>
                <a:sym typeface="+mn-ea"/>
              </a:rPr>
              <a:t>的双亲</a:t>
            </a:r>
            <a:r>
              <a:rPr lang="en-US" altLang="zh-CN" sz="2800" b="0">
                <a:solidFill>
                  <a:schemeClr val="tx1"/>
                </a:solidFill>
                <a:uFillTx/>
                <a:sym typeface="+mn-ea"/>
              </a:rPr>
              <a:t>(1&lt;=i&lt;j)</a:t>
            </a:r>
            <a:r>
              <a:rPr lang="zh-CN" altLang="en-US" sz="2800" b="0">
                <a:solidFill>
                  <a:schemeClr val="tx1"/>
                </a:solidFill>
                <a:uFillTx/>
                <a:sym typeface="+mn-ea"/>
              </a:rPr>
              <a:t>，</a:t>
            </a:r>
            <a:r>
              <a:rPr lang="zh-CN" altLang="en-US" sz="2800" b="0" dirty="0">
                <a:solidFill>
                  <a:schemeClr val="tx1"/>
                </a:solidFill>
                <a:uFillTx/>
                <a:sym typeface="+mn-ea"/>
              </a:rPr>
              <a:t>则称该结点序列是从</a:t>
            </a:r>
            <a:r>
              <a:rPr lang="en-US" altLang="zh-CN" sz="2800" b="0" err="1">
                <a:solidFill>
                  <a:schemeClr val="tx1"/>
                </a:solidFill>
                <a:uFillTx/>
                <a:sym typeface="+mn-ea"/>
              </a:rPr>
              <a:t>k</a:t>
            </a:r>
            <a:r>
              <a:rPr lang="en-US" altLang="zh-CN" sz="2800" b="0" baseline="-25000" err="1">
                <a:solidFill>
                  <a:schemeClr val="tx1"/>
                </a:solidFill>
                <a:uFillTx/>
                <a:sym typeface="+mn-ea"/>
              </a:rPr>
              <a:t>i</a:t>
            </a:r>
            <a:r>
              <a:rPr lang="zh-CN" altLang="en-US" sz="2800" b="0" err="1">
                <a:solidFill>
                  <a:schemeClr val="tx1"/>
                </a:solidFill>
                <a:uFillTx/>
                <a:sym typeface="+mn-ea"/>
              </a:rPr>
              <a:t>到</a:t>
            </a:r>
            <a:r>
              <a:rPr lang="en-US" altLang="zh-CN" sz="2800" b="0" err="1">
                <a:solidFill>
                  <a:schemeClr val="tx1"/>
                </a:solidFill>
                <a:uFillTx/>
                <a:sym typeface="+mn-ea"/>
              </a:rPr>
              <a:t>k</a:t>
            </a:r>
            <a:r>
              <a:rPr lang="en-US" altLang="zh-CN" sz="2800" b="0" baseline="-25000" err="1">
                <a:solidFill>
                  <a:schemeClr val="tx1"/>
                </a:solidFill>
                <a:uFillTx/>
                <a:sym typeface="+mn-ea"/>
              </a:rPr>
              <a:t>j</a:t>
            </a:r>
            <a:r>
              <a:rPr lang="zh-CN" altLang="en-US" sz="2800" b="0" dirty="0">
                <a:solidFill>
                  <a:schemeClr val="tx1"/>
                </a:solidFill>
                <a:uFillTx/>
                <a:sym typeface="+mn-ea"/>
              </a:rPr>
              <a:t>一条路径</a:t>
            </a:r>
            <a:endParaRPr lang="en-US" altLang="zh-CN" sz="2800" b="0">
              <a:solidFill>
                <a:schemeClr val="tx1"/>
              </a:solidFill>
              <a:uFillTx/>
              <a:sym typeface="+mn-ea"/>
            </a:endParaRPr>
          </a:p>
          <a:p>
            <a:pPr>
              <a:lnSpc>
                <a:spcPct val="200000"/>
              </a:lnSpc>
              <a:spcBef>
                <a:spcPts val="0"/>
              </a:spcBef>
            </a:pPr>
            <a:r>
              <a:rPr lang="zh-CN" altLang="en-US" sz="2800" dirty="0">
                <a:solidFill>
                  <a:srgbClr val="FF0000"/>
                </a:solidFill>
                <a:uFillTx/>
                <a:sym typeface="+mn-ea"/>
              </a:rPr>
              <a:t>路径长度：</a:t>
            </a:r>
            <a:r>
              <a:rPr lang="zh-CN" altLang="en-US" sz="2800" b="0" dirty="0">
                <a:solidFill>
                  <a:schemeClr val="tx1"/>
                </a:solidFill>
                <a:uFillTx/>
                <a:sym typeface="+mn-ea"/>
              </a:rPr>
              <a:t>路径的长度为</a:t>
            </a:r>
            <a:r>
              <a:rPr lang="en-US" altLang="zh-CN" sz="2800" b="0" dirty="0">
                <a:solidFill>
                  <a:schemeClr val="tx1"/>
                </a:solidFill>
                <a:uFillTx/>
                <a:sym typeface="+mn-ea"/>
              </a:rPr>
              <a:t>j-1,</a:t>
            </a:r>
            <a:r>
              <a:rPr lang="zh-CN" altLang="en-US" sz="2800" b="0" dirty="0">
                <a:solidFill>
                  <a:schemeClr val="tx1"/>
                </a:solidFill>
                <a:uFillTx/>
                <a:sym typeface="+mn-ea"/>
              </a:rPr>
              <a:t>其为该路径所经过的边的数目</a:t>
            </a:r>
            <a:endParaRPr lang="zh-CN" altLang="en-US" sz="2800" dirty="0">
              <a:solidFill>
                <a:schemeClr val="tx1"/>
              </a:solidFill>
              <a:uFillTx/>
              <a:latin typeface="Times New Roman" panose="02020603050405020304" pitchFamily="18" charset="0"/>
              <a:ea typeface="宋体" panose="02010600030101010101" pitchFamily="2" charset="-122"/>
            </a:endParaRPr>
          </a:p>
          <a:p>
            <a:pPr>
              <a:lnSpc>
                <a:spcPct val="200000"/>
              </a:lnSpc>
              <a:spcBef>
                <a:spcPts val="0"/>
              </a:spcBef>
            </a:pPr>
            <a:endParaRPr lang="zh-CN" altLang="en-US" sz="2800" dirty="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0" y="0"/>
            <a:ext cx="9144635" cy="51974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35000"/>
              </a:lnSpc>
              <a:spcBef>
                <a:spcPct val="50000"/>
              </a:spcBef>
              <a:buFontTx/>
              <a:buNone/>
            </a:pPr>
            <a:r>
              <a:rPr lang="en-US" altLang="zh-CN" b="1" dirty="0">
                <a:solidFill>
                  <a:srgbClr val="D842CD"/>
                </a:solidFill>
                <a:latin typeface="Times New Roman" panose="02020603050405020304" pitchFamily="18" charset="0"/>
              </a:rPr>
              <a:t> </a:t>
            </a:r>
            <a:r>
              <a:rPr lang="zh-CN" altLang="en-US" b="1" dirty="0">
                <a:solidFill>
                  <a:srgbClr val="C00000"/>
                </a:solidFill>
                <a:latin typeface="黑体" panose="02010609060101010101" pitchFamily="2" charset="-122"/>
                <a:ea typeface="黑体" panose="02010609060101010101" pitchFamily="2" charset="-122"/>
              </a:rPr>
              <a:t>结论：</a:t>
            </a:r>
            <a:endParaRPr lang="zh-CN" altLang="en-US" b="1" dirty="0">
              <a:solidFill>
                <a:srgbClr val="C00000"/>
              </a:solidFill>
              <a:latin typeface="黑体" panose="02010609060101010101" pitchFamily="2" charset="-122"/>
              <a:ea typeface="黑体" panose="02010609060101010101" pitchFamily="2" charset="-122"/>
            </a:endParaRPr>
          </a:p>
          <a:p>
            <a:pPr marL="0" lvl="0" indent="0" eaLnBrk="1" hangingPunct="1">
              <a:lnSpc>
                <a:spcPct val="150000"/>
              </a:lnSpc>
              <a:spcBef>
                <a:spcPts val="0"/>
              </a:spcBef>
              <a:buFontTx/>
              <a:buNone/>
            </a:pPr>
            <a:r>
              <a:rPr lang="zh-CN" altLang="en-US" b="1" dirty="0">
                <a:solidFill>
                  <a:srgbClr val="C00000"/>
                </a:solidFill>
                <a:latin typeface="黑体" panose="02010609060101010101" pitchFamily="2" charset="-122"/>
                <a:ea typeface="黑体" panose="02010609060101010101" pitchFamily="2" charset="-122"/>
              </a:rPr>
              <a:t>    </a:t>
            </a:r>
            <a:r>
              <a:rPr lang="zh-CN" altLang="en-US" dirty="0">
                <a:latin typeface="华文仿宋" panose="02010600040101010101" pitchFamily="2" charset="-122"/>
                <a:ea typeface="华文仿宋" panose="02010600040101010101" pitchFamily="2" charset="-122"/>
              </a:rPr>
              <a:t>树中的任意一个结点都对应于二叉树中的一个结点。树中某结点的第一个孩子在二叉树中是相应结点的左孩子，树中某结点的右兄弟结点在二叉树中是相应结点的右孩子。</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        也就是说，在二叉树中，</a:t>
            </a:r>
            <a:r>
              <a:rPr lang="zh-CN" altLang="en-US" b="1" dirty="0">
                <a:solidFill>
                  <a:srgbClr val="C00000"/>
                </a:solidFill>
                <a:latin typeface="华文仿宋" panose="02010600040101010101" pitchFamily="2" charset="-122"/>
                <a:ea typeface="华文仿宋" panose="02010600040101010101" pitchFamily="2" charset="-122"/>
              </a:rPr>
              <a:t>左分支上的各结点</a:t>
            </a:r>
            <a:r>
              <a:rPr lang="zh-CN" altLang="en-US" dirty="0">
                <a:latin typeface="华文仿宋" panose="02010600040101010101" pitchFamily="2" charset="-122"/>
                <a:ea typeface="华文仿宋" panose="02010600040101010101" pitchFamily="2" charset="-122"/>
              </a:rPr>
              <a:t>在原来的树中是</a:t>
            </a:r>
            <a:r>
              <a:rPr lang="zh-CN" altLang="en-US" b="1" dirty="0">
                <a:solidFill>
                  <a:srgbClr val="C00000"/>
                </a:solidFill>
                <a:latin typeface="华文仿宋" panose="02010600040101010101" pitchFamily="2" charset="-122"/>
                <a:ea typeface="华文仿宋" panose="02010600040101010101" pitchFamily="2" charset="-122"/>
              </a:rPr>
              <a:t>父子关系</a:t>
            </a:r>
            <a:r>
              <a:rPr lang="zh-CN" altLang="en-US" dirty="0">
                <a:latin typeface="华文仿宋" panose="02010600040101010101" pitchFamily="2" charset="-122"/>
                <a:ea typeface="华文仿宋" panose="02010600040101010101" pitchFamily="2" charset="-122"/>
              </a:rPr>
              <a:t>，而</a:t>
            </a:r>
            <a:r>
              <a:rPr lang="zh-CN" altLang="en-US" b="1" dirty="0">
                <a:solidFill>
                  <a:srgbClr val="002060"/>
                </a:solidFill>
                <a:latin typeface="华文仿宋" panose="02010600040101010101" pitchFamily="2" charset="-122"/>
                <a:ea typeface="华文仿宋" panose="02010600040101010101" pitchFamily="2" charset="-122"/>
              </a:rPr>
              <a:t>右分支上的各结点</a:t>
            </a:r>
            <a:r>
              <a:rPr lang="zh-CN" altLang="en-US" dirty="0">
                <a:latin typeface="华文仿宋" panose="02010600040101010101" pitchFamily="2" charset="-122"/>
                <a:ea typeface="华文仿宋" panose="02010600040101010101" pitchFamily="2" charset="-122"/>
              </a:rPr>
              <a:t>在原来的树中是</a:t>
            </a:r>
            <a:r>
              <a:rPr lang="zh-CN" altLang="en-US" b="1" dirty="0">
                <a:solidFill>
                  <a:srgbClr val="002060"/>
                </a:solidFill>
                <a:latin typeface="华文仿宋" panose="02010600040101010101" pitchFamily="2" charset="-122"/>
                <a:ea typeface="华文仿宋" panose="02010600040101010101" pitchFamily="2" charset="-122"/>
              </a:rPr>
              <a:t>兄弟关系</a:t>
            </a:r>
            <a:r>
              <a:rPr lang="zh-CN" altLang="en-US" dirty="0">
                <a:latin typeface="华文仿宋" panose="02010600040101010101" pitchFamily="2" charset="-122"/>
                <a:ea typeface="华文仿宋" panose="02010600040101010101" pitchFamily="2" charset="-122"/>
              </a:rPr>
              <a:t>。由于</a:t>
            </a:r>
            <a:r>
              <a:rPr lang="zh-CN" altLang="en-US" b="1" dirty="0">
                <a:solidFill>
                  <a:srgbClr val="C00000"/>
                </a:solidFill>
                <a:latin typeface="华文仿宋" panose="02010600040101010101" pitchFamily="2" charset="-122"/>
                <a:ea typeface="华文仿宋" panose="02010600040101010101" pitchFamily="2" charset="-122"/>
              </a:rPr>
              <a:t>树的根结点</a:t>
            </a:r>
            <a:r>
              <a:rPr lang="zh-CN" altLang="en-US" dirty="0">
                <a:latin typeface="华文仿宋" panose="02010600040101010101" pitchFamily="2" charset="-122"/>
                <a:ea typeface="华文仿宋" panose="02010600040101010101" pitchFamily="2" charset="-122"/>
              </a:rPr>
              <a:t>没有兄弟，所以变换后的</a:t>
            </a:r>
            <a:r>
              <a:rPr lang="zh-CN" altLang="en-US" b="1" dirty="0">
                <a:solidFill>
                  <a:srgbClr val="C00000"/>
                </a:solidFill>
                <a:latin typeface="华文仿宋" panose="02010600040101010101" pitchFamily="2" charset="-122"/>
                <a:ea typeface="华文仿宋" panose="02010600040101010101" pitchFamily="2" charset="-122"/>
              </a:rPr>
              <a:t>二叉树的根结点的右孩子必然为空</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219075" y="767715"/>
            <a:ext cx="8305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树与二叉树的对应关系及转换方法</a:t>
            </a:r>
            <a:endParaRPr lang="zh-CN" altLang="en-US" b="1" dirty="0">
              <a:latin typeface="黑体" panose="02010609060101010101" pitchFamily="2" charset="-122"/>
              <a:ea typeface="黑体" panose="02010609060101010101" pitchFamily="2" charset="-122"/>
            </a:endParaRPr>
          </a:p>
        </p:txBody>
      </p:sp>
      <p:grpSp>
        <p:nvGrpSpPr>
          <p:cNvPr id="98307" name="Group 3"/>
          <p:cNvGrpSpPr/>
          <p:nvPr/>
        </p:nvGrpSpPr>
        <p:grpSpPr>
          <a:xfrm>
            <a:off x="198755" y="1526540"/>
            <a:ext cx="8738235" cy="5017770"/>
            <a:chOff x="950" y="1896"/>
            <a:chExt cx="8778" cy="5712"/>
          </a:xfrm>
        </p:grpSpPr>
        <p:grpSp>
          <p:nvGrpSpPr>
            <p:cNvPr id="98309" name="Group 4"/>
            <p:cNvGrpSpPr/>
            <p:nvPr/>
          </p:nvGrpSpPr>
          <p:grpSpPr>
            <a:xfrm>
              <a:off x="2568" y="2226"/>
              <a:ext cx="1509" cy="1514"/>
              <a:chOff x="1800" y="3345"/>
              <a:chExt cx="1509" cy="1514"/>
            </a:xfrm>
          </p:grpSpPr>
          <p:grpSp>
            <p:nvGrpSpPr>
              <p:cNvPr id="98521" name="Group 5"/>
              <p:cNvGrpSpPr/>
              <p:nvPr/>
            </p:nvGrpSpPr>
            <p:grpSpPr>
              <a:xfrm>
                <a:off x="2332" y="3345"/>
                <a:ext cx="445" cy="435"/>
                <a:chOff x="2220" y="3345"/>
                <a:chExt cx="445" cy="435"/>
              </a:xfrm>
            </p:grpSpPr>
            <p:sp>
              <p:nvSpPr>
                <p:cNvPr id="98538" name="Oval 6"/>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39" name="Text Box 7"/>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grpSp>
            <p:nvGrpSpPr>
              <p:cNvPr id="98522" name="Group 8"/>
              <p:cNvGrpSpPr/>
              <p:nvPr/>
            </p:nvGrpSpPr>
            <p:grpSpPr>
              <a:xfrm>
                <a:off x="2332" y="3900"/>
                <a:ext cx="445" cy="435"/>
                <a:chOff x="2220" y="3345"/>
                <a:chExt cx="445" cy="435"/>
              </a:xfrm>
            </p:grpSpPr>
            <p:sp>
              <p:nvSpPr>
                <p:cNvPr id="98536" name="Oval 9"/>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37" name="Text Box 10"/>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C</a:t>
                  </a:r>
                  <a:endParaRPr lang="en-US" altLang="zh-CN" sz="1800" dirty="0">
                    <a:latin typeface="宋体" panose="02010600030101010101" pitchFamily="2" charset="-122"/>
                  </a:endParaRPr>
                </a:p>
              </p:txBody>
            </p:sp>
          </p:grpSp>
          <p:grpSp>
            <p:nvGrpSpPr>
              <p:cNvPr id="98523" name="Group 11"/>
              <p:cNvGrpSpPr/>
              <p:nvPr/>
            </p:nvGrpSpPr>
            <p:grpSpPr>
              <a:xfrm>
                <a:off x="1800" y="3960"/>
                <a:ext cx="460" cy="435"/>
                <a:chOff x="2220" y="3405"/>
                <a:chExt cx="460" cy="435"/>
              </a:xfrm>
            </p:grpSpPr>
            <p:sp>
              <p:nvSpPr>
                <p:cNvPr id="98534" name="Oval 12"/>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35" name="Text Box 13"/>
                <p:cNvSpPr txBox="1"/>
                <p:nvPr/>
              </p:nvSpPr>
              <p:spPr>
                <a:xfrm>
                  <a:off x="2244" y="340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B</a:t>
                  </a:r>
                  <a:endParaRPr lang="en-US" altLang="zh-CN" sz="1800" dirty="0">
                    <a:latin typeface="宋体" panose="02010600030101010101" pitchFamily="2" charset="-122"/>
                  </a:endParaRPr>
                </a:p>
              </p:txBody>
            </p:sp>
          </p:grpSp>
          <p:grpSp>
            <p:nvGrpSpPr>
              <p:cNvPr id="98524" name="Group 14"/>
              <p:cNvGrpSpPr/>
              <p:nvPr/>
            </p:nvGrpSpPr>
            <p:grpSpPr>
              <a:xfrm>
                <a:off x="2332" y="4424"/>
                <a:ext cx="476" cy="435"/>
                <a:chOff x="2220" y="3329"/>
                <a:chExt cx="476" cy="435"/>
              </a:xfrm>
            </p:grpSpPr>
            <p:sp>
              <p:nvSpPr>
                <p:cNvPr id="98532" name="Oval 15"/>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33" name="Text Box 16"/>
                <p:cNvSpPr txBox="1"/>
                <p:nvPr/>
              </p:nvSpPr>
              <p:spPr>
                <a:xfrm>
                  <a:off x="2260" y="3329"/>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D</a:t>
                  </a:r>
                  <a:endParaRPr lang="en-US" altLang="zh-CN" sz="1800" dirty="0">
                    <a:latin typeface="宋体" panose="02010600030101010101" pitchFamily="2" charset="-122"/>
                  </a:endParaRPr>
                </a:p>
              </p:txBody>
            </p:sp>
          </p:grpSp>
          <p:grpSp>
            <p:nvGrpSpPr>
              <p:cNvPr id="98525" name="Group 17"/>
              <p:cNvGrpSpPr/>
              <p:nvPr/>
            </p:nvGrpSpPr>
            <p:grpSpPr>
              <a:xfrm>
                <a:off x="2864" y="3900"/>
                <a:ext cx="445" cy="435"/>
                <a:chOff x="2220" y="3345"/>
                <a:chExt cx="445" cy="435"/>
              </a:xfrm>
            </p:grpSpPr>
            <p:sp>
              <p:nvSpPr>
                <p:cNvPr id="98530" name="Oval 18"/>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31" name="Text Box 19"/>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E</a:t>
                  </a:r>
                  <a:endParaRPr lang="en-US" altLang="zh-CN" sz="1800" dirty="0">
                    <a:latin typeface="宋体" panose="02010600030101010101" pitchFamily="2" charset="-122"/>
                  </a:endParaRPr>
                </a:p>
              </p:txBody>
            </p:sp>
          </p:grpSp>
          <p:sp>
            <p:nvSpPr>
              <p:cNvPr id="98526" name="Line 20"/>
              <p:cNvSpPr/>
              <p:nvPr/>
            </p:nvSpPr>
            <p:spPr>
              <a:xfrm flipH="1">
                <a:off x="2458" y="3735"/>
                <a:ext cx="2" cy="240"/>
              </a:xfrm>
              <a:prstGeom prst="line">
                <a:avLst/>
              </a:prstGeom>
              <a:ln w="9525" cap="flat" cmpd="sng">
                <a:solidFill>
                  <a:srgbClr val="000000"/>
                </a:solidFill>
                <a:prstDash val="solid"/>
                <a:headEnd type="none" w="med" len="med"/>
                <a:tailEnd type="none" w="med" len="med"/>
              </a:ln>
            </p:spPr>
          </p:sp>
          <p:sp>
            <p:nvSpPr>
              <p:cNvPr id="98527" name="Line 21"/>
              <p:cNvSpPr/>
              <p:nvPr/>
            </p:nvSpPr>
            <p:spPr>
              <a:xfrm flipH="1">
                <a:off x="2480" y="4275"/>
                <a:ext cx="2" cy="240"/>
              </a:xfrm>
              <a:prstGeom prst="line">
                <a:avLst/>
              </a:prstGeom>
              <a:ln w="9525" cap="flat" cmpd="sng">
                <a:solidFill>
                  <a:srgbClr val="000000"/>
                </a:solidFill>
                <a:prstDash val="solid"/>
                <a:headEnd type="none" w="med" len="med"/>
                <a:tailEnd type="none" w="med" len="med"/>
              </a:ln>
            </p:spPr>
          </p:sp>
          <p:sp>
            <p:nvSpPr>
              <p:cNvPr id="98528" name="Line 22"/>
              <p:cNvSpPr/>
              <p:nvPr/>
            </p:nvSpPr>
            <p:spPr>
              <a:xfrm flipH="1">
                <a:off x="1902" y="3660"/>
                <a:ext cx="440" cy="330"/>
              </a:xfrm>
              <a:prstGeom prst="line">
                <a:avLst/>
              </a:prstGeom>
              <a:ln w="9525" cap="flat" cmpd="sng">
                <a:solidFill>
                  <a:srgbClr val="000000"/>
                </a:solidFill>
                <a:prstDash val="solid"/>
                <a:headEnd type="none" w="med" len="med"/>
                <a:tailEnd type="none" w="med" len="med"/>
              </a:ln>
            </p:spPr>
          </p:sp>
          <p:sp>
            <p:nvSpPr>
              <p:cNvPr id="98529" name="Line 23"/>
              <p:cNvSpPr/>
              <p:nvPr/>
            </p:nvSpPr>
            <p:spPr>
              <a:xfrm>
                <a:off x="2602" y="3633"/>
                <a:ext cx="358" cy="360"/>
              </a:xfrm>
              <a:prstGeom prst="line">
                <a:avLst/>
              </a:prstGeom>
              <a:ln w="9525" cap="flat" cmpd="sng">
                <a:solidFill>
                  <a:srgbClr val="000000"/>
                </a:solidFill>
                <a:prstDash val="solid"/>
                <a:headEnd type="none" w="med" len="med"/>
                <a:tailEnd type="none" w="med" len="med"/>
              </a:ln>
            </p:spPr>
          </p:sp>
        </p:grpSp>
        <p:grpSp>
          <p:nvGrpSpPr>
            <p:cNvPr id="98310" name="Group 24"/>
            <p:cNvGrpSpPr/>
            <p:nvPr/>
          </p:nvGrpSpPr>
          <p:grpSpPr>
            <a:xfrm>
              <a:off x="7082" y="1896"/>
              <a:ext cx="1312" cy="2340"/>
              <a:chOff x="6600" y="2625"/>
              <a:chExt cx="1312" cy="2340"/>
            </a:xfrm>
          </p:grpSpPr>
          <p:grpSp>
            <p:nvGrpSpPr>
              <p:cNvPr id="98502" name="Group 25"/>
              <p:cNvGrpSpPr/>
              <p:nvPr/>
            </p:nvGrpSpPr>
            <p:grpSpPr>
              <a:xfrm>
                <a:off x="7082" y="2625"/>
                <a:ext cx="445" cy="435"/>
                <a:chOff x="2220" y="3345"/>
                <a:chExt cx="445" cy="435"/>
              </a:xfrm>
            </p:grpSpPr>
            <p:sp>
              <p:nvSpPr>
                <p:cNvPr id="98519" name="Oval 26"/>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20" name="Text Box 27"/>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grpSp>
            <p:nvGrpSpPr>
              <p:cNvPr id="98503" name="Group 28"/>
              <p:cNvGrpSpPr/>
              <p:nvPr/>
            </p:nvGrpSpPr>
            <p:grpSpPr>
              <a:xfrm>
                <a:off x="7052" y="3825"/>
                <a:ext cx="445" cy="435"/>
                <a:chOff x="2220" y="3345"/>
                <a:chExt cx="445" cy="435"/>
              </a:xfrm>
            </p:grpSpPr>
            <p:sp>
              <p:nvSpPr>
                <p:cNvPr id="98517" name="Oval 29"/>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18" name="Text Box 30"/>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C</a:t>
                  </a:r>
                  <a:endParaRPr lang="en-US" altLang="zh-CN" sz="1800" dirty="0">
                    <a:latin typeface="宋体" panose="02010600030101010101" pitchFamily="2" charset="-122"/>
                  </a:endParaRPr>
                </a:p>
              </p:txBody>
            </p:sp>
          </p:grpSp>
          <p:grpSp>
            <p:nvGrpSpPr>
              <p:cNvPr id="98504" name="Group 31"/>
              <p:cNvGrpSpPr/>
              <p:nvPr/>
            </p:nvGrpSpPr>
            <p:grpSpPr>
              <a:xfrm>
                <a:off x="6600" y="3210"/>
                <a:ext cx="445" cy="435"/>
                <a:chOff x="2220" y="3345"/>
                <a:chExt cx="445" cy="435"/>
              </a:xfrm>
            </p:grpSpPr>
            <p:sp>
              <p:nvSpPr>
                <p:cNvPr id="98515" name="Oval 32"/>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16" name="Text Box 33"/>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B</a:t>
                  </a:r>
                  <a:endParaRPr lang="en-US" altLang="zh-CN" sz="1800" dirty="0">
                    <a:latin typeface="宋体" panose="02010600030101010101" pitchFamily="2" charset="-122"/>
                  </a:endParaRPr>
                </a:p>
              </p:txBody>
            </p:sp>
          </p:grpSp>
          <p:grpSp>
            <p:nvGrpSpPr>
              <p:cNvPr id="98505" name="Group 34"/>
              <p:cNvGrpSpPr/>
              <p:nvPr/>
            </p:nvGrpSpPr>
            <p:grpSpPr>
              <a:xfrm>
                <a:off x="6662" y="4470"/>
                <a:ext cx="445" cy="435"/>
                <a:chOff x="2220" y="3345"/>
                <a:chExt cx="445" cy="435"/>
              </a:xfrm>
            </p:grpSpPr>
            <p:sp>
              <p:nvSpPr>
                <p:cNvPr id="98513" name="Oval 35"/>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14" name="Text Box 36"/>
                <p:cNvSpPr txBox="1"/>
                <p:nvPr/>
              </p:nvSpPr>
              <p:spPr>
                <a:xfrm>
                  <a:off x="2229" y="334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D</a:t>
                  </a:r>
                  <a:endParaRPr lang="en-US" altLang="zh-CN" sz="1800" dirty="0">
                    <a:latin typeface="宋体" panose="02010600030101010101" pitchFamily="2" charset="-122"/>
                  </a:endParaRPr>
                </a:p>
              </p:txBody>
            </p:sp>
          </p:grpSp>
          <p:grpSp>
            <p:nvGrpSpPr>
              <p:cNvPr id="98506" name="Group 37"/>
              <p:cNvGrpSpPr/>
              <p:nvPr/>
            </p:nvGrpSpPr>
            <p:grpSpPr>
              <a:xfrm>
                <a:off x="7476" y="4530"/>
                <a:ext cx="436" cy="435"/>
                <a:chOff x="2166" y="3405"/>
                <a:chExt cx="436" cy="435"/>
              </a:xfrm>
            </p:grpSpPr>
            <p:sp>
              <p:nvSpPr>
                <p:cNvPr id="98511" name="Oval 38"/>
                <p:cNvSpPr/>
                <p:nvPr/>
              </p:nvSpPr>
              <p:spPr>
                <a:xfrm>
                  <a:off x="2220" y="3420"/>
                  <a:ext cx="300" cy="315"/>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12" name="Text Box 39"/>
                <p:cNvSpPr txBox="1"/>
                <p:nvPr/>
              </p:nvSpPr>
              <p:spPr>
                <a:xfrm>
                  <a:off x="2166" y="3405"/>
                  <a:ext cx="436"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E</a:t>
                  </a:r>
                  <a:endParaRPr lang="en-US" altLang="zh-CN" sz="1800" dirty="0">
                    <a:latin typeface="宋体" panose="02010600030101010101" pitchFamily="2" charset="-122"/>
                  </a:endParaRPr>
                </a:p>
              </p:txBody>
            </p:sp>
          </p:grpSp>
          <p:sp>
            <p:nvSpPr>
              <p:cNvPr id="98507" name="Line 40"/>
              <p:cNvSpPr/>
              <p:nvPr/>
            </p:nvSpPr>
            <p:spPr>
              <a:xfrm flipH="1">
                <a:off x="6870" y="4155"/>
                <a:ext cx="224" cy="360"/>
              </a:xfrm>
              <a:prstGeom prst="line">
                <a:avLst/>
              </a:prstGeom>
              <a:ln w="9525" cap="flat" cmpd="sng">
                <a:solidFill>
                  <a:srgbClr val="000000"/>
                </a:solidFill>
                <a:prstDash val="solid"/>
                <a:headEnd type="none" w="med" len="med"/>
                <a:tailEnd type="none" w="med" len="med"/>
              </a:ln>
            </p:spPr>
          </p:sp>
          <p:sp>
            <p:nvSpPr>
              <p:cNvPr id="98508" name="Line 41"/>
              <p:cNvSpPr/>
              <p:nvPr/>
            </p:nvSpPr>
            <p:spPr>
              <a:xfrm>
                <a:off x="7334" y="4140"/>
                <a:ext cx="286" cy="405"/>
              </a:xfrm>
              <a:prstGeom prst="line">
                <a:avLst/>
              </a:prstGeom>
              <a:ln w="9525" cap="flat" cmpd="sng">
                <a:solidFill>
                  <a:srgbClr val="000000"/>
                </a:solidFill>
                <a:prstDash val="solid"/>
                <a:headEnd type="none" w="med" len="med"/>
                <a:tailEnd type="none" w="med" len="med"/>
              </a:ln>
            </p:spPr>
          </p:sp>
          <p:sp>
            <p:nvSpPr>
              <p:cNvPr id="98509" name="Line 42"/>
              <p:cNvSpPr/>
              <p:nvPr/>
            </p:nvSpPr>
            <p:spPr>
              <a:xfrm flipH="1">
                <a:off x="6824" y="2985"/>
                <a:ext cx="284" cy="330"/>
              </a:xfrm>
              <a:prstGeom prst="line">
                <a:avLst/>
              </a:prstGeom>
              <a:ln w="9525" cap="flat" cmpd="sng">
                <a:solidFill>
                  <a:srgbClr val="000000"/>
                </a:solidFill>
                <a:prstDash val="solid"/>
                <a:headEnd type="none" w="med" len="med"/>
                <a:tailEnd type="none" w="med" len="med"/>
              </a:ln>
            </p:spPr>
          </p:sp>
          <p:sp>
            <p:nvSpPr>
              <p:cNvPr id="98510" name="Line 43"/>
              <p:cNvSpPr/>
              <p:nvPr/>
            </p:nvSpPr>
            <p:spPr>
              <a:xfrm>
                <a:off x="6898" y="3525"/>
                <a:ext cx="256" cy="360"/>
              </a:xfrm>
              <a:prstGeom prst="line">
                <a:avLst/>
              </a:prstGeom>
              <a:ln w="9525" cap="flat" cmpd="sng">
                <a:solidFill>
                  <a:srgbClr val="000000"/>
                </a:solidFill>
                <a:prstDash val="solid"/>
                <a:headEnd type="none" w="med" len="med"/>
                <a:tailEnd type="none" w="med" len="med"/>
              </a:ln>
            </p:spPr>
          </p:sp>
        </p:grpSp>
        <p:grpSp>
          <p:nvGrpSpPr>
            <p:cNvPr id="98311" name="Group 44"/>
            <p:cNvGrpSpPr/>
            <p:nvPr/>
          </p:nvGrpSpPr>
          <p:grpSpPr>
            <a:xfrm>
              <a:off x="4892" y="2772"/>
              <a:ext cx="1064" cy="498"/>
              <a:chOff x="4892" y="2772"/>
              <a:chExt cx="1064" cy="498"/>
            </a:xfrm>
          </p:grpSpPr>
          <p:sp>
            <p:nvSpPr>
              <p:cNvPr id="98500" name="AutoShape 45"/>
              <p:cNvSpPr/>
              <p:nvPr/>
            </p:nvSpPr>
            <p:spPr>
              <a:xfrm>
                <a:off x="4892" y="3120"/>
                <a:ext cx="1064" cy="150"/>
              </a:xfrm>
              <a:prstGeom prst="leftRightArrow">
                <a:avLst>
                  <a:gd name="adj1" fmla="val 50000"/>
                  <a:gd name="adj2" fmla="val 141866"/>
                </a:avLst>
              </a:prstGeom>
              <a:solidFill>
                <a:srgbClr val="FFFFFF"/>
              </a:solid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501" name="Text Box 46"/>
              <p:cNvSpPr txBox="1"/>
              <p:nvPr/>
            </p:nvSpPr>
            <p:spPr>
              <a:xfrm>
                <a:off x="5036" y="2772"/>
                <a:ext cx="780" cy="46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Times New Roman" panose="02020603050405020304" pitchFamily="18" charset="0"/>
                  </a:rPr>
                  <a:t>对应</a:t>
                </a:r>
                <a:endParaRPr lang="zh-CN" altLang="en-US" sz="1800" dirty="0">
                  <a:latin typeface="Times New Roman" panose="02020603050405020304" pitchFamily="18" charset="0"/>
                </a:endParaRPr>
              </a:p>
            </p:txBody>
          </p:sp>
        </p:grpSp>
        <p:grpSp>
          <p:nvGrpSpPr>
            <p:cNvPr id="98312" name="Group 47"/>
            <p:cNvGrpSpPr/>
            <p:nvPr/>
          </p:nvGrpSpPr>
          <p:grpSpPr>
            <a:xfrm>
              <a:off x="950" y="4539"/>
              <a:ext cx="3976" cy="2073"/>
              <a:chOff x="1322" y="5124"/>
              <a:chExt cx="3976" cy="2073"/>
            </a:xfrm>
          </p:grpSpPr>
          <p:sp>
            <p:nvSpPr>
              <p:cNvPr id="98446" name="Line 48"/>
              <p:cNvSpPr/>
              <p:nvPr/>
            </p:nvSpPr>
            <p:spPr>
              <a:xfrm flipH="1">
                <a:off x="1980" y="5370"/>
                <a:ext cx="930" cy="645"/>
              </a:xfrm>
              <a:prstGeom prst="line">
                <a:avLst/>
              </a:prstGeom>
              <a:ln w="9525" cap="flat" cmpd="sng">
                <a:solidFill>
                  <a:srgbClr val="000000"/>
                </a:solidFill>
                <a:prstDash val="solid"/>
                <a:headEnd type="none" w="med" len="med"/>
                <a:tailEnd type="triangle" w="sm" len="lg"/>
              </a:ln>
            </p:spPr>
          </p:sp>
          <p:sp>
            <p:nvSpPr>
              <p:cNvPr id="98447" name="Line 49"/>
              <p:cNvSpPr/>
              <p:nvPr/>
            </p:nvSpPr>
            <p:spPr>
              <a:xfrm>
                <a:off x="2294" y="6180"/>
                <a:ext cx="450" cy="0"/>
              </a:xfrm>
              <a:prstGeom prst="line">
                <a:avLst/>
              </a:prstGeom>
              <a:ln w="9525" cap="flat" cmpd="sng">
                <a:solidFill>
                  <a:srgbClr val="000000"/>
                </a:solidFill>
                <a:prstDash val="solid"/>
                <a:headEnd type="none" w="med" len="med"/>
                <a:tailEnd type="triangle" w="sm" len="lg"/>
              </a:ln>
            </p:spPr>
          </p:sp>
          <p:sp>
            <p:nvSpPr>
              <p:cNvPr id="98448" name="Line 50"/>
              <p:cNvSpPr/>
              <p:nvPr/>
            </p:nvSpPr>
            <p:spPr>
              <a:xfrm flipV="1">
                <a:off x="3570" y="6210"/>
                <a:ext cx="540" cy="0"/>
              </a:xfrm>
              <a:prstGeom prst="line">
                <a:avLst/>
              </a:prstGeom>
              <a:ln w="9525" cap="flat" cmpd="sng">
                <a:solidFill>
                  <a:srgbClr val="000000"/>
                </a:solidFill>
                <a:prstDash val="solid"/>
                <a:headEnd type="none" w="med" len="med"/>
                <a:tailEnd type="triangle" w="sm" len="lg"/>
              </a:ln>
            </p:spPr>
          </p:sp>
          <p:sp>
            <p:nvSpPr>
              <p:cNvPr id="98449" name="Line 51"/>
              <p:cNvSpPr/>
              <p:nvPr/>
            </p:nvSpPr>
            <p:spPr>
              <a:xfrm>
                <a:off x="2894" y="6165"/>
                <a:ext cx="0" cy="540"/>
              </a:xfrm>
              <a:prstGeom prst="line">
                <a:avLst/>
              </a:prstGeom>
              <a:ln w="9525" cap="flat" cmpd="sng">
                <a:solidFill>
                  <a:srgbClr val="000000"/>
                </a:solidFill>
                <a:prstDash val="solid"/>
                <a:headEnd type="none" w="med" len="med"/>
                <a:tailEnd type="triangle" w="sm" len="lg"/>
              </a:ln>
            </p:spPr>
          </p:sp>
          <p:grpSp>
            <p:nvGrpSpPr>
              <p:cNvPr id="98450" name="Group 52"/>
              <p:cNvGrpSpPr/>
              <p:nvPr/>
            </p:nvGrpSpPr>
            <p:grpSpPr>
              <a:xfrm>
                <a:off x="2652" y="5124"/>
                <a:ext cx="1296" cy="498"/>
                <a:chOff x="6296" y="5274"/>
                <a:chExt cx="1296" cy="498"/>
              </a:xfrm>
            </p:grpSpPr>
            <p:sp>
              <p:nvSpPr>
                <p:cNvPr id="98491" name="Text Box 53"/>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nvGrpSpPr>
                <p:cNvPr id="98492" name="Group 54"/>
                <p:cNvGrpSpPr/>
                <p:nvPr/>
              </p:nvGrpSpPr>
              <p:grpSpPr>
                <a:xfrm>
                  <a:off x="6296" y="5298"/>
                  <a:ext cx="1296" cy="474"/>
                  <a:chOff x="6296" y="5298"/>
                  <a:chExt cx="1296" cy="474"/>
                </a:xfrm>
              </p:grpSpPr>
              <p:grpSp>
                <p:nvGrpSpPr>
                  <p:cNvPr id="98493" name="Group 55"/>
                  <p:cNvGrpSpPr/>
                  <p:nvPr/>
                </p:nvGrpSpPr>
                <p:grpSpPr>
                  <a:xfrm>
                    <a:off x="6393" y="5355"/>
                    <a:ext cx="1026" cy="300"/>
                    <a:chOff x="4740" y="5985"/>
                    <a:chExt cx="1026" cy="300"/>
                  </a:xfrm>
                </p:grpSpPr>
                <p:sp>
                  <p:nvSpPr>
                    <p:cNvPr id="98497" name="Rectangle 56"/>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98" name="Rectangle 57"/>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99" name="Rectangle 58"/>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94" name="Group 59"/>
                  <p:cNvGrpSpPr/>
                  <p:nvPr/>
                </p:nvGrpSpPr>
                <p:grpSpPr>
                  <a:xfrm>
                    <a:off x="6296" y="5298"/>
                    <a:ext cx="1296" cy="474"/>
                    <a:chOff x="6296" y="5298"/>
                    <a:chExt cx="1296" cy="474"/>
                  </a:xfrm>
                </p:grpSpPr>
                <p:sp>
                  <p:nvSpPr>
                    <p:cNvPr id="98495" name="Text Box 60"/>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496" name="Text Box 61"/>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451" name="Group 62"/>
              <p:cNvGrpSpPr/>
              <p:nvPr/>
            </p:nvGrpSpPr>
            <p:grpSpPr>
              <a:xfrm>
                <a:off x="1322" y="5979"/>
                <a:ext cx="1296" cy="498"/>
                <a:chOff x="6296" y="5274"/>
                <a:chExt cx="1296" cy="498"/>
              </a:xfrm>
            </p:grpSpPr>
            <p:sp>
              <p:nvSpPr>
                <p:cNvPr id="98482" name="Text Box 63"/>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B</a:t>
                  </a:r>
                  <a:endParaRPr lang="en-US" altLang="zh-CN" sz="1800" dirty="0">
                    <a:latin typeface="宋体" panose="02010600030101010101" pitchFamily="2" charset="-122"/>
                  </a:endParaRPr>
                </a:p>
              </p:txBody>
            </p:sp>
            <p:grpSp>
              <p:nvGrpSpPr>
                <p:cNvPr id="98483" name="Group 64"/>
                <p:cNvGrpSpPr/>
                <p:nvPr/>
              </p:nvGrpSpPr>
              <p:grpSpPr>
                <a:xfrm>
                  <a:off x="6296" y="5298"/>
                  <a:ext cx="1296" cy="474"/>
                  <a:chOff x="6296" y="5298"/>
                  <a:chExt cx="1296" cy="474"/>
                </a:xfrm>
              </p:grpSpPr>
              <p:grpSp>
                <p:nvGrpSpPr>
                  <p:cNvPr id="98484" name="Group 65"/>
                  <p:cNvGrpSpPr/>
                  <p:nvPr/>
                </p:nvGrpSpPr>
                <p:grpSpPr>
                  <a:xfrm>
                    <a:off x="6393" y="5355"/>
                    <a:ext cx="1026" cy="300"/>
                    <a:chOff x="4740" y="5985"/>
                    <a:chExt cx="1026" cy="300"/>
                  </a:xfrm>
                </p:grpSpPr>
                <p:sp>
                  <p:nvSpPr>
                    <p:cNvPr id="98488" name="Rectangle 66"/>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89" name="Rectangle 67"/>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90" name="Rectangle 68"/>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85" name="Group 69"/>
                  <p:cNvGrpSpPr/>
                  <p:nvPr/>
                </p:nvGrpSpPr>
                <p:grpSpPr>
                  <a:xfrm>
                    <a:off x="6296" y="5298"/>
                    <a:ext cx="1296" cy="474"/>
                    <a:chOff x="6296" y="5298"/>
                    <a:chExt cx="1296" cy="474"/>
                  </a:xfrm>
                </p:grpSpPr>
                <p:sp>
                  <p:nvSpPr>
                    <p:cNvPr id="98486" name="Text Box 70"/>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87" name="Text Box 71"/>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grpSp>
            <p:nvGrpSpPr>
              <p:cNvPr id="98452" name="Group 72"/>
              <p:cNvGrpSpPr/>
              <p:nvPr/>
            </p:nvGrpSpPr>
            <p:grpSpPr>
              <a:xfrm>
                <a:off x="2652" y="5979"/>
                <a:ext cx="1296" cy="498"/>
                <a:chOff x="6296" y="5274"/>
                <a:chExt cx="1296" cy="498"/>
              </a:xfrm>
            </p:grpSpPr>
            <p:sp>
              <p:nvSpPr>
                <p:cNvPr id="98473" name="Text Box 73"/>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nvGrpSpPr>
                <p:cNvPr id="98474" name="Group 74"/>
                <p:cNvGrpSpPr/>
                <p:nvPr/>
              </p:nvGrpSpPr>
              <p:grpSpPr>
                <a:xfrm>
                  <a:off x="6296" y="5298"/>
                  <a:ext cx="1296" cy="474"/>
                  <a:chOff x="6296" y="5298"/>
                  <a:chExt cx="1296" cy="474"/>
                </a:xfrm>
              </p:grpSpPr>
              <p:grpSp>
                <p:nvGrpSpPr>
                  <p:cNvPr id="98475" name="Group 75"/>
                  <p:cNvGrpSpPr/>
                  <p:nvPr/>
                </p:nvGrpSpPr>
                <p:grpSpPr>
                  <a:xfrm>
                    <a:off x="6393" y="5355"/>
                    <a:ext cx="1026" cy="300"/>
                    <a:chOff x="4740" y="5985"/>
                    <a:chExt cx="1026" cy="300"/>
                  </a:xfrm>
                </p:grpSpPr>
                <p:sp>
                  <p:nvSpPr>
                    <p:cNvPr id="98479" name="Rectangle 76"/>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80" name="Rectangle 77"/>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81" name="Rectangle 78"/>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76" name="Group 79"/>
                  <p:cNvGrpSpPr/>
                  <p:nvPr/>
                </p:nvGrpSpPr>
                <p:grpSpPr>
                  <a:xfrm>
                    <a:off x="6296" y="5298"/>
                    <a:ext cx="1296" cy="474"/>
                    <a:chOff x="6296" y="5298"/>
                    <a:chExt cx="1296" cy="474"/>
                  </a:xfrm>
                </p:grpSpPr>
                <p:sp>
                  <p:nvSpPr>
                    <p:cNvPr id="98477" name="Text Box 80"/>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478" name="Text Box 81"/>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grpSp>
            <p:nvGrpSpPr>
              <p:cNvPr id="98453" name="Group 82"/>
              <p:cNvGrpSpPr/>
              <p:nvPr/>
            </p:nvGrpSpPr>
            <p:grpSpPr>
              <a:xfrm>
                <a:off x="4002" y="5979"/>
                <a:ext cx="1296" cy="498"/>
                <a:chOff x="6296" y="5274"/>
                <a:chExt cx="1296" cy="498"/>
              </a:xfrm>
            </p:grpSpPr>
            <p:sp>
              <p:nvSpPr>
                <p:cNvPr id="98464" name="Text Box 83"/>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E</a:t>
                  </a:r>
                  <a:endParaRPr lang="en-US" altLang="zh-CN" sz="1800" dirty="0">
                    <a:latin typeface="宋体" panose="02010600030101010101" pitchFamily="2" charset="-122"/>
                  </a:endParaRPr>
                </a:p>
              </p:txBody>
            </p:sp>
            <p:grpSp>
              <p:nvGrpSpPr>
                <p:cNvPr id="98465" name="Group 84"/>
                <p:cNvGrpSpPr/>
                <p:nvPr/>
              </p:nvGrpSpPr>
              <p:grpSpPr>
                <a:xfrm>
                  <a:off x="6296" y="5298"/>
                  <a:ext cx="1296" cy="474"/>
                  <a:chOff x="6296" y="5298"/>
                  <a:chExt cx="1296" cy="474"/>
                </a:xfrm>
              </p:grpSpPr>
              <p:grpSp>
                <p:nvGrpSpPr>
                  <p:cNvPr id="98466" name="Group 85"/>
                  <p:cNvGrpSpPr/>
                  <p:nvPr/>
                </p:nvGrpSpPr>
                <p:grpSpPr>
                  <a:xfrm>
                    <a:off x="6393" y="5355"/>
                    <a:ext cx="1026" cy="300"/>
                    <a:chOff x="4740" y="5985"/>
                    <a:chExt cx="1026" cy="300"/>
                  </a:xfrm>
                </p:grpSpPr>
                <p:sp>
                  <p:nvSpPr>
                    <p:cNvPr id="98470" name="Rectangle 86"/>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71" name="Rectangle 87"/>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72" name="Rectangle 88"/>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67" name="Group 89"/>
                  <p:cNvGrpSpPr/>
                  <p:nvPr/>
                </p:nvGrpSpPr>
                <p:grpSpPr>
                  <a:xfrm>
                    <a:off x="6296" y="5298"/>
                    <a:ext cx="1296" cy="474"/>
                    <a:chOff x="6296" y="5298"/>
                    <a:chExt cx="1296" cy="474"/>
                  </a:xfrm>
                </p:grpSpPr>
                <p:sp>
                  <p:nvSpPr>
                    <p:cNvPr id="98468" name="Text Box 90"/>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69" name="Text Box 91"/>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454" name="Group 92"/>
              <p:cNvGrpSpPr/>
              <p:nvPr/>
            </p:nvGrpSpPr>
            <p:grpSpPr>
              <a:xfrm>
                <a:off x="2682" y="6699"/>
                <a:ext cx="1296" cy="498"/>
                <a:chOff x="6296" y="5274"/>
                <a:chExt cx="1296" cy="498"/>
              </a:xfrm>
            </p:grpSpPr>
            <p:sp>
              <p:nvSpPr>
                <p:cNvPr id="98455" name="Text Box 93"/>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D</a:t>
                  </a:r>
                  <a:endParaRPr lang="en-US" altLang="zh-CN" sz="1800" dirty="0">
                    <a:latin typeface="宋体" panose="02010600030101010101" pitchFamily="2" charset="-122"/>
                  </a:endParaRPr>
                </a:p>
              </p:txBody>
            </p:sp>
            <p:grpSp>
              <p:nvGrpSpPr>
                <p:cNvPr id="98456" name="Group 94"/>
                <p:cNvGrpSpPr/>
                <p:nvPr/>
              </p:nvGrpSpPr>
              <p:grpSpPr>
                <a:xfrm>
                  <a:off x="6296" y="5298"/>
                  <a:ext cx="1296" cy="474"/>
                  <a:chOff x="6296" y="5298"/>
                  <a:chExt cx="1296" cy="474"/>
                </a:xfrm>
              </p:grpSpPr>
              <p:grpSp>
                <p:nvGrpSpPr>
                  <p:cNvPr id="98457" name="Group 95"/>
                  <p:cNvGrpSpPr/>
                  <p:nvPr/>
                </p:nvGrpSpPr>
                <p:grpSpPr>
                  <a:xfrm>
                    <a:off x="6393" y="5355"/>
                    <a:ext cx="1026" cy="300"/>
                    <a:chOff x="4740" y="5985"/>
                    <a:chExt cx="1026" cy="300"/>
                  </a:xfrm>
                </p:grpSpPr>
                <p:sp>
                  <p:nvSpPr>
                    <p:cNvPr id="98461" name="Rectangle 96"/>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62" name="Rectangle 97"/>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63" name="Rectangle 98"/>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58" name="Group 99"/>
                  <p:cNvGrpSpPr/>
                  <p:nvPr/>
                </p:nvGrpSpPr>
                <p:grpSpPr>
                  <a:xfrm>
                    <a:off x="6296" y="5298"/>
                    <a:ext cx="1296" cy="474"/>
                    <a:chOff x="6296" y="5298"/>
                    <a:chExt cx="1296" cy="474"/>
                  </a:xfrm>
                </p:grpSpPr>
                <p:sp>
                  <p:nvSpPr>
                    <p:cNvPr id="98459" name="Text Box 100"/>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60" name="Text Box 101"/>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grpSp>
          <p:nvGrpSpPr>
            <p:cNvPr id="98313" name="Group 102"/>
            <p:cNvGrpSpPr/>
            <p:nvPr/>
          </p:nvGrpSpPr>
          <p:grpSpPr>
            <a:xfrm>
              <a:off x="6960" y="4299"/>
              <a:ext cx="2768" cy="2418"/>
              <a:chOff x="7002" y="5034"/>
              <a:chExt cx="2768" cy="2418"/>
            </a:xfrm>
          </p:grpSpPr>
          <p:grpSp>
            <p:nvGrpSpPr>
              <p:cNvPr id="98392" name="Group 103"/>
              <p:cNvGrpSpPr/>
              <p:nvPr/>
            </p:nvGrpSpPr>
            <p:grpSpPr>
              <a:xfrm>
                <a:off x="7062" y="6939"/>
                <a:ext cx="1296" cy="498"/>
                <a:chOff x="6296" y="5274"/>
                <a:chExt cx="1296" cy="498"/>
              </a:xfrm>
            </p:grpSpPr>
            <p:sp>
              <p:nvSpPr>
                <p:cNvPr id="98437" name="Text Box 104"/>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D</a:t>
                  </a:r>
                  <a:endParaRPr lang="en-US" altLang="zh-CN" sz="1800" dirty="0">
                    <a:latin typeface="宋体" panose="02010600030101010101" pitchFamily="2" charset="-122"/>
                  </a:endParaRPr>
                </a:p>
              </p:txBody>
            </p:sp>
            <p:grpSp>
              <p:nvGrpSpPr>
                <p:cNvPr id="98438" name="Group 105"/>
                <p:cNvGrpSpPr/>
                <p:nvPr/>
              </p:nvGrpSpPr>
              <p:grpSpPr>
                <a:xfrm>
                  <a:off x="6296" y="5298"/>
                  <a:ext cx="1296" cy="474"/>
                  <a:chOff x="6296" y="5298"/>
                  <a:chExt cx="1296" cy="474"/>
                </a:xfrm>
              </p:grpSpPr>
              <p:grpSp>
                <p:nvGrpSpPr>
                  <p:cNvPr id="98439" name="Group 106"/>
                  <p:cNvGrpSpPr/>
                  <p:nvPr/>
                </p:nvGrpSpPr>
                <p:grpSpPr>
                  <a:xfrm>
                    <a:off x="6393" y="5355"/>
                    <a:ext cx="1026" cy="300"/>
                    <a:chOff x="4740" y="5985"/>
                    <a:chExt cx="1026" cy="300"/>
                  </a:xfrm>
                </p:grpSpPr>
                <p:sp>
                  <p:nvSpPr>
                    <p:cNvPr id="98443" name="Rectangle 107"/>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44" name="Rectangle 108"/>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45" name="Rectangle 109"/>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40" name="Group 110"/>
                  <p:cNvGrpSpPr/>
                  <p:nvPr/>
                </p:nvGrpSpPr>
                <p:grpSpPr>
                  <a:xfrm>
                    <a:off x="6296" y="5298"/>
                    <a:ext cx="1296" cy="474"/>
                    <a:chOff x="6296" y="5298"/>
                    <a:chExt cx="1296" cy="474"/>
                  </a:xfrm>
                </p:grpSpPr>
                <p:sp>
                  <p:nvSpPr>
                    <p:cNvPr id="98441" name="Text Box 111"/>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42" name="Text Box 112"/>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393" name="Group 113"/>
              <p:cNvGrpSpPr/>
              <p:nvPr/>
            </p:nvGrpSpPr>
            <p:grpSpPr>
              <a:xfrm>
                <a:off x="8474" y="6954"/>
                <a:ext cx="1296" cy="498"/>
                <a:chOff x="6296" y="5274"/>
                <a:chExt cx="1296" cy="498"/>
              </a:xfrm>
            </p:grpSpPr>
            <p:sp>
              <p:nvSpPr>
                <p:cNvPr id="98428" name="Text Box 114"/>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E</a:t>
                  </a:r>
                  <a:endParaRPr lang="en-US" altLang="zh-CN" sz="1800" dirty="0">
                    <a:latin typeface="宋体" panose="02010600030101010101" pitchFamily="2" charset="-122"/>
                  </a:endParaRPr>
                </a:p>
              </p:txBody>
            </p:sp>
            <p:grpSp>
              <p:nvGrpSpPr>
                <p:cNvPr id="98429" name="Group 115"/>
                <p:cNvGrpSpPr/>
                <p:nvPr/>
              </p:nvGrpSpPr>
              <p:grpSpPr>
                <a:xfrm>
                  <a:off x="6296" y="5298"/>
                  <a:ext cx="1296" cy="474"/>
                  <a:chOff x="6296" y="5298"/>
                  <a:chExt cx="1296" cy="474"/>
                </a:xfrm>
              </p:grpSpPr>
              <p:grpSp>
                <p:nvGrpSpPr>
                  <p:cNvPr id="98430" name="Group 116"/>
                  <p:cNvGrpSpPr/>
                  <p:nvPr/>
                </p:nvGrpSpPr>
                <p:grpSpPr>
                  <a:xfrm>
                    <a:off x="6393" y="5355"/>
                    <a:ext cx="1026" cy="300"/>
                    <a:chOff x="4740" y="5985"/>
                    <a:chExt cx="1026" cy="300"/>
                  </a:xfrm>
                </p:grpSpPr>
                <p:sp>
                  <p:nvSpPr>
                    <p:cNvPr id="98434" name="Rectangle 117"/>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35" name="Rectangle 118"/>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36" name="Rectangle 119"/>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31" name="Group 120"/>
                  <p:cNvGrpSpPr/>
                  <p:nvPr/>
                </p:nvGrpSpPr>
                <p:grpSpPr>
                  <a:xfrm>
                    <a:off x="6296" y="5298"/>
                    <a:ext cx="1296" cy="474"/>
                    <a:chOff x="6296" y="5298"/>
                    <a:chExt cx="1296" cy="474"/>
                  </a:xfrm>
                </p:grpSpPr>
                <p:sp>
                  <p:nvSpPr>
                    <p:cNvPr id="98432" name="Text Box 121"/>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33" name="Text Box 122"/>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394" name="Group 123"/>
              <p:cNvGrpSpPr/>
              <p:nvPr/>
            </p:nvGrpSpPr>
            <p:grpSpPr>
              <a:xfrm>
                <a:off x="7722" y="6324"/>
                <a:ext cx="1296" cy="498"/>
                <a:chOff x="6296" y="5274"/>
                <a:chExt cx="1296" cy="498"/>
              </a:xfrm>
            </p:grpSpPr>
            <p:sp>
              <p:nvSpPr>
                <p:cNvPr id="98419" name="Text Box 124"/>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C</a:t>
                  </a:r>
                  <a:endParaRPr lang="en-US" altLang="zh-CN" sz="1800" dirty="0">
                    <a:latin typeface="宋体" panose="02010600030101010101" pitchFamily="2" charset="-122"/>
                  </a:endParaRPr>
                </a:p>
              </p:txBody>
            </p:sp>
            <p:grpSp>
              <p:nvGrpSpPr>
                <p:cNvPr id="98420" name="Group 125"/>
                <p:cNvGrpSpPr/>
                <p:nvPr/>
              </p:nvGrpSpPr>
              <p:grpSpPr>
                <a:xfrm>
                  <a:off x="6296" y="5298"/>
                  <a:ext cx="1296" cy="474"/>
                  <a:chOff x="6296" y="5298"/>
                  <a:chExt cx="1296" cy="474"/>
                </a:xfrm>
              </p:grpSpPr>
              <p:grpSp>
                <p:nvGrpSpPr>
                  <p:cNvPr id="98421" name="Group 126"/>
                  <p:cNvGrpSpPr/>
                  <p:nvPr/>
                </p:nvGrpSpPr>
                <p:grpSpPr>
                  <a:xfrm>
                    <a:off x="6393" y="5355"/>
                    <a:ext cx="1026" cy="300"/>
                    <a:chOff x="4740" y="5985"/>
                    <a:chExt cx="1026" cy="300"/>
                  </a:xfrm>
                </p:grpSpPr>
                <p:sp>
                  <p:nvSpPr>
                    <p:cNvPr id="98425" name="Rectangle 127"/>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26" name="Rectangle 128"/>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27" name="Rectangle 129"/>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22" name="Group 130"/>
                  <p:cNvGrpSpPr/>
                  <p:nvPr/>
                </p:nvGrpSpPr>
                <p:grpSpPr>
                  <a:xfrm>
                    <a:off x="6296" y="5298"/>
                    <a:ext cx="1296" cy="474"/>
                    <a:chOff x="6296" y="5298"/>
                    <a:chExt cx="1296" cy="474"/>
                  </a:xfrm>
                </p:grpSpPr>
                <p:sp>
                  <p:nvSpPr>
                    <p:cNvPr id="98423" name="Text Box 131"/>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424" name="Text Box 132"/>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sp>
            <p:nvSpPr>
              <p:cNvPr id="98395" name="Line 133"/>
              <p:cNvSpPr/>
              <p:nvPr/>
            </p:nvSpPr>
            <p:spPr>
              <a:xfrm flipH="1">
                <a:off x="7634" y="6555"/>
                <a:ext cx="330" cy="435"/>
              </a:xfrm>
              <a:prstGeom prst="line">
                <a:avLst/>
              </a:prstGeom>
              <a:ln w="9525" cap="flat" cmpd="sng">
                <a:solidFill>
                  <a:srgbClr val="000000"/>
                </a:solidFill>
                <a:prstDash val="solid"/>
                <a:headEnd type="none" w="med" len="med"/>
                <a:tailEnd type="triangle" w="sm" len="lg"/>
              </a:ln>
            </p:spPr>
          </p:sp>
          <p:sp>
            <p:nvSpPr>
              <p:cNvPr id="98396" name="Line 134"/>
              <p:cNvSpPr/>
              <p:nvPr/>
            </p:nvSpPr>
            <p:spPr>
              <a:xfrm>
                <a:off x="8684" y="6552"/>
                <a:ext cx="360" cy="465"/>
              </a:xfrm>
              <a:prstGeom prst="line">
                <a:avLst/>
              </a:prstGeom>
              <a:ln w="9525" cap="flat" cmpd="sng">
                <a:solidFill>
                  <a:srgbClr val="000000"/>
                </a:solidFill>
                <a:prstDash val="solid"/>
                <a:headEnd type="none" w="med" len="med"/>
                <a:tailEnd type="triangle" w="sm" len="lg"/>
              </a:ln>
            </p:spPr>
          </p:sp>
          <p:grpSp>
            <p:nvGrpSpPr>
              <p:cNvPr id="98397" name="Group 135"/>
              <p:cNvGrpSpPr/>
              <p:nvPr/>
            </p:nvGrpSpPr>
            <p:grpSpPr>
              <a:xfrm>
                <a:off x="7002" y="5649"/>
                <a:ext cx="1296" cy="498"/>
                <a:chOff x="6296" y="5274"/>
                <a:chExt cx="1296" cy="498"/>
              </a:xfrm>
            </p:grpSpPr>
            <p:sp>
              <p:nvSpPr>
                <p:cNvPr id="98410" name="Text Box 136"/>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B</a:t>
                  </a:r>
                  <a:endParaRPr lang="en-US" altLang="zh-CN" sz="1800" dirty="0">
                    <a:latin typeface="宋体" panose="02010600030101010101" pitchFamily="2" charset="-122"/>
                  </a:endParaRPr>
                </a:p>
              </p:txBody>
            </p:sp>
            <p:grpSp>
              <p:nvGrpSpPr>
                <p:cNvPr id="98411" name="Group 137"/>
                <p:cNvGrpSpPr/>
                <p:nvPr/>
              </p:nvGrpSpPr>
              <p:grpSpPr>
                <a:xfrm>
                  <a:off x="6296" y="5298"/>
                  <a:ext cx="1296" cy="474"/>
                  <a:chOff x="6296" y="5298"/>
                  <a:chExt cx="1296" cy="474"/>
                </a:xfrm>
              </p:grpSpPr>
              <p:grpSp>
                <p:nvGrpSpPr>
                  <p:cNvPr id="98412" name="Group 138"/>
                  <p:cNvGrpSpPr/>
                  <p:nvPr/>
                </p:nvGrpSpPr>
                <p:grpSpPr>
                  <a:xfrm>
                    <a:off x="6393" y="5355"/>
                    <a:ext cx="1026" cy="300"/>
                    <a:chOff x="4740" y="5985"/>
                    <a:chExt cx="1026" cy="300"/>
                  </a:xfrm>
                </p:grpSpPr>
                <p:sp>
                  <p:nvSpPr>
                    <p:cNvPr id="98416" name="Rectangle 139"/>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17" name="Rectangle 140"/>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18" name="Rectangle 141"/>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13" name="Group 142"/>
                  <p:cNvGrpSpPr/>
                  <p:nvPr/>
                </p:nvGrpSpPr>
                <p:grpSpPr>
                  <a:xfrm>
                    <a:off x="6296" y="5298"/>
                    <a:ext cx="1296" cy="474"/>
                    <a:chOff x="6296" y="5298"/>
                    <a:chExt cx="1296" cy="474"/>
                  </a:xfrm>
                </p:grpSpPr>
                <p:sp>
                  <p:nvSpPr>
                    <p:cNvPr id="98414" name="Text Box 143"/>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415" name="Text Box 144"/>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grpSp>
            <p:nvGrpSpPr>
              <p:cNvPr id="98398" name="Group 145"/>
              <p:cNvGrpSpPr/>
              <p:nvPr/>
            </p:nvGrpSpPr>
            <p:grpSpPr>
              <a:xfrm>
                <a:off x="7662" y="5034"/>
                <a:ext cx="1296" cy="498"/>
                <a:chOff x="6296" y="5274"/>
                <a:chExt cx="1296" cy="498"/>
              </a:xfrm>
            </p:grpSpPr>
            <p:sp>
              <p:nvSpPr>
                <p:cNvPr id="98401" name="Text Box 146"/>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nvGrpSpPr>
                <p:cNvPr id="98402" name="Group 147"/>
                <p:cNvGrpSpPr/>
                <p:nvPr/>
              </p:nvGrpSpPr>
              <p:grpSpPr>
                <a:xfrm>
                  <a:off x="6296" y="5298"/>
                  <a:ext cx="1296" cy="474"/>
                  <a:chOff x="6296" y="5298"/>
                  <a:chExt cx="1296" cy="474"/>
                </a:xfrm>
              </p:grpSpPr>
              <p:grpSp>
                <p:nvGrpSpPr>
                  <p:cNvPr id="98403" name="Group 148"/>
                  <p:cNvGrpSpPr/>
                  <p:nvPr/>
                </p:nvGrpSpPr>
                <p:grpSpPr>
                  <a:xfrm>
                    <a:off x="6393" y="5355"/>
                    <a:ext cx="1026" cy="300"/>
                    <a:chOff x="4740" y="5985"/>
                    <a:chExt cx="1026" cy="300"/>
                  </a:xfrm>
                </p:grpSpPr>
                <p:sp>
                  <p:nvSpPr>
                    <p:cNvPr id="98407" name="Rectangle 149"/>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08" name="Rectangle 150"/>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409" name="Rectangle 151"/>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404" name="Group 152"/>
                  <p:cNvGrpSpPr/>
                  <p:nvPr/>
                </p:nvGrpSpPr>
                <p:grpSpPr>
                  <a:xfrm>
                    <a:off x="6296" y="5298"/>
                    <a:ext cx="1296" cy="474"/>
                    <a:chOff x="6296" y="5298"/>
                    <a:chExt cx="1296" cy="474"/>
                  </a:xfrm>
                </p:grpSpPr>
                <p:sp>
                  <p:nvSpPr>
                    <p:cNvPr id="98405" name="Text Box 153"/>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406" name="Text Box 154"/>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sp>
            <p:nvSpPr>
              <p:cNvPr id="98399" name="Line 155"/>
              <p:cNvSpPr/>
              <p:nvPr/>
            </p:nvSpPr>
            <p:spPr>
              <a:xfrm flipH="1">
                <a:off x="7574" y="5265"/>
                <a:ext cx="330" cy="435"/>
              </a:xfrm>
              <a:prstGeom prst="line">
                <a:avLst/>
              </a:prstGeom>
              <a:ln w="9525" cap="flat" cmpd="sng">
                <a:solidFill>
                  <a:srgbClr val="000000"/>
                </a:solidFill>
                <a:prstDash val="solid"/>
                <a:headEnd type="none" w="med" len="med"/>
                <a:tailEnd type="triangle" w="sm" len="lg"/>
              </a:ln>
            </p:spPr>
          </p:sp>
          <p:sp>
            <p:nvSpPr>
              <p:cNvPr id="98400" name="Line 156"/>
              <p:cNvSpPr/>
              <p:nvPr/>
            </p:nvSpPr>
            <p:spPr>
              <a:xfrm>
                <a:off x="7920" y="5880"/>
                <a:ext cx="360" cy="495"/>
              </a:xfrm>
              <a:prstGeom prst="line">
                <a:avLst/>
              </a:prstGeom>
              <a:ln w="9525" cap="flat" cmpd="sng">
                <a:solidFill>
                  <a:srgbClr val="000000"/>
                </a:solidFill>
                <a:prstDash val="solid"/>
                <a:headEnd type="none" w="med" len="med"/>
                <a:tailEnd type="triangle" w="sm" len="lg"/>
              </a:ln>
            </p:spPr>
          </p:sp>
        </p:grpSp>
        <p:grpSp>
          <p:nvGrpSpPr>
            <p:cNvPr id="98314" name="Group 157"/>
            <p:cNvGrpSpPr/>
            <p:nvPr/>
          </p:nvGrpSpPr>
          <p:grpSpPr>
            <a:xfrm>
              <a:off x="4850" y="3886"/>
              <a:ext cx="1336" cy="3003"/>
              <a:chOff x="5262" y="3969"/>
              <a:chExt cx="1336" cy="3003"/>
            </a:xfrm>
          </p:grpSpPr>
          <p:grpSp>
            <p:nvGrpSpPr>
              <p:cNvPr id="98338" name="Group 158"/>
              <p:cNvGrpSpPr/>
              <p:nvPr/>
            </p:nvGrpSpPr>
            <p:grpSpPr>
              <a:xfrm>
                <a:off x="5262" y="3969"/>
                <a:ext cx="1296" cy="498"/>
                <a:chOff x="6296" y="5274"/>
                <a:chExt cx="1296" cy="498"/>
              </a:xfrm>
            </p:grpSpPr>
            <p:sp>
              <p:nvSpPr>
                <p:cNvPr id="98383" name="Text Box 159"/>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a:t>
                  </a:r>
                  <a:endParaRPr lang="en-US" altLang="zh-CN" sz="1800" dirty="0">
                    <a:latin typeface="宋体" panose="02010600030101010101" pitchFamily="2" charset="-122"/>
                  </a:endParaRPr>
                </a:p>
              </p:txBody>
            </p:sp>
            <p:grpSp>
              <p:nvGrpSpPr>
                <p:cNvPr id="98384" name="Group 160"/>
                <p:cNvGrpSpPr/>
                <p:nvPr/>
              </p:nvGrpSpPr>
              <p:grpSpPr>
                <a:xfrm>
                  <a:off x="6296" y="5298"/>
                  <a:ext cx="1296" cy="474"/>
                  <a:chOff x="6296" y="5298"/>
                  <a:chExt cx="1296" cy="474"/>
                </a:xfrm>
              </p:grpSpPr>
              <p:grpSp>
                <p:nvGrpSpPr>
                  <p:cNvPr id="98385" name="Group 161"/>
                  <p:cNvGrpSpPr/>
                  <p:nvPr/>
                </p:nvGrpSpPr>
                <p:grpSpPr>
                  <a:xfrm>
                    <a:off x="6393" y="5355"/>
                    <a:ext cx="1026" cy="300"/>
                    <a:chOff x="4740" y="5985"/>
                    <a:chExt cx="1026" cy="300"/>
                  </a:xfrm>
                </p:grpSpPr>
                <p:sp>
                  <p:nvSpPr>
                    <p:cNvPr id="98389" name="Rectangle 162"/>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90" name="Rectangle 163"/>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91" name="Rectangle 164"/>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386" name="Group 165"/>
                  <p:cNvGrpSpPr/>
                  <p:nvPr/>
                </p:nvGrpSpPr>
                <p:grpSpPr>
                  <a:xfrm>
                    <a:off x="6296" y="5298"/>
                    <a:ext cx="1296" cy="474"/>
                    <a:chOff x="6296" y="5298"/>
                    <a:chExt cx="1296" cy="474"/>
                  </a:xfrm>
                </p:grpSpPr>
                <p:sp>
                  <p:nvSpPr>
                    <p:cNvPr id="98387" name="Text Box 166"/>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388" name="Text Box 167"/>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339" name="Group 168"/>
              <p:cNvGrpSpPr/>
              <p:nvPr/>
            </p:nvGrpSpPr>
            <p:grpSpPr>
              <a:xfrm>
                <a:off x="5262" y="5221"/>
                <a:ext cx="1296" cy="498"/>
                <a:chOff x="6296" y="5274"/>
                <a:chExt cx="1296" cy="498"/>
              </a:xfrm>
            </p:grpSpPr>
            <p:sp>
              <p:nvSpPr>
                <p:cNvPr id="98374" name="Text Box 169"/>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C</a:t>
                  </a:r>
                  <a:endParaRPr lang="en-US" altLang="zh-CN" sz="1800" dirty="0">
                    <a:latin typeface="宋体" panose="02010600030101010101" pitchFamily="2" charset="-122"/>
                  </a:endParaRPr>
                </a:p>
              </p:txBody>
            </p:sp>
            <p:grpSp>
              <p:nvGrpSpPr>
                <p:cNvPr id="98375" name="Group 170"/>
                <p:cNvGrpSpPr/>
                <p:nvPr/>
              </p:nvGrpSpPr>
              <p:grpSpPr>
                <a:xfrm>
                  <a:off x="6296" y="5298"/>
                  <a:ext cx="1296" cy="474"/>
                  <a:chOff x="6296" y="5298"/>
                  <a:chExt cx="1296" cy="474"/>
                </a:xfrm>
              </p:grpSpPr>
              <p:grpSp>
                <p:nvGrpSpPr>
                  <p:cNvPr id="98376" name="Group 171"/>
                  <p:cNvGrpSpPr/>
                  <p:nvPr/>
                </p:nvGrpSpPr>
                <p:grpSpPr>
                  <a:xfrm>
                    <a:off x="6393" y="5355"/>
                    <a:ext cx="1026" cy="300"/>
                    <a:chOff x="4740" y="5985"/>
                    <a:chExt cx="1026" cy="300"/>
                  </a:xfrm>
                </p:grpSpPr>
                <p:sp>
                  <p:nvSpPr>
                    <p:cNvPr id="98380" name="Rectangle 172"/>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81" name="Rectangle 173"/>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82" name="Rectangle 174"/>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377" name="Group 175"/>
                  <p:cNvGrpSpPr/>
                  <p:nvPr/>
                </p:nvGrpSpPr>
                <p:grpSpPr>
                  <a:xfrm>
                    <a:off x="6296" y="5298"/>
                    <a:ext cx="1296" cy="474"/>
                    <a:chOff x="6296" y="5298"/>
                    <a:chExt cx="1296" cy="474"/>
                  </a:xfrm>
                </p:grpSpPr>
                <p:sp>
                  <p:nvSpPr>
                    <p:cNvPr id="98378" name="Text Box 176"/>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sp>
                  <p:nvSpPr>
                    <p:cNvPr id="98379" name="Text Box 177"/>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grpSp>
            <p:nvGrpSpPr>
              <p:cNvPr id="98340" name="Group 178"/>
              <p:cNvGrpSpPr/>
              <p:nvPr/>
            </p:nvGrpSpPr>
            <p:grpSpPr>
              <a:xfrm>
                <a:off x="5262" y="4595"/>
                <a:ext cx="1296" cy="498"/>
                <a:chOff x="6296" y="5274"/>
                <a:chExt cx="1296" cy="498"/>
              </a:xfrm>
            </p:grpSpPr>
            <p:sp>
              <p:nvSpPr>
                <p:cNvPr id="98365" name="Text Box 179"/>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B</a:t>
                  </a:r>
                  <a:endParaRPr lang="en-US" altLang="zh-CN" sz="1800" dirty="0">
                    <a:latin typeface="宋体" panose="02010600030101010101" pitchFamily="2" charset="-122"/>
                  </a:endParaRPr>
                </a:p>
              </p:txBody>
            </p:sp>
            <p:grpSp>
              <p:nvGrpSpPr>
                <p:cNvPr id="98366" name="Group 180"/>
                <p:cNvGrpSpPr/>
                <p:nvPr/>
              </p:nvGrpSpPr>
              <p:grpSpPr>
                <a:xfrm>
                  <a:off x="6296" y="5298"/>
                  <a:ext cx="1296" cy="474"/>
                  <a:chOff x="6296" y="5298"/>
                  <a:chExt cx="1296" cy="474"/>
                </a:xfrm>
              </p:grpSpPr>
              <p:grpSp>
                <p:nvGrpSpPr>
                  <p:cNvPr id="98367" name="Group 181"/>
                  <p:cNvGrpSpPr/>
                  <p:nvPr/>
                </p:nvGrpSpPr>
                <p:grpSpPr>
                  <a:xfrm>
                    <a:off x="6393" y="5355"/>
                    <a:ext cx="1026" cy="300"/>
                    <a:chOff x="4740" y="5985"/>
                    <a:chExt cx="1026" cy="300"/>
                  </a:xfrm>
                </p:grpSpPr>
                <p:sp>
                  <p:nvSpPr>
                    <p:cNvPr id="98371" name="Rectangle 182"/>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72" name="Rectangle 183"/>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73" name="Rectangle 184"/>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368" name="Group 185"/>
                  <p:cNvGrpSpPr/>
                  <p:nvPr/>
                </p:nvGrpSpPr>
                <p:grpSpPr>
                  <a:xfrm>
                    <a:off x="6296" y="5298"/>
                    <a:ext cx="1296" cy="474"/>
                    <a:chOff x="6296" y="5298"/>
                    <a:chExt cx="1296" cy="474"/>
                  </a:xfrm>
                </p:grpSpPr>
                <p:sp>
                  <p:nvSpPr>
                    <p:cNvPr id="98369" name="Text Box 186"/>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370" name="Text Box 187"/>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800" dirty="0">
                        <a:latin typeface="宋体" panose="02010600030101010101" pitchFamily="2" charset="-122"/>
                      </a:endParaRPr>
                    </a:p>
                  </p:txBody>
                </p:sp>
              </p:grpSp>
            </p:grpSp>
          </p:grpSp>
          <p:grpSp>
            <p:nvGrpSpPr>
              <p:cNvPr id="98341" name="Group 188"/>
              <p:cNvGrpSpPr/>
              <p:nvPr/>
            </p:nvGrpSpPr>
            <p:grpSpPr>
              <a:xfrm>
                <a:off x="5262" y="6474"/>
                <a:ext cx="1296" cy="498"/>
                <a:chOff x="6296" y="5274"/>
                <a:chExt cx="1296" cy="498"/>
              </a:xfrm>
            </p:grpSpPr>
            <p:sp>
              <p:nvSpPr>
                <p:cNvPr id="98356" name="Text Box 189"/>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E</a:t>
                  </a:r>
                  <a:endParaRPr lang="en-US" altLang="zh-CN" sz="1800" dirty="0">
                    <a:latin typeface="宋体" panose="02010600030101010101" pitchFamily="2" charset="-122"/>
                  </a:endParaRPr>
                </a:p>
              </p:txBody>
            </p:sp>
            <p:grpSp>
              <p:nvGrpSpPr>
                <p:cNvPr id="98357" name="Group 190"/>
                <p:cNvGrpSpPr/>
                <p:nvPr/>
              </p:nvGrpSpPr>
              <p:grpSpPr>
                <a:xfrm>
                  <a:off x="6296" y="5298"/>
                  <a:ext cx="1296" cy="474"/>
                  <a:chOff x="6296" y="5298"/>
                  <a:chExt cx="1296" cy="474"/>
                </a:xfrm>
              </p:grpSpPr>
              <p:grpSp>
                <p:nvGrpSpPr>
                  <p:cNvPr id="98358" name="Group 191"/>
                  <p:cNvGrpSpPr/>
                  <p:nvPr/>
                </p:nvGrpSpPr>
                <p:grpSpPr>
                  <a:xfrm>
                    <a:off x="6393" y="5355"/>
                    <a:ext cx="1026" cy="300"/>
                    <a:chOff x="4740" y="5985"/>
                    <a:chExt cx="1026" cy="300"/>
                  </a:xfrm>
                </p:grpSpPr>
                <p:sp>
                  <p:nvSpPr>
                    <p:cNvPr id="98362" name="Rectangle 192"/>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63" name="Rectangle 193"/>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64" name="Rectangle 194"/>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359" name="Group 195"/>
                  <p:cNvGrpSpPr/>
                  <p:nvPr/>
                </p:nvGrpSpPr>
                <p:grpSpPr>
                  <a:xfrm>
                    <a:off x="6296" y="5298"/>
                    <a:ext cx="1296" cy="474"/>
                    <a:chOff x="6296" y="5298"/>
                    <a:chExt cx="1296" cy="474"/>
                  </a:xfrm>
                </p:grpSpPr>
                <p:sp>
                  <p:nvSpPr>
                    <p:cNvPr id="98360" name="Text Box 196"/>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361" name="Text Box 197"/>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grpSp>
            <p:nvGrpSpPr>
              <p:cNvPr id="98342" name="Group 198"/>
              <p:cNvGrpSpPr/>
              <p:nvPr/>
            </p:nvGrpSpPr>
            <p:grpSpPr>
              <a:xfrm>
                <a:off x="5262" y="5847"/>
                <a:ext cx="1296" cy="498"/>
                <a:chOff x="6296" y="5274"/>
                <a:chExt cx="1296" cy="498"/>
              </a:xfrm>
            </p:grpSpPr>
            <p:sp>
              <p:nvSpPr>
                <p:cNvPr id="98347" name="Text Box 199"/>
                <p:cNvSpPr txBox="1"/>
                <p:nvPr/>
              </p:nvSpPr>
              <p:spPr>
                <a:xfrm>
                  <a:off x="6686" y="5274"/>
                  <a:ext cx="496" cy="4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D</a:t>
                  </a:r>
                  <a:endParaRPr lang="en-US" altLang="zh-CN" sz="1800" dirty="0">
                    <a:latin typeface="宋体" panose="02010600030101010101" pitchFamily="2" charset="-122"/>
                  </a:endParaRPr>
                </a:p>
              </p:txBody>
            </p:sp>
            <p:grpSp>
              <p:nvGrpSpPr>
                <p:cNvPr id="98348" name="Group 200"/>
                <p:cNvGrpSpPr/>
                <p:nvPr/>
              </p:nvGrpSpPr>
              <p:grpSpPr>
                <a:xfrm>
                  <a:off x="6296" y="5298"/>
                  <a:ext cx="1296" cy="474"/>
                  <a:chOff x="6296" y="5298"/>
                  <a:chExt cx="1296" cy="474"/>
                </a:xfrm>
              </p:grpSpPr>
              <p:grpSp>
                <p:nvGrpSpPr>
                  <p:cNvPr id="98349" name="Group 201"/>
                  <p:cNvGrpSpPr/>
                  <p:nvPr/>
                </p:nvGrpSpPr>
                <p:grpSpPr>
                  <a:xfrm>
                    <a:off x="6393" y="5355"/>
                    <a:ext cx="1026" cy="300"/>
                    <a:chOff x="4740" y="5985"/>
                    <a:chExt cx="1026" cy="300"/>
                  </a:xfrm>
                </p:grpSpPr>
                <p:sp>
                  <p:nvSpPr>
                    <p:cNvPr id="98353" name="Rectangle 202"/>
                    <p:cNvSpPr/>
                    <p:nvPr/>
                  </p:nvSpPr>
                  <p:spPr>
                    <a:xfrm>
                      <a:off x="474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54" name="Rectangle 203"/>
                    <p:cNvSpPr/>
                    <p:nvPr/>
                  </p:nvSpPr>
                  <p:spPr>
                    <a:xfrm>
                      <a:off x="5422"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sp>
                  <p:nvSpPr>
                    <p:cNvPr id="98355" name="Rectangle 204"/>
                    <p:cNvSpPr/>
                    <p:nvPr/>
                  </p:nvSpPr>
                  <p:spPr>
                    <a:xfrm>
                      <a:off x="5070" y="5985"/>
                      <a:ext cx="344" cy="300"/>
                    </a:xfrm>
                    <a:prstGeom prst="rect">
                      <a:avLst/>
                    </a:prstGeom>
                    <a:no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b="1" dirty="0">
                        <a:latin typeface="Times New Roman" panose="02020603050405020304" pitchFamily="18" charset="0"/>
                      </a:endParaRPr>
                    </a:p>
                  </p:txBody>
                </p:sp>
              </p:grpSp>
              <p:grpSp>
                <p:nvGrpSpPr>
                  <p:cNvPr id="98350" name="Group 205"/>
                  <p:cNvGrpSpPr/>
                  <p:nvPr/>
                </p:nvGrpSpPr>
                <p:grpSpPr>
                  <a:xfrm>
                    <a:off x="6296" y="5298"/>
                    <a:ext cx="1296" cy="474"/>
                    <a:chOff x="6296" y="5298"/>
                    <a:chExt cx="1296" cy="474"/>
                  </a:xfrm>
                </p:grpSpPr>
                <p:sp>
                  <p:nvSpPr>
                    <p:cNvPr id="98351" name="Text Box 206"/>
                    <p:cNvSpPr txBox="1"/>
                    <p:nvPr/>
                  </p:nvSpPr>
                  <p:spPr>
                    <a:xfrm>
                      <a:off x="6296" y="5307"/>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sp>
                  <p:nvSpPr>
                    <p:cNvPr id="98352" name="Text Box 207"/>
                    <p:cNvSpPr txBox="1"/>
                    <p:nvPr/>
                  </p:nvSpPr>
                  <p:spPr>
                    <a:xfrm>
                      <a:off x="7008" y="5298"/>
                      <a:ext cx="584" cy="46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800" dirty="0">
                          <a:latin typeface="宋体" panose="02010600030101010101" pitchFamily="2" charset="-122"/>
                        </a:rPr>
                        <a:t>∧</a:t>
                      </a:r>
                      <a:endParaRPr lang="en-US" altLang="zh-CN" sz="1800" dirty="0">
                        <a:latin typeface="宋体" panose="02010600030101010101" pitchFamily="2" charset="-122"/>
                      </a:endParaRPr>
                    </a:p>
                  </p:txBody>
                </p:sp>
              </p:grpSp>
            </p:grpSp>
          </p:grpSp>
          <p:sp>
            <p:nvSpPr>
              <p:cNvPr id="98343" name="Line 208"/>
              <p:cNvSpPr/>
              <p:nvPr/>
            </p:nvSpPr>
            <p:spPr>
              <a:xfrm>
                <a:off x="5518" y="4266"/>
                <a:ext cx="14" cy="420"/>
              </a:xfrm>
              <a:prstGeom prst="line">
                <a:avLst/>
              </a:prstGeom>
              <a:ln w="9525" cap="flat" cmpd="sng">
                <a:solidFill>
                  <a:srgbClr val="000000"/>
                </a:solidFill>
                <a:prstDash val="solid"/>
                <a:headEnd type="none" w="med" len="med"/>
                <a:tailEnd type="triangle" w="sm" len="lg"/>
              </a:ln>
            </p:spPr>
          </p:sp>
          <p:sp>
            <p:nvSpPr>
              <p:cNvPr id="98344" name="Line 209"/>
              <p:cNvSpPr/>
              <p:nvPr/>
            </p:nvSpPr>
            <p:spPr>
              <a:xfrm flipH="1">
                <a:off x="6194" y="4836"/>
                <a:ext cx="0" cy="480"/>
              </a:xfrm>
              <a:prstGeom prst="line">
                <a:avLst/>
              </a:prstGeom>
              <a:ln w="9525" cap="flat" cmpd="sng">
                <a:solidFill>
                  <a:srgbClr val="000000"/>
                </a:solidFill>
                <a:prstDash val="solid"/>
                <a:headEnd type="none" w="med" len="med"/>
                <a:tailEnd type="triangle" w="sm" len="lg"/>
              </a:ln>
            </p:spPr>
          </p:sp>
          <p:sp>
            <p:nvSpPr>
              <p:cNvPr id="98345" name="Line 210"/>
              <p:cNvSpPr/>
              <p:nvPr/>
            </p:nvSpPr>
            <p:spPr>
              <a:xfrm>
                <a:off x="5518" y="5421"/>
                <a:ext cx="0" cy="510"/>
              </a:xfrm>
              <a:prstGeom prst="line">
                <a:avLst/>
              </a:prstGeom>
              <a:ln w="9525" cap="flat" cmpd="sng">
                <a:solidFill>
                  <a:srgbClr val="000000"/>
                </a:solidFill>
                <a:prstDash val="solid"/>
                <a:headEnd type="none" w="med" len="med"/>
                <a:tailEnd type="triangle" w="sm" len="lg"/>
              </a:ln>
            </p:spPr>
          </p:sp>
          <p:sp>
            <p:nvSpPr>
              <p:cNvPr id="98346" name="Freeform 211"/>
              <p:cNvSpPr/>
              <p:nvPr/>
            </p:nvSpPr>
            <p:spPr>
              <a:xfrm>
                <a:off x="6238" y="5460"/>
                <a:ext cx="360" cy="1245"/>
              </a:xfrm>
              <a:custGeom>
                <a:avLst/>
                <a:gdLst/>
                <a:ahLst/>
                <a:cxnLst>
                  <a:cxn ang="0">
                    <a:pos x="0" y="0"/>
                  </a:cxn>
                  <a:cxn ang="0">
                    <a:pos x="360" y="0"/>
                  </a:cxn>
                  <a:cxn ang="0">
                    <a:pos x="360" y="2716"/>
                  </a:cxn>
                  <a:cxn ang="0">
                    <a:pos x="150" y="2716"/>
                  </a:cxn>
                </a:cxnLst>
                <a:pathLst>
                  <a:path w="360" h="960">
                    <a:moveTo>
                      <a:pt x="0" y="0"/>
                    </a:moveTo>
                    <a:lnTo>
                      <a:pt x="360" y="0"/>
                    </a:lnTo>
                    <a:lnTo>
                      <a:pt x="360" y="960"/>
                    </a:lnTo>
                    <a:lnTo>
                      <a:pt x="150" y="9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sz="1800"/>
              </a:p>
            </p:txBody>
          </p:sp>
        </p:grpSp>
        <p:grpSp>
          <p:nvGrpSpPr>
            <p:cNvPr id="98315" name="Group 212"/>
            <p:cNvGrpSpPr/>
            <p:nvPr/>
          </p:nvGrpSpPr>
          <p:grpSpPr>
            <a:xfrm>
              <a:off x="6156" y="4750"/>
              <a:ext cx="1082" cy="692"/>
              <a:chOff x="6114" y="4695"/>
              <a:chExt cx="1082" cy="692"/>
            </a:xfrm>
          </p:grpSpPr>
          <p:grpSp>
            <p:nvGrpSpPr>
              <p:cNvPr id="98333" name="Group 213"/>
              <p:cNvGrpSpPr/>
              <p:nvPr/>
            </p:nvGrpSpPr>
            <p:grpSpPr>
              <a:xfrm>
                <a:off x="6114" y="4904"/>
                <a:ext cx="430" cy="483"/>
                <a:chOff x="4684" y="3924"/>
                <a:chExt cx="610" cy="648"/>
              </a:xfrm>
            </p:grpSpPr>
            <p:sp>
              <p:nvSpPr>
                <p:cNvPr id="98335" name="Line 214"/>
                <p:cNvSpPr/>
                <p:nvPr/>
              </p:nvSpPr>
              <p:spPr>
                <a:xfrm>
                  <a:off x="4684" y="4017"/>
                  <a:ext cx="540" cy="540"/>
                </a:xfrm>
                <a:prstGeom prst="line">
                  <a:avLst/>
                </a:prstGeom>
                <a:ln w="9525" cap="flat" cmpd="sng">
                  <a:solidFill>
                    <a:srgbClr val="000000"/>
                  </a:solidFill>
                  <a:prstDash val="solid"/>
                  <a:headEnd type="none" w="med" len="med"/>
                  <a:tailEnd type="none" w="med" len="med"/>
                </a:ln>
              </p:spPr>
            </p:sp>
            <p:sp>
              <p:nvSpPr>
                <p:cNvPr id="98336" name="Line 215"/>
                <p:cNvSpPr/>
                <p:nvPr/>
              </p:nvSpPr>
              <p:spPr>
                <a:xfrm>
                  <a:off x="4752" y="3924"/>
                  <a:ext cx="540" cy="540"/>
                </a:xfrm>
                <a:prstGeom prst="line">
                  <a:avLst/>
                </a:prstGeom>
                <a:ln w="9525" cap="flat" cmpd="sng">
                  <a:solidFill>
                    <a:srgbClr val="000000"/>
                  </a:solidFill>
                  <a:prstDash val="solid"/>
                  <a:headEnd type="none" w="med" len="med"/>
                  <a:tailEnd type="none" w="med" len="med"/>
                </a:ln>
              </p:spPr>
            </p:sp>
            <p:sp>
              <p:nvSpPr>
                <p:cNvPr id="98337" name="Freeform 216"/>
                <p:cNvSpPr/>
                <p:nvPr/>
              </p:nvSpPr>
              <p:spPr>
                <a:xfrm>
                  <a:off x="5116" y="4362"/>
                  <a:ext cx="178" cy="210"/>
                </a:xfrm>
                <a:custGeom>
                  <a:avLst/>
                  <a:gdLst/>
                  <a:ahLst/>
                  <a:cxnLst>
                    <a:cxn ang="0">
                      <a:pos x="4" y="0"/>
                    </a:cxn>
                    <a:cxn ang="0">
                      <a:pos x="4" y="5"/>
                    </a:cxn>
                    <a:cxn ang="0">
                      <a:pos x="0" y="5"/>
                    </a:cxn>
                  </a:cxnLst>
                  <a:pathLst>
                    <a:path w="614" h="735">
                      <a:moveTo>
                        <a:pt x="614" y="0"/>
                      </a:moveTo>
                      <a:lnTo>
                        <a:pt x="614" y="735"/>
                      </a:lnTo>
                      <a:lnTo>
                        <a:pt x="0" y="7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sz="1800"/>
                </a:p>
              </p:txBody>
            </p:sp>
          </p:grpSp>
          <p:sp>
            <p:nvSpPr>
              <p:cNvPr id="98334" name="Text Box 217"/>
              <p:cNvSpPr txBox="1"/>
              <p:nvPr/>
            </p:nvSpPr>
            <p:spPr>
              <a:xfrm>
                <a:off x="6260" y="4695"/>
                <a:ext cx="936" cy="4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Times New Roman" panose="02020603050405020304" pitchFamily="18" charset="0"/>
                  </a:rPr>
                  <a:t>旋转</a:t>
                </a:r>
                <a:endParaRPr lang="zh-CN" altLang="en-US" sz="1800" dirty="0">
                  <a:latin typeface="Times New Roman" panose="02020603050405020304" pitchFamily="18" charset="0"/>
                </a:endParaRPr>
              </a:p>
            </p:txBody>
          </p:sp>
        </p:grpSp>
        <p:grpSp>
          <p:nvGrpSpPr>
            <p:cNvPr id="98316" name="Group 218"/>
            <p:cNvGrpSpPr/>
            <p:nvPr/>
          </p:nvGrpSpPr>
          <p:grpSpPr>
            <a:xfrm>
              <a:off x="3760" y="4755"/>
              <a:ext cx="952" cy="567"/>
              <a:chOff x="3718" y="4700"/>
              <a:chExt cx="952" cy="567"/>
            </a:xfrm>
          </p:grpSpPr>
          <p:grpSp>
            <p:nvGrpSpPr>
              <p:cNvPr id="98328" name="Group 219"/>
              <p:cNvGrpSpPr/>
              <p:nvPr/>
            </p:nvGrpSpPr>
            <p:grpSpPr>
              <a:xfrm flipH="1">
                <a:off x="4232" y="4874"/>
                <a:ext cx="438" cy="393"/>
                <a:chOff x="4684" y="3924"/>
                <a:chExt cx="610" cy="648"/>
              </a:xfrm>
            </p:grpSpPr>
            <p:sp>
              <p:nvSpPr>
                <p:cNvPr id="98330" name="Line 220"/>
                <p:cNvSpPr/>
                <p:nvPr/>
              </p:nvSpPr>
              <p:spPr>
                <a:xfrm>
                  <a:off x="4684" y="4017"/>
                  <a:ext cx="540" cy="540"/>
                </a:xfrm>
                <a:prstGeom prst="line">
                  <a:avLst/>
                </a:prstGeom>
                <a:ln w="9525" cap="flat" cmpd="sng">
                  <a:solidFill>
                    <a:srgbClr val="000000"/>
                  </a:solidFill>
                  <a:prstDash val="solid"/>
                  <a:headEnd type="none" w="med" len="med"/>
                  <a:tailEnd type="none" w="med" len="med"/>
                </a:ln>
              </p:spPr>
            </p:sp>
            <p:sp>
              <p:nvSpPr>
                <p:cNvPr id="98331" name="Line 221"/>
                <p:cNvSpPr/>
                <p:nvPr/>
              </p:nvSpPr>
              <p:spPr>
                <a:xfrm>
                  <a:off x="4752" y="3924"/>
                  <a:ext cx="540" cy="540"/>
                </a:xfrm>
                <a:prstGeom prst="line">
                  <a:avLst/>
                </a:prstGeom>
                <a:ln w="9525" cap="flat" cmpd="sng">
                  <a:solidFill>
                    <a:srgbClr val="000000"/>
                  </a:solidFill>
                  <a:prstDash val="solid"/>
                  <a:headEnd type="none" w="med" len="med"/>
                  <a:tailEnd type="none" w="med" len="med"/>
                </a:ln>
              </p:spPr>
            </p:sp>
            <p:sp>
              <p:nvSpPr>
                <p:cNvPr id="98332" name="Freeform 222"/>
                <p:cNvSpPr/>
                <p:nvPr/>
              </p:nvSpPr>
              <p:spPr>
                <a:xfrm>
                  <a:off x="5116" y="4362"/>
                  <a:ext cx="178" cy="210"/>
                </a:xfrm>
                <a:custGeom>
                  <a:avLst/>
                  <a:gdLst/>
                  <a:ahLst/>
                  <a:cxnLst>
                    <a:cxn ang="0">
                      <a:pos x="4" y="0"/>
                    </a:cxn>
                    <a:cxn ang="0">
                      <a:pos x="4" y="5"/>
                    </a:cxn>
                    <a:cxn ang="0">
                      <a:pos x="0" y="5"/>
                    </a:cxn>
                  </a:cxnLst>
                  <a:pathLst>
                    <a:path w="614" h="735">
                      <a:moveTo>
                        <a:pt x="614" y="0"/>
                      </a:moveTo>
                      <a:lnTo>
                        <a:pt x="614" y="735"/>
                      </a:lnTo>
                      <a:lnTo>
                        <a:pt x="0" y="7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sz="1800"/>
                </a:p>
              </p:txBody>
            </p:sp>
          </p:grpSp>
          <p:sp>
            <p:nvSpPr>
              <p:cNvPr id="98329" name="Text Box 223"/>
              <p:cNvSpPr txBox="1"/>
              <p:nvPr/>
            </p:nvSpPr>
            <p:spPr>
              <a:xfrm>
                <a:off x="3718" y="4700"/>
                <a:ext cx="894" cy="46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宋体" panose="02010600030101010101" pitchFamily="2" charset="-122"/>
                  </a:rPr>
                  <a:t>解</a:t>
                </a:r>
                <a:r>
                  <a:rPr lang="zh-CN" altLang="en-US" sz="1800" dirty="0">
                    <a:latin typeface="Times New Roman" panose="02020603050405020304" pitchFamily="18" charset="0"/>
                  </a:rPr>
                  <a:t>释</a:t>
                </a:r>
                <a:endParaRPr lang="zh-CN" altLang="en-US" sz="1800" dirty="0">
                  <a:latin typeface="Times New Roman" panose="02020603050405020304" pitchFamily="18" charset="0"/>
                </a:endParaRPr>
              </a:p>
            </p:txBody>
          </p:sp>
        </p:grpSp>
        <p:grpSp>
          <p:nvGrpSpPr>
            <p:cNvPr id="98317" name="Group 224"/>
            <p:cNvGrpSpPr/>
            <p:nvPr/>
          </p:nvGrpSpPr>
          <p:grpSpPr>
            <a:xfrm>
              <a:off x="4204" y="3729"/>
              <a:ext cx="446" cy="468"/>
              <a:chOff x="4684" y="3924"/>
              <a:chExt cx="610" cy="648"/>
            </a:xfrm>
          </p:grpSpPr>
          <p:sp>
            <p:nvSpPr>
              <p:cNvPr id="98325" name="Line 225"/>
              <p:cNvSpPr/>
              <p:nvPr/>
            </p:nvSpPr>
            <p:spPr>
              <a:xfrm>
                <a:off x="4684" y="4017"/>
                <a:ext cx="540" cy="540"/>
              </a:xfrm>
              <a:prstGeom prst="line">
                <a:avLst/>
              </a:prstGeom>
              <a:ln w="9525" cap="flat" cmpd="sng">
                <a:solidFill>
                  <a:srgbClr val="000000"/>
                </a:solidFill>
                <a:prstDash val="solid"/>
                <a:headEnd type="none" w="med" len="med"/>
                <a:tailEnd type="none" w="med" len="med"/>
              </a:ln>
            </p:spPr>
          </p:sp>
          <p:sp>
            <p:nvSpPr>
              <p:cNvPr id="98326" name="Line 226"/>
              <p:cNvSpPr/>
              <p:nvPr/>
            </p:nvSpPr>
            <p:spPr>
              <a:xfrm>
                <a:off x="4752" y="3924"/>
                <a:ext cx="540" cy="540"/>
              </a:xfrm>
              <a:prstGeom prst="line">
                <a:avLst/>
              </a:prstGeom>
              <a:ln w="9525" cap="flat" cmpd="sng">
                <a:solidFill>
                  <a:srgbClr val="000000"/>
                </a:solidFill>
                <a:prstDash val="solid"/>
                <a:headEnd type="none" w="med" len="med"/>
                <a:tailEnd type="none" w="med" len="med"/>
              </a:ln>
            </p:spPr>
          </p:sp>
          <p:sp>
            <p:nvSpPr>
              <p:cNvPr id="98327" name="Freeform 227"/>
              <p:cNvSpPr/>
              <p:nvPr/>
            </p:nvSpPr>
            <p:spPr>
              <a:xfrm>
                <a:off x="5116" y="4362"/>
                <a:ext cx="178" cy="210"/>
              </a:xfrm>
              <a:custGeom>
                <a:avLst/>
                <a:gdLst/>
                <a:ahLst/>
                <a:cxnLst>
                  <a:cxn ang="0">
                    <a:pos x="4" y="0"/>
                  </a:cxn>
                  <a:cxn ang="0">
                    <a:pos x="4" y="5"/>
                  </a:cxn>
                  <a:cxn ang="0">
                    <a:pos x="0" y="5"/>
                  </a:cxn>
                </a:cxnLst>
                <a:pathLst>
                  <a:path w="614" h="735">
                    <a:moveTo>
                      <a:pt x="614" y="0"/>
                    </a:moveTo>
                    <a:lnTo>
                      <a:pt x="614" y="735"/>
                    </a:lnTo>
                    <a:lnTo>
                      <a:pt x="0" y="7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sz="1800"/>
              </a:p>
            </p:txBody>
          </p:sp>
        </p:grpSp>
        <p:sp>
          <p:nvSpPr>
            <p:cNvPr id="98318" name="Text Box 228"/>
            <p:cNvSpPr txBox="1"/>
            <p:nvPr/>
          </p:nvSpPr>
          <p:spPr>
            <a:xfrm>
              <a:off x="3696" y="3840"/>
              <a:ext cx="866" cy="40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宋体" panose="02010600030101010101" pitchFamily="2" charset="-122"/>
                </a:rPr>
                <a:t>存</a:t>
              </a:r>
              <a:r>
                <a:rPr lang="zh-CN" altLang="en-US" sz="1800" dirty="0">
                  <a:latin typeface="Times New Roman" panose="02020603050405020304" pitchFamily="18" charset="0"/>
                </a:rPr>
                <a:t>储</a:t>
              </a:r>
              <a:endParaRPr lang="zh-CN" altLang="en-US" sz="1800" dirty="0">
                <a:latin typeface="Times New Roman" panose="02020603050405020304" pitchFamily="18" charset="0"/>
              </a:endParaRPr>
            </a:p>
          </p:txBody>
        </p:sp>
        <p:grpSp>
          <p:nvGrpSpPr>
            <p:cNvPr id="98319" name="Group 229"/>
            <p:cNvGrpSpPr/>
            <p:nvPr/>
          </p:nvGrpSpPr>
          <p:grpSpPr>
            <a:xfrm flipH="1">
              <a:off x="6072" y="3744"/>
              <a:ext cx="438" cy="393"/>
              <a:chOff x="4684" y="3924"/>
              <a:chExt cx="610" cy="648"/>
            </a:xfrm>
          </p:grpSpPr>
          <p:sp>
            <p:nvSpPr>
              <p:cNvPr id="98322" name="Line 230"/>
              <p:cNvSpPr/>
              <p:nvPr/>
            </p:nvSpPr>
            <p:spPr>
              <a:xfrm>
                <a:off x="4684" y="4017"/>
                <a:ext cx="540" cy="540"/>
              </a:xfrm>
              <a:prstGeom prst="line">
                <a:avLst/>
              </a:prstGeom>
              <a:ln w="9525" cap="flat" cmpd="sng">
                <a:solidFill>
                  <a:srgbClr val="000000"/>
                </a:solidFill>
                <a:prstDash val="solid"/>
                <a:headEnd type="none" w="med" len="med"/>
                <a:tailEnd type="none" w="med" len="med"/>
              </a:ln>
            </p:spPr>
          </p:sp>
          <p:sp>
            <p:nvSpPr>
              <p:cNvPr id="98323" name="Line 231"/>
              <p:cNvSpPr/>
              <p:nvPr/>
            </p:nvSpPr>
            <p:spPr>
              <a:xfrm>
                <a:off x="4752" y="3924"/>
                <a:ext cx="540" cy="540"/>
              </a:xfrm>
              <a:prstGeom prst="line">
                <a:avLst/>
              </a:prstGeom>
              <a:ln w="9525" cap="flat" cmpd="sng">
                <a:solidFill>
                  <a:srgbClr val="000000"/>
                </a:solidFill>
                <a:prstDash val="solid"/>
                <a:headEnd type="none" w="med" len="med"/>
                <a:tailEnd type="none" w="med" len="med"/>
              </a:ln>
            </p:spPr>
          </p:sp>
          <p:sp>
            <p:nvSpPr>
              <p:cNvPr id="98324" name="Freeform 232"/>
              <p:cNvSpPr/>
              <p:nvPr/>
            </p:nvSpPr>
            <p:spPr>
              <a:xfrm>
                <a:off x="5116" y="4362"/>
                <a:ext cx="178" cy="210"/>
              </a:xfrm>
              <a:custGeom>
                <a:avLst/>
                <a:gdLst/>
                <a:ahLst/>
                <a:cxnLst>
                  <a:cxn ang="0">
                    <a:pos x="4" y="0"/>
                  </a:cxn>
                  <a:cxn ang="0">
                    <a:pos x="4" y="5"/>
                  </a:cxn>
                  <a:cxn ang="0">
                    <a:pos x="0" y="5"/>
                  </a:cxn>
                </a:cxnLst>
                <a:pathLst>
                  <a:path w="614" h="735">
                    <a:moveTo>
                      <a:pt x="614" y="0"/>
                    </a:moveTo>
                    <a:lnTo>
                      <a:pt x="614" y="735"/>
                    </a:lnTo>
                    <a:lnTo>
                      <a:pt x="0" y="7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sz="1800"/>
              </a:p>
            </p:txBody>
          </p:sp>
        </p:grpSp>
        <p:sp>
          <p:nvSpPr>
            <p:cNvPr id="98320" name="Text Box 233"/>
            <p:cNvSpPr txBox="1"/>
            <p:nvPr/>
          </p:nvSpPr>
          <p:spPr>
            <a:xfrm>
              <a:off x="6182" y="3870"/>
              <a:ext cx="962" cy="41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宋体" panose="02010600030101010101" pitchFamily="2" charset="-122"/>
                </a:rPr>
                <a:t>存</a:t>
              </a:r>
              <a:r>
                <a:rPr lang="zh-CN" altLang="en-US" sz="1800" dirty="0">
                  <a:latin typeface="Times New Roman" panose="02020603050405020304" pitchFamily="18" charset="0"/>
                </a:rPr>
                <a:t>储</a:t>
              </a:r>
              <a:endParaRPr lang="zh-CN" altLang="en-US" sz="1800" dirty="0">
                <a:latin typeface="Times New Roman" panose="02020603050405020304" pitchFamily="18" charset="0"/>
              </a:endParaRPr>
            </a:p>
          </p:txBody>
        </p:sp>
        <p:sp>
          <p:nvSpPr>
            <p:cNvPr id="98321" name="Text Box 234"/>
            <p:cNvSpPr txBox="1"/>
            <p:nvPr/>
          </p:nvSpPr>
          <p:spPr>
            <a:xfrm>
              <a:off x="3856" y="7233"/>
              <a:ext cx="2804" cy="37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zh-CN" altLang="en-US" sz="1800" dirty="0">
                  <a:latin typeface="Times New Roman" panose="02020603050405020304" pitchFamily="18" charset="0"/>
                </a:rPr>
                <a:t>图</a:t>
              </a:r>
              <a:r>
                <a:rPr lang="en-US" altLang="zh-CN" sz="1800" dirty="0">
                  <a:latin typeface="Times New Roman" panose="02020603050405020304" pitchFamily="18" charset="0"/>
                </a:rPr>
                <a:t>6.23 </a:t>
              </a:r>
              <a:r>
                <a:rPr lang="zh-CN" altLang="en-US" sz="1800" dirty="0">
                  <a:latin typeface="Times New Roman" panose="02020603050405020304" pitchFamily="18" charset="0"/>
                </a:rPr>
                <a:t>树与二叉树的对应关系</a:t>
              </a:r>
              <a:endParaRPr lang="zh-CN" altLang="en-US" sz="1800" dirty="0">
                <a:latin typeface="Times New Roman" panose="02020603050405020304" pitchFamily="18" charset="0"/>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ext Box 2"/>
          <p:cNvSpPr txBox="1"/>
          <p:nvPr/>
        </p:nvSpPr>
        <p:spPr>
          <a:xfrm>
            <a:off x="266700" y="437515"/>
            <a:ext cx="8305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2. </a:t>
            </a:r>
            <a:r>
              <a:rPr lang="zh-CN" altLang="en-US" b="1" dirty="0">
                <a:latin typeface="黑体" panose="02010609060101010101" pitchFamily="2" charset="-122"/>
                <a:ea typeface="黑体" panose="02010609060101010101" pitchFamily="2" charset="-122"/>
                <a:cs typeface="黑体" panose="02010609060101010101" pitchFamily="2" charset="-122"/>
              </a:rPr>
              <a:t>森林转换为二叉树</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99332" name="Text Box 4"/>
          <p:cNvSpPr txBox="1"/>
          <p:nvPr/>
        </p:nvSpPr>
        <p:spPr>
          <a:xfrm>
            <a:off x="0" y="1163320"/>
            <a:ext cx="903922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（1）将森林中的</a:t>
            </a:r>
            <a:r>
              <a:rPr lang="zh-CN" altLang="en-US" b="1" dirty="0">
                <a:solidFill>
                  <a:srgbClr val="C00000"/>
                </a:solidFill>
                <a:latin typeface="华文仿宋" panose="02010600040101010101" pitchFamily="2" charset="-122"/>
                <a:ea typeface="华文仿宋" panose="02010600040101010101" pitchFamily="2" charset="-122"/>
              </a:rPr>
              <a:t>每棵树转换</a:t>
            </a:r>
            <a:r>
              <a:rPr lang="zh-CN" altLang="en-US" dirty="0">
                <a:latin typeface="华文仿宋" panose="02010600040101010101" pitchFamily="2" charset="-122"/>
                <a:ea typeface="华文仿宋" panose="02010600040101010101" pitchFamily="2" charset="-122"/>
              </a:rPr>
              <a:t>成相应的</a:t>
            </a:r>
            <a:r>
              <a:rPr lang="zh-CN" altLang="en-US" b="1" dirty="0">
                <a:solidFill>
                  <a:srgbClr val="C00000"/>
                </a:solidFill>
                <a:latin typeface="华文仿宋" panose="02010600040101010101" pitchFamily="2" charset="-122"/>
                <a:ea typeface="华文仿宋" panose="02010600040101010101" pitchFamily="2" charset="-122"/>
              </a:rPr>
              <a:t>二叉树</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p:txBody>
      </p:sp>
      <p:sp>
        <p:nvSpPr>
          <p:cNvPr id="99333" name="Text Box 5"/>
          <p:cNvSpPr txBox="1"/>
          <p:nvPr/>
        </p:nvSpPr>
        <p:spPr>
          <a:xfrm>
            <a:off x="-15875" y="1821815"/>
            <a:ext cx="887158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（2）</a:t>
            </a:r>
            <a:r>
              <a:rPr lang="zh-CN" altLang="en-US" b="1" dirty="0">
                <a:solidFill>
                  <a:srgbClr val="C00000"/>
                </a:solidFill>
                <a:latin typeface="华文仿宋" panose="02010600040101010101" pitchFamily="2" charset="-122"/>
                <a:ea typeface="华文仿宋" panose="02010600040101010101" pitchFamily="2" charset="-122"/>
              </a:rPr>
              <a:t>第一棵二叉树不动</a:t>
            </a:r>
            <a:r>
              <a:rPr lang="zh-CN" altLang="en-US" dirty="0">
                <a:latin typeface="华文仿宋" panose="02010600040101010101" pitchFamily="2" charset="-122"/>
                <a:ea typeface="华文仿宋" panose="02010600040101010101" pitchFamily="2" charset="-122"/>
              </a:rPr>
              <a:t>，从第二棵二叉树开始，</a:t>
            </a:r>
            <a:r>
              <a:rPr lang="zh-CN" altLang="en-US" b="1" dirty="0">
                <a:solidFill>
                  <a:srgbClr val="C00000"/>
                </a:solidFill>
                <a:latin typeface="华文仿宋" panose="02010600040101010101" pitchFamily="2" charset="-122"/>
                <a:ea typeface="华文仿宋" panose="02010600040101010101" pitchFamily="2" charset="-122"/>
              </a:rPr>
              <a:t>依次把后一棵二叉树的根结点</a:t>
            </a:r>
            <a:r>
              <a:rPr lang="zh-CN" altLang="en-US" dirty="0">
                <a:latin typeface="华文仿宋" panose="02010600040101010101" pitchFamily="2" charset="-122"/>
                <a:ea typeface="华文仿宋" panose="02010600040101010101" pitchFamily="2" charset="-122"/>
              </a:rPr>
              <a:t>作为</a:t>
            </a:r>
            <a:r>
              <a:rPr lang="zh-CN" altLang="en-US" b="1" dirty="0">
                <a:solidFill>
                  <a:srgbClr val="C00000"/>
                </a:solidFill>
                <a:latin typeface="华文仿宋" panose="02010600040101010101" pitchFamily="2" charset="-122"/>
                <a:ea typeface="华文仿宋" panose="02010600040101010101" pitchFamily="2" charset="-122"/>
              </a:rPr>
              <a:t>前一棵二叉树根结点的右孩子</a:t>
            </a:r>
            <a:r>
              <a:rPr lang="zh-CN" altLang="en-US" dirty="0">
                <a:latin typeface="华文仿宋" panose="02010600040101010101" pitchFamily="2" charset="-122"/>
                <a:ea typeface="华文仿宋" panose="02010600040101010101" pitchFamily="2" charset="-122"/>
              </a:rPr>
              <a:t>，当所有二叉树连在一起后，所得到的二叉树就是由森林转换得到的二叉树。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7"/>
          <p:cNvSpPr txBox="1"/>
          <p:nvPr/>
        </p:nvSpPr>
        <p:spPr>
          <a:xfrm>
            <a:off x="763588" y="532448"/>
            <a:ext cx="2589212" cy="519112"/>
          </a:xfrm>
          <a:prstGeom prst="rect">
            <a:avLst/>
          </a:prstGeom>
          <a:noFill/>
          <a:ln w="38100">
            <a:noFill/>
          </a:ln>
        </p:spPr>
        <p:txBody>
          <a:bodyPr wrap="none" anchor="ctr">
            <a:spAutoFit/>
          </a:bodyPr>
          <a:p>
            <a:pPr eaLnBrk="1" hangingPunct="1"/>
            <a:r>
              <a:rPr lang="en-US" altLang="zh-CN" sz="2800" b="1" dirty="0">
                <a:solidFill>
                  <a:srgbClr val="CC0099"/>
                </a:solidFill>
                <a:latin typeface="Times New Roman" panose="02020603050405020304" pitchFamily="18" charset="0"/>
                <a:ea typeface="宋体" panose="02010600030101010101" pitchFamily="2" charset="-122"/>
              </a:rPr>
              <a:t>T</a:t>
            </a:r>
            <a:r>
              <a:rPr lang="en-US" altLang="zh-CN" sz="2800" b="1" baseline="-25000" dirty="0">
                <a:solidFill>
                  <a:srgbClr val="CC0099"/>
                </a:solidFill>
                <a:latin typeface="Times New Roman" panose="02020603050405020304" pitchFamily="18" charset="0"/>
                <a:ea typeface="宋体" panose="02010600030101010101" pitchFamily="2" charset="-122"/>
              </a:rPr>
              <a:t>1</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2</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3</a:t>
            </a:r>
            <a:endParaRPr lang="en-US" altLang="zh-CN" sz="2800" b="1" dirty="0">
              <a:solidFill>
                <a:srgbClr val="CC0099"/>
              </a:solidFill>
              <a:latin typeface="Times New Roman" panose="02020603050405020304" pitchFamily="18" charset="0"/>
              <a:ea typeface="宋体" panose="02010600030101010101" pitchFamily="2" charset="-122"/>
            </a:endParaRPr>
          </a:p>
        </p:txBody>
      </p:sp>
      <p:sp>
        <p:nvSpPr>
          <p:cNvPr id="24646" name="Line 12"/>
          <p:cNvSpPr/>
          <p:nvPr/>
        </p:nvSpPr>
        <p:spPr>
          <a:xfrm>
            <a:off x="914400" y="4495800"/>
            <a:ext cx="990600" cy="914400"/>
          </a:xfrm>
          <a:prstGeom prst="line">
            <a:avLst/>
          </a:prstGeom>
          <a:ln w="28575" cap="flat" cmpd="sng">
            <a:solidFill>
              <a:srgbClr val="0000FF"/>
            </a:solidFill>
            <a:prstDash val="solid"/>
            <a:headEnd type="none" w="med" len="med"/>
            <a:tailEnd type="none" w="med" len="med"/>
          </a:ln>
        </p:spPr>
      </p:sp>
      <p:sp>
        <p:nvSpPr>
          <p:cNvPr id="24647" name="Line 13"/>
          <p:cNvSpPr/>
          <p:nvPr/>
        </p:nvSpPr>
        <p:spPr>
          <a:xfrm flipH="1">
            <a:off x="1524000" y="5562600"/>
            <a:ext cx="381000" cy="381000"/>
          </a:xfrm>
          <a:prstGeom prst="line">
            <a:avLst/>
          </a:prstGeom>
          <a:ln w="28575" cap="flat" cmpd="sng">
            <a:solidFill>
              <a:srgbClr val="0000FF"/>
            </a:solidFill>
            <a:prstDash val="solid"/>
            <a:headEnd type="none" w="med" len="med"/>
            <a:tailEnd type="none" w="med" len="med"/>
          </a:ln>
        </p:spPr>
      </p:sp>
      <p:sp>
        <p:nvSpPr>
          <p:cNvPr id="24648" name="Line 14"/>
          <p:cNvSpPr/>
          <p:nvPr/>
        </p:nvSpPr>
        <p:spPr>
          <a:xfrm>
            <a:off x="3429000" y="4648200"/>
            <a:ext cx="381000" cy="304800"/>
          </a:xfrm>
          <a:prstGeom prst="line">
            <a:avLst/>
          </a:prstGeom>
          <a:ln w="28575" cap="flat" cmpd="sng">
            <a:solidFill>
              <a:srgbClr val="0000FF"/>
            </a:solidFill>
            <a:prstDash val="solid"/>
            <a:headEnd type="none" w="med" len="med"/>
            <a:tailEnd type="none" w="med" len="med"/>
          </a:ln>
        </p:spPr>
      </p:sp>
      <p:sp>
        <p:nvSpPr>
          <p:cNvPr id="24649" name="Line 15"/>
          <p:cNvSpPr/>
          <p:nvPr/>
        </p:nvSpPr>
        <p:spPr>
          <a:xfrm flipH="1">
            <a:off x="914400" y="4038600"/>
            <a:ext cx="457200" cy="381000"/>
          </a:xfrm>
          <a:prstGeom prst="line">
            <a:avLst/>
          </a:prstGeom>
          <a:ln w="28575" cap="flat" cmpd="sng">
            <a:solidFill>
              <a:srgbClr val="0000FF"/>
            </a:solidFill>
            <a:prstDash val="solid"/>
            <a:headEnd type="none" w="med" len="med"/>
            <a:tailEnd type="none" w="med" len="med"/>
          </a:ln>
        </p:spPr>
      </p:sp>
      <p:sp>
        <p:nvSpPr>
          <p:cNvPr id="24650" name="Oval 31"/>
          <p:cNvSpPr/>
          <p:nvPr/>
        </p:nvSpPr>
        <p:spPr>
          <a:xfrm>
            <a:off x="1219200" y="37338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1" name="Oval 32"/>
          <p:cNvSpPr/>
          <p:nvPr/>
        </p:nvSpPr>
        <p:spPr>
          <a:xfrm>
            <a:off x="609600" y="42672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2" name="Oval 33"/>
          <p:cNvSpPr/>
          <p:nvPr/>
        </p:nvSpPr>
        <p:spPr>
          <a:xfrm>
            <a:off x="1752600" y="52578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3" name="Oval 34"/>
          <p:cNvSpPr/>
          <p:nvPr/>
        </p:nvSpPr>
        <p:spPr>
          <a:xfrm>
            <a:off x="1219200" y="4724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4" name="Oval 35"/>
          <p:cNvSpPr/>
          <p:nvPr/>
        </p:nvSpPr>
        <p:spPr>
          <a:xfrm>
            <a:off x="1219200" y="57912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5" name="Line 36"/>
          <p:cNvSpPr/>
          <p:nvPr/>
        </p:nvSpPr>
        <p:spPr>
          <a:xfrm flipH="1">
            <a:off x="2209800" y="4038600"/>
            <a:ext cx="457200" cy="381000"/>
          </a:xfrm>
          <a:prstGeom prst="line">
            <a:avLst/>
          </a:prstGeom>
          <a:ln w="28575" cap="flat" cmpd="sng">
            <a:solidFill>
              <a:srgbClr val="0000FF"/>
            </a:solidFill>
            <a:prstDash val="solid"/>
            <a:headEnd type="none" w="med" len="med"/>
            <a:tailEnd type="none" w="med" len="med"/>
          </a:ln>
        </p:spPr>
      </p:sp>
      <p:sp>
        <p:nvSpPr>
          <p:cNvPr id="24656" name="Oval 37"/>
          <p:cNvSpPr/>
          <p:nvPr/>
        </p:nvSpPr>
        <p:spPr>
          <a:xfrm>
            <a:off x="2514600" y="37338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7" name="Oval 38"/>
          <p:cNvSpPr/>
          <p:nvPr/>
        </p:nvSpPr>
        <p:spPr>
          <a:xfrm>
            <a:off x="1905000" y="42672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58" name="Line 39"/>
          <p:cNvSpPr/>
          <p:nvPr/>
        </p:nvSpPr>
        <p:spPr>
          <a:xfrm flipH="1">
            <a:off x="2819400" y="4038600"/>
            <a:ext cx="990600" cy="838200"/>
          </a:xfrm>
          <a:prstGeom prst="line">
            <a:avLst/>
          </a:prstGeom>
          <a:ln w="28575" cap="flat" cmpd="sng">
            <a:solidFill>
              <a:srgbClr val="0000FF"/>
            </a:solidFill>
            <a:prstDash val="solid"/>
            <a:headEnd type="none" w="med" len="med"/>
            <a:tailEnd type="none" w="med" len="med"/>
          </a:ln>
        </p:spPr>
      </p:sp>
      <p:sp>
        <p:nvSpPr>
          <p:cNvPr id="24659" name="Oval 40"/>
          <p:cNvSpPr/>
          <p:nvPr/>
        </p:nvSpPr>
        <p:spPr>
          <a:xfrm>
            <a:off x="3657600" y="37338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60" name="Oval 41"/>
          <p:cNvSpPr/>
          <p:nvPr/>
        </p:nvSpPr>
        <p:spPr>
          <a:xfrm>
            <a:off x="3048000" y="42672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61" name="Oval 42"/>
          <p:cNvSpPr/>
          <p:nvPr/>
        </p:nvSpPr>
        <p:spPr>
          <a:xfrm>
            <a:off x="2438400" y="48006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62" name="Oval 43"/>
          <p:cNvSpPr/>
          <p:nvPr/>
        </p:nvSpPr>
        <p:spPr>
          <a:xfrm>
            <a:off x="3657600" y="48006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63" name="Text Box 44"/>
          <p:cNvSpPr txBox="1"/>
          <p:nvPr/>
        </p:nvSpPr>
        <p:spPr>
          <a:xfrm>
            <a:off x="763905" y="3505200"/>
            <a:ext cx="2945130" cy="519430"/>
          </a:xfrm>
          <a:prstGeom prst="rect">
            <a:avLst/>
          </a:prstGeom>
          <a:noFill/>
          <a:ln w="38100">
            <a:noFill/>
          </a:ln>
        </p:spPr>
        <p:txBody>
          <a:bodyPr wrap="none" anchor="ctr">
            <a:spAutoFit/>
          </a:bodyPr>
          <a:p>
            <a:pPr eaLnBrk="1" hangingPunct="1"/>
            <a:r>
              <a:rPr lang="en-US" altLang="zh-CN" sz="2800" b="1" dirty="0">
                <a:solidFill>
                  <a:srgbClr val="CC0099"/>
                </a:solidFill>
                <a:latin typeface="Times New Roman" panose="02020603050405020304" pitchFamily="18" charset="0"/>
                <a:ea typeface="宋体" panose="02010600030101010101" pitchFamily="2" charset="-122"/>
              </a:rPr>
              <a:t>T</a:t>
            </a:r>
            <a:r>
              <a:rPr lang="en-US" altLang="zh-CN" sz="2800" b="1" baseline="-25000" dirty="0">
                <a:solidFill>
                  <a:srgbClr val="CC0099"/>
                </a:solidFill>
                <a:latin typeface="Times New Roman" panose="02020603050405020304" pitchFamily="18" charset="0"/>
                <a:ea typeface="宋体" panose="02010600030101010101" pitchFamily="2" charset="-122"/>
              </a:rPr>
              <a:t>1</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2</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3</a:t>
            </a:r>
            <a:endParaRPr lang="en-US" altLang="zh-CN" sz="2800" b="1" dirty="0">
              <a:solidFill>
                <a:srgbClr val="CC0099"/>
              </a:solidFill>
              <a:latin typeface="Times New Roman" panose="02020603050405020304" pitchFamily="18" charset="0"/>
              <a:ea typeface="宋体" panose="02010600030101010101" pitchFamily="2" charset="-122"/>
            </a:endParaRPr>
          </a:p>
        </p:txBody>
      </p:sp>
      <p:sp>
        <p:nvSpPr>
          <p:cNvPr id="24664" name="Text Box 45"/>
          <p:cNvSpPr txBox="1"/>
          <p:nvPr/>
        </p:nvSpPr>
        <p:spPr>
          <a:xfrm>
            <a:off x="1235075" y="36722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4665" name="Text Box 54"/>
          <p:cNvSpPr txBox="1"/>
          <p:nvPr/>
        </p:nvSpPr>
        <p:spPr>
          <a:xfrm>
            <a:off x="2549525" y="3657600"/>
            <a:ext cx="40195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24666" name="Text Box 55"/>
          <p:cNvSpPr txBox="1"/>
          <p:nvPr/>
        </p:nvSpPr>
        <p:spPr>
          <a:xfrm>
            <a:off x="635000" y="4205605"/>
            <a:ext cx="42100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4667" name="Text Box 56"/>
          <p:cNvSpPr txBox="1"/>
          <p:nvPr/>
        </p:nvSpPr>
        <p:spPr>
          <a:xfrm>
            <a:off x="1235075" y="46628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4668" name="Text Box 57"/>
          <p:cNvSpPr txBox="1"/>
          <p:nvPr/>
        </p:nvSpPr>
        <p:spPr>
          <a:xfrm>
            <a:off x="1768475" y="51962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4669" name="Text Box 58"/>
          <p:cNvSpPr txBox="1"/>
          <p:nvPr/>
        </p:nvSpPr>
        <p:spPr>
          <a:xfrm>
            <a:off x="1244600" y="5729605"/>
            <a:ext cx="42100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24670" name="Text Box 59"/>
          <p:cNvSpPr txBox="1"/>
          <p:nvPr/>
        </p:nvSpPr>
        <p:spPr>
          <a:xfrm>
            <a:off x="1911350" y="4205605"/>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24671" name="Text Box 60"/>
          <p:cNvSpPr txBox="1"/>
          <p:nvPr/>
        </p:nvSpPr>
        <p:spPr>
          <a:xfrm>
            <a:off x="3684905" y="3657600"/>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H</a:t>
            </a:r>
            <a:endParaRPr lang="en-US" altLang="zh-CN" sz="2400" dirty="0">
              <a:latin typeface="Times New Roman" panose="02020603050405020304" pitchFamily="18" charset="0"/>
              <a:ea typeface="宋体" panose="02010600030101010101" pitchFamily="2" charset="-122"/>
            </a:endParaRPr>
          </a:p>
        </p:txBody>
      </p:sp>
      <p:sp>
        <p:nvSpPr>
          <p:cNvPr id="24672" name="Text Box 61"/>
          <p:cNvSpPr txBox="1"/>
          <p:nvPr/>
        </p:nvSpPr>
        <p:spPr>
          <a:xfrm>
            <a:off x="3143250" y="4205605"/>
            <a:ext cx="322580"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sp>
        <p:nvSpPr>
          <p:cNvPr id="24673" name="Text Box 62"/>
          <p:cNvSpPr txBox="1"/>
          <p:nvPr/>
        </p:nvSpPr>
        <p:spPr>
          <a:xfrm>
            <a:off x="2465705" y="4724400"/>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K</a:t>
            </a:r>
            <a:endParaRPr lang="en-US" altLang="zh-CN" sz="2400" dirty="0">
              <a:latin typeface="Times New Roman" panose="02020603050405020304" pitchFamily="18" charset="0"/>
              <a:ea typeface="宋体" panose="02010600030101010101" pitchFamily="2" charset="-122"/>
            </a:endParaRPr>
          </a:p>
        </p:txBody>
      </p:sp>
      <p:sp>
        <p:nvSpPr>
          <p:cNvPr id="24674" name="Text Box 63"/>
          <p:cNvSpPr txBox="1"/>
          <p:nvPr/>
        </p:nvSpPr>
        <p:spPr>
          <a:xfrm>
            <a:off x="3732530" y="4739005"/>
            <a:ext cx="361950"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J</a:t>
            </a:r>
            <a:endParaRPr lang="en-US" altLang="zh-CN" sz="2400" dirty="0">
              <a:latin typeface="Times New Roman" panose="02020603050405020304" pitchFamily="18" charset="0"/>
              <a:ea typeface="宋体" panose="02010600030101010101" pitchFamily="2" charset="-122"/>
            </a:endParaRPr>
          </a:p>
        </p:txBody>
      </p:sp>
      <p:sp>
        <p:nvSpPr>
          <p:cNvPr id="24615" name="Line 4"/>
          <p:cNvSpPr/>
          <p:nvPr/>
        </p:nvSpPr>
        <p:spPr>
          <a:xfrm>
            <a:off x="3505200" y="1295400"/>
            <a:ext cx="228600" cy="533400"/>
          </a:xfrm>
          <a:prstGeom prst="line">
            <a:avLst/>
          </a:prstGeom>
          <a:ln w="28575" cap="flat" cmpd="sng">
            <a:solidFill>
              <a:srgbClr val="0000FF"/>
            </a:solidFill>
            <a:prstDash val="solid"/>
            <a:headEnd type="none" w="med" len="med"/>
            <a:tailEnd type="none" w="med" len="med"/>
          </a:ln>
        </p:spPr>
      </p:sp>
      <p:sp>
        <p:nvSpPr>
          <p:cNvPr id="24616" name="Line 5"/>
          <p:cNvSpPr/>
          <p:nvPr/>
        </p:nvSpPr>
        <p:spPr>
          <a:xfrm flipH="1">
            <a:off x="3124200" y="1295400"/>
            <a:ext cx="228600" cy="533400"/>
          </a:xfrm>
          <a:prstGeom prst="line">
            <a:avLst/>
          </a:prstGeom>
          <a:ln w="28575" cap="flat" cmpd="sng">
            <a:solidFill>
              <a:srgbClr val="0000FF"/>
            </a:solidFill>
            <a:prstDash val="solid"/>
            <a:headEnd type="none" w="med" len="med"/>
            <a:tailEnd type="none" w="med" len="med"/>
          </a:ln>
        </p:spPr>
      </p:sp>
      <p:sp>
        <p:nvSpPr>
          <p:cNvPr id="24617" name="Line 6"/>
          <p:cNvSpPr/>
          <p:nvPr/>
        </p:nvSpPr>
        <p:spPr>
          <a:xfrm>
            <a:off x="1447800" y="1295400"/>
            <a:ext cx="381000" cy="457200"/>
          </a:xfrm>
          <a:prstGeom prst="line">
            <a:avLst/>
          </a:prstGeom>
          <a:ln w="28575" cap="flat" cmpd="sng">
            <a:solidFill>
              <a:srgbClr val="0000FF"/>
            </a:solidFill>
            <a:prstDash val="solid"/>
            <a:headEnd type="none" w="med" len="med"/>
            <a:tailEnd type="none" w="med" len="med"/>
          </a:ln>
        </p:spPr>
      </p:sp>
      <p:sp>
        <p:nvSpPr>
          <p:cNvPr id="24618" name="Line 7"/>
          <p:cNvSpPr/>
          <p:nvPr/>
        </p:nvSpPr>
        <p:spPr>
          <a:xfrm flipH="1">
            <a:off x="914400" y="1295400"/>
            <a:ext cx="381000" cy="457200"/>
          </a:xfrm>
          <a:prstGeom prst="line">
            <a:avLst/>
          </a:prstGeom>
          <a:ln w="28575" cap="flat" cmpd="sng">
            <a:solidFill>
              <a:srgbClr val="0000FF"/>
            </a:solidFill>
            <a:prstDash val="solid"/>
            <a:headEnd type="none" w="med" len="med"/>
            <a:tailEnd type="none" w="med" len="med"/>
          </a:ln>
        </p:spPr>
      </p:sp>
      <p:sp>
        <p:nvSpPr>
          <p:cNvPr id="24619" name="Line 8"/>
          <p:cNvSpPr/>
          <p:nvPr/>
        </p:nvSpPr>
        <p:spPr>
          <a:xfrm>
            <a:off x="3124200" y="2057400"/>
            <a:ext cx="0" cy="457200"/>
          </a:xfrm>
          <a:prstGeom prst="line">
            <a:avLst/>
          </a:prstGeom>
          <a:ln w="28575" cap="flat" cmpd="sng">
            <a:solidFill>
              <a:srgbClr val="0000FF"/>
            </a:solidFill>
            <a:prstDash val="solid"/>
            <a:headEnd type="none" w="med" len="med"/>
            <a:tailEnd type="none" w="med" len="med"/>
          </a:ln>
        </p:spPr>
      </p:sp>
      <p:sp>
        <p:nvSpPr>
          <p:cNvPr id="24620" name="Line 9"/>
          <p:cNvSpPr/>
          <p:nvPr/>
        </p:nvSpPr>
        <p:spPr>
          <a:xfrm>
            <a:off x="1905000" y="2057400"/>
            <a:ext cx="0" cy="457200"/>
          </a:xfrm>
          <a:prstGeom prst="line">
            <a:avLst/>
          </a:prstGeom>
          <a:ln w="28575" cap="flat" cmpd="sng">
            <a:solidFill>
              <a:srgbClr val="0000FF"/>
            </a:solidFill>
            <a:prstDash val="solid"/>
            <a:headEnd type="none" w="med" len="med"/>
            <a:tailEnd type="none" w="med" len="med"/>
          </a:ln>
        </p:spPr>
      </p:sp>
      <p:sp>
        <p:nvSpPr>
          <p:cNvPr id="24621" name="Line 10"/>
          <p:cNvSpPr/>
          <p:nvPr/>
        </p:nvSpPr>
        <p:spPr>
          <a:xfrm>
            <a:off x="2514600" y="1295400"/>
            <a:ext cx="0" cy="457200"/>
          </a:xfrm>
          <a:prstGeom prst="line">
            <a:avLst/>
          </a:prstGeom>
          <a:ln w="28575" cap="flat" cmpd="sng">
            <a:solidFill>
              <a:srgbClr val="0000FF"/>
            </a:solidFill>
            <a:prstDash val="solid"/>
            <a:headEnd type="none" w="med" len="med"/>
            <a:tailEnd type="none" w="med" len="med"/>
          </a:ln>
        </p:spPr>
      </p:sp>
      <p:sp>
        <p:nvSpPr>
          <p:cNvPr id="24622" name="Line 11"/>
          <p:cNvSpPr/>
          <p:nvPr/>
        </p:nvSpPr>
        <p:spPr>
          <a:xfrm>
            <a:off x="1371600" y="1295400"/>
            <a:ext cx="0" cy="457200"/>
          </a:xfrm>
          <a:prstGeom prst="line">
            <a:avLst/>
          </a:prstGeom>
          <a:ln w="28575" cap="flat" cmpd="sng">
            <a:solidFill>
              <a:srgbClr val="0000FF"/>
            </a:solidFill>
            <a:prstDash val="solid"/>
            <a:headEnd type="none" w="med" len="med"/>
            <a:tailEnd type="none" w="med" len="med"/>
          </a:ln>
        </p:spPr>
      </p:sp>
      <p:sp>
        <p:nvSpPr>
          <p:cNvPr id="24623" name="Oval 16"/>
          <p:cNvSpPr/>
          <p:nvPr/>
        </p:nvSpPr>
        <p:spPr>
          <a:xfrm>
            <a:off x="6096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4" name="Oval 17"/>
          <p:cNvSpPr/>
          <p:nvPr/>
        </p:nvSpPr>
        <p:spPr>
          <a:xfrm>
            <a:off x="11430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5" name="Oval 18"/>
          <p:cNvSpPr/>
          <p:nvPr/>
        </p:nvSpPr>
        <p:spPr>
          <a:xfrm>
            <a:off x="16764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6" name="Oval 19"/>
          <p:cNvSpPr/>
          <p:nvPr/>
        </p:nvSpPr>
        <p:spPr>
          <a:xfrm>
            <a:off x="22860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7" name="Oval 20"/>
          <p:cNvSpPr/>
          <p:nvPr/>
        </p:nvSpPr>
        <p:spPr>
          <a:xfrm>
            <a:off x="28956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8" name="Oval 21"/>
          <p:cNvSpPr/>
          <p:nvPr/>
        </p:nvSpPr>
        <p:spPr>
          <a:xfrm>
            <a:off x="3505200" y="1676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29" name="Oval 22"/>
          <p:cNvSpPr/>
          <p:nvPr/>
        </p:nvSpPr>
        <p:spPr>
          <a:xfrm>
            <a:off x="1676400" y="2438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0" name="Oval 23"/>
          <p:cNvSpPr/>
          <p:nvPr/>
        </p:nvSpPr>
        <p:spPr>
          <a:xfrm>
            <a:off x="2895600" y="2438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1" name="Oval 24"/>
          <p:cNvSpPr/>
          <p:nvPr/>
        </p:nvSpPr>
        <p:spPr>
          <a:xfrm>
            <a:off x="1143000" y="914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2" name="Oval 25"/>
          <p:cNvSpPr/>
          <p:nvPr/>
        </p:nvSpPr>
        <p:spPr>
          <a:xfrm>
            <a:off x="2286000" y="914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3" name="Oval 26"/>
          <p:cNvSpPr/>
          <p:nvPr/>
        </p:nvSpPr>
        <p:spPr>
          <a:xfrm>
            <a:off x="3200400" y="914400"/>
            <a:ext cx="457200" cy="457200"/>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34" name="Text Box 28"/>
          <p:cNvSpPr txBox="1"/>
          <p:nvPr/>
        </p:nvSpPr>
        <p:spPr>
          <a:xfrm>
            <a:off x="1158875" y="8528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4635" name="Text Box 29"/>
          <p:cNvSpPr txBox="1"/>
          <p:nvPr/>
        </p:nvSpPr>
        <p:spPr>
          <a:xfrm>
            <a:off x="2341880" y="838200"/>
            <a:ext cx="40195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24636" name="Text Box 30"/>
          <p:cNvSpPr txBox="1"/>
          <p:nvPr/>
        </p:nvSpPr>
        <p:spPr>
          <a:xfrm>
            <a:off x="3206750" y="838200"/>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H</a:t>
            </a:r>
            <a:endParaRPr lang="en-US" altLang="zh-CN" sz="2400" dirty="0">
              <a:latin typeface="Times New Roman" panose="02020603050405020304" pitchFamily="18" charset="0"/>
              <a:ea typeface="宋体" panose="02010600030101010101" pitchFamily="2" charset="-122"/>
            </a:endParaRPr>
          </a:p>
        </p:txBody>
      </p:sp>
      <p:sp>
        <p:nvSpPr>
          <p:cNvPr id="24637" name="Text Box 46"/>
          <p:cNvSpPr txBox="1"/>
          <p:nvPr/>
        </p:nvSpPr>
        <p:spPr>
          <a:xfrm>
            <a:off x="635000" y="1614805"/>
            <a:ext cx="42100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4638" name="Text Box 47"/>
          <p:cNvSpPr txBox="1"/>
          <p:nvPr/>
        </p:nvSpPr>
        <p:spPr>
          <a:xfrm>
            <a:off x="1158875" y="16148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4639" name="Text Box 48"/>
          <p:cNvSpPr txBox="1"/>
          <p:nvPr/>
        </p:nvSpPr>
        <p:spPr>
          <a:xfrm>
            <a:off x="1692275" y="1614805"/>
            <a:ext cx="44132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4640" name="Text Box 49"/>
          <p:cNvSpPr txBox="1"/>
          <p:nvPr/>
        </p:nvSpPr>
        <p:spPr>
          <a:xfrm>
            <a:off x="2292350" y="1614805"/>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24641" name="Text Box 50"/>
          <p:cNvSpPr txBox="1"/>
          <p:nvPr/>
        </p:nvSpPr>
        <p:spPr>
          <a:xfrm>
            <a:off x="2970530" y="1614805"/>
            <a:ext cx="322580"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sp>
        <p:nvSpPr>
          <p:cNvPr id="24642" name="Text Box 51"/>
          <p:cNvSpPr txBox="1"/>
          <p:nvPr/>
        </p:nvSpPr>
        <p:spPr>
          <a:xfrm>
            <a:off x="3561080" y="1614805"/>
            <a:ext cx="361950"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J</a:t>
            </a:r>
            <a:endParaRPr lang="en-US" altLang="zh-CN" sz="2400" dirty="0">
              <a:latin typeface="Times New Roman" panose="02020603050405020304" pitchFamily="18" charset="0"/>
              <a:ea typeface="宋体" panose="02010600030101010101" pitchFamily="2" charset="-122"/>
            </a:endParaRPr>
          </a:p>
        </p:txBody>
      </p:sp>
      <p:sp>
        <p:nvSpPr>
          <p:cNvPr id="24643" name="Text Box 52"/>
          <p:cNvSpPr txBox="1"/>
          <p:nvPr/>
        </p:nvSpPr>
        <p:spPr>
          <a:xfrm>
            <a:off x="1701800" y="2376805"/>
            <a:ext cx="42100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24644" name="Text Box 53"/>
          <p:cNvSpPr txBox="1"/>
          <p:nvPr/>
        </p:nvSpPr>
        <p:spPr>
          <a:xfrm>
            <a:off x="2901950" y="2376805"/>
            <a:ext cx="460375" cy="51943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K</a:t>
            </a:r>
            <a:endParaRPr lang="en-US" altLang="zh-CN" sz="2400" dirty="0">
              <a:latin typeface="Times New Roman" panose="02020603050405020304" pitchFamily="18" charset="0"/>
              <a:ea typeface="宋体" panose="02010600030101010101" pitchFamily="2" charset="-122"/>
            </a:endParaRPr>
          </a:p>
        </p:txBody>
      </p:sp>
      <p:sp>
        <p:nvSpPr>
          <p:cNvPr id="24645" name="Text Box 91"/>
          <p:cNvSpPr txBox="1"/>
          <p:nvPr/>
        </p:nvSpPr>
        <p:spPr>
          <a:xfrm>
            <a:off x="1257300" y="2895600"/>
            <a:ext cx="2495550" cy="579755"/>
          </a:xfrm>
          <a:prstGeom prst="rect">
            <a:avLst/>
          </a:prstGeom>
          <a:noFill/>
          <a:ln w="38100">
            <a:noFill/>
          </a:ln>
        </p:spPr>
        <p:txBody>
          <a:bodyPr wrap="none" anchor="ctr">
            <a:spAutoFit/>
          </a:bodyPr>
          <a:p>
            <a:pPr algn="ctr" eaLnBrk="1" hangingPunct="1"/>
            <a:r>
              <a:rPr lang="en-US" altLang="zh-CN" sz="2800" b="1" dirty="0">
                <a:solidFill>
                  <a:srgbClr val="0000FF"/>
                </a:solidFill>
                <a:latin typeface="Times New Roman" panose="02020603050405020304" pitchFamily="18" charset="0"/>
              </a:rPr>
              <a:t>3</a:t>
            </a:r>
            <a:r>
              <a:rPr lang="en-US" altLang="zh-CN" sz="3200" dirty="0">
                <a:solidFill>
                  <a:srgbClr val="0000FF"/>
                </a:solidFill>
                <a:latin typeface="Times New Roman" panose="02020603050405020304" pitchFamily="18" charset="0"/>
              </a:rPr>
              <a:t> </a:t>
            </a:r>
            <a:r>
              <a:rPr lang="zh-CN" altLang="en-US" sz="3200" dirty="0">
                <a:solidFill>
                  <a:srgbClr val="0000FF"/>
                </a:solidFill>
                <a:latin typeface="Times New Roman" panose="02020603050405020304" pitchFamily="18" charset="0"/>
              </a:rPr>
              <a:t>棵树的森林</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4581" name="Text Box 92"/>
          <p:cNvSpPr txBox="1"/>
          <p:nvPr/>
        </p:nvSpPr>
        <p:spPr>
          <a:xfrm>
            <a:off x="2101850" y="5668963"/>
            <a:ext cx="3841750" cy="579437"/>
          </a:xfrm>
          <a:prstGeom prst="rect">
            <a:avLst/>
          </a:prstGeom>
          <a:noFill/>
          <a:ln w="38100">
            <a:noFill/>
          </a:ln>
        </p:spPr>
        <p:txBody>
          <a:bodyPr wrap="none" anchor="ctr">
            <a:spAutoFit/>
          </a:bodyPr>
          <a:p>
            <a:pPr algn="ctr" eaLnBrk="1" hangingPunct="1"/>
            <a:r>
              <a:rPr lang="zh-CN" altLang="en-US" sz="3200" dirty="0">
                <a:solidFill>
                  <a:srgbClr val="0000FF"/>
                </a:solidFill>
                <a:latin typeface="Times New Roman" panose="02020603050405020304" pitchFamily="18" charset="0"/>
              </a:rPr>
              <a:t>各棵树的二叉树表示</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nvGrpSpPr>
          <p:cNvPr id="24582" name="Group 95"/>
          <p:cNvGrpSpPr/>
          <p:nvPr/>
        </p:nvGrpSpPr>
        <p:grpSpPr>
          <a:xfrm>
            <a:off x="4800600" y="1219200"/>
            <a:ext cx="3663950" cy="4237038"/>
            <a:chOff x="3024" y="768"/>
            <a:chExt cx="2308" cy="2669"/>
          </a:xfrm>
        </p:grpSpPr>
        <p:sp>
          <p:nvSpPr>
            <p:cNvPr id="24585" name="Line 2"/>
            <p:cNvSpPr/>
            <p:nvPr/>
          </p:nvSpPr>
          <p:spPr>
            <a:xfrm>
              <a:off x="3648" y="1008"/>
              <a:ext cx="1344" cy="1104"/>
            </a:xfrm>
            <a:prstGeom prst="line">
              <a:avLst/>
            </a:prstGeom>
            <a:ln w="38100" cap="flat" cmpd="sng">
              <a:solidFill>
                <a:srgbClr val="0000FF"/>
              </a:solidFill>
              <a:prstDash val="solid"/>
              <a:headEnd type="none" w="med" len="med"/>
              <a:tailEnd type="none" w="med" len="med"/>
            </a:ln>
          </p:spPr>
        </p:sp>
        <p:sp>
          <p:nvSpPr>
            <p:cNvPr id="24586" name="Line 3"/>
            <p:cNvSpPr/>
            <p:nvPr/>
          </p:nvSpPr>
          <p:spPr>
            <a:xfrm flipH="1">
              <a:off x="3600" y="1959"/>
              <a:ext cx="240" cy="240"/>
            </a:xfrm>
            <a:prstGeom prst="line">
              <a:avLst/>
            </a:prstGeom>
            <a:ln w="28575" cap="flat" cmpd="sng">
              <a:solidFill>
                <a:srgbClr val="0000FF"/>
              </a:solidFill>
              <a:prstDash val="solid"/>
              <a:headEnd type="none" w="med" len="med"/>
              <a:tailEnd type="none" w="med" len="med"/>
            </a:ln>
          </p:spPr>
        </p:sp>
        <p:sp>
          <p:nvSpPr>
            <p:cNvPr id="24587" name="Line 64"/>
            <p:cNvSpPr/>
            <p:nvPr/>
          </p:nvSpPr>
          <p:spPr>
            <a:xfrm>
              <a:off x="3216" y="1287"/>
              <a:ext cx="624" cy="576"/>
            </a:xfrm>
            <a:prstGeom prst="line">
              <a:avLst/>
            </a:prstGeom>
            <a:ln w="28575" cap="flat" cmpd="sng">
              <a:solidFill>
                <a:srgbClr val="0000FF"/>
              </a:solidFill>
              <a:prstDash val="solid"/>
              <a:headEnd type="none" w="med" len="med"/>
              <a:tailEnd type="none" w="med" len="med"/>
            </a:ln>
          </p:spPr>
        </p:sp>
        <p:sp>
          <p:nvSpPr>
            <p:cNvPr id="24588" name="Line 65"/>
            <p:cNvSpPr/>
            <p:nvPr/>
          </p:nvSpPr>
          <p:spPr>
            <a:xfrm flipH="1">
              <a:off x="3216" y="999"/>
              <a:ext cx="288" cy="240"/>
            </a:xfrm>
            <a:prstGeom prst="line">
              <a:avLst/>
            </a:prstGeom>
            <a:ln w="28575" cap="flat" cmpd="sng">
              <a:solidFill>
                <a:srgbClr val="0000FF"/>
              </a:solidFill>
              <a:prstDash val="solid"/>
              <a:headEnd type="none" w="med" len="med"/>
              <a:tailEnd type="none" w="med" len="med"/>
            </a:ln>
          </p:spPr>
        </p:sp>
        <p:sp>
          <p:nvSpPr>
            <p:cNvPr id="24589" name="Oval 66"/>
            <p:cNvSpPr/>
            <p:nvPr/>
          </p:nvSpPr>
          <p:spPr>
            <a:xfrm>
              <a:off x="3408" y="807"/>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590" name="Oval 67"/>
            <p:cNvSpPr/>
            <p:nvPr/>
          </p:nvSpPr>
          <p:spPr>
            <a:xfrm>
              <a:off x="3024" y="1143"/>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591" name="Oval 68"/>
            <p:cNvSpPr/>
            <p:nvPr/>
          </p:nvSpPr>
          <p:spPr>
            <a:xfrm>
              <a:off x="3744" y="1767"/>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592" name="Oval 69"/>
            <p:cNvSpPr/>
            <p:nvPr/>
          </p:nvSpPr>
          <p:spPr>
            <a:xfrm>
              <a:off x="3408" y="1431"/>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593" name="Oval 70"/>
            <p:cNvSpPr/>
            <p:nvPr/>
          </p:nvSpPr>
          <p:spPr>
            <a:xfrm>
              <a:off x="3408" y="2103"/>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594" name="Text Box 71"/>
            <p:cNvSpPr txBox="1"/>
            <p:nvPr/>
          </p:nvSpPr>
          <p:spPr>
            <a:xfrm>
              <a:off x="3418" y="768"/>
              <a:ext cx="278"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4595" name="Text Box 72"/>
            <p:cNvSpPr txBox="1"/>
            <p:nvPr/>
          </p:nvSpPr>
          <p:spPr>
            <a:xfrm>
              <a:off x="3040" y="1104"/>
              <a:ext cx="265"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4596" name="Text Box 73"/>
            <p:cNvSpPr txBox="1"/>
            <p:nvPr/>
          </p:nvSpPr>
          <p:spPr>
            <a:xfrm>
              <a:off x="3418" y="1392"/>
              <a:ext cx="278"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4597" name="Text Box 74"/>
            <p:cNvSpPr txBox="1"/>
            <p:nvPr/>
          </p:nvSpPr>
          <p:spPr>
            <a:xfrm>
              <a:off x="3424" y="2064"/>
              <a:ext cx="265"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24598" name="Text Box 75"/>
            <p:cNvSpPr txBox="1"/>
            <p:nvPr/>
          </p:nvSpPr>
          <p:spPr>
            <a:xfrm>
              <a:off x="3754" y="1728"/>
              <a:ext cx="278"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4599" name="Line 76"/>
            <p:cNvSpPr/>
            <p:nvPr/>
          </p:nvSpPr>
          <p:spPr>
            <a:xfrm>
              <a:off x="4752" y="2592"/>
              <a:ext cx="240" cy="192"/>
            </a:xfrm>
            <a:prstGeom prst="line">
              <a:avLst/>
            </a:prstGeom>
            <a:ln w="28575" cap="flat" cmpd="sng">
              <a:solidFill>
                <a:srgbClr val="0000FF"/>
              </a:solidFill>
              <a:prstDash val="solid"/>
              <a:headEnd type="none" w="med" len="med"/>
              <a:tailEnd type="none" w="med" len="med"/>
            </a:ln>
          </p:spPr>
        </p:sp>
        <p:sp>
          <p:nvSpPr>
            <p:cNvPr id="24600" name="Line 77"/>
            <p:cNvSpPr/>
            <p:nvPr/>
          </p:nvSpPr>
          <p:spPr>
            <a:xfrm flipH="1">
              <a:off x="4368" y="2208"/>
              <a:ext cx="624" cy="528"/>
            </a:xfrm>
            <a:prstGeom prst="line">
              <a:avLst/>
            </a:prstGeom>
            <a:ln w="28575" cap="flat" cmpd="sng">
              <a:solidFill>
                <a:srgbClr val="0000FF"/>
              </a:solidFill>
              <a:prstDash val="solid"/>
              <a:headEnd type="none" w="med" len="med"/>
              <a:tailEnd type="none" w="med" len="med"/>
            </a:ln>
          </p:spPr>
        </p:sp>
        <p:sp>
          <p:nvSpPr>
            <p:cNvPr id="24601" name="Oval 78"/>
            <p:cNvSpPr/>
            <p:nvPr/>
          </p:nvSpPr>
          <p:spPr>
            <a:xfrm>
              <a:off x="4896" y="201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02" name="Oval 79"/>
            <p:cNvSpPr/>
            <p:nvPr/>
          </p:nvSpPr>
          <p:spPr>
            <a:xfrm>
              <a:off x="4512" y="2352"/>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03" name="Oval 80"/>
            <p:cNvSpPr/>
            <p:nvPr/>
          </p:nvSpPr>
          <p:spPr>
            <a:xfrm>
              <a:off x="4128" y="2688"/>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04" name="Oval 81"/>
            <p:cNvSpPr/>
            <p:nvPr/>
          </p:nvSpPr>
          <p:spPr>
            <a:xfrm>
              <a:off x="4896" y="2688"/>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05" name="Text Box 82"/>
            <p:cNvSpPr txBox="1"/>
            <p:nvPr/>
          </p:nvSpPr>
          <p:spPr>
            <a:xfrm>
              <a:off x="4913" y="1968"/>
              <a:ext cx="290"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H</a:t>
              </a:r>
              <a:endParaRPr lang="en-US" altLang="zh-CN" sz="2400" dirty="0">
                <a:latin typeface="Times New Roman" panose="02020603050405020304" pitchFamily="18" charset="0"/>
                <a:ea typeface="宋体" panose="02010600030101010101" pitchFamily="2" charset="-122"/>
              </a:endParaRPr>
            </a:p>
          </p:txBody>
        </p:sp>
        <p:sp>
          <p:nvSpPr>
            <p:cNvPr id="24606" name="Text Box 83"/>
            <p:cNvSpPr txBox="1"/>
            <p:nvPr/>
          </p:nvSpPr>
          <p:spPr>
            <a:xfrm>
              <a:off x="4572" y="2313"/>
              <a:ext cx="203"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sp>
          <p:nvSpPr>
            <p:cNvPr id="24607" name="Text Box 84"/>
            <p:cNvSpPr txBox="1"/>
            <p:nvPr/>
          </p:nvSpPr>
          <p:spPr>
            <a:xfrm>
              <a:off x="4145" y="2640"/>
              <a:ext cx="290"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K</a:t>
              </a:r>
              <a:endParaRPr lang="en-US" altLang="zh-CN" sz="2400" dirty="0">
                <a:latin typeface="Times New Roman" panose="02020603050405020304" pitchFamily="18" charset="0"/>
                <a:ea typeface="宋体" panose="02010600030101010101" pitchFamily="2" charset="-122"/>
              </a:endParaRPr>
            </a:p>
          </p:txBody>
        </p:sp>
        <p:sp>
          <p:nvSpPr>
            <p:cNvPr id="24608" name="Text Box 85"/>
            <p:cNvSpPr txBox="1"/>
            <p:nvPr/>
          </p:nvSpPr>
          <p:spPr>
            <a:xfrm>
              <a:off x="4943" y="2649"/>
              <a:ext cx="228"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J</a:t>
              </a:r>
              <a:endParaRPr lang="en-US" altLang="zh-CN" sz="2400" dirty="0">
                <a:latin typeface="Times New Roman" panose="02020603050405020304" pitchFamily="18" charset="0"/>
                <a:ea typeface="宋体" panose="02010600030101010101" pitchFamily="2" charset="-122"/>
              </a:endParaRPr>
            </a:p>
          </p:txBody>
        </p:sp>
        <p:sp>
          <p:nvSpPr>
            <p:cNvPr id="24609" name="Line 86"/>
            <p:cNvSpPr/>
            <p:nvPr/>
          </p:nvSpPr>
          <p:spPr>
            <a:xfrm flipH="1">
              <a:off x="4320" y="1872"/>
              <a:ext cx="288" cy="288"/>
            </a:xfrm>
            <a:prstGeom prst="line">
              <a:avLst/>
            </a:prstGeom>
            <a:ln w="28575" cap="flat" cmpd="sng">
              <a:solidFill>
                <a:srgbClr val="0000FF"/>
              </a:solidFill>
              <a:prstDash val="solid"/>
              <a:headEnd type="none" w="med" len="med"/>
              <a:tailEnd type="none" w="med" len="med"/>
            </a:ln>
          </p:spPr>
        </p:sp>
        <p:sp>
          <p:nvSpPr>
            <p:cNvPr id="24610" name="Oval 87"/>
            <p:cNvSpPr/>
            <p:nvPr/>
          </p:nvSpPr>
          <p:spPr>
            <a:xfrm>
              <a:off x="4512" y="1680"/>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11" name="Oval 88"/>
            <p:cNvSpPr/>
            <p:nvPr/>
          </p:nvSpPr>
          <p:spPr>
            <a:xfrm>
              <a:off x="4128" y="2064"/>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4612" name="Text Box 89"/>
            <p:cNvSpPr txBox="1"/>
            <p:nvPr/>
          </p:nvSpPr>
          <p:spPr>
            <a:xfrm>
              <a:off x="4534" y="1680"/>
              <a:ext cx="253"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24613" name="Text Box 90"/>
            <p:cNvSpPr txBox="1"/>
            <p:nvPr/>
          </p:nvSpPr>
          <p:spPr>
            <a:xfrm>
              <a:off x="4132" y="2025"/>
              <a:ext cx="290" cy="327"/>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24614" name="Text Box 93"/>
            <p:cNvSpPr txBox="1"/>
            <p:nvPr/>
          </p:nvSpPr>
          <p:spPr>
            <a:xfrm>
              <a:off x="3168" y="3072"/>
              <a:ext cx="2164" cy="365"/>
            </a:xfrm>
            <a:prstGeom prst="rect">
              <a:avLst/>
            </a:prstGeom>
            <a:noFill/>
            <a:ln w="38100">
              <a:noFill/>
            </a:ln>
          </p:spPr>
          <p:txBody>
            <a:bodyPr wrap="none" anchor="ctr">
              <a:spAutoFit/>
            </a:bodyPr>
            <a:p>
              <a:pPr algn="ctr" eaLnBrk="1" hangingPunct="1"/>
              <a:r>
                <a:rPr lang="zh-CN" altLang="en-US" sz="3200" dirty="0">
                  <a:solidFill>
                    <a:srgbClr val="0000FF"/>
                  </a:solidFill>
                  <a:latin typeface="Times New Roman" panose="02020603050405020304" pitchFamily="18" charset="0"/>
                </a:rPr>
                <a:t>森林的二叉树表示</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685800" y="557530"/>
            <a:ext cx="8001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用递归的方法描述森林转换为二叉树的过程为：</a:t>
            </a:r>
            <a:endParaRPr lang="zh-CN" altLang="en-US" b="1" dirty="0">
              <a:latin typeface="黑体" panose="02010609060101010101" pitchFamily="2" charset="-122"/>
              <a:ea typeface="黑体" panose="02010609060101010101" pitchFamily="2" charset="-122"/>
            </a:endParaRPr>
          </a:p>
        </p:txBody>
      </p:sp>
      <p:sp>
        <p:nvSpPr>
          <p:cNvPr id="100355" name="Text Box 3"/>
          <p:cNvSpPr txBox="1"/>
          <p:nvPr/>
        </p:nvSpPr>
        <p:spPr>
          <a:xfrm>
            <a:off x="98425" y="1079500"/>
            <a:ext cx="894651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solidFill>
                  <a:schemeClr val="tx1"/>
                </a:solidFill>
                <a:uFillTx/>
                <a:latin typeface="Times New Roman" panose="02020603050405020304" pitchFamily="18" charset="0"/>
                <a:ea typeface="华文仿宋" panose="02010600040101010101" pitchFamily="2" charset="-122"/>
              </a:rPr>
              <a:t>将森林</a:t>
            </a:r>
            <a:r>
              <a:rPr lang="en-US" altLang="zh-CN" dirty="0">
                <a:solidFill>
                  <a:schemeClr val="tx1"/>
                </a:solidFill>
                <a:uFillTx/>
                <a:latin typeface="Times New Roman" panose="02020603050405020304" pitchFamily="18" charset="0"/>
                <a:ea typeface="华文仿宋" panose="02010600040101010101" pitchFamily="2" charset="-122"/>
              </a:rPr>
              <a:t>F</a:t>
            </a:r>
            <a:r>
              <a:rPr lang="zh-CN" altLang="en-US" dirty="0">
                <a:solidFill>
                  <a:schemeClr val="tx1"/>
                </a:solidFill>
                <a:uFillTx/>
                <a:latin typeface="Times New Roman" panose="02020603050405020304" pitchFamily="18" charset="0"/>
                <a:ea typeface="华文仿宋" panose="02010600040101010101" pitchFamily="2" charset="-122"/>
              </a:rPr>
              <a:t>看作树的有序集</a:t>
            </a:r>
            <a:r>
              <a:rPr lang="en-US" altLang="zh-CN" dirty="0">
                <a:solidFill>
                  <a:schemeClr val="tx1"/>
                </a:solidFill>
                <a:uFillTx/>
                <a:latin typeface="Times New Roman" panose="02020603050405020304" pitchFamily="18" charset="0"/>
                <a:ea typeface="华文仿宋" panose="02010600040101010101" pitchFamily="2" charset="-122"/>
              </a:rPr>
              <a:t>F={T</a:t>
            </a:r>
            <a:r>
              <a:rPr lang="en-US" altLang="zh-CN" baseline="-30000" dirty="0">
                <a:solidFill>
                  <a:schemeClr val="tx1"/>
                </a:solidFill>
                <a:uFillTx/>
                <a:latin typeface="Times New Roman" panose="02020603050405020304" pitchFamily="18" charset="0"/>
                <a:ea typeface="华文仿宋" panose="02010600040101010101" pitchFamily="2" charset="-122"/>
              </a:rPr>
              <a:t>1</a:t>
            </a:r>
            <a:r>
              <a:rPr lang="zh-CN" altLang="en-US" dirty="0">
                <a:solidFill>
                  <a:schemeClr val="tx1"/>
                </a:solidFill>
                <a:uFillTx/>
                <a:latin typeface="宋体" panose="02010600030101010101" pitchFamily="2" charset="-122"/>
                <a:ea typeface="华文仿宋" panose="02010600040101010101" pitchFamily="2" charset="-122"/>
              </a:rPr>
              <a:t>，</a:t>
            </a:r>
            <a:r>
              <a:rPr lang="en-US" altLang="zh-CN" dirty="0">
                <a:solidFill>
                  <a:schemeClr val="tx1"/>
                </a:solidFill>
                <a:uFillTx/>
                <a:latin typeface="Times New Roman" panose="02020603050405020304" pitchFamily="18" charset="0"/>
                <a:ea typeface="华文仿宋" panose="02010600040101010101" pitchFamily="2" charset="-122"/>
              </a:rPr>
              <a:t>T</a:t>
            </a:r>
            <a:r>
              <a:rPr lang="en-US" altLang="zh-CN" baseline="-30000" dirty="0">
                <a:solidFill>
                  <a:schemeClr val="tx1"/>
                </a:solidFill>
                <a:uFillTx/>
                <a:latin typeface="Times New Roman" panose="02020603050405020304" pitchFamily="18" charset="0"/>
                <a:ea typeface="华文仿宋" panose="02010600040101010101" pitchFamily="2" charset="-122"/>
              </a:rPr>
              <a:t>2</a:t>
            </a:r>
            <a:r>
              <a:rPr lang="zh-CN" altLang="en-US" dirty="0">
                <a:solidFill>
                  <a:schemeClr val="tx1"/>
                </a:solidFill>
                <a:uFillTx/>
                <a:latin typeface="宋体" panose="02010600030101010101" pitchFamily="2" charset="-122"/>
                <a:ea typeface="华文仿宋" panose="02010600040101010101" pitchFamily="2" charset="-122"/>
              </a:rPr>
              <a:t>，</a:t>
            </a:r>
            <a:r>
              <a:rPr lang="en-US" altLang="zh-CN" dirty="0">
                <a:solidFill>
                  <a:schemeClr val="tx1"/>
                </a:solidFill>
                <a:uFillTx/>
                <a:latin typeface="Times New Roman" panose="02020603050405020304" pitchFamily="18" charset="0"/>
                <a:ea typeface="华文仿宋" panose="02010600040101010101" pitchFamily="2" charset="-122"/>
              </a:rPr>
              <a:t>…</a:t>
            </a:r>
            <a:r>
              <a:rPr lang="en-US" altLang="zh-CN" dirty="0">
                <a:solidFill>
                  <a:schemeClr val="tx1"/>
                </a:solidFill>
                <a:uFillTx/>
                <a:latin typeface="宋体" panose="02010600030101010101" pitchFamily="2" charset="-122"/>
                <a:ea typeface="华文仿宋" panose="02010600040101010101" pitchFamily="2" charset="-122"/>
              </a:rPr>
              <a:t>,</a:t>
            </a:r>
            <a:r>
              <a:rPr lang="en-US" altLang="zh-CN" dirty="0">
                <a:solidFill>
                  <a:schemeClr val="tx1"/>
                </a:solidFill>
                <a:uFillTx/>
                <a:latin typeface="Times New Roman" panose="02020603050405020304" pitchFamily="18" charset="0"/>
                <a:ea typeface="华文仿宋" panose="02010600040101010101" pitchFamily="2" charset="-122"/>
              </a:rPr>
              <a:t>T</a:t>
            </a:r>
            <a:r>
              <a:rPr lang="en-US" altLang="zh-CN" baseline="-30000" dirty="0">
                <a:solidFill>
                  <a:schemeClr val="tx1"/>
                </a:solidFill>
                <a:uFillTx/>
                <a:latin typeface="Times New Roman" panose="02020603050405020304" pitchFamily="18" charset="0"/>
                <a:ea typeface="华文仿宋" panose="02010600040101010101" pitchFamily="2" charset="-122"/>
              </a:rPr>
              <a:t>N</a:t>
            </a:r>
            <a:r>
              <a:rPr lang="en-US" altLang="zh-CN" dirty="0">
                <a:solidFill>
                  <a:schemeClr val="tx1"/>
                </a:solidFill>
                <a:uFillTx/>
                <a:latin typeface="Times New Roman" panose="02020603050405020304" pitchFamily="18" charset="0"/>
                <a:ea typeface="华文仿宋" panose="02010600040101010101" pitchFamily="2" charset="-122"/>
              </a:rPr>
              <a:t>}</a:t>
            </a:r>
            <a:r>
              <a:rPr lang="zh-CN" altLang="en-US" dirty="0">
                <a:solidFill>
                  <a:schemeClr val="tx1"/>
                </a:solidFill>
                <a:uFillTx/>
                <a:latin typeface="宋体" panose="02010600030101010101" pitchFamily="2" charset="-122"/>
                <a:ea typeface="华文仿宋" panose="02010600040101010101" pitchFamily="2" charset="-122"/>
              </a:rPr>
              <a:t>，它对应的二叉树为</a:t>
            </a:r>
            <a:r>
              <a:rPr lang="en-US" altLang="zh-CN" dirty="0">
                <a:solidFill>
                  <a:schemeClr val="tx1"/>
                </a:solidFill>
                <a:uFillTx/>
                <a:latin typeface="Times New Roman" panose="02020603050405020304" pitchFamily="18" charset="0"/>
                <a:ea typeface="华文仿宋" panose="02010600040101010101" pitchFamily="2" charset="-122"/>
              </a:rPr>
              <a:t>B</a:t>
            </a:r>
            <a:r>
              <a:rPr lang="zh-CN" altLang="en-US" dirty="0">
                <a:solidFill>
                  <a:schemeClr val="tx1"/>
                </a:solidFill>
                <a:uFillTx/>
                <a:latin typeface="宋体" panose="02010600030101010101" pitchFamily="2" charset="-122"/>
                <a:ea typeface="华文仿宋" panose="02010600040101010101" pitchFamily="2" charset="-122"/>
              </a:rPr>
              <a:t>（</a:t>
            </a:r>
            <a:r>
              <a:rPr lang="en-US" altLang="zh-CN" dirty="0">
                <a:solidFill>
                  <a:schemeClr val="tx1"/>
                </a:solidFill>
                <a:uFillTx/>
                <a:latin typeface="Times New Roman" panose="02020603050405020304" pitchFamily="18" charset="0"/>
                <a:ea typeface="华文仿宋" panose="02010600040101010101" pitchFamily="2" charset="-122"/>
              </a:rPr>
              <a:t>F</a:t>
            </a:r>
            <a:r>
              <a:rPr lang="zh-CN" altLang="en-US" dirty="0">
                <a:solidFill>
                  <a:schemeClr val="tx1"/>
                </a:solidFill>
                <a:uFillTx/>
                <a:latin typeface="宋体" panose="02010600030101010101" pitchFamily="2" charset="-122"/>
                <a:ea typeface="华文仿宋" panose="02010600040101010101" pitchFamily="2" charset="-122"/>
              </a:rPr>
              <a:t>）：</a:t>
            </a:r>
            <a:r>
              <a:rPr lang="zh-CN" altLang="en-US" dirty="0">
                <a:solidFill>
                  <a:schemeClr val="tx1"/>
                </a:solidFill>
                <a:uFillTx/>
                <a:latin typeface="Times New Roman" panose="02020603050405020304" pitchFamily="18" charset="0"/>
                <a:ea typeface="华文仿宋" panose="02010600040101010101" pitchFamily="2" charset="-122"/>
              </a:rPr>
              <a:t> </a:t>
            </a:r>
            <a:endParaRPr lang="zh-CN" altLang="en-US" dirty="0">
              <a:solidFill>
                <a:schemeClr val="tx1"/>
              </a:solidFill>
              <a:uFillTx/>
              <a:latin typeface="Times New Roman" panose="02020603050405020304" pitchFamily="18" charset="0"/>
              <a:ea typeface="华文仿宋" panose="02010600040101010101" pitchFamily="2" charset="-122"/>
            </a:endParaRPr>
          </a:p>
        </p:txBody>
      </p:sp>
      <p:sp>
        <p:nvSpPr>
          <p:cNvPr id="100356" name="Text Box 4"/>
          <p:cNvSpPr txBox="1"/>
          <p:nvPr/>
        </p:nvSpPr>
        <p:spPr>
          <a:xfrm>
            <a:off x="-635" y="2552700"/>
            <a:ext cx="891603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）若</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，则</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）为空。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0357" name="Text Box 5"/>
          <p:cNvSpPr txBox="1"/>
          <p:nvPr/>
        </p:nvSpPr>
        <p:spPr>
          <a:xfrm>
            <a:off x="-635" y="3074670"/>
            <a:ext cx="904557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）若</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N&gt;0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，二叉树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）的根为森林中第一棵树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 </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）的左子树为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1m</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），其中</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1m</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的子树森林；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）的右子树是</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N</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Text Box 2"/>
          <p:cNvSpPr txBox="1"/>
          <p:nvPr/>
        </p:nvSpPr>
        <p:spPr>
          <a:xfrm>
            <a:off x="1219200" y="593725"/>
            <a:ext cx="838200" cy="701675"/>
          </a:xfrm>
          <a:prstGeom prst="rect">
            <a:avLst/>
          </a:prstGeom>
          <a:noFill/>
          <a:ln w="12700">
            <a:noFill/>
          </a:ln>
        </p:spPr>
        <p:txBody>
          <a:bodyPr>
            <a:spAutoFit/>
          </a:bodyPr>
          <a:p>
            <a:pPr eaLnBrk="1" hangingPunct="1">
              <a:spcBef>
                <a:spcPct val="50000"/>
              </a:spcBef>
            </a:pPr>
            <a:r>
              <a:rPr lang="en-US" altLang="zh-CN" sz="4000" b="1" dirty="0">
                <a:solidFill>
                  <a:srgbClr val="990000"/>
                </a:solidFill>
                <a:latin typeface="Times New Roman" panose="02020603050405020304" pitchFamily="18" charset="0"/>
                <a:ea typeface="宋体" panose="02010600030101010101" pitchFamily="2" charset="-122"/>
              </a:rPr>
              <a:t>T</a:t>
            </a:r>
            <a:r>
              <a:rPr lang="en-US" altLang="zh-CN" sz="4000" b="1" baseline="-25000" dirty="0">
                <a:solidFill>
                  <a:srgbClr val="990000"/>
                </a:solidFill>
                <a:latin typeface="Times New Roman" panose="02020603050405020304" pitchFamily="18" charset="0"/>
                <a:ea typeface="宋体" panose="02010600030101010101" pitchFamily="2" charset="-122"/>
              </a:rPr>
              <a:t>1</a:t>
            </a:r>
            <a:endParaRPr lang="en-US" altLang="zh-CN" sz="4000" b="1" baseline="-25000" dirty="0">
              <a:solidFill>
                <a:srgbClr val="990000"/>
              </a:solidFill>
              <a:latin typeface="Times New Roman" panose="02020603050405020304" pitchFamily="18" charset="0"/>
              <a:ea typeface="宋体" panose="02010600030101010101" pitchFamily="2" charset="-122"/>
            </a:endParaRPr>
          </a:p>
        </p:txBody>
      </p:sp>
      <p:sp>
        <p:nvSpPr>
          <p:cNvPr id="214019" name="Oval 3"/>
          <p:cNvSpPr/>
          <p:nvPr/>
        </p:nvSpPr>
        <p:spPr>
          <a:xfrm>
            <a:off x="1143000" y="1371600"/>
            <a:ext cx="685800" cy="685800"/>
          </a:xfrm>
          <a:prstGeom prst="ellipse">
            <a:avLst/>
          </a:prstGeom>
          <a:solidFill>
            <a:srgbClr val="CC6600"/>
          </a:solid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grpSp>
        <p:nvGrpSpPr>
          <p:cNvPr id="214035" name="Group 19"/>
          <p:cNvGrpSpPr/>
          <p:nvPr/>
        </p:nvGrpSpPr>
        <p:grpSpPr>
          <a:xfrm>
            <a:off x="304800" y="2057400"/>
            <a:ext cx="2590800" cy="1449388"/>
            <a:chOff x="192" y="1296"/>
            <a:chExt cx="1632" cy="913"/>
          </a:xfrm>
        </p:grpSpPr>
        <p:sp>
          <p:nvSpPr>
            <p:cNvPr id="22547" name="Line 4"/>
            <p:cNvSpPr/>
            <p:nvPr/>
          </p:nvSpPr>
          <p:spPr>
            <a:xfrm>
              <a:off x="912" y="1296"/>
              <a:ext cx="0" cy="528"/>
            </a:xfrm>
            <a:prstGeom prst="line">
              <a:avLst/>
            </a:prstGeom>
            <a:ln w="38100" cap="sq" cmpd="sng">
              <a:solidFill>
                <a:srgbClr val="CC6600"/>
              </a:solidFill>
              <a:prstDash val="solid"/>
              <a:headEnd type="none" w="sm" len="sm"/>
              <a:tailEnd type="none" w="sm" len="sm"/>
            </a:ln>
          </p:spPr>
        </p:sp>
        <p:sp>
          <p:nvSpPr>
            <p:cNvPr id="22548" name="Text Box 6"/>
            <p:cNvSpPr txBox="1"/>
            <p:nvPr/>
          </p:nvSpPr>
          <p:spPr>
            <a:xfrm>
              <a:off x="192" y="1824"/>
              <a:ext cx="1632" cy="385"/>
            </a:xfrm>
            <a:prstGeom prst="rect">
              <a:avLst/>
            </a:prstGeom>
            <a:solidFill>
              <a:srgbClr val="FFFF99"/>
            </a:solidFill>
            <a:ln w="31750" cap="sq" cmpd="sng">
              <a:solidFill>
                <a:srgbClr val="CC6600"/>
              </a:solidFill>
              <a:prstDash val="solid"/>
              <a:miter/>
              <a:headEnd type="none" w="sm" len="sm"/>
              <a:tailEnd type="none" w="sm" len="sm"/>
            </a:ln>
          </p:spPr>
          <p:txBody>
            <a:bodyPr>
              <a:spAutoFit/>
            </a:bodyPr>
            <a:p>
              <a:pPr eaLnBrk="1" hangingPunct="1">
                <a:spcBef>
                  <a:spcPct val="50000"/>
                </a:spcBef>
              </a:pPr>
              <a:r>
                <a:rPr lang="en-US" altLang="zh-CN" sz="3200" dirty="0">
                  <a:solidFill>
                    <a:srgbClr val="990000"/>
                  </a:solidFill>
                  <a:latin typeface="Times New Roman" panose="02020603050405020304" pitchFamily="18" charset="0"/>
                  <a:ea typeface="宋体" panose="02010600030101010101" pitchFamily="2" charset="-122"/>
                </a:rPr>
                <a:t>T</a:t>
              </a:r>
              <a:r>
                <a:rPr lang="en-US" altLang="zh-CN" sz="3200" baseline="-25000" dirty="0">
                  <a:solidFill>
                    <a:srgbClr val="990000"/>
                  </a:solidFill>
                  <a:latin typeface="Times New Roman" panose="02020603050405020304" pitchFamily="18" charset="0"/>
                  <a:ea typeface="宋体" panose="02010600030101010101" pitchFamily="2" charset="-122"/>
                </a:rPr>
                <a:t>11</a:t>
              </a:r>
              <a:r>
                <a:rPr lang="en-US" altLang="zh-CN" sz="3200" dirty="0">
                  <a:solidFill>
                    <a:srgbClr val="990000"/>
                  </a:solidFill>
                  <a:latin typeface="Times New Roman" panose="02020603050405020304" pitchFamily="18" charset="0"/>
                  <a:ea typeface="宋体" panose="02010600030101010101" pitchFamily="2" charset="-122"/>
                </a:rPr>
                <a:t>,T</a:t>
              </a:r>
              <a:r>
                <a:rPr lang="en-US" altLang="zh-CN" sz="3200" baseline="-25000" dirty="0">
                  <a:solidFill>
                    <a:srgbClr val="990000"/>
                  </a:solidFill>
                  <a:latin typeface="Times New Roman" panose="02020603050405020304" pitchFamily="18" charset="0"/>
                  <a:ea typeface="宋体" panose="02010600030101010101" pitchFamily="2" charset="-122"/>
                </a:rPr>
                <a:t>12</a:t>
              </a:r>
              <a:r>
                <a:rPr lang="en-US" altLang="zh-CN" sz="3200" dirty="0">
                  <a:solidFill>
                    <a:srgbClr val="990000"/>
                  </a:solidFill>
                  <a:latin typeface="Times New Roman" panose="02020603050405020304" pitchFamily="18" charset="0"/>
                  <a:ea typeface="宋体" panose="02010600030101010101" pitchFamily="2" charset="-122"/>
                </a:rPr>
                <a:t>,…,T</a:t>
              </a:r>
              <a:r>
                <a:rPr lang="en-US" altLang="zh-CN" sz="3200" baseline="-25000" dirty="0">
                  <a:solidFill>
                    <a:srgbClr val="990000"/>
                  </a:solidFill>
                  <a:latin typeface="Times New Roman" panose="02020603050405020304" pitchFamily="18" charset="0"/>
                  <a:ea typeface="宋体" panose="02010600030101010101" pitchFamily="2" charset="-122"/>
                </a:rPr>
                <a:t>1m</a:t>
              </a:r>
              <a:endParaRPr lang="en-US" altLang="zh-CN" sz="3200" baseline="-25000" dirty="0">
                <a:solidFill>
                  <a:srgbClr val="990000"/>
                </a:solidFill>
                <a:latin typeface="Times New Roman" panose="02020603050405020304" pitchFamily="18" charset="0"/>
                <a:ea typeface="宋体" panose="02010600030101010101" pitchFamily="2" charset="-122"/>
              </a:endParaRPr>
            </a:p>
          </p:txBody>
        </p:sp>
      </p:grpSp>
      <p:sp>
        <p:nvSpPr>
          <p:cNvPr id="214023" name="Text Box 7"/>
          <p:cNvSpPr txBox="1"/>
          <p:nvPr/>
        </p:nvSpPr>
        <p:spPr>
          <a:xfrm>
            <a:off x="2971800" y="1447800"/>
            <a:ext cx="2057400" cy="733425"/>
          </a:xfrm>
          <a:prstGeom prst="rect">
            <a:avLst/>
          </a:prstGeom>
          <a:solidFill>
            <a:srgbClr val="FFCC00"/>
          </a:solidFill>
          <a:ln w="31750" cap="sq" cmpd="sng">
            <a:solidFill>
              <a:srgbClr val="CC6600"/>
            </a:solidFill>
            <a:prstDash val="solid"/>
            <a:miter/>
            <a:headEnd type="none" w="sm" len="sm"/>
            <a:tailEnd type="none" w="sm" len="sm"/>
          </a:ln>
        </p:spPr>
        <p:txBody>
          <a:bodyPr>
            <a:spAutoFit/>
          </a:bodyPr>
          <a:p>
            <a:pPr eaLnBrk="1" hangingPunct="1">
              <a:spcBef>
                <a:spcPct val="50000"/>
              </a:spcBef>
            </a:pPr>
            <a:r>
              <a:rPr lang="en-US" altLang="zh-CN" sz="4000" b="1" dirty="0">
                <a:solidFill>
                  <a:srgbClr val="990000"/>
                </a:solidFill>
                <a:latin typeface="Times New Roman" panose="02020603050405020304" pitchFamily="18" charset="0"/>
                <a:ea typeface="宋体" panose="02010600030101010101" pitchFamily="2" charset="-122"/>
              </a:rPr>
              <a:t>T</a:t>
            </a:r>
            <a:r>
              <a:rPr lang="en-US" altLang="zh-CN" sz="4000" b="1" baseline="-25000" dirty="0">
                <a:solidFill>
                  <a:srgbClr val="990000"/>
                </a:solidFill>
                <a:latin typeface="Times New Roman" panose="02020603050405020304" pitchFamily="18" charset="0"/>
                <a:ea typeface="宋体" panose="02010600030101010101" pitchFamily="2" charset="-122"/>
              </a:rPr>
              <a:t>2</a:t>
            </a:r>
            <a:r>
              <a:rPr lang="en-US" altLang="zh-CN" sz="4000" b="1" dirty="0">
                <a:solidFill>
                  <a:srgbClr val="990000"/>
                </a:solidFill>
                <a:latin typeface="Times New Roman" panose="02020603050405020304" pitchFamily="18" charset="0"/>
                <a:ea typeface="宋体" panose="02010600030101010101" pitchFamily="2" charset="-122"/>
              </a:rPr>
              <a:t>,…,T</a:t>
            </a:r>
            <a:r>
              <a:rPr lang="en-US" altLang="zh-CN" sz="4000" b="1" baseline="-25000" dirty="0">
                <a:solidFill>
                  <a:srgbClr val="990000"/>
                </a:solidFill>
                <a:latin typeface="Times New Roman" panose="02020603050405020304" pitchFamily="18" charset="0"/>
                <a:ea typeface="宋体" panose="02010600030101010101" pitchFamily="2" charset="-122"/>
              </a:rPr>
              <a:t>n</a:t>
            </a:r>
            <a:endParaRPr lang="en-US" altLang="zh-CN" sz="4000" b="1" baseline="-25000" dirty="0">
              <a:solidFill>
                <a:srgbClr val="990000"/>
              </a:solidFill>
              <a:latin typeface="Times New Roman" panose="02020603050405020304" pitchFamily="18" charset="0"/>
              <a:ea typeface="宋体" panose="02010600030101010101" pitchFamily="2" charset="-122"/>
            </a:endParaRPr>
          </a:p>
        </p:txBody>
      </p:sp>
      <p:sp>
        <p:nvSpPr>
          <p:cNvPr id="214027" name="Line 11"/>
          <p:cNvSpPr/>
          <p:nvPr/>
        </p:nvSpPr>
        <p:spPr>
          <a:xfrm flipH="1">
            <a:off x="5410200" y="3048000"/>
            <a:ext cx="457200" cy="1143000"/>
          </a:xfrm>
          <a:prstGeom prst="line">
            <a:avLst/>
          </a:prstGeom>
          <a:ln w="38100" cap="sq" cmpd="sng">
            <a:solidFill>
              <a:srgbClr val="CC6600"/>
            </a:solidFill>
            <a:prstDash val="solid"/>
            <a:headEnd type="none" w="sm" len="sm"/>
            <a:tailEnd type="none" w="sm" len="sm"/>
          </a:ln>
        </p:spPr>
      </p:sp>
      <p:sp>
        <p:nvSpPr>
          <p:cNvPr id="214028" name="Line 12"/>
          <p:cNvSpPr/>
          <p:nvPr/>
        </p:nvSpPr>
        <p:spPr>
          <a:xfrm>
            <a:off x="6553200" y="3048000"/>
            <a:ext cx="1371600" cy="685800"/>
          </a:xfrm>
          <a:prstGeom prst="line">
            <a:avLst/>
          </a:prstGeom>
          <a:ln w="38100" cap="sq" cmpd="sng">
            <a:solidFill>
              <a:srgbClr val="CC6600"/>
            </a:solidFill>
            <a:prstDash val="solid"/>
            <a:headEnd type="none" w="sm" len="sm"/>
            <a:tailEnd type="none" w="sm" len="sm"/>
          </a:ln>
        </p:spPr>
      </p:sp>
      <p:grpSp>
        <p:nvGrpSpPr>
          <p:cNvPr id="214030" name="Group 14"/>
          <p:cNvGrpSpPr/>
          <p:nvPr/>
        </p:nvGrpSpPr>
        <p:grpSpPr>
          <a:xfrm>
            <a:off x="4876800" y="4114800"/>
            <a:ext cx="1447800" cy="2165350"/>
            <a:chOff x="3072" y="2592"/>
            <a:chExt cx="912" cy="1364"/>
          </a:xfrm>
        </p:grpSpPr>
        <p:sp>
          <p:nvSpPr>
            <p:cNvPr id="22545" name="AutoShape 9"/>
            <p:cNvSpPr/>
            <p:nvPr/>
          </p:nvSpPr>
          <p:spPr>
            <a:xfrm>
              <a:off x="3072" y="2592"/>
              <a:ext cx="720" cy="960"/>
            </a:xfrm>
            <a:prstGeom prst="triangle">
              <a:avLst>
                <a:gd name="adj" fmla="val 50000"/>
              </a:avLst>
            </a:prstGeom>
            <a:solidFill>
              <a:srgbClr val="FFFF99"/>
            </a:solidFill>
            <a:ln w="31750" cap="sq" cmpd="sng">
              <a:solidFill>
                <a:srgbClr val="CC6600"/>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22546" name="Text Box 13"/>
            <p:cNvSpPr txBox="1"/>
            <p:nvPr/>
          </p:nvSpPr>
          <p:spPr>
            <a:xfrm>
              <a:off x="3120" y="3552"/>
              <a:ext cx="864" cy="404"/>
            </a:xfrm>
            <a:prstGeom prst="rect">
              <a:avLst/>
            </a:prstGeom>
            <a:noFill/>
            <a:ln w="12700">
              <a:noFill/>
            </a:ln>
          </p:spPr>
          <p:txBody>
            <a:bodyPr>
              <a:spAutoFit/>
            </a:bodyPr>
            <a:p>
              <a:pPr eaLnBrk="1" hangingPunct="1">
                <a:spcBef>
                  <a:spcPct val="50000"/>
                </a:spcBef>
              </a:pPr>
              <a:r>
                <a:rPr lang="en-US" altLang="zh-CN" b="1" dirty="0">
                  <a:solidFill>
                    <a:srgbClr val="990000"/>
                  </a:solidFill>
                  <a:latin typeface="Times New Roman" panose="02020603050405020304" pitchFamily="18" charset="0"/>
                  <a:ea typeface="宋体" panose="02010600030101010101" pitchFamily="2" charset="-122"/>
                </a:rPr>
                <a:t>LBT</a:t>
              </a:r>
              <a:endParaRPr lang="en-US" altLang="zh-CN" b="1" dirty="0">
                <a:solidFill>
                  <a:srgbClr val="990000"/>
                </a:solidFill>
                <a:latin typeface="Times New Roman" panose="02020603050405020304" pitchFamily="18" charset="0"/>
                <a:ea typeface="宋体" panose="02010600030101010101" pitchFamily="2" charset="-122"/>
              </a:endParaRPr>
            </a:p>
          </p:txBody>
        </p:sp>
      </p:grpSp>
      <p:grpSp>
        <p:nvGrpSpPr>
          <p:cNvPr id="214032" name="Group 16"/>
          <p:cNvGrpSpPr/>
          <p:nvPr/>
        </p:nvGrpSpPr>
        <p:grpSpPr>
          <a:xfrm>
            <a:off x="7010400" y="3733800"/>
            <a:ext cx="1752600" cy="2546350"/>
            <a:chOff x="4416" y="2352"/>
            <a:chExt cx="1104" cy="1604"/>
          </a:xfrm>
        </p:grpSpPr>
        <p:sp>
          <p:nvSpPr>
            <p:cNvPr id="22543" name="AutoShape 10"/>
            <p:cNvSpPr/>
            <p:nvPr/>
          </p:nvSpPr>
          <p:spPr>
            <a:xfrm>
              <a:off x="4416" y="2352"/>
              <a:ext cx="1104" cy="1200"/>
            </a:xfrm>
            <a:prstGeom prst="triangle">
              <a:avLst>
                <a:gd name="adj" fmla="val 50000"/>
              </a:avLst>
            </a:prstGeom>
            <a:solidFill>
              <a:srgbClr val="FFCC00"/>
            </a:solidFill>
            <a:ln w="31750" cap="sq" cmpd="sng">
              <a:solidFill>
                <a:srgbClr val="CC6600"/>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22544" name="Text Box 15"/>
            <p:cNvSpPr txBox="1"/>
            <p:nvPr/>
          </p:nvSpPr>
          <p:spPr>
            <a:xfrm>
              <a:off x="4656" y="3552"/>
              <a:ext cx="864" cy="404"/>
            </a:xfrm>
            <a:prstGeom prst="rect">
              <a:avLst/>
            </a:prstGeom>
            <a:noFill/>
            <a:ln w="12700">
              <a:noFill/>
            </a:ln>
          </p:spPr>
          <p:txBody>
            <a:bodyPr>
              <a:spAutoFit/>
            </a:bodyPr>
            <a:p>
              <a:pPr eaLnBrk="1" hangingPunct="1">
                <a:spcBef>
                  <a:spcPct val="50000"/>
                </a:spcBef>
              </a:pPr>
              <a:r>
                <a:rPr lang="en-US" altLang="zh-CN" b="1" dirty="0">
                  <a:solidFill>
                    <a:srgbClr val="990000"/>
                  </a:solidFill>
                  <a:latin typeface="Times New Roman" panose="02020603050405020304" pitchFamily="18" charset="0"/>
                  <a:ea typeface="宋体" panose="02010600030101010101" pitchFamily="2" charset="-122"/>
                </a:rPr>
                <a:t>RBT</a:t>
              </a:r>
              <a:endParaRPr lang="en-US" altLang="zh-CN" b="1" dirty="0">
                <a:solidFill>
                  <a:srgbClr val="990000"/>
                </a:solidFill>
                <a:latin typeface="Times New Roman" panose="02020603050405020304" pitchFamily="18" charset="0"/>
                <a:ea typeface="宋体" panose="02010600030101010101" pitchFamily="2" charset="-122"/>
              </a:endParaRPr>
            </a:p>
          </p:txBody>
        </p:sp>
      </p:grpSp>
      <p:grpSp>
        <p:nvGrpSpPr>
          <p:cNvPr id="214034" name="Group 18"/>
          <p:cNvGrpSpPr/>
          <p:nvPr/>
        </p:nvGrpSpPr>
        <p:grpSpPr>
          <a:xfrm>
            <a:off x="5791200" y="2057400"/>
            <a:ext cx="1066800" cy="1371600"/>
            <a:chOff x="3648" y="1296"/>
            <a:chExt cx="672" cy="864"/>
          </a:xfrm>
        </p:grpSpPr>
        <p:sp>
          <p:nvSpPr>
            <p:cNvPr id="22541" name="Oval 8"/>
            <p:cNvSpPr/>
            <p:nvPr/>
          </p:nvSpPr>
          <p:spPr>
            <a:xfrm>
              <a:off x="3696" y="1728"/>
              <a:ext cx="432" cy="432"/>
            </a:xfrm>
            <a:prstGeom prst="ellipse">
              <a:avLst/>
            </a:prstGeom>
            <a:solidFill>
              <a:srgbClr val="CC6600"/>
            </a:solid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22542" name="Text Box 17"/>
            <p:cNvSpPr txBox="1"/>
            <p:nvPr/>
          </p:nvSpPr>
          <p:spPr>
            <a:xfrm>
              <a:off x="3648" y="1296"/>
              <a:ext cx="672" cy="404"/>
            </a:xfrm>
            <a:prstGeom prst="rect">
              <a:avLst/>
            </a:prstGeom>
            <a:noFill/>
            <a:ln w="12700">
              <a:noFill/>
            </a:ln>
          </p:spPr>
          <p:txBody>
            <a:bodyPr>
              <a:spAutoFit/>
            </a:bodyPr>
            <a:p>
              <a:pPr eaLnBrk="1" hangingPunct="1">
                <a:spcBef>
                  <a:spcPct val="50000"/>
                </a:spcBef>
              </a:pPr>
              <a:r>
                <a:rPr lang="en-US" altLang="zh-CN" b="1" dirty="0">
                  <a:solidFill>
                    <a:srgbClr val="990000"/>
                  </a:solidFill>
                  <a:latin typeface="Times New Roman" panose="02020603050405020304" pitchFamily="18" charset="0"/>
                  <a:ea typeface="宋体" panose="02010600030101010101" pitchFamily="2" charset="-122"/>
                </a:rPr>
                <a:t>root</a:t>
              </a:r>
              <a:endParaRPr lang="en-US" altLang="zh-CN" b="1" dirty="0">
                <a:solidFill>
                  <a:srgbClr val="990000"/>
                </a:solidFill>
                <a:latin typeface="Times New Roman" panose="02020603050405020304" pitchFamily="18" charset="0"/>
                <a:ea typeface="宋体" panose="02010600030101010101" pitchFamily="2" charset="-122"/>
              </a:endParaRPr>
            </a:p>
          </p:txBody>
        </p:sp>
      </p:gr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wipe(up)">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wipe(up)">
                                      <p:cBhvr>
                                        <p:cTn id="12" dur="500"/>
                                        <p:tgtEl>
                                          <p:spTgt spid="2140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4034"/>
                                        </p:tgtEl>
                                        <p:attrNameLst>
                                          <p:attrName>style.visibility</p:attrName>
                                        </p:attrNameLst>
                                      </p:cBhvr>
                                      <p:to>
                                        <p:strVal val="visible"/>
                                      </p:to>
                                    </p:set>
                                    <p:animEffect transition="in" filter="wipe(up)">
                                      <p:cBhvr>
                                        <p:cTn id="17" dur="500"/>
                                        <p:tgtEl>
                                          <p:spTgt spid="2140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4035"/>
                                        </p:tgtEl>
                                        <p:attrNameLst>
                                          <p:attrName>style.visibility</p:attrName>
                                        </p:attrNameLst>
                                      </p:cBhvr>
                                      <p:to>
                                        <p:strVal val="visible"/>
                                      </p:to>
                                    </p:set>
                                    <p:animEffect transition="in" filter="wipe(up)">
                                      <p:cBhvr>
                                        <p:cTn id="22" dur="500"/>
                                        <p:tgtEl>
                                          <p:spTgt spid="2140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4027"/>
                                        </p:tgtEl>
                                        <p:attrNameLst>
                                          <p:attrName>style.visibility</p:attrName>
                                        </p:attrNameLst>
                                      </p:cBhvr>
                                      <p:to>
                                        <p:strVal val="visible"/>
                                      </p:to>
                                    </p:set>
                                    <p:animEffect transition="in" filter="wipe(up)">
                                      <p:cBhvr>
                                        <p:cTn id="27" dur="500"/>
                                        <p:tgtEl>
                                          <p:spTgt spid="214027"/>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14030"/>
                                        </p:tgtEl>
                                        <p:attrNameLst>
                                          <p:attrName>style.visibility</p:attrName>
                                        </p:attrNameLst>
                                      </p:cBhvr>
                                      <p:to>
                                        <p:strVal val="visible"/>
                                      </p:to>
                                    </p:set>
                                    <p:animEffect transition="in" filter="wipe(up)">
                                      <p:cBhvr>
                                        <p:cTn id="31" dur="500"/>
                                        <p:tgtEl>
                                          <p:spTgt spid="2140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14023"/>
                                        </p:tgtEl>
                                        <p:attrNameLst>
                                          <p:attrName>style.visibility</p:attrName>
                                        </p:attrNameLst>
                                      </p:cBhvr>
                                      <p:to>
                                        <p:strVal val="visible"/>
                                      </p:to>
                                    </p:set>
                                    <p:animEffect transition="in" filter="wipe(up)">
                                      <p:cBhvr>
                                        <p:cTn id="36" dur="500"/>
                                        <p:tgtEl>
                                          <p:spTgt spid="2140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14028"/>
                                        </p:tgtEl>
                                        <p:attrNameLst>
                                          <p:attrName>style.visibility</p:attrName>
                                        </p:attrNameLst>
                                      </p:cBhvr>
                                      <p:to>
                                        <p:strVal val="visible"/>
                                      </p:to>
                                    </p:set>
                                    <p:animEffect transition="in" filter="wipe(up)">
                                      <p:cBhvr>
                                        <p:cTn id="41" dur="500"/>
                                        <p:tgtEl>
                                          <p:spTgt spid="214028"/>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14032"/>
                                        </p:tgtEl>
                                        <p:attrNameLst>
                                          <p:attrName>style.visibility</p:attrName>
                                        </p:attrNameLst>
                                      </p:cBhvr>
                                      <p:to>
                                        <p:strVal val="visible"/>
                                      </p:to>
                                    </p:set>
                                    <p:animEffect transition="in" filter="wipe(up)">
                                      <p:cBhvr>
                                        <p:cTn id="45" dur="500"/>
                                        <p:tgtEl>
                                          <p:spTgt spid="214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23"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p:nvPr/>
        </p:nvSpPr>
        <p:spPr>
          <a:xfrm>
            <a:off x="699135" y="364490"/>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3. </a:t>
            </a:r>
            <a:r>
              <a:rPr lang="zh-CN" altLang="en-US" b="1" dirty="0">
                <a:latin typeface="黑体" panose="02010609060101010101" pitchFamily="2" charset="-122"/>
                <a:ea typeface="黑体" panose="02010609060101010101" pitchFamily="2" charset="-122"/>
                <a:cs typeface="黑体" panose="02010609060101010101" pitchFamily="2" charset="-122"/>
              </a:rPr>
              <a:t>二叉树还原为树或森林    </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101379" name="Text Box 3"/>
          <p:cNvSpPr txBox="1"/>
          <p:nvPr/>
        </p:nvSpPr>
        <p:spPr>
          <a:xfrm>
            <a:off x="151130" y="1123315"/>
            <a:ext cx="8833485"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rPr>
              <a:t>一棵二叉树还原为树或森林，具体方法为：</a:t>
            </a:r>
            <a:endParaRPr lang="zh-CN" altLang="en-US" dirty="0">
              <a:latin typeface="华文仿宋" panose="02010600040101010101" pitchFamily="2" charset="-122"/>
              <a:ea typeface="华文仿宋" panose="02010600040101010101" pitchFamily="2" charset="-122"/>
            </a:endParaRPr>
          </a:p>
        </p:txBody>
      </p:sp>
      <p:sp>
        <p:nvSpPr>
          <p:cNvPr id="101380" name="Text Box 4"/>
          <p:cNvSpPr txBox="1"/>
          <p:nvPr/>
        </p:nvSpPr>
        <p:spPr>
          <a:xfrm>
            <a:off x="147320" y="1885315"/>
            <a:ext cx="8916035" cy="39693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）若某结点是其双亲的左孩子，则把该结点的右孩子、右孩子的右孩子、</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都与该结点的双亲结点用线连起来。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）删掉原二叉树中所有双亲结点与右孩子结点的连线。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3</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）整理由（</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）两步所得到的树或森林，使之结构层次分明。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5508625" y="836613"/>
            <a:ext cx="3163888" cy="519112"/>
          </a:xfrm>
          <a:prstGeom prst="rect">
            <a:avLst/>
          </a:prstGeom>
          <a:noFill/>
          <a:ln w="38100">
            <a:noFill/>
          </a:ln>
        </p:spPr>
        <p:txBody>
          <a:bodyPr anchor="ctr">
            <a:spAutoFit/>
          </a:bodyPr>
          <a:p>
            <a:pPr eaLnBrk="1" hangingPunct="1"/>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1</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2</a:t>
            </a:r>
            <a:r>
              <a:rPr lang="en-US" altLang="zh-CN" sz="2800" b="1" dirty="0">
                <a:solidFill>
                  <a:srgbClr val="CC0099"/>
                </a:solidFill>
                <a:latin typeface="Times New Roman" panose="02020603050405020304" pitchFamily="18" charset="0"/>
                <a:ea typeface="宋体" panose="02010600030101010101" pitchFamily="2" charset="-122"/>
              </a:rPr>
              <a:t>        T</a:t>
            </a:r>
            <a:r>
              <a:rPr lang="en-US" altLang="zh-CN" sz="2800" b="1" baseline="-25000" dirty="0">
                <a:solidFill>
                  <a:srgbClr val="CC0099"/>
                </a:solidFill>
                <a:latin typeface="Times New Roman" panose="02020603050405020304" pitchFamily="18" charset="0"/>
                <a:ea typeface="宋体" panose="02010600030101010101" pitchFamily="2" charset="-122"/>
              </a:rPr>
              <a:t>3</a:t>
            </a:r>
            <a:endParaRPr lang="en-US" altLang="zh-CN" sz="2800" b="1" dirty="0">
              <a:solidFill>
                <a:srgbClr val="CC0099"/>
              </a:solidFill>
              <a:latin typeface="Times New Roman" panose="02020603050405020304" pitchFamily="18" charset="0"/>
              <a:ea typeface="宋体" panose="02010600030101010101" pitchFamily="2" charset="-122"/>
            </a:endParaRPr>
          </a:p>
        </p:txBody>
      </p:sp>
      <p:grpSp>
        <p:nvGrpSpPr>
          <p:cNvPr id="27651" name="Group 33"/>
          <p:cNvGrpSpPr/>
          <p:nvPr/>
        </p:nvGrpSpPr>
        <p:grpSpPr>
          <a:xfrm>
            <a:off x="5003800" y="1773238"/>
            <a:ext cx="3784600" cy="4184650"/>
            <a:chOff x="384" y="576"/>
            <a:chExt cx="2112" cy="1536"/>
          </a:xfrm>
        </p:grpSpPr>
        <p:sp>
          <p:nvSpPr>
            <p:cNvPr id="27685" name="Line 34"/>
            <p:cNvSpPr/>
            <p:nvPr/>
          </p:nvSpPr>
          <p:spPr>
            <a:xfrm>
              <a:off x="2208" y="816"/>
              <a:ext cx="144" cy="336"/>
            </a:xfrm>
            <a:prstGeom prst="line">
              <a:avLst/>
            </a:prstGeom>
            <a:ln w="28575" cap="flat" cmpd="sng">
              <a:solidFill>
                <a:srgbClr val="0000FF"/>
              </a:solidFill>
              <a:prstDash val="solid"/>
              <a:headEnd type="none" w="med" len="med"/>
              <a:tailEnd type="none" w="med" len="med"/>
            </a:ln>
          </p:spPr>
        </p:sp>
        <p:sp>
          <p:nvSpPr>
            <p:cNvPr id="27686" name="Line 35"/>
            <p:cNvSpPr/>
            <p:nvPr/>
          </p:nvSpPr>
          <p:spPr>
            <a:xfrm flipH="1">
              <a:off x="1968" y="816"/>
              <a:ext cx="144" cy="336"/>
            </a:xfrm>
            <a:prstGeom prst="line">
              <a:avLst/>
            </a:prstGeom>
            <a:ln w="28575" cap="flat" cmpd="sng">
              <a:solidFill>
                <a:srgbClr val="0000FF"/>
              </a:solidFill>
              <a:prstDash val="solid"/>
              <a:headEnd type="none" w="med" len="med"/>
              <a:tailEnd type="none" w="med" len="med"/>
            </a:ln>
          </p:spPr>
        </p:sp>
        <p:sp>
          <p:nvSpPr>
            <p:cNvPr id="27687" name="Line 36"/>
            <p:cNvSpPr/>
            <p:nvPr/>
          </p:nvSpPr>
          <p:spPr>
            <a:xfrm>
              <a:off x="912" y="816"/>
              <a:ext cx="240" cy="288"/>
            </a:xfrm>
            <a:prstGeom prst="line">
              <a:avLst/>
            </a:prstGeom>
            <a:ln w="28575" cap="flat" cmpd="sng">
              <a:solidFill>
                <a:srgbClr val="0000FF"/>
              </a:solidFill>
              <a:prstDash val="solid"/>
              <a:headEnd type="none" w="med" len="med"/>
              <a:tailEnd type="none" w="med" len="med"/>
            </a:ln>
          </p:spPr>
        </p:sp>
        <p:sp>
          <p:nvSpPr>
            <p:cNvPr id="27688" name="Line 37"/>
            <p:cNvSpPr/>
            <p:nvPr/>
          </p:nvSpPr>
          <p:spPr>
            <a:xfrm flipH="1">
              <a:off x="576" y="816"/>
              <a:ext cx="240" cy="288"/>
            </a:xfrm>
            <a:prstGeom prst="line">
              <a:avLst/>
            </a:prstGeom>
            <a:ln w="28575" cap="flat" cmpd="sng">
              <a:solidFill>
                <a:srgbClr val="0000FF"/>
              </a:solidFill>
              <a:prstDash val="solid"/>
              <a:headEnd type="none" w="med" len="med"/>
              <a:tailEnd type="none" w="med" len="med"/>
            </a:ln>
          </p:spPr>
        </p:sp>
        <p:sp>
          <p:nvSpPr>
            <p:cNvPr id="27689" name="Line 38"/>
            <p:cNvSpPr/>
            <p:nvPr/>
          </p:nvSpPr>
          <p:spPr>
            <a:xfrm>
              <a:off x="1968" y="1296"/>
              <a:ext cx="0" cy="288"/>
            </a:xfrm>
            <a:prstGeom prst="line">
              <a:avLst/>
            </a:prstGeom>
            <a:ln w="28575" cap="flat" cmpd="sng">
              <a:solidFill>
                <a:srgbClr val="0000FF"/>
              </a:solidFill>
              <a:prstDash val="solid"/>
              <a:headEnd type="none" w="med" len="med"/>
              <a:tailEnd type="none" w="med" len="med"/>
            </a:ln>
          </p:spPr>
        </p:sp>
        <p:sp>
          <p:nvSpPr>
            <p:cNvPr id="27690" name="Line 39"/>
            <p:cNvSpPr/>
            <p:nvPr/>
          </p:nvSpPr>
          <p:spPr>
            <a:xfrm>
              <a:off x="1200" y="1296"/>
              <a:ext cx="0" cy="288"/>
            </a:xfrm>
            <a:prstGeom prst="line">
              <a:avLst/>
            </a:prstGeom>
            <a:ln w="28575" cap="flat" cmpd="sng">
              <a:solidFill>
                <a:srgbClr val="0000FF"/>
              </a:solidFill>
              <a:prstDash val="solid"/>
              <a:headEnd type="none" w="med" len="med"/>
              <a:tailEnd type="none" w="med" len="med"/>
            </a:ln>
          </p:spPr>
        </p:sp>
        <p:sp>
          <p:nvSpPr>
            <p:cNvPr id="27691" name="Line 40"/>
            <p:cNvSpPr/>
            <p:nvPr/>
          </p:nvSpPr>
          <p:spPr>
            <a:xfrm>
              <a:off x="1584" y="816"/>
              <a:ext cx="0" cy="288"/>
            </a:xfrm>
            <a:prstGeom prst="line">
              <a:avLst/>
            </a:prstGeom>
            <a:ln w="28575" cap="flat" cmpd="sng">
              <a:solidFill>
                <a:srgbClr val="0000FF"/>
              </a:solidFill>
              <a:prstDash val="solid"/>
              <a:headEnd type="none" w="med" len="med"/>
              <a:tailEnd type="none" w="med" len="med"/>
            </a:ln>
          </p:spPr>
        </p:sp>
        <p:sp>
          <p:nvSpPr>
            <p:cNvPr id="27692" name="Line 41"/>
            <p:cNvSpPr/>
            <p:nvPr/>
          </p:nvSpPr>
          <p:spPr>
            <a:xfrm>
              <a:off x="864" y="816"/>
              <a:ext cx="0" cy="288"/>
            </a:xfrm>
            <a:prstGeom prst="line">
              <a:avLst/>
            </a:prstGeom>
            <a:ln w="28575" cap="flat" cmpd="sng">
              <a:solidFill>
                <a:srgbClr val="0000FF"/>
              </a:solidFill>
              <a:prstDash val="solid"/>
              <a:headEnd type="none" w="med" len="med"/>
              <a:tailEnd type="none" w="med" len="med"/>
            </a:ln>
          </p:spPr>
        </p:sp>
        <p:sp>
          <p:nvSpPr>
            <p:cNvPr id="27693" name="Oval 42"/>
            <p:cNvSpPr/>
            <p:nvPr/>
          </p:nvSpPr>
          <p:spPr>
            <a:xfrm>
              <a:off x="384"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4" name="Oval 43"/>
            <p:cNvSpPr/>
            <p:nvPr/>
          </p:nvSpPr>
          <p:spPr>
            <a:xfrm>
              <a:off x="720"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5" name="Oval 44"/>
            <p:cNvSpPr/>
            <p:nvPr/>
          </p:nvSpPr>
          <p:spPr>
            <a:xfrm>
              <a:off x="1056"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6" name="Oval 45"/>
            <p:cNvSpPr/>
            <p:nvPr/>
          </p:nvSpPr>
          <p:spPr>
            <a:xfrm>
              <a:off x="1440"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7" name="Oval 46"/>
            <p:cNvSpPr/>
            <p:nvPr/>
          </p:nvSpPr>
          <p:spPr>
            <a:xfrm>
              <a:off x="1824"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8" name="Oval 47"/>
            <p:cNvSpPr/>
            <p:nvPr/>
          </p:nvSpPr>
          <p:spPr>
            <a:xfrm>
              <a:off x="2208" y="105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99" name="Oval 48"/>
            <p:cNvSpPr/>
            <p:nvPr/>
          </p:nvSpPr>
          <p:spPr>
            <a:xfrm>
              <a:off x="1056" y="153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700" name="Oval 49"/>
            <p:cNvSpPr/>
            <p:nvPr/>
          </p:nvSpPr>
          <p:spPr>
            <a:xfrm>
              <a:off x="1824" y="153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701" name="Oval 50"/>
            <p:cNvSpPr/>
            <p:nvPr/>
          </p:nvSpPr>
          <p:spPr>
            <a:xfrm>
              <a:off x="720" y="57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702" name="Oval 51"/>
            <p:cNvSpPr/>
            <p:nvPr/>
          </p:nvSpPr>
          <p:spPr>
            <a:xfrm>
              <a:off x="1440" y="57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703" name="Oval 52"/>
            <p:cNvSpPr/>
            <p:nvPr/>
          </p:nvSpPr>
          <p:spPr>
            <a:xfrm>
              <a:off x="2016" y="57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704" name="Text Box 53"/>
            <p:cNvSpPr txBox="1"/>
            <p:nvPr/>
          </p:nvSpPr>
          <p:spPr>
            <a:xfrm>
              <a:off x="745" y="605"/>
              <a:ext cx="246" cy="191"/>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7705" name="Text Box 54"/>
            <p:cNvSpPr txBox="1"/>
            <p:nvPr/>
          </p:nvSpPr>
          <p:spPr>
            <a:xfrm>
              <a:off x="1490" y="596"/>
              <a:ext cx="224"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27706" name="Text Box 55"/>
            <p:cNvSpPr txBox="1"/>
            <p:nvPr/>
          </p:nvSpPr>
          <p:spPr>
            <a:xfrm>
              <a:off x="2036" y="596"/>
              <a:ext cx="257"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H</a:t>
              </a:r>
              <a:endParaRPr lang="en-US" altLang="zh-CN" sz="2400" dirty="0">
                <a:latin typeface="Times New Roman" panose="02020603050405020304" pitchFamily="18" charset="0"/>
                <a:ea typeface="宋体" panose="02010600030101010101" pitchFamily="2" charset="-122"/>
              </a:endParaRPr>
            </a:p>
          </p:txBody>
        </p:sp>
        <p:sp>
          <p:nvSpPr>
            <p:cNvPr id="27707" name="Text Box 56"/>
            <p:cNvSpPr txBox="1"/>
            <p:nvPr/>
          </p:nvSpPr>
          <p:spPr>
            <a:xfrm>
              <a:off x="415" y="1085"/>
              <a:ext cx="235"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7708" name="Text Box 57"/>
            <p:cNvSpPr txBox="1"/>
            <p:nvPr/>
          </p:nvSpPr>
          <p:spPr>
            <a:xfrm>
              <a:off x="745" y="1085"/>
              <a:ext cx="246"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7709" name="Text Box 58"/>
            <p:cNvSpPr txBox="1"/>
            <p:nvPr/>
          </p:nvSpPr>
          <p:spPr>
            <a:xfrm>
              <a:off x="1082" y="1085"/>
              <a:ext cx="246"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7710" name="Text Box 59"/>
            <p:cNvSpPr txBox="1"/>
            <p:nvPr/>
          </p:nvSpPr>
          <p:spPr>
            <a:xfrm>
              <a:off x="1460" y="1085"/>
              <a:ext cx="257"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27711" name="Text Box 60"/>
            <p:cNvSpPr txBox="1"/>
            <p:nvPr/>
          </p:nvSpPr>
          <p:spPr>
            <a:xfrm>
              <a:off x="1883" y="1085"/>
              <a:ext cx="180"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sp>
          <p:nvSpPr>
            <p:cNvPr id="27712" name="Text Box 61"/>
            <p:cNvSpPr txBox="1"/>
            <p:nvPr/>
          </p:nvSpPr>
          <p:spPr>
            <a:xfrm>
              <a:off x="2256" y="1085"/>
              <a:ext cx="202" cy="190"/>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J</a:t>
              </a:r>
              <a:endParaRPr lang="en-US" altLang="zh-CN" sz="2400" dirty="0">
                <a:latin typeface="Times New Roman" panose="02020603050405020304" pitchFamily="18" charset="0"/>
                <a:ea typeface="宋体" panose="02010600030101010101" pitchFamily="2" charset="-122"/>
              </a:endParaRPr>
            </a:p>
          </p:txBody>
        </p:sp>
        <p:sp>
          <p:nvSpPr>
            <p:cNvPr id="27713" name="Text Box 62"/>
            <p:cNvSpPr txBox="1"/>
            <p:nvPr/>
          </p:nvSpPr>
          <p:spPr>
            <a:xfrm>
              <a:off x="1087" y="1564"/>
              <a:ext cx="235" cy="191"/>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27714" name="Text Box 63"/>
            <p:cNvSpPr txBox="1"/>
            <p:nvPr/>
          </p:nvSpPr>
          <p:spPr>
            <a:xfrm>
              <a:off x="1844" y="1564"/>
              <a:ext cx="257" cy="191"/>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K</a:t>
              </a:r>
              <a:endParaRPr lang="en-US" altLang="zh-CN" sz="2400" dirty="0">
                <a:latin typeface="Times New Roman" panose="02020603050405020304" pitchFamily="18" charset="0"/>
                <a:ea typeface="宋体" panose="02010600030101010101" pitchFamily="2" charset="-122"/>
              </a:endParaRPr>
            </a:p>
          </p:txBody>
        </p:sp>
        <p:sp>
          <p:nvSpPr>
            <p:cNvPr id="27715" name="Text Box 64"/>
            <p:cNvSpPr txBox="1"/>
            <p:nvPr/>
          </p:nvSpPr>
          <p:spPr>
            <a:xfrm>
              <a:off x="882" y="1899"/>
              <a:ext cx="1393" cy="213"/>
            </a:xfrm>
            <a:prstGeom prst="rect">
              <a:avLst/>
            </a:prstGeom>
            <a:noFill/>
            <a:ln w="38100">
              <a:noFill/>
            </a:ln>
          </p:spPr>
          <p:txBody>
            <a:bodyPr anchor="ctr">
              <a:spAutoFit/>
            </a:bodyPr>
            <a:p>
              <a:pPr algn="ctr" eaLnBrk="1" hangingPunct="1"/>
              <a:r>
                <a:rPr lang="en-US" altLang="zh-CN" sz="2800" b="1" dirty="0">
                  <a:solidFill>
                    <a:srgbClr val="0000FF"/>
                  </a:solidFill>
                  <a:latin typeface="Times New Roman" panose="02020603050405020304" pitchFamily="18" charset="0"/>
                </a:rPr>
                <a:t>3</a:t>
              </a:r>
              <a:r>
                <a:rPr lang="en-US" altLang="zh-CN" sz="3200" dirty="0">
                  <a:solidFill>
                    <a:srgbClr val="0000FF"/>
                  </a:solidFill>
                  <a:latin typeface="Times New Roman" panose="02020603050405020304" pitchFamily="18" charset="0"/>
                </a:rPr>
                <a:t> </a:t>
              </a:r>
              <a:r>
                <a:rPr lang="zh-CN" altLang="en-US" sz="3200" dirty="0">
                  <a:solidFill>
                    <a:srgbClr val="0000FF"/>
                  </a:solidFill>
                  <a:latin typeface="Times New Roman" panose="02020603050405020304" pitchFamily="18" charset="0"/>
                </a:rPr>
                <a:t>棵树的森林</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grpSp>
        <p:nvGrpSpPr>
          <p:cNvPr id="27652" name="Group 66"/>
          <p:cNvGrpSpPr/>
          <p:nvPr/>
        </p:nvGrpSpPr>
        <p:grpSpPr>
          <a:xfrm>
            <a:off x="755650" y="1092200"/>
            <a:ext cx="3663950" cy="4800600"/>
            <a:chOff x="3024" y="790"/>
            <a:chExt cx="2308" cy="2623"/>
          </a:xfrm>
        </p:grpSpPr>
        <p:sp>
          <p:nvSpPr>
            <p:cNvPr id="27655" name="Line 67"/>
            <p:cNvSpPr/>
            <p:nvPr/>
          </p:nvSpPr>
          <p:spPr>
            <a:xfrm>
              <a:off x="3648" y="1008"/>
              <a:ext cx="1344" cy="1104"/>
            </a:xfrm>
            <a:prstGeom prst="line">
              <a:avLst/>
            </a:prstGeom>
            <a:ln w="38100" cap="flat" cmpd="sng">
              <a:solidFill>
                <a:srgbClr val="0000FF"/>
              </a:solidFill>
              <a:prstDash val="solid"/>
              <a:headEnd type="none" w="med" len="med"/>
              <a:tailEnd type="none" w="med" len="med"/>
            </a:ln>
          </p:spPr>
        </p:sp>
        <p:sp>
          <p:nvSpPr>
            <p:cNvPr id="27656" name="Line 68"/>
            <p:cNvSpPr/>
            <p:nvPr/>
          </p:nvSpPr>
          <p:spPr>
            <a:xfrm flipH="1">
              <a:off x="3600" y="1959"/>
              <a:ext cx="240" cy="240"/>
            </a:xfrm>
            <a:prstGeom prst="line">
              <a:avLst/>
            </a:prstGeom>
            <a:ln w="28575" cap="flat" cmpd="sng">
              <a:solidFill>
                <a:srgbClr val="0000FF"/>
              </a:solidFill>
              <a:prstDash val="solid"/>
              <a:headEnd type="none" w="med" len="med"/>
              <a:tailEnd type="none" w="med" len="med"/>
            </a:ln>
          </p:spPr>
        </p:sp>
        <p:sp>
          <p:nvSpPr>
            <p:cNvPr id="27657" name="Line 69"/>
            <p:cNvSpPr/>
            <p:nvPr/>
          </p:nvSpPr>
          <p:spPr>
            <a:xfrm>
              <a:off x="3216" y="1287"/>
              <a:ext cx="624" cy="576"/>
            </a:xfrm>
            <a:prstGeom prst="line">
              <a:avLst/>
            </a:prstGeom>
            <a:ln w="28575" cap="flat" cmpd="sng">
              <a:solidFill>
                <a:srgbClr val="0000FF"/>
              </a:solidFill>
              <a:prstDash val="solid"/>
              <a:headEnd type="none" w="med" len="med"/>
              <a:tailEnd type="none" w="med" len="med"/>
            </a:ln>
          </p:spPr>
        </p:sp>
        <p:sp>
          <p:nvSpPr>
            <p:cNvPr id="27658" name="Line 70"/>
            <p:cNvSpPr/>
            <p:nvPr/>
          </p:nvSpPr>
          <p:spPr>
            <a:xfrm flipH="1">
              <a:off x="3216" y="999"/>
              <a:ext cx="288" cy="240"/>
            </a:xfrm>
            <a:prstGeom prst="line">
              <a:avLst/>
            </a:prstGeom>
            <a:ln w="28575" cap="flat" cmpd="sng">
              <a:solidFill>
                <a:srgbClr val="0000FF"/>
              </a:solidFill>
              <a:prstDash val="solid"/>
              <a:headEnd type="none" w="med" len="med"/>
              <a:tailEnd type="none" w="med" len="med"/>
            </a:ln>
          </p:spPr>
        </p:sp>
        <p:sp>
          <p:nvSpPr>
            <p:cNvPr id="27659" name="Oval 71"/>
            <p:cNvSpPr/>
            <p:nvPr/>
          </p:nvSpPr>
          <p:spPr>
            <a:xfrm>
              <a:off x="3408" y="807"/>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60" name="Oval 72"/>
            <p:cNvSpPr/>
            <p:nvPr/>
          </p:nvSpPr>
          <p:spPr>
            <a:xfrm>
              <a:off x="3024" y="1143"/>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61" name="Oval 73"/>
            <p:cNvSpPr/>
            <p:nvPr/>
          </p:nvSpPr>
          <p:spPr>
            <a:xfrm>
              <a:off x="3744" y="1767"/>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62" name="Oval 74"/>
            <p:cNvSpPr/>
            <p:nvPr/>
          </p:nvSpPr>
          <p:spPr>
            <a:xfrm>
              <a:off x="3408" y="1431"/>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63" name="Oval 75"/>
            <p:cNvSpPr/>
            <p:nvPr/>
          </p:nvSpPr>
          <p:spPr>
            <a:xfrm>
              <a:off x="3408" y="2103"/>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64" name="Text Box 76"/>
            <p:cNvSpPr txBox="1"/>
            <p:nvPr/>
          </p:nvSpPr>
          <p:spPr>
            <a:xfrm>
              <a:off x="3418" y="790"/>
              <a:ext cx="278" cy="283"/>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7665" name="Text Box 77"/>
            <p:cNvSpPr txBox="1"/>
            <p:nvPr/>
          </p:nvSpPr>
          <p:spPr>
            <a:xfrm>
              <a:off x="3040" y="1125"/>
              <a:ext cx="265" cy="284"/>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27666" name="Text Box 78"/>
            <p:cNvSpPr txBox="1"/>
            <p:nvPr/>
          </p:nvSpPr>
          <p:spPr>
            <a:xfrm>
              <a:off x="3418" y="1413"/>
              <a:ext cx="278" cy="284"/>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27667" name="Text Box 79"/>
            <p:cNvSpPr txBox="1"/>
            <p:nvPr/>
          </p:nvSpPr>
          <p:spPr>
            <a:xfrm>
              <a:off x="3424" y="2086"/>
              <a:ext cx="265" cy="283"/>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27668" name="Text Box 80"/>
            <p:cNvSpPr txBox="1"/>
            <p:nvPr/>
          </p:nvSpPr>
          <p:spPr>
            <a:xfrm>
              <a:off x="3754" y="1750"/>
              <a:ext cx="278" cy="284"/>
            </a:xfrm>
            <a:prstGeom prst="rect">
              <a:avLst/>
            </a:prstGeom>
            <a:noFill/>
            <a:ln w="38100">
              <a:noFill/>
            </a:ln>
          </p:spPr>
          <p:txBody>
            <a:bodyPr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27669" name="Line 81"/>
            <p:cNvSpPr/>
            <p:nvPr/>
          </p:nvSpPr>
          <p:spPr>
            <a:xfrm>
              <a:off x="4752" y="2592"/>
              <a:ext cx="240" cy="192"/>
            </a:xfrm>
            <a:prstGeom prst="line">
              <a:avLst/>
            </a:prstGeom>
            <a:ln w="28575" cap="flat" cmpd="sng">
              <a:solidFill>
                <a:srgbClr val="0000FF"/>
              </a:solidFill>
              <a:prstDash val="solid"/>
              <a:headEnd type="none" w="med" len="med"/>
              <a:tailEnd type="none" w="med" len="med"/>
            </a:ln>
          </p:spPr>
        </p:sp>
        <p:sp>
          <p:nvSpPr>
            <p:cNvPr id="27670" name="Line 82"/>
            <p:cNvSpPr/>
            <p:nvPr/>
          </p:nvSpPr>
          <p:spPr>
            <a:xfrm flipH="1">
              <a:off x="4368" y="2208"/>
              <a:ext cx="624" cy="528"/>
            </a:xfrm>
            <a:prstGeom prst="line">
              <a:avLst/>
            </a:prstGeom>
            <a:ln w="28575" cap="flat" cmpd="sng">
              <a:solidFill>
                <a:srgbClr val="0000FF"/>
              </a:solidFill>
              <a:prstDash val="solid"/>
              <a:headEnd type="none" w="med" len="med"/>
              <a:tailEnd type="none" w="med" len="med"/>
            </a:ln>
          </p:spPr>
        </p:sp>
        <p:sp>
          <p:nvSpPr>
            <p:cNvPr id="27671" name="Oval 83"/>
            <p:cNvSpPr/>
            <p:nvPr/>
          </p:nvSpPr>
          <p:spPr>
            <a:xfrm>
              <a:off x="4896" y="2016"/>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72" name="Oval 84"/>
            <p:cNvSpPr/>
            <p:nvPr/>
          </p:nvSpPr>
          <p:spPr>
            <a:xfrm>
              <a:off x="4512" y="2352"/>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73" name="Oval 85"/>
            <p:cNvSpPr/>
            <p:nvPr/>
          </p:nvSpPr>
          <p:spPr>
            <a:xfrm>
              <a:off x="4128" y="2688"/>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74" name="Oval 86"/>
            <p:cNvSpPr/>
            <p:nvPr/>
          </p:nvSpPr>
          <p:spPr>
            <a:xfrm>
              <a:off x="4896" y="2688"/>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75" name="Text Box 87"/>
            <p:cNvSpPr txBox="1"/>
            <p:nvPr/>
          </p:nvSpPr>
          <p:spPr>
            <a:xfrm>
              <a:off x="4913" y="1989"/>
              <a:ext cx="290" cy="284"/>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H</a:t>
              </a:r>
              <a:endParaRPr lang="en-US" altLang="zh-CN" sz="2400" dirty="0">
                <a:latin typeface="Times New Roman" panose="02020603050405020304" pitchFamily="18" charset="0"/>
                <a:ea typeface="宋体" panose="02010600030101010101" pitchFamily="2" charset="-122"/>
              </a:endParaRPr>
            </a:p>
          </p:txBody>
        </p:sp>
        <p:sp>
          <p:nvSpPr>
            <p:cNvPr id="27676" name="Text Box 88"/>
            <p:cNvSpPr txBox="1"/>
            <p:nvPr/>
          </p:nvSpPr>
          <p:spPr>
            <a:xfrm>
              <a:off x="4572" y="2335"/>
              <a:ext cx="203" cy="283"/>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sp>
          <p:nvSpPr>
            <p:cNvPr id="27677" name="Text Box 89"/>
            <p:cNvSpPr txBox="1"/>
            <p:nvPr/>
          </p:nvSpPr>
          <p:spPr>
            <a:xfrm>
              <a:off x="4145" y="2662"/>
              <a:ext cx="290" cy="283"/>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K</a:t>
              </a:r>
              <a:endParaRPr lang="en-US" altLang="zh-CN" sz="2400" dirty="0">
                <a:latin typeface="Times New Roman" panose="02020603050405020304" pitchFamily="18" charset="0"/>
                <a:ea typeface="宋体" panose="02010600030101010101" pitchFamily="2" charset="-122"/>
              </a:endParaRPr>
            </a:p>
          </p:txBody>
        </p:sp>
        <p:sp>
          <p:nvSpPr>
            <p:cNvPr id="27678" name="Text Box 90"/>
            <p:cNvSpPr txBox="1"/>
            <p:nvPr/>
          </p:nvSpPr>
          <p:spPr>
            <a:xfrm>
              <a:off x="4943" y="2670"/>
              <a:ext cx="228" cy="284"/>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J</a:t>
              </a:r>
              <a:endParaRPr lang="en-US" altLang="zh-CN" sz="2400" dirty="0">
                <a:latin typeface="Times New Roman" panose="02020603050405020304" pitchFamily="18" charset="0"/>
                <a:ea typeface="宋体" panose="02010600030101010101" pitchFamily="2" charset="-122"/>
              </a:endParaRPr>
            </a:p>
          </p:txBody>
        </p:sp>
        <p:sp>
          <p:nvSpPr>
            <p:cNvPr id="27679" name="Line 91"/>
            <p:cNvSpPr/>
            <p:nvPr/>
          </p:nvSpPr>
          <p:spPr>
            <a:xfrm flipH="1">
              <a:off x="4320" y="1872"/>
              <a:ext cx="288" cy="288"/>
            </a:xfrm>
            <a:prstGeom prst="line">
              <a:avLst/>
            </a:prstGeom>
            <a:ln w="28575" cap="flat" cmpd="sng">
              <a:solidFill>
                <a:srgbClr val="0000FF"/>
              </a:solidFill>
              <a:prstDash val="solid"/>
              <a:headEnd type="none" w="med" len="med"/>
              <a:tailEnd type="none" w="med" len="med"/>
            </a:ln>
          </p:spPr>
        </p:sp>
        <p:sp>
          <p:nvSpPr>
            <p:cNvPr id="27680" name="Oval 92"/>
            <p:cNvSpPr/>
            <p:nvPr/>
          </p:nvSpPr>
          <p:spPr>
            <a:xfrm>
              <a:off x="4512" y="1680"/>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81" name="Oval 93"/>
            <p:cNvSpPr/>
            <p:nvPr/>
          </p:nvSpPr>
          <p:spPr>
            <a:xfrm>
              <a:off x="4128" y="2064"/>
              <a:ext cx="288" cy="288"/>
            </a:xfrm>
            <a:prstGeom prst="ellipse">
              <a:avLst/>
            </a:prstGeom>
            <a:solidFill>
              <a:srgbClr val="FFFFCC"/>
            </a:solidFill>
            <a:ln w="19050" cap="flat" cmpd="sng">
              <a:solidFill>
                <a:schemeClr val="accent2"/>
              </a:solidFill>
              <a:prstDash val="solid"/>
              <a:headEnd type="none" w="med" len="med"/>
              <a:tailEnd type="none" w="med" len="med"/>
            </a:ln>
            <a:effectLst>
              <a:outerShdw dist="35921" dir="2699999" algn="ctr" rotWithShape="0">
                <a:schemeClr val="bg2"/>
              </a:outerShdw>
            </a:effectLst>
          </p:spPr>
          <p:txBody>
            <a:bodyPr wrap="none" anchor="ctr"/>
            <a:p>
              <a:pPr algn="ctr" eaLnBrk="1" hangingPunct="1"/>
              <a:endParaRPr lang="zh-CN" altLang="zh-CN" sz="2400" dirty="0">
                <a:latin typeface="Times New Roman" panose="02020603050405020304" pitchFamily="18" charset="0"/>
                <a:ea typeface="宋体" panose="02010600030101010101" pitchFamily="2" charset="-122"/>
              </a:endParaRPr>
            </a:p>
          </p:txBody>
        </p:sp>
        <p:sp>
          <p:nvSpPr>
            <p:cNvPr id="27682" name="Text Box 94"/>
            <p:cNvSpPr txBox="1"/>
            <p:nvPr/>
          </p:nvSpPr>
          <p:spPr>
            <a:xfrm>
              <a:off x="4534" y="1701"/>
              <a:ext cx="253" cy="284"/>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27683" name="Text Box 95"/>
            <p:cNvSpPr txBox="1"/>
            <p:nvPr/>
          </p:nvSpPr>
          <p:spPr>
            <a:xfrm>
              <a:off x="4132" y="2047"/>
              <a:ext cx="290" cy="283"/>
            </a:xfrm>
            <a:prstGeom prst="rect">
              <a:avLst/>
            </a:prstGeom>
            <a:noFill/>
            <a:ln w="38100">
              <a:noFill/>
            </a:ln>
          </p:spPr>
          <p:txBody>
            <a:bodyPr wrap="none" anchor="ctr">
              <a:spAutoFit/>
            </a:bodyPr>
            <a:p>
              <a:pPr algn="ctr" eaLnBrk="1" hangingPunct="1"/>
              <a:r>
                <a:rPr lang="en-US" altLang="zh-CN" sz="2800" b="1" dirty="0">
                  <a:solidFill>
                    <a:srgbClr val="CC3300"/>
                  </a:solidFill>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27684" name="Text Box 96"/>
            <p:cNvSpPr txBox="1"/>
            <p:nvPr/>
          </p:nvSpPr>
          <p:spPr>
            <a:xfrm>
              <a:off x="3168" y="3096"/>
              <a:ext cx="2164" cy="317"/>
            </a:xfrm>
            <a:prstGeom prst="rect">
              <a:avLst/>
            </a:prstGeom>
            <a:noFill/>
            <a:ln w="38100">
              <a:noFill/>
            </a:ln>
          </p:spPr>
          <p:txBody>
            <a:bodyPr wrap="none" anchor="ctr">
              <a:spAutoFit/>
            </a:bodyPr>
            <a:p>
              <a:pPr algn="ctr" eaLnBrk="1" hangingPunct="1"/>
              <a:r>
                <a:rPr lang="zh-CN" altLang="en-US" sz="3200" dirty="0">
                  <a:solidFill>
                    <a:srgbClr val="0000FF"/>
                  </a:solidFill>
                  <a:latin typeface="Times New Roman" panose="02020603050405020304" pitchFamily="18" charset="0"/>
                </a:rPr>
                <a:t>森林的二叉树表示</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p:nvPr/>
        </p:nvSpPr>
        <p:spPr>
          <a:xfrm>
            <a:off x="571500" y="34671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用递归的方法描述其转换过程为：</a:t>
            </a:r>
            <a:endParaRPr lang="zh-CN" altLang="en-US" b="1" dirty="0">
              <a:latin typeface="黑体" panose="02010609060101010101" pitchFamily="2" charset="-122"/>
              <a:ea typeface="黑体" panose="02010609060101010101" pitchFamily="2" charset="-122"/>
            </a:endParaRPr>
          </a:p>
        </p:txBody>
      </p:sp>
      <p:sp>
        <p:nvSpPr>
          <p:cNvPr id="103427" name="Text Box 3"/>
          <p:cNvSpPr txBox="1"/>
          <p:nvPr/>
        </p:nvSpPr>
        <p:spPr>
          <a:xfrm>
            <a:off x="176530" y="887730"/>
            <a:ext cx="888682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若</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是一棵二叉树，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的根结点，</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L</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的左子树，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R</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的右子树，且</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对应的森林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）中含有的</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棵树为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2</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，则有：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3428" name="Text Box 4"/>
          <p:cNvSpPr txBox="1"/>
          <p:nvPr/>
        </p:nvSpPr>
        <p:spPr>
          <a:xfrm>
            <a:off x="-43180" y="3060065"/>
            <a:ext cx="9051290"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为空，则</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）为空的森林（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3429" name="Text Box 5"/>
          <p:cNvSpPr txBox="1"/>
          <p:nvPr/>
        </p:nvSpPr>
        <p:spPr>
          <a:xfrm>
            <a:off x="-43180" y="3895725"/>
            <a:ext cx="888682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非空，则</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）中第一棵树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的根为二叉树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中根结点的子树森林由</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的左子树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L</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转换而成，即</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L</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11</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1m</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的右子树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R</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转换为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B</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）中其余树组成的森林，即</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F(R)</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2</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3</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n</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179388" y="692150"/>
            <a:ext cx="8763000" cy="1845310"/>
          </a:xfrm>
          <a:prstGeom prst="rect">
            <a:avLst/>
          </a:prstGeom>
          <a:noFill/>
          <a:ln w="12700">
            <a:noFill/>
          </a:ln>
        </p:spPr>
        <p:txBody>
          <a:bodyPr>
            <a:spAutoFit/>
          </a:bodyPr>
          <a:p>
            <a:pPr eaLnBrk="1" hangingPunct="1">
              <a:lnSpc>
                <a:spcPct val="150000"/>
              </a:lnSpc>
            </a:pPr>
            <a:r>
              <a:rPr lang="en-US" altLang="zh-CN" sz="4000" dirty="0">
                <a:latin typeface="Times New Roman" panose="02020603050405020304" pitchFamily="18" charset="0"/>
                <a:ea typeface="楷体_GB2312" pitchFamily="49" charset="-122"/>
              </a:rPr>
              <a:t>      </a:t>
            </a:r>
            <a:r>
              <a:rPr lang="en-US" altLang="zh-CN" sz="3600" b="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  </a:t>
            </a:r>
            <a:r>
              <a:rPr lang="zh-CN" altLang="en-US" sz="3600" b="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由此，树和森林的各种操作均可与二叉树的各种操作相对应。</a:t>
            </a:r>
            <a:endParaRPr lang="zh-CN" altLang="en-US" sz="3600" b="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31076" name="Text Box 4"/>
          <p:cNvSpPr txBox="1"/>
          <p:nvPr/>
        </p:nvSpPr>
        <p:spPr>
          <a:xfrm>
            <a:off x="179705" y="2537460"/>
            <a:ext cx="8626475" cy="2768600"/>
          </a:xfrm>
          <a:prstGeom prst="rect">
            <a:avLst/>
          </a:prstGeom>
          <a:noFill/>
          <a:ln w="12700">
            <a:noFill/>
          </a:ln>
        </p:spPr>
        <p:txBody>
          <a:bodyPr>
            <a:spAutoFit/>
          </a:bodyPr>
          <a:p>
            <a:pPr algn="l" eaLnBrk="1" hangingPunct="1">
              <a:lnSpc>
                <a:spcPct val="150000"/>
              </a:lnSpc>
              <a:buClrTx/>
              <a:buSzTx/>
              <a:buFontTx/>
            </a:pPr>
            <a:r>
              <a:rPr lang="en-US" altLang="zh-CN" sz="4400" dirty="0">
                <a:latin typeface="Times New Roman" panose="02020603050405020304" pitchFamily="18" charset="0"/>
                <a:ea typeface="楷体_GB2312" pitchFamily="49" charset="-122"/>
              </a:rPr>
              <a:t>      </a:t>
            </a:r>
            <a:r>
              <a:rPr lang="en-US" altLang="zh-CN" sz="3600" b="0" dirty="0">
                <a:latin typeface="华文仿宋" panose="02010600040101010101" pitchFamily="2" charset="-122"/>
                <a:ea typeface="华文仿宋" panose="02010600040101010101" pitchFamily="2" charset="-122"/>
                <a:cs typeface="华文仿宋" panose="02010600040101010101" pitchFamily="2" charset="-122"/>
              </a:rPr>
              <a:t>应当注意的是，和树对应的二叉树，其左、右子树的概念已改变为：</a:t>
            </a:r>
            <a:r>
              <a:rPr lang="en-US" altLang="zh-CN" sz="3600"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左是孩子</a:t>
            </a:r>
            <a:r>
              <a:rPr lang="en-US" altLang="zh-CN" sz="3600" b="0"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sz="3600"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右是兄弟</a:t>
            </a:r>
            <a:endParaRPr lang="en-US" altLang="zh-CN" sz="3600"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left)">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0" y="0"/>
            <a:ext cx="84582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a:t>
            </a:r>
            <a:r>
              <a:rPr lang="en-US" altLang="zh-CN" sz="3200" b="1" dirty="0">
                <a:latin typeface="黑体" panose="02010609060101010101" pitchFamily="2" charset="-122"/>
                <a:ea typeface="黑体" panose="02010609060101010101" pitchFamily="2" charset="-122"/>
              </a:rPr>
              <a:t>2</a:t>
            </a:r>
            <a:r>
              <a:rPr lang="zh-CN" altLang="en-US" sz="3200" b="1" dirty="0">
                <a:latin typeface="黑体" panose="02010609060101010101" pitchFamily="2" charset="-122"/>
                <a:ea typeface="黑体" panose="02010609060101010101" pitchFamily="2" charset="-122"/>
              </a:rPr>
              <a:t>）</a:t>
            </a:r>
            <a:r>
              <a:rPr lang="zh-CN" altLang="en-US" sz="3200" b="1" dirty="0">
                <a:latin typeface="黑体" panose="02010609060101010101" pitchFamily="2" charset="-122"/>
                <a:ea typeface="黑体" panose="02010609060101010101" pitchFamily="2" charset="-122"/>
              </a:rPr>
              <a:t>树的抽象数据类型定义：</a:t>
            </a:r>
            <a:endParaRPr lang="zh-CN" altLang="en-US" sz="3200" b="1" dirty="0">
              <a:latin typeface="黑体" panose="02010609060101010101" pitchFamily="2" charset="-122"/>
              <a:ea typeface="黑体" panose="02010609060101010101" pitchFamily="2" charset="-122"/>
            </a:endParaRPr>
          </a:p>
        </p:txBody>
      </p:sp>
      <p:sp>
        <p:nvSpPr>
          <p:cNvPr id="11267" name="Text Box 3"/>
          <p:cNvSpPr txBox="1"/>
          <p:nvPr/>
        </p:nvSpPr>
        <p:spPr>
          <a:xfrm>
            <a:off x="0" y="553720"/>
            <a:ext cx="91440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42212"/>
                </a:solidFill>
                <a:latin typeface="Times New Roman" panose="02020603050405020304" pitchFamily="18" charset="0"/>
              </a:rPr>
              <a:t>数据对象</a:t>
            </a:r>
            <a:r>
              <a:rPr lang="en-US" altLang="zh-CN" b="1" dirty="0">
                <a:solidFill>
                  <a:srgbClr val="F42212"/>
                </a:solidFill>
                <a:latin typeface="Times New Roman" panose="02020603050405020304" pitchFamily="18" charset="0"/>
              </a:rPr>
              <a:t>D</a:t>
            </a:r>
            <a:r>
              <a:rPr lang="zh-CN" altLang="en-US" b="1" dirty="0">
                <a:solidFill>
                  <a:srgbClr val="FF0000"/>
                </a:solidFill>
                <a:latin typeface="Times New Roman" panose="02020603050405020304" pitchFamily="18" charset="0"/>
              </a:rPr>
              <a:t>：</a:t>
            </a:r>
            <a:r>
              <a:rPr lang="zh-CN" altLang="en-US" dirty="0">
                <a:latin typeface="Times New Roman" panose="02020603050405020304" pitchFamily="18" charset="0"/>
              </a:rPr>
              <a:t>一个集合，该集合中的所有元素具有相同的特性。 </a:t>
            </a:r>
            <a:endParaRPr lang="zh-CN" altLang="en-US" dirty="0">
              <a:latin typeface="Times New Roman" panose="02020603050405020304" pitchFamily="18" charset="0"/>
            </a:endParaRPr>
          </a:p>
        </p:txBody>
      </p:sp>
      <p:sp>
        <p:nvSpPr>
          <p:cNvPr id="11268" name="Text Box 4"/>
          <p:cNvSpPr txBox="1"/>
          <p:nvPr/>
        </p:nvSpPr>
        <p:spPr>
          <a:xfrm>
            <a:off x="-635" y="1809115"/>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42212"/>
                </a:solidFill>
                <a:latin typeface="Times New Roman" panose="02020603050405020304" pitchFamily="18" charset="0"/>
              </a:rPr>
              <a:t>数据关系</a:t>
            </a:r>
            <a:r>
              <a:rPr lang="en-US" altLang="zh-CN" b="1" dirty="0">
                <a:solidFill>
                  <a:srgbClr val="F42212"/>
                </a:solidFill>
                <a:latin typeface="Times New Roman" panose="02020603050405020304" pitchFamily="18" charset="0"/>
              </a:rPr>
              <a:t>R</a:t>
            </a:r>
            <a:r>
              <a:rPr lang="zh-CN" altLang="en-US" b="1" dirty="0">
                <a:solidFill>
                  <a:srgbClr val="FF0000"/>
                </a:solidFill>
                <a:latin typeface="Times New Roman" panose="02020603050405020304" pitchFamily="18" charset="0"/>
              </a:rPr>
              <a:t>：</a:t>
            </a:r>
            <a:r>
              <a:rPr lang="zh-CN" altLang="en-US" dirty="0">
                <a:latin typeface="Times New Roman" panose="02020603050405020304" pitchFamily="18" charset="0"/>
              </a:rPr>
              <a:t>若</a:t>
            </a:r>
            <a:r>
              <a:rPr lang="en-US" altLang="zh-CN" dirty="0">
                <a:latin typeface="Times New Roman" panose="02020603050405020304" pitchFamily="18" charset="0"/>
              </a:rPr>
              <a:t>D</a:t>
            </a:r>
            <a:r>
              <a:rPr lang="zh-CN" altLang="en-US" dirty="0">
                <a:latin typeface="Times New Roman" panose="02020603050405020304" pitchFamily="18" charset="0"/>
              </a:rPr>
              <a:t>为空集，则为空树。若</a:t>
            </a:r>
            <a:r>
              <a:rPr lang="en-US" altLang="zh-CN" dirty="0">
                <a:latin typeface="Times New Roman" panose="02020603050405020304" pitchFamily="18" charset="0"/>
              </a:rPr>
              <a:t>D</a:t>
            </a:r>
            <a:r>
              <a:rPr lang="zh-CN" altLang="en-US" dirty="0">
                <a:latin typeface="Times New Roman" panose="02020603050405020304" pitchFamily="18" charset="0"/>
              </a:rPr>
              <a:t>中仅含有一个数据元素，则</a:t>
            </a:r>
            <a:r>
              <a:rPr lang="en-US" altLang="zh-CN" dirty="0">
                <a:latin typeface="Times New Roman" panose="02020603050405020304" pitchFamily="18" charset="0"/>
              </a:rPr>
              <a:t>R</a:t>
            </a:r>
            <a:r>
              <a:rPr lang="zh-CN" altLang="en-US" dirty="0">
                <a:latin typeface="Times New Roman" panose="02020603050405020304" pitchFamily="18" charset="0"/>
              </a:rPr>
              <a:t>为空集，否则</a:t>
            </a:r>
            <a:r>
              <a:rPr lang="en-US" altLang="zh-CN" dirty="0">
                <a:latin typeface="Times New Roman" panose="02020603050405020304" pitchFamily="18" charset="0"/>
              </a:rPr>
              <a:t>R={H}</a:t>
            </a:r>
            <a:r>
              <a:rPr lang="zh-CN" altLang="en-US" dirty="0">
                <a:latin typeface="Times New Roman" panose="02020603050405020304" pitchFamily="18" charset="0"/>
              </a:rPr>
              <a:t>，</a:t>
            </a:r>
            <a:r>
              <a:rPr lang="en-US" altLang="zh-CN" dirty="0">
                <a:latin typeface="Times New Roman" panose="02020603050405020304" pitchFamily="18" charset="0"/>
              </a:rPr>
              <a:t>H</a:t>
            </a:r>
            <a:r>
              <a:rPr lang="zh-CN" altLang="en-US" dirty="0">
                <a:latin typeface="Times New Roman" panose="02020603050405020304" pitchFamily="18" charset="0"/>
              </a:rPr>
              <a:t>是如下的二元关系： </a:t>
            </a:r>
            <a:endParaRPr lang="zh-CN" altLang="en-US" dirty="0">
              <a:latin typeface="Times New Roman" panose="02020603050405020304" pitchFamily="18" charset="0"/>
            </a:endParaRPr>
          </a:p>
        </p:txBody>
      </p:sp>
      <p:sp>
        <p:nvSpPr>
          <p:cNvPr id="11269" name="Text Box 5"/>
          <p:cNvSpPr txBox="1"/>
          <p:nvPr/>
        </p:nvSpPr>
        <p:spPr>
          <a:xfrm>
            <a:off x="-635" y="3185160"/>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Times New Roman" panose="02020603050405020304" pitchFamily="18" charset="0"/>
              </a:rPr>
              <a:t>(1) </a:t>
            </a:r>
            <a:r>
              <a:rPr lang="zh-CN" altLang="en-US" dirty="0">
                <a:latin typeface="Times New Roman" panose="02020603050405020304" pitchFamily="18" charset="0"/>
              </a:rPr>
              <a:t>在</a:t>
            </a:r>
            <a:r>
              <a:rPr lang="en-US" altLang="zh-CN" dirty="0">
                <a:latin typeface="Times New Roman" panose="02020603050405020304" pitchFamily="18" charset="0"/>
              </a:rPr>
              <a:t>D</a:t>
            </a:r>
            <a:r>
              <a:rPr lang="zh-CN" altLang="en-US" dirty="0">
                <a:latin typeface="Times New Roman" panose="02020603050405020304" pitchFamily="18" charset="0"/>
              </a:rPr>
              <a:t>中存在唯一的称为根的数据元素</a:t>
            </a:r>
            <a:r>
              <a:rPr lang="en-US" altLang="zh-CN" dirty="0">
                <a:latin typeface="Times New Roman" panose="02020603050405020304" pitchFamily="18" charset="0"/>
              </a:rPr>
              <a:t>root</a:t>
            </a:r>
            <a:r>
              <a:rPr lang="zh-CN" altLang="en-US" dirty="0">
                <a:latin typeface="Times New Roman" panose="02020603050405020304" pitchFamily="18" charset="0"/>
              </a:rPr>
              <a:t>，它在关系</a:t>
            </a:r>
            <a:r>
              <a:rPr lang="en-US" altLang="zh-CN" dirty="0">
                <a:latin typeface="Times New Roman" panose="02020603050405020304" pitchFamily="18" charset="0"/>
              </a:rPr>
              <a:t>H</a:t>
            </a:r>
            <a:r>
              <a:rPr lang="zh-CN" altLang="en-US" dirty="0">
                <a:latin typeface="Times New Roman" panose="02020603050405020304" pitchFamily="18" charset="0"/>
              </a:rPr>
              <a:t>下没有前驱。 </a:t>
            </a:r>
            <a:endParaRPr lang="zh-CN" altLang="en-US" dirty="0">
              <a:latin typeface="Times New Roman" panose="02020603050405020304" pitchFamily="18" charset="0"/>
            </a:endParaRPr>
          </a:p>
        </p:txBody>
      </p:sp>
      <p:sp>
        <p:nvSpPr>
          <p:cNvPr id="11270" name="Text Box 6"/>
          <p:cNvSpPr txBox="1"/>
          <p:nvPr/>
        </p:nvSpPr>
        <p:spPr>
          <a:xfrm>
            <a:off x="-635" y="4568825"/>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Times New Roman" panose="02020603050405020304" pitchFamily="18" charset="0"/>
              </a:rPr>
              <a:t>(2) </a:t>
            </a:r>
            <a:r>
              <a:rPr lang="zh-CN" altLang="en-US" dirty="0">
                <a:latin typeface="Times New Roman" panose="02020603050405020304" pitchFamily="18" charset="0"/>
              </a:rPr>
              <a:t>除</a:t>
            </a:r>
            <a:r>
              <a:rPr lang="en-US" altLang="zh-CN" dirty="0">
                <a:latin typeface="Times New Roman" panose="02020603050405020304" pitchFamily="18" charset="0"/>
              </a:rPr>
              <a:t>root</a:t>
            </a:r>
            <a:r>
              <a:rPr lang="zh-CN" altLang="en-US" dirty="0">
                <a:latin typeface="Times New Roman" panose="02020603050405020304" pitchFamily="18" charset="0"/>
              </a:rPr>
              <a:t>以外，</a:t>
            </a:r>
            <a:r>
              <a:rPr lang="en-US" altLang="zh-CN" dirty="0">
                <a:latin typeface="Times New Roman" panose="02020603050405020304" pitchFamily="18" charset="0"/>
              </a:rPr>
              <a:t>D</a:t>
            </a:r>
            <a:r>
              <a:rPr lang="zh-CN" altLang="en-US" dirty="0">
                <a:latin typeface="Times New Roman" panose="02020603050405020304" pitchFamily="18" charset="0"/>
              </a:rPr>
              <a:t>中每个结点在关系</a:t>
            </a:r>
            <a:r>
              <a:rPr lang="en-US" altLang="zh-CN" dirty="0">
                <a:latin typeface="Times New Roman" panose="02020603050405020304" pitchFamily="18" charset="0"/>
              </a:rPr>
              <a:t>H</a:t>
            </a:r>
            <a:r>
              <a:rPr lang="zh-CN" altLang="en-US" dirty="0">
                <a:latin typeface="Times New Roman" panose="02020603050405020304" pitchFamily="18" charset="0"/>
              </a:rPr>
              <a:t>下都有且仅有一个前驱。</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p:nvPr/>
        </p:nvSpPr>
        <p:spPr>
          <a:xfrm>
            <a:off x="76200" y="21399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6.4.3 </a:t>
            </a:r>
            <a:r>
              <a:rPr lang="zh-CN" altLang="en-US" sz="3200" b="1" dirty="0">
                <a:latin typeface="黑体" panose="02010609060101010101" pitchFamily="2" charset="-122"/>
                <a:ea typeface="黑体" panose="02010609060101010101" pitchFamily="2" charset="-122"/>
                <a:cs typeface="黑体" panose="02010609060101010101" pitchFamily="2" charset="-122"/>
              </a:rPr>
              <a:t>树与森林的遍历</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04451" name="Text Box 3"/>
          <p:cNvSpPr txBox="1"/>
          <p:nvPr/>
        </p:nvSpPr>
        <p:spPr>
          <a:xfrm>
            <a:off x="76200" y="908685"/>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1. </a:t>
            </a:r>
            <a:r>
              <a:rPr lang="zh-CN" altLang="en-US" b="1" dirty="0">
                <a:latin typeface="黑体" panose="02010609060101010101" pitchFamily="2" charset="-122"/>
                <a:ea typeface="黑体" panose="02010609060101010101" pitchFamily="2" charset="-122"/>
                <a:cs typeface="黑体" panose="02010609060101010101" pitchFamily="2" charset="-122"/>
              </a:rPr>
              <a:t>树的遍历</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104452" name="Text Box 4"/>
          <p:cNvSpPr txBox="1"/>
          <p:nvPr/>
        </p:nvSpPr>
        <p:spPr>
          <a:xfrm>
            <a:off x="647700" y="1569085"/>
            <a:ext cx="8229600" cy="1168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树的遍历方法主要有以下两种：</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zh-CN" altLang="en-US" b="1" dirty="0">
                <a:solidFill>
                  <a:srgbClr val="C00000"/>
                </a:solidFill>
                <a:latin typeface="华文仿宋" panose="02010600040101010101" pitchFamily="2" charset="-122"/>
                <a:ea typeface="华文仿宋" panose="02010600040101010101" pitchFamily="2" charset="-122"/>
              </a:rPr>
              <a:t>先根遍历</a:t>
            </a:r>
            <a:r>
              <a:rPr lang="zh-CN" altLang="en-US" dirty="0">
                <a:latin typeface="华文仿宋" panose="02010600040101010101" pitchFamily="2" charset="-122"/>
                <a:ea typeface="华文仿宋" panose="02010600040101010101" pitchFamily="2" charset="-122"/>
              </a:rPr>
              <a:t>与</a:t>
            </a:r>
            <a:r>
              <a:rPr lang="zh-CN" altLang="en-US" b="1" dirty="0">
                <a:solidFill>
                  <a:srgbClr val="C00000"/>
                </a:solidFill>
                <a:latin typeface="华文仿宋" panose="02010600040101010101" pitchFamily="2" charset="-122"/>
                <a:ea typeface="华文仿宋" panose="02010600040101010101" pitchFamily="2" charset="-122"/>
              </a:rPr>
              <a:t>后根遍历</a:t>
            </a:r>
            <a:endParaRPr lang="zh-CN" altLang="en-US" b="1" dirty="0">
              <a:solidFill>
                <a:srgbClr val="C00000"/>
              </a:solidFill>
              <a:latin typeface="华文仿宋" panose="02010600040101010101" pitchFamily="2" charset="-122"/>
              <a:ea typeface="华文仿宋" panose="02010600040101010101" pitchFamily="2" charset="-122"/>
            </a:endParaRPr>
          </a:p>
        </p:txBody>
      </p:sp>
      <p:sp>
        <p:nvSpPr>
          <p:cNvPr id="104453" name="Text Box 5"/>
          <p:cNvSpPr txBox="1"/>
          <p:nvPr/>
        </p:nvSpPr>
        <p:spPr>
          <a:xfrm>
            <a:off x="457200" y="2830830"/>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zh-CN" altLang="en-US" b="1" dirty="0">
                <a:latin typeface="Times New Roman" panose="02020603050405020304" pitchFamily="18" charset="0"/>
              </a:rPr>
              <a:t>先根遍历</a:t>
            </a:r>
            <a:endParaRPr lang="zh-CN" altLang="en-US" b="1" dirty="0">
              <a:latin typeface="Times New Roman" panose="02020603050405020304" pitchFamily="18" charset="0"/>
            </a:endParaRPr>
          </a:p>
        </p:txBody>
      </p:sp>
      <p:sp>
        <p:nvSpPr>
          <p:cNvPr id="104454" name="Text Box 6"/>
          <p:cNvSpPr txBox="1"/>
          <p:nvPr/>
        </p:nvSpPr>
        <p:spPr>
          <a:xfrm>
            <a:off x="685800" y="3352800"/>
            <a:ext cx="8457565" cy="1814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若树非空，则遍历方法为：</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00000"/>
              </a:lnSpc>
              <a:spcBef>
                <a:spcPct val="50000"/>
              </a:spcBef>
              <a:buClr>
                <a:srgbClr val="00B0F0"/>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访问根结点。</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00000"/>
              </a:lnSpc>
              <a:spcBef>
                <a:spcPct val="5000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从左到右，依次先根遍历根结点的每一棵子树。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grpSp>
        <p:nvGrpSpPr>
          <p:cNvPr id="104455" name="Group 7"/>
          <p:cNvGrpSpPr/>
          <p:nvPr/>
        </p:nvGrpSpPr>
        <p:grpSpPr>
          <a:xfrm>
            <a:off x="6512560" y="213995"/>
            <a:ext cx="2514600" cy="2819400"/>
            <a:chOff x="1776" y="2208"/>
            <a:chExt cx="1584" cy="1776"/>
          </a:xfrm>
        </p:grpSpPr>
        <p:sp>
          <p:nvSpPr>
            <p:cNvPr id="104457" name="Oval 8"/>
            <p:cNvSpPr/>
            <p:nvPr/>
          </p:nvSpPr>
          <p:spPr>
            <a:xfrm>
              <a:off x="2592" y="2208"/>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104458" name="Oval 9"/>
            <p:cNvSpPr/>
            <p:nvPr/>
          </p:nvSpPr>
          <p:spPr>
            <a:xfrm>
              <a:off x="211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104459" name="Oval 10"/>
            <p:cNvSpPr/>
            <p:nvPr/>
          </p:nvSpPr>
          <p:spPr>
            <a:xfrm>
              <a:off x="1776"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E</a:t>
              </a:r>
              <a:endParaRPr lang="en-US" altLang="zh-CN" sz="2400" b="1" dirty="0">
                <a:latin typeface="Times New Roman" panose="02020603050405020304" pitchFamily="18" charset="0"/>
              </a:endParaRPr>
            </a:p>
          </p:txBody>
        </p:sp>
        <p:sp>
          <p:nvSpPr>
            <p:cNvPr id="104460" name="Oval 11"/>
            <p:cNvSpPr/>
            <p:nvPr/>
          </p:nvSpPr>
          <p:spPr>
            <a:xfrm>
              <a:off x="259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104461" name="Oval 12"/>
            <p:cNvSpPr/>
            <p:nvPr/>
          </p:nvSpPr>
          <p:spPr>
            <a:xfrm>
              <a:off x="307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104462" name="Oval 13"/>
            <p:cNvSpPr/>
            <p:nvPr/>
          </p:nvSpPr>
          <p:spPr>
            <a:xfrm>
              <a:off x="2304"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104463" name="Oval 14"/>
            <p:cNvSpPr/>
            <p:nvPr/>
          </p:nvSpPr>
          <p:spPr>
            <a:xfrm>
              <a:off x="2832"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104464" name="Oval 15"/>
            <p:cNvSpPr/>
            <p:nvPr/>
          </p:nvSpPr>
          <p:spPr>
            <a:xfrm>
              <a:off x="2592" y="369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104465" name="Line 16"/>
            <p:cNvSpPr/>
            <p:nvPr/>
          </p:nvSpPr>
          <p:spPr>
            <a:xfrm flipH="1">
              <a:off x="2352" y="2448"/>
              <a:ext cx="288" cy="384"/>
            </a:xfrm>
            <a:prstGeom prst="line">
              <a:avLst/>
            </a:prstGeom>
            <a:ln w="9525" cap="flat" cmpd="sng">
              <a:solidFill>
                <a:schemeClr val="tx1"/>
              </a:solidFill>
              <a:prstDash val="solid"/>
              <a:miter/>
              <a:headEnd type="none" w="med" len="med"/>
              <a:tailEnd type="none" w="med" len="med"/>
            </a:ln>
          </p:spPr>
        </p:sp>
        <p:sp>
          <p:nvSpPr>
            <p:cNvPr id="104466" name="Line 17"/>
            <p:cNvSpPr/>
            <p:nvPr/>
          </p:nvSpPr>
          <p:spPr>
            <a:xfrm flipH="1">
              <a:off x="1968" y="3024"/>
              <a:ext cx="192" cy="240"/>
            </a:xfrm>
            <a:prstGeom prst="line">
              <a:avLst/>
            </a:prstGeom>
            <a:ln w="9525" cap="flat" cmpd="sng">
              <a:solidFill>
                <a:schemeClr val="tx1"/>
              </a:solidFill>
              <a:prstDash val="solid"/>
              <a:miter/>
              <a:headEnd type="none" w="med" len="med"/>
              <a:tailEnd type="none" w="med" len="med"/>
            </a:ln>
          </p:spPr>
        </p:sp>
        <p:sp>
          <p:nvSpPr>
            <p:cNvPr id="104467" name="Line 18"/>
            <p:cNvSpPr/>
            <p:nvPr/>
          </p:nvSpPr>
          <p:spPr>
            <a:xfrm>
              <a:off x="2736" y="2496"/>
              <a:ext cx="0" cy="288"/>
            </a:xfrm>
            <a:prstGeom prst="line">
              <a:avLst/>
            </a:prstGeom>
            <a:ln w="9525" cap="flat" cmpd="sng">
              <a:solidFill>
                <a:schemeClr val="tx1"/>
              </a:solidFill>
              <a:prstDash val="solid"/>
              <a:miter/>
              <a:headEnd type="none" w="med" len="med"/>
              <a:tailEnd type="none" w="med" len="med"/>
            </a:ln>
          </p:spPr>
        </p:sp>
        <p:sp>
          <p:nvSpPr>
            <p:cNvPr id="104468" name="Line 19"/>
            <p:cNvSpPr/>
            <p:nvPr/>
          </p:nvSpPr>
          <p:spPr>
            <a:xfrm>
              <a:off x="2832" y="2448"/>
              <a:ext cx="288" cy="336"/>
            </a:xfrm>
            <a:prstGeom prst="line">
              <a:avLst/>
            </a:prstGeom>
            <a:ln w="9525" cap="flat" cmpd="sng">
              <a:solidFill>
                <a:schemeClr val="tx1"/>
              </a:solidFill>
              <a:prstDash val="solid"/>
              <a:miter/>
              <a:headEnd type="none" w="med" len="med"/>
              <a:tailEnd type="none" w="med" len="med"/>
            </a:ln>
          </p:spPr>
        </p:sp>
        <p:sp>
          <p:nvSpPr>
            <p:cNvPr id="104469" name="Line 20"/>
            <p:cNvSpPr/>
            <p:nvPr/>
          </p:nvSpPr>
          <p:spPr>
            <a:xfrm flipH="1">
              <a:off x="2544" y="3024"/>
              <a:ext cx="96" cy="240"/>
            </a:xfrm>
            <a:prstGeom prst="line">
              <a:avLst/>
            </a:prstGeom>
            <a:ln w="9525" cap="flat" cmpd="sng">
              <a:solidFill>
                <a:schemeClr val="tx1"/>
              </a:solidFill>
              <a:prstDash val="solid"/>
              <a:miter/>
              <a:headEnd type="none" w="med" len="med"/>
              <a:tailEnd type="none" w="med" len="med"/>
            </a:ln>
          </p:spPr>
        </p:sp>
        <p:sp>
          <p:nvSpPr>
            <p:cNvPr id="104470" name="Line 21"/>
            <p:cNvSpPr/>
            <p:nvPr/>
          </p:nvSpPr>
          <p:spPr>
            <a:xfrm>
              <a:off x="2832" y="3024"/>
              <a:ext cx="96" cy="192"/>
            </a:xfrm>
            <a:prstGeom prst="line">
              <a:avLst/>
            </a:prstGeom>
            <a:ln w="9525" cap="flat" cmpd="sng">
              <a:solidFill>
                <a:schemeClr val="tx1"/>
              </a:solidFill>
              <a:prstDash val="solid"/>
              <a:miter/>
              <a:headEnd type="none" w="med" len="med"/>
              <a:tailEnd type="none" w="med" len="med"/>
            </a:ln>
          </p:spPr>
        </p:sp>
        <p:sp>
          <p:nvSpPr>
            <p:cNvPr id="104471" name="Line 22"/>
            <p:cNvSpPr/>
            <p:nvPr/>
          </p:nvSpPr>
          <p:spPr>
            <a:xfrm>
              <a:off x="2496" y="3504"/>
              <a:ext cx="144" cy="240"/>
            </a:xfrm>
            <a:prstGeom prst="line">
              <a:avLst/>
            </a:prstGeom>
            <a:ln w="9525" cap="flat" cmpd="sng">
              <a:solidFill>
                <a:schemeClr val="tx1"/>
              </a:solidFill>
              <a:prstDash val="solid"/>
              <a:miter/>
              <a:headEnd type="none" w="med" len="med"/>
              <a:tailEnd type="none" w="med" len="med"/>
            </a:ln>
          </p:spPr>
        </p:sp>
      </p:grpSp>
      <p:sp>
        <p:nvSpPr>
          <p:cNvPr id="104456" name="Text Box 23"/>
          <p:cNvSpPr txBox="1"/>
          <p:nvPr/>
        </p:nvSpPr>
        <p:spPr>
          <a:xfrm>
            <a:off x="762000" y="5342890"/>
            <a:ext cx="7620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如图中树的先根遍历序列为：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ABECFHGD</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ext Box 2"/>
          <p:cNvSpPr txBox="1"/>
          <p:nvPr/>
        </p:nvSpPr>
        <p:spPr>
          <a:xfrm>
            <a:off x="393700" y="1068070"/>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）后根遍历</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5475" name="Text Box 3"/>
          <p:cNvSpPr txBox="1"/>
          <p:nvPr/>
        </p:nvSpPr>
        <p:spPr>
          <a:xfrm>
            <a:off x="609600" y="182880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若树非空，则遍历方法为：</a:t>
            </a:r>
            <a:endParaRPr lang="zh-CN" altLang="en-US" dirty="0">
              <a:latin typeface="华文仿宋" panose="02010600040101010101" pitchFamily="2" charset="-122"/>
              <a:ea typeface="华文仿宋" panose="02010600040101010101" pitchFamily="2" charset="-122"/>
            </a:endParaRPr>
          </a:p>
        </p:txBody>
      </p:sp>
      <p:sp>
        <p:nvSpPr>
          <p:cNvPr id="105476" name="Text Box 4"/>
          <p:cNvSpPr txBox="1"/>
          <p:nvPr/>
        </p:nvSpPr>
        <p:spPr>
          <a:xfrm>
            <a:off x="609600" y="2350770"/>
            <a:ext cx="865124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eaLnBrk="1" hangingPunct="1">
              <a:lnSpc>
                <a:spcPct val="150000"/>
              </a:lnSpc>
              <a:spcBef>
                <a:spcPts val="0"/>
              </a:spcBef>
              <a:buClr>
                <a:srgbClr val="00B0F0"/>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rPr>
              <a:t>从左到右，依次后根遍历根结点的每一棵子树。</a:t>
            </a:r>
            <a:endParaRPr lang="zh-CN" altLang="en-US" dirty="0">
              <a:latin typeface="华文仿宋" panose="02010600040101010101" pitchFamily="2" charset="-122"/>
              <a:ea typeface="华文仿宋" panose="02010600040101010101" pitchFamily="2" charset="-122"/>
            </a:endParaRPr>
          </a:p>
          <a:p>
            <a:pPr lvl="0" eaLnBrk="1" hangingPunct="1">
              <a:lnSpc>
                <a:spcPct val="150000"/>
              </a:lnSpc>
              <a:spcBef>
                <a:spcPts val="0"/>
              </a:spcBef>
              <a:buClr>
                <a:srgbClr val="00B0F0"/>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rPr>
              <a:t>访问根结点。</a:t>
            </a:r>
            <a:endParaRPr lang="zh-CN" altLang="en-US" dirty="0">
              <a:latin typeface="华文仿宋" panose="02010600040101010101" pitchFamily="2" charset="-122"/>
              <a:ea typeface="华文仿宋" panose="02010600040101010101" pitchFamily="2" charset="-122"/>
            </a:endParaRPr>
          </a:p>
        </p:txBody>
      </p:sp>
      <p:grpSp>
        <p:nvGrpSpPr>
          <p:cNvPr id="105477" name="Group 5"/>
          <p:cNvGrpSpPr/>
          <p:nvPr/>
        </p:nvGrpSpPr>
        <p:grpSpPr>
          <a:xfrm>
            <a:off x="5334000" y="3429000"/>
            <a:ext cx="2514600" cy="2819400"/>
            <a:chOff x="1776" y="2208"/>
            <a:chExt cx="1584" cy="1776"/>
          </a:xfrm>
        </p:grpSpPr>
        <p:sp>
          <p:nvSpPr>
            <p:cNvPr id="105479" name="Oval 6"/>
            <p:cNvSpPr/>
            <p:nvPr/>
          </p:nvSpPr>
          <p:spPr>
            <a:xfrm>
              <a:off x="2592" y="2208"/>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105480" name="Oval 7"/>
            <p:cNvSpPr/>
            <p:nvPr/>
          </p:nvSpPr>
          <p:spPr>
            <a:xfrm>
              <a:off x="211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105481" name="Oval 8"/>
            <p:cNvSpPr/>
            <p:nvPr/>
          </p:nvSpPr>
          <p:spPr>
            <a:xfrm>
              <a:off x="1776"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E</a:t>
              </a:r>
              <a:endParaRPr lang="en-US" altLang="zh-CN" sz="2400" b="1" dirty="0">
                <a:latin typeface="Times New Roman" panose="02020603050405020304" pitchFamily="18" charset="0"/>
              </a:endParaRPr>
            </a:p>
          </p:txBody>
        </p:sp>
        <p:sp>
          <p:nvSpPr>
            <p:cNvPr id="105482" name="Oval 9"/>
            <p:cNvSpPr/>
            <p:nvPr/>
          </p:nvSpPr>
          <p:spPr>
            <a:xfrm>
              <a:off x="259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105483" name="Oval 10"/>
            <p:cNvSpPr/>
            <p:nvPr/>
          </p:nvSpPr>
          <p:spPr>
            <a:xfrm>
              <a:off x="3072" y="278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105484" name="Oval 11"/>
            <p:cNvSpPr/>
            <p:nvPr/>
          </p:nvSpPr>
          <p:spPr>
            <a:xfrm>
              <a:off x="2304"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105485" name="Oval 12"/>
            <p:cNvSpPr/>
            <p:nvPr/>
          </p:nvSpPr>
          <p:spPr>
            <a:xfrm>
              <a:off x="2832"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105486" name="Oval 13"/>
            <p:cNvSpPr/>
            <p:nvPr/>
          </p:nvSpPr>
          <p:spPr>
            <a:xfrm>
              <a:off x="2592" y="369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105487" name="Line 14"/>
            <p:cNvSpPr/>
            <p:nvPr/>
          </p:nvSpPr>
          <p:spPr>
            <a:xfrm flipH="1">
              <a:off x="2352" y="2448"/>
              <a:ext cx="288" cy="384"/>
            </a:xfrm>
            <a:prstGeom prst="line">
              <a:avLst/>
            </a:prstGeom>
            <a:ln w="9525" cap="flat" cmpd="sng">
              <a:solidFill>
                <a:schemeClr val="tx1"/>
              </a:solidFill>
              <a:prstDash val="solid"/>
              <a:miter/>
              <a:headEnd type="none" w="med" len="med"/>
              <a:tailEnd type="none" w="med" len="med"/>
            </a:ln>
          </p:spPr>
        </p:sp>
        <p:sp>
          <p:nvSpPr>
            <p:cNvPr id="105488" name="Line 15"/>
            <p:cNvSpPr/>
            <p:nvPr/>
          </p:nvSpPr>
          <p:spPr>
            <a:xfrm flipH="1">
              <a:off x="1968" y="3024"/>
              <a:ext cx="192" cy="240"/>
            </a:xfrm>
            <a:prstGeom prst="line">
              <a:avLst/>
            </a:prstGeom>
            <a:ln w="9525" cap="flat" cmpd="sng">
              <a:solidFill>
                <a:schemeClr val="tx1"/>
              </a:solidFill>
              <a:prstDash val="solid"/>
              <a:miter/>
              <a:headEnd type="none" w="med" len="med"/>
              <a:tailEnd type="none" w="med" len="med"/>
            </a:ln>
          </p:spPr>
        </p:sp>
        <p:sp>
          <p:nvSpPr>
            <p:cNvPr id="105489" name="Line 16"/>
            <p:cNvSpPr/>
            <p:nvPr/>
          </p:nvSpPr>
          <p:spPr>
            <a:xfrm>
              <a:off x="2736" y="2496"/>
              <a:ext cx="0" cy="288"/>
            </a:xfrm>
            <a:prstGeom prst="line">
              <a:avLst/>
            </a:prstGeom>
            <a:ln w="9525" cap="flat" cmpd="sng">
              <a:solidFill>
                <a:schemeClr val="tx1"/>
              </a:solidFill>
              <a:prstDash val="solid"/>
              <a:miter/>
              <a:headEnd type="none" w="med" len="med"/>
              <a:tailEnd type="none" w="med" len="med"/>
            </a:ln>
          </p:spPr>
        </p:sp>
        <p:sp>
          <p:nvSpPr>
            <p:cNvPr id="105490" name="Line 17"/>
            <p:cNvSpPr/>
            <p:nvPr/>
          </p:nvSpPr>
          <p:spPr>
            <a:xfrm>
              <a:off x="2832" y="2448"/>
              <a:ext cx="288" cy="336"/>
            </a:xfrm>
            <a:prstGeom prst="line">
              <a:avLst/>
            </a:prstGeom>
            <a:ln w="9525" cap="flat" cmpd="sng">
              <a:solidFill>
                <a:schemeClr val="tx1"/>
              </a:solidFill>
              <a:prstDash val="solid"/>
              <a:miter/>
              <a:headEnd type="none" w="med" len="med"/>
              <a:tailEnd type="none" w="med" len="med"/>
            </a:ln>
          </p:spPr>
        </p:sp>
        <p:sp>
          <p:nvSpPr>
            <p:cNvPr id="105491" name="Line 18"/>
            <p:cNvSpPr/>
            <p:nvPr/>
          </p:nvSpPr>
          <p:spPr>
            <a:xfrm flipH="1">
              <a:off x="2544" y="3024"/>
              <a:ext cx="96" cy="240"/>
            </a:xfrm>
            <a:prstGeom prst="line">
              <a:avLst/>
            </a:prstGeom>
            <a:ln w="9525" cap="flat" cmpd="sng">
              <a:solidFill>
                <a:schemeClr val="tx1"/>
              </a:solidFill>
              <a:prstDash val="solid"/>
              <a:miter/>
              <a:headEnd type="none" w="med" len="med"/>
              <a:tailEnd type="none" w="med" len="med"/>
            </a:ln>
          </p:spPr>
        </p:sp>
        <p:sp>
          <p:nvSpPr>
            <p:cNvPr id="105492" name="Line 19"/>
            <p:cNvSpPr/>
            <p:nvPr/>
          </p:nvSpPr>
          <p:spPr>
            <a:xfrm>
              <a:off x="2832" y="3024"/>
              <a:ext cx="96" cy="192"/>
            </a:xfrm>
            <a:prstGeom prst="line">
              <a:avLst/>
            </a:prstGeom>
            <a:ln w="9525" cap="flat" cmpd="sng">
              <a:solidFill>
                <a:schemeClr val="tx1"/>
              </a:solidFill>
              <a:prstDash val="solid"/>
              <a:miter/>
              <a:headEnd type="none" w="med" len="med"/>
              <a:tailEnd type="none" w="med" len="med"/>
            </a:ln>
          </p:spPr>
        </p:sp>
        <p:sp>
          <p:nvSpPr>
            <p:cNvPr id="105493" name="Line 20"/>
            <p:cNvSpPr/>
            <p:nvPr/>
          </p:nvSpPr>
          <p:spPr>
            <a:xfrm>
              <a:off x="2496" y="3504"/>
              <a:ext cx="144" cy="240"/>
            </a:xfrm>
            <a:prstGeom prst="line">
              <a:avLst/>
            </a:prstGeom>
            <a:ln w="9525" cap="flat" cmpd="sng">
              <a:solidFill>
                <a:schemeClr val="tx1"/>
              </a:solidFill>
              <a:prstDash val="solid"/>
              <a:miter/>
              <a:headEnd type="none" w="med" len="med"/>
              <a:tailEnd type="none" w="med" len="med"/>
            </a:ln>
          </p:spPr>
        </p:sp>
      </p:grpSp>
      <p:sp>
        <p:nvSpPr>
          <p:cNvPr id="105478" name="Text Box 21"/>
          <p:cNvSpPr txBox="1"/>
          <p:nvPr/>
        </p:nvSpPr>
        <p:spPr>
          <a:xfrm>
            <a:off x="700405" y="3886200"/>
            <a:ext cx="463296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如图中树的后根遍历序列为：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EBHFGCDA</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ext Box 2"/>
          <p:cNvSpPr txBox="1"/>
          <p:nvPr/>
        </p:nvSpPr>
        <p:spPr>
          <a:xfrm>
            <a:off x="237490" y="303530"/>
            <a:ext cx="8001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2. </a:t>
            </a:r>
            <a:r>
              <a:rPr lang="zh-CN" altLang="en-US" sz="3200" b="1" dirty="0">
                <a:latin typeface="黑体" panose="02010609060101010101" pitchFamily="2" charset="-122"/>
                <a:ea typeface="黑体" panose="02010609060101010101" pitchFamily="2" charset="-122"/>
                <a:cs typeface="黑体" panose="02010609060101010101" pitchFamily="2" charset="-122"/>
              </a:rPr>
              <a:t>森林的遍历</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06499" name="Text Box 3"/>
          <p:cNvSpPr txBox="1"/>
          <p:nvPr/>
        </p:nvSpPr>
        <p:spPr>
          <a:xfrm>
            <a:off x="237490" y="1094105"/>
            <a:ext cx="8077200" cy="1168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森林的遍历方法主要有以下三种：</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zh-CN" altLang="en-US" b="1" dirty="0">
                <a:solidFill>
                  <a:srgbClr val="C00000"/>
                </a:solidFill>
                <a:latin typeface="华文仿宋" panose="02010600040101010101" pitchFamily="2" charset="-122"/>
                <a:ea typeface="华文仿宋" panose="02010600040101010101" pitchFamily="2" charset="-122"/>
              </a:rPr>
              <a:t>先序遍历、中序遍历、后序遍历</a:t>
            </a:r>
            <a:endParaRPr lang="zh-CN" altLang="en-US" b="1" dirty="0">
              <a:solidFill>
                <a:srgbClr val="C000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6945" name="Group 33"/>
          <p:cNvGrpSpPr/>
          <p:nvPr/>
        </p:nvGrpSpPr>
        <p:grpSpPr>
          <a:xfrm>
            <a:off x="381000" y="228600"/>
            <a:ext cx="3916363" cy="6553200"/>
            <a:chOff x="240" y="144"/>
            <a:chExt cx="2467" cy="4128"/>
          </a:xfrm>
        </p:grpSpPr>
        <p:sp>
          <p:nvSpPr>
            <p:cNvPr id="33806" name="Text Box 2"/>
            <p:cNvSpPr txBox="1"/>
            <p:nvPr/>
          </p:nvSpPr>
          <p:spPr>
            <a:xfrm>
              <a:off x="288" y="144"/>
              <a:ext cx="2419" cy="4128"/>
            </a:xfrm>
            <a:prstGeom prst="rect">
              <a:avLst/>
            </a:prstGeom>
            <a:noFill/>
            <a:ln w="12700">
              <a:noFill/>
            </a:ln>
          </p:spPr>
          <p:txBody>
            <a:bodyPr wrap="none">
              <a:spAutoFit/>
            </a:bodyPr>
            <a:p>
              <a:pPr eaLnBrk="1" hangingPunct="1"/>
              <a:r>
                <a:rPr lang="en-US"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4000" dirty="0">
                <a:latin typeface="Times New Roman" panose="02020603050405020304" pitchFamily="18" charset="0"/>
                <a:ea typeface="宋体" panose="02010600030101010101" pitchFamily="2" charset="-122"/>
              </a:endParaRPr>
            </a:p>
            <a:p>
              <a:pPr eaLnBrk="1" hangingPunct="1"/>
              <a:r>
                <a:rPr lang="en-US" altLang="zh-CN" sz="4000" dirty="0">
                  <a:latin typeface="Times New Roman" panose="02020603050405020304" pitchFamily="18" charset="0"/>
                  <a:ea typeface="宋体" panose="02010600030101010101" pitchFamily="2" charset="-122"/>
                </a:rPr>
                <a:t>   B      C      D</a:t>
              </a:r>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4000" dirty="0">
                <a:latin typeface="Times New Roman" panose="02020603050405020304" pitchFamily="18" charset="0"/>
                <a:ea typeface="宋体" panose="02010600030101010101" pitchFamily="2" charset="-122"/>
              </a:endParaRPr>
            </a:p>
            <a:p>
              <a:pPr eaLnBrk="1" hangingPunct="1"/>
              <a:r>
                <a:rPr lang="en-US" altLang="zh-CN" sz="4000" dirty="0">
                  <a:latin typeface="Times New Roman" panose="02020603050405020304" pitchFamily="18" charset="0"/>
                  <a:ea typeface="宋体" panose="02010600030101010101" pitchFamily="2" charset="-122"/>
                </a:rPr>
                <a:t>E    F           G</a:t>
              </a:r>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4000" dirty="0">
                <a:latin typeface="Times New Roman" panose="02020603050405020304" pitchFamily="18" charset="0"/>
                <a:ea typeface="宋体" panose="02010600030101010101" pitchFamily="2" charset="-122"/>
              </a:endParaRPr>
            </a:p>
            <a:p>
              <a:pPr eaLnBrk="1" hangingPunct="1"/>
              <a:r>
                <a:rPr lang="en-US" altLang="zh-CN" sz="4000" dirty="0">
                  <a:latin typeface="Times New Roman" panose="02020603050405020304" pitchFamily="18" charset="0"/>
                  <a:ea typeface="宋体" panose="02010600030101010101" pitchFamily="2" charset="-122"/>
                </a:rPr>
                <a:t>                    H</a:t>
              </a:r>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4000" dirty="0">
                <a:latin typeface="Times New Roman" panose="02020603050405020304" pitchFamily="18" charset="0"/>
                <a:ea typeface="宋体" panose="02010600030101010101" pitchFamily="2" charset="-122"/>
              </a:endParaRPr>
            </a:p>
            <a:p>
              <a:pPr eaLnBrk="1" hangingPunct="1"/>
              <a:r>
                <a:rPr lang="en-US" altLang="zh-CN" sz="4000" dirty="0">
                  <a:latin typeface="Times New Roman" panose="02020603050405020304" pitchFamily="18" charset="0"/>
                  <a:ea typeface="宋体" panose="02010600030101010101" pitchFamily="2" charset="-122"/>
                </a:rPr>
                <a:t>               I    J    K</a:t>
              </a:r>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4000" dirty="0">
                <a:latin typeface="Times New Roman" panose="02020603050405020304" pitchFamily="18" charset="0"/>
                <a:ea typeface="宋体" panose="02010600030101010101" pitchFamily="2" charset="-122"/>
              </a:endParaRPr>
            </a:p>
            <a:p>
              <a:pPr eaLnBrk="1" hangingPunct="1"/>
              <a:endParaRPr lang="en-US" altLang="zh-CN" sz="2400" dirty="0">
                <a:latin typeface="Times New Roman" panose="02020603050405020304" pitchFamily="18" charset="0"/>
                <a:ea typeface="宋体" panose="02010600030101010101" pitchFamily="2" charset="-122"/>
              </a:endParaRPr>
            </a:p>
          </p:txBody>
        </p:sp>
        <p:sp>
          <p:nvSpPr>
            <p:cNvPr id="33807" name="Oval 4"/>
            <p:cNvSpPr/>
            <p:nvPr/>
          </p:nvSpPr>
          <p:spPr>
            <a:xfrm>
              <a:off x="528" y="960"/>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08" name="Oval 5"/>
            <p:cNvSpPr/>
            <p:nvPr/>
          </p:nvSpPr>
          <p:spPr>
            <a:xfrm>
              <a:off x="1248" y="960"/>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09" name="Oval 6"/>
            <p:cNvSpPr/>
            <p:nvPr/>
          </p:nvSpPr>
          <p:spPr>
            <a:xfrm>
              <a:off x="1872" y="960"/>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0" name="Oval 7"/>
            <p:cNvSpPr/>
            <p:nvPr/>
          </p:nvSpPr>
          <p:spPr>
            <a:xfrm>
              <a:off x="240" y="1728"/>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1" name="Oval 8"/>
            <p:cNvSpPr/>
            <p:nvPr/>
          </p:nvSpPr>
          <p:spPr>
            <a:xfrm>
              <a:off x="768" y="1728"/>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2" name="Oval 9"/>
            <p:cNvSpPr/>
            <p:nvPr/>
          </p:nvSpPr>
          <p:spPr>
            <a:xfrm>
              <a:off x="1872" y="1728"/>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3" name="Oval 10"/>
            <p:cNvSpPr/>
            <p:nvPr/>
          </p:nvSpPr>
          <p:spPr>
            <a:xfrm>
              <a:off x="1872" y="2496"/>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4" name="Oval 11"/>
            <p:cNvSpPr/>
            <p:nvPr/>
          </p:nvSpPr>
          <p:spPr>
            <a:xfrm>
              <a:off x="1872" y="3264"/>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5" name="Oval 12"/>
            <p:cNvSpPr/>
            <p:nvPr/>
          </p:nvSpPr>
          <p:spPr>
            <a:xfrm>
              <a:off x="1392" y="3264"/>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6" name="Oval 13"/>
            <p:cNvSpPr/>
            <p:nvPr/>
          </p:nvSpPr>
          <p:spPr>
            <a:xfrm>
              <a:off x="2352" y="3264"/>
              <a:ext cx="336" cy="336"/>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3817" name="Line 17"/>
            <p:cNvSpPr/>
            <p:nvPr/>
          </p:nvSpPr>
          <p:spPr>
            <a:xfrm flipH="1">
              <a:off x="384" y="1200"/>
              <a:ext cx="144" cy="528"/>
            </a:xfrm>
            <a:prstGeom prst="line">
              <a:avLst/>
            </a:prstGeom>
            <a:ln w="12700" cap="sq" cmpd="sng">
              <a:solidFill>
                <a:schemeClr val="tx1"/>
              </a:solidFill>
              <a:prstDash val="solid"/>
              <a:headEnd type="none" w="sm" len="sm"/>
              <a:tailEnd type="none" w="sm" len="sm"/>
            </a:ln>
          </p:spPr>
        </p:sp>
        <p:sp>
          <p:nvSpPr>
            <p:cNvPr id="33818" name="Line 18"/>
            <p:cNvSpPr/>
            <p:nvPr/>
          </p:nvSpPr>
          <p:spPr>
            <a:xfrm>
              <a:off x="864" y="1200"/>
              <a:ext cx="48" cy="528"/>
            </a:xfrm>
            <a:prstGeom prst="line">
              <a:avLst/>
            </a:prstGeom>
            <a:ln w="12700" cap="sq" cmpd="sng">
              <a:solidFill>
                <a:schemeClr val="tx1"/>
              </a:solidFill>
              <a:prstDash val="solid"/>
              <a:headEnd type="none" w="sm" len="sm"/>
              <a:tailEnd type="none" w="sm" len="sm"/>
            </a:ln>
          </p:spPr>
        </p:sp>
        <p:sp>
          <p:nvSpPr>
            <p:cNvPr id="33819" name="Line 19"/>
            <p:cNvSpPr/>
            <p:nvPr/>
          </p:nvSpPr>
          <p:spPr>
            <a:xfrm>
              <a:off x="2016" y="1296"/>
              <a:ext cx="0" cy="432"/>
            </a:xfrm>
            <a:prstGeom prst="line">
              <a:avLst/>
            </a:prstGeom>
            <a:ln w="12700" cap="sq" cmpd="sng">
              <a:solidFill>
                <a:schemeClr val="tx1"/>
              </a:solidFill>
              <a:prstDash val="solid"/>
              <a:headEnd type="none" w="sm" len="sm"/>
              <a:tailEnd type="none" w="sm" len="sm"/>
            </a:ln>
          </p:spPr>
        </p:sp>
        <p:sp>
          <p:nvSpPr>
            <p:cNvPr id="33820" name="Line 20"/>
            <p:cNvSpPr/>
            <p:nvPr/>
          </p:nvSpPr>
          <p:spPr>
            <a:xfrm>
              <a:off x="2016" y="2064"/>
              <a:ext cx="0" cy="432"/>
            </a:xfrm>
            <a:prstGeom prst="line">
              <a:avLst/>
            </a:prstGeom>
            <a:ln w="12700" cap="sq" cmpd="sng">
              <a:solidFill>
                <a:schemeClr val="tx1"/>
              </a:solidFill>
              <a:prstDash val="solid"/>
              <a:headEnd type="none" w="sm" len="sm"/>
              <a:tailEnd type="none" w="sm" len="sm"/>
            </a:ln>
          </p:spPr>
        </p:sp>
        <p:sp>
          <p:nvSpPr>
            <p:cNvPr id="33821" name="Line 21"/>
            <p:cNvSpPr/>
            <p:nvPr/>
          </p:nvSpPr>
          <p:spPr>
            <a:xfrm>
              <a:off x="2064" y="2832"/>
              <a:ext cx="0" cy="432"/>
            </a:xfrm>
            <a:prstGeom prst="line">
              <a:avLst/>
            </a:prstGeom>
            <a:ln w="12700" cap="sq" cmpd="sng">
              <a:solidFill>
                <a:schemeClr val="tx1"/>
              </a:solidFill>
              <a:prstDash val="solid"/>
              <a:headEnd type="none" w="sm" len="sm"/>
              <a:tailEnd type="none" w="sm" len="sm"/>
            </a:ln>
          </p:spPr>
        </p:sp>
        <p:sp>
          <p:nvSpPr>
            <p:cNvPr id="33822" name="Line 22"/>
            <p:cNvSpPr/>
            <p:nvPr/>
          </p:nvSpPr>
          <p:spPr>
            <a:xfrm flipH="1">
              <a:off x="1536" y="2736"/>
              <a:ext cx="336" cy="528"/>
            </a:xfrm>
            <a:prstGeom prst="line">
              <a:avLst/>
            </a:prstGeom>
            <a:ln w="12700" cap="sq" cmpd="sng">
              <a:solidFill>
                <a:schemeClr val="tx1"/>
              </a:solidFill>
              <a:prstDash val="solid"/>
              <a:headEnd type="none" w="sm" len="sm"/>
              <a:tailEnd type="none" w="sm" len="sm"/>
            </a:ln>
          </p:spPr>
        </p:sp>
        <p:sp>
          <p:nvSpPr>
            <p:cNvPr id="33823" name="Line 23"/>
            <p:cNvSpPr/>
            <p:nvPr/>
          </p:nvSpPr>
          <p:spPr>
            <a:xfrm>
              <a:off x="2208" y="2736"/>
              <a:ext cx="288" cy="528"/>
            </a:xfrm>
            <a:prstGeom prst="line">
              <a:avLst/>
            </a:prstGeom>
            <a:ln w="12700" cap="sq" cmpd="sng">
              <a:solidFill>
                <a:schemeClr val="tx1"/>
              </a:solidFill>
              <a:prstDash val="solid"/>
              <a:headEnd type="none" w="sm" len="sm"/>
              <a:tailEnd type="none" w="sm" len="sm"/>
            </a:ln>
          </p:spPr>
        </p:sp>
      </p:grpSp>
      <p:sp>
        <p:nvSpPr>
          <p:cNvPr id="166936" name="Rectangle 24"/>
          <p:cNvSpPr/>
          <p:nvPr/>
        </p:nvSpPr>
        <p:spPr>
          <a:xfrm>
            <a:off x="457200" y="1371600"/>
            <a:ext cx="1295400" cy="838200"/>
          </a:xfrm>
          <a:prstGeom prst="rect">
            <a:avLst/>
          </a:prstGeom>
          <a:noFill/>
          <a:ln w="12700" cap="sq" cmpd="sng">
            <a:solidFill>
              <a:srgbClr val="0000FF"/>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66937" name="Rectangle 25"/>
          <p:cNvSpPr/>
          <p:nvPr/>
        </p:nvSpPr>
        <p:spPr>
          <a:xfrm>
            <a:off x="152400" y="2514600"/>
            <a:ext cx="1676400" cy="1143000"/>
          </a:xfrm>
          <a:prstGeom prst="rect">
            <a:avLst/>
          </a:prstGeom>
          <a:noFill/>
          <a:ln w="12700" cap="sq" cmpd="sng">
            <a:solidFill>
              <a:srgbClr val="0000FF"/>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66938" name="Rectangle 26"/>
          <p:cNvSpPr/>
          <p:nvPr/>
        </p:nvSpPr>
        <p:spPr>
          <a:xfrm>
            <a:off x="1905000" y="1371600"/>
            <a:ext cx="2438400" cy="4572000"/>
          </a:xfrm>
          <a:prstGeom prst="rect">
            <a:avLst/>
          </a:prstGeom>
          <a:noFill/>
          <a:ln w="12700" cap="sq" cmpd="sng">
            <a:solidFill>
              <a:srgbClr val="0000FF"/>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66940" name="Text Box 28"/>
          <p:cNvSpPr txBox="1"/>
          <p:nvPr/>
        </p:nvSpPr>
        <p:spPr>
          <a:xfrm>
            <a:off x="4708525" y="1416050"/>
            <a:ext cx="4283075" cy="1311275"/>
          </a:xfrm>
          <a:prstGeom prst="rect">
            <a:avLst/>
          </a:prstGeom>
          <a:noFill/>
          <a:ln w="12700">
            <a:noFill/>
          </a:ln>
        </p:spPr>
        <p:txBody>
          <a:bodyPr>
            <a:spAutoFit/>
          </a:bodyPr>
          <a:p>
            <a:pPr eaLnBrk="1" hangingPunct="1"/>
            <a:r>
              <a:rPr lang="en-US" altLang="zh-CN" sz="4000" b="1" dirty="0">
                <a:solidFill>
                  <a:srgbClr val="008000"/>
                </a:solidFill>
                <a:latin typeface="Times New Roman" panose="02020603050405020304" pitchFamily="18" charset="0"/>
                <a:ea typeface="楷体_GB2312" pitchFamily="49" charset="-122"/>
              </a:rPr>
              <a:t>1. </a:t>
            </a:r>
            <a:r>
              <a:rPr lang="zh-CN" altLang="en-US" sz="4000" dirty="0">
                <a:solidFill>
                  <a:srgbClr val="990033"/>
                </a:solidFill>
                <a:latin typeface="楷体_GB2312" pitchFamily="49" charset="-122"/>
                <a:ea typeface="楷体_GB2312" pitchFamily="49" charset="-122"/>
              </a:rPr>
              <a:t>森林中第一棵树的根结点；</a:t>
            </a:r>
            <a:endParaRPr lang="zh-CN" altLang="en-US" sz="2400" dirty="0">
              <a:latin typeface="Times New Roman" panose="02020603050405020304" pitchFamily="18" charset="0"/>
              <a:ea typeface="宋体" panose="02010600030101010101" pitchFamily="2" charset="-122"/>
            </a:endParaRPr>
          </a:p>
        </p:txBody>
      </p:sp>
      <p:sp>
        <p:nvSpPr>
          <p:cNvPr id="166941" name="Text Box 29"/>
          <p:cNvSpPr txBox="1"/>
          <p:nvPr/>
        </p:nvSpPr>
        <p:spPr>
          <a:xfrm>
            <a:off x="4724400" y="3016250"/>
            <a:ext cx="4191000" cy="1311275"/>
          </a:xfrm>
          <a:prstGeom prst="rect">
            <a:avLst/>
          </a:prstGeom>
          <a:noFill/>
          <a:ln w="12700">
            <a:noFill/>
          </a:ln>
        </p:spPr>
        <p:txBody>
          <a:bodyPr>
            <a:spAutoFit/>
          </a:bodyPr>
          <a:p>
            <a:pPr eaLnBrk="1" hangingPunct="1"/>
            <a:r>
              <a:rPr lang="en-US" altLang="zh-CN" sz="4000" b="1" dirty="0">
                <a:solidFill>
                  <a:srgbClr val="008000"/>
                </a:solidFill>
                <a:latin typeface="Times New Roman" panose="02020603050405020304" pitchFamily="18" charset="0"/>
                <a:ea typeface="楷体_GB2312" pitchFamily="49" charset="-122"/>
              </a:rPr>
              <a:t>2. </a:t>
            </a:r>
            <a:r>
              <a:rPr lang="zh-CN" altLang="en-US" sz="4000" dirty="0">
                <a:solidFill>
                  <a:srgbClr val="990033"/>
                </a:solidFill>
                <a:latin typeface="楷体_GB2312" pitchFamily="49" charset="-122"/>
                <a:ea typeface="楷体_GB2312" pitchFamily="49" charset="-122"/>
              </a:rPr>
              <a:t>森林中第一棵树的子树森林；</a:t>
            </a:r>
            <a:endParaRPr lang="zh-CN" altLang="en-US" sz="2400" dirty="0">
              <a:latin typeface="Times New Roman" panose="02020603050405020304" pitchFamily="18" charset="0"/>
              <a:ea typeface="宋体" panose="02010600030101010101" pitchFamily="2" charset="-122"/>
            </a:endParaRPr>
          </a:p>
        </p:txBody>
      </p:sp>
      <p:sp>
        <p:nvSpPr>
          <p:cNvPr id="166942" name="Text Box 30"/>
          <p:cNvSpPr txBox="1"/>
          <p:nvPr/>
        </p:nvSpPr>
        <p:spPr>
          <a:xfrm>
            <a:off x="4724400" y="4632325"/>
            <a:ext cx="4321175" cy="1311275"/>
          </a:xfrm>
          <a:prstGeom prst="rect">
            <a:avLst/>
          </a:prstGeom>
          <a:noFill/>
          <a:ln w="12700">
            <a:noFill/>
          </a:ln>
        </p:spPr>
        <p:txBody>
          <a:bodyPr>
            <a:spAutoFit/>
          </a:bodyPr>
          <a:p>
            <a:pPr eaLnBrk="1" hangingPunct="1">
              <a:spcBef>
                <a:spcPct val="50000"/>
              </a:spcBef>
            </a:pPr>
            <a:r>
              <a:rPr lang="en-US" altLang="zh-CN" sz="4000" b="1" dirty="0">
                <a:solidFill>
                  <a:srgbClr val="008000"/>
                </a:solidFill>
                <a:latin typeface="Times New Roman" panose="02020603050405020304" pitchFamily="18" charset="0"/>
                <a:ea typeface="楷体_GB2312" pitchFamily="49" charset="-122"/>
              </a:rPr>
              <a:t>3. </a:t>
            </a:r>
            <a:r>
              <a:rPr lang="zh-CN" altLang="en-US" sz="4000" dirty="0">
                <a:solidFill>
                  <a:srgbClr val="990033"/>
                </a:solidFill>
                <a:latin typeface="楷体_GB2312" pitchFamily="49" charset="-122"/>
                <a:ea typeface="楷体_GB2312" pitchFamily="49" charset="-122"/>
              </a:rPr>
              <a:t>森林中其它树构成的森林。</a:t>
            </a:r>
            <a:endParaRPr lang="zh-CN" altLang="en-US" sz="2400" dirty="0">
              <a:latin typeface="Times New Roman" panose="02020603050405020304" pitchFamily="18" charset="0"/>
              <a:ea typeface="宋体" panose="02010600030101010101" pitchFamily="2" charset="-122"/>
            </a:endParaRPr>
          </a:p>
        </p:txBody>
      </p:sp>
      <p:sp>
        <p:nvSpPr>
          <p:cNvPr id="166943" name="Text Box 31"/>
          <p:cNvSpPr txBox="1"/>
          <p:nvPr/>
        </p:nvSpPr>
        <p:spPr>
          <a:xfrm>
            <a:off x="4191000" y="304800"/>
            <a:ext cx="4527550" cy="701675"/>
          </a:xfrm>
          <a:prstGeom prst="rect">
            <a:avLst/>
          </a:prstGeom>
          <a:noFill/>
          <a:ln w="12700">
            <a:noFill/>
          </a:ln>
        </p:spPr>
        <p:txBody>
          <a:bodyPr>
            <a:spAutoFit/>
          </a:bodyPr>
          <a:p>
            <a:pPr eaLnBrk="1" hangingPunct="1"/>
            <a:r>
              <a:rPr lang="zh-CN" altLang="en-US" sz="4000" dirty="0">
                <a:solidFill>
                  <a:srgbClr val="0000FF"/>
                </a:solidFill>
                <a:latin typeface="Times New Roman" panose="02020603050405020304" pitchFamily="18" charset="0"/>
                <a:ea typeface="楷体_GB2312" pitchFamily="49" charset="-122"/>
              </a:rPr>
              <a:t>可以分解成三部分：</a:t>
            </a:r>
            <a:endParaRPr lang="zh-CN" altLang="en-US" sz="4000" dirty="0">
              <a:solidFill>
                <a:srgbClr val="0000FF"/>
              </a:solidFill>
              <a:latin typeface="Times New Roman" panose="02020603050405020304" pitchFamily="18" charset="0"/>
              <a:ea typeface="楷体_GB2312" pitchFamily="49" charset="-122"/>
            </a:endParaRPr>
          </a:p>
        </p:txBody>
      </p:sp>
      <p:sp>
        <p:nvSpPr>
          <p:cNvPr id="166944" name="AutoShape 32">
            <a:hlinkClick r:id="" action="ppaction://hlinkshowjump?jump=lastslideviewed"/>
          </p:cNvPr>
          <p:cNvSpPr/>
          <p:nvPr/>
        </p:nvSpPr>
        <p:spPr>
          <a:xfrm>
            <a:off x="8172450" y="6237288"/>
            <a:ext cx="381000" cy="381000"/>
          </a:xfrm>
          <a:prstGeom prst="actionButtonReturn">
            <a:avLst/>
          </a:prstGeom>
          <a:solidFill>
            <a:srgbClr val="CAF2CE"/>
          </a:solid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66946" name="Rectangle 34"/>
          <p:cNvSpPr/>
          <p:nvPr/>
        </p:nvSpPr>
        <p:spPr>
          <a:xfrm>
            <a:off x="1524000" y="304800"/>
            <a:ext cx="1209675" cy="701675"/>
          </a:xfrm>
          <a:prstGeom prst="rect">
            <a:avLst/>
          </a:prstGeom>
          <a:noFill/>
          <a:ln w="12700">
            <a:noFill/>
          </a:ln>
        </p:spPr>
        <p:txBody>
          <a:bodyPr wrap="none">
            <a:spAutoFit/>
          </a:bodyPr>
          <a:p>
            <a:pPr eaLnBrk="1" hangingPunct="1"/>
            <a:r>
              <a:rPr lang="zh-CN" altLang="en-US" sz="4000" b="1" dirty="0">
                <a:solidFill>
                  <a:srgbClr val="0000FF"/>
                </a:solidFill>
                <a:latin typeface="Times New Roman" panose="02020603050405020304" pitchFamily="18" charset="0"/>
                <a:ea typeface="楷体_GB2312" pitchFamily="49" charset="-122"/>
              </a:rPr>
              <a:t>森林</a:t>
            </a:r>
            <a:endParaRPr lang="zh-CN" altLang="en-US" sz="4000" b="1" dirty="0">
              <a:solidFill>
                <a:srgbClr val="0000FF"/>
              </a:solidFill>
              <a:latin typeface="Times New Roman" panose="02020603050405020304" pitchFamily="18" charset="0"/>
              <a:ea typeface="楷体_GB2312" pitchFamily="49"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txBox="1">
            <a:spLocks noGrp="1"/>
          </p:cNvSpPr>
          <p:nvPr>
            <p:ph type="ftr"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46"/>
                                        </p:tgtEl>
                                        <p:attrNameLst>
                                          <p:attrName>style.visibility</p:attrName>
                                        </p:attrNameLst>
                                      </p:cBhvr>
                                      <p:to>
                                        <p:strVal val="visible"/>
                                      </p:to>
                                    </p:set>
                                    <p:animEffect transition="in" filter="wipe(left)">
                                      <p:cBhvr>
                                        <p:cTn id="7" dur="500"/>
                                        <p:tgtEl>
                                          <p:spTgt spid="16694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6945"/>
                                        </p:tgtEl>
                                        <p:attrNameLst>
                                          <p:attrName>style.visibility</p:attrName>
                                        </p:attrNameLst>
                                      </p:cBhvr>
                                      <p:to>
                                        <p:strVal val="visible"/>
                                      </p:to>
                                    </p:set>
                                    <p:animEffect transition="in" filter="wipe(up)">
                                      <p:cBhvr>
                                        <p:cTn id="11" dur="500"/>
                                        <p:tgtEl>
                                          <p:spTgt spid="1669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6943"/>
                                        </p:tgtEl>
                                        <p:attrNameLst>
                                          <p:attrName>style.visibility</p:attrName>
                                        </p:attrNameLst>
                                      </p:cBhvr>
                                      <p:to>
                                        <p:strVal val="visible"/>
                                      </p:to>
                                    </p:set>
                                    <p:animEffect transition="in" filter="wipe(left)">
                                      <p:cBhvr>
                                        <p:cTn id="16" dur="500"/>
                                        <p:tgtEl>
                                          <p:spTgt spid="1669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6940"/>
                                        </p:tgtEl>
                                        <p:attrNameLst>
                                          <p:attrName>style.visibility</p:attrName>
                                        </p:attrNameLst>
                                      </p:cBhvr>
                                      <p:to>
                                        <p:strVal val="visible"/>
                                      </p:to>
                                    </p:set>
                                    <p:animEffect transition="in" filter="wipe(left)">
                                      <p:cBhvr>
                                        <p:cTn id="21" dur="500"/>
                                        <p:tgtEl>
                                          <p:spTgt spid="166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166936"/>
                                        </p:tgtEl>
                                        <p:attrNameLst>
                                          <p:attrName>style.visibility</p:attrName>
                                        </p:attrNameLst>
                                      </p:cBhvr>
                                      <p:to>
                                        <p:strVal val="visible"/>
                                      </p:to>
                                    </p:set>
                                    <p:anim calcmode="lin" valueType="num">
                                      <p:cBhvr>
                                        <p:cTn id="26" dur="500" fill="hold"/>
                                        <p:tgtEl>
                                          <p:spTgt spid="166936"/>
                                        </p:tgtEl>
                                        <p:attrNameLst>
                                          <p:attrName>ppt_x</p:attrName>
                                        </p:attrNameLst>
                                      </p:cBhvr>
                                      <p:tavLst>
                                        <p:tav tm="0">
                                          <p:val>
                                            <p:strVal val="#ppt_x-#ppt_w/2"/>
                                          </p:val>
                                        </p:tav>
                                        <p:tav tm="100000">
                                          <p:val>
                                            <p:strVal val="#ppt_x"/>
                                          </p:val>
                                        </p:tav>
                                      </p:tavLst>
                                    </p:anim>
                                    <p:anim calcmode="lin" valueType="num">
                                      <p:cBhvr>
                                        <p:cTn id="27" dur="500" fill="hold"/>
                                        <p:tgtEl>
                                          <p:spTgt spid="166936"/>
                                        </p:tgtEl>
                                        <p:attrNameLst>
                                          <p:attrName>ppt_y</p:attrName>
                                        </p:attrNameLst>
                                      </p:cBhvr>
                                      <p:tavLst>
                                        <p:tav tm="0">
                                          <p:val>
                                            <p:strVal val="#ppt_y"/>
                                          </p:val>
                                        </p:tav>
                                        <p:tav tm="100000">
                                          <p:val>
                                            <p:strVal val="#ppt_y"/>
                                          </p:val>
                                        </p:tav>
                                      </p:tavLst>
                                    </p:anim>
                                    <p:anim calcmode="lin" valueType="num">
                                      <p:cBhvr>
                                        <p:cTn id="28" dur="500" fill="hold"/>
                                        <p:tgtEl>
                                          <p:spTgt spid="166936"/>
                                        </p:tgtEl>
                                        <p:attrNameLst>
                                          <p:attrName>ppt_w</p:attrName>
                                        </p:attrNameLst>
                                      </p:cBhvr>
                                      <p:tavLst>
                                        <p:tav tm="0">
                                          <p:val>
                                            <p:fltVal val="0.000000"/>
                                          </p:val>
                                        </p:tav>
                                        <p:tav tm="100000">
                                          <p:val>
                                            <p:strVal val="#ppt_w"/>
                                          </p:val>
                                        </p:tav>
                                      </p:tavLst>
                                    </p:anim>
                                    <p:anim calcmode="lin" valueType="num">
                                      <p:cBhvr>
                                        <p:cTn id="29" dur="500" fill="hold"/>
                                        <p:tgtEl>
                                          <p:spTgt spid="166936"/>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6941"/>
                                        </p:tgtEl>
                                        <p:attrNameLst>
                                          <p:attrName>style.visibility</p:attrName>
                                        </p:attrNameLst>
                                      </p:cBhvr>
                                      <p:to>
                                        <p:strVal val="visible"/>
                                      </p:to>
                                    </p:set>
                                    <p:animEffect transition="in" filter="wipe(left)">
                                      <p:cBhvr>
                                        <p:cTn id="34" dur="500"/>
                                        <p:tgtEl>
                                          <p:spTgt spid="166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66937"/>
                                        </p:tgtEl>
                                        <p:attrNameLst>
                                          <p:attrName>style.visibility</p:attrName>
                                        </p:attrNameLst>
                                      </p:cBhvr>
                                      <p:to>
                                        <p:strVal val="visible"/>
                                      </p:to>
                                    </p:set>
                                    <p:anim calcmode="lin" valueType="num">
                                      <p:cBhvr>
                                        <p:cTn id="39" dur="500" fill="hold"/>
                                        <p:tgtEl>
                                          <p:spTgt spid="166937"/>
                                        </p:tgtEl>
                                        <p:attrNameLst>
                                          <p:attrName>ppt_x</p:attrName>
                                        </p:attrNameLst>
                                      </p:cBhvr>
                                      <p:tavLst>
                                        <p:tav tm="0">
                                          <p:val>
                                            <p:strVal val="#ppt_x-#ppt_w/2"/>
                                          </p:val>
                                        </p:tav>
                                        <p:tav tm="100000">
                                          <p:val>
                                            <p:strVal val="#ppt_x"/>
                                          </p:val>
                                        </p:tav>
                                      </p:tavLst>
                                    </p:anim>
                                    <p:anim calcmode="lin" valueType="num">
                                      <p:cBhvr>
                                        <p:cTn id="40" dur="500" fill="hold"/>
                                        <p:tgtEl>
                                          <p:spTgt spid="166937"/>
                                        </p:tgtEl>
                                        <p:attrNameLst>
                                          <p:attrName>ppt_y</p:attrName>
                                        </p:attrNameLst>
                                      </p:cBhvr>
                                      <p:tavLst>
                                        <p:tav tm="0">
                                          <p:val>
                                            <p:strVal val="#ppt_y"/>
                                          </p:val>
                                        </p:tav>
                                        <p:tav tm="100000">
                                          <p:val>
                                            <p:strVal val="#ppt_y"/>
                                          </p:val>
                                        </p:tav>
                                      </p:tavLst>
                                    </p:anim>
                                    <p:anim calcmode="lin" valueType="num">
                                      <p:cBhvr>
                                        <p:cTn id="41" dur="500" fill="hold"/>
                                        <p:tgtEl>
                                          <p:spTgt spid="166937"/>
                                        </p:tgtEl>
                                        <p:attrNameLst>
                                          <p:attrName>ppt_w</p:attrName>
                                        </p:attrNameLst>
                                      </p:cBhvr>
                                      <p:tavLst>
                                        <p:tav tm="0">
                                          <p:val>
                                            <p:fltVal val="0.000000"/>
                                          </p:val>
                                        </p:tav>
                                        <p:tav tm="100000">
                                          <p:val>
                                            <p:strVal val="#ppt_w"/>
                                          </p:val>
                                        </p:tav>
                                      </p:tavLst>
                                    </p:anim>
                                    <p:anim calcmode="lin" valueType="num">
                                      <p:cBhvr>
                                        <p:cTn id="42" dur="500" fill="hold"/>
                                        <p:tgtEl>
                                          <p:spTgt spid="16693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6942"/>
                                        </p:tgtEl>
                                        <p:attrNameLst>
                                          <p:attrName>style.visibility</p:attrName>
                                        </p:attrNameLst>
                                      </p:cBhvr>
                                      <p:to>
                                        <p:strVal val="visible"/>
                                      </p:to>
                                    </p:set>
                                    <p:animEffect transition="in" filter="wipe(left)">
                                      <p:cBhvr>
                                        <p:cTn id="47" dur="500"/>
                                        <p:tgtEl>
                                          <p:spTgt spid="166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66938"/>
                                        </p:tgtEl>
                                        <p:attrNameLst>
                                          <p:attrName>style.visibility</p:attrName>
                                        </p:attrNameLst>
                                      </p:cBhvr>
                                      <p:to>
                                        <p:strVal val="visible"/>
                                      </p:to>
                                    </p:set>
                                    <p:anim calcmode="lin" valueType="num">
                                      <p:cBhvr>
                                        <p:cTn id="52" dur="500" fill="hold"/>
                                        <p:tgtEl>
                                          <p:spTgt spid="166938"/>
                                        </p:tgtEl>
                                        <p:attrNameLst>
                                          <p:attrName>ppt_x</p:attrName>
                                        </p:attrNameLst>
                                      </p:cBhvr>
                                      <p:tavLst>
                                        <p:tav tm="0">
                                          <p:val>
                                            <p:strVal val="#ppt_x"/>
                                          </p:val>
                                        </p:tav>
                                        <p:tav tm="100000">
                                          <p:val>
                                            <p:strVal val="#ppt_x"/>
                                          </p:val>
                                        </p:tav>
                                      </p:tavLst>
                                    </p:anim>
                                    <p:anim calcmode="lin" valueType="num">
                                      <p:cBhvr>
                                        <p:cTn id="53" dur="500" fill="hold"/>
                                        <p:tgtEl>
                                          <p:spTgt spid="166938"/>
                                        </p:tgtEl>
                                        <p:attrNameLst>
                                          <p:attrName>ppt_y</p:attrName>
                                        </p:attrNameLst>
                                      </p:cBhvr>
                                      <p:tavLst>
                                        <p:tav tm="0">
                                          <p:val>
                                            <p:strVal val="#ppt_y-#ppt_h/2"/>
                                          </p:val>
                                        </p:tav>
                                        <p:tav tm="100000">
                                          <p:val>
                                            <p:strVal val="#ppt_y"/>
                                          </p:val>
                                        </p:tav>
                                      </p:tavLst>
                                    </p:anim>
                                    <p:anim calcmode="lin" valueType="num">
                                      <p:cBhvr>
                                        <p:cTn id="54" dur="500" fill="hold"/>
                                        <p:tgtEl>
                                          <p:spTgt spid="166938"/>
                                        </p:tgtEl>
                                        <p:attrNameLst>
                                          <p:attrName>ppt_w</p:attrName>
                                        </p:attrNameLst>
                                      </p:cBhvr>
                                      <p:tavLst>
                                        <p:tav tm="0">
                                          <p:val>
                                            <p:strVal val="#ppt_w"/>
                                          </p:val>
                                        </p:tav>
                                        <p:tav tm="100000">
                                          <p:val>
                                            <p:strVal val="#ppt_w"/>
                                          </p:val>
                                        </p:tav>
                                      </p:tavLst>
                                    </p:anim>
                                    <p:anim calcmode="lin" valueType="num">
                                      <p:cBhvr>
                                        <p:cTn id="55" dur="500" fill="hold"/>
                                        <p:tgtEl>
                                          <p:spTgt spid="166938"/>
                                        </p:tgtEl>
                                        <p:attrNameLst>
                                          <p:attrName>ppt_h</p:attrName>
                                        </p:attrNameLst>
                                      </p:cBhvr>
                                      <p:tavLst>
                                        <p:tav tm="0">
                                          <p:val>
                                            <p:fltVal val="0.000000"/>
                                          </p:val>
                                        </p:tav>
                                        <p:tav tm="100000">
                                          <p:val>
                                            <p:strVal val="#ppt_h"/>
                                          </p:val>
                                        </p:tav>
                                      </p:tavLst>
                                    </p:anim>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66944"/>
                                        </p:tgtEl>
                                        <p:attrNameLst>
                                          <p:attrName>style.visibility</p:attrName>
                                        </p:attrNameLst>
                                      </p:cBhvr>
                                      <p:to>
                                        <p:strVal val="visible"/>
                                      </p:to>
                                    </p:set>
                                    <p:animEffect transition="in" filter="wipe(left)">
                                      <p:cBhvr>
                                        <p:cTn id="59" dur="500"/>
                                        <p:tgtEl>
                                          <p:spTgt spid="166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40" grpId="0"/>
      <p:bldP spid="166941" grpId="0"/>
      <p:bldP spid="166942" grpId="0"/>
      <p:bldP spid="166943" grpId="0"/>
      <p:bldP spid="16694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0" name="Text Box 4"/>
          <p:cNvSpPr txBox="1"/>
          <p:nvPr/>
        </p:nvSpPr>
        <p:spPr>
          <a:xfrm>
            <a:off x="0" y="1322705"/>
            <a:ext cx="7924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）先序遍历</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6502" name="Text Box 6"/>
          <p:cNvSpPr txBox="1"/>
          <p:nvPr/>
        </p:nvSpPr>
        <p:spPr>
          <a:xfrm>
            <a:off x="237490" y="1956435"/>
            <a:ext cx="80772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Clr>
                <a:srgbClr val="5B9BD5"/>
              </a:buClr>
              <a:buFont typeface="Wingdings" panose="05000000000000000000" charset="0"/>
              <a:buNone/>
            </a:pPr>
            <a:r>
              <a:rPr lang="zh-CN" altLang="en-US" dirty="0">
                <a:latin typeface="华文仿宋" panose="02010600040101010101" pitchFamily="2" charset="-122"/>
                <a:ea typeface="华文仿宋" panose="02010600040101010101" pitchFamily="2" charset="-122"/>
                <a:sym typeface="+mn-ea"/>
              </a:rPr>
              <a:t>若森林非空，则遍历方法为：</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50000"/>
              </a:lnSpc>
              <a:spcBef>
                <a:spcPts val="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访问森林中第一棵树的根结点。</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50000"/>
              </a:lnSpc>
              <a:spcBef>
                <a:spcPts val="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先序遍历第一棵树的根结点的子树森林。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50000"/>
              </a:lnSpc>
              <a:spcBef>
                <a:spcPts val="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先序遍历除去第一棵树之后剩余的树构成的森林。</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ext Box 2"/>
          <p:cNvSpPr txBox="1"/>
          <p:nvPr/>
        </p:nvSpPr>
        <p:spPr>
          <a:xfrm>
            <a:off x="107315" y="421005"/>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）中序遍历</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7523" name="Text Box 3"/>
          <p:cNvSpPr txBox="1"/>
          <p:nvPr/>
        </p:nvSpPr>
        <p:spPr>
          <a:xfrm>
            <a:off x="259715" y="1106805"/>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若森林非空，则遍历方法为：</a:t>
            </a:r>
            <a:endParaRPr lang="zh-CN" altLang="en-US" dirty="0">
              <a:latin typeface="华文仿宋" panose="02010600040101010101" pitchFamily="2" charset="-122"/>
              <a:ea typeface="华文仿宋" panose="02010600040101010101" pitchFamily="2" charset="-122"/>
            </a:endParaRPr>
          </a:p>
        </p:txBody>
      </p:sp>
      <p:sp>
        <p:nvSpPr>
          <p:cNvPr id="107524" name="Text Box 5"/>
          <p:cNvSpPr txBox="1"/>
          <p:nvPr/>
        </p:nvSpPr>
        <p:spPr>
          <a:xfrm>
            <a:off x="259715" y="1781810"/>
            <a:ext cx="9143365" cy="1814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eaLnBrk="1" hangingPunct="1">
              <a:lnSpc>
                <a:spcPct val="100000"/>
              </a:lnSpc>
              <a:spcBef>
                <a:spcPct val="5000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中序遍历森林中第一棵树的根结点的子树森林。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00000"/>
              </a:lnSpc>
              <a:spcBef>
                <a:spcPct val="5000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访问第一棵树的根结点。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lvl="0" eaLnBrk="1" hangingPunct="1">
              <a:lnSpc>
                <a:spcPct val="100000"/>
              </a:lnSpc>
              <a:spcBef>
                <a:spcPct val="50000"/>
              </a:spcBef>
              <a:buClr>
                <a:srgbClr val="5B9BD5"/>
              </a:buClr>
              <a:buFont typeface="Wingdings" panose="05000000000000000000" charset="0"/>
              <a:buChar char="u"/>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中序遍历除去第一棵树之后剩余的树构成的森林。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ext Box 2"/>
          <p:cNvSpPr txBox="1"/>
          <p:nvPr/>
        </p:nvSpPr>
        <p:spPr>
          <a:xfrm>
            <a:off x="161290" y="32004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cs typeface="华文仿宋" panose="02010600040101010101" pitchFamily="2" charset="-122"/>
              </a:rPr>
              <a:t>3</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）后序遍历</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8547" name="Text Box 3"/>
          <p:cNvSpPr txBox="1"/>
          <p:nvPr/>
        </p:nvSpPr>
        <p:spPr>
          <a:xfrm>
            <a:off x="384175" y="1003935"/>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若森林非空，则遍历方法为：</a:t>
            </a:r>
            <a:endParaRPr lang="zh-CN" altLang="en-US" dirty="0">
              <a:latin typeface="华文仿宋" panose="02010600040101010101" pitchFamily="2" charset="-122"/>
              <a:ea typeface="华文仿宋" panose="02010600040101010101" pitchFamily="2" charset="-122"/>
            </a:endParaRPr>
          </a:p>
        </p:txBody>
      </p:sp>
      <p:sp>
        <p:nvSpPr>
          <p:cNvPr id="108548" name="Text Box 4"/>
          <p:cNvSpPr txBox="1"/>
          <p:nvPr/>
        </p:nvSpPr>
        <p:spPr>
          <a:xfrm>
            <a:off x="384175" y="1597660"/>
            <a:ext cx="8585835" cy="1814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后序遍历森林中第一棵树的根结点的子树森林。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后序遍历除去第一棵树之后剩余的树构成的森林。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访问第一棵树的根结点。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1066800" y="381000"/>
            <a:ext cx="6934200" cy="1555750"/>
          </a:xfrm>
          <a:prstGeom prst="rect">
            <a:avLst/>
          </a:prstGeom>
          <a:solidFill>
            <a:srgbClr val="FBE2DF"/>
          </a:solidFill>
          <a:ln w="12700">
            <a:noFill/>
          </a:ln>
        </p:spPr>
        <p:txBody>
          <a:bodyPr>
            <a:spAutoFit/>
          </a:bodyPr>
          <a:p>
            <a:pPr algn="ctr" eaLnBrk="1" hangingPunct="1"/>
            <a:r>
              <a:rPr lang="en-US" altLang="zh-CN" sz="2400" b="1" dirty="0">
                <a:solidFill>
                  <a:srgbClr val="CC3300"/>
                </a:solidFill>
                <a:latin typeface="Times New Roman" panose="02020603050405020304" pitchFamily="18" charset="0"/>
                <a:ea typeface="楷体_GB2312" pitchFamily="49" charset="-122"/>
              </a:rPr>
              <a:t> </a:t>
            </a:r>
            <a:r>
              <a:rPr lang="zh-CN" altLang="en-US" sz="4800" b="1" dirty="0">
                <a:solidFill>
                  <a:srgbClr val="CC3300"/>
                </a:solidFill>
                <a:latin typeface="Times New Roman" panose="02020603050405020304" pitchFamily="18" charset="0"/>
              </a:rPr>
              <a:t>树的遍历和二叉树遍历的对应关系 ？</a:t>
            </a:r>
            <a:endParaRPr lang="zh-CN" altLang="en-US" sz="2400" dirty="0">
              <a:latin typeface="Times New Roman" panose="02020603050405020304" pitchFamily="18" charset="0"/>
              <a:ea typeface="宋体" panose="02010600030101010101" pitchFamily="2" charset="-122"/>
            </a:endParaRPr>
          </a:p>
        </p:txBody>
      </p:sp>
      <p:sp>
        <p:nvSpPr>
          <p:cNvPr id="136195" name="Text Box 3"/>
          <p:cNvSpPr txBox="1"/>
          <p:nvPr/>
        </p:nvSpPr>
        <p:spPr>
          <a:xfrm>
            <a:off x="431800" y="3565525"/>
            <a:ext cx="2235200" cy="701675"/>
          </a:xfrm>
          <a:prstGeom prst="rect">
            <a:avLst/>
          </a:prstGeom>
          <a:noFill/>
          <a:ln w="12700">
            <a:noFill/>
          </a:ln>
        </p:spPr>
        <p:txBody>
          <a:bodyPr wrap="none">
            <a:spAutoFit/>
          </a:bodyPr>
          <a:p>
            <a:pPr eaLnBrk="1" hangingPunct="1"/>
            <a:r>
              <a:rPr lang="zh-CN" altLang="en-US" sz="4000" b="1" dirty="0">
                <a:solidFill>
                  <a:srgbClr val="3333CC"/>
                </a:solidFill>
                <a:latin typeface="Times New Roman" panose="02020603050405020304" pitchFamily="18" charset="0"/>
                <a:ea typeface="楷体_GB2312" pitchFamily="49" charset="-122"/>
              </a:rPr>
              <a:t>先根遍历</a:t>
            </a:r>
            <a:endParaRPr lang="zh-CN" altLang="en-US" sz="2400" b="1" dirty="0">
              <a:latin typeface="Times New Roman" panose="02020603050405020304" pitchFamily="18" charset="0"/>
              <a:ea typeface="楷体_GB2312" pitchFamily="49" charset="-122"/>
            </a:endParaRPr>
          </a:p>
        </p:txBody>
      </p:sp>
      <p:sp>
        <p:nvSpPr>
          <p:cNvPr id="136196" name="Text Box 4"/>
          <p:cNvSpPr txBox="1"/>
          <p:nvPr/>
        </p:nvSpPr>
        <p:spPr>
          <a:xfrm>
            <a:off x="431800" y="4724400"/>
            <a:ext cx="2235200" cy="701675"/>
          </a:xfrm>
          <a:prstGeom prst="rect">
            <a:avLst/>
          </a:prstGeom>
          <a:noFill/>
          <a:ln w="12700">
            <a:noFill/>
          </a:ln>
        </p:spPr>
        <p:txBody>
          <a:bodyPr wrap="none">
            <a:spAutoFit/>
          </a:bodyPr>
          <a:p>
            <a:pPr eaLnBrk="1" hangingPunct="1"/>
            <a:r>
              <a:rPr lang="zh-CN" altLang="en-US" sz="4000" b="1" dirty="0">
                <a:solidFill>
                  <a:srgbClr val="3333CC"/>
                </a:solidFill>
                <a:latin typeface="Times New Roman" panose="02020603050405020304" pitchFamily="18" charset="0"/>
                <a:ea typeface="楷体_GB2312" pitchFamily="49" charset="-122"/>
              </a:rPr>
              <a:t>后根遍历</a:t>
            </a:r>
            <a:endParaRPr lang="zh-CN" altLang="en-US" sz="4000" b="1" dirty="0">
              <a:solidFill>
                <a:srgbClr val="3333CC"/>
              </a:solidFill>
              <a:latin typeface="Times New Roman" panose="02020603050405020304" pitchFamily="18" charset="0"/>
              <a:ea typeface="楷体_GB2312" pitchFamily="49" charset="-122"/>
            </a:endParaRPr>
          </a:p>
        </p:txBody>
      </p:sp>
      <p:sp>
        <p:nvSpPr>
          <p:cNvPr id="136198" name="Rectangle 6"/>
          <p:cNvSpPr/>
          <p:nvPr/>
        </p:nvSpPr>
        <p:spPr>
          <a:xfrm>
            <a:off x="1208088" y="2422525"/>
            <a:ext cx="696912" cy="701675"/>
          </a:xfrm>
          <a:prstGeom prst="rect">
            <a:avLst/>
          </a:prstGeom>
          <a:noFill/>
          <a:ln w="12700">
            <a:noFill/>
          </a:ln>
        </p:spPr>
        <p:txBody>
          <a:bodyPr wrap="none">
            <a:spAutoFit/>
          </a:bodyPr>
          <a:p>
            <a:pPr eaLnBrk="1" hangingPunct="1"/>
            <a:r>
              <a:rPr lang="zh-CN" altLang="en-US" sz="4000" b="1" dirty="0">
                <a:solidFill>
                  <a:srgbClr val="3333CC"/>
                </a:solidFill>
                <a:latin typeface="Times New Roman" panose="02020603050405020304" pitchFamily="18" charset="0"/>
                <a:ea typeface="楷体_GB2312" pitchFamily="49" charset="-122"/>
              </a:rPr>
              <a:t>树</a:t>
            </a:r>
            <a:endParaRPr lang="zh-CN" altLang="en-US" sz="4000" b="1" dirty="0">
              <a:solidFill>
                <a:srgbClr val="3333CC"/>
              </a:solidFill>
              <a:latin typeface="Times New Roman" panose="02020603050405020304" pitchFamily="18" charset="0"/>
              <a:ea typeface="楷体_GB2312" pitchFamily="49" charset="-122"/>
            </a:endParaRPr>
          </a:p>
        </p:txBody>
      </p:sp>
      <p:sp>
        <p:nvSpPr>
          <p:cNvPr id="136199" name="Rectangle 7"/>
          <p:cNvSpPr/>
          <p:nvPr/>
        </p:nvSpPr>
        <p:spPr>
          <a:xfrm>
            <a:off x="6507163" y="2422525"/>
            <a:ext cx="1722437" cy="701675"/>
          </a:xfrm>
          <a:prstGeom prst="rect">
            <a:avLst/>
          </a:prstGeom>
          <a:noFill/>
          <a:ln w="12700">
            <a:noFill/>
          </a:ln>
        </p:spPr>
        <p:txBody>
          <a:bodyPr wrap="none">
            <a:spAutoFit/>
          </a:bodyPr>
          <a:p>
            <a:pPr eaLnBrk="1" hangingPunct="1"/>
            <a:r>
              <a:rPr lang="zh-CN" altLang="en-US" sz="4000" b="1" dirty="0">
                <a:solidFill>
                  <a:srgbClr val="990000"/>
                </a:solidFill>
                <a:latin typeface="Times New Roman" panose="02020603050405020304" pitchFamily="18" charset="0"/>
                <a:ea typeface="楷体_GB2312" pitchFamily="49" charset="-122"/>
              </a:rPr>
              <a:t>二叉树</a:t>
            </a:r>
            <a:endParaRPr lang="zh-CN" altLang="en-US" sz="4000" b="1" dirty="0">
              <a:solidFill>
                <a:srgbClr val="3333CC"/>
              </a:solidFill>
              <a:latin typeface="Times New Roman" panose="02020603050405020304" pitchFamily="18" charset="0"/>
              <a:ea typeface="楷体_GB2312" pitchFamily="49" charset="-122"/>
            </a:endParaRPr>
          </a:p>
        </p:txBody>
      </p:sp>
      <p:sp>
        <p:nvSpPr>
          <p:cNvPr id="136200" name="Rectangle 8"/>
          <p:cNvSpPr/>
          <p:nvPr/>
        </p:nvSpPr>
        <p:spPr>
          <a:xfrm>
            <a:off x="3971925" y="2422525"/>
            <a:ext cx="1209675" cy="701675"/>
          </a:xfrm>
          <a:prstGeom prst="rect">
            <a:avLst/>
          </a:prstGeom>
          <a:noFill/>
          <a:ln w="12700">
            <a:noFill/>
          </a:ln>
        </p:spPr>
        <p:txBody>
          <a:bodyPr wrap="none">
            <a:spAutoFit/>
          </a:bodyPr>
          <a:p>
            <a:pPr eaLnBrk="1" hangingPunct="1"/>
            <a:r>
              <a:rPr lang="zh-CN" altLang="en-US" sz="4000" b="1" dirty="0">
                <a:solidFill>
                  <a:srgbClr val="FFC000"/>
                </a:solidFill>
                <a:latin typeface="Times New Roman" panose="02020603050405020304" pitchFamily="18" charset="0"/>
                <a:ea typeface="楷体_GB2312" pitchFamily="49" charset="-122"/>
              </a:rPr>
              <a:t>森林</a:t>
            </a:r>
            <a:endParaRPr lang="zh-CN" altLang="en-US" sz="4000" b="1" dirty="0">
              <a:solidFill>
                <a:srgbClr val="FFC000"/>
              </a:solidFill>
              <a:latin typeface="Times New Roman" panose="02020603050405020304" pitchFamily="18" charset="0"/>
              <a:ea typeface="楷体_GB2312" pitchFamily="49" charset="-122"/>
            </a:endParaRPr>
          </a:p>
        </p:txBody>
      </p:sp>
      <p:sp>
        <p:nvSpPr>
          <p:cNvPr id="136201" name="Text Box 9"/>
          <p:cNvSpPr txBox="1"/>
          <p:nvPr/>
        </p:nvSpPr>
        <p:spPr>
          <a:xfrm>
            <a:off x="3429000" y="3565525"/>
            <a:ext cx="2235200" cy="701675"/>
          </a:xfrm>
          <a:prstGeom prst="rect">
            <a:avLst/>
          </a:prstGeom>
          <a:noFill/>
          <a:ln w="12700">
            <a:noFill/>
          </a:ln>
        </p:spPr>
        <p:txBody>
          <a:bodyPr wrap="none">
            <a:spAutoFit/>
          </a:bodyPr>
          <a:p>
            <a:pPr eaLnBrk="1" hangingPunct="1"/>
            <a:r>
              <a:rPr lang="zh-CN" altLang="en-US" sz="4000" b="1" dirty="0">
                <a:solidFill>
                  <a:srgbClr val="FFC000"/>
                </a:solidFill>
                <a:latin typeface="Times New Roman" panose="02020603050405020304" pitchFamily="18" charset="0"/>
                <a:ea typeface="楷体_GB2312" pitchFamily="49" charset="-122"/>
              </a:rPr>
              <a:t>先序遍历</a:t>
            </a:r>
            <a:endParaRPr lang="zh-CN" altLang="en-US" sz="4000" b="1" dirty="0">
              <a:solidFill>
                <a:srgbClr val="FFC000"/>
              </a:solidFill>
              <a:latin typeface="Times New Roman" panose="02020603050405020304" pitchFamily="18" charset="0"/>
              <a:ea typeface="楷体_GB2312" pitchFamily="49" charset="-122"/>
            </a:endParaRPr>
          </a:p>
        </p:txBody>
      </p:sp>
      <p:sp>
        <p:nvSpPr>
          <p:cNvPr id="136202" name="Text Box 10"/>
          <p:cNvSpPr txBox="1"/>
          <p:nvPr/>
        </p:nvSpPr>
        <p:spPr>
          <a:xfrm>
            <a:off x="6248400" y="3565525"/>
            <a:ext cx="2235200" cy="701675"/>
          </a:xfrm>
          <a:prstGeom prst="rect">
            <a:avLst/>
          </a:prstGeom>
          <a:noFill/>
          <a:ln w="12700">
            <a:noFill/>
          </a:ln>
        </p:spPr>
        <p:txBody>
          <a:bodyPr wrap="none">
            <a:spAutoFit/>
          </a:bodyPr>
          <a:p>
            <a:pPr eaLnBrk="1" hangingPunct="1"/>
            <a:r>
              <a:rPr lang="zh-CN" altLang="en-US" sz="4000" b="1" dirty="0">
                <a:solidFill>
                  <a:srgbClr val="990000"/>
                </a:solidFill>
                <a:latin typeface="Times New Roman" panose="02020603050405020304" pitchFamily="18" charset="0"/>
                <a:ea typeface="楷体_GB2312" pitchFamily="49" charset="-122"/>
              </a:rPr>
              <a:t>先序遍历</a:t>
            </a:r>
            <a:endParaRPr lang="zh-CN" altLang="en-US" sz="2400" b="1" dirty="0">
              <a:latin typeface="Times New Roman" panose="02020603050405020304" pitchFamily="18" charset="0"/>
              <a:ea typeface="楷体_GB2312" pitchFamily="49" charset="-122"/>
            </a:endParaRPr>
          </a:p>
        </p:txBody>
      </p:sp>
      <p:sp>
        <p:nvSpPr>
          <p:cNvPr id="136203" name="Text Box 11"/>
          <p:cNvSpPr txBox="1"/>
          <p:nvPr/>
        </p:nvSpPr>
        <p:spPr>
          <a:xfrm>
            <a:off x="3429000" y="4708525"/>
            <a:ext cx="2235200" cy="701675"/>
          </a:xfrm>
          <a:prstGeom prst="rect">
            <a:avLst/>
          </a:prstGeom>
          <a:noFill/>
          <a:ln w="12700">
            <a:noFill/>
          </a:ln>
        </p:spPr>
        <p:txBody>
          <a:bodyPr wrap="none">
            <a:spAutoFit/>
          </a:bodyPr>
          <a:p>
            <a:pPr eaLnBrk="1" hangingPunct="1"/>
            <a:r>
              <a:rPr lang="zh-CN" altLang="en-US" sz="4000" b="1" dirty="0">
                <a:solidFill>
                  <a:srgbClr val="FFC000"/>
                </a:solidFill>
                <a:latin typeface="Times New Roman" panose="02020603050405020304" pitchFamily="18" charset="0"/>
                <a:ea typeface="楷体_GB2312" pitchFamily="49" charset="-122"/>
              </a:rPr>
              <a:t>中序遍历</a:t>
            </a:r>
            <a:endParaRPr lang="zh-CN" altLang="en-US" sz="4000" b="1" dirty="0">
              <a:solidFill>
                <a:srgbClr val="FFC000"/>
              </a:solidFill>
              <a:latin typeface="Times New Roman" panose="02020603050405020304" pitchFamily="18" charset="0"/>
              <a:ea typeface="楷体_GB2312" pitchFamily="49" charset="-122"/>
            </a:endParaRPr>
          </a:p>
        </p:txBody>
      </p:sp>
      <p:sp>
        <p:nvSpPr>
          <p:cNvPr id="136204" name="Text Box 12"/>
          <p:cNvSpPr txBox="1"/>
          <p:nvPr/>
        </p:nvSpPr>
        <p:spPr>
          <a:xfrm>
            <a:off x="6223000" y="4708525"/>
            <a:ext cx="2235200" cy="701675"/>
          </a:xfrm>
          <a:prstGeom prst="rect">
            <a:avLst/>
          </a:prstGeom>
          <a:noFill/>
          <a:ln w="12700">
            <a:noFill/>
          </a:ln>
        </p:spPr>
        <p:txBody>
          <a:bodyPr wrap="none">
            <a:spAutoFit/>
          </a:bodyPr>
          <a:p>
            <a:pPr eaLnBrk="1" hangingPunct="1"/>
            <a:r>
              <a:rPr lang="zh-CN" altLang="en-US" sz="4000" b="1" dirty="0">
                <a:solidFill>
                  <a:srgbClr val="990000"/>
                </a:solidFill>
                <a:latin typeface="Times New Roman" panose="02020603050405020304" pitchFamily="18" charset="0"/>
                <a:ea typeface="楷体_GB2312" pitchFamily="49" charset="-122"/>
              </a:rPr>
              <a:t>中序遍历</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6198"/>
                                        </p:tgtEl>
                                        <p:attrNameLst>
                                          <p:attrName>style.visibility</p:attrName>
                                        </p:attrNameLst>
                                      </p:cBhvr>
                                      <p:to>
                                        <p:strVal val="visible"/>
                                      </p:to>
                                    </p:set>
                                    <p:animEffect transition="in" filter="wipe(left)">
                                      <p:cBhvr>
                                        <p:cTn id="7" dur="300"/>
                                        <p:tgtEl>
                                          <p:spTgt spid="136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6200"/>
                                        </p:tgtEl>
                                        <p:attrNameLst>
                                          <p:attrName>style.visibility</p:attrName>
                                        </p:attrNameLst>
                                      </p:cBhvr>
                                      <p:to>
                                        <p:strVal val="visible"/>
                                      </p:to>
                                    </p:set>
                                    <p:animEffect transition="in" filter="wipe(left)">
                                      <p:cBhvr>
                                        <p:cTn id="12" dur="300"/>
                                        <p:tgtEl>
                                          <p:spTgt spid="1362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36199"/>
                                        </p:tgtEl>
                                        <p:attrNameLst>
                                          <p:attrName>style.visibility</p:attrName>
                                        </p:attrNameLst>
                                      </p:cBhvr>
                                      <p:to>
                                        <p:strVal val="visible"/>
                                      </p:to>
                                    </p:set>
                                    <p:animEffect transition="in" filter="wipe(left)">
                                      <p:cBhvr>
                                        <p:cTn id="17" dur="300"/>
                                        <p:tgtEl>
                                          <p:spTgt spid="136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36195"/>
                                        </p:tgtEl>
                                        <p:attrNameLst>
                                          <p:attrName>style.visibility</p:attrName>
                                        </p:attrNameLst>
                                      </p:cBhvr>
                                      <p:to>
                                        <p:strVal val="visible"/>
                                      </p:to>
                                    </p:set>
                                    <p:animEffect transition="in" filter="wipe(left)">
                                      <p:cBhvr>
                                        <p:cTn id="22" dur="300"/>
                                        <p:tgtEl>
                                          <p:spTgt spid="1361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36201"/>
                                        </p:tgtEl>
                                        <p:attrNameLst>
                                          <p:attrName>style.visibility</p:attrName>
                                        </p:attrNameLst>
                                      </p:cBhvr>
                                      <p:to>
                                        <p:strVal val="visible"/>
                                      </p:to>
                                    </p:set>
                                    <p:animEffect transition="in" filter="wipe(left)">
                                      <p:cBhvr>
                                        <p:cTn id="27" dur="300"/>
                                        <p:tgtEl>
                                          <p:spTgt spid="1362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36202"/>
                                        </p:tgtEl>
                                        <p:attrNameLst>
                                          <p:attrName>style.visibility</p:attrName>
                                        </p:attrNameLst>
                                      </p:cBhvr>
                                      <p:to>
                                        <p:strVal val="visible"/>
                                      </p:to>
                                    </p:set>
                                    <p:animEffect transition="in" filter="wipe(left)">
                                      <p:cBhvr>
                                        <p:cTn id="32" dur="300"/>
                                        <p:tgtEl>
                                          <p:spTgt spid="1362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36196"/>
                                        </p:tgtEl>
                                        <p:attrNameLst>
                                          <p:attrName>style.visibility</p:attrName>
                                        </p:attrNameLst>
                                      </p:cBhvr>
                                      <p:to>
                                        <p:strVal val="visible"/>
                                      </p:to>
                                    </p:set>
                                    <p:animEffect transition="in" filter="wipe(left)">
                                      <p:cBhvr>
                                        <p:cTn id="37" dur="300"/>
                                        <p:tgtEl>
                                          <p:spTgt spid="1361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36203"/>
                                        </p:tgtEl>
                                        <p:attrNameLst>
                                          <p:attrName>style.visibility</p:attrName>
                                        </p:attrNameLst>
                                      </p:cBhvr>
                                      <p:to>
                                        <p:strVal val="visible"/>
                                      </p:to>
                                    </p:set>
                                    <p:animEffect transition="in" filter="wipe(left)">
                                      <p:cBhvr>
                                        <p:cTn id="42" dur="300"/>
                                        <p:tgtEl>
                                          <p:spTgt spid="1362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36204"/>
                                        </p:tgtEl>
                                        <p:attrNameLst>
                                          <p:attrName>style.visibility</p:attrName>
                                        </p:attrNameLst>
                                      </p:cBhvr>
                                      <p:to>
                                        <p:strVal val="visible"/>
                                      </p:to>
                                    </p:set>
                                    <p:animEffect transition="in" filter="wipe(left)">
                                      <p:cBhvr>
                                        <p:cTn id="47" dur="300"/>
                                        <p:tgtEl>
                                          <p:spTgt spid="136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p:bldP spid="136196" grpId="0"/>
      <p:bldP spid="136198" grpId="0"/>
      <p:bldP spid="136199" grpId="0"/>
      <p:bldP spid="136200" grpId="0"/>
      <p:bldP spid="136201" grpId="0"/>
      <p:bldP spid="136202" grpId="0"/>
      <p:bldP spid="136203" grpId="0"/>
      <p:bldP spid="13620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p:nvPr/>
        </p:nvSpPr>
        <p:spPr>
          <a:xfrm>
            <a:off x="222885" y="37782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6.5 </a:t>
            </a:r>
            <a:r>
              <a:rPr lang="zh-CN" altLang="en-US" sz="3200" b="1" dirty="0">
                <a:latin typeface="黑体" panose="02010609060101010101" pitchFamily="2" charset="-122"/>
                <a:ea typeface="黑体" panose="02010609060101010101" pitchFamily="2" charset="-122"/>
                <a:cs typeface="黑体" panose="02010609060101010101" pitchFamily="2" charset="-122"/>
              </a:rPr>
              <a:t>哈夫曼树及其应用</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09571" name="Text Box 3"/>
          <p:cNvSpPr txBox="1"/>
          <p:nvPr/>
        </p:nvSpPr>
        <p:spPr>
          <a:xfrm>
            <a:off x="222885" y="1321435"/>
            <a:ext cx="7848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6.5.1 </a:t>
            </a:r>
            <a:r>
              <a:rPr lang="zh-CN" altLang="en-US" b="1"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哈夫曼树的基本概念</a:t>
            </a:r>
            <a:endParaRPr lang="zh-CN" altLang="en-US" b="1"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09573" name="Text Box 5"/>
          <p:cNvSpPr txBox="1"/>
          <p:nvPr/>
        </p:nvSpPr>
        <p:spPr>
          <a:xfrm>
            <a:off x="635" y="1843405"/>
            <a:ext cx="9144000" cy="353822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200000"/>
              </a:lnSpc>
              <a:spcBef>
                <a:spcPts val="0"/>
              </a:spcBef>
              <a:buFontTx/>
              <a:buNone/>
            </a:pPr>
            <a:r>
              <a:rPr lang="zh-CN" altLang="en-US" b="1" dirty="0">
                <a:solidFill>
                  <a:srgbClr val="C00000"/>
                </a:solidFill>
                <a:latin typeface="华文仿宋" panose="02010600040101010101" pitchFamily="2" charset="-122"/>
                <a:ea typeface="华文仿宋" panose="02010600040101010101" pitchFamily="2" charset="-122"/>
              </a:rPr>
              <a:t>路径</a:t>
            </a:r>
            <a:r>
              <a:rPr lang="zh-CN" altLang="en-US" b="1" dirty="0">
                <a:latin typeface="华文仿宋" panose="02010600040101010101" pitchFamily="2" charset="-122"/>
                <a:ea typeface="华文仿宋" panose="02010600040101010101" pitchFamily="2" charset="-122"/>
              </a:rPr>
              <a:t>：指从一个结点到另一个结点之间的分支序列。</a:t>
            </a:r>
            <a:endParaRPr lang="zh-CN" altLang="en-US" b="1" dirty="0">
              <a:latin typeface="华文仿宋" panose="02010600040101010101" pitchFamily="2" charset="-122"/>
              <a:ea typeface="华文仿宋" panose="02010600040101010101" pitchFamily="2" charset="-122"/>
            </a:endParaRPr>
          </a:p>
          <a:p>
            <a:pPr marL="0" lvl="0" indent="0" eaLnBrk="1" hangingPunct="1">
              <a:lnSpc>
                <a:spcPct val="200000"/>
              </a:lnSpc>
              <a:spcBef>
                <a:spcPts val="0"/>
              </a:spcBef>
              <a:buFontTx/>
              <a:buNone/>
            </a:pPr>
            <a:r>
              <a:rPr lang="zh-CN" altLang="en-US" b="1" dirty="0">
                <a:solidFill>
                  <a:srgbClr val="C00000"/>
                </a:solidFill>
                <a:latin typeface="华文仿宋" panose="02010600040101010101" pitchFamily="2" charset="-122"/>
                <a:ea typeface="华文仿宋" panose="02010600040101010101" pitchFamily="2" charset="-122"/>
              </a:rPr>
              <a:t>路径长度</a:t>
            </a:r>
            <a:r>
              <a:rPr lang="zh-CN" altLang="en-US" b="1" dirty="0">
                <a:latin typeface="华文仿宋" panose="02010600040101010101" pitchFamily="2" charset="-122"/>
                <a:ea typeface="华文仿宋" panose="02010600040101010101" pitchFamily="2" charset="-122"/>
              </a:rPr>
              <a:t>：指从一个结点到另一个结点所经过的分支数目。</a:t>
            </a:r>
            <a:endParaRPr lang="zh-CN" altLang="en-US" b="1" dirty="0">
              <a:latin typeface="华文仿宋" panose="02010600040101010101" pitchFamily="2" charset="-122"/>
              <a:ea typeface="华文仿宋" panose="02010600040101010101" pitchFamily="2" charset="-122"/>
            </a:endParaRPr>
          </a:p>
          <a:p>
            <a:pPr marL="0" lvl="0" indent="0" eaLnBrk="1" hangingPunct="1">
              <a:lnSpc>
                <a:spcPct val="200000"/>
              </a:lnSpc>
              <a:spcBef>
                <a:spcPts val="0"/>
              </a:spcBef>
              <a:buFontTx/>
              <a:buNone/>
            </a:pPr>
            <a:r>
              <a:rPr lang="zh-CN" altLang="en-US" b="1" dirty="0">
                <a:solidFill>
                  <a:srgbClr val="C00000"/>
                </a:solidFill>
                <a:latin typeface="华文仿宋" panose="02010600040101010101" pitchFamily="2" charset="-122"/>
                <a:ea typeface="华文仿宋" panose="02010600040101010101" pitchFamily="2" charset="-122"/>
              </a:rPr>
              <a:t>结点的权</a:t>
            </a:r>
            <a:r>
              <a:rPr lang="zh-CN" altLang="en-US" b="1" dirty="0">
                <a:latin typeface="华文仿宋" panose="02010600040101010101" pitchFamily="2" charset="-122"/>
                <a:ea typeface="华文仿宋" panose="02010600040101010101" pitchFamily="2" charset="-122"/>
              </a:rPr>
              <a:t>：给树的每个结点赋予一个具有某种实际意义的实数，我们称该实数为这个</a:t>
            </a:r>
            <a:r>
              <a:rPr lang="zh-CN" altLang="en-US" b="1" dirty="0">
                <a:solidFill>
                  <a:schemeClr val="tx1"/>
                </a:solidFill>
                <a:latin typeface="华文仿宋" panose="02010600040101010101" pitchFamily="2" charset="-122"/>
                <a:ea typeface="华文仿宋" panose="02010600040101010101" pitchFamily="2" charset="-122"/>
              </a:rPr>
              <a:t>结点的权</a:t>
            </a:r>
            <a:r>
              <a:rPr lang="zh-CN" altLang="en-US" b="1" dirty="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p:nvPr/>
        </p:nvSpPr>
        <p:spPr>
          <a:xfrm>
            <a:off x="0" y="466090"/>
            <a:ext cx="914463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C00000"/>
                </a:solidFill>
                <a:latin typeface="华文仿宋" panose="02010600040101010101" pitchFamily="2" charset="-122"/>
                <a:ea typeface="华文仿宋" panose="02010600040101010101" pitchFamily="2" charset="-122"/>
              </a:rPr>
              <a:t>带权路径长度</a:t>
            </a:r>
            <a:r>
              <a:rPr lang="zh-CN" altLang="en-US" b="1" dirty="0">
                <a:latin typeface="华文仿宋" panose="02010600040101010101" pitchFamily="2" charset="-122"/>
                <a:ea typeface="华文仿宋" panose="02010600040101010101" pitchFamily="2" charset="-122"/>
              </a:rPr>
              <a:t>：</a:t>
            </a:r>
            <a:r>
              <a:rPr lang="zh-CN" altLang="en-US" dirty="0">
                <a:solidFill>
                  <a:schemeClr val="tx1"/>
                </a:solidFill>
                <a:latin typeface="华文仿宋" panose="02010600040101010101" pitchFamily="2" charset="-122"/>
                <a:ea typeface="华文仿宋" panose="02010600040101010101" pitchFamily="2" charset="-122"/>
              </a:rPr>
              <a:t>在树形结构中，我们把从树根到某一结点的</a:t>
            </a:r>
            <a:r>
              <a:rPr lang="zh-CN" altLang="en-US" b="1" dirty="0">
                <a:solidFill>
                  <a:srgbClr val="002060"/>
                </a:solidFill>
                <a:latin typeface="华文仿宋" panose="02010600040101010101" pitchFamily="2" charset="-122"/>
                <a:ea typeface="华文仿宋" panose="02010600040101010101" pitchFamily="2" charset="-122"/>
              </a:rPr>
              <a:t>路径长度</a:t>
            </a:r>
            <a:r>
              <a:rPr lang="zh-CN" altLang="en-US" dirty="0">
                <a:solidFill>
                  <a:schemeClr val="tx1"/>
                </a:solidFill>
                <a:latin typeface="华文仿宋" panose="02010600040101010101" pitchFamily="2" charset="-122"/>
                <a:ea typeface="华文仿宋" panose="02010600040101010101" pitchFamily="2" charset="-122"/>
              </a:rPr>
              <a:t>与</a:t>
            </a:r>
            <a:r>
              <a:rPr lang="zh-CN" altLang="en-US" b="1" dirty="0">
                <a:solidFill>
                  <a:srgbClr val="002060"/>
                </a:solidFill>
                <a:latin typeface="华文仿宋" panose="02010600040101010101" pitchFamily="2" charset="-122"/>
                <a:ea typeface="华文仿宋" panose="02010600040101010101" pitchFamily="2" charset="-122"/>
              </a:rPr>
              <a:t>该结点的权</a:t>
            </a:r>
            <a:r>
              <a:rPr lang="zh-CN" altLang="en-US" dirty="0">
                <a:solidFill>
                  <a:schemeClr val="tx1"/>
                </a:solidFill>
                <a:latin typeface="华文仿宋" panose="02010600040101010101" pitchFamily="2" charset="-122"/>
                <a:ea typeface="华文仿宋" panose="02010600040101010101" pitchFamily="2" charset="-122"/>
              </a:rPr>
              <a:t>的</a:t>
            </a:r>
            <a:r>
              <a:rPr lang="zh-CN" altLang="en-US" b="1" dirty="0">
                <a:solidFill>
                  <a:srgbClr val="002060"/>
                </a:solidFill>
                <a:latin typeface="华文仿宋" panose="02010600040101010101" pitchFamily="2" charset="-122"/>
                <a:ea typeface="华文仿宋" panose="02010600040101010101" pitchFamily="2" charset="-122"/>
              </a:rPr>
              <a:t>乘积</a:t>
            </a:r>
            <a:r>
              <a:rPr lang="zh-CN" altLang="en-US" dirty="0">
                <a:solidFill>
                  <a:schemeClr val="tx1"/>
                </a:solidFill>
                <a:latin typeface="华文仿宋" panose="02010600040101010101" pitchFamily="2" charset="-122"/>
                <a:ea typeface="华文仿宋" panose="02010600040101010101" pitchFamily="2" charset="-122"/>
              </a:rPr>
              <a:t>，叫做该结点的带权路径长度。</a:t>
            </a:r>
            <a:endParaRPr lang="zh-CN" altLang="en-US" dirty="0">
              <a:solidFill>
                <a:schemeClr val="tx1"/>
              </a:solidFill>
              <a:latin typeface="华文仿宋" panose="02010600040101010101" pitchFamily="2" charset="-122"/>
              <a:ea typeface="华文仿宋" panose="02010600040101010101" pitchFamily="2" charset="-122"/>
            </a:endParaRPr>
          </a:p>
        </p:txBody>
      </p:sp>
      <p:sp>
        <p:nvSpPr>
          <p:cNvPr id="110595" name="Text Box 3"/>
          <p:cNvSpPr txBox="1"/>
          <p:nvPr/>
        </p:nvSpPr>
        <p:spPr>
          <a:xfrm>
            <a:off x="0" y="2496185"/>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C00000"/>
                </a:solidFill>
                <a:latin typeface="华文仿宋" panose="02010600040101010101" pitchFamily="2" charset="-122"/>
                <a:ea typeface="华文仿宋" panose="02010600040101010101" pitchFamily="2" charset="-122"/>
              </a:rPr>
              <a:t>树的带权路径长度</a:t>
            </a:r>
            <a:r>
              <a:rPr lang="zh-CN" altLang="en-US" b="1"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为树中</a:t>
            </a:r>
            <a:r>
              <a:rPr lang="zh-CN" altLang="en-US" b="1" dirty="0">
                <a:solidFill>
                  <a:srgbClr val="002060"/>
                </a:solidFill>
                <a:latin typeface="华文仿宋" panose="02010600040101010101" pitchFamily="2" charset="-122"/>
                <a:ea typeface="华文仿宋" panose="02010600040101010101" pitchFamily="2" charset="-122"/>
              </a:rPr>
              <a:t>所有</a:t>
            </a:r>
            <a:r>
              <a:rPr lang="zh-CN" altLang="en-US" b="1" dirty="0">
                <a:solidFill>
                  <a:srgbClr val="FF0000"/>
                </a:solidFill>
                <a:latin typeface="华文仿宋" panose="02010600040101010101" pitchFamily="2" charset="-122"/>
                <a:ea typeface="华文仿宋" panose="02010600040101010101" pitchFamily="2" charset="-122"/>
              </a:rPr>
              <a:t>叶子结点</a:t>
            </a:r>
            <a:r>
              <a:rPr lang="zh-CN" altLang="en-US" dirty="0">
                <a:latin typeface="华文仿宋" panose="02010600040101010101" pitchFamily="2" charset="-122"/>
                <a:ea typeface="华文仿宋" panose="02010600040101010101" pitchFamily="2" charset="-122"/>
              </a:rPr>
              <a:t>的</a:t>
            </a:r>
            <a:r>
              <a:rPr lang="zh-CN" altLang="en-US" b="1" dirty="0">
                <a:solidFill>
                  <a:srgbClr val="002060"/>
                </a:solidFill>
                <a:latin typeface="华文仿宋" panose="02010600040101010101" pitchFamily="2" charset="-122"/>
                <a:ea typeface="华文仿宋" panose="02010600040101010101" pitchFamily="2" charset="-122"/>
              </a:rPr>
              <a:t>带权路径长度之和</a:t>
            </a:r>
            <a:r>
              <a:rPr lang="zh-CN" altLang="en-US" dirty="0">
                <a:latin typeface="华文仿宋" panose="02010600040101010101" pitchFamily="2" charset="-122"/>
                <a:ea typeface="华文仿宋" panose="02010600040101010101" pitchFamily="2" charset="-122"/>
              </a:rPr>
              <a:t>，通常记为：</a:t>
            </a:r>
            <a:endParaRPr lang="zh-CN" altLang="en-US" dirty="0">
              <a:latin typeface="华文仿宋" panose="02010600040101010101" pitchFamily="2" charset="-122"/>
              <a:ea typeface="华文仿宋" panose="02010600040101010101" pitchFamily="2" charset="-122"/>
            </a:endParaRPr>
          </a:p>
        </p:txBody>
      </p:sp>
      <p:grpSp>
        <p:nvGrpSpPr>
          <p:cNvPr id="110596" name="Group 7"/>
          <p:cNvGrpSpPr/>
          <p:nvPr/>
        </p:nvGrpSpPr>
        <p:grpSpPr>
          <a:xfrm>
            <a:off x="3034665" y="3143885"/>
            <a:ext cx="2895600" cy="838200"/>
            <a:chOff x="720" y="2640"/>
            <a:chExt cx="1824" cy="528"/>
          </a:xfrm>
        </p:grpSpPr>
        <p:sp>
          <p:nvSpPr>
            <p:cNvPr id="110598" name="Text Box 4"/>
            <p:cNvSpPr txBox="1"/>
            <p:nvPr/>
          </p:nvSpPr>
          <p:spPr>
            <a:xfrm>
              <a:off x="720" y="2736"/>
              <a:ext cx="1824" cy="3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rPr>
                <a:t>WPL=</a:t>
              </a:r>
              <a:r>
                <a:rPr lang="en-US" altLang="zh-CN" b="1" dirty="0">
                  <a:latin typeface="Times New Roman" panose="02020603050405020304" pitchFamily="18" charset="0"/>
                  <a:sym typeface="Symbol" panose="05050102010706020507" pitchFamily="18" charset="2"/>
                </a:rPr>
                <a:t>w</a:t>
              </a:r>
              <a:r>
                <a:rPr lang="en-US" altLang="zh-CN" b="1" baseline="-25000"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×l</a:t>
              </a:r>
              <a:r>
                <a:rPr lang="en-US" altLang="zh-CN" b="1" baseline="-25000" dirty="0">
                  <a:latin typeface="Times New Roman" panose="02020603050405020304" pitchFamily="18" charset="0"/>
                  <a:sym typeface="Symbol" panose="05050102010706020507" pitchFamily="18" charset="2"/>
                </a:rPr>
                <a:t>i</a:t>
              </a:r>
              <a:endParaRPr lang="en-US" altLang="zh-CN" b="1" baseline="-25000" dirty="0">
                <a:latin typeface="Times New Roman" panose="02020603050405020304" pitchFamily="18" charset="0"/>
                <a:sym typeface="Symbol" panose="05050102010706020507" pitchFamily="18" charset="2"/>
              </a:endParaRPr>
            </a:p>
          </p:txBody>
        </p:sp>
        <p:sp>
          <p:nvSpPr>
            <p:cNvPr id="110599" name="Text Box 5"/>
            <p:cNvSpPr txBox="1"/>
            <p:nvPr/>
          </p:nvSpPr>
          <p:spPr>
            <a:xfrm>
              <a:off x="1344" y="2976"/>
              <a:ext cx="432" cy="19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dirty="0">
                  <a:latin typeface="Times New Roman" panose="02020603050405020304" pitchFamily="18" charset="0"/>
                </a:rPr>
                <a:t>i=1</a:t>
              </a:r>
              <a:endParaRPr lang="en-US" altLang="zh-CN" sz="1400" dirty="0">
                <a:latin typeface="Times New Roman" panose="02020603050405020304" pitchFamily="18" charset="0"/>
              </a:endParaRPr>
            </a:p>
          </p:txBody>
        </p:sp>
        <p:sp>
          <p:nvSpPr>
            <p:cNvPr id="110600" name="Text Box 6"/>
            <p:cNvSpPr txBox="1"/>
            <p:nvPr/>
          </p:nvSpPr>
          <p:spPr>
            <a:xfrm>
              <a:off x="1392" y="2640"/>
              <a:ext cx="240" cy="19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dirty="0">
                  <a:latin typeface="Times New Roman" panose="02020603050405020304" pitchFamily="18" charset="0"/>
                </a:rPr>
                <a:t>n</a:t>
              </a:r>
              <a:endParaRPr lang="en-US" altLang="zh-CN" sz="1400" dirty="0">
                <a:latin typeface="Times New Roman" panose="02020603050405020304" pitchFamily="18" charset="0"/>
              </a:endParaRPr>
            </a:p>
          </p:txBody>
        </p:sp>
      </p:grpSp>
      <p:sp>
        <p:nvSpPr>
          <p:cNvPr id="110597" name="Text Box 8"/>
          <p:cNvSpPr txBox="1"/>
          <p:nvPr/>
        </p:nvSpPr>
        <p:spPr>
          <a:xfrm>
            <a:off x="0" y="4134485"/>
            <a:ext cx="914527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其中</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为叶子结点的个数， </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w</a:t>
            </a:r>
            <a:r>
              <a:rPr lang="en-US" altLang="zh-CN" baseline="-25000"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i</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为第</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i</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个叶子结点的权值，</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l</a:t>
            </a:r>
            <a:r>
              <a:rPr lang="en-US" altLang="zh-CN" baseline="-25000"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i</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为第</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i</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个叶子结点的路径长度。</a:t>
            </a:r>
            <a:endParaRPr lang="zh-CN" altLang="en-US" baseline="-25000"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14935" y="316865"/>
            <a:ext cx="83820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基本操作：</a:t>
            </a:r>
            <a:endParaRPr lang="zh-CN" altLang="en-US" b="1" dirty="0">
              <a:solidFill>
                <a:srgbClr val="FF0000"/>
              </a:solidFill>
              <a:latin typeface="Times New Roman" panose="02020603050405020304" pitchFamily="18" charset="0"/>
            </a:endParaRPr>
          </a:p>
        </p:txBody>
      </p:sp>
      <p:sp>
        <p:nvSpPr>
          <p:cNvPr id="12291" name="Text Box 3"/>
          <p:cNvSpPr txBox="1"/>
          <p:nvPr/>
        </p:nvSpPr>
        <p:spPr>
          <a:xfrm>
            <a:off x="0" y="716915"/>
            <a:ext cx="9726295" cy="52622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457200" lvl="0" indent="-457200" eaLnBrk="1" hangingPunct="1">
              <a:lnSpc>
                <a:spcPct val="150000"/>
              </a:lnSpc>
              <a:spcBef>
                <a:spcPts val="0"/>
              </a:spcBef>
              <a:buFontTx/>
              <a:buAutoNum type="arabicParenBoth"/>
            </a:pPr>
            <a:r>
              <a:rPr lang="en-US" altLang="zh-CN" b="1" dirty="0">
                <a:solidFill>
                  <a:srgbClr val="FF0000"/>
                </a:solidFill>
                <a:uFillTx/>
                <a:latin typeface="Times New Roman" panose="02020603050405020304" pitchFamily="18" charset="0"/>
              </a:rPr>
              <a:t> InitTree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将</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初始化为一棵空树。 </a:t>
            </a:r>
            <a:endParaRPr lang="zh-CN" altLang="en-US" dirty="0">
              <a:solidFill>
                <a:schemeClr val="tx1"/>
              </a:solidFill>
              <a:uFillTx/>
              <a:latin typeface="Times New Roman" panose="02020603050405020304" pitchFamily="18" charset="0"/>
            </a:endParaRPr>
          </a:p>
          <a:p>
            <a:pPr marL="457200" lvl="0" indent="-4572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(2) DestoryTree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销毁树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457200" lvl="0" indent="-4572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(3) CreateTree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创建树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457200" lvl="0" indent="-4572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(4) TreeEmpty</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若</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为空，则返回</a:t>
            </a:r>
            <a:r>
              <a:rPr lang="en-US" altLang="zh-CN" dirty="0">
                <a:solidFill>
                  <a:schemeClr val="tx1"/>
                </a:solidFill>
                <a:uFillTx/>
                <a:latin typeface="Times New Roman" panose="02020603050405020304" pitchFamily="18" charset="0"/>
              </a:rPr>
              <a:t>TRUE</a:t>
            </a:r>
            <a:r>
              <a:rPr lang="zh-CN" altLang="en-US" dirty="0">
                <a:solidFill>
                  <a:schemeClr val="tx1"/>
                </a:solidFill>
                <a:uFillTx/>
                <a:latin typeface="Times New Roman" panose="02020603050405020304" pitchFamily="18" charset="0"/>
              </a:rPr>
              <a:t>，否</a:t>
            </a:r>
            <a:endParaRPr lang="zh-CN" altLang="en-US" dirty="0">
              <a:solidFill>
                <a:schemeClr val="tx1"/>
              </a:solidFill>
              <a:uFillTx/>
              <a:latin typeface="Times New Roman" panose="02020603050405020304" pitchFamily="18" charset="0"/>
            </a:endParaRPr>
          </a:p>
          <a:p>
            <a:pPr marL="457200" lvl="0" indent="-457200" eaLnBrk="1" hangingPunct="1">
              <a:lnSpc>
                <a:spcPct val="150000"/>
              </a:lnSpc>
              <a:spcBef>
                <a:spcPts val="0"/>
              </a:spcBef>
              <a:buFontTx/>
              <a:buNone/>
            </a:pPr>
            <a:r>
              <a:rPr lang="zh-CN" altLang="en-US" dirty="0">
                <a:solidFill>
                  <a:schemeClr val="tx1"/>
                </a:solidFill>
                <a:uFillTx/>
                <a:latin typeface="Times New Roman" panose="02020603050405020304" pitchFamily="18" charset="0"/>
              </a:rPr>
              <a:t>则返回</a:t>
            </a:r>
            <a:r>
              <a:rPr lang="en-US" altLang="zh-CN" dirty="0">
                <a:solidFill>
                  <a:schemeClr val="tx1"/>
                </a:solidFill>
                <a:uFillTx/>
                <a:latin typeface="Times New Roman" panose="02020603050405020304" pitchFamily="18" charset="0"/>
              </a:rPr>
              <a:t>FALSE</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457200" lvl="0" indent="-4572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(5) Root</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返回树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的根。 </a:t>
            </a:r>
            <a:endParaRPr lang="zh-CN" altLang="en-US" dirty="0">
              <a:solidFill>
                <a:schemeClr val="tx1"/>
              </a:solidFill>
              <a:uFillTx/>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(6) Parent</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x</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存在，</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是</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的某个结点，</a:t>
            </a:r>
            <a:endParaRPr lang="zh-CN" altLang="en-US" dirty="0">
              <a:solidFill>
                <a:schemeClr val="tx1"/>
              </a:solidFill>
              <a:uFillTx/>
              <a:latin typeface="Times New Roman" panose="02020603050405020304" pitchFamily="18" charset="0"/>
            </a:endParaRPr>
          </a:p>
          <a:p>
            <a:pPr marL="0" lvl="0" indent="0" eaLnBrk="1" hangingPunct="1">
              <a:lnSpc>
                <a:spcPct val="150000"/>
              </a:lnSpc>
              <a:spcBef>
                <a:spcPts val="0"/>
              </a:spcBef>
              <a:buFontTx/>
              <a:buNone/>
            </a:pPr>
            <a:r>
              <a:rPr lang="zh-CN" altLang="en-US" dirty="0">
                <a:solidFill>
                  <a:schemeClr val="tx1"/>
                </a:solidFill>
                <a:uFillTx/>
                <a:latin typeface="Times New Roman" panose="02020603050405020304" pitchFamily="18" charset="0"/>
              </a:rPr>
              <a:t>若</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为非根结点，则返回它的双亲，否则返回“空”。 </a:t>
            </a:r>
            <a:endParaRPr lang="zh-CN" altLang="en-US" dirty="0">
              <a:solidFill>
                <a:schemeClr val="tx1"/>
              </a:solidFill>
              <a:uFillTx/>
              <a:latin typeface="Times New Roman" panose="02020603050405020304"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p:nvPr/>
        </p:nvSpPr>
        <p:spPr>
          <a:xfrm>
            <a:off x="609600" y="83820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例如下图所示的具有不同带权路径长度的二叉树</a:t>
            </a:r>
            <a:endParaRPr lang="zh-CN" altLang="en-US" dirty="0">
              <a:latin typeface="华文仿宋" panose="02010600040101010101" pitchFamily="2" charset="-122"/>
              <a:ea typeface="华文仿宋" panose="02010600040101010101" pitchFamily="2" charset="-122"/>
            </a:endParaRPr>
          </a:p>
        </p:txBody>
      </p:sp>
      <p:sp>
        <p:nvSpPr>
          <p:cNvPr id="111619" name="Text Box 3"/>
          <p:cNvSpPr txBox="1"/>
          <p:nvPr/>
        </p:nvSpPr>
        <p:spPr>
          <a:xfrm>
            <a:off x="685800" y="1524000"/>
            <a:ext cx="8153400" cy="1814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b="1" dirty="0">
                <a:latin typeface="Times New Roman" panose="02020603050405020304" pitchFamily="18" charset="0"/>
              </a:rPr>
              <a:t>WPL(a)=7×2</a:t>
            </a:r>
            <a:r>
              <a:rPr lang="zh-CN" altLang="en-US" b="1" dirty="0">
                <a:latin typeface="Times New Roman" panose="02020603050405020304" pitchFamily="18" charset="0"/>
              </a:rPr>
              <a:t>＋</a:t>
            </a:r>
            <a:r>
              <a:rPr lang="en-US" altLang="zh-CN" b="1" dirty="0">
                <a:latin typeface="Times New Roman" panose="02020603050405020304" pitchFamily="18" charset="0"/>
              </a:rPr>
              <a:t>5×2</a:t>
            </a:r>
            <a:r>
              <a:rPr lang="zh-CN" altLang="en-US" b="1" dirty="0">
                <a:latin typeface="Times New Roman" panose="02020603050405020304" pitchFamily="18" charset="0"/>
              </a:rPr>
              <a:t>＋</a:t>
            </a:r>
            <a:r>
              <a:rPr lang="en-US" altLang="zh-CN" b="1" dirty="0">
                <a:latin typeface="Times New Roman" panose="02020603050405020304" pitchFamily="18" charset="0"/>
              </a:rPr>
              <a:t>2×2</a:t>
            </a:r>
            <a:r>
              <a:rPr lang="zh-CN" altLang="en-US" b="1" dirty="0">
                <a:latin typeface="Times New Roman" panose="02020603050405020304" pitchFamily="18" charset="0"/>
              </a:rPr>
              <a:t>＋</a:t>
            </a:r>
            <a:r>
              <a:rPr lang="en-US" altLang="zh-CN" b="1" dirty="0">
                <a:latin typeface="Times New Roman" panose="02020603050405020304" pitchFamily="18" charset="0"/>
              </a:rPr>
              <a:t>4×2</a:t>
            </a:r>
            <a:r>
              <a:rPr lang="zh-CN" altLang="en-US" b="1" dirty="0">
                <a:latin typeface="Times New Roman" panose="02020603050405020304" pitchFamily="18" charset="0"/>
              </a:rPr>
              <a:t>＝</a:t>
            </a:r>
            <a:r>
              <a:rPr lang="en-US" altLang="zh-CN" b="1" dirty="0">
                <a:latin typeface="Times New Roman" panose="02020603050405020304" pitchFamily="18" charset="0"/>
              </a:rPr>
              <a:t>36</a:t>
            </a:r>
            <a:endParaRPr lang="en-US" altLang="zh-CN"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b="1" dirty="0">
                <a:latin typeface="Times New Roman" panose="02020603050405020304" pitchFamily="18" charset="0"/>
              </a:rPr>
              <a:t>WPL(b)=4×2</a:t>
            </a:r>
            <a:r>
              <a:rPr lang="zh-CN" altLang="en-US" b="1" dirty="0">
                <a:latin typeface="Times New Roman" panose="02020603050405020304" pitchFamily="18" charset="0"/>
              </a:rPr>
              <a:t>＋</a:t>
            </a:r>
            <a:r>
              <a:rPr lang="en-US" altLang="zh-CN" b="1" dirty="0">
                <a:latin typeface="Times New Roman" panose="02020603050405020304" pitchFamily="18" charset="0"/>
              </a:rPr>
              <a:t>7×3</a:t>
            </a:r>
            <a:r>
              <a:rPr lang="zh-CN" altLang="en-US" b="1" dirty="0">
                <a:latin typeface="Times New Roman" panose="02020603050405020304" pitchFamily="18" charset="0"/>
              </a:rPr>
              <a:t>＋</a:t>
            </a:r>
            <a:r>
              <a:rPr lang="en-US" altLang="zh-CN" b="1" dirty="0">
                <a:latin typeface="Times New Roman" panose="02020603050405020304" pitchFamily="18" charset="0"/>
              </a:rPr>
              <a:t>5×3</a:t>
            </a:r>
            <a:r>
              <a:rPr lang="zh-CN" altLang="en-US" b="1" dirty="0">
                <a:latin typeface="Times New Roman" panose="02020603050405020304" pitchFamily="18" charset="0"/>
              </a:rPr>
              <a:t>＋</a:t>
            </a:r>
            <a:r>
              <a:rPr lang="en-US" altLang="zh-CN" b="1" dirty="0">
                <a:latin typeface="Times New Roman" panose="02020603050405020304" pitchFamily="18" charset="0"/>
              </a:rPr>
              <a:t>2×1</a:t>
            </a:r>
            <a:r>
              <a:rPr lang="zh-CN" altLang="en-US" b="1" dirty="0">
                <a:latin typeface="Times New Roman" panose="02020603050405020304" pitchFamily="18" charset="0"/>
              </a:rPr>
              <a:t>＝</a:t>
            </a:r>
            <a:r>
              <a:rPr lang="en-US" altLang="zh-CN" b="1" dirty="0">
                <a:latin typeface="Times New Roman" panose="02020603050405020304" pitchFamily="18" charset="0"/>
              </a:rPr>
              <a:t>46</a:t>
            </a:r>
            <a:endParaRPr lang="en-US" altLang="zh-CN" b="1" dirty="0">
              <a:latin typeface="Times New Roman" panose="02020603050405020304" pitchFamily="18" charset="0"/>
            </a:endParaRPr>
          </a:p>
          <a:p>
            <a:pPr marL="0" lvl="0" indent="0" eaLnBrk="1" hangingPunct="1">
              <a:lnSpc>
                <a:spcPct val="100000"/>
              </a:lnSpc>
              <a:spcBef>
                <a:spcPct val="50000"/>
              </a:spcBef>
              <a:buFontTx/>
              <a:buNone/>
            </a:pPr>
            <a:r>
              <a:rPr lang="en-US" altLang="zh-CN" b="1" dirty="0">
                <a:latin typeface="Times New Roman" panose="02020603050405020304" pitchFamily="18" charset="0"/>
              </a:rPr>
              <a:t>WPL(c)=7</a:t>
            </a:r>
            <a:r>
              <a:rPr lang="en-US" altLang="zh-CN" b="1" dirty="0">
                <a:latin typeface="宋体" panose="02010600030101010101" pitchFamily="2" charset="-122"/>
              </a:rPr>
              <a:t>×</a:t>
            </a:r>
            <a:r>
              <a:rPr lang="en-US" altLang="zh-CN" b="1" dirty="0">
                <a:latin typeface="Times New Roman" panose="02020603050405020304" pitchFamily="18" charset="0"/>
              </a:rPr>
              <a:t>1</a:t>
            </a:r>
            <a:r>
              <a:rPr lang="zh-CN" altLang="en-US" b="1" dirty="0">
                <a:latin typeface="宋体" panose="02010600030101010101" pitchFamily="2" charset="-122"/>
              </a:rPr>
              <a:t>＋</a:t>
            </a:r>
            <a:r>
              <a:rPr lang="en-US" altLang="zh-CN" b="1" dirty="0">
                <a:latin typeface="Times New Roman" panose="02020603050405020304" pitchFamily="18" charset="0"/>
              </a:rPr>
              <a:t>5</a:t>
            </a:r>
            <a:r>
              <a:rPr lang="en-US" altLang="zh-CN" b="1" dirty="0">
                <a:latin typeface="宋体" panose="02010600030101010101" pitchFamily="2" charset="-122"/>
              </a:rPr>
              <a:t>×</a:t>
            </a:r>
            <a:r>
              <a:rPr lang="en-US" altLang="zh-CN" b="1" dirty="0">
                <a:latin typeface="Times New Roman" panose="02020603050405020304" pitchFamily="18" charset="0"/>
              </a:rPr>
              <a:t>2</a:t>
            </a:r>
            <a:r>
              <a:rPr lang="zh-CN" altLang="en-US" b="1" dirty="0">
                <a:latin typeface="宋体" panose="02010600030101010101" pitchFamily="2" charset="-122"/>
              </a:rPr>
              <a:t>＋</a:t>
            </a:r>
            <a:r>
              <a:rPr lang="en-US" altLang="zh-CN" b="1" dirty="0">
                <a:latin typeface="Times New Roman" panose="02020603050405020304" pitchFamily="18" charset="0"/>
              </a:rPr>
              <a:t>2</a:t>
            </a:r>
            <a:r>
              <a:rPr lang="en-US" altLang="zh-CN" b="1" dirty="0">
                <a:latin typeface="宋体" panose="02010600030101010101" pitchFamily="2" charset="-122"/>
              </a:rPr>
              <a:t>×</a:t>
            </a:r>
            <a:r>
              <a:rPr lang="en-US" altLang="zh-CN" b="1" dirty="0">
                <a:latin typeface="Times New Roman" panose="02020603050405020304" pitchFamily="18" charset="0"/>
              </a:rPr>
              <a:t>3</a:t>
            </a:r>
            <a:r>
              <a:rPr lang="zh-CN" altLang="en-US" b="1" dirty="0">
                <a:latin typeface="宋体" panose="02010600030101010101" pitchFamily="2" charset="-122"/>
              </a:rPr>
              <a:t>＋</a:t>
            </a:r>
            <a:r>
              <a:rPr lang="en-US" altLang="zh-CN" b="1" dirty="0">
                <a:latin typeface="Times New Roman" panose="02020603050405020304" pitchFamily="18" charset="0"/>
              </a:rPr>
              <a:t>4</a:t>
            </a:r>
            <a:r>
              <a:rPr lang="en-US" altLang="zh-CN" b="1" dirty="0">
                <a:latin typeface="宋体" panose="02010600030101010101" pitchFamily="2" charset="-122"/>
              </a:rPr>
              <a:t>×</a:t>
            </a:r>
            <a:r>
              <a:rPr lang="en-US" altLang="zh-CN" b="1" dirty="0">
                <a:latin typeface="Times New Roman" panose="02020603050405020304" pitchFamily="18" charset="0"/>
              </a:rPr>
              <a:t>3</a:t>
            </a:r>
            <a:r>
              <a:rPr lang="zh-CN" altLang="en-US" b="1" dirty="0">
                <a:latin typeface="宋体" panose="02010600030101010101" pitchFamily="2" charset="-122"/>
              </a:rPr>
              <a:t>＝</a:t>
            </a:r>
            <a:r>
              <a:rPr lang="en-US" altLang="zh-CN" b="1" dirty="0">
                <a:latin typeface="Times New Roman" panose="02020603050405020304" pitchFamily="18" charset="0"/>
              </a:rPr>
              <a:t>35 </a:t>
            </a:r>
            <a:endParaRPr lang="en-US" altLang="zh-CN" b="1" dirty="0">
              <a:latin typeface="Times New Roman" panose="02020603050405020304" pitchFamily="18" charset="0"/>
            </a:endParaRPr>
          </a:p>
        </p:txBody>
      </p:sp>
      <p:sp>
        <p:nvSpPr>
          <p:cNvPr id="111621" name="Text Box 19"/>
          <p:cNvSpPr txBox="1"/>
          <p:nvPr/>
        </p:nvSpPr>
        <p:spPr>
          <a:xfrm>
            <a:off x="685800" y="3490595"/>
            <a:ext cx="6400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图例见</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p189</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的图</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6.33</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所示</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ext Box 2"/>
          <p:cNvSpPr txBox="1"/>
          <p:nvPr/>
        </p:nvSpPr>
        <p:spPr>
          <a:xfrm>
            <a:off x="0" y="0"/>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cs typeface="黑体" panose="02010609060101010101" pitchFamily="2" charset="-122"/>
              </a:rPr>
              <a:t>问题</a:t>
            </a:r>
            <a:r>
              <a:rPr lang="en-US" altLang="zh-CN" b="1" dirty="0">
                <a:latin typeface="黑体" panose="02010609060101010101" pitchFamily="2" charset="-122"/>
                <a:ea typeface="黑体" panose="02010609060101010101" pitchFamily="2" charset="-122"/>
                <a:cs typeface="黑体" panose="02010609060101010101" pitchFamily="2" charset="-122"/>
              </a:rPr>
              <a:t>1</a:t>
            </a:r>
            <a:r>
              <a:rPr lang="zh-CN" altLang="en-US" b="1" dirty="0">
                <a:latin typeface="黑体" panose="02010609060101010101" pitchFamily="2" charset="-122"/>
                <a:ea typeface="黑体" panose="02010609060101010101" pitchFamily="2" charset="-122"/>
                <a:cs typeface="黑体" panose="02010609060101010101" pitchFamily="2" charset="-122"/>
              </a:rPr>
              <a:t>：什么样的二叉树的路径长度</a:t>
            </a:r>
            <a:r>
              <a:rPr lang="en-US" altLang="zh-CN" b="1" dirty="0">
                <a:latin typeface="黑体" panose="02010609060101010101" pitchFamily="2" charset="-122"/>
                <a:ea typeface="黑体" panose="02010609060101010101" pitchFamily="2" charset="-122"/>
                <a:cs typeface="黑体" panose="02010609060101010101" pitchFamily="2" charset="-122"/>
              </a:rPr>
              <a:t>PL</a:t>
            </a:r>
            <a:r>
              <a:rPr lang="zh-CN" altLang="en-US" b="1" dirty="0">
                <a:latin typeface="黑体" panose="02010609060101010101" pitchFamily="2" charset="-122"/>
                <a:ea typeface="黑体" panose="02010609060101010101" pitchFamily="2" charset="-122"/>
                <a:cs typeface="黑体" panose="02010609060101010101" pitchFamily="2" charset="-122"/>
              </a:rPr>
              <a:t>最小？</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112643" name="Text Box 3"/>
          <p:cNvSpPr txBox="1"/>
          <p:nvPr/>
        </p:nvSpPr>
        <p:spPr>
          <a:xfrm>
            <a:off x="0" y="563245"/>
            <a:ext cx="9142730"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一棵二叉树</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的路径长度为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结点至多只有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个（根）；路径长度为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结点至多只有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个（两个孩子）；路径长度为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结点至多只有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4</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个；以此类推：路径长度为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K</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结点至多只有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k</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个，所以</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个结点二叉树其路径长度至少等于如下序列的前</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项之和。</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12644" name="Text Box 4"/>
          <p:cNvSpPr txBox="1"/>
          <p:nvPr/>
        </p:nvSpPr>
        <p:spPr>
          <a:xfrm>
            <a:off x="455930" y="4017010"/>
            <a:ext cx="868680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zh-CN" altLang="en-US" sz="1800" b="1" dirty="0">
                <a:solidFill>
                  <a:srgbClr val="FF0000"/>
                </a:solidFill>
                <a:latin typeface="黑体" panose="02010609060101010101" pitchFamily="2" charset="-122"/>
                <a:ea typeface="黑体" panose="02010609060101010101" pitchFamily="2" charset="-122"/>
              </a:rPr>
              <a:t>路径长度</a:t>
            </a:r>
            <a:r>
              <a:rPr lang="zh-CN" altLang="en-US" sz="1800" b="1" dirty="0">
                <a:latin typeface="宋体" panose="02010600030101010101" pitchFamily="2" charset="-122"/>
              </a:rPr>
              <a:t> </a:t>
            </a:r>
            <a:r>
              <a:rPr lang="zh-CN" altLang="en-US" sz="1800" b="1" u="sng" dirty="0">
                <a:latin typeface="宋体" panose="02010600030101010101" pitchFamily="2" charset="-122"/>
              </a:rPr>
              <a:t> </a:t>
            </a:r>
            <a:r>
              <a:rPr lang="en-US" altLang="zh-CN" sz="1800" b="1" u="sng" dirty="0">
                <a:latin typeface="宋体" panose="02010600030101010101" pitchFamily="2" charset="-122"/>
              </a:rPr>
              <a:t>0 </a:t>
            </a:r>
            <a:r>
              <a:rPr lang="zh-CN" altLang="en-US" sz="1800" b="1" dirty="0">
                <a:latin typeface="宋体" panose="02010600030101010101" pitchFamily="2" charset="-122"/>
              </a:rPr>
              <a:t>，</a:t>
            </a:r>
            <a:r>
              <a:rPr lang="en-US" altLang="zh-CN" sz="1800" b="1" u="sng" dirty="0">
                <a:latin typeface="宋体" panose="02010600030101010101" pitchFamily="2" charset="-122"/>
              </a:rPr>
              <a:t>1 </a:t>
            </a:r>
            <a:r>
              <a:rPr lang="zh-CN" altLang="en-US" sz="1800" b="1" u="sng" dirty="0">
                <a:latin typeface="宋体" panose="02010600030101010101" pitchFamily="2" charset="-122"/>
              </a:rPr>
              <a:t>， </a:t>
            </a:r>
            <a:r>
              <a:rPr lang="en-US" altLang="zh-CN" sz="1800" b="1" u="sng" dirty="0">
                <a:latin typeface="宋体" panose="02010600030101010101" pitchFamily="2" charset="-122"/>
              </a:rPr>
              <a:t>1 </a:t>
            </a:r>
            <a:r>
              <a:rPr lang="zh-CN" altLang="en-US" sz="1800" b="1" dirty="0">
                <a:latin typeface="宋体" panose="02010600030101010101" pitchFamily="2" charset="-122"/>
              </a:rPr>
              <a:t>，</a:t>
            </a:r>
            <a:r>
              <a:rPr lang="en-US" altLang="zh-CN" sz="1800" b="1" u="sng" dirty="0">
                <a:latin typeface="宋体" panose="02010600030101010101" pitchFamily="2" charset="-122"/>
              </a:rPr>
              <a:t>2</a:t>
            </a:r>
            <a:r>
              <a:rPr lang="zh-CN" altLang="en-US" sz="1800" b="1" u="sng" dirty="0">
                <a:latin typeface="宋体" panose="02010600030101010101" pitchFamily="2" charset="-122"/>
              </a:rPr>
              <a:t>， </a:t>
            </a:r>
            <a:r>
              <a:rPr lang="en-US" altLang="zh-CN" sz="1800" b="1" u="sng" dirty="0">
                <a:latin typeface="宋体" panose="02010600030101010101" pitchFamily="2" charset="-122"/>
              </a:rPr>
              <a:t>2</a:t>
            </a:r>
            <a:r>
              <a:rPr lang="zh-CN" altLang="en-US" sz="1800" b="1" u="sng" dirty="0">
                <a:latin typeface="宋体" panose="02010600030101010101" pitchFamily="2" charset="-122"/>
              </a:rPr>
              <a:t>，  </a:t>
            </a:r>
            <a:r>
              <a:rPr lang="en-US" altLang="zh-CN" sz="1800" b="1" u="sng" dirty="0">
                <a:latin typeface="宋体" panose="02010600030101010101" pitchFamily="2" charset="-122"/>
              </a:rPr>
              <a:t>2</a:t>
            </a:r>
            <a:r>
              <a:rPr lang="zh-CN" altLang="en-US" sz="1800" b="1" u="sng" dirty="0">
                <a:latin typeface="宋体" panose="02010600030101010101" pitchFamily="2" charset="-122"/>
              </a:rPr>
              <a:t>， </a:t>
            </a:r>
            <a:r>
              <a:rPr lang="en-US" altLang="zh-CN" sz="1800" b="1" u="sng" dirty="0">
                <a:latin typeface="宋体" panose="02010600030101010101" pitchFamily="2" charset="-122"/>
              </a:rPr>
              <a:t>2</a:t>
            </a:r>
            <a:r>
              <a:rPr lang="zh-CN" altLang="en-US" sz="1800" b="1"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 </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u="sng" dirty="0">
                <a:latin typeface="宋体" panose="02010600030101010101" pitchFamily="2" charset="-122"/>
              </a:rPr>
              <a:t>，</a:t>
            </a:r>
            <a:r>
              <a:rPr lang="en-US" altLang="zh-CN" sz="1800" b="1" u="sng" dirty="0">
                <a:latin typeface="宋体" panose="02010600030101010101" pitchFamily="2" charset="-122"/>
              </a:rPr>
              <a:t>3</a:t>
            </a:r>
            <a:r>
              <a:rPr lang="zh-CN" altLang="en-US" sz="1800" b="1" dirty="0">
                <a:latin typeface="宋体" panose="02010600030101010101" pitchFamily="2" charset="-122"/>
              </a:rPr>
              <a:t>，</a:t>
            </a:r>
            <a:r>
              <a:rPr lang="en-US" altLang="zh-CN" sz="1800" b="1" dirty="0">
                <a:latin typeface="宋体" panose="02010600030101010101" pitchFamily="2" charset="-122"/>
              </a:rPr>
              <a:t>4</a:t>
            </a:r>
            <a:r>
              <a:rPr lang="zh-CN" altLang="en-US" sz="1800" b="1" dirty="0">
                <a:latin typeface="宋体" panose="02010600030101010101" pitchFamily="2" charset="-122"/>
              </a:rPr>
              <a:t>，</a:t>
            </a:r>
            <a:r>
              <a:rPr lang="en-US" altLang="zh-CN" sz="1800" b="1" dirty="0">
                <a:latin typeface="宋体" panose="02010600030101010101" pitchFamily="2" charset="-122"/>
              </a:rPr>
              <a:t>4</a:t>
            </a:r>
            <a:r>
              <a:rPr lang="zh-CN" altLang="en-US" sz="1800" b="1" dirty="0">
                <a:latin typeface="宋体" panose="02010600030101010101" pitchFamily="2" charset="-122"/>
              </a:rPr>
              <a:t>，</a:t>
            </a:r>
            <a:r>
              <a:rPr lang="en-US" altLang="zh-CN" sz="1800" b="1" dirty="0">
                <a:latin typeface="宋体" panose="02010600030101010101" pitchFamily="2" charset="-122"/>
              </a:rPr>
              <a:t>...</a:t>
            </a:r>
            <a:endParaRPr lang="en-US" altLang="zh-CN" sz="1800" b="1" dirty="0">
              <a:latin typeface="宋体" panose="02010600030101010101" pitchFamily="2" charset="-122"/>
            </a:endParaRPr>
          </a:p>
          <a:p>
            <a:pPr marL="0" lvl="0" indent="0" eaLnBrk="1" hangingPunct="1">
              <a:lnSpc>
                <a:spcPct val="100000"/>
              </a:lnSpc>
              <a:spcBef>
                <a:spcPct val="50000"/>
              </a:spcBef>
              <a:buFontTx/>
              <a:buNone/>
            </a:pPr>
            <a:r>
              <a:rPr lang="zh-CN" altLang="en-US" sz="1800" b="1" dirty="0">
                <a:solidFill>
                  <a:srgbClr val="FF0000"/>
                </a:solidFill>
                <a:latin typeface="黑体" panose="02010609060101010101" pitchFamily="2" charset="-122"/>
                <a:ea typeface="黑体" panose="02010609060101010101" pitchFamily="2" charset="-122"/>
                <a:cs typeface="黑体" panose="02010609060101010101" pitchFamily="2" charset="-122"/>
              </a:rPr>
              <a:t>结点数</a:t>
            </a:r>
            <a:r>
              <a:rPr lang="en-US" altLang="zh-CN" sz="1800" b="1" dirty="0">
                <a:solidFill>
                  <a:srgbClr val="FF0000"/>
                </a:solidFill>
                <a:latin typeface="黑体" panose="02010609060101010101" pitchFamily="2" charset="-122"/>
                <a:ea typeface="黑体" panose="02010609060101010101" pitchFamily="2" charset="-122"/>
                <a:cs typeface="黑体" panose="02010609060101010101" pitchFamily="2" charset="-122"/>
              </a:rPr>
              <a:t>n</a:t>
            </a:r>
            <a:r>
              <a:rPr lang="en-US" altLang="zh-CN" sz="1800" b="1" dirty="0">
                <a:latin typeface="Times New Roman" panose="02020603050405020304" pitchFamily="18" charset="0"/>
              </a:rPr>
              <a:t>     n=1  n=2  n=3     n=4 n=5 n=6 n=7     n=8            ...             K=15 </a:t>
            </a:r>
            <a:endParaRPr lang="en-US" altLang="zh-CN" sz="1800" b="1" dirty="0">
              <a:latin typeface="Times New Roman" panose="02020603050405020304" pitchFamily="18" charset="0"/>
            </a:endParaRPr>
          </a:p>
        </p:txBody>
      </p:sp>
      <p:sp>
        <p:nvSpPr>
          <p:cNvPr id="112645" name="Text Box 5"/>
          <p:cNvSpPr txBox="1"/>
          <p:nvPr/>
        </p:nvSpPr>
        <p:spPr>
          <a:xfrm>
            <a:off x="0" y="4800600"/>
            <a:ext cx="914273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由此可知，</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结点</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n</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对应的路径长度为</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 </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log</a:t>
            </a:r>
            <a:r>
              <a:rPr lang="en-US" altLang="zh-CN" baseline="-25000"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2</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n </a:t>
            </a:r>
            <a:r>
              <a:rPr lang="zh-CN" altLang="en-US"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，所以</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前</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n</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项之和为</a:t>
            </a:r>
            <a:r>
              <a:rPr lang="en-US" altLang="zh-CN" dirty="0">
                <a:latin typeface="华文仿宋" panose="02010600040101010101" pitchFamily="2" charset="-122"/>
                <a:ea typeface="华文仿宋" panose="02010600040101010101" pitchFamily="2" charset="-122"/>
                <a:cs typeface="华文仿宋" panose="02010600040101010101" pitchFamily="2" charset="-122"/>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              </a:t>
            </a:r>
            <a:endParaRPr lang="en-US" altLang="zh-CN" b="1" dirty="0">
              <a:latin typeface="Times New Roman" panose="02020603050405020304" pitchFamily="18" charset="0"/>
              <a:sym typeface="Symbol" panose="05050102010706020507" pitchFamily="18" charset="2"/>
            </a:endParaRPr>
          </a:p>
        </p:txBody>
      </p:sp>
      <p:grpSp>
        <p:nvGrpSpPr>
          <p:cNvPr id="112646" name="Group 9"/>
          <p:cNvGrpSpPr/>
          <p:nvPr/>
        </p:nvGrpSpPr>
        <p:grpSpPr>
          <a:xfrm>
            <a:off x="1763395" y="5481955"/>
            <a:ext cx="1981200" cy="869950"/>
            <a:chOff x="1872" y="3552"/>
            <a:chExt cx="1248" cy="548"/>
          </a:xfrm>
        </p:grpSpPr>
        <p:sp>
          <p:nvSpPr>
            <p:cNvPr id="112647" name="Text Box 6"/>
            <p:cNvSpPr txBox="1"/>
            <p:nvPr/>
          </p:nvSpPr>
          <p:spPr>
            <a:xfrm>
              <a:off x="1920" y="3552"/>
              <a:ext cx="288"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600" b="1" dirty="0">
                  <a:latin typeface="Times New Roman" panose="02020603050405020304" pitchFamily="18" charset="0"/>
                </a:rPr>
                <a:t>n</a:t>
              </a:r>
              <a:endParaRPr lang="en-US" altLang="zh-CN" sz="1600" b="1" dirty="0">
                <a:latin typeface="Times New Roman" panose="02020603050405020304" pitchFamily="18" charset="0"/>
              </a:endParaRPr>
            </a:p>
          </p:txBody>
        </p:sp>
        <p:sp>
          <p:nvSpPr>
            <p:cNvPr id="112648" name="Text Box 7"/>
            <p:cNvSpPr txBox="1"/>
            <p:nvPr/>
          </p:nvSpPr>
          <p:spPr>
            <a:xfrm>
              <a:off x="1872" y="3888"/>
              <a:ext cx="432"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600" b="1" dirty="0">
                  <a:latin typeface="Times New Roman" panose="02020603050405020304" pitchFamily="18" charset="0"/>
                </a:rPr>
                <a:t>k=1</a:t>
              </a:r>
              <a:endParaRPr lang="en-US" altLang="zh-CN" sz="1600" b="1" dirty="0">
                <a:latin typeface="Times New Roman" panose="02020603050405020304" pitchFamily="18" charset="0"/>
              </a:endParaRPr>
            </a:p>
          </p:txBody>
        </p:sp>
        <p:sp>
          <p:nvSpPr>
            <p:cNvPr id="112649" name="Text Box 8"/>
            <p:cNvSpPr txBox="1"/>
            <p:nvPr/>
          </p:nvSpPr>
          <p:spPr>
            <a:xfrm>
              <a:off x="1872" y="3648"/>
              <a:ext cx="1248" cy="3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sym typeface="Symbol" panose="05050102010706020507" pitchFamily="18" charset="2"/>
                </a:rPr>
                <a:t>  log</a:t>
              </a:r>
              <a:r>
                <a:rPr lang="en-US" altLang="zh-CN" b="1" baseline="-25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k </a:t>
              </a:r>
              <a:endParaRPr lang="en-US" altLang="zh-CN"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additive="base">
                                        <p:cTn id="7" dur="500" fill="hold"/>
                                        <p:tgtEl>
                                          <p:spTgt spid="112643"/>
                                        </p:tgtEl>
                                        <p:attrNameLst>
                                          <p:attrName>ppt_x</p:attrName>
                                        </p:attrNameLst>
                                      </p:cBhvr>
                                      <p:tavLst>
                                        <p:tav tm="0">
                                          <p:val>
                                            <p:strVal val="#ppt_x"/>
                                          </p:val>
                                        </p:tav>
                                        <p:tav tm="100000">
                                          <p:val>
                                            <p:strVal val="#ppt_x"/>
                                          </p:val>
                                        </p:tav>
                                      </p:tavLst>
                                    </p:anim>
                                    <p:anim calcmode="lin" valueType="num">
                                      <p:cBhvr additive="base">
                                        <p:cTn id="8" dur="500" fill="hold"/>
                                        <p:tgtEl>
                                          <p:spTgt spid="112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35560" y="483870"/>
            <a:ext cx="4724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C00000"/>
                </a:solidFill>
                <a:latin typeface="华文仿宋" panose="02010600040101010101" pitchFamily="2" charset="-122"/>
                <a:ea typeface="华文仿宋" panose="02010600040101010101" pitchFamily="2" charset="-122"/>
              </a:rPr>
              <a:t>完全二叉树</a:t>
            </a:r>
            <a:r>
              <a:rPr lang="zh-CN" altLang="en-US" b="1" dirty="0">
                <a:latin typeface="华文仿宋" panose="02010600040101010101" pitchFamily="2" charset="-122"/>
                <a:ea typeface="华文仿宋" panose="02010600040101010101" pitchFamily="2" charset="-122"/>
              </a:rPr>
              <a:t>的路径长度为：</a:t>
            </a:r>
            <a:endParaRPr lang="zh-CN" altLang="en-US" b="1" dirty="0">
              <a:latin typeface="华文仿宋" panose="02010600040101010101" pitchFamily="2" charset="-122"/>
              <a:ea typeface="华文仿宋" panose="02010600040101010101" pitchFamily="2" charset="-122"/>
            </a:endParaRPr>
          </a:p>
        </p:txBody>
      </p:sp>
      <p:grpSp>
        <p:nvGrpSpPr>
          <p:cNvPr id="113667" name="Group 10"/>
          <p:cNvGrpSpPr/>
          <p:nvPr/>
        </p:nvGrpSpPr>
        <p:grpSpPr>
          <a:xfrm>
            <a:off x="89535" y="957580"/>
            <a:ext cx="8077200" cy="869950"/>
            <a:chOff x="384" y="816"/>
            <a:chExt cx="5088" cy="548"/>
          </a:xfrm>
        </p:grpSpPr>
        <p:grpSp>
          <p:nvGrpSpPr>
            <p:cNvPr id="113694" name="Group 9"/>
            <p:cNvGrpSpPr/>
            <p:nvPr/>
          </p:nvGrpSpPr>
          <p:grpSpPr>
            <a:xfrm>
              <a:off x="384" y="912"/>
              <a:ext cx="5088" cy="375"/>
              <a:chOff x="384" y="912"/>
              <a:chExt cx="5088" cy="375"/>
            </a:xfrm>
          </p:grpSpPr>
          <p:sp>
            <p:nvSpPr>
              <p:cNvPr id="113699" name="Text Box 3"/>
              <p:cNvSpPr txBox="1"/>
              <p:nvPr/>
            </p:nvSpPr>
            <p:spPr>
              <a:xfrm>
                <a:off x="384" y="960"/>
                <a:ext cx="3600" cy="3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rPr>
                  <a:t>2</a:t>
                </a:r>
                <a:r>
                  <a:rPr lang="en-US" altLang="zh-CN" b="1" baseline="30000" dirty="0">
                    <a:latin typeface="Times New Roman" panose="02020603050405020304" pitchFamily="18" charset="0"/>
                  </a:rPr>
                  <a:t>0</a:t>
                </a:r>
                <a:r>
                  <a:rPr lang="en-US" altLang="zh-CN" b="1" dirty="0">
                    <a:latin typeface="Times New Roman" panose="02020603050405020304" pitchFamily="18" charset="0"/>
                  </a:rPr>
                  <a:t>×0+2</a:t>
                </a:r>
                <a:r>
                  <a:rPr lang="en-US" altLang="zh-CN" b="1" baseline="30000" dirty="0">
                    <a:latin typeface="Times New Roman" panose="02020603050405020304" pitchFamily="18" charset="0"/>
                  </a:rPr>
                  <a:t>1 </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 </a:t>
                </a:r>
                <a:r>
                  <a:rPr lang="en-US" altLang="zh-CN" b="1" dirty="0">
                    <a:latin typeface="Times New Roman" panose="02020603050405020304" pitchFamily="18" charset="0"/>
                  </a:rPr>
                  <a:t>1+2</a:t>
                </a:r>
                <a:r>
                  <a:rPr lang="en-US" altLang="zh-CN" b="1" baseline="30000" dirty="0">
                    <a:latin typeface="Times New Roman" panose="02020603050405020304" pitchFamily="18" charset="0"/>
                  </a:rPr>
                  <a:t>2 </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 </a:t>
                </a:r>
                <a:r>
                  <a:rPr lang="en-US" altLang="zh-CN" b="1" dirty="0">
                    <a:latin typeface="Times New Roman" panose="02020603050405020304" pitchFamily="18" charset="0"/>
                  </a:rPr>
                  <a:t>2+</a:t>
                </a:r>
                <a:r>
                  <a:rPr lang="en-US" altLang="zh-CN" b="1" dirty="0">
                    <a:latin typeface="宋体" panose="02010600030101010101" pitchFamily="2" charset="-122"/>
                  </a:rPr>
                  <a:t>…</a:t>
                </a:r>
                <a:r>
                  <a:rPr lang="en-US" altLang="zh-CN" b="1" dirty="0">
                    <a:latin typeface="Times New Roman" panose="02020603050405020304" pitchFamily="18" charset="0"/>
                  </a:rPr>
                  <a:t>+ 2</a:t>
                </a:r>
                <a:r>
                  <a:rPr lang="en-US" altLang="zh-CN" b="1" baseline="30000" dirty="0">
                    <a:latin typeface="Times New Roman" panose="02020603050405020304" pitchFamily="18" charset="0"/>
                  </a:rPr>
                  <a:t>h</a:t>
                </a:r>
                <a:r>
                  <a:rPr lang="en-US" altLang="zh-CN" b="1" dirty="0">
                    <a:latin typeface="Times New Roman" panose="02020603050405020304" pitchFamily="18" charset="0"/>
                  </a:rPr>
                  <a:t> × h= </a:t>
                </a:r>
                <a:endParaRPr lang="en-US" altLang="zh-CN" b="1" dirty="0">
                  <a:latin typeface="Times New Roman" panose="02020603050405020304" pitchFamily="18" charset="0"/>
                </a:endParaRPr>
              </a:p>
            </p:txBody>
          </p:sp>
          <p:sp>
            <p:nvSpPr>
              <p:cNvPr id="113700" name="Text Box 4"/>
              <p:cNvSpPr txBox="1"/>
              <p:nvPr/>
            </p:nvSpPr>
            <p:spPr>
              <a:xfrm>
                <a:off x="3792" y="912"/>
                <a:ext cx="168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endParaRPr lang="zh-CN" altLang="zh-CN" sz="2400" dirty="0">
                  <a:latin typeface="Times New Roman" panose="02020603050405020304" pitchFamily="18" charset="0"/>
                </a:endParaRPr>
              </a:p>
            </p:txBody>
          </p:sp>
        </p:grpSp>
        <p:grpSp>
          <p:nvGrpSpPr>
            <p:cNvPr id="113695" name="Group 5"/>
            <p:cNvGrpSpPr/>
            <p:nvPr/>
          </p:nvGrpSpPr>
          <p:grpSpPr>
            <a:xfrm>
              <a:off x="3792" y="816"/>
              <a:ext cx="1248" cy="548"/>
              <a:chOff x="1872" y="3552"/>
              <a:chExt cx="1248" cy="548"/>
            </a:xfrm>
          </p:grpSpPr>
          <p:sp>
            <p:nvSpPr>
              <p:cNvPr id="113696" name="Text Box 6"/>
              <p:cNvSpPr txBox="1"/>
              <p:nvPr/>
            </p:nvSpPr>
            <p:spPr>
              <a:xfrm>
                <a:off x="1920" y="3552"/>
                <a:ext cx="288"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600" b="1" dirty="0">
                    <a:latin typeface="Times New Roman" panose="02020603050405020304" pitchFamily="18" charset="0"/>
                  </a:rPr>
                  <a:t>h</a:t>
                </a:r>
                <a:endParaRPr lang="en-US" altLang="zh-CN" sz="1600" b="1" dirty="0">
                  <a:latin typeface="Times New Roman" panose="02020603050405020304" pitchFamily="18" charset="0"/>
                </a:endParaRPr>
              </a:p>
            </p:txBody>
          </p:sp>
          <p:sp>
            <p:nvSpPr>
              <p:cNvPr id="113697" name="Text Box 7"/>
              <p:cNvSpPr txBox="1"/>
              <p:nvPr/>
            </p:nvSpPr>
            <p:spPr>
              <a:xfrm>
                <a:off x="1872" y="3888"/>
                <a:ext cx="432"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600" b="1" dirty="0">
                    <a:latin typeface="Times New Roman" panose="02020603050405020304" pitchFamily="18" charset="0"/>
                  </a:rPr>
                  <a:t>k=1</a:t>
                </a:r>
                <a:endParaRPr lang="en-US" altLang="zh-CN" sz="1600" b="1" dirty="0">
                  <a:latin typeface="Times New Roman" panose="02020603050405020304" pitchFamily="18" charset="0"/>
                </a:endParaRPr>
              </a:p>
            </p:txBody>
          </p:sp>
          <p:sp>
            <p:nvSpPr>
              <p:cNvPr id="113698" name="Text Box 8"/>
              <p:cNvSpPr txBox="1"/>
              <p:nvPr/>
            </p:nvSpPr>
            <p:spPr>
              <a:xfrm>
                <a:off x="1872" y="3648"/>
                <a:ext cx="1248" cy="3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sym typeface="Symbol" panose="05050102010706020507" pitchFamily="18" charset="2"/>
                  </a:rPr>
                  <a:t>  log</a:t>
                </a:r>
                <a:r>
                  <a:rPr lang="en-US" altLang="zh-CN" b="1" baseline="-25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k </a:t>
                </a:r>
                <a:endParaRPr lang="en-US" altLang="zh-CN" sz="2400" dirty="0">
                  <a:latin typeface="Times New Roman" panose="02020603050405020304" pitchFamily="18" charset="0"/>
                </a:endParaRPr>
              </a:p>
            </p:txBody>
          </p:sp>
        </p:grpSp>
      </p:grpSp>
      <p:sp>
        <p:nvSpPr>
          <p:cNvPr id="113668" name="Text Box 11"/>
          <p:cNvSpPr txBox="1"/>
          <p:nvPr/>
        </p:nvSpPr>
        <p:spPr>
          <a:xfrm>
            <a:off x="89535" y="1827530"/>
            <a:ext cx="90551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华文仿宋" panose="02010600040101010101" pitchFamily="2" charset="-122"/>
                <a:ea typeface="华文仿宋" panose="02010600040101010101" pitchFamily="2" charset="-122"/>
                <a:cs typeface="华文仿宋" panose="02010600040101010101" pitchFamily="2" charset="-122"/>
              </a:rPr>
              <a:t>h</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为</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树的深度</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，其路径长度可达到</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最小</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，所以</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完全二叉树具有最小路径长度的性质，</a:t>
            </a:r>
            <a:r>
              <a:rPr lang="zh-CN" altLang="en-US" b="1" dirty="0">
                <a:solidFill>
                  <a:schemeClr val="accent5"/>
                </a:solidFill>
                <a:latin typeface="华文仿宋" panose="02010600040101010101" pitchFamily="2" charset="-122"/>
                <a:ea typeface="华文仿宋" panose="02010600040101010101" pitchFamily="2" charset="-122"/>
                <a:cs typeface="华文仿宋" panose="02010600040101010101" pitchFamily="2" charset="-122"/>
              </a:rPr>
              <a:t>但不具有唯一性</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13669" name="Text Box 12"/>
          <p:cNvSpPr txBox="1"/>
          <p:nvPr/>
        </p:nvSpPr>
        <p:spPr>
          <a:xfrm>
            <a:off x="89535" y="3307715"/>
            <a:ext cx="8826500"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例如：</a:t>
            </a:r>
            <a:r>
              <a:rPr lang="zh-CN" altLang="en-US" dirty="0">
                <a:latin typeface="华文仿宋" panose="02010600040101010101" pitchFamily="2" charset="-122"/>
                <a:ea typeface="华文仿宋" panose="02010600040101010101" pitchFamily="2" charset="-122"/>
              </a:rPr>
              <a:t>下列不同形状的二叉树均具有最小的路径长度</a:t>
            </a:r>
            <a:endParaRPr lang="zh-CN" altLang="en-US" dirty="0">
              <a:latin typeface="华文仿宋" panose="02010600040101010101" pitchFamily="2" charset="-122"/>
              <a:ea typeface="华文仿宋" panose="02010600040101010101" pitchFamily="2" charset="-122"/>
            </a:endParaRPr>
          </a:p>
        </p:txBody>
      </p:sp>
      <p:grpSp>
        <p:nvGrpSpPr>
          <p:cNvPr id="113670" name="Group 36"/>
          <p:cNvGrpSpPr/>
          <p:nvPr/>
        </p:nvGrpSpPr>
        <p:grpSpPr>
          <a:xfrm>
            <a:off x="627380" y="4177665"/>
            <a:ext cx="2743200" cy="2362200"/>
            <a:chOff x="576" y="2496"/>
            <a:chExt cx="1728" cy="1488"/>
          </a:xfrm>
        </p:grpSpPr>
        <p:grpSp>
          <p:nvGrpSpPr>
            <p:cNvPr id="113683" name="Group 31"/>
            <p:cNvGrpSpPr/>
            <p:nvPr/>
          </p:nvGrpSpPr>
          <p:grpSpPr>
            <a:xfrm>
              <a:off x="768" y="2496"/>
              <a:ext cx="1200" cy="1056"/>
              <a:chOff x="768" y="2496"/>
              <a:chExt cx="1200" cy="1056"/>
            </a:xfrm>
          </p:grpSpPr>
          <p:sp>
            <p:nvSpPr>
              <p:cNvPr id="113685" name="Oval 13"/>
              <p:cNvSpPr/>
              <p:nvPr/>
            </p:nvSpPr>
            <p:spPr>
              <a:xfrm>
                <a:off x="1440" y="24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13686" name="Oval 14"/>
              <p:cNvSpPr/>
              <p:nvPr/>
            </p:nvSpPr>
            <p:spPr>
              <a:xfrm>
                <a:off x="1104" y="2880"/>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13687" name="Oval 15"/>
              <p:cNvSpPr/>
              <p:nvPr/>
            </p:nvSpPr>
            <p:spPr>
              <a:xfrm>
                <a:off x="1728"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13688" name="Oval 16"/>
              <p:cNvSpPr/>
              <p:nvPr/>
            </p:nvSpPr>
            <p:spPr>
              <a:xfrm>
                <a:off x="768"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13689" name="Oval 17"/>
              <p:cNvSpPr/>
              <p:nvPr/>
            </p:nvSpPr>
            <p:spPr>
              <a:xfrm>
                <a:off x="134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13690" name="Line 23"/>
              <p:cNvSpPr/>
              <p:nvPr/>
            </p:nvSpPr>
            <p:spPr>
              <a:xfrm flipH="1">
                <a:off x="1296" y="2688"/>
                <a:ext cx="192" cy="240"/>
              </a:xfrm>
              <a:prstGeom prst="line">
                <a:avLst/>
              </a:prstGeom>
              <a:ln w="9525" cap="flat" cmpd="sng">
                <a:solidFill>
                  <a:schemeClr val="tx1"/>
                </a:solidFill>
                <a:prstDash val="solid"/>
                <a:miter/>
                <a:headEnd type="none" w="med" len="med"/>
                <a:tailEnd type="none" w="med" len="med"/>
              </a:ln>
            </p:spPr>
          </p:sp>
          <p:sp>
            <p:nvSpPr>
              <p:cNvPr id="113691" name="Line 24"/>
              <p:cNvSpPr/>
              <p:nvPr/>
            </p:nvSpPr>
            <p:spPr>
              <a:xfrm flipH="1">
                <a:off x="960" y="3120"/>
                <a:ext cx="192" cy="192"/>
              </a:xfrm>
              <a:prstGeom prst="line">
                <a:avLst/>
              </a:prstGeom>
              <a:ln w="9525" cap="flat" cmpd="sng">
                <a:solidFill>
                  <a:schemeClr val="tx1"/>
                </a:solidFill>
                <a:prstDash val="solid"/>
                <a:miter/>
                <a:headEnd type="none" w="med" len="med"/>
                <a:tailEnd type="none" w="med" len="med"/>
              </a:ln>
            </p:spPr>
          </p:sp>
          <p:sp>
            <p:nvSpPr>
              <p:cNvPr id="113692" name="Line 25"/>
              <p:cNvSpPr/>
              <p:nvPr/>
            </p:nvSpPr>
            <p:spPr>
              <a:xfrm>
                <a:off x="1296" y="3120"/>
                <a:ext cx="96" cy="192"/>
              </a:xfrm>
              <a:prstGeom prst="line">
                <a:avLst/>
              </a:prstGeom>
              <a:ln w="9525" cap="flat" cmpd="sng">
                <a:solidFill>
                  <a:schemeClr val="tx1"/>
                </a:solidFill>
                <a:prstDash val="solid"/>
                <a:miter/>
                <a:headEnd type="none" w="med" len="med"/>
                <a:tailEnd type="none" w="med" len="med"/>
              </a:ln>
            </p:spPr>
          </p:sp>
          <p:sp>
            <p:nvSpPr>
              <p:cNvPr id="113693" name="Line 26"/>
              <p:cNvSpPr/>
              <p:nvPr/>
            </p:nvSpPr>
            <p:spPr>
              <a:xfrm>
                <a:off x="1632" y="2736"/>
                <a:ext cx="144" cy="192"/>
              </a:xfrm>
              <a:prstGeom prst="line">
                <a:avLst/>
              </a:prstGeom>
              <a:ln w="9525" cap="flat" cmpd="sng">
                <a:solidFill>
                  <a:schemeClr val="tx1"/>
                </a:solidFill>
                <a:prstDash val="solid"/>
                <a:miter/>
                <a:headEnd type="none" w="med" len="med"/>
                <a:tailEnd type="none" w="med" len="med"/>
              </a:ln>
            </p:spPr>
          </p:sp>
        </p:grpSp>
        <p:sp>
          <p:nvSpPr>
            <p:cNvPr id="113684" name="Text Box 33"/>
            <p:cNvSpPr txBox="1"/>
            <p:nvPr/>
          </p:nvSpPr>
          <p:spPr>
            <a:xfrm>
              <a:off x="576" y="3696"/>
              <a:ext cx="172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PL=0+1+1+2+2=6</a:t>
              </a:r>
              <a:endParaRPr lang="en-US" altLang="zh-CN" sz="2400" b="1" dirty="0">
                <a:latin typeface="Times New Roman" panose="02020603050405020304" pitchFamily="18" charset="0"/>
              </a:endParaRPr>
            </a:p>
          </p:txBody>
        </p:sp>
      </p:grpSp>
      <p:grpSp>
        <p:nvGrpSpPr>
          <p:cNvPr id="113671" name="Group 37"/>
          <p:cNvGrpSpPr/>
          <p:nvPr/>
        </p:nvGrpSpPr>
        <p:grpSpPr>
          <a:xfrm>
            <a:off x="4208780" y="4101465"/>
            <a:ext cx="2895600" cy="2362200"/>
            <a:chOff x="2832" y="2448"/>
            <a:chExt cx="1824" cy="1488"/>
          </a:xfrm>
        </p:grpSpPr>
        <p:grpSp>
          <p:nvGrpSpPr>
            <p:cNvPr id="113672" name="Group 32"/>
            <p:cNvGrpSpPr/>
            <p:nvPr/>
          </p:nvGrpSpPr>
          <p:grpSpPr>
            <a:xfrm>
              <a:off x="2880" y="2448"/>
              <a:ext cx="1584" cy="1056"/>
              <a:chOff x="2880" y="2448"/>
              <a:chExt cx="1584" cy="1056"/>
            </a:xfrm>
          </p:grpSpPr>
          <p:sp>
            <p:nvSpPr>
              <p:cNvPr id="113674" name="Oval 18"/>
              <p:cNvSpPr/>
              <p:nvPr/>
            </p:nvSpPr>
            <p:spPr>
              <a:xfrm>
                <a:off x="3600" y="24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13675" name="Oval 19"/>
              <p:cNvSpPr/>
              <p:nvPr/>
            </p:nvSpPr>
            <p:spPr>
              <a:xfrm>
                <a:off x="3216" y="283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13676" name="Oval 20"/>
              <p:cNvSpPr/>
              <p:nvPr/>
            </p:nvSpPr>
            <p:spPr>
              <a:xfrm>
                <a:off x="2880"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13677" name="Oval 21"/>
              <p:cNvSpPr/>
              <p:nvPr/>
            </p:nvSpPr>
            <p:spPr>
              <a:xfrm>
                <a:off x="3936" y="283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13678" name="Oval 22"/>
              <p:cNvSpPr/>
              <p:nvPr/>
            </p:nvSpPr>
            <p:spPr>
              <a:xfrm>
                <a:off x="4224"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13679" name="Line 27"/>
              <p:cNvSpPr/>
              <p:nvPr/>
            </p:nvSpPr>
            <p:spPr>
              <a:xfrm flipH="1">
                <a:off x="3408" y="2640"/>
                <a:ext cx="240" cy="240"/>
              </a:xfrm>
              <a:prstGeom prst="line">
                <a:avLst/>
              </a:prstGeom>
              <a:ln w="9525" cap="flat" cmpd="sng">
                <a:solidFill>
                  <a:schemeClr val="tx1"/>
                </a:solidFill>
                <a:prstDash val="solid"/>
                <a:miter/>
                <a:headEnd type="none" w="med" len="med"/>
                <a:tailEnd type="none" w="med" len="med"/>
              </a:ln>
            </p:spPr>
          </p:sp>
          <p:sp>
            <p:nvSpPr>
              <p:cNvPr id="113680" name="Line 28"/>
              <p:cNvSpPr/>
              <p:nvPr/>
            </p:nvSpPr>
            <p:spPr>
              <a:xfrm flipH="1">
                <a:off x="3072" y="3024"/>
                <a:ext cx="192" cy="288"/>
              </a:xfrm>
              <a:prstGeom prst="line">
                <a:avLst/>
              </a:prstGeom>
              <a:ln w="9525" cap="flat" cmpd="sng">
                <a:solidFill>
                  <a:schemeClr val="tx1"/>
                </a:solidFill>
                <a:prstDash val="solid"/>
                <a:miter/>
                <a:headEnd type="none" w="med" len="med"/>
                <a:tailEnd type="none" w="med" len="med"/>
              </a:ln>
            </p:spPr>
          </p:sp>
          <p:sp>
            <p:nvSpPr>
              <p:cNvPr id="113681" name="Line 29"/>
              <p:cNvSpPr/>
              <p:nvPr/>
            </p:nvSpPr>
            <p:spPr>
              <a:xfrm>
                <a:off x="3840" y="2640"/>
                <a:ext cx="144" cy="192"/>
              </a:xfrm>
              <a:prstGeom prst="line">
                <a:avLst/>
              </a:prstGeom>
              <a:ln w="9525" cap="flat" cmpd="sng">
                <a:solidFill>
                  <a:schemeClr val="tx1"/>
                </a:solidFill>
                <a:prstDash val="solid"/>
                <a:miter/>
                <a:headEnd type="none" w="med" len="med"/>
                <a:tailEnd type="none" w="med" len="med"/>
              </a:ln>
            </p:spPr>
          </p:sp>
          <p:sp>
            <p:nvSpPr>
              <p:cNvPr id="113682" name="Line 30"/>
              <p:cNvSpPr/>
              <p:nvPr/>
            </p:nvSpPr>
            <p:spPr>
              <a:xfrm>
                <a:off x="4128" y="3072"/>
                <a:ext cx="144" cy="192"/>
              </a:xfrm>
              <a:prstGeom prst="line">
                <a:avLst/>
              </a:prstGeom>
              <a:ln w="9525" cap="flat" cmpd="sng">
                <a:solidFill>
                  <a:schemeClr val="tx1"/>
                </a:solidFill>
                <a:prstDash val="solid"/>
                <a:miter/>
                <a:headEnd type="none" w="med" len="med"/>
                <a:tailEnd type="none" w="med" len="med"/>
              </a:ln>
            </p:spPr>
          </p:sp>
        </p:grpSp>
        <p:sp>
          <p:nvSpPr>
            <p:cNvPr id="113673" name="Text Box 35"/>
            <p:cNvSpPr txBox="1"/>
            <p:nvPr/>
          </p:nvSpPr>
          <p:spPr>
            <a:xfrm>
              <a:off x="2832" y="3648"/>
              <a:ext cx="182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PL=0+1+1+2+2=6</a:t>
              </a:r>
              <a:endParaRPr lang="en-US" altLang="zh-CN" sz="2400" b="1" dirty="0">
                <a:latin typeface="Times New Roman" panose="02020603050405020304" pitchFamily="18" charset="0"/>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0" y="209550"/>
            <a:ext cx="9105900" cy="5835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cs typeface="黑体" panose="02010609060101010101" pitchFamily="2" charset="-122"/>
              </a:rPr>
              <a:t>问题</a:t>
            </a:r>
            <a:r>
              <a:rPr lang="en-US" altLang="zh-CN" sz="3200" b="1" dirty="0">
                <a:latin typeface="黑体" panose="02010609060101010101" pitchFamily="2" charset="-122"/>
                <a:ea typeface="黑体" panose="02010609060101010101" pitchFamily="2" charset="-122"/>
                <a:cs typeface="黑体" panose="02010609060101010101" pitchFamily="2" charset="-122"/>
              </a:rPr>
              <a:t>2</a:t>
            </a:r>
            <a:r>
              <a:rPr lang="zh-CN" altLang="en-US" sz="3200" b="1" dirty="0">
                <a:latin typeface="黑体" panose="02010609060101010101" pitchFamily="2" charset="-122"/>
                <a:ea typeface="黑体" panose="02010609060101010101" pitchFamily="2" charset="-122"/>
                <a:cs typeface="黑体" panose="02010609060101010101" pitchFamily="2" charset="-122"/>
              </a:rPr>
              <a:t>：什么样的树的带权路径长度（</a:t>
            </a:r>
            <a:r>
              <a:rPr lang="en-US" altLang="zh-CN" sz="3200" b="1" dirty="0">
                <a:latin typeface="黑体" panose="02010609060101010101" pitchFamily="2" charset="-122"/>
                <a:ea typeface="黑体" panose="02010609060101010101" pitchFamily="2" charset="-122"/>
                <a:cs typeface="黑体" panose="02010609060101010101" pitchFamily="2" charset="-122"/>
              </a:rPr>
              <a:t>WPL</a:t>
            </a:r>
            <a:r>
              <a:rPr lang="zh-CN" altLang="en-US" sz="3200" b="1" dirty="0">
                <a:latin typeface="黑体" panose="02010609060101010101" pitchFamily="2" charset="-122"/>
                <a:ea typeface="黑体" panose="02010609060101010101" pitchFamily="2" charset="-122"/>
                <a:cs typeface="黑体" panose="02010609060101010101" pitchFamily="2" charset="-122"/>
              </a:rPr>
              <a:t>）最小？</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14691" name="Text Box 3"/>
          <p:cNvSpPr txBox="1"/>
          <p:nvPr/>
        </p:nvSpPr>
        <p:spPr>
          <a:xfrm>
            <a:off x="37465" y="793115"/>
            <a:ext cx="9068435" cy="1814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20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例如：给定一个权值序列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{2,3,4,7}</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，可构造的多种二叉树的形态。</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grpSp>
        <p:nvGrpSpPr>
          <p:cNvPr id="114692" name="Group 118"/>
          <p:cNvGrpSpPr/>
          <p:nvPr/>
        </p:nvGrpSpPr>
        <p:grpSpPr>
          <a:xfrm>
            <a:off x="215265" y="2592705"/>
            <a:ext cx="8712200" cy="4070350"/>
            <a:chOff x="672" y="1488"/>
            <a:chExt cx="4368" cy="2564"/>
          </a:xfrm>
        </p:grpSpPr>
        <p:grpSp>
          <p:nvGrpSpPr>
            <p:cNvPr id="114693" name="Group 31"/>
            <p:cNvGrpSpPr/>
            <p:nvPr/>
          </p:nvGrpSpPr>
          <p:grpSpPr>
            <a:xfrm>
              <a:off x="1008" y="1632"/>
              <a:ext cx="1152" cy="672"/>
              <a:chOff x="768" y="1728"/>
              <a:chExt cx="1152" cy="672"/>
            </a:xfrm>
          </p:grpSpPr>
          <p:sp>
            <p:nvSpPr>
              <p:cNvPr id="114758" name="Oval 4"/>
              <p:cNvSpPr/>
              <p:nvPr/>
            </p:nvSpPr>
            <p:spPr>
              <a:xfrm>
                <a:off x="1296" y="1728"/>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59" name="Oval 5"/>
              <p:cNvSpPr/>
              <p:nvPr/>
            </p:nvSpPr>
            <p:spPr>
              <a:xfrm>
                <a:off x="960" y="1968"/>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0" name="Oval 6"/>
              <p:cNvSpPr/>
              <p:nvPr/>
            </p:nvSpPr>
            <p:spPr>
              <a:xfrm>
                <a:off x="1584" y="1968"/>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1" name="Oval 7"/>
              <p:cNvSpPr/>
              <p:nvPr/>
            </p:nvSpPr>
            <p:spPr>
              <a:xfrm>
                <a:off x="1392" y="2256"/>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2" name="Oval 8"/>
              <p:cNvSpPr/>
              <p:nvPr/>
            </p:nvSpPr>
            <p:spPr>
              <a:xfrm>
                <a:off x="1776" y="2256"/>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3" name="Oval 9"/>
              <p:cNvSpPr/>
              <p:nvPr/>
            </p:nvSpPr>
            <p:spPr>
              <a:xfrm>
                <a:off x="768" y="2256"/>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4" name="Oval 10"/>
              <p:cNvSpPr/>
              <p:nvPr/>
            </p:nvSpPr>
            <p:spPr>
              <a:xfrm>
                <a:off x="1104" y="2256"/>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65" name="Line 11"/>
              <p:cNvSpPr/>
              <p:nvPr/>
            </p:nvSpPr>
            <p:spPr>
              <a:xfrm flipH="1">
                <a:off x="1104" y="1872"/>
                <a:ext cx="192" cy="144"/>
              </a:xfrm>
              <a:prstGeom prst="line">
                <a:avLst/>
              </a:prstGeom>
              <a:ln w="9525" cap="flat" cmpd="sng">
                <a:solidFill>
                  <a:schemeClr val="tx1"/>
                </a:solidFill>
                <a:prstDash val="solid"/>
                <a:miter/>
                <a:headEnd type="none" w="med" len="med"/>
                <a:tailEnd type="none" w="med" len="med"/>
              </a:ln>
            </p:spPr>
          </p:sp>
          <p:sp>
            <p:nvSpPr>
              <p:cNvPr id="114766" name="Line 12"/>
              <p:cNvSpPr/>
              <p:nvPr/>
            </p:nvSpPr>
            <p:spPr>
              <a:xfrm flipH="1">
                <a:off x="864" y="2112"/>
                <a:ext cx="144" cy="144"/>
              </a:xfrm>
              <a:prstGeom prst="line">
                <a:avLst/>
              </a:prstGeom>
              <a:ln w="9525" cap="flat" cmpd="sng">
                <a:solidFill>
                  <a:schemeClr val="tx1"/>
                </a:solidFill>
                <a:prstDash val="solid"/>
                <a:miter/>
                <a:headEnd type="none" w="med" len="med"/>
                <a:tailEnd type="none" w="med" len="med"/>
              </a:ln>
            </p:spPr>
          </p:sp>
          <p:sp>
            <p:nvSpPr>
              <p:cNvPr id="114767" name="Line 13"/>
              <p:cNvSpPr/>
              <p:nvPr/>
            </p:nvSpPr>
            <p:spPr>
              <a:xfrm>
                <a:off x="1440" y="1872"/>
                <a:ext cx="192" cy="144"/>
              </a:xfrm>
              <a:prstGeom prst="line">
                <a:avLst/>
              </a:prstGeom>
              <a:ln w="9525" cap="flat" cmpd="sng">
                <a:solidFill>
                  <a:schemeClr val="tx1"/>
                </a:solidFill>
                <a:prstDash val="solid"/>
                <a:miter/>
                <a:headEnd type="none" w="med" len="med"/>
                <a:tailEnd type="none" w="med" len="med"/>
              </a:ln>
            </p:spPr>
          </p:sp>
          <p:sp>
            <p:nvSpPr>
              <p:cNvPr id="114768" name="Line 14"/>
              <p:cNvSpPr/>
              <p:nvPr/>
            </p:nvSpPr>
            <p:spPr>
              <a:xfrm flipH="1">
                <a:off x="1488" y="2112"/>
                <a:ext cx="144" cy="144"/>
              </a:xfrm>
              <a:prstGeom prst="line">
                <a:avLst/>
              </a:prstGeom>
              <a:ln w="9525" cap="flat" cmpd="sng">
                <a:solidFill>
                  <a:schemeClr val="tx1"/>
                </a:solidFill>
                <a:prstDash val="solid"/>
                <a:miter/>
                <a:headEnd type="none" w="med" len="med"/>
                <a:tailEnd type="none" w="med" len="med"/>
              </a:ln>
            </p:spPr>
          </p:sp>
          <p:sp>
            <p:nvSpPr>
              <p:cNvPr id="114769" name="Line 15"/>
              <p:cNvSpPr/>
              <p:nvPr/>
            </p:nvSpPr>
            <p:spPr>
              <a:xfrm>
                <a:off x="1680" y="2112"/>
                <a:ext cx="96" cy="144"/>
              </a:xfrm>
              <a:prstGeom prst="line">
                <a:avLst/>
              </a:prstGeom>
              <a:ln w="9525" cap="flat" cmpd="sng">
                <a:solidFill>
                  <a:schemeClr val="tx1"/>
                </a:solidFill>
                <a:prstDash val="solid"/>
                <a:miter/>
                <a:headEnd type="none" w="med" len="med"/>
                <a:tailEnd type="none" w="med" len="med"/>
              </a:ln>
            </p:spPr>
          </p:sp>
          <p:sp>
            <p:nvSpPr>
              <p:cNvPr id="114770" name="Line 16"/>
              <p:cNvSpPr/>
              <p:nvPr/>
            </p:nvSpPr>
            <p:spPr>
              <a:xfrm>
                <a:off x="1104" y="2112"/>
                <a:ext cx="48" cy="144"/>
              </a:xfrm>
              <a:prstGeom prst="line">
                <a:avLst/>
              </a:prstGeom>
              <a:ln w="9525" cap="flat" cmpd="sng">
                <a:solidFill>
                  <a:schemeClr val="tx1"/>
                </a:solidFill>
                <a:prstDash val="solid"/>
                <a:miter/>
                <a:headEnd type="none" w="med" len="med"/>
                <a:tailEnd type="none" w="med" len="med"/>
              </a:ln>
            </p:spPr>
          </p:sp>
        </p:grpSp>
        <p:sp>
          <p:nvSpPr>
            <p:cNvPr id="114694" name="Text Box 32"/>
            <p:cNvSpPr txBox="1"/>
            <p:nvPr/>
          </p:nvSpPr>
          <p:spPr>
            <a:xfrm>
              <a:off x="672" y="2592"/>
              <a:ext cx="2208"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600" b="1" dirty="0">
                  <a:latin typeface="Times New Roman" panose="02020603050405020304" pitchFamily="18" charset="0"/>
                </a:rPr>
                <a:t>(a) WPL=2×2</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2×3+2×4+2×7=32</a:t>
              </a:r>
              <a:endParaRPr lang="en-US" altLang="zh-CN" sz="1600" b="1" dirty="0">
                <a:latin typeface="Times New Roman" panose="02020603050405020304" pitchFamily="18" charset="0"/>
              </a:endParaRPr>
            </a:p>
          </p:txBody>
        </p:sp>
        <p:sp>
          <p:nvSpPr>
            <p:cNvPr id="114695" name="Text Box 33"/>
            <p:cNvSpPr txBox="1"/>
            <p:nvPr/>
          </p:nvSpPr>
          <p:spPr>
            <a:xfrm>
              <a:off x="864" y="2355"/>
              <a:ext cx="1632"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dirty="0">
                  <a:latin typeface="Times New Roman" panose="02020603050405020304" pitchFamily="18" charset="0"/>
                </a:rPr>
                <a:t>    </a:t>
              </a:r>
              <a:r>
                <a:rPr lang="en-US" altLang="zh-CN" sz="1800" b="1" dirty="0">
                  <a:latin typeface="Times New Roman" panose="02020603050405020304" pitchFamily="18" charset="0"/>
                </a:rPr>
                <a:t>2          3         4            7</a:t>
              </a:r>
              <a:endParaRPr lang="en-US" altLang="zh-CN" sz="1800" b="1" dirty="0">
                <a:latin typeface="Times New Roman" panose="02020603050405020304" pitchFamily="18" charset="0"/>
              </a:endParaRPr>
            </a:p>
          </p:txBody>
        </p:sp>
        <p:grpSp>
          <p:nvGrpSpPr>
            <p:cNvPr id="114696" name="Group 74"/>
            <p:cNvGrpSpPr/>
            <p:nvPr/>
          </p:nvGrpSpPr>
          <p:grpSpPr>
            <a:xfrm>
              <a:off x="3120" y="1488"/>
              <a:ext cx="1344" cy="952"/>
              <a:chOff x="2928" y="1488"/>
              <a:chExt cx="1344" cy="952"/>
            </a:xfrm>
          </p:grpSpPr>
          <p:sp>
            <p:nvSpPr>
              <p:cNvPr id="114739" name="Text Box 36"/>
              <p:cNvSpPr txBox="1"/>
              <p:nvPr/>
            </p:nvSpPr>
            <p:spPr>
              <a:xfrm>
                <a:off x="3312" y="220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4</a:t>
                </a:r>
                <a:endParaRPr lang="en-US" altLang="zh-CN" sz="1800" b="1" dirty="0">
                  <a:latin typeface="Times New Roman" panose="02020603050405020304" pitchFamily="18" charset="0"/>
                </a:endParaRPr>
              </a:p>
            </p:txBody>
          </p:sp>
          <p:grpSp>
            <p:nvGrpSpPr>
              <p:cNvPr id="114740" name="Group 73"/>
              <p:cNvGrpSpPr/>
              <p:nvPr/>
            </p:nvGrpSpPr>
            <p:grpSpPr>
              <a:xfrm>
                <a:off x="2928" y="1488"/>
                <a:ext cx="1344" cy="952"/>
                <a:chOff x="2928" y="1440"/>
                <a:chExt cx="1344" cy="952"/>
              </a:xfrm>
            </p:grpSpPr>
            <p:grpSp>
              <p:nvGrpSpPr>
                <p:cNvPr id="114741" name="Group 30"/>
                <p:cNvGrpSpPr/>
                <p:nvPr/>
              </p:nvGrpSpPr>
              <p:grpSpPr>
                <a:xfrm>
                  <a:off x="3120" y="1440"/>
                  <a:ext cx="912" cy="864"/>
                  <a:chOff x="3072" y="1680"/>
                  <a:chExt cx="912" cy="864"/>
                </a:xfrm>
              </p:grpSpPr>
              <p:sp>
                <p:nvSpPr>
                  <p:cNvPr id="114745" name="Oval 17"/>
                  <p:cNvSpPr/>
                  <p:nvPr/>
                </p:nvSpPr>
                <p:spPr>
                  <a:xfrm>
                    <a:off x="3264" y="168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46" name="Oval 18"/>
                  <p:cNvSpPr/>
                  <p:nvPr/>
                </p:nvSpPr>
                <p:spPr>
                  <a:xfrm>
                    <a:off x="3072"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47" name="Oval 19"/>
                  <p:cNvSpPr/>
                  <p:nvPr/>
                </p:nvSpPr>
                <p:spPr>
                  <a:xfrm>
                    <a:off x="3456"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48" name="Oval 20"/>
                  <p:cNvSpPr/>
                  <p:nvPr/>
                </p:nvSpPr>
                <p:spPr>
                  <a:xfrm>
                    <a:off x="3648"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49" name="Oval 21"/>
                  <p:cNvSpPr/>
                  <p:nvPr/>
                </p:nvSpPr>
                <p:spPr>
                  <a:xfrm>
                    <a:off x="3840" y="2352"/>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50" name="Oval 22"/>
                  <p:cNvSpPr/>
                  <p:nvPr/>
                </p:nvSpPr>
                <p:spPr>
                  <a:xfrm>
                    <a:off x="3264"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51" name="Oval 23"/>
                  <p:cNvSpPr/>
                  <p:nvPr/>
                </p:nvSpPr>
                <p:spPr>
                  <a:xfrm>
                    <a:off x="3456" y="240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52" name="Line 24"/>
                  <p:cNvSpPr/>
                  <p:nvPr/>
                </p:nvSpPr>
                <p:spPr>
                  <a:xfrm flipH="1">
                    <a:off x="3168" y="1776"/>
                    <a:ext cx="144" cy="144"/>
                  </a:xfrm>
                  <a:prstGeom prst="line">
                    <a:avLst/>
                  </a:prstGeom>
                  <a:ln w="9525" cap="flat" cmpd="sng">
                    <a:solidFill>
                      <a:schemeClr val="tx1"/>
                    </a:solidFill>
                    <a:prstDash val="solid"/>
                    <a:miter/>
                    <a:headEnd type="none" w="med" len="med"/>
                    <a:tailEnd type="none" w="med" len="med"/>
                  </a:ln>
                </p:spPr>
              </p:sp>
              <p:sp>
                <p:nvSpPr>
                  <p:cNvPr id="114753" name="Line 25"/>
                  <p:cNvSpPr/>
                  <p:nvPr/>
                </p:nvSpPr>
                <p:spPr>
                  <a:xfrm>
                    <a:off x="3408" y="1776"/>
                    <a:ext cx="96" cy="144"/>
                  </a:xfrm>
                  <a:prstGeom prst="line">
                    <a:avLst/>
                  </a:prstGeom>
                  <a:ln w="9525" cap="flat" cmpd="sng">
                    <a:solidFill>
                      <a:schemeClr val="tx1"/>
                    </a:solidFill>
                    <a:prstDash val="solid"/>
                    <a:miter/>
                    <a:headEnd type="none" w="med" len="med"/>
                    <a:tailEnd type="none" w="med" len="med"/>
                  </a:ln>
                </p:spPr>
              </p:sp>
              <p:sp>
                <p:nvSpPr>
                  <p:cNvPr id="114754" name="Line 26"/>
                  <p:cNvSpPr/>
                  <p:nvPr/>
                </p:nvSpPr>
                <p:spPr>
                  <a:xfrm flipH="1">
                    <a:off x="3408" y="2064"/>
                    <a:ext cx="96" cy="144"/>
                  </a:xfrm>
                  <a:prstGeom prst="line">
                    <a:avLst/>
                  </a:prstGeom>
                  <a:ln w="9525" cap="flat" cmpd="sng">
                    <a:solidFill>
                      <a:schemeClr val="tx1"/>
                    </a:solidFill>
                    <a:prstDash val="solid"/>
                    <a:miter/>
                    <a:headEnd type="none" w="med" len="med"/>
                    <a:tailEnd type="none" w="med" len="med"/>
                  </a:ln>
                </p:spPr>
              </p:sp>
              <p:sp>
                <p:nvSpPr>
                  <p:cNvPr id="114755" name="Line 27"/>
                  <p:cNvSpPr/>
                  <p:nvPr/>
                </p:nvSpPr>
                <p:spPr>
                  <a:xfrm>
                    <a:off x="3600" y="2064"/>
                    <a:ext cx="96" cy="96"/>
                  </a:xfrm>
                  <a:prstGeom prst="line">
                    <a:avLst/>
                  </a:prstGeom>
                  <a:ln w="9525" cap="flat" cmpd="sng">
                    <a:solidFill>
                      <a:schemeClr val="tx1"/>
                    </a:solidFill>
                    <a:prstDash val="solid"/>
                    <a:miter/>
                    <a:headEnd type="none" w="med" len="med"/>
                    <a:tailEnd type="none" w="med" len="med"/>
                  </a:ln>
                </p:spPr>
              </p:sp>
              <p:sp>
                <p:nvSpPr>
                  <p:cNvPr id="114756" name="Line 28"/>
                  <p:cNvSpPr/>
                  <p:nvPr/>
                </p:nvSpPr>
                <p:spPr>
                  <a:xfrm flipH="1">
                    <a:off x="3600" y="2304"/>
                    <a:ext cx="96" cy="144"/>
                  </a:xfrm>
                  <a:prstGeom prst="line">
                    <a:avLst/>
                  </a:prstGeom>
                  <a:ln w="9525" cap="flat" cmpd="sng">
                    <a:solidFill>
                      <a:schemeClr val="tx1"/>
                    </a:solidFill>
                    <a:prstDash val="solid"/>
                    <a:miter/>
                    <a:headEnd type="none" w="med" len="med"/>
                    <a:tailEnd type="none" w="med" len="med"/>
                  </a:ln>
                </p:spPr>
              </p:sp>
              <p:sp>
                <p:nvSpPr>
                  <p:cNvPr id="114757" name="Line 29"/>
                  <p:cNvSpPr/>
                  <p:nvPr/>
                </p:nvSpPr>
                <p:spPr>
                  <a:xfrm>
                    <a:off x="3744" y="2304"/>
                    <a:ext cx="96" cy="96"/>
                  </a:xfrm>
                  <a:prstGeom prst="line">
                    <a:avLst/>
                  </a:prstGeom>
                  <a:ln w="9525" cap="flat" cmpd="sng">
                    <a:solidFill>
                      <a:schemeClr val="tx1"/>
                    </a:solidFill>
                    <a:prstDash val="solid"/>
                    <a:miter/>
                    <a:headEnd type="none" w="med" len="med"/>
                    <a:tailEnd type="none" w="med" len="med"/>
                  </a:ln>
                </p:spPr>
              </p:sp>
            </p:grpSp>
            <p:sp>
              <p:nvSpPr>
                <p:cNvPr id="114742" name="Text Box 34"/>
                <p:cNvSpPr txBox="1"/>
                <p:nvPr/>
              </p:nvSpPr>
              <p:spPr>
                <a:xfrm>
                  <a:off x="2928" y="172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114743" name="Text Box 35"/>
                <p:cNvSpPr txBox="1"/>
                <p:nvPr/>
              </p:nvSpPr>
              <p:spPr>
                <a:xfrm>
                  <a:off x="3120" y="196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3</a:t>
                  </a:r>
                  <a:endParaRPr lang="en-US" altLang="zh-CN" sz="1800" b="1" dirty="0">
                    <a:latin typeface="Times New Roman" panose="02020603050405020304" pitchFamily="18" charset="0"/>
                  </a:endParaRPr>
                </a:p>
              </p:txBody>
            </p:sp>
            <p:sp>
              <p:nvSpPr>
                <p:cNvPr id="114744" name="Text Box 37"/>
                <p:cNvSpPr txBox="1"/>
                <p:nvPr/>
              </p:nvSpPr>
              <p:spPr>
                <a:xfrm>
                  <a:off x="4032" y="2160"/>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7</a:t>
                  </a:r>
                  <a:endParaRPr lang="en-US" altLang="zh-CN" sz="1800" b="1" dirty="0">
                    <a:latin typeface="Times New Roman" panose="02020603050405020304" pitchFamily="18" charset="0"/>
                  </a:endParaRPr>
                </a:p>
              </p:txBody>
            </p:sp>
          </p:grpSp>
        </p:grpSp>
        <p:sp>
          <p:nvSpPr>
            <p:cNvPr id="114697" name="Text Box 38"/>
            <p:cNvSpPr txBox="1"/>
            <p:nvPr/>
          </p:nvSpPr>
          <p:spPr>
            <a:xfrm>
              <a:off x="2832" y="2592"/>
              <a:ext cx="2208"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600" b="1" dirty="0">
                  <a:latin typeface="Times New Roman" panose="02020603050405020304" pitchFamily="18" charset="0"/>
                </a:rPr>
                <a:t>(b) WPL=1×2</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2×3+3×4+3×7=41</a:t>
              </a:r>
              <a:endParaRPr lang="en-US" altLang="zh-CN" sz="1600" b="1" dirty="0">
                <a:latin typeface="Times New Roman" panose="02020603050405020304" pitchFamily="18" charset="0"/>
              </a:endParaRPr>
            </a:p>
          </p:txBody>
        </p:sp>
        <p:grpSp>
          <p:nvGrpSpPr>
            <p:cNvPr id="114698" name="Group 75"/>
            <p:cNvGrpSpPr/>
            <p:nvPr/>
          </p:nvGrpSpPr>
          <p:grpSpPr>
            <a:xfrm>
              <a:off x="3120" y="1488"/>
              <a:ext cx="1344" cy="952"/>
              <a:chOff x="2928" y="1488"/>
              <a:chExt cx="1344" cy="952"/>
            </a:xfrm>
          </p:grpSpPr>
          <p:sp>
            <p:nvSpPr>
              <p:cNvPr id="114720" name="Text Box 76"/>
              <p:cNvSpPr txBox="1"/>
              <p:nvPr/>
            </p:nvSpPr>
            <p:spPr>
              <a:xfrm>
                <a:off x="3312" y="220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4</a:t>
                </a:r>
                <a:endParaRPr lang="en-US" altLang="zh-CN" sz="1800" b="1" dirty="0">
                  <a:latin typeface="Times New Roman" panose="02020603050405020304" pitchFamily="18" charset="0"/>
                </a:endParaRPr>
              </a:p>
            </p:txBody>
          </p:sp>
          <p:grpSp>
            <p:nvGrpSpPr>
              <p:cNvPr id="114721" name="Group 77"/>
              <p:cNvGrpSpPr/>
              <p:nvPr/>
            </p:nvGrpSpPr>
            <p:grpSpPr>
              <a:xfrm>
                <a:off x="2928" y="1488"/>
                <a:ext cx="1344" cy="952"/>
                <a:chOff x="2928" y="1440"/>
                <a:chExt cx="1344" cy="952"/>
              </a:xfrm>
            </p:grpSpPr>
            <p:grpSp>
              <p:nvGrpSpPr>
                <p:cNvPr id="114722" name="Group 78"/>
                <p:cNvGrpSpPr/>
                <p:nvPr/>
              </p:nvGrpSpPr>
              <p:grpSpPr>
                <a:xfrm>
                  <a:off x="3120" y="1440"/>
                  <a:ext cx="912" cy="864"/>
                  <a:chOff x="3072" y="1680"/>
                  <a:chExt cx="912" cy="864"/>
                </a:xfrm>
              </p:grpSpPr>
              <p:sp>
                <p:nvSpPr>
                  <p:cNvPr id="114726" name="Oval 79"/>
                  <p:cNvSpPr/>
                  <p:nvPr/>
                </p:nvSpPr>
                <p:spPr>
                  <a:xfrm>
                    <a:off x="3264" y="168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27" name="Oval 80"/>
                  <p:cNvSpPr/>
                  <p:nvPr/>
                </p:nvSpPr>
                <p:spPr>
                  <a:xfrm>
                    <a:off x="3072"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28" name="Oval 81"/>
                  <p:cNvSpPr/>
                  <p:nvPr/>
                </p:nvSpPr>
                <p:spPr>
                  <a:xfrm>
                    <a:off x="3456"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29" name="Oval 82"/>
                  <p:cNvSpPr/>
                  <p:nvPr/>
                </p:nvSpPr>
                <p:spPr>
                  <a:xfrm>
                    <a:off x="3648"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30" name="Oval 83"/>
                  <p:cNvSpPr/>
                  <p:nvPr/>
                </p:nvSpPr>
                <p:spPr>
                  <a:xfrm>
                    <a:off x="3840" y="2352"/>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31" name="Oval 84"/>
                  <p:cNvSpPr/>
                  <p:nvPr/>
                </p:nvSpPr>
                <p:spPr>
                  <a:xfrm>
                    <a:off x="3264"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32" name="Oval 85"/>
                  <p:cNvSpPr/>
                  <p:nvPr/>
                </p:nvSpPr>
                <p:spPr>
                  <a:xfrm>
                    <a:off x="3456" y="240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33" name="Line 86"/>
                  <p:cNvSpPr/>
                  <p:nvPr/>
                </p:nvSpPr>
                <p:spPr>
                  <a:xfrm flipH="1">
                    <a:off x="3168" y="1776"/>
                    <a:ext cx="144" cy="144"/>
                  </a:xfrm>
                  <a:prstGeom prst="line">
                    <a:avLst/>
                  </a:prstGeom>
                  <a:ln w="9525" cap="flat" cmpd="sng">
                    <a:solidFill>
                      <a:schemeClr val="tx1"/>
                    </a:solidFill>
                    <a:prstDash val="solid"/>
                    <a:miter/>
                    <a:headEnd type="none" w="med" len="med"/>
                    <a:tailEnd type="none" w="med" len="med"/>
                  </a:ln>
                </p:spPr>
              </p:sp>
              <p:sp>
                <p:nvSpPr>
                  <p:cNvPr id="114734" name="Line 87"/>
                  <p:cNvSpPr/>
                  <p:nvPr/>
                </p:nvSpPr>
                <p:spPr>
                  <a:xfrm>
                    <a:off x="3408" y="1776"/>
                    <a:ext cx="96" cy="144"/>
                  </a:xfrm>
                  <a:prstGeom prst="line">
                    <a:avLst/>
                  </a:prstGeom>
                  <a:ln w="9525" cap="flat" cmpd="sng">
                    <a:solidFill>
                      <a:schemeClr val="tx1"/>
                    </a:solidFill>
                    <a:prstDash val="solid"/>
                    <a:miter/>
                    <a:headEnd type="none" w="med" len="med"/>
                    <a:tailEnd type="none" w="med" len="med"/>
                  </a:ln>
                </p:spPr>
              </p:sp>
              <p:sp>
                <p:nvSpPr>
                  <p:cNvPr id="114735" name="Line 88"/>
                  <p:cNvSpPr/>
                  <p:nvPr/>
                </p:nvSpPr>
                <p:spPr>
                  <a:xfrm flipH="1">
                    <a:off x="3408" y="2064"/>
                    <a:ext cx="96" cy="144"/>
                  </a:xfrm>
                  <a:prstGeom prst="line">
                    <a:avLst/>
                  </a:prstGeom>
                  <a:ln w="9525" cap="flat" cmpd="sng">
                    <a:solidFill>
                      <a:schemeClr val="tx1"/>
                    </a:solidFill>
                    <a:prstDash val="solid"/>
                    <a:miter/>
                    <a:headEnd type="none" w="med" len="med"/>
                    <a:tailEnd type="none" w="med" len="med"/>
                  </a:ln>
                </p:spPr>
              </p:sp>
              <p:sp>
                <p:nvSpPr>
                  <p:cNvPr id="114736" name="Line 89"/>
                  <p:cNvSpPr/>
                  <p:nvPr/>
                </p:nvSpPr>
                <p:spPr>
                  <a:xfrm>
                    <a:off x="3600" y="2064"/>
                    <a:ext cx="96" cy="96"/>
                  </a:xfrm>
                  <a:prstGeom prst="line">
                    <a:avLst/>
                  </a:prstGeom>
                  <a:ln w="9525" cap="flat" cmpd="sng">
                    <a:solidFill>
                      <a:schemeClr val="tx1"/>
                    </a:solidFill>
                    <a:prstDash val="solid"/>
                    <a:miter/>
                    <a:headEnd type="none" w="med" len="med"/>
                    <a:tailEnd type="none" w="med" len="med"/>
                  </a:ln>
                </p:spPr>
              </p:sp>
              <p:sp>
                <p:nvSpPr>
                  <p:cNvPr id="114737" name="Line 90"/>
                  <p:cNvSpPr/>
                  <p:nvPr/>
                </p:nvSpPr>
                <p:spPr>
                  <a:xfrm flipH="1">
                    <a:off x="3600" y="2304"/>
                    <a:ext cx="96" cy="144"/>
                  </a:xfrm>
                  <a:prstGeom prst="line">
                    <a:avLst/>
                  </a:prstGeom>
                  <a:ln w="9525" cap="flat" cmpd="sng">
                    <a:solidFill>
                      <a:schemeClr val="tx1"/>
                    </a:solidFill>
                    <a:prstDash val="solid"/>
                    <a:miter/>
                    <a:headEnd type="none" w="med" len="med"/>
                    <a:tailEnd type="none" w="med" len="med"/>
                  </a:ln>
                </p:spPr>
              </p:sp>
              <p:sp>
                <p:nvSpPr>
                  <p:cNvPr id="114738" name="Line 91"/>
                  <p:cNvSpPr/>
                  <p:nvPr/>
                </p:nvSpPr>
                <p:spPr>
                  <a:xfrm>
                    <a:off x="3744" y="2304"/>
                    <a:ext cx="96" cy="96"/>
                  </a:xfrm>
                  <a:prstGeom prst="line">
                    <a:avLst/>
                  </a:prstGeom>
                  <a:ln w="9525" cap="flat" cmpd="sng">
                    <a:solidFill>
                      <a:schemeClr val="tx1"/>
                    </a:solidFill>
                    <a:prstDash val="solid"/>
                    <a:miter/>
                    <a:headEnd type="none" w="med" len="med"/>
                    <a:tailEnd type="none" w="med" len="med"/>
                  </a:ln>
                </p:spPr>
              </p:sp>
            </p:grpSp>
            <p:sp>
              <p:nvSpPr>
                <p:cNvPr id="114723" name="Text Box 92"/>
                <p:cNvSpPr txBox="1"/>
                <p:nvPr/>
              </p:nvSpPr>
              <p:spPr>
                <a:xfrm>
                  <a:off x="2928" y="172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114724" name="Text Box 93"/>
                <p:cNvSpPr txBox="1"/>
                <p:nvPr/>
              </p:nvSpPr>
              <p:spPr>
                <a:xfrm>
                  <a:off x="3120" y="196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3</a:t>
                  </a:r>
                  <a:endParaRPr lang="en-US" altLang="zh-CN" sz="1800" b="1" dirty="0">
                    <a:latin typeface="Times New Roman" panose="02020603050405020304" pitchFamily="18" charset="0"/>
                  </a:endParaRPr>
                </a:p>
              </p:txBody>
            </p:sp>
            <p:sp>
              <p:nvSpPr>
                <p:cNvPr id="114725" name="Text Box 94"/>
                <p:cNvSpPr txBox="1"/>
                <p:nvPr/>
              </p:nvSpPr>
              <p:spPr>
                <a:xfrm>
                  <a:off x="4032" y="2160"/>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7</a:t>
                  </a:r>
                  <a:endParaRPr lang="en-US" altLang="zh-CN" sz="1800" b="1" dirty="0">
                    <a:latin typeface="Times New Roman" panose="02020603050405020304" pitchFamily="18" charset="0"/>
                  </a:endParaRPr>
                </a:p>
              </p:txBody>
            </p:sp>
          </p:grpSp>
        </p:grpSp>
        <p:grpSp>
          <p:nvGrpSpPr>
            <p:cNvPr id="114699" name="Group 95"/>
            <p:cNvGrpSpPr/>
            <p:nvPr/>
          </p:nvGrpSpPr>
          <p:grpSpPr>
            <a:xfrm>
              <a:off x="2496" y="2880"/>
              <a:ext cx="1344" cy="952"/>
              <a:chOff x="2928" y="1488"/>
              <a:chExt cx="1344" cy="952"/>
            </a:xfrm>
          </p:grpSpPr>
          <p:sp>
            <p:nvSpPr>
              <p:cNvPr id="114701" name="Text Box 96"/>
              <p:cNvSpPr txBox="1"/>
              <p:nvPr/>
            </p:nvSpPr>
            <p:spPr>
              <a:xfrm>
                <a:off x="3312" y="220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3</a:t>
                </a:r>
                <a:endParaRPr lang="en-US" altLang="zh-CN" sz="1800" b="1" dirty="0">
                  <a:latin typeface="Times New Roman" panose="02020603050405020304" pitchFamily="18" charset="0"/>
                </a:endParaRPr>
              </a:p>
            </p:txBody>
          </p:sp>
          <p:grpSp>
            <p:nvGrpSpPr>
              <p:cNvPr id="114702" name="Group 97"/>
              <p:cNvGrpSpPr/>
              <p:nvPr/>
            </p:nvGrpSpPr>
            <p:grpSpPr>
              <a:xfrm>
                <a:off x="2928" y="1488"/>
                <a:ext cx="1344" cy="952"/>
                <a:chOff x="2928" y="1440"/>
                <a:chExt cx="1344" cy="952"/>
              </a:xfrm>
            </p:grpSpPr>
            <p:grpSp>
              <p:nvGrpSpPr>
                <p:cNvPr id="114703" name="Group 98"/>
                <p:cNvGrpSpPr/>
                <p:nvPr/>
              </p:nvGrpSpPr>
              <p:grpSpPr>
                <a:xfrm>
                  <a:off x="3120" y="1440"/>
                  <a:ext cx="912" cy="864"/>
                  <a:chOff x="3072" y="1680"/>
                  <a:chExt cx="912" cy="864"/>
                </a:xfrm>
              </p:grpSpPr>
              <p:sp>
                <p:nvSpPr>
                  <p:cNvPr id="114707" name="Oval 99"/>
                  <p:cNvSpPr/>
                  <p:nvPr/>
                </p:nvSpPr>
                <p:spPr>
                  <a:xfrm>
                    <a:off x="3264" y="168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08" name="Oval 100"/>
                  <p:cNvSpPr/>
                  <p:nvPr/>
                </p:nvSpPr>
                <p:spPr>
                  <a:xfrm>
                    <a:off x="3072"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09" name="Oval 101"/>
                  <p:cNvSpPr/>
                  <p:nvPr/>
                </p:nvSpPr>
                <p:spPr>
                  <a:xfrm>
                    <a:off x="3456" y="192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10" name="Oval 102"/>
                  <p:cNvSpPr/>
                  <p:nvPr/>
                </p:nvSpPr>
                <p:spPr>
                  <a:xfrm>
                    <a:off x="3648"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11" name="Oval 103"/>
                  <p:cNvSpPr/>
                  <p:nvPr/>
                </p:nvSpPr>
                <p:spPr>
                  <a:xfrm>
                    <a:off x="3840" y="2352"/>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12" name="Oval 104"/>
                  <p:cNvSpPr/>
                  <p:nvPr/>
                </p:nvSpPr>
                <p:spPr>
                  <a:xfrm>
                    <a:off x="3264" y="216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13" name="Oval 105"/>
                  <p:cNvSpPr/>
                  <p:nvPr/>
                </p:nvSpPr>
                <p:spPr>
                  <a:xfrm>
                    <a:off x="3456" y="240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14714" name="Line 106"/>
                  <p:cNvSpPr/>
                  <p:nvPr/>
                </p:nvSpPr>
                <p:spPr>
                  <a:xfrm flipH="1">
                    <a:off x="3168" y="1776"/>
                    <a:ext cx="144" cy="144"/>
                  </a:xfrm>
                  <a:prstGeom prst="line">
                    <a:avLst/>
                  </a:prstGeom>
                  <a:ln w="9525" cap="flat" cmpd="sng">
                    <a:solidFill>
                      <a:schemeClr val="tx1"/>
                    </a:solidFill>
                    <a:prstDash val="solid"/>
                    <a:miter/>
                    <a:headEnd type="none" w="med" len="med"/>
                    <a:tailEnd type="none" w="med" len="med"/>
                  </a:ln>
                </p:spPr>
              </p:sp>
              <p:sp>
                <p:nvSpPr>
                  <p:cNvPr id="114715" name="Line 107"/>
                  <p:cNvSpPr/>
                  <p:nvPr/>
                </p:nvSpPr>
                <p:spPr>
                  <a:xfrm>
                    <a:off x="3408" y="1776"/>
                    <a:ext cx="96" cy="144"/>
                  </a:xfrm>
                  <a:prstGeom prst="line">
                    <a:avLst/>
                  </a:prstGeom>
                  <a:ln w="9525" cap="flat" cmpd="sng">
                    <a:solidFill>
                      <a:schemeClr val="tx1"/>
                    </a:solidFill>
                    <a:prstDash val="solid"/>
                    <a:miter/>
                    <a:headEnd type="none" w="med" len="med"/>
                    <a:tailEnd type="none" w="med" len="med"/>
                  </a:ln>
                </p:spPr>
              </p:sp>
              <p:sp>
                <p:nvSpPr>
                  <p:cNvPr id="114716" name="Line 108"/>
                  <p:cNvSpPr/>
                  <p:nvPr/>
                </p:nvSpPr>
                <p:spPr>
                  <a:xfrm flipH="1">
                    <a:off x="3408" y="2064"/>
                    <a:ext cx="96" cy="144"/>
                  </a:xfrm>
                  <a:prstGeom prst="line">
                    <a:avLst/>
                  </a:prstGeom>
                  <a:ln w="9525" cap="flat" cmpd="sng">
                    <a:solidFill>
                      <a:schemeClr val="tx1"/>
                    </a:solidFill>
                    <a:prstDash val="solid"/>
                    <a:miter/>
                    <a:headEnd type="none" w="med" len="med"/>
                    <a:tailEnd type="none" w="med" len="med"/>
                  </a:ln>
                </p:spPr>
              </p:sp>
              <p:sp>
                <p:nvSpPr>
                  <p:cNvPr id="114717" name="Line 109"/>
                  <p:cNvSpPr/>
                  <p:nvPr/>
                </p:nvSpPr>
                <p:spPr>
                  <a:xfrm>
                    <a:off x="3600" y="2064"/>
                    <a:ext cx="96" cy="96"/>
                  </a:xfrm>
                  <a:prstGeom prst="line">
                    <a:avLst/>
                  </a:prstGeom>
                  <a:ln w="9525" cap="flat" cmpd="sng">
                    <a:solidFill>
                      <a:schemeClr val="tx1"/>
                    </a:solidFill>
                    <a:prstDash val="solid"/>
                    <a:miter/>
                    <a:headEnd type="none" w="med" len="med"/>
                    <a:tailEnd type="none" w="med" len="med"/>
                  </a:ln>
                </p:spPr>
              </p:sp>
              <p:sp>
                <p:nvSpPr>
                  <p:cNvPr id="114718" name="Line 110"/>
                  <p:cNvSpPr/>
                  <p:nvPr/>
                </p:nvSpPr>
                <p:spPr>
                  <a:xfrm flipH="1">
                    <a:off x="3600" y="2304"/>
                    <a:ext cx="96" cy="144"/>
                  </a:xfrm>
                  <a:prstGeom prst="line">
                    <a:avLst/>
                  </a:prstGeom>
                  <a:ln w="9525" cap="flat" cmpd="sng">
                    <a:solidFill>
                      <a:schemeClr val="tx1"/>
                    </a:solidFill>
                    <a:prstDash val="solid"/>
                    <a:miter/>
                    <a:headEnd type="none" w="med" len="med"/>
                    <a:tailEnd type="none" w="med" len="med"/>
                  </a:ln>
                </p:spPr>
              </p:sp>
              <p:sp>
                <p:nvSpPr>
                  <p:cNvPr id="114719" name="Line 111"/>
                  <p:cNvSpPr/>
                  <p:nvPr/>
                </p:nvSpPr>
                <p:spPr>
                  <a:xfrm>
                    <a:off x="3744" y="2304"/>
                    <a:ext cx="96" cy="96"/>
                  </a:xfrm>
                  <a:prstGeom prst="line">
                    <a:avLst/>
                  </a:prstGeom>
                  <a:ln w="9525" cap="flat" cmpd="sng">
                    <a:solidFill>
                      <a:schemeClr val="tx1"/>
                    </a:solidFill>
                    <a:prstDash val="solid"/>
                    <a:miter/>
                    <a:headEnd type="none" w="med" len="med"/>
                    <a:tailEnd type="none" w="med" len="med"/>
                  </a:ln>
                </p:spPr>
              </p:sp>
            </p:grpSp>
            <p:sp>
              <p:nvSpPr>
                <p:cNvPr id="114704" name="Text Box 112"/>
                <p:cNvSpPr txBox="1"/>
                <p:nvPr/>
              </p:nvSpPr>
              <p:spPr>
                <a:xfrm>
                  <a:off x="2928" y="172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7</a:t>
                  </a:r>
                  <a:endParaRPr lang="en-US" altLang="zh-CN" sz="1800" b="1" dirty="0">
                    <a:latin typeface="Times New Roman" panose="02020603050405020304" pitchFamily="18" charset="0"/>
                  </a:endParaRPr>
                </a:p>
              </p:txBody>
            </p:sp>
            <p:sp>
              <p:nvSpPr>
                <p:cNvPr id="114705" name="Text Box 113"/>
                <p:cNvSpPr txBox="1"/>
                <p:nvPr/>
              </p:nvSpPr>
              <p:spPr>
                <a:xfrm>
                  <a:off x="3120" y="1968"/>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4</a:t>
                  </a:r>
                  <a:endParaRPr lang="en-US" altLang="zh-CN" sz="1800" b="1" dirty="0">
                    <a:latin typeface="Times New Roman" panose="02020603050405020304" pitchFamily="18" charset="0"/>
                  </a:endParaRPr>
                </a:p>
              </p:txBody>
            </p:sp>
            <p:sp>
              <p:nvSpPr>
                <p:cNvPr id="114706" name="Text Box 114"/>
                <p:cNvSpPr txBox="1"/>
                <p:nvPr/>
              </p:nvSpPr>
              <p:spPr>
                <a:xfrm>
                  <a:off x="4032" y="2160"/>
                  <a:ext cx="240"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grpSp>
        </p:grpSp>
        <p:sp>
          <p:nvSpPr>
            <p:cNvPr id="114700" name="Text Box 115"/>
            <p:cNvSpPr txBox="1"/>
            <p:nvPr/>
          </p:nvSpPr>
          <p:spPr>
            <a:xfrm>
              <a:off x="1920" y="3840"/>
              <a:ext cx="2352" cy="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600" b="1" dirty="0">
                  <a:latin typeface="Times New Roman" panose="02020603050405020304" pitchFamily="18" charset="0"/>
                </a:rPr>
                <a:t>(c)  WPL=1×7</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2×4+3×3+3×2=30</a:t>
              </a:r>
              <a:endParaRPr lang="en-US" altLang="zh-CN" sz="1600" b="1" dirty="0">
                <a:latin typeface="Times New Roman" panose="02020603050405020304" pitchFamily="18" charset="0"/>
              </a:endParaRPr>
            </a:p>
          </p:txBody>
        </p:sp>
      </p:grpSp>
      <p:sp>
        <p:nvSpPr>
          <p:cNvPr id="2" name="文本框 1"/>
          <p:cNvSpPr txBox="1"/>
          <p:nvPr/>
        </p:nvSpPr>
        <p:spPr>
          <a:xfrm>
            <a:off x="2129790" y="2042795"/>
            <a:ext cx="5007610" cy="460375"/>
          </a:xfrm>
          <a:prstGeom prst="rect">
            <a:avLst/>
          </a:prstGeom>
          <a:solidFill>
            <a:schemeClr val="accent4">
              <a:lumMod val="60000"/>
              <a:lumOff val="40000"/>
            </a:schemeClr>
          </a:solidFill>
        </p:spPr>
        <p:txBody>
          <a:bodyPr wrap="square" rtlCol="0">
            <a:spAutoFit/>
          </a:bodyPr>
          <a:p>
            <a:r>
              <a:rPr lang="zh-CN" altLang="en-US">
                <a:solidFill>
                  <a:srgbClr val="FF0000"/>
                </a:solidFill>
                <a:latin typeface="华文仿宋" panose="02010600040101010101" pitchFamily="2" charset="-122"/>
                <a:ea typeface="华文仿宋" panose="02010600040101010101" pitchFamily="2" charset="-122"/>
                <a:cs typeface="华文仿宋" panose="02010600040101010101" pitchFamily="2" charset="-122"/>
              </a:rPr>
              <a:t>注意：完全二叉树不一定</a:t>
            </a:r>
            <a:r>
              <a:rPr lang="en-US" altLang="zh-CN">
                <a:solidFill>
                  <a:srgbClr val="FF0000"/>
                </a:solidFill>
                <a:latin typeface="华文仿宋" panose="02010600040101010101" pitchFamily="2" charset="-122"/>
                <a:ea typeface="华文仿宋" panose="02010600040101010101" pitchFamily="2" charset="-122"/>
                <a:cs typeface="华文仿宋" panose="02010600040101010101" pitchFamily="2" charset="-122"/>
              </a:rPr>
              <a:t>WPL</a:t>
            </a:r>
            <a:r>
              <a:rPr lang="zh-CN" altLang="en-US">
                <a:solidFill>
                  <a:srgbClr val="FF0000"/>
                </a:solidFill>
                <a:latin typeface="华文仿宋" panose="02010600040101010101" pitchFamily="2" charset="-122"/>
                <a:ea typeface="华文仿宋" panose="02010600040101010101" pitchFamily="2" charset="-122"/>
                <a:cs typeface="华文仿宋" panose="02010600040101010101" pitchFamily="2" charset="-122"/>
              </a:rPr>
              <a:t>最小</a:t>
            </a:r>
            <a:endParaRPr lang="zh-CN" altLang="en-US">
              <a:solidFill>
                <a:srgbClr val="FF0000"/>
              </a:solidFill>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3" name="文本框 2"/>
          <p:cNvSpPr txBox="1"/>
          <p:nvPr/>
        </p:nvSpPr>
        <p:spPr>
          <a:xfrm>
            <a:off x="2054860" y="2882265"/>
            <a:ext cx="5245100" cy="1814830"/>
          </a:xfrm>
          <a:prstGeom prst="rect">
            <a:avLst/>
          </a:prstGeom>
          <a:solidFill>
            <a:schemeClr val="accent4">
              <a:lumMod val="60000"/>
              <a:lumOff val="40000"/>
            </a:schemeClr>
          </a:solidFill>
        </p:spPr>
        <p:txBody>
          <a:bodyPr wrap="square" rtlCol="0">
            <a:spAutoFit/>
          </a:bodyPr>
          <a:p>
            <a:pPr>
              <a:lnSpc>
                <a:spcPct val="200000"/>
              </a:lnSpc>
            </a:pPr>
            <a:r>
              <a:rPr lang="zh-CN" altLang="en-US" sz="2800">
                <a:solidFill>
                  <a:srgbClr val="FF0000"/>
                </a:solidFill>
                <a:latin typeface="华文仿宋" panose="02010600040101010101" pitchFamily="2" charset="-122"/>
                <a:ea typeface="华文仿宋" panose="02010600040101010101" pitchFamily="2" charset="-122"/>
                <a:cs typeface="华文仿宋" panose="02010600040101010101" pitchFamily="2" charset="-122"/>
              </a:rPr>
              <a:t>思路：权值大的，路径长度小；</a:t>
            </a:r>
            <a:endParaRPr lang="zh-CN" altLang="en-US" sz="2800">
              <a:solidFill>
                <a:srgbClr val="FF0000"/>
              </a:solidFill>
              <a:latin typeface="华文仿宋" panose="02010600040101010101" pitchFamily="2" charset="-122"/>
              <a:ea typeface="华文仿宋" panose="02010600040101010101" pitchFamily="2" charset="-122"/>
              <a:cs typeface="华文仿宋" panose="02010600040101010101" pitchFamily="2" charset="-122"/>
            </a:endParaRPr>
          </a:p>
          <a:p>
            <a:pPr>
              <a:lnSpc>
                <a:spcPct val="200000"/>
              </a:lnSpc>
            </a:pPr>
            <a:r>
              <a:rPr lang="zh-CN" altLang="en-US" sz="2800">
                <a:solidFill>
                  <a:srgbClr val="FF0000"/>
                </a:solidFill>
                <a:latin typeface="华文仿宋" panose="02010600040101010101" pitchFamily="2" charset="-122"/>
                <a:ea typeface="华文仿宋" panose="02010600040101010101" pitchFamily="2" charset="-122"/>
                <a:cs typeface="华文仿宋" panose="02010600040101010101" pitchFamily="2" charset="-122"/>
              </a:rPr>
              <a:t>            权值小的，路径长度大</a:t>
            </a:r>
            <a:endParaRPr lang="zh-CN" altLang="en-US" sz="2800">
              <a:solidFill>
                <a:srgbClr val="FF0000"/>
              </a:solidFill>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bldLvl="0" animBg="1"/>
      <p:bldP spid="3" grpId="1"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5" name="Text Box 3"/>
          <p:cNvSpPr txBox="1"/>
          <p:nvPr/>
        </p:nvSpPr>
        <p:spPr>
          <a:xfrm>
            <a:off x="95250" y="911225"/>
            <a:ext cx="890079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en-US" altLang="zh-CN" b="1" dirty="0">
                <a:latin typeface="华文仿宋" panose="02010600040101010101" pitchFamily="2" charset="-122"/>
                <a:ea typeface="华文仿宋" panose="02010600040101010101" pitchFamily="2" charset="-122"/>
                <a:cs typeface="华文仿宋" panose="02010600040101010101" pitchFamily="2" charset="-122"/>
              </a:rPr>
              <a:t>  </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黑体" panose="02010609060101010101" pitchFamily="2" charset="-122"/>
                <a:ea typeface="黑体" panose="02010609060101010101" pitchFamily="2" charset="-122"/>
                <a:cs typeface="华文仿宋" panose="02010600040101010101" pitchFamily="2" charset="-122"/>
              </a:rPr>
              <a:t>定义：</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哈夫曼树又叫</a:t>
            </a:r>
            <a:r>
              <a:rPr lang="zh-CN" altLang="en-US"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最优二叉树</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，它是由</a:t>
            </a:r>
            <a:r>
              <a:rPr lang="en-US" altLang="zh-CN"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个带权叶子结点构成的所有二叉树中</a:t>
            </a:r>
            <a:r>
              <a:rPr lang="zh-CN" altLang="en-US"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带权路径长度</a:t>
            </a:r>
            <a:r>
              <a:rPr lang="en-US" altLang="zh-CN"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WPL</a:t>
            </a:r>
            <a:r>
              <a:rPr lang="zh-CN" altLang="en-US"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最短</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的二叉树</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15716" name="Text Box 5"/>
          <p:cNvSpPr txBox="1"/>
          <p:nvPr/>
        </p:nvSpPr>
        <p:spPr>
          <a:xfrm>
            <a:off x="842645" y="308483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构造</a:t>
            </a:r>
            <a:r>
              <a:rPr lang="zh-CN" altLang="en-US" dirty="0">
                <a:latin typeface="华文仿宋" panose="02010600040101010101" pitchFamily="2" charset="-122"/>
                <a:ea typeface="华文仿宋" panose="02010600040101010101" pitchFamily="2" charset="-122"/>
              </a:rPr>
              <a:t>哈夫曼树</a:t>
            </a:r>
            <a:r>
              <a:rPr lang="zh-CN" altLang="en-US" dirty="0">
                <a:latin typeface="黑体" panose="02010609060101010101" pitchFamily="2" charset="-122"/>
                <a:ea typeface="黑体" panose="02010609060101010101" pitchFamily="2" charset="-122"/>
              </a:rPr>
              <a:t>算法</a:t>
            </a:r>
            <a:r>
              <a:rPr lang="zh-CN" altLang="en-US" dirty="0">
                <a:latin typeface="华文仿宋" panose="02010600040101010101" pitchFamily="2" charset="-122"/>
                <a:ea typeface="华文仿宋" panose="02010600040101010101" pitchFamily="2" charset="-122"/>
              </a:rPr>
              <a:t>的步骤如下：</a:t>
            </a:r>
            <a:endParaRPr lang="zh-CN" altLang="en-US" dirty="0">
              <a:latin typeface="华文仿宋" panose="02010600040101010101" pitchFamily="2" charset="-122"/>
              <a:ea typeface="华文仿宋" panose="02010600040101010101" pitchFamily="2" charset="-122"/>
            </a:endParaRPr>
          </a:p>
        </p:txBody>
      </p:sp>
      <p:sp>
        <p:nvSpPr>
          <p:cNvPr id="115717" name="Text Box 6"/>
          <p:cNvSpPr txBox="1"/>
          <p:nvPr/>
        </p:nvSpPr>
        <p:spPr>
          <a:xfrm>
            <a:off x="95250" y="3661410"/>
            <a:ext cx="9050020"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）用给定的</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个权值</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{w</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,w</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2</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 ,w</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n</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对应的</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个结点构成</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棵二叉树的森林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1</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2</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n</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，其中每一棵二叉树</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i </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(1≤i≤n)</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都只有一个权值为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w</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i</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的根结点，其左、右子树为空。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2"/>
          <p:cNvSpPr txBox="1"/>
          <p:nvPr/>
        </p:nvSpPr>
        <p:spPr>
          <a:xfrm>
            <a:off x="116840" y="-133350"/>
            <a:ext cx="902652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）在森林</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F</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中选择</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两棵根结点权值最小</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的二叉树，作为一棵新二叉树的</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左、右子树</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，标记新二叉树的</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根结点权值为其左右子树的根结点权值之和</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16739" name="Text Box 3"/>
          <p:cNvSpPr txBox="1"/>
          <p:nvPr/>
        </p:nvSpPr>
        <p:spPr>
          <a:xfrm>
            <a:off x="116840" y="1898015"/>
            <a:ext cx="902716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3</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）从</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F</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中删除被选中的那两棵二叉树</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，同时</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把新构成的二叉树加入到森林</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F</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中</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16740" name="Text Box 4"/>
          <p:cNvSpPr txBox="1"/>
          <p:nvPr/>
        </p:nvSpPr>
        <p:spPr>
          <a:xfrm>
            <a:off x="116840" y="3281680"/>
            <a:ext cx="902652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4</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）重复（</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3</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）操作，</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直到森林中只含有一棵二叉树为止</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，此时得到的这棵二叉树就是哈夫曼树。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54274" name="Line 2"/>
          <p:cNvSpPr/>
          <p:nvPr/>
        </p:nvSpPr>
        <p:spPr>
          <a:xfrm flipH="1">
            <a:off x="6324600" y="4905375"/>
            <a:ext cx="381000" cy="457200"/>
          </a:xfrm>
          <a:prstGeom prst="line">
            <a:avLst/>
          </a:prstGeom>
          <a:ln w="28575" cap="flat" cmpd="sng">
            <a:solidFill>
              <a:srgbClr val="009900"/>
            </a:solidFill>
            <a:prstDash val="solid"/>
            <a:headEnd type="none" w="med" len="med"/>
            <a:tailEnd type="none" w="med" len="med"/>
          </a:ln>
        </p:spPr>
      </p:sp>
      <p:sp>
        <p:nvSpPr>
          <p:cNvPr id="54275" name="Line 3"/>
          <p:cNvSpPr/>
          <p:nvPr/>
        </p:nvSpPr>
        <p:spPr>
          <a:xfrm flipH="1">
            <a:off x="6858000" y="5514975"/>
            <a:ext cx="381000" cy="457200"/>
          </a:xfrm>
          <a:prstGeom prst="line">
            <a:avLst/>
          </a:prstGeom>
          <a:ln w="28575" cap="flat" cmpd="sng">
            <a:solidFill>
              <a:srgbClr val="009900"/>
            </a:solidFill>
            <a:prstDash val="solid"/>
            <a:headEnd type="none" w="med" len="med"/>
            <a:tailEnd type="none" w="med" len="med"/>
          </a:ln>
        </p:spPr>
      </p:sp>
      <p:sp>
        <p:nvSpPr>
          <p:cNvPr id="54276" name="Line 4"/>
          <p:cNvSpPr/>
          <p:nvPr/>
        </p:nvSpPr>
        <p:spPr>
          <a:xfrm flipH="1">
            <a:off x="7315200" y="6124575"/>
            <a:ext cx="381000" cy="457200"/>
          </a:xfrm>
          <a:prstGeom prst="line">
            <a:avLst/>
          </a:prstGeom>
          <a:ln w="28575" cap="flat" cmpd="sng">
            <a:solidFill>
              <a:srgbClr val="009900"/>
            </a:solidFill>
            <a:prstDash val="solid"/>
            <a:headEnd type="none" w="med" len="med"/>
            <a:tailEnd type="none" w="med" len="med"/>
          </a:ln>
        </p:spPr>
      </p:sp>
      <p:sp>
        <p:nvSpPr>
          <p:cNvPr id="54290" name="Line 18"/>
          <p:cNvSpPr/>
          <p:nvPr/>
        </p:nvSpPr>
        <p:spPr>
          <a:xfrm>
            <a:off x="6858000" y="4752975"/>
            <a:ext cx="1295400" cy="1828800"/>
          </a:xfrm>
          <a:prstGeom prst="line">
            <a:avLst/>
          </a:prstGeom>
          <a:ln w="28575" cap="flat" cmpd="sng">
            <a:solidFill>
              <a:srgbClr val="009900"/>
            </a:solidFill>
            <a:prstDash val="solid"/>
            <a:headEnd type="none" w="med" len="med"/>
            <a:tailEnd type="none" w="med" len="med"/>
          </a:ln>
        </p:spPr>
      </p:sp>
      <p:sp>
        <p:nvSpPr>
          <p:cNvPr id="54291" name="Oval 19"/>
          <p:cNvSpPr/>
          <p:nvPr/>
        </p:nvSpPr>
        <p:spPr>
          <a:xfrm>
            <a:off x="6629400" y="46005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2" name="Oval 20"/>
          <p:cNvSpPr/>
          <p:nvPr/>
        </p:nvSpPr>
        <p:spPr>
          <a:xfrm>
            <a:off x="7543800" y="58197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3" name="Oval 21"/>
          <p:cNvSpPr/>
          <p:nvPr/>
        </p:nvSpPr>
        <p:spPr>
          <a:xfrm>
            <a:off x="7086600" y="52101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4" name="Oval 22"/>
          <p:cNvSpPr/>
          <p:nvPr/>
        </p:nvSpPr>
        <p:spPr>
          <a:xfrm>
            <a:off x="7924800" y="64293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5" name="Oval 23"/>
          <p:cNvSpPr/>
          <p:nvPr/>
        </p:nvSpPr>
        <p:spPr>
          <a:xfrm>
            <a:off x="6172200" y="52101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6" name="Oval 24"/>
          <p:cNvSpPr/>
          <p:nvPr/>
        </p:nvSpPr>
        <p:spPr>
          <a:xfrm>
            <a:off x="7086600" y="64293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297" name="Oval 25"/>
          <p:cNvSpPr/>
          <p:nvPr/>
        </p:nvSpPr>
        <p:spPr>
          <a:xfrm>
            <a:off x="6629400" y="5819775"/>
            <a:ext cx="381000" cy="381000"/>
          </a:xfrm>
          <a:prstGeom prst="ellipse">
            <a:avLst/>
          </a:prstGeom>
          <a:solidFill>
            <a:srgbClr val="FFFFCC"/>
          </a:solidFill>
          <a:ln w="19050" cap="flat" cmpd="sng">
            <a:solidFill>
              <a:srgbClr val="009900"/>
            </a:solidFill>
            <a:prstDash val="solid"/>
            <a:headEnd type="none" w="med" len="med"/>
            <a:tailEnd type="none" w="med" len="med"/>
          </a:ln>
          <a:effectLst>
            <a:outerShdw dist="35921" dir="2699999" algn="ctr" rotWithShape="0">
              <a:schemeClr val="bg2"/>
            </a:outerShdw>
          </a:effectLst>
        </p:spPr>
        <p:txBody>
          <a:bodyPr wrap="none" anchor="ctr"/>
          <a:p>
            <a:pPr eaLnBrk="1" hangingPunct="1"/>
            <a:endParaRPr lang="zh-CN" altLang="en-US" dirty="0">
              <a:latin typeface="Times New Roman" panose="02020603050405020304" pitchFamily="18" charset="0"/>
            </a:endParaRPr>
          </a:p>
        </p:txBody>
      </p:sp>
      <p:sp>
        <p:nvSpPr>
          <p:cNvPr id="54311" name="Text Box 39"/>
          <p:cNvSpPr txBox="1"/>
          <p:nvPr/>
        </p:nvSpPr>
        <p:spPr>
          <a:xfrm>
            <a:off x="7105650" y="6353175"/>
            <a:ext cx="361950" cy="519113"/>
          </a:xfrm>
          <a:prstGeom prst="rect">
            <a:avLst/>
          </a:prstGeom>
          <a:noFill/>
          <a:ln w="38100">
            <a:noFill/>
          </a:ln>
        </p:spPr>
        <p:txBody>
          <a:bodyPr wrap="none" anchor="ctr">
            <a:spAutoFit/>
          </a:bodyPr>
          <a:p>
            <a:pPr algn="ctr" eaLnBrk="1" hangingPunct="1"/>
            <a:r>
              <a:rPr lang="en-US" altLang="zh-CN" sz="2800" b="1" dirty="0">
                <a:solidFill>
                  <a:schemeClr val="tx2"/>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54314" name="Text Box 42"/>
          <p:cNvSpPr txBox="1"/>
          <p:nvPr/>
        </p:nvSpPr>
        <p:spPr>
          <a:xfrm>
            <a:off x="7924800" y="6353175"/>
            <a:ext cx="361950" cy="519113"/>
          </a:xfrm>
          <a:prstGeom prst="rect">
            <a:avLst/>
          </a:prstGeom>
          <a:noFill/>
          <a:ln w="38100">
            <a:noFill/>
          </a:ln>
        </p:spPr>
        <p:txBody>
          <a:bodyPr wrap="none" anchor="ctr">
            <a:spAutoFit/>
          </a:bodyPr>
          <a:p>
            <a:pPr algn="ctr" eaLnBrk="1" hangingPunct="1"/>
            <a:r>
              <a:rPr lang="en-US" altLang="zh-CN" sz="2800" b="1" dirty="0">
                <a:solidFill>
                  <a:schemeClr val="tx2"/>
                </a:solidFill>
                <a:latin typeface="Times New Roman" panose="02020603050405020304" pitchFamily="18" charset="0"/>
                <a:ea typeface="宋体" panose="02010600030101010101" pitchFamily="2" charset="-122"/>
              </a:rPr>
              <a:t>4</a:t>
            </a:r>
            <a:endParaRPr lang="en-US" altLang="zh-CN" sz="2400" dirty="0">
              <a:latin typeface="Times New Roman" panose="02020603050405020304" pitchFamily="18" charset="0"/>
              <a:ea typeface="宋体" panose="02010600030101010101" pitchFamily="2" charset="-122"/>
            </a:endParaRPr>
          </a:p>
        </p:txBody>
      </p:sp>
      <p:sp>
        <p:nvSpPr>
          <p:cNvPr id="54317" name="Text Box 45"/>
          <p:cNvSpPr txBox="1"/>
          <p:nvPr/>
        </p:nvSpPr>
        <p:spPr>
          <a:xfrm>
            <a:off x="6648450" y="5743575"/>
            <a:ext cx="361950" cy="519113"/>
          </a:xfrm>
          <a:prstGeom prst="rect">
            <a:avLst/>
          </a:prstGeom>
          <a:noFill/>
          <a:ln w="38100">
            <a:noFill/>
          </a:ln>
        </p:spPr>
        <p:txBody>
          <a:bodyPr wrap="none" anchor="ctr">
            <a:spAutoFit/>
          </a:bodyPr>
          <a:p>
            <a:pPr algn="ctr" eaLnBrk="1" hangingPunct="1"/>
            <a:r>
              <a:rPr lang="en-US" altLang="zh-CN" sz="2800" b="1" dirty="0">
                <a:solidFill>
                  <a:schemeClr val="tx2"/>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54319" name="Text Box 47"/>
          <p:cNvSpPr txBox="1"/>
          <p:nvPr/>
        </p:nvSpPr>
        <p:spPr>
          <a:xfrm>
            <a:off x="6191250" y="5148263"/>
            <a:ext cx="361950" cy="519112"/>
          </a:xfrm>
          <a:prstGeom prst="rect">
            <a:avLst/>
          </a:prstGeom>
          <a:noFill/>
          <a:ln w="38100">
            <a:noFill/>
          </a:ln>
        </p:spPr>
        <p:txBody>
          <a:bodyPr wrap="none" anchor="ctr">
            <a:spAutoFit/>
          </a:bodyPr>
          <a:p>
            <a:pPr algn="ctr" eaLnBrk="1" hangingPunct="1"/>
            <a:r>
              <a:rPr lang="en-US" altLang="zh-CN" sz="2800" b="1" dirty="0">
                <a:solidFill>
                  <a:schemeClr val="tx2"/>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117762" name="Text Box 2"/>
          <p:cNvSpPr txBox="1"/>
          <p:nvPr/>
        </p:nvSpPr>
        <p:spPr>
          <a:xfrm>
            <a:off x="908685" y="5210175"/>
            <a:ext cx="3860165" cy="1426210"/>
          </a:xfrm>
          <a:prstGeom prst="rect">
            <a:avLst/>
          </a:prstGeom>
          <a:solidFill>
            <a:schemeClr val="accent4">
              <a:lumMod val="60000"/>
              <a:lumOff val="40000"/>
            </a:schemeClr>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30000"/>
              </a:lnSpc>
              <a:spcBef>
                <a:spcPct val="50000"/>
              </a:spcBef>
              <a:buFontTx/>
              <a:buNone/>
            </a:pPr>
            <a:r>
              <a:rPr lang="zh-CN" altLang="en-US" b="1" dirty="0">
                <a:latin typeface="华文仿宋" panose="02010600040101010101" pitchFamily="2" charset="-122"/>
                <a:ea typeface="华文仿宋" panose="02010600040101010101" pitchFamily="2" charset="-122"/>
              </a:rPr>
              <a:t>权越大的叶子离根越近</a:t>
            </a:r>
            <a:endParaRPr lang="zh-CN" altLang="en-US" b="1" dirty="0">
              <a:latin typeface="华文仿宋" panose="02010600040101010101" pitchFamily="2" charset="-122"/>
              <a:ea typeface="华文仿宋" panose="02010600040101010101" pitchFamily="2" charset="-122"/>
            </a:endParaRPr>
          </a:p>
          <a:p>
            <a:pPr marL="0" lvl="0" indent="0" eaLnBrk="1" hangingPunct="1">
              <a:lnSpc>
                <a:spcPct val="130000"/>
              </a:lnSpc>
              <a:spcBef>
                <a:spcPct val="50000"/>
              </a:spcBef>
              <a:buFontTx/>
              <a:buNone/>
            </a:pPr>
            <a:r>
              <a:rPr lang="zh-CN" altLang="en-US" b="1" dirty="0">
                <a:latin typeface="华文仿宋" panose="02010600040101010101" pitchFamily="2" charset="-122"/>
                <a:ea typeface="华文仿宋" panose="02010600040101010101" pitchFamily="2" charset="-122"/>
                <a:sym typeface="+mn-ea"/>
              </a:rPr>
              <a:t>权越小的叶子离根越远</a:t>
            </a:r>
            <a:endParaRPr lang="zh-CN" altLang="en-US" b="1" dirty="0">
              <a:latin typeface="华文仿宋" panose="02010600040101010101" pitchFamily="2" charset="-122"/>
              <a:ea typeface="华文仿宋" panose="02010600040101010101" pitchFamily="2" charset="-122"/>
              <a:sym typeface="+mn-ea"/>
            </a:endParaRPr>
          </a:p>
        </p:txBody>
      </p:sp>
      <p:cxnSp>
        <p:nvCxnSpPr>
          <p:cNvPr id="3" name="直接箭头连接符 2"/>
          <p:cNvCxnSpPr>
            <a:endCxn id="54319" idx="1"/>
          </p:cNvCxnSpPr>
          <p:nvPr/>
        </p:nvCxnSpPr>
        <p:spPr>
          <a:xfrm flipV="1">
            <a:off x="4765675" y="5407660"/>
            <a:ext cx="1425575" cy="163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4765675" y="6438265"/>
            <a:ext cx="2254885" cy="86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39"/>
                                        </p:tgtEl>
                                        <p:attrNameLst>
                                          <p:attrName>style.visibility</p:attrName>
                                        </p:attrNameLst>
                                      </p:cBhvr>
                                      <p:to>
                                        <p:strVal val="visible"/>
                                      </p:to>
                                    </p:set>
                                    <p:anim calcmode="lin" valueType="num">
                                      <p:cBhvr additive="base">
                                        <p:cTn id="13" dur="500" fill="hold"/>
                                        <p:tgtEl>
                                          <p:spTgt spid="116739"/>
                                        </p:tgtEl>
                                        <p:attrNameLst>
                                          <p:attrName>ppt_x</p:attrName>
                                        </p:attrNameLst>
                                      </p:cBhvr>
                                      <p:tavLst>
                                        <p:tav tm="0">
                                          <p:val>
                                            <p:strVal val="#ppt_x"/>
                                          </p:val>
                                        </p:tav>
                                        <p:tav tm="100000">
                                          <p:val>
                                            <p:strVal val="#ppt_x"/>
                                          </p:val>
                                        </p:tav>
                                      </p:tavLst>
                                    </p:anim>
                                    <p:anim calcmode="lin" valueType="num">
                                      <p:cBhvr additive="base">
                                        <p:cTn id="14" dur="500" fill="hold"/>
                                        <p:tgtEl>
                                          <p:spTgt spid="1167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6740"/>
                                        </p:tgtEl>
                                        <p:attrNameLst>
                                          <p:attrName>style.visibility</p:attrName>
                                        </p:attrNameLst>
                                      </p:cBhvr>
                                      <p:to>
                                        <p:strVal val="visible"/>
                                      </p:to>
                                    </p:set>
                                    <p:anim calcmode="lin" valueType="num">
                                      <p:cBhvr additive="base">
                                        <p:cTn id="19" dur="500" fill="hold"/>
                                        <p:tgtEl>
                                          <p:spTgt spid="116740"/>
                                        </p:tgtEl>
                                        <p:attrNameLst>
                                          <p:attrName>ppt_x</p:attrName>
                                        </p:attrNameLst>
                                      </p:cBhvr>
                                      <p:tavLst>
                                        <p:tav tm="0">
                                          <p:val>
                                            <p:strVal val="#ppt_x"/>
                                          </p:val>
                                        </p:tav>
                                        <p:tav tm="100000">
                                          <p:val>
                                            <p:strVal val="#ppt_x"/>
                                          </p:val>
                                        </p:tav>
                                      </p:tavLst>
                                    </p:anim>
                                    <p:anim calcmode="lin" valueType="num">
                                      <p:cBhvr additive="base">
                                        <p:cTn id="20"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2"/>
                                        </p:tgtEl>
                                        <p:attrNameLst>
                                          <p:attrName>style.visibility</p:attrName>
                                        </p:attrNameLst>
                                      </p:cBhvr>
                                      <p:to>
                                        <p:strVal val="visible"/>
                                      </p:to>
                                    </p:set>
                                    <p:anim calcmode="lin" valueType="num">
                                      <p:cBhvr additive="base">
                                        <p:cTn id="25" dur="500" fill="hold"/>
                                        <p:tgtEl>
                                          <p:spTgt spid="117762"/>
                                        </p:tgtEl>
                                        <p:attrNameLst>
                                          <p:attrName>ppt_x</p:attrName>
                                        </p:attrNameLst>
                                      </p:cBhvr>
                                      <p:tavLst>
                                        <p:tav tm="0">
                                          <p:val>
                                            <p:strVal val="#ppt_x"/>
                                          </p:val>
                                        </p:tav>
                                        <p:tav tm="100000">
                                          <p:val>
                                            <p:strVal val="#ppt_x"/>
                                          </p:val>
                                        </p:tav>
                                      </p:tavLst>
                                    </p:anim>
                                    <p:anim calcmode="lin" valueType="num">
                                      <p:cBhvr additive="base">
                                        <p:cTn id="26" dur="500" fill="hold"/>
                                        <p:tgtEl>
                                          <p:spTgt spid="11776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8" grpId="1"/>
      <p:bldP spid="116739" grpId="0"/>
      <p:bldP spid="116739" grpId="1"/>
      <p:bldP spid="116740" grpId="0"/>
      <p:bldP spid="116740" grpId="1"/>
      <p:bldP spid="117762" grpId="0" animBg="1"/>
      <p:bldP spid="117762" grpId="1"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Oval 2"/>
          <p:cNvSpPr/>
          <p:nvPr/>
        </p:nvSpPr>
        <p:spPr>
          <a:xfrm>
            <a:off x="4162425" y="1196975"/>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sp>
        <p:nvSpPr>
          <p:cNvPr id="199684" name="Text Box 4"/>
          <p:cNvSpPr txBox="1"/>
          <p:nvPr/>
        </p:nvSpPr>
        <p:spPr>
          <a:xfrm>
            <a:off x="228600" y="180975"/>
            <a:ext cx="5163820" cy="521970"/>
          </a:xfrm>
          <a:prstGeom prst="rect">
            <a:avLst/>
          </a:prstGeom>
          <a:noFill/>
          <a:ln w="12700">
            <a:noFill/>
          </a:ln>
        </p:spPr>
        <p:txBody>
          <a:bodyPr wrap="none">
            <a:spAutoFit/>
          </a:bodyPr>
          <a:p>
            <a:pPr eaLnBrk="1" hangingPunct="1"/>
            <a:r>
              <a:rPr lang="zh-CN" altLang="en-US" sz="280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例如</a:t>
            </a:r>
            <a:r>
              <a:rPr lang="en-US" altLang="zh-CN" sz="280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 </a:t>
            </a:r>
            <a:r>
              <a:rPr lang="zh-CN" altLang="en-US" sz="280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已知权值 </a:t>
            </a:r>
            <a:r>
              <a:rPr lang="en-US" altLang="zh-CN" sz="280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W={ 5, 6, 2, 9, 7 }</a:t>
            </a:r>
            <a:endParaRPr lang="en-US" altLang="zh-CN" sz="2800"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99685" name="Oval 5"/>
          <p:cNvSpPr/>
          <p:nvPr/>
        </p:nvSpPr>
        <p:spPr>
          <a:xfrm>
            <a:off x="1343025" y="1196975"/>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199686" name="Oval 6"/>
          <p:cNvSpPr/>
          <p:nvPr/>
        </p:nvSpPr>
        <p:spPr>
          <a:xfrm>
            <a:off x="2257425" y="1196975"/>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199687" name="Oval 7"/>
          <p:cNvSpPr/>
          <p:nvPr/>
        </p:nvSpPr>
        <p:spPr>
          <a:xfrm>
            <a:off x="3171825" y="1196975"/>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99688" name="Oval 8"/>
          <p:cNvSpPr/>
          <p:nvPr/>
        </p:nvSpPr>
        <p:spPr>
          <a:xfrm>
            <a:off x="5076825" y="1196975"/>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199689" name="Oval 9"/>
          <p:cNvSpPr/>
          <p:nvPr/>
        </p:nvSpPr>
        <p:spPr>
          <a:xfrm>
            <a:off x="4576763" y="335756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199690" name="Oval 10"/>
          <p:cNvSpPr/>
          <p:nvPr/>
        </p:nvSpPr>
        <p:spPr>
          <a:xfrm>
            <a:off x="5795963" y="335756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99691" name="Line 11"/>
          <p:cNvSpPr/>
          <p:nvPr/>
        </p:nvSpPr>
        <p:spPr>
          <a:xfrm flipH="1">
            <a:off x="4881563" y="3128963"/>
            <a:ext cx="381000" cy="228600"/>
          </a:xfrm>
          <a:prstGeom prst="line">
            <a:avLst/>
          </a:prstGeom>
          <a:ln w="28575" cap="sq" cmpd="sng">
            <a:solidFill>
              <a:srgbClr val="990000"/>
            </a:solidFill>
            <a:prstDash val="solid"/>
            <a:headEnd type="none" w="sm" len="sm"/>
            <a:tailEnd type="none" w="sm" len="sm"/>
          </a:ln>
        </p:spPr>
      </p:sp>
      <p:sp>
        <p:nvSpPr>
          <p:cNvPr id="199692" name="Line 12"/>
          <p:cNvSpPr/>
          <p:nvPr/>
        </p:nvSpPr>
        <p:spPr>
          <a:xfrm>
            <a:off x="5719763" y="3128963"/>
            <a:ext cx="381000" cy="228600"/>
          </a:xfrm>
          <a:prstGeom prst="line">
            <a:avLst/>
          </a:prstGeom>
          <a:ln w="28575" cap="sq" cmpd="sng">
            <a:solidFill>
              <a:srgbClr val="990000"/>
            </a:solidFill>
            <a:prstDash val="solid"/>
            <a:headEnd type="none" w="sm" len="sm"/>
            <a:tailEnd type="none" w="sm" len="sm"/>
          </a:ln>
        </p:spPr>
      </p:sp>
      <p:sp>
        <p:nvSpPr>
          <p:cNvPr id="199693" name="Text Box 13"/>
          <p:cNvSpPr txBox="1"/>
          <p:nvPr/>
        </p:nvSpPr>
        <p:spPr>
          <a:xfrm>
            <a:off x="5246688" y="2443163"/>
            <a:ext cx="549275"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199694" name="Oval 14"/>
          <p:cNvSpPr/>
          <p:nvPr/>
        </p:nvSpPr>
        <p:spPr>
          <a:xfrm>
            <a:off x="1909763" y="244316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199695" name="Oval 15"/>
          <p:cNvSpPr/>
          <p:nvPr/>
        </p:nvSpPr>
        <p:spPr>
          <a:xfrm>
            <a:off x="2824163" y="244316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sp>
        <p:nvSpPr>
          <p:cNvPr id="199696" name="Oval 16"/>
          <p:cNvSpPr/>
          <p:nvPr/>
        </p:nvSpPr>
        <p:spPr>
          <a:xfrm>
            <a:off x="3738563" y="244316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199697" name="Oval 17"/>
          <p:cNvSpPr/>
          <p:nvPr/>
        </p:nvSpPr>
        <p:spPr>
          <a:xfrm>
            <a:off x="4873625" y="5373688"/>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199698" name="Oval 18"/>
          <p:cNvSpPr/>
          <p:nvPr/>
        </p:nvSpPr>
        <p:spPr>
          <a:xfrm>
            <a:off x="5940425" y="5373688"/>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199699" name="Text Box 19"/>
          <p:cNvSpPr txBox="1"/>
          <p:nvPr/>
        </p:nvSpPr>
        <p:spPr>
          <a:xfrm>
            <a:off x="5407025" y="4459288"/>
            <a:ext cx="685800"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sz="2400" dirty="0">
              <a:latin typeface="Times New Roman" panose="02020603050405020304" pitchFamily="18" charset="0"/>
              <a:ea typeface="宋体" panose="02010600030101010101" pitchFamily="2" charset="-122"/>
            </a:endParaRPr>
          </a:p>
        </p:txBody>
      </p:sp>
      <p:sp>
        <p:nvSpPr>
          <p:cNvPr id="199700" name="Line 20"/>
          <p:cNvSpPr/>
          <p:nvPr/>
        </p:nvSpPr>
        <p:spPr>
          <a:xfrm flipH="1">
            <a:off x="5178425" y="5068888"/>
            <a:ext cx="228600" cy="304800"/>
          </a:xfrm>
          <a:prstGeom prst="line">
            <a:avLst/>
          </a:prstGeom>
          <a:ln w="28575" cap="sq" cmpd="sng">
            <a:solidFill>
              <a:srgbClr val="990000"/>
            </a:solidFill>
            <a:prstDash val="solid"/>
            <a:headEnd type="none" w="sm" len="sm"/>
            <a:tailEnd type="none" w="sm" len="sm"/>
          </a:ln>
        </p:spPr>
      </p:sp>
      <p:sp>
        <p:nvSpPr>
          <p:cNvPr id="199701" name="Line 21"/>
          <p:cNvSpPr/>
          <p:nvPr/>
        </p:nvSpPr>
        <p:spPr>
          <a:xfrm>
            <a:off x="6092825" y="5145088"/>
            <a:ext cx="152400" cy="228600"/>
          </a:xfrm>
          <a:prstGeom prst="line">
            <a:avLst/>
          </a:prstGeom>
          <a:ln w="28575" cap="sq" cmpd="sng">
            <a:solidFill>
              <a:srgbClr val="990000"/>
            </a:solidFill>
            <a:prstDash val="solid"/>
            <a:headEnd type="none" w="sm" len="sm"/>
            <a:tailEnd type="none" w="sm" len="sm"/>
          </a:ln>
        </p:spPr>
      </p:sp>
      <p:sp>
        <p:nvSpPr>
          <p:cNvPr id="199702" name="Oval 22"/>
          <p:cNvSpPr/>
          <p:nvPr/>
        </p:nvSpPr>
        <p:spPr>
          <a:xfrm>
            <a:off x="1749425" y="4459288"/>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grpSp>
        <p:nvGrpSpPr>
          <p:cNvPr id="199708" name="Group 28"/>
          <p:cNvGrpSpPr/>
          <p:nvPr/>
        </p:nvGrpSpPr>
        <p:grpSpPr>
          <a:xfrm>
            <a:off x="2511425" y="4459288"/>
            <a:ext cx="1828800" cy="1447800"/>
            <a:chOff x="1104" y="2784"/>
            <a:chExt cx="1152" cy="912"/>
          </a:xfrm>
        </p:grpSpPr>
        <p:sp>
          <p:nvSpPr>
            <p:cNvPr id="58396" name="Oval 23"/>
            <p:cNvSpPr/>
            <p:nvPr/>
          </p:nvSpPr>
          <p:spPr>
            <a:xfrm>
              <a:off x="1104" y="336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58397" name="Oval 24"/>
            <p:cNvSpPr/>
            <p:nvPr/>
          </p:nvSpPr>
          <p:spPr>
            <a:xfrm>
              <a:off x="1872" y="336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58398" name="Line 25"/>
            <p:cNvSpPr/>
            <p:nvPr/>
          </p:nvSpPr>
          <p:spPr>
            <a:xfrm flipH="1">
              <a:off x="1296" y="3216"/>
              <a:ext cx="240" cy="144"/>
            </a:xfrm>
            <a:prstGeom prst="line">
              <a:avLst/>
            </a:prstGeom>
            <a:ln w="28575" cap="sq" cmpd="sng">
              <a:solidFill>
                <a:srgbClr val="990000"/>
              </a:solidFill>
              <a:prstDash val="solid"/>
              <a:headEnd type="none" w="sm" len="sm"/>
              <a:tailEnd type="none" w="sm" len="sm"/>
            </a:ln>
          </p:spPr>
        </p:sp>
        <p:sp>
          <p:nvSpPr>
            <p:cNvPr id="58399" name="Line 26"/>
            <p:cNvSpPr/>
            <p:nvPr/>
          </p:nvSpPr>
          <p:spPr>
            <a:xfrm>
              <a:off x="1824" y="3216"/>
              <a:ext cx="240" cy="144"/>
            </a:xfrm>
            <a:prstGeom prst="line">
              <a:avLst/>
            </a:prstGeom>
            <a:ln w="28575" cap="sq" cmpd="sng">
              <a:solidFill>
                <a:srgbClr val="990000"/>
              </a:solidFill>
              <a:prstDash val="solid"/>
              <a:headEnd type="none" w="sm" len="sm"/>
              <a:tailEnd type="none" w="sm" len="sm"/>
            </a:ln>
          </p:spPr>
        </p:sp>
        <p:sp>
          <p:nvSpPr>
            <p:cNvPr id="58400" name="Text Box 27"/>
            <p:cNvSpPr txBox="1"/>
            <p:nvPr/>
          </p:nvSpPr>
          <p:spPr>
            <a:xfrm>
              <a:off x="1526" y="2784"/>
              <a:ext cx="346"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grpSp>
      <p:sp>
        <p:nvSpPr>
          <p:cNvPr id="199709" name="Rectangle 29"/>
          <p:cNvSpPr/>
          <p:nvPr/>
        </p:nvSpPr>
        <p:spPr>
          <a:xfrm>
            <a:off x="323850" y="1052513"/>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(1)</a:t>
            </a:r>
            <a:endParaRPr lang="en-US" altLang="zh-CN" sz="4000" b="1" dirty="0">
              <a:solidFill>
                <a:srgbClr val="CC6600"/>
              </a:solidFill>
              <a:latin typeface="Times New Roman" panose="02020603050405020304" pitchFamily="18" charset="0"/>
              <a:ea typeface="楷体_GB2312" pitchFamily="49" charset="-122"/>
            </a:endParaRPr>
          </a:p>
        </p:txBody>
      </p:sp>
      <p:sp>
        <p:nvSpPr>
          <p:cNvPr id="199710" name="Rectangle 30"/>
          <p:cNvSpPr/>
          <p:nvPr/>
        </p:nvSpPr>
        <p:spPr>
          <a:xfrm>
            <a:off x="323850" y="2276475"/>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(2)</a:t>
            </a:r>
            <a:endParaRPr lang="en-US" altLang="zh-CN" sz="4000" b="1" dirty="0">
              <a:solidFill>
                <a:srgbClr val="CC6600"/>
              </a:solidFill>
              <a:latin typeface="Times New Roman" panose="02020603050405020304" pitchFamily="18" charset="0"/>
              <a:ea typeface="楷体_GB2312" pitchFamily="49" charset="-122"/>
            </a:endParaRPr>
          </a:p>
        </p:txBody>
      </p:sp>
      <p:sp>
        <p:nvSpPr>
          <p:cNvPr id="199711" name="Rectangle 31"/>
          <p:cNvSpPr/>
          <p:nvPr/>
        </p:nvSpPr>
        <p:spPr>
          <a:xfrm>
            <a:off x="395288" y="4221163"/>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(3)</a:t>
            </a:r>
            <a:endParaRPr lang="en-US" altLang="zh-CN" sz="4000" b="1" dirty="0">
              <a:solidFill>
                <a:srgbClr val="CC6600"/>
              </a:solidFill>
              <a:latin typeface="Times New Roman" panose="02020603050405020304" pitchFamily="18" charset="0"/>
              <a:ea typeface="楷体_GB2312" pitchFamily="49"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ppt_x"/>
                                          </p:val>
                                        </p:tav>
                                        <p:tav tm="100000">
                                          <p:val>
                                            <p:strVal val="#ppt_x"/>
                                          </p:val>
                                        </p:tav>
                                      </p:tavLst>
                                    </p:anim>
                                    <p:anim calcmode="lin" valueType="num">
                                      <p:cBhvr additive="base">
                                        <p:cTn id="8" dur="500" fill="hold"/>
                                        <p:tgtEl>
                                          <p:spTgt spid="19968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99709"/>
                                        </p:tgtEl>
                                        <p:attrNameLst>
                                          <p:attrName>style.visibility</p:attrName>
                                        </p:attrNameLst>
                                      </p:cBhvr>
                                      <p:to>
                                        <p:strVal val="visible"/>
                                      </p:to>
                                    </p:set>
                                    <p:animEffect transition="in" filter="slide(fromTop)">
                                      <p:cBhvr>
                                        <p:cTn id="13" dur="500"/>
                                        <p:tgtEl>
                                          <p:spTgt spid="19970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9685"/>
                                        </p:tgtEl>
                                        <p:attrNameLst>
                                          <p:attrName>style.visibility</p:attrName>
                                        </p:attrNameLst>
                                      </p:cBhvr>
                                      <p:to>
                                        <p:strVal val="visible"/>
                                      </p:to>
                                    </p:set>
                                    <p:animEffect transition="in" filter="dissolve">
                                      <p:cBhvr>
                                        <p:cTn id="18" dur="500"/>
                                        <p:tgtEl>
                                          <p:spTgt spid="19968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9686"/>
                                        </p:tgtEl>
                                        <p:attrNameLst>
                                          <p:attrName>style.visibility</p:attrName>
                                        </p:attrNameLst>
                                      </p:cBhvr>
                                      <p:to>
                                        <p:strVal val="visible"/>
                                      </p:to>
                                    </p:set>
                                    <p:animEffect transition="in" filter="dissolve">
                                      <p:cBhvr>
                                        <p:cTn id="23" dur="500"/>
                                        <p:tgtEl>
                                          <p:spTgt spid="19968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9687"/>
                                        </p:tgtEl>
                                        <p:attrNameLst>
                                          <p:attrName>style.visibility</p:attrName>
                                        </p:attrNameLst>
                                      </p:cBhvr>
                                      <p:to>
                                        <p:strVal val="visible"/>
                                      </p:to>
                                    </p:set>
                                    <p:animEffect transition="in" filter="dissolve">
                                      <p:cBhvr>
                                        <p:cTn id="28" dur="500"/>
                                        <p:tgtEl>
                                          <p:spTgt spid="19968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9682"/>
                                        </p:tgtEl>
                                        <p:attrNameLst>
                                          <p:attrName>style.visibility</p:attrName>
                                        </p:attrNameLst>
                                      </p:cBhvr>
                                      <p:to>
                                        <p:strVal val="visible"/>
                                      </p:to>
                                    </p:set>
                                    <p:animEffect transition="in" filter="dissolve">
                                      <p:cBhvr>
                                        <p:cTn id="33" dur="500"/>
                                        <p:tgtEl>
                                          <p:spTgt spid="1996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99688"/>
                                        </p:tgtEl>
                                        <p:attrNameLst>
                                          <p:attrName>style.visibility</p:attrName>
                                        </p:attrNameLst>
                                      </p:cBhvr>
                                      <p:to>
                                        <p:strVal val="visible"/>
                                      </p:to>
                                    </p:set>
                                    <p:animEffect transition="in" filter="dissolve">
                                      <p:cBhvr>
                                        <p:cTn id="38" dur="500"/>
                                        <p:tgtEl>
                                          <p:spTgt spid="19968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99710"/>
                                        </p:tgtEl>
                                        <p:attrNameLst>
                                          <p:attrName>style.visibility</p:attrName>
                                        </p:attrNameLst>
                                      </p:cBhvr>
                                      <p:to>
                                        <p:strVal val="visible"/>
                                      </p:to>
                                    </p:set>
                                    <p:animEffect transition="in" filter="slide(fromTop)">
                                      <p:cBhvr>
                                        <p:cTn id="43" dur="500"/>
                                        <p:tgtEl>
                                          <p:spTgt spid="19971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99689"/>
                                        </p:tgtEl>
                                        <p:attrNameLst>
                                          <p:attrName>style.visibility</p:attrName>
                                        </p:attrNameLst>
                                      </p:cBhvr>
                                      <p:to>
                                        <p:strVal val="visible"/>
                                      </p:to>
                                    </p:set>
                                    <p:animEffect transition="in" filter="dissolve">
                                      <p:cBhvr>
                                        <p:cTn id="48" dur="500"/>
                                        <p:tgtEl>
                                          <p:spTgt spid="19968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99690"/>
                                        </p:tgtEl>
                                        <p:attrNameLst>
                                          <p:attrName>style.visibility</p:attrName>
                                        </p:attrNameLst>
                                      </p:cBhvr>
                                      <p:to>
                                        <p:strVal val="visible"/>
                                      </p:to>
                                    </p:set>
                                    <p:animEffect transition="in" filter="dissolve">
                                      <p:cBhvr>
                                        <p:cTn id="53" dur="500"/>
                                        <p:tgtEl>
                                          <p:spTgt spid="19969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99691"/>
                                        </p:tgtEl>
                                        <p:attrNameLst>
                                          <p:attrName>style.visibility</p:attrName>
                                        </p:attrNameLst>
                                      </p:cBhvr>
                                      <p:to>
                                        <p:strVal val="visible"/>
                                      </p:to>
                                    </p:set>
                                    <p:animEffect transition="in" filter="wipe(down)">
                                      <p:cBhvr>
                                        <p:cTn id="58" dur="500"/>
                                        <p:tgtEl>
                                          <p:spTgt spid="199691"/>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99692"/>
                                        </p:tgtEl>
                                        <p:attrNameLst>
                                          <p:attrName>style.visibility</p:attrName>
                                        </p:attrNameLst>
                                      </p:cBhvr>
                                      <p:to>
                                        <p:strVal val="visible"/>
                                      </p:to>
                                    </p:set>
                                    <p:animEffect transition="in" filter="wipe(down)">
                                      <p:cBhvr>
                                        <p:cTn id="62" dur="500"/>
                                        <p:tgtEl>
                                          <p:spTgt spid="199692"/>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99693"/>
                                        </p:tgtEl>
                                        <p:attrNameLst>
                                          <p:attrName>style.visibility</p:attrName>
                                        </p:attrNameLst>
                                      </p:cBhvr>
                                      <p:to>
                                        <p:strVal val="visible"/>
                                      </p:to>
                                    </p:set>
                                    <p:anim calcmode="lin" valueType="num">
                                      <p:cBhvr>
                                        <p:cTn id="67" dur="500" fill="hold"/>
                                        <p:tgtEl>
                                          <p:spTgt spid="199693"/>
                                        </p:tgtEl>
                                        <p:attrNameLst>
                                          <p:attrName>ppt_x</p:attrName>
                                        </p:attrNameLst>
                                      </p:cBhvr>
                                      <p:tavLst>
                                        <p:tav tm="0">
                                          <p:val>
                                            <p:strVal val="#ppt_x"/>
                                          </p:val>
                                        </p:tav>
                                        <p:tav tm="100000">
                                          <p:val>
                                            <p:strVal val="#ppt_x"/>
                                          </p:val>
                                        </p:tav>
                                      </p:tavLst>
                                    </p:anim>
                                    <p:anim calcmode="lin" valueType="num">
                                      <p:cBhvr>
                                        <p:cTn id="68" dur="500" fill="hold"/>
                                        <p:tgtEl>
                                          <p:spTgt spid="199693"/>
                                        </p:tgtEl>
                                        <p:attrNameLst>
                                          <p:attrName>ppt_y</p:attrName>
                                        </p:attrNameLst>
                                      </p:cBhvr>
                                      <p:tavLst>
                                        <p:tav tm="0">
                                          <p:val>
                                            <p:strVal val="#ppt_y+#ppt_h/2"/>
                                          </p:val>
                                        </p:tav>
                                        <p:tav tm="100000">
                                          <p:val>
                                            <p:strVal val="#ppt_y"/>
                                          </p:val>
                                        </p:tav>
                                      </p:tavLst>
                                    </p:anim>
                                    <p:anim calcmode="lin" valueType="num">
                                      <p:cBhvr>
                                        <p:cTn id="69" dur="500" fill="hold"/>
                                        <p:tgtEl>
                                          <p:spTgt spid="199693"/>
                                        </p:tgtEl>
                                        <p:attrNameLst>
                                          <p:attrName>ppt_w</p:attrName>
                                        </p:attrNameLst>
                                      </p:cBhvr>
                                      <p:tavLst>
                                        <p:tav tm="0">
                                          <p:val>
                                            <p:strVal val="#ppt_w"/>
                                          </p:val>
                                        </p:tav>
                                        <p:tav tm="100000">
                                          <p:val>
                                            <p:strVal val="#ppt_w"/>
                                          </p:val>
                                        </p:tav>
                                      </p:tavLst>
                                    </p:anim>
                                    <p:anim calcmode="lin" valueType="num">
                                      <p:cBhvr>
                                        <p:cTn id="70" dur="500" fill="hold"/>
                                        <p:tgtEl>
                                          <p:spTgt spid="199693"/>
                                        </p:tgtEl>
                                        <p:attrNameLst>
                                          <p:attrName>ppt_h</p:attrName>
                                        </p:attrNameLst>
                                      </p:cBhvr>
                                      <p:tavLst>
                                        <p:tav tm="0">
                                          <p:val>
                                            <p:fltVal val="0.00000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99694"/>
                                        </p:tgtEl>
                                        <p:attrNameLst>
                                          <p:attrName>style.visibility</p:attrName>
                                        </p:attrNameLst>
                                      </p:cBhvr>
                                      <p:to>
                                        <p:strVal val="visible"/>
                                      </p:to>
                                    </p:set>
                                    <p:animEffect transition="in" filter="dissolve">
                                      <p:cBhvr>
                                        <p:cTn id="75" dur="500"/>
                                        <p:tgtEl>
                                          <p:spTgt spid="19969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99695"/>
                                        </p:tgtEl>
                                        <p:attrNameLst>
                                          <p:attrName>style.visibility</p:attrName>
                                        </p:attrNameLst>
                                      </p:cBhvr>
                                      <p:to>
                                        <p:strVal val="visible"/>
                                      </p:to>
                                    </p:set>
                                    <p:animEffect transition="in" filter="dissolve">
                                      <p:cBhvr>
                                        <p:cTn id="80" dur="500"/>
                                        <p:tgtEl>
                                          <p:spTgt spid="19969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99696"/>
                                        </p:tgtEl>
                                        <p:attrNameLst>
                                          <p:attrName>style.visibility</p:attrName>
                                        </p:attrNameLst>
                                      </p:cBhvr>
                                      <p:to>
                                        <p:strVal val="visible"/>
                                      </p:to>
                                    </p:set>
                                    <p:animEffect transition="in" filter="dissolve">
                                      <p:cBhvr>
                                        <p:cTn id="85" dur="500"/>
                                        <p:tgtEl>
                                          <p:spTgt spid="199696"/>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199711"/>
                                        </p:tgtEl>
                                        <p:attrNameLst>
                                          <p:attrName>style.visibility</p:attrName>
                                        </p:attrNameLst>
                                      </p:cBhvr>
                                      <p:to>
                                        <p:strVal val="visible"/>
                                      </p:to>
                                    </p:set>
                                    <p:animEffect transition="in" filter="slide(fromTop)">
                                      <p:cBhvr>
                                        <p:cTn id="90" dur="500"/>
                                        <p:tgtEl>
                                          <p:spTgt spid="199711"/>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199697"/>
                                        </p:tgtEl>
                                        <p:attrNameLst>
                                          <p:attrName>style.visibility</p:attrName>
                                        </p:attrNameLst>
                                      </p:cBhvr>
                                      <p:to>
                                        <p:strVal val="visible"/>
                                      </p:to>
                                    </p:set>
                                    <p:animEffect transition="in" filter="dissolve">
                                      <p:cBhvr>
                                        <p:cTn id="95" dur="500"/>
                                        <p:tgtEl>
                                          <p:spTgt spid="199697"/>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99698"/>
                                        </p:tgtEl>
                                        <p:attrNameLst>
                                          <p:attrName>style.visibility</p:attrName>
                                        </p:attrNameLst>
                                      </p:cBhvr>
                                      <p:to>
                                        <p:strVal val="visible"/>
                                      </p:to>
                                    </p:set>
                                    <p:animEffect transition="in" filter="dissolve">
                                      <p:cBhvr>
                                        <p:cTn id="100" dur="500"/>
                                        <p:tgtEl>
                                          <p:spTgt spid="19969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99700"/>
                                        </p:tgtEl>
                                        <p:attrNameLst>
                                          <p:attrName>style.visibility</p:attrName>
                                        </p:attrNameLst>
                                      </p:cBhvr>
                                      <p:to>
                                        <p:strVal val="visible"/>
                                      </p:to>
                                    </p:set>
                                    <p:animEffect transition="in" filter="wipe(down)">
                                      <p:cBhvr>
                                        <p:cTn id="105" dur="500"/>
                                        <p:tgtEl>
                                          <p:spTgt spid="199700"/>
                                        </p:tgtEl>
                                      </p:cBhvr>
                                    </p:animEffect>
                                  </p:childTnLst>
                                </p:cTn>
                              </p:par>
                            </p:childTnLst>
                          </p:cTn>
                        </p:par>
                        <p:par>
                          <p:cTn id="106" fill="hold">
                            <p:stCondLst>
                              <p:cond delay="500"/>
                            </p:stCondLst>
                            <p:childTnLst>
                              <p:par>
                                <p:cTn id="107" presetID="22" presetClass="entr" presetSubtype="4" fill="hold" nodeType="afterEffect">
                                  <p:stCondLst>
                                    <p:cond delay="0"/>
                                  </p:stCondLst>
                                  <p:childTnLst>
                                    <p:set>
                                      <p:cBhvr>
                                        <p:cTn id="108" dur="1" fill="hold">
                                          <p:stCondLst>
                                            <p:cond delay="0"/>
                                          </p:stCondLst>
                                        </p:cTn>
                                        <p:tgtEl>
                                          <p:spTgt spid="199701"/>
                                        </p:tgtEl>
                                        <p:attrNameLst>
                                          <p:attrName>style.visibility</p:attrName>
                                        </p:attrNameLst>
                                      </p:cBhvr>
                                      <p:to>
                                        <p:strVal val="visible"/>
                                      </p:to>
                                    </p:set>
                                    <p:animEffect transition="in" filter="wipe(down)">
                                      <p:cBhvr>
                                        <p:cTn id="109" dur="500"/>
                                        <p:tgtEl>
                                          <p:spTgt spid="199701"/>
                                        </p:tgtEl>
                                      </p:cBhvr>
                                    </p:animEffect>
                                  </p:childTnLst>
                                </p:cTn>
                              </p:par>
                            </p:childTnLst>
                          </p:cTn>
                        </p:par>
                      </p:childTnLst>
                    </p:cTn>
                  </p:par>
                  <p:par>
                    <p:cTn id="110" fill="hold">
                      <p:stCondLst>
                        <p:cond delay="indefinite"/>
                      </p:stCondLst>
                      <p:childTnLst>
                        <p:par>
                          <p:cTn id="111" fill="hold">
                            <p:stCondLst>
                              <p:cond delay="0"/>
                            </p:stCondLst>
                            <p:childTnLst>
                              <p:par>
                                <p:cTn id="112" presetID="17" presetClass="entr" presetSubtype="4" fill="hold" grpId="0" nodeType="clickEffect">
                                  <p:stCondLst>
                                    <p:cond delay="0"/>
                                  </p:stCondLst>
                                  <p:childTnLst>
                                    <p:set>
                                      <p:cBhvr>
                                        <p:cTn id="113" dur="1" fill="hold">
                                          <p:stCondLst>
                                            <p:cond delay="0"/>
                                          </p:stCondLst>
                                        </p:cTn>
                                        <p:tgtEl>
                                          <p:spTgt spid="199699"/>
                                        </p:tgtEl>
                                        <p:attrNameLst>
                                          <p:attrName>style.visibility</p:attrName>
                                        </p:attrNameLst>
                                      </p:cBhvr>
                                      <p:to>
                                        <p:strVal val="visible"/>
                                      </p:to>
                                    </p:set>
                                    <p:anim calcmode="lin" valueType="num">
                                      <p:cBhvr>
                                        <p:cTn id="114" dur="500" fill="hold"/>
                                        <p:tgtEl>
                                          <p:spTgt spid="199699"/>
                                        </p:tgtEl>
                                        <p:attrNameLst>
                                          <p:attrName>ppt_x</p:attrName>
                                        </p:attrNameLst>
                                      </p:cBhvr>
                                      <p:tavLst>
                                        <p:tav tm="0">
                                          <p:val>
                                            <p:strVal val="#ppt_x"/>
                                          </p:val>
                                        </p:tav>
                                        <p:tav tm="100000">
                                          <p:val>
                                            <p:strVal val="#ppt_x"/>
                                          </p:val>
                                        </p:tav>
                                      </p:tavLst>
                                    </p:anim>
                                    <p:anim calcmode="lin" valueType="num">
                                      <p:cBhvr>
                                        <p:cTn id="115" dur="500" fill="hold"/>
                                        <p:tgtEl>
                                          <p:spTgt spid="199699"/>
                                        </p:tgtEl>
                                        <p:attrNameLst>
                                          <p:attrName>ppt_y</p:attrName>
                                        </p:attrNameLst>
                                      </p:cBhvr>
                                      <p:tavLst>
                                        <p:tav tm="0">
                                          <p:val>
                                            <p:strVal val="#ppt_y+#ppt_h/2"/>
                                          </p:val>
                                        </p:tav>
                                        <p:tav tm="100000">
                                          <p:val>
                                            <p:strVal val="#ppt_y"/>
                                          </p:val>
                                        </p:tav>
                                      </p:tavLst>
                                    </p:anim>
                                    <p:anim calcmode="lin" valueType="num">
                                      <p:cBhvr>
                                        <p:cTn id="116" dur="500" fill="hold"/>
                                        <p:tgtEl>
                                          <p:spTgt spid="199699"/>
                                        </p:tgtEl>
                                        <p:attrNameLst>
                                          <p:attrName>ppt_w</p:attrName>
                                        </p:attrNameLst>
                                      </p:cBhvr>
                                      <p:tavLst>
                                        <p:tav tm="0">
                                          <p:val>
                                            <p:strVal val="#ppt_w"/>
                                          </p:val>
                                        </p:tav>
                                        <p:tav tm="100000">
                                          <p:val>
                                            <p:strVal val="#ppt_w"/>
                                          </p:val>
                                        </p:tav>
                                      </p:tavLst>
                                    </p:anim>
                                    <p:anim calcmode="lin" valueType="num">
                                      <p:cBhvr>
                                        <p:cTn id="117" dur="500" fill="hold"/>
                                        <p:tgtEl>
                                          <p:spTgt spid="199699"/>
                                        </p:tgtEl>
                                        <p:attrNameLst>
                                          <p:attrName>ppt_h</p:attrName>
                                        </p:attrNameLst>
                                      </p:cBhvr>
                                      <p:tavLst>
                                        <p:tav tm="0">
                                          <p:val>
                                            <p:fltVal val="0.000000"/>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99702"/>
                                        </p:tgtEl>
                                        <p:attrNameLst>
                                          <p:attrName>style.visibility</p:attrName>
                                        </p:attrNameLst>
                                      </p:cBhvr>
                                      <p:to>
                                        <p:strVal val="visible"/>
                                      </p:to>
                                    </p:set>
                                    <p:animEffect transition="in" filter="wipe(up)">
                                      <p:cBhvr>
                                        <p:cTn id="122" dur="500"/>
                                        <p:tgtEl>
                                          <p:spTgt spid="19970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99708"/>
                                        </p:tgtEl>
                                        <p:attrNameLst>
                                          <p:attrName>style.visibility</p:attrName>
                                        </p:attrNameLst>
                                      </p:cBhvr>
                                      <p:to>
                                        <p:strVal val="visible"/>
                                      </p:to>
                                    </p:set>
                                    <p:animEffect transition="in" filter="wipe(up)">
                                      <p:cBhvr>
                                        <p:cTn id="127" dur="500"/>
                                        <p:tgtEl>
                                          <p:spTgt spid="19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ldLvl="0" animBg="1"/>
      <p:bldP spid="199684" grpId="0"/>
      <p:bldP spid="199685" grpId="0" bldLvl="0" animBg="1"/>
      <p:bldP spid="199686" grpId="0" bldLvl="0" animBg="1"/>
      <p:bldP spid="199687" grpId="0" bldLvl="0" animBg="1"/>
      <p:bldP spid="199688" grpId="0" bldLvl="0" animBg="1"/>
      <p:bldP spid="199689" grpId="0" bldLvl="0" animBg="1"/>
      <p:bldP spid="199690" grpId="0" bldLvl="0" animBg="1"/>
      <p:bldP spid="199693" grpId="0" bldLvl="0" animBg="1"/>
      <p:bldP spid="199694" grpId="0" bldLvl="0" animBg="1"/>
      <p:bldP spid="199695" grpId="0" bldLvl="0" animBg="1"/>
      <p:bldP spid="199696" grpId="0" bldLvl="0" animBg="1"/>
      <p:bldP spid="199697" grpId="0" bldLvl="0" animBg="1"/>
      <p:bldP spid="199698" grpId="0" bldLvl="0" animBg="1"/>
      <p:bldP spid="199699" grpId="0" bldLvl="0" animBg="1"/>
      <p:bldP spid="199702" grpId="0" bldLvl="0" animBg="1"/>
      <p:bldP spid="199709" grpId="0"/>
      <p:bldP spid="199710" grpId="0"/>
      <p:bldP spid="19971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4" name="Group 47"/>
          <p:cNvGrpSpPr/>
          <p:nvPr/>
        </p:nvGrpSpPr>
        <p:grpSpPr>
          <a:xfrm>
            <a:off x="5421313" y="404813"/>
            <a:ext cx="1676400" cy="1447800"/>
            <a:chOff x="2400" y="240"/>
            <a:chExt cx="1056" cy="912"/>
          </a:xfrm>
        </p:grpSpPr>
        <p:sp>
          <p:nvSpPr>
            <p:cNvPr id="59422" name="Oval 2"/>
            <p:cNvSpPr/>
            <p:nvPr/>
          </p:nvSpPr>
          <p:spPr>
            <a:xfrm>
              <a:off x="2400" y="81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59423" name="Oval 3"/>
            <p:cNvSpPr/>
            <p:nvPr/>
          </p:nvSpPr>
          <p:spPr>
            <a:xfrm>
              <a:off x="3072" y="81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59424" name="Text Box 4"/>
            <p:cNvSpPr txBox="1"/>
            <p:nvPr/>
          </p:nvSpPr>
          <p:spPr>
            <a:xfrm>
              <a:off x="2736" y="240"/>
              <a:ext cx="432"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sz="2400" dirty="0">
                <a:latin typeface="Times New Roman" panose="02020603050405020304" pitchFamily="18" charset="0"/>
                <a:ea typeface="宋体" panose="02010600030101010101" pitchFamily="2" charset="-122"/>
              </a:endParaRPr>
            </a:p>
          </p:txBody>
        </p:sp>
        <p:sp>
          <p:nvSpPr>
            <p:cNvPr id="59425" name="Line 5"/>
            <p:cNvSpPr/>
            <p:nvPr/>
          </p:nvSpPr>
          <p:spPr>
            <a:xfrm flipH="1">
              <a:off x="2592" y="624"/>
              <a:ext cx="144" cy="192"/>
            </a:xfrm>
            <a:prstGeom prst="line">
              <a:avLst/>
            </a:prstGeom>
            <a:ln w="28575" cap="sq" cmpd="sng">
              <a:solidFill>
                <a:srgbClr val="990000"/>
              </a:solidFill>
              <a:prstDash val="solid"/>
              <a:headEnd type="none" w="sm" len="sm"/>
              <a:tailEnd type="none" w="sm" len="sm"/>
            </a:ln>
          </p:spPr>
        </p:sp>
        <p:sp>
          <p:nvSpPr>
            <p:cNvPr id="59426" name="Line 6"/>
            <p:cNvSpPr/>
            <p:nvPr/>
          </p:nvSpPr>
          <p:spPr>
            <a:xfrm>
              <a:off x="3168" y="672"/>
              <a:ext cx="96" cy="144"/>
            </a:xfrm>
            <a:prstGeom prst="line">
              <a:avLst/>
            </a:prstGeom>
            <a:ln w="28575" cap="sq" cmpd="sng">
              <a:solidFill>
                <a:srgbClr val="990000"/>
              </a:solidFill>
              <a:prstDash val="solid"/>
              <a:headEnd type="none" w="sm" len="sm"/>
              <a:tailEnd type="none" w="sm" len="sm"/>
            </a:ln>
          </p:spPr>
        </p:sp>
      </p:grpSp>
      <p:sp>
        <p:nvSpPr>
          <p:cNvPr id="59395" name="Oval 7"/>
          <p:cNvSpPr/>
          <p:nvPr/>
        </p:nvSpPr>
        <p:spPr>
          <a:xfrm>
            <a:off x="2297113" y="40481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grpSp>
        <p:nvGrpSpPr>
          <p:cNvPr id="59396" name="Group 46"/>
          <p:cNvGrpSpPr/>
          <p:nvPr/>
        </p:nvGrpSpPr>
        <p:grpSpPr>
          <a:xfrm>
            <a:off x="3059113" y="404813"/>
            <a:ext cx="1828800" cy="1447800"/>
            <a:chOff x="912" y="240"/>
            <a:chExt cx="1152" cy="912"/>
          </a:xfrm>
        </p:grpSpPr>
        <p:sp>
          <p:nvSpPr>
            <p:cNvPr id="59417" name="Oval 8"/>
            <p:cNvSpPr/>
            <p:nvPr/>
          </p:nvSpPr>
          <p:spPr>
            <a:xfrm>
              <a:off x="912" y="81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59418" name="Oval 9"/>
            <p:cNvSpPr/>
            <p:nvPr/>
          </p:nvSpPr>
          <p:spPr>
            <a:xfrm>
              <a:off x="1680" y="81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59419" name="Line 10"/>
            <p:cNvSpPr/>
            <p:nvPr/>
          </p:nvSpPr>
          <p:spPr>
            <a:xfrm flipH="1">
              <a:off x="1104" y="672"/>
              <a:ext cx="240" cy="144"/>
            </a:xfrm>
            <a:prstGeom prst="line">
              <a:avLst/>
            </a:prstGeom>
            <a:ln w="28575" cap="sq" cmpd="sng">
              <a:solidFill>
                <a:srgbClr val="990000"/>
              </a:solidFill>
              <a:prstDash val="solid"/>
              <a:headEnd type="none" w="sm" len="sm"/>
              <a:tailEnd type="none" w="sm" len="sm"/>
            </a:ln>
          </p:spPr>
        </p:sp>
        <p:sp>
          <p:nvSpPr>
            <p:cNvPr id="59420" name="Line 11"/>
            <p:cNvSpPr/>
            <p:nvPr/>
          </p:nvSpPr>
          <p:spPr>
            <a:xfrm>
              <a:off x="1632" y="672"/>
              <a:ext cx="240" cy="144"/>
            </a:xfrm>
            <a:prstGeom prst="line">
              <a:avLst/>
            </a:prstGeom>
            <a:ln w="28575" cap="sq" cmpd="sng">
              <a:solidFill>
                <a:srgbClr val="990000"/>
              </a:solidFill>
              <a:prstDash val="solid"/>
              <a:headEnd type="none" w="sm" len="sm"/>
              <a:tailEnd type="none" w="sm" len="sm"/>
            </a:ln>
          </p:spPr>
        </p:sp>
        <p:sp>
          <p:nvSpPr>
            <p:cNvPr id="59421" name="Text Box 12"/>
            <p:cNvSpPr txBox="1"/>
            <p:nvPr/>
          </p:nvSpPr>
          <p:spPr>
            <a:xfrm>
              <a:off x="1334" y="240"/>
              <a:ext cx="346"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grpSp>
      <p:sp>
        <p:nvSpPr>
          <p:cNvPr id="200717" name="Oval 13"/>
          <p:cNvSpPr/>
          <p:nvPr/>
        </p:nvSpPr>
        <p:spPr>
          <a:xfrm>
            <a:off x="7315200" y="4572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grpSp>
        <p:nvGrpSpPr>
          <p:cNvPr id="200752" name="Group 48"/>
          <p:cNvGrpSpPr/>
          <p:nvPr/>
        </p:nvGrpSpPr>
        <p:grpSpPr>
          <a:xfrm>
            <a:off x="5181600" y="4616450"/>
            <a:ext cx="1828800" cy="1447800"/>
            <a:chOff x="4224" y="2880"/>
            <a:chExt cx="1152" cy="912"/>
          </a:xfrm>
        </p:grpSpPr>
        <p:sp>
          <p:nvSpPr>
            <p:cNvPr id="59412" name="Oval 14"/>
            <p:cNvSpPr/>
            <p:nvPr/>
          </p:nvSpPr>
          <p:spPr>
            <a:xfrm>
              <a:off x="4224"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59413" name="Oval 15"/>
            <p:cNvSpPr/>
            <p:nvPr/>
          </p:nvSpPr>
          <p:spPr>
            <a:xfrm>
              <a:off x="4992"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59414" name="Line 16"/>
            <p:cNvSpPr/>
            <p:nvPr/>
          </p:nvSpPr>
          <p:spPr>
            <a:xfrm flipH="1">
              <a:off x="4416" y="3312"/>
              <a:ext cx="240" cy="144"/>
            </a:xfrm>
            <a:prstGeom prst="line">
              <a:avLst/>
            </a:prstGeom>
            <a:ln w="28575" cap="sq" cmpd="sng">
              <a:solidFill>
                <a:srgbClr val="990000"/>
              </a:solidFill>
              <a:prstDash val="solid"/>
              <a:headEnd type="none" w="sm" len="sm"/>
              <a:tailEnd type="none" w="sm" len="sm"/>
            </a:ln>
          </p:spPr>
        </p:sp>
        <p:sp>
          <p:nvSpPr>
            <p:cNvPr id="59415" name="Line 17"/>
            <p:cNvSpPr/>
            <p:nvPr/>
          </p:nvSpPr>
          <p:spPr>
            <a:xfrm>
              <a:off x="4944" y="3312"/>
              <a:ext cx="240" cy="144"/>
            </a:xfrm>
            <a:prstGeom prst="line">
              <a:avLst/>
            </a:prstGeom>
            <a:ln w="28575" cap="sq" cmpd="sng">
              <a:solidFill>
                <a:srgbClr val="990000"/>
              </a:solidFill>
              <a:prstDash val="solid"/>
              <a:headEnd type="none" w="sm" len="sm"/>
              <a:tailEnd type="none" w="sm" len="sm"/>
            </a:ln>
          </p:spPr>
        </p:sp>
        <p:sp>
          <p:nvSpPr>
            <p:cNvPr id="59416" name="Text Box 18"/>
            <p:cNvSpPr txBox="1"/>
            <p:nvPr/>
          </p:nvSpPr>
          <p:spPr>
            <a:xfrm>
              <a:off x="4646" y="2880"/>
              <a:ext cx="346"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grpSp>
      <p:sp>
        <p:nvSpPr>
          <p:cNvPr id="200723" name="Text Box 19"/>
          <p:cNvSpPr txBox="1"/>
          <p:nvPr/>
        </p:nvSpPr>
        <p:spPr>
          <a:xfrm>
            <a:off x="6572250" y="3448050"/>
            <a:ext cx="666750"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wrap="none">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sz="2400" dirty="0">
              <a:latin typeface="Times New Roman" panose="02020603050405020304" pitchFamily="18" charset="0"/>
              <a:ea typeface="宋体" panose="02010600030101010101" pitchFamily="2" charset="-122"/>
            </a:endParaRPr>
          </a:p>
        </p:txBody>
      </p:sp>
      <p:sp>
        <p:nvSpPr>
          <p:cNvPr id="200724" name="Line 20"/>
          <p:cNvSpPr/>
          <p:nvPr/>
        </p:nvSpPr>
        <p:spPr>
          <a:xfrm flipH="1">
            <a:off x="6096000" y="4114800"/>
            <a:ext cx="457200" cy="457200"/>
          </a:xfrm>
          <a:prstGeom prst="line">
            <a:avLst/>
          </a:prstGeom>
          <a:ln w="28575" cap="sq" cmpd="sng">
            <a:solidFill>
              <a:srgbClr val="990000"/>
            </a:solidFill>
            <a:prstDash val="solid"/>
            <a:headEnd type="none" w="sm" len="sm"/>
            <a:tailEnd type="none" w="sm" len="sm"/>
          </a:ln>
        </p:spPr>
      </p:sp>
      <p:sp>
        <p:nvSpPr>
          <p:cNvPr id="200725" name="Line 21"/>
          <p:cNvSpPr/>
          <p:nvPr/>
        </p:nvSpPr>
        <p:spPr>
          <a:xfrm>
            <a:off x="7239000" y="4114800"/>
            <a:ext cx="381000" cy="457200"/>
          </a:xfrm>
          <a:prstGeom prst="line">
            <a:avLst/>
          </a:prstGeom>
          <a:ln w="28575" cap="sq" cmpd="sng">
            <a:solidFill>
              <a:srgbClr val="990000"/>
            </a:solidFill>
            <a:prstDash val="solid"/>
            <a:headEnd type="none" w="sm" len="sm"/>
            <a:tailEnd type="none" w="sm" len="sm"/>
          </a:ln>
        </p:spPr>
      </p:sp>
      <p:grpSp>
        <p:nvGrpSpPr>
          <p:cNvPr id="200753" name="Group 49"/>
          <p:cNvGrpSpPr/>
          <p:nvPr/>
        </p:nvGrpSpPr>
        <p:grpSpPr>
          <a:xfrm>
            <a:off x="3657600" y="3429000"/>
            <a:ext cx="1676400" cy="1676400"/>
            <a:chOff x="2304" y="2160"/>
            <a:chExt cx="1056" cy="1056"/>
          </a:xfrm>
        </p:grpSpPr>
        <p:sp>
          <p:nvSpPr>
            <p:cNvPr id="59407" name="Oval 22"/>
            <p:cNvSpPr/>
            <p:nvPr/>
          </p:nvSpPr>
          <p:spPr>
            <a:xfrm>
              <a:off x="2304"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59408" name="Oval 23"/>
            <p:cNvSpPr/>
            <p:nvPr/>
          </p:nvSpPr>
          <p:spPr>
            <a:xfrm>
              <a:off x="2976"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59409" name="Text Box 24"/>
            <p:cNvSpPr txBox="1"/>
            <p:nvPr/>
          </p:nvSpPr>
          <p:spPr>
            <a:xfrm>
              <a:off x="2640" y="2160"/>
              <a:ext cx="432"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sz="2400" dirty="0">
                <a:latin typeface="Times New Roman" panose="02020603050405020304" pitchFamily="18" charset="0"/>
                <a:ea typeface="宋体" panose="02010600030101010101" pitchFamily="2" charset="-122"/>
              </a:endParaRPr>
            </a:p>
          </p:txBody>
        </p:sp>
        <p:sp>
          <p:nvSpPr>
            <p:cNvPr id="59410" name="Line 25"/>
            <p:cNvSpPr/>
            <p:nvPr/>
          </p:nvSpPr>
          <p:spPr>
            <a:xfrm flipH="1">
              <a:off x="2496" y="2544"/>
              <a:ext cx="144" cy="336"/>
            </a:xfrm>
            <a:prstGeom prst="line">
              <a:avLst/>
            </a:prstGeom>
            <a:ln w="28575" cap="sq" cmpd="sng">
              <a:solidFill>
                <a:srgbClr val="990000"/>
              </a:solidFill>
              <a:prstDash val="solid"/>
              <a:headEnd type="none" w="sm" len="sm"/>
              <a:tailEnd type="none" w="sm" len="sm"/>
            </a:ln>
          </p:spPr>
        </p:sp>
        <p:sp>
          <p:nvSpPr>
            <p:cNvPr id="59411" name="Line 26"/>
            <p:cNvSpPr/>
            <p:nvPr/>
          </p:nvSpPr>
          <p:spPr>
            <a:xfrm>
              <a:off x="3072" y="2592"/>
              <a:ext cx="96" cy="288"/>
            </a:xfrm>
            <a:prstGeom prst="line">
              <a:avLst/>
            </a:prstGeom>
            <a:ln w="28575" cap="sq" cmpd="sng">
              <a:solidFill>
                <a:srgbClr val="990000"/>
              </a:solidFill>
              <a:prstDash val="solid"/>
              <a:headEnd type="none" w="sm" len="sm"/>
              <a:tailEnd type="none" w="sm" len="sm"/>
            </a:ln>
          </p:spPr>
        </p:sp>
      </p:grpSp>
      <p:sp>
        <p:nvSpPr>
          <p:cNvPr id="200754" name="Rectangle 50"/>
          <p:cNvSpPr/>
          <p:nvPr/>
        </p:nvSpPr>
        <p:spPr>
          <a:xfrm>
            <a:off x="468313" y="3429000"/>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(4)</a:t>
            </a:r>
            <a:endParaRPr lang="en-US" altLang="zh-CN" sz="4000" b="1" dirty="0">
              <a:solidFill>
                <a:srgbClr val="CC6600"/>
              </a:solidFill>
              <a:latin typeface="Times New Roman" panose="02020603050405020304" pitchFamily="18" charset="0"/>
              <a:ea typeface="楷体_GB2312" pitchFamily="49" charset="-122"/>
            </a:endParaRPr>
          </a:p>
        </p:txBody>
      </p:sp>
      <p:sp>
        <p:nvSpPr>
          <p:cNvPr id="59404" name="Rectangle 52"/>
          <p:cNvSpPr/>
          <p:nvPr/>
        </p:nvSpPr>
        <p:spPr>
          <a:xfrm>
            <a:off x="539750" y="620713"/>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(3)</a:t>
            </a:r>
            <a:endParaRPr lang="en-US" altLang="zh-CN" sz="4000" b="1" dirty="0">
              <a:solidFill>
                <a:srgbClr val="CC6600"/>
              </a:solidFill>
              <a:latin typeface="Times New Roman" panose="02020603050405020304" pitchFamily="18" charset="0"/>
              <a:ea typeface="楷体_GB2312" pitchFamily="49"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00754"/>
                                        </p:tgtEl>
                                        <p:attrNameLst>
                                          <p:attrName>style.visibility</p:attrName>
                                        </p:attrNameLst>
                                      </p:cBhvr>
                                      <p:to>
                                        <p:strVal val="visible"/>
                                      </p:to>
                                    </p:set>
                                    <p:animEffect transition="in" filter="slide(fromTop)">
                                      <p:cBhvr>
                                        <p:cTn id="7" dur="500"/>
                                        <p:tgtEl>
                                          <p:spTgt spid="2007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52"/>
                                        </p:tgtEl>
                                        <p:attrNameLst>
                                          <p:attrName>style.visibility</p:attrName>
                                        </p:attrNameLst>
                                      </p:cBhvr>
                                      <p:to>
                                        <p:strVal val="visible"/>
                                      </p:to>
                                    </p:set>
                                    <p:animEffect transition="in" filter="dissolve">
                                      <p:cBhvr>
                                        <p:cTn id="12" dur="500"/>
                                        <p:tgtEl>
                                          <p:spTgt spid="2007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17"/>
                                        </p:tgtEl>
                                        <p:attrNameLst>
                                          <p:attrName>style.visibility</p:attrName>
                                        </p:attrNameLst>
                                      </p:cBhvr>
                                      <p:to>
                                        <p:strVal val="visible"/>
                                      </p:to>
                                    </p:set>
                                    <p:animEffect transition="in" filter="dissolve">
                                      <p:cBhvr>
                                        <p:cTn id="17" dur="500"/>
                                        <p:tgtEl>
                                          <p:spTgt spid="2007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0724"/>
                                        </p:tgtEl>
                                        <p:attrNameLst>
                                          <p:attrName>style.visibility</p:attrName>
                                        </p:attrNameLst>
                                      </p:cBhvr>
                                      <p:to>
                                        <p:strVal val="visible"/>
                                      </p:to>
                                    </p:set>
                                    <p:animEffect transition="in" filter="wipe(down)">
                                      <p:cBhvr>
                                        <p:cTn id="22" dur="500"/>
                                        <p:tgtEl>
                                          <p:spTgt spid="2007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0725"/>
                                        </p:tgtEl>
                                        <p:attrNameLst>
                                          <p:attrName>style.visibility</p:attrName>
                                        </p:attrNameLst>
                                      </p:cBhvr>
                                      <p:to>
                                        <p:strVal val="visible"/>
                                      </p:to>
                                    </p:set>
                                    <p:animEffect transition="in" filter="wipe(down)">
                                      <p:cBhvr>
                                        <p:cTn id="27" dur="500"/>
                                        <p:tgtEl>
                                          <p:spTgt spid="2007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0723"/>
                                        </p:tgtEl>
                                        <p:attrNameLst>
                                          <p:attrName>style.visibility</p:attrName>
                                        </p:attrNameLst>
                                      </p:cBhvr>
                                      <p:to>
                                        <p:strVal val="visible"/>
                                      </p:to>
                                    </p:set>
                                    <p:animEffect transition="in" filter="wipe(up)">
                                      <p:cBhvr>
                                        <p:cTn id="32" dur="500"/>
                                        <p:tgtEl>
                                          <p:spTgt spid="2007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0753"/>
                                        </p:tgtEl>
                                        <p:attrNameLst>
                                          <p:attrName>style.visibility</p:attrName>
                                        </p:attrNameLst>
                                      </p:cBhvr>
                                      <p:to>
                                        <p:strVal val="visible"/>
                                      </p:to>
                                    </p:set>
                                    <p:animEffect transition="in" filter="dissolve">
                                      <p:cBhvr>
                                        <p:cTn id="37" dur="500"/>
                                        <p:tgtEl>
                                          <p:spTgt spid="200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7" grpId="0" bldLvl="0" animBg="1"/>
      <p:bldP spid="200723" grpId="0" bldLvl="0" animBg="1"/>
      <p:bldP spid="20075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Oval 15"/>
          <p:cNvSpPr/>
          <p:nvPr/>
        </p:nvSpPr>
        <p:spPr>
          <a:xfrm>
            <a:off x="5903913" y="360521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grpSp>
        <p:nvGrpSpPr>
          <p:cNvPr id="60419" name="Group 16"/>
          <p:cNvGrpSpPr/>
          <p:nvPr/>
        </p:nvGrpSpPr>
        <p:grpSpPr>
          <a:xfrm>
            <a:off x="3770313" y="3649663"/>
            <a:ext cx="1828800" cy="1447800"/>
            <a:chOff x="4224" y="2880"/>
            <a:chExt cx="1152" cy="912"/>
          </a:xfrm>
        </p:grpSpPr>
        <p:sp>
          <p:nvSpPr>
            <p:cNvPr id="60435" name="Oval 17"/>
            <p:cNvSpPr/>
            <p:nvPr/>
          </p:nvSpPr>
          <p:spPr>
            <a:xfrm>
              <a:off x="4224"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60436" name="Oval 18"/>
            <p:cNvSpPr/>
            <p:nvPr/>
          </p:nvSpPr>
          <p:spPr>
            <a:xfrm>
              <a:off x="4992"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60437" name="Line 19"/>
            <p:cNvSpPr/>
            <p:nvPr/>
          </p:nvSpPr>
          <p:spPr>
            <a:xfrm flipH="1">
              <a:off x="4416" y="3312"/>
              <a:ext cx="240" cy="144"/>
            </a:xfrm>
            <a:prstGeom prst="line">
              <a:avLst/>
            </a:prstGeom>
            <a:ln w="28575" cap="sq" cmpd="sng">
              <a:solidFill>
                <a:srgbClr val="990000"/>
              </a:solidFill>
              <a:prstDash val="solid"/>
              <a:headEnd type="none" w="sm" len="sm"/>
              <a:tailEnd type="none" w="sm" len="sm"/>
            </a:ln>
          </p:spPr>
        </p:sp>
        <p:sp>
          <p:nvSpPr>
            <p:cNvPr id="60438" name="Line 20"/>
            <p:cNvSpPr/>
            <p:nvPr/>
          </p:nvSpPr>
          <p:spPr>
            <a:xfrm>
              <a:off x="4944" y="3312"/>
              <a:ext cx="240" cy="144"/>
            </a:xfrm>
            <a:prstGeom prst="line">
              <a:avLst/>
            </a:prstGeom>
            <a:ln w="28575" cap="sq" cmpd="sng">
              <a:solidFill>
                <a:srgbClr val="990000"/>
              </a:solidFill>
              <a:prstDash val="solid"/>
              <a:headEnd type="none" w="sm" len="sm"/>
              <a:tailEnd type="none" w="sm" len="sm"/>
            </a:ln>
          </p:spPr>
        </p:sp>
        <p:sp>
          <p:nvSpPr>
            <p:cNvPr id="60439" name="Text Box 21"/>
            <p:cNvSpPr txBox="1"/>
            <p:nvPr/>
          </p:nvSpPr>
          <p:spPr>
            <a:xfrm>
              <a:off x="4646" y="2880"/>
              <a:ext cx="346"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grpSp>
      <p:sp>
        <p:nvSpPr>
          <p:cNvPr id="60420" name="Text Box 22"/>
          <p:cNvSpPr txBox="1"/>
          <p:nvPr/>
        </p:nvSpPr>
        <p:spPr>
          <a:xfrm>
            <a:off x="5160963" y="2481263"/>
            <a:ext cx="666750"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wrap="none">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sz="2400" dirty="0">
              <a:latin typeface="Times New Roman" panose="02020603050405020304" pitchFamily="18" charset="0"/>
              <a:ea typeface="宋体" panose="02010600030101010101" pitchFamily="2" charset="-122"/>
            </a:endParaRPr>
          </a:p>
        </p:txBody>
      </p:sp>
      <p:sp>
        <p:nvSpPr>
          <p:cNvPr id="60421" name="Line 23"/>
          <p:cNvSpPr/>
          <p:nvPr/>
        </p:nvSpPr>
        <p:spPr>
          <a:xfrm flipH="1">
            <a:off x="4684713" y="3148013"/>
            <a:ext cx="457200" cy="457200"/>
          </a:xfrm>
          <a:prstGeom prst="line">
            <a:avLst/>
          </a:prstGeom>
          <a:ln w="28575" cap="sq" cmpd="sng">
            <a:solidFill>
              <a:srgbClr val="990000"/>
            </a:solidFill>
            <a:prstDash val="solid"/>
            <a:headEnd type="none" w="sm" len="sm"/>
            <a:tailEnd type="none" w="sm" len="sm"/>
          </a:ln>
        </p:spPr>
      </p:sp>
      <p:sp>
        <p:nvSpPr>
          <p:cNvPr id="60422" name="Line 24"/>
          <p:cNvSpPr/>
          <p:nvPr/>
        </p:nvSpPr>
        <p:spPr>
          <a:xfrm>
            <a:off x="5827713" y="3148013"/>
            <a:ext cx="381000" cy="457200"/>
          </a:xfrm>
          <a:prstGeom prst="line">
            <a:avLst/>
          </a:prstGeom>
          <a:ln w="28575" cap="sq" cmpd="sng">
            <a:solidFill>
              <a:srgbClr val="990000"/>
            </a:solidFill>
            <a:prstDash val="solid"/>
            <a:headEnd type="none" w="sm" len="sm"/>
            <a:tailEnd type="none" w="sm" len="sm"/>
          </a:ln>
        </p:spPr>
      </p:sp>
      <p:grpSp>
        <p:nvGrpSpPr>
          <p:cNvPr id="60423" name="Group 25"/>
          <p:cNvGrpSpPr/>
          <p:nvPr/>
        </p:nvGrpSpPr>
        <p:grpSpPr>
          <a:xfrm>
            <a:off x="2246313" y="2462213"/>
            <a:ext cx="1676400" cy="1676400"/>
            <a:chOff x="2304" y="2160"/>
            <a:chExt cx="1056" cy="1056"/>
          </a:xfrm>
        </p:grpSpPr>
        <p:sp>
          <p:nvSpPr>
            <p:cNvPr id="60430" name="Oval 26"/>
            <p:cNvSpPr/>
            <p:nvPr/>
          </p:nvSpPr>
          <p:spPr>
            <a:xfrm>
              <a:off x="2304"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60431" name="Oval 27"/>
            <p:cNvSpPr/>
            <p:nvPr/>
          </p:nvSpPr>
          <p:spPr>
            <a:xfrm>
              <a:off x="2976"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60432" name="Text Box 28"/>
            <p:cNvSpPr txBox="1"/>
            <p:nvPr/>
          </p:nvSpPr>
          <p:spPr>
            <a:xfrm>
              <a:off x="2640" y="2160"/>
              <a:ext cx="432"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sz="2400" dirty="0">
                <a:latin typeface="Times New Roman" panose="02020603050405020304" pitchFamily="18" charset="0"/>
                <a:ea typeface="宋体" panose="02010600030101010101" pitchFamily="2" charset="-122"/>
              </a:endParaRPr>
            </a:p>
          </p:txBody>
        </p:sp>
        <p:sp>
          <p:nvSpPr>
            <p:cNvPr id="60433" name="Line 29"/>
            <p:cNvSpPr/>
            <p:nvPr/>
          </p:nvSpPr>
          <p:spPr>
            <a:xfrm flipH="1">
              <a:off x="2496" y="2544"/>
              <a:ext cx="144" cy="336"/>
            </a:xfrm>
            <a:prstGeom prst="line">
              <a:avLst/>
            </a:prstGeom>
            <a:ln w="28575" cap="sq" cmpd="sng">
              <a:solidFill>
                <a:srgbClr val="990000"/>
              </a:solidFill>
              <a:prstDash val="solid"/>
              <a:headEnd type="none" w="sm" len="sm"/>
              <a:tailEnd type="none" w="sm" len="sm"/>
            </a:ln>
          </p:spPr>
        </p:sp>
        <p:sp>
          <p:nvSpPr>
            <p:cNvPr id="60434" name="Line 30"/>
            <p:cNvSpPr/>
            <p:nvPr/>
          </p:nvSpPr>
          <p:spPr>
            <a:xfrm>
              <a:off x="3072" y="2592"/>
              <a:ext cx="96" cy="288"/>
            </a:xfrm>
            <a:prstGeom prst="line">
              <a:avLst/>
            </a:prstGeom>
            <a:ln w="28575" cap="sq" cmpd="sng">
              <a:solidFill>
                <a:srgbClr val="990000"/>
              </a:solidFill>
              <a:prstDash val="solid"/>
              <a:headEnd type="none" w="sm" len="sm"/>
              <a:tailEnd type="none" w="sm" len="sm"/>
            </a:ln>
          </p:spPr>
        </p:sp>
      </p:grpSp>
      <p:sp>
        <p:nvSpPr>
          <p:cNvPr id="261151" name="Text Box 31"/>
          <p:cNvSpPr txBox="1"/>
          <p:nvPr/>
        </p:nvSpPr>
        <p:spPr>
          <a:xfrm>
            <a:off x="3922713" y="1319213"/>
            <a:ext cx="739775"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a:spAutoFit/>
          </a:bodyPr>
          <a:p>
            <a:pPr eaLnBrk="1" hangingPunct="1">
              <a:spcBef>
                <a:spcPct val="50000"/>
              </a:spcBef>
            </a:pPr>
            <a:r>
              <a:rPr lang="en-US" altLang="zh-CN" b="1" dirty="0">
                <a:solidFill>
                  <a:srgbClr val="FF3300"/>
                </a:solidFill>
                <a:latin typeface="Times New Roman" panose="02020603050405020304" pitchFamily="18" charset="0"/>
                <a:ea typeface="宋体" panose="02010600030101010101" pitchFamily="2" charset="-122"/>
              </a:rPr>
              <a:t>29</a:t>
            </a:r>
            <a:endParaRPr lang="en-US" altLang="zh-CN" sz="2400" dirty="0">
              <a:latin typeface="Times New Roman" panose="02020603050405020304" pitchFamily="18" charset="0"/>
              <a:ea typeface="宋体" panose="02010600030101010101" pitchFamily="2" charset="-122"/>
            </a:endParaRPr>
          </a:p>
        </p:txBody>
      </p:sp>
      <p:sp>
        <p:nvSpPr>
          <p:cNvPr id="261152" name="Line 32"/>
          <p:cNvSpPr/>
          <p:nvPr/>
        </p:nvSpPr>
        <p:spPr>
          <a:xfrm flipH="1">
            <a:off x="3084513" y="2005013"/>
            <a:ext cx="838200" cy="457200"/>
          </a:xfrm>
          <a:prstGeom prst="line">
            <a:avLst/>
          </a:prstGeom>
          <a:ln w="28575" cap="sq" cmpd="sng">
            <a:solidFill>
              <a:srgbClr val="990000"/>
            </a:solidFill>
            <a:prstDash val="solid"/>
            <a:headEnd type="none" w="sm" len="sm"/>
            <a:tailEnd type="none" w="sm" len="sm"/>
          </a:ln>
        </p:spPr>
      </p:sp>
      <p:sp>
        <p:nvSpPr>
          <p:cNvPr id="261153" name="Line 33"/>
          <p:cNvSpPr/>
          <p:nvPr/>
        </p:nvSpPr>
        <p:spPr>
          <a:xfrm>
            <a:off x="4684713" y="2005013"/>
            <a:ext cx="838200" cy="457200"/>
          </a:xfrm>
          <a:prstGeom prst="line">
            <a:avLst/>
          </a:prstGeom>
          <a:ln w="28575" cap="sq" cmpd="sng">
            <a:solidFill>
              <a:srgbClr val="990000"/>
            </a:solidFill>
            <a:prstDash val="solid"/>
            <a:headEnd type="none" w="sm" len="sm"/>
            <a:tailEnd type="none" w="sm" len="sm"/>
          </a:ln>
        </p:spPr>
      </p:sp>
      <p:sp>
        <p:nvSpPr>
          <p:cNvPr id="60427" name="Rectangle 48"/>
          <p:cNvSpPr/>
          <p:nvPr/>
        </p:nvSpPr>
        <p:spPr>
          <a:xfrm>
            <a:off x="1788478" y="1319213"/>
            <a:ext cx="777875" cy="701675"/>
          </a:xfrm>
          <a:prstGeom prst="rect">
            <a:avLst/>
          </a:prstGeom>
          <a:noFill/>
          <a:ln w="12700">
            <a:noFill/>
          </a:ln>
        </p:spPr>
        <p:txBody>
          <a:bodyPr wrap="none">
            <a:spAutoFit/>
          </a:bodyPr>
          <a:p>
            <a:pPr eaLnBrk="1" hangingPunct="1"/>
            <a:r>
              <a:rPr lang="en-US" altLang="zh-CN" sz="4000" b="1" dirty="0">
                <a:solidFill>
                  <a:srgbClr val="CC6600"/>
                </a:solidFill>
                <a:latin typeface="Times New Roman" panose="02020603050405020304" pitchFamily="18" charset="0"/>
                <a:ea typeface="楷体_GB2312" pitchFamily="49" charset="-122"/>
              </a:rPr>
              <a:t>(5)</a:t>
            </a:r>
            <a:endParaRPr lang="en-US" altLang="zh-CN" sz="4000" b="1" dirty="0">
              <a:solidFill>
                <a:srgbClr val="CC6600"/>
              </a:solidFill>
              <a:latin typeface="Times New Roman" panose="02020603050405020304" pitchFamily="18" charset="0"/>
              <a:ea typeface="楷体_GB2312" pitchFamily="49"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1152"/>
                                        </p:tgtEl>
                                        <p:attrNameLst>
                                          <p:attrName>style.visibility</p:attrName>
                                        </p:attrNameLst>
                                      </p:cBhvr>
                                      <p:to>
                                        <p:strVal val="visible"/>
                                      </p:to>
                                    </p:set>
                                    <p:animEffect transition="in" filter="wipe(down)">
                                      <p:cBhvr>
                                        <p:cTn id="7" dur="500"/>
                                        <p:tgtEl>
                                          <p:spTgt spid="261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153"/>
                                        </p:tgtEl>
                                        <p:attrNameLst>
                                          <p:attrName>style.visibility</p:attrName>
                                        </p:attrNameLst>
                                      </p:cBhvr>
                                      <p:to>
                                        <p:strVal val="visible"/>
                                      </p:to>
                                    </p:set>
                                    <p:animEffect transition="in" filter="wipe(down)">
                                      <p:cBhvr>
                                        <p:cTn id="12" dur="500"/>
                                        <p:tgtEl>
                                          <p:spTgt spid="2611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51"/>
                                        </p:tgtEl>
                                        <p:attrNameLst>
                                          <p:attrName>style.visibility</p:attrName>
                                        </p:attrNameLst>
                                      </p:cBhvr>
                                      <p:to>
                                        <p:strVal val="visible"/>
                                      </p:to>
                                    </p:set>
                                    <p:animEffect transition="in" filter="wipe(up)">
                                      <p:cBhvr>
                                        <p:cTn id="17" dur="500"/>
                                        <p:tgtEl>
                                          <p:spTgt spid="261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51"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Oval 15"/>
          <p:cNvSpPr/>
          <p:nvPr/>
        </p:nvSpPr>
        <p:spPr>
          <a:xfrm>
            <a:off x="7339013" y="3605213"/>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9</a:t>
            </a:r>
            <a:endParaRPr lang="en-US" altLang="zh-CN" sz="2400" dirty="0">
              <a:latin typeface="Times New Roman" panose="02020603050405020304" pitchFamily="18" charset="0"/>
              <a:ea typeface="宋体" panose="02010600030101010101" pitchFamily="2" charset="-122"/>
            </a:endParaRPr>
          </a:p>
        </p:txBody>
      </p:sp>
      <p:grpSp>
        <p:nvGrpSpPr>
          <p:cNvPr id="60419" name="Group 16"/>
          <p:cNvGrpSpPr/>
          <p:nvPr/>
        </p:nvGrpSpPr>
        <p:grpSpPr>
          <a:xfrm>
            <a:off x="5205413" y="3649663"/>
            <a:ext cx="1828800" cy="1447800"/>
            <a:chOff x="4224" y="2880"/>
            <a:chExt cx="1152" cy="912"/>
          </a:xfrm>
        </p:grpSpPr>
        <p:sp>
          <p:nvSpPr>
            <p:cNvPr id="60435" name="Oval 17"/>
            <p:cNvSpPr/>
            <p:nvPr/>
          </p:nvSpPr>
          <p:spPr>
            <a:xfrm>
              <a:off x="4224"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sz="24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60436" name="Oval 18"/>
            <p:cNvSpPr/>
            <p:nvPr/>
          </p:nvSpPr>
          <p:spPr>
            <a:xfrm>
              <a:off x="4992" y="3456"/>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sz="2400" dirty="0">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60437" name="Line 19"/>
            <p:cNvSpPr/>
            <p:nvPr/>
          </p:nvSpPr>
          <p:spPr>
            <a:xfrm flipH="1">
              <a:off x="4416" y="3312"/>
              <a:ext cx="240" cy="144"/>
            </a:xfrm>
            <a:prstGeom prst="line">
              <a:avLst/>
            </a:prstGeom>
            <a:ln w="28575" cap="sq" cmpd="sng">
              <a:solidFill>
                <a:srgbClr val="990000"/>
              </a:solidFill>
              <a:prstDash val="solid"/>
              <a:headEnd type="none" w="sm" len="sm"/>
              <a:tailEnd type="none" w="sm" len="sm"/>
            </a:ln>
          </p:spPr>
        </p:sp>
        <p:sp>
          <p:nvSpPr>
            <p:cNvPr id="60438" name="Line 20"/>
            <p:cNvSpPr/>
            <p:nvPr/>
          </p:nvSpPr>
          <p:spPr>
            <a:xfrm>
              <a:off x="4944" y="3312"/>
              <a:ext cx="240" cy="144"/>
            </a:xfrm>
            <a:prstGeom prst="line">
              <a:avLst/>
            </a:prstGeom>
            <a:ln w="28575" cap="sq" cmpd="sng">
              <a:solidFill>
                <a:srgbClr val="990000"/>
              </a:solidFill>
              <a:prstDash val="solid"/>
              <a:headEnd type="none" w="sm" len="sm"/>
              <a:tailEnd type="none" w="sm" len="sm"/>
            </a:ln>
          </p:spPr>
        </p:sp>
        <p:sp>
          <p:nvSpPr>
            <p:cNvPr id="60439" name="Text Box 21"/>
            <p:cNvSpPr txBox="1"/>
            <p:nvPr/>
          </p:nvSpPr>
          <p:spPr>
            <a:xfrm>
              <a:off x="4646" y="2880"/>
              <a:ext cx="346"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grpSp>
      <p:sp>
        <p:nvSpPr>
          <p:cNvPr id="60420" name="Text Box 22"/>
          <p:cNvSpPr txBox="1"/>
          <p:nvPr/>
        </p:nvSpPr>
        <p:spPr>
          <a:xfrm>
            <a:off x="6596063" y="2481263"/>
            <a:ext cx="666750"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wrap="none">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sz="2400" dirty="0">
              <a:latin typeface="Times New Roman" panose="02020603050405020304" pitchFamily="18" charset="0"/>
              <a:ea typeface="宋体" panose="02010600030101010101" pitchFamily="2" charset="-122"/>
            </a:endParaRPr>
          </a:p>
        </p:txBody>
      </p:sp>
      <p:sp>
        <p:nvSpPr>
          <p:cNvPr id="60421" name="Line 23"/>
          <p:cNvSpPr/>
          <p:nvPr/>
        </p:nvSpPr>
        <p:spPr>
          <a:xfrm flipH="1">
            <a:off x="6119813" y="3148013"/>
            <a:ext cx="457200" cy="457200"/>
          </a:xfrm>
          <a:prstGeom prst="line">
            <a:avLst/>
          </a:prstGeom>
          <a:ln w="28575" cap="sq" cmpd="sng">
            <a:solidFill>
              <a:srgbClr val="990000"/>
            </a:solidFill>
            <a:prstDash val="solid"/>
            <a:headEnd type="none" w="sm" len="sm"/>
            <a:tailEnd type="none" w="sm" len="sm"/>
          </a:ln>
        </p:spPr>
      </p:sp>
      <p:sp>
        <p:nvSpPr>
          <p:cNvPr id="60422" name="Line 24"/>
          <p:cNvSpPr/>
          <p:nvPr/>
        </p:nvSpPr>
        <p:spPr>
          <a:xfrm>
            <a:off x="7262813" y="3148013"/>
            <a:ext cx="381000" cy="457200"/>
          </a:xfrm>
          <a:prstGeom prst="line">
            <a:avLst/>
          </a:prstGeom>
          <a:ln w="28575" cap="sq" cmpd="sng">
            <a:solidFill>
              <a:srgbClr val="990000"/>
            </a:solidFill>
            <a:prstDash val="solid"/>
            <a:headEnd type="none" w="sm" len="sm"/>
            <a:tailEnd type="none" w="sm" len="sm"/>
          </a:ln>
        </p:spPr>
      </p:sp>
      <p:grpSp>
        <p:nvGrpSpPr>
          <p:cNvPr id="60423" name="Group 25"/>
          <p:cNvGrpSpPr/>
          <p:nvPr/>
        </p:nvGrpSpPr>
        <p:grpSpPr>
          <a:xfrm>
            <a:off x="3681413" y="2462213"/>
            <a:ext cx="1676400" cy="1676400"/>
            <a:chOff x="2304" y="2160"/>
            <a:chExt cx="1056" cy="1056"/>
          </a:xfrm>
        </p:grpSpPr>
        <p:sp>
          <p:nvSpPr>
            <p:cNvPr id="60430" name="Oval 26"/>
            <p:cNvSpPr/>
            <p:nvPr/>
          </p:nvSpPr>
          <p:spPr>
            <a:xfrm>
              <a:off x="2304"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60431" name="Oval 27"/>
            <p:cNvSpPr/>
            <p:nvPr/>
          </p:nvSpPr>
          <p:spPr>
            <a:xfrm>
              <a:off x="2976" y="2880"/>
              <a:ext cx="384" cy="336"/>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p>
              <a:pPr algn="ctr" eaLnBrk="1" hangingPunct="1"/>
              <a:r>
                <a:rPr lang="en-US" altLang="zh-CN" b="1" dirty="0">
                  <a:solidFill>
                    <a:srgbClr val="990000"/>
                  </a:solidFill>
                  <a:latin typeface="Times New Roman" panose="02020603050405020304" pitchFamily="18" charset="0"/>
                  <a:ea typeface="宋体" panose="02010600030101010101" pitchFamily="2" charset="-122"/>
                </a:rPr>
                <a:t>7</a:t>
              </a:r>
              <a:endParaRPr lang="en-US" altLang="zh-CN" sz="2400" dirty="0">
                <a:latin typeface="Times New Roman" panose="02020603050405020304" pitchFamily="18" charset="0"/>
                <a:ea typeface="宋体" panose="02010600030101010101" pitchFamily="2" charset="-122"/>
              </a:endParaRPr>
            </a:p>
          </p:txBody>
        </p:sp>
        <p:sp>
          <p:nvSpPr>
            <p:cNvPr id="60432" name="Text Box 28"/>
            <p:cNvSpPr txBox="1"/>
            <p:nvPr/>
          </p:nvSpPr>
          <p:spPr>
            <a:xfrm>
              <a:off x="2640" y="2160"/>
              <a:ext cx="432" cy="42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p>
              <a:pPr eaLnBrk="1" hangingPunct="1"/>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sz="2400" dirty="0">
                <a:latin typeface="Times New Roman" panose="02020603050405020304" pitchFamily="18" charset="0"/>
                <a:ea typeface="宋体" panose="02010600030101010101" pitchFamily="2" charset="-122"/>
              </a:endParaRPr>
            </a:p>
          </p:txBody>
        </p:sp>
        <p:sp>
          <p:nvSpPr>
            <p:cNvPr id="60433" name="Line 29"/>
            <p:cNvSpPr/>
            <p:nvPr/>
          </p:nvSpPr>
          <p:spPr>
            <a:xfrm flipH="1">
              <a:off x="2496" y="2544"/>
              <a:ext cx="144" cy="336"/>
            </a:xfrm>
            <a:prstGeom prst="line">
              <a:avLst/>
            </a:prstGeom>
            <a:ln w="28575" cap="sq" cmpd="sng">
              <a:solidFill>
                <a:srgbClr val="990000"/>
              </a:solidFill>
              <a:prstDash val="solid"/>
              <a:headEnd type="none" w="sm" len="sm"/>
              <a:tailEnd type="none" w="sm" len="sm"/>
            </a:ln>
          </p:spPr>
        </p:sp>
        <p:sp>
          <p:nvSpPr>
            <p:cNvPr id="60434" name="Line 30"/>
            <p:cNvSpPr/>
            <p:nvPr/>
          </p:nvSpPr>
          <p:spPr>
            <a:xfrm>
              <a:off x="3072" y="2592"/>
              <a:ext cx="96" cy="288"/>
            </a:xfrm>
            <a:prstGeom prst="line">
              <a:avLst/>
            </a:prstGeom>
            <a:ln w="28575" cap="sq" cmpd="sng">
              <a:solidFill>
                <a:srgbClr val="990000"/>
              </a:solidFill>
              <a:prstDash val="solid"/>
              <a:headEnd type="none" w="sm" len="sm"/>
              <a:tailEnd type="none" w="sm" len="sm"/>
            </a:ln>
          </p:spPr>
        </p:sp>
      </p:grpSp>
      <p:sp>
        <p:nvSpPr>
          <p:cNvPr id="261151" name="Text Box 31"/>
          <p:cNvSpPr txBox="1"/>
          <p:nvPr/>
        </p:nvSpPr>
        <p:spPr>
          <a:xfrm>
            <a:off x="5357813" y="1319213"/>
            <a:ext cx="739775"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a:spAutoFit/>
          </a:bodyPr>
          <a:p>
            <a:pPr eaLnBrk="1" hangingPunct="1">
              <a:spcBef>
                <a:spcPct val="50000"/>
              </a:spcBef>
            </a:pPr>
            <a:r>
              <a:rPr lang="en-US" altLang="zh-CN" b="1" dirty="0">
                <a:solidFill>
                  <a:srgbClr val="FF3300"/>
                </a:solidFill>
                <a:latin typeface="Times New Roman" panose="02020603050405020304" pitchFamily="18" charset="0"/>
                <a:ea typeface="宋体" panose="02010600030101010101" pitchFamily="2" charset="-122"/>
              </a:rPr>
              <a:t>29</a:t>
            </a:r>
            <a:endParaRPr lang="en-US" altLang="zh-CN" sz="2400" dirty="0">
              <a:latin typeface="Times New Roman" panose="02020603050405020304" pitchFamily="18" charset="0"/>
              <a:ea typeface="宋体" panose="02010600030101010101" pitchFamily="2" charset="-122"/>
            </a:endParaRPr>
          </a:p>
        </p:txBody>
      </p:sp>
      <p:sp>
        <p:nvSpPr>
          <p:cNvPr id="261152" name="Line 32"/>
          <p:cNvSpPr/>
          <p:nvPr/>
        </p:nvSpPr>
        <p:spPr>
          <a:xfrm flipH="1">
            <a:off x="4519613" y="2005013"/>
            <a:ext cx="838200" cy="457200"/>
          </a:xfrm>
          <a:prstGeom prst="line">
            <a:avLst/>
          </a:prstGeom>
          <a:ln w="28575" cap="sq" cmpd="sng">
            <a:solidFill>
              <a:srgbClr val="990000"/>
            </a:solidFill>
            <a:prstDash val="solid"/>
            <a:headEnd type="none" w="sm" len="sm"/>
            <a:tailEnd type="none" w="sm" len="sm"/>
          </a:ln>
        </p:spPr>
      </p:sp>
      <p:sp>
        <p:nvSpPr>
          <p:cNvPr id="261153" name="Line 33"/>
          <p:cNvSpPr/>
          <p:nvPr/>
        </p:nvSpPr>
        <p:spPr>
          <a:xfrm>
            <a:off x="6119813" y="2005013"/>
            <a:ext cx="838200" cy="457200"/>
          </a:xfrm>
          <a:prstGeom prst="line">
            <a:avLst/>
          </a:prstGeom>
          <a:ln w="28575" cap="sq" cmpd="sng">
            <a:solidFill>
              <a:srgbClr val="990000"/>
            </a:solidFill>
            <a:prstDash val="solid"/>
            <a:headEnd type="none" w="sm" len="sm"/>
            <a:tailEnd type="none" w="sm" len="sm"/>
          </a:ln>
        </p:spPr>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文本框 2"/>
          <p:cNvSpPr txBox="1"/>
          <p:nvPr/>
        </p:nvSpPr>
        <p:spPr>
          <a:xfrm>
            <a:off x="252730" y="447675"/>
            <a:ext cx="4648200" cy="521970"/>
          </a:xfrm>
          <a:prstGeom prst="rect">
            <a:avLst/>
          </a:prstGeom>
          <a:noFill/>
        </p:spPr>
        <p:txBody>
          <a:bodyPr wrap="square" rtlCol="0">
            <a:spAutoFit/>
          </a:bodyPr>
          <a:p>
            <a:r>
              <a:rPr lang="zh-CN" altLang="en-US" sz="2800">
                <a:latin typeface="黑体" panose="02010609060101010101" pitchFamily="2" charset="-122"/>
                <a:ea typeface="黑体" panose="02010609060101010101" pitchFamily="2" charset="-122"/>
              </a:rPr>
              <a:t>一般情况：左右需限定大小</a:t>
            </a:r>
            <a:endParaRPr lang="zh-CN" altLang="en-US" sz="2800">
              <a:latin typeface="黑体" panose="02010609060101010101" pitchFamily="2" charset="-122"/>
              <a:ea typeface="黑体" panose="02010609060101010101" pitchFamily="2"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1152"/>
                                        </p:tgtEl>
                                        <p:attrNameLst>
                                          <p:attrName>style.visibility</p:attrName>
                                        </p:attrNameLst>
                                      </p:cBhvr>
                                      <p:to>
                                        <p:strVal val="visible"/>
                                      </p:to>
                                    </p:set>
                                    <p:animEffect transition="in" filter="wipe(down)">
                                      <p:cBhvr>
                                        <p:cTn id="7" dur="500"/>
                                        <p:tgtEl>
                                          <p:spTgt spid="261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153"/>
                                        </p:tgtEl>
                                        <p:attrNameLst>
                                          <p:attrName>style.visibility</p:attrName>
                                        </p:attrNameLst>
                                      </p:cBhvr>
                                      <p:to>
                                        <p:strVal val="visible"/>
                                      </p:to>
                                    </p:set>
                                    <p:animEffect transition="in" filter="wipe(down)">
                                      <p:cBhvr>
                                        <p:cTn id="12" dur="500"/>
                                        <p:tgtEl>
                                          <p:spTgt spid="2611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51"/>
                                        </p:tgtEl>
                                        <p:attrNameLst>
                                          <p:attrName>style.visibility</p:attrName>
                                        </p:attrNameLst>
                                      </p:cBhvr>
                                      <p:to>
                                        <p:strVal val="visible"/>
                                      </p:to>
                                    </p:set>
                                    <p:animEffect transition="in" filter="wipe(up)">
                                      <p:cBhvr>
                                        <p:cTn id="17" dur="500"/>
                                        <p:tgtEl>
                                          <p:spTgt spid="261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5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0" y="210820"/>
            <a:ext cx="9048750" cy="59080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(7) FirstChild</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x</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存在，</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是</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中的某个结点。若</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为非叶子结点，则返回它的第一个孩子结点，否则返回“空”。 </a:t>
            </a:r>
            <a:endParaRPr lang="zh-CN" altLang="en-US" dirty="0">
              <a:solidFill>
                <a:schemeClr val="tx1"/>
              </a:solidFill>
              <a:uFillTx/>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(8) NextSibling</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x</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存在，</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是</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中的某个结点。若</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不是其双亲的最后一个孩子结点，则返回</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后面的下一个兄弟结点，否则返回“空”。 </a:t>
            </a:r>
            <a:endParaRPr lang="zh-CN" altLang="en-US" dirty="0">
              <a:solidFill>
                <a:schemeClr val="tx1"/>
              </a:solidFill>
              <a:uFillTx/>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(9) InsertChild</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Tree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p</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Child</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 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存在，</a:t>
            </a:r>
            <a:r>
              <a:rPr lang="en-US" altLang="zh-CN" dirty="0">
                <a:solidFill>
                  <a:schemeClr val="tx1"/>
                </a:solidFill>
                <a:uFillTx/>
                <a:latin typeface="Times New Roman" panose="02020603050405020304" pitchFamily="18" charset="0"/>
              </a:rPr>
              <a:t>p</a:t>
            </a:r>
            <a:r>
              <a:rPr lang="zh-CN" altLang="en-US" dirty="0">
                <a:solidFill>
                  <a:schemeClr val="tx1"/>
                </a:solidFill>
                <a:uFillTx/>
                <a:latin typeface="Times New Roman" panose="02020603050405020304" pitchFamily="18" charset="0"/>
              </a:rPr>
              <a:t>指向</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中某个结点，非空树</a:t>
            </a:r>
            <a:r>
              <a:rPr lang="en-US" altLang="zh-CN" dirty="0">
                <a:solidFill>
                  <a:schemeClr val="tx1"/>
                </a:solidFill>
                <a:uFillTx/>
                <a:latin typeface="Times New Roman" panose="02020603050405020304" pitchFamily="18" charset="0"/>
              </a:rPr>
              <a:t>Child</a:t>
            </a:r>
            <a:r>
              <a:rPr lang="zh-CN" altLang="en-US" dirty="0">
                <a:solidFill>
                  <a:schemeClr val="tx1"/>
                </a:solidFill>
                <a:uFillTx/>
                <a:latin typeface="Times New Roman" panose="02020603050405020304" pitchFamily="18" charset="0"/>
              </a:rPr>
              <a:t>与</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不相交。将</a:t>
            </a:r>
            <a:r>
              <a:rPr lang="en-US" altLang="zh-CN" dirty="0">
                <a:solidFill>
                  <a:schemeClr val="tx1"/>
                </a:solidFill>
                <a:uFillTx/>
                <a:latin typeface="Times New Roman" panose="02020603050405020304" pitchFamily="18" charset="0"/>
              </a:rPr>
              <a:t>Child</a:t>
            </a:r>
            <a:r>
              <a:rPr lang="zh-CN" altLang="en-US" dirty="0">
                <a:solidFill>
                  <a:schemeClr val="tx1"/>
                </a:solidFill>
                <a:uFillTx/>
                <a:latin typeface="Times New Roman" panose="02020603050405020304" pitchFamily="18" charset="0"/>
              </a:rPr>
              <a:t>插入</a:t>
            </a:r>
            <a:r>
              <a:rPr lang="en-US" altLang="zh-CN" dirty="0">
                <a:solidFill>
                  <a:schemeClr val="tx1"/>
                </a:solidFill>
                <a:uFillTx/>
                <a:latin typeface="Times New Roman" panose="02020603050405020304" pitchFamily="18" charset="0"/>
              </a:rPr>
              <a:t>Tree</a:t>
            </a:r>
            <a:r>
              <a:rPr lang="zh-CN" altLang="en-US" dirty="0">
                <a:solidFill>
                  <a:schemeClr val="tx1"/>
                </a:solidFill>
                <a:uFillTx/>
                <a:latin typeface="Times New Roman" panose="02020603050405020304" pitchFamily="18" charset="0"/>
              </a:rPr>
              <a:t>中，做</a:t>
            </a:r>
            <a:r>
              <a:rPr lang="en-US" altLang="zh-CN" dirty="0">
                <a:solidFill>
                  <a:schemeClr val="tx1"/>
                </a:solidFill>
                <a:uFillTx/>
                <a:latin typeface="Times New Roman" panose="02020603050405020304" pitchFamily="18" charset="0"/>
              </a:rPr>
              <a:t>p</a:t>
            </a:r>
            <a:r>
              <a:rPr lang="zh-CN" altLang="en-US" dirty="0">
                <a:solidFill>
                  <a:schemeClr val="tx1"/>
                </a:solidFill>
                <a:uFillTx/>
                <a:latin typeface="Times New Roman" panose="02020603050405020304" pitchFamily="18" charset="0"/>
              </a:rPr>
              <a:t>所指向结点的子树。 </a:t>
            </a:r>
            <a:endParaRPr lang="zh-CN" altLang="en-US" dirty="0">
              <a:solidFill>
                <a:schemeClr val="tx1"/>
              </a:solidFill>
              <a:uFillTx/>
              <a:latin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ext Box 2"/>
          <p:cNvSpPr txBox="1"/>
          <p:nvPr/>
        </p:nvSpPr>
        <p:spPr>
          <a:xfrm>
            <a:off x="221615" y="34988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6.5.2 </a:t>
            </a:r>
            <a:r>
              <a:rPr lang="zh-CN" altLang="en-US" sz="3200" b="1" dirty="0">
                <a:latin typeface="黑体" panose="02010609060101010101" pitchFamily="2" charset="-122"/>
                <a:ea typeface="黑体" panose="02010609060101010101" pitchFamily="2" charset="-122"/>
                <a:cs typeface="黑体" panose="02010609060101010101" pitchFamily="2" charset="-122"/>
              </a:rPr>
              <a:t>哈夫曼编码</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18787" name="Text Box 3"/>
          <p:cNvSpPr txBox="1"/>
          <p:nvPr/>
        </p:nvSpPr>
        <p:spPr>
          <a:xfrm>
            <a:off x="221615" y="1032510"/>
            <a:ext cx="876871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哈夫曼树最典型的应用是在</a:t>
            </a:r>
            <a:r>
              <a:rPr lang="zh-CN" altLang="en-US" b="1" dirty="0">
                <a:solidFill>
                  <a:srgbClr val="C00000"/>
                </a:solidFill>
                <a:latin typeface="华文仿宋" panose="02010600040101010101" pitchFamily="2" charset="-122"/>
                <a:ea typeface="华文仿宋" panose="02010600040101010101" pitchFamily="2" charset="-122"/>
              </a:rPr>
              <a:t>编码技术</a:t>
            </a:r>
            <a:r>
              <a:rPr lang="zh-CN" altLang="en-US" dirty="0">
                <a:latin typeface="华文仿宋" panose="02010600040101010101" pitchFamily="2" charset="-122"/>
                <a:ea typeface="华文仿宋" panose="02010600040101010101" pitchFamily="2" charset="-122"/>
              </a:rPr>
              <a:t>上的应用。利用哈夫曼树，我们可以得到</a:t>
            </a:r>
            <a:r>
              <a:rPr lang="zh-CN" altLang="en-US" b="1" dirty="0">
                <a:solidFill>
                  <a:srgbClr val="C00000"/>
                </a:solidFill>
                <a:latin typeface="华文仿宋" panose="02010600040101010101" pitchFamily="2" charset="-122"/>
                <a:ea typeface="华文仿宋" panose="02010600040101010101" pitchFamily="2" charset="-122"/>
              </a:rPr>
              <a:t>平均长度最短的编码</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p:txBody>
      </p:sp>
      <p:sp>
        <p:nvSpPr>
          <p:cNvPr id="118788" name="Text Box 4"/>
          <p:cNvSpPr txBox="1"/>
          <p:nvPr/>
        </p:nvSpPr>
        <p:spPr>
          <a:xfrm>
            <a:off x="225425" y="2273935"/>
            <a:ext cx="884682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例如：</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设有一台模型机，共有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7</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种不同的指令，其使用频率为：</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graphicFrame>
        <p:nvGraphicFramePr>
          <p:cNvPr id="134209" name="Group 65"/>
          <p:cNvGraphicFramePr>
            <a:graphicFrameLocks noGrp="1"/>
          </p:cNvGraphicFramePr>
          <p:nvPr>
            <p:custDataLst>
              <p:tags r:id="rId1"/>
            </p:custDataLst>
          </p:nvPr>
        </p:nvGraphicFramePr>
        <p:xfrm>
          <a:off x="1219200" y="5553710"/>
          <a:ext cx="6705600" cy="914400"/>
        </p:xfrm>
        <a:graphic>
          <a:graphicData uri="http://schemas.openxmlformats.org/drawingml/2006/table">
            <a:tbl>
              <a:tblPr/>
              <a:tblGrid>
                <a:gridCol w="1882775"/>
                <a:gridCol w="654050"/>
                <a:gridCol w="736600"/>
                <a:gridCol w="736600"/>
                <a:gridCol w="736600"/>
                <a:gridCol w="655638"/>
                <a:gridCol w="654050"/>
                <a:gridCol w="649287"/>
              </a:tblGrid>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      令</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      码</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accent5"/>
                          </a:solidFill>
                          <a:effectLst/>
                          <a:latin typeface="Times New Roman" panose="02020603050405020304" pitchFamily="18" charset="0"/>
                          <a:ea typeface="宋体" panose="02010600030101010101" pitchFamily="2" charset="-122"/>
                        </a:rPr>
                        <a:t>00</a:t>
                      </a:r>
                      <a:endParaRPr kumimoji="1" lang="en-US" altLang="zh-CN" sz="2000" b="1" i="0" u="none" strike="noStrike" cap="none" normalizeH="0" baseline="0" smtClean="0">
                        <a:ln>
                          <a:noFill/>
                        </a:ln>
                        <a:solidFill>
                          <a:schemeClr val="accent5"/>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01</a:t>
                      </a:r>
                      <a:endParaRPr kumimoji="1" lang="en-US" altLang="zh-CN"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accent5"/>
                          </a:solidFill>
                          <a:effectLst/>
                          <a:latin typeface="Times New Roman" panose="02020603050405020304" pitchFamily="18" charset="0"/>
                          <a:ea typeface="宋体" panose="02010600030101010101" pitchFamily="2" charset="-122"/>
                        </a:rPr>
                        <a:t>00</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00</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01</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4210" name="Group 66"/>
          <p:cNvGraphicFramePr>
            <a:graphicFrameLocks noGrp="1"/>
          </p:cNvGraphicFramePr>
          <p:nvPr>
            <p:custDataLst>
              <p:tags r:id="rId2"/>
            </p:custDataLst>
          </p:nvPr>
        </p:nvGraphicFramePr>
        <p:xfrm>
          <a:off x="1219200" y="3801110"/>
          <a:ext cx="6705600" cy="914400"/>
        </p:xfrm>
        <a:graphic>
          <a:graphicData uri="http://schemas.openxmlformats.org/drawingml/2006/table">
            <a:tbl>
              <a:tblPr/>
              <a:tblGrid>
                <a:gridCol w="1882775"/>
                <a:gridCol w="654050"/>
                <a:gridCol w="736600"/>
                <a:gridCol w="736600"/>
                <a:gridCol w="736600"/>
                <a:gridCol w="655638"/>
                <a:gridCol w="654050"/>
                <a:gridCol w="649287"/>
              </a:tblGrid>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        令</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使用频率（</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pi</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8847" name="Text Box 96"/>
          <p:cNvSpPr txBox="1"/>
          <p:nvPr/>
        </p:nvSpPr>
        <p:spPr>
          <a:xfrm>
            <a:off x="1219200" y="4873625"/>
            <a:ext cx="3429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假设某</a:t>
            </a:r>
            <a:r>
              <a:rPr lang="zh-CN" altLang="en-US" dirty="0">
                <a:latin typeface="华文仿宋" panose="02010600040101010101" pitchFamily="2" charset="-122"/>
                <a:ea typeface="华文仿宋" panose="02010600040101010101" pitchFamily="2" charset="-122"/>
              </a:rPr>
              <a:t>变长编码为：</a:t>
            </a:r>
            <a:endParaRPr lang="zh-CN" altLang="en-US" dirty="0">
              <a:latin typeface="华文仿宋" panose="02010600040101010101" pitchFamily="2" charset="-122"/>
              <a:ea typeface="华文仿宋" panose="02010600040101010101" pitchFamily="2" charset="-122"/>
            </a:endParaRPr>
          </a:p>
        </p:txBody>
      </p:sp>
      <p:sp>
        <p:nvSpPr>
          <p:cNvPr id="2" name="文本框 1"/>
          <p:cNvSpPr txBox="1"/>
          <p:nvPr/>
        </p:nvSpPr>
        <p:spPr>
          <a:xfrm>
            <a:off x="3265805" y="3048000"/>
            <a:ext cx="3520440" cy="460375"/>
          </a:xfrm>
          <a:prstGeom prst="rect">
            <a:avLst/>
          </a:prstGeom>
          <a:solidFill>
            <a:srgbClr val="FFFF99">
              <a:alpha val="50195"/>
            </a:srgbClr>
          </a:solidFill>
        </p:spPr>
        <p:txBody>
          <a:bodyPr wrap="square" rtlCol="0">
            <a:spAutoFit/>
          </a:bodyPr>
          <a:p>
            <a:r>
              <a:rPr lang="zh-CN" altLang="en-US">
                <a:solidFill>
                  <a:srgbClr val="C00000"/>
                </a:solidFill>
              </a:rPr>
              <a:t>定长编码：一条指令</a:t>
            </a:r>
            <a:r>
              <a:rPr lang="en-US" altLang="zh-CN">
                <a:solidFill>
                  <a:srgbClr val="C00000"/>
                </a:solidFill>
              </a:rPr>
              <a:t>3bit</a:t>
            </a:r>
            <a:endParaRPr lang="en-US" altLang="zh-CN">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ppt_x"/>
                                          </p:val>
                                        </p:tav>
                                        <p:tav tm="100000">
                                          <p:val>
                                            <p:strVal val="#ppt_x"/>
                                          </p:val>
                                        </p:tav>
                                      </p:tavLst>
                                    </p:anim>
                                    <p:anim calcmode="lin" valueType="num">
                                      <p:cBhvr additive="base">
                                        <p:cTn id="8" dur="500" fill="hold"/>
                                        <p:tgtEl>
                                          <p:spTgt spid="1187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ppt_x"/>
                                          </p:val>
                                        </p:tav>
                                        <p:tav tm="100000">
                                          <p:val>
                                            <p:strVal val="#ppt_x"/>
                                          </p:val>
                                        </p:tav>
                                      </p:tavLst>
                                    </p:anim>
                                    <p:anim calcmode="lin" valueType="num">
                                      <p:cBhvr additive="base">
                                        <p:cTn id="14"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210"/>
                                        </p:tgtEl>
                                        <p:attrNameLst>
                                          <p:attrName>style.visibility</p:attrName>
                                        </p:attrNameLst>
                                      </p:cBhvr>
                                      <p:to>
                                        <p:strVal val="visible"/>
                                      </p:to>
                                    </p:set>
                                    <p:anim calcmode="lin" valueType="num">
                                      <p:cBhvr additive="base">
                                        <p:cTn id="19" dur="500" fill="hold"/>
                                        <p:tgtEl>
                                          <p:spTgt spid="134210"/>
                                        </p:tgtEl>
                                        <p:attrNameLst>
                                          <p:attrName>ppt_x</p:attrName>
                                        </p:attrNameLst>
                                      </p:cBhvr>
                                      <p:tavLst>
                                        <p:tav tm="0">
                                          <p:val>
                                            <p:strVal val="#ppt_x"/>
                                          </p:val>
                                        </p:tav>
                                        <p:tav tm="100000">
                                          <p:val>
                                            <p:strVal val="#ppt_x"/>
                                          </p:val>
                                        </p:tav>
                                      </p:tavLst>
                                    </p:anim>
                                    <p:anim calcmode="lin" valueType="num">
                                      <p:cBhvr additive="base">
                                        <p:cTn id="20" dur="500" fill="hold"/>
                                        <p:tgtEl>
                                          <p:spTgt spid="1342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847"/>
                                        </p:tgtEl>
                                        <p:attrNameLst>
                                          <p:attrName>style.visibility</p:attrName>
                                        </p:attrNameLst>
                                      </p:cBhvr>
                                      <p:to>
                                        <p:strVal val="visible"/>
                                      </p:to>
                                    </p:set>
                                    <p:anim calcmode="lin" valueType="num">
                                      <p:cBhvr additive="base">
                                        <p:cTn id="31" dur="500" fill="hold"/>
                                        <p:tgtEl>
                                          <p:spTgt spid="118847"/>
                                        </p:tgtEl>
                                        <p:attrNameLst>
                                          <p:attrName>ppt_x</p:attrName>
                                        </p:attrNameLst>
                                      </p:cBhvr>
                                      <p:tavLst>
                                        <p:tav tm="0">
                                          <p:val>
                                            <p:strVal val="#ppt_x"/>
                                          </p:val>
                                        </p:tav>
                                        <p:tav tm="100000">
                                          <p:val>
                                            <p:strVal val="#ppt_x"/>
                                          </p:val>
                                        </p:tav>
                                      </p:tavLst>
                                    </p:anim>
                                    <p:anim calcmode="lin" valueType="num">
                                      <p:cBhvr additive="base">
                                        <p:cTn id="32" dur="500" fill="hold"/>
                                        <p:tgtEl>
                                          <p:spTgt spid="11884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4209"/>
                                        </p:tgtEl>
                                        <p:attrNameLst>
                                          <p:attrName>style.visibility</p:attrName>
                                        </p:attrNameLst>
                                      </p:cBhvr>
                                      <p:to>
                                        <p:strVal val="visible"/>
                                      </p:to>
                                    </p:set>
                                    <p:anim calcmode="lin" valueType="num">
                                      <p:cBhvr additive="base">
                                        <p:cTn id="35" dur="500" fill="hold"/>
                                        <p:tgtEl>
                                          <p:spTgt spid="134209"/>
                                        </p:tgtEl>
                                        <p:attrNameLst>
                                          <p:attrName>ppt_x</p:attrName>
                                        </p:attrNameLst>
                                      </p:cBhvr>
                                      <p:tavLst>
                                        <p:tav tm="0">
                                          <p:val>
                                            <p:strVal val="#ppt_x"/>
                                          </p:val>
                                        </p:tav>
                                        <p:tav tm="100000">
                                          <p:val>
                                            <p:strVal val="#ppt_x"/>
                                          </p:val>
                                        </p:tav>
                                      </p:tavLst>
                                    </p:anim>
                                    <p:anim calcmode="lin" valueType="num">
                                      <p:cBhvr additive="base">
                                        <p:cTn id="36" dur="500" fill="hold"/>
                                        <p:tgtEl>
                                          <p:spTgt spid="134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118787" grpId="1"/>
      <p:bldP spid="118788" grpId="0"/>
      <p:bldP spid="118788" grpId="1"/>
      <p:bldP spid="2" grpId="0" animBg="1"/>
      <p:bldP spid="2" grpId="1" animBg="1"/>
      <p:bldP spid="118847" grpId="0"/>
      <p:bldP spid="118847"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p:nvPr/>
        </p:nvSpPr>
        <p:spPr>
          <a:xfrm>
            <a:off x="101600" y="898525"/>
            <a:ext cx="9042400"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使用前述变长编码虽然可以使得程序的总位数达到最小，但机器却</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无法解码</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。如对编码串</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0010110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该怎样识别呢？因此，若要设计变长的编码，则这种编码必须满足这样一个条件：</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任意一个编码不能成为其它任意编码的前缀</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dirty="0">
                <a:solidFill>
                  <a:schemeClr val="tx1"/>
                </a:solidFill>
                <a:latin typeface="华文仿宋" panose="02010600040101010101" pitchFamily="2" charset="-122"/>
                <a:ea typeface="华文仿宋" panose="02010600040101010101" pitchFamily="2" charset="-122"/>
                <a:cs typeface="华文仿宋" panose="02010600040101010101" pitchFamily="2" charset="-122"/>
              </a:rPr>
              <a:t>我们把满足这个条件的编码叫做</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前缀编码</a:t>
            </a:r>
            <a:r>
              <a:rPr lang="zh-CN" altLang="en-US" dirty="0">
                <a:solidFill>
                  <a:srgbClr val="6C981E"/>
                </a:solidFill>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solidFill>
                <a:srgbClr val="6C981E"/>
              </a:solidFill>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19811" name="Text Box 3"/>
          <p:cNvSpPr txBox="1"/>
          <p:nvPr/>
        </p:nvSpPr>
        <p:spPr>
          <a:xfrm>
            <a:off x="101600" y="4221480"/>
            <a:ext cx="890079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利用</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哈夫曼算法</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，我们可以设计出</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最优的前缀编码</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50000"/>
              </a:lnSpc>
              <a:spcBef>
                <a:spcPts val="0"/>
              </a:spcBef>
              <a:buFontTx/>
              <a:buNone/>
            </a:pPr>
            <a:endParaRPr lang="zh-CN" altLang="en-US" dirty="0">
              <a:solidFill>
                <a:srgbClr val="6C981E"/>
              </a:solidFill>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74"/>
          <p:cNvSpPr txBox="1"/>
          <p:nvPr/>
        </p:nvSpPr>
        <p:spPr>
          <a:xfrm>
            <a:off x="-24130" y="793115"/>
            <a:ext cx="904811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）对于该二叉树，我们可以规定</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向左的分支</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标记为</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向右的分支标记为</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。这样，从根结点开始，沿线到达各频度指令对应的叶结点，</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所经过的分支代码序列</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就构成了相应频度指令的哈夫曼编码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graphicFrame>
        <p:nvGraphicFramePr>
          <p:cNvPr id="136301" name="Group 109"/>
          <p:cNvGraphicFramePr>
            <a:graphicFrameLocks noGrp="1"/>
          </p:cNvGraphicFramePr>
          <p:nvPr>
            <p:custDataLst>
              <p:tags r:id="rId1"/>
            </p:custDataLst>
          </p:nvPr>
        </p:nvGraphicFramePr>
        <p:xfrm>
          <a:off x="918845" y="4177665"/>
          <a:ext cx="6858000" cy="792322"/>
        </p:xfrm>
        <a:graphic>
          <a:graphicData uri="http://schemas.openxmlformats.org/drawingml/2006/table">
            <a:tbl>
              <a:tblPr/>
              <a:tblGrid>
                <a:gridCol w="857250"/>
                <a:gridCol w="857250"/>
                <a:gridCol w="857250"/>
                <a:gridCol w="857250"/>
                <a:gridCol w="857250"/>
                <a:gridCol w="857250"/>
                <a:gridCol w="857250"/>
                <a:gridCol w="857250"/>
              </a:tblGrid>
              <a:tr h="3962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082">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编码</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11100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11101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11110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11111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20864" name="Text Box 110"/>
          <p:cNvSpPr txBox="1"/>
          <p:nvPr/>
        </p:nvSpPr>
        <p:spPr>
          <a:xfrm>
            <a:off x="770890" y="3496310"/>
            <a:ext cx="426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指令的哈夫曼编码</a:t>
            </a:r>
            <a:endParaRPr lang="zh-CN" altLang="en-US" dirty="0">
              <a:latin typeface="华文仿宋" panose="02010600040101010101" pitchFamily="2" charset="-122"/>
              <a:ea typeface="华文仿宋" panose="02010600040101010101" pitchFamily="2" charset="-122"/>
            </a:endParaRPr>
          </a:p>
        </p:txBody>
      </p:sp>
      <p:grpSp>
        <p:nvGrpSpPr>
          <p:cNvPr id="120865" name="Group 116"/>
          <p:cNvGrpSpPr/>
          <p:nvPr/>
        </p:nvGrpSpPr>
        <p:grpSpPr>
          <a:xfrm>
            <a:off x="838200" y="5392420"/>
            <a:ext cx="7112000" cy="978218"/>
            <a:chOff x="432" y="3168"/>
            <a:chExt cx="4226" cy="616"/>
          </a:xfrm>
        </p:grpSpPr>
        <p:sp>
          <p:nvSpPr>
            <p:cNvPr id="120866" name="Text Box 111"/>
            <p:cNvSpPr txBox="1"/>
            <p:nvPr/>
          </p:nvSpPr>
          <p:spPr>
            <a:xfrm>
              <a:off x="432" y="3223"/>
              <a:ext cx="2784" cy="3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哈夫曼编码的平均码长为</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nvGrpSpPr>
            <p:cNvPr id="120867" name="Group 115"/>
            <p:cNvGrpSpPr/>
            <p:nvPr/>
          </p:nvGrpSpPr>
          <p:grpSpPr>
            <a:xfrm>
              <a:off x="3216" y="3168"/>
              <a:ext cx="1442" cy="616"/>
              <a:chOff x="2544" y="3504"/>
              <a:chExt cx="1442" cy="616"/>
            </a:xfrm>
          </p:grpSpPr>
          <p:sp>
            <p:nvSpPr>
              <p:cNvPr id="120868" name="Text Box 112"/>
              <p:cNvSpPr txBox="1"/>
              <p:nvPr/>
            </p:nvSpPr>
            <p:spPr>
              <a:xfrm>
                <a:off x="2544" y="3559"/>
                <a:ext cx="1442" cy="32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sym typeface="Symbol" panose="05050102010706020507" pitchFamily="18" charset="2"/>
                  </a:rPr>
                  <a:t> p</a:t>
                </a:r>
                <a:r>
                  <a:rPr lang="en-US" altLang="zh-CN" b="1" baseline="-25000"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×l</a:t>
                </a:r>
                <a:r>
                  <a:rPr lang="en-US" altLang="zh-CN" b="1" baseline="-25000"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=2.20</a:t>
                </a:r>
                <a:endParaRPr lang="en-US" altLang="zh-CN" b="1" dirty="0">
                  <a:latin typeface="Times New Roman" panose="02020603050405020304" pitchFamily="18" charset="0"/>
                  <a:sym typeface="Symbol" panose="05050102010706020507" pitchFamily="18" charset="2"/>
                </a:endParaRPr>
              </a:p>
            </p:txBody>
          </p:sp>
          <p:sp>
            <p:nvSpPr>
              <p:cNvPr id="120869" name="Text Box 113"/>
              <p:cNvSpPr txBox="1"/>
              <p:nvPr/>
            </p:nvSpPr>
            <p:spPr>
              <a:xfrm>
                <a:off x="2592" y="3504"/>
                <a:ext cx="336"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n</a:t>
                </a:r>
                <a:endParaRPr lang="en-US" altLang="zh-CN" sz="1800" b="1" dirty="0">
                  <a:latin typeface="Times New Roman" panose="02020603050405020304" pitchFamily="18" charset="0"/>
                </a:endParaRPr>
              </a:p>
            </p:txBody>
          </p:sp>
          <p:sp>
            <p:nvSpPr>
              <p:cNvPr id="120870" name="Text Box 114"/>
              <p:cNvSpPr txBox="1"/>
              <p:nvPr/>
            </p:nvSpPr>
            <p:spPr>
              <a:xfrm>
                <a:off x="2544" y="3888"/>
                <a:ext cx="336" cy="2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b="1" dirty="0">
                    <a:latin typeface="Times New Roman" panose="02020603050405020304" pitchFamily="18" charset="0"/>
                  </a:rPr>
                  <a:t>i=1</a:t>
                </a:r>
                <a:endParaRPr lang="en-US" altLang="zh-CN" sz="1800" b="1" dirty="0">
                  <a:latin typeface="Times New Roman" panose="02020603050405020304" pitchFamily="18" charset="0"/>
                </a:endParaRPr>
              </a:p>
            </p:txBody>
          </p:sp>
        </p:grpSp>
      </p:grpSp>
      <p:sp>
        <p:nvSpPr>
          <p:cNvPr id="2" name="文本框 1"/>
          <p:cNvSpPr txBox="1"/>
          <p:nvPr/>
        </p:nvSpPr>
        <p:spPr>
          <a:xfrm>
            <a:off x="-71755" y="147955"/>
            <a:ext cx="9095105" cy="737235"/>
          </a:xfrm>
          <a:prstGeom prst="rect">
            <a:avLst/>
          </a:prstGeom>
          <a:noFill/>
        </p:spPr>
        <p:txBody>
          <a:bodyPr wrap="square" rtlCol="0" anchor="t">
            <a:spAutoFit/>
          </a:bodyPr>
          <a:p>
            <a:pPr marL="0" lvl="0" indent="0" eaLnBrk="1" hangingPunct="1">
              <a:lnSpc>
                <a:spcPct val="150000"/>
              </a:lnSpc>
              <a:spcBef>
                <a:spcPts val="0"/>
              </a:spcBef>
              <a:buFontTx/>
              <a:buNone/>
            </a:pPr>
            <a:r>
              <a:rPr lang="en-US" altLang="zh-CN" b="0" dirty="0">
                <a:latin typeface="华文仿宋" panose="02010600040101010101" pitchFamily="2" charset="-122"/>
                <a:ea typeface="华文仿宋" panose="02010600040101010101" pitchFamily="2" charset="-122"/>
                <a:cs typeface="华文仿宋" panose="02010600040101010101" pitchFamily="2" charset="-122"/>
                <a:sym typeface="+mn-ea"/>
              </a:rPr>
              <a:t>      </a:t>
            </a:r>
            <a:r>
              <a:rPr lang="zh-CN" altLang="en-US" sz="2800" b="0" dirty="0">
                <a:latin typeface="华文仿宋" panose="02010600040101010101" pitchFamily="2" charset="-122"/>
                <a:ea typeface="华文仿宋" panose="02010600040101010101" pitchFamily="2" charset="-122"/>
                <a:cs typeface="华文仿宋" panose="02010600040101010101" pitchFamily="2" charset="-122"/>
                <a:sym typeface="+mn-ea"/>
              </a:rPr>
              <a:t>（</a:t>
            </a:r>
            <a:r>
              <a:rPr lang="en-US" altLang="zh-CN" sz="2800" b="0" dirty="0">
                <a:latin typeface="华文仿宋" panose="02010600040101010101" pitchFamily="2" charset="-122"/>
                <a:ea typeface="华文仿宋" panose="02010600040101010101" pitchFamily="2" charset="-122"/>
                <a:cs typeface="华文仿宋" panose="02010600040101010101" pitchFamily="2" charset="-122"/>
                <a:sym typeface="+mn-ea"/>
              </a:rPr>
              <a:t>1</a:t>
            </a:r>
            <a:r>
              <a:rPr lang="zh-CN" altLang="en-US" sz="2800" b="0" dirty="0">
                <a:latin typeface="华文仿宋" panose="02010600040101010101" pitchFamily="2" charset="-122"/>
                <a:ea typeface="华文仿宋" panose="02010600040101010101" pitchFamily="2" charset="-122"/>
                <a:cs typeface="华文仿宋" panose="02010600040101010101" pitchFamily="2" charset="-122"/>
                <a:sym typeface="+mn-ea"/>
              </a:rPr>
              <a:t>）首先以每条指令的</a:t>
            </a:r>
            <a:r>
              <a:rPr lang="zh-CN" altLang="en-US" sz="2800"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mn-ea"/>
              </a:rPr>
              <a:t>使用频率为权值</a:t>
            </a:r>
            <a:r>
              <a:rPr lang="zh-CN" altLang="en-US" sz="2800" b="0" dirty="0">
                <a:latin typeface="华文仿宋" panose="02010600040101010101" pitchFamily="2" charset="-122"/>
                <a:ea typeface="华文仿宋" panose="02010600040101010101" pitchFamily="2" charset="-122"/>
                <a:cs typeface="华文仿宋" panose="02010600040101010101" pitchFamily="2" charset="-122"/>
                <a:sym typeface="+mn-ea"/>
              </a:rPr>
              <a:t>构造哈夫曼树</a:t>
            </a:r>
            <a:endParaRPr lang="zh-CN" altLang="en-US" sz="2800" b="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ext Box 2"/>
          <p:cNvSpPr txBox="1"/>
          <p:nvPr/>
        </p:nvSpPr>
        <p:spPr>
          <a:xfrm>
            <a:off x="-635" y="215265"/>
            <a:ext cx="914527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例如：传送数据</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s</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tate,</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s</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eat,act,tea,cat,</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s</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et,a,eat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，如何使传送的长度最短？</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1859" name="Text Box 3"/>
          <p:cNvSpPr txBox="1"/>
          <p:nvPr/>
        </p:nvSpPr>
        <p:spPr>
          <a:xfrm>
            <a:off x="-635" y="2578735"/>
            <a:ext cx="914527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为了保证长度最短，先看字符出现的次数，然后将出现次数当作权。</a:t>
            </a:r>
            <a:endParaRPr lang="zh-CN" altLang="en-US" dirty="0">
              <a:latin typeface="华文仿宋" panose="02010600040101010101" pitchFamily="2" charset="-122"/>
              <a:ea typeface="华文仿宋" panose="02010600040101010101" pitchFamily="2" charset="-122"/>
            </a:endParaRPr>
          </a:p>
        </p:txBody>
      </p:sp>
      <p:graphicFrame>
        <p:nvGraphicFramePr>
          <p:cNvPr id="137258" name="Group 42"/>
          <p:cNvGraphicFramePr>
            <a:graphicFrameLocks noGrp="1"/>
          </p:cNvGraphicFramePr>
          <p:nvPr>
            <p:custDataLst>
              <p:tags r:id="rId1"/>
            </p:custDataLst>
          </p:nvPr>
        </p:nvGraphicFramePr>
        <p:xfrm>
          <a:off x="1295400" y="4038600"/>
          <a:ext cx="6172200" cy="965200"/>
        </p:xfrm>
        <a:graphic>
          <a:graphicData uri="http://schemas.openxmlformats.org/drawingml/2006/table">
            <a:tbl>
              <a:tblPr/>
              <a:tblGrid>
                <a:gridCol w="2743200"/>
                <a:gridCol w="762000"/>
                <a:gridCol w="762000"/>
                <a:gridCol w="685800"/>
                <a:gridCol w="609600"/>
                <a:gridCol w="609600"/>
              </a:tblGrid>
              <a:tr h="4826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      符</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26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字符出现的次数</a:t>
                      </a:r>
                      <a:endParaRPr kumimoji="1" lang="zh-CN" altLang="en-US"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21883" name="Text Box 43"/>
          <p:cNvSpPr txBox="1"/>
          <p:nvPr/>
        </p:nvSpPr>
        <p:spPr>
          <a:xfrm>
            <a:off x="893445" y="5258435"/>
            <a:ext cx="8001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按权构造哈夫曼树的过程见</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p196</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的图</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6.42</a:t>
            </a:r>
            <a:endParaRPr lang="en-US" altLang="zh-CN"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1884" name="Text Box 44"/>
          <p:cNvSpPr txBox="1"/>
          <p:nvPr/>
        </p:nvSpPr>
        <p:spPr>
          <a:xfrm>
            <a:off x="717550" y="2042160"/>
            <a:ext cx="6019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规定二叉树的构造为左走</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，右走</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grpSp>
        <p:nvGrpSpPr>
          <p:cNvPr id="121885" name="Group 52"/>
          <p:cNvGrpSpPr/>
          <p:nvPr/>
        </p:nvGrpSpPr>
        <p:grpSpPr>
          <a:xfrm>
            <a:off x="7018020" y="1725930"/>
            <a:ext cx="914400" cy="838200"/>
            <a:chOff x="4608" y="1056"/>
            <a:chExt cx="576" cy="528"/>
          </a:xfrm>
        </p:grpSpPr>
        <p:sp>
          <p:nvSpPr>
            <p:cNvPr id="121886" name="Oval 45"/>
            <p:cNvSpPr/>
            <p:nvPr/>
          </p:nvSpPr>
          <p:spPr>
            <a:xfrm>
              <a:off x="4800" y="1056"/>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21887" name="Oval 46"/>
            <p:cNvSpPr/>
            <p:nvPr/>
          </p:nvSpPr>
          <p:spPr>
            <a:xfrm>
              <a:off x="4656" y="144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21888" name="Oval 47"/>
            <p:cNvSpPr/>
            <p:nvPr/>
          </p:nvSpPr>
          <p:spPr>
            <a:xfrm>
              <a:off x="4992" y="1440"/>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21889" name="Line 48"/>
            <p:cNvSpPr/>
            <p:nvPr/>
          </p:nvSpPr>
          <p:spPr>
            <a:xfrm flipH="1">
              <a:off x="4752" y="1200"/>
              <a:ext cx="96" cy="240"/>
            </a:xfrm>
            <a:prstGeom prst="line">
              <a:avLst/>
            </a:prstGeom>
            <a:ln w="9525" cap="flat" cmpd="sng">
              <a:solidFill>
                <a:schemeClr val="tx1"/>
              </a:solidFill>
              <a:prstDash val="solid"/>
              <a:miter/>
              <a:headEnd type="none" w="med" len="med"/>
              <a:tailEnd type="none" w="med" len="med"/>
            </a:ln>
          </p:spPr>
        </p:sp>
        <p:sp>
          <p:nvSpPr>
            <p:cNvPr id="121890" name="Line 49"/>
            <p:cNvSpPr/>
            <p:nvPr/>
          </p:nvSpPr>
          <p:spPr>
            <a:xfrm>
              <a:off x="4896" y="1200"/>
              <a:ext cx="144" cy="240"/>
            </a:xfrm>
            <a:prstGeom prst="line">
              <a:avLst/>
            </a:prstGeom>
            <a:ln w="9525" cap="flat" cmpd="sng">
              <a:solidFill>
                <a:schemeClr val="tx1"/>
              </a:solidFill>
              <a:prstDash val="solid"/>
              <a:miter/>
              <a:headEnd type="none" w="med" len="med"/>
              <a:tailEnd type="none" w="med" len="med"/>
            </a:ln>
          </p:spPr>
        </p:sp>
        <p:sp>
          <p:nvSpPr>
            <p:cNvPr id="121891" name="Text Box 50"/>
            <p:cNvSpPr txBox="1"/>
            <p:nvPr/>
          </p:nvSpPr>
          <p:spPr>
            <a:xfrm>
              <a:off x="4608" y="1248"/>
              <a:ext cx="192" cy="23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21892" name="Text Box 51"/>
            <p:cNvSpPr txBox="1"/>
            <p:nvPr/>
          </p:nvSpPr>
          <p:spPr>
            <a:xfrm>
              <a:off x="4992" y="1248"/>
              <a:ext cx="192" cy="23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800" dirty="0">
                  <a:latin typeface="Times New Roman" panose="02020603050405020304" pitchFamily="18" charset="0"/>
                </a:rPr>
                <a:t>1</a:t>
              </a:r>
              <a:endParaRPr lang="en-US" altLang="zh-CN" sz="1800" dirty="0">
                <a:latin typeface="Times New Roman" panose="02020603050405020304" pitchFamily="18" charset="0"/>
              </a:endParaRPr>
            </a:p>
          </p:txBody>
        </p:sp>
      </p:gr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ext Box 2"/>
          <p:cNvSpPr txBox="1"/>
          <p:nvPr/>
        </p:nvSpPr>
        <p:spPr>
          <a:xfrm>
            <a:off x="685800" y="1066800"/>
            <a:ext cx="8001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按规定：</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左</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右，则有</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2883" name="Text Box 3"/>
          <p:cNvSpPr txBox="1"/>
          <p:nvPr/>
        </p:nvSpPr>
        <p:spPr>
          <a:xfrm>
            <a:off x="1828800" y="1676400"/>
            <a:ext cx="6019800" cy="18018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rPr>
              <a:t>000    001    01    10    11</a:t>
            </a:r>
            <a:endParaRPr lang="en-US" altLang="zh-CN" b="1" dirty="0">
              <a:latin typeface="Times New Roman" panose="02020603050405020304" pitchFamily="18" charset="0"/>
            </a:endParaRPr>
          </a:p>
          <a:p>
            <a:pPr marL="0" lvl="0" indent="0" eaLnBrk="1" hangingPunct="1">
              <a:lnSpc>
                <a:spcPct val="100000"/>
              </a:lnSpc>
              <a:spcBef>
                <a:spcPct val="50000"/>
              </a:spcBef>
              <a:buFontTx/>
              <a:buNone/>
            </a:pPr>
            <a:r>
              <a:rPr lang="en-US" altLang="zh-CN" b="1" dirty="0">
                <a:latin typeface="Times New Roman" panose="02020603050405020304" pitchFamily="18" charset="0"/>
              </a:rPr>
              <a:t> 2         3       5      7      8</a:t>
            </a:r>
            <a:endParaRPr lang="en-US" altLang="zh-CN" b="1" dirty="0">
              <a:latin typeface="Times New Roman" panose="02020603050405020304" pitchFamily="18" charset="0"/>
            </a:endParaRPr>
          </a:p>
          <a:p>
            <a:pPr marL="0" lvl="0" indent="0" eaLnBrk="1" hangingPunct="1">
              <a:lnSpc>
                <a:spcPct val="100000"/>
              </a:lnSpc>
              <a:spcBef>
                <a:spcPct val="50000"/>
              </a:spcBef>
              <a:buFontTx/>
              <a:buNone/>
            </a:pPr>
            <a:r>
              <a:rPr lang="en-US" altLang="zh-CN" b="1" dirty="0">
                <a:latin typeface="Times New Roman" panose="02020603050405020304" pitchFamily="18" charset="0"/>
              </a:rPr>
              <a:t> c         s       e       a      t</a:t>
            </a:r>
            <a:endParaRPr lang="en-US" altLang="zh-CN" b="1" dirty="0">
              <a:latin typeface="Times New Roman" panose="02020603050405020304" pitchFamily="18" charset="0"/>
            </a:endParaRPr>
          </a:p>
        </p:txBody>
      </p:sp>
      <p:sp>
        <p:nvSpPr>
          <p:cNvPr id="122884" name="Text Box 4"/>
          <p:cNvSpPr txBox="1"/>
          <p:nvPr/>
        </p:nvSpPr>
        <p:spPr>
          <a:xfrm>
            <a:off x="685800" y="3657600"/>
            <a:ext cx="8153400" cy="24612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state</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的编码为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00111101101</a:t>
            </a:r>
            <a:endParaRPr lang="en-US" altLang="zh-CN"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se</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at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的编码为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001011011</a:t>
            </a:r>
            <a:endParaRPr lang="en-US" altLang="zh-CN"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act</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的编码为</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1000011</a:t>
            </a:r>
            <a:endParaRPr lang="en-US" altLang="zh-CN"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cs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p:nvPr/>
        </p:nvSpPr>
        <p:spPr>
          <a:xfrm>
            <a:off x="0" y="185420"/>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构造满足哈夫曼编码的最短最优性质：</a:t>
            </a:r>
            <a:endParaRPr lang="zh-CN" altLang="en-US" b="1" dirty="0">
              <a:latin typeface="华文仿宋" panose="02010600040101010101" pitchFamily="2" charset="-122"/>
              <a:ea typeface="华文仿宋" panose="02010600040101010101" pitchFamily="2" charset="-122"/>
            </a:endParaRPr>
          </a:p>
        </p:txBody>
      </p:sp>
      <p:sp>
        <p:nvSpPr>
          <p:cNvPr id="123907" name="Text Box 3"/>
          <p:cNvSpPr txBox="1"/>
          <p:nvPr/>
        </p:nvSpPr>
        <p:spPr>
          <a:xfrm>
            <a:off x="635" y="899795"/>
            <a:ext cx="914336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）若</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d</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i</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≠d</a:t>
            </a:r>
            <a:r>
              <a:rPr lang="en-US" altLang="zh-CN" baseline="-30000" dirty="0">
                <a:latin typeface="华文仿宋" panose="02010600040101010101" pitchFamily="2" charset="-122"/>
                <a:ea typeface="华文仿宋" panose="02010600040101010101" pitchFamily="2" charset="-122"/>
                <a:cs typeface="华文仿宋" panose="02010600040101010101" pitchFamily="2" charset="-122"/>
              </a:rPr>
              <a:t>j</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（字母不同），则对应的树叶不同。因此前缀码（任一字符的编码都不是另一个字符编码  ）不同，</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一个路径不可能是其他路径的一部分</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，所以</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字母之间可以完全区别</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3908" name="Text Box 4"/>
          <p:cNvSpPr txBox="1"/>
          <p:nvPr/>
        </p:nvSpPr>
        <p:spPr>
          <a:xfrm>
            <a:off x="19685" y="3576320"/>
            <a:ext cx="896048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华文仿宋" panose="02010600040101010101" pitchFamily="2" charset="-122"/>
                <a:ea typeface="华文仿宋" panose="02010600040101010101" pitchFamily="2" charset="-122"/>
                <a:cs typeface="华文仿宋" panose="02010600040101010101" pitchFamily="2" charset="-122"/>
              </a:rPr>
              <a:t>（</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）将所有字符变成二进制的哈夫曼编码，使带权路径长度最短，相当总的通路长度最短。 </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p:nvPr/>
        </p:nvSpPr>
        <p:spPr>
          <a:xfrm>
            <a:off x="101600" y="153670"/>
            <a:ext cx="81534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华文仿宋" panose="02010600040101010101" pitchFamily="2" charset="-122"/>
                <a:ea typeface="华文仿宋" panose="02010600040101010101" pitchFamily="2" charset="-122"/>
                <a:cs typeface="华文仿宋" panose="02010600040101010101" pitchFamily="2" charset="-122"/>
              </a:rPr>
              <a:t>6.5.3 </a:t>
            </a:r>
            <a:r>
              <a:rPr lang="zh-CN" altLang="en-US" sz="3200" b="1" dirty="0">
                <a:latin typeface="华文仿宋" panose="02010600040101010101" pitchFamily="2" charset="-122"/>
                <a:ea typeface="华文仿宋" panose="02010600040101010101" pitchFamily="2" charset="-122"/>
                <a:cs typeface="华文仿宋" panose="02010600040101010101" pitchFamily="2" charset="-122"/>
              </a:rPr>
              <a:t>哈夫曼编码算法的实现</a:t>
            </a:r>
            <a:endParaRPr lang="zh-CN" altLang="en-US" sz="3200" b="1"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4931" name="Text Box 3"/>
          <p:cNvSpPr txBox="1"/>
          <p:nvPr/>
        </p:nvSpPr>
        <p:spPr>
          <a:xfrm>
            <a:off x="101600" y="928370"/>
            <a:ext cx="8948420"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 </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由于哈夫曼树中</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没有度为</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的结点，则一棵有</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n</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个叶子</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的哈夫曼树共有</a:t>
            </a:r>
            <a:r>
              <a:rPr lang="en-US" altLang="zh-CN" dirty="0">
                <a:latin typeface="华文仿宋" panose="02010600040101010101" pitchFamily="2" charset="-122"/>
                <a:ea typeface="华文仿宋" panose="02010600040101010101" pitchFamily="2" charset="-122"/>
                <a:cs typeface="华文仿宋" panose="02010600040101010101" pitchFamily="2" charset="-122"/>
              </a:rPr>
              <a:t>2×n-1</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个结点，可用一个大小为</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2×n-1</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的一维数组</a:t>
            </a:r>
            <a:r>
              <a:rPr lang="zh-CN" altLang="en-US" dirty="0">
                <a:latin typeface="华文仿宋" panose="02010600040101010101" pitchFamily="2" charset="-122"/>
                <a:ea typeface="华文仿宋" panose="02010600040101010101" pitchFamily="2" charset="-122"/>
                <a:cs typeface="华文仿宋" panose="02010600040101010101" pitchFamily="2" charset="-122"/>
              </a:rPr>
              <a:t>来存放各个结点。</a:t>
            </a:r>
            <a:endParaRPr lang="zh-CN" altLang="en-US" dirty="0">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124932" name="Text Box 4"/>
          <p:cNvSpPr txBox="1"/>
          <p:nvPr/>
        </p:nvSpPr>
        <p:spPr>
          <a:xfrm>
            <a:off x="101600" y="2955290"/>
            <a:ext cx="894905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因为每个结点同时还包含其双亲信息和孩子结点信息，所以构成一个静态三叉链表。</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2"/>
          <p:cNvSpPr txBox="1"/>
          <p:nvPr/>
        </p:nvSpPr>
        <p:spPr>
          <a:xfrm>
            <a:off x="609600" y="114300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静态三叉链表的描述如下：</a:t>
            </a:r>
            <a:endParaRPr lang="zh-CN" altLang="en-US" b="1" dirty="0">
              <a:latin typeface="华文仿宋" panose="02010600040101010101" pitchFamily="2" charset="-122"/>
              <a:ea typeface="华文仿宋" panose="02010600040101010101" pitchFamily="2" charset="-122"/>
            </a:endParaRPr>
          </a:p>
        </p:txBody>
      </p:sp>
      <p:sp>
        <p:nvSpPr>
          <p:cNvPr id="125955" name="Text Box 3"/>
          <p:cNvSpPr txBox="1"/>
          <p:nvPr/>
        </p:nvSpPr>
        <p:spPr>
          <a:xfrm>
            <a:off x="685800" y="1828800"/>
            <a:ext cx="8229600" cy="31692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#define N 20   //</a:t>
            </a:r>
            <a:r>
              <a:rPr lang="zh-CN" altLang="en-US" sz="2000" b="1" dirty="0">
                <a:latin typeface="Times New Roman" panose="02020603050405020304" pitchFamily="18" charset="0"/>
              </a:rPr>
              <a:t>叶子的数量</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#define M 2*N-1</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dirty="0">
                <a:latin typeface="Times New Roman" panose="02020603050405020304" pitchFamily="18" charset="0"/>
              </a:rPr>
              <a:t>typedef struct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int </a:t>
            </a:r>
            <a:r>
              <a:rPr lang="en-US" altLang="zh-CN" sz="2000" b="1" dirty="0">
                <a:latin typeface="Times New Roman" panose="02020603050405020304" pitchFamily="18" charset="0"/>
              </a:rPr>
              <a:t>weight</a:t>
            </a:r>
            <a:r>
              <a:rPr lang="en-US" altLang="zh-CN" sz="2000" dirty="0">
                <a:latin typeface="Times New Roman" panose="02020603050405020304" pitchFamily="18" charset="0"/>
              </a:rPr>
              <a:t> ;   /* </a:t>
            </a:r>
            <a:r>
              <a:rPr lang="zh-CN" altLang="en-US" sz="2000" dirty="0">
                <a:latin typeface="Times New Roman" panose="02020603050405020304" pitchFamily="18" charset="0"/>
              </a:rPr>
              <a:t>用来存放各个结点的权值*</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int </a:t>
            </a:r>
            <a:r>
              <a:rPr lang="en-US" altLang="zh-CN" sz="2000" b="1" dirty="0">
                <a:latin typeface="Times New Roman" panose="02020603050405020304" pitchFamily="18" charset="0"/>
              </a:rPr>
              <a:t>parent </a:t>
            </a:r>
            <a:r>
              <a:rPr lang="en-US" altLang="zh-CN" sz="2000" dirty="0">
                <a:latin typeface="Times New Roman" panose="02020603050405020304" pitchFamily="18" charset="0"/>
              </a:rPr>
              <a:t>, </a:t>
            </a:r>
            <a:r>
              <a:rPr lang="en-US" altLang="zh-CN" sz="2000" b="1" dirty="0">
                <a:latin typeface="Times New Roman" panose="02020603050405020304" pitchFamily="18" charset="0"/>
              </a:rPr>
              <a:t>LChild </a:t>
            </a:r>
            <a:r>
              <a:rPr lang="en-US" altLang="zh-CN" sz="2000" dirty="0">
                <a:latin typeface="Times New Roman" panose="02020603050405020304" pitchFamily="18" charset="0"/>
              </a:rPr>
              <a:t>, </a:t>
            </a:r>
            <a:r>
              <a:rPr lang="en-US" altLang="zh-CN" sz="2000" b="1" dirty="0">
                <a:latin typeface="Times New Roman" panose="02020603050405020304" pitchFamily="18" charset="0"/>
              </a:rPr>
              <a:t>RChild</a:t>
            </a:r>
            <a:r>
              <a:rPr lang="en-US" altLang="zh-CN" sz="2000" dirty="0">
                <a:latin typeface="Times New Roman" panose="02020603050405020304" pitchFamily="18" charset="0"/>
              </a:rPr>
              <a:t> ;  /*</a:t>
            </a:r>
            <a:r>
              <a:rPr lang="zh-CN" altLang="en-US" sz="2000" dirty="0">
                <a:latin typeface="Times New Roman" panose="02020603050405020304" pitchFamily="18" charset="0"/>
              </a:rPr>
              <a:t>指向双亲、孩子结点的伪指针*</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en-US" altLang="zh-CN" sz="2000" b="1" dirty="0">
                <a:solidFill>
                  <a:srgbClr val="C00000"/>
                </a:solidFill>
                <a:latin typeface="Times New Roman" panose="02020603050405020304" pitchFamily="18" charset="0"/>
              </a:rPr>
              <a:t>HTNode </a:t>
            </a:r>
            <a:r>
              <a:rPr lang="en-US" altLang="zh-CN" sz="2000" b="1" dirty="0">
                <a:solidFill>
                  <a:schemeClr val="tx1"/>
                </a:solidFill>
                <a:latin typeface="Times New Roman" panose="02020603050405020304" pitchFamily="18" charset="0"/>
              </a:rPr>
              <a:t>,</a:t>
            </a:r>
            <a:r>
              <a:rPr lang="en-US" altLang="zh-CN" sz="2000" dirty="0">
                <a:latin typeface="Times New Roman" panose="02020603050405020304" pitchFamily="18" charset="0"/>
              </a:rPr>
              <a:t>  </a:t>
            </a:r>
            <a:r>
              <a:rPr lang="en-US" altLang="zh-CN" sz="2000" b="1" dirty="0">
                <a:solidFill>
                  <a:srgbClr val="C00000"/>
                </a:solidFill>
                <a:latin typeface="Times New Roman" panose="02020603050405020304" pitchFamily="18" charset="0"/>
              </a:rPr>
              <a:t>HuffmanTree[M+1]</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Text Box 2"/>
          <p:cNvSpPr txBox="1"/>
          <p:nvPr/>
        </p:nvSpPr>
        <p:spPr>
          <a:xfrm>
            <a:off x="144780" y="1295400"/>
            <a:ext cx="8618220" cy="22015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3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rPr>
              <a:t>创建哈夫曼树：</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  </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p192</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的算法</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rPr>
              <a:t>6.18</a:t>
            </a:r>
            <a:endPar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30000"/>
              </a:lnSpc>
              <a:spcBef>
                <a:spcPct val="50000"/>
              </a:spcBef>
              <a:buFontTx/>
              <a:buNone/>
            </a:pPr>
            <a:r>
              <a:rPr lang="zh-CN" altLang="en-US" b="1" dirty="0">
                <a:latin typeface="华文仿宋" panose="02010600040101010101" pitchFamily="2" charset="-122"/>
                <a:ea typeface="华文仿宋" panose="02010600040101010101" pitchFamily="2" charset="-122"/>
                <a:cs typeface="华文仿宋" panose="02010600040101010101" pitchFamily="2" charset="-122"/>
                <a:sym typeface="+mn-ea"/>
              </a:rPr>
              <a:t>求哈夫曼树的哈夫曼编码的算法：</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mn-ea"/>
              </a:rPr>
              <a:t>见</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mn-ea"/>
              </a:rPr>
              <a:t>P197</a:t>
            </a:r>
            <a:r>
              <a:rPr lang="zh-CN" altLang="en-US"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mn-ea"/>
              </a:rPr>
              <a:t>的算法</a:t>
            </a:r>
            <a:r>
              <a:rPr lang="en-US" altLang="zh-CN" b="1" dirty="0">
                <a:solidFill>
                  <a:srgbClr val="C00000"/>
                </a:solidFill>
                <a:latin typeface="华文仿宋" panose="02010600040101010101" pitchFamily="2" charset="-122"/>
                <a:ea typeface="华文仿宋" panose="02010600040101010101" pitchFamily="2" charset="-122"/>
                <a:cs typeface="华文仿宋" panose="02010600040101010101" pitchFamily="2" charset="-122"/>
                <a:sym typeface="+mn-ea"/>
              </a:rPr>
              <a:t>6.19</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130000"/>
              </a:lnSpc>
              <a:spcBef>
                <a:spcPct val="50000"/>
              </a:spcBef>
              <a:buFontTx/>
              <a:buNone/>
            </a:pPr>
            <a:endParaRPr lang="zh-CN" altLang="en-US" b="1" dirty="0">
              <a:solidFill>
                <a:srgbClr val="6C981E"/>
              </a:solidFill>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Text Box 3"/>
          <p:cNvSpPr txBox="1"/>
          <p:nvPr/>
        </p:nvSpPr>
        <p:spPr>
          <a:xfrm>
            <a:off x="0" y="0"/>
            <a:ext cx="9144000" cy="46158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(10) DeleteChild</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Tree</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p</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i</a:t>
            </a:r>
            <a:r>
              <a:rPr lang="zh-CN" altLang="en-US" b="1" dirty="0">
                <a:solidFill>
                  <a:srgbClr val="FF0000"/>
                </a:solidFill>
                <a:latin typeface="Times New Roman" panose="02020603050405020304" pitchFamily="18" charset="0"/>
              </a:rPr>
              <a:t>）</a:t>
            </a:r>
            <a:r>
              <a:rPr lang="zh-CN" altLang="en-US" b="1" dirty="0">
                <a:latin typeface="Times New Roman" panose="02020603050405020304" pitchFamily="18" charset="0"/>
              </a:rPr>
              <a:t>：</a:t>
            </a:r>
            <a:r>
              <a:rPr lang="zh-CN" altLang="en-US" dirty="0">
                <a:latin typeface="Times New Roman" panose="02020603050405020304" pitchFamily="18" charset="0"/>
              </a:rPr>
              <a:t> 树</a:t>
            </a:r>
            <a:r>
              <a:rPr lang="en-US" altLang="zh-CN" dirty="0">
                <a:latin typeface="Times New Roman" panose="02020603050405020304" pitchFamily="18" charset="0"/>
              </a:rPr>
              <a:t>Tree</a:t>
            </a:r>
            <a:r>
              <a:rPr lang="zh-CN" altLang="en-US" dirty="0">
                <a:latin typeface="Times New Roman" panose="02020603050405020304" pitchFamily="18" charset="0"/>
              </a:rPr>
              <a:t>存在，</a:t>
            </a:r>
            <a:r>
              <a:rPr lang="en-US" altLang="zh-CN" dirty="0">
                <a:latin typeface="Times New Roman" panose="02020603050405020304" pitchFamily="18" charset="0"/>
              </a:rPr>
              <a:t>p</a:t>
            </a:r>
            <a:r>
              <a:rPr lang="zh-CN" altLang="en-US" dirty="0">
                <a:latin typeface="Times New Roman" panose="02020603050405020304" pitchFamily="18" charset="0"/>
              </a:rPr>
              <a:t>指向</a:t>
            </a:r>
            <a:r>
              <a:rPr lang="en-US" altLang="zh-CN" dirty="0">
                <a:latin typeface="Times New Roman" panose="02020603050405020304" pitchFamily="18" charset="0"/>
              </a:rPr>
              <a:t>Tree</a:t>
            </a:r>
            <a:r>
              <a:rPr lang="zh-CN" altLang="en-US" dirty="0">
                <a:latin typeface="Times New Roman" panose="02020603050405020304" pitchFamily="18" charset="0"/>
              </a:rPr>
              <a:t>中某个结点，</a:t>
            </a:r>
            <a:r>
              <a:rPr lang="en-US" altLang="zh-CN" dirty="0">
                <a:latin typeface="Times New Roman" panose="02020603050405020304" pitchFamily="18" charset="0"/>
              </a:rPr>
              <a:t>1≤i≤d</a:t>
            </a:r>
            <a:r>
              <a:rPr lang="zh-CN" altLang="en-US" dirty="0">
                <a:latin typeface="Times New Roman" panose="02020603050405020304" pitchFamily="18" charset="0"/>
              </a:rPr>
              <a:t>，</a:t>
            </a:r>
            <a:r>
              <a:rPr lang="en-US" altLang="zh-CN" dirty="0">
                <a:latin typeface="Times New Roman" panose="02020603050405020304" pitchFamily="18" charset="0"/>
              </a:rPr>
              <a:t>d</a:t>
            </a:r>
            <a:r>
              <a:rPr lang="zh-CN" altLang="en-US" dirty="0">
                <a:latin typeface="Times New Roman" panose="02020603050405020304" pitchFamily="18" charset="0"/>
              </a:rPr>
              <a:t>为</a:t>
            </a:r>
            <a:r>
              <a:rPr lang="en-US" altLang="zh-CN" dirty="0">
                <a:latin typeface="Times New Roman" panose="02020603050405020304" pitchFamily="18" charset="0"/>
              </a:rPr>
              <a:t>p</a:t>
            </a:r>
            <a:r>
              <a:rPr lang="zh-CN" altLang="en-US" dirty="0">
                <a:latin typeface="Times New Roman" panose="02020603050405020304" pitchFamily="18" charset="0"/>
              </a:rPr>
              <a:t>所指向结点的度。删除</a:t>
            </a:r>
            <a:r>
              <a:rPr lang="en-US" altLang="zh-CN" dirty="0">
                <a:latin typeface="Times New Roman" panose="02020603050405020304" pitchFamily="18" charset="0"/>
              </a:rPr>
              <a:t>Tree</a:t>
            </a:r>
            <a:r>
              <a:rPr lang="zh-CN" altLang="en-US" dirty="0">
                <a:latin typeface="Times New Roman" panose="02020603050405020304" pitchFamily="18" charset="0"/>
              </a:rPr>
              <a:t>中</a:t>
            </a:r>
            <a:r>
              <a:rPr lang="en-US" altLang="zh-CN" dirty="0">
                <a:latin typeface="Times New Roman" panose="02020603050405020304" pitchFamily="18" charset="0"/>
              </a:rPr>
              <a:t>p</a:t>
            </a:r>
            <a:r>
              <a:rPr lang="zh-CN" altLang="en-US" dirty="0">
                <a:latin typeface="Times New Roman" panose="02020603050405020304" pitchFamily="18" charset="0"/>
              </a:rPr>
              <a:t>所指向结点的第</a:t>
            </a:r>
            <a:r>
              <a:rPr lang="en-US" altLang="zh-CN" dirty="0">
                <a:latin typeface="Times New Roman" panose="02020603050405020304" pitchFamily="18" charset="0"/>
              </a:rPr>
              <a:t>i</a:t>
            </a:r>
            <a:r>
              <a:rPr lang="zh-CN" altLang="en-US" dirty="0">
                <a:latin typeface="Times New Roman" panose="02020603050405020304" pitchFamily="18" charset="0"/>
              </a:rPr>
              <a:t>棵子树。 </a:t>
            </a:r>
            <a:endParaRPr lang="zh-CN" altLang="en-US" dirty="0">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(11) TraverseTree</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Tree</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Visit</a:t>
            </a:r>
            <a:r>
              <a:rPr lang="zh-CN" altLang="en-US" b="1" dirty="0">
                <a:solidFill>
                  <a:srgbClr val="FF0000"/>
                </a:solidFill>
                <a:latin typeface="Times New Roman" panose="02020603050405020304" pitchFamily="18" charset="0"/>
              </a:rPr>
              <a:t>（））</a:t>
            </a:r>
            <a:r>
              <a:rPr lang="zh-CN" altLang="en-US" b="1" dirty="0">
                <a:latin typeface="Times New Roman" panose="02020603050405020304" pitchFamily="18" charset="0"/>
              </a:rPr>
              <a:t>：</a:t>
            </a:r>
            <a:r>
              <a:rPr lang="zh-CN" altLang="en-US" dirty="0">
                <a:latin typeface="Times New Roman" panose="02020603050405020304" pitchFamily="18" charset="0"/>
              </a:rPr>
              <a:t> 树</a:t>
            </a:r>
            <a:r>
              <a:rPr lang="en-US" altLang="zh-CN" dirty="0">
                <a:latin typeface="Times New Roman" panose="02020603050405020304" pitchFamily="18" charset="0"/>
              </a:rPr>
              <a:t>Tree</a:t>
            </a:r>
            <a:r>
              <a:rPr lang="zh-CN" altLang="en-US" dirty="0">
                <a:latin typeface="Times New Roman" panose="02020603050405020304" pitchFamily="18" charset="0"/>
              </a:rPr>
              <a:t>存在，</a:t>
            </a:r>
            <a:r>
              <a:rPr lang="en-US" altLang="zh-CN" dirty="0">
                <a:latin typeface="Times New Roman" panose="02020603050405020304" pitchFamily="18" charset="0"/>
              </a:rPr>
              <a:t>Visit</a:t>
            </a:r>
            <a:r>
              <a:rPr lang="zh-CN" altLang="en-US" dirty="0">
                <a:latin typeface="Times New Roman" panose="02020603050405020304" pitchFamily="18" charset="0"/>
              </a:rPr>
              <a:t>（）是对结点进行访问的函数。按照某种次序对树</a:t>
            </a:r>
            <a:r>
              <a:rPr lang="en-US" altLang="zh-CN" dirty="0">
                <a:latin typeface="Times New Roman" panose="02020603050405020304" pitchFamily="18" charset="0"/>
              </a:rPr>
              <a:t>Tree</a:t>
            </a:r>
            <a:r>
              <a:rPr lang="zh-CN" altLang="en-US" dirty="0">
                <a:latin typeface="Times New Roman" panose="02020603050405020304" pitchFamily="18" charset="0"/>
              </a:rPr>
              <a:t>的每个结点调用</a:t>
            </a:r>
            <a:r>
              <a:rPr lang="en-US" altLang="zh-CN" dirty="0">
                <a:latin typeface="Times New Roman" panose="02020603050405020304" pitchFamily="18" charset="0"/>
              </a:rPr>
              <a:t>Visit</a:t>
            </a:r>
            <a:r>
              <a:rPr lang="zh-CN" altLang="en-US" dirty="0">
                <a:latin typeface="Times New Roman" panose="02020603050405020304" pitchFamily="18" charset="0"/>
              </a:rPr>
              <a:t>（）函数访问一次且最多一次。若</a:t>
            </a:r>
            <a:r>
              <a:rPr lang="en-US" altLang="zh-CN" dirty="0">
                <a:latin typeface="Times New Roman" panose="02020603050405020304" pitchFamily="18" charset="0"/>
              </a:rPr>
              <a:t>Visit</a:t>
            </a:r>
            <a:r>
              <a:rPr lang="zh-CN" altLang="en-US" dirty="0">
                <a:latin typeface="Times New Roman" panose="02020603050405020304" pitchFamily="18" charset="0"/>
              </a:rPr>
              <a:t>（）失败，则操作失败。 </a:t>
            </a:r>
            <a:endParaRPr lang="zh-CN" altLang="en-US"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97155" y="1005205"/>
            <a:ext cx="7924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6.2  </a:t>
            </a:r>
            <a:r>
              <a:rPr lang="zh-CN" altLang="en-US" sz="3200" b="1" dirty="0">
                <a:latin typeface="黑体" panose="02010609060101010101" pitchFamily="2" charset="-122"/>
                <a:ea typeface="黑体" panose="02010609060101010101" pitchFamily="2" charset="-122"/>
                <a:cs typeface="黑体" panose="02010609060101010101" pitchFamily="2" charset="-122"/>
              </a:rPr>
              <a:t>二叉数</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5363" name="Text Box 3"/>
          <p:cNvSpPr txBox="1"/>
          <p:nvPr/>
        </p:nvSpPr>
        <p:spPr>
          <a:xfrm>
            <a:off x="838200" y="2133600"/>
            <a:ext cx="7772400" cy="579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Times New Roman" panose="02020603050405020304" pitchFamily="18" charset="0"/>
              </a:rPr>
              <a:t>6.2.1 </a:t>
            </a:r>
            <a:r>
              <a:rPr lang="zh-CN" altLang="en-US" sz="3200" b="1" dirty="0">
                <a:latin typeface="Times New Roman" panose="02020603050405020304" pitchFamily="18" charset="0"/>
              </a:rPr>
              <a:t>二叉树的定义与基本操作</a:t>
            </a:r>
            <a:endParaRPr lang="zh-CN" altLang="en-US" sz="3200" b="1" dirty="0">
              <a:latin typeface="Times New Roman" panose="02020603050405020304" pitchFamily="18" charset="0"/>
            </a:endParaRPr>
          </a:p>
        </p:txBody>
      </p:sp>
      <p:sp>
        <p:nvSpPr>
          <p:cNvPr id="15364" name="Text Box 4"/>
          <p:cNvSpPr txBox="1"/>
          <p:nvPr/>
        </p:nvSpPr>
        <p:spPr>
          <a:xfrm>
            <a:off x="838200" y="3352800"/>
            <a:ext cx="7696200" cy="579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Times New Roman" panose="02020603050405020304" pitchFamily="18" charset="0"/>
              </a:rPr>
              <a:t>6.2.2  </a:t>
            </a:r>
            <a:r>
              <a:rPr lang="zh-CN" altLang="en-US" sz="3200" b="1" dirty="0">
                <a:latin typeface="Times New Roman" panose="02020603050405020304" pitchFamily="18" charset="0"/>
              </a:rPr>
              <a:t>二叉树的性质</a:t>
            </a:r>
            <a:endParaRPr lang="zh-CN" altLang="en-US" sz="3200" b="1" dirty="0">
              <a:latin typeface="Times New Roman" panose="02020603050405020304" pitchFamily="18" charset="0"/>
            </a:endParaRPr>
          </a:p>
        </p:txBody>
      </p:sp>
      <p:sp>
        <p:nvSpPr>
          <p:cNvPr id="15365" name="Text Box 5"/>
          <p:cNvSpPr txBox="1"/>
          <p:nvPr/>
        </p:nvSpPr>
        <p:spPr>
          <a:xfrm>
            <a:off x="838200" y="4495800"/>
            <a:ext cx="7467600" cy="579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Times New Roman" panose="02020603050405020304" pitchFamily="18" charset="0"/>
              </a:rPr>
              <a:t>6.2.3  </a:t>
            </a:r>
            <a:r>
              <a:rPr lang="zh-CN" altLang="en-US" sz="3200" b="1" dirty="0">
                <a:latin typeface="Times New Roman" panose="02020603050405020304" pitchFamily="18" charset="0"/>
              </a:rPr>
              <a:t>二叉树的存储结构</a:t>
            </a:r>
            <a:endParaRPr lang="zh-CN" altLang="en-US" sz="3200" b="1"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466090" y="492760"/>
            <a:ext cx="80772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6.2.1 </a:t>
            </a:r>
            <a:r>
              <a:rPr lang="zh-CN" altLang="en-US" sz="3200" b="1" dirty="0">
                <a:latin typeface="黑体" panose="02010609060101010101" pitchFamily="2" charset="-122"/>
                <a:ea typeface="黑体" panose="02010609060101010101" pitchFamily="2" charset="-122"/>
                <a:cs typeface="黑体" panose="02010609060101010101" pitchFamily="2" charset="-122"/>
              </a:rPr>
              <a:t>二叉树的定义与基本操作</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6387" name="Text Box 5"/>
          <p:cNvSpPr txBox="1"/>
          <p:nvPr/>
        </p:nvSpPr>
        <p:spPr>
          <a:xfrm>
            <a:off x="638810" y="1148080"/>
            <a:ext cx="83058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Times New Roman" panose="02020603050405020304" pitchFamily="18" charset="0"/>
              </a:rPr>
              <a:t>定义</a:t>
            </a:r>
            <a:r>
              <a:rPr lang="zh-CN" altLang="en-US" b="1" dirty="0">
                <a:latin typeface="Times New Roman" panose="02020603050405020304" pitchFamily="18" charset="0"/>
              </a:rPr>
              <a:t>：我们把满足以下两个条件的树型结构叫做二叉树（</a:t>
            </a:r>
            <a:r>
              <a:rPr lang="en-US" altLang="zh-CN" b="1" dirty="0">
                <a:latin typeface="Times New Roman" panose="02020603050405020304" pitchFamily="18" charset="0"/>
              </a:rPr>
              <a:t>Binary Tree</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）每个结点的度都不大于</a:t>
            </a:r>
            <a:r>
              <a:rPr lang="en-US" altLang="zh-CN" b="1" dirty="0">
                <a:latin typeface="Times New Roman" panose="02020603050405020304" pitchFamily="18" charset="0"/>
              </a:rPr>
              <a:t>2</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）每个结点的孩子结点次序不能任意颠倒。</a:t>
            </a:r>
            <a:endParaRPr lang="zh-CN" altLang="en-US" b="1" dirty="0">
              <a:latin typeface="Times New Roman" panose="02020603050405020304" pitchFamily="18" charset="0"/>
            </a:endParaRPr>
          </a:p>
        </p:txBody>
      </p:sp>
      <p:sp>
        <p:nvSpPr>
          <p:cNvPr id="16388" name="Text Box 6"/>
          <p:cNvSpPr txBox="1"/>
          <p:nvPr/>
        </p:nvSpPr>
        <p:spPr>
          <a:xfrm>
            <a:off x="609600" y="3886200"/>
            <a:ext cx="8229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下面给出二叉树的五种基本形态：</a:t>
            </a:r>
            <a:endParaRPr lang="zh-CN" altLang="en-US" b="1" dirty="0">
              <a:latin typeface="Times New Roman" panose="02020603050405020304" pitchFamily="18" charset="0"/>
            </a:endParaRPr>
          </a:p>
        </p:txBody>
      </p:sp>
      <p:grpSp>
        <p:nvGrpSpPr>
          <p:cNvPr id="16389" name="Group 35"/>
          <p:cNvGrpSpPr/>
          <p:nvPr/>
        </p:nvGrpSpPr>
        <p:grpSpPr>
          <a:xfrm>
            <a:off x="685800" y="4572000"/>
            <a:ext cx="7648575" cy="1524000"/>
            <a:chOff x="432" y="3024"/>
            <a:chExt cx="4818" cy="960"/>
          </a:xfrm>
        </p:grpSpPr>
        <p:grpSp>
          <p:nvGrpSpPr>
            <p:cNvPr id="16390" name="Group 9"/>
            <p:cNvGrpSpPr/>
            <p:nvPr/>
          </p:nvGrpSpPr>
          <p:grpSpPr>
            <a:xfrm>
              <a:off x="816" y="3072"/>
              <a:ext cx="240" cy="288"/>
              <a:chOff x="2370" y="6270"/>
              <a:chExt cx="405" cy="480"/>
            </a:xfrm>
          </p:grpSpPr>
          <p:sp>
            <p:nvSpPr>
              <p:cNvPr id="16414" name="Oval 10"/>
              <p:cNvSpPr/>
              <p:nvPr/>
            </p:nvSpPr>
            <p:spPr>
              <a:xfrm>
                <a:off x="2370" y="6390"/>
                <a:ext cx="405" cy="240"/>
              </a:xfrm>
              <a:prstGeom prst="ellipse">
                <a:avLst/>
              </a:prstGeom>
              <a:solidFill>
                <a:schemeClr val="accent1"/>
              </a:solid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6415" name="Line 11"/>
              <p:cNvSpPr/>
              <p:nvPr/>
            </p:nvSpPr>
            <p:spPr>
              <a:xfrm flipH="1">
                <a:off x="2460" y="6270"/>
                <a:ext cx="255" cy="480"/>
              </a:xfrm>
              <a:prstGeom prst="line">
                <a:avLst/>
              </a:prstGeom>
              <a:ln w="9525" cap="flat" cmpd="sng">
                <a:solidFill>
                  <a:srgbClr val="000000"/>
                </a:solidFill>
                <a:prstDash val="solid"/>
                <a:headEnd type="none" w="med" len="med"/>
                <a:tailEnd type="none" w="med" len="med"/>
              </a:ln>
            </p:spPr>
          </p:sp>
        </p:grpSp>
        <p:sp>
          <p:nvSpPr>
            <p:cNvPr id="16391" name="Oval 12"/>
            <p:cNvSpPr/>
            <p:nvPr/>
          </p:nvSpPr>
          <p:spPr>
            <a:xfrm>
              <a:off x="1584" y="3120"/>
              <a:ext cx="240" cy="192"/>
            </a:xfrm>
            <a:prstGeom prst="ellipse">
              <a:avLst/>
            </a:prstGeom>
            <a:solidFill>
              <a:schemeClr val="accent1"/>
            </a:solid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16392" name="Group 13"/>
            <p:cNvGrpSpPr/>
            <p:nvPr/>
          </p:nvGrpSpPr>
          <p:grpSpPr>
            <a:xfrm>
              <a:off x="2400" y="3120"/>
              <a:ext cx="540" cy="504"/>
              <a:chOff x="4695" y="5970"/>
              <a:chExt cx="960" cy="1260"/>
            </a:xfrm>
          </p:grpSpPr>
          <p:sp>
            <p:nvSpPr>
              <p:cNvPr id="16411" name="Oval 14"/>
              <p:cNvSpPr/>
              <p:nvPr/>
            </p:nvSpPr>
            <p:spPr>
              <a:xfrm>
                <a:off x="5220" y="5970"/>
                <a:ext cx="435" cy="405"/>
              </a:xfrm>
              <a:prstGeom prst="ellipse">
                <a:avLst/>
              </a:prstGeom>
              <a:solidFill>
                <a:schemeClr val="accent1"/>
              </a:solid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16412" name="AutoShape 15"/>
              <p:cNvSpPr/>
              <p:nvPr/>
            </p:nvSpPr>
            <p:spPr>
              <a:xfrm>
                <a:off x="4695" y="6660"/>
                <a:ext cx="570" cy="570"/>
              </a:xfrm>
              <a:prstGeom prst="wedgeEllipseCallout">
                <a:avLst>
                  <a:gd name="adj1" fmla="val 27718"/>
                  <a:gd name="adj2" fmla="val -84736"/>
                </a:avLst>
              </a:prstGeom>
              <a:solidFill>
                <a:schemeClr val="accent1"/>
              </a:solid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000" dirty="0">
                  <a:latin typeface="Times New Roman" panose="02020603050405020304" pitchFamily="18" charset="0"/>
                </a:endParaRPr>
              </a:p>
            </p:txBody>
          </p:sp>
          <p:sp>
            <p:nvSpPr>
              <p:cNvPr id="16413" name="Line 16"/>
              <p:cNvSpPr/>
              <p:nvPr/>
            </p:nvSpPr>
            <p:spPr>
              <a:xfrm flipH="1">
                <a:off x="5115" y="6300"/>
                <a:ext cx="120" cy="210"/>
              </a:xfrm>
              <a:prstGeom prst="line">
                <a:avLst/>
              </a:prstGeom>
              <a:ln w="9525" cap="flat" cmpd="sng">
                <a:solidFill>
                  <a:srgbClr val="000000"/>
                </a:solidFill>
                <a:prstDash val="solid"/>
                <a:headEnd type="none" w="med" len="med"/>
                <a:tailEnd type="none" w="med" len="med"/>
              </a:ln>
            </p:spPr>
          </p:sp>
        </p:grpSp>
        <p:grpSp>
          <p:nvGrpSpPr>
            <p:cNvPr id="16393" name="Group 17"/>
            <p:cNvGrpSpPr/>
            <p:nvPr/>
          </p:nvGrpSpPr>
          <p:grpSpPr>
            <a:xfrm>
              <a:off x="3264" y="3072"/>
              <a:ext cx="819" cy="504"/>
              <a:chOff x="6270" y="5940"/>
              <a:chExt cx="1455" cy="1260"/>
            </a:xfrm>
          </p:grpSpPr>
          <p:sp>
            <p:nvSpPr>
              <p:cNvPr id="16404" name="Oval 18"/>
              <p:cNvSpPr/>
              <p:nvPr/>
            </p:nvSpPr>
            <p:spPr>
              <a:xfrm>
                <a:off x="6795" y="5940"/>
                <a:ext cx="435" cy="405"/>
              </a:xfrm>
              <a:prstGeom prst="ellipse">
                <a:avLst/>
              </a:prstGeom>
              <a:solidFill>
                <a:schemeClr val="accent1"/>
              </a:solid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16405" name="Group 19"/>
              <p:cNvGrpSpPr/>
              <p:nvPr/>
            </p:nvGrpSpPr>
            <p:grpSpPr>
              <a:xfrm>
                <a:off x="6270" y="6270"/>
                <a:ext cx="570" cy="930"/>
                <a:chOff x="5805" y="6345"/>
                <a:chExt cx="570" cy="930"/>
              </a:xfrm>
            </p:grpSpPr>
            <p:sp>
              <p:nvSpPr>
                <p:cNvPr id="16409" name="AutoShape 20"/>
                <p:cNvSpPr/>
                <p:nvPr/>
              </p:nvSpPr>
              <p:spPr>
                <a:xfrm>
                  <a:off x="5805" y="6705"/>
                  <a:ext cx="570" cy="570"/>
                </a:xfrm>
                <a:prstGeom prst="wedgeEllipseCallout">
                  <a:avLst>
                    <a:gd name="adj1" fmla="val 27718"/>
                    <a:gd name="adj2" fmla="val -84736"/>
                  </a:avLst>
                </a:prstGeom>
                <a:solidFill>
                  <a:schemeClr val="accent1"/>
                </a:solid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000" dirty="0">
                    <a:latin typeface="Times New Roman" panose="02020603050405020304" pitchFamily="18" charset="0"/>
                  </a:endParaRPr>
                </a:p>
              </p:txBody>
            </p:sp>
            <p:sp>
              <p:nvSpPr>
                <p:cNvPr id="16410" name="Line 21"/>
                <p:cNvSpPr/>
                <p:nvPr/>
              </p:nvSpPr>
              <p:spPr>
                <a:xfrm flipH="1">
                  <a:off x="6225" y="6345"/>
                  <a:ext cx="120" cy="210"/>
                </a:xfrm>
                <a:prstGeom prst="line">
                  <a:avLst/>
                </a:prstGeom>
                <a:ln w="9525" cap="flat" cmpd="sng">
                  <a:solidFill>
                    <a:srgbClr val="000000"/>
                  </a:solidFill>
                  <a:prstDash val="solid"/>
                  <a:headEnd type="none" w="med" len="med"/>
                  <a:tailEnd type="none" w="med" len="med"/>
                </a:ln>
              </p:spPr>
            </p:sp>
          </p:grpSp>
          <p:grpSp>
            <p:nvGrpSpPr>
              <p:cNvPr id="16406" name="Group 22"/>
              <p:cNvGrpSpPr/>
              <p:nvPr/>
            </p:nvGrpSpPr>
            <p:grpSpPr>
              <a:xfrm flipH="1">
                <a:off x="7155" y="6270"/>
                <a:ext cx="570" cy="930"/>
                <a:chOff x="5805" y="6345"/>
                <a:chExt cx="570" cy="930"/>
              </a:xfrm>
            </p:grpSpPr>
            <p:sp>
              <p:nvSpPr>
                <p:cNvPr id="16407" name="AutoShape 23"/>
                <p:cNvSpPr/>
                <p:nvPr/>
              </p:nvSpPr>
              <p:spPr>
                <a:xfrm>
                  <a:off x="5805" y="6705"/>
                  <a:ext cx="570" cy="570"/>
                </a:xfrm>
                <a:prstGeom prst="wedgeEllipseCallout">
                  <a:avLst>
                    <a:gd name="adj1" fmla="val 27718"/>
                    <a:gd name="adj2" fmla="val -84736"/>
                  </a:avLst>
                </a:prstGeom>
                <a:solidFill>
                  <a:schemeClr val="accent1"/>
                </a:solid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000" dirty="0">
                    <a:latin typeface="Times New Roman" panose="02020603050405020304" pitchFamily="18" charset="0"/>
                  </a:endParaRPr>
                </a:p>
              </p:txBody>
            </p:sp>
            <p:sp>
              <p:nvSpPr>
                <p:cNvPr id="16408" name="Line 24"/>
                <p:cNvSpPr/>
                <p:nvPr/>
              </p:nvSpPr>
              <p:spPr>
                <a:xfrm flipH="1">
                  <a:off x="6225" y="6345"/>
                  <a:ext cx="120" cy="210"/>
                </a:xfrm>
                <a:prstGeom prst="line">
                  <a:avLst/>
                </a:prstGeom>
                <a:ln w="9525" cap="flat" cmpd="sng">
                  <a:solidFill>
                    <a:srgbClr val="000000"/>
                  </a:solidFill>
                  <a:prstDash val="solid"/>
                  <a:headEnd type="none" w="med" len="med"/>
                  <a:tailEnd type="none" w="med" len="med"/>
                </a:ln>
              </p:spPr>
            </p:sp>
          </p:grpSp>
        </p:grpSp>
        <p:grpSp>
          <p:nvGrpSpPr>
            <p:cNvPr id="16394" name="Group 25"/>
            <p:cNvGrpSpPr/>
            <p:nvPr/>
          </p:nvGrpSpPr>
          <p:grpSpPr>
            <a:xfrm>
              <a:off x="4464" y="3024"/>
              <a:ext cx="540" cy="498"/>
              <a:chOff x="8805" y="5895"/>
              <a:chExt cx="960" cy="1245"/>
            </a:xfrm>
          </p:grpSpPr>
          <p:sp>
            <p:nvSpPr>
              <p:cNvPr id="16400" name="Oval 26"/>
              <p:cNvSpPr/>
              <p:nvPr/>
            </p:nvSpPr>
            <p:spPr>
              <a:xfrm>
                <a:off x="8805" y="5895"/>
                <a:ext cx="435" cy="405"/>
              </a:xfrm>
              <a:prstGeom prst="ellipse">
                <a:avLst/>
              </a:prstGeom>
              <a:solidFill>
                <a:schemeClr val="accent1"/>
              </a:solid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16401" name="Group 27"/>
              <p:cNvGrpSpPr/>
              <p:nvPr/>
            </p:nvGrpSpPr>
            <p:grpSpPr>
              <a:xfrm flipH="1">
                <a:off x="9195" y="6210"/>
                <a:ext cx="570" cy="930"/>
                <a:chOff x="5805" y="6345"/>
                <a:chExt cx="570" cy="930"/>
              </a:xfrm>
            </p:grpSpPr>
            <p:sp>
              <p:nvSpPr>
                <p:cNvPr id="16402" name="AutoShape 28"/>
                <p:cNvSpPr/>
                <p:nvPr/>
              </p:nvSpPr>
              <p:spPr>
                <a:xfrm>
                  <a:off x="5805" y="6705"/>
                  <a:ext cx="570" cy="570"/>
                </a:xfrm>
                <a:prstGeom prst="wedgeEllipseCallout">
                  <a:avLst>
                    <a:gd name="adj1" fmla="val 27718"/>
                    <a:gd name="adj2" fmla="val -84736"/>
                  </a:avLst>
                </a:prstGeom>
                <a:solidFill>
                  <a:schemeClr val="accent1"/>
                </a:solidFill>
                <a:ln w="9525" cap="flat" cmpd="sng">
                  <a:solidFill>
                    <a:srgbClr val="000000"/>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endParaRPr lang="zh-CN" altLang="zh-CN" sz="1000" dirty="0">
                    <a:latin typeface="Times New Roman" panose="02020603050405020304" pitchFamily="18" charset="0"/>
                  </a:endParaRPr>
                </a:p>
              </p:txBody>
            </p:sp>
            <p:sp>
              <p:nvSpPr>
                <p:cNvPr id="16403" name="Line 29"/>
                <p:cNvSpPr/>
                <p:nvPr/>
              </p:nvSpPr>
              <p:spPr>
                <a:xfrm flipH="1">
                  <a:off x="6225" y="6345"/>
                  <a:ext cx="120" cy="210"/>
                </a:xfrm>
                <a:prstGeom prst="line">
                  <a:avLst/>
                </a:prstGeom>
                <a:ln w="9525" cap="flat" cmpd="sng">
                  <a:solidFill>
                    <a:srgbClr val="000000"/>
                  </a:solidFill>
                  <a:prstDash val="solid"/>
                  <a:headEnd type="none" w="med" len="med"/>
                  <a:tailEnd type="none" w="med" len="med"/>
                </a:ln>
              </p:spPr>
            </p:sp>
          </p:grpSp>
        </p:grpSp>
        <p:sp>
          <p:nvSpPr>
            <p:cNvPr id="16395" name="Text Box 30"/>
            <p:cNvSpPr txBox="1"/>
            <p:nvPr/>
          </p:nvSpPr>
          <p:spPr>
            <a:xfrm>
              <a:off x="432" y="3645"/>
              <a:ext cx="832" cy="21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b="1" dirty="0">
                  <a:latin typeface="宋体" panose="02010600030101010101" pitchFamily="2" charset="-122"/>
                </a:rPr>
                <a:t>(a)</a:t>
              </a:r>
              <a:r>
                <a:rPr lang="zh-CN" altLang="en-US" sz="1600" b="1" dirty="0">
                  <a:latin typeface="宋体" panose="02010600030101010101" pitchFamily="2" charset="-122"/>
                </a:rPr>
                <a:t>空二叉数</a:t>
              </a:r>
              <a:endParaRPr lang="zh-CN" altLang="en-US" sz="1600" b="1" dirty="0">
                <a:latin typeface="宋体" panose="02010600030101010101" pitchFamily="2" charset="-122"/>
              </a:endParaRPr>
            </a:p>
          </p:txBody>
        </p:sp>
        <p:sp>
          <p:nvSpPr>
            <p:cNvPr id="16396" name="Text Box 31"/>
            <p:cNvSpPr txBox="1"/>
            <p:nvPr/>
          </p:nvSpPr>
          <p:spPr>
            <a:xfrm>
              <a:off x="2208" y="3648"/>
              <a:ext cx="960" cy="33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600" b="1" dirty="0">
                  <a:latin typeface="宋体" panose="02010600030101010101" pitchFamily="2" charset="-122"/>
                </a:rPr>
                <a:t>(c)</a:t>
              </a:r>
              <a:r>
                <a:rPr lang="zh-CN" altLang="en-US" sz="1600" b="1" dirty="0">
                  <a:latin typeface="宋体" panose="02010600030101010101" pitchFamily="2" charset="-122"/>
                </a:rPr>
                <a:t>只有左子</a:t>
              </a:r>
              <a:endParaRPr lang="zh-CN" altLang="en-US" sz="1600" b="1" dirty="0">
                <a:latin typeface="宋体" panose="02010600030101010101" pitchFamily="2" charset="-122"/>
              </a:endParaRPr>
            </a:p>
            <a:p>
              <a:pPr marL="0" lvl="0" indent="0" algn="just">
                <a:lnSpc>
                  <a:spcPct val="100000"/>
                </a:lnSpc>
                <a:spcBef>
                  <a:spcPct val="0"/>
                </a:spcBef>
                <a:buFontTx/>
                <a:buNone/>
              </a:pPr>
              <a:r>
                <a:rPr lang="zh-CN" altLang="en-US" sz="1600" b="1" dirty="0">
                  <a:latin typeface="宋体" panose="02010600030101010101" pitchFamily="2" charset="-122"/>
                </a:rPr>
                <a:t>树的二叉树</a:t>
              </a:r>
              <a:endParaRPr lang="zh-CN" altLang="en-US" sz="1600" b="1" dirty="0">
                <a:latin typeface="宋体" panose="02010600030101010101" pitchFamily="2" charset="-122"/>
              </a:endParaRPr>
            </a:p>
          </p:txBody>
        </p:sp>
        <p:sp>
          <p:nvSpPr>
            <p:cNvPr id="16397" name="Text Box 32"/>
            <p:cNvSpPr txBox="1"/>
            <p:nvPr/>
          </p:nvSpPr>
          <p:spPr>
            <a:xfrm>
              <a:off x="1248" y="3605"/>
              <a:ext cx="864" cy="28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600" b="1" dirty="0">
                  <a:latin typeface="宋体" panose="02010600030101010101" pitchFamily="2" charset="-122"/>
                </a:rPr>
                <a:t>(b)</a:t>
              </a:r>
              <a:r>
                <a:rPr lang="zh-CN" altLang="en-US" sz="1600" b="1" dirty="0">
                  <a:latin typeface="宋体" panose="02010600030101010101" pitchFamily="2" charset="-122"/>
                </a:rPr>
                <a:t>只有根结</a:t>
              </a:r>
              <a:endParaRPr lang="zh-CN" altLang="en-US" sz="1600" b="1" dirty="0">
                <a:latin typeface="宋体" panose="02010600030101010101" pitchFamily="2" charset="-122"/>
              </a:endParaRPr>
            </a:p>
            <a:p>
              <a:pPr marL="0" lvl="0" indent="0" algn="ctr">
                <a:lnSpc>
                  <a:spcPct val="100000"/>
                </a:lnSpc>
                <a:spcBef>
                  <a:spcPct val="0"/>
                </a:spcBef>
                <a:buFontTx/>
                <a:buNone/>
              </a:pPr>
              <a:r>
                <a:rPr lang="zh-CN" altLang="en-US" sz="1600" b="1" dirty="0">
                  <a:latin typeface="宋体" panose="02010600030101010101" pitchFamily="2" charset="-122"/>
                </a:rPr>
                <a:t>点的二叉树</a:t>
              </a:r>
              <a:endParaRPr lang="zh-CN" altLang="en-US" sz="1600" b="1" dirty="0">
                <a:latin typeface="宋体" panose="02010600030101010101" pitchFamily="2" charset="-122"/>
              </a:endParaRPr>
            </a:p>
          </p:txBody>
        </p:sp>
        <p:sp>
          <p:nvSpPr>
            <p:cNvPr id="16398" name="Text Box 33"/>
            <p:cNvSpPr txBox="1"/>
            <p:nvPr/>
          </p:nvSpPr>
          <p:spPr>
            <a:xfrm>
              <a:off x="3216" y="3600"/>
              <a:ext cx="1008" cy="29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a:lnSpc>
                  <a:spcPct val="100000"/>
                </a:lnSpc>
                <a:spcBef>
                  <a:spcPct val="0"/>
                </a:spcBef>
                <a:buFontTx/>
                <a:buNone/>
              </a:pPr>
              <a:r>
                <a:rPr lang="en-US" altLang="zh-CN" sz="1600" b="1" dirty="0">
                  <a:latin typeface="宋体" panose="02010600030101010101" pitchFamily="2" charset="-122"/>
                </a:rPr>
                <a:t>(d)</a:t>
              </a:r>
              <a:r>
                <a:rPr lang="zh-CN" altLang="en-US" sz="1600" b="1" dirty="0">
                  <a:latin typeface="宋体" panose="02010600030101010101" pitchFamily="2" charset="-122"/>
                </a:rPr>
                <a:t>左右子树均</a:t>
              </a:r>
              <a:endParaRPr lang="zh-CN" altLang="en-US" sz="1600" b="1" dirty="0">
                <a:latin typeface="宋体" panose="02010600030101010101" pitchFamily="2" charset="-122"/>
              </a:endParaRPr>
            </a:p>
            <a:p>
              <a:pPr marL="0" lvl="0" indent="0" algn="just">
                <a:lnSpc>
                  <a:spcPct val="100000"/>
                </a:lnSpc>
                <a:spcBef>
                  <a:spcPct val="0"/>
                </a:spcBef>
                <a:buFontTx/>
                <a:buNone/>
              </a:pPr>
              <a:r>
                <a:rPr lang="zh-CN" altLang="en-US" sz="1600" b="1" dirty="0">
                  <a:latin typeface="宋体" panose="02010600030101010101" pitchFamily="2" charset="-122"/>
                </a:rPr>
                <a:t>非空的二叉树</a:t>
              </a:r>
              <a:endParaRPr lang="zh-CN" altLang="en-US" sz="1600" b="1" dirty="0">
                <a:latin typeface="宋体" panose="02010600030101010101" pitchFamily="2" charset="-122"/>
              </a:endParaRPr>
            </a:p>
          </p:txBody>
        </p:sp>
        <p:sp>
          <p:nvSpPr>
            <p:cNvPr id="16399" name="Text Box 34"/>
            <p:cNvSpPr txBox="1"/>
            <p:nvPr/>
          </p:nvSpPr>
          <p:spPr>
            <a:xfrm>
              <a:off x="4224" y="3600"/>
              <a:ext cx="1026" cy="29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b="1" dirty="0">
                  <a:latin typeface="宋体" panose="02010600030101010101" pitchFamily="2" charset="-122"/>
                </a:rPr>
                <a:t>(e)</a:t>
              </a:r>
              <a:r>
                <a:rPr lang="zh-CN" altLang="en-US" sz="1600" b="1" dirty="0">
                  <a:latin typeface="宋体" panose="02010600030101010101" pitchFamily="2" charset="-122"/>
                </a:rPr>
                <a:t>只有右子树</a:t>
              </a:r>
              <a:endParaRPr lang="zh-CN" altLang="en-US" sz="1600" b="1" dirty="0">
                <a:latin typeface="宋体" panose="02010600030101010101" pitchFamily="2" charset="-122"/>
              </a:endParaRPr>
            </a:p>
            <a:p>
              <a:pPr marL="0" lvl="0" indent="0" algn="ctr">
                <a:lnSpc>
                  <a:spcPct val="100000"/>
                </a:lnSpc>
                <a:spcBef>
                  <a:spcPct val="0"/>
                </a:spcBef>
                <a:buFontTx/>
                <a:buNone/>
              </a:pPr>
              <a:r>
                <a:rPr lang="zh-CN" altLang="en-US" sz="1600" b="1" dirty="0">
                  <a:latin typeface="宋体" panose="02010600030101010101" pitchFamily="2" charset="-122"/>
                </a:rPr>
                <a:t>的二叉树</a:t>
              </a:r>
              <a:endParaRPr lang="zh-CN" altLang="en-US" sz="1600" b="1" dirty="0">
                <a:latin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7106" name="文本框 687105"/>
          <p:cNvSpPr txBox="1"/>
          <p:nvPr/>
        </p:nvSpPr>
        <p:spPr>
          <a:xfrm>
            <a:off x="395288" y="1160463"/>
            <a:ext cx="8424862" cy="1625600"/>
          </a:xfrm>
          <a:prstGeom prst="rect">
            <a:avLst/>
          </a:prstGeom>
          <a:noFill/>
          <a:ln w="12700">
            <a:noFill/>
          </a:ln>
        </p:spPr>
        <p:txBody>
          <a:bodyPr>
            <a:spAutoFit/>
          </a:bodyPr>
          <a:p>
            <a:pPr>
              <a:lnSpc>
                <a:spcPct val="105000"/>
              </a:lnSpc>
            </a:pPr>
            <a:r>
              <a:rPr lang="en-US" altLang="zh-CN" sz="3200" b="1" dirty="0">
                <a:solidFill>
                  <a:srgbClr val="000099"/>
                </a:solidFill>
                <a:latin typeface="楷体_GB2312" pitchFamily="49" charset="-122"/>
                <a:ea typeface="楷体_GB2312" pitchFamily="49" charset="-122"/>
              </a:rPr>
              <a:t>    </a:t>
            </a:r>
            <a:r>
              <a:rPr lang="zh-CN" altLang="en-US" sz="3200" b="1" dirty="0">
                <a:solidFill>
                  <a:srgbClr val="3333FF"/>
                </a:solidFill>
                <a:latin typeface="楷体_GB2312" pitchFamily="49" charset="-122"/>
                <a:ea typeface="楷体_GB2312" pitchFamily="49" charset="-122"/>
              </a:rPr>
              <a:t>二叉树</a:t>
            </a:r>
            <a:r>
              <a:rPr lang="zh-CN" altLang="en-US" sz="3200" b="1" dirty="0">
                <a:latin typeface="楷体_GB2312" pitchFamily="49" charset="-122"/>
                <a:ea typeface="楷体_GB2312" pitchFamily="49" charset="-122"/>
              </a:rPr>
              <a:t>或为</a:t>
            </a:r>
            <a:r>
              <a:rPr lang="zh-CN" altLang="en-US" sz="3200" b="1" dirty="0">
                <a:solidFill>
                  <a:srgbClr val="3333FF"/>
                </a:solidFill>
                <a:latin typeface="楷体_GB2312" pitchFamily="49" charset="-122"/>
                <a:ea typeface="楷体_GB2312" pitchFamily="49" charset="-122"/>
              </a:rPr>
              <a:t>空树</a:t>
            </a:r>
            <a:r>
              <a:rPr lang="zh-CN" altLang="en-US" sz="3200" b="1" dirty="0">
                <a:latin typeface="楷体_GB2312" pitchFamily="49" charset="-122"/>
                <a:ea typeface="楷体_GB2312" pitchFamily="49" charset="-122"/>
              </a:rPr>
              <a:t>，或是由一个</a:t>
            </a:r>
            <a:r>
              <a:rPr lang="zh-CN" altLang="en-US" sz="3200" b="1" dirty="0">
                <a:solidFill>
                  <a:srgbClr val="3333FF"/>
                </a:solidFill>
                <a:latin typeface="楷体_GB2312" pitchFamily="49" charset="-122"/>
                <a:ea typeface="楷体_GB2312" pitchFamily="49" charset="-122"/>
              </a:rPr>
              <a:t>根结点</a:t>
            </a:r>
            <a:r>
              <a:rPr lang="zh-CN" altLang="en-US" sz="3200" b="1" dirty="0">
                <a:latin typeface="楷体_GB2312" pitchFamily="49" charset="-122"/>
                <a:ea typeface="楷体_GB2312" pitchFamily="49" charset="-122"/>
              </a:rPr>
              <a:t>加上两棵分别称为</a:t>
            </a:r>
            <a:r>
              <a:rPr lang="zh-CN" altLang="en-US" sz="3200" b="1" dirty="0">
                <a:solidFill>
                  <a:srgbClr val="3333FF"/>
                </a:solidFill>
                <a:latin typeface="楷体_GB2312" pitchFamily="49" charset="-122"/>
                <a:ea typeface="楷体_GB2312" pitchFamily="49" charset="-122"/>
              </a:rPr>
              <a:t>左子树</a:t>
            </a:r>
            <a:r>
              <a:rPr lang="zh-CN" altLang="en-US" sz="3200" b="1" dirty="0">
                <a:latin typeface="楷体_GB2312" pitchFamily="49" charset="-122"/>
                <a:ea typeface="楷体_GB2312" pitchFamily="49" charset="-122"/>
              </a:rPr>
              <a:t>和</a:t>
            </a:r>
            <a:r>
              <a:rPr lang="zh-CN" altLang="en-US" sz="3200" b="1" dirty="0">
                <a:solidFill>
                  <a:srgbClr val="3333FF"/>
                </a:solidFill>
                <a:latin typeface="楷体_GB2312" pitchFamily="49" charset="-122"/>
                <a:ea typeface="楷体_GB2312" pitchFamily="49" charset="-122"/>
              </a:rPr>
              <a:t>右子树</a:t>
            </a:r>
            <a:r>
              <a:rPr lang="zh-CN" altLang="en-US" sz="3200" b="1" dirty="0">
                <a:latin typeface="楷体_GB2312" pitchFamily="49" charset="-122"/>
                <a:ea typeface="楷体_GB2312" pitchFamily="49" charset="-122"/>
              </a:rPr>
              <a:t>的、</a:t>
            </a:r>
            <a:r>
              <a:rPr lang="zh-CN" altLang="en-US" sz="3200" b="1" dirty="0">
                <a:solidFill>
                  <a:srgbClr val="3333FF"/>
                </a:solidFill>
                <a:latin typeface="楷体_GB2312" pitchFamily="49" charset="-122"/>
                <a:ea typeface="楷体_GB2312" pitchFamily="49" charset="-122"/>
              </a:rPr>
              <a:t>互不交叉</a:t>
            </a:r>
            <a:r>
              <a:rPr lang="zh-CN" altLang="en-US" sz="3200" b="1" dirty="0">
                <a:latin typeface="楷体_GB2312" pitchFamily="49" charset="-122"/>
                <a:ea typeface="楷体_GB2312" pitchFamily="49" charset="-122"/>
              </a:rPr>
              <a:t>的二叉树组成。</a:t>
            </a:r>
            <a:endParaRPr lang="zh-CN" altLang="en-US" sz="3200" b="1">
              <a:latin typeface="楷体_GB2312" pitchFamily="49" charset="-122"/>
              <a:ea typeface="楷体_GB2312" pitchFamily="49" charset="-122"/>
            </a:endParaRPr>
          </a:p>
        </p:txBody>
      </p:sp>
      <p:sp>
        <p:nvSpPr>
          <p:cNvPr id="687108" name="矩形 687107"/>
          <p:cNvSpPr/>
          <p:nvPr/>
        </p:nvSpPr>
        <p:spPr>
          <a:xfrm>
            <a:off x="395605" y="173038"/>
            <a:ext cx="8424863" cy="1979612"/>
          </a:xfrm>
          <a:prstGeom prst="rect">
            <a:avLst/>
          </a:prstGeom>
          <a:solidFill>
            <a:srgbClr val="FFFF99"/>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marL="476250" lvl="0" indent="-476250" algn="just">
              <a:buNone/>
            </a:pPr>
            <a:r>
              <a:rPr lang="zh-CN" altLang="en-US" sz="2800" b="1" dirty="0">
                <a:solidFill>
                  <a:schemeClr val="hlink"/>
                </a:solidFill>
                <a:latin typeface="楷体_GB2312" pitchFamily="49" charset="-122"/>
                <a:ea typeface="楷体_GB2312" pitchFamily="49" charset="-122"/>
              </a:rPr>
              <a:t>为何要重点研究每结点最多只有两个 “叉” 的树？</a:t>
            </a:r>
            <a:endParaRPr lang="zh-CN" altLang="en-US" sz="2800" b="1" dirty="0">
              <a:solidFill>
                <a:schemeClr val="hlink"/>
              </a:solidFill>
              <a:latin typeface="楷体_GB2312" pitchFamily="49" charset="-122"/>
              <a:ea typeface="楷体_GB2312" pitchFamily="49" charset="-122"/>
            </a:endParaRPr>
          </a:p>
          <a:p>
            <a:pPr marL="476250" lvl="0" indent="-476250">
              <a:buFont typeface="Wingdings" panose="05000000000000000000" pitchFamily="2" charset="2"/>
              <a:buChar char="ü"/>
            </a:pPr>
            <a:r>
              <a:rPr lang="zh-CN" altLang="en-US" sz="2800" b="1" dirty="0">
                <a:latin typeface="楷体_GB2312" pitchFamily="49" charset="-122"/>
                <a:ea typeface="楷体_GB2312" pitchFamily="49" charset="-122"/>
              </a:rPr>
              <a:t>二叉树的结构最简单，规律性最强；</a:t>
            </a:r>
            <a:endParaRPr lang="zh-CN" altLang="en-US" sz="2800" b="1" dirty="0">
              <a:latin typeface="楷体_GB2312" pitchFamily="49" charset="-122"/>
              <a:ea typeface="楷体_GB2312" pitchFamily="49" charset="-122"/>
            </a:endParaRPr>
          </a:p>
          <a:p>
            <a:pPr marL="476250" lvl="0" indent="-476250">
              <a:buFont typeface="Wingdings" panose="05000000000000000000" pitchFamily="2" charset="2"/>
              <a:buChar char="ü"/>
            </a:pPr>
            <a:r>
              <a:rPr lang="zh-CN" altLang="en-US" sz="2800" b="1" dirty="0">
                <a:latin typeface="楷体_GB2312" pitchFamily="49" charset="-122"/>
                <a:ea typeface="楷体_GB2312" pitchFamily="49" charset="-122"/>
              </a:rPr>
              <a:t>可以证明，所有树都能转为唯一对应的二叉树，不失一般性。</a:t>
            </a:r>
            <a:endParaRPr lang="zh-CN" altLang="en-US" sz="2800" b="1">
              <a:latin typeface="楷体_GB2312" pitchFamily="49" charset="-122"/>
              <a:ea typeface="楷体_GB2312" pitchFamily="49" charset="-122"/>
            </a:endParaRPr>
          </a:p>
        </p:txBody>
      </p:sp>
      <p:grpSp>
        <p:nvGrpSpPr>
          <p:cNvPr id="687109" name="组合 687108"/>
          <p:cNvGrpSpPr/>
          <p:nvPr/>
        </p:nvGrpSpPr>
        <p:grpSpPr>
          <a:xfrm>
            <a:off x="2266950" y="3284538"/>
            <a:ext cx="2160588" cy="2066925"/>
            <a:chOff x="1406" y="2250"/>
            <a:chExt cx="1361" cy="1302"/>
          </a:xfrm>
        </p:grpSpPr>
        <p:sp>
          <p:nvSpPr>
            <p:cNvPr id="687110" name="直接连接符 687109"/>
            <p:cNvSpPr/>
            <p:nvPr/>
          </p:nvSpPr>
          <p:spPr>
            <a:xfrm flipH="1">
              <a:off x="1950" y="2953"/>
              <a:ext cx="272" cy="227"/>
            </a:xfrm>
            <a:prstGeom prst="line">
              <a:avLst/>
            </a:prstGeom>
            <a:ln w="38100" cap="flat" cmpd="sng">
              <a:solidFill>
                <a:srgbClr val="009900"/>
              </a:solidFill>
              <a:prstDash val="solid"/>
              <a:headEnd type="none" w="med" len="med"/>
              <a:tailEnd type="none" w="med" len="med"/>
            </a:ln>
          </p:spPr>
        </p:sp>
        <p:sp>
          <p:nvSpPr>
            <p:cNvPr id="687111" name="直接连接符 687110"/>
            <p:cNvSpPr/>
            <p:nvPr/>
          </p:nvSpPr>
          <p:spPr>
            <a:xfrm>
              <a:off x="2177" y="2499"/>
              <a:ext cx="408" cy="771"/>
            </a:xfrm>
            <a:prstGeom prst="line">
              <a:avLst/>
            </a:prstGeom>
            <a:ln w="38100" cap="flat" cmpd="sng">
              <a:solidFill>
                <a:srgbClr val="009900"/>
              </a:solidFill>
              <a:prstDash val="solid"/>
              <a:headEnd type="none" w="med" len="med"/>
              <a:tailEnd type="none" w="med" len="med"/>
            </a:ln>
          </p:spPr>
        </p:sp>
        <p:sp>
          <p:nvSpPr>
            <p:cNvPr id="687112" name="直接连接符 687111"/>
            <p:cNvSpPr/>
            <p:nvPr/>
          </p:nvSpPr>
          <p:spPr>
            <a:xfrm flipH="1">
              <a:off x="1601" y="2499"/>
              <a:ext cx="304" cy="226"/>
            </a:xfrm>
            <a:prstGeom prst="line">
              <a:avLst/>
            </a:prstGeom>
            <a:ln w="38100" cap="flat" cmpd="sng">
              <a:solidFill>
                <a:srgbClr val="009900"/>
              </a:solidFill>
              <a:prstDash val="solid"/>
              <a:headEnd type="none" w="med" len="med"/>
              <a:tailEnd type="none" w="med" len="med"/>
            </a:ln>
          </p:spPr>
        </p:sp>
        <p:sp>
          <p:nvSpPr>
            <p:cNvPr id="687113" name="椭圆 687112"/>
            <p:cNvSpPr/>
            <p:nvPr/>
          </p:nvSpPr>
          <p:spPr>
            <a:xfrm>
              <a:off x="1886" y="2251"/>
              <a:ext cx="336" cy="339"/>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14" name="椭圆 687113"/>
            <p:cNvSpPr/>
            <p:nvPr/>
          </p:nvSpPr>
          <p:spPr>
            <a:xfrm>
              <a:off x="1406" y="2635"/>
              <a:ext cx="336" cy="331"/>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15" name="椭圆 687114"/>
            <p:cNvSpPr/>
            <p:nvPr/>
          </p:nvSpPr>
          <p:spPr>
            <a:xfrm>
              <a:off x="2204" y="2726"/>
              <a:ext cx="336" cy="318"/>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16" name="椭圆 687115"/>
            <p:cNvSpPr/>
            <p:nvPr/>
          </p:nvSpPr>
          <p:spPr>
            <a:xfrm>
              <a:off x="1723" y="3167"/>
              <a:ext cx="336" cy="330"/>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17" name="椭圆 687116"/>
            <p:cNvSpPr/>
            <p:nvPr/>
          </p:nvSpPr>
          <p:spPr>
            <a:xfrm>
              <a:off x="2431" y="3225"/>
              <a:ext cx="336" cy="318"/>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18" name="文本框 687117"/>
            <p:cNvSpPr txBox="1"/>
            <p:nvPr/>
          </p:nvSpPr>
          <p:spPr>
            <a:xfrm>
              <a:off x="1927" y="2250"/>
              <a:ext cx="278" cy="327"/>
            </a:xfrm>
            <a:prstGeom prst="rect">
              <a:avLst/>
            </a:prstGeom>
            <a:noFill/>
            <a:ln w="38100">
              <a:noFill/>
            </a:ln>
          </p:spPr>
          <p:txBody>
            <a:bodyPr anchor="ctr">
              <a:spAutoFit/>
            </a:bodyPr>
            <a:p>
              <a:pPr algn="ctr"/>
              <a:r>
                <a:rPr lang="en-US" altLang="zh-CN" sz="2800" b="1">
                  <a:solidFill>
                    <a:srgbClr val="FFFFCC"/>
                  </a:solidFill>
                  <a:latin typeface="Arial" panose="020B0604020202020204" pitchFamily="34" charset="0"/>
                </a:rPr>
                <a:t>B</a:t>
              </a:r>
              <a:endParaRPr lang="en-US" altLang="zh-CN">
                <a:latin typeface="Times New Roman" panose="02020603050405020304" pitchFamily="18" charset="0"/>
              </a:endParaRPr>
            </a:p>
          </p:txBody>
        </p:sp>
        <p:sp>
          <p:nvSpPr>
            <p:cNvPr id="687119" name="文本框 687118"/>
            <p:cNvSpPr txBox="1"/>
            <p:nvPr/>
          </p:nvSpPr>
          <p:spPr>
            <a:xfrm>
              <a:off x="1451" y="2635"/>
              <a:ext cx="278"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D</a:t>
              </a:r>
              <a:endParaRPr lang="en-US" altLang="zh-CN" sz="2800" b="1">
                <a:solidFill>
                  <a:srgbClr val="FFFFCC"/>
                </a:solidFill>
                <a:latin typeface="Arial" panose="020B0604020202020204" pitchFamily="34" charset="0"/>
              </a:endParaRPr>
            </a:p>
          </p:txBody>
        </p:sp>
        <p:sp>
          <p:nvSpPr>
            <p:cNvPr id="687120" name="文本框 687119"/>
            <p:cNvSpPr txBox="1"/>
            <p:nvPr/>
          </p:nvSpPr>
          <p:spPr>
            <a:xfrm>
              <a:off x="2230" y="2726"/>
              <a:ext cx="265"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E</a:t>
              </a:r>
              <a:endParaRPr lang="en-US" altLang="zh-CN">
                <a:latin typeface="Times New Roman" panose="02020603050405020304" pitchFamily="18" charset="0"/>
              </a:endParaRPr>
            </a:p>
          </p:txBody>
        </p:sp>
        <p:sp>
          <p:nvSpPr>
            <p:cNvPr id="687121" name="文本框 687120"/>
            <p:cNvSpPr txBox="1"/>
            <p:nvPr/>
          </p:nvSpPr>
          <p:spPr>
            <a:xfrm>
              <a:off x="1751" y="3170"/>
              <a:ext cx="290"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G</a:t>
              </a:r>
              <a:endParaRPr lang="en-US" altLang="zh-CN">
                <a:latin typeface="Times New Roman" panose="02020603050405020304" pitchFamily="18" charset="0"/>
              </a:endParaRPr>
            </a:p>
          </p:txBody>
        </p:sp>
        <p:sp>
          <p:nvSpPr>
            <p:cNvPr id="687122" name="文本框 687121"/>
            <p:cNvSpPr txBox="1"/>
            <p:nvPr/>
          </p:nvSpPr>
          <p:spPr>
            <a:xfrm>
              <a:off x="2449" y="3225"/>
              <a:ext cx="278"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H</a:t>
              </a:r>
              <a:endParaRPr lang="en-US" altLang="zh-CN">
                <a:latin typeface="Times New Roman" panose="02020603050405020304" pitchFamily="18" charset="0"/>
              </a:endParaRPr>
            </a:p>
          </p:txBody>
        </p:sp>
      </p:grpSp>
      <p:grpSp>
        <p:nvGrpSpPr>
          <p:cNvPr id="687123" name="组合 687122"/>
          <p:cNvGrpSpPr/>
          <p:nvPr/>
        </p:nvGrpSpPr>
        <p:grpSpPr>
          <a:xfrm>
            <a:off x="5002213" y="3260725"/>
            <a:ext cx="1441450" cy="2940050"/>
            <a:chOff x="2925" y="2204"/>
            <a:chExt cx="908" cy="1852"/>
          </a:xfrm>
        </p:grpSpPr>
        <p:sp>
          <p:nvSpPr>
            <p:cNvPr id="687124" name="直接连接符 687123"/>
            <p:cNvSpPr/>
            <p:nvPr/>
          </p:nvSpPr>
          <p:spPr>
            <a:xfrm>
              <a:off x="3311" y="2499"/>
              <a:ext cx="272" cy="227"/>
            </a:xfrm>
            <a:prstGeom prst="line">
              <a:avLst/>
            </a:prstGeom>
            <a:ln w="38100" cap="flat" cmpd="sng">
              <a:solidFill>
                <a:srgbClr val="009900"/>
              </a:solidFill>
              <a:prstDash val="solid"/>
              <a:headEnd type="none" w="med" len="med"/>
              <a:tailEnd type="none" w="med" len="med"/>
            </a:ln>
          </p:spPr>
        </p:sp>
        <p:sp>
          <p:nvSpPr>
            <p:cNvPr id="687125" name="直接连接符 687124"/>
            <p:cNvSpPr/>
            <p:nvPr/>
          </p:nvSpPr>
          <p:spPr>
            <a:xfrm flipH="1">
              <a:off x="3129" y="2953"/>
              <a:ext cx="363" cy="317"/>
            </a:xfrm>
            <a:prstGeom prst="line">
              <a:avLst/>
            </a:prstGeom>
            <a:ln w="38100" cap="flat" cmpd="sng">
              <a:solidFill>
                <a:srgbClr val="009900"/>
              </a:solidFill>
              <a:prstDash val="solid"/>
              <a:headEnd type="none" w="med" len="med"/>
              <a:tailEnd type="none" w="med" len="med"/>
            </a:ln>
          </p:spPr>
        </p:sp>
        <p:sp>
          <p:nvSpPr>
            <p:cNvPr id="687126" name="椭圆 687125"/>
            <p:cNvSpPr/>
            <p:nvPr/>
          </p:nvSpPr>
          <p:spPr>
            <a:xfrm>
              <a:off x="3016" y="2204"/>
              <a:ext cx="359" cy="335"/>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27" name="椭圆 687126"/>
            <p:cNvSpPr/>
            <p:nvPr/>
          </p:nvSpPr>
          <p:spPr>
            <a:xfrm>
              <a:off x="2925" y="3202"/>
              <a:ext cx="355" cy="341"/>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28" name="椭圆 687127"/>
            <p:cNvSpPr/>
            <p:nvPr/>
          </p:nvSpPr>
          <p:spPr>
            <a:xfrm>
              <a:off x="3447" y="2681"/>
              <a:ext cx="336" cy="331"/>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29" name="椭圆 687128"/>
            <p:cNvSpPr/>
            <p:nvPr/>
          </p:nvSpPr>
          <p:spPr>
            <a:xfrm>
              <a:off x="3475" y="3701"/>
              <a:ext cx="358" cy="355"/>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30" name="文本框 687129"/>
            <p:cNvSpPr txBox="1"/>
            <p:nvPr/>
          </p:nvSpPr>
          <p:spPr>
            <a:xfrm>
              <a:off x="3061" y="2204"/>
              <a:ext cx="278"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C</a:t>
              </a:r>
              <a:endParaRPr lang="en-US" altLang="zh-CN" sz="2800" b="1">
                <a:solidFill>
                  <a:srgbClr val="FFFFCC"/>
                </a:solidFill>
                <a:latin typeface="Arial" panose="020B0604020202020204" pitchFamily="34" charset="0"/>
              </a:endParaRPr>
            </a:p>
          </p:txBody>
        </p:sp>
        <p:sp>
          <p:nvSpPr>
            <p:cNvPr id="687131" name="文本框 687130"/>
            <p:cNvSpPr txBox="1"/>
            <p:nvPr/>
          </p:nvSpPr>
          <p:spPr>
            <a:xfrm>
              <a:off x="3020" y="3202"/>
              <a:ext cx="178"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I</a:t>
              </a:r>
              <a:endParaRPr lang="en-US" altLang="zh-CN">
                <a:latin typeface="Times New Roman" panose="02020603050405020304" pitchFamily="18" charset="0"/>
              </a:endParaRPr>
            </a:p>
          </p:txBody>
        </p:sp>
        <p:sp>
          <p:nvSpPr>
            <p:cNvPr id="687132" name="文本框 687131"/>
            <p:cNvSpPr txBox="1"/>
            <p:nvPr/>
          </p:nvSpPr>
          <p:spPr>
            <a:xfrm>
              <a:off x="3540" y="3701"/>
              <a:ext cx="253"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L</a:t>
              </a:r>
              <a:endParaRPr lang="en-US" altLang="zh-CN">
                <a:latin typeface="Times New Roman" panose="02020603050405020304" pitchFamily="18" charset="0"/>
              </a:endParaRPr>
            </a:p>
          </p:txBody>
        </p:sp>
        <p:sp>
          <p:nvSpPr>
            <p:cNvPr id="687133" name="文本框 687132"/>
            <p:cNvSpPr txBox="1"/>
            <p:nvPr/>
          </p:nvSpPr>
          <p:spPr>
            <a:xfrm>
              <a:off x="3500" y="2681"/>
              <a:ext cx="253" cy="327"/>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F</a:t>
              </a:r>
              <a:endParaRPr lang="en-US" altLang="zh-CN">
                <a:latin typeface="Times New Roman" panose="02020603050405020304" pitchFamily="18" charset="0"/>
              </a:endParaRPr>
            </a:p>
          </p:txBody>
        </p:sp>
        <p:sp>
          <p:nvSpPr>
            <p:cNvPr id="687134" name="直接连接符 687133"/>
            <p:cNvSpPr/>
            <p:nvPr/>
          </p:nvSpPr>
          <p:spPr>
            <a:xfrm>
              <a:off x="3220" y="3497"/>
              <a:ext cx="340" cy="250"/>
            </a:xfrm>
            <a:prstGeom prst="line">
              <a:avLst/>
            </a:prstGeom>
            <a:ln w="38100" cap="flat" cmpd="sng">
              <a:solidFill>
                <a:srgbClr val="009900"/>
              </a:solidFill>
              <a:prstDash val="solid"/>
              <a:headEnd type="none" w="med" len="med"/>
              <a:tailEnd type="none" w="med" len="med"/>
            </a:ln>
          </p:spPr>
        </p:sp>
      </p:grpSp>
      <p:grpSp>
        <p:nvGrpSpPr>
          <p:cNvPr id="687135" name="组合 687134"/>
          <p:cNvGrpSpPr/>
          <p:nvPr/>
        </p:nvGrpSpPr>
        <p:grpSpPr>
          <a:xfrm>
            <a:off x="3348038" y="2455863"/>
            <a:ext cx="2087562" cy="865187"/>
            <a:chOff x="2132" y="1865"/>
            <a:chExt cx="997" cy="453"/>
          </a:xfrm>
        </p:grpSpPr>
        <p:sp>
          <p:nvSpPr>
            <p:cNvPr id="687136" name="直接连接符 687135"/>
            <p:cNvSpPr/>
            <p:nvPr/>
          </p:nvSpPr>
          <p:spPr>
            <a:xfrm flipH="1">
              <a:off x="2132" y="2034"/>
              <a:ext cx="386" cy="284"/>
            </a:xfrm>
            <a:prstGeom prst="line">
              <a:avLst/>
            </a:prstGeom>
            <a:ln w="38100" cap="flat" cmpd="sng">
              <a:solidFill>
                <a:srgbClr val="009900"/>
              </a:solidFill>
              <a:prstDash val="solid"/>
              <a:headEnd type="none" w="med" len="med"/>
              <a:tailEnd type="none" w="med" len="med"/>
            </a:ln>
          </p:spPr>
        </p:sp>
        <p:sp>
          <p:nvSpPr>
            <p:cNvPr id="687137" name="直接连接符 687136"/>
            <p:cNvSpPr/>
            <p:nvPr/>
          </p:nvSpPr>
          <p:spPr>
            <a:xfrm>
              <a:off x="2758" y="2034"/>
              <a:ext cx="371" cy="284"/>
            </a:xfrm>
            <a:prstGeom prst="line">
              <a:avLst/>
            </a:prstGeom>
            <a:ln w="38100" cap="flat" cmpd="sng">
              <a:solidFill>
                <a:srgbClr val="009900"/>
              </a:solidFill>
              <a:prstDash val="solid"/>
              <a:headEnd type="none" w="med" len="med"/>
              <a:tailEnd type="none" w="med" len="med"/>
            </a:ln>
          </p:spPr>
        </p:sp>
        <p:grpSp>
          <p:nvGrpSpPr>
            <p:cNvPr id="687138" name="组合 687137"/>
            <p:cNvGrpSpPr/>
            <p:nvPr/>
          </p:nvGrpSpPr>
          <p:grpSpPr>
            <a:xfrm>
              <a:off x="2449" y="1865"/>
              <a:ext cx="336" cy="337"/>
              <a:chOff x="2379" y="436"/>
              <a:chExt cx="336" cy="337"/>
            </a:xfrm>
          </p:grpSpPr>
          <p:sp>
            <p:nvSpPr>
              <p:cNvPr id="687139" name="椭圆 687138"/>
              <p:cNvSpPr/>
              <p:nvPr/>
            </p:nvSpPr>
            <p:spPr>
              <a:xfrm>
                <a:off x="2379" y="436"/>
                <a:ext cx="336" cy="337"/>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87140" name="文本框 687139"/>
              <p:cNvSpPr txBox="1"/>
              <p:nvPr/>
            </p:nvSpPr>
            <p:spPr>
              <a:xfrm>
                <a:off x="2460" y="463"/>
                <a:ext cx="211" cy="273"/>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A</a:t>
                </a:r>
                <a:endParaRPr lang="en-US" altLang="zh-CN">
                  <a:latin typeface="Times New Roman" panose="02020603050405020304" pitchFamily="18" charset="0"/>
                </a:endParaRPr>
              </a:p>
            </p:txBody>
          </p:sp>
        </p:grpSp>
      </p:grpSp>
      <p:sp>
        <p:nvSpPr>
          <p:cNvPr id="687141" name="矩形 687140"/>
          <p:cNvSpPr/>
          <p:nvPr/>
        </p:nvSpPr>
        <p:spPr>
          <a:xfrm>
            <a:off x="2195513" y="3249613"/>
            <a:ext cx="2305050" cy="2268537"/>
          </a:xfrm>
          <a:prstGeom prst="rect">
            <a:avLst/>
          </a:prstGeom>
          <a:noFill/>
          <a:ln w="28575" cap="flat" cmpd="sng">
            <a:solidFill>
              <a:schemeClr val="accent2"/>
            </a:solidFill>
            <a:prstDash val="solid"/>
            <a:miter/>
            <a:headEnd type="none" w="med" len="med"/>
            <a:tailEnd type="none" w="med" len="med"/>
          </a:ln>
        </p:spPr>
        <p:txBody>
          <a:bodyPr/>
          <a:p>
            <a:endParaRPr lang="zh-CN" altLang="en-US"/>
          </a:p>
        </p:txBody>
      </p:sp>
      <p:sp>
        <p:nvSpPr>
          <p:cNvPr id="687142" name="矩形 687141"/>
          <p:cNvSpPr/>
          <p:nvPr/>
        </p:nvSpPr>
        <p:spPr>
          <a:xfrm>
            <a:off x="4932363" y="3176588"/>
            <a:ext cx="1655762" cy="3095625"/>
          </a:xfrm>
          <a:prstGeom prst="rect">
            <a:avLst/>
          </a:prstGeom>
          <a:noFill/>
          <a:ln w="28575" cap="flat" cmpd="sng">
            <a:solidFill>
              <a:srgbClr val="993366"/>
            </a:solidFill>
            <a:prstDash val="solid"/>
            <a:miter/>
            <a:headEnd type="none" w="med" len="med"/>
            <a:tailEnd type="none" w="med" len="med"/>
          </a:ln>
        </p:spPr>
        <p:txBody>
          <a:bodyPr/>
          <a:p>
            <a:endParaRPr lang="zh-CN" altLang="en-US"/>
          </a:p>
        </p:txBody>
      </p:sp>
      <p:sp>
        <p:nvSpPr>
          <p:cNvPr id="687143" name="圆角矩形标注 687142"/>
          <p:cNvSpPr/>
          <p:nvPr/>
        </p:nvSpPr>
        <p:spPr>
          <a:xfrm>
            <a:off x="5292725" y="2312988"/>
            <a:ext cx="1366838" cy="538162"/>
          </a:xfrm>
          <a:prstGeom prst="wedgeRoundRectCallout">
            <a:avLst>
              <a:gd name="adj1" fmla="val -89954"/>
              <a:gd name="adj2" fmla="val 22565"/>
              <a:gd name="adj3" fmla="val 16667"/>
            </a:avLst>
          </a:prstGeom>
          <a:solidFill>
            <a:srgbClr val="CCFFFF"/>
          </a:solidFill>
          <a:ln w="9525" cap="flat" cmpd="sng">
            <a:solidFill>
              <a:schemeClr val="tx1"/>
            </a:solidFill>
            <a:prstDash val="solid"/>
            <a:miter/>
            <a:headEnd type="none" w="med" len="med"/>
            <a:tailEnd type="none" w="med" len="med"/>
          </a:ln>
        </p:spPr>
        <p:txBody>
          <a:bodyPr/>
          <a:p>
            <a:pPr algn="ctr"/>
            <a:r>
              <a:rPr lang="zh-CN" altLang="en-US" sz="2800" b="1" dirty="0">
                <a:latin typeface="Times New Roman" panose="02020603050405020304" pitchFamily="18" charset="0"/>
              </a:rPr>
              <a:t>根结点</a:t>
            </a:r>
            <a:endParaRPr lang="zh-CN" altLang="en-US" sz="2800" b="1" dirty="0">
              <a:latin typeface="Times New Roman" panose="02020603050405020304" pitchFamily="18" charset="0"/>
            </a:endParaRPr>
          </a:p>
        </p:txBody>
      </p:sp>
      <p:sp>
        <p:nvSpPr>
          <p:cNvPr id="687144" name="圆角矩形标注 687143"/>
          <p:cNvSpPr/>
          <p:nvPr/>
        </p:nvSpPr>
        <p:spPr>
          <a:xfrm>
            <a:off x="7056438" y="3859213"/>
            <a:ext cx="1439862" cy="539750"/>
          </a:xfrm>
          <a:prstGeom prst="wedgeRoundRectCallout">
            <a:avLst>
              <a:gd name="adj1" fmla="val -91236"/>
              <a:gd name="adj2" fmla="val 54704"/>
              <a:gd name="adj3" fmla="val 16667"/>
            </a:avLst>
          </a:prstGeom>
          <a:solidFill>
            <a:srgbClr val="CCFFFF"/>
          </a:solidFill>
          <a:ln w="9525" cap="flat" cmpd="sng">
            <a:solidFill>
              <a:schemeClr val="tx1"/>
            </a:solidFill>
            <a:prstDash val="solid"/>
            <a:miter/>
            <a:headEnd type="none" w="med" len="med"/>
            <a:tailEnd type="none" w="med" len="med"/>
          </a:ln>
        </p:spPr>
        <p:txBody>
          <a:bodyPr/>
          <a:p>
            <a:pPr algn="ctr"/>
            <a:r>
              <a:rPr lang="zh-CN" altLang="en-US" sz="2800" b="1" dirty="0">
                <a:latin typeface="Times New Roman" panose="02020603050405020304" pitchFamily="18" charset="0"/>
              </a:rPr>
              <a:t>右子树</a:t>
            </a:r>
            <a:endParaRPr lang="zh-CN" altLang="en-US" sz="2800" b="1" dirty="0">
              <a:latin typeface="Times New Roman" panose="02020603050405020304" pitchFamily="18" charset="0"/>
            </a:endParaRPr>
          </a:p>
        </p:txBody>
      </p:sp>
      <p:sp>
        <p:nvSpPr>
          <p:cNvPr id="687145" name="圆角矩形标注 687144"/>
          <p:cNvSpPr/>
          <p:nvPr/>
        </p:nvSpPr>
        <p:spPr>
          <a:xfrm>
            <a:off x="503238" y="3681413"/>
            <a:ext cx="1439862" cy="538162"/>
          </a:xfrm>
          <a:prstGeom prst="wedgeRoundRectCallout">
            <a:avLst>
              <a:gd name="adj1" fmla="val 62019"/>
              <a:gd name="adj2" fmla="val 85694"/>
              <a:gd name="adj3" fmla="val 16667"/>
            </a:avLst>
          </a:prstGeom>
          <a:solidFill>
            <a:srgbClr val="CCFFFF"/>
          </a:solidFill>
          <a:ln w="9525" cap="flat" cmpd="sng">
            <a:solidFill>
              <a:schemeClr val="tx1"/>
            </a:solidFill>
            <a:prstDash val="solid"/>
            <a:miter/>
            <a:headEnd type="none" w="med" len="med"/>
            <a:tailEnd type="none" w="med" len="med"/>
          </a:ln>
        </p:spPr>
        <p:txBody>
          <a:bodyPr/>
          <a:p>
            <a:pPr algn="ctr"/>
            <a:r>
              <a:rPr lang="zh-CN" altLang="en-US" sz="2800" b="1" dirty="0">
                <a:latin typeface="Times New Roman" panose="02020603050405020304" pitchFamily="18" charset="0"/>
              </a:rPr>
              <a:t>左子树</a:t>
            </a:r>
            <a:endParaRPr lang="zh-CN" altLang="en-US" sz="2800" b="1" dirty="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87106"/>
                                        </p:tgtEl>
                                        <p:attrNameLst>
                                          <p:attrName>style.visibility</p:attrName>
                                        </p:attrNameLst>
                                      </p:cBhvr>
                                      <p:to>
                                        <p:strVal val="visible"/>
                                      </p:to>
                                    </p:set>
                                    <p:anim calcmode="lin" valueType="num">
                                      <p:cBhvr>
                                        <p:cTn id="7" dur="500" fill="hold"/>
                                        <p:tgtEl>
                                          <p:spTgt spid="687106"/>
                                        </p:tgtEl>
                                        <p:attrNameLst>
                                          <p:attrName>ppt_w</p:attrName>
                                        </p:attrNameLst>
                                      </p:cBhvr>
                                      <p:tavLst>
                                        <p:tav tm="0">
                                          <p:val>
                                            <p:fltVal val="0.000000"/>
                                          </p:val>
                                        </p:tav>
                                        <p:tav tm="100000">
                                          <p:val>
                                            <p:strVal val="#ppt_w"/>
                                          </p:val>
                                        </p:tav>
                                      </p:tavLst>
                                    </p:anim>
                                    <p:anim calcmode="lin" valueType="num">
                                      <p:cBhvr>
                                        <p:cTn id="8" dur="500" fill="hold"/>
                                        <p:tgtEl>
                                          <p:spTgt spid="68710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71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7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687143"/>
                                        </p:tgtEl>
                                        <p:attrNameLst>
                                          <p:attrName>style.visibility</p:attrName>
                                        </p:attrNameLst>
                                      </p:cBhvr>
                                      <p:to>
                                        <p:strVal val="visible"/>
                                      </p:to>
                                    </p:set>
                                    <p:anim calcmode="lin" valueType="num">
                                      <p:cBhvr additive="base">
                                        <p:cTn id="21" dur="500" fill="hold"/>
                                        <p:tgtEl>
                                          <p:spTgt spid="687143"/>
                                        </p:tgtEl>
                                        <p:attrNameLst>
                                          <p:attrName>ppt_x</p:attrName>
                                        </p:attrNameLst>
                                      </p:cBhvr>
                                      <p:tavLst>
                                        <p:tav tm="0">
                                          <p:val>
                                            <p:strVal val="1+#ppt_w/2"/>
                                          </p:val>
                                        </p:tav>
                                        <p:tav tm="100000">
                                          <p:val>
                                            <p:strVal val="#ppt_x"/>
                                          </p:val>
                                        </p:tav>
                                      </p:tavLst>
                                    </p:anim>
                                    <p:anim calcmode="lin" valueType="num">
                                      <p:cBhvr additive="base">
                                        <p:cTn id="22" dur="500" fill="hold"/>
                                        <p:tgtEl>
                                          <p:spTgt spid="68714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71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7145"/>
                                        </p:tgtEl>
                                        <p:attrNameLst>
                                          <p:attrName>style.visibility</p:attrName>
                                        </p:attrNameLst>
                                      </p:cBhvr>
                                      <p:to>
                                        <p:strVal val="visible"/>
                                      </p:to>
                                    </p:set>
                                    <p:anim calcmode="lin" valueType="num">
                                      <p:cBhvr additive="base">
                                        <p:cTn id="31" dur="500" fill="hold"/>
                                        <p:tgtEl>
                                          <p:spTgt spid="687145"/>
                                        </p:tgtEl>
                                        <p:attrNameLst>
                                          <p:attrName>ppt_x</p:attrName>
                                        </p:attrNameLst>
                                      </p:cBhvr>
                                      <p:tavLst>
                                        <p:tav tm="0">
                                          <p:val>
                                            <p:strVal val="0-#ppt_w/2"/>
                                          </p:val>
                                        </p:tav>
                                        <p:tav tm="100000">
                                          <p:val>
                                            <p:strVal val="#ppt_x"/>
                                          </p:val>
                                        </p:tav>
                                      </p:tavLst>
                                    </p:anim>
                                    <p:anim calcmode="lin" valueType="num">
                                      <p:cBhvr additive="base">
                                        <p:cTn id="32" dur="500" fill="hold"/>
                                        <p:tgtEl>
                                          <p:spTgt spid="6871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71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87144"/>
                                        </p:tgtEl>
                                        <p:attrNameLst>
                                          <p:attrName>style.visibility</p:attrName>
                                        </p:attrNameLst>
                                      </p:cBhvr>
                                      <p:to>
                                        <p:strVal val="visible"/>
                                      </p:to>
                                    </p:set>
                                    <p:anim calcmode="lin" valueType="num">
                                      <p:cBhvr additive="base">
                                        <p:cTn id="41" dur="500" fill="hold"/>
                                        <p:tgtEl>
                                          <p:spTgt spid="687144"/>
                                        </p:tgtEl>
                                        <p:attrNameLst>
                                          <p:attrName>ppt_x</p:attrName>
                                        </p:attrNameLst>
                                      </p:cBhvr>
                                      <p:tavLst>
                                        <p:tav tm="0">
                                          <p:val>
                                            <p:strVal val="1+#ppt_w/2"/>
                                          </p:val>
                                        </p:tav>
                                        <p:tav tm="100000">
                                          <p:val>
                                            <p:strVal val="#ppt_x"/>
                                          </p:val>
                                        </p:tav>
                                      </p:tavLst>
                                    </p:anim>
                                    <p:anim calcmode="lin" valueType="num">
                                      <p:cBhvr additive="base">
                                        <p:cTn id="42" dur="500" fill="hold"/>
                                        <p:tgtEl>
                                          <p:spTgt spid="68714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nodeType="clickEffect">
                                  <p:stCondLst>
                                    <p:cond delay="0"/>
                                  </p:stCondLst>
                                  <p:childTnLst>
                                    <p:animMotion origin="layout" path="M -2.5E-6 -4.81481E-6 L -0.2243 -0.00092 " pathEditMode="relative" rAng="0" ptsTypes="AA">
                                      <p:cBhvr>
                                        <p:cTn id="46" dur="2000" fill="hold"/>
                                        <p:tgtEl>
                                          <p:spTgt spid="687123"/>
                                        </p:tgtEl>
                                        <p:attrNameLst>
                                          <p:attrName>ppt_x</p:attrName>
                                          <p:attrName>ppt_y</p:attrName>
                                        </p:attrNameLst>
                                      </p:cBhvr>
                                      <p:rCtr x="-11200" y="0"/>
                                    </p:animMotion>
                                  </p:childTnLst>
                                </p:cTn>
                              </p:par>
                              <p:par>
                                <p:cTn id="47" presetID="35" presetClass="path" presetSubtype="0" accel="50000" decel="50000" fill="hold" nodeType="withEffect">
                                  <p:stCondLst>
                                    <p:cond delay="0"/>
                                  </p:stCondLst>
                                  <p:childTnLst>
                                    <p:animMotion origin="layout" path="M 2.22222E-6 1.11111E-6 L -0.23802 1.11111E-6 " pathEditMode="relative" rAng="0" ptsTypes="AA">
                                      <p:cBhvr>
                                        <p:cTn id="48" dur="2000" fill="hold"/>
                                        <p:tgtEl>
                                          <p:spTgt spid="687142"/>
                                        </p:tgtEl>
                                        <p:attrNameLst>
                                          <p:attrName>ppt_x</p:attrName>
                                          <p:attrName>ppt_y</p:attrName>
                                        </p:attrNameLst>
                                      </p:cBhvr>
                                      <p:rCtr x="-11900" y="0"/>
                                    </p:animMotion>
                                  </p:childTnLst>
                                </p:cTn>
                              </p:par>
                              <p:par>
                                <p:cTn id="49" presetID="63" presetClass="path" presetSubtype="0" accel="50000" decel="50000" fill="hold" nodeType="withEffect">
                                  <p:stCondLst>
                                    <p:cond delay="0"/>
                                  </p:stCondLst>
                                  <p:childTnLst>
                                    <p:animMotion origin="layout" path="M 3.33333E-6 3.7037E-7 L 0.24826 -0.0037 " pathEditMode="relative" rAng="0" ptsTypes="AA">
                                      <p:cBhvr>
                                        <p:cTn id="50" dur="2000" fill="hold"/>
                                        <p:tgtEl>
                                          <p:spTgt spid="687109"/>
                                        </p:tgtEl>
                                        <p:attrNameLst>
                                          <p:attrName>ppt_x</p:attrName>
                                          <p:attrName>ppt_y</p:attrName>
                                        </p:attrNameLst>
                                      </p:cBhvr>
                                      <p:rCtr x="12400" y="-200"/>
                                    </p:animMotion>
                                  </p:childTnLst>
                                </p:cTn>
                              </p:par>
                              <p:par>
                                <p:cTn id="51" presetID="63" presetClass="path" presetSubtype="0" accel="50000" decel="50000" fill="hold" nodeType="withEffect">
                                  <p:stCondLst>
                                    <p:cond delay="0"/>
                                  </p:stCondLst>
                                  <p:childTnLst>
                                    <p:animMotion origin="layout" path="M 0 0  L 0.25 0  E" pathEditMode="relative" ptsTypes="">
                                      <p:cBhvr>
                                        <p:cTn id="52" dur="2000" fill="hold"/>
                                        <p:tgtEl>
                                          <p:spTgt spid="687141"/>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687108"/>
                                        </p:tgtEl>
                                        <p:attrNameLst>
                                          <p:attrName>style.visibility</p:attrName>
                                        </p:attrNameLst>
                                      </p:cBhvr>
                                      <p:to>
                                        <p:strVal val="visible"/>
                                      </p:to>
                                    </p:set>
                                    <p:animEffect transition="in" filter="slide(fromBottom)">
                                      <p:cBhvr>
                                        <p:cTn id="57" dur="500"/>
                                        <p:tgtEl>
                                          <p:spTgt spid="68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p:bldP spid="687108" grpId="0" bldLvl="0" animBg="1"/>
      <p:bldP spid="687144" grpId="0" bldLvl="0" animBg="1"/>
      <p:bldP spid="68714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85090" y="36195"/>
            <a:ext cx="77724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solidFill>
                  <a:schemeClr val="tx1"/>
                </a:solidFill>
                <a:latin typeface="黑体" panose="02010609060101010101" pitchFamily="2" charset="-122"/>
                <a:ea typeface="黑体" panose="02010609060101010101" pitchFamily="2" charset="-122"/>
              </a:rPr>
              <a:t>二叉树的基本操作</a:t>
            </a:r>
            <a:endParaRPr lang="zh-CN" altLang="en-US" sz="3200" b="1" dirty="0">
              <a:solidFill>
                <a:schemeClr val="tx1"/>
              </a:solidFill>
              <a:latin typeface="黑体" panose="02010609060101010101" pitchFamily="2" charset="-122"/>
              <a:ea typeface="黑体" panose="02010609060101010101" pitchFamily="2" charset="-122"/>
            </a:endParaRPr>
          </a:p>
        </p:txBody>
      </p:sp>
      <p:sp>
        <p:nvSpPr>
          <p:cNvPr id="17411" name="Text Box 3"/>
          <p:cNvSpPr txBox="1"/>
          <p:nvPr/>
        </p:nvSpPr>
        <p:spPr>
          <a:xfrm>
            <a:off x="0" y="387985"/>
            <a:ext cx="9144000" cy="65544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12700" lvl="0" indent="-12700" eaLnBrk="1" hangingPunct="1">
              <a:lnSpc>
                <a:spcPct val="150000"/>
              </a:lnSpc>
              <a:spcBef>
                <a:spcPts val="0"/>
              </a:spcBef>
              <a:buFontTx/>
              <a:buAutoNum type="arabicParenBoth"/>
            </a:pPr>
            <a:r>
              <a:rPr lang="en-US" altLang="zh-CN" b="1" dirty="0">
                <a:solidFill>
                  <a:srgbClr val="FF0000"/>
                </a:solidFill>
                <a:uFillTx/>
                <a:latin typeface="Times New Roman" panose="02020603050405020304" pitchFamily="18" charset="0"/>
              </a:rPr>
              <a:t>Initiate</a:t>
            </a:r>
            <a:r>
              <a:rPr lang="zh-CN" altLang="en-US" b="1" dirty="0">
                <a:solidFill>
                  <a:srgbClr val="FF0000"/>
                </a:solidFill>
                <a:uFillTx/>
                <a:latin typeface="Times New Roman" panose="02020603050405020304" pitchFamily="18" charset="0"/>
              </a:rPr>
              <a:t>（</a:t>
            </a:r>
            <a:r>
              <a:rPr lang="en-US" altLang="zh-CN" b="1" dirty="0">
                <a:solidFill>
                  <a:srgbClr val="FF0000"/>
                </a:solidFill>
                <a:uFillTx/>
                <a:latin typeface="Times New Roman" panose="02020603050405020304" pitchFamily="18" charset="0"/>
              </a:rPr>
              <a:t>bt</a:t>
            </a:r>
            <a:r>
              <a:rPr lang="zh-CN" altLang="en-US" b="1" dirty="0">
                <a:solidFill>
                  <a:srgbClr val="FF0000"/>
                </a:solidFill>
                <a:uFillTx/>
                <a:latin typeface="Times New Roman" panose="02020603050405020304" pitchFamily="18" charset="0"/>
              </a:rPr>
              <a:t>）：</a:t>
            </a:r>
            <a:r>
              <a:rPr lang="zh-CN" altLang="en-US" dirty="0">
                <a:solidFill>
                  <a:schemeClr val="tx1"/>
                </a:solidFill>
                <a:uFillTx/>
                <a:latin typeface="Times New Roman" panose="02020603050405020304" pitchFamily="18" charset="0"/>
              </a:rPr>
              <a:t>将</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初始化为空二叉树。 </a:t>
            </a:r>
            <a:endParaRPr lang="zh-CN" altLang="en-US" dirty="0">
              <a:solidFill>
                <a:schemeClr val="tx1"/>
              </a:solidFill>
              <a:uFillTx/>
              <a:latin typeface="Times New Roman" panose="02020603050405020304" pitchFamily="18" charset="0"/>
            </a:endParaRPr>
          </a:p>
          <a:p>
            <a:pPr marL="12700" lvl="0" indent="-127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(2) Create(bt)：</a:t>
            </a:r>
            <a:r>
              <a:rPr lang="zh-CN" altLang="en-US" dirty="0">
                <a:solidFill>
                  <a:schemeClr val="tx1"/>
                </a:solidFill>
                <a:uFillTx/>
                <a:latin typeface="Times New Roman" panose="02020603050405020304" pitchFamily="18" charset="0"/>
              </a:rPr>
              <a:t>创建一棵非空二叉树</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12700" lvl="0" indent="-127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(3) Destory（bt）：</a:t>
            </a:r>
            <a:r>
              <a:rPr lang="zh-CN" altLang="en-US" dirty="0">
                <a:solidFill>
                  <a:schemeClr val="tx1"/>
                </a:solidFill>
                <a:uFillTx/>
                <a:latin typeface="Times New Roman" panose="02020603050405020304" pitchFamily="18" charset="0"/>
              </a:rPr>
              <a:t> 销毁二叉树</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12700" lvl="0" indent="-127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(4) Empty（bt）：</a:t>
            </a:r>
            <a:r>
              <a:rPr lang="zh-CN" altLang="en-US" dirty="0">
                <a:solidFill>
                  <a:schemeClr val="tx1"/>
                </a:solidFill>
                <a:uFillTx/>
                <a:latin typeface="Times New Roman" panose="02020603050405020304" pitchFamily="18" charset="0"/>
              </a:rPr>
              <a:t> 若</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为空，则返回</a:t>
            </a:r>
            <a:r>
              <a:rPr lang="en-US" altLang="zh-CN" dirty="0">
                <a:solidFill>
                  <a:schemeClr val="tx1"/>
                </a:solidFill>
                <a:uFillTx/>
                <a:latin typeface="Times New Roman" panose="02020603050405020304" pitchFamily="18" charset="0"/>
              </a:rPr>
              <a:t>TRUE</a:t>
            </a:r>
            <a:r>
              <a:rPr lang="zh-CN" altLang="en-US" dirty="0">
                <a:solidFill>
                  <a:schemeClr val="tx1"/>
                </a:solidFill>
                <a:uFillTx/>
                <a:latin typeface="Times New Roman" panose="02020603050405020304" pitchFamily="18" charset="0"/>
              </a:rPr>
              <a:t>，否则返回</a:t>
            </a:r>
            <a:r>
              <a:rPr lang="en-US" altLang="zh-CN" dirty="0">
                <a:solidFill>
                  <a:schemeClr val="tx1"/>
                </a:solidFill>
                <a:uFillTx/>
                <a:latin typeface="Times New Roman" panose="02020603050405020304" pitchFamily="18" charset="0"/>
              </a:rPr>
              <a:t>FALSE</a:t>
            </a:r>
            <a:r>
              <a:rPr lang="zh-CN" altLang="en-US" dirty="0">
                <a:solidFill>
                  <a:schemeClr val="tx1"/>
                </a:solidFill>
                <a:uFillTx/>
                <a:latin typeface="Times New Roman" panose="02020603050405020304" pitchFamily="18" charset="0"/>
              </a:rPr>
              <a:t>。 </a:t>
            </a:r>
            <a:endParaRPr lang="zh-CN" altLang="en-US" dirty="0">
              <a:solidFill>
                <a:schemeClr val="tx1"/>
              </a:solidFill>
              <a:uFillTx/>
              <a:latin typeface="Times New Roman" panose="02020603050405020304" pitchFamily="18" charset="0"/>
            </a:endParaRPr>
          </a:p>
          <a:p>
            <a:pPr marL="12700" lvl="0" indent="-127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(5) Root(bt)：</a:t>
            </a:r>
            <a:r>
              <a:rPr lang="zh-CN" altLang="en-US" dirty="0">
                <a:solidFill>
                  <a:schemeClr val="tx1"/>
                </a:solidFill>
                <a:uFillTx/>
                <a:latin typeface="Times New Roman" panose="02020603050405020304" pitchFamily="18" charset="0"/>
              </a:rPr>
              <a:t> 求二叉树</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的根结点。若</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为空二叉树，则函数返回“空”。 </a:t>
            </a:r>
            <a:endParaRPr lang="zh-CN" altLang="en-US" dirty="0">
              <a:solidFill>
                <a:schemeClr val="tx1"/>
              </a:solidFill>
              <a:uFillTx/>
              <a:latin typeface="Times New Roman" panose="02020603050405020304" pitchFamily="18" charset="0"/>
            </a:endParaRPr>
          </a:p>
          <a:p>
            <a:pPr marL="12700" lvl="0" indent="-12700" eaLnBrk="1" hangingPunct="1">
              <a:lnSpc>
                <a:spcPct val="150000"/>
              </a:lnSpc>
              <a:spcBef>
                <a:spcPts val="0"/>
              </a:spcBef>
              <a:buFontTx/>
              <a:buNone/>
            </a:pPr>
            <a:r>
              <a:rPr lang="en-US" altLang="zh-CN" b="1" dirty="0">
                <a:solidFill>
                  <a:srgbClr val="FF0000"/>
                </a:solidFill>
                <a:uFillTx/>
                <a:latin typeface="Times New Roman" panose="02020603050405020304" pitchFamily="18" charset="0"/>
              </a:rPr>
              <a:t>(6) Parent（bt，x）：</a:t>
            </a:r>
            <a:r>
              <a:rPr lang="zh-CN" altLang="en-US" dirty="0">
                <a:solidFill>
                  <a:schemeClr val="tx1"/>
                </a:solidFill>
                <a:uFillTx/>
                <a:latin typeface="Times New Roman" panose="02020603050405020304" pitchFamily="18" charset="0"/>
              </a:rPr>
              <a:t>求双亲函数。求二叉树</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中结点</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的双亲结点。若结点</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是二叉树的根结点或二叉树</a:t>
            </a:r>
            <a:r>
              <a:rPr lang="en-US" altLang="zh-CN" dirty="0">
                <a:solidFill>
                  <a:schemeClr val="tx1"/>
                </a:solidFill>
                <a:uFillTx/>
                <a:latin typeface="Times New Roman" panose="02020603050405020304" pitchFamily="18" charset="0"/>
              </a:rPr>
              <a:t>bt</a:t>
            </a:r>
            <a:r>
              <a:rPr lang="zh-CN" altLang="en-US" dirty="0">
                <a:solidFill>
                  <a:schemeClr val="tx1"/>
                </a:solidFill>
                <a:uFillTx/>
                <a:latin typeface="Times New Roman" panose="02020603050405020304" pitchFamily="18" charset="0"/>
              </a:rPr>
              <a:t>中无结点</a:t>
            </a:r>
            <a:r>
              <a:rPr lang="en-US" altLang="zh-CN" dirty="0">
                <a:solidFill>
                  <a:schemeClr val="tx1"/>
                </a:solidFill>
                <a:uFillTx/>
                <a:latin typeface="Times New Roman" panose="02020603050405020304" pitchFamily="18" charset="0"/>
              </a:rPr>
              <a:t>x</a:t>
            </a:r>
            <a:r>
              <a:rPr lang="zh-CN" altLang="en-US" dirty="0">
                <a:solidFill>
                  <a:schemeClr val="tx1"/>
                </a:solidFill>
                <a:uFillTx/>
                <a:latin typeface="Times New Roman" panose="02020603050405020304" pitchFamily="18" charset="0"/>
              </a:rPr>
              <a:t>，则返回“空”。 </a:t>
            </a:r>
            <a:endParaRPr lang="zh-CN" altLang="en-US" dirty="0">
              <a:solidFill>
                <a:schemeClr val="tx1"/>
              </a:solidFill>
              <a:uFillTx/>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144780" y="265430"/>
            <a:ext cx="7696200" cy="7372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6.1  </a:t>
            </a:r>
            <a:r>
              <a:rPr lang="zh-CN" altLang="en-US" b="1" dirty="0">
                <a:latin typeface="黑体" panose="02010609060101010101" pitchFamily="2" charset="-122"/>
                <a:ea typeface="黑体" panose="02010609060101010101" pitchFamily="2" charset="-122"/>
                <a:cs typeface="黑体" panose="02010609060101010101" pitchFamily="2" charset="-122"/>
              </a:rPr>
              <a:t>树的概念与定义</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5123" name="Text Box 3"/>
          <p:cNvSpPr txBox="1"/>
          <p:nvPr/>
        </p:nvSpPr>
        <p:spPr>
          <a:xfrm>
            <a:off x="144780" y="1002665"/>
            <a:ext cx="878522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树</a:t>
            </a:r>
            <a:r>
              <a:rPr lang="zh-CN" altLang="en-US" dirty="0">
                <a:latin typeface="宋体" panose="02010600030101010101" pitchFamily="2" charset="-122"/>
                <a:ea typeface="宋体" panose="02010600030101010101" pitchFamily="2" charset="-122"/>
                <a:cs typeface="宋体" panose="02010600030101010101" pitchFamily="2" charset="-122"/>
              </a:rPr>
              <a:t>是</a:t>
            </a:r>
            <a:r>
              <a:rPr lang="en-US" altLang="zh-CN" dirty="0">
                <a:latin typeface="宋体" panose="02010600030101010101" pitchFamily="2" charset="-122"/>
                <a:ea typeface="宋体" panose="02010600030101010101" pitchFamily="2" charset="-122"/>
                <a:cs typeface="宋体" panose="02010600030101010101" pitchFamily="2" charset="-122"/>
              </a:rPr>
              <a:t>n</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n≥0</a:t>
            </a:r>
            <a:r>
              <a:rPr lang="zh-CN" altLang="en-US" dirty="0">
                <a:latin typeface="宋体" panose="02010600030101010101" pitchFamily="2" charset="-122"/>
                <a:ea typeface="宋体" panose="02010600030101010101" pitchFamily="2" charset="-122"/>
                <a:cs typeface="宋体" panose="02010600030101010101" pitchFamily="2" charset="-122"/>
              </a:rPr>
              <a:t>）个结点的有限集合</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T</a:t>
            </a:r>
            <a:r>
              <a:rPr lang="zh-CN" altLang="en-US" dirty="0">
                <a:latin typeface="宋体" panose="02010600030101010101" pitchFamily="2" charset="-122"/>
                <a:ea typeface="宋体" panose="02010600030101010101" pitchFamily="2" charset="-122"/>
                <a:cs typeface="宋体" panose="02010600030101010101" pitchFamily="2" charset="-122"/>
              </a:rPr>
              <a:t>。当</a:t>
            </a:r>
            <a:r>
              <a:rPr lang="en-US" altLang="zh-CN" dirty="0">
                <a:latin typeface="宋体" panose="02010600030101010101" pitchFamily="2" charset="-122"/>
                <a:ea typeface="宋体" panose="02010600030101010101" pitchFamily="2" charset="-122"/>
                <a:cs typeface="宋体" panose="02010600030101010101" pitchFamily="2" charset="-122"/>
              </a:rPr>
              <a:t>n=0</a:t>
            </a:r>
            <a:r>
              <a:rPr lang="zh-CN" altLang="en-US" dirty="0">
                <a:latin typeface="宋体" panose="02010600030101010101" pitchFamily="2" charset="-122"/>
                <a:ea typeface="宋体" panose="02010600030101010101" pitchFamily="2" charset="-122"/>
                <a:cs typeface="宋体" panose="02010600030101010101" pitchFamily="2" charset="-122"/>
              </a:rPr>
              <a:t>时，称为空树；当</a:t>
            </a:r>
            <a:r>
              <a:rPr lang="en-US" altLang="zh-CN" dirty="0">
                <a:latin typeface="宋体" panose="02010600030101010101" pitchFamily="2" charset="-122"/>
                <a:ea typeface="宋体" panose="02010600030101010101" pitchFamily="2" charset="-122"/>
                <a:cs typeface="宋体" panose="02010600030101010101" pitchFamily="2" charset="-122"/>
              </a:rPr>
              <a:t>n&gt;0</a:t>
            </a:r>
            <a:r>
              <a:rPr lang="zh-CN" altLang="en-US" dirty="0">
                <a:latin typeface="宋体" panose="02010600030101010101" pitchFamily="2" charset="-122"/>
                <a:ea typeface="宋体" panose="02010600030101010101" pitchFamily="2" charset="-122"/>
                <a:cs typeface="宋体" panose="02010600030101010101" pitchFamily="2" charset="-122"/>
              </a:rPr>
              <a:t>时，该集合满足如下条件：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5124" name="Text Box 4"/>
          <p:cNvSpPr txBox="1"/>
          <p:nvPr/>
        </p:nvSpPr>
        <p:spPr>
          <a:xfrm>
            <a:off x="69215" y="2278380"/>
            <a:ext cx="872680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宋体" panose="02010600030101010101" pitchFamily="2" charset="-122"/>
                <a:ea typeface="宋体" panose="02010600030101010101" pitchFamily="2" charset="-122"/>
                <a:cs typeface="宋体" panose="02010600030101010101" pitchFamily="2" charset="-122"/>
                <a:sym typeface="Marlett" pitchFamily="2" charset="2"/>
              </a:rPr>
              <a:t>(1) </a:t>
            </a:r>
            <a:r>
              <a:rPr lang="zh-CN" altLang="en-US" dirty="0">
                <a:latin typeface="宋体" panose="02010600030101010101" pitchFamily="2" charset="-122"/>
                <a:ea typeface="宋体" panose="02010600030101010101" pitchFamily="2" charset="-122"/>
                <a:cs typeface="宋体" panose="02010600030101010101" pitchFamily="2" charset="-122"/>
                <a:sym typeface="Marlett" pitchFamily="2" charset="2"/>
              </a:rPr>
              <a:t>其中必有一个称为</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arlett" pitchFamily="2" charset="2"/>
              </a:rPr>
              <a:t>根（</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arlett" pitchFamily="2" charset="2"/>
              </a:rPr>
              <a:t>root</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arlett" pitchFamily="2" charset="2"/>
              </a:rPr>
              <a:t>）</a:t>
            </a:r>
            <a:r>
              <a:rPr lang="zh-CN" altLang="en-US" dirty="0">
                <a:latin typeface="宋体" panose="02010600030101010101" pitchFamily="2" charset="-122"/>
                <a:ea typeface="宋体" panose="02010600030101010101" pitchFamily="2" charset="-122"/>
                <a:cs typeface="宋体" panose="02010600030101010101" pitchFamily="2" charset="-122"/>
                <a:sym typeface="Marlett" pitchFamily="2" charset="2"/>
              </a:rPr>
              <a:t>的特定结点，它</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arlett" pitchFamily="2" charset="2"/>
              </a:rPr>
              <a:t>没有直接</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sym typeface="Marlett" pitchFamily="2" charset="2"/>
              </a:rPr>
              <a:t>前驱</a:t>
            </a:r>
            <a:r>
              <a:rPr lang="zh-CN" altLang="en-US" dirty="0">
                <a:latin typeface="宋体" panose="02010600030101010101" pitchFamily="2" charset="-122"/>
                <a:ea typeface="宋体" panose="02010600030101010101" pitchFamily="2" charset="-122"/>
                <a:cs typeface="宋体" panose="02010600030101010101" pitchFamily="2" charset="-122"/>
                <a:sym typeface="Marlett" pitchFamily="2" charset="2"/>
              </a:rPr>
              <a:t>，但</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arlett" pitchFamily="2" charset="2"/>
              </a:rPr>
              <a:t>有零个或多个直接</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sym typeface="Marlett" pitchFamily="2" charset="2"/>
              </a:rPr>
              <a:t>后继</a:t>
            </a:r>
            <a:r>
              <a:rPr lang="zh-CN" altLang="en-US" dirty="0">
                <a:latin typeface="宋体" panose="02010600030101010101" pitchFamily="2" charset="-122"/>
                <a:ea typeface="宋体" panose="02010600030101010101" pitchFamily="2" charset="-122"/>
                <a:cs typeface="宋体" panose="02010600030101010101" pitchFamily="2" charset="-122"/>
                <a:sym typeface="Marlett" pitchFamily="2" charset="2"/>
              </a:rPr>
              <a:t>。</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5125" name="Text Box 5"/>
          <p:cNvSpPr txBox="1"/>
          <p:nvPr/>
        </p:nvSpPr>
        <p:spPr>
          <a:xfrm>
            <a:off x="71755" y="3623945"/>
            <a:ext cx="83058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宋体" panose="02010600030101010101" pitchFamily="2" charset="-122"/>
                <a:ea typeface="宋体" panose="02010600030101010101" pitchFamily="2" charset="-122"/>
                <a:cs typeface="宋体" panose="02010600030101010101" pitchFamily="2" charset="-122"/>
              </a:rPr>
              <a:t>(2) </a:t>
            </a:r>
            <a:r>
              <a:rPr lang="zh-CN" altLang="en-US" dirty="0">
                <a:latin typeface="宋体" panose="02010600030101010101" pitchFamily="2" charset="-122"/>
                <a:ea typeface="宋体" panose="02010600030101010101" pitchFamily="2" charset="-122"/>
                <a:cs typeface="宋体" panose="02010600030101010101" pitchFamily="2" charset="-122"/>
              </a:rPr>
              <a:t>其余</a:t>
            </a:r>
            <a:r>
              <a:rPr lang="en-US" altLang="zh-CN" dirty="0">
                <a:latin typeface="宋体" panose="02010600030101010101" pitchFamily="2" charset="-122"/>
                <a:ea typeface="宋体" panose="02010600030101010101" pitchFamily="2" charset="-122"/>
                <a:cs typeface="宋体" panose="02010600030101010101" pitchFamily="2" charset="-122"/>
              </a:rPr>
              <a:t>n-1</a:t>
            </a:r>
            <a:r>
              <a:rPr lang="zh-CN" altLang="en-US" dirty="0">
                <a:latin typeface="宋体" panose="02010600030101010101" pitchFamily="2" charset="-122"/>
                <a:ea typeface="宋体" panose="02010600030101010101" pitchFamily="2" charset="-122"/>
                <a:cs typeface="宋体" panose="02010600030101010101" pitchFamily="2" charset="-122"/>
              </a:rPr>
              <a:t>个结点可以划分成</a:t>
            </a:r>
            <a:r>
              <a:rPr lang="en-US" altLang="zh-CN" dirty="0">
                <a:latin typeface="宋体" panose="02010600030101010101" pitchFamily="2" charset="-122"/>
                <a:ea typeface="宋体" panose="02010600030101010101" pitchFamily="2" charset="-122"/>
                <a:cs typeface="宋体" panose="02010600030101010101" pitchFamily="2" charset="-122"/>
              </a:rPr>
              <a:t>m</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m≥0</a:t>
            </a:r>
            <a:r>
              <a:rPr lang="zh-CN" altLang="en-US" dirty="0">
                <a:latin typeface="宋体" panose="02010600030101010101" pitchFamily="2" charset="-122"/>
                <a:ea typeface="宋体" panose="02010600030101010101" pitchFamily="2" charset="-122"/>
                <a:cs typeface="宋体" panose="02010600030101010101" pitchFamily="2" charset="-122"/>
              </a:rPr>
              <a:t>）个互不相交的有限集</a:t>
            </a:r>
            <a:r>
              <a:rPr lang="en-US" altLang="zh-CN" dirty="0">
                <a:latin typeface="宋体" panose="02010600030101010101" pitchFamily="2" charset="-122"/>
                <a:ea typeface="宋体" panose="02010600030101010101" pitchFamily="2" charset="-122"/>
                <a:cs typeface="宋体" panose="02010600030101010101" pitchFamily="2" charset="-122"/>
              </a:rPr>
              <a:t>T</a:t>
            </a:r>
            <a:r>
              <a:rPr lang="en-US" altLang="zh-CN" baseline="-30000" dirty="0">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T</a:t>
            </a:r>
            <a:r>
              <a:rPr lang="en-US" altLang="zh-CN" baseline="-30000"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T</a:t>
            </a:r>
            <a:r>
              <a:rPr lang="en-US" altLang="zh-CN" baseline="-30000"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T</a:t>
            </a:r>
            <a:r>
              <a:rPr lang="en-US" altLang="zh-CN" baseline="-30000" dirty="0">
                <a:latin typeface="宋体" panose="02010600030101010101" pitchFamily="2" charset="-122"/>
                <a:ea typeface="宋体" panose="02010600030101010101" pitchFamily="2" charset="-122"/>
                <a:cs typeface="宋体" panose="02010600030101010101" pitchFamily="2" charset="-122"/>
              </a:rPr>
              <a:t>m</a:t>
            </a:r>
            <a:r>
              <a:rPr lang="zh-CN" altLang="en-US" dirty="0">
                <a:latin typeface="宋体" panose="02010600030101010101" pitchFamily="2" charset="-122"/>
                <a:ea typeface="宋体" panose="02010600030101010101" pitchFamily="2" charset="-122"/>
                <a:cs typeface="宋体" panose="02010600030101010101" pitchFamily="2" charset="-122"/>
              </a:rPr>
              <a:t>，其中</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rPr>
              <a:t>T</a:t>
            </a:r>
            <a:r>
              <a:rPr lang="en-US" altLang="zh-CN" b="1" baseline="-30000" dirty="0">
                <a:solidFill>
                  <a:srgbClr val="FF0000"/>
                </a:solidFill>
                <a:latin typeface="宋体" panose="02010600030101010101" pitchFamily="2" charset="-122"/>
                <a:ea typeface="宋体" panose="02010600030101010101" pitchFamily="2" charset="-122"/>
                <a:cs typeface="宋体" panose="02010600030101010101" pitchFamily="2" charset="-122"/>
              </a:rPr>
              <a:t>i</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又是一棵树</a:t>
            </a:r>
            <a:r>
              <a:rPr lang="zh-CN" altLang="en-US" dirty="0">
                <a:latin typeface="宋体" panose="02010600030101010101" pitchFamily="2" charset="-122"/>
                <a:ea typeface="宋体" panose="02010600030101010101" pitchFamily="2" charset="-122"/>
                <a:cs typeface="宋体" panose="02010600030101010101" pitchFamily="2" charset="-122"/>
              </a:rPr>
              <a:t>，称为</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根</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root</a:t>
            </a:r>
            <a:r>
              <a:rPr lang="zh-CN" altLang="en-US" dirty="0">
                <a:latin typeface="宋体" panose="02010600030101010101" pitchFamily="2" charset="-122"/>
                <a:ea typeface="宋体" panose="02010600030101010101" pitchFamily="2" charset="-122"/>
                <a:cs typeface="宋体" panose="02010600030101010101" pitchFamily="2" charset="-122"/>
              </a:rPr>
              <a:t>的</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子树</a:t>
            </a:r>
            <a:r>
              <a:rPr lang="zh-CN" altLang="en-US" dirty="0">
                <a:latin typeface="宋体" panose="02010600030101010101" pitchFamily="2" charset="-122"/>
                <a:ea typeface="宋体" panose="02010600030101010101" pitchFamily="2" charset="-122"/>
                <a:cs typeface="宋体" panose="02010600030101010101" pitchFamily="2" charset="-122"/>
              </a:rPr>
              <a:t>。每棵子树的根结点</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有且仅有一个直接</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rPr>
              <a:t>前驱</a:t>
            </a:r>
            <a:r>
              <a:rPr lang="zh-CN" altLang="en-US" dirty="0">
                <a:latin typeface="宋体" panose="02010600030101010101" pitchFamily="2" charset="-122"/>
                <a:ea typeface="宋体" panose="02010600030101010101" pitchFamily="2" charset="-122"/>
                <a:cs typeface="宋体" panose="02010600030101010101" pitchFamily="2" charset="-122"/>
              </a:rPr>
              <a:t>，但</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有零个或多个直接</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rPr>
              <a:t>后继</a:t>
            </a: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887855" y="1556385"/>
            <a:ext cx="5249545" cy="829945"/>
          </a:xfrm>
          <a:prstGeom prst="rect">
            <a:avLst/>
          </a:prstGeom>
          <a:solidFill>
            <a:schemeClr val="accent5"/>
          </a:solidFill>
        </p:spPr>
        <p:txBody>
          <a:bodyPr wrap="square" rtlCol="0">
            <a:spAutoFit/>
          </a:bodyPr>
          <a:p>
            <a:r>
              <a:rPr lang="zh-CN" altLang="en-US" sz="4800">
                <a:solidFill>
                  <a:schemeClr val="bg1"/>
                </a:solidFill>
                <a:latin typeface="黑体" panose="02010609060101010101" pitchFamily="2" charset="-122"/>
                <a:ea typeface="黑体" panose="02010609060101010101" pitchFamily="2" charset="-122"/>
              </a:rPr>
              <a:t>注意：非线性结构</a:t>
            </a:r>
            <a:endParaRPr lang="zh-CN" altLang="en-US" sz="4800">
              <a:solidFill>
                <a:schemeClr val="bg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Text Box 3"/>
          <p:cNvSpPr txBox="1"/>
          <p:nvPr/>
        </p:nvSpPr>
        <p:spPr>
          <a:xfrm>
            <a:off x="0" y="0"/>
            <a:ext cx="9143365" cy="46158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(7) LeftChild</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bt</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x</a:t>
            </a:r>
            <a:r>
              <a:rPr lang="zh-CN" altLang="en-US" b="1" dirty="0">
                <a:solidFill>
                  <a:srgbClr val="FF0000"/>
                </a:solidFill>
                <a:latin typeface="Times New Roman" panose="02020603050405020304" pitchFamily="18" charset="0"/>
              </a:rPr>
              <a:t>）</a:t>
            </a:r>
            <a:r>
              <a:rPr lang="zh-CN" altLang="en-US" dirty="0">
                <a:latin typeface="Times New Roman" panose="02020603050405020304" pitchFamily="18" charset="0"/>
              </a:rPr>
              <a:t>：求左孩子。若结点</a:t>
            </a:r>
            <a:r>
              <a:rPr lang="en-US" altLang="zh-CN" dirty="0">
                <a:latin typeface="Times New Roman" panose="02020603050405020304" pitchFamily="18" charset="0"/>
              </a:rPr>
              <a:t>x</a:t>
            </a:r>
            <a:r>
              <a:rPr lang="zh-CN" altLang="en-US" dirty="0">
                <a:latin typeface="Times New Roman" panose="02020603050405020304" pitchFamily="18" charset="0"/>
              </a:rPr>
              <a:t>为叶子结点或</a:t>
            </a:r>
            <a:r>
              <a:rPr lang="en-US" altLang="zh-CN" dirty="0">
                <a:latin typeface="Times New Roman" panose="02020603050405020304" pitchFamily="18" charset="0"/>
              </a:rPr>
              <a:t>x</a:t>
            </a:r>
            <a:r>
              <a:rPr lang="zh-CN" altLang="en-US" dirty="0">
                <a:latin typeface="Times New Roman" panose="02020603050405020304" pitchFamily="18" charset="0"/>
              </a:rPr>
              <a:t>不在</a:t>
            </a:r>
            <a:r>
              <a:rPr lang="en-US" altLang="zh-CN" dirty="0">
                <a:latin typeface="Times New Roman" panose="02020603050405020304" pitchFamily="18" charset="0"/>
              </a:rPr>
              <a:t>bt</a:t>
            </a:r>
            <a:r>
              <a:rPr lang="zh-CN" altLang="en-US" dirty="0">
                <a:latin typeface="Times New Roman" panose="02020603050405020304" pitchFamily="18" charset="0"/>
              </a:rPr>
              <a:t>中，则返回“空”。 </a:t>
            </a:r>
            <a:endParaRPr lang="zh-CN" altLang="en-US" dirty="0">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(8) RightChild（bt，x）</a:t>
            </a:r>
            <a:r>
              <a:rPr lang="zh-CN" altLang="en-US" dirty="0">
                <a:latin typeface="Times New Roman" panose="02020603050405020304" pitchFamily="18" charset="0"/>
              </a:rPr>
              <a:t>：求右孩子。若结点</a:t>
            </a:r>
            <a:r>
              <a:rPr lang="en-US" altLang="zh-CN" dirty="0">
                <a:latin typeface="Times New Roman" panose="02020603050405020304" pitchFamily="18" charset="0"/>
              </a:rPr>
              <a:t>x</a:t>
            </a:r>
            <a:r>
              <a:rPr lang="zh-CN" altLang="en-US" dirty="0">
                <a:latin typeface="Times New Roman" panose="02020603050405020304" pitchFamily="18" charset="0"/>
              </a:rPr>
              <a:t>为叶子结点或</a:t>
            </a:r>
            <a:r>
              <a:rPr lang="en-US" altLang="zh-CN" dirty="0">
                <a:latin typeface="Times New Roman" panose="02020603050405020304" pitchFamily="18" charset="0"/>
              </a:rPr>
              <a:t>x</a:t>
            </a:r>
            <a:r>
              <a:rPr lang="zh-CN" altLang="en-US" dirty="0">
                <a:latin typeface="Times New Roman" panose="02020603050405020304" pitchFamily="18" charset="0"/>
              </a:rPr>
              <a:t>不在</a:t>
            </a:r>
            <a:r>
              <a:rPr lang="en-US" altLang="zh-CN" dirty="0">
                <a:latin typeface="Times New Roman" panose="02020603050405020304" pitchFamily="18" charset="0"/>
              </a:rPr>
              <a:t>bt</a:t>
            </a:r>
            <a:r>
              <a:rPr lang="zh-CN" altLang="en-US" dirty="0">
                <a:latin typeface="Times New Roman" panose="02020603050405020304" pitchFamily="18" charset="0"/>
              </a:rPr>
              <a:t>中，则返回“空”。 </a:t>
            </a:r>
            <a:endParaRPr lang="zh-CN" altLang="en-US" dirty="0">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(9) Traverse（bt）</a:t>
            </a:r>
            <a:r>
              <a:rPr lang="en-US" altLang="zh-CN" dirty="0">
                <a:latin typeface="Times New Roman" panose="02020603050405020304" pitchFamily="18" charset="0"/>
              </a:rPr>
              <a:t>: </a:t>
            </a:r>
            <a:r>
              <a:rPr lang="zh-CN" altLang="en-US" dirty="0">
                <a:latin typeface="Times New Roman" panose="02020603050405020304" pitchFamily="18" charset="0"/>
              </a:rPr>
              <a:t>遍历操作。按某个次序依次访问二叉树中每个结点一次且仅一次。 </a:t>
            </a:r>
            <a:endParaRPr lang="zh-CN" altLang="en-US" dirty="0">
              <a:latin typeface="Times New Roman" panose="02020603050405020304" pitchFamily="18" charset="0"/>
            </a:endParaRPr>
          </a:p>
          <a:p>
            <a:pPr marL="0" lvl="0" indent="0" eaLnBrk="1" hangingPunct="1">
              <a:lnSpc>
                <a:spcPct val="150000"/>
              </a:lnSpc>
              <a:spcBef>
                <a:spcPts val="0"/>
              </a:spcBef>
              <a:buFontTx/>
              <a:buNone/>
            </a:pPr>
            <a:r>
              <a:rPr lang="en-US" altLang="zh-CN" b="1" dirty="0">
                <a:solidFill>
                  <a:srgbClr val="FF0000"/>
                </a:solidFill>
                <a:latin typeface="Times New Roman" panose="02020603050405020304" pitchFamily="18" charset="0"/>
              </a:rPr>
              <a:t>(10) Clear（bt）</a:t>
            </a:r>
            <a:r>
              <a:rPr lang="zh-CN" altLang="en-US" dirty="0">
                <a:latin typeface="Times New Roman" panose="02020603050405020304" pitchFamily="18" charset="0"/>
              </a:rPr>
              <a:t>：清除操作。将二叉树</a:t>
            </a:r>
            <a:r>
              <a:rPr lang="en-US" altLang="zh-CN" dirty="0">
                <a:latin typeface="Times New Roman" panose="02020603050405020304" pitchFamily="18" charset="0"/>
              </a:rPr>
              <a:t>bt</a:t>
            </a:r>
            <a:r>
              <a:rPr lang="zh-CN" altLang="en-US" dirty="0">
                <a:latin typeface="Times New Roman" panose="02020603050405020304" pitchFamily="18" charset="0"/>
              </a:rPr>
              <a:t>置为空树。 </a:t>
            </a:r>
            <a:endParaRPr lang="zh-CN" altLang="en-US"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0" y="7175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6.2.2 </a:t>
            </a:r>
            <a:r>
              <a:rPr lang="zh-CN" altLang="en-US" sz="3200" b="1" dirty="0">
                <a:latin typeface="黑体" panose="02010609060101010101" pitchFamily="2" charset="-122"/>
                <a:ea typeface="黑体" panose="02010609060101010101" pitchFamily="2" charset="-122"/>
                <a:cs typeface="黑体" panose="02010609060101010101" pitchFamily="2" charset="-122"/>
              </a:rPr>
              <a:t>二</a:t>
            </a:r>
            <a:r>
              <a:rPr lang="en-US" altLang="zh-CN" sz="3200" b="1" dirty="0">
                <a:solidFill>
                  <a:srgbClr val="FF0000"/>
                </a:solidFill>
                <a:latin typeface="黑体" panose="02010609060101010101" pitchFamily="2" charset="-122"/>
                <a:ea typeface="黑体" panose="02010609060101010101" pitchFamily="2" charset="-122"/>
                <a:cs typeface="黑体" panose="02010609060101010101" pitchFamily="2" charset="-122"/>
              </a:rPr>
              <a:t>叉</a:t>
            </a:r>
            <a:r>
              <a:rPr lang="zh-CN" altLang="en-US" sz="3200" b="1" dirty="0">
                <a:latin typeface="黑体" panose="02010609060101010101" pitchFamily="2" charset="-122"/>
                <a:ea typeface="黑体" panose="02010609060101010101" pitchFamily="2" charset="-122"/>
                <a:cs typeface="黑体" panose="02010609060101010101" pitchFamily="2" charset="-122"/>
              </a:rPr>
              <a:t>树的性质</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9459" name="Text Box 3"/>
          <p:cNvSpPr txBox="1"/>
          <p:nvPr/>
        </p:nvSpPr>
        <p:spPr>
          <a:xfrm>
            <a:off x="-71755" y="895350"/>
            <a:ext cx="9658350" cy="5835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solidFill>
                  <a:srgbClr val="F42212"/>
                </a:solidFill>
                <a:latin typeface="黑体" panose="02010609060101010101" pitchFamily="2" charset="-122"/>
                <a:ea typeface="黑体" panose="02010609060101010101" pitchFamily="2" charset="-122"/>
                <a:cs typeface="黑体" panose="02010609060101010101" pitchFamily="2" charset="-122"/>
              </a:rPr>
              <a:t>性质</a:t>
            </a:r>
            <a:r>
              <a:rPr lang="en-US" altLang="zh-CN" sz="3200" b="1" dirty="0">
                <a:solidFill>
                  <a:srgbClr val="F42212"/>
                </a:solidFill>
                <a:latin typeface="黑体" panose="02010609060101010101" pitchFamily="2" charset="-122"/>
                <a:ea typeface="黑体" panose="02010609060101010101" pitchFamily="2" charset="-122"/>
                <a:cs typeface="黑体" panose="02010609060101010101" pitchFamily="2" charset="-122"/>
              </a:rPr>
              <a:t>1</a:t>
            </a:r>
            <a:r>
              <a:rPr lang="zh-CN" altLang="en-US" sz="3200" b="1" dirty="0">
                <a:latin typeface="黑体" panose="02010609060101010101" pitchFamily="2" charset="-122"/>
                <a:ea typeface="黑体" panose="02010609060101010101" pitchFamily="2" charset="-122"/>
                <a:cs typeface="黑体" panose="02010609060101010101" pitchFamily="2" charset="-122"/>
              </a:rPr>
              <a:t>：二叉树的第</a:t>
            </a:r>
            <a:r>
              <a:rPr lang="en-US" altLang="zh-CN" sz="3200" b="1" dirty="0">
                <a:latin typeface="黑体" panose="02010609060101010101" pitchFamily="2" charset="-122"/>
                <a:ea typeface="黑体" panose="02010609060101010101" pitchFamily="2" charset="-122"/>
                <a:cs typeface="黑体" panose="02010609060101010101" pitchFamily="2" charset="-122"/>
              </a:rPr>
              <a:t>i</a:t>
            </a:r>
            <a:r>
              <a:rPr lang="zh-CN" altLang="en-US" sz="3200" b="1" dirty="0">
                <a:latin typeface="黑体" panose="02010609060101010101" pitchFamily="2" charset="-122"/>
                <a:ea typeface="黑体" panose="02010609060101010101" pitchFamily="2" charset="-122"/>
                <a:cs typeface="黑体" panose="02010609060101010101" pitchFamily="2" charset="-122"/>
              </a:rPr>
              <a:t>层上至多有</a:t>
            </a:r>
            <a:r>
              <a:rPr lang="en-US" altLang="zh-CN" sz="3200" b="1" dirty="0">
                <a:latin typeface="黑体" panose="02010609060101010101" pitchFamily="2" charset="-122"/>
                <a:ea typeface="黑体" panose="02010609060101010101" pitchFamily="2" charset="-122"/>
                <a:cs typeface="黑体" panose="02010609060101010101" pitchFamily="2" charset="-122"/>
              </a:rPr>
              <a:t>2</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i-1</a:t>
            </a:r>
            <a:r>
              <a:rPr lang="zh-CN" altLang="en-US" sz="3200" b="1" dirty="0">
                <a:latin typeface="黑体" panose="02010609060101010101" pitchFamily="2" charset="-122"/>
                <a:ea typeface="黑体" panose="02010609060101010101" pitchFamily="2" charset="-122"/>
                <a:cs typeface="黑体" panose="02010609060101010101" pitchFamily="2" charset="-122"/>
              </a:rPr>
              <a:t>个结点</a:t>
            </a:r>
            <a:r>
              <a:rPr lang="en-US" altLang="zh-CN" sz="3200" b="1" dirty="0">
                <a:latin typeface="黑体" panose="02010609060101010101" pitchFamily="2" charset="-122"/>
                <a:ea typeface="黑体" panose="02010609060101010101" pitchFamily="2" charset="-122"/>
                <a:cs typeface="黑体" panose="02010609060101010101" pitchFamily="2" charset="-122"/>
              </a:rPr>
              <a:t>(i≥1)</a:t>
            </a:r>
            <a:r>
              <a:rPr lang="zh-CN" altLang="en-US" sz="3200" b="1" dirty="0">
                <a:latin typeface="黑体" panose="02010609060101010101" pitchFamily="2" charset="-122"/>
                <a:ea typeface="黑体" panose="02010609060101010101" pitchFamily="2" charset="-122"/>
                <a:cs typeface="黑体" panose="02010609060101010101" pitchFamily="2" charset="-122"/>
              </a:rPr>
              <a:t>。 </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9460" name="Text Box 4"/>
          <p:cNvSpPr txBox="1"/>
          <p:nvPr/>
        </p:nvSpPr>
        <p:spPr>
          <a:xfrm>
            <a:off x="0" y="2188845"/>
            <a:ext cx="9127490" cy="1337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）当</a:t>
            </a:r>
            <a:r>
              <a:rPr lang="en-US" altLang="zh-CN" sz="2600" dirty="0">
                <a:latin typeface="Times New Roman" panose="02020603050405020304" pitchFamily="18" charset="0"/>
              </a:rPr>
              <a:t>i=1</a:t>
            </a:r>
            <a:r>
              <a:rPr lang="zh-CN" altLang="en-US" sz="2600" dirty="0">
                <a:latin typeface="Times New Roman" panose="02020603050405020304" pitchFamily="18" charset="0"/>
              </a:rPr>
              <a:t>时，整个二叉树只有一个</a:t>
            </a:r>
            <a:r>
              <a:rPr lang="zh-CN" altLang="en-US" sz="2600" dirty="0">
                <a:latin typeface="Times New Roman" panose="02020603050405020304" pitchFamily="18" charset="0"/>
              </a:rPr>
              <a:t>结点，此时</a:t>
            </a:r>
            <a:r>
              <a:rPr lang="en-US" altLang="zh-CN" sz="2600" dirty="0">
                <a:latin typeface="Times New Roman" panose="02020603050405020304" pitchFamily="18" charset="0"/>
              </a:rPr>
              <a:t>2</a:t>
            </a:r>
            <a:r>
              <a:rPr lang="en-US" altLang="zh-CN" sz="2600" baseline="30000" dirty="0">
                <a:latin typeface="Times New Roman" panose="02020603050405020304" pitchFamily="18" charset="0"/>
              </a:rPr>
              <a:t>i</a:t>
            </a:r>
            <a:r>
              <a:rPr lang="en-US" altLang="zh-CN" sz="2600" dirty="0">
                <a:latin typeface="Times New Roman" panose="02020603050405020304" pitchFamily="18" charset="0"/>
              </a:rPr>
              <a:t>-1=2</a:t>
            </a:r>
            <a:r>
              <a:rPr lang="en-US" altLang="zh-CN" sz="2600" baseline="30000" dirty="0">
                <a:latin typeface="Times New Roman" panose="02020603050405020304" pitchFamily="18" charset="0"/>
              </a:rPr>
              <a:t>0</a:t>
            </a:r>
            <a:r>
              <a:rPr lang="en-US" altLang="zh-CN" sz="2600" dirty="0">
                <a:latin typeface="Times New Roman" panose="02020603050405020304" pitchFamily="18" charset="0"/>
              </a:rPr>
              <a:t>=1</a:t>
            </a:r>
            <a:r>
              <a:rPr lang="zh-CN" altLang="en-US" sz="2600" dirty="0">
                <a:latin typeface="Times New Roman" panose="02020603050405020304" pitchFamily="18" charset="0"/>
              </a:rPr>
              <a:t>，结论成立。</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19461" name="Text Box 5"/>
          <p:cNvSpPr txBox="1"/>
          <p:nvPr/>
        </p:nvSpPr>
        <p:spPr>
          <a:xfrm>
            <a:off x="0" y="1669415"/>
            <a:ext cx="6705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证明：</a:t>
            </a:r>
            <a:endParaRPr lang="zh-CN" altLang="en-US" b="1" dirty="0">
              <a:latin typeface="Times New Roman" panose="02020603050405020304" pitchFamily="18" charset="0"/>
            </a:endParaRPr>
          </a:p>
        </p:txBody>
      </p:sp>
      <p:sp>
        <p:nvSpPr>
          <p:cNvPr id="19462" name="Text Box 6"/>
          <p:cNvSpPr txBox="1"/>
          <p:nvPr/>
        </p:nvSpPr>
        <p:spPr>
          <a:xfrm>
            <a:off x="0" y="3552190"/>
            <a:ext cx="9127490"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a:t>
            </a:r>
            <a:r>
              <a:rPr lang="zh-CN" altLang="en-US" sz="2600" dirty="0">
                <a:latin typeface="Times New Roman" panose="02020603050405020304" pitchFamily="18" charset="0"/>
              </a:rPr>
              <a:t>假设</a:t>
            </a:r>
            <a:r>
              <a:rPr lang="en-US" altLang="zh-CN" sz="2600" dirty="0">
                <a:latin typeface="Times New Roman" panose="02020603050405020304" pitchFamily="18" charset="0"/>
              </a:rPr>
              <a:t>i=k</a:t>
            </a:r>
            <a:r>
              <a:rPr lang="zh-CN" altLang="en-US" sz="2600" dirty="0">
                <a:latin typeface="Times New Roman" panose="02020603050405020304" pitchFamily="18" charset="0"/>
              </a:rPr>
              <a:t>时结论成立，即第</a:t>
            </a:r>
            <a:r>
              <a:rPr lang="en-US" altLang="zh-CN" sz="2600" dirty="0">
                <a:latin typeface="Times New Roman" panose="02020603050405020304" pitchFamily="18" charset="0"/>
              </a:rPr>
              <a:t>k</a:t>
            </a:r>
            <a:r>
              <a:rPr lang="zh-CN" altLang="en-US" sz="2600" dirty="0">
                <a:latin typeface="Times New Roman" panose="02020603050405020304" pitchFamily="18" charset="0"/>
              </a:rPr>
              <a:t>层上结点总数最多为</a:t>
            </a:r>
            <a:r>
              <a:rPr lang="en-US" altLang="zh-CN" sz="2600" dirty="0">
                <a:latin typeface="Times New Roman" panose="02020603050405020304" pitchFamily="18" charset="0"/>
              </a:rPr>
              <a:t>2</a:t>
            </a:r>
            <a:r>
              <a:rPr lang="en-US" altLang="zh-CN" sz="2600" baseline="30000" dirty="0">
                <a:latin typeface="Times New Roman" panose="02020603050405020304" pitchFamily="18" charset="0"/>
              </a:rPr>
              <a:t>k-1</a:t>
            </a:r>
            <a:r>
              <a:rPr lang="zh-CN" altLang="en-US" sz="2600" dirty="0">
                <a:latin typeface="Times New Roman" panose="02020603050405020304" pitchFamily="18" charset="0"/>
              </a:rPr>
              <a:t>个。</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19463" name="Text Box 7"/>
          <p:cNvSpPr txBox="1"/>
          <p:nvPr/>
        </p:nvSpPr>
        <p:spPr>
          <a:xfrm>
            <a:off x="0" y="4370705"/>
            <a:ext cx="9294495" cy="4914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a:t>
            </a:r>
            <a:r>
              <a:rPr lang="zh-CN" altLang="en-US" sz="2600" dirty="0">
                <a:latin typeface="Times New Roman" panose="02020603050405020304" pitchFamily="18" charset="0"/>
              </a:rPr>
              <a:t>现证明当</a:t>
            </a:r>
            <a:r>
              <a:rPr lang="en-US" altLang="zh-CN" sz="2600" dirty="0">
                <a:latin typeface="Times New Roman" panose="02020603050405020304" pitchFamily="18" charset="0"/>
              </a:rPr>
              <a:t>i=k+1</a:t>
            </a:r>
            <a:r>
              <a:rPr lang="zh-CN" altLang="en-US" sz="2600" dirty="0">
                <a:latin typeface="Times New Roman" panose="02020603050405020304" pitchFamily="18" charset="0"/>
              </a:rPr>
              <a:t>时，结论成立： </a:t>
            </a:r>
            <a:endParaRPr lang="zh-CN" altLang="en-US" sz="2600" dirty="0">
              <a:latin typeface="Times New Roman" panose="02020603050405020304" pitchFamily="18" charset="0"/>
            </a:endParaRPr>
          </a:p>
        </p:txBody>
      </p:sp>
      <p:sp>
        <p:nvSpPr>
          <p:cNvPr id="19464" name="Text Box 8"/>
          <p:cNvSpPr txBox="1"/>
          <p:nvPr/>
        </p:nvSpPr>
        <p:spPr>
          <a:xfrm>
            <a:off x="-33020" y="4966335"/>
            <a:ext cx="9210675" cy="189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685165" eaLnBrk="1" hangingPunct="1">
              <a:lnSpc>
                <a:spcPct val="150000"/>
              </a:lnSpc>
              <a:spcBef>
                <a:spcPts val="0"/>
              </a:spcBef>
              <a:buFontTx/>
              <a:buNone/>
            </a:pPr>
            <a:r>
              <a:rPr lang="zh-CN" altLang="en-US" sz="2600" dirty="0">
                <a:latin typeface="Times New Roman" panose="02020603050405020304" pitchFamily="18" charset="0"/>
              </a:rPr>
              <a:t>因为二叉树中每个结点的度最大为</a:t>
            </a:r>
            <a:r>
              <a:rPr lang="en-US" altLang="zh-CN" sz="2600" dirty="0">
                <a:latin typeface="Times New Roman" panose="02020603050405020304" pitchFamily="18" charset="0"/>
              </a:rPr>
              <a:t>2</a:t>
            </a:r>
            <a:r>
              <a:rPr lang="zh-CN" altLang="en-US" sz="2600" dirty="0">
                <a:latin typeface="Times New Roman" panose="02020603050405020304" pitchFamily="18" charset="0"/>
              </a:rPr>
              <a:t>，则第</a:t>
            </a:r>
            <a:r>
              <a:rPr lang="en-US" altLang="zh-CN" sz="2600" dirty="0">
                <a:latin typeface="Times New Roman" panose="02020603050405020304" pitchFamily="18" charset="0"/>
              </a:rPr>
              <a:t>k+1</a:t>
            </a:r>
            <a:r>
              <a:rPr lang="zh-CN" altLang="en-US" sz="2600" dirty="0">
                <a:latin typeface="Times New Roman" panose="02020603050405020304" pitchFamily="18" charset="0"/>
              </a:rPr>
              <a:t>层的结点总数最多为第</a:t>
            </a:r>
            <a:r>
              <a:rPr lang="en-US" altLang="zh-CN" sz="2600" dirty="0">
                <a:latin typeface="Times New Roman" panose="02020603050405020304" pitchFamily="18" charset="0"/>
              </a:rPr>
              <a:t>k</a:t>
            </a:r>
            <a:r>
              <a:rPr lang="zh-CN" altLang="en-US" sz="2600" dirty="0">
                <a:latin typeface="Times New Roman" panose="02020603050405020304" pitchFamily="18" charset="0"/>
              </a:rPr>
              <a:t>层上结点最大数的</a:t>
            </a:r>
            <a:r>
              <a:rPr lang="en-US" altLang="zh-CN" sz="2600" dirty="0">
                <a:latin typeface="Times New Roman" panose="02020603050405020304" pitchFamily="18" charset="0"/>
              </a:rPr>
              <a:t>2</a:t>
            </a:r>
            <a:r>
              <a:rPr lang="zh-CN" altLang="en-US" sz="2600" dirty="0">
                <a:latin typeface="Times New Roman" panose="02020603050405020304" pitchFamily="18" charset="0"/>
              </a:rPr>
              <a:t>倍，即</a:t>
            </a:r>
            <a:r>
              <a:rPr lang="en-US" altLang="zh-CN" sz="2600" dirty="0">
                <a:latin typeface="Times New Roman" panose="02020603050405020304" pitchFamily="18" charset="0"/>
              </a:rPr>
              <a:t>2×2</a:t>
            </a:r>
            <a:r>
              <a:rPr lang="en-US" altLang="zh-CN" sz="2600" baseline="30000" dirty="0">
                <a:latin typeface="Times New Roman" panose="02020603050405020304" pitchFamily="18" charset="0"/>
              </a:rPr>
              <a:t>k-1</a:t>
            </a:r>
            <a:r>
              <a:rPr lang="en-US" altLang="zh-CN" sz="2600" dirty="0">
                <a:latin typeface="Times New Roman" panose="02020603050405020304" pitchFamily="18" charset="0"/>
              </a:rPr>
              <a:t>=2</a:t>
            </a:r>
            <a:r>
              <a:rPr lang="en-US" altLang="zh-CN" sz="2600" baseline="30000" dirty="0">
                <a:latin typeface="Times New Roman" panose="02020603050405020304" pitchFamily="18" charset="0"/>
              </a:rPr>
              <a:t>(k+1)-1</a:t>
            </a:r>
            <a:r>
              <a:rPr lang="zh-CN" altLang="en-US" sz="2600" dirty="0">
                <a:latin typeface="Times New Roman" panose="02020603050405020304" pitchFamily="18" charset="0"/>
              </a:rPr>
              <a:t>，故结论成立。 </a:t>
            </a:r>
            <a:endParaRPr lang="zh-CN" altLang="en-US" sz="26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0" y="375920"/>
            <a:ext cx="9594215" cy="5835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solidFill>
                  <a:srgbClr val="F42212"/>
                </a:solidFill>
                <a:latin typeface="黑体" panose="02010609060101010101" pitchFamily="2" charset="-122"/>
                <a:ea typeface="黑体" panose="02010609060101010101" pitchFamily="2" charset="-122"/>
                <a:cs typeface="黑体" panose="02010609060101010101" pitchFamily="2" charset="-122"/>
              </a:rPr>
              <a:t>性质</a:t>
            </a:r>
            <a:r>
              <a:rPr lang="en-US" altLang="zh-CN" sz="3200" b="1" dirty="0">
                <a:solidFill>
                  <a:srgbClr val="F42212"/>
                </a:solidFill>
                <a:latin typeface="黑体" panose="02010609060101010101" pitchFamily="2" charset="-122"/>
                <a:ea typeface="黑体" panose="02010609060101010101" pitchFamily="2" charset="-122"/>
                <a:cs typeface="黑体" panose="02010609060101010101" pitchFamily="2" charset="-122"/>
              </a:rPr>
              <a:t>2</a:t>
            </a:r>
            <a:r>
              <a:rPr lang="zh-CN" altLang="en-US" sz="3200" b="1" dirty="0">
                <a:latin typeface="黑体" panose="02010609060101010101" pitchFamily="2" charset="-122"/>
                <a:ea typeface="黑体" panose="02010609060101010101" pitchFamily="2" charset="-122"/>
                <a:cs typeface="黑体" panose="02010609060101010101" pitchFamily="2" charset="-122"/>
              </a:rPr>
              <a:t>：深度为</a:t>
            </a:r>
            <a:r>
              <a:rPr lang="en-US" altLang="zh-CN" sz="3200" b="1" dirty="0">
                <a:latin typeface="黑体" panose="02010609060101010101" pitchFamily="2" charset="-122"/>
                <a:ea typeface="黑体" panose="02010609060101010101" pitchFamily="2" charset="-122"/>
                <a:cs typeface="黑体" panose="02010609060101010101" pitchFamily="2" charset="-122"/>
              </a:rPr>
              <a:t>k</a:t>
            </a:r>
            <a:r>
              <a:rPr lang="zh-CN" altLang="en-US" sz="3200" b="1" dirty="0">
                <a:latin typeface="黑体" panose="02010609060101010101" pitchFamily="2" charset="-122"/>
                <a:ea typeface="黑体" panose="02010609060101010101" pitchFamily="2" charset="-122"/>
                <a:cs typeface="黑体" panose="02010609060101010101" pitchFamily="2" charset="-122"/>
              </a:rPr>
              <a:t>的二叉树至多有</a:t>
            </a:r>
            <a:r>
              <a:rPr lang="en-US" altLang="zh-CN" sz="3200" b="1" dirty="0">
                <a:latin typeface="黑体" panose="02010609060101010101" pitchFamily="2" charset="-122"/>
                <a:ea typeface="黑体" panose="02010609060101010101" pitchFamily="2" charset="-122"/>
                <a:cs typeface="黑体" panose="02010609060101010101" pitchFamily="2" charset="-122"/>
              </a:rPr>
              <a:t>2</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k</a:t>
            </a:r>
            <a:r>
              <a:rPr lang="en-US" altLang="zh-CN" sz="3200" b="1" dirty="0">
                <a:latin typeface="黑体" panose="02010609060101010101" pitchFamily="2" charset="-122"/>
                <a:ea typeface="黑体" panose="02010609060101010101" pitchFamily="2" charset="-122"/>
                <a:cs typeface="黑体" panose="02010609060101010101" pitchFamily="2" charset="-122"/>
              </a:rPr>
              <a:t>-1</a:t>
            </a:r>
            <a:r>
              <a:rPr lang="zh-CN" altLang="en-US" sz="3200" b="1" dirty="0">
                <a:latin typeface="黑体" panose="02010609060101010101" pitchFamily="2" charset="-122"/>
                <a:ea typeface="黑体" panose="02010609060101010101" pitchFamily="2" charset="-122"/>
                <a:cs typeface="黑体" panose="02010609060101010101" pitchFamily="2" charset="-122"/>
              </a:rPr>
              <a:t>个结点（</a:t>
            </a:r>
            <a:r>
              <a:rPr lang="en-US" altLang="zh-CN" sz="3200" b="1" dirty="0">
                <a:latin typeface="黑体" panose="02010609060101010101" pitchFamily="2" charset="-122"/>
                <a:ea typeface="黑体" panose="02010609060101010101" pitchFamily="2" charset="-122"/>
                <a:cs typeface="黑体" panose="02010609060101010101" pitchFamily="2" charset="-122"/>
              </a:rPr>
              <a:t>k≥1</a:t>
            </a:r>
            <a:r>
              <a:rPr lang="zh-CN" altLang="en-US" sz="3200" b="1" dirty="0">
                <a:latin typeface="黑体" panose="02010609060101010101" pitchFamily="2" charset="-122"/>
                <a:ea typeface="黑体" panose="02010609060101010101" pitchFamily="2" charset="-122"/>
                <a:cs typeface="黑体" panose="02010609060101010101" pitchFamily="2" charset="-122"/>
              </a:rPr>
              <a:t>）</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20483" name="Text Box 4"/>
          <p:cNvSpPr txBox="1"/>
          <p:nvPr/>
        </p:nvSpPr>
        <p:spPr>
          <a:xfrm>
            <a:off x="0" y="1150620"/>
            <a:ext cx="7467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证明：</a:t>
            </a:r>
            <a:endParaRPr lang="zh-CN" altLang="en-US" b="1" dirty="0">
              <a:latin typeface="Times New Roman" panose="02020603050405020304" pitchFamily="18" charset="0"/>
            </a:endParaRPr>
          </a:p>
        </p:txBody>
      </p:sp>
      <p:sp>
        <p:nvSpPr>
          <p:cNvPr id="20484" name="Text Box 5"/>
          <p:cNvSpPr txBox="1"/>
          <p:nvPr/>
        </p:nvSpPr>
        <p:spPr>
          <a:xfrm>
            <a:off x="0" y="1670050"/>
            <a:ext cx="914336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Times New Roman" panose="02020603050405020304" pitchFamily="18" charset="0"/>
              </a:rPr>
              <a:t>        </a:t>
            </a:r>
            <a:r>
              <a:rPr lang="zh-CN" altLang="en-US" dirty="0">
                <a:latin typeface="Times New Roman" panose="02020603050405020304" pitchFamily="18" charset="0"/>
              </a:rPr>
              <a:t>因为深度为</a:t>
            </a:r>
            <a:r>
              <a:rPr lang="en-US" altLang="zh-CN" dirty="0">
                <a:latin typeface="Times New Roman" panose="02020603050405020304" pitchFamily="18" charset="0"/>
              </a:rPr>
              <a:t>k</a:t>
            </a:r>
            <a:r>
              <a:rPr lang="zh-CN" altLang="en-US" dirty="0">
                <a:latin typeface="Times New Roman" panose="02020603050405020304" pitchFamily="18" charset="0"/>
              </a:rPr>
              <a:t>的二叉树，其结点总数的最大值是将二叉树每层上结点的最大值相加，所以深度为</a:t>
            </a:r>
            <a:r>
              <a:rPr lang="en-US" altLang="zh-CN" dirty="0">
                <a:latin typeface="Times New Roman" panose="02020603050405020304" pitchFamily="18" charset="0"/>
              </a:rPr>
              <a:t>k</a:t>
            </a:r>
            <a:r>
              <a:rPr lang="zh-CN" altLang="en-US" dirty="0">
                <a:latin typeface="Times New Roman" panose="02020603050405020304" pitchFamily="18" charset="0"/>
              </a:rPr>
              <a:t>的二叉树的结点总数至多为：</a:t>
            </a:r>
            <a:endParaRPr lang="zh-CN" altLang="en-US" dirty="0">
              <a:latin typeface="Times New Roman" panose="02020603050405020304" pitchFamily="18" charset="0"/>
            </a:endParaRPr>
          </a:p>
        </p:txBody>
      </p:sp>
      <p:grpSp>
        <p:nvGrpSpPr>
          <p:cNvPr id="20485" name="Group 14"/>
          <p:cNvGrpSpPr/>
          <p:nvPr/>
        </p:nvGrpSpPr>
        <p:grpSpPr>
          <a:xfrm>
            <a:off x="726440" y="3634740"/>
            <a:ext cx="8868410" cy="839788"/>
            <a:chOff x="432" y="2352"/>
            <a:chExt cx="5088" cy="529"/>
          </a:xfrm>
        </p:grpSpPr>
        <p:sp>
          <p:nvSpPr>
            <p:cNvPr id="20487" name="Text Box 7"/>
            <p:cNvSpPr txBox="1"/>
            <p:nvPr/>
          </p:nvSpPr>
          <p:spPr>
            <a:xfrm>
              <a:off x="432" y="2448"/>
              <a:ext cx="5088" cy="3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第</a:t>
              </a:r>
              <a:r>
                <a:rPr lang="en-US" altLang="zh-CN" b="1" dirty="0">
                  <a:latin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sym typeface="Symbol" panose="05050102010706020507" pitchFamily="18" charset="2"/>
                </a:rPr>
                <a:t>层上的最大结点个数</a:t>
              </a:r>
              <a:r>
                <a:rPr lang="en-US" altLang="zh-CN" b="1" dirty="0">
                  <a:latin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rPr>
                <a:t>2</a:t>
              </a:r>
              <a:r>
                <a:rPr lang="en-US" altLang="zh-CN" b="1" baseline="30000" dirty="0">
                  <a:latin typeface="Times New Roman" panose="02020603050405020304" pitchFamily="18" charset="0"/>
                </a:rPr>
                <a:t>i-1</a:t>
              </a:r>
              <a:r>
                <a:rPr lang="en-US" altLang="zh-CN" b="1" dirty="0">
                  <a:latin typeface="Times New Roman" panose="02020603050405020304" pitchFamily="18" charset="0"/>
                </a:rPr>
                <a:t>= 2</a:t>
              </a:r>
              <a:r>
                <a:rPr lang="en-US" altLang="zh-CN" b="1" baseline="30000" dirty="0">
                  <a:latin typeface="Times New Roman" panose="02020603050405020304" pitchFamily="18" charset="0"/>
                </a:rPr>
                <a:t>k</a:t>
              </a: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20488" name="Text Box 8"/>
            <p:cNvSpPr txBox="1"/>
            <p:nvPr/>
          </p:nvSpPr>
          <p:spPr>
            <a:xfrm>
              <a:off x="432" y="2688"/>
              <a:ext cx="288" cy="19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b="1" dirty="0">
                  <a:latin typeface="Times New Roman" panose="02020603050405020304" pitchFamily="18" charset="0"/>
                </a:rPr>
                <a:t>i=1</a:t>
              </a:r>
              <a:endParaRPr lang="en-US" altLang="zh-CN" sz="1400" b="1" dirty="0">
                <a:latin typeface="Times New Roman" panose="02020603050405020304" pitchFamily="18" charset="0"/>
              </a:endParaRPr>
            </a:p>
          </p:txBody>
        </p:sp>
        <p:sp>
          <p:nvSpPr>
            <p:cNvPr id="20489" name="Text Box 9"/>
            <p:cNvSpPr txBox="1"/>
            <p:nvPr/>
          </p:nvSpPr>
          <p:spPr>
            <a:xfrm>
              <a:off x="480" y="2352"/>
              <a:ext cx="288" cy="19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b="1" dirty="0">
                  <a:latin typeface="Times New Roman" panose="02020603050405020304" pitchFamily="18" charset="0"/>
                </a:rPr>
                <a:t>k</a:t>
              </a:r>
              <a:endParaRPr lang="en-US" altLang="zh-CN" sz="1400" b="1" dirty="0">
                <a:latin typeface="Times New Roman" panose="02020603050405020304" pitchFamily="18" charset="0"/>
              </a:endParaRPr>
            </a:p>
          </p:txBody>
        </p:sp>
        <p:sp>
          <p:nvSpPr>
            <p:cNvPr id="20490" name="Text Box 12"/>
            <p:cNvSpPr txBox="1"/>
            <p:nvPr/>
          </p:nvSpPr>
          <p:spPr>
            <a:xfrm>
              <a:off x="2874" y="2688"/>
              <a:ext cx="288" cy="19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b="1" dirty="0">
                  <a:latin typeface="Times New Roman" panose="02020603050405020304" pitchFamily="18" charset="0"/>
                </a:rPr>
                <a:t>i=1</a:t>
              </a:r>
              <a:endParaRPr lang="en-US" altLang="zh-CN" sz="1400" b="1" dirty="0">
                <a:latin typeface="Times New Roman" panose="02020603050405020304" pitchFamily="18" charset="0"/>
              </a:endParaRPr>
            </a:p>
          </p:txBody>
        </p:sp>
        <p:sp>
          <p:nvSpPr>
            <p:cNvPr id="20491" name="Text Box 13"/>
            <p:cNvSpPr txBox="1"/>
            <p:nvPr/>
          </p:nvSpPr>
          <p:spPr>
            <a:xfrm>
              <a:off x="2922" y="2352"/>
              <a:ext cx="288" cy="19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1400" b="1" dirty="0">
                  <a:latin typeface="Times New Roman" panose="02020603050405020304" pitchFamily="18" charset="0"/>
                </a:rPr>
                <a:t>k</a:t>
              </a:r>
              <a:endParaRPr lang="en-US" altLang="zh-CN" sz="1400" b="1" dirty="0">
                <a:latin typeface="Times New Roman" panose="02020603050405020304" pitchFamily="18" charset="0"/>
              </a:endParaRPr>
            </a:p>
          </p:txBody>
        </p:sp>
      </p:grpSp>
      <p:sp>
        <p:nvSpPr>
          <p:cNvPr id="20486" name="Text Box 15"/>
          <p:cNvSpPr txBox="1"/>
          <p:nvPr/>
        </p:nvSpPr>
        <p:spPr>
          <a:xfrm>
            <a:off x="0" y="4562475"/>
            <a:ext cx="7010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Times New Roman" panose="02020603050405020304" pitchFamily="18" charset="0"/>
              </a:rPr>
              <a:t>故结论成立。</a:t>
            </a:r>
            <a:endParaRPr lang="zh-CN" altLang="en-US"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0" y="-215265"/>
            <a:ext cx="9144000" cy="15684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sz="3200" b="1" dirty="0">
                <a:solidFill>
                  <a:srgbClr val="F42212"/>
                </a:solidFill>
                <a:latin typeface="黑体" panose="02010609060101010101" pitchFamily="2" charset="-122"/>
                <a:ea typeface="黑体" panose="02010609060101010101" pitchFamily="2" charset="-122"/>
                <a:cs typeface="黑体" panose="02010609060101010101" pitchFamily="2" charset="-122"/>
              </a:rPr>
              <a:t>性质</a:t>
            </a:r>
            <a:r>
              <a:rPr lang="en-US" altLang="zh-CN" sz="3200" b="1" dirty="0">
                <a:solidFill>
                  <a:srgbClr val="F42212"/>
                </a:solidFill>
                <a:latin typeface="黑体" panose="02010609060101010101" pitchFamily="2" charset="-122"/>
                <a:ea typeface="黑体" panose="02010609060101010101" pitchFamily="2" charset="-122"/>
                <a:cs typeface="黑体" panose="02010609060101010101" pitchFamily="2" charset="-122"/>
              </a:rPr>
              <a:t>3</a:t>
            </a:r>
            <a:r>
              <a:rPr lang="zh-CN" altLang="en-US" sz="3200" b="1" dirty="0">
                <a:latin typeface="黑体" panose="02010609060101010101" pitchFamily="2" charset="-122"/>
                <a:ea typeface="黑体" panose="02010609060101010101" pitchFamily="2" charset="-122"/>
                <a:cs typeface="黑体" panose="02010609060101010101" pitchFamily="2" charset="-122"/>
              </a:rPr>
              <a:t>：对任意一棵二叉树</a:t>
            </a:r>
            <a:r>
              <a:rPr lang="en-US" altLang="zh-CN" sz="3200" b="1" dirty="0">
                <a:latin typeface="黑体" panose="02010609060101010101" pitchFamily="2" charset="-122"/>
                <a:ea typeface="黑体" panose="02010609060101010101" pitchFamily="2" charset="-122"/>
                <a:cs typeface="黑体" panose="02010609060101010101" pitchFamily="2" charset="-122"/>
              </a:rPr>
              <a:t>T</a:t>
            </a:r>
            <a:r>
              <a:rPr lang="zh-CN" altLang="en-US" sz="3200" b="1" dirty="0">
                <a:latin typeface="黑体" panose="02010609060101010101" pitchFamily="2" charset="-122"/>
                <a:ea typeface="黑体" panose="02010609060101010101" pitchFamily="2" charset="-122"/>
                <a:cs typeface="黑体" panose="02010609060101010101" pitchFamily="2" charset="-122"/>
              </a:rPr>
              <a:t>，若终端结点数为</a:t>
            </a:r>
            <a:r>
              <a:rPr lang="en-US" altLang="zh-CN" sz="3200" b="1" dirty="0">
                <a:latin typeface="黑体" panose="02010609060101010101" pitchFamily="2" charset="-122"/>
                <a:ea typeface="黑体" panose="02010609060101010101" pitchFamily="2" charset="-122"/>
                <a:cs typeface="黑体" panose="02010609060101010101" pitchFamily="2" charset="-122"/>
              </a:rPr>
              <a:t>n</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0</a:t>
            </a:r>
            <a:r>
              <a:rPr lang="zh-CN" altLang="en-US" sz="3200" b="1" dirty="0">
                <a:latin typeface="黑体" panose="02010609060101010101" pitchFamily="2" charset="-122"/>
                <a:ea typeface="黑体" panose="02010609060101010101" pitchFamily="2" charset="-122"/>
                <a:cs typeface="黑体" panose="02010609060101010101" pitchFamily="2" charset="-122"/>
              </a:rPr>
              <a:t>，而其度数为</a:t>
            </a:r>
            <a:r>
              <a:rPr lang="en-US" altLang="zh-CN" sz="3200" b="1" dirty="0">
                <a:latin typeface="黑体" panose="02010609060101010101" pitchFamily="2" charset="-122"/>
                <a:ea typeface="黑体" panose="02010609060101010101" pitchFamily="2" charset="-122"/>
                <a:cs typeface="黑体" panose="02010609060101010101" pitchFamily="2" charset="-122"/>
              </a:rPr>
              <a:t>2</a:t>
            </a:r>
            <a:r>
              <a:rPr lang="zh-CN" altLang="en-US" sz="3200" b="1" dirty="0">
                <a:latin typeface="黑体" panose="02010609060101010101" pitchFamily="2" charset="-122"/>
                <a:ea typeface="黑体" panose="02010609060101010101" pitchFamily="2" charset="-122"/>
                <a:cs typeface="黑体" panose="02010609060101010101" pitchFamily="2" charset="-122"/>
              </a:rPr>
              <a:t>的结点数为</a:t>
            </a:r>
            <a:r>
              <a:rPr lang="en-US" altLang="zh-CN" sz="3200" b="1" dirty="0">
                <a:latin typeface="黑体" panose="02010609060101010101" pitchFamily="2" charset="-122"/>
                <a:ea typeface="黑体" panose="02010609060101010101" pitchFamily="2" charset="-122"/>
                <a:cs typeface="黑体" panose="02010609060101010101" pitchFamily="2" charset="-122"/>
              </a:rPr>
              <a:t>n</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2</a:t>
            </a:r>
            <a:r>
              <a:rPr lang="zh-CN" altLang="en-US" sz="3200" b="1" dirty="0">
                <a:latin typeface="黑体" panose="02010609060101010101" pitchFamily="2" charset="-122"/>
                <a:ea typeface="黑体" panose="02010609060101010101" pitchFamily="2" charset="-122"/>
                <a:cs typeface="黑体" panose="02010609060101010101" pitchFamily="2" charset="-122"/>
              </a:rPr>
              <a:t>，则</a:t>
            </a:r>
            <a:r>
              <a:rPr lang="en-US" altLang="zh-CN" sz="3200" b="1" dirty="0">
                <a:latin typeface="黑体" panose="02010609060101010101" pitchFamily="2" charset="-122"/>
                <a:ea typeface="黑体" panose="02010609060101010101" pitchFamily="2" charset="-122"/>
                <a:cs typeface="黑体" panose="02010609060101010101" pitchFamily="2" charset="-122"/>
              </a:rPr>
              <a:t>n</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0</a:t>
            </a:r>
            <a:r>
              <a:rPr lang="en-US" altLang="zh-CN" sz="3200" b="1" dirty="0">
                <a:latin typeface="黑体" panose="02010609060101010101" pitchFamily="2" charset="-122"/>
                <a:ea typeface="黑体" panose="02010609060101010101" pitchFamily="2" charset="-122"/>
                <a:cs typeface="黑体" panose="02010609060101010101" pitchFamily="2" charset="-122"/>
              </a:rPr>
              <a:t>= n</a:t>
            </a:r>
            <a:r>
              <a:rPr lang="en-US" altLang="zh-CN" sz="3200" b="1" baseline="-30000" dirty="0">
                <a:latin typeface="黑体" panose="02010609060101010101" pitchFamily="2" charset="-122"/>
                <a:ea typeface="黑体" panose="02010609060101010101" pitchFamily="2" charset="-122"/>
                <a:cs typeface="黑体" panose="02010609060101010101" pitchFamily="2" charset="-122"/>
              </a:rPr>
              <a:t>2</a:t>
            </a:r>
            <a:r>
              <a:rPr lang="en-US" altLang="zh-CN" sz="3200" b="1" dirty="0">
                <a:latin typeface="黑体" panose="02010609060101010101" pitchFamily="2" charset="-122"/>
                <a:ea typeface="黑体" panose="02010609060101010101" pitchFamily="2" charset="-122"/>
                <a:cs typeface="黑体" panose="02010609060101010101" pitchFamily="2" charset="-122"/>
              </a:rPr>
              <a:t>+1 </a:t>
            </a:r>
            <a:r>
              <a:rPr lang="zh-CN" altLang="en-US" sz="3200" b="1" dirty="0">
                <a:latin typeface="黑体" panose="02010609060101010101" pitchFamily="2" charset="-122"/>
                <a:ea typeface="黑体" panose="02010609060101010101" pitchFamily="2" charset="-122"/>
                <a:cs typeface="黑体" panose="02010609060101010101" pitchFamily="2" charset="-122"/>
              </a:rPr>
              <a:t>。</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21507" name="Text Box 4"/>
          <p:cNvSpPr txBox="1"/>
          <p:nvPr/>
        </p:nvSpPr>
        <p:spPr>
          <a:xfrm>
            <a:off x="0" y="1162050"/>
            <a:ext cx="9144635" cy="57238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ts val="0"/>
              </a:spcBef>
              <a:buFontTx/>
              <a:buNone/>
            </a:pPr>
            <a:r>
              <a:rPr lang="zh-CN" altLang="en-US" b="1" dirty="0">
                <a:latin typeface="Times New Roman" panose="02020603050405020304" pitchFamily="18" charset="0"/>
              </a:rPr>
              <a:t>证明：</a:t>
            </a:r>
            <a:endParaRPr lang="zh-CN" altLang="en-US" b="1" dirty="0">
              <a:latin typeface="Times New Roman" panose="02020603050405020304" pitchFamily="18" charset="0"/>
            </a:endParaRPr>
          </a:p>
          <a:p>
            <a:pPr marL="0" lvl="0" indent="0" algn="just" eaLnBrk="1" hangingPunct="1">
              <a:lnSpc>
                <a:spcPct val="150000"/>
              </a:lnSpc>
              <a:spcBef>
                <a:spcPts val="0"/>
              </a:spcBef>
              <a:buFontTx/>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）设二叉树中</a:t>
            </a:r>
            <a:r>
              <a:rPr lang="zh-CN" altLang="en-US" sz="2400" b="1" dirty="0">
                <a:solidFill>
                  <a:srgbClr val="FF0000"/>
                </a:solidFill>
                <a:latin typeface="Times New Roman" panose="02020603050405020304" pitchFamily="18" charset="0"/>
              </a:rPr>
              <a:t>结点总数为</a:t>
            </a:r>
            <a:r>
              <a:rPr lang="en-US" altLang="zh-CN" sz="2400" b="1" dirty="0">
                <a:solidFill>
                  <a:srgbClr val="FF0000"/>
                </a:solidFill>
                <a:latin typeface="Times New Roman" panose="02020603050405020304" pitchFamily="18" charset="0"/>
              </a:rPr>
              <a:t>n</a:t>
            </a:r>
            <a:r>
              <a:rPr lang="zh-CN" altLang="en-US" sz="2400" dirty="0">
                <a:latin typeface="Times New Roman" panose="02020603050405020304" pitchFamily="18" charset="0"/>
              </a:rPr>
              <a:t>，</a:t>
            </a:r>
            <a:r>
              <a:rPr lang="en-US" altLang="zh-CN" sz="2400" b="1" dirty="0">
                <a:solidFill>
                  <a:srgbClr val="FF0000"/>
                </a:solidFill>
                <a:latin typeface="Times New Roman" panose="02020603050405020304" pitchFamily="18" charset="0"/>
              </a:rPr>
              <a:t>n</a:t>
            </a:r>
            <a:r>
              <a:rPr lang="en-US" altLang="zh-CN" sz="2400" b="1" baseline="-30000"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为二叉树中度为</a:t>
            </a:r>
            <a:r>
              <a:rPr lang="en-US" altLang="zh-CN" sz="2400" b="1"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的结点总数</a:t>
            </a:r>
            <a:r>
              <a:rPr lang="zh-CN" altLang="en-US" sz="2400" dirty="0">
                <a:latin typeface="Times New Roman" panose="02020603050405020304" pitchFamily="18" charset="0"/>
              </a:rPr>
              <a:t>。因为二叉树中所有结点的度小于等于</a:t>
            </a:r>
            <a:r>
              <a:rPr lang="en-US" altLang="zh-CN" sz="2400" dirty="0">
                <a:latin typeface="Times New Roman" panose="02020603050405020304" pitchFamily="18" charset="0"/>
              </a:rPr>
              <a:t>2</a:t>
            </a:r>
            <a:r>
              <a:rPr lang="zh-CN" altLang="en-US" sz="2400" dirty="0">
                <a:latin typeface="Times New Roman" panose="02020603050405020304" pitchFamily="18" charset="0"/>
              </a:rPr>
              <a:t>，所以有	</a:t>
            </a:r>
            <a:r>
              <a:rPr lang="en-US" altLang="zh-CN" sz="2400" dirty="0">
                <a:latin typeface="Times New Roman" panose="02020603050405020304" pitchFamily="18" charset="0"/>
              </a:rPr>
              <a:t>n= n</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 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2</a:t>
            </a:r>
            <a:endParaRPr lang="en-US" altLang="zh-CN" sz="2400" dirty="0">
              <a:latin typeface="Times New Roman" panose="02020603050405020304" pitchFamily="18" charset="0"/>
            </a:endParaRPr>
          </a:p>
          <a:p>
            <a:pPr marL="0" lvl="0" indent="0" algn="just" eaLnBrk="1" hangingPunct="1">
              <a:lnSpc>
                <a:spcPct val="150000"/>
              </a:lnSpc>
              <a:spcBef>
                <a:spcPts val="0"/>
              </a:spcBef>
              <a:buFontTx/>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）设二叉树中</a:t>
            </a:r>
            <a:r>
              <a:rPr lang="zh-CN" altLang="en-US" sz="2400" b="1" dirty="0">
                <a:solidFill>
                  <a:srgbClr val="FF0000"/>
                </a:solidFill>
                <a:latin typeface="Times New Roman" panose="02020603050405020304" pitchFamily="18" charset="0"/>
              </a:rPr>
              <a:t>分支数目为</a:t>
            </a:r>
            <a:r>
              <a:rPr lang="en-US" altLang="zh-CN" sz="2400" b="1" dirty="0">
                <a:solidFill>
                  <a:srgbClr val="FF0000"/>
                </a:solidFill>
                <a:latin typeface="Times New Roman" panose="02020603050405020304" pitchFamily="18" charset="0"/>
              </a:rPr>
              <a:t>B</a:t>
            </a:r>
            <a:r>
              <a:rPr lang="zh-CN" altLang="en-US" sz="2400" dirty="0">
                <a:latin typeface="Times New Roman" panose="02020603050405020304" pitchFamily="18" charset="0"/>
              </a:rPr>
              <a:t>，因为除根结点外，每个结点均对应一个进入它的分支，所以有：</a:t>
            </a:r>
            <a:r>
              <a:rPr lang="en-US" altLang="zh-CN" sz="2400" dirty="0">
                <a:latin typeface="Times New Roman" panose="02020603050405020304" pitchFamily="18" charset="0"/>
              </a:rPr>
              <a:t>n=B+1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algn="just" eaLnBrk="1" hangingPunct="1">
              <a:lnSpc>
                <a:spcPct val="150000"/>
              </a:lnSpc>
              <a:spcBef>
                <a:spcPts val="0"/>
              </a:spcBef>
              <a:buFontTx/>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）又因为二叉树中的分支都是由度为</a:t>
            </a:r>
            <a:r>
              <a:rPr lang="en-US" altLang="zh-CN" sz="2400" dirty="0">
                <a:latin typeface="Times New Roman" panose="02020603050405020304" pitchFamily="18" charset="0"/>
              </a:rPr>
              <a:t>1</a:t>
            </a:r>
            <a:r>
              <a:rPr lang="zh-CN" altLang="en-US" sz="2400" dirty="0">
                <a:latin typeface="Times New Roman" panose="02020603050405020304" pitchFamily="18" charset="0"/>
              </a:rPr>
              <a:t>和度为</a:t>
            </a:r>
            <a:r>
              <a:rPr lang="en-US" altLang="zh-CN" sz="2400" dirty="0">
                <a:latin typeface="Times New Roman" panose="02020603050405020304" pitchFamily="18" charset="0"/>
              </a:rPr>
              <a:t>2</a:t>
            </a:r>
            <a:r>
              <a:rPr lang="zh-CN" altLang="en-US" sz="2400" dirty="0">
                <a:latin typeface="Times New Roman" panose="02020603050405020304" pitchFamily="18" charset="0"/>
              </a:rPr>
              <a:t>的结点发出，所以分支数目为：	</a:t>
            </a:r>
            <a:r>
              <a:rPr lang="en-US" altLang="zh-CN" sz="2400" dirty="0">
                <a:latin typeface="Times New Roman" panose="02020603050405020304" pitchFamily="18" charset="0"/>
              </a:rPr>
              <a:t>B=n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+2n</a:t>
            </a:r>
            <a:r>
              <a:rPr lang="en-US" altLang="zh-CN" sz="2400" baseline="-30000" dirty="0">
                <a:latin typeface="Times New Roman" panose="02020603050405020304" pitchFamily="18" charset="0"/>
              </a:rPr>
              <a:t>2</a:t>
            </a:r>
            <a:endParaRPr lang="en-US" altLang="zh-CN" sz="2400" dirty="0">
              <a:latin typeface="Times New Roman" panose="02020603050405020304" pitchFamily="18" charset="0"/>
            </a:endParaRPr>
          </a:p>
          <a:p>
            <a:pPr marL="0" lvl="0" indent="0" algn="just" eaLnBrk="1" hangingPunct="1">
              <a:lnSpc>
                <a:spcPct val="150000"/>
              </a:lnSpc>
              <a:spcBef>
                <a:spcPts val="0"/>
              </a:spcBef>
              <a:buFontTx/>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）整理上述两式可得到：</a:t>
            </a:r>
            <a:r>
              <a:rPr lang="en-US" altLang="zh-CN" sz="2400" dirty="0">
                <a:latin typeface="Times New Roman" panose="02020603050405020304" pitchFamily="18" charset="0"/>
              </a:rPr>
              <a:t>n=B+1=n1+2n2+1</a:t>
            </a:r>
            <a:endParaRPr lang="en-US" altLang="zh-CN" sz="2400" dirty="0">
              <a:latin typeface="Times New Roman" panose="02020603050405020304" pitchFamily="18" charset="0"/>
            </a:endParaRPr>
          </a:p>
          <a:p>
            <a:pPr marL="0" lvl="0" indent="0" eaLnBrk="1" hangingPunct="1">
              <a:lnSpc>
                <a:spcPct val="150000"/>
              </a:lnSpc>
              <a:spcBef>
                <a:spcPts val="0"/>
              </a:spcBef>
              <a:buFontTx/>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5</a:t>
            </a:r>
            <a:r>
              <a:rPr lang="zh-CN" altLang="en-US" sz="2400" dirty="0">
                <a:latin typeface="Times New Roman" panose="02020603050405020304" pitchFamily="18" charset="0"/>
              </a:rPr>
              <a:t>）将</a:t>
            </a:r>
            <a:r>
              <a:rPr lang="en-US" altLang="zh-CN" sz="2400" dirty="0">
                <a:latin typeface="Times New Roman" panose="02020603050405020304" pitchFamily="18" charset="0"/>
              </a:rPr>
              <a:t>n= n</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 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代入上式得出</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 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+2n</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lnSpc>
                <a:spcPct val="150000"/>
              </a:lnSpc>
              <a:spcBef>
                <a:spcPts val="0"/>
              </a:spcBef>
              <a:buFontTx/>
              <a:buNone/>
            </a:pPr>
            <a:r>
              <a:rPr lang="zh-CN" altLang="en-US" sz="2400" dirty="0">
                <a:latin typeface="Times New Roman" panose="02020603050405020304" pitchFamily="18" charset="0"/>
              </a:rPr>
              <a:t>整理后得</a:t>
            </a:r>
            <a:r>
              <a:rPr lang="en-US" altLang="zh-CN" sz="2400" dirty="0">
                <a:solidFill>
                  <a:srgbClr val="F42212"/>
                </a:solidFill>
                <a:latin typeface="Times New Roman" panose="02020603050405020304" pitchFamily="18" charset="0"/>
              </a:rPr>
              <a:t>n</a:t>
            </a:r>
            <a:r>
              <a:rPr lang="en-US" altLang="zh-CN" sz="2400" baseline="-30000" dirty="0">
                <a:solidFill>
                  <a:srgbClr val="F42212"/>
                </a:solidFill>
                <a:latin typeface="Times New Roman" panose="02020603050405020304" pitchFamily="18" charset="0"/>
              </a:rPr>
              <a:t>0</a:t>
            </a:r>
            <a:r>
              <a:rPr lang="en-US" altLang="zh-CN" sz="2400" dirty="0">
                <a:solidFill>
                  <a:srgbClr val="F42212"/>
                </a:solidFill>
                <a:latin typeface="Times New Roman" panose="02020603050405020304" pitchFamily="18" charset="0"/>
              </a:rPr>
              <a:t>= n</a:t>
            </a:r>
            <a:r>
              <a:rPr lang="en-US" altLang="zh-CN" sz="2400" baseline="-30000" dirty="0">
                <a:solidFill>
                  <a:srgbClr val="F42212"/>
                </a:solidFill>
                <a:latin typeface="Times New Roman" panose="02020603050405020304" pitchFamily="18" charset="0"/>
              </a:rPr>
              <a:t>2</a:t>
            </a:r>
            <a:r>
              <a:rPr lang="en-US" altLang="zh-CN" sz="2400" dirty="0">
                <a:solidFill>
                  <a:srgbClr val="F42212"/>
                </a:solidFill>
                <a:latin typeface="Times New Roman" panose="02020603050405020304" pitchFamily="18" charset="0"/>
              </a:rPr>
              <a:t>+1</a:t>
            </a:r>
            <a:r>
              <a:rPr lang="zh-CN" altLang="en-US" sz="2400" dirty="0">
                <a:latin typeface="Times New Roman" panose="02020603050405020304" pitchFamily="18" charset="0"/>
              </a:rPr>
              <a:t>，故结论成立。 </a:t>
            </a:r>
            <a:endParaRPr lang="zh-CN" altLang="en-US" sz="24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114300" y="376555"/>
            <a:ext cx="81534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两种特殊的二叉树</a:t>
            </a:r>
            <a:endParaRPr lang="zh-CN" altLang="en-US" sz="3200" b="1" dirty="0">
              <a:latin typeface="Times New Roman" panose="02020603050405020304" pitchFamily="18" charset="0"/>
            </a:endParaRPr>
          </a:p>
        </p:txBody>
      </p:sp>
      <p:sp>
        <p:nvSpPr>
          <p:cNvPr id="22531" name="Text Box 3"/>
          <p:cNvSpPr txBox="1"/>
          <p:nvPr/>
        </p:nvSpPr>
        <p:spPr>
          <a:xfrm>
            <a:off x="635" y="1140460"/>
            <a:ext cx="914336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42212"/>
                </a:solidFill>
                <a:latin typeface="Times New Roman" panose="02020603050405020304" pitchFamily="18" charset="0"/>
              </a:rPr>
              <a:t>满二叉树</a:t>
            </a:r>
            <a:r>
              <a:rPr lang="zh-CN" altLang="en-US" b="1" dirty="0">
                <a:latin typeface="Times New Roman" panose="02020603050405020304" pitchFamily="18" charset="0"/>
              </a:rPr>
              <a:t>：</a:t>
            </a:r>
            <a:r>
              <a:rPr lang="zh-CN" altLang="en-US" dirty="0">
                <a:latin typeface="Times New Roman" panose="02020603050405020304" pitchFamily="18" charset="0"/>
              </a:rPr>
              <a:t>深度为</a:t>
            </a:r>
            <a:r>
              <a:rPr lang="en-US" altLang="zh-CN" dirty="0">
                <a:latin typeface="Times New Roman" panose="02020603050405020304" pitchFamily="18" charset="0"/>
              </a:rPr>
              <a:t>k</a:t>
            </a:r>
            <a:r>
              <a:rPr lang="zh-CN" altLang="en-US" dirty="0">
                <a:latin typeface="Times New Roman" panose="02020603050405020304" pitchFamily="18" charset="0"/>
              </a:rPr>
              <a:t>且有</a:t>
            </a:r>
            <a:r>
              <a:rPr lang="en-US" altLang="zh-CN" dirty="0">
                <a:latin typeface="Times New Roman" panose="02020603050405020304" pitchFamily="18" charset="0"/>
              </a:rPr>
              <a:t>2</a:t>
            </a:r>
            <a:r>
              <a:rPr lang="en-US" altLang="zh-CN" baseline="30000"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个结点的二叉树。在满二叉树中，每层结点都是满的，即每层结点都具有最大结点数。 </a:t>
            </a:r>
            <a:endParaRPr lang="zh-CN" altLang="en-US" dirty="0">
              <a:latin typeface="Times New Roman" panose="02020603050405020304" pitchFamily="18" charset="0"/>
            </a:endParaRPr>
          </a:p>
        </p:txBody>
      </p:sp>
      <p:grpSp>
        <p:nvGrpSpPr>
          <p:cNvPr id="22532" name="Group 34"/>
          <p:cNvGrpSpPr/>
          <p:nvPr/>
        </p:nvGrpSpPr>
        <p:grpSpPr>
          <a:xfrm>
            <a:off x="1600200" y="2971800"/>
            <a:ext cx="5943600" cy="2362200"/>
            <a:chOff x="1008" y="1872"/>
            <a:chExt cx="3744" cy="1488"/>
          </a:xfrm>
        </p:grpSpPr>
        <p:sp>
          <p:nvSpPr>
            <p:cNvPr id="22534" name="Oval 4"/>
            <p:cNvSpPr/>
            <p:nvPr/>
          </p:nvSpPr>
          <p:spPr>
            <a:xfrm>
              <a:off x="2688" y="1872"/>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2535" name="Oval 5"/>
            <p:cNvSpPr/>
            <p:nvPr/>
          </p:nvSpPr>
          <p:spPr>
            <a:xfrm>
              <a:off x="1920" y="2208"/>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2536" name="Oval 6"/>
            <p:cNvSpPr/>
            <p:nvPr/>
          </p:nvSpPr>
          <p:spPr>
            <a:xfrm>
              <a:off x="3600" y="2256"/>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2537" name="Oval 7"/>
            <p:cNvSpPr/>
            <p:nvPr/>
          </p:nvSpPr>
          <p:spPr>
            <a:xfrm>
              <a:off x="1392"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4</a:t>
              </a:r>
              <a:endParaRPr lang="en-US" altLang="zh-CN" sz="2400" b="1" dirty="0">
                <a:solidFill>
                  <a:schemeClr val="bg1"/>
                </a:solidFill>
                <a:latin typeface="Times New Roman" panose="02020603050405020304" pitchFamily="18" charset="0"/>
              </a:endParaRPr>
            </a:p>
          </p:txBody>
        </p:sp>
        <p:sp>
          <p:nvSpPr>
            <p:cNvPr id="22538" name="Oval 8"/>
            <p:cNvSpPr/>
            <p:nvPr/>
          </p:nvSpPr>
          <p:spPr>
            <a:xfrm>
              <a:off x="2304"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5</a:t>
              </a:r>
              <a:endParaRPr lang="en-US" altLang="zh-CN" sz="2400" b="1" dirty="0">
                <a:solidFill>
                  <a:schemeClr val="bg1"/>
                </a:solidFill>
                <a:latin typeface="Times New Roman" panose="02020603050405020304" pitchFamily="18" charset="0"/>
              </a:endParaRPr>
            </a:p>
          </p:txBody>
        </p:sp>
        <p:sp>
          <p:nvSpPr>
            <p:cNvPr id="22539" name="Oval 9"/>
            <p:cNvSpPr/>
            <p:nvPr/>
          </p:nvSpPr>
          <p:spPr>
            <a:xfrm>
              <a:off x="3216"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6</a:t>
              </a:r>
              <a:endParaRPr lang="en-US" altLang="zh-CN" sz="2400" b="1" dirty="0">
                <a:solidFill>
                  <a:schemeClr val="bg1"/>
                </a:solidFill>
                <a:latin typeface="Times New Roman" panose="02020603050405020304" pitchFamily="18" charset="0"/>
              </a:endParaRPr>
            </a:p>
          </p:txBody>
        </p:sp>
        <p:sp>
          <p:nvSpPr>
            <p:cNvPr id="22540" name="Oval 10"/>
            <p:cNvSpPr/>
            <p:nvPr/>
          </p:nvSpPr>
          <p:spPr>
            <a:xfrm>
              <a:off x="4080"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7</a:t>
              </a:r>
              <a:endParaRPr lang="en-US" altLang="zh-CN" sz="2400" b="1" dirty="0">
                <a:solidFill>
                  <a:schemeClr val="bg1"/>
                </a:solidFill>
                <a:latin typeface="Times New Roman" panose="02020603050405020304" pitchFamily="18" charset="0"/>
              </a:endParaRPr>
            </a:p>
          </p:txBody>
        </p:sp>
        <p:sp>
          <p:nvSpPr>
            <p:cNvPr id="22541" name="Line 11"/>
            <p:cNvSpPr/>
            <p:nvPr/>
          </p:nvSpPr>
          <p:spPr>
            <a:xfrm flipH="1">
              <a:off x="2160" y="2016"/>
              <a:ext cx="528" cy="240"/>
            </a:xfrm>
            <a:prstGeom prst="line">
              <a:avLst/>
            </a:prstGeom>
            <a:ln w="9525" cap="flat" cmpd="sng">
              <a:solidFill>
                <a:schemeClr val="tx1"/>
              </a:solidFill>
              <a:prstDash val="solid"/>
              <a:miter/>
              <a:headEnd type="none" w="med" len="med"/>
              <a:tailEnd type="none" w="med" len="med"/>
            </a:ln>
          </p:spPr>
        </p:sp>
        <p:sp>
          <p:nvSpPr>
            <p:cNvPr id="22542" name="Line 12"/>
            <p:cNvSpPr/>
            <p:nvPr/>
          </p:nvSpPr>
          <p:spPr>
            <a:xfrm>
              <a:off x="2976" y="2016"/>
              <a:ext cx="624" cy="336"/>
            </a:xfrm>
            <a:prstGeom prst="line">
              <a:avLst/>
            </a:prstGeom>
            <a:ln w="9525" cap="flat" cmpd="sng">
              <a:solidFill>
                <a:schemeClr val="tx1"/>
              </a:solidFill>
              <a:prstDash val="solid"/>
              <a:miter/>
              <a:headEnd type="none" w="med" len="med"/>
              <a:tailEnd type="none" w="med" len="med"/>
            </a:ln>
          </p:spPr>
        </p:sp>
        <p:sp>
          <p:nvSpPr>
            <p:cNvPr id="22543" name="Line 13"/>
            <p:cNvSpPr/>
            <p:nvPr/>
          </p:nvSpPr>
          <p:spPr>
            <a:xfrm flipH="1">
              <a:off x="1632" y="2400"/>
              <a:ext cx="336" cy="288"/>
            </a:xfrm>
            <a:prstGeom prst="line">
              <a:avLst/>
            </a:prstGeom>
            <a:ln w="9525" cap="flat" cmpd="sng">
              <a:solidFill>
                <a:schemeClr val="tx1"/>
              </a:solidFill>
              <a:prstDash val="solid"/>
              <a:miter/>
              <a:headEnd type="none" w="med" len="med"/>
              <a:tailEnd type="none" w="med" len="med"/>
            </a:ln>
          </p:spPr>
        </p:sp>
        <p:sp>
          <p:nvSpPr>
            <p:cNvPr id="22544" name="Line 14"/>
            <p:cNvSpPr/>
            <p:nvPr/>
          </p:nvSpPr>
          <p:spPr>
            <a:xfrm>
              <a:off x="2208" y="2400"/>
              <a:ext cx="192" cy="240"/>
            </a:xfrm>
            <a:prstGeom prst="line">
              <a:avLst/>
            </a:prstGeom>
            <a:ln w="9525" cap="flat" cmpd="sng">
              <a:solidFill>
                <a:schemeClr val="tx1"/>
              </a:solidFill>
              <a:prstDash val="solid"/>
              <a:miter/>
              <a:headEnd type="none" w="med" len="med"/>
              <a:tailEnd type="none" w="med" len="med"/>
            </a:ln>
          </p:spPr>
        </p:sp>
        <p:sp>
          <p:nvSpPr>
            <p:cNvPr id="22545" name="Line 15"/>
            <p:cNvSpPr/>
            <p:nvPr/>
          </p:nvSpPr>
          <p:spPr>
            <a:xfrm flipH="1">
              <a:off x="3456" y="2448"/>
              <a:ext cx="192" cy="240"/>
            </a:xfrm>
            <a:prstGeom prst="line">
              <a:avLst/>
            </a:prstGeom>
            <a:ln w="9525" cap="flat" cmpd="sng">
              <a:solidFill>
                <a:schemeClr val="tx1"/>
              </a:solidFill>
              <a:prstDash val="solid"/>
              <a:miter/>
              <a:headEnd type="none" w="med" len="med"/>
              <a:tailEnd type="none" w="med" len="med"/>
            </a:ln>
          </p:spPr>
        </p:sp>
        <p:sp>
          <p:nvSpPr>
            <p:cNvPr id="22546" name="Line 16"/>
            <p:cNvSpPr/>
            <p:nvPr/>
          </p:nvSpPr>
          <p:spPr>
            <a:xfrm>
              <a:off x="3888" y="2448"/>
              <a:ext cx="288" cy="240"/>
            </a:xfrm>
            <a:prstGeom prst="line">
              <a:avLst/>
            </a:prstGeom>
            <a:ln w="9525" cap="flat" cmpd="sng">
              <a:solidFill>
                <a:schemeClr val="tx1"/>
              </a:solidFill>
              <a:prstDash val="solid"/>
              <a:miter/>
              <a:headEnd type="none" w="med" len="med"/>
              <a:tailEnd type="none" w="med" len="med"/>
            </a:ln>
          </p:spPr>
        </p:sp>
        <p:sp>
          <p:nvSpPr>
            <p:cNvPr id="22547" name="Oval 18"/>
            <p:cNvSpPr/>
            <p:nvPr/>
          </p:nvSpPr>
          <p:spPr>
            <a:xfrm>
              <a:off x="1008"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8</a:t>
              </a:r>
              <a:endParaRPr lang="en-US" altLang="zh-CN" sz="2400" b="1" dirty="0">
                <a:solidFill>
                  <a:schemeClr val="bg1"/>
                </a:solidFill>
                <a:latin typeface="Times New Roman" panose="02020603050405020304" pitchFamily="18" charset="0"/>
              </a:endParaRPr>
            </a:p>
          </p:txBody>
        </p:sp>
        <p:sp>
          <p:nvSpPr>
            <p:cNvPr id="22548" name="Oval 19"/>
            <p:cNvSpPr/>
            <p:nvPr/>
          </p:nvSpPr>
          <p:spPr>
            <a:xfrm>
              <a:off x="163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9</a:t>
              </a:r>
              <a:endParaRPr lang="en-US" altLang="zh-CN" sz="2400" b="1" dirty="0">
                <a:solidFill>
                  <a:schemeClr val="bg1"/>
                </a:solidFill>
                <a:latin typeface="Times New Roman" panose="02020603050405020304" pitchFamily="18" charset="0"/>
              </a:endParaRPr>
            </a:p>
          </p:txBody>
        </p:sp>
        <p:sp>
          <p:nvSpPr>
            <p:cNvPr id="22549" name="Oval 20"/>
            <p:cNvSpPr/>
            <p:nvPr/>
          </p:nvSpPr>
          <p:spPr>
            <a:xfrm>
              <a:off x="201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10</a:t>
              </a:r>
              <a:endParaRPr lang="en-US" altLang="zh-CN" sz="2400" b="1" dirty="0">
                <a:solidFill>
                  <a:schemeClr val="bg1"/>
                </a:solidFill>
                <a:latin typeface="Times New Roman" panose="02020603050405020304" pitchFamily="18" charset="0"/>
              </a:endParaRPr>
            </a:p>
          </p:txBody>
        </p:sp>
        <p:sp>
          <p:nvSpPr>
            <p:cNvPr id="22550" name="Oval 21"/>
            <p:cNvSpPr/>
            <p:nvPr/>
          </p:nvSpPr>
          <p:spPr>
            <a:xfrm>
              <a:off x="25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22551" name="Oval 22"/>
            <p:cNvSpPr/>
            <p:nvPr/>
          </p:nvSpPr>
          <p:spPr>
            <a:xfrm>
              <a:off x="297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12</a:t>
              </a:r>
              <a:endParaRPr lang="en-US" altLang="zh-CN" sz="2400" b="1" dirty="0">
                <a:solidFill>
                  <a:schemeClr val="bg1"/>
                </a:solidFill>
                <a:latin typeface="Times New Roman" panose="02020603050405020304" pitchFamily="18" charset="0"/>
              </a:endParaRPr>
            </a:p>
          </p:txBody>
        </p:sp>
        <p:sp>
          <p:nvSpPr>
            <p:cNvPr id="22552" name="Oval 23"/>
            <p:cNvSpPr/>
            <p:nvPr/>
          </p:nvSpPr>
          <p:spPr>
            <a:xfrm>
              <a:off x="345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13</a:t>
              </a:r>
              <a:endParaRPr lang="en-US" altLang="zh-CN" sz="2400" b="1" dirty="0">
                <a:solidFill>
                  <a:schemeClr val="bg1"/>
                </a:solidFill>
                <a:latin typeface="Times New Roman" panose="02020603050405020304" pitchFamily="18" charset="0"/>
              </a:endParaRPr>
            </a:p>
          </p:txBody>
        </p:sp>
        <p:sp>
          <p:nvSpPr>
            <p:cNvPr id="22553" name="Oval 24"/>
            <p:cNvSpPr/>
            <p:nvPr/>
          </p:nvSpPr>
          <p:spPr>
            <a:xfrm>
              <a:off x="37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14</a:t>
              </a:r>
              <a:endParaRPr lang="en-US" altLang="zh-CN" sz="2400" b="1" dirty="0">
                <a:solidFill>
                  <a:schemeClr val="bg1"/>
                </a:solidFill>
                <a:latin typeface="Times New Roman" panose="02020603050405020304" pitchFamily="18" charset="0"/>
              </a:endParaRPr>
            </a:p>
          </p:txBody>
        </p:sp>
        <p:sp>
          <p:nvSpPr>
            <p:cNvPr id="22554" name="Oval 25"/>
            <p:cNvSpPr/>
            <p:nvPr/>
          </p:nvSpPr>
          <p:spPr>
            <a:xfrm>
              <a:off x="4464"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15</a:t>
              </a:r>
              <a:endParaRPr lang="en-US" altLang="zh-CN" sz="2400" b="1" dirty="0">
                <a:solidFill>
                  <a:schemeClr val="bg1"/>
                </a:solidFill>
                <a:latin typeface="Times New Roman" panose="02020603050405020304" pitchFamily="18" charset="0"/>
              </a:endParaRPr>
            </a:p>
          </p:txBody>
        </p:sp>
        <p:sp>
          <p:nvSpPr>
            <p:cNvPr id="22555" name="Line 26"/>
            <p:cNvSpPr/>
            <p:nvPr/>
          </p:nvSpPr>
          <p:spPr>
            <a:xfrm flipH="1">
              <a:off x="1200" y="2832"/>
              <a:ext cx="240" cy="288"/>
            </a:xfrm>
            <a:prstGeom prst="line">
              <a:avLst/>
            </a:prstGeom>
            <a:ln w="9525" cap="flat" cmpd="sng">
              <a:solidFill>
                <a:schemeClr val="tx1"/>
              </a:solidFill>
              <a:prstDash val="solid"/>
              <a:miter/>
              <a:headEnd type="none" w="med" len="med"/>
              <a:tailEnd type="none" w="med" len="med"/>
            </a:ln>
          </p:spPr>
        </p:sp>
        <p:sp>
          <p:nvSpPr>
            <p:cNvPr id="22556" name="Line 27"/>
            <p:cNvSpPr/>
            <p:nvPr/>
          </p:nvSpPr>
          <p:spPr>
            <a:xfrm>
              <a:off x="1632" y="2880"/>
              <a:ext cx="144" cy="240"/>
            </a:xfrm>
            <a:prstGeom prst="line">
              <a:avLst/>
            </a:prstGeom>
            <a:ln w="9525" cap="flat" cmpd="sng">
              <a:solidFill>
                <a:schemeClr val="tx1"/>
              </a:solidFill>
              <a:prstDash val="solid"/>
              <a:miter/>
              <a:headEnd type="none" w="med" len="med"/>
              <a:tailEnd type="none" w="med" len="med"/>
            </a:ln>
          </p:spPr>
        </p:sp>
        <p:sp>
          <p:nvSpPr>
            <p:cNvPr id="22557" name="Line 28"/>
            <p:cNvSpPr/>
            <p:nvPr/>
          </p:nvSpPr>
          <p:spPr>
            <a:xfrm flipH="1">
              <a:off x="2160" y="2832"/>
              <a:ext cx="192" cy="288"/>
            </a:xfrm>
            <a:prstGeom prst="line">
              <a:avLst/>
            </a:prstGeom>
            <a:ln w="9525" cap="flat" cmpd="sng">
              <a:solidFill>
                <a:schemeClr val="tx1"/>
              </a:solidFill>
              <a:prstDash val="solid"/>
              <a:miter/>
              <a:headEnd type="none" w="med" len="med"/>
              <a:tailEnd type="none" w="med" len="med"/>
            </a:ln>
          </p:spPr>
        </p:sp>
        <p:sp>
          <p:nvSpPr>
            <p:cNvPr id="22558" name="Line 29"/>
            <p:cNvSpPr/>
            <p:nvPr/>
          </p:nvSpPr>
          <p:spPr>
            <a:xfrm>
              <a:off x="2544" y="2832"/>
              <a:ext cx="192" cy="288"/>
            </a:xfrm>
            <a:prstGeom prst="line">
              <a:avLst/>
            </a:prstGeom>
            <a:ln w="9525" cap="flat" cmpd="sng">
              <a:solidFill>
                <a:schemeClr val="tx1"/>
              </a:solidFill>
              <a:prstDash val="solid"/>
              <a:miter/>
              <a:headEnd type="none" w="med" len="med"/>
              <a:tailEnd type="none" w="med" len="med"/>
            </a:ln>
          </p:spPr>
        </p:sp>
        <p:sp>
          <p:nvSpPr>
            <p:cNvPr id="22559" name="Line 30"/>
            <p:cNvSpPr/>
            <p:nvPr/>
          </p:nvSpPr>
          <p:spPr>
            <a:xfrm flipH="1">
              <a:off x="3120" y="2832"/>
              <a:ext cx="144" cy="288"/>
            </a:xfrm>
            <a:prstGeom prst="line">
              <a:avLst/>
            </a:prstGeom>
            <a:ln w="9525" cap="flat" cmpd="sng">
              <a:solidFill>
                <a:schemeClr val="tx1"/>
              </a:solidFill>
              <a:prstDash val="solid"/>
              <a:miter/>
              <a:headEnd type="none" w="med" len="med"/>
              <a:tailEnd type="none" w="med" len="med"/>
            </a:ln>
          </p:spPr>
        </p:sp>
        <p:sp>
          <p:nvSpPr>
            <p:cNvPr id="22560" name="Line 31"/>
            <p:cNvSpPr/>
            <p:nvPr/>
          </p:nvSpPr>
          <p:spPr>
            <a:xfrm>
              <a:off x="3456" y="2880"/>
              <a:ext cx="144" cy="240"/>
            </a:xfrm>
            <a:prstGeom prst="line">
              <a:avLst/>
            </a:prstGeom>
            <a:ln w="9525" cap="flat" cmpd="sng">
              <a:solidFill>
                <a:schemeClr val="tx1"/>
              </a:solidFill>
              <a:prstDash val="solid"/>
              <a:miter/>
              <a:headEnd type="none" w="med" len="med"/>
              <a:tailEnd type="none" w="med" len="med"/>
            </a:ln>
          </p:spPr>
        </p:sp>
        <p:sp>
          <p:nvSpPr>
            <p:cNvPr id="22561" name="Line 32"/>
            <p:cNvSpPr/>
            <p:nvPr/>
          </p:nvSpPr>
          <p:spPr>
            <a:xfrm flipH="1">
              <a:off x="3888" y="2832"/>
              <a:ext cx="240" cy="288"/>
            </a:xfrm>
            <a:prstGeom prst="line">
              <a:avLst/>
            </a:prstGeom>
            <a:ln w="9525" cap="flat" cmpd="sng">
              <a:solidFill>
                <a:schemeClr val="tx1"/>
              </a:solidFill>
              <a:prstDash val="solid"/>
              <a:miter/>
              <a:headEnd type="none" w="med" len="med"/>
              <a:tailEnd type="none" w="med" len="med"/>
            </a:ln>
          </p:spPr>
        </p:sp>
        <p:sp>
          <p:nvSpPr>
            <p:cNvPr id="22562" name="Line 33"/>
            <p:cNvSpPr/>
            <p:nvPr/>
          </p:nvSpPr>
          <p:spPr>
            <a:xfrm>
              <a:off x="4368" y="2832"/>
              <a:ext cx="288"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0" y="0"/>
            <a:ext cx="914463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42212"/>
                </a:solidFill>
                <a:latin typeface="Times New Roman" panose="02020603050405020304" pitchFamily="18" charset="0"/>
              </a:rPr>
              <a:t>完全二叉树</a:t>
            </a:r>
            <a:r>
              <a:rPr lang="zh-CN" altLang="en-US" b="1" dirty="0">
                <a:latin typeface="Times New Roman" panose="02020603050405020304" pitchFamily="18" charset="0"/>
              </a:rPr>
              <a:t>：</a:t>
            </a:r>
            <a:r>
              <a:rPr lang="zh-CN" altLang="en-US" dirty="0">
                <a:latin typeface="Times New Roman" panose="02020603050405020304" pitchFamily="18" charset="0"/>
              </a:rPr>
              <a:t>深度为</a:t>
            </a:r>
            <a:r>
              <a:rPr lang="en-US" altLang="zh-CN" dirty="0">
                <a:latin typeface="Times New Roman" panose="02020603050405020304" pitchFamily="18" charset="0"/>
              </a:rPr>
              <a:t>k</a:t>
            </a:r>
            <a:r>
              <a:rPr lang="zh-CN" altLang="en-US" dirty="0">
                <a:latin typeface="Times New Roman" panose="02020603050405020304" pitchFamily="18" charset="0"/>
              </a:rPr>
              <a:t>、节点数为</a:t>
            </a:r>
            <a:r>
              <a:rPr lang="en-US" altLang="zh-CN" dirty="0">
                <a:latin typeface="Times New Roman" panose="02020603050405020304" pitchFamily="18" charset="0"/>
              </a:rPr>
              <a:t>n</a:t>
            </a:r>
            <a:r>
              <a:rPr lang="zh-CN" altLang="en-US" dirty="0">
                <a:latin typeface="Times New Roman" panose="02020603050405020304" pitchFamily="18" charset="0"/>
              </a:rPr>
              <a:t>的二叉树，如果其节点</a:t>
            </a:r>
            <a:r>
              <a:rPr lang="en-US" altLang="zh-CN" dirty="0">
                <a:latin typeface="Times New Roman" panose="02020603050405020304" pitchFamily="18" charset="0"/>
              </a:rPr>
              <a:t>1~n</a:t>
            </a:r>
            <a:r>
              <a:rPr lang="zh-CN" altLang="en-US" dirty="0">
                <a:latin typeface="Times New Roman" panose="02020603050405020304" pitchFamily="18" charset="0"/>
              </a:rPr>
              <a:t>的位置序号分别与等高的满二叉树的节点</a:t>
            </a:r>
            <a:r>
              <a:rPr lang="en-US" altLang="zh-CN" dirty="0">
                <a:latin typeface="Times New Roman" panose="02020603050405020304" pitchFamily="18" charset="0"/>
              </a:rPr>
              <a:t>1~n</a:t>
            </a:r>
            <a:r>
              <a:rPr lang="zh-CN" altLang="en-US" dirty="0">
                <a:latin typeface="Times New Roman" panose="02020603050405020304" pitchFamily="18" charset="0"/>
              </a:rPr>
              <a:t>的位置序号一一对应</a:t>
            </a:r>
            <a:endParaRPr lang="zh-CN" altLang="en-US" dirty="0">
              <a:latin typeface="Times New Roman" panose="02020603050405020304" pitchFamily="18" charset="0"/>
            </a:endParaRPr>
          </a:p>
        </p:txBody>
      </p:sp>
      <p:grpSp>
        <p:nvGrpSpPr>
          <p:cNvPr id="23555" name="Group 34"/>
          <p:cNvGrpSpPr/>
          <p:nvPr/>
        </p:nvGrpSpPr>
        <p:grpSpPr>
          <a:xfrm>
            <a:off x="1835150" y="1989138"/>
            <a:ext cx="5334000" cy="2362200"/>
            <a:chOff x="1008" y="1872"/>
            <a:chExt cx="3360" cy="1488"/>
          </a:xfrm>
        </p:grpSpPr>
        <p:sp>
          <p:nvSpPr>
            <p:cNvPr id="23557" name="Oval 5"/>
            <p:cNvSpPr/>
            <p:nvPr/>
          </p:nvSpPr>
          <p:spPr>
            <a:xfrm>
              <a:off x="2688" y="1872"/>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558" name="Oval 6"/>
            <p:cNvSpPr/>
            <p:nvPr/>
          </p:nvSpPr>
          <p:spPr>
            <a:xfrm>
              <a:off x="1920" y="2208"/>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3559" name="Oval 7"/>
            <p:cNvSpPr/>
            <p:nvPr/>
          </p:nvSpPr>
          <p:spPr>
            <a:xfrm>
              <a:off x="3600" y="2256"/>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3560" name="Oval 8"/>
            <p:cNvSpPr/>
            <p:nvPr/>
          </p:nvSpPr>
          <p:spPr>
            <a:xfrm>
              <a:off x="1392"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4</a:t>
              </a:r>
              <a:endParaRPr lang="en-US" altLang="zh-CN" sz="2400" b="1" dirty="0">
                <a:solidFill>
                  <a:schemeClr val="bg1"/>
                </a:solidFill>
                <a:latin typeface="Times New Roman" panose="02020603050405020304" pitchFamily="18" charset="0"/>
              </a:endParaRPr>
            </a:p>
          </p:txBody>
        </p:sp>
        <p:sp>
          <p:nvSpPr>
            <p:cNvPr id="23561" name="Oval 9"/>
            <p:cNvSpPr/>
            <p:nvPr/>
          </p:nvSpPr>
          <p:spPr>
            <a:xfrm>
              <a:off x="2304"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5</a:t>
              </a:r>
              <a:endParaRPr lang="en-US" altLang="zh-CN" sz="2400" b="1" dirty="0">
                <a:solidFill>
                  <a:schemeClr val="bg1"/>
                </a:solidFill>
                <a:latin typeface="Times New Roman" panose="02020603050405020304" pitchFamily="18" charset="0"/>
              </a:endParaRPr>
            </a:p>
          </p:txBody>
        </p:sp>
        <p:sp>
          <p:nvSpPr>
            <p:cNvPr id="23562" name="Oval 10"/>
            <p:cNvSpPr/>
            <p:nvPr/>
          </p:nvSpPr>
          <p:spPr>
            <a:xfrm>
              <a:off x="3216"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6</a:t>
              </a:r>
              <a:endParaRPr lang="en-US" altLang="zh-CN" sz="2400" b="1" dirty="0">
                <a:solidFill>
                  <a:schemeClr val="bg1"/>
                </a:solidFill>
                <a:latin typeface="Times New Roman" panose="02020603050405020304" pitchFamily="18" charset="0"/>
              </a:endParaRPr>
            </a:p>
          </p:txBody>
        </p:sp>
        <p:sp>
          <p:nvSpPr>
            <p:cNvPr id="23563" name="Oval 11"/>
            <p:cNvSpPr/>
            <p:nvPr/>
          </p:nvSpPr>
          <p:spPr>
            <a:xfrm>
              <a:off x="4080"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7</a:t>
              </a:r>
              <a:endParaRPr lang="en-US" altLang="zh-CN" sz="2400" b="1" dirty="0">
                <a:solidFill>
                  <a:schemeClr val="bg1"/>
                </a:solidFill>
                <a:latin typeface="Times New Roman" panose="02020603050405020304" pitchFamily="18" charset="0"/>
              </a:endParaRPr>
            </a:p>
          </p:txBody>
        </p:sp>
        <p:sp>
          <p:nvSpPr>
            <p:cNvPr id="23564" name="Line 12"/>
            <p:cNvSpPr/>
            <p:nvPr/>
          </p:nvSpPr>
          <p:spPr>
            <a:xfrm flipH="1">
              <a:off x="2160" y="2016"/>
              <a:ext cx="528" cy="240"/>
            </a:xfrm>
            <a:prstGeom prst="line">
              <a:avLst/>
            </a:prstGeom>
            <a:ln w="9525" cap="flat" cmpd="sng">
              <a:solidFill>
                <a:schemeClr val="tx1"/>
              </a:solidFill>
              <a:prstDash val="solid"/>
              <a:miter/>
              <a:headEnd type="none" w="med" len="med"/>
              <a:tailEnd type="none" w="med" len="med"/>
            </a:ln>
          </p:spPr>
        </p:sp>
        <p:sp>
          <p:nvSpPr>
            <p:cNvPr id="23565" name="Line 13"/>
            <p:cNvSpPr/>
            <p:nvPr/>
          </p:nvSpPr>
          <p:spPr>
            <a:xfrm>
              <a:off x="2976" y="2016"/>
              <a:ext cx="624" cy="336"/>
            </a:xfrm>
            <a:prstGeom prst="line">
              <a:avLst/>
            </a:prstGeom>
            <a:ln w="9525" cap="flat" cmpd="sng">
              <a:solidFill>
                <a:schemeClr val="tx1"/>
              </a:solidFill>
              <a:prstDash val="solid"/>
              <a:miter/>
              <a:headEnd type="none" w="med" len="med"/>
              <a:tailEnd type="none" w="med" len="med"/>
            </a:ln>
          </p:spPr>
        </p:sp>
        <p:sp>
          <p:nvSpPr>
            <p:cNvPr id="23566" name="Line 14"/>
            <p:cNvSpPr/>
            <p:nvPr/>
          </p:nvSpPr>
          <p:spPr>
            <a:xfrm flipH="1">
              <a:off x="1632" y="2400"/>
              <a:ext cx="336" cy="288"/>
            </a:xfrm>
            <a:prstGeom prst="line">
              <a:avLst/>
            </a:prstGeom>
            <a:ln w="9525" cap="flat" cmpd="sng">
              <a:solidFill>
                <a:schemeClr val="tx1"/>
              </a:solidFill>
              <a:prstDash val="solid"/>
              <a:miter/>
              <a:headEnd type="none" w="med" len="med"/>
              <a:tailEnd type="none" w="med" len="med"/>
            </a:ln>
          </p:spPr>
        </p:sp>
        <p:sp>
          <p:nvSpPr>
            <p:cNvPr id="23567" name="Line 15"/>
            <p:cNvSpPr/>
            <p:nvPr/>
          </p:nvSpPr>
          <p:spPr>
            <a:xfrm>
              <a:off x="2208" y="2400"/>
              <a:ext cx="192" cy="240"/>
            </a:xfrm>
            <a:prstGeom prst="line">
              <a:avLst/>
            </a:prstGeom>
            <a:ln w="9525" cap="flat" cmpd="sng">
              <a:solidFill>
                <a:schemeClr val="tx1"/>
              </a:solidFill>
              <a:prstDash val="solid"/>
              <a:miter/>
              <a:headEnd type="none" w="med" len="med"/>
              <a:tailEnd type="none" w="med" len="med"/>
            </a:ln>
          </p:spPr>
        </p:sp>
        <p:sp>
          <p:nvSpPr>
            <p:cNvPr id="23568" name="Line 16"/>
            <p:cNvSpPr/>
            <p:nvPr/>
          </p:nvSpPr>
          <p:spPr>
            <a:xfrm flipH="1">
              <a:off x="3456" y="2448"/>
              <a:ext cx="192" cy="240"/>
            </a:xfrm>
            <a:prstGeom prst="line">
              <a:avLst/>
            </a:prstGeom>
            <a:ln w="9525" cap="flat" cmpd="sng">
              <a:solidFill>
                <a:schemeClr val="tx1"/>
              </a:solidFill>
              <a:prstDash val="solid"/>
              <a:miter/>
              <a:headEnd type="none" w="med" len="med"/>
              <a:tailEnd type="none" w="med" len="med"/>
            </a:ln>
          </p:spPr>
        </p:sp>
        <p:sp>
          <p:nvSpPr>
            <p:cNvPr id="23569" name="Line 17"/>
            <p:cNvSpPr/>
            <p:nvPr/>
          </p:nvSpPr>
          <p:spPr>
            <a:xfrm>
              <a:off x="3888" y="2448"/>
              <a:ext cx="288" cy="240"/>
            </a:xfrm>
            <a:prstGeom prst="line">
              <a:avLst/>
            </a:prstGeom>
            <a:ln w="9525" cap="flat" cmpd="sng">
              <a:solidFill>
                <a:schemeClr val="tx1"/>
              </a:solidFill>
              <a:prstDash val="solid"/>
              <a:miter/>
              <a:headEnd type="none" w="med" len="med"/>
              <a:tailEnd type="none" w="med" len="med"/>
            </a:ln>
          </p:spPr>
        </p:sp>
        <p:sp>
          <p:nvSpPr>
            <p:cNvPr id="23570" name="Oval 18"/>
            <p:cNvSpPr/>
            <p:nvPr/>
          </p:nvSpPr>
          <p:spPr>
            <a:xfrm>
              <a:off x="1008"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8</a:t>
              </a:r>
              <a:endParaRPr lang="en-US" altLang="zh-CN" sz="2400" b="1" dirty="0">
                <a:solidFill>
                  <a:schemeClr val="bg1"/>
                </a:solidFill>
                <a:latin typeface="Times New Roman" panose="02020603050405020304" pitchFamily="18" charset="0"/>
              </a:endParaRPr>
            </a:p>
          </p:txBody>
        </p:sp>
        <p:sp>
          <p:nvSpPr>
            <p:cNvPr id="23571" name="Oval 19"/>
            <p:cNvSpPr/>
            <p:nvPr/>
          </p:nvSpPr>
          <p:spPr>
            <a:xfrm>
              <a:off x="163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9</a:t>
              </a:r>
              <a:endParaRPr lang="en-US" altLang="zh-CN" sz="2400" b="1" dirty="0">
                <a:solidFill>
                  <a:schemeClr val="bg1"/>
                </a:solidFill>
                <a:latin typeface="Times New Roman" panose="02020603050405020304" pitchFamily="18" charset="0"/>
              </a:endParaRPr>
            </a:p>
          </p:txBody>
        </p:sp>
        <p:sp>
          <p:nvSpPr>
            <p:cNvPr id="23572" name="Oval 20"/>
            <p:cNvSpPr/>
            <p:nvPr/>
          </p:nvSpPr>
          <p:spPr>
            <a:xfrm>
              <a:off x="201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10</a:t>
              </a:r>
              <a:endParaRPr lang="en-US" altLang="zh-CN" sz="2400" b="1" dirty="0">
                <a:solidFill>
                  <a:schemeClr val="bg1"/>
                </a:solidFill>
                <a:latin typeface="Times New Roman" panose="02020603050405020304" pitchFamily="18" charset="0"/>
              </a:endParaRPr>
            </a:p>
          </p:txBody>
        </p:sp>
        <p:sp>
          <p:nvSpPr>
            <p:cNvPr id="23573" name="Oval 21"/>
            <p:cNvSpPr/>
            <p:nvPr/>
          </p:nvSpPr>
          <p:spPr>
            <a:xfrm>
              <a:off x="25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23574" name="Oval 22"/>
            <p:cNvSpPr/>
            <p:nvPr/>
          </p:nvSpPr>
          <p:spPr>
            <a:xfrm>
              <a:off x="297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12</a:t>
              </a:r>
              <a:endParaRPr lang="en-US" altLang="zh-CN" sz="2400" b="1" dirty="0">
                <a:solidFill>
                  <a:schemeClr val="bg1"/>
                </a:solidFill>
                <a:latin typeface="Times New Roman" panose="02020603050405020304" pitchFamily="18" charset="0"/>
              </a:endParaRPr>
            </a:p>
          </p:txBody>
        </p:sp>
        <p:sp>
          <p:nvSpPr>
            <p:cNvPr id="23575" name="Oval 23"/>
            <p:cNvSpPr/>
            <p:nvPr/>
          </p:nvSpPr>
          <p:spPr>
            <a:xfrm>
              <a:off x="345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13</a:t>
              </a:r>
              <a:endParaRPr lang="en-US" altLang="zh-CN" sz="2400" b="1" dirty="0">
                <a:solidFill>
                  <a:schemeClr val="bg1"/>
                </a:solidFill>
                <a:latin typeface="Times New Roman" panose="02020603050405020304" pitchFamily="18" charset="0"/>
              </a:endParaRPr>
            </a:p>
          </p:txBody>
        </p:sp>
        <p:sp>
          <p:nvSpPr>
            <p:cNvPr id="23576" name="Oval 24"/>
            <p:cNvSpPr/>
            <p:nvPr/>
          </p:nvSpPr>
          <p:spPr>
            <a:xfrm>
              <a:off x="37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14</a:t>
              </a:r>
              <a:endParaRPr lang="en-US" altLang="zh-CN" sz="2400" b="1" dirty="0">
                <a:solidFill>
                  <a:schemeClr val="bg1"/>
                </a:solidFill>
                <a:latin typeface="Times New Roman" panose="02020603050405020304" pitchFamily="18" charset="0"/>
              </a:endParaRPr>
            </a:p>
          </p:txBody>
        </p:sp>
        <p:sp>
          <p:nvSpPr>
            <p:cNvPr id="23577" name="Line 26"/>
            <p:cNvSpPr/>
            <p:nvPr/>
          </p:nvSpPr>
          <p:spPr>
            <a:xfrm flipH="1">
              <a:off x="1200" y="2832"/>
              <a:ext cx="240" cy="288"/>
            </a:xfrm>
            <a:prstGeom prst="line">
              <a:avLst/>
            </a:prstGeom>
            <a:ln w="9525" cap="flat" cmpd="sng">
              <a:solidFill>
                <a:schemeClr val="tx1"/>
              </a:solidFill>
              <a:prstDash val="solid"/>
              <a:miter/>
              <a:headEnd type="none" w="med" len="med"/>
              <a:tailEnd type="none" w="med" len="med"/>
            </a:ln>
          </p:spPr>
        </p:sp>
        <p:sp>
          <p:nvSpPr>
            <p:cNvPr id="23578" name="Line 27"/>
            <p:cNvSpPr/>
            <p:nvPr/>
          </p:nvSpPr>
          <p:spPr>
            <a:xfrm>
              <a:off x="1632" y="2880"/>
              <a:ext cx="144" cy="240"/>
            </a:xfrm>
            <a:prstGeom prst="line">
              <a:avLst/>
            </a:prstGeom>
            <a:ln w="9525" cap="flat" cmpd="sng">
              <a:solidFill>
                <a:schemeClr val="tx1"/>
              </a:solidFill>
              <a:prstDash val="solid"/>
              <a:miter/>
              <a:headEnd type="none" w="med" len="med"/>
              <a:tailEnd type="none" w="med" len="med"/>
            </a:ln>
          </p:spPr>
        </p:sp>
        <p:sp>
          <p:nvSpPr>
            <p:cNvPr id="23579" name="Line 28"/>
            <p:cNvSpPr/>
            <p:nvPr/>
          </p:nvSpPr>
          <p:spPr>
            <a:xfrm flipH="1">
              <a:off x="2160" y="2832"/>
              <a:ext cx="192" cy="288"/>
            </a:xfrm>
            <a:prstGeom prst="line">
              <a:avLst/>
            </a:prstGeom>
            <a:ln w="9525" cap="flat" cmpd="sng">
              <a:solidFill>
                <a:schemeClr val="tx1"/>
              </a:solidFill>
              <a:prstDash val="solid"/>
              <a:miter/>
              <a:headEnd type="none" w="med" len="med"/>
              <a:tailEnd type="none" w="med" len="med"/>
            </a:ln>
          </p:spPr>
        </p:sp>
        <p:sp>
          <p:nvSpPr>
            <p:cNvPr id="23580" name="Line 29"/>
            <p:cNvSpPr/>
            <p:nvPr/>
          </p:nvSpPr>
          <p:spPr>
            <a:xfrm>
              <a:off x="2544" y="2832"/>
              <a:ext cx="192" cy="288"/>
            </a:xfrm>
            <a:prstGeom prst="line">
              <a:avLst/>
            </a:prstGeom>
            <a:ln w="9525" cap="flat" cmpd="sng">
              <a:solidFill>
                <a:schemeClr val="tx1"/>
              </a:solidFill>
              <a:prstDash val="solid"/>
              <a:miter/>
              <a:headEnd type="none" w="med" len="med"/>
              <a:tailEnd type="none" w="med" len="med"/>
            </a:ln>
          </p:spPr>
        </p:sp>
        <p:sp>
          <p:nvSpPr>
            <p:cNvPr id="23581" name="Line 30"/>
            <p:cNvSpPr/>
            <p:nvPr/>
          </p:nvSpPr>
          <p:spPr>
            <a:xfrm flipH="1">
              <a:off x="3120" y="2832"/>
              <a:ext cx="144" cy="288"/>
            </a:xfrm>
            <a:prstGeom prst="line">
              <a:avLst/>
            </a:prstGeom>
            <a:ln w="9525" cap="flat" cmpd="sng">
              <a:solidFill>
                <a:schemeClr val="tx1"/>
              </a:solidFill>
              <a:prstDash val="solid"/>
              <a:miter/>
              <a:headEnd type="none" w="med" len="med"/>
              <a:tailEnd type="none" w="med" len="med"/>
            </a:ln>
          </p:spPr>
        </p:sp>
        <p:sp>
          <p:nvSpPr>
            <p:cNvPr id="23582" name="Line 31"/>
            <p:cNvSpPr/>
            <p:nvPr/>
          </p:nvSpPr>
          <p:spPr>
            <a:xfrm>
              <a:off x="3456" y="2880"/>
              <a:ext cx="144" cy="240"/>
            </a:xfrm>
            <a:prstGeom prst="line">
              <a:avLst/>
            </a:prstGeom>
            <a:ln w="9525" cap="flat" cmpd="sng">
              <a:solidFill>
                <a:schemeClr val="tx1"/>
              </a:solidFill>
              <a:prstDash val="solid"/>
              <a:miter/>
              <a:headEnd type="none" w="med" len="med"/>
              <a:tailEnd type="none" w="med" len="med"/>
            </a:ln>
          </p:spPr>
        </p:sp>
        <p:sp>
          <p:nvSpPr>
            <p:cNvPr id="23583" name="Line 32"/>
            <p:cNvSpPr/>
            <p:nvPr/>
          </p:nvSpPr>
          <p:spPr>
            <a:xfrm flipH="1">
              <a:off x="3888" y="2832"/>
              <a:ext cx="240" cy="288"/>
            </a:xfrm>
            <a:prstGeom prst="line">
              <a:avLst/>
            </a:prstGeom>
            <a:ln w="9525" cap="flat" cmpd="sng">
              <a:solidFill>
                <a:schemeClr val="tx1"/>
              </a:solidFill>
              <a:prstDash val="solid"/>
              <a:miter/>
              <a:headEnd type="none" w="med" len="med"/>
              <a:tailEnd type="none" w="med" len="med"/>
            </a:ln>
          </p:spPr>
        </p:sp>
      </p:grpSp>
      <p:sp>
        <p:nvSpPr>
          <p:cNvPr id="23556" name="Text Box 35"/>
          <p:cNvSpPr txBox="1"/>
          <p:nvPr/>
        </p:nvSpPr>
        <p:spPr>
          <a:xfrm>
            <a:off x="82550" y="5232400"/>
            <a:ext cx="9061450" cy="12915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sz="2600" b="1" dirty="0">
                <a:solidFill>
                  <a:srgbClr val="F42212"/>
                </a:solidFill>
                <a:latin typeface="Times New Roman" panose="02020603050405020304" pitchFamily="18" charset="0"/>
              </a:rPr>
              <a:t>关系</a:t>
            </a:r>
            <a:r>
              <a:rPr lang="zh-CN" altLang="en-US" sz="2600" b="1" dirty="0">
                <a:latin typeface="Times New Roman" panose="02020603050405020304" pitchFamily="18" charset="0"/>
              </a:rPr>
              <a:t>：</a:t>
            </a:r>
            <a:r>
              <a:rPr lang="zh-CN" altLang="en-US" sz="2600" dirty="0">
                <a:latin typeface="Times New Roman" panose="02020603050405020304" pitchFamily="18" charset="0"/>
              </a:rPr>
              <a:t>满二叉树</a:t>
            </a:r>
            <a:r>
              <a:rPr lang="zh-CN" altLang="en-US" sz="2600" dirty="0">
                <a:solidFill>
                  <a:srgbClr val="FF0000"/>
                </a:solidFill>
                <a:latin typeface="Times New Roman" panose="02020603050405020304" pitchFamily="18" charset="0"/>
              </a:rPr>
              <a:t>必为</a:t>
            </a:r>
            <a:r>
              <a:rPr lang="zh-CN" altLang="en-US" sz="2600" dirty="0">
                <a:latin typeface="Times New Roman" panose="02020603050405020304" pitchFamily="18" charset="0"/>
              </a:rPr>
              <a:t>完全二叉树，而完全二叉树</a:t>
            </a:r>
            <a:r>
              <a:rPr lang="zh-CN" altLang="en-US" sz="2600" dirty="0">
                <a:solidFill>
                  <a:srgbClr val="FF0000"/>
                </a:solidFill>
                <a:latin typeface="Times New Roman" panose="02020603050405020304" pitchFamily="18" charset="0"/>
              </a:rPr>
              <a:t>不一定</a:t>
            </a:r>
            <a:r>
              <a:rPr lang="zh-CN" altLang="en-US" sz="2600" dirty="0">
                <a:latin typeface="Times New Roman" panose="02020603050405020304" pitchFamily="18" charset="0"/>
              </a:rPr>
              <a:t>是满二叉树。 </a:t>
            </a:r>
            <a:endParaRPr lang="zh-CN" altLang="en-US" sz="26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24130" y="135890"/>
            <a:ext cx="9302750" cy="5835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solidFill>
                  <a:srgbClr val="F42212"/>
                </a:solidFill>
                <a:latin typeface="黑体" panose="02010609060101010101" pitchFamily="2" charset="-122"/>
                <a:ea typeface="黑体" panose="02010609060101010101" pitchFamily="2" charset="-122"/>
                <a:cs typeface="黑体" panose="02010609060101010101" pitchFamily="2" charset="-122"/>
              </a:rPr>
              <a:t>性质</a:t>
            </a:r>
            <a:r>
              <a:rPr lang="en-US" altLang="zh-CN" sz="3200" b="1" dirty="0">
                <a:solidFill>
                  <a:srgbClr val="F42212"/>
                </a:solidFill>
                <a:latin typeface="黑体" panose="02010609060101010101" pitchFamily="2" charset="-122"/>
                <a:ea typeface="黑体" panose="02010609060101010101" pitchFamily="2" charset="-122"/>
                <a:cs typeface="黑体" panose="02010609060101010101" pitchFamily="2" charset="-122"/>
              </a:rPr>
              <a:t>4</a:t>
            </a:r>
            <a:r>
              <a:rPr lang="zh-CN" altLang="en-US" sz="3200" b="1" dirty="0">
                <a:latin typeface="黑体" panose="02010609060101010101" pitchFamily="2" charset="-122"/>
                <a:ea typeface="黑体" panose="02010609060101010101" pitchFamily="2" charset="-122"/>
                <a:cs typeface="黑体" panose="02010609060101010101" pitchFamily="2" charset="-122"/>
              </a:rPr>
              <a:t>：具有</a:t>
            </a:r>
            <a:r>
              <a:rPr lang="en-US" altLang="zh-CN" sz="3200" b="1" dirty="0">
                <a:latin typeface="黑体" panose="02010609060101010101" pitchFamily="2" charset="-122"/>
                <a:ea typeface="黑体" panose="02010609060101010101" pitchFamily="2" charset="-122"/>
                <a:cs typeface="黑体" panose="02010609060101010101" pitchFamily="2" charset="-122"/>
              </a:rPr>
              <a:t>n</a:t>
            </a:r>
            <a:r>
              <a:rPr lang="zh-CN" altLang="en-US" sz="3200" b="1" dirty="0">
                <a:latin typeface="黑体" panose="02010609060101010101" pitchFamily="2" charset="-122"/>
                <a:ea typeface="黑体" panose="02010609060101010101" pitchFamily="2" charset="-122"/>
                <a:cs typeface="黑体" panose="02010609060101010101" pitchFamily="2" charset="-122"/>
              </a:rPr>
              <a:t>个结点的完全二叉树的深度为</a:t>
            </a:r>
            <a:r>
              <a:rPr lang="zh-CN" altLang="en-US" b="1"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lang="en-US" altLang="zh-CN" b="1" baseline="-25000"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2</a:t>
            </a:r>
            <a:r>
              <a:rPr lang="en-US" altLang="zh-CN" b="1"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n</a:t>
            </a:r>
            <a:r>
              <a:rPr lang="en-US" altLang="zh-CN" b="1" dirty="0">
                <a:latin typeface="黑体" panose="02010609060101010101" pitchFamily="2" charset="-122"/>
                <a:ea typeface="黑体" panose="02010609060101010101" pitchFamily="2" charset="-122"/>
                <a:cs typeface="黑体" panose="02010609060101010101" pitchFamily="2" charset="-122"/>
              </a:rPr>
              <a:t>+1</a:t>
            </a:r>
            <a:r>
              <a:rPr lang="zh-CN" altLang="en-US" b="1" dirty="0">
                <a:latin typeface="黑体" panose="02010609060101010101" pitchFamily="2" charset="-122"/>
                <a:ea typeface="黑体" panose="02010609060101010101" pitchFamily="2" charset="-122"/>
                <a:cs typeface="黑体" panose="02010609060101010101" pitchFamily="2" charset="-122"/>
              </a:rPr>
              <a:t>。</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24579" name="Text Box 3"/>
          <p:cNvSpPr txBox="1"/>
          <p:nvPr/>
        </p:nvSpPr>
        <p:spPr>
          <a:xfrm>
            <a:off x="0" y="841375"/>
            <a:ext cx="9144000" cy="58769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证明：</a:t>
            </a:r>
            <a:endParaRPr lang="zh-CN" altLang="en-US" b="1" dirty="0">
              <a:latin typeface="Times New Roman" panose="02020603050405020304" pitchFamily="18" charset="0"/>
            </a:endParaRPr>
          </a:p>
          <a:p>
            <a:pPr marL="0" lvl="0" indent="0" eaLnBrk="1" hangingPunct="1">
              <a:lnSpc>
                <a:spcPct val="150000"/>
              </a:lnSpc>
              <a:spcBef>
                <a:spcPts val="0"/>
              </a:spcBef>
              <a:buFontTx/>
              <a:buNone/>
            </a:pPr>
            <a:r>
              <a:rPr lang="zh-CN" altLang="en-US" b="1" dirty="0">
                <a:latin typeface="Times New Roman" panose="02020603050405020304" pitchFamily="18" charset="0"/>
              </a:rPr>
              <a:t>        </a:t>
            </a:r>
            <a:r>
              <a:rPr lang="zh-CN" altLang="en-US" dirty="0">
                <a:latin typeface="Times New Roman" panose="02020603050405020304" pitchFamily="18" charset="0"/>
              </a:rPr>
              <a:t>设</a:t>
            </a:r>
            <a:r>
              <a:rPr lang="en-US" altLang="zh-CN" dirty="0">
                <a:latin typeface="Times New Roman" panose="02020603050405020304" pitchFamily="18" charset="0"/>
              </a:rPr>
              <a:t>n</a:t>
            </a:r>
            <a:r>
              <a:rPr lang="zh-CN" altLang="en-US" dirty="0">
                <a:latin typeface="Times New Roman" panose="02020603050405020304" pitchFamily="18" charset="0"/>
              </a:rPr>
              <a:t>个结点的完全二叉树的深度为</a:t>
            </a:r>
            <a:r>
              <a:rPr lang="en-US" altLang="zh-CN" dirty="0">
                <a:latin typeface="Times New Roman" panose="02020603050405020304" pitchFamily="18" charset="0"/>
              </a:rPr>
              <a:t>k</a:t>
            </a:r>
            <a:r>
              <a:rPr lang="zh-CN" altLang="en-US" dirty="0">
                <a:latin typeface="Times New Roman" panose="02020603050405020304" pitchFamily="18" charset="0"/>
              </a:rPr>
              <a:t>，根据性质</a:t>
            </a:r>
            <a:r>
              <a:rPr lang="en-US" altLang="zh-CN" dirty="0">
                <a:latin typeface="Times New Roman" panose="02020603050405020304" pitchFamily="18" charset="0"/>
              </a:rPr>
              <a:t>2</a:t>
            </a:r>
            <a:r>
              <a:rPr lang="zh-CN" altLang="en-US" dirty="0">
                <a:latin typeface="Times New Roman" panose="02020603050405020304" pitchFamily="18" charset="0"/>
              </a:rPr>
              <a:t>可知，</a:t>
            </a:r>
            <a:r>
              <a:rPr lang="en-US" altLang="zh-CN" dirty="0">
                <a:latin typeface="Times New Roman" panose="02020603050405020304" pitchFamily="18" charset="0"/>
              </a:rPr>
              <a:t>k-1</a:t>
            </a:r>
            <a:r>
              <a:rPr lang="zh-CN" altLang="en-US" dirty="0">
                <a:latin typeface="Times New Roman" panose="02020603050405020304" pitchFamily="18" charset="0"/>
              </a:rPr>
              <a:t>层满二叉树的结点总数为： </a:t>
            </a:r>
            <a:r>
              <a:rPr lang="en-US" altLang="zh-CN" b="1" dirty="0">
                <a:solidFill>
                  <a:srgbClr val="FF0000"/>
                </a:solidFill>
                <a:latin typeface="Times New Roman" panose="02020603050405020304" pitchFamily="18" charset="0"/>
              </a:rPr>
              <a:t>2</a:t>
            </a:r>
            <a:r>
              <a:rPr lang="en-US" altLang="zh-CN" b="1" baseline="30000" dirty="0">
                <a:solidFill>
                  <a:srgbClr val="FF0000"/>
                </a:solidFill>
                <a:latin typeface="Times New Roman" panose="02020603050405020304" pitchFamily="18" charset="0"/>
              </a:rPr>
              <a:t>k-1</a:t>
            </a:r>
            <a:r>
              <a:rPr lang="en-US" altLang="zh-CN" b="1" dirty="0">
                <a:solidFill>
                  <a:srgbClr val="FF0000"/>
                </a:solidFill>
                <a:latin typeface="Times New Roman" panose="02020603050405020304" pitchFamily="18" charset="0"/>
              </a:rPr>
              <a:t>-1 </a:t>
            </a:r>
            <a:endParaRPr lang="en-US" altLang="zh-CN" dirty="0">
              <a:latin typeface="Times New Roman" panose="02020603050405020304" pitchFamily="18" charset="0"/>
            </a:endParaRPr>
          </a:p>
          <a:p>
            <a:pPr marL="0" lvl="0" indent="0" eaLnBrk="1" hangingPunct="1">
              <a:lnSpc>
                <a:spcPct val="150000"/>
              </a:lnSpc>
              <a:spcBef>
                <a:spcPct val="50000"/>
              </a:spcBef>
              <a:buFontTx/>
              <a:buNone/>
            </a:pPr>
            <a:r>
              <a:rPr lang="en-US" altLang="zh-CN" dirty="0">
                <a:latin typeface="Times New Roman" panose="02020603050405020304" pitchFamily="18" charset="0"/>
              </a:rPr>
              <a:t>         k</a:t>
            </a:r>
            <a:r>
              <a:rPr lang="zh-CN" altLang="en-US" dirty="0">
                <a:latin typeface="Times New Roman" panose="02020603050405020304" pitchFamily="18" charset="0"/>
              </a:rPr>
              <a:t>层满二叉树的结点总数为：</a:t>
            </a:r>
            <a:r>
              <a:rPr lang="zh-CN" altLang="en-US"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2</a:t>
            </a:r>
            <a:r>
              <a:rPr lang="en-US" altLang="zh-CN" b="1" baseline="30000" dirty="0">
                <a:solidFill>
                  <a:srgbClr val="FF0000"/>
                </a:solidFill>
                <a:latin typeface="Times New Roman" panose="02020603050405020304" pitchFamily="18" charset="0"/>
              </a:rPr>
              <a:t>k</a:t>
            </a:r>
            <a:r>
              <a:rPr lang="en-US" altLang="zh-CN" b="1" dirty="0">
                <a:solidFill>
                  <a:srgbClr val="FF0000"/>
                </a:solidFill>
                <a:latin typeface="Times New Roman" panose="02020603050405020304" pitchFamily="18" charset="0"/>
              </a:rPr>
              <a:t>-1 </a:t>
            </a:r>
            <a:endParaRPr lang="en-US" altLang="zh-CN" b="1" dirty="0">
              <a:solidFill>
                <a:srgbClr val="FF0000"/>
              </a:solidFill>
              <a:latin typeface="Times New Roman" panose="02020603050405020304" pitchFamily="18" charset="0"/>
            </a:endParaRPr>
          </a:p>
          <a:p>
            <a:pPr marL="0" lvl="0" indent="0" eaLnBrk="1" hangingPunct="1">
              <a:lnSpc>
                <a:spcPct val="150000"/>
              </a:lnSpc>
              <a:spcBef>
                <a:spcPct val="50000"/>
              </a:spcBef>
              <a:buFontTx/>
              <a:buNone/>
            </a:pPr>
            <a:r>
              <a:rPr lang="zh-CN" altLang="en-US" dirty="0">
                <a:latin typeface="Times New Roman" panose="02020603050405020304" pitchFamily="18" charset="0"/>
              </a:rPr>
              <a:t>        显然有：</a:t>
            </a:r>
            <a:r>
              <a:rPr lang="zh-CN" altLang="en-US" sz="3200" dirty="0">
                <a:latin typeface="Times New Roman" panose="02020603050405020304" pitchFamily="18" charset="0"/>
                <a:ea typeface="仿宋_GB2312" pitchFamily="49" charset="-122"/>
              </a:rPr>
              <a:t>  </a:t>
            </a:r>
            <a:r>
              <a:rPr lang="en-US" altLang="zh-CN" sz="3200" dirty="0">
                <a:latin typeface="Times New Roman" panose="02020603050405020304" pitchFamily="18" charset="0"/>
                <a:ea typeface="仿宋_GB2312" pitchFamily="49" charset="-122"/>
              </a:rPr>
              <a:t>2</a:t>
            </a:r>
            <a:r>
              <a:rPr lang="en-US" altLang="zh-CN" sz="3200" baseline="30000" dirty="0">
                <a:latin typeface="Times New Roman" panose="02020603050405020304" pitchFamily="18" charset="0"/>
                <a:ea typeface="仿宋_GB2312" pitchFamily="49" charset="-122"/>
              </a:rPr>
              <a:t>k-1</a:t>
            </a:r>
            <a:r>
              <a:rPr lang="en-US" altLang="zh-CN" sz="3200" dirty="0">
                <a:latin typeface="Times New Roman" panose="02020603050405020304" pitchFamily="18" charset="0"/>
                <a:ea typeface="仿宋_GB2312" pitchFamily="49" charset="-122"/>
              </a:rPr>
              <a:t> - 1 &lt; n </a:t>
            </a:r>
            <a:r>
              <a:rPr lang="en-US" altLang="zh-CN" sz="3200" dirty="0">
                <a:latin typeface="Times New Roman" panose="02020603050405020304" pitchFamily="18" charset="0"/>
                <a:ea typeface="仿宋_GB2312" pitchFamily="49" charset="-122"/>
                <a:sym typeface="Symbol" panose="05050102010706020507" pitchFamily="18" charset="2"/>
              </a:rPr>
              <a:t> 2</a:t>
            </a:r>
            <a:r>
              <a:rPr lang="en-US" altLang="zh-CN" sz="3200" baseline="30000" dirty="0">
                <a:latin typeface="Times New Roman" panose="02020603050405020304" pitchFamily="18" charset="0"/>
                <a:ea typeface="仿宋_GB2312" pitchFamily="49" charset="-122"/>
                <a:sym typeface="Symbol" panose="05050102010706020507" pitchFamily="18" charset="2"/>
              </a:rPr>
              <a:t>k</a:t>
            </a:r>
            <a:r>
              <a:rPr lang="en-US" altLang="zh-CN" sz="3200" dirty="0">
                <a:latin typeface="Times New Roman" panose="02020603050405020304" pitchFamily="18" charset="0"/>
                <a:ea typeface="仿宋_GB2312" pitchFamily="49" charset="-122"/>
                <a:sym typeface="Symbol" panose="05050102010706020507" pitchFamily="18" charset="2"/>
              </a:rPr>
              <a:t>- 1</a:t>
            </a:r>
            <a:r>
              <a:rPr lang="en-US" altLang="zh-CN" sz="3200" dirty="0">
                <a:solidFill>
                  <a:schemeClr val="folHlink"/>
                </a:solidFill>
                <a:latin typeface="Times New Roman" panose="02020603050405020304" pitchFamily="18" charset="0"/>
                <a:ea typeface="仿宋_GB2312" pitchFamily="49" charset="-122"/>
                <a:sym typeface="Symbol" panose="05050102010706020507" pitchFamily="18" charset="2"/>
              </a:rPr>
              <a:t>  </a:t>
            </a:r>
            <a:r>
              <a:rPr lang="en-US" altLang="zh-CN" sz="3200" dirty="0">
                <a:solidFill>
                  <a:srgbClr val="FF0000"/>
                </a:solidFill>
                <a:latin typeface="Times New Roman" panose="02020603050405020304" pitchFamily="18" charset="0"/>
                <a:ea typeface="仿宋_GB2312" pitchFamily="49" charset="-122"/>
                <a:sym typeface="Wingdings 3" panose="05040102010807070707" pitchFamily="18" charset="2"/>
              </a:rPr>
              <a:t></a:t>
            </a:r>
            <a:r>
              <a:rPr lang="en-US" altLang="zh-CN" sz="3200" dirty="0">
                <a:latin typeface="Times New Roman" panose="02020603050405020304" pitchFamily="18" charset="0"/>
                <a:ea typeface="仿宋_GB2312" pitchFamily="49" charset="-122"/>
                <a:sym typeface="Symbol" panose="05050102010706020507" pitchFamily="18" charset="2"/>
              </a:rPr>
              <a:t>  </a:t>
            </a:r>
            <a:r>
              <a:rPr lang="en-US" altLang="zh-CN" sz="3200" dirty="0">
                <a:latin typeface="Times New Roman" panose="02020603050405020304" pitchFamily="18" charset="0"/>
                <a:ea typeface="仿宋_GB2312" pitchFamily="49" charset="-122"/>
              </a:rPr>
              <a:t>2</a:t>
            </a:r>
            <a:r>
              <a:rPr lang="en-US" altLang="zh-CN" sz="3200" baseline="30000" dirty="0">
                <a:latin typeface="Times New Roman" panose="02020603050405020304" pitchFamily="18" charset="0"/>
                <a:ea typeface="仿宋_GB2312" pitchFamily="49" charset="-122"/>
              </a:rPr>
              <a:t>k- 1 </a:t>
            </a:r>
            <a:r>
              <a:rPr lang="en-US" altLang="zh-CN" sz="3200" dirty="0">
                <a:latin typeface="Times New Roman" panose="02020603050405020304" pitchFamily="18" charset="0"/>
                <a:ea typeface="仿宋_GB2312" pitchFamily="49" charset="-122"/>
                <a:sym typeface="Symbol" panose="05050102010706020507" pitchFamily="18" charset="2"/>
              </a:rPr>
              <a:t></a:t>
            </a:r>
            <a:r>
              <a:rPr lang="en-US" altLang="zh-CN" sz="3200" baseline="30000" dirty="0">
                <a:latin typeface="Times New Roman" panose="02020603050405020304" pitchFamily="18" charset="0"/>
                <a:ea typeface="仿宋_GB2312" pitchFamily="49" charset="-122"/>
              </a:rPr>
              <a:t> </a:t>
            </a:r>
            <a:r>
              <a:rPr lang="en-US" altLang="zh-CN" sz="3200" dirty="0">
                <a:latin typeface="Times New Roman" panose="02020603050405020304" pitchFamily="18" charset="0"/>
                <a:ea typeface="仿宋_GB2312" pitchFamily="49" charset="-122"/>
              </a:rPr>
              <a:t>n</a:t>
            </a:r>
            <a:r>
              <a:rPr lang="en-US" altLang="zh-CN" sz="3200" dirty="0">
                <a:latin typeface="Times New Roman" panose="02020603050405020304" pitchFamily="18" charset="0"/>
                <a:ea typeface="仿宋_GB2312" pitchFamily="49" charset="-122"/>
                <a:sym typeface="Symbol" panose="05050102010706020507" pitchFamily="18" charset="2"/>
              </a:rPr>
              <a:t> </a:t>
            </a:r>
            <a:r>
              <a:rPr lang="en-US" altLang="zh-CN" sz="3200" dirty="0">
                <a:latin typeface="Times New Roman" panose="02020603050405020304" pitchFamily="18" charset="0"/>
                <a:ea typeface="仿宋_GB2312" pitchFamily="49" charset="-122"/>
              </a:rPr>
              <a:t>&lt;</a:t>
            </a:r>
            <a:r>
              <a:rPr lang="en-US" altLang="zh-CN" sz="3200" dirty="0">
                <a:latin typeface="Times New Roman" panose="02020603050405020304" pitchFamily="18" charset="0"/>
                <a:ea typeface="仿宋_GB2312" pitchFamily="49" charset="-122"/>
                <a:sym typeface="Symbol" panose="05050102010706020507" pitchFamily="18" charset="2"/>
              </a:rPr>
              <a:t> 2</a:t>
            </a:r>
            <a:r>
              <a:rPr lang="en-US" altLang="zh-CN" sz="3200" baseline="30000" dirty="0">
                <a:latin typeface="Times New Roman" panose="02020603050405020304" pitchFamily="18" charset="0"/>
                <a:ea typeface="仿宋_GB2312" pitchFamily="49" charset="-122"/>
                <a:sym typeface="Symbol" panose="05050102010706020507" pitchFamily="18" charset="2"/>
              </a:rPr>
              <a:t>k</a:t>
            </a:r>
            <a:endParaRPr lang="en-US" altLang="zh-CN" sz="3200" dirty="0">
              <a:latin typeface="Times New Roman" panose="02020603050405020304" pitchFamily="18" charset="0"/>
              <a:ea typeface="仿宋_GB2312" pitchFamily="49" charset="-122"/>
              <a:sym typeface="Symbol" panose="05050102010706020507" pitchFamily="18" charset="2"/>
            </a:endParaRPr>
          </a:p>
          <a:p>
            <a:pPr marL="0" lvl="0" indent="0" eaLnBrk="1" hangingPunct="1">
              <a:lnSpc>
                <a:spcPct val="150000"/>
              </a:lnSpc>
              <a:spcBef>
                <a:spcPct val="10000"/>
              </a:spcBef>
              <a:buFontTx/>
              <a:buNone/>
            </a:pPr>
            <a:r>
              <a:rPr lang="zh-CN" altLang="en-US" sz="3200" dirty="0">
                <a:latin typeface="Times New Roman" panose="02020603050405020304" pitchFamily="18" charset="0"/>
                <a:ea typeface="仿宋_GB2312" pitchFamily="49" charset="-122"/>
                <a:sym typeface="Symbol" panose="05050102010706020507" pitchFamily="18" charset="2"/>
              </a:rPr>
              <a:t>       取对数有：</a:t>
            </a:r>
            <a:r>
              <a:rPr lang="en-US" altLang="zh-CN" sz="3200" dirty="0">
                <a:latin typeface="Times New Roman" panose="02020603050405020304" pitchFamily="18" charset="0"/>
                <a:ea typeface="仿宋_GB2312" pitchFamily="49" charset="-122"/>
                <a:sym typeface="Symbol" panose="05050102010706020507" pitchFamily="18" charset="2"/>
              </a:rPr>
              <a:t>k -1  log</a:t>
            </a:r>
            <a:r>
              <a:rPr lang="en-US" altLang="zh-CN" sz="3200" baseline="-25000" dirty="0">
                <a:latin typeface="Times New Roman" panose="02020603050405020304" pitchFamily="18" charset="0"/>
                <a:ea typeface="仿宋_GB2312" pitchFamily="49" charset="-122"/>
                <a:sym typeface="Symbol" panose="05050102010706020507" pitchFamily="18" charset="2"/>
              </a:rPr>
              <a:t>2</a:t>
            </a:r>
            <a:r>
              <a:rPr lang="en-US" altLang="zh-CN" sz="3200" dirty="0">
                <a:latin typeface="Times New Roman" panose="02020603050405020304" pitchFamily="18" charset="0"/>
                <a:ea typeface="仿宋_GB2312" pitchFamily="49" charset="-122"/>
                <a:sym typeface="Symbol" panose="05050102010706020507" pitchFamily="18" charset="2"/>
              </a:rPr>
              <a:t>n &lt; k</a:t>
            </a:r>
            <a:r>
              <a:rPr lang="zh-CN" altLang="en-US" sz="3200" dirty="0">
                <a:latin typeface="Times New Roman" panose="02020603050405020304" pitchFamily="18" charset="0"/>
                <a:ea typeface="仿宋_GB2312" pitchFamily="49" charset="-122"/>
                <a:sym typeface="Symbol" panose="05050102010706020507" pitchFamily="18" charset="2"/>
              </a:rPr>
              <a:t>，因为</a:t>
            </a:r>
            <a:r>
              <a:rPr lang="en-US" altLang="zh-CN" sz="3200" dirty="0">
                <a:latin typeface="Times New Roman" panose="02020603050405020304" pitchFamily="18" charset="0"/>
                <a:ea typeface="仿宋_GB2312" pitchFamily="49" charset="-122"/>
                <a:sym typeface="Symbol" panose="05050102010706020507" pitchFamily="18" charset="2"/>
              </a:rPr>
              <a:t>k</a:t>
            </a:r>
            <a:r>
              <a:rPr lang="zh-CN" altLang="en-US" sz="3200" dirty="0">
                <a:latin typeface="Times New Roman" panose="02020603050405020304" pitchFamily="18" charset="0"/>
                <a:ea typeface="仿宋_GB2312" pitchFamily="49" charset="-122"/>
                <a:sym typeface="Symbol" panose="05050102010706020507" pitchFamily="18" charset="2"/>
              </a:rPr>
              <a:t>是整数，所以</a:t>
            </a:r>
            <a:r>
              <a:rPr lang="en-US" altLang="zh-CN" sz="3200" dirty="0">
                <a:latin typeface="Times New Roman" panose="02020603050405020304" pitchFamily="18" charset="0"/>
                <a:ea typeface="仿宋_GB2312" pitchFamily="49" charset="-122"/>
                <a:sym typeface="Symbol" panose="05050102010706020507" pitchFamily="18" charset="2"/>
              </a:rPr>
              <a:t>k -1 =log</a:t>
            </a:r>
            <a:r>
              <a:rPr lang="en-US" altLang="zh-CN" sz="3200" baseline="-25000" dirty="0">
                <a:latin typeface="Times New Roman" panose="02020603050405020304" pitchFamily="18" charset="0"/>
                <a:ea typeface="仿宋_GB2312" pitchFamily="49" charset="-122"/>
                <a:sym typeface="Symbol" panose="05050102010706020507" pitchFamily="18" charset="2"/>
              </a:rPr>
              <a:t>2</a:t>
            </a:r>
            <a:r>
              <a:rPr lang="en-US" altLang="zh-CN" sz="3200" dirty="0">
                <a:latin typeface="Times New Roman" panose="02020603050405020304" pitchFamily="18" charset="0"/>
                <a:ea typeface="仿宋_GB2312" pitchFamily="49" charset="-122"/>
                <a:sym typeface="Symbol" panose="05050102010706020507" pitchFamily="18" charset="2"/>
              </a:rPr>
              <a:t>n </a:t>
            </a:r>
            <a:r>
              <a:rPr lang="zh-CN" altLang="en-US" sz="3200" dirty="0">
                <a:latin typeface="Times New Roman" panose="02020603050405020304" pitchFamily="18" charset="0"/>
                <a:ea typeface="仿宋_GB2312" pitchFamily="49" charset="-122"/>
                <a:sym typeface="Symbol" panose="05050102010706020507" pitchFamily="18" charset="2"/>
              </a:rPr>
              <a:t>， </a:t>
            </a:r>
            <a:r>
              <a:rPr lang="en-US" altLang="zh-CN" sz="3200" dirty="0">
                <a:latin typeface="Times New Roman" panose="02020603050405020304" pitchFamily="18" charset="0"/>
                <a:ea typeface="仿宋_GB2312" pitchFamily="49" charset="-122"/>
                <a:sym typeface="Symbol" panose="05050102010706020507" pitchFamily="18" charset="2"/>
              </a:rPr>
              <a:t>k=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MingLiU" pitchFamily="49" charset="-120"/>
                <a:sym typeface="Symbol" panose="05050102010706020507" pitchFamily="18" charset="2"/>
              </a:rPr>
              <a:t>㏒</a:t>
            </a:r>
            <a:r>
              <a:rPr lang="en-US" altLang="zh-CN" baseline="-25000" dirty="0">
                <a:latin typeface="Times New Roman" panose="02020603050405020304" pitchFamily="18" charset="0"/>
                <a:ea typeface="MingLiU" pitchFamily="49" charset="-120"/>
                <a:sym typeface="Symbol" panose="05050102010706020507" pitchFamily="18" charset="2"/>
              </a:rPr>
              <a:t>2</a:t>
            </a:r>
            <a:r>
              <a:rPr lang="en-US" altLang="zh-CN" dirty="0">
                <a:latin typeface="Times New Roman" panose="02020603050405020304" pitchFamily="18" charset="0"/>
                <a:ea typeface="MingLiU" pitchFamily="49" charset="-12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endParaRPr lang="en-US" altLang="zh-CN" dirty="0">
              <a:latin typeface="Times New Roman" panose="02020603050405020304" pitchFamily="18" charset="0"/>
            </a:endParaRPr>
          </a:p>
          <a:p>
            <a:pPr marL="0" lvl="0" indent="0" eaLnBrk="1" hangingPunct="1">
              <a:lnSpc>
                <a:spcPct val="150000"/>
              </a:lnSpc>
              <a:spcBef>
                <a:spcPct val="10000"/>
              </a:spcBef>
              <a:buFontTx/>
              <a:buNone/>
            </a:pPr>
            <a:r>
              <a:rPr lang="zh-CN" altLang="en-US" dirty="0">
                <a:latin typeface="Times New Roman" panose="02020603050405020304" pitchFamily="18" charset="0"/>
              </a:rPr>
              <a:t>        结论成立。</a:t>
            </a:r>
            <a:endParaRPr lang="zh-CN" altLang="en-US"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0" y="0"/>
            <a:ext cx="914463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solidFill>
                  <a:schemeClr val="tx1"/>
                </a:solidFill>
                <a:latin typeface="黑体" panose="02010609060101010101" pitchFamily="2" charset="-122"/>
                <a:ea typeface="黑体" panose="02010609060101010101" pitchFamily="2" charset="-122"/>
                <a:cs typeface="黑体" panose="02010609060101010101" pitchFamily="2" charset="-122"/>
              </a:rPr>
              <a:t>性质</a:t>
            </a:r>
            <a:r>
              <a:rPr lang="en-US" altLang="zh-CN" dirty="0">
                <a:solidFill>
                  <a:schemeClr val="tx1"/>
                </a:solidFill>
                <a:latin typeface="黑体" panose="02010609060101010101" pitchFamily="2" charset="-122"/>
                <a:ea typeface="黑体" panose="02010609060101010101" pitchFamily="2" charset="-122"/>
                <a:cs typeface="黑体" panose="02010609060101010101" pitchFamily="2" charset="-122"/>
              </a:rPr>
              <a:t>5</a:t>
            </a:r>
            <a:r>
              <a:rPr lang="zh-CN" altLang="en-US" dirty="0">
                <a:latin typeface="Times New Roman" panose="02020603050405020304" pitchFamily="18" charset="0"/>
              </a:rPr>
              <a:t>：对于具有</a:t>
            </a:r>
            <a:r>
              <a:rPr lang="en-US" altLang="zh-CN" dirty="0">
                <a:latin typeface="Times New Roman" panose="02020603050405020304" pitchFamily="18" charset="0"/>
              </a:rPr>
              <a:t>n</a:t>
            </a:r>
            <a:r>
              <a:rPr lang="zh-CN" altLang="en-US" dirty="0">
                <a:latin typeface="Times New Roman" panose="02020603050405020304" pitchFamily="18" charset="0"/>
              </a:rPr>
              <a:t>个结点的</a:t>
            </a:r>
            <a:r>
              <a:rPr lang="zh-CN" altLang="en-US" b="1" dirty="0">
                <a:solidFill>
                  <a:srgbClr val="FF0000"/>
                </a:solidFill>
                <a:latin typeface="Times New Roman" panose="02020603050405020304" pitchFamily="18" charset="0"/>
              </a:rPr>
              <a:t>完全二叉树</a:t>
            </a:r>
            <a:r>
              <a:rPr lang="zh-CN" altLang="en-US" dirty="0">
                <a:latin typeface="Times New Roman" panose="02020603050405020304" pitchFamily="18" charset="0"/>
              </a:rPr>
              <a:t>，如果按照从上到下和从左到右的顺序对二叉树中的所有结点从</a:t>
            </a:r>
            <a:r>
              <a:rPr lang="en-US" altLang="zh-CN" dirty="0">
                <a:latin typeface="Times New Roman" panose="02020603050405020304" pitchFamily="18" charset="0"/>
              </a:rPr>
              <a:t>1</a:t>
            </a:r>
            <a:r>
              <a:rPr lang="zh-CN" altLang="en-US" dirty="0">
                <a:latin typeface="Times New Roman" panose="02020603050405020304" pitchFamily="18" charset="0"/>
              </a:rPr>
              <a:t>开始顺序编号，则对于任意的序号为</a:t>
            </a:r>
            <a:r>
              <a:rPr lang="en-US" altLang="zh-CN" dirty="0">
                <a:latin typeface="Times New Roman" panose="02020603050405020304" pitchFamily="18" charset="0"/>
              </a:rPr>
              <a:t>i</a:t>
            </a:r>
            <a:r>
              <a:rPr lang="zh-CN" altLang="en-US" dirty="0">
                <a:latin typeface="Times New Roman" panose="02020603050405020304" pitchFamily="18" charset="0"/>
              </a:rPr>
              <a:t>的结点有： </a:t>
            </a:r>
            <a:endParaRPr lang="zh-CN" altLang="en-US" dirty="0">
              <a:latin typeface="Times New Roman" panose="02020603050405020304" pitchFamily="18" charset="0"/>
            </a:endParaRPr>
          </a:p>
        </p:txBody>
      </p:sp>
      <p:sp>
        <p:nvSpPr>
          <p:cNvPr id="27651" name="Text Box 3"/>
          <p:cNvSpPr txBox="1">
            <a:spLocks noChangeArrowheads="1"/>
          </p:cNvSpPr>
          <p:nvPr/>
        </p:nvSpPr>
        <p:spPr bwMode="auto">
          <a:xfrm>
            <a:off x="-635" y="1976755"/>
            <a:ext cx="9144635"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(1) 若i = 1, 则 i 无双亲结点</a:t>
            </a:r>
            <a:endParaRPr lang="zh-CN" altLang="en-US" sz="2800" b="0" baseline="0" dirty="0">
              <a:solidFill>
                <a:schemeClr val="tx1"/>
              </a:solidFill>
              <a:latin typeface="Times New Roman" panose="02020603050405020304" pitchFamily="18" charset="0"/>
              <a:ea typeface="+mn-ea"/>
              <a:cs typeface="+mn-cs"/>
            </a:endParaRPr>
          </a:p>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      若i &gt;1, 则 </a:t>
            </a:r>
            <a:r>
              <a:rPr lang="zh-CN" altLang="en-US" sz="2800" baseline="0" dirty="0">
                <a:solidFill>
                  <a:srgbClr val="FF0000"/>
                </a:solidFill>
                <a:latin typeface="Times New Roman" panose="02020603050405020304" pitchFamily="18" charset="0"/>
                <a:ea typeface="+mn-ea"/>
                <a:cs typeface="+mn-cs"/>
              </a:rPr>
              <a:t>i 的双亲结点为 </a:t>
            </a:r>
            <a:r>
              <a:rPr lang="zh-CN" altLang="en-US" sz="2800" baseline="0" dirty="0">
                <a:solidFill>
                  <a:srgbClr val="FF0000"/>
                </a:solidFill>
                <a:latin typeface="Times New Roman" panose="02020603050405020304" pitchFamily="18" charset="0"/>
                <a:ea typeface="+mn-ea"/>
                <a:cs typeface="+mn-cs"/>
                <a:sym typeface="Symbol" panose="05050102010706020507" pitchFamily="18" charset="2"/>
              </a:rPr>
              <a:t></a:t>
            </a:r>
            <a:r>
              <a:rPr lang="zh-CN" altLang="en-US" sz="2800" baseline="0" dirty="0">
                <a:solidFill>
                  <a:srgbClr val="FF0000"/>
                </a:solidFill>
                <a:latin typeface="Times New Roman" panose="02020603050405020304" pitchFamily="18" charset="0"/>
                <a:ea typeface="+mn-ea"/>
                <a:cs typeface="+mn-cs"/>
              </a:rPr>
              <a:t>i /2</a:t>
            </a:r>
            <a:r>
              <a:rPr lang="zh-CN" altLang="en-US" sz="2800" baseline="0" dirty="0">
                <a:solidFill>
                  <a:srgbClr val="FF0000"/>
                </a:solidFill>
                <a:latin typeface="Times New Roman" panose="02020603050405020304" pitchFamily="18" charset="0"/>
                <a:ea typeface="+mn-ea"/>
                <a:cs typeface="+mn-cs"/>
                <a:sym typeface="Symbol" panose="05050102010706020507" pitchFamily="18" charset="2"/>
              </a:rPr>
              <a:t></a:t>
            </a:r>
            <a:endParaRPr lang="zh-CN" altLang="en-US" sz="2800" b="0" baseline="0" dirty="0">
              <a:solidFill>
                <a:schemeClr val="tx1"/>
              </a:solidFill>
              <a:latin typeface="Times New Roman" panose="02020603050405020304" pitchFamily="18" charset="0"/>
              <a:ea typeface="+mn-ea"/>
              <a:cs typeface="+mn-cs"/>
            </a:endParaRPr>
          </a:p>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(2) 若2*i &gt; n, 则 i 无左孩子</a:t>
            </a:r>
            <a:endParaRPr lang="zh-CN" altLang="en-US" sz="2800" b="0" baseline="0" dirty="0">
              <a:solidFill>
                <a:schemeClr val="tx1"/>
              </a:solidFill>
              <a:latin typeface="Times New Roman" panose="02020603050405020304" pitchFamily="18" charset="0"/>
              <a:ea typeface="+mn-ea"/>
              <a:cs typeface="+mn-cs"/>
            </a:endParaRPr>
          </a:p>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      若2*i≤n, 则 </a:t>
            </a:r>
            <a:r>
              <a:rPr lang="zh-CN" altLang="en-US" sz="2800" baseline="0" dirty="0">
                <a:solidFill>
                  <a:srgbClr val="FF0000"/>
                </a:solidFill>
                <a:latin typeface="Times New Roman" panose="02020603050405020304" pitchFamily="18" charset="0"/>
                <a:ea typeface="+mn-ea"/>
                <a:cs typeface="+mn-cs"/>
              </a:rPr>
              <a:t>i 结点的左孩子结点为 2*i</a:t>
            </a:r>
            <a:endParaRPr lang="zh-CN" altLang="en-US" sz="2800" baseline="0" dirty="0">
              <a:solidFill>
                <a:srgbClr val="FF0000"/>
              </a:solidFill>
              <a:latin typeface="Times New Roman" panose="02020603050405020304" pitchFamily="18" charset="0"/>
              <a:ea typeface="+mn-ea"/>
              <a:cs typeface="+mn-cs"/>
            </a:endParaRPr>
          </a:p>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(3) 若 2*i+1 &gt; n ,则i 无右孩子</a:t>
            </a:r>
            <a:endParaRPr lang="zh-CN" altLang="en-US" sz="2800" b="0" baseline="0" dirty="0">
              <a:solidFill>
                <a:schemeClr val="tx1"/>
              </a:solidFill>
              <a:latin typeface="Times New Roman" panose="02020603050405020304" pitchFamily="18" charset="0"/>
              <a:ea typeface="+mn-ea"/>
              <a:cs typeface="+mn-cs"/>
            </a:endParaRPr>
          </a:p>
          <a:p>
            <a:pPr marR="0" algn="l" defTabSz="914400" eaLnBrk="1" hangingPunct="1">
              <a:lnSpc>
                <a:spcPct val="150000"/>
              </a:lnSpc>
              <a:spcBef>
                <a:spcPts val="0"/>
              </a:spcBef>
              <a:buClrTx/>
              <a:buSzTx/>
              <a:buFontTx/>
            </a:pPr>
            <a:r>
              <a:rPr lang="zh-CN" altLang="en-US" sz="2800" b="0" baseline="0" dirty="0">
                <a:solidFill>
                  <a:schemeClr val="tx1"/>
                </a:solidFill>
                <a:latin typeface="Times New Roman" panose="02020603050405020304" pitchFamily="18" charset="0"/>
                <a:ea typeface="+mn-ea"/>
                <a:cs typeface="+mn-cs"/>
              </a:rPr>
              <a:t>      若 2*i+1≤n, 则</a:t>
            </a:r>
            <a:r>
              <a:rPr lang="zh-CN" altLang="en-US" sz="2800" baseline="0" dirty="0">
                <a:solidFill>
                  <a:srgbClr val="FF0000"/>
                </a:solidFill>
                <a:latin typeface="Times New Roman" panose="02020603050405020304" pitchFamily="18" charset="0"/>
                <a:ea typeface="+mn-ea"/>
                <a:cs typeface="+mn-cs"/>
              </a:rPr>
              <a:t>i的右孩子结点为 2* i+1</a:t>
            </a:r>
            <a:endParaRPr lang="zh-CN" altLang="en-US" sz="2800" baseline="0" dirty="0">
              <a:solidFill>
                <a:srgbClr val="FF0000"/>
              </a:solidFill>
              <a:latin typeface="Times New Roman" panose="02020603050405020304" pitchFamily="18" charset="0"/>
              <a:ea typeface="+mn-ea"/>
              <a:cs typeface="+mn-cs"/>
            </a:endParaRPr>
          </a:p>
        </p:txBody>
      </p:sp>
      <p:sp>
        <p:nvSpPr>
          <p:cNvPr id="25604" name="Text Box 4"/>
          <p:cNvSpPr txBox="1"/>
          <p:nvPr/>
        </p:nvSpPr>
        <p:spPr>
          <a:xfrm>
            <a:off x="0" y="6060440"/>
            <a:ext cx="914463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宋体" panose="02010600030101010101" pitchFamily="2" charset="-122"/>
                <a:ea typeface="宋体" panose="02010600030101010101" pitchFamily="2" charset="-122"/>
                <a:cs typeface="宋体" panose="02010600030101010101" pitchFamily="2" charset="-122"/>
              </a:rPr>
              <a:t>用归纳法证明其中的</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和</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grpSp>
        <p:nvGrpSpPr>
          <p:cNvPr id="23555" name="Group 34"/>
          <p:cNvGrpSpPr/>
          <p:nvPr/>
        </p:nvGrpSpPr>
        <p:grpSpPr>
          <a:xfrm>
            <a:off x="5123815" y="1602740"/>
            <a:ext cx="3912235" cy="2362200"/>
            <a:chOff x="1008" y="1872"/>
            <a:chExt cx="3360" cy="1488"/>
          </a:xfrm>
        </p:grpSpPr>
        <p:sp>
          <p:nvSpPr>
            <p:cNvPr id="23557" name="Oval 5"/>
            <p:cNvSpPr/>
            <p:nvPr/>
          </p:nvSpPr>
          <p:spPr>
            <a:xfrm>
              <a:off x="2688" y="1872"/>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558" name="Oval 6"/>
            <p:cNvSpPr/>
            <p:nvPr/>
          </p:nvSpPr>
          <p:spPr>
            <a:xfrm>
              <a:off x="1920" y="2208"/>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3559" name="Oval 7"/>
            <p:cNvSpPr/>
            <p:nvPr/>
          </p:nvSpPr>
          <p:spPr>
            <a:xfrm>
              <a:off x="3600" y="2256"/>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3560" name="Oval 8"/>
            <p:cNvSpPr/>
            <p:nvPr/>
          </p:nvSpPr>
          <p:spPr>
            <a:xfrm>
              <a:off x="1392"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4</a:t>
              </a:r>
              <a:endParaRPr lang="en-US" altLang="zh-CN" sz="2400" b="1" dirty="0">
                <a:solidFill>
                  <a:schemeClr val="bg1"/>
                </a:solidFill>
                <a:latin typeface="Times New Roman" panose="02020603050405020304" pitchFamily="18" charset="0"/>
              </a:endParaRPr>
            </a:p>
          </p:txBody>
        </p:sp>
        <p:sp>
          <p:nvSpPr>
            <p:cNvPr id="23561" name="Oval 9"/>
            <p:cNvSpPr/>
            <p:nvPr/>
          </p:nvSpPr>
          <p:spPr>
            <a:xfrm>
              <a:off x="2304"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5</a:t>
              </a:r>
              <a:endParaRPr lang="en-US" altLang="zh-CN" sz="2400" b="1" dirty="0">
                <a:solidFill>
                  <a:schemeClr val="bg1"/>
                </a:solidFill>
                <a:latin typeface="Times New Roman" panose="02020603050405020304" pitchFamily="18" charset="0"/>
              </a:endParaRPr>
            </a:p>
          </p:txBody>
        </p:sp>
        <p:sp>
          <p:nvSpPr>
            <p:cNvPr id="23562" name="Oval 10"/>
            <p:cNvSpPr/>
            <p:nvPr/>
          </p:nvSpPr>
          <p:spPr>
            <a:xfrm>
              <a:off x="3216"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6</a:t>
              </a:r>
              <a:endParaRPr lang="en-US" altLang="zh-CN" sz="2400" b="1" dirty="0">
                <a:solidFill>
                  <a:schemeClr val="bg1"/>
                </a:solidFill>
                <a:latin typeface="Times New Roman" panose="02020603050405020304" pitchFamily="18" charset="0"/>
              </a:endParaRPr>
            </a:p>
          </p:txBody>
        </p:sp>
        <p:sp>
          <p:nvSpPr>
            <p:cNvPr id="23563" name="Oval 11"/>
            <p:cNvSpPr/>
            <p:nvPr/>
          </p:nvSpPr>
          <p:spPr>
            <a:xfrm>
              <a:off x="4080" y="264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7</a:t>
              </a:r>
              <a:endParaRPr lang="en-US" altLang="zh-CN" sz="2400" b="1" dirty="0">
                <a:solidFill>
                  <a:schemeClr val="bg1"/>
                </a:solidFill>
                <a:latin typeface="Times New Roman" panose="02020603050405020304" pitchFamily="18" charset="0"/>
              </a:endParaRPr>
            </a:p>
          </p:txBody>
        </p:sp>
        <p:sp>
          <p:nvSpPr>
            <p:cNvPr id="23564" name="Line 12"/>
            <p:cNvSpPr/>
            <p:nvPr/>
          </p:nvSpPr>
          <p:spPr>
            <a:xfrm flipH="1">
              <a:off x="2160" y="2016"/>
              <a:ext cx="528" cy="240"/>
            </a:xfrm>
            <a:prstGeom prst="line">
              <a:avLst/>
            </a:prstGeom>
            <a:ln w="9525" cap="flat" cmpd="sng">
              <a:solidFill>
                <a:schemeClr val="tx1"/>
              </a:solidFill>
              <a:prstDash val="solid"/>
              <a:miter/>
              <a:headEnd type="none" w="med" len="med"/>
              <a:tailEnd type="none" w="med" len="med"/>
            </a:ln>
          </p:spPr>
        </p:sp>
        <p:sp>
          <p:nvSpPr>
            <p:cNvPr id="23565" name="Line 13"/>
            <p:cNvSpPr/>
            <p:nvPr/>
          </p:nvSpPr>
          <p:spPr>
            <a:xfrm>
              <a:off x="2976" y="2016"/>
              <a:ext cx="624" cy="336"/>
            </a:xfrm>
            <a:prstGeom prst="line">
              <a:avLst/>
            </a:prstGeom>
            <a:ln w="9525" cap="flat" cmpd="sng">
              <a:solidFill>
                <a:schemeClr val="tx1"/>
              </a:solidFill>
              <a:prstDash val="solid"/>
              <a:miter/>
              <a:headEnd type="none" w="med" len="med"/>
              <a:tailEnd type="none" w="med" len="med"/>
            </a:ln>
          </p:spPr>
        </p:sp>
        <p:sp>
          <p:nvSpPr>
            <p:cNvPr id="23566" name="Line 14"/>
            <p:cNvSpPr/>
            <p:nvPr/>
          </p:nvSpPr>
          <p:spPr>
            <a:xfrm flipH="1">
              <a:off x="1632" y="2400"/>
              <a:ext cx="336" cy="288"/>
            </a:xfrm>
            <a:prstGeom prst="line">
              <a:avLst/>
            </a:prstGeom>
            <a:ln w="9525" cap="flat" cmpd="sng">
              <a:solidFill>
                <a:schemeClr val="tx1"/>
              </a:solidFill>
              <a:prstDash val="solid"/>
              <a:miter/>
              <a:headEnd type="none" w="med" len="med"/>
              <a:tailEnd type="none" w="med" len="med"/>
            </a:ln>
          </p:spPr>
        </p:sp>
        <p:sp>
          <p:nvSpPr>
            <p:cNvPr id="23567" name="Line 15"/>
            <p:cNvSpPr/>
            <p:nvPr/>
          </p:nvSpPr>
          <p:spPr>
            <a:xfrm>
              <a:off x="2208" y="2400"/>
              <a:ext cx="192" cy="240"/>
            </a:xfrm>
            <a:prstGeom prst="line">
              <a:avLst/>
            </a:prstGeom>
            <a:ln w="9525" cap="flat" cmpd="sng">
              <a:solidFill>
                <a:schemeClr val="tx1"/>
              </a:solidFill>
              <a:prstDash val="solid"/>
              <a:miter/>
              <a:headEnd type="none" w="med" len="med"/>
              <a:tailEnd type="none" w="med" len="med"/>
            </a:ln>
          </p:spPr>
        </p:sp>
        <p:sp>
          <p:nvSpPr>
            <p:cNvPr id="23568" name="Line 16"/>
            <p:cNvSpPr/>
            <p:nvPr/>
          </p:nvSpPr>
          <p:spPr>
            <a:xfrm flipH="1">
              <a:off x="3456" y="2448"/>
              <a:ext cx="192" cy="240"/>
            </a:xfrm>
            <a:prstGeom prst="line">
              <a:avLst/>
            </a:prstGeom>
            <a:ln w="9525" cap="flat" cmpd="sng">
              <a:solidFill>
                <a:schemeClr val="tx1"/>
              </a:solidFill>
              <a:prstDash val="solid"/>
              <a:miter/>
              <a:headEnd type="none" w="med" len="med"/>
              <a:tailEnd type="none" w="med" len="med"/>
            </a:ln>
          </p:spPr>
        </p:sp>
        <p:sp>
          <p:nvSpPr>
            <p:cNvPr id="23569" name="Line 17"/>
            <p:cNvSpPr/>
            <p:nvPr/>
          </p:nvSpPr>
          <p:spPr>
            <a:xfrm>
              <a:off x="3888" y="2448"/>
              <a:ext cx="288" cy="240"/>
            </a:xfrm>
            <a:prstGeom prst="line">
              <a:avLst/>
            </a:prstGeom>
            <a:ln w="9525" cap="flat" cmpd="sng">
              <a:solidFill>
                <a:schemeClr val="tx1"/>
              </a:solidFill>
              <a:prstDash val="solid"/>
              <a:miter/>
              <a:headEnd type="none" w="med" len="med"/>
              <a:tailEnd type="none" w="med" len="med"/>
            </a:ln>
          </p:spPr>
        </p:sp>
        <p:sp>
          <p:nvSpPr>
            <p:cNvPr id="23570" name="Oval 18"/>
            <p:cNvSpPr/>
            <p:nvPr/>
          </p:nvSpPr>
          <p:spPr>
            <a:xfrm>
              <a:off x="1008"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8</a:t>
              </a:r>
              <a:endParaRPr lang="en-US" altLang="zh-CN" sz="2400" b="1" dirty="0">
                <a:solidFill>
                  <a:schemeClr val="bg1"/>
                </a:solidFill>
                <a:latin typeface="Times New Roman" panose="02020603050405020304" pitchFamily="18" charset="0"/>
              </a:endParaRPr>
            </a:p>
          </p:txBody>
        </p:sp>
        <p:sp>
          <p:nvSpPr>
            <p:cNvPr id="23571" name="Oval 19"/>
            <p:cNvSpPr/>
            <p:nvPr/>
          </p:nvSpPr>
          <p:spPr>
            <a:xfrm>
              <a:off x="163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9</a:t>
              </a:r>
              <a:endParaRPr lang="en-US" altLang="zh-CN" sz="2400" b="1" dirty="0">
                <a:solidFill>
                  <a:schemeClr val="bg1"/>
                </a:solidFill>
                <a:latin typeface="Times New Roman" panose="02020603050405020304" pitchFamily="18" charset="0"/>
              </a:endParaRPr>
            </a:p>
          </p:txBody>
        </p:sp>
        <p:sp>
          <p:nvSpPr>
            <p:cNvPr id="23572" name="Oval 20"/>
            <p:cNvSpPr/>
            <p:nvPr/>
          </p:nvSpPr>
          <p:spPr>
            <a:xfrm>
              <a:off x="201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10</a:t>
              </a:r>
              <a:endParaRPr lang="en-US" altLang="zh-CN" sz="2400" b="1" dirty="0">
                <a:solidFill>
                  <a:schemeClr val="bg1"/>
                </a:solidFill>
                <a:latin typeface="Times New Roman" panose="02020603050405020304" pitchFamily="18" charset="0"/>
              </a:endParaRPr>
            </a:p>
          </p:txBody>
        </p:sp>
        <p:sp>
          <p:nvSpPr>
            <p:cNvPr id="23573" name="Oval 21"/>
            <p:cNvSpPr/>
            <p:nvPr/>
          </p:nvSpPr>
          <p:spPr>
            <a:xfrm>
              <a:off x="25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23574" name="Oval 22"/>
            <p:cNvSpPr/>
            <p:nvPr/>
          </p:nvSpPr>
          <p:spPr>
            <a:xfrm>
              <a:off x="297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12</a:t>
              </a:r>
              <a:endParaRPr lang="en-US" altLang="zh-CN" sz="2400" b="1" dirty="0">
                <a:solidFill>
                  <a:schemeClr val="bg1"/>
                </a:solidFill>
                <a:latin typeface="Times New Roman" panose="02020603050405020304" pitchFamily="18" charset="0"/>
              </a:endParaRPr>
            </a:p>
          </p:txBody>
        </p:sp>
        <p:sp>
          <p:nvSpPr>
            <p:cNvPr id="23575" name="Oval 23"/>
            <p:cNvSpPr/>
            <p:nvPr/>
          </p:nvSpPr>
          <p:spPr>
            <a:xfrm>
              <a:off x="3456"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13</a:t>
              </a:r>
              <a:endParaRPr lang="en-US" altLang="zh-CN" sz="2400" b="1" dirty="0">
                <a:solidFill>
                  <a:schemeClr val="bg1"/>
                </a:solidFill>
                <a:latin typeface="Times New Roman" panose="02020603050405020304" pitchFamily="18" charset="0"/>
              </a:endParaRPr>
            </a:p>
          </p:txBody>
        </p:sp>
        <p:sp>
          <p:nvSpPr>
            <p:cNvPr id="23576" name="Oval 24"/>
            <p:cNvSpPr/>
            <p:nvPr/>
          </p:nvSpPr>
          <p:spPr>
            <a:xfrm>
              <a:off x="3792" y="3120"/>
              <a:ext cx="288"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14</a:t>
              </a:r>
              <a:endParaRPr lang="en-US" altLang="zh-CN" sz="2400" b="1" dirty="0">
                <a:solidFill>
                  <a:schemeClr val="bg1"/>
                </a:solidFill>
                <a:latin typeface="Times New Roman" panose="02020603050405020304" pitchFamily="18" charset="0"/>
              </a:endParaRPr>
            </a:p>
          </p:txBody>
        </p:sp>
        <p:sp>
          <p:nvSpPr>
            <p:cNvPr id="23577" name="Line 26"/>
            <p:cNvSpPr/>
            <p:nvPr/>
          </p:nvSpPr>
          <p:spPr>
            <a:xfrm flipH="1">
              <a:off x="1200" y="2832"/>
              <a:ext cx="240" cy="288"/>
            </a:xfrm>
            <a:prstGeom prst="line">
              <a:avLst/>
            </a:prstGeom>
            <a:ln w="9525" cap="flat" cmpd="sng">
              <a:solidFill>
                <a:schemeClr val="tx1"/>
              </a:solidFill>
              <a:prstDash val="solid"/>
              <a:miter/>
              <a:headEnd type="none" w="med" len="med"/>
              <a:tailEnd type="none" w="med" len="med"/>
            </a:ln>
          </p:spPr>
        </p:sp>
        <p:sp>
          <p:nvSpPr>
            <p:cNvPr id="23578" name="Line 27"/>
            <p:cNvSpPr/>
            <p:nvPr/>
          </p:nvSpPr>
          <p:spPr>
            <a:xfrm>
              <a:off x="1632" y="2880"/>
              <a:ext cx="144" cy="240"/>
            </a:xfrm>
            <a:prstGeom prst="line">
              <a:avLst/>
            </a:prstGeom>
            <a:ln w="9525" cap="flat" cmpd="sng">
              <a:solidFill>
                <a:schemeClr val="tx1"/>
              </a:solidFill>
              <a:prstDash val="solid"/>
              <a:miter/>
              <a:headEnd type="none" w="med" len="med"/>
              <a:tailEnd type="none" w="med" len="med"/>
            </a:ln>
          </p:spPr>
        </p:sp>
        <p:sp>
          <p:nvSpPr>
            <p:cNvPr id="23579" name="Line 28"/>
            <p:cNvSpPr/>
            <p:nvPr/>
          </p:nvSpPr>
          <p:spPr>
            <a:xfrm flipH="1">
              <a:off x="2160" y="2832"/>
              <a:ext cx="192" cy="288"/>
            </a:xfrm>
            <a:prstGeom prst="line">
              <a:avLst/>
            </a:prstGeom>
            <a:ln w="9525" cap="flat" cmpd="sng">
              <a:solidFill>
                <a:schemeClr val="tx1"/>
              </a:solidFill>
              <a:prstDash val="solid"/>
              <a:miter/>
              <a:headEnd type="none" w="med" len="med"/>
              <a:tailEnd type="none" w="med" len="med"/>
            </a:ln>
          </p:spPr>
        </p:sp>
        <p:sp>
          <p:nvSpPr>
            <p:cNvPr id="23580" name="Line 29"/>
            <p:cNvSpPr/>
            <p:nvPr/>
          </p:nvSpPr>
          <p:spPr>
            <a:xfrm>
              <a:off x="2544" y="2832"/>
              <a:ext cx="192" cy="288"/>
            </a:xfrm>
            <a:prstGeom prst="line">
              <a:avLst/>
            </a:prstGeom>
            <a:ln w="9525" cap="flat" cmpd="sng">
              <a:solidFill>
                <a:schemeClr val="tx1"/>
              </a:solidFill>
              <a:prstDash val="solid"/>
              <a:miter/>
              <a:headEnd type="none" w="med" len="med"/>
              <a:tailEnd type="none" w="med" len="med"/>
            </a:ln>
          </p:spPr>
        </p:sp>
        <p:sp>
          <p:nvSpPr>
            <p:cNvPr id="23581" name="Line 30"/>
            <p:cNvSpPr/>
            <p:nvPr/>
          </p:nvSpPr>
          <p:spPr>
            <a:xfrm flipH="1">
              <a:off x="3120" y="2832"/>
              <a:ext cx="144" cy="288"/>
            </a:xfrm>
            <a:prstGeom prst="line">
              <a:avLst/>
            </a:prstGeom>
            <a:ln w="9525" cap="flat" cmpd="sng">
              <a:solidFill>
                <a:schemeClr val="tx1"/>
              </a:solidFill>
              <a:prstDash val="solid"/>
              <a:miter/>
              <a:headEnd type="none" w="med" len="med"/>
              <a:tailEnd type="none" w="med" len="med"/>
            </a:ln>
          </p:spPr>
        </p:sp>
        <p:sp>
          <p:nvSpPr>
            <p:cNvPr id="23582" name="Line 31"/>
            <p:cNvSpPr/>
            <p:nvPr/>
          </p:nvSpPr>
          <p:spPr>
            <a:xfrm>
              <a:off x="3456" y="2880"/>
              <a:ext cx="144" cy="240"/>
            </a:xfrm>
            <a:prstGeom prst="line">
              <a:avLst/>
            </a:prstGeom>
            <a:ln w="9525" cap="flat" cmpd="sng">
              <a:solidFill>
                <a:schemeClr val="tx1"/>
              </a:solidFill>
              <a:prstDash val="solid"/>
              <a:miter/>
              <a:headEnd type="none" w="med" len="med"/>
              <a:tailEnd type="none" w="med" len="med"/>
            </a:ln>
          </p:spPr>
        </p:sp>
        <p:sp>
          <p:nvSpPr>
            <p:cNvPr id="23583" name="Line 32"/>
            <p:cNvSpPr/>
            <p:nvPr/>
          </p:nvSpPr>
          <p:spPr>
            <a:xfrm flipH="1">
              <a:off x="3888" y="2832"/>
              <a:ext cx="240"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113665" y="195580"/>
            <a:ext cx="84582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6.2.3 </a:t>
            </a:r>
            <a:r>
              <a:rPr lang="zh-CN" altLang="en-US" sz="3200" b="1" dirty="0">
                <a:latin typeface="黑体" panose="02010609060101010101" pitchFamily="2" charset="-122"/>
                <a:ea typeface="黑体" panose="02010609060101010101" pitchFamily="2" charset="-122"/>
                <a:cs typeface="黑体" panose="02010609060101010101" pitchFamily="2" charset="-122"/>
              </a:rPr>
              <a:t>二叉树的存储结构</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26627" name="Text Box 4"/>
          <p:cNvSpPr txBox="1"/>
          <p:nvPr/>
        </p:nvSpPr>
        <p:spPr>
          <a:xfrm>
            <a:off x="0" y="1304290"/>
            <a:ext cx="91440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Times New Roman" panose="02020603050405020304" pitchFamily="18" charset="0"/>
              </a:rPr>
              <a:t>二叉树的结构是非线性的，每一结点最多可有两个直接</a:t>
            </a:r>
            <a:r>
              <a:rPr lang="zh-CN" altLang="en-US" dirty="0">
                <a:latin typeface="Times New Roman" panose="02020603050405020304" pitchFamily="18" charset="0"/>
              </a:rPr>
              <a:t>后继。</a:t>
            </a:r>
            <a:endParaRPr lang="zh-CN" altLang="en-US" dirty="0">
              <a:latin typeface="Times New Roman" panose="02020603050405020304" pitchFamily="18" charset="0"/>
            </a:endParaRPr>
          </a:p>
        </p:txBody>
      </p:sp>
      <p:sp>
        <p:nvSpPr>
          <p:cNvPr id="26628" name="Text Box 5"/>
          <p:cNvSpPr txBox="1"/>
          <p:nvPr/>
        </p:nvSpPr>
        <p:spPr>
          <a:xfrm>
            <a:off x="0" y="2687955"/>
            <a:ext cx="91440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zh-CN" altLang="en-US" dirty="0">
                <a:latin typeface="Times New Roman" panose="02020603050405020304" pitchFamily="18" charset="0"/>
              </a:rPr>
              <a:t>二叉树的存储结构有两种：</a:t>
            </a:r>
            <a:r>
              <a:rPr lang="zh-CN" altLang="en-US" b="1" dirty="0">
                <a:solidFill>
                  <a:srgbClr val="FF0000"/>
                </a:solidFill>
                <a:latin typeface="Times New Roman" panose="02020603050405020304" pitchFamily="18" charset="0"/>
              </a:rPr>
              <a:t>顺序存储</a:t>
            </a:r>
            <a:r>
              <a:rPr lang="zh-CN" altLang="en-US" dirty="0">
                <a:latin typeface="Times New Roman" panose="02020603050405020304" pitchFamily="18" charset="0"/>
              </a:rPr>
              <a:t>结构和</a:t>
            </a:r>
            <a:r>
              <a:rPr lang="zh-CN" altLang="en-US" b="1" dirty="0">
                <a:solidFill>
                  <a:srgbClr val="FF0000"/>
                </a:solidFill>
                <a:latin typeface="Times New Roman" panose="02020603050405020304" pitchFamily="18" charset="0"/>
              </a:rPr>
              <a:t>链式存储</a:t>
            </a:r>
            <a:r>
              <a:rPr lang="zh-CN" altLang="en-US" dirty="0">
                <a:latin typeface="Times New Roman" panose="02020603050405020304" pitchFamily="18" charset="0"/>
              </a:rPr>
              <a:t>结构。</a:t>
            </a:r>
            <a:endParaRPr lang="zh-CN" altLang="en-US"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533400" y="914400"/>
            <a:ext cx="83058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顺序存储结构</a:t>
            </a:r>
            <a:r>
              <a:rPr lang="zh-CN" altLang="en-US" b="1" dirty="0">
                <a:latin typeface="Times New Roman" panose="02020603050405020304" pitchFamily="18" charset="0"/>
              </a:rPr>
              <a:t>：是用一组连续的存储单元来存放二叉树的数据元素 。</a:t>
            </a:r>
            <a:endParaRPr lang="zh-CN" altLang="en-US" b="1" dirty="0">
              <a:latin typeface="Times New Roman" panose="02020603050405020304" pitchFamily="18" charset="0"/>
            </a:endParaRPr>
          </a:p>
        </p:txBody>
      </p:sp>
      <p:grpSp>
        <p:nvGrpSpPr>
          <p:cNvPr id="27651" name="Group 31"/>
          <p:cNvGrpSpPr/>
          <p:nvPr/>
        </p:nvGrpSpPr>
        <p:grpSpPr>
          <a:xfrm>
            <a:off x="1371600" y="1981200"/>
            <a:ext cx="4495800" cy="2362200"/>
            <a:chOff x="720" y="1392"/>
            <a:chExt cx="2832" cy="1488"/>
          </a:xfrm>
        </p:grpSpPr>
        <p:sp>
          <p:nvSpPr>
            <p:cNvPr id="27681" name="Oval 4"/>
            <p:cNvSpPr/>
            <p:nvPr/>
          </p:nvSpPr>
          <p:spPr>
            <a:xfrm>
              <a:off x="2136" y="1392"/>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27682" name="Oval 5"/>
            <p:cNvSpPr/>
            <p:nvPr/>
          </p:nvSpPr>
          <p:spPr>
            <a:xfrm>
              <a:off x="1489" y="1728"/>
              <a:ext cx="242"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27683" name="Oval 6"/>
            <p:cNvSpPr/>
            <p:nvPr/>
          </p:nvSpPr>
          <p:spPr>
            <a:xfrm>
              <a:off x="2905" y="1776"/>
              <a:ext cx="242"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7684" name="Oval 7"/>
            <p:cNvSpPr/>
            <p:nvPr/>
          </p:nvSpPr>
          <p:spPr>
            <a:xfrm>
              <a:off x="1044" y="2160"/>
              <a:ext cx="242"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27685" name="Oval 8"/>
            <p:cNvSpPr/>
            <p:nvPr/>
          </p:nvSpPr>
          <p:spPr>
            <a:xfrm>
              <a:off x="1812" y="216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27686" name="Oval 9"/>
            <p:cNvSpPr/>
            <p:nvPr/>
          </p:nvSpPr>
          <p:spPr>
            <a:xfrm>
              <a:off x="2581" y="216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27687" name="Oval 10"/>
            <p:cNvSpPr/>
            <p:nvPr/>
          </p:nvSpPr>
          <p:spPr>
            <a:xfrm>
              <a:off x="3309" y="216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27688" name="Line 11"/>
            <p:cNvSpPr/>
            <p:nvPr/>
          </p:nvSpPr>
          <p:spPr>
            <a:xfrm flipH="1">
              <a:off x="1691" y="1536"/>
              <a:ext cx="445" cy="240"/>
            </a:xfrm>
            <a:prstGeom prst="line">
              <a:avLst/>
            </a:prstGeom>
            <a:ln w="9525" cap="flat" cmpd="sng">
              <a:solidFill>
                <a:schemeClr val="tx1"/>
              </a:solidFill>
              <a:prstDash val="solid"/>
              <a:miter/>
              <a:headEnd type="none" w="med" len="med"/>
              <a:tailEnd type="none" w="med" len="med"/>
            </a:ln>
          </p:spPr>
        </p:sp>
        <p:sp>
          <p:nvSpPr>
            <p:cNvPr id="27689" name="Line 12"/>
            <p:cNvSpPr/>
            <p:nvPr/>
          </p:nvSpPr>
          <p:spPr>
            <a:xfrm>
              <a:off x="2379" y="1536"/>
              <a:ext cx="526" cy="336"/>
            </a:xfrm>
            <a:prstGeom prst="line">
              <a:avLst/>
            </a:prstGeom>
            <a:ln w="9525" cap="flat" cmpd="sng">
              <a:solidFill>
                <a:schemeClr val="tx1"/>
              </a:solidFill>
              <a:prstDash val="solid"/>
              <a:miter/>
              <a:headEnd type="none" w="med" len="med"/>
              <a:tailEnd type="none" w="med" len="med"/>
            </a:ln>
          </p:spPr>
        </p:sp>
        <p:sp>
          <p:nvSpPr>
            <p:cNvPr id="27690" name="Line 13"/>
            <p:cNvSpPr/>
            <p:nvPr/>
          </p:nvSpPr>
          <p:spPr>
            <a:xfrm flipH="1">
              <a:off x="1246" y="1920"/>
              <a:ext cx="283" cy="288"/>
            </a:xfrm>
            <a:prstGeom prst="line">
              <a:avLst/>
            </a:prstGeom>
            <a:ln w="9525" cap="flat" cmpd="sng">
              <a:solidFill>
                <a:schemeClr val="tx1"/>
              </a:solidFill>
              <a:prstDash val="solid"/>
              <a:miter/>
              <a:headEnd type="none" w="med" len="med"/>
              <a:tailEnd type="none" w="med" len="med"/>
            </a:ln>
          </p:spPr>
        </p:sp>
        <p:sp>
          <p:nvSpPr>
            <p:cNvPr id="27691" name="Line 14"/>
            <p:cNvSpPr/>
            <p:nvPr/>
          </p:nvSpPr>
          <p:spPr>
            <a:xfrm>
              <a:off x="1731" y="1920"/>
              <a:ext cx="162" cy="240"/>
            </a:xfrm>
            <a:prstGeom prst="line">
              <a:avLst/>
            </a:prstGeom>
            <a:ln w="9525" cap="flat" cmpd="sng">
              <a:solidFill>
                <a:schemeClr val="tx1"/>
              </a:solidFill>
              <a:prstDash val="solid"/>
              <a:miter/>
              <a:headEnd type="none" w="med" len="med"/>
              <a:tailEnd type="none" w="med" len="med"/>
            </a:ln>
          </p:spPr>
        </p:sp>
        <p:sp>
          <p:nvSpPr>
            <p:cNvPr id="27692" name="Line 15"/>
            <p:cNvSpPr/>
            <p:nvPr/>
          </p:nvSpPr>
          <p:spPr>
            <a:xfrm flipH="1">
              <a:off x="2783" y="1968"/>
              <a:ext cx="162" cy="240"/>
            </a:xfrm>
            <a:prstGeom prst="line">
              <a:avLst/>
            </a:prstGeom>
            <a:ln w="9525" cap="flat" cmpd="sng">
              <a:solidFill>
                <a:schemeClr val="tx1"/>
              </a:solidFill>
              <a:prstDash val="solid"/>
              <a:miter/>
              <a:headEnd type="none" w="med" len="med"/>
              <a:tailEnd type="none" w="med" len="med"/>
            </a:ln>
          </p:spPr>
        </p:sp>
        <p:sp>
          <p:nvSpPr>
            <p:cNvPr id="27693" name="Line 16"/>
            <p:cNvSpPr/>
            <p:nvPr/>
          </p:nvSpPr>
          <p:spPr>
            <a:xfrm>
              <a:off x="3147" y="1968"/>
              <a:ext cx="243" cy="240"/>
            </a:xfrm>
            <a:prstGeom prst="line">
              <a:avLst/>
            </a:prstGeom>
            <a:ln w="9525" cap="flat" cmpd="sng">
              <a:solidFill>
                <a:schemeClr val="tx1"/>
              </a:solidFill>
              <a:prstDash val="solid"/>
              <a:miter/>
              <a:headEnd type="none" w="med" len="med"/>
              <a:tailEnd type="none" w="med" len="med"/>
            </a:ln>
          </p:spPr>
        </p:sp>
        <p:sp>
          <p:nvSpPr>
            <p:cNvPr id="27694" name="Oval 17"/>
            <p:cNvSpPr/>
            <p:nvPr/>
          </p:nvSpPr>
          <p:spPr>
            <a:xfrm>
              <a:off x="720" y="264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27695" name="Oval 18"/>
            <p:cNvSpPr/>
            <p:nvPr/>
          </p:nvSpPr>
          <p:spPr>
            <a:xfrm>
              <a:off x="1246" y="264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7696" name="Oval 19"/>
            <p:cNvSpPr/>
            <p:nvPr/>
          </p:nvSpPr>
          <p:spPr>
            <a:xfrm>
              <a:off x="1570" y="2640"/>
              <a:ext cx="242"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J</a:t>
              </a:r>
              <a:endParaRPr lang="en-US" altLang="zh-CN" sz="2400" b="1" dirty="0">
                <a:solidFill>
                  <a:schemeClr val="bg1"/>
                </a:solidFill>
                <a:latin typeface="Times New Roman" panose="02020603050405020304" pitchFamily="18" charset="0"/>
              </a:endParaRPr>
            </a:p>
          </p:txBody>
        </p:sp>
        <p:sp>
          <p:nvSpPr>
            <p:cNvPr id="27697" name="Oval 20"/>
            <p:cNvSpPr/>
            <p:nvPr/>
          </p:nvSpPr>
          <p:spPr>
            <a:xfrm>
              <a:off x="2055" y="2640"/>
              <a:ext cx="243"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27698" name="Oval 21"/>
            <p:cNvSpPr/>
            <p:nvPr/>
          </p:nvSpPr>
          <p:spPr>
            <a:xfrm>
              <a:off x="2379" y="2640"/>
              <a:ext cx="242"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27699" name="Line 24"/>
            <p:cNvSpPr/>
            <p:nvPr/>
          </p:nvSpPr>
          <p:spPr>
            <a:xfrm flipH="1">
              <a:off x="882" y="2352"/>
              <a:ext cx="202" cy="288"/>
            </a:xfrm>
            <a:prstGeom prst="line">
              <a:avLst/>
            </a:prstGeom>
            <a:ln w="9525" cap="flat" cmpd="sng">
              <a:solidFill>
                <a:schemeClr val="tx1"/>
              </a:solidFill>
              <a:prstDash val="solid"/>
              <a:miter/>
              <a:headEnd type="none" w="med" len="med"/>
              <a:tailEnd type="none" w="med" len="med"/>
            </a:ln>
          </p:spPr>
        </p:sp>
        <p:sp>
          <p:nvSpPr>
            <p:cNvPr id="27700" name="Line 25"/>
            <p:cNvSpPr/>
            <p:nvPr/>
          </p:nvSpPr>
          <p:spPr>
            <a:xfrm>
              <a:off x="1246" y="2400"/>
              <a:ext cx="121" cy="240"/>
            </a:xfrm>
            <a:prstGeom prst="line">
              <a:avLst/>
            </a:prstGeom>
            <a:ln w="9525" cap="flat" cmpd="sng">
              <a:solidFill>
                <a:schemeClr val="tx1"/>
              </a:solidFill>
              <a:prstDash val="solid"/>
              <a:miter/>
              <a:headEnd type="none" w="med" len="med"/>
              <a:tailEnd type="none" w="med" len="med"/>
            </a:ln>
          </p:spPr>
        </p:sp>
        <p:sp>
          <p:nvSpPr>
            <p:cNvPr id="27701" name="Line 26"/>
            <p:cNvSpPr/>
            <p:nvPr/>
          </p:nvSpPr>
          <p:spPr>
            <a:xfrm flipH="1">
              <a:off x="1691" y="2352"/>
              <a:ext cx="162" cy="288"/>
            </a:xfrm>
            <a:prstGeom prst="line">
              <a:avLst/>
            </a:prstGeom>
            <a:ln w="9525" cap="flat" cmpd="sng">
              <a:solidFill>
                <a:schemeClr val="tx1"/>
              </a:solidFill>
              <a:prstDash val="solid"/>
              <a:miter/>
              <a:headEnd type="none" w="med" len="med"/>
              <a:tailEnd type="none" w="med" len="med"/>
            </a:ln>
          </p:spPr>
        </p:sp>
        <p:sp>
          <p:nvSpPr>
            <p:cNvPr id="27702" name="Line 27"/>
            <p:cNvSpPr/>
            <p:nvPr/>
          </p:nvSpPr>
          <p:spPr>
            <a:xfrm>
              <a:off x="2015" y="2352"/>
              <a:ext cx="161" cy="288"/>
            </a:xfrm>
            <a:prstGeom prst="line">
              <a:avLst/>
            </a:prstGeom>
            <a:ln w="9525" cap="flat" cmpd="sng">
              <a:solidFill>
                <a:schemeClr val="tx1"/>
              </a:solidFill>
              <a:prstDash val="solid"/>
              <a:miter/>
              <a:headEnd type="none" w="med" len="med"/>
              <a:tailEnd type="none" w="med" len="med"/>
            </a:ln>
          </p:spPr>
        </p:sp>
        <p:sp>
          <p:nvSpPr>
            <p:cNvPr id="27703" name="Line 28"/>
            <p:cNvSpPr/>
            <p:nvPr/>
          </p:nvSpPr>
          <p:spPr>
            <a:xfrm flipH="1">
              <a:off x="2500" y="2352"/>
              <a:ext cx="121" cy="288"/>
            </a:xfrm>
            <a:prstGeom prst="line">
              <a:avLst/>
            </a:prstGeom>
            <a:ln w="9525" cap="flat" cmpd="sng">
              <a:solidFill>
                <a:schemeClr val="tx1"/>
              </a:solidFill>
              <a:prstDash val="solid"/>
              <a:miter/>
              <a:headEnd type="none" w="med" len="med"/>
              <a:tailEnd type="none" w="med" len="med"/>
            </a:ln>
          </p:spPr>
        </p:sp>
      </p:grpSp>
      <p:graphicFrame>
        <p:nvGraphicFramePr>
          <p:cNvPr id="29757" name="Group 61"/>
          <p:cNvGraphicFramePr>
            <a:graphicFrameLocks noGrp="1"/>
          </p:cNvGraphicFramePr>
          <p:nvPr/>
        </p:nvGraphicFramePr>
        <p:xfrm>
          <a:off x="1371600" y="4953000"/>
          <a:ext cx="5181600" cy="517525"/>
        </p:xfrm>
        <a:graphic>
          <a:graphicData uri="http://schemas.openxmlformats.org/drawingml/2006/table">
            <a:tbl>
              <a:tblPr/>
              <a:tblGrid>
                <a:gridCol w="431800"/>
                <a:gridCol w="431800"/>
                <a:gridCol w="431800"/>
                <a:gridCol w="431800"/>
                <a:gridCol w="431800"/>
                <a:gridCol w="431800"/>
                <a:gridCol w="431800"/>
                <a:gridCol w="431800"/>
                <a:gridCol w="431800"/>
                <a:gridCol w="431800"/>
                <a:gridCol w="431800"/>
                <a:gridCol w="431800"/>
              </a:tblGrid>
              <a:tr h="5175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680" name="Text Box 62"/>
          <p:cNvSpPr txBox="1"/>
          <p:nvPr/>
        </p:nvSpPr>
        <p:spPr>
          <a:xfrm>
            <a:off x="1752600" y="5715000"/>
            <a:ext cx="43434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二叉树的顺序存储结构</a:t>
            </a:r>
            <a:endParaRPr lang="zh-CN" altLang="en-US" b="1"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1"/>
          <p:cNvSpPr/>
          <p:nvPr>
            <p:ph type="dt" sz="half" idx="10"/>
          </p:nvPr>
        </p:nvSpPr>
        <p:spPr/>
        <p:txBody>
          <a:bodyPr anchor="b"/>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b="0" dirty="0"/>
            </a:fld>
            <a:endParaRPr lang="zh-CN" altLang="en-US" sz="1400" b="0" dirty="0">
              <a:latin typeface="Times New Roman" panose="02020603050405020304" pitchFamily="18" charset="0"/>
            </a:endParaRPr>
          </a:p>
        </p:txBody>
      </p:sp>
      <p:sp>
        <p:nvSpPr>
          <p:cNvPr id="130050" name="页脚占位符 2"/>
          <p:cNvSpPr/>
          <p:nvPr>
            <p:ph type="ftr" sz="quarter" idx="11"/>
          </p:nvPr>
        </p:nvSpPr>
        <p:spPr/>
        <p:txBody>
          <a:bodyPr anchor="b"/>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b="0" dirty="0"/>
              <a:t>数据结构</a:t>
            </a:r>
            <a:endParaRPr lang="zh-CN" altLang="en-US" sz="1400" b="0" dirty="0"/>
          </a:p>
        </p:txBody>
      </p:sp>
      <p:sp>
        <p:nvSpPr>
          <p:cNvPr id="130051" name="灯片编号占位符 3"/>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b="0" dirty="0"/>
            </a:fld>
            <a:endParaRPr lang="zh-CN" altLang="en-US" sz="1400" b="0" dirty="0">
              <a:latin typeface="Times New Roman" panose="02020603050405020304" pitchFamily="18" charset="0"/>
            </a:endParaRPr>
          </a:p>
        </p:txBody>
      </p:sp>
      <p:grpSp>
        <p:nvGrpSpPr>
          <p:cNvPr id="130052" name="组合 326725"/>
          <p:cNvGrpSpPr/>
          <p:nvPr/>
        </p:nvGrpSpPr>
        <p:grpSpPr>
          <a:xfrm>
            <a:off x="914400" y="762000"/>
            <a:ext cx="7696200" cy="5791200"/>
            <a:chOff x="576" y="384"/>
            <a:chExt cx="4848" cy="3648"/>
          </a:xfrm>
        </p:grpSpPr>
        <p:sp>
          <p:nvSpPr>
            <p:cNvPr id="130053" name="文本框 326657"/>
            <p:cNvSpPr txBox="1"/>
            <p:nvPr/>
          </p:nvSpPr>
          <p:spPr>
            <a:xfrm>
              <a:off x="576" y="384"/>
              <a:ext cx="1632" cy="329"/>
            </a:xfrm>
            <a:prstGeom prst="rect">
              <a:avLst/>
            </a:prstGeom>
            <a:noFill/>
            <a:ln w="9525">
              <a:noFill/>
            </a:ln>
          </p:spPr>
          <p:txBody>
            <a:bodyPr anchor="t">
              <a:spAutoFit/>
            </a:bodyPr>
            <a:p>
              <a:pPr>
                <a:spcBef>
                  <a:spcPct val="50000"/>
                </a:spcBef>
              </a:pPr>
              <a:r>
                <a:rPr lang="zh-CN" altLang="en-US" sz="2800" dirty="0">
                  <a:solidFill>
                    <a:schemeClr val="tx1"/>
                  </a:solidFill>
                  <a:latin typeface="黑体" panose="02010609060101010101" pitchFamily="2" charset="-122"/>
                  <a:ea typeface="黑体" panose="02010609060101010101" pitchFamily="2" charset="-122"/>
                </a:rPr>
                <a:t>树的表示方法</a:t>
              </a:r>
              <a:endParaRPr lang="zh-CN" altLang="en-US" sz="2800" b="0" dirty="0">
                <a:solidFill>
                  <a:schemeClr val="tx1"/>
                </a:solidFill>
                <a:latin typeface="黑体" panose="02010609060101010101" pitchFamily="2" charset="-122"/>
                <a:ea typeface="黑体" panose="02010609060101010101" pitchFamily="2" charset="-122"/>
              </a:endParaRPr>
            </a:p>
          </p:txBody>
        </p:sp>
        <p:sp>
          <p:nvSpPr>
            <p:cNvPr id="130054" name="文本框 326658"/>
            <p:cNvSpPr txBox="1"/>
            <p:nvPr/>
          </p:nvSpPr>
          <p:spPr>
            <a:xfrm>
              <a:off x="576" y="1200"/>
              <a:ext cx="1440" cy="2013"/>
            </a:xfrm>
            <a:prstGeom prst="rect">
              <a:avLst/>
            </a:prstGeom>
            <a:noFill/>
            <a:ln w="25400">
              <a:noFill/>
            </a:ln>
          </p:spPr>
          <p:txBody>
            <a:bodyPr anchor="t">
              <a:spAutoFit/>
            </a:bodyPr>
            <a:p>
              <a:pPr eaLnBrk="0" hangingPunct="0">
                <a:spcBef>
                  <a:spcPct val="5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）树形图法</a:t>
              </a:r>
              <a:endParaRPr lang="zh-CN" altLang="en-US" dirty="0">
                <a:latin typeface="Times New Roman" panose="02020603050405020304" pitchFamily="18" charset="0"/>
                <a:ea typeface="宋体" panose="02010600030101010101" pitchFamily="2" charset="-122"/>
              </a:endParaRPr>
            </a:p>
            <a:p>
              <a:pPr eaLnBrk="0" hangingPunct="0">
                <a:spcBef>
                  <a:spcPct val="50000"/>
                </a:spcBef>
              </a:pPr>
              <a:br>
                <a:rPr lang="zh-CN" altLang="en-US"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）嵌套集合法</a:t>
              </a:r>
              <a:endParaRPr lang="zh-CN" altLang="en-US" dirty="0">
                <a:latin typeface="Times New Roman" panose="02020603050405020304" pitchFamily="18" charset="0"/>
                <a:ea typeface="宋体" panose="02010600030101010101" pitchFamily="2" charset="-122"/>
              </a:endParaRPr>
            </a:p>
            <a:p>
              <a:pPr eaLnBrk="0" hangingPunct="0">
                <a:spcBef>
                  <a:spcPct val="50000"/>
                </a:spcBef>
              </a:pPr>
              <a:br>
                <a:rPr lang="zh-CN" altLang="en-US"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）广义表形式</a:t>
              </a:r>
              <a:endParaRPr lang="zh-CN" altLang="en-US" dirty="0">
                <a:latin typeface="Times New Roman" panose="02020603050405020304" pitchFamily="18" charset="0"/>
                <a:ea typeface="宋体" panose="02010600030101010101" pitchFamily="2" charset="-122"/>
              </a:endParaRPr>
            </a:p>
            <a:p>
              <a:pPr eaLnBrk="0" hangingPunct="0">
                <a:spcBef>
                  <a:spcPct val="50000"/>
                </a:spcBef>
              </a:pPr>
              <a:br>
                <a:rPr lang="zh-CN" altLang="en-US"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）凹入表示法</a:t>
              </a:r>
              <a:endParaRPr lang="zh-CN" altLang="en-US">
                <a:latin typeface="Times New Roman" panose="02020603050405020304" pitchFamily="18" charset="0"/>
                <a:ea typeface="宋体" panose="02010600030101010101" pitchFamily="2" charset="-122"/>
              </a:endParaRPr>
            </a:p>
          </p:txBody>
        </p:sp>
        <p:sp>
          <p:nvSpPr>
            <p:cNvPr id="130055" name="文本框 326659"/>
            <p:cNvSpPr txBox="1"/>
            <p:nvPr/>
          </p:nvSpPr>
          <p:spPr>
            <a:xfrm>
              <a:off x="2016" y="2352"/>
              <a:ext cx="1680" cy="251"/>
            </a:xfrm>
            <a:prstGeom prst="rect">
              <a:avLst/>
            </a:prstGeom>
            <a:noFill/>
            <a:ln w="25400">
              <a:noFill/>
            </a:ln>
          </p:spPr>
          <p:txBody>
            <a:bodyPr anchor="t">
              <a:spAutoFit/>
            </a:bodyPr>
            <a:p>
              <a:pPr eaLnBrk="0" hangingPunct="0">
                <a:spcBef>
                  <a:spcPct val="50000"/>
                </a:spcBef>
              </a:pPr>
              <a:r>
                <a:rPr lang="en-US" altLang="zh-CN" sz="2000">
                  <a:solidFill>
                    <a:srgbClr val="0000FF"/>
                  </a:solidFill>
                  <a:latin typeface="Times New Roman" panose="02020603050405020304" pitchFamily="18" charset="0"/>
                  <a:ea typeface="宋体" panose="02010600030101010101" pitchFamily="2" charset="-122"/>
                </a:rPr>
                <a:t>(A(B,C(E,F),D(G)</a:t>
              </a:r>
              <a:r>
                <a:rPr lang="en-US" altLang="zh-CN" sz="2000">
                  <a:solidFill>
                    <a:srgbClr val="0000FF"/>
                  </a:solidFill>
                  <a:sym typeface="+mn-ea"/>
                </a:rPr>
                <a:t>)</a:t>
              </a:r>
              <a:r>
                <a:rPr lang="en-US" altLang="zh-CN" sz="2000">
                  <a:solidFill>
                    <a:srgbClr val="0000FF"/>
                  </a:solidFill>
                  <a:latin typeface="Times New Roman" panose="02020603050405020304" pitchFamily="18" charset="0"/>
                  <a:ea typeface="宋体" panose="02010600030101010101" pitchFamily="2" charset="-122"/>
                </a:rPr>
                <a:t>)</a:t>
              </a:r>
              <a:endParaRPr lang="en-US" altLang="zh-CN" sz="2000">
                <a:solidFill>
                  <a:srgbClr val="0000FF"/>
                </a:solidFill>
                <a:latin typeface="Times New Roman" panose="02020603050405020304" pitchFamily="18" charset="0"/>
                <a:ea typeface="宋体" panose="02010600030101010101" pitchFamily="2" charset="-122"/>
              </a:endParaRPr>
            </a:p>
          </p:txBody>
        </p:sp>
        <p:grpSp>
          <p:nvGrpSpPr>
            <p:cNvPr id="130056" name="组合 326660"/>
            <p:cNvGrpSpPr/>
            <p:nvPr/>
          </p:nvGrpSpPr>
          <p:grpSpPr>
            <a:xfrm>
              <a:off x="1776" y="384"/>
              <a:ext cx="2544" cy="1028"/>
              <a:chOff x="1776" y="384"/>
              <a:chExt cx="2544" cy="1028"/>
            </a:xfrm>
          </p:grpSpPr>
          <p:grpSp>
            <p:nvGrpSpPr>
              <p:cNvPr id="130057" name="组合 326661"/>
              <p:cNvGrpSpPr/>
              <p:nvPr/>
            </p:nvGrpSpPr>
            <p:grpSpPr>
              <a:xfrm>
                <a:off x="2832" y="384"/>
                <a:ext cx="1488" cy="1028"/>
                <a:chOff x="1968" y="1728"/>
                <a:chExt cx="1488" cy="1028"/>
              </a:xfrm>
            </p:grpSpPr>
            <p:grpSp>
              <p:nvGrpSpPr>
                <p:cNvPr id="130058" name="组合 326662"/>
                <p:cNvGrpSpPr/>
                <p:nvPr/>
              </p:nvGrpSpPr>
              <p:grpSpPr>
                <a:xfrm>
                  <a:off x="2352" y="1728"/>
                  <a:ext cx="384" cy="212"/>
                  <a:chOff x="2352" y="1824"/>
                  <a:chExt cx="384" cy="212"/>
                </a:xfrm>
              </p:grpSpPr>
              <p:sp>
                <p:nvSpPr>
                  <p:cNvPr id="130059" name="椭圆 326663"/>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60" name="文本框 326664"/>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A</a:t>
                    </a:r>
                    <a:endParaRPr lang="en-US" altLang="zh-CN" sz="2000" b="0">
                      <a:latin typeface="Times New Roman" panose="02020603050405020304" pitchFamily="18" charset="0"/>
                      <a:ea typeface="宋体" panose="02010600030101010101" pitchFamily="2" charset="-122"/>
                    </a:endParaRPr>
                  </a:p>
                </p:txBody>
              </p:sp>
            </p:grpSp>
            <p:grpSp>
              <p:nvGrpSpPr>
                <p:cNvPr id="130061" name="组合 326665"/>
                <p:cNvGrpSpPr/>
                <p:nvPr/>
              </p:nvGrpSpPr>
              <p:grpSpPr>
                <a:xfrm>
                  <a:off x="1968" y="2140"/>
                  <a:ext cx="384" cy="212"/>
                  <a:chOff x="2352" y="1824"/>
                  <a:chExt cx="384" cy="212"/>
                </a:xfrm>
              </p:grpSpPr>
              <p:sp>
                <p:nvSpPr>
                  <p:cNvPr id="130062" name="椭圆 326666"/>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63" name="文本框 326667"/>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B</a:t>
                    </a:r>
                    <a:endParaRPr lang="en-US" altLang="zh-CN" sz="2000" b="0">
                      <a:latin typeface="Times New Roman" panose="02020603050405020304" pitchFamily="18" charset="0"/>
                      <a:ea typeface="宋体" panose="02010600030101010101" pitchFamily="2" charset="-122"/>
                    </a:endParaRPr>
                  </a:p>
                </p:txBody>
              </p:sp>
            </p:grpSp>
            <p:grpSp>
              <p:nvGrpSpPr>
                <p:cNvPr id="130064" name="组合 326668"/>
                <p:cNvGrpSpPr/>
                <p:nvPr/>
              </p:nvGrpSpPr>
              <p:grpSpPr>
                <a:xfrm>
                  <a:off x="2352" y="2140"/>
                  <a:ext cx="384" cy="212"/>
                  <a:chOff x="2352" y="1824"/>
                  <a:chExt cx="384" cy="212"/>
                </a:xfrm>
              </p:grpSpPr>
              <p:sp>
                <p:nvSpPr>
                  <p:cNvPr id="130065" name="椭圆 326669"/>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66" name="文本框 326670"/>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C</a:t>
                    </a:r>
                    <a:endParaRPr lang="en-US" altLang="zh-CN" sz="2000" b="0">
                      <a:latin typeface="Times New Roman" panose="02020603050405020304" pitchFamily="18" charset="0"/>
                      <a:ea typeface="宋体" panose="02010600030101010101" pitchFamily="2" charset="-122"/>
                    </a:endParaRPr>
                  </a:p>
                </p:txBody>
              </p:sp>
            </p:grpSp>
            <p:grpSp>
              <p:nvGrpSpPr>
                <p:cNvPr id="130067" name="组合 326671"/>
                <p:cNvGrpSpPr/>
                <p:nvPr/>
              </p:nvGrpSpPr>
              <p:grpSpPr>
                <a:xfrm>
                  <a:off x="2736" y="2140"/>
                  <a:ext cx="384" cy="212"/>
                  <a:chOff x="2352" y="1824"/>
                  <a:chExt cx="384" cy="212"/>
                </a:xfrm>
              </p:grpSpPr>
              <p:sp>
                <p:nvSpPr>
                  <p:cNvPr id="130068" name="椭圆 326672"/>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69" name="文本框 326673"/>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D</a:t>
                    </a:r>
                    <a:endParaRPr lang="en-US" altLang="zh-CN" sz="2000" b="0">
                      <a:latin typeface="Times New Roman" panose="02020603050405020304" pitchFamily="18" charset="0"/>
                      <a:ea typeface="宋体" panose="02010600030101010101" pitchFamily="2" charset="-122"/>
                    </a:endParaRPr>
                  </a:p>
                </p:txBody>
              </p:sp>
            </p:grpSp>
            <p:grpSp>
              <p:nvGrpSpPr>
                <p:cNvPr id="130070" name="组合 326674"/>
                <p:cNvGrpSpPr/>
                <p:nvPr/>
              </p:nvGrpSpPr>
              <p:grpSpPr>
                <a:xfrm>
                  <a:off x="2160" y="2544"/>
                  <a:ext cx="384" cy="212"/>
                  <a:chOff x="2352" y="1824"/>
                  <a:chExt cx="384" cy="212"/>
                </a:xfrm>
              </p:grpSpPr>
              <p:sp>
                <p:nvSpPr>
                  <p:cNvPr id="130071" name="椭圆 326675"/>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72" name="文本框 326676"/>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E</a:t>
                    </a:r>
                    <a:endParaRPr lang="en-US" altLang="zh-CN" sz="2000" b="0">
                      <a:latin typeface="Times New Roman" panose="02020603050405020304" pitchFamily="18" charset="0"/>
                      <a:ea typeface="宋体" panose="02010600030101010101" pitchFamily="2" charset="-122"/>
                    </a:endParaRPr>
                  </a:p>
                </p:txBody>
              </p:sp>
            </p:grpSp>
            <p:grpSp>
              <p:nvGrpSpPr>
                <p:cNvPr id="130073" name="组合 326677"/>
                <p:cNvGrpSpPr/>
                <p:nvPr/>
              </p:nvGrpSpPr>
              <p:grpSpPr>
                <a:xfrm>
                  <a:off x="2544" y="2544"/>
                  <a:ext cx="384" cy="212"/>
                  <a:chOff x="2352" y="1824"/>
                  <a:chExt cx="384" cy="212"/>
                </a:xfrm>
              </p:grpSpPr>
              <p:sp>
                <p:nvSpPr>
                  <p:cNvPr id="130074" name="椭圆 326678"/>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75" name="文本框 326679"/>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F</a:t>
                    </a:r>
                    <a:endParaRPr lang="en-US" altLang="zh-CN" sz="2000" b="0">
                      <a:latin typeface="Times New Roman" panose="02020603050405020304" pitchFamily="18" charset="0"/>
                      <a:ea typeface="宋体" panose="02010600030101010101" pitchFamily="2" charset="-122"/>
                    </a:endParaRPr>
                  </a:p>
                </p:txBody>
              </p:sp>
            </p:grpSp>
            <p:grpSp>
              <p:nvGrpSpPr>
                <p:cNvPr id="130076" name="组合 326680"/>
                <p:cNvGrpSpPr/>
                <p:nvPr/>
              </p:nvGrpSpPr>
              <p:grpSpPr>
                <a:xfrm>
                  <a:off x="3072" y="2524"/>
                  <a:ext cx="384" cy="212"/>
                  <a:chOff x="2352" y="1824"/>
                  <a:chExt cx="384" cy="212"/>
                </a:xfrm>
              </p:grpSpPr>
              <p:sp>
                <p:nvSpPr>
                  <p:cNvPr id="130077" name="椭圆 326681"/>
                  <p:cNvSpPr/>
                  <p:nvPr/>
                </p:nvSpPr>
                <p:spPr>
                  <a:xfrm>
                    <a:off x="2544" y="1824"/>
                    <a:ext cx="192" cy="192"/>
                  </a:xfrm>
                  <a:prstGeom prst="ellipse">
                    <a:avLst/>
                  </a:prstGeom>
                  <a:solidFill>
                    <a:schemeClr val="accent2"/>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78" name="文本框 326682"/>
                  <p:cNvSpPr txBox="1"/>
                  <p:nvPr/>
                </p:nvSpPr>
                <p:spPr>
                  <a:xfrm>
                    <a:off x="2352" y="1824"/>
                    <a:ext cx="192" cy="212"/>
                  </a:xfrm>
                  <a:prstGeom prst="rect">
                    <a:avLst/>
                  </a:prstGeom>
                  <a:noFill/>
                  <a:ln w="9525">
                    <a:noFill/>
                  </a:ln>
                </p:spPr>
                <p:txBody>
                  <a:bodyPr anchor="t">
                    <a:spAutoFit/>
                  </a:bodyPr>
                  <a:p>
                    <a:pPr>
                      <a:spcBef>
                        <a:spcPct val="50000"/>
                      </a:spcBef>
                    </a:pPr>
                    <a:r>
                      <a:rPr lang="en-US" altLang="zh-CN" sz="1600" b="0">
                        <a:latin typeface="Times New Roman" panose="02020603050405020304" pitchFamily="18" charset="0"/>
                        <a:ea typeface="宋体" panose="02010600030101010101" pitchFamily="2" charset="-122"/>
                      </a:rPr>
                      <a:t>G</a:t>
                    </a:r>
                    <a:endParaRPr lang="en-US" altLang="zh-CN" sz="2000" b="0">
                      <a:latin typeface="Times New Roman" panose="02020603050405020304" pitchFamily="18" charset="0"/>
                      <a:ea typeface="宋体" panose="02010600030101010101" pitchFamily="2" charset="-122"/>
                    </a:endParaRPr>
                  </a:p>
                </p:txBody>
              </p:sp>
            </p:grpSp>
            <p:sp>
              <p:nvSpPr>
                <p:cNvPr id="130079" name="直接连接符 326683"/>
                <p:cNvSpPr/>
                <p:nvPr/>
              </p:nvSpPr>
              <p:spPr>
                <a:xfrm>
                  <a:off x="2688" y="1872"/>
                  <a:ext cx="288" cy="288"/>
                </a:xfrm>
                <a:prstGeom prst="line">
                  <a:avLst/>
                </a:prstGeom>
                <a:ln w="9525" cap="flat" cmpd="sng">
                  <a:solidFill>
                    <a:schemeClr val="tx1"/>
                  </a:solidFill>
                  <a:prstDash val="solid"/>
                  <a:round/>
                  <a:headEnd type="none" w="med" len="med"/>
                  <a:tailEnd type="none" w="med" len="med"/>
                </a:ln>
              </p:spPr>
            </p:sp>
            <p:sp>
              <p:nvSpPr>
                <p:cNvPr id="130080" name="直接连接符 326684"/>
                <p:cNvSpPr/>
                <p:nvPr/>
              </p:nvSpPr>
              <p:spPr>
                <a:xfrm>
                  <a:off x="2640" y="1920"/>
                  <a:ext cx="0" cy="240"/>
                </a:xfrm>
                <a:prstGeom prst="line">
                  <a:avLst/>
                </a:prstGeom>
                <a:ln w="9525" cap="flat" cmpd="sng">
                  <a:solidFill>
                    <a:schemeClr val="tx1"/>
                  </a:solidFill>
                  <a:prstDash val="solid"/>
                  <a:round/>
                  <a:headEnd type="none" w="med" len="med"/>
                  <a:tailEnd type="none" w="med" len="med"/>
                </a:ln>
              </p:spPr>
            </p:sp>
            <p:sp>
              <p:nvSpPr>
                <p:cNvPr id="130081" name="直接连接符 326685"/>
                <p:cNvSpPr/>
                <p:nvPr/>
              </p:nvSpPr>
              <p:spPr>
                <a:xfrm flipH="1">
                  <a:off x="2304" y="1872"/>
                  <a:ext cx="288" cy="288"/>
                </a:xfrm>
                <a:prstGeom prst="line">
                  <a:avLst/>
                </a:prstGeom>
                <a:ln w="9525" cap="flat" cmpd="sng">
                  <a:solidFill>
                    <a:schemeClr val="tx1"/>
                  </a:solidFill>
                  <a:prstDash val="solid"/>
                  <a:round/>
                  <a:headEnd type="none" w="med" len="med"/>
                  <a:tailEnd type="none" w="med" len="med"/>
                </a:ln>
              </p:spPr>
            </p:sp>
            <p:sp>
              <p:nvSpPr>
                <p:cNvPr id="130082" name="直接连接符 326686"/>
                <p:cNvSpPr/>
                <p:nvPr/>
              </p:nvSpPr>
              <p:spPr>
                <a:xfrm flipH="1">
                  <a:off x="2448" y="2304"/>
                  <a:ext cx="192" cy="288"/>
                </a:xfrm>
                <a:prstGeom prst="line">
                  <a:avLst/>
                </a:prstGeom>
                <a:ln w="9525" cap="flat" cmpd="sng">
                  <a:solidFill>
                    <a:schemeClr val="tx1"/>
                  </a:solidFill>
                  <a:prstDash val="solid"/>
                  <a:round/>
                  <a:headEnd type="none" w="med" len="med"/>
                  <a:tailEnd type="none" w="med" len="med"/>
                </a:ln>
              </p:spPr>
            </p:sp>
            <p:sp>
              <p:nvSpPr>
                <p:cNvPr id="130083" name="直接连接符 326687"/>
                <p:cNvSpPr/>
                <p:nvPr/>
              </p:nvSpPr>
              <p:spPr>
                <a:xfrm>
                  <a:off x="2688" y="2304"/>
                  <a:ext cx="144" cy="288"/>
                </a:xfrm>
                <a:prstGeom prst="line">
                  <a:avLst/>
                </a:prstGeom>
                <a:ln w="9525" cap="flat" cmpd="sng">
                  <a:solidFill>
                    <a:schemeClr val="tx1"/>
                  </a:solidFill>
                  <a:prstDash val="solid"/>
                  <a:round/>
                  <a:headEnd type="none" w="med" len="med"/>
                  <a:tailEnd type="none" w="med" len="med"/>
                </a:ln>
              </p:spPr>
            </p:sp>
            <p:sp>
              <p:nvSpPr>
                <p:cNvPr id="130084" name="直接连接符 326688"/>
                <p:cNvSpPr/>
                <p:nvPr/>
              </p:nvSpPr>
              <p:spPr>
                <a:xfrm>
                  <a:off x="3072" y="2304"/>
                  <a:ext cx="240" cy="240"/>
                </a:xfrm>
                <a:prstGeom prst="line">
                  <a:avLst/>
                </a:prstGeom>
                <a:ln w="9525" cap="flat" cmpd="sng">
                  <a:solidFill>
                    <a:schemeClr val="tx1"/>
                  </a:solidFill>
                  <a:prstDash val="solid"/>
                  <a:round/>
                  <a:headEnd type="none" w="med" len="med"/>
                  <a:tailEnd type="none" w="med" len="med"/>
                </a:ln>
              </p:spPr>
            </p:sp>
          </p:grpSp>
          <p:sp>
            <p:nvSpPr>
              <p:cNvPr id="130085" name="右箭头 326689"/>
              <p:cNvSpPr/>
              <p:nvPr/>
            </p:nvSpPr>
            <p:spPr>
              <a:xfrm>
                <a:off x="1776" y="1248"/>
                <a:ext cx="1296" cy="144"/>
              </a:xfrm>
              <a:prstGeom prst="rightArrow">
                <a:avLst>
                  <a:gd name="adj1" fmla="val 50000"/>
                  <a:gd name="adj2" fmla="val 225000"/>
                </a:avLst>
              </a:prstGeom>
              <a:solidFill>
                <a:srgbClr val="FF0000"/>
              </a:solidFill>
              <a:ln w="25400" cap="rnd" cmpd="sng">
                <a:solidFill>
                  <a:schemeClr val="tx1"/>
                </a:solidFill>
                <a:prstDash val="sysDot"/>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grpSp>
          <p:nvGrpSpPr>
            <p:cNvPr id="130086" name="组合 326690"/>
            <p:cNvGrpSpPr/>
            <p:nvPr/>
          </p:nvGrpSpPr>
          <p:grpSpPr>
            <a:xfrm>
              <a:off x="1920" y="1296"/>
              <a:ext cx="3504" cy="1056"/>
              <a:chOff x="1920" y="1296"/>
              <a:chExt cx="3504" cy="1056"/>
            </a:xfrm>
          </p:grpSpPr>
          <p:grpSp>
            <p:nvGrpSpPr>
              <p:cNvPr id="130087" name="组合 326691"/>
              <p:cNvGrpSpPr/>
              <p:nvPr/>
            </p:nvGrpSpPr>
            <p:grpSpPr>
              <a:xfrm>
                <a:off x="4416" y="1296"/>
                <a:ext cx="1008" cy="1056"/>
                <a:chOff x="4368" y="1824"/>
                <a:chExt cx="1008" cy="1056"/>
              </a:xfrm>
            </p:grpSpPr>
            <p:sp>
              <p:nvSpPr>
                <p:cNvPr id="130088" name="椭圆 326692"/>
                <p:cNvSpPr/>
                <p:nvPr/>
              </p:nvSpPr>
              <p:spPr>
                <a:xfrm>
                  <a:off x="4368" y="1824"/>
                  <a:ext cx="1008" cy="1056"/>
                </a:xfrm>
                <a:prstGeom prst="ellipse">
                  <a:avLst/>
                </a:prstGeom>
                <a:solidFill>
                  <a:srgbClr val="00CC99"/>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89" name="椭圆 326693"/>
                <p:cNvSpPr/>
                <p:nvPr/>
              </p:nvSpPr>
              <p:spPr>
                <a:xfrm>
                  <a:off x="4416" y="2016"/>
                  <a:ext cx="240" cy="240"/>
                </a:xfrm>
                <a:prstGeom prst="ellipse">
                  <a:avLst/>
                </a:prstGeom>
                <a:solidFill>
                  <a:schemeClr val="accent1"/>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0" name="椭圆 326694"/>
                <p:cNvSpPr/>
                <p:nvPr/>
              </p:nvSpPr>
              <p:spPr>
                <a:xfrm>
                  <a:off x="4464" y="2256"/>
                  <a:ext cx="624" cy="528"/>
                </a:xfrm>
                <a:prstGeom prst="ellipse">
                  <a:avLst/>
                </a:prstGeom>
                <a:solidFill>
                  <a:schemeClr val="accent1"/>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1" name="椭圆 326695"/>
                <p:cNvSpPr/>
                <p:nvPr/>
              </p:nvSpPr>
              <p:spPr>
                <a:xfrm>
                  <a:off x="4800" y="2448"/>
                  <a:ext cx="240" cy="240"/>
                </a:xfrm>
                <a:prstGeom prst="ellipse">
                  <a:avLst/>
                </a:prstGeom>
                <a:solidFill>
                  <a:srgbClr val="FFFF00"/>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2" name="椭圆 326696"/>
                <p:cNvSpPr/>
                <p:nvPr/>
              </p:nvSpPr>
              <p:spPr>
                <a:xfrm>
                  <a:off x="4512" y="2400"/>
                  <a:ext cx="240" cy="240"/>
                </a:xfrm>
                <a:prstGeom prst="ellipse">
                  <a:avLst/>
                </a:prstGeom>
                <a:solidFill>
                  <a:srgbClr val="FFFF00"/>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3" name="椭圆 326697"/>
                <p:cNvSpPr/>
                <p:nvPr/>
              </p:nvSpPr>
              <p:spPr>
                <a:xfrm>
                  <a:off x="4944" y="1968"/>
                  <a:ext cx="384" cy="432"/>
                </a:xfrm>
                <a:prstGeom prst="ellipse">
                  <a:avLst/>
                </a:prstGeom>
                <a:solidFill>
                  <a:schemeClr val="accent1"/>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4" name="椭圆 326698"/>
                <p:cNvSpPr/>
                <p:nvPr/>
              </p:nvSpPr>
              <p:spPr>
                <a:xfrm>
                  <a:off x="5040" y="2160"/>
                  <a:ext cx="240" cy="240"/>
                </a:xfrm>
                <a:prstGeom prst="ellipse">
                  <a:avLst/>
                </a:prstGeom>
                <a:solidFill>
                  <a:srgbClr val="FFFF00"/>
                </a:solidFill>
                <a:ln w="25400" cap="rnd" cmpd="sng">
                  <a:solidFill>
                    <a:schemeClr val="tx1"/>
                  </a:solidFill>
                  <a:prstDash val="sysDot"/>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095" name="文本框 326699"/>
                <p:cNvSpPr txBox="1"/>
                <p:nvPr/>
              </p:nvSpPr>
              <p:spPr>
                <a:xfrm>
                  <a:off x="4704" y="1872"/>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sp>
              <p:nvSpPr>
                <p:cNvPr id="130096" name="文本框 326700"/>
                <p:cNvSpPr txBox="1"/>
                <p:nvPr/>
              </p:nvSpPr>
              <p:spPr>
                <a:xfrm>
                  <a:off x="4416" y="2016"/>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endParaRPr>
                </a:p>
              </p:txBody>
            </p:sp>
            <p:sp>
              <p:nvSpPr>
                <p:cNvPr id="130097" name="文本框 326701"/>
                <p:cNvSpPr txBox="1"/>
                <p:nvPr/>
              </p:nvSpPr>
              <p:spPr>
                <a:xfrm>
                  <a:off x="4704" y="2208"/>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endParaRPr>
                </a:p>
              </p:txBody>
            </p:sp>
            <p:sp>
              <p:nvSpPr>
                <p:cNvPr id="130098" name="文本框 326702"/>
                <p:cNvSpPr txBox="1"/>
                <p:nvPr/>
              </p:nvSpPr>
              <p:spPr>
                <a:xfrm>
                  <a:off x="4512" y="2352"/>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E</a:t>
                  </a:r>
                  <a:endParaRPr lang="en-US" altLang="zh-CN" sz="2000">
                    <a:latin typeface="Times New Roman" panose="02020603050405020304" pitchFamily="18" charset="0"/>
                    <a:ea typeface="宋体" panose="02010600030101010101" pitchFamily="2" charset="-122"/>
                  </a:endParaRPr>
                </a:p>
              </p:txBody>
            </p:sp>
            <p:sp>
              <p:nvSpPr>
                <p:cNvPr id="130099" name="文本框 326703"/>
                <p:cNvSpPr txBox="1"/>
                <p:nvPr/>
              </p:nvSpPr>
              <p:spPr>
                <a:xfrm>
                  <a:off x="4800" y="2448"/>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F</a:t>
                  </a:r>
                  <a:endParaRPr lang="en-US" altLang="zh-CN" sz="2000">
                    <a:latin typeface="Times New Roman" panose="02020603050405020304" pitchFamily="18" charset="0"/>
                    <a:ea typeface="宋体" panose="02010600030101010101" pitchFamily="2" charset="-122"/>
                  </a:endParaRPr>
                </a:p>
              </p:txBody>
            </p:sp>
            <p:sp>
              <p:nvSpPr>
                <p:cNvPr id="130100" name="文本框 326704"/>
                <p:cNvSpPr txBox="1"/>
                <p:nvPr/>
              </p:nvSpPr>
              <p:spPr>
                <a:xfrm>
                  <a:off x="5040" y="1968"/>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D</a:t>
                  </a:r>
                  <a:endParaRPr lang="en-US" altLang="zh-CN" sz="2000">
                    <a:latin typeface="Times New Roman" panose="02020603050405020304" pitchFamily="18" charset="0"/>
                    <a:ea typeface="宋体" panose="02010600030101010101" pitchFamily="2" charset="-122"/>
                  </a:endParaRPr>
                </a:p>
              </p:txBody>
            </p:sp>
            <p:sp>
              <p:nvSpPr>
                <p:cNvPr id="130101" name="文本框 326705"/>
                <p:cNvSpPr txBox="1"/>
                <p:nvPr/>
              </p:nvSpPr>
              <p:spPr>
                <a:xfrm>
                  <a:off x="5040" y="2160"/>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endParaRPr>
                </a:p>
              </p:txBody>
            </p:sp>
          </p:grpSp>
          <p:sp>
            <p:nvSpPr>
              <p:cNvPr id="130102" name="右箭头 326706"/>
              <p:cNvSpPr/>
              <p:nvPr/>
            </p:nvSpPr>
            <p:spPr>
              <a:xfrm>
                <a:off x="1920" y="1872"/>
                <a:ext cx="2448" cy="96"/>
              </a:xfrm>
              <a:prstGeom prst="rightArrow">
                <a:avLst>
                  <a:gd name="adj1" fmla="val 50000"/>
                  <a:gd name="adj2" fmla="val 637500"/>
                </a:avLst>
              </a:prstGeom>
              <a:solidFill>
                <a:srgbClr val="FF0000"/>
              </a:solidFill>
              <a:ln w="25400" cap="rnd" cmpd="sng">
                <a:solidFill>
                  <a:schemeClr val="tx1"/>
                </a:solidFill>
                <a:prstDash val="sysDot"/>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grpSp>
          <p:nvGrpSpPr>
            <p:cNvPr id="130103" name="组合 326707"/>
            <p:cNvGrpSpPr/>
            <p:nvPr/>
          </p:nvGrpSpPr>
          <p:grpSpPr>
            <a:xfrm>
              <a:off x="1872" y="2592"/>
              <a:ext cx="3504" cy="1440"/>
              <a:chOff x="1872" y="2592"/>
              <a:chExt cx="3504" cy="1440"/>
            </a:xfrm>
          </p:grpSpPr>
          <p:grpSp>
            <p:nvGrpSpPr>
              <p:cNvPr id="130104" name="组合 326708"/>
              <p:cNvGrpSpPr/>
              <p:nvPr/>
            </p:nvGrpSpPr>
            <p:grpSpPr>
              <a:xfrm>
                <a:off x="4416" y="2592"/>
                <a:ext cx="960" cy="1440"/>
                <a:chOff x="4464" y="2736"/>
                <a:chExt cx="960" cy="1440"/>
              </a:xfrm>
            </p:grpSpPr>
            <p:sp>
              <p:nvSpPr>
                <p:cNvPr id="130105" name="矩形 326709"/>
                <p:cNvSpPr/>
                <p:nvPr/>
              </p:nvSpPr>
              <p:spPr>
                <a:xfrm>
                  <a:off x="4512" y="2736"/>
                  <a:ext cx="912" cy="1440"/>
                </a:xfrm>
                <a:prstGeom prst="rect">
                  <a:avLst/>
                </a:prstGeom>
                <a:solidFill>
                  <a:srgbClr val="00CC99"/>
                </a:solidFill>
                <a:ln w="25400" cap="rnd" cmpd="sng">
                  <a:solidFill>
                    <a:schemeClr val="tx1"/>
                  </a:solidFill>
                  <a:prstDash val="sysDot"/>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0106" name="直接连接符 326710"/>
                <p:cNvSpPr/>
                <p:nvPr/>
              </p:nvSpPr>
              <p:spPr>
                <a:xfrm flipH="1">
                  <a:off x="4800" y="3264"/>
                  <a:ext cx="624" cy="0"/>
                </a:xfrm>
                <a:prstGeom prst="line">
                  <a:avLst/>
                </a:prstGeom>
                <a:ln w="25400" cap="flat" cmpd="sng">
                  <a:solidFill>
                    <a:schemeClr val="tx1"/>
                  </a:solidFill>
                  <a:prstDash val="solid"/>
                  <a:round/>
                  <a:headEnd type="none" w="med" len="med"/>
                  <a:tailEnd type="none" w="med" len="med"/>
                </a:ln>
              </p:spPr>
            </p:sp>
            <p:sp>
              <p:nvSpPr>
                <p:cNvPr id="130107" name="直接连接符 326711"/>
                <p:cNvSpPr/>
                <p:nvPr/>
              </p:nvSpPr>
              <p:spPr>
                <a:xfrm flipH="1">
                  <a:off x="4800" y="3744"/>
                  <a:ext cx="624" cy="0"/>
                </a:xfrm>
                <a:prstGeom prst="line">
                  <a:avLst/>
                </a:prstGeom>
                <a:ln w="25400" cap="flat" cmpd="sng">
                  <a:solidFill>
                    <a:schemeClr val="tx1"/>
                  </a:solidFill>
                  <a:prstDash val="solid"/>
                  <a:round/>
                  <a:headEnd type="none" w="med" len="med"/>
                  <a:tailEnd type="none" w="med" len="med"/>
                </a:ln>
              </p:spPr>
            </p:sp>
            <p:sp>
              <p:nvSpPr>
                <p:cNvPr id="130108" name="直接连接符 326712"/>
                <p:cNvSpPr/>
                <p:nvPr/>
              </p:nvSpPr>
              <p:spPr>
                <a:xfrm flipH="1">
                  <a:off x="4800" y="3072"/>
                  <a:ext cx="624" cy="0"/>
                </a:xfrm>
                <a:prstGeom prst="line">
                  <a:avLst/>
                </a:prstGeom>
                <a:ln w="25400" cap="flat" cmpd="sng">
                  <a:solidFill>
                    <a:schemeClr val="tx1"/>
                  </a:solidFill>
                  <a:prstDash val="solid"/>
                  <a:round/>
                  <a:headEnd type="none" w="med" len="med"/>
                  <a:tailEnd type="none" w="med" len="med"/>
                </a:ln>
              </p:spPr>
            </p:sp>
            <p:sp>
              <p:nvSpPr>
                <p:cNvPr id="130109" name="直接连接符 326713"/>
                <p:cNvSpPr/>
                <p:nvPr/>
              </p:nvSpPr>
              <p:spPr>
                <a:xfrm flipH="1">
                  <a:off x="4656" y="2880"/>
                  <a:ext cx="768" cy="0"/>
                </a:xfrm>
                <a:prstGeom prst="line">
                  <a:avLst/>
                </a:prstGeom>
                <a:ln w="25400" cap="flat" cmpd="sng">
                  <a:solidFill>
                    <a:schemeClr val="tx1"/>
                  </a:solidFill>
                  <a:prstDash val="solid"/>
                  <a:round/>
                  <a:headEnd type="none" w="med" len="med"/>
                  <a:tailEnd type="none" w="med" len="med"/>
                </a:ln>
              </p:spPr>
            </p:sp>
            <p:sp>
              <p:nvSpPr>
                <p:cNvPr id="130110" name="文本框 326714"/>
                <p:cNvSpPr txBox="1"/>
                <p:nvPr/>
              </p:nvSpPr>
              <p:spPr>
                <a:xfrm>
                  <a:off x="4464" y="2736"/>
                  <a:ext cx="144"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sp>
              <p:nvSpPr>
                <p:cNvPr id="130111" name="文本框 326715"/>
                <p:cNvSpPr txBox="1"/>
                <p:nvPr/>
              </p:nvSpPr>
              <p:spPr>
                <a:xfrm>
                  <a:off x="4560" y="2966"/>
                  <a:ext cx="384"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endParaRPr>
                </a:p>
              </p:txBody>
            </p:sp>
            <p:sp>
              <p:nvSpPr>
                <p:cNvPr id="130112" name="文本框 326716"/>
                <p:cNvSpPr txBox="1"/>
                <p:nvPr/>
              </p:nvSpPr>
              <p:spPr>
                <a:xfrm>
                  <a:off x="4608" y="3600"/>
                  <a:ext cx="192"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D</a:t>
                  </a:r>
                  <a:endParaRPr lang="en-US" altLang="zh-CN" sz="2000">
                    <a:latin typeface="Times New Roman" panose="02020603050405020304" pitchFamily="18" charset="0"/>
                    <a:ea typeface="宋体" panose="02010600030101010101" pitchFamily="2" charset="-122"/>
                  </a:endParaRPr>
                </a:p>
              </p:txBody>
            </p:sp>
            <p:sp>
              <p:nvSpPr>
                <p:cNvPr id="130113" name="直接连接符 326717"/>
                <p:cNvSpPr/>
                <p:nvPr/>
              </p:nvSpPr>
              <p:spPr>
                <a:xfrm flipH="1">
                  <a:off x="5088" y="3456"/>
                  <a:ext cx="336" cy="0"/>
                </a:xfrm>
                <a:prstGeom prst="line">
                  <a:avLst/>
                </a:prstGeom>
                <a:ln w="25400" cap="flat" cmpd="sng">
                  <a:solidFill>
                    <a:schemeClr val="tx1"/>
                  </a:solidFill>
                  <a:prstDash val="solid"/>
                  <a:round/>
                  <a:headEnd type="none" w="med" len="med"/>
                  <a:tailEnd type="none" w="med" len="med"/>
                </a:ln>
              </p:spPr>
            </p:sp>
            <p:sp>
              <p:nvSpPr>
                <p:cNvPr id="130114" name="直接连接符 326718"/>
                <p:cNvSpPr/>
                <p:nvPr/>
              </p:nvSpPr>
              <p:spPr>
                <a:xfrm flipH="1">
                  <a:off x="5088" y="3648"/>
                  <a:ext cx="336" cy="0"/>
                </a:xfrm>
                <a:prstGeom prst="line">
                  <a:avLst/>
                </a:prstGeom>
                <a:ln w="25400" cap="flat" cmpd="sng">
                  <a:solidFill>
                    <a:schemeClr val="tx1"/>
                  </a:solidFill>
                  <a:prstDash val="solid"/>
                  <a:round/>
                  <a:headEnd type="none" w="med" len="med"/>
                  <a:tailEnd type="none" w="med" len="med"/>
                </a:ln>
              </p:spPr>
            </p:sp>
            <p:sp>
              <p:nvSpPr>
                <p:cNvPr id="130115" name="直接连接符 326719"/>
                <p:cNvSpPr/>
                <p:nvPr/>
              </p:nvSpPr>
              <p:spPr>
                <a:xfrm flipH="1">
                  <a:off x="5088" y="3936"/>
                  <a:ext cx="336" cy="0"/>
                </a:xfrm>
                <a:prstGeom prst="line">
                  <a:avLst/>
                </a:prstGeom>
                <a:ln w="25400" cap="flat" cmpd="sng">
                  <a:solidFill>
                    <a:schemeClr val="tx1"/>
                  </a:solidFill>
                  <a:prstDash val="solid"/>
                  <a:round/>
                  <a:headEnd type="none" w="med" len="med"/>
                  <a:tailEnd type="none" w="med" len="med"/>
                </a:ln>
              </p:spPr>
            </p:sp>
            <p:sp>
              <p:nvSpPr>
                <p:cNvPr id="130116" name="文本框 326720"/>
                <p:cNvSpPr txBox="1"/>
                <p:nvPr/>
              </p:nvSpPr>
              <p:spPr>
                <a:xfrm>
                  <a:off x="4896" y="3830"/>
                  <a:ext cx="288"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endParaRPr>
                </a:p>
              </p:txBody>
            </p:sp>
            <p:sp>
              <p:nvSpPr>
                <p:cNvPr id="130117" name="文本框 326721"/>
                <p:cNvSpPr txBox="1"/>
                <p:nvPr/>
              </p:nvSpPr>
              <p:spPr>
                <a:xfrm>
                  <a:off x="4896" y="3312"/>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E</a:t>
                  </a:r>
                  <a:endParaRPr lang="en-US" altLang="zh-CN" sz="2000">
                    <a:latin typeface="Times New Roman" panose="02020603050405020304" pitchFamily="18" charset="0"/>
                    <a:ea typeface="宋体" panose="02010600030101010101" pitchFamily="2" charset="-122"/>
                  </a:endParaRPr>
                </a:p>
              </p:txBody>
            </p:sp>
            <p:sp>
              <p:nvSpPr>
                <p:cNvPr id="130118" name="文本框 326722"/>
                <p:cNvSpPr txBox="1"/>
                <p:nvPr/>
              </p:nvSpPr>
              <p:spPr>
                <a:xfrm>
                  <a:off x="4896" y="3504"/>
                  <a:ext cx="288"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F</a:t>
                  </a:r>
                  <a:endParaRPr lang="en-US" altLang="zh-CN" sz="2000">
                    <a:latin typeface="Times New Roman" panose="02020603050405020304" pitchFamily="18" charset="0"/>
                    <a:ea typeface="宋体" panose="02010600030101010101" pitchFamily="2" charset="-122"/>
                  </a:endParaRPr>
                </a:p>
              </p:txBody>
            </p:sp>
            <p:sp>
              <p:nvSpPr>
                <p:cNvPr id="130119" name="文本框 326723"/>
                <p:cNvSpPr txBox="1"/>
                <p:nvPr/>
              </p:nvSpPr>
              <p:spPr>
                <a:xfrm>
                  <a:off x="4656" y="3168"/>
                  <a:ext cx="240" cy="250"/>
                </a:xfrm>
                <a:prstGeom prst="rect">
                  <a:avLst/>
                </a:prstGeom>
                <a:noFill/>
                <a:ln w="25400">
                  <a:noFill/>
                </a:ln>
              </p:spPr>
              <p:txBody>
                <a:bodyPr anchor="t">
                  <a:spAutoFit/>
                </a:bodyPr>
                <a:p>
                  <a:pPr algn="ctr" eaLnBrk="0" hangingPunct="0">
                    <a:spcBef>
                      <a:spcPct val="50000"/>
                    </a:spcBef>
                  </a:pPr>
                  <a:r>
                    <a:rPr lang="en-US" altLang="zh-CN" sz="20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endParaRPr>
                </a:p>
              </p:txBody>
            </p:sp>
          </p:grpSp>
          <p:sp>
            <p:nvSpPr>
              <p:cNvPr id="130120" name="直接连接符 326724"/>
              <p:cNvSpPr/>
              <p:nvPr/>
            </p:nvSpPr>
            <p:spPr>
              <a:xfrm>
                <a:off x="1872" y="3024"/>
                <a:ext cx="2352" cy="0"/>
              </a:xfrm>
              <a:prstGeom prst="line">
                <a:avLst/>
              </a:prstGeom>
              <a:ln w="76200" cap="flat" cmpd="sng">
                <a:solidFill>
                  <a:srgbClr val="FF0000"/>
                </a:solidFill>
                <a:prstDash val="solid"/>
                <a:miter/>
                <a:headEnd type="none" w="med" len="med"/>
                <a:tailEnd type="triangle" w="med" len="med"/>
              </a:ln>
            </p:spPr>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533400" y="914400"/>
            <a:ext cx="8229600" cy="13731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b="1" dirty="0">
                <a:latin typeface="Times New Roman" panose="02020603050405020304" pitchFamily="18" charset="0"/>
              </a:rPr>
              <a:t>     </a:t>
            </a:r>
            <a:r>
              <a:rPr lang="zh-CN" altLang="en-US" b="1" dirty="0">
                <a:latin typeface="Times New Roman" panose="02020603050405020304" pitchFamily="18" charset="0"/>
              </a:rPr>
              <a:t>对于一般的二叉树，我们必须按照完全二叉树的形式来存储，就会造成空间的浪费。单支树就是一个极端情况。</a:t>
            </a:r>
            <a:endParaRPr lang="zh-CN" altLang="en-US" b="1" dirty="0">
              <a:latin typeface="Times New Roman" panose="02020603050405020304" pitchFamily="18" charset="0"/>
            </a:endParaRPr>
          </a:p>
        </p:txBody>
      </p:sp>
      <p:grpSp>
        <p:nvGrpSpPr>
          <p:cNvPr id="28675" name="Group 38"/>
          <p:cNvGrpSpPr/>
          <p:nvPr/>
        </p:nvGrpSpPr>
        <p:grpSpPr>
          <a:xfrm>
            <a:off x="1066800" y="2819400"/>
            <a:ext cx="1828800" cy="2514600"/>
            <a:chOff x="1104" y="1776"/>
            <a:chExt cx="1152" cy="1584"/>
          </a:xfrm>
        </p:grpSpPr>
        <p:sp>
          <p:nvSpPr>
            <p:cNvPr id="28711" name="Oval 3"/>
            <p:cNvSpPr/>
            <p:nvPr/>
          </p:nvSpPr>
          <p:spPr>
            <a:xfrm>
              <a:off x="1104" y="177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28712" name="Oval 4"/>
            <p:cNvSpPr/>
            <p:nvPr/>
          </p:nvSpPr>
          <p:spPr>
            <a:xfrm>
              <a:off x="1392"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28713" name="Oval 5"/>
            <p:cNvSpPr/>
            <p:nvPr/>
          </p:nvSpPr>
          <p:spPr>
            <a:xfrm>
              <a:off x="1680" y="2640"/>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8714" name="Oval 6"/>
            <p:cNvSpPr/>
            <p:nvPr/>
          </p:nvSpPr>
          <p:spPr>
            <a:xfrm>
              <a:off x="2016" y="3120"/>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28715" name="Line 7"/>
            <p:cNvSpPr/>
            <p:nvPr/>
          </p:nvSpPr>
          <p:spPr>
            <a:xfrm>
              <a:off x="1296" y="2016"/>
              <a:ext cx="144" cy="240"/>
            </a:xfrm>
            <a:prstGeom prst="line">
              <a:avLst/>
            </a:prstGeom>
            <a:ln w="9525" cap="flat" cmpd="sng">
              <a:solidFill>
                <a:schemeClr val="tx1"/>
              </a:solidFill>
              <a:prstDash val="solid"/>
              <a:miter/>
              <a:headEnd type="none" w="med" len="med"/>
              <a:tailEnd type="none" w="med" len="med"/>
            </a:ln>
          </p:spPr>
        </p:sp>
        <p:sp>
          <p:nvSpPr>
            <p:cNvPr id="28716" name="Line 8"/>
            <p:cNvSpPr/>
            <p:nvPr/>
          </p:nvSpPr>
          <p:spPr>
            <a:xfrm>
              <a:off x="1584" y="2448"/>
              <a:ext cx="144" cy="240"/>
            </a:xfrm>
            <a:prstGeom prst="line">
              <a:avLst/>
            </a:prstGeom>
            <a:ln w="9525" cap="flat" cmpd="sng">
              <a:solidFill>
                <a:schemeClr val="tx1"/>
              </a:solidFill>
              <a:prstDash val="solid"/>
              <a:miter/>
              <a:headEnd type="none" w="med" len="med"/>
              <a:tailEnd type="none" w="med" len="med"/>
            </a:ln>
          </p:spPr>
        </p:sp>
        <p:sp>
          <p:nvSpPr>
            <p:cNvPr id="28717" name="Line 9"/>
            <p:cNvSpPr/>
            <p:nvPr/>
          </p:nvSpPr>
          <p:spPr>
            <a:xfrm>
              <a:off x="1872" y="2880"/>
              <a:ext cx="192" cy="288"/>
            </a:xfrm>
            <a:prstGeom prst="line">
              <a:avLst/>
            </a:prstGeom>
            <a:ln w="9525" cap="flat" cmpd="sng">
              <a:solidFill>
                <a:schemeClr val="tx1"/>
              </a:solidFill>
              <a:prstDash val="solid"/>
              <a:miter/>
              <a:headEnd type="none" w="med" len="med"/>
              <a:tailEnd type="none" w="med" len="med"/>
            </a:ln>
          </p:spPr>
        </p:sp>
      </p:grpSp>
      <p:graphicFrame>
        <p:nvGraphicFramePr>
          <p:cNvPr id="30772" name="Group 52"/>
          <p:cNvGraphicFramePr>
            <a:graphicFrameLocks noGrp="1"/>
          </p:cNvGraphicFramePr>
          <p:nvPr/>
        </p:nvGraphicFramePr>
        <p:xfrm>
          <a:off x="2438400" y="3200400"/>
          <a:ext cx="5562600" cy="517525"/>
        </p:xfrm>
        <a:graphic>
          <a:graphicData uri="http://schemas.openxmlformats.org/drawingml/2006/table">
            <a:tbl>
              <a:tblPr/>
              <a:tblGrid>
                <a:gridCol w="371475"/>
                <a:gridCol w="369888"/>
                <a:gridCol w="371475"/>
                <a:gridCol w="393700"/>
                <a:gridCol w="349250"/>
                <a:gridCol w="369887"/>
                <a:gridCol w="371475"/>
                <a:gridCol w="371475"/>
                <a:gridCol w="371475"/>
                <a:gridCol w="369888"/>
                <a:gridCol w="371475"/>
                <a:gridCol w="371475"/>
                <a:gridCol w="371475"/>
                <a:gridCol w="357187"/>
                <a:gridCol w="381000"/>
              </a:tblGrid>
              <a:tr h="5175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marT="45580" marB="4558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80" marB="4558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710" name="Text Box 53"/>
          <p:cNvSpPr txBox="1"/>
          <p:nvPr/>
        </p:nvSpPr>
        <p:spPr>
          <a:xfrm>
            <a:off x="1066800" y="5410200"/>
            <a:ext cx="1447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单支树</a:t>
            </a:r>
            <a:endParaRPr lang="zh-CN" altLang="en-US" b="1"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0" y="285115"/>
            <a:ext cx="8382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2. </a:t>
            </a:r>
            <a:r>
              <a:rPr lang="zh-CN" altLang="en-US" sz="3200" b="1" dirty="0">
                <a:latin typeface="黑体" panose="02010609060101010101" pitchFamily="2" charset="-122"/>
                <a:ea typeface="黑体" panose="02010609060101010101" pitchFamily="2" charset="-122"/>
                <a:cs typeface="黑体" panose="02010609060101010101" pitchFamily="2" charset="-122"/>
              </a:rPr>
              <a:t>链式存储结构</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29699" name="Text Box 3"/>
          <p:cNvSpPr txBox="1"/>
          <p:nvPr/>
        </p:nvSpPr>
        <p:spPr>
          <a:xfrm>
            <a:off x="-76200" y="789305"/>
            <a:ext cx="9144000"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对于任意的二叉树来说，每个结点只有两个孩子，一个双亲结点。我们可以设计每个结点至少包括三个域：数据域、左孩子域和右孩子域： </a:t>
            </a:r>
            <a:endParaRPr lang="zh-CN" altLang="en-US" dirty="0">
              <a:latin typeface="Times New Roman" panose="02020603050405020304" pitchFamily="18" charset="0"/>
            </a:endParaRPr>
          </a:p>
        </p:txBody>
      </p:sp>
      <p:graphicFrame>
        <p:nvGraphicFramePr>
          <p:cNvPr id="31759" name="Group 15"/>
          <p:cNvGraphicFramePr>
            <a:graphicFrameLocks noGrp="1"/>
          </p:cNvGraphicFramePr>
          <p:nvPr/>
        </p:nvGraphicFramePr>
        <p:xfrm>
          <a:off x="3810000" y="2819400"/>
          <a:ext cx="4191000" cy="584200"/>
        </p:xfrm>
        <a:graphic>
          <a:graphicData uri="http://schemas.openxmlformats.org/drawingml/2006/table">
            <a:tbl>
              <a:tblPr/>
              <a:tblGrid>
                <a:gridCol w="1397000"/>
                <a:gridCol w="1422400"/>
                <a:gridCol w="1371600"/>
              </a:tblGrid>
              <a:tr h="584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LChild</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710" name="Text Box 16"/>
          <p:cNvSpPr txBox="1"/>
          <p:nvPr/>
        </p:nvSpPr>
        <p:spPr>
          <a:xfrm>
            <a:off x="609600" y="3581400"/>
            <a:ext cx="77724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endParaRPr lang="zh-CN" altLang="zh-CN" b="1" dirty="0">
              <a:latin typeface="Times New Roman" panose="02020603050405020304" pitchFamily="18" charset="0"/>
            </a:endParaRPr>
          </a:p>
        </p:txBody>
      </p:sp>
      <p:sp>
        <p:nvSpPr>
          <p:cNvPr id="29711" name="Text Box 19"/>
          <p:cNvSpPr txBox="1"/>
          <p:nvPr/>
        </p:nvSpPr>
        <p:spPr>
          <a:xfrm>
            <a:off x="1219200" y="2819400"/>
            <a:ext cx="19812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二叉链表</a:t>
            </a:r>
            <a:endParaRPr lang="zh-CN" altLang="en-US" b="1" dirty="0">
              <a:latin typeface="Times New Roman" panose="02020603050405020304" pitchFamily="18" charset="0"/>
            </a:endParaRPr>
          </a:p>
        </p:txBody>
      </p:sp>
      <p:sp>
        <p:nvSpPr>
          <p:cNvPr id="29712" name="AutoShape 20"/>
          <p:cNvSpPr/>
          <p:nvPr/>
        </p:nvSpPr>
        <p:spPr>
          <a:xfrm>
            <a:off x="2819400" y="3048000"/>
            <a:ext cx="838200" cy="152400"/>
          </a:xfrm>
          <a:prstGeom prst="rightArrow">
            <a:avLst>
              <a:gd name="adj1" fmla="val 50000"/>
              <a:gd name="adj2" fmla="val 137500"/>
            </a:avLst>
          </a:prstGeom>
          <a:solidFill>
            <a:srgbClr val="F42212"/>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29713" name="Group 133"/>
          <p:cNvGrpSpPr/>
          <p:nvPr/>
        </p:nvGrpSpPr>
        <p:grpSpPr>
          <a:xfrm>
            <a:off x="685800" y="3581400"/>
            <a:ext cx="2590800" cy="2438400"/>
            <a:chOff x="576" y="2352"/>
            <a:chExt cx="1632" cy="1536"/>
          </a:xfrm>
        </p:grpSpPr>
        <p:sp>
          <p:nvSpPr>
            <p:cNvPr id="29786" name="Oval 23"/>
            <p:cNvSpPr/>
            <p:nvPr/>
          </p:nvSpPr>
          <p:spPr>
            <a:xfrm>
              <a:off x="576" y="316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29787" name="Oval 21"/>
            <p:cNvSpPr/>
            <p:nvPr/>
          </p:nvSpPr>
          <p:spPr>
            <a:xfrm>
              <a:off x="1296" y="235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29788" name="Oval 22"/>
            <p:cNvSpPr/>
            <p:nvPr/>
          </p:nvSpPr>
          <p:spPr>
            <a:xfrm>
              <a:off x="960" y="273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29789" name="Oval 24"/>
            <p:cNvSpPr/>
            <p:nvPr/>
          </p:nvSpPr>
          <p:spPr>
            <a:xfrm>
              <a:off x="1632" y="273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9790" name="Oval 25"/>
            <p:cNvSpPr/>
            <p:nvPr/>
          </p:nvSpPr>
          <p:spPr>
            <a:xfrm>
              <a:off x="1344" y="321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29791" name="Oval 26"/>
            <p:cNvSpPr/>
            <p:nvPr/>
          </p:nvSpPr>
          <p:spPr>
            <a:xfrm>
              <a:off x="1968" y="321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29792" name="Oval 27"/>
            <p:cNvSpPr/>
            <p:nvPr/>
          </p:nvSpPr>
          <p:spPr>
            <a:xfrm>
              <a:off x="816"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29793" name="Line 29"/>
            <p:cNvSpPr/>
            <p:nvPr/>
          </p:nvSpPr>
          <p:spPr>
            <a:xfrm flipH="1">
              <a:off x="768" y="2928"/>
              <a:ext cx="240" cy="288"/>
            </a:xfrm>
            <a:prstGeom prst="line">
              <a:avLst/>
            </a:prstGeom>
            <a:ln w="9525" cap="flat" cmpd="sng">
              <a:solidFill>
                <a:schemeClr val="tx1"/>
              </a:solidFill>
              <a:prstDash val="solid"/>
              <a:miter/>
              <a:headEnd type="none" w="med" len="med"/>
              <a:tailEnd type="none" w="med" len="med"/>
            </a:ln>
          </p:spPr>
        </p:sp>
        <p:sp>
          <p:nvSpPr>
            <p:cNvPr id="29794" name="Line 30"/>
            <p:cNvSpPr/>
            <p:nvPr/>
          </p:nvSpPr>
          <p:spPr>
            <a:xfrm>
              <a:off x="768" y="3408"/>
              <a:ext cx="96" cy="288"/>
            </a:xfrm>
            <a:prstGeom prst="line">
              <a:avLst/>
            </a:prstGeom>
            <a:ln w="9525" cap="flat" cmpd="sng">
              <a:solidFill>
                <a:schemeClr val="tx1"/>
              </a:solidFill>
              <a:prstDash val="solid"/>
              <a:miter/>
              <a:headEnd type="none" w="med" len="med"/>
              <a:tailEnd type="none" w="med" len="med"/>
            </a:ln>
          </p:spPr>
        </p:sp>
        <p:sp>
          <p:nvSpPr>
            <p:cNvPr id="29795" name="Line 31"/>
            <p:cNvSpPr/>
            <p:nvPr/>
          </p:nvSpPr>
          <p:spPr>
            <a:xfrm>
              <a:off x="1536" y="2544"/>
              <a:ext cx="192" cy="192"/>
            </a:xfrm>
            <a:prstGeom prst="line">
              <a:avLst/>
            </a:prstGeom>
            <a:ln w="9525" cap="flat" cmpd="sng">
              <a:solidFill>
                <a:schemeClr val="tx1"/>
              </a:solidFill>
              <a:prstDash val="solid"/>
              <a:miter/>
              <a:headEnd type="none" w="med" len="med"/>
              <a:tailEnd type="none" w="med" len="med"/>
            </a:ln>
          </p:spPr>
        </p:sp>
        <p:sp>
          <p:nvSpPr>
            <p:cNvPr id="29796" name="Line 32"/>
            <p:cNvSpPr/>
            <p:nvPr/>
          </p:nvSpPr>
          <p:spPr>
            <a:xfrm flipH="1">
              <a:off x="1488" y="2928"/>
              <a:ext cx="192" cy="288"/>
            </a:xfrm>
            <a:prstGeom prst="line">
              <a:avLst/>
            </a:prstGeom>
            <a:ln w="9525" cap="flat" cmpd="sng">
              <a:solidFill>
                <a:schemeClr val="tx1"/>
              </a:solidFill>
              <a:prstDash val="solid"/>
              <a:miter/>
              <a:headEnd type="none" w="med" len="med"/>
              <a:tailEnd type="none" w="med" len="med"/>
            </a:ln>
          </p:spPr>
        </p:sp>
        <p:sp>
          <p:nvSpPr>
            <p:cNvPr id="29797" name="Line 33"/>
            <p:cNvSpPr/>
            <p:nvPr/>
          </p:nvSpPr>
          <p:spPr>
            <a:xfrm>
              <a:off x="1872" y="2928"/>
              <a:ext cx="240" cy="288"/>
            </a:xfrm>
            <a:prstGeom prst="line">
              <a:avLst/>
            </a:prstGeom>
            <a:ln w="9525" cap="flat" cmpd="sng">
              <a:solidFill>
                <a:schemeClr val="tx1"/>
              </a:solidFill>
              <a:prstDash val="solid"/>
              <a:miter/>
              <a:headEnd type="none" w="med" len="med"/>
              <a:tailEnd type="none" w="med" len="med"/>
            </a:ln>
          </p:spPr>
        </p:sp>
        <p:sp>
          <p:nvSpPr>
            <p:cNvPr id="29798" name="Line 34"/>
            <p:cNvSpPr/>
            <p:nvPr/>
          </p:nvSpPr>
          <p:spPr>
            <a:xfrm flipH="1">
              <a:off x="1152" y="2544"/>
              <a:ext cx="192" cy="240"/>
            </a:xfrm>
            <a:prstGeom prst="line">
              <a:avLst/>
            </a:prstGeom>
            <a:ln w="9525" cap="flat" cmpd="sng">
              <a:solidFill>
                <a:schemeClr val="tx1"/>
              </a:solidFill>
              <a:prstDash val="solid"/>
              <a:miter/>
              <a:headEnd type="none" w="med" len="med"/>
              <a:tailEnd type="none" w="med" len="med"/>
            </a:ln>
          </p:spPr>
        </p:sp>
      </p:grpSp>
      <p:grpSp>
        <p:nvGrpSpPr>
          <p:cNvPr id="29714" name="Group 143"/>
          <p:cNvGrpSpPr/>
          <p:nvPr/>
        </p:nvGrpSpPr>
        <p:grpSpPr>
          <a:xfrm>
            <a:off x="3505200" y="3733800"/>
            <a:ext cx="5029200" cy="2605088"/>
            <a:chOff x="2208" y="2352"/>
            <a:chExt cx="3168" cy="1641"/>
          </a:xfrm>
        </p:grpSpPr>
        <p:sp>
          <p:nvSpPr>
            <p:cNvPr id="29717" name="Rectangle 38"/>
            <p:cNvSpPr/>
            <p:nvPr/>
          </p:nvSpPr>
          <p:spPr>
            <a:xfrm>
              <a:off x="4048" y="2352"/>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18" name="Rectangle 37"/>
            <p:cNvSpPr/>
            <p:nvPr/>
          </p:nvSpPr>
          <p:spPr>
            <a:xfrm>
              <a:off x="3776" y="2352"/>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29719" name="Rectangle 36"/>
            <p:cNvSpPr/>
            <p:nvPr/>
          </p:nvSpPr>
          <p:spPr>
            <a:xfrm>
              <a:off x="3504" y="2352"/>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20" name="Line 39"/>
            <p:cNvSpPr/>
            <p:nvPr/>
          </p:nvSpPr>
          <p:spPr>
            <a:xfrm>
              <a:off x="3504" y="2352"/>
              <a:ext cx="816" cy="0"/>
            </a:xfrm>
            <a:prstGeom prst="line">
              <a:avLst/>
            </a:prstGeom>
            <a:ln w="28575" cap="sq" cmpd="sng">
              <a:solidFill>
                <a:schemeClr val="tx1"/>
              </a:solidFill>
              <a:prstDash val="solid"/>
              <a:miter/>
              <a:headEnd type="none" w="med" len="med"/>
              <a:tailEnd type="none" w="med" len="med"/>
            </a:ln>
          </p:spPr>
        </p:sp>
        <p:sp>
          <p:nvSpPr>
            <p:cNvPr id="29721" name="Line 40"/>
            <p:cNvSpPr/>
            <p:nvPr/>
          </p:nvSpPr>
          <p:spPr>
            <a:xfrm>
              <a:off x="3504" y="2601"/>
              <a:ext cx="816" cy="0"/>
            </a:xfrm>
            <a:prstGeom prst="line">
              <a:avLst/>
            </a:prstGeom>
            <a:ln w="28575" cap="sq" cmpd="sng">
              <a:solidFill>
                <a:schemeClr val="tx1"/>
              </a:solidFill>
              <a:prstDash val="solid"/>
              <a:miter/>
              <a:headEnd type="none" w="med" len="med"/>
              <a:tailEnd type="none" w="med" len="med"/>
            </a:ln>
          </p:spPr>
        </p:sp>
        <p:sp>
          <p:nvSpPr>
            <p:cNvPr id="29722" name="Line 41"/>
            <p:cNvSpPr/>
            <p:nvPr/>
          </p:nvSpPr>
          <p:spPr>
            <a:xfrm>
              <a:off x="3504" y="2352"/>
              <a:ext cx="0" cy="249"/>
            </a:xfrm>
            <a:prstGeom prst="line">
              <a:avLst/>
            </a:prstGeom>
            <a:ln w="28575" cap="sq" cmpd="sng">
              <a:solidFill>
                <a:schemeClr val="tx1"/>
              </a:solidFill>
              <a:prstDash val="solid"/>
              <a:miter/>
              <a:headEnd type="none" w="med" len="med"/>
              <a:tailEnd type="none" w="med" len="med"/>
            </a:ln>
          </p:spPr>
        </p:sp>
        <p:sp>
          <p:nvSpPr>
            <p:cNvPr id="29723" name="Line 42"/>
            <p:cNvSpPr/>
            <p:nvPr/>
          </p:nvSpPr>
          <p:spPr>
            <a:xfrm>
              <a:off x="3776" y="2352"/>
              <a:ext cx="0" cy="249"/>
            </a:xfrm>
            <a:prstGeom prst="line">
              <a:avLst/>
            </a:prstGeom>
            <a:ln w="12700" cap="flat" cmpd="sng">
              <a:solidFill>
                <a:schemeClr val="tx1"/>
              </a:solidFill>
              <a:prstDash val="solid"/>
              <a:miter/>
              <a:headEnd type="none" w="med" len="med"/>
              <a:tailEnd type="none" w="med" len="med"/>
            </a:ln>
          </p:spPr>
        </p:sp>
        <p:sp>
          <p:nvSpPr>
            <p:cNvPr id="29724" name="Line 43"/>
            <p:cNvSpPr/>
            <p:nvPr/>
          </p:nvSpPr>
          <p:spPr>
            <a:xfrm>
              <a:off x="4048" y="2352"/>
              <a:ext cx="0" cy="249"/>
            </a:xfrm>
            <a:prstGeom prst="line">
              <a:avLst/>
            </a:prstGeom>
            <a:ln w="12700" cap="flat" cmpd="sng">
              <a:solidFill>
                <a:schemeClr val="tx1"/>
              </a:solidFill>
              <a:prstDash val="solid"/>
              <a:miter/>
              <a:headEnd type="none" w="med" len="med"/>
              <a:tailEnd type="none" w="med" len="med"/>
            </a:ln>
          </p:spPr>
        </p:sp>
        <p:sp>
          <p:nvSpPr>
            <p:cNvPr id="29725" name="Line 44"/>
            <p:cNvSpPr/>
            <p:nvPr/>
          </p:nvSpPr>
          <p:spPr>
            <a:xfrm>
              <a:off x="4320" y="2352"/>
              <a:ext cx="0" cy="249"/>
            </a:xfrm>
            <a:prstGeom prst="line">
              <a:avLst/>
            </a:prstGeom>
            <a:ln w="12700" cap="flat" cmpd="sng">
              <a:solidFill>
                <a:schemeClr val="tx1"/>
              </a:solidFill>
              <a:prstDash val="solid"/>
              <a:miter/>
              <a:headEnd type="none" w="med" len="med"/>
              <a:tailEnd type="none" w="med" len="med"/>
            </a:ln>
          </p:spPr>
        </p:sp>
        <p:sp>
          <p:nvSpPr>
            <p:cNvPr id="29726" name="Rectangle 53"/>
            <p:cNvSpPr/>
            <p:nvPr/>
          </p:nvSpPr>
          <p:spPr>
            <a:xfrm>
              <a:off x="3232" y="278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endParaRPr>
            </a:p>
          </p:txBody>
        </p:sp>
        <p:sp>
          <p:nvSpPr>
            <p:cNvPr id="29727" name="Rectangle 54"/>
            <p:cNvSpPr/>
            <p:nvPr/>
          </p:nvSpPr>
          <p:spPr>
            <a:xfrm>
              <a:off x="2960" y="278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29728" name="Rectangle 55"/>
            <p:cNvSpPr/>
            <p:nvPr/>
          </p:nvSpPr>
          <p:spPr>
            <a:xfrm>
              <a:off x="2688" y="278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29" name="Line 56"/>
            <p:cNvSpPr/>
            <p:nvPr/>
          </p:nvSpPr>
          <p:spPr>
            <a:xfrm>
              <a:off x="2688" y="2784"/>
              <a:ext cx="816" cy="0"/>
            </a:xfrm>
            <a:prstGeom prst="line">
              <a:avLst/>
            </a:prstGeom>
            <a:ln w="28575" cap="sq" cmpd="sng">
              <a:solidFill>
                <a:schemeClr val="tx1"/>
              </a:solidFill>
              <a:prstDash val="solid"/>
              <a:miter/>
              <a:headEnd type="none" w="med" len="med"/>
              <a:tailEnd type="none" w="med" len="med"/>
            </a:ln>
          </p:spPr>
        </p:sp>
        <p:sp>
          <p:nvSpPr>
            <p:cNvPr id="29730" name="Line 57"/>
            <p:cNvSpPr/>
            <p:nvPr/>
          </p:nvSpPr>
          <p:spPr>
            <a:xfrm>
              <a:off x="2688" y="3033"/>
              <a:ext cx="816" cy="0"/>
            </a:xfrm>
            <a:prstGeom prst="line">
              <a:avLst/>
            </a:prstGeom>
            <a:ln w="28575" cap="sq" cmpd="sng">
              <a:solidFill>
                <a:schemeClr val="tx1"/>
              </a:solidFill>
              <a:prstDash val="solid"/>
              <a:miter/>
              <a:headEnd type="none" w="med" len="med"/>
              <a:tailEnd type="none" w="med" len="med"/>
            </a:ln>
          </p:spPr>
        </p:sp>
        <p:sp>
          <p:nvSpPr>
            <p:cNvPr id="29731" name="Line 58"/>
            <p:cNvSpPr/>
            <p:nvPr/>
          </p:nvSpPr>
          <p:spPr>
            <a:xfrm>
              <a:off x="2688" y="2784"/>
              <a:ext cx="0" cy="249"/>
            </a:xfrm>
            <a:prstGeom prst="line">
              <a:avLst/>
            </a:prstGeom>
            <a:ln w="28575" cap="sq" cmpd="sng">
              <a:solidFill>
                <a:schemeClr val="tx1"/>
              </a:solidFill>
              <a:prstDash val="solid"/>
              <a:miter/>
              <a:headEnd type="none" w="med" len="med"/>
              <a:tailEnd type="none" w="med" len="med"/>
            </a:ln>
          </p:spPr>
        </p:sp>
        <p:sp>
          <p:nvSpPr>
            <p:cNvPr id="29732" name="Line 59"/>
            <p:cNvSpPr/>
            <p:nvPr/>
          </p:nvSpPr>
          <p:spPr>
            <a:xfrm>
              <a:off x="2960" y="2784"/>
              <a:ext cx="0" cy="249"/>
            </a:xfrm>
            <a:prstGeom prst="line">
              <a:avLst/>
            </a:prstGeom>
            <a:ln w="12700" cap="flat" cmpd="sng">
              <a:solidFill>
                <a:schemeClr val="tx1"/>
              </a:solidFill>
              <a:prstDash val="solid"/>
              <a:miter/>
              <a:headEnd type="none" w="med" len="med"/>
              <a:tailEnd type="none" w="med" len="med"/>
            </a:ln>
          </p:spPr>
        </p:sp>
        <p:sp>
          <p:nvSpPr>
            <p:cNvPr id="29733" name="Line 60"/>
            <p:cNvSpPr/>
            <p:nvPr/>
          </p:nvSpPr>
          <p:spPr>
            <a:xfrm>
              <a:off x="3232" y="2784"/>
              <a:ext cx="0" cy="249"/>
            </a:xfrm>
            <a:prstGeom prst="line">
              <a:avLst/>
            </a:prstGeom>
            <a:ln w="12700" cap="flat" cmpd="sng">
              <a:solidFill>
                <a:schemeClr val="tx1"/>
              </a:solidFill>
              <a:prstDash val="solid"/>
              <a:miter/>
              <a:headEnd type="none" w="med" len="med"/>
              <a:tailEnd type="none" w="med" len="med"/>
            </a:ln>
          </p:spPr>
        </p:sp>
        <p:sp>
          <p:nvSpPr>
            <p:cNvPr id="29734" name="Line 61"/>
            <p:cNvSpPr/>
            <p:nvPr/>
          </p:nvSpPr>
          <p:spPr>
            <a:xfrm>
              <a:off x="3504" y="2784"/>
              <a:ext cx="0" cy="249"/>
            </a:xfrm>
            <a:prstGeom prst="line">
              <a:avLst/>
            </a:prstGeom>
            <a:ln w="12700" cap="flat" cmpd="sng">
              <a:solidFill>
                <a:schemeClr val="tx1"/>
              </a:solidFill>
              <a:prstDash val="solid"/>
              <a:miter/>
              <a:headEnd type="none" w="med" len="med"/>
              <a:tailEnd type="none" w="med" len="med"/>
            </a:ln>
          </p:spPr>
        </p:sp>
        <p:sp>
          <p:nvSpPr>
            <p:cNvPr id="29735" name="Rectangle 63"/>
            <p:cNvSpPr/>
            <p:nvPr/>
          </p:nvSpPr>
          <p:spPr>
            <a:xfrm>
              <a:off x="4816" y="278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36" name="Rectangle 64"/>
            <p:cNvSpPr/>
            <p:nvPr/>
          </p:nvSpPr>
          <p:spPr>
            <a:xfrm>
              <a:off x="4560" y="2784"/>
              <a:ext cx="256"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29737" name="Rectangle 65"/>
            <p:cNvSpPr/>
            <p:nvPr/>
          </p:nvSpPr>
          <p:spPr>
            <a:xfrm>
              <a:off x="4272" y="2784"/>
              <a:ext cx="288"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38" name="Line 66"/>
            <p:cNvSpPr/>
            <p:nvPr/>
          </p:nvSpPr>
          <p:spPr>
            <a:xfrm>
              <a:off x="4272" y="2784"/>
              <a:ext cx="816" cy="0"/>
            </a:xfrm>
            <a:prstGeom prst="line">
              <a:avLst/>
            </a:prstGeom>
            <a:ln w="28575" cap="sq" cmpd="sng">
              <a:solidFill>
                <a:schemeClr val="tx1"/>
              </a:solidFill>
              <a:prstDash val="solid"/>
              <a:miter/>
              <a:headEnd type="none" w="med" len="med"/>
              <a:tailEnd type="none" w="med" len="med"/>
            </a:ln>
          </p:spPr>
        </p:sp>
        <p:sp>
          <p:nvSpPr>
            <p:cNvPr id="29739" name="Line 67"/>
            <p:cNvSpPr/>
            <p:nvPr/>
          </p:nvSpPr>
          <p:spPr>
            <a:xfrm>
              <a:off x="4272" y="3033"/>
              <a:ext cx="816" cy="0"/>
            </a:xfrm>
            <a:prstGeom prst="line">
              <a:avLst/>
            </a:prstGeom>
            <a:ln w="28575" cap="sq" cmpd="sng">
              <a:solidFill>
                <a:schemeClr val="tx1"/>
              </a:solidFill>
              <a:prstDash val="solid"/>
              <a:miter/>
              <a:headEnd type="none" w="med" len="med"/>
              <a:tailEnd type="none" w="med" len="med"/>
            </a:ln>
          </p:spPr>
        </p:sp>
        <p:sp>
          <p:nvSpPr>
            <p:cNvPr id="29740" name="Line 68"/>
            <p:cNvSpPr/>
            <p:nvPr/>
          </p:nvSpPr>
          <p:spPr>
            <a:xfrm>
              <a:off x="4272" y="2784"/>
              <a:ext cx="0" cy="249"/>
            </a:xfrm>
            <a:prstGeom prst="line">
              <a:avLst/>
            </a:prstGeom>
            <a:ln w="28575" cap="sq" cmpd="sng">
              <a:solidFill>
                <a:schemeClr val="tx1"/>
              </a:solidFill>
              <a:prstDash val="solid"/>
              <a:miter/>
              <a:headEnd type="none" w="med" len="med"/>
              <a:tailEnd type="none" w="med" len="med"/>
            </a:ln>
          </p:spPr>
        </p:sp>
        <p:sp>
          <p:nvSpPr>
            <p:cNvPr id="29741" name="Line 69"/>
            <p:cNvSpPr/>
            <p:nvPr/>
          </p:nvSpPr>
          <p:spPr>
            <a:xfrm>
              <a:off x="4560" y="2784"/>
              <a:ext cx="0" cy="249"/>
            </a:xfrm>
            <a:prstGeom prst="line">
              <a:avLst/>
            </a:prstGeom>
            <a:ln w="12700" cap="flat" cmpd="sng">
              <a:solidFill>
                <a:schemeClr val="tx1"/>
              </a:solidFill>
              <a:prstDash val="solid"/>
              <a:miter/>
              <a:headEnd type="none" w="med" len="med"/>
              <a:tailEnd type="none" w="med" len="med"/>
            </a:ln>
          </p:spPr>
        </p:sp>
        <p:sp>
          <p:nvSpPr>
            <p:cNvPr id="29742" name="Line 70"/>
            <p:cNvSpPr/>
            <p:nvPr/>
          </p:nvSpPr>
          <p:spPr>
            <a:xfrm>
              <a:off x="4816" y="2784"/>
              <a:ext cx="0" cy="249"/>
            </a:xfrm>
            <a:prstGeom prst="line">
              <a:avLst/>
            </a:prstGeom>
            <a:ln w="12700" cap="flat" cmpd="sng">
              <a:solidFill>
                <a:schemeClr val="tx1"/>
              </a:solidFill>
              <a:prstDash val="solid"/>
              <a:miter/>
              <a:headEnd type="none" w="med" len="med"/>
              <a:tailEnd type="none" w="med" len="med"/>
            </a:ln>
          </p:spPr>
        </p:sp>
        <p:sp>
          <p:nvSpPr>
            <p:cNvPr id="29743" name="Line 71"/>
            <p:cNvSpPr/>
            <p:nvPr/>
          </p:nvSpPr>
          <p:spPr>
            <a:xfrm>
              <a:off x="5088" y="2784"/>
              <a:ext cx="0" cy="249"/>
            </a:xfrm>
            <a:prstGeom prst="line">
              <a:avLst/>
            </a:prstGeom>
            <a:ln w="12700" cap="flat" cmpd="sng">
              <a:solidFill>
                <a:schemeClr val="tx1"/>
              </a:solidFill>
              <a:prstDash val="solid"/>
              <a:miter/>
              <a:headEnd type="none" w="med" len="med"/>
              <a:tailEnd type="none" w="med" len="med"/>
            </a:ln>
          </p:spPr>
        </p:sp>
        <p:sp>
          <p:nvSpPr>
            <p:cNvPr id="29744" name="Rectangle 93"/>
            <p:cNvSpPr/>
            <p:nvPr/>
          </p:nvSpPr>
          <p:spPr>
            <a:xfrm>
              <a:off x="2752"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endParaRPr lang="zh-CN" altLang="zh-CN" sz="2000" b="1" dirty="0">
                <a:latin typeface="Times New Roman" panose="02020603050405020304" pitchFamily="18" charset="0"/>
              </a:endParaRPr>
            </a:p>
          </p:txBody>
        </p:sp>
        <p:sp>
          <p:nvSpPr>
            <p:cNvPr id="29745" name="Rectangle 94"/>
            <p:cNvSpPr/>
            <p:nvPr/>
          </p:nvSpPr>
          <p:spPr>
            <a:xfrm>
              <a:off x="2480"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sp>
          <p:nvSpPr>
            <p:cNvPr id="29746" name="Rectangle 95"/>
            <p:cNvSpPr/>
            <p:nvPr/>
          </p:nvSpPr>
          <p:spPr>
            <a:xfrm>
              <a:off x="2208"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47" name="Line 96"/>
            <p:cNvSpPr/>
            <p:nvPr/>
          </p:nvSpPr>
          <p:spPr>
            <a:xfrm>
              <a:off x="2208" y="3264"/>
              <a:ext cx="816" cy="0"/>
            </a:xfrm>
            <a:prstGeom prst="line">
              <a:avLst/>
            </a:prstGeom>
            <a:ln w="28575" cap="sq" cmpd="sng">
              <a:solidFill>
                <a:schemeClr val="tx1"/>
              </a:solidFill>
              <a:prstDash val="solid"/>
              <a:miter/>
              <a:headEnd type="none" w="med" len="med"/>
              <a:tailEnd type="none" w="med" len="med"/>
            </a:ln>
          </p:spPr>
        </p:sp>
        <p:sp>
          <p:nvSpPr>
            <p:cNvPr id="29748" name="Line 97"/>
            <p:cNvSpPr/>
            <p:nvPr/>
          </p:nvSpPr>
          <p:spPr>
            <a:xfrm>
              <a:off x="2208" y="3513"/>
              <a:ext cx="816" cy="0"/>
            </a:xfrm>
            <a:prstGeom prst="line">
              <a:avLst/>
            </a:prstGeom>
            <a:ln w="28575" cap="sq" cmpd="sng">
              <a:solidFill>
                <a:schemeClr val="tx1"/>
              </a:solidFill>
              <a:prstDash val="solid"/>
              <a:miter/>
              <a:headEnd type="none" w="med" len="med"/>
              <a:tailEnd type="none" w="med" len="med"/>
            </a:ln>
          </p:spPr>
        </p:sp>
        <p:sp>
          <p:nvSpPr>
            <p:cNvPr id="29749" name="Line 98"/>
            <p:cNvSpPr/>
            <p:nvPr/>
          </p:nvSpPr>
          <p:spPr>
            <a:xfrm>
              <a:off x="2208" y="3264"/>
              <a:ext cx="0" cy="249"/>
            </a:xfrm>
            <a:prstGeom prst="line">
              <a:avLst/>
            </a:prstGeom>
            <a:ln w="28575" cap="sq" cmpd="sng">
              <a:solidFill>
                <a:schemeClr val="tx1"/>
              </a:solidFill>
              <a:prstDash val="solid"/>
              <a:miter/>
              <a:headEnd type="none" w="med" len="med"/>
              <a:tailEnd type="none" w="med" len="med"/>
            </a:ln>
          </p:spPr>
        </p:sp>
        <p:sp>
          <p:nvSpPr>
            <p:cNvPr id="29750" name="Line 99"/>
            <p:cNvSpPr/>
            <p:nvPr/>
          </p:nvSpPr>
          <p:spPr>
            <a:xfrm>
              <a:off x="2480" y="3264"/>
              <a:ext cx="0" cy="249"/>
            </a:xfrm>
            <a:prstGeom prst="line">
              <a:avLst/>
            </a:prstGeom>
            <a:ln w="12700" cap="flat" cmpd="sng">
              <a:solidFill>
                <a:schemeClr val="tx1"/>
              </a:solidFill>
              <a:prstDash val="solid"/>
              <a:miter/>
              <a:headEnd type="none" w="med" len="med"/>
              <a:tailEnd type="none" w="med" len="med"/>
            </a:ln>
          </p:spPr>
        </p:sp>
        <p:sp>
          <p:nvSpPr>
            <p:cNvPr id="29751" name="Line 100"/>
            <p:cNvSpPr/>
            <p:nvPr/>
          </p:nvSpPr>
          <p:spPr>
            <a:xfrm>
              <a:off x="2752" y="3264"/>
              <a:ext cx="0" cy="249"/>
            </a:xfrm>
            <a:prstGeom prst="line">
              <a:avLst/>
            </a:prstGeom>
            <a:ln w="12700" cap="flat" cmpd="sng">
              <a:solidFill>
                <a:schemeClr val="tx1"/>
              </a:solidFill>
              <a:prstDash val="solid"/>
              <a:miter/>
              <a:headEnd type="none" w="med" len="med"/>
              <a:tailEnd type="none" w="med" len="med"/>
            </a:ln>
          </p:spPr>
        </p:sp>
        <p:sp>
          <p:nvSpPr>
            <p:cNvPr id="29752" name="Line 101"/>
            <p:cNvSpPr/>
            <p:nvPr/>
          </p:nvSpPr>
          <p:spPr>
            <a:xfrm>
              <a:off x="3024" y="3264"/>
              <a:ext cx="0" cy="249"/>
            </a:xfrm>
            <a:prstGeom prst="line">
              <a:avLst/>
            </a:prstGeom>
            <a:ln w="12700" cap="flat" cmpd="sng">
              <a:solidFill>
                <a:schemeClr val="tx1"/>
              </a:solidFill>
              <a:prstDash val="solid"/>
              <a:miter/>
              <a:headEnd type="none" w="med" len="med"/>
              <a:tailEnd type="none" w="med" len="med"/>
            </a:ln>
          </p:spPr>
        </p:sp>
        <p:sp>
          <p:nvSpPr>
            <p:cNvPr id="29753" name="Rectangle 103"/>
            <p:cNvSpPr/>
            <p:nvPr/>
          </p:nvSpPr>
          <p:spPr>
            <a:xfrm>
              <a:off x="4000"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54" name="Rectangle 104"/>
            <p:cNvSpPr/>
            <p:nvPr/>
          </p:nvSpPr>
          <p:spPr>
            <a:xfrm>
              <a:off x="3728"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29755" name="Rectangle 105"/>
            <p:cNvSpPr/>
            <p:nvPr/>
          </p:nvSpPr>
          <p:spPr>
            <a:xfrm>
              <a:off x="3456"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56" name="Line 106"/>
            <p:cNvSpPr/>
            <p:nvPr/>
          </p:nvSpPr>
          <p:spPr>
            <a:xfrm>
              <a:off x="3456" y="3264"/>
              <a:ext cx="816" cy="0"/>
            </a:xfrm>
            <a:prstGeom prst="line">
              <a:avLst/>
            </a:prstGeom>
            <a:ln w="28575" cap="sq" cmpd="sng">
              <a:solidFill>
                <a:schemeClr val="tx1"/>
              </a:solidFill>
              <a:prstDash val="solid"/>
              <a:miter/>
              <a:headEnd type="none" w="med" len="med"/>
              <a:tailEnd type="none" w="med" len="med"/>
            </a:ln>
          </p:spPr>
        </p:sp>
        <p:sp>
          <p:nvSpPr>
            <p:cNvPr id="29757" name="Line 107"/>
            <p:cNvSpPr/>
            <p:nvPr/>
          </p:nvSpPr>
          <p:spPr>
            <a:xfrm>
              <a:off x="3456" y="3513"/>
              <a:ext cx="816" cy="0"/>
            </a:xfrm>
            <a:prstGeom prst="line">
              <a:avLst/>
            </a:prstGeom>
            <a:ln w="28575" cap="sq" cmpd="sng">
              <a:solidFill>
                <a:schemeClr val="tx1"/>
              </a:solidFill>
              <a:prstDash val="solid"/>
              <a:miter/>
              <a:headEnd type="none" w="med" len="med"/>
              <a:tailEnd type="none" w="med" len="med"/>
            </a:ln>
          </p:spPr>
        </p:sp>
        <p:sp>
          <p:nvSpPr>
            <p:cNvPr id="29758" name="Line 108"/>
            <p:cNvSpPr/>
            <p:nvPr/>
          </p:nvSpPr>
          <p:spPr>
            <a:xfrm>
              <a:off x="3456" y="3264"/>
              <a:ext cx="0" cy="249"/>
            </a:xfrm>
            <a:prstGeom prst="line">
              <a:avLst/>
            </a:prstGeom>
            <a:ln w="28575" cap="sq" cmpd="sng">
              <a:solidFill>
                <a:schemeClr val="tx1"/>
              </a:solidFill>
              <a:prstDash val="solid"/>
              <a:miter/>
              <a:headEnd type="none" w="med" len="med"/>
              <a:tailEnd type="none" w="med" len="med"/>
            </a:ln>
          </p:spPr>
        </p:sp>
        <p:sp>
          <p:nvSpPr>
            <p:cNvPr id="29759" name="Line 109"/>
            <p:cNvSpPr/>
            <p:nvPr/>
          </p:nvSpPr>
          <p:spPr>
            <a:xfrm>
              <a:off x="3728" y="3264"/>
              <a:ext cx="0" cy="249"/>
            </a:xfrm>
            <a:prstGeom prst="line">
              <a:avLst/>
            </a:prstGeom>
            <a:ln w="12700" cap="flat" cmpd="sng">
              <a:solidFill>
                <a:schemeClr val="tx1"/>
              </a:solidFill>
              <a:prstDash val="solid"/>
              <a:miter/>
              <a:headEnd type="none" w="med" len="med"/>
              <a:tailEnd type="none" w="med" len="med"/>
            </a:ln>
          </p:spPr>
        </p:sp>
        <p:sp>
          <p:nvSpPr>
            <p:cNvPr id="29760" name="Line 110"/>
            <p:cNvSpPr/>
            <p:nvPr/>
          </p:nvSpPr>
          <p:spPr>
            <a:xfrm>
              <a:off x="4000" y="3264"/>
              <a:ext cx="0" cy="249"/>
            </a:xfrm>
            <a:prstGeom prst="line">
              <a:avLst/>
            </a:prstGeom>
            <a:ln w="12700" cap="flat" cmpd="sng">
              <a:solidFill>
                <a:schemeClr val="tx1"/>
              </a:solidFill>
              <a:prstDash val="solid"/>
              <a:miter/>
              <a:headEnd type="none" w="med" len="med"/>
              <a:tailEnd type="none" w="med" len="med"/>
            </a:ln>
          </p:spPr>
        </p:sp>
        <p:sp>
          <p:nvSpPr>
            <p:cNvPr id="29761" name="Line 111"/>
            <p:cNvSpPr/>
            <p:nvPr/>
          </p:nvSpPr>
          <p:spPr>
            <a:xfrm>
              <a:off x="4272" y="3264"/>
              <a:ext cx="0" cy="249"/>
            </a:xfrm>
            <a:prstGeom prst="line">
              <a:avLst/>
            </a:prstGeom>
            <a:ln w="12700" cap="flat" cmpd="sng">
              <a:solidFill>
                <a:schemeClr val="tx1"/>
              </a:solidFill>
              <a:prstDash val="solid"/>
              <a:miter/>
              <a:headEnd type="none" w="med" len="med"/>
              <a:tailEnd type="none" w="med" len="med"/>
            </a:ln>
          </p:spPr>
        </p:sp>
        <p:sp>
          <p:nvSpPr>
            <p:cNvPr id="29762" name="Rectangle 113"/>
            <p:cNvSpPr/>
            <p:nvPr/>
          </p:nvSpPr>
          <p:spPr>
            <a:xfrm>
              <a:off x="5104"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63" name="Rectangle 114"/>
            <p:cNvSpPr/>
            <p:nvPr/>
          </p:nvSpPr>
          <p:spPr>
            <a:xfrm>
              <a:off x="4832"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29764" name="Rectangle 115"/>
            <p:cNvSpPr/>
            <p:nvPr/>
          </p:nvSpPr>
          <p:spPr>
            <a:xfrm>
              <a:off x="4560" y="326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65" name="Line 116"/>
            <p:cNvSpPr/>
            <p:nvPr/>
          </p:nvSpPr>
          <p:spPr>
            <a:xfrm>
              <a:off x="4560" y="3264"/>
              <a:ext cx="816" cy="0"/>
            </a:xfrm>
            <a:prstGeom prst="line">
              <a:avLst/>
            </a:prstGeom>
            <a:ln w="28575" cap="sq" cmpd="sng">
              <a:solidFill>
                <a:schemeClr val="tx1"/>
              </a:solidFill>
              <a:prstDash val="solid"/>
              <a:miter/>
              <a:headEnd type="none" w="med" len="med"/>
              <a:tailEnd type="none" w="med" len="med"/>
            </a:ln>
          </p:spPr>
        </p:sp>
        <p:sp>
          <p:nvSpPr>
            <p:cNvPr id="29766" name="Line 117"/>
            <p:cNvSpPr/>
            <p:nvPr/>
          </p:nvSpPr>
          <p:spPr>
            <a:xfrm>
              <a:off x="4560" y="3513"/>
              <a:ext cx="816" cy="0"/>
            </a:xfrm>
            <a:prstGeom prst="line">
              <a:avLst/>
            </a:prstGeom>
            <a:ln w="28575" cap="sq" cmpd="sng">
              <a:solidFill>
                <a:schemeClr val="tx1"/>
              </a:solidFill>
              <a:prstDash val="solid"/>
              <a:miter/>
              <a:headEnd type="none" w="med" len="med"/>
              <a:tailEnd type="none" w="med" len="med"/>
            </a:ln>
          </p:spPr>
        </p:sp>
        <p:sp>
          <p:nvSpPr>
            <p:cNvPr id="29767" name="Line 118"/>
            <p:cNvSpPr/>
            <p:nvPr/>
          </p:nvSpPr>
          <p:spPr>
            <a:xfrm>
              <a:off x="4560" y="3264"/>
              <a:ext cx="0" cy="249"/>
            </a:xfrm>
            <a:prstGeom prst="line">
              <a:avLst/>
            </a:prstGeom>
            <a:ln w="28575" cap="sq" cmpd="sng">
              <a:solidFill>
                <a:schemeClr val="tx1"/>
              </a:solidFill>
              <a:prstDash val="solid"/>
              <a:miter/>
              <a:headEnd type="none" w="med" len="med"/>
              <a:tailEnd type="none" w="med" len="med"/>
            </a:ln>
          </p:spPr>
        </p:sp>
        <p:sp>
          <p:nvSpPr>
            <p:cNvPr id="29768" name="Line 119"/>
            <p:cNvSpPr/>
            <p:nvPr/>
          </p:nvSpPr>
          <p:spPr>
            <a:xfrm>
              <a:off x="4832" y="3264"/>
              <a:ext cx="0" cy="249"/>
            </a:xfrm>
            <a:prstGeom prst="line">
              <a:avLst/>
            </a:prstGeom>
            <a:ln w="12700" cap="flat" cmpd="sng">
              <a:solidFill>
                <a:schemeClr val="tx1"/>
              </a:solidFill>
              <a:prstDash val="solid"/>
              <a:miter/>
              <a:headEnd type="none" w="med" len="med"/>
              <a:tailEnd type="none" w="med" len="med"/>
            </a:ln>
          </p:spPr>
        </p:sp>
        <p:sp>
          <p:nvSpPr>
            <p:cNvPr id="29769" name="Line 120"/>
            <p:cNvSpPr/>
            <p:nvPr/>
          </p:nvSpPr>
          <p:spPr>
            <a:xfrm>
              <a:off x="5104" y="3264"/>
              <a:ext cx="0" cy="249"/>
            </a:xfrm>
            <a:prstGeom prst="line">
              <a:avLst/>
            </a:prstGeom>
            <a:ln w="12700" cap="flat" cmpd="sng">
              <a:solidFill>
                <a:schemeClr val="tx1"/>
              </a:solidFill>
              <a:prstDash val="solid"/>
              <a:miter/>
              <a:headEnd type="none" w="med" len="med"/>
              <a:tailEnd type="none" w="med" len="med"/>
            </a:ln>
          </p:spPr>
        </p:sp>
        <p:sp>
          <p:nvSpPr>
            <p:cNvPr id="29770" name="Line 121"/>
            <p:cNvSpPr/>
            <p:nvPr/>
          </p:nvSpPr>
          <p:spPr>
            <a:xfrm>
              <a:off x="5376" y="3264"/>
              <a:ext cx="0" cy="249"/>
            </a:xfrm>
            <a:prstGeom prst="line">
              <a:avLst/>
            </a:prstGeom>
            <a:ln w="12700" cap="flat" cmpd="sng">
              <a:solidFill>
                <a:schemeClr val="tx1"/>
              </a:solidFill>
              <a:prstDash val="solid"/>
              <a:miter/>
              <a:headEnd type="none" w="med" len="med"/>
              <a:tailEnd type="none" w="med" len="med"/>
            </a:ln>
          </p:spPr>
        </p:sp>
        <p:sp>
          <p:nvSpPr>
            <p:cNvPr id="29771" name="Rectangle 123"/>
            <p:cNvSpPr/>
            <p:nvPr/>
          </p:nvSpPr>
          <p:spPr>
            <a:xfrm>
              <a:off x="3232" y="374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72" name="Rectangle 124"/>
            <p:cNvSpPr/>
            <p:nvPr/>
          </p:nvSpPr>
          <p:spPr>
            <a:xfrm>
              <a:off x="2960" y="374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29773" name="Rectangle 125"/>
            <p:cNvSpPr/>
            <p:nvPr/>
          </p:nvSpPr>
          <p:spPr>
            <a:xfrm>
              <a:off x="2688" y="3744"/>
              <a:ext cx="272" cy="249"/>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Clr>
                  <a:srgbClr val="A50021"/>
                </a:buClr>
                <a:buSzPct val="75000"/>
                <a:buFont typeface="Wingdings" panose="05000000000000000000" pitchFamily="2" charset="2"/>
                <a:buNone/>
              </a:pPr>
              <a:r>
                <a:rPr lang="en-US" altLang="zh-CN" sz="2000" b="1" dirty="0">
                  <a:latin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sym typeface="Symbol" panose="05050102010706020507" pitchFamily="18" charset="2"/>
              </a:endParaRPr>
            </a:p>
          </p:txBody>
        </p:sp>
        <p:sp>
          <p:nvSpPr>
            <p:cNvPr id="29774" name="Line 126"/>
            <p:cNvSpPr/>
            <p:nvPr/>
          </p:nvSpPr>
          <p:spPr>
            <a:xfrm>
              <a:off x="2688" y="3744"/>
              <a:ext cx="816" cy="0"/>
            </a:xfrm>
            <a:prstGeom prst="line">
              <a:avLst/>
            </a:prstGeom>
            <a:ln w="28575" cap="sq" cmpd="sng">
              <a:solidFill>
                <a:schemeClr val="tx1"/>
              </a:solidFill>
              <a:prstDash val="solid"/>
              <a:miter/>
              <a:headEnd type="none" w="med" len="med"/>
              <a:tailEnd type="none" w="med" len="med"/>
            </a:ln>
          </p:spPr>
        </p:sp>
        <p:sp>
          <p:nvSpPr>
            <p:cNvPr id="29775" name="Line 127"/>
            <p:cNvSpPr/>
            <p:nvPr/>
          </p:nvSpPr>
          <p:spPr>
            <a:xfrm>
              <a:off x="2688" y="3993"/>
              <a:ext cx="816" cy="0"/>
            </a:xfrm>
            <a:prstGeom prst="line">
              <a:avLst/>
            </a:prstGeom>
            <a:ln w="28575" cap="sq" cmpd="sng">
              <a:solidFill>
                <a:schemeClr val="tx1"/>
              </a:solidFill>
              <a:prstDash val="solid"/>
              <a:miter/>
              <a:headEnd type="none" w="med" len="med"/>
              <a:tailEnd type="none" w="med" len="med"/>
            </a:ln>
          </p:spPr>
        </p:sp>
        <p:sp>
          <p:nvSpPr>
            <p:cNvPr id="29776" name="Line 128"/>
            <p:cNvSpPr/>
            <p:nvPr/>
          </p:nvSpPr>
          <p:spPr>
            <a:xfrm>
              <a:off x="2688" y="3744"/>
              <a:ext cx="0" cy="249"/>
            </a:xfrm>
            <a:prstGeom prst="line">
              <a:avLst/>
            </a:prstGeom>
            <a:ln w="28575" cap="sq" cmpd="sng">
              <a:solidFill>
                <a:schemeClr val="tx1"/>
              </a:solidFill>
              <a:prstDash val="solid"/>
              <a:miter/>
              <a:headEnd type="none" w="med" len="med"/>
              <a:tailEnd type="none" w="med" len="med"/>
            </a:ln>
          </p:spPr>
        </p:sp>
        <p:sp>
          <p:nvSpPr>
            <p:cNvPr id="29777" name="Line 129"/>
            <p:cNvSpPr/>
            <p:nvPr/>
          </p:nvSpPr>
          <p:spPr>
            <a:xfrm>
              <a:off x="2960" y="3744"/>
              <a:ext cx="0" cy="249"/>
            </a:xfrm>
            <a:prstGeom prst="line">
              <a:avLst/>
            </a:prstGeom>
            <a:ln w="12700" cap="flat" cmpd="sng">
              <a:solidFill>
                <a:schemeClr val="tx1"/>
              </a:solidFill>
              <a:prstDash val="solid"/>
              <a:miter/>
              <a:headEnd type="none" w="med" len="med"/>
              <a:tailEnd type="none" w="med" len="med"/>
            </a:ln>
          </p:spPr>
        </p:sp>
        <p:sp>
          <p:nvSpPr>
            <p:cNvPr id="29778" name="Line 130"/>
            <p:cNvSpPr/>
            <p:nvPr/>
          </p:nvSpPr>
          <p:spPr>
            <a:xfrm>
              <a:off x="3232" y="3744"/>
              <a:ext cx="0" cy="249"/>
            </a:xfrm>
            <a:prstGeom prst="line">
              <a:avLst/>
            </a:prstGeom>
            <a:ln w="12700" cap="flat" cmpd="sng">
              <a:solidFill>
                <a:schemeClr val="tx1"/>
              </a:solidFill>
              <a:prstDash val="solid"/>
              <a:miter/>
              <a:headEnd type="none" w="med" len="med"/>
              <a:tailEnd type="none" w="med" len="med"/>
            </a:ln>
          </p:spPr>
        </p:sp>
        <p:sp>
          <p:nvSpPr>
            <p:cNvPr id="29779" name="Line 131"/>
            <p:cNvSpPr/>
            <p:nvPr/>
          </p:nvSpPr>
          <p:spPr>
            <a:xfrm>
              <a:off x="3504" y="3744"/>
              <a:ext cx="0" cy="249"/>
            </a:xfrm>
            <a:prstGeom prst="line">
              <a:avLst/>
            </a:prstGeom>
            <a:ln w="12700" cap="flat" cmpd="sng">
              <a:solidFill>
                <a:schemeClr val="tx1"/>
              </a:solidFill>
              <a:prstDash val="solid"/>
              <a:miter/>
              <a:headEnd type="none" w="med" len="med"/>
              <a:tailEnd type="none" w="med" len="med"/>
            </a:ln>
          </p:spPr>
        </p:sp>
        <p:sp>
          <p:nvSpPr>
            <p:cNvPr id="29780" name="Line 135"/>
            <p:cNvSpPr/>
            <p:nvPr/>
          </p:nvSpPr>
          <p:spPr>
            <a:xfrm flipH="1">
              <a:off x="3168" y="2448"/>
              <a:ext cx="528" cy="336"/>
            </a:xfrm>
            <a:prstGeom prst="line">
              <a:avLst/>
            </a:prstGeom>
            <a:ln w="9525" cap="flat" cmpd="sng">
              <a:solidFill>
                <a:schemeClr val="tx1"/>
              </a:solidFill>
              <a:prstDash val="solid"/>
              <a:miter/>
              <a:headEnd type="none" w="med" len="med"/>
              <a:tailEnd type="triangle" w="med" len="med"/>
            </a:ln>
          </p:spPr>
        </p:sp>
        <p:sp>
          <p:nvSpPr>
            <p:cNvPr id="29781" name="Line 136"/>
            <p:cNvSpPr/>
            <p:nvPr/>
          </p:nvSpPr>
          <p:spPr>
            <a:xfrm>
              <a:off x="4176" y="2448"/>
              <a:ext cx="480" cy="336"/>
            </a:xfrm>
            <a:prstGeom prst="line">
              <a:avLst/>
            </a:prstGeom>
            <a:ln w="9525" cap="flat" cmpd="sng">
              <a:solidFill>
                <a:schemeClr val="tx1"/>
              </a:solidFill>
              <a:prstDash val="solid"/>
              <a:miter/>
              <a:headEnd type="none" w="med" len="med"/>
              <a:tailEnd type="triangle" w="med" len="med"/>
            </a:ln>
          </p:spPr>
        </p:sp>
        <p:sp>
          <p:nvSpPr>
            <p:cNvPr id="29782" name="Line 138"/>
            <p:cNvSpPr/>
            <p:nvPr/>
          </p:nvSpPr>
          <p:spPr>
            <a:xfrm flipH="1">
              <a:off x="2592" y="2928"/>
              <a:ext cx="288" cy="336"/>
            </a:xfrm>
            <a:prstGeom prst="line">
              <a:avLst/>
            </a:prstGeom>
            <a:ln w="9525" cap="flat" cmpd="sng">
              <a:solidFill>
                <a:schemeClr val="tx1"/>
              </a:solidFill>
              <a:prstDash val="solid"/>
              <a:miter/>
              <a:headEnd type="none" w="med" len="med"/>
              <a:tailEnd type="triangle" w="med" len="med"/>
            </a:ln>
          </p:spPr>
        </p:sp>
        <p:sp>
          <p:nvSpPr>
            <p:cNvPr id="29783" name="Line 139"/>
            <p:cNvSpPr/>
            <p:nvPr/>
          </p:nvSpPr>
          <p:spPr>
            <a:xfrm>
              <a:off x="2880" y="3408"/>
              <a:ext cx="240" cy="336"/>
            </a:xfrm>
            <a:prstGeom prst="line">
              <a:avLst/>
            </a:prstGeom>
            <a:ln w="9525" cap="flat" cmpd="sng">
              <a:solidFill>
                <a:schemeClr val="tx1"/>
              </a:solidFill>
              <a:prstDash val="solid"/>
              <a:miter/>
              <a:headEnd type="none" w="med" len="med"/>
              <a:tailEnd type="triangle" w="med" len="med"/>
            </a:ln>
          </p:spPr>
        </p:sp>
        <p:sp>
          <p:nvSpPr>
            <p:cNvPr id="29784" name="Line 141"/>
            <p:cNvSpPr/>
            <p:nvPr/>
          </p:nvSpPr>
          <p:spPr>
            <a:xfrm flipH="1">
              <a:off x="3840" y="2928"/>
              <a:ext cx="624" cy="336"/>
            </a:xfrm>
            <a:prstGeom prst="line">
              <a:avLst/>
            </a:prstGeom>
            <a:ln w="9525" cap="flat" cmpd="sng">
              <a:solidFill>
                <a:schemeClr val="tx1"/>
              </a:solidFill>
              <a:prstDash val="solid"/>
              <a:miter/>
              <a:headEnd type="none" w="med" len="med"/>
              <a:tailEnd type="triangle" w="med" len="med"/>
            </a:ln>
          </p:spPr>
        </p:sp>
        <p:sp>
          <p:nvSpPr>
            <p:cNvPr id="29785" name="Line 142"/>
            <p:cNvSpPr/>
            <p:nvPr/>
          </p:nvSpPr>
          <p:spPr>
            <a:xfrm>
              <a:off x="4944" y="2928"/>
              <a:ext cx="96" cy="336"/>
            </a:xfrm>
            <a:prstGeom prst="line">
              <a:avLst/>
            </a:prstGeom>
            <a:ln w="9525" cap="flat" cmpd="sng">
              <a:solidFill>
                <a:schemeClr val="tx1"/>
              </a:solidFill>
              <a:prstDash val="solid"/>
              <a:miter/>
              <a:headEnd type="none" w="med" len="med"/>
              <a:tailEnd type="triangle" w="med" len="med"/>
            </a:ln>
          </p:spPr>
        </p:sp>
      </p:grpSp>
      <p:sp>
        <p:nvSpPr>
          <p:cNvPr id="29715" name="Text Box 144"/>
          <p:cNvSpPr txBox="1"/>
          <p:nvPr/>
        </p:nvSpPr>
        <p:spPr>
          <a:xfrm>
            <a:off x="1524000" y="6096000"/>
            <a:ext cx="15240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二叉树</a:t>
            </a:r>
            <a:r>
              <a:rPr lang="en-US" altLang="zh-CN" sz="2400" b="1" dirty="0">
                <a:latin typeface="Times New Roman" panose="02020603050405020304" pitchFamily="18" charset="0"/>
              </a:rPr>
              <a:t>T</a:t>
            </a:r>
            <a:endParaRPr lang="en-US" altLang="zh-CN" sz="2400" b="1" dirty="0">
              <a:latin typeface="Times New Roman" panose="02020603050405020304" pitchFamily="18" charset="0"/>
            </a:endParaRPr>
          </a:p>
        </p:txBody>
      </p:sp>
      <p:sp>
        <p:nvSpPr>
          <p:cNvPr id="29716" name="Text Box 145"/>
          <p:cNvSpPr txBox="1"/>
          <p:nvPr/>
        </p:nvSpPr>
        <p:spPr>
          <a:xfrm>
            <a:off x="6019800" y="6019800"/>
            <a:ext cx="1828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二叉链表</a:t>
            </a:r>
            <a:endParaRPr lang="zh-CN" altLang="en-US" sz="2400" b="1"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p:nvPr/>
        </p:nvSpPr>
        <p:spPr>
          <a:xfrm>
            <a:off x="609600" y="914400"/>
            <a:ext cx="8229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0723" name="Text Box 3"/>
          <p:cNvSpPr txBox="1"/>
          <p:nvPr/>
        </p:nvSpPr>
        <p:spPr>
          <a:xfrm>
            <a:off x="0" y="3729355"/>
            <a:ext cx="903986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latin typeface="Times New Roman" panose="02020603050405020304" pitchFamily="18" charset="0"/>
              </a:rPr>
              <a:t>有时，为了找到父结点，可以增加一个</a:t>
            </a:r>
            <a:r>
              <a:rPr lang="en-US" altLang="zh-CN" b="1" dirty="0">
                <a:latin typeface="Times New Roman" panose="02020603050405020304" pitchFamily="18" charset="0"/>
              </a:rPr>
              <a:t>Parent</a:t>
            </a:r>
            <a:r>
              <a:rPr lang="zh-CN" altLang="en-US" b="1" dirty="0">
                <a:latin typeface="Times New Roman" panose="02020603050405020304" pitchFamily="18" charset="0"/>
              </a:rPr>
              <a:t>域，</a:t>
            </a:r>
            <a:r>
              <a:rPr lang="en-US" altLang="zh-CN" b="1" dirty="0">
                <a:latin typeface="Times New Roman" panose="02020603050405020304" pitchFamily="18" charset="0"/>
              </a:rPr>
              <a:t>Parent</a:t>
            </a:r>
            <a:r>
              <a:rPr lang="zh-CN" altLang="en-US" b="1" dirty="0">
                <a:latin typeface="Times New Roman" panose="02020603050405020304" pitchFamily="18" charset="0"/>
              </a:rPr>
              <a:t>域指向该结点的父结点。该结点结构如下： </a:t>
            </a:r>
            <a:endParaRPr lang="zh-CN" altLang="en-US" b="1" dirty="0">
              <a:latin typeface="Times New Roman" panose="02020603050405020304" pitchFamily="18" charset="0"/>
            </a:endParaRPr>
          </a:p>
        </p:txBody>
      </p:sp>
      <p:grpSp>
        <p:nvGrpSpPr>
          <p:cNvPr id="30724" name="Group 22"/>
          <p:cNvGrpSpPr/>
          <p:nvPr/>
        </p:nvGrpSpPr>
        <p:grpSpPr>
          <a:xfrm>
            <a:off x="685800" y="5334000"/>
            <a:ext cx="7543800" cy="593725"/>
            <a:chOff x="480" y="1152"/>
            <a:chExt cx="4752" cy="374"/>
          </a:xfrm>
        </p:grpSpPr>
        <p:sp>
          <p:nvSpPr>
            <p:cNvPr id="30727" name="Rectangle 8"/>
            <p:cNvSpPr/>
            <p:nvPr/>
          </p:nvSpPr>
          <p:spPr>
            <a:xfrm>
              <a:off x="4416" y="1200"/>
              <a:ext cx="816" cy="32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b="1" dirty="0">
                  <a:latin typeface="Times New Roman" panose="02020603050405020304" pitchFamily="18" charset="0"/>
                </a:rPr>
                <a:t>RChild</a:t>
              </a:r>
              <a:endParaRPr lang="en-US" altLang="zh-CN" b="1" dirty="0">
                <a:latin typeface="Times New Roman" panose="02020603050405020304" pitchFamily="18" charset="0"/>
              </a:endParaRPr>
            </a:p>
          </p:txBody>
        </p:sp>
        <p:sp>
          <p:nvSpPr>
            <p:cNvPr id="30728" name="Rectangle 7"/>
            <p:cNvSpPr/>
            <p:nvPr/>
          </p:nvSpPr>
          <p:spPr>
            <a:xfrm>
              <a:off x="3600" y="1200"/>
              <a:ext cx="816" cy="32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b="1" dirty="0">
                  <a:solidFill>
                    <a:srgbClr val="FF0000"/>
                  </a:solidFill>
                  <a:latin typeface="Times New Roman" panose="02020603050405020304" pitchFamily="18" charset="0"/>
                </a:rPr>
                <a:t>Parent</a:t>
              </a:r>
              <a:endParaRPr lang="en-US" altLang="zh-CN" b="1" dirty="0">
                <a:solidFill>
                  <a:srgbClr val="FF0000"/>
                </a:solidFill>
                <a:latin typeface="Times New Roman" panose="02020603050405020304" pitchFamily="18" charset="0"/>
              </a:endParaRPr>
            </a:p>
          </p:txBody>
        </p:sp>
        <p:sp>
          <p:nvSpPr>
            <p:cNvPr id="30729" name="Rectangle 6"/>
            <p:cNvSpPr/>
            <p:nvPr/>
          </p:nvSpPr>
          <p:spPr>
            <a:xfrm>
              <a:off x="2784" y="1200"/>
              <a:ext cx="816" cy="32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b="1" dirty="0">
                  <a:latin typeface="Times New Roman" panose="02020603050405020304" pitchFamily="18" charset="0"/>
                </a:rPr>
                <a:t>Data</a:t>
              </a:r>
              <a:endParaRPr lang="en-US" altLang="zh-CN" b="1" dirty="0">
                <a:latin typeface="Times New Roman" panose="02020603050405020304" pitchFamily="18" charset="0"/>
              </a:endParaRPr>
            </a:p>
          </p:txBody>
        </p:sp>
        <p:sp>
          <p:nvSpPr>
            <p:cNvPr id="30730" name="Rectangle 5"/>
            <p:cNvSpPr/>
            <p:nvPr/>
          </p:nvSpPr>
          <p:spPr>
            <a:xfrm>
              <a:off x="1968" y="1200"/>
              <a:ext cx="816" cy="32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b="1" dirty="0">
                  <a:latin typeface="Times New Roman" panose="02020603050405020304" pitchFamily="18" charset="0"/>
                </a:rPr>
                <a:t>LChild</a:t>
              </a:r>
              <a:endParaRPr lang="en-US" altLang="zh-CN" b="1" dirty="0">
                <a:latin typeface="Times New Roman" panose="02020603050405020304" pitchFamily="18" charset="0"/>
              </a:endParaRPr>
            </a:p>
          </p:txBody>
        </p:sp>
        <p:sp>
          <p:nvSpPr>
            <p:cNvPr id="30731" name="Line 9"/>
            <p:cNvSpPr/>
            <p:nvPr/>
          </p:nvSpPr>
          <p:spPr>
            <a:xfrm>
              <a:off x="1968" y="1200"/>
              <a:ext cx="3264" cy="0"/>
            </a:xfrm>
            <a:prstGeom prst="line">
              <a:avLst/>
            </a:prstGeom>
            <a:ln w="28575" cap="sq" cmpd="sng">
              <a:solidFill>
                <a:schemeClr val="tx1"/>
              </a:solidFill>
              <a:prstDash val="solid"/>
              <a:miter/>
              <a:headEnd type="none" w="med" len="med"/>
              <a:tailEnd type="none" w="med" len="med"/>
            </a:ln>
          </p:spPr>
        </p:sp>
        <p:sp>
          <p:nvSpPr>
            <p:cNvPr id="30732" name="Line 10"/>
            <p:cNvSpPr/>
            <p:nvPr/>
          </p:nvSpPr>
          <p:spPr>
            <a:xfrm>
              <a:off x="1968" y="1526"/>
              <a:ext cx="3264" cy="0"/>
            </a:xfrm>
            <a:prstGeom prst="line">
              <a:avLst/>
            </a:prstGeom>
            <a:ln w="28575" cap="sq" cmpd="sng">
              <a:solidFill>
                <a:schemeClr val="tx1"/>
              </a:solidFill>
              <a:prstDash val="solid"/>
              <a:miter/>
              <a:headEnd type="none" w="med" len="med"/>
              <a:tailEnd type="none" w="med" len="med"/>
            </a:ln>
          </p:spPr>
        </p:sp>
        <p:sp>
          <p:nvSpPr>
            <p:cNvPr id="30733" name="Line 11"/>
            <p:cNvSpPr/>
            <p:nvPr/>
          </p:nvSpPr>
          <p:spPr>
            <a:xfrm>
              <a:off x="1968" y="1200"/>
              <a:ext cx="0" cy="326"/>
            </a:xfrm>
            <a:prstGeom prst="line">
              <a:avLst/>
            </a:prstGeom>
            <a:ln w="28575" cap="sq" cmpd="sng">
              <a:solidFill>
                <a:schemeClr val="tx1"/>
              </a:solidFill>
              <a:prstDash val="solid"/>
              <a:miter/>
              <a:headEnd type="none" w="med" len="med"/>
              <a:tailEnd type="none" w="med" len="med"/>
            </a:ln>
          </p:spPr>
        </p:sp>
        <p:sp>
          <p:nvSpPr>
            <p:cNvPr id="30734" name="Line 12"/>
            <p:cNvSpPr/>
            <p:nvPr/>
          </p:nvSpPr>
          <p:spPr>
            <a:xfrm>
              <a:off x="2784" y="1200"/>
              <a:ext cx="0" cy="326"/>
            </a:xfrm>
            <a:prstGeom prst="line">
              <a:avLst/>
            </a:prstGeom>
            <a:ln w="12700" cap="flat" cmpd="sng">
              <a:solidFill>
                <a:schemeClr val="tx1"/>
              </a:solidFill>
              <a:prstDash val="solid"/>
              <a:miter/>
              <a:headEnd type="none" w="med" len="med"/>
              <a:tailEnd type="none" w="med" len="med"/>
            </a:ln>
          </p:spPr>
        </p:sp>
        <p:sp>
          <p:nvSpPr>
            <p:cNvPr id="30735" name="Line 13"/>
            <p:cNvSpPr/>
            <p:nvPr/>
          </p:nvSpPr>
          <p:spPr>
            <a:xfrm>
              <a:off x="3600" y="1200"/>
              <a:ext cx="0" cy="326"/>
            </a:xfrm>
            <a:prstGeom prst="line">
              <a:avLst/>
            </a:prstGeom>
            <a:ln w="12700" cap="flat" cmpd="sng">
              <a:solidFill>
                <a:schemeClr val="tx1"/>
              </a:solidFill>
              <a:prstDash val="solid"/>
              <a:miter/>
              <a:headEnd type="none" w="med" len="med"/>
              <a:tailEnd type="none" w="med" len="med"/>
            </a:ln>
          </p:spPr>
        </p:sp>
        <p:sp>
          <p:nvSpPr>
            <p:cNvPr id="30736" name="Line 14"/>
            <p:cNvSpPr/>
            <p:nvPr/>
          </p:nvSpPr>
          <p:spPr>
            <a:xfrm>
              <a:off x="4416" y="1200"/>
              <a:ext cx="0" cy="326"/>
            </a:xfrm>
            <a:prstGeom prst="line">
              <a:avLst/>
            </a:prstGeom>
            <a:ln w="12700" cap="flat" cmpd="sng">
              <a:solidFill>
                <a:schemeClr val="tx1"/>
              </a:solidFill>
              <a:prstDash val="solid"/>
              <a:miter/>
              <a:headEnd type="none" w="med" len="med"/>
              <a:tailEnd type="none" w="med" len="med"/>
            </a:ln>
          </p:spPr>
        </p:sp>
        <p:sp>
          <p:nvSpPr>
            <p:cNvPr id="30737" name="Line 15"/>
            <p:cNvSpPr/>
            <p:nvPr/>
          </p:nvSpPr>
          <p:spPr>
            <a:xfrm>
              <a:off x="5232" y="1200"/>
              <a:ext cx="0" cy="326"/>
            </a:xfrm>
            <a:prstGeom prst="line">
              <a:avLst/>
            </a:prstGeom>
            <a:ln w="28575" cap="sq" cmpd="sng">
              <a:solidFill>
                <a:schemeClr val="tx1"/>
              </a:solidFill>
              <a:prstDash val="solid"/>
              <a:miter/>
              <a:headEnd type="none" w="med" len="med"/>
              <a:tailEnd type="none" w="med" len="med"/>
            </a:ln>
          </p:spPr>
        </p:sp>
        <p:sp>
          <p:nvSpPr>
            <p:cNvPr id="30738" name="AutoShape 20"/>
            <p:cNvSpPr/>
            <p:nvPr/>
          </p:nvSpPr>
          <p:spPr>
            <a:xfrm>
              <a:off x="1584" y="1296"/>
              <a:ext cx="336" cy="96"/>
            </a:xfrm>
            <a:prstGeom prst="rightArrow">
              <a:avLst>
                <a:gd name="adj1" fmla="val 50000"/>
                <a:gd name="adj2" fmla="val 87500"/>
              </a:avLst>
            </a:prstGeom>
            <a:solidFill>
              <a:srgbClr val="F42212"/>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30739" name="Text Box 21"/>
            <p:cNvSpPr txBox="1"/>
            <p:nvPr/>
          </p:nvSpPr>
          <p:spPr>
            <a:xfrm>
              <a:off x="480" y="1152"/>
              <a:ext cx="1056" cy="3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三叉链表</a:t>
              </a:r>
              <a:endParaRPr lang="zh-CN" altLang="en-US" b="1" dirty="0">
                <a:latin typeface="Times New Roman" panose="02020603050405020304" pitchFamily="18" charset="0"/>
              </a:endParaRPr>
            </a:p>
          </p:txBody>
        </p:sp>
      </p:grpSp>
      <p:sp>
        <p:nvSpPr>
          <p:cNvPr id="30725" name="Text Box 24"/>
          <p:cNvSpPr txBox="1"/>
          <p:nvPr/>
        </p:nvSpPr>
        <p:spPr>
          <a:xfrm>
            <a:off x="228600" y="914400"/>
            <a:ext cx="8229600" cy="2678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1437005" algn="just" eaLnBrk="1" hangingPunct="1">
              <a:lnSpc>
                <a:spcPct val="100000"/>
              </a:lnSpc>
              <a:spcBef>
                <a:spcPct val="50000"/>
              </a:spcBef>
              <a:buFontTx/>
              <a:buNone/>
            </a:pPr>
            <a:r>
              <a:rPr lang="en-US" altLang="zh-CN" sz="2400" b="1" dirty="0">
                <a:latin typeface="Times New Roman" panose="02020603050405020304" pitchFamily="18" charset="0"/>
              </a:rPr>
              <a:t>typedef struct Node</a:t>
            </a:r>
            <a:endParaRPr lang="en-US" altLang="zh-CN" sz="2400" b="1" dirty="0">
              <a:latin typeface="Times New Roman" panose="02020603050405020304" pitchFamily="18" charset="0"/>
            </a:endParaRPr>
          </a:p>
          <a:p>
            <a:pPr marL="0" lvl="0" indent="1437005" algn="just" eaLnBrk="1" hangingPunct="1">
              <a:lnSpc>
                <a:spcPct val="100000"/>
              </a:lnSpc>
              <a:spcBef>
                <a:spcPct val="50000"/>
              </a:spcBef>
              <a:buFontTx/>
              <a:buNone/>
            </a:pPr>
            <a:r>
              <a:rPr lang="en-US" altLang="zh-CN" sz="2400" b="1" dirty="0">
                <a:latin typeface="Times New Roman" panose="02020603050405020304" pitchFamily="18" charset="0"/>
              </a:rPr>
              <a:t>{     DataType </a:t>
            </a:r>
            <a:r>
              <a:rPr lang="en-US" altLang="zh-CN" sz="2400" b="1" dirty="0">
                <a:solidFill>
                  <a:srgbClr val="FF0000"/>
                </a:solidFill>
                <a:latin typeface="Times New Roman" panose="02020603050405020304" pitchFamily="18" charset="0"/>
              </a:rPr>
              <a:t>data</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1437005" algn="just" eaLnBrk="1" hangingPunct="1">
              <a:lnSpc>
                <a:spcPct val="100000"/>
              </a:lnSpc>
              <a:spcBef>
                <a:spcPct val="50000"/>
              </a:spcBef>
              <a:buFontTx/>
              <a:buNone/>
            </a:pPr>
            <a:r>
              <a:rPr lang="en-US" altLang="zh-CN" sz="2400" b="1" dirty="0">
                <a:latin typeface="Times New Roman" panose="02020603050405020304" pitchFamily="18" charset="0"/>
              </a:rPr>
              <a:t>       strct Node * </a:t>
            </a:r>
            <a:r>
              <a:rPr lang="en-US" altLang="zh-CN" sz="2400" b="1" dirty="0">
                <a:solidFill>
                  <a:srgbClr val="FF0000"/>
                </a:solidFill>
                <a:latin typeface="Times New Roman" panose="02020603050405020304" pitchFamily="18" charset="0"/>
              </a:rPr>
              <a:t>LChild</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1437005" algn="just" eaLnBrk="1" hangingPunct="1">
              <a:lnSpc>
                <a:spcPct val="100000"/>
              </a:lnSpc>
              <a:spcBef>
                <a:spcPct val="50000"/>
              </a:spcBef>
              <a:buFontTx/>
              <a:buNone/>
            </a:pPr>
            <a:r>
              <a:rPr lang="en-US" altLang="zh-CN" sz="2400" b="1" dirty="0">
                <a:latin typeface="Times New Roman" panose="02020603050405020304" pitchFamily="18" charset="0"/>
              </a:rPr>
              <a:t>       struct Node * </a:t>
            </a:r>
            <a:r>
              <a:rPr lang="en-US" altLang="zh-CN" sz="2400" b="1" dirty="0">
                <a:solidFill>
                  <a:srgbClr val="FF0000"/>
                </a:solidFill>
                <a:latin typeface="Times New Roman" panose="02020603050405020304" pitchFamily="18" charset="0"/>
              </a:rPr>
              <a:t>RChild</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1437005" eaLnBrk="1" hangingPunct="1">
              <a:lnSpc>
                <a:spcPct val="100000"/>
              </a:lnSpc>
              <a:spcBef>
                <a:spcPct val="50000"/>
              </a:spcBef>
              <a:buFontTx/>
              <a:buNone/>
            </a:pPr>
            <a:r>
              <a:rPr lang="en-US" altLang="zh-CN" sz="2400" b="1" dirty="0">
                <a:latin typeface="Times New Roman" panose="02020603050405020304" pitchFamily="18" charset="0"/>
              </a:rPr>
              <a:t> }BiTNode, *BiTree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30726" name="Rectangle 25"/>
          <p:cNvSpPr/>
          <p:nvPr/>
        </p:nvSpPr>
        <p:spPr>
          <a:xfrm>
            <a:off x="0" y="257175"/>
            <a:ext cx="7794625" cy="51911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二叉树的二叉链表结点的结构用</a:t>
            </a:r>
            <a:r>
              <a:rPr lang="en-US" altLang="zh-CN" b="1" dirty="0">
                <a:latin typeface="Times New Roman" panose="02020603050405020304" pitchFamily="18" charset="0"/>
              </a:rPr>
              <a:t>C</a:t>
            </a:r>
            <a:r>
              <a:rPr lang="zh-CN" altLang="en-US" b="1" dirty="0">
                <a:latin typeface="Times New Roman" panose="02020603050405020304" pitchFamily="18" charset="0"/>
              </a:rPr>
              <a:t>语言描述为 ： </a:t>
            </a:r>
            <a:endParaRPr lang="zh-CN" altLang="en-US" b="1"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4"/>
          <p:cNvSpPr txBox="1"/>
          <p:nvPr/>
        </p:nvSpPr>
        <p:spPr>
          <a:xfrm>
            <a:off x="0" y="349885"/>
            <a:ext cx="9143365" cy="15684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sz="3200" b="1" dirty="0">
                <a:latin typeface="Times New Roman" panose="02020603050405020304" pitchFamily="18" charset="0"/>
              </a:rPr>
              <a:t>结论：</a:t>
            </a:r>
            <a:r>
              <a:rPr lang="zh-CN" altLang="en-US" sz="3200" dirty="0">
                <a:latin typeface="Times New Roman" panose="02020603050405020304" pitchFamily="18" charset="0"/>
              </a:rPr>
              <a:t>若一个二叉树含有</a:t>
            </a:r>
            <a:r>
              <a:rPr lang="en-US" altLang="zh-CN" sz="3200" dirty="0">
                <a:latin typeface="Times New Roman" panose="02020603050405020304" pitchFamily="18" charset="0"/>
              </a:rPr>
              <a:t>n</a:t>
            </a:r>
            <a:r>
              <a:rPr lang="zh-CN" altLang="en-US" sz="3200" dirty="0">
                <a:latin typeface="Times New Roman" panose="02020603050405020304" pitchFamily="18" charset="0"/>
              </a:rPr>
              <a:t>个结点，则它的二叉链表中必含有</a:t>
            </a:r>
            <a:r>
              <a:rPr lang="en-US" altLang="zh-CN" sz="3200" dirty="0">
                <a:latin typeface="Times New Roman" panose="02020603050405020304" pitchFamily="18" charset="0"/>
              </a:rPr>
              <a:t>2n</a:t>
            </a:r>
            <a:r>
              <a:rPr lang="zh-CN" altLang="en-US" sz="3200" dirty="0">
                <a:latin typeface="Times New Roman" panose="02020603050405020304" pitchFamily="18" charset="0"/>
              </a:rPr>
              <a:t>个指针域，其中必有</a:t>
            </a:r>
            <a:r>
              <a:rPr lang="en-US" altLang="zh-CN" sz="3200" dirty="0">
                <a:latin typeface="Times New Roman" panose="02020603050405020304" pitchFamily="18" charset="0"/>
              </a:rPr>
              <a:t>n</a:t>
            </a:r>
            <a:r>
              <a:rPr lang="zh-CN" altLang="en-US" sz="3200" dirty="0">
                <a:latin typeface="Times New Roman" panose="02020603050405020304" pitchFamily="18" charset="0"/>
              </a:rPr>
              <a:t>＋</a:t>
            </a:r>
            <a:r>
              <a:rPr lang="en-US" altLang="zh-CN" sz="3200" dirty="0">
                <a:latin typeface="Times New Roman" panose="02020603050405020304" pitchFamily="18" charset="0"/>
              </a:rPr>
              <a:t>1</a:t>
            </a:r>
            <a:r>
              <a:rPr lang="zh-CN" altLang="en-US" sz="3200" dirty="0">
                <a:latin typeface="Times New Roman" panose="02020603050405020304" pitchFamily="18" charset="0"/>
              </a:rPr>
              <a:t>个空的链域。</a:t>
            </a:r>
            <a:endParaRPr lang="zh-CN" altLang="en-US" sz="3200" dirty="0">
              <a:latin typeface="Times New Roman" panose="02020603050405020304" pitchFamily="18" charset="0"/>
            </a:endParaRPr>
          </a:p>
        </p:txBody>
      </p:sp>
      <p:sp>
        <p:nvSpPr>
          <p:cNvPr id="31747" name="Text Box 5"/>
          <p:cNvSpPr txBox="1"/>
          <p:nvPr/>
        </p:nvSpPr>
        <p:spPr>
          <a:xfrm>
            <a:off x="0" y="2040890"/>
            <a:ext cx="7848600" cy="579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Times New Roman" panose="02020603050405020304" pitchFamily="18" charset="0"/>
              </a:rPr>
              <a:t>证明结论：</a:t>
            </a:r>
            <a:endParaRPr lang="zh-CN" altLang="en-US" sz="3200" b="1" dirty="0">
              <a:latin typeface="Times New Roman" panose="02020603050405020304" pitchFamily="18" charset="0"/>
            </a:endParaRPr>
          </a:p>
        </p:txBody>
      </p:sp>
      <p:sp>
        <p:nvSpPr>
          <p:cNvPr id="31748" name="Text Box 6"/>
          <p:cNvSpPr txBox="1"/>
          <p:nvPr/>
        </p:nvSpPr>
        <p:spPr>
          <a:xfrm>
            <a:off x="0" y="2741930"/>
            <a:ext cx="9142730" cy="15684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sz="3200" dirty="0">
                <a:latin typeface="Times New Roman" panose="02020603050405020304" pitchFamily="18" charset="0"/>
              </a:rPr>
              <a:t>        </a:t>
            </a:r>
            <a:r>
              <a:rPr lang="zh-CN" altLang="en-US" sz="3200" dirty="0">
                <a:latin typeface="Times New Roman" panose="02020603050405020304" pitchFamily="18" charset="0"/>
              </a:rPr>
              <a:t>分支数目</a:t>
            </a:r>
            <a:r>
              <a:rPr lang="en-US" altLang="zh-CN" sz="3200" dirty="0">
                <a:latin typeface="Times New Roman" panose="02020603050405020304" pitchFamily="18" charset="0"/>
              </a:rPr>
              <a:t>B=n-1</a:t>
            </a:r>
            <a:r>
              <a:rPr lang="zh-CN" altLang="en-US" sz="3200" dirty="0">
                <a:latin typeface="Times New Roman" panose="02020603050405020304" pitchFamily="18" charset="0"/>
              </a:rPr>
              <a:t>，即非空的链域有</a:t>
            </a:r>
            <a:r>
              <a:rPr lang="en-US" altLang="zh-CN" sz="3200" dirty="0">
                <a:latin typeface="Times New Roman" panose="02020603050405020304" pitchFamily="18" charset="0"/>
              </a:rPr>
              <a:t>n-1</a:t>
            </a:r>
            <a:r>
              <a:rPr lang="zh-CN" altLang="en-US" sz="3200" dirty="0">
                <a:latin typeface="Times New Roman" panose="02020603050405020304" pitchFamily="18" charset="0"/>
              </a:rPr>
              <a:t>个，故空链域有</a:t>
            </a:r>
            <a:r>
              <a:rPr lang="en-US" altLang="zh-CN" sz="3200" dirty="0">
                <a:latin typeface="Times New Roman" panose="02020603050405020304" pitchFamily="18" charset="0"/>
              </a:rPr>
              <a:t>2n-(n-1)=n+1</a:t>
            </a:r>
            <a:r>
              <a:rPr lang="zh-CN" altLang="en-US" sz="3200" dirty="0">
                <a:latin typeface="Times New Roman" panose="02020603050405020304" pitchFamily="18" charset="0"/>
              </a:rPr>
              <a:t>个。</a:t>
            </a:r>
            <a:endParaRPr lang="zh-CN" altLang="en-US" sz="32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0" y="196850"/>
            <a:ext cx="8382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6.3 </a:t>
            </a:r>
            <a:r>
              <a:rPr lang="zh-CN" altLang="en-US" sz="3200" b="1" dirty="0">
                <a:latin typeface="黑体" panose="02010609060101010101" pitchFamily="2" charset="-122"/>
                <a:ea typeface="黑体" panose="02010609060101010101" pitchFamily="2" charset="-122"/>
                <a:cs typeface="黑体" panose="02010609060101010101" pitchFamily="2" charset="-122"/>
              </a:rPr>
              <a:t>二叉树的遍历与线索化</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32771" name="Text Box 3"/>
          <p:cNvSpPr txBox="1"/>
          <p:nvPr/>
        </p:nvSpPr>
        <p:spPr>
          <a:xfrm>
            <a:off x="0" y="927735"/>
            <a:ext cx="91059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latin typeface="Times New Roman" panose="02020603050405020304" pitchFamily="18" charset="0"/>
              </a:rPr>
              <a:t>二叉树的遍历：</a:t>
            </a:r>
            <a:r>
              <a:rPr lang="zh-CN" altLang="en-US" dirty="0">
                <a:latin typeface="Times New Roman" panose="02020603050405020304" pitchFamily="18" charset="0"/>
              </a:rPr>
              <a:t>指按一定规律对二叉树中的每个结点进行访问且仅访问一次。 </a:t>
            </a:r>
            <a:endParaRPr lang="zh-CN" altLang="en-US" dirty="0">
              <a:latin typeface="Times New Roman" panose="02020603050405020304" pitchFamily="18" charset="0"/>
            </a:endParaRPr>
          </a:p>
        </p:txBody>
      </p:sp>
      <p:sp>
        <p:nvSpPr>
          <p:cNvPr id="32772" name="Text Box 4"/>
          <p:cNvSpPr txBox="1"/>
          <p:nvPr/>
        </p:nvSpPr>
        <p:spPr>
          <a:xfrm>
            <a:off x="4445" y="2441575"/>
            <a:ext cx="90290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二叉树的基本结构由</a:t>
            </a:r>
            <a:r>
              <a:rPr lang="zh-CN" altLang="en-US" b="1" dirty="0">
                <a:solidFill>
                  <a:srgbClr val="F42212"/>
                </a:solidFill>
                <a:latin typeface="Times New Roman" panose="02020603050405020304" pitchFamily="18" charset="0"/>
              </a:rPr>
              <a:t>根结点</a:t>
            </a:r>
            <a:r>
              <a:rPr lang="zh-CN" altLang="en-US" b="1" dirty="0">
                <a:latin typeface="Times New Roman" panose="02020603050405020304" pitchFamily="18" charset="0"/>
              </a:rPr>
              <a:t>、</a:t>
            </a:r>
            <a:r>
              <a:rPr lang="zh-CN" altLang="en-US" b="1" dirty="0">
                <a:solidFill>
                  <a:srgbClr val="F42212"/>
                </a:solidFill>
                <a:latin typeface="Times New Roman" panose="02020603050405020304" pitchFamily="18" charset="0"/>
              </a:rPr>
              <a:t>左子树</a:t>
            </a:r>
            <a:r>
              <a:rPr lang="zh-CN" altLang="en-US" b="1" dirty="0">
                <a:latin typeface="Times New Roman" panose="02020603050405020304" pitchFamily="18" charset="0"/>
              </a:rPr>
              <a:t>和</a:t>
            </a:r>
            <a:r>
              <a:rPr lang="zh-CN" altLang="en-US" b="1" dirty="0">
                <a:solidFill>
                  <a:srgbClr val="F42212"/>
                </a:solidFill>
                <a:latin typeface="Times New Roman" panose="02020603050405020304" pitchFamily="18" charset="0"/>
              </a:rPr>
              <a:t>右子树组成</a:t>
            </a:r>
            <a:endParaRPr lang="zh-CN" altLang="en-US" b="1" dirty="0">
              <a:solidFill>
                <a:srgbClr val="F42212"/>
              </a:solidFill>
              <a:latin typeface="Times New Roman" panose="02020603050405020304" pitchFamily="18" charset="0"/>
            </a:endParaRPr>
          </a:p>
        </p:txBody>
      </p:sp>
      <p:grpSp>
        <p:nvGrpSpPr>
          <p:cNvPr id="32773" name="Group 34"/>
          <p:cNvGrpSpPr/>
          <p:nvPr/>
        </p:nvGrpSpPr>
        <p:grpSpPr>
          <a:xfrm>
            <a:off x="2819400" y="3810000"/>
            <a:ext cx="4495800" cy="2209800"/>
            <a:chOff x="1248" y="2496"/>
            <a:chExt cx="2832" cy="1392"/>
          </a:xfrm>
        </p:grpSpPr>
        <p:sp>
          <p:nvSpPr>
            <p:cNvPr id="32775" name="Rectangle 8"/>
            <p:cNvSpPr/>
            <p:nvPr/>
          </p:nvSpPr>
          <p:spPr>
            <a:xfrm>
              <a:off x="3136" y="2496"/>
              <a:ext cx="944" cy="2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2400" b="1" dirty="0">
                  <a:latin typeface="Times New Roman" panose="02020603050405020304" pitchFamily="18" charset="0"/>
                </a:rPr>
                <a:t>RChild</a:t>
              </a:r>
              <a:endParaRPr lang="en-US" altLang="zh-CN" sz="2400" b="1" dirty="0">
                <a:latin typeface="Times New Roman" panose="02020603050405020304" pitchFamily="18" charset="0"/>
              </a:endParaRPr>
            </a:p>
          </p:txBody>
        </p:sp>
        <p:sp>
          <p:nvSpPr>
            <p:cNvPr id="32776" name="Rectangle 7"/>
            <p:cNvSpPr/>
            <p:nvPr/>
          </p:nvSpPr>
          <p:spPr>
            <a:xfrm>
              <a:off x="2192" y="2496"/>
              <a:ext cx="944" cy="2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2400" b="1" dirty="0">
                  <a:latin typeface="Times New Roman" panose="02020603050405020304" pitchFamily="18" charset="0"/>
                </a:rPr>
                <a:t>Data</a:t>
              </a:r>
              <a:endParaRPr lang="en-US" altLang="zh-CN" sz="2400" b="1" dirty="0">
                <a:latin typeface="Times New Roman" panose="02020603050405020304" pitchFamily="18" charset="0"/>
              </a:endParaRPr>
            </a:p>
          </p:txBody>
        </p:sp>
        <p:sp>
          <p:nvSpPr>
            <p:cNvPr id="32777" name="Rectangle 6"/>
            <p:cNvSpPr/>
            <p:nvPr/>
          </p:nvSpPr>
          <p:spPr>
            <a:xfrm>
              <a:off x="1248" y="2496"/>
              <a:ext cx="944" cy="2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2400" b="1" dirty="0">
                  <a:latin typeface="Times New Roman" panose="02020603050405020304" pitchFamily="18" charset="0"/>
                </a:rPr>
                <a:t>LChild</a:t>
              </a:r>
              <a:endParaRPr lang="en-US" altLang="zh-CN" sz="2400" b="1" dirty="0">
                <a:latin typeface="Times New Roman" panose="02020603050405020304" pitchFamily="18" charset="0"/>
              </a:endParaRPr>
            </a:p>
          </p:txBody>
        </p:sp>
        <p:sp>
          <p:nvSpPr>
            <p:cNvPr id="32778" name="Line 9"/>
            <p:cNvSpPr/>
            <p:nvPr/>
          </p:nvSpPr>
          <p:spPr>
            <a:xfrm>
              <a:off x="1248" y="2496"/>
              <a:ext cx="2832" cy="0"/>
            </a:xfrm>
            <a:prstGeom prst="line">
              <a:avLst/>
            </a:prstGeom>
            <a:ln w="28575" cap="sq" cmpd="sng">
              <a:solidFill>
                <a:schemeClr val="tx1"/>
              </a:solidFill>
              <a:prstDash val="solid"/>
              <a:miter/>
              <a:headEnd type="none" w="med" len="med"/>
              <a:tailEnd type="none" w="med" len="med"/>
            </a:ln>
          </p:spPr>
        </p:sp>
        <p:sp>
          <p:nvSpPr>
            <p:cNvPr id="32779" name="Line 11"/>
            <p:cNvSpPr/>
            <p:nvPr/>
          </p:nvSpPr>
          <p:spPr>
            <a:xfrm>
              <a:off x="1248" y="2496"/>
              <a:ext cx="0" cy="287"/>
            </a:xfrm>
            <a:prstGeom prst="line">
              <a:avLst/>
            </a:prstGeom>
            <a:ln w="28575" cap="sq" cmpd="sng">
              <a:solidFill>
                <a:schemeClr val="tx1"/>
              </a:solidFill>
              <a:prstDash val="solid"/>
              <a:miter/>
              <a:headEnd type="none" w="med" len="med"/>
              <a:tailEnd type="none" w="med" len="med"/>
            </a:ln>
          </p:spPr>
        </p:sp>
        <p:sp>
          <p:nvSpPr>
            <p:cNvPr id="32780" name="Line 12"/>
            <p:cNvSpPr/>
            <p:nvPr/>
          </p:nvSpPr>
          <p:spPr>
            <a:xfrm>
              <a:off x="2192" y="2496"/>
              <a:ext cx="0" cy="287"/>
            </a:xfrm>
            <a:prstGeom prst="line">
              <a:avLst/>
            </a:prstGeom>
            <a:ln w="12700" cap="flat" cmpd="sng">
              <a:solidFill>
                <a:schemeClr val="tx1"/>
              </a:solidFill>
              <a:prstDash val="solid"/>
              <a:miter/>
              <a:headEnd type="none" w="med" len="med"/>
              <a:tailEnd type="none" w="med" len="med"/>
            </a:ln>
          </p:spPr>
        </p:sp>
        <p:sp>
          <p:nvSpPr>
            <p:cNvPr id="32781" name="Line 13"/>
            <p:cNvSpPr/>
            <p:nvPr/>
          </p:nvSpPr>
          <p:spPr>
            <a:xfrm>
              <a:off x="3136" y="2496"/>
              <a:ext cx="0" cy="287"/>
            </a:xfrm>
            <a:prstGeom prst="line">
              <a:avLst/>
            </a:prstGeom>
            <a:ln w="12700" cap="flat" cmpd="sng">
              <a:solidFill>
                <a:schemeClr val="tx1"/>
              </a:solidFill>
              <a:prstDash val="solid"/>
              <a:miter/>
              <a:headEnd type="none" w="med" len="med"/>
              <a:tailEnd type="none" w="med" len="med"/>
            </a:ln>
          </p:spPr>
        </p:sp>
        <p:sp>
          <p:nvSpPr>
            <p:cNvPr id="32782" name="Line 14"/>
            <p:cNvSpPr/>
            <p:nvPr/>
          </p:nvSpPr>
          <p:spPr>
            <a:xfrm>
              <a:off x="4080" y="2496"/>
              <a:ext cx="0" cy="287"/>
            </a:xfrm>
            <a:prstGeom prst="line">
              <a:avLst/>
            </a:prstGeom>
            <a:ln w="28575" cap="sq" cmpd="sng">
              <a:solidFill>
                <a:schemeClr val="tx1"/>
              </a:solidFill>
              <a:prstDash val="solid"/>
              <a:miter/>
              <a:headEnd type="none" w="med" len="med"/>
              <a:tailEnd type="none" w="med" len="med"/>
            </a:ln>
          </p:spPr>
        </p:sp>
        <p:sp>
          <p:nvSpPr>
            <p:cNvPr id="32783" name="Line 16"/>
            <p:cNvSpPr/>
            <p:nvPr/>
          </p:nvSpPr>
          <p:spPr>
            <a:xfrm>
              <a:off x="3136" y="2783"/>
              <a:ext cx="944" cy="0"/>
            </a:xfrm>
            <a:prstGeom prst="line">
              <a:avLst/>
            </a:prstGeom>
            <a:ln w="12700" cap="flat" cmpd="sng">
              <a:solidFill>
                <a:schemeClr val="tx1"/>
              </a:solidFill>
              <a:prstDash val="solid"/>
              <a:miter/>
              <a:headEnd type="none" w="med" len="med"/>
              <a:tailEnd type="none" w="med" len="med"/>
            </a:ln>
          </p:spPr>
        </p:sp>
        <p:sp>
          <p:nvSpPr>
            <p:cNvPr id="32784" name="Line 10"/>
            <p:cNvSpPr/>
            <p:nvPr/>
          </p:nvSpPr>
          <p:spPr>
            <a:xfrm>
              <a:off x="1248" y="2783"/>
              <a:ext cx="1888" cy="0"/>
            </a:xfrm>
            <a:prstGeom prst="line">
              <a:avLst/>
            </a:prstGeom>
            <a:ln w="28575" cap="sq" cmpd="sng">
              <a:solidFill>
                <a:schemeClr val="tx1"/>
              </a:solidFill>
              <a:prstDash val="solid"/>
              <a:miter/>
              <a:headEnd type="none" w="med" len="med"/>
              <a:tailEnd type="none" w="med" len="med"/>
            </a:ln>
          </p:spPr>
        </p:sp>
        <p:sp>
          <p:nvSpPr>
            <p:cNvPr id="32785" name="Oval 24"/>
            <p:cNvSpPr/>
            <p:nvPr/>
          </p:nvSpPr>
          <p:spPr>
            <a:xfrm>
              <a:off x="2352" y="2928"/>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b="1" dirty="0">
                  <a:solidFill>
                    <a:schemeClr val="bg1"/>
                  </a:solidFill>
                  <a:latin typeface="Times New Roman" panose="02020603050405020304" pitchFamily="18" charset="0"/>
                </a:rPr>
                <a:t>Data</a:t>
              </a:r>
              <a:endParaRPr lang="en-US" altLang="zh-CN" sz="2000" b="1" dirty="0">
                <a:solidFill>
                  <a:schemeClr val="bg1"/>
                </a:solidFill>
                <a:latin typeface="Times New Roman" panose="02020603050405020304" pitchFamily="18" charset="0"/>
              </a:endParaRPr>
            </a:p>
          </p:txBody>
        </p:sp>
        <p:sp>
          <p:nvSpPr>
            <p:cNvPr id="32786" name="Text Box 25"/>
            <p:cNvSpPr txBox="1"/>
            <p:nvPr/>
          </p:nvSpPr>
          <p:spPr>
            <a:xfrm>
              <a:off x="1680" y="3600"/>
              <a:ext cx="72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LChild</a:t>
              </a:r>
              <a:endParaRPr lang="en-US" altLang="zh-CN" sz="2400" b="1" dirty="0">
                <a:latin typeface="Times New Roman" panose="02020603050405020304" pitchFamily="18" charset="0"/>
              </a:endParaRPr>
            </a:p>
          </p:txBody>
        </p:sp>
        <p:sp>
          <p:nvSpPr>
            <p:cNvPr id="32787" name="Text Box 26"/>
            <p:cNvSpPr txBox="1"/>
            <p:nvPr/>
          </p:nvSpPr>
          <p:spPr>
            <a:xfrm>
              <a:off x="1680" y="3600"/>
              <a:ext cx="72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LChild</a:t>
              </a:r>
              <a:endParaRPr lang="en-US" altLang="zh-CN" sz="2400" b="1" dirty="0">
                <a:latin typeface="Times New Roman" panose="02020603050405020304" pitchFamily="18" charset="0"/>
              </a:endParaRPr>
            </a:p>
          </p:txBody>
        </p:sp>
        <p:sp>
          <p:nvSpPr>
            <p:cNvPr id="32788" name="Text Box 27"/>
            <p:cNvSpPr txBox="1"/>
            <p:nvPr/>
          </p:nvSpPr>
          <p:spPr>
            <a:xfrm>
              <a:off x="2736" y="3600"/>
              <a:ext cx="72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RChild</a:t>
              </a:r>
              <a:endParaRPr lang="en-US" altLang="zh-CN" sz="2400" b="1" dirty="0">
                <a:latin typeface="Times New Roman" panose="02020603050405020304" pitchFamily="18" charset="0"/>
              </a:endParaRPr>
            </a:p>
          </p:txBody>
        </p:sp>
        <p:sp>
          <p:nvSpPr>
            <p:cNvPr id="32789" name="Line 28"/>
            <p:cNvSpPr/>
            <p:nvPr/>
          </p:nvSpPr>
          <p:spPr>
            <a:xfrm flipH="1">
              <a:off x="2064" y="3264"/>
              <a:ext cx="336" cy="384"/>
            </a:xfrm>
            <a:prstGeom prst="line">
              <a:avLst/>
            </a:prstGeom>
            <a:ln w="9525" cap="flat" cmpd="sng">
              <a:solidFill>
                <a:schemeClr val="tx1"/>
              </a:solidFill>
              <a:prstDash val="solid"/>
              <a:miter/>
              <a:headEnd type="none" w="med" len="med"/>
              <a:tailEnd type="triangle" w="med" len="med"/>
            </a:ln>
          </p:spPr>
        </p:sp>
        <p:sp>
          <p:nvSpPr>
            <p:cNvPr id="32790" name="Line 29"/>
            <p:cNvSpPr/>
            <p:nvPr/>
          </p:nvSpPr>
          <p:spPr>
            <a:xfrm>
              <a:off x="2688" y="3264"/>
              <a:ext cx="336" cy="384"/>
            </a:xfrm>
            <a:prstGeom prst="line">
              <a:avLst/>
            </a:prstGeom>
            <a:ln w="9525" cap="flat" cmpd="sng">
              <a:solidFill>
                <a:schemeClr val="tx1"/>
              </a:solidFill>
              <a:prstDash val="solid"/>
              <a:miter/>
              <a:headEnd type="none" w="med" len="med"/>
              <a:tailEnd type="triangle" w="med" len="med"/>
            </a:ln>
          </p:spPr>
        </p:sp>
      </p:grpSp>
      <p:sp>
        <p:nvSpPr>
          <p:cNvPr id="32774" name="Text Box 35"/>
          <p:cNvSpPr txBox="1"/>
          <p:nvPr/>
        </p:nvSpPr>
        <p:spPr>
          <a:xfrm>
            <a:off x="914400" y="3200400"/>
            <a:ext cx="1447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如图示</a:t>
            </a:r>
            <a:endParaRPr lang="zh-CN" altLang="en-US" b="1"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0" y="0"/>
            <a:ext cx="9144000"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latin typeface="Times New Roman" panose="02020603050405020304" pitchFamily="18" charset="0"/>
              </a:rPr>
              <a:t>用</a:t>
            </a:r>
            <a:r>
              <a:rPr lang="en-US" altLang="zh-CN" b="1" dirty="0">
                <a:solidFill>
                  <a:srgbClr val="F42212"/>
                </a:solidFill>
                <a:latin typeface="Times New Roman" panose="02020603050405020304" pitchFamily="18" charset="0"/>
              </a:rPr>
              <a:t>L</a:t>
            </a:r>
            <a:r>
              <a:rPr lang="zh-CN" altLang="en-US" b="1" dirty="0">
                <a:latin typeface="Times New Roman" panose="02020603050405020304" pitchFamily="18" charset="0"/>
              </a:rPr>
              <a:t>、</a:t>
            </a:r>
            <a:r>
              <a:rPr lang="en-US" altLang="zh-CN" b="1" dirty="0">
                <a:solidFill>
                  <a:srgbClr val="F42212"/>
                </a:solidFill>
                <a:latin typeface="Times New Roman" panose="02020603050405020304" pitchFamily="18" charset="0"/>
              </a:rPr>
              <a:t>D</a:t>
            </a:r>
            <a:r>
              <a:rPr lang="zh-CN" altLang="en-US" b="1" dirty="0">
                <a:latin typeface="Times New Roman" panose="02020603050405020304" pitchFamily="18" charset="0"/>
              </a:rPr>
              <a:t>、</a:t>
            </a:r>
            <a:r>
              <a:rPr lang="en-US" altLang="zh-CN" b="1" dirty="0">
                <a:solidFill>
                  <a:srgbClr val="F42212"/>
                </a:solidFill>
                <a:latin typeface="Times New Roman" panose="02020603050405020304" pitchFamily="18" charset="0"/>
              </a:rPr>
              <a:t>R</a:t>
            </a:r>
            <a:r>
              <a:rPr lang="zh-CN" altLang="en-US" b="1" dirty="0">
                <a:latin typeface="Times New Roman" panose="02020603050405020304" pitchFamily="18" charset="0"/>
              </a:rPr>
              <a:t>分别表示</a:t>
            </a:r>
            <a:r>
              <a:rPr lang="zh-CN" altLang="en-US" b="1" dirty="0">
                <a:solidFill>
                  <a:srgbClr val="FF0000"/>
                </a:solidFill>
                <a:latin typeface="Times New Roman" panose="02020603050405020304" pitchFamily="18" charset="0"/>
              </a:rPr>
              <a:t>遍历左子树</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访问根结点</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遍历右子树</a:t>
            </a:r>
            <a:r>
              <a:rPr lang="zh-CN" altLang="en-US" b="1" dirty="0">
                <a:latin typeface="Times New Roman" panose="02020603050405020304" pitchFamily="18" charset="0"/>
              </a:rPr>
              <a:t>，那么对二叉树的遍历顺序就可以有：</a:t>
            </a:r>
            <a:endParaRPr lang="zh-CN" altLang="en-US" b="1" dirty="0">
              <a:latin typeface="Times New Roman" panose="02020603050405020304" pitchFamily="18" charset="0"/>
            </a:endParaRPr>
          </a:p>
        </p:txBody>
      </p:sp>
      <p:sp>
        <p:nvSpPr>
          <p:cNvPr id="33795" name="Text Box 3"/>
          <p:cNvSpPr txBox="1"/>
          <p:nvPr/>
        </p:nvSpPr>
        <p:spPr>
          <a:xfrm>
            <a:off x="0" y="1565910"/>
            <a:ext cx="9144000" cy="37534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访问根，遍历左子树，遍历右子树</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DLR)</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访问根，遍历右子树，遍历左子树</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DRL)</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遍历左子树，访问根，遍历右子树</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LDR)</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遍历左子树，遍历右子树，访问根 </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LRD)</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遍历右子树，访问根，遍历左子树 </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RDL)</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marL="457200" lvl="0" indent="-457200" eaLnBrk="1" hangingPunct="1">
              <a:lnSpc>
                <a:spcPct val="100000"/>
              </a:lnSpc>
              <a:spcBef>
                <a:spcPct val="50000"/>
              </a:spcBef>
              <a:buFontTx/>
              <a:buAutoNum type="arabicParenBoth"/>
            </a:pPr>
            <a:r>
              <a:rPr lang="zh-CN" altLang="en-US" dirty="0">
                <a:solidFill>
                  <a:schemeClr val="tx1"/>
                </a:solidFill>
                <a:latin typeface="Times New Roman" panose="02020603050405020304" pitchFamily="18" charset="0"/>
              </a:rPr>
              <a:t>遍历右子树，遍历左子树，访问根 </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记做</a:t>
            </a:r>
            <a:r>
              <a:rPr lang="en-US" altLang="zh-CN" dirty="0">
                <a:solidFill>
                  <a:schemeClr val="tx1"/>
                </a:solidFill>
                <a:latin typeface="Times New Roman" panose="02020603050405020304" pitchFamily="18" charset="0"/>
              </a:rPr>
              <a:t>RLD)</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0" y="645795"/>
            <a:ext cx="9038590"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Times New Roman" panose="02020603050405020304" pitchFamily="18" charset="0"/>
              </a:rPr>
              <a:t>        </a:t>
            </a:r>
            <a:r>
              <a:rPr lang="zh-CN" altLang="en-US" dirty="0">
                <a:latin typeface="Times New Roman" panose="02020603050405020304" pitchFamily="18" charset="0"/>
              </a:rPr>
              <a:t>在以上六种遍历方式中，如果我们规定按</a:t>
            </a:r>
            <a:r>
              <a:rPr lang="zh-CN" altLang="en-US" dirty="0">
                <a:solidFill>
                  <a:srgbClr val="F42212"/>
                </a:solidFill>
                <a:latin typeface="Times New Roman" panose="02020603050405020304" pitchFamily="18" charset="0"/>
              </a:rPr>
              <a:t>先左后右</a:t>
            </a:r>
            <a:r>
              <a:rPr lang="zh-CN" altLang="en-US" dirty="0">
                <a:latin typeface="Times New Roman" panose="02020603050405020304" pitchFamily="18" charset="0"/>
              </a:rPr>
              <a:t>的顺序，那么就只剩有 </a:t>
            </a:r>
            <a:r>
              <a:rPr lang="en-US" altLang="zh-CN" dirty="0">
                <a:latin typeface="Times New Roman" panose="02020603050405020304" pitchFamily="18" charset="0"/>
              </a:rPr>
              <a:t>DLR </a:t>
            </a:r>
            <a:r>
              <a:rPr lang="zh-CN" altLang="en-US" dirty="0">
                <a:latin typeface="Times New Roman" panose="02020603050405020304" pitchFamily="18" charset="0"/>
              </a:rPr>
              <a:t>、</a:t>
            </a:r>
            <a:r>
              <a:rPr lang="en-US" altLang="zh-CN" dirty="0">
                <a:latin typeface="Times New Roman" panose="02020603050405020304" pitchFamily="18" charset="0"/>
              </a:rPr>
              <a:t>LDR  </a:t>
            </a:r>
            <a:r>
              <a:rPr lang="zh-CN" altLang="en-US" dirty="0">
                <a:latin typeface="Times New Roman" panose="02020603050405020304" pitchFamily="18" charset="0"/>
              </a:rPr>
              <a:t>和</a:t>
            </a:r>
            <a:r>
              <a:rPr lang="en-US" altLang="zh-CN" dirty="0">
                <a:latin typeface="Times New Roman" panose="02020603050405020304" pitchFamily="18" charset="0"/>
              </a:rPr>
              <a:t>LRD</a:t>
            </a:r>
            <a:r>
              <a:rPr lang="zh-CN" altLang="en-US" dirty="0">
                <a:latin typeface="Times New Roman" panose="02020603050405020304" pitchFamily="18" charset="0"/>
              </a:rPr>
              <a:t>三种。根据对</a:t>
            </a:r>
            <a:r>
              <a:rPr lang="zh-CN" altLang="en-US" dirty="0">
                <a:solidFill>
                  <a:srgbClr val="F42212"/>
                </a:solidFill>
                <a:latin typeface="Times New Roman" panose="02020603050405020304" pitchFamily="18" charset="0"/>
              </a:rPr>
              <a:t>根</a:t>
            </a:r>
            <a:r>
              <a:rPr lang="zh-CN" altLang="en-US" dirty="0">
                <a:latin typeface="Times New Roman" panose="02020603050405020304" pitchFamily="18" charset="0"/>
              </a:rPr>
              <a:t>的访问</a:t>
            </a:r>
            <a:r>
              <a:rPr lang="zh-CN" altLang="en-US" dirty="0">
                <a:solidFill>
                  <a:srgbClr val="FF0000"/>
                </a:solidFill>
                <a:latin typeface="Times New Roman" panose="02020603050405020304" pitchFamily="18" charset="0"/>
              </a:rPr>
              <a:t>先后顺序不同</a:t>
            </a:r>
            <a:r>
              <a:rPr lang="zh-CN" altLang="en-US" dirty="0">
                <a:latin typeface="Times New Roman" panose="02020603050405020304" pitchFamily="18" charset="0"/>
              </a:rPr>
              <a:t>，分别称</a:t>
            </a:r>
            <a:r>
              <a:rPr lang="en-US" altLang="zh-CN" dirty="0">
                <a:latin typeface="Times New Roman" panose="02020603050405020304" pitchFamily="18" charset="0"/>
              </a:rPr>
              <a:t>DLR</a:t>
            </a:r>
            <a:r>
              <a:rPr lang="zh-CN" altLang="en-US" dirty="0">
                <a:latin typeface="Times New Roman" panose="02020603050405020304" pitchFamily="18" charset="0"/>
              </a:rPr>
              <a:t>为先序遍历或先根遍历；</a:t>
            </a:r>
            <a:r>
              <a:rPr lang="en-US" altLang="zh-CN" dirty="0">
                <a:latin typeface="Times New Roman" panose="02020603050405020304" pitchFamily="18" charset="0"/>
              </a:rPr>
              <a:t>LDR</a:t>
            </a:r>
            <a:r>
              <a:rPr lang="zh-CN" altLang="en-US" dirty="0">
                <a:latin typeface="Times New Roman" panose="02020603050405020304" pitchFamily="18" charset="0"/>
              </a:rPr>
              <a:t>为中序遍历（对称遍历）；</a:t>
            </a:r>
            <a:r>
              <a:rPr lang="en-US" altLang="zh-CN" dirty="0">
                <a:latin typeface="Times New Roman" panose="02020603050405020304" pitchFamily="18" charset="0"/>
              </a:rPr>
              <a:t>LRD</a:t>
            </a:r>
            <a:r>
              <a:rPr lang="zh-CN" altLang="en-US" dirty="0">
                <a:latin typeface="Times New Roman" panose="02020603050405020304" pitchFamily="18" charset="0"/>
              </a:rPr>
              <a:t>为后序遍历。</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34819" name="Text Box 3"/>
          <p:cNvSpPr txBox="1"/>
          <p:nvPr/>
        </p:nvSpPr>
        <p:spPr>
          <a:xfrm>
            <a:off x="0" y="3968750"/>
            <a:ext cx="903795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dirty="0">
                <a:latin typeface="Times New Roman" panose="02020603050405020304" pitchFamily="18" charset="0"/>
              </a:rPr>
              <a:t>       </a:t>
            </a:r>
            <a:r>
              <a:rPr lang="en-US" altLang="zh-CN" b="1" dirty="0">
                <a:latin typeface="Times New Roman" panose="02020603050405020304" pitchFamily="18" charset="0"/>
              </a:rPr>
              <a:t> </a:t>
            </a:r>
            <a:r>
              <a:rPr lang="zh-CN" altLang="en-US" b="1" dirty="0">
                <a:latin typeface="Times New Roman" panose="02020603050405020304" pitchFamily="18" charset="0"/>
              </a:rPr>
              <a:t>注意：先序、中序、后序遍历是递归定义的，即在其子树中亦按上述规律进行遍历。 </a:t>
            </a:r>
            <a:endParaRPr lang="zh-CN" altLang="en-US" b="1"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0" y="316230"/>
            <a:ext cx="82296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三种遍历方法的递归定义</a:t>
            </a:r>
            <a:endParaRPr lang="zh-CN" altLang="en-US" sz="3200" b="1" dirty="0">
              <a:latin typeface="黑体" panose="02010609060101010101" pitchFamily="2" charset="-122"/>
              <a:ea typeface="黑体" panose="02010609060101010101" pitchFamily="2" charset="-122"/>
            </a:endParaRPr>
          </a:p>
        </p:txBody>
      </p:sp>
      <p:sp>
        <p:nvSpPr>
          <p:cNvPr id="35843" name="Text Box 3"/>
          <p:cNvSpPr txBox="1"/>
          <p:nvPr/>
        </p:nvSpPr>
        <p:spPr>
          <a:xfrm>
            <a:off x="107315" y="1461135"/>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先序遍历（</a:t>
            </a:r>
            <a:r>
              <a:rPr lang="en-US" altLang="zh-CN" b="1" dirty="0">
                <a:solidFill>
                  <a:srgbClr val="FF0000"/>
                </a:solidFill>
                <a:latin typeface="Times New Roman" panose="02020603050405020304" pitchFamily="18" charset="0"/>
              </a:rPr>
              <a:t>DLR</a:t>
            </a:r>
            <a:r>
              <a:rPr lang="zh-CN" altLang="en-US" b="1" dirty="0">
                <a:solidFill>
                  <a:srgbClr val="FF0000"/>
                </a:solidFill>
                <a:latin typeface="Times New Roman" panose="02020603050405020304" pitchFamily="18" charset="0"/>
              </a:rPr>
              <a:t>）</a:t>
            </a:r>
            <a:endParaRPr lang="zh-CN" altLang="en-US" b="1" dirty="0">
              <a:solidFill>
                <a:srgbClr val="FF0000"/>
              </a:solidFill>
              <a:latin typeface="Times New Roman" panose="02020603050405020304" pitchFamily="18" charset="0"/>
            </a:endParaRPr>
          </a:p>
        </p:txBody>
      </p:sp>
      <p:sp>
        <p:nvSpPr>
          <p:cNvPr id="35844" name="Text Box 4"/>
          <p:cNvSpPr txBox="1"/>
          <p:nvPr/>
        </p:nvSpPr>
        <p:spPr>
          <a:xfrm>
            <a:off x="107315" y="2227580"/>
            <a:ext cx="8305800" cy="24431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若二叉树为空，则空操作，否则依次执行如下操作：</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）按先序遍历左子树；</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）按先序遍历右子树。</a:t>
            </a:r>
            <a:endParaRPr lang="zh-CN" altLang="en-US" b="1"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183515" y="2016760"/>
            <a:ext cx="8305800" cy="30845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若二叉树为空，则空操作，否则依次执行如下操作：</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）按中序遍历左子树；</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）按中序遍历右子树。</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endParaRPr lang="en-US" altLang="zh-CN" b="1" dirty="0">
              <a:latin typeface="Times New Roman" panose="02020603050405020304" pitchFamily="18" charset="0"/>
            </a:endParaRPr>
          </a:p>
        </p:txBody>
      </p:sp>
      <p:sp>
        <p:nvSpPr>
          <p:cNvPr id="36867" name="Text Box 3"/>
          <p:cNvSpPr txBox="1"/>
          <p:nvPr/>
        </p:nvSpPr>
        <p:spPr>
          <a:xfrm>
            <a:off x="107315" y="1102360"/>
            <a:ext cx="82296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中序遍历（</a:t>
            </a:r>
            <a:r>
              <a:rPr lang="en-US" altLang="zh-CN" b="1" dirty="0">
                <a:solidFill>
                  <a:srgbClr val="FF0000"/>
                </a:solidFill>
                <a:latin typeface="Times New Roman" panose="02020603050405020304" pitchFamily="18" charset="0"/>
              </a:rPr>
              <a:t>LDR</a:t>
            </a:r>
            <a:r>
              <a:rPr lang="zh-CN" altLang="en-US" b="1" dirty="0">
                <a:solidFill>
                  <a:srgbClr val="FF0000"/>
                </a:solidFill>
                <a:latin typeface="Times New Roman" panose="02020603050405020304" pitchFamily="18" charset="0"/>
              </a:rPr>
              <a:t>）</a:t>
            </a:r>
            <a:endParaRPr lang="zh-CN" altLang="en-US" b="1" dirty="0">
              <a:solidFill>
                <a:srgbClr val="FF0000"/>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44450" y="1219200"/>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后序遍历（</a:t>
            </a:r>
            <a:r>
              <a:rPr lang="en-US" altLang="zh-CN" b="1" dirty="0">
                <a:solidFill>
                  <a:srgbClr val="FF0000"/>
                </a:solidFill>
                <a:latin typeface="Times New Roman" panose="02020603050405020304" pitchFamily="18" charset="0"/>
              </a:rPr>
              <a:t>LRD</a:t>
            </a:r>
            <a:r>
              <a:rPr lang="zh-CN" altLang="en-US" b="1" dirty="0">
                <a:solidFill>
                  <a:srgbClr val="FF0000"/>
                </a:solidFill>
                <a:latin typeface="Times New Roman" panose="02020603050405020304" pitchFamily="18" charset="0"/>
              </a:rPr>
              <a:t>）</a:t>
            </a:r>
            <a:endParaRPr lang="zh-CN" altLang="en-US" b="1" dirty="0">
              <a:solidFill>
                <a:srgbClr val="FF0000"/>
              </a:solidFill>
              <a:latin typeface="Times New Roman" panose="02020603050405020304" pitchFamily="18" charset="0"/>
            </a:endParaRPr>
          </a:p>
        </p:txBody>
      </p:sp>
      <p:sp>
        <p:nvSpPr>
          <p:cNvPr id="37891" name="Text Box 3"/>
          <p:cNvSpPr txBox="1"/>
          <p:nvPr/>
        </p:nvSpPr>
        <p:spPr>
          <a:xfrm>
            <a:off x="35560" y="2016760"/>
            <a:ext cx="8229600" cy="30845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若二叉树为空，则空操作，否则依次执行如下操作：</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）按后序遍历左子树；</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）按后序遍历右子树；</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endParaRPr lang="en-US" altLang="zh-CN" b="1"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6866" name="组合 676865"/>
          <p:cNvGrpSpPr/>
          <p:nvPr/>
        </p:nvGrpSpPr>
        <p:grpSpPr>
          <a:xfrm>
            <a:off x="4191000" y="685800"/>
            <a:ext cx="4038600" cy="2854325"/>
            <a:chOff x="2640" y="562"/>
            <a:chExt cx="2832" cy="1948"/>
          </a:xfrm>
        </p:grpSpPr>
        <p:sp>
          <p:nvSpPr>
            <p:cNvPr id="676867" name="直接连接符 676866"/>
            <p:cNvSpPr/>
            <p:nvPr/>
          </p:nvSpPr>
          <p:spPr>
            <a:xfrm>
              <a:off x="4992" y="1392"/>
              <a:ext cx="288" cy="336"/>
            </a:xfrm>
            <a:prstGeom prst="line">
              <a:avLst/>
            </a:prstGeom>
            <a:ln w="38100" cap="flat" cmpd="sng">
              <a:solidFill>
                <a:srgbClr val="009900"/>
              </a:solidFill>
              <a:prstDash val="solid"/>
              <a:headEnd type="none" w="med" len="med"/>
              <a:tailEnd type="none" w="med" len="med"/>
            </a:ln>
          </p:spPr>
        </p:sp>
        <p:sp>
          <p:nvSpPr>
            <p:cNvPr id="676868" name="直接连接符 676867"/>
            <p:cNvSpPr/>
            <p:nvPr/>
          </p:nvSpPr>
          <p:spPr>
            <a:xfrm flipH="1">
              <a:off x="4464" y="1392"/>
              <a:ext cx="288" cy="288"/>
            </a:xfrm>
            <a:prstGeom prst="line">
              <a:avLst/>
            </a:prstGeom>
            <a:ln w="38100" cap="flat" cmpd="sng">
              <a:solidFill>
                <a:srgbClr val="009900"/>
              </a:solidFill>
              <a:prstDash val="solid"/>
              <a:headEnd type="none" w="med" len="med"/>
              <a:tailEnd type="none" w="med" len="med"/>
            </a:ln>
          </p:spPr>
        </p:sp>
        <p:sp>
          <p:nvSpPr>
            <p:cNvPr id="676869" name="直接连接符 676868"/>
            <p:cNvSpPr/>
            <p:nvPr/>
          </p:nvSpPr>
          <p:spPr>
            <a:xfrm>
              <a:off x="4848" y="1440"/>
              <a:ext cx="0" cy="240"/>
            </a:xfrm>
            <a:prstGeom prst="line">
              <a:avLst/>
            </a:prstGeom>
            <a:ln w="38100" cap="flat" cmpd="sng">
              <a:solidFill>
                <a:srgbClr val="009900"/>
              </a:solidFill>
              <a:prstDash val="solid"/>
              <a:headEnd type="none" w="med" len="med"/>
              <a:tailEnd type="none" w="med" len="med"/>
            </a:ln>
          </p:spPr>
        </p:sp>
        <p:sp>
          <p:nvSpPr>
            <p:cNvPr id="676870" name="直接连接符 676869"/>
            <p:cNvSpPr/>
            <p:nvPr/>
          </p:nvSpPr>
          <p:spPr>
            <a:xfrm>
              <a:off x="4464" y="1968"/>
              <a:ext cx="0" cy="288"/>
            </a:xfrm>
            <a:prstGeom prst="line">
              <a:avLst/>
            </a:prstGeom>
            <a:ln w="38100" cap="flat" cmpd="sng">
              <a:solidFill>
                <a:srgbClr val="009900"/>
              </a:solidFill>
              <a:prstDash val="solid"/>
              <a:headEnd type="none" w="med" len="med"/>
              <a:tailEnd type="none" w="med" len="med"/>
            </a:ln>
          </p:spPr>
        </p:sp>
        <p:sp>
          <p:nvSpPr>
            <p:cNvPr id="676871" name="直接连接符 676870"/>
            <p:cNvSpPr/>
            <p:nvPr/>
          </p:nvSpPr>
          <p:spPr>
            <a:xfrm>
              <a:off x="4128" y="816"/>
              <a:ext cx="672" cy="384"/>
            </a:xfrm>
            <a:prstGeom prst="line">
              <a:avLst/>
            </a:prstGeom>
            <a:ln w="38100" cap="flat" cmpd="sng">
              <a:solidFill>
                <a:srgbClr val="009900"/>
              </a:solidFill>
              <a:prstDash val="solid"/>
              <a:headEnd type="none" w="med" len="med"/>
              <a:tailEnd type="none" w="med" len="med"/>
            </a:ln>
          </p:spPr>
        </p:sp>
        <p:sp>
          <p:nvSpPr>
            <p:cNvPr id="676872" name="直接连接符 676871"/>
            <p:cNvSpPr/>
            <p:nvPr/>
          </p:nvSpPr>
          <p:spPr>
            <a:xfrm flipH="1">
              <a:off x="3312" y="816"/>
              <a:ext cx="576" cy="384"/>
            </a:xfrm>
            <a:prstGeom prst="line">
              <a:avLst/>
            </a:prstGeom>
            <a:ln w="38100" cap="flat" cmpd="sng">
              <a:solidFill>
                <a:srgbClr val="009900"/>
              </a:solidFill>
              <a:prstDash val="solid"/>
              <a:headEnd type="none" w="med" len="med"/>
              <a:tailEnd type="none" w="med" len="med"/>
            </a:ln>
          </p:spPr>
        </p:sp>
        <p:sp>
          <p:nvSpPr>
            <p:cNvPr id="676873" name="直接连接符 676872"/>
            <p:cNvSpPr/>
            <p:nvPr/>
          </p:nvSpPr>
          <p:spPr>
            <a:xfrm>
              <a:off x="4032" y="864"/>
              <a:ext cx="0" cy="1104"/>
            </a:xfrm>
            <a:prstGeom prst="line">
              <a:avLst/>
            </a:prstGeom>
            <a:ln w="38100" cap="flat" cmpd="sng">
              <a:solidFill>
                <a:srgbClr val="009900"/>
              </a:solidFill>
              <a:prstDash val="solid"/>
              <a:headEnd type="none" w="med" len="med"/>
              <a:tailEnd type="none" w="med" len="med"/>
            </a:ln>
          </p:spPr>
        </p:sp>
        <p:sp>
          <p:nvSpPr>
            <p:cNvPr id="676874" name="直接连接符 676873"/>
            <p:cNvSpPr/>
            <p:nvPr/>
          </p:nvSpPr>
          <p:spPr>
            <a:xfrm>
              <a:off x="3360" y="1392"/>
              <a:ext cx="144" cy="336"/>
            </a:xfrm>
            <a:prstGeom prst="line">
              <a:avLst/>
            </a:prstGeom>
            <a:ln w="38100" cap="flat" cmpd="sng">
              <a:solidFill>
                <a:srgbClr val="009900"/>
              </a:solidFill>
              <a:prstDash val="solid"/>
              <a:headEnd type="none" w="med" len="med"/>
              <a:tailEnd type="none" w="med" len="med"/>
            </a:ln>
          </p:spPr>
        </p:sp>
        <p:sp>
          <p:nvSpPr>
            <p:cNvPr id="676875" name="直接连接符 676874"/>
            <p:cNvSpPr/>
            <p:nvPr/>
          </p:nvSpPr>
          <p:spPr>
            <a:xfrm>
              <a:off x="3120" y="1920"/>
              <a:ext cx="144" cy="288"/>
            </a:xfrm>
            <a:prstGeom prst="line">
              <a:avLst/>
            </a:prstGeom>
            <a:ln w="38100" cap="flat" cmpd="sng">
              <a:solidFill>
                <a:srgbClr val="009900"/>
              </a:solidFill>
              <a:prstDash val="solid"/>
              <a:headEnd type="none" w="med" len="med"/>
              <a:tailEnd type="none" w="med" len="med"/>
            </a:ln>
          </p:spPr>
        </p:sp>
        <p:sp>
          <p:nvSpPr>
            <p:cNvPr id="676876" name="直接连接符 676875"/>
            <p:cNvSpPr/>
            <p:nvPr/>
          </p:nvSpPr>
          <p:spPr>
            <a:xfrm flipH="1">
              <a:off x="2784" y="1392"/>
              <a:ext cx="432" cy="960"/>
            </a:xfrm>
            <a:prstGeom prst="line">
              <a:avLst/>
            </a:prstGeom>
            <a:ln w="38100" cap="flat" cmpd="sng">
              <a:solidFill>
                <a:srgbClr val="009900"/>
              </a:solidFill>
              <a:prstDash val="solid"/>
              <a:headEnd type="none" w="med" len="med"/>
              <a:tailEnd type="none" w="med" len="med"/>
            </a:ln>
          </p:spPr>
        </p:sp>
        <p:sp>
          <p:nvSpPr>
            <p:cNvPr id="676877" name="椭圆 676876"/>
            <p:cNvSpPr/>
            <p:nvPr/>
          </p:nvSpPr>
          <p:spPr>
            <a:xfrm>
              <a:off x="3840" y="576"/>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78" name="椭圆 676877"/>
            <p:cNvSpPr/>
            <p:nvPr/>
          </p:nvSpPr>
          <p:spPr>
            <a:xfrm>
              <a:off x="3120"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79" name="椭圆 676878"/>
            <p:cNvSpPr/>
            <p:nvPr/>
          </p:nvSpPr>
          <p:spPr>
            <a:xfrm>
              <a:off x="3840"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0" name="椭圆 676879"/>
            <p:cNvSpPr/>
            <p:nvPr/>
          </p:nvSpPr>
          <p:spPr>
            <a:xfrm>
              <a:off x="4704"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1" name="椭圆 676880"/>
            <p:cNvSpPr/>
            <p:nvPr/>
          </p:nvSpPr>
          <p:spPr>
            <a:xfrm>
              <a:off x="2880"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2" name="椭圆 676881"/>
            <p:cNvSpPr/>
            <p:nvPr/>
          </p:nvSpPr>
          <p:spPr>
            <a:xfrm>
              <a:off x="3312"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3" name="椭圆 676882"/>
            <p:cNvSpPr/>
            <p:nvPr/>
          </p:nvSpPr>
          <p:spPr>
            <a:xfrm>
              <a:off x="3840"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4" name="椭圆 676883"/>
            <p:cNvSpPr/>
            <p:nvPr/>
          </p:nvSpPr>
          <p:spPr>
            <a:xfrm>
              <a:off x="4272"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5" name="椭圆 676884"/>
            <p:cNvSpPr/>
            <p:nvPr/>
          </p:nvSpPr>
          <p:spPr>
            <a:xfrm>
              <a:off x="4704"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6" name="椭圆 676885"/>
            <p:cNvSpPr/>
            <p:nvPr/>
          </p:nvSpPr>
          <p:spPr>
            <a:xfrm>
              <a:off x="5136"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7" name="椭圆 676886"/>
            <p:cNvSpPr/>
            <p:nvPr/>
          </p:nvSpPr>
          <p:spPr>
            <a:xfrm>
              <a:off x="2640"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8" name="椭圆 676887"/>
            <p:cNvSpPr/>
            <p:nvPr/>
          </p:nvSpPr>
          <p:spPr>
            <a:xfrm>
              <a:off x="3120"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89" name="椭圆 676888"/>
            <p:cNvSpPr/>
            <p:nvPr/>
          </p:nvSpPr>
          <p:spPr>
            <a:xfrm>
              <a:off x="4272"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6890" name="文本框 676889"/>
            <p:cNvSpPr txBox="1"/>
            <p:nvPr/>
          </p:nvSpPr>
          <p:spPr>
            <a:xfrm>
              <a:off x="3872" y="562"/>
              <a:ext cx="310"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A</a:t>
              </a:r>
              <a:endParaRPr lang="en-US" altLang="zh-CN">
                <a:latin typeface="Times New Roman" panose="02020603050405020304" pitchFamily="18" charset="0"/>
              </a:endParaRPr>
            </a:p>
          </p:txBody>
        </p:sp>
        <p:sp>
          <p:nvSpPr>
            <p:cNvPr id="676891" name="文本框 676890"/>
            <p:cNvSpPr txBox="1"/>
            <p:nvPr/>
          </p:nvSpPr>
          <p:spPr>
            <a:xfrm>
              <a:off x="3872" y="1091"/>
              <a:ext cx="310"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C</a:t>
              </a:r>
              <a:endParaRPr lang="en-US" altLang="zh-CN">
                <a:latin typeface="Times New Roman" panose="02020603050405020304" pitchFamily="18" charset="0"/>
              </a:endParaRPr>
            </a:p>
          </p:txBody>
        </p:sp>
        <p:sp>
          <p:nvSpPr>
            <p:cNvPr id="676892" name="文本框 676891"/>
            <p:cNvSpPr txBox="1"/>
            <p:nvPr/>
          </p:nvSpPr>
          <p:spPr>
            <a:xfrm>
              <a:off x="3867" y="1627"/>
              <a:ext cx="323"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G</a:t>
              </a:r>
              <a:endParaRPr lang="en-US" altLang="zh-CN">
                <a:latin typeface="Times New Roman" panose="02020603050405020304" pitchFamily="18" charset="0"/>
              </a:endParaRPr>
            </a:p>
          </p:txBody>
        </p:sp>
        <p:sp>
          <p:nvSpPr>
            <p:cNvPr id="676893" name="文本框 676892"/>
            <p:cNvSpPr txBox="1"/>
            <p:nvPr/>
          </p:nvSpPr>
          <p:spPr>
            <a:xfrm>
              <a:off x="3153" y="1091"/>
              <a:ext cx="310"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B</a:t>
              </a:r>
              <a:endParaRPr lang="en-US" altLang="zh-CN">
                <a:latin typeface="Times New Roman" panose="02020603050405020304" pitchFamily="18" charset="0"/>
              </a:endParaRPr>
            </a:p>
          </p:txBody>
        </p:sp>
        <p:sp>
          <p:nvSpPr>
            <p:cNvPr id="676894" name="文本框 676893"/>
            <p:cNvSpPr txBox="1"/>
            <p:nvPr/>
          </p:nvSpPr>
          <p:spPr>
            <a:xfrm>
              <a:off x="4737" y="1101"/>
              <a:ext cx="310"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D</a:t>
              </a:r>
              <a:endParaRPr lang="en-US" altLang="zh-CN">
                <a:latin typeface="Times New Roman" panose="02020603050405020304" pitchFamily="18" charset="0"/>
              </a:endParaRPr>
            </a:p>
          </p:txBody>
        </p:sp>
        <p:sp>
          <p:nvSpPr>
            <p:cNvPr id="676895" name="文本框 676894"/>
            <p:cNvSpPr txBox="1"/>
            <p:nvPr/>
          </p:nvSpPr>
          <p:spPr>
            <a:xfrm>
              <a:off x="2919" y="1627"/>
              <a:ext cx="295"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E</a:t>
              </a:r>
              <a:endParaRPr lang="en-US" altLang="zh-CN">
                <a:latin typeface="Times New Roman" panose="02020603050405020304" pitchFamily="18" charset="0"/>
              </a:endParaRPr>
            </a:p>
          </p:txBody>
        </p:sp>
        <p:sp>
          <p:nvSpPr>
            <p:cNvPr id="676896" name="文本框 676895"/>
            <p:cNvSpPr txBox="1"/>
            <p:nvPr/>
          </p:nvSpPr>
          <p:spPr>
            <a:xfrm>
              <a:off x="3352" y="1627"/>
              <a:ext cx="282"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F</a:t>
              </a:r>
              <a:endParaRPr lang="en-US" altLang="zh-CN">
                <a:latin typeface="Times New Roman" panose="02020603050405020304" pitchFamily="18" charset="0"/>
              </a:endParaRPr>
            </a:p>
          </p:txBody>
        </p:sp>
        <p:sp>
          <p:nvSpPr>
            <p:cNvPr id="676897" name="文本框 676896"/>
            <p:cNvSpPr txBox="1"/>
            <p:nvPr/>
          </p:nvSpPr>
          <p:spPr>
            <a:xfrm>
              <a:off x="2683" y="2156"/>
              <a:ext cx="310"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K</a:t>
              </a:r>
              <a:endParaRPr lang="en-US" altLang="zh-CN">
                <a:latin typeface="Times New Roman" panose="02020603050405020304" pitchFamily="18" charset="0"/>
              </a:endParaRPr>
            </a:p>
          </p:txBody>
        </p:sp>
        <p:sp>
          <p:nvSpPr>
            <p:cNvPr id="676898" name="文本框 676897"/>
            <p:cNvSpPr txBox="1"/>
            <p:nvPr/>
          </p:nvSpPr>
          <p:spPr>
            <a:xfrm>
              <a:off x="3154" y="2156"/>
              <a:ext cx="282"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L</a:t>
              </a:r>
              <a:endParaRPr lang="en-US" altLang="zh-CN">
                <a:latin typeface="Times New Roman" panose="02020603050405020304" pitchFamily="18" charset="0"/>
              </a:endParaRPr>
            </a:p>
          </p:txBody>
        </p:sp>
        <p:sp>
          <p:nvSpPr>
            <p:cNvPr id="676899" name="文本框 676898"/>
            <p:cNvSpPr txBox="1"/>
            <p:nvPr/>
          </p:nvSpPr>
          <p:spPr>
            <a:xfrm>
              <a:off x="4300" y="1627"/>
              <a:ext cx="309"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H</a:t>
              </a:r>
              <a:endParaRPr lang="en-US" altLang="zh-CN">
                <a:latin typeface="Times New Roman" panose="02020603050405020304" pitchFamily="18" charset="0"/>
              </a:endParaRPr>
            </a:p>
          </p:txBody>
        </p:sp>
        <p:sp>
          <p:nvSpPr>
            <p:cNvPr id="676900" name="文本框 676899"/>
            <p:cNvSpPr txBox="1"/>
            <p:nvPr/>
          </p:nvSpPr>
          <p:spPr>
            <a:xfrm>
              <a:off x="4260" y="2156"/>
              <a:ext cx="337"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M</a:t>
              </a:r>
              <a:endParaRPr lang="en-US" altLang="zh-CN">
                <a:latin typeface="Times New Roman" panose="02020603050405020304" pitchFamily="18" charset="0"/>
              </a:endParaRPr>
            </a:p>
          </p:txBody>
        </p:sp>
        <p:sp>
          <p:nvSpPr>
            <p:cNvPr id="676901" name="文本框 676900"/>
            <p:cNvSpPr txBox="1"/>
            <p:nvPr/>
          </p:nvSpPr>
          <p:spPr>
            <a:xfrm>
              <a:off x="4760" y="1628"/>
              <a:ext cx="198"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I</a:t>
              </a:r>
              <a:endParaRPr lang="en-US" altLang="zh-CN">
                <a:latin typeface="Times New Roman" panose="02020603050405020304" pitchFamily="18" charset="0"/>
              </a:endParaRPr>
            </a:p>
          </p:txBody>
        </p:sp>
        <p:sp>
          <p:nvSpPr>
            <p:cNvPr id="676902" name="文本框 676901"/>
            <p:cNvSpPr txBox="1"/>
            <p:nvPr/>
          </p:nvSpPr>
          <p:spPr>
            <a:xfrm>
              <a:off x="5183" y="1628"/>
              <a:ext cx="268" cy="354"/>
            </a:xfrm>
            <a:prstGeom prst="rect">
              <a:avLst/>
            </a:prstGeom>
            <a:noFill/>
            <a:ln w="38100">
              <a:noFill/>
            </a:ln>
          </p:spPr>
          <p:txBody>
            <a:bodyPr wrap="none" anchor="ctr">
              <a:spAutoFit/>
            </a:bodyPr>
            <a:p>
              <a:pPr algn="ctr"/>
              <a:r>
                <a:rPr lang="en-US" altLang="zh-CN" sz="2800" b="1">
                  <a:solidFill>
                    <a:srgbClr val="FFFFCC"/>
                  </a:solidFill>
                  <a:latin typeface="Arial" panose="020B0604020202020204" pitchFamily="34" charset="0"/>
                </a:rPr>
                <a:t>J</a:t>
              </a:r>
              <a:endParaRPr lang="en-US" altLang="zh-CN">
                <a:latin typeface="Times New Roman" panose="02020603050405020304" pitchFamily="18" charset="0"/>
              </a:endParaRPr>
            </a:p>
          </p:txBody>
        </p:sp>
      </p:grpSp>
      <p:sp>
        <p:nvSpPr>
          <p:cNvPr id="676903" name="文本框 676902"/>
          <p:cNvSpPr txBox="1"/>
          <p:nvPr/>
        </p:nvSpPr>
        <p:spPr>
          <a:xfrm>
            <a:off x="684213" y="290513"/>
            <a:ext cx="1304925" cy="762000"/>
          </a:xfrm>
          <a:prstGeom prst="rect">
            <a:avLst/>
          </a:prstGeom>
          <a:noFill/>
          <a:ln w="9525">
            <a:noFill/>
          </a:ln>
        </p:spPr>
        <p:txBody>
          <a:bodyPr wrap="none" anchor="t">
            <a:spAutoFit/>
          </a:bodyPr>
          <a:p>
            <a:r>
              <a:rPr lang="zh-CN" altLang="en-US" sz="4400" b="1" dirty="0">
                <a:solidFill>
                  <a:srgbClr val="A30398"/>
                </a:solidFill>
                <a:latin typeface="Times New Roman" panose="02020603050405020304" pitchFamily="18" charset="0"/>
                <a:ea typeface="楷体_GB2312" pitchFamily="49" charset="-122"/>
              </a:rPr>
              <a:t>例如</a:t>
            </a:r>
            <a:endParaRPr lang="zh-CN" altLang="en-US" sz="4400" b="1">
              <a:solidFill>
                <a:srgbClr val="A30398"/>
              </a:solidFill>
              <a:latin typeface="Times New Roman" panose="02020603050405020304" pitchFamily="18" charset="0"/>
              <a:ea typeface="楷体_GB2312" pitchFamily="49" charset="-122"/>
            </a:endParaRPr>
          </a:p>
        </p:txBody>
      </p:sp>
      <p:sp>
        <p:nvSpPr>
          <p:cNvPr id="676904" name="椭圆 676903"/>
          <p:cNvSpPr/>
          <p:nvPr/>
        </p:nvSpPr>
        <p:spPr>
          <a:xfrm>
            <a:off x="1439863" y="1449388"/>
            <a:ext cx="865187" cy="792162"/>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wrap="none" anchor="ctr"/>
          <a:p>
            <a:pPr algn="ctr"/>
            <a:r>
              <a:rPr lang="en-US" altLang="zh-CN" sz="4800" b="1">
                <a:solidFill>
                  <a:schemeClr val="bg1"/>
                </a:solidFill>
                <a:latin typeface="Times New Roman" panose="02020603050405020304" pitchFamily="18" charset="0"/>
              </a:rPr>
              <a:t>A</a:t>
            </a:r>
            <a:endParaRPr lang="en-US" altLang="zh-CN" sz="4800" b="1">
              <a:solidFill>
                <a:schemeClr val="bg1"/>
              </a:solidFill>
              <a:latin typeface="Times New Roman" panose="02020603050405020304" pitchFamily="18" charset="0"/>
            </a:endParaRPr>
          </a:p>
        </p:txBody>
      </p:sp>
      <p:sp>
        <p:nvSpPr>
          <p:cNvPr id="676905" name="文本框 676904"/>
          <p:cNvSpPr txBox="1"/>
          <p:nvPr/>
        </p:nvSpPr>
        <p:spPr>
          <a:xfrm>
            <a:off x="323850" y="2500313"/>
            <a:ext cx="3527425" cy="641350"/>
          </a:xfrm>
          <a:prstGeom prst="rect">
            <a:avLst/>
          </a:prstGeom>
          <a:noFill/>
          <a:ln w="9525">
            <a:noFill/>
          </a:ln>
        </p:spPr>
        <p:txBody>
          <a:bodyPr>
            <a:spAutoFit/>
          </a:bodyPr>
          <a:p>
            <a:r>
              <a:rPr lang="zh-CN" altLang="en-US" sz="3600" b="1" dirty="0">
                <a:solidFill>
                  <a:srgbClr val="002C84"/>
                </a:solidFill>
                <a:latin typeface="Times New Roman" panose="02020603050405020304" pitchFamily="18" charset="0"/>
                <a:ea typeface="楷体_GB2312" pitchFamily="49" charset="-122"/>
              </a:rPr>
              <a:t>只有根结点的树</a:t>
            </a:r>
            <a:endParaRPr lang="zh-CN" altLang="en-US" sz="3600" b="1" dirty="0">
              <a:solidFill>
                <a:srgbClr val="002C84"/>
              </a:solidFill>
              <a:latin typeface="Times New Roman" panose="02020603050405020304" pitchFamily="18" charset="0"/>
              <a:ea typeface="楷体_GB2312" pitchFamily="49" charset="-122"/>
            </a:endParaRPr>
          </a:p>
        </p:txBody>
      </p:sp>
      <p:sp>
        <p:nvSpPr>
          <p:cNvPr id="676906" name="文本框 676905"/>
          <p:cNvSpPr txBox="1"/>
          <p:nvPr/>
        </p:nvSpPr>
        <p:spPr>
          <a:xfrm>
            <a:off x="4427538" y="3657600"/>
            <a:ext cx="3457575" cy="641350"/>
          </a:xfrm>
          <a:prstGeom prst="rect">
            <a:avLst/>
          </a:prstGeom>
          <a:noFill/>
          <a:ln w="9525">
            <a:noFill/>
          </a:ln>
        </p:spPr>
        <p:txBody>
          <a:bodyPr>
            <a:spAutoFit/>
          </a:bodyPr>
          <a:p>
            <a:r>
              <a:rPr lang="zh-CN" altLang="en-US" sz="3600" b="1" dirty="0">
                <a:solidFill>
                  <a:srgbClr val="002C84"/>
                </a:solidFill>
                <a:latin typeface="Times New Roman" panose="02020603050405020304" pitchFamily="18" charset="0"/>
                <a:ea typeface="楷体_GB2312" pitchFamily="49" charset="-122"/>
              </a:rPr>
              <a:t>有</a:t>
            </a:r>
            <a:r>
              <a:rPr lang="en-US" altLang="zh-CN" sz="3600" b="1" dirty="0">
                <a:solidFill>
                  <a:srgbClr val="002C84"/>
                </a:solidFill>
                <a:latin typeface="Times New Roman" panose="02020603050405020304" pitchFamily="18" charset="0"/>
                <a:ea typeface="楷体_GB2312" pitchFamily="49" charset="-122"/>
              </a:rPr>
              <a:t>13</a:t>
            </a:r>
            <a:r>
              <a:rPr lang="zh-CN" altLang="en-US" sz="3600" b="1" dirty="0">
                <a:solidFill>
                  <a:srgbClr val="002C84"/>
                </a:solidFill>
                <a:latin typeface="Times New Roman" panose="02020603050405020304" pitchFamily="18" charset="0"/>
                <a:ea typeface="楷体_GB2312" pitchFamily="49" charset="-122"/>
              </a:rPr>
              <a:t>个结点的树</a:t>
            </a:r>
            <a:endParaRPr lang="zh-CN" altLang="en-US" sz="3600" b="1" dirty="0">
              <a:solidFill>
                <a:srgbClr val="002C84"/>
              </a:solidFill>
              <a:latin typeface="Times New Roman" panose="02020603050405020304" pitchFamily="18" charset="0"/>
              <a:ea typeface="楷体_GB2312" pitchFamily="49" charset="-122"/>
            </a:endParaRPr>
          </a:p>
        </p:txBody>
      </p:sp>
      <p:sp>
        <p:nvSpPr>
          <p:cNvPr id="676907" name="文本框 676906"/>
          <p:cNvSpPr txBox="1"/>
          <p:nvPr/>
        </p:nvSpPr>
        <p:spPr>
          <a:xfrm>
            <a:off x="206375" y="4464050"/>
            <a:ext cx="9045575" cy="1844675"/>
          </a:xfrm>
          <a:prstGeom prst="rect">
            <a:avLst/>
          </a:prstGeom>
          <a:noFill/>
          <a:ln w="9525">
            <a:noFill/>
          </a:ln>
        </p:spPr>
        <p:txBody>
          <a:bodyPr wrap="none" anchor="t">
            <a:spAutoFit/>
          </a:bodyPr>
          <a:p>
            <a:pPr>
              <a:lnSpc>
                <a:spcPct val="120000"/>
              </a:lnSpc>
            </a:pPr>
            <a:r>
              <a:rPr lang="en-US" altLang="zh-CN" sz="3200" b="1" dirty="0">
                <a:solidFill>
                  <a:srgbClr val="004080"/>
                </a:solidFill>
                <a:latin typeface="Times New Roman" panose="02020603050405020304" pitchFamily="18" charset="0"/>
                <a:ea typeface="楷体_GB2312" pitchFamily="49" charset="-122"/>
              </a:rPr>
              <a:t>A</a:t>
            </a:r>
            <a:r>
              <a:rPr lang="zh-CN" altLang="en-US" sz="3200" b="1" dirty="0">
                <a:solidFill>
                  <a:srgbClr val="004080"/>
                </a:solidFill>
                <a:latin typeface="Times New Roman" panose="02020603050405020304" pitchFamily="18" charset="0"/>
                <a:ea typeface="楷体_GB2312" pitchFamily="49" charset="-122"/>
              </a:rPr>
              <a:t>是根；其余数据元素分成三个互不相交的子集，</a:t>
            </a:r>
            <a:endParaRPr lang="zh-CN" altLang="en-US" sz="3200" b="1" dirty="0">
              <a:solidFill>
                <a:srgbClr val="004080"/>
              </a:solidFill>
              <a:latin typeface="Times New Roman" panose="02020603050405020304" pitchFamily="18" charset="0"/>
              <a:ea typeface="楷体_GB2312" pitchFamily="49" charset="-122"/>
            </a:endParaRPr>
          </a:p>
          <a:p>
            <a:pPr>
              <a:lnSpc>
                <a:spcPct val="120000"/>
              </a:lnSpc>
            </a:pPr>
            <a:r>
              <a:rPr lang="en-US" altLang="zh-CN" sz="3200" b="1">
                <a:solidFill>
                  <a:srgbClr val="004080"/>
                </a:solidFill>
                <a:latin typeface="Times New Roman" panose="02020603050405020304" pitchFamily="18" charset="0"/>
                <a:ea typeface="楷体_GB2312" pitchFamily="49" charset="-122"/>
              </a:rPr>
              <a:t>T1={B,E,F,K,L}</a:t>
            </a:r>
            <a:r>
              <a:rPr lang="zh-CN" altLang="en-US" sz="3200" b="1">
                <a:solidFill>
                  <a:srgbClr val="004080"/>
                </a:solidFill>
                <a:latin typeface="Times New Roman" panose="02020603050405020304" pitchFamily="18" charset="0"/>
                <a:ea typeface="楷体_GB2312" pitchFamily="49" charset="-122"/>
              </a:rPr>
              <a:t>； </a:t>
            </a:r>
            <a:r>
              <a:rPr lang="en-US" altLang="zh-CN" sz="3200" b="1">
                <a:solidFill>
                  <a:srgbClr val="004080"/>
                </a:solidFill>
                <a:latin typeface="Times New Roman" panose="02020603050405020304" pitchFamily="18" charset="0"/>
                <a:ea typeface="楷体_GB2312" pitchFamily="49" charset="-122"/>
              </a:rPr>
              <a:t>T2={C,G}</a:t>
            </a:r>
            <a:r>
              <a:rPr lang="zh-CN" altLang="en-US" sz="3200" b="1">
                <a:solidFill>
                  <a:srgbClr val="004080"/>
                </a:solidFill>
                <a:latin typeface="Times New Roman" panose="02020603050405020304" pitchFamily="18" charset="0"/>
                <a:ea typeface="楷体_GB2312" pitchFamily="49" charset="-122"/>
              </a:rPr>
              <a:t>； </a:t>
            </a:r>
            <a:r>
              <a:rPr lang="en-US" altLang="zh-CN" sz="3200" b="1">
                <a:solidFill>
                  <a:srgbClr val="004080"/>
                </a:solidFill>
                <a:latin typeface="Times New Roman" panose="02020603050405020304" pitchFamily="18" charset="0"/>
                <a:ea typeface="楷体_GB2312" pitchFamily="49" charset="-122"/>
              </a:rPr>
              <a:t>T3={D,H,I,J,M},</a:t>
            </a:r>
            <a:endParaRPr lang="en-US" altLang="zh-CN" sz="3200" b="1">
              <a:solidFill>
                <a:srgbClr val="004080"/>
              </a:solidFill>
              <a:latin typeface="Times New Roman" panose="02020603050405020304" pitchFamily="18" charset="0"/>
              <a:ea typeface="楷体_GB2312" pitchFamily="49" charset="-122"/>
            </a:endParaRPr>
          </a:p>
          <a:p>
            <a:pPr>
              <a:lnSpc>
                <a:spcPct val="120000"/>
              </a:lnSpc>
            </a:pPr>
            <a:r>
              <a:rPr lang="en-US" altLang="zh-CN" sz="3200" b="1" dirty="0">
                <a:solidFill>
                  <a:srgbClr val="3333FF"/>
                </a:solidFill>
                <a:latin typeface="Times New Roman" panose="02020603050405020304" pitchFamily="18" charset="0"/>
                <a:ea typeface="楷体_GB2312" pitchFamily="49" charset="-122"/>
              </a:rPr>
              <a:t>T1,T2,T3</a:t>
            </a:r>
            <a:r>
              <a:rPr lang="zh-CN" altLang="en-US" sz="3200" b="1" dirty="0">
                <a:solidFill>
                  <a:srgbClr val="3333FF"/>
                </a:solidFill>
                <a:latin typeface="Times New Roman" panose="02020603050405020304" pitchFamily="18" charset="0"/>
                <a:ea typeface="楷体_GB2312" pitchFamily="49" charset="-122"/>
              </a:rPr>
              <a:t>都是根</a:t>
            </a:r>
            <a:r>
              <a:rPr lang="en-US" altLang="zh-CN" sz="3200" b="1" dirty="0">
                <a:solidFill>
                  <a:srgbClr val="3333FF"/>
                </a:solidFill>
                <a:latin typeface="Times New Roman" panose="02020603050405020304" pitchFamily="18" charset="0"/>
                <a:ea typeface="楷体_GB2312" pitchFamily="49" charset="-122"/>
              </a:rPr>
              <a:t>A</a:t>
            </a:r>
            <a:r>
              <a:rPr lang="zh-CN" altLang="en-US" sz="3200" b="1" dirty="0">
                <a:solidFill>
                  <a:srgbClr val="3333FF"/>
                </a:solidFill>
                <a:latin typeface="Times New Roman" panose="02020603050405020304" pitchFamily="18" charset="0"/>
                <a:ea typeface="楷体_GB2312" pitchFamily="49" charset="-122"/>
              </a:rPr>
              <a:t>的子树，且本身也是一棵树。</a:t>
            </a:r>
            <a:endParaRPr lang="zh-CN" altLang="en-US" sz="3200" b="1" dirty="0">
              <a:solidFill>
                <a:srgbClr val="3333FF"/>
              </a:solidFill>
              <a:latin typeface="Times New Roman" panose="02020603050405020304" pitchFamily="18" charset="0"/>
              <a:ea typeface="楷体_GB2312" pitchFamily="49" charset="-122"/>
            </a:endParaRPr>
          </a:p>
        </p:txBody>
      </p:sp>
      <p:sp>
        <p:nvSpPr>
          <p:cNvPr id="676908" name="圆角矩形标注 676907"/>
          <p:cNvSpPr/>
          <p:nvPr/>
        </p:nvSpPr>
        <p:spPr>
          <a:xfrm>
            <a:off x="6877050" y="260350"/>
            <a:ext cx="1403350" cy="538163"/>
          </a:xfrm>
          <a:prstGeom prst="wedgeRoundRectCallout">
            <a:avLst>
              <a:gd name="adj1" fmla="val -82917"/>
              <a:gd name="adj2" fmla="val 65634"/>
              <a:gd name="adj3" fmla="val 16667"/>
            </a:avLst>
          </a:prstGeom>
          <a:solidFill>
            <a:srgbClr val="CCFFCC"/>
          </a:solidFill>
          <a:ln w="9525" cap="flat" cmpd="sng">
            <a:solidFill>
              <a:schemeClr val="tx1"/>
            </a:solidFill>
            <a:prstDash val="solid"/>
            <a:miter/>
            <a:headEnd type="none" w="med" len="med"/>
            <a:tailEnd type="none" w="med" len="med"/>
          </a:ln>
        </p:spPr>
        <p:txBody>
          <a:bodyPr/>
          <a:p>
            <a:pPr algn="ctr"/>
            <a:r>
              <a:rPr lang="zh-CN" altLang="en-US" sz="2800" b="1" dirty="0">
                <a:latin typeface="Times New Roman" panose="02020603050405020304" pitchFamily="18" charset="0"/>
              </a:rPr>
              <a:t>根结点</a:t>
            </a:r>
            <a:endParaRPr lang="zh-CN" altLang="en-US" sz="2800" b="1" dirty="0">
              <a:latin typeface="Times New Roman" panose="02020603050405020304" pitchFamily="18" charset="0"/>
            </a:endParaRPr>
          </a:p>
        </p:txBody>
      </p:sp>
      <p:sp>
        <p:nvSpPr>
          <p:cNvPr id="676909" name="矩形 676908"/>
          <p:cNvSpPr/>
          <p:nvPr/>
        </p:nvSpPr>
        <p:spPr>
          <a:xfrm>
            <a:off x="4140200" y="1268413"/>
            <a:ext cx="1584325" cy="2376487"/>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676910" name="圆角矩形标注 676909"/>
          <p:cNvSpPr/>
          <p:nvPr/>
        </p:nvSpPr>
        <p:spPr>
          <a:xfrm>
            <a:off x="3563938" y="404813"/>
            <a:ext cx="914400" cy="538162"/>
          </a:xfrm>
          <a:prstGeom prst="wedgeRoundRectCallout">
            <a:avLst>
              <a:gd name="adj1" fmla="val 53125"/>
              <a:gd name="adj2" fmla="val 104278"/>
              <a:gd name="adj3" fmla="val 16667"/>
            </a:avLst>
          </a:prstGeom>
          <a:solidFill>
            <a:srgbClr val="CCFFCC"/>
          </a:solidFill>
          <a:ln w="9525" cap="flat" cmpd="sng">
            <a:solidFill>
              <a:schemeClr val="tx1"/>
            </a:solidFill>
            <a:prstDash val="solid"/>
            <a:miter/>
            <a:headEnd type="none" w="med" len="med"/>
            <a:tailEnd type="none" w="med" len="med"/>
          </a:ln>
        </p:spPr>
        <p:txBody>
          <a:bodyPr/>
          <a:p>
            <a:pPr algn="ctr"/>
            <a:r>
              <a:rPr lang="en-US" altLang="zh-CN" sz="2800" b="1">
                <a:latin typeface="Times New Roman" panose="02020603050405020304" pitchFamily="18" charset="0"/>
              </a:rPr>
              <a:t>T1</a:t>
            </a:r>
            <a:endParaRPr lang="en-US" altLang="zh-CN" sz="2800" b="1">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69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69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69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8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69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69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69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69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76907"/>
                                        </p:tgtEl>
                                        <p:attrNameLst>
                                          <p:attrName>style.visibility</p:attrName>
                                        </p:attrNameLst>
                                      </p:cBhvr>
                                      <p:to>
                                        <p:strVal val="visible"/>
                                      </p:to>
                                    </p:set>
                                    <p:animEffect transition="in" filter="box(in)">
                                      <p:cBhvr>
                                        <p:cTn id="37" dur="500"/>
                                        <p:tgtEl>
                                          <p:spTgt spid="676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903" grpId="0"/>
      <p:bldP spid="676904" grpId="0" bldLvl="0" animBg="1"/>
      <p:bldP spid="676905" grpId="0"/>
      <p:bldP spid="676906" grpId="0"/>
      <p:bldP spid="676907" grpId="0"/>
      <p:bldP spid="676908" grpId="0" bldLvl="0" animBg="1"/>
      <p:bldP spid="6769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3"/>
          <p:cNvSpPr txBox="1"/>
          <p:nvPr/>
        </p:nvSpPr>
        <p:spPr>
          <a:xfrm>
            <a:off x="635" y="765175"/>
            <a:ext cx="914336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latin typeface="Times New Roman" panose="02020603050405020304" pitchFamily="18" charset="0"/>
              </a:rPr>
              <a:t>对于如下图的二叉树，其先序、中序、后序遍历的序列为：</a:t>
            </a:r>
            <a:endParaRPr lang="zh-CN" altLang="en-US" b="1" dirty="0">
              <a:latin typeface="Times New Roman" panose="02020603050405020304" pitchFamily="18" charset="0"/>
            </a:endParaRPr>
          </a:p>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先序遍历：</a:t>
            </a: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A</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B</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D</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F</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G</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C</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E</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H </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中序遍历：</a:t>
            </a:r>
            <a:r>
              <a:rPr lang="zh-CN" altLang="en-US" b="1" dirty="0">
                <a:solidFill>
                  <a:srgbClr val="FF0000"/>
                </a:solidFill>
                <a:latin typeface="Times New Roman" panose="02020603050405020304" pitchFamily="18" charset="0"/>
              </a:rPr>
              <a:t> </a:t>
            </a:r>
            <a:r>
              <a:rPr lang="zh-CN" altLang="en-US" b="1" dirty="0">
                <a:latin typeface="Times New Roman" panose="02020603050405020304" pitchFamily="18" charset="0"/>
              </a:rPr>
              <a:t>B、F、D、G、A、C、E、H 。</a:t>
            </a:r>
            <a:endParaRPr lang="zh-CN" altLang="en-US" b="1" dirty="0">
              <a:solidFill>
                <a:srgbClr val="FF0000"/>
              </a:solidFill>
              <a:latin typeface="Times New Roman" panose="02020603050405020304" pitchFamily="18" charset="0"/>
            </a:endParaRPr>
          </a:p>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后序遍历： </a:t>
            </a:r>
            <a:r>
              <a:rPr lang="zh-CN" altLang="en-US" b="1" dirty="0">
                <a:latin typeface="Times New Roman" panose="02020603050405020304" pitchFamily="18" charset="0"/>
              </a:rPr>
              <a:t>F、G、D、B、H、E、C、A 。</a:t>
            </a:r>
            <a:r>
              <a:rPr lang="zh-CN" altLang="en-US" b="1" dirty="0">
                <a:solidFill>
                  <a:srgbClr val="FF0000"/>
                </a:solidFill>
                <a:latin typeface="Times New Roman" panose="02020603050405020304" pitchFamily="18" charset="0"/>
              </a:rPr>
              <a:t> </a:t>
            </a:r>
            <a:endParaRPr lang="zh-CN" altLang="en-US" b="1" dirty="0">
              <a:solidFill>
                <a:srgbClr val="FF0000"/>
              </a:solidFill>
              <a:latin typeface="Times New Roman" panose="02020603050405020304" pitchFamily="18" charset="0"/>
            </a:endParaRPr>
          </a:p>
        </p:txBody>
      </p:sp>
      <p:grpSp>
        <p:nvGrpSpPr>
          <p:cNvPr id="38915" name="Group 21"/>
          <p:cNvGrpSpPr/>
          <p:nvPr/>
        </p:nvGrpSpPr>
        <p:grpSpPr>
          <a:xfrm>
            <a:off x="1981200" y="403860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0" y="0"/>
            <a:ext cx="83820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以二叉链表作为存储结构，讨论二叉树的遍历算法</a:t>
            </a:r>
            <a:endParaRPr lang="zh-CN" altLang="en-US" b="1" dirty="0">
              <a:latin typeface="Times New Roman" panose="02020603050405020304" pitchFamily="18" charset="0"/>
            </a:endParaRPr>
          </a:p>
        </p:txBody>
      </p:sp>
      <p:sp>
        <p:nvSpPr>
          <p:cNvPr id="39939" name="Text Box 3"/>
          <p:cNvSpPr txBox="1"/>
          <p:nvPr/>
        </p:nvSpPr>
        <p:spPr>
          <a:xfrm>
            <a:off x="-635" y="519430"/>
            <a:ext cx="914463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1</a:t>
            </a: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 </a:t>
            </a:r>
            <a:r>
              <a:rPr lang="zh-CN" altLang="en-US" b="1" dirty="0">
                <a:solidFill>
                  <a:srgbClr val="F42212"/>
                </a:solidFill>
                <a:latin typeface="Times New Roman" panose="02020603050405020304" pitchFamily="18" charset="0"/>
              </a:rPr>
              <a:t>先序遍历</a:t>
            </a:r>
            <a:endParaRPr lang="zh-CN" altLang="en-US" b="1" dirty="0">
              <a:solidFill>
                <a:srgbClr val="F42212"/>
              </a:solidFill>
              <a:latin typeface="Times New Roman" panose="02020603050405020304" pitchFamily="18" charset="0"/>
            </a:endParaRPr>
          </a:p>
        </p:txBody>
      </p:sp>
      <p:sp>
        <p:nvSpPr>
          <p:cNvPr id="39940" name="Text Box 4"/>
          <p:cNvSpPr txBox="1"/>
          <p:nvPr/>
        </p:nvSpPr>
        <p:spPr>
          <a:xfrm>
            <a:off x="31115" y="1016635"/>
            <a:ext cx="8382000" cy="53543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void  PreOrder(</a:t>
            </a:r>
            <a:r>
              <a:rPr lang="en-US" altLang="zh-CN" sz="2400" b="1" dirty="0">
                <a:latin typeface="宋体" panose="02010600030101010101" pitchFamily="2" charset="-122"/>
              </a:rPr>
              <a:t>BiTree </a:t>
            </a:r>
            <a:r>
              <a:rPr lang="en-US" altLang="zh-CN" sz="2400" b="1" dirty="0">
                <a:latin typeface="Times New Roman" panose="02020603050405020304" pitchFamily="18" charset="0"/>
              </a:rPr>
              <a:t>root)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先序遍历二叉树</a:t>
            </a:r>
            <a:r>
              <a:rPr lang="en-US" altLang="zh-CN" sz="2000" b="1" dirty="0">
                <a:latin typeface="Times New Roman" panose="02020603050405020304" pitchFamily="18" charset="0"/>
              </a:rPr>
              <a:t>, root</a:t>
            </a:r>
            <a:r>
              <a:rPr lang="zh-CN" altLang="en-US" sz="2000" b="1" dirty="0">
                <a:latin typeface="Times New Roman" panose="02020603050405020304" pitchFamily="18" charset="0"/>
              </a:rPr>
              <a:t>为指向二叉树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或某一子树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根结点的指针*</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if (root!=NULL)</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Visit(root -&gt;data);  /*</a:t>
            </a:r>
            <a:r>
              <a:rPr lang="zh-CN" altLang="en-US" sz="2400" b="1" dirty="0">
                <a:latin typeface="Times New Roman" panose="02020603050405020304" pitchFamily="18" charset="0"/>
              </a:rPr>
              <a:t>访问根结点*</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PreOrder(root -&gt;LChild);  /*</a:t>
            </a:r>
            <a:r>
              <a:rPr lang="zh-CN" altLang="en-US" sz="2400" b="1" dirty="0">
                <a:latin typeface="Times New Roman" panose="02020603050405020304" pitchFamily="18" charset="0"/>
              </a:rPr>
              <a:t>先序遍历左子树*</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PreOrder(root -&gt;RChild);  /*</a:t>
            </a:r>
            <a:r>
              <a:rPr lang="zh-CN" altLang="en-US" sz="2400" b="1" dirty="0">
                <a:latin typeface="Times New Roman" panose="02020603050405020304" pitchFamily="18" charset="0"/>
              </a:rPr>
              <a:t>先序遍历右子树*</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38915" name="Group 21"/>
          <p:cNvGrpSpPr/>
          <p:nvPr/>
        </p:nvGrpSpPr>
        <p:grpSpPr>
          <a:xfrm>
            <a:off x="5746115" y="191389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2" name="文本框 1"/>
          <p:cNvSpPr txBox="1"/>
          <p:nvPr/>
        </p:nvSpPr>
        <p:spPr>
          <a:xfrm>
            <a:off x="1201420" y="5910580"/>
            <a:ext cx="6041390" cy="460375"/>
          </a:xfrm>
          <a:prstGeom prst="rect">
            <a:avLst/>
          </a:prstGeom>
          <a:solidFill>
            <a:schemeClr val="accent1"/>
          </a:solidFill>
        </p:spPr>
        <p:txBody>
          <a:bodyPr wrap="none" rtlCol="0" anchor="t">
            <a:spAutoFit/>
          </a:bodyPr>
          <a:p>
            <a:pPr marL="0" lvl="0" indent="0" eaLnBrk="1" hangingPunct="1">
              <a:lnSpc>
                <a:spcPct val="100000"/>
              </a:lnSpc>
              <a:spcBef>
                <a:spcPct val="50000"/>
              </a:spcBef>
              <a:buFontTx/>
              <a:buNone/>
            </a:pPr>
            <a:r>
              <a:rPr lang="zh-CN" altLang="en-US" dirty="0">
                <a:solidFill>
                  <a:schemeClr val="bg1"/>
                </a:solidFill>
                <a:sym typeface="+mn-ea"/>
              </a:rPr>
              <a:t>先序遍历： </a:t>
            </a:r>
            <a:r>
              <a:rPr lang="en-US" altLang="zh-CN" dirty="0">
                <a:solidFill>
                  <a:schemeClr val="bg1"/>
                </a:solidFill>
                <a:sym typeface="+mn-ea"/>
              </a:rPr>
              <a:t>A</a:t>
            </a:r>
            <a:r>
              <a:rPr lang="zh-CN" altLang="en-US" dirty="0">
                <a:solidFill>
                  <a:schemeClr val="bg1"/>
                </a:solidFill>
                <a:sym typeface="+mn-ea"/>
              </a:rPr>
              <a:t>、</a:t>
            </a:r>
            <a:r>
              <a:rPr lang="en-US" altLang="zh-CN" dirty="0">
                <a:solidFill>
                  <a:schemeClr val="bg1"/>
                </a:solidFill>
                <a:sym typeface="+mn-ea"/>
              </a:rPr>
              <a:t>B</a:t>
            </a:r>
            <a:r>
              <a:rPr lang="zh-CN" altLang="en-US" dirty="0">
                <a:solidFill>
                  <a:schemeClr val="bg1"/>
                </a:solidFill>
                <a:sym typeface="+mn-ea"/>
              </a:rPr>
              <a:t>、</a:t>
            </a:r>
            <a:r>
              <a:rPr lang="en-US" altLang="zh-CN" dirty="0">
                <a:solidFill>
                  <a:schemeClr val="bg1"/>
                </a:solidFill>
                <a:sym typeface="+mn-ea"/>
              </a:rPr>
              <a:t>D</a:t>
            </a:r>
            <a:r>
              <a:rPr lang="zh-CN" altLang="en-US" dirty="0">
                <a:solidFill>
                  <a:schemeClr val="bg1"/>
                </a:solidFill>
                <a:sym typeface="+mn-ea"/>
              </a:rPr>
              <a:t>、</a:t>
            </a:r>
            <a:r>
              <a:rPr lang="en-US" altLang="zh-CN" dirty="0">
                <a:solidFill>
                  <a:schemeClr val="bg1"/>
                </a:solidFill>
                <a:sym typeface="+mn-ea"/>
              </a:rPr>
              <a:t>F</a:t>
            </a:r>
            <a:r>
              <a:rPr lang="zh-CN" altLang="en-US" dirty="0">
                <a:solidFill>
                  <a:schemeClr val="bg1"/>
                </a:solidFill>
                <a:sym typeface="+mn-ea"/>
              </a:rPr>
              <a:t>、</a:t>
            </a:r>
            <a:r>
              <a:rPr lang="en-US" altLang="zh-CN" dirty="0">
                <a:solidFill>
                  <a:schemeClr val="bg1"/>
                </a:solidFill>
                <a:sym typeface="+mn-ea"/>
              </a:rPr>
              <a:t>G</a:t>
            </a:r>
            <a:r>
              <a:rPr lang="zh-CN" altLang="en-US" dirty="0">
                <a:solidFill>
                  <a:schemeClr val="bg1"/>
                </a:solidFill>
                <a:sym typeface="+mn-ea"/>
              </a:rPr>
              <a:t>、</a:t>
            </a:r>
            <a:r>
              <a:rPr lang="en-US" altLang="zh-CN" dirty="0">
                <a:solidFill>
                  <a:schemeClr val="bg1"/>
                </a:solidFill>
                <a:sym typeface="+mn-ea"/>
              </a:rPr>
              <a:t>C</a:t>
            </a:r>
            <a:r>
              <a:rPr lang="zh-CN" altLang="en-US" dirty="0">
                <a:solidFill>
                  <a:schemeClr val="bg1"/>
                </a:solidFill>
                <a:sym typeface="+mn-ea"/>
              </a:rPr>
              <a:t>、</a:t>
            </a:r>
            <a:r>
              <a:rPr lang="en-US" altLang="zh-CN" dirty="0">
                <a:solidFill>
                  <a:schemeClr val="bg1"/>
                </a:solidFill>
                <a:sym typeface="+mn-ea"/>
              </a:rPr>
              <a:t>E</a:t>
            </a:r>
            <a:r>
              <a:rPr lang="zh-CN" altLang="en-US" dirty="0">
                <a:solidFill>
                  <a:schemeClr val="bg1"/>
                </a:solidFill>
                <a:sym typeface="+mn-ea"/>
              </a:rPr>
              <a:t>、</a:t>
            </a:r>
            <a:r>
              <a:rPr lang="en-US" altLang="zh-CN" dirty="0">
                <a:solidFill>
                  <a:schemeClr val="bg1"/>
                </a:solidFill>
                <a:sym typeface="+mn-ea"/>
              </a:rPr>
              <a:t>H </a:t>
            </a:r>
            <a:r>
              <a:rPr lang="zh-CN" altLang="en-US" dirty="0">
                <a:solidFill>
                  <a:schemeClr val="bg1"/>
                </a:solidFill>
                <a:sym typeface="+mn-ea"/>
              </a:rPr>
              <a:t>。</a:t>
            </a:r>
            <a:endParaRPr lang="zh-CN" altLang="en-US" dirty="0">
              <a:solidFill>
                <a:schemeClr val="bg1"/>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0" y="143510"/>
            <a:ext cx="8305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2</a:t>
            </a: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 </a:t>
            </a:r>
            <a:r>
              <a:rPr lang="zh-CN" altLang="en-US" b="1" dirty="0">
                <a:solidFill>
                  <a:srgbClr val="F42212"/>
                </a:solidFill>
                <a:latin typeface="Times New Roman" panose="02020603050405020304" pitchFamily="18" charset="0"/>
              </a:rPr>
              <a:t>中序遍历</a:t>
            </a:r>
            <a:endParaRPr lang="zh-CN" altLang="en-US" b="1" dirty="0">
              <a:solidFill>
                <a:srgbClr val="F42212"/>
              </a:solidFill>
              <a:latin typeface="Times New Roman" panose="02020603050405020304" pitchFamily="18" charset="0"/>
            </a:endParaRPr>
          </a:p>
        </p:txBody>
      </p:sp>
      <p:sp>
        <p:nvSpPr>
          <p:cNvPr id="40963" name="Text Box 3"/>
          <p:cNvSpPr txBox="1"/>
          <p:nvPr/>
        </p:nvSpPr>
        <p:spPr>
          <a:xfrm>
            <a:off x="0" y="646430"/>
            <a:ext cx="8305800" cy="59080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void  InOrder(BiTree root)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中序遍历二叉树</a:t>
            </a:r>
            <a:r>
              <a:rPr lang="en-US" altLang="zh-CN" sz="2000" b="1" dirty="0">
                <a:latin typeface="Times New Roman" panose="02020603050405020304" pitchFamily="18" charset="0"/>
              </a:rPr>
              <a:t>, root</a:t>
            </a:r>
            <a:r>
              <a:rPr lang="zh-CN" altLang="en-US" sz="2000" b="1" dirty="0">
                <a:latin typeface="Times New Roman" panose="02020603050405020304" pitchFamily="18" charset="0"/>
              </a:rPr>
              <a:t>为指向二叉树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或某一子树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根结点的指针*</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if (root!=NULL)</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InOrder(root -&gt;LChild);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中序遍历左子树*</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Visit(root -&gt;data);        /*</a:t>
            </a:r>
            <a:r>
              <a:rPr lang="zh-CN" altLang="en-US" sz="2400" b="1" dirty="0">
                <a:latin typeface="Times New Roman" panose="02020603050405020304" pitchFamily="18" charset="0"/>
              </a:rPr>
              <a:t>访问根结点*</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InOrder(root -&gt;RChild);   /*</a:t>
            </a:r>
            <a:r>
              <a:rPr lang="zh-CN" altLang="en-US" sz="2400" b="1" dirty="0">
                <a:latin typeface="Times New Roman" panose="02020603050405020304" pitchFamily="18" charset="0"/>
              </a:rPr>
              <a:t>中序遍历右子树*</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38915" name="Group 21"/>
          <p:cNvGrpSpPr/>
          <p:nvPr/>
        </p:nvGrpSpPr>
        <p:grpSpPr>
          <a:xfrm>
            <a:off x="5390515" y="182435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2" name="文本框 1"/>
          <p:cNvSpPr txBox="1"/>
          <p:nvPr/>
        </p:nvSpPr>
        <p:spPr>
          <a:xfrm>
            <a:off x="588010" y="6097270"/>
            <a:ext cx="6041390" cy="460375"/>
          </a:xfrm>
          <a:prstGeom prst="rect">
            <a:avLst/>
          </a:prstGeom>
          <a:solidFill>
            <a:schemeClr val="accent1"/>
          </a:solidFill>
        </p:spPr>
        <p:txBody>
          <a:bodyPr wrap="none" rtlCol="0" anchor="t">
            <a:spAutoFit/>
          </a:bodyPr>
          <a:p>
            <a:pPr marL="0" lvl="0" indent="0" eaLnBrk="1" hangingPunct="1">
              <a:lnSpc>
                <a:spcPct val="100000"/>
              </a:lnSpc>
              <a:spcBef>
                <a:spcPct val="50000"/>
              </a:spcBef>
              <a:buFontTx/>
              <a:buNone/>
            </a:pPr>
            <a:r>
              <a:rPr lang="zh-CN" altLang="en-US" dirty="0">
                <a:solidFill>
                  <a:schemeClr val="bg1"/>
                </a:solidFill>
                <a:sym typeface="+mn-ea"/>
              </a:rPr>
              <a:t>中序遍历： B、F、D、G、A、C、E、H 。</a:t>
            </a:r>
            <a:endParaRPr lang="zh-CN" altLang="en-US" dirty="0">
              <a:solidFill>
                <a:schemeClr val="bg1"/>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0" y="138430"/>
            <a:ext cx="8305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3</a:t>
            </a:r>
            <a:r>
              <a:rPr lang="zh-CN" altLang="en-US" b="1" dirty="0">
                <a:solidFill>
                  <a:srgbClr val="F42212"/>
                </a:solidFill>
                <a:latin typeface="Times New Roman" panose="02020603050405020304" pitchFamily="18" charset="0"/>
              </a:rPr>
              <a:t>）</a:t>
            </a:r>
            <a:r>
              <a:rPr lang="en-US" altLang="zh-CN" b="1" dirty="0">
                <a:solidFill>
                  <a:srgbClr val="F42212"/>
                </a:solidFill>
                <a:latin typeface="Times New Roman" panose="02020603050405020304" pitchFamily="18" charset="0"/>
              </a:rPr>
              <a:t> </a:t>
            </a:r>
            <a:r>
              <a:rPr lang="zh-CN" altLang="en-US" b="1" dirty="0">
                <a:solidFill>
                  <a:srgbClr val="F42212"/>
                </a:solidFill>
                <a:latin typeface="Times New Roman" panose="02020603050405020304" pitchFamily="18" charset="0"/>
              </a:rPr>
              <a:t>后序遍历</a:t>
            </a:r>
            <a:endParaRPr lang="zh-CN" altLang="en-US" b="1" dirty="0">
              <a:solidFill>
                <a:srgbClr val="F42212"/>
              </a:solidFill>
              <a:latin typeface="Times New Roman" panose="02020603050405020304" pitchFamily="18" charset="0"/>
            </a:endParaRPr>
          </a:p>
        </p:txBody>
      </p:sp>
      <p:sp>
        <p:nvSpPr>
          <p:cNvPr id="41987" name="Text Box 3"/>
          <p:cNvSpPr txBox="1"/>
          <p:nvPr/>
        </p:nvSpPr>
        <p:spPr>
          <a:xfrm>
            <a:off x="0" y="660400"/>
            <a:ext cx="8382000" cy="59080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void  PostOrder(BiTree root)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后序遍历二叉树，</a:t>
            </a:r>
            <a:r>
              <a:rPr lang="en-US" altLang="zh-CN" sz="2000" b="1" dirty="0">
                <a:latin typeface="Times New Roman" panose="02020603050405020304" pitchFamily="18" charset="0"/>
              </a:rPr>
              <a:t>root</a:t>
            </a:r>
            <a:r>
              <a:rPr lang="zh-CN" altLang="en-US" sz="2000" b="1" dirty="0">
                <a:latin typeface="Times New Roman" panose="02020603050405020304" pitchFamily="18" charset="0"/>
              </a:rPr>
              <a:t>为指向二叉树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或某一子树</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根结点的指针*</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if(root!=NULL)</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PostOrder(root -&gt;LChild);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后序遍历左子树*</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PostOrder(root -&gt;RChild); /*</a:t>
            </a:r>
            <a:r>
              <a:rPr lang="zh-CN" altLang="en-US" sz="2400" b="1" dirty="0">
                <a:latin typeface="Times New Roman" panose="02020603050405020304" pitchFamily="18" charset="0"/>
              </a:rPr>
              <a:t>后序遍历右子树*</a:t>
            </a:r>
            <a:endParaRPr lang="zh-CN" altLang="en-US"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Visit(root -&gt;data);       /*</a:t>
            </a:r>
            <a:r>
              <a:rPr lang="zh-CN" altLang="en-US" sz="2400" b="1" dirty="0">
                <a:latin typeface="Times New Roman" panose="02020603050405020304" pitchFamily="18" charset="0"/>
              </a:rPr>
              <a:t>访问根结点*</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38915" name="Group 21"/>
          <p:cNvGrpSpPr/>
          <p:nvPr/>
        </p:nvGrpSpPr>
        <p:grpSpPr>
          <a:xfrm>
            <a:off x="5390515" y="182435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3" name="文本框 2"/>
          <p:cNvSpPr txBox="1"/>
          <p:nvPr/>
        </p:nvSpPr>
        <p:spPr>
          <a:xfrm>
            <a:off x="814070" y="6216650"/>
            <a:ext cx="6024245" cy="460375"/>
          </a:xfrm>
          <a:prstGeom prst="rect">
            <a:avLst/>
          </a:prstGeom>
          <a:solidFill>
            <a:schemeClr val="accent1"/>
          </a:solidFill>
        </p:spPr>
        <p:txBody>
          <a:bodyPr wrap="none" rtlCol="0" anchor="t">
            <a:spAutoFit/>
          </a:bodyPr>
          <a:p>
            <a:r>
              <a:rPr lang="zh-CN" altLang="en-US" dirty="0">
                <a:solidFill>
                  <a:schemeClr val="bg1"/>
                </a:solidFill>
                <a:sym typeface="+mn-ea"/>
              </a:rPr>
              <a:t>后序遍历： F、G、D、B、H、E、C、A 。 </a:t>
            </a:r>
            <a:endParaRPr lang="zh-CN" altLang="en-US" dirty="0">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609600" y="990600"/>
            <a:ext cx="8305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以中序遍历为例来说明中序遍历二叉树的递归过程</a:t>
            </a:r>
            <a:endParaRPr lang="zh-CN" altLang="en-US" b="1" dirty="0">
              <a:latin typeface="Times New Roman" panose="02020603050405020304" pitchFamily="18" charset="0"/>
            </a:endParaRPr>
          </a:p>
        </p:txBody>
      </p:sp>
      <p:sp>
        <p:nvSpPr>
          <p:cNvPr id="43011" name="Oval 3"/>
          <p:cNvSpPr/>
          <p:nvPr/>
        </p:nvSpPr>
        <p:spPr>
          <a:xfrm>
            <a:off x="1905000" y="21336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43012" name="Oval 4"/>
          <p:cNvSpPr/>
          <p:nvPr/>
        </p:nvSpPr>
        <p:spPr>
          <a:xfrm>
            <a:off x="1143000" y="29718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43013" name="Oval 5"/>
          <p:cNvSpPr/>
          <p:nvPr/>
        </p:nvSpPr>
        <p:spPr>
          <a:xfrm>
            <a:off x="1676400" y="38100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43014" name="Oval 6"/>
          <p:cNvSpPr/>
          <p:nvPr/>
        </p:nvSpPr>
        <p:spPr>
          <a:xfrm>
            <a:off x="2590800" y="29718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43015" name="Oval 7"/>
          <p:cNvSpPr/>
          <p:nvPr/>
        </p:nvSpPr>
        <p:spPr>
          <a:xfrm>
            <a:off x="3276600" y="38100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43016" name="Line 17"/>
          <p:cNvSpPr/>
          <p:nvPr/>
        </p:nvSpPr>
        <p:spPr>
          <a:xfrm flipH="1">
            <a:off x="990600" y="2133600"/>
            <a:ext cx="609600" cy="609600"/>
          </a:xfrm>
          <a:prstGeom prst="line">
            <a:avLst/>
          </a:prstGeom>
          <a:ln w="9525" cap="flat" cmpd="sng">
            <a:solidFill>
              <a:schemeClr val="tx1"/>
            </a:solidFill>
            <a:prstDash val="dash"/>
            <a:miter/>
            <a:headEnd type="none" w="med" len="med"/>
            <a:tailEnd type="triangle" w="med" len="med"/>
          </a:ln>
        </p:spPr>
      </p:sp>
      <p:sp>
        <p:nvSpPr>
          <p:cNvPr id="43017" name="Line 18"/>
          <p:cNvSpPr/>
          <p:nvPr/>
        </p:nvSpPr>
        <p:spPr>
          <a:xfrm>
            <a:off x="990600" y="3505200"/>
            <a:ext cx="457200" cy="609600"/>
          </a:xfrm>
          <a:prstGeom prst="line">
            <a:avLst/>
          </a:prstGeom>
          <a:ln w="9525" cap="flat" cmpd="sng">
            <a:solidFill>
              <a:schemeClr val="tx1"/>
            </a:solidFill>
            <a:prstDash val="dash"/>
            <a:miter/>
            <a:headEnd type="none" w="med" len="med"/>
            <a:tailEnd type="triangle" w="med" len="med"/>
          </a:ln>
        </p:spPr>
      </p:sp>
      <p:sp>
        <p:nvSpPr>
          <p:cNvPr id="43018" name="Line 19"/>
          <p:cNvSpPr/>
          <p:nvPr/>
        </p:nvSpPr>
        <p:spPr>
          <a:xfrm flipH="1" flipV="1">
            <a:off x="1828800" y="3429000"/>
            <a:ext cx="609600" cy="609600"/>
          </a:xfrm>
          <a:prstGeom prst="line">
            <a:avLst/>
          </a:prstGeom>
          <a:ln w="9525" cap="flat" cmpd="sng">
            <a:solidFill>
              <a:schemeClr val="tx1"/>
            </a:solidFill>
            <a:prstDash val="dash"/>
            <a:miter/>
            <a:headEnd type="none" w="med" len="med"/>
            <a:tailEnd type="triangle" w="med" len="med"/>
          </a:ln>
        </p:spPr>
      </p:sp>
      <p:sp>
        <p:nvSpPr>
          <p:cNvPr id="43019" name="Line 20"/>
          <p:cNvSpPr/>
          <p:nvPr/>
        </p:nvSpPr>
        <p:spPr>
          <a:xfrm>
            <a:off x="2133600" y="3048000"/>
            <a:ext cx="381000" cy="457200"/>
          </a:xfrm>
          <a:prstGeom prst="line">
            <a:avLst/>
          </a:prstGeom>
          <a:ln w="9525" cap="flat" cmpd="sng">
            <a:solidFill>
              <a:schemeClr val="tx1"/>
            </a:solidFill>
            <a:prstDash val="dash"/>
            <a:miter/>
            <a:headEnd type="none" w="med" len="med"/>
            <a:tailEnd type="triangle" w="med" len="med"/>
          </a:ln>
        </p:spPr>
      </p:sp>
      <p:sp>
        <p:nvSpPr>
          <p:cNvPr id="43020" name="Line 21"/>
          <p:cNvSpPr/>
          <p:nvPr/>
        </p:nvSpPr>
        <p:spPr>
          <a:xfrm flipH="1" flipV="1">
            <a:off x="3048000" y="2895600"/>
            <a:ext cx="762000" cy="838200"/>
          </a:xfrm>
          <a:prstGeom prst="line">
            <a:avLst/>
          </a:prstGeom>
          <a:ln w="9525" cap="flat" cmpd="sng">
            <a:solidFill>
              <a:schemeClr val="tx1"/>
            </a:solidFill>
            <a:prstDash val="dash"/>
            <a:miter/>
            <a:headEnd type="none" w="med" len="med"/>
            <a:tailEnd type="triangle" w="med" len="med"/>
          </a:ln>
        </p:spPr>
      </p:sp>
      <p:sp>
        <p:nvSpPr>
          <p:cNvPr id="43021" name="Line 22"/>
          <p:cNvSpPr/>
          <p:nvPr/>
        </p:nvSpPr>
        <p:spPr>
          <a:xfrm flipV="1">
            <a:off x="1828800" y="2895600"/>
            <a:ext cx="228600" cy="381000"/>
          </a:xfrm>
          <a:prstGeom prst="line">
            <a:avLst/>
          </a:prstGeom>
          <a:ln w="9525" cap="flat" cmpd="sng">
            <a:solidFill>
              <a:schemeClr val="tx1"/>
            </a:solidFill>
            <a:prstDash val="dash"/>
            <a:miter/>
            <a:headEnd type="none" w="med" len="med"/>
            <a:tailEnd type="triangle" w="med" len="med"/>
          </a:ln>
        </p:spPr>
      </p:sp>
      <p:sp>
        <p:nvSpPr>
          <p:cNvPr id="43022" name="Freeform 23"/>
          <p:cNvSpPr/>
          <p:nvPr/>
        </p:nvSpPr>
        <p:spPr>
          <a:xfrm>
            <a:off x="1816100" y="3200400"/>
            <a:ext cx="12700" cy="228600"/>
          </a:xfrm>
          <a:custGeom>
            <a:avLst/>
            <a:gdLst/>
            <a:ahLst/>
            <a:cxnLst>
              <a:cxn ang="0">
                <a:pos x="2147483646" y="0"/>
              </a:cxn>
              <a:cxn ang="0">
                <a:pos x="2147483646" y="2147483646"/>
              </a:cxn>
            </a:cxnLst>
            <a:pathLst>
              <a:path w="8" h="144">
                <a:moveTo>
                  <a:pt x="8" y="0"/>
                </a:moveTo>
                <a:cubicBezTo>
                  <a:pt x="4" y="60"/>
                  <a:pt x="0" y="120"/>
                  <a:pt x="8" y="144"/>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solidFill>
                <a:schemeClr val="bg1"/>
              </a:solidFill>
            </a:endParaRPr>
          </a:p>
        </p:txBody>
      </p:sp>
      <p:sp>
        <p:nvSpPr>
          <p:cNvPr id="43023" name="Freeform 25"/>
          <p:cNvSpPr/>
          <p:nvPr/>
        </p:nvSpPr>
        <p:spPr>
          <a:xfrm>
            <a:off x="1447800" y="3962400"/>
            <a:ext cx="990600" cy="838200"/>
          </a:xfrm>
          <a:custGeom>
            <a:avLst/>
            <a:gdLst/>
            <a:ahLst/>
            <a:cxnLst>
              <a:cxn ang="0">
                <a:pos x="0" y="2147483646"/>
              </a:cxn>
              <a:cxn ang="0">
                <a:pos x="2147483646" y="2147483646"/>
              </a:cxn>
              <a:cxn ang="0">
                <a:pos x="2147483646" y="0"/>
              </a:cxn>
            </a:cxnLst>
            <a:pathLst>
              <a:path w="528" h="600">
                <a:moveTo>
                  <a:pt x="0" y="144"/>
                </a:moveTo>
                <a:cubicBezTo>
                  <a:pt x="172" y="372"/>
                  <a:pt x="344" y="600"/>
                  <a:pt x="432" y="576"/>
                </a:cubicBezTo>
                <a:cubicBezTo>
                  <a:pt x="520" y="552"/>
                  <a:pt x="512" y="88"/>
                  <a:pt x="528" y="0"/>
                </a:cubicBezTo>
              </a:path>
            </a:pathLst>
          </a:custGeom>
          <a:noFill/>
          <a:ln w="9525" cap="flat" cmpd="sng">
            <a:solidFill>
              <a:schemeClr val="tx1">
                <a:alpha val="100000"/>
              </a:schemeClr>
            </a:solidFill>
            <a:prstDash val="dash"/>
            <a:miter lim="800000"/>
            <a:headEnd type="none" w="med" len="med"/>
            <a:tailEnd type="none" w="med" len="med"/>
          </a:ln>
        </p:spPr>
        <p:txBody>
          <a:bodyPr/>
          <a:p>
            <a:endParaRPr lang="zh-CN" altLang="en-US">
              <a:solidFill>
                <a:schemeClr val="bg1"/>
              </a:solidFill>
            </a:endParaRPr>
          </a:p>
        </p:txBody>
      </p:sp>
      <p:sp>
        <p:nvSpPr>
          <p:cNvPr id="43024" name="Freeform 27"/>
          <p:cNvSpPr/>
          <p:nvPr/>
        </p:nvSpPr>
        <p:spPr>
          <a:xfrm>
            <a:off x="812800" y="2667000"/>
            <a:ext cx="330200" cy="838200"/>
          </a:xfrm>
          <a:custGeom>
            <a:avLst/>
            <a:gdLst/>
            <a:ahLst/>
            <a:cxnLst>
              <a:cxn ang="0">
                <a:pos x="2147483646" y="0"/>
              </a:cxn>
              <a:cxn ang="0">
                <a:pos x="2147483646" y="2147483646"/>
              </a:cxn>
              <a:cxn ang="0">
                <a:pos x="2147483646" y="2147483646"/>
              </a:cxn>
            </a:cxnLst>
            <a:pathLst>
              <a:path w="208" h="528">
                <a:moveTo>
                  <a:pt x="208" y="0"/>
                </a:moveTo>
                <a:cubicBezTo>
                  <a:pt x="120" y="52"/>
                  <a:pt x="32" y="104"/>
                  <a:pt x="16" y="192"/>
                </a:cubicBezTo>
                <a:cubicBezTo>
                  <a:pt x="0" y="280"/>
                  <a:pt x="56" y="404"/>
                  <a:pt x="112" y="528"/>
                </a:cubicBezTo>
              </a:path>
            </a:pathLst>
          </a:custGeom>
          <a:noFill/>
          <a:ln w="9525" cap="flat" cmpd="sng">
            <a:solidFill>
              <a:schemeClr val="tx1">
                <a:alpha val="100000"/>
              </a:schemeClr>
            </a:solidFill>
            <a:prstDash val="dash"/>
            <a:miter lim="800000"/>
            <a:headEnd type="none" w="med" len="med"/>
            <a:tailEnd type="none" w="med" len="med"/>
          </a:ln>
        </p:spPr>
        <p:txBody>
          <a:bodyPr/>
          <a:p>
            <a:endParaRPr lang="zh-CN" altLang="en-US">
              <a:solidFill>
                <a:schemeClr val="bg1"/>
              </a:solidFill>
            </a:endParaRPr>
          </a:p>
        </p:txBody>
      </p:sp>
      <p:sp>
        <p:nvSpPr>
          <p:cNvPr id="43025" name="Freeform 28"/>
          <p:cNvSpPr/>
          <p:nvPr/>
        </p:nvSpPr>
        <p:spPr>
          <a:xfrm>
            <a:off x="2438400" y="3505200"/>
            <a:ext cx="1841500" cy="1346200"/>
          </a:xfrm>
          <a:custGeom>
            <a:avLst/>
            <a:gdLst/>
            <a:ahLst/>
            <a:cxnLst>
              <a:cxn ang="0">
                <a:pos x="2147483646" y="2147483646"/>
              </a:cxn>
              <a:cxn ang="0">
                <a:pos x="2147483646" y="2147483646"/>
              </a:cxn>
              <a:cxn ang="0">
                <a:pos x="2147483646" y="2147483646"/>
              </a:cxn>
              <a:cxn ang="0">
                <a:pos x="0" y="0"/>
              </a:cxn>
            </a:cxnLst>
            <a:pathLst>
              <a:path w="1160" h="848">
                <a:moveTo>
                  <a:pt x="864" y="144"/>
                </a:moveTo>
                <a:cubicBezTo>
                  <a:pt x="1004" y="260"/>
                  <a:pt x="1144" y="376"/>
                  <a:pt x="1152" y="480"/>
                </a:cubicBezTo>
                <a:cubicBezTo>
                  <a:pt x="1160" y="584"/>
                  <a:pt x="1104" y="848"/>
                  <a:pt x="912" y="768"/>
                </a:cubicBezTo>
                <a:cubicBezTo>
                  <a:pt x="720" y="688"/>
                  <a:pt x="152" y="136"/>
                  <a:pt x="0" y="0"/>
                </a:cubicBezTo>
              </a:path>
            </a:pathLst>
          </a:custGeom>
          <a:noFill/>
          <a:ln w="9525" cap="flat" cmpd="sng">
            <a:solidFill>
              <a:schemeClr val="tx1">
                <a:alpha val="100000"/>
              </a:schemeClr>
            </a:solidFill>
            <a:prstDash val="dash"/>
            <a:miter lim="800000"/>
            <a:headEnd type="none" w="med" len="med"/>
            <a:tailEnd type="none" w="med" len="med"/>
          </a:ln>
        </p:spPr>
        <p:txBody>
          <a:bodyPr/>
          <a:p>
            <a:endParaRPr lang="zh-CN" altLang="en-US">
              <a:solidFill>
                <a:schemeClr val="bg1"/>
              </a:solidFill>
            </a:endParaRPr>
          </a:p>
        </p:txBody>
      </p:sp>
      <p:grpSp>
        <p:nvGrpSpPr>
          <p:cNvPr id="43026" name="Group 60"/>
          <p:cNvGrpSpPr/>
          <p:nvPr/>
        </p:nvGrpSpPr>
        <p:grpSpPr>
          <a:xfrm>
            <a:off x="4953000" y="1752600"/>
            <a:ext cx="3276600" cy="2514600"/>
            <a:chOff x="3216" y="960"/>
            <a:chExt cx="2064" cy="1584"/>
          </a:xfrm>
        </p:grpSpPr>
        <p:sp>
          <p:nvSpPr>
            <p:cNvPr id="43030" name="Oval 29"/>
            <p:cNvSpPr/>
            <p:nvPr/>
          </p:nvSpPr>
          <p:spPr>
            <a:xfrm>
              <a:off x="3888" y="129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43031" name="Oval 30"/>
            <p:cNvSpPr/>
            <p:nvPr/>
          </p:nvSpPr>
          <p:spPr>
            <a:xfrm>
              <a:off x="4464" y="177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43032" name="Rectangle 31"/>
            <p:cNvSpPr/>
            <p:nvPr/>
          </p:nvSpPr>
          <p:spPr>
            <a:xfrm>
              <a:off x="3408" y="1824"/>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Ф</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43033" name="Line 32"/>
            <p:cNvSpPr/>
            <p:nvPr/>
          </p:nvSpPr>
          <p:spPr>
            <a:xfrm flipH="1">
              <a:off x="3552" y="1488"/>
              <a:ext cx="336" cy="336"/>
            </a:xfrm>
            <a:prstGeom prst="line">
              <a:avLst/>
            </a:prstGeom>
            <a:ln w="9525" cap="flat" cmpd="sng">
              <a:solidFill>
                <a:schemeClr val="tx1"/>
              </a:solidFill>
              <a:prstDash val="solid"/>
              <a:miter/>
              <a:headEnd type="none" w="med" len="med"/>
              <a:tailEnd type="none" w="med" len="med"/>
            </a:ln>
          </p:spPr>
        </p:sp>
        <p:sp>
          <p:nvSpPr>
            <p:cNvPr id="43034" name="Line 33"/>
            <p:cNvSpPr/>
            <p:nvPr/>
          </p:nvSpPr>
          <p:spPr>
            <a:xfrm>
              <a:off x="4176" y="1440"/>
              <a:ext cx="384" cy="384"/>
            </a:xfrm>
            <a:prstGeom prst="line">
              <a:avLst/>
            </a:prstGeom>
            <a:ln w="9525" cap="flat" cmpd="sng">
              <a:solidFill>
                <a:schemeClr val="tx1"/>
              </a:solidFill>
              <a:prstDash val="solid"/>
              <a:miter/>
              <a:headEnd type="none" w="med" len="med"/>
              <a:tailEnd type="none" w="med" len="med"/>
            </a:ln>
          </p:spPr>
        </p:sp>
        <p:sp>
          <p:nvSpPr>
            <p:cNvPr id="43035" name="Rectangle 34"/>
            <p:cNvSpPr/>
            <p:nvPr/>
          </p:nvSpPr>
          <p:spPr>
            <a:xfrm>
              <a:off x="4032" y="2208"/>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Ф</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43036" name="Rectangle 35"/>
            <p:cNvSpPr/>
            <p:nvPr/>
          </p:nvSpPr>
          <p:spPr>
            <a:xfrm>
              <a:off x="4944" y="2208"/>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Ф</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43037" name="Line 36"/>
            <p:cNvSpPr/>
            <p:nvPr/>
          </p:nvSpPr>
          <p:spPr>
            <a:xfrm flipH="1">
              <a:off x="4176" y="1968"/>
              <a:ext cx="288" cy="240"/>
            </a:xfrm>
            <a:prstGeom prst="line">
              <a:avLst/>
            </a:prstGeom>
            <a:ln w="9525" cap="flat" cmpd="sng">
              <a:solidFill>
                <a:schemeClr val="tx1"/>
              </a:solidFill>
              <a:prstDash val="solid"/>
              <a:miter/>
              <a:headEnd type="none" w="med" len="med"/>
              <a:tailEnd type="none" w="med" len="med"/>
            </a:ln>
          </p:spPr>
        </p:sp>
        <p:sp>
          <p:nvSpPr>
            <p:cNvPr id="43038" name="Line 37"/>
            <p:cNvSpPr/>
            <p:nvPr/>
          </p:nvSpPr>
          <p:spPr>
            <a:xfrm>
              <a:off x="4752" y="1968"/>
              <a:ext cx="288" cy="240"/>
            </a:xfrm>
            <a:prstGeom prst="line">
              <a:avLst/>
            </a:prstGeom>
            <a:ln w="9525" cap="flat" cmpd="sng">
              <a:solidFill>
                <a:schemeClr val="tx1"/>
              </a:solidFill>
              <a:prstDash val="solid"/>
              <a:miter/>
              <a:headEnd type="none" w="med" len="med"/>
              <a:tailEnd type="none" w="med" len="med"/>
            </a:ln>
          </p:spPr>
        </p:sp>
        <p:sp>
          <p:nvSpPr>
            <p:cNvPr id="43039" name="Line 38"/>
            <p:cNvSpPr/>
            <p:nvPr/>
          </p:nvSpPr>
          <p:spPr>
            <a:xfrm flipH="1">
              <a:off x="4080" y="1104"/>
              <a:ext cx="144" cy="192"/>
            </a:xfrm>
            <a:prstGeom prst="line">
              <a:avLst/>
            </a:prstGeom>
            <a:ln w="9525" cap="flat" cmpd="sng">
              <a:solidFill>
                <a:schemeClr val="tx1"/>
              </a:solidFill>
              <a:prstDash val="solid"/>
              <a:miter/>
              <a:headEnd type="none" w="med" len="med"/>
              <a:tailEnd type="none" w="med" len="med"/>
            </a:ln>
          </p:spPr>
        </p:sp>
        <p:sp>
          <p:nvSpPr>
            <p:cNvPr id="43040" name="Line 39"/>
            <p:cNvSpPr/>
            <p:nvPr/>
          </p:nvSpPr>
          <p:spPr>
            <a:xfrm flipH="1">
              <a:off x="3648" y="960"/>
              <a:ext cx="384" cy="384"/>
            </a:xfrm>
            <a:prstGeom prst="line">
              <a:avLst/>
            </a:prstGeom>
            <a:ln w="9525" cap="flat" cmpd="sng">
              <a:solidFill>
                <a:schemeClr val="tx1"/>
              </a:solidFill>
              <a:prstDash val="dash"/>
              <a:miter/>
              <a:headEnd type="none" w="med" len="med"/>
              <a:tailEnd type="triangle" w="med" len="med"/>
            </a:ln>
          </p:spPr>
        </p:sp>
        <p:sp>
          <p:nvSpPr>
            <p:cNvPr id="43041" name="Line 40"/>
            <p:cNvSpPr/>
            <p:nvPr/>
          </p:nvSpPr>
          <p:spPr>
            <a:xfrm flipH="1">
              <a:off x="3216" y="1344"/>
              <a:ext cx="432" cy="384"/>
            </a:xfrm>
            <a:prstGeom prst="line">
              <a:avLst/>
            </a:prstGeom>
            <a:ln w="9525" cap="flat" cmpd="sng">
              <a:solidFill>
                <a:schemeClr val="tx1"/>
              </a:solidFill>
              <a:prstDash val="dash"/>
              <a:miter/>
              <a:headEnd type="none" w="med" len="med"/>
              <a:tailEnd type="none" w="med" len="med"/>
            </a:ln>
          </p:spPr>
        </p:sp>
        <p:sp>
          <p:nvSpPr>
            <p:cNvPr id="43042" name="Line 41"/>
            <p:cNvSpPr/>
            <p:nvPr/>
          </p:nvSpPr>
          <p:spPr>
            <a:xfrm>
              <a:off x="3216" y="1728"/>
              <a:ext cx="0" cy="480"/>
            </a:xfrm>
            <a:prstGeom prst="line">
              <a:avLst/>
            </a:prstGeom>
            <a:ln w="9525" cap="flat" cmpd="sng">
              <a:solidFill>
                <a:schemeClr val="tx1"/>
              </a:solidFill>
              <a:prstDash val="dash"/>
              <a:miter/>
              <a:headEnd type="none" w="med" len="med"/>
              <a:tailEnd type="none" w="med" len="med"/>
            </a:ln>
          </p:spPr>
        </p:sp>
        <p:sp>
          <p:nvSpPr>
            <p:cNvPr id="43043" name="Line 42"/>
            <p:cNvSpPr/>
            <p:nvPr/>
          </p:nvSpPr>
          <p:spPr>
            <a:xfrm>
              <a:off x="3216" y="2208"/>
              <a:ext cx="480" cy="0"/>
            </a:xfrm>
            <a:prstGeom prst="line">
              <a:avLst/>
            </a:prstGeom>
            <a:ln w="9525" cap="flat" cmpd="sng">
              <a:solidFill>
                <a:schemeClr val="tx1"/>
              </a:solidFill>
              <a:prstDash val="dash"/>
              <a:miter/>
              <a:headEnd type="none" w="med" len="med"/>
              <a:tailEnd type="none" w="med" len="med"/>
            </a:ln>
          </p:spPr>
        </p:sp>
        <p:sp>
          <p:nvSpPr>
            <p:cNvPr id="43044" name="Line 43"/>
            <p:cNvSpPr/>
            <p:nvPr/>
          </p:nvSpPr>
          <p:spPr>
            <a:xfrm>
              <a:off x="3696" y="2208"/>
              <a:ext cx="0" cy="0"/>
            </a:xfrm>
            <a:prstGeom prst="line">
              <a:avLst/>
            </a:prstGeom>
            <a:ln w="9525" cap="flat" cmpd="sng">
              <a:solidFill>
                <a:schemeClr val="tx1"/>
              </a:solidFill>
              <a:prstDash val="solid"/>
              <a:miter/>
              <a:headEnd type="none" w="med" len="med"/>
              <a:tailEnd type="none" w="med" len="med"/>
            </a:ln>
          </p:spPr>
        </p:sp>
        <p:sp>
          <p:nvSpPr>
            <p:cNvPr id="43045" name="Line 44"/>
            <p:cNvSpPr/>
            <p:nvPr/>
          </p:nvSpPr>
          <p:spPr>
            <a:xfrm flipV="1">
              <a:off x="3696" y="1728"/>
              <a:ext cx="336" cy="480"/>
            </a:xfrm>
            <a:prstGeom prst="line">
              <a:avLst/>
            </a:prstGeom>
            <a:ln w="9525" cap="flat" cmpd="sng">
              <a:solidFill>
                <a:schemeClr val="tx1"/>
              </a:solidFill>
              <a:prstDash val="dash"/>
              <a:miter/>
              <a:headEnd type="none" w="med" len="med"/>
              <a:tailEnd type="triangle" w="med" len="med"/>
            </a:ln>
          </p:spPr>
        </p:sp>
        <p:sp>
          <p:nvSpPr>
            <p:cNvPr id="43046" name="Line 45"/>
            <p:cNvSpPr/>
            <p:nvPr/>
          </p:nvSpPr>
          <p:spPr>
            <a:xfrm>
              <a:off x="4032" y="1776"/>
              <a:ext cx="144" cy="96"/>
            </a:xfrm>
            <a:prstGeom prst="line">
              <a:avLst/>
            </a:prstGeom>
            <a:ln w="9525" cap="flat" cmpd="sng">
              <a:solidFill>
                <a:schemeClr val="tx1"/>
              </a:solidFill>
              <a:prstDash val="dash"/>
              <a:miter/>
              <a:headEnd type="none" w="med" len="med"/>
              <a:tailEnd type="triangle" w="med" len="med"/>
            </a:ln>
          </p:spPr>
        </p:sp>
        <p:sp>
          <p:nvSpPr>
            <p:cNvPr id="43047" name="Line 46"/>
            <p:cNvSpPr/>
            <p:nvPr/>
          </p:nvSpPr>
          <p:spPr>
            <a:xfrm flipH="1">
              <a:off x="3936" y="1872"/>
              <a:ext cx="240" cy="336"/>
            </a:xfrm>
            <a:prstGeom prst="line">
              <a:avLst/>
            </a:prstGeom>
            <a:ln w="9525" cap="flat" cmpd="sng">
              <a:solidFill>
                <a:schemeClr val="tx1"/>
              </a:solidFill>
              <a:prstDash val="dash"/>
              <a:miter/>
              <a:headEnd type="none" w="med" len="med"/>
              <a:tailEnd type="none" w="med" len="med"/>
            </a:ln>
          </p:spPr>
        </p:sp>
        <p:sp>
          <p:nvSpPr>
            <p:cNvPr id="43048" name="Line 47"/>
            <p:cNvSpPr/>
            <p:nvPr/>
          </p:nvSpPr>
          <p:spPr>
            <a:xfrm>
              <a:off x="3936" y="2208"/>
              <a:ext cx="0" cy="336"/>
            </a:xfrm>
            <a:prstGeom prst="line">
              <a:avLst/>
            </a:prstGeom>
            <a:ln w="9525" cap="flat" cmpd="sng">
              <a:solidFill>
                <a:schemeClr val="tx1"/>
              </a:solidFill>
              <a:prstDash val="dash"/>
              <a:miter/>
              <a:headEnd type="none" w="med" len="med"/>
              <a:tailEnd type="none" w="med" len="med"/>
            </a:ln>
          </p:spPr>
        </p:sp>
        <p:sp>
          <p:nvSpPr>
            <p:cNvPr id="43049" name="Line 48"/>
            <p:cNvSpPr/>
            <p:nvPr/>
          </p:nvSpPr>
          <p:spPr>
            <a:xfrm>
              <a:off x="3936" y="2544"/>
              <a:ext cx="480" cy="0"/>
            </a:xfrm>
            <a:prstGeom prst="line">
              <a:avLst/>
            </a:prstGeom>
            <a:ln w="9525" cap="flat" cmpd="sng">
              <a:solidFill>
                <a:schemeClr val="tx1"/>
              </a:solidFill>
              <a:prstDash val="dash"/>
              <a:miter/>
              <a:headEnd type="none" w="med" len="med"/>
              <a:tailEnd type="none" w="med" len="med"/>
            </a:ln>
          </p:spPr>
        </p:sp>
        <p:sp>
          <p:nvSpPr>
            <p:cNvPr id="43050" name="Line 49"/>
            <p:cNvSpPr/>
            <p:nvPr/>
          </p:nvSpPr>
          <p:spPr>
            <a:xfrm flipV="1">
              <a:off x="4416" y="2256"/>
              <a:ext cx="144" cy="288"/>
            </a:xfrm>
            <a:prstGeom prst="line">
              <a:avLst/>
            </a:prstGeom>
            <a:ln w="9525" cap="flat" cmpd="sng">
              <a:solidFill>
                <a:schemeClr val="tx1"/>
              </a:solidFill>
              <a:prstDash val="dash"/>
              <a:miter/>
              <a:headEnd type="none" w="med" len="med"/>
              <a:tailEnd type="none" w="med" len="med"/>
            </a:ln>
          </p:spPr>
        </p:sp>
        <p:sp>
          <p:nvSpPr>
            <p:cNvPr id="43051" name="Line 50"/>
            <p:cNvSpPr/>
            <p:nvPr/>
          </p:nvSpPr>
          <p:spPr>
            <a:xfrm>
              <a:off x="4560" y="2256"/>
              <a:ext cx="96" cy="288"/>
            </a:xfrm>
            <a:prstGeom prst="line">
              <a:avLst/>
            </a:prstGeom>
            <a:ln w="9525" cap="flat" cmpd="sng">
              <a:solidFill>
                <a:schemeClr val="tx1"/>
              </a:solidFill>
              <a:prstDash val="dash"/>
              <a:miter/>
              <a:headEnd type="none" w="med" len="med"/>
              <a:tailEnd type="none" w="med" len="med"/>
            </a:ln>
          </p:spPr>
        </p:sp>
        <p:sp>
          <p:nvSpPr>
            <p:cNvPr id="43052" name="Line 51"/>
            <p:cNvSpPr/>
            <p:nvPr/>
          </p:nvSpPr>
          <p:spPr>
            <a:xfrm>
              <a:off x="4656" y="2544"/>
              <a:ext cx="528" cy="0"/>
            </a:xfrm>
            <a:prstGeom prst="line">
              <a:avLst/>
            </a:prstGeom>
            <a:ln w="9525" cap="flat" cmpd="sng">
              <a:solidFill>
                <a:schemeClr val="tx1"/>
              </a:solidFill>
              <a:prstDash val="dash"/>
              <a:miter/>
              <a:headEnd type="none" w="med" len="med"/>
              <a:tailEnd type="none" w="med" len="med"/>
            </a:ln>
          </p:spPr>
        </p:sp>
        <p:sp>
          <p:nvSpPr>
            <p:cNvPr id="43053" name="Line 52"/>
            <p:cNvSpPr/>
            <p:nvPr/>
          </p:nvSpPr>
          <p:spPr>
            <a:xfrm flipV="1">
              <a:off x="5184" y="2400"/>
              <a:ext cx="96" cy="144"/>
            </a:xfrm>
            <a:prstGeom prst="line">
              <a:avLst/>
            </a:prstGeom>
            <a:ln w="9525" cap="flat" cmpd="sng">
              <a:solidFill>
                <a:schemeClr val="tx1"/>
              </a:solidFill>
              <a:prstDash val="solid"/>
              <a:miter/>
              <a:headEnd type="none" w="med" len="med"/>
              <a:tailEnd type="none" w="med" len="med"/>
            </a:ln>
          </p:spPr>
        </p:sp>
        <p:sp>
          <p:nvSpPr>
            <p:cNvPr id="43054" name="Line 53"/>
            <p:cNvSpPr/>
            <p:nvPr/>
          </p:nvSpPr>
          <p:spPr>
            <a:xfrm>
              <a:off x="5280" y="2160"/>
              <a:ext cx="0" cy="240"/>
            </a:xfrm>
            <a:prstGeom prst="line">
              <a:avLst/>
            </a:prstGeom>
            <a:ln w="9525" cap="flat" cmpd="sng">
              <a:solidFill>
                <a:schemeClr val="tx1"/>
              </a:solidFill>
              <a:prstDash val="dash"/>
              <a:miter/>
              <a:headEnd type="none" w="med" len="med"/>
              <a:tailEnd type="none" w="med" len="med"/>
            </a:ln>
          </p:spPr>
        </p:sp>
        <p:sp>
          <p:nvSpPr>
            <p:cNvPr id="43055" name="Line 54"/>
            <p:cNvSpPr/>
            <p:nvPr/>
          </p:nvSpPr>
          <p:spPr>
            <a:xfrm flipH="1" flipV="1">
              <a:off x="4416" y="1296"/>
              <a:ext cx="864" cy="864"/>
            </a:xfrm>
            <a:prstGeom prst="line">
              <a:avLst/>
            </a:prstGeom>
            <a:ln w="9525" cap="flat" cmpd="sng">
              <a:solidFill>
                <a:schemeClr val="tx1"/>
              </a:solidFill>
              <a:prstDash val="dash"/>
              <a:miter/>
              <a:headEnd type="none" w="med" len="med"/>
              <a:tailEnd type="triangle" w="med" len="med"/>
            </a:ln>
          </p:spPr>
        </p:sp>
        <p:sp>
          <p:nvSpPr>
            <p:cNvPr id="43056" name="Line 55"/>
            <p:cNvSpPr/>
            <p:nvPr/>
          </p:nvSpPr>
          <p:spPr>
            <a:xfrm flipH="1">
              <a:off x="4464" y="1056"/>
              <a:ext cx="288" cy="288"/>
            </a:xfrm>
            <a:prstGeom prst="line">
              <a:avLst/>
            </a:prstGeom>
            <a:ln w="9525" cap="flat" cmpd="sng">
              <a:solidFill>
                <a:schemeClr val="tx1"/>
              </a:solidFill>
              <a:prstDash val="dash"/>
              <a:miter/>
              <a:headEnd type="none" w="med" len="med"/>
              <a:tailEnd type="none" w="med" len="med"/>
            </a:ln>
          </p:spPr>
        </p:sp>
        <p:sp>
          <p:nvSpPr>
            <p:cNvPr id="43057" name="Line 56"/>
            <p:cNvSpPr/>
            <p:nvPr/>
          </p:nvSpPr>
          <p:spPr>
            <a:xfrm flipV="1">
              <a:off x="3696" y="1920"/>
              <a:ext cx="336" cy="528"/>
            </a:xfrm>
            <a:prstGeom prst="line">
              <a:avLst/>
            </a:prstGeom>
            <a:ln w="9525" cap="flat" cmpd="sng">
              <a:solidFill>
                <a:schemeClr val="tx1"/>
              </a:solidFill>
              <a:prstDash val="solid"/>
              <a:miter/>
              <a:headEnd type="none" w="med" len="med"/>
              <a:tailEnd type="triangle" w="med" len="med"/>
            </a:ln>
          </p:spPr>
        </p:sp>
        <p:sp>
          <p:nvSpPr>
            <p:cNvPr id="43058" name="Line 57"/>
            <p:cNvSpPr/>
            <p:nvPr/>
          </p:nvSpPr>
          <p:spPr>
            <a:xfrm>
              <a:off x="3312" y="960"/>
              <a:ext cx="336" cy="240"/>
            </a:xfrm>
            <a:prstGeom prst="line">
              <a:avLst/>
            </a:prstGeom>
            <a:ln w="9525" cap="flat" cmpd="sng">
              <a:solidFill>
                <a:schemeClr val="tx1"/>
              </a:solidFill>
              <a:prstDash val="solid"/>
              <a:miter/>
              <a:headEnd type="none" w="med" len="med"/>
              <a:tailEnd type="triangle" w="med" len="med"/>
            </a:ln>
          </p:spPr>
        </p:sp>
        <p:sp>
          <p:nvSpPr>
            <p:cNvPr id="43059" name="Line 58"/>
            <p:cNvSpPr/>
            <p:nvPr/>
          </p:nvSpPr>
          <p:spPr>
            <a:xfrm flipH="1">
              <a:off x="4656" y="1248"/>
              <a:ext cx="432" cy="0"/>
            </a:xfrm>
            <a:prstGeom prst="line">
              <a:avLst/>
            </a:prstGeom>
            <a:ln w="9525" cap="flat" cmpd="sng">
              <a:solidFill>
                <a:schemeClr val="tx1"/>
              </a:solidFill>
              <a:prstDash val="solid"/>
              <a:miter/>
              <a:headEnd type="none" w="med" len="med"/>
              <a:tailEnd type="triangle" w="med" len="med"/>
            </a:ln>
          </p:spPr>
        </p:sp>
      </p:grpSp>
      <p:sp>
        <p:nvSpPr>
          <p:cNvPr id="43027" name="Text Box 59"/>
          <p:cNvSpPr txBox="1"/>
          <p:nvPr/>
        </p:nvSpPr>
        <p:spPr>
          <a:xfrm>
            <a:off x="3657600" y="1905000"/>
            <a:ext cx="16764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第一次经过</a:t>
            </a:r>
            <a:endParaRPr lang="zh-CN" altLang="en-US" sz="2000" b="1" dirty="0">
              <a:latin typeface="Times New Roman" panose="02020603050405020304" pitchFamily="18" charset="0"/>
            </a:endParaRPr>
          </a:p>
        </p:txBody>
      </p:sp>
      <p:sp>
        <p:nvSpPr>
          <p:cNvPr id="43028" name="Text Box 61"/>
          <p:cNvSpPr txBox="1"/>
          <p:nvPr/>
        </p:nvSpPr>
        <p:spPr>
          <a:xfrm>
            <a:off x="4572000" y="4191000"/>
            <a:ext cx="16002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solidFill>
                  <a:schemeClr val="bg1"/>
                </a:solidFill>
                <a:latin typeface="Times New Roman" panose="02020603050405020304" pitchFamily="18" charset="0"/>
              </a:rPr>
              <a:t>第二次经过</a:t>
            </a:r>
            <a:endParaRPr lang="zh-CN" altLang="en-US" sz="2000" b="1" dirty="0">
              <a:solidFill>
                <a:schemeClr val="bg1"/>
              </a:solidFill>
              <a:latin typeface="Times New Roman" panose="02020603050405020304" pitchFamily="18" charset="0"/>
            </a:endParaRPr>
          </a:p>
        </p:txBody>
      </p:sp>
      <p:sp>
        <p:nvSpPr>
          <p:cNvPr id="43029" name="Text Box 62"/>
          <p:cNvSpPr txBox="1"/>
          <p:nvPr/>
        </p:nvSpPr>
        <p:spPr>
          <a:xfrm>
            <a:off x="4724400" y="4403725"/>
            <a:ext cx="15240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第二次经过</a:t>
            </a:r>
            <a:endParaRPr lang="zh-CN" altLang="en-US" sz="2000" b="1" dirty="0">
              <a:latin typeface="Times New Roman" panose="02020603050405020304" pitchFamily="18" charset="0"/>
            </a:endParaRPr>
          </a:p>
        </p:txBody>
      </p:sp>
      <p:sp>
        <p:nvSpPr>
          <p:cNvPr id="2" name="Text Box 62"/>
          <p:cNvSpPr txBox="1"/>
          <p:nvPr/>
        </p:nvSpPr>
        <p:spPr>
          <a:xfrm>
            <a:off x="7620000" y="2286000"/>
            <a:ext cx="15240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第三次经过</a:t>
            </a:r>
            <a:endParaRPr lang="zh-CN" altLang="en-US" sz="2000" b="1"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457200" y="36512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6.3.2  </a:t>
            </a:r>
            <a:r>
              <a:rPr lang="zh-CN" altLang="en-US" sz="3200" b="1" dirty="0">
                <a:latin typeface="黑体" panose="02010609060101010101" pitchFamily="2" charset="-122"/>
                <a:ea typeface="黑体" panose="02010609060101010101" pitchFamily="2" charset="-122"/>
              </a:rPr>
              <a:t>遍历算法应用</a:t>
            </a:r>
            <a:endParaRPr lang="zh-CN" altLang="en-US" sz="3200" b="1" dirty="0">
              <a:latin typeface="黑体" panose="02010609060101010101" pitchFamily="2" charset="-122"/>
              <a:ea typeface="黑体" panose="02010609060101010101" pitchFamily="2" charset="-122"/>
            </a:endParaRPr>
          </a:p>
        </p:txBody>
      </p:sp>
      <p:sp>
        <p:nvSpPr>
          <p:cNvPr id="54275" name="Text Box 3"/>
          <p:cNvSpPr txBox="1"/>
          <p:nvPr/>
        </p:nvSpPr>
        <p:spPr>
          <a:xfrm>
            <a:off x="533400" y="1135063"/>
            <a:ext cx="8305800" cy="1814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        </a:t>
            </a:r>
            <a:r>
              <a:rPr lang="zh-CN" altLang="en-US" dirty="0">
                <a:latin typeface="仿宋" panose="02010609060101010101" charset="-122"/>
                <a:ea typeface="仿宋" panose="02010609060101010101" charset="-122"/>
              </a:rPr>
              <a:t>二叉树的遍历运算是一个重要的基础。在实际应用中，一是重点理解</a:t>
            </a:r>
            <a:r>
              <a:rPr lang="zh-CN" altLang="en-US" b="1" dirty="0">
                <a:solidFill>
                  <a:srgbClr val="FF0000"/>
                </a:solidFill>
                <a:latin typeface="仿宋" panose="02010609060101010101" charset="-122"/>
                <a:ea typeface="仿宋" panose="02010609060101010101" charset="-122"/>
              </a:rPr>
              <a:t>访问根结点操作的含义</a:t>
            </a:r>
            <a:r>
              <a:rPr lang="zh-CN" altLang="en-US" dirty="0">
                <a:latin typeface="仿宋" panose="02010609060101010101" charset="-122"/>
                <a:ea typeface="仿宋" panose="02010609060101010101" charset="-122"/>
              </a:rPr>
              <a:t>，二是注意对具体的实现问题</a:t>
            </a:r>
            <a:r>
              <a:rPr lang="zh-CN" altLang="en-US" b="1" dirty="0">
                <a:solidFill>
                  <a:srgbClr val="FF0000"/>
                </a:solidFill>
                <a:latin typeface="仿宋" panose="02010609060101010101" charset="-122"/>
                <a:ea typeface="仿宋" panose="02010609060101010101" charset="-122"/>
              </a:rPr>
              <a:t>是否需要考虑遍历的次序</a:t>
            </a:r>
            <a:r>
              <a:rPr lang="zh-CN" altLang="en-US" dirty="0">
                <a:latin typeface="仿宋" panose="02010609060101010101" charset="-122"/>
                <a:ea typeface="仿宋" panose="02010609060101010101" charset="-122"/>
              </a:rPr>
              <a:t>问题。</a:t>
            </a:r>
            <a:endParaRPr lang="zh-CN" altLang="en-US" dirty="0">
              <a:latin typeface="仿宋" panose="02010609060101010101" charset="-122"/>
              <a:ea typeface="仿宋" panose="02010609060101010101" charset="-122"/>
            </a:endParaRPr>
          </a:p>
        </p:txBody>
      </p:sp>
      <p:sp>
        <p:nvSpPr>
          <p:cNvPr id="54276" name="Text Box 4"/>
          <p:cNvSpPr txBox="1"/>
          <p:nvPr/>
        </p:nvSpPr>
        <p:spPr>
          <a:xfrm>
            <a:off x="533400" y="3200400"/>
            <a:ext cx="8229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黑体" panose="02010609060101010101" pitchFamily="2" charset="-122"/>
                <a:ea typeface="黑体" panose="02010609060101010101" pitchFamily="2" charset="-122"/>
              </a:rPr>
              <a:t>1. </a:t>
            </a:r>
            <a:r>
              <a:rPr lang="zh-CN" altLang="en-US" b="1" dirty="0">
                <a:latin typeface="黑体" panose="02010609060101010101" pitchFamily="2" charset="-122"/>
                <a:ea typeface="黑体" panose="02010609060101010101" pitchFamily="2" charset="-122"/>
              </a:rPr>
              <a:t>输出二叉树中的结点</a:t>
            </a:r>
            <a:endParaRPr lang="zh-CN" altLang="en-US" b="1" dirty="0">
              <a:latin typeface="黑体" panose="02010609060101010101" pitchFamily="2" charset="-122"/>
              <a:ea typeface="黑体" panose="02010609060101010101" pitchFamily="2" charset="-122"/>
            </a:endParaRPr>
          </a:p>
        </p:txBody>
      </p:sp>
      <p:sp>
        <p:nvSpPr>
          <p:cNvPr id="54277" name="Text Box 5"/>
          <p:cNvSpPr txBox="1"/>
          <p:nvPr/>
        </p:nvSpPr>
        <p:spPr>
          <a:xfrm>
            <a:off x="533400" y="3886200"/>
            <a:ext cx="8382000" cy="1384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遍历算法将走遍二叉树中的每一个结点，故输出二叉树中结点并无次序要求，因此可用任一种算法来完成。</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468313" y="260350"/>
            <a:ext cx="81534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黑体" panose="02010609060101010101" pitchFamily="2" charset="-122"/>
                <a:ea typeface="黑体" panose="02010609060101010101" pitchFamily="2" charset="-122"/>
              </a:rPr>
              <a:t>先序遍历</a:t>
            </a:r>
            <a:r>
              <a:rPr lang="zh-CN" altLang="en-US" b="1" dirty="0">
                <a:latin typeface="黑体" panose="02010609060101010101" pitchFamily="2" charset="-122"/>
                <a:ea typeface="黑体" panose="02010609060101010101" pitchFamily="2" charset="-122"/>
              </a:rPr>
              <a:t>输出二叉树中的结点</a:t>
            </a:r>
            <a:endParaRPr lang="zh-CN" altLang="en-US" b="1" dirty="0">
              <a:latin typeface="黑体" panose="02010609060101010101" pitchFamily="2" charset="-122"/>
              <a:ea typeface="黑体" panose="02010609060101010101" pitchFamily="2" charset="-122"/>
            </a:endParaRPr>
          </a:p>
        </p:txBody>
      </p:sp>
      <p:sp>
        <p:nvSpPr>
          <p:cNvPr id="55299" name="Text Box 3"/>
          <p:cNvSpPr txBox="1"/>
          <p:nvPr/>
        </p:nvSpPr>
        <p:spPr>
          <a:xfrm>
            <a:off x="609600" y="1052513"/>
            <a:ext cx="8229600" cy="44926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void  PreOrder(</a:t>
            </a:r>
            <a:r>
              <a:rPr lang="en-US" altLang="zh-CN" sz="2200" b="1" dirty="0">
                <a:latin typeface="宋体" panose="02010600030101010101" pitchFamily="2" charset="-122"/>
              </a:rPr>
              <a:t>BiTree </a:t>
            </a:r>
            <a:r>
              <a:rPr lang="en-US" altLang="zh-CN" sz="2200" b="1" dirty="0">
                <a:latin typeface="Times New Roman" panose="02020603050405020304" pitchFamily="18" charset="0"/>
              </a:rPr>
              <a:t>root) </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先序遍历输出二叉树结点</a:t>
            </a:r>
            <a:r>
              <a:rPr lang="en-US" altLang="zh-CN" sz="2200" b="1" dirty="0">
                <a:latin typeface="Times New Roman" panose="02020603050405020304" pitchFamily="18" charset="0"/>
              </a:rPr>
              <a:t>, root</a:t>
            </a:r>
            <a:r>
              <a:rPr lang="zh-CN" altLang="en-US" sz="2200" b="1" dirty="0">
                <a:latin typeface="Times New Roman" panose="02020603050405020304" pitchFamily="18" charset="0"/>
              </a:rPr>
              <a:t>为指向二叉树根结点的指针 *</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	if (root!=NULL)</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printf (root -&gt;data);     /* </a:t>
            </a:r>
            <a:r>
              <a:rPr lang="zh-CN" altLang="en-US" sz="2200" b="1" dirty="0">
                <a:latin typeface="Times New Roman" panose="02020603050405020304" pitchFamily="18" charset="0"/>
              </a:rPr>
              <a:t>输出根结点 *</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PreOrder(root -&gt;LChild);  /* </a:t>
            </a:r>
            <a:r>
              <a:rPr lang="zh-CN" altLang="en-US" sz="2200" b="1" dirty="0">
                <a:latin typeface="Times New Roman" panose="02020603050405020304" pitchFamily="18" charset="0"/>
              </a:rPr>
              <a:t>先序遍历左子树 *</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PreOrder(root -&gt;RChild);  /* </a:t>
            </a:r>
            <a:r>
              <a:rPr lang="zh-CN" altLang="en-US" sz="2200" b="1" dirty="0">
                <a:latin typeface="Times New Roman" panose="02020603050405020304" pitchFamily="18" charset="0"/>
              </a:rPr>
              <a:t>先序遍历右子树 *</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200" b="1" dirty="0">
                <a:latin typeface="Times New Roman" panose="02020603050405020304" pitchFamily="18" charset="0"/>
              </a:rPr>
              <a:t>	}</a:t>
            </a:r>
            <a:endParaRPr lang="en-US" altLang="zh-CN" sz="2200" b="1" dirty="0">
              <a:latin typeface="Times New Roman" panose="02020603050405020304" pitchFamily="18" charset="0"/>
            </a:endParaRPr>
          </a:p>
          <a:p>
            <a:pPr marL="0" lvl="0" indent="0" eaLnBrk="1" hangingPunct="1">
              <a:lnSpc>
                <a:spcPct val="100000"/>
              </a:lnSpc>
              <a:spcBef>
                <a:spcPct val="50000"/>
              </a:spcBef>
              <a:buFontTx/>
              <a:buNone/>
            </a:pPr>
            <a:r>
              <a:rPr lang="en-US" altLang="zh-CN" sz="2200" b="1" dirty="0">
                <a:latin typeface="Times New Roman" panose="02020603050405020304" pitchFamily="18" charset="0"/>
              </a:rPr>
              <a:t>        } </a:t>
            </a:r>
            <a:endParaRPr lang="en-US" altLang="zh-CN" sz="2200" b="1"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p:nvPr/>
        </p:nvSpPr>
        <p:spPr>
          <a:xfrm>
            <a:off x="381000" y="44450"/>
            <a:ext cx="83820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2. </a:t>
            </a:r>
            <a:r>
              <a:rPr lang="zh-CN" altLang="en-US" sz="3200" b="1" dirty="0">
                <a:latin typeface="黑体" panose="02010609060101010101" pitchFamily="2" charset="-122"/>
                <a:ea typeface="黑体" panose="02010609060101010101" pitchFamily="2" charset="-122"/>
              </a:rPr>
              <a:t>输出二叉树中的叶子结点</a:t>
            </a:r>
            <a:endParaRPr lang="zh-CN" altLang="en-US" sz="3200" b="1" dirty="0">
              <a:latin typeface="黑体" panose="02010609060101010101" pitchFamily="2" charset="-122"/>
              <a:ea typeface="黑体" panose="02010609060101010101" pitchFamily="2" charset="-122"/>
            </a:endParaRPr>
          </a:p>
        </p:txBody>
      </p:sp>
      <p:sp>
        <p:nvSpPr>
          <p:cNvPr id="56323" name="Text Box 3"/>
          <p:cNvSpPr txBox="1"/>
          <p:nvPr/>
        </p:nvSpPr>
        <p:spPr>
          <a:xfrm>
            <a:off x="250825" y="765175"/>
            <a:ext cx="864235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条件：判断结点既没有左孩子，又没有右孩子时，则输出该结点。</a:t>
            </a:r>
            <a:endParaRPr lang="zh-CN" altLang="en-US" dirty="0">
              <a:latin typeface="华文仿宋" panose="02010600040101010101" pitchFamily="2" charset="-122"/>
              <a:ea typeface="华文仿宋" panose="02010600040101010101" pitchFamily="2" charset="-122"/>
            </a:endParaRPr>
          </a:p>
        </p:txBody>
      </p:sp>
      <p:sp>
        <p:nvSpPr>
          <p:cNvPr id="56324" name="Text Box 4"/>
          <p:cNvSpPr txBox="1"/>
          <p:nvPr/>
        </p:nvSpPr>
        <p:spPr>
          <a:xfrm>
            <a:off x="403225" y="1773238"/>
            <a:ext cx="8077200" cy="50158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PreOrder(</a:t>
            </a:r>
            <a:r>
              <a:rPr lang="en-US" altLang="zh-CN" sz="2000" b="1" dirty="0">
                <a:latin typeface="宋体" panose="02010600030101010101" pitchFamily="2" charset="-122"/>
              </a:rPr>
              <a:t>BiTree </a:t>
            </a:r>
            <a:r>
              <a:rPr lang="en-US" altLang="zh-CN" sz="2000" b="1" dirty="0">
                <a:latin typeface="Times New Roman" panose="02020603050405020304" pitchFamily="18" charset="0"/>
              </a:rPr>
              <a:t>root)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zh-CN" altLang="en-US" sz="2000" b="1" dirty="0">
                <a:solidFill>
                  <a:srgbClr val="FF0000"/>
                </a:solidFill>
                <a:latin typeface="Times New Roman" panose="02020603050405020304" pitchFamily="18" charset="0"/>
              </a:rPr>
              <a:t>先序遍历</a:t>
            </a:r>
            <a:r>
              <a:rPr lang="zh-CN" altLang="en-US" sz="2000" b="1" dirty="0">
                <a:latin typeface="Times New Roman" panose="02020603050405020304" pitchFamily="18" charset="0"/>
              </a:rPr>
              <a:t>输出二叉树中叶结点 </a:t>
            </a:r>
            <a:r>
              <a:rPr lang="en-US" altLang="zh-CN" sz="2000" b="1" dirty="0">
                <a:latin typeface="Times New Roman" panose="02020603050405020304" pitchFamily="18" charset="0"/>
              </a:rPr>
              <a:t>, root</a:t>
            </a:r>
            <a:r>
              <a:rPr lang="zh-CN" altLang="en-US" sz="2000" b="1" dirty="0">
                <a:latin typeface="Times New Roman" panose="02020603050405020304" pitchFamily="18" charset="0"/>
              </a:rPr>
              <a:t>为指向二叉树根结点的指针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(root!=NULL)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a:t>
            </a:r>
            <a:r>
              <a:rPr lang="en-US" altLang="zh-CN" sz="2000" b="1" dirty="0">
                <a:solidFill>
                  <a:srgbClr val="FF0000"/>
                </a:solidFill>
                <a:latin typeface="Times New Roman" panose="02020603050405020304" pitchFamily="18" charset="0"/>
              </a:rPr>
              <a:t>root -&gt;LChild==NULL</a:t>
            </a:r>
            <a:r>
              <a:rPr lang="en-US" altLang="zh-CN" sz="2000" b="1" dirty="0">
                <a:latin typeface="Times New Roman" panose="02020603050405020304" pitchFamily="18" charset="0"/>
              </a:rPr>
              <a:t> </a:t>
            </a:r>
            <a:r>
              <a:rPr lang="en-US" altLang="zh-CN" sz="2000" b="1" dirty="0">
                <a:solidFill>
                  <a:schemeClr val="accent1"/>
                </a:solidFill>
                <a:latin typeface="Times New Roman" panose="02020603050405020304" pitchFamily="18" charset="0"/>
              </a:rPr>
              <a:t>&amp;&amp;</a:t>
            </a:r>
            <a:r>
              <a:rPr lang="en-US" altLang="zh-CN" sz="2000" b="1" dirty="0">
                <a:solidFill>
                  <a:srgbClr val="FF0000"/>
                </a:solidFill>
                <a:latin typeface="Times New Roman" panose="02020603050405020304" pitchFamily="18" charset="0"/>
              </a:rPr>
              <a:t> root -&gt;RChild==NULL</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printf (root -&gt;data);                 /* </a:t>
            </a:r>
            <a:r>
              <a:rPr lang="zh-CN" altLang="en-US" sz="2000" b="1" dirty="0">
                <a:latin typeface="Times New Roman" panose="02020603050405020304" pitchFamily="18" charset="0"/>
              </a:rPr>
              <a:t>输出叶结点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PreOrder(root -&gt;LChild);               /* </a:t>
            </a:r>
            <a:r>
              <a:rPr lang="zh-CN" altLang="en-US" sz="2000" b="1" dirty="0">
                <a:latin typeface="Times New Roman" panose="02020603050405020304" pitchFamily="18" charset="0"/>
              </a:rPr>
              <a:t>先序遍历左子树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PreOrder(root -&gt;RChild);               /* </a:t>
            </a:r>
            <a:r>
              <a:rPr lang="zh-CN" altLang="en-US" sz="2000" b="1" dirty="0">
                <a:latin typeface="Times New Roman" panose="02020603050405020304" pitchFamily="18" charset="0"/>
              </a:rPr>
              <a:t>先序遍历右子树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395288" y="115888"/>
            <a:ext cx="8305800" cy="5857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3. </a:t>
            </a:r>
            <a:r>
              <a:rPr lang="zh-CN" altLang="en-US" sz="3200" b="1" dirty="0">
                <a:latin typeface="黑体" panose="02010609060101010101" pitchFamily="2" charset="-122"/>
                <a:ea typeface="黑体" panose="02010609060101010101" pitchFamily="2" charset="-122"/>
              </a:rPr>
              <a:t>统计叶子结点数目</a:t>
            </a:r>
            <a:endParaRPr lang="zh-CN" altLang="en-US" sz="3200" b="1" dirty="0">
              <a:latin typeface="黑体" panose="02010609060101010101" pitchFamily="2" charset="-122"/>
              <a:ea typeface="黑体" panose="02010609060101010101" pitchFamily="2" charset="-122"/>
            </a:endParaRPr>
          </a:p>
        </p:txBody>
      </p:sp>
      <p:sp>
        <p:nvSpPr>
          <p:cNvPr id="57347" name="Text Box 3"/>
          <p:cNvSpPr txBox="1"/>
          <p:nvPr/>
        </p:nvSpPr>
        <p:spPr>
          <a:xfrm>
            <a:off x="471488" y="1412875"/>
            <a:ext cx="8229600" cy="50165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宋体" panose="02010600030101010101" pitchFamily="2" charset="-122"/>
              </a:rPr>
              <a:t>/* </a:t>
            </a:r>
            <a:r>
              <a:rPr lang="en-US" altLang="zh-CN" sz="2000" b="1" dirty="0">
                <a:solidFill>
                  <a:srgbClr val="FF0000"/>
                </a:solidFill>
                <a:latin typeface="宋体" panose="02010600030101010101" pitchFamily="2" charset="-122"/>
              </a:rPr>
              <a:t>LeafCount</a:t>
            </a:r>
            <a:r>
              <a:rPr lang="zh-CN" altLang="en-US" sz="2000" b="1" dirty="0">
                <a:latin typeface="宋体" panose="02010600030101010101" pitchFamily="2" charset="-122"/>
              </a:rPr>
              <a:t>保存叶子结点数目的</a:t>
            </a:r>
            <a:r>
              <a:rPr lang="zh-CN" altLang="en-US" sz="2000" b="1" dirty="0">
                <a:solidFill>
                  <a:srgbClr val="FF0000"/>
                </a:solidFill>
                <a:latin typeface="宋体" panose="02010600030101010101" pitchFamily="2" charset="-122"/>
              </a:rPr>
              <a:t>全局变量</a:t>
            </a:r>
            <a:r>
              <a:rPr lang="en-US" altLang="zh-CN" sz="2000" b="1" dirty="0">
                <a:solidFill>
                  <a:srgbClr val="FF0000"/>
                </a:solidFill>
                <a:latin typeface="宋体" panose="02010600030101010101" pitchFamily="2" charset="-122"/>
              </a:rPr>
              <a:t>,</a:t>
            </a:r>
            <a:r>
              <a:rPr lang="zh-CN" altLang="en-US" sz="2000" b="1" dirty="0">
                <a:latin typeface="宋体" panose="02010600030101010101" pitchFamily="2" charset="-122"/>
              </a:rPr>
              <a:t>调用之前初始化值为</a:t>
            </a:r>
            <a:r>
              <a:rPr lang="en-US" altLang="zh-CN" sz="2000" b="1" dirty="0">
                <a:latin typeface="宋体" panose="02010600030101010101" pitchFamily="2" charset="-122"/>
              </a:rPr>
              <a:t>0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void leaf(BiTree 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if(root!=NULL)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leaf(root-&gt;LChild);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leaf(root-&gt;RChild);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(root -&gt;LChild==NULL &amp;&amp; root -&gt;RChild==NULL)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LeafCount++;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宋体" panose="02010600030101010101" pitchFamily="2" charset="-122"/>
              </a:rPr>
              <a:t>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sp>
        <p:nvSpPr>
          <p:cNvPr id="57348" name="Text Box 4"/>
          <p:cNvSpPr txBox="1"/>
          <p:nvPr/>
        </p:nvSpPr>
        <p:spPr>
          <a:xfrm>
            <a:off x="411163" y="714375"/>
            <a:ext cx="2895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方法一：</a:t>
            </a:r>
            <a:endParaRPr lang="zh-CN" altLang="en-US" b="1" dirty="0">
              <a:solidFill>
                <a:srgbClr val="FF0000"/>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3"/>
          <p:cNvSpPr txBox="1"/>
          <p:nvPr/>
        </p:nvSpPr>
        <p:spPr>
          <a:xfrm>
            <a:off x="147320" y="521970"/>
            <a:ext cx="8610600" cy="62471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采用递归算法，如果是空树，返回</a:t>
            </a:r>
            <a:r>
              <a:rPr lang="en-US" altLang="zh-CN" sz="2000" b="1" dirty="0">
                <a:latin typeface="Times New Roman" panose="02020603050405020304" pitchFamily="18" charset="0"/>
              </a:rPr>
              <a:t>0</a:t>
            </a:r>
            <a:r>
              <a:rPr lang="zh-CN" altLang="en-US" sz="2000" b="1" dirty="0">
                <a:latin typeface="Times New Roman" panose="02020603050405020304" pitchFamily="18" charset="0"/>
              </a:rPr>
              <a:t>；如果只有一个结点，返回</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；否则为左右子树的叶子结点数之和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int leaf(BiTree 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int LeafCount;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if(root==NULL)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LeafCount =0;</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 if((root-&gt;LChild==NULL)&amp;&amp;(root-&gt;RChild==NULL))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b="1" dirty="0">
                <a:latin typeface="Times New Roman" panose="02020603050405020304" pitchFamily="18" charset="0"/>
                <a:sym typeface="+mn-ea"/>
              </a:rPr>
              <a:t>LeafCount </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LeafCount =leaf(root-&gt;LChild)+leaf(root-&gt;RChild);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r>
              <a:rPr lang="zh-CN" altLang="en-US" sz="2000" b="1" dirty="0">
                <a:latin typeface="Times New Roman" panose="02020603050405020304" pitchFamily="18" charset="0"/>
              </a:rPr>
              <a:t>叶子数为左右子树的叶子数目之和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return LeafCount;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p:txBody>
      </p:sp>
      <p:sp>
        <p:nvSpPr>
          <p:cNvPr id="58371" name="Text Box 5"/>
          <p:cNvSpPr txBox="1"/>
          <p:nvPr/>
        </p:nvSpPr>
        <p:spPr>
          <a:xfrm>
            <a:off x="0" y="0"/>
            <a:ext cx="1428750"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F0000"/>
                </a:solidFill>
                <a:latin typeface="Times New Roman" panose="02020603050405020304" pitchFamily="18" charset="0"/>
              </a:rPr>
              <a:t>方法二</a:t>
            </a:r>
            <a:endParaRPr lang="zh-CN" altLang="en-US" b="1" dirty="0">
              <a:solidFill>
                <a:srgbClr val="FF0000"/>
              </a:solidFill>
              <a:latin typeface="Times New Roman" panose="02020603050405020304" pitchFamily="18" charset="0"/>
            </a:endParaRPr>
          </a:p>
        </p:txBody>
      </p:sp>
      <p:grpSp>
        <p:nvGrpSpPr>
          <p:cNvPr id="38915" name="Group 21"/>
          <p:cNvGrpSpPr/>
          <p:nvPr/>
        </p:nvGrpSpPr>
        <p:grpSpPr>
          <a:xfrm>
            <a:off x="5450205" y="122682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8914" name="文本框 678913"/>
          <p:cNvSpPr txBox="1"/>
          <p:nvPr/>
        </p:nvSpPr>
        <p:spPr>
          <a:xfrm>
            <a:off x="468313" y="4149725"/>
            <a:ext cx="8281987" cy="2111375"/>
          </a:xfrm>
          <a:prstGeom prst="rect">
            <a:avLst/>
          </a:prstGeom>
          <a:solidFill>
            <a:srgbClr val="666699"/>
          </a:solidFill>
          <a:ln w="9525" cap="flat" cmpd="sng">
            <a:solidFill>
              <a:srgbClr val="FFCC00"/>
            </a:solidFill>
            <a:prstDash val="solid"/>
            <a:miter/>
            <a:headEnd type="none" w="med" len="med"/>
            <a:tailEnd type="none" w="med" len="med"/>
          </a:ln>
        </p:spPr>
        <p:txBody>
          <a:bodyPr>
            <a:spAutoFit/>
          </a:bodyPr>
          <a:p>
            <a:r>
              <a:rPr lang="en-US" altLang="zh-CN" sz="4400" b="1">
                <a:solidFill>
                  <a:srgbClr val="FFFF99"/>
                </a:solidFill>
                <a:latin typeface="Times New Roman" panose="02020603050405020304" pitchFamily="18" charset="0"/>
              </a:rPr>
              <a:t>R={&lt;A,B&gt;,&lt;A,C&gt;,&lt;A,D&gt;,&lt;B,E&gt;,</a:t>
            </a:r>
            <a:endParaRPr lang="en-US" altLang="zh-CN" sz="4400" b="1">
              <a:solidFill>
                <a:srgbClr val="FFFF99"/>
              </a:solidFill>
              <a:latin typeface="Times New Roman" panose="02020603050405020304" pitchFamily="18" charset="0"/>
            </a:endParaRPr>
          </a:p>
          <a:p>
            <a:r>
              <a:rPr lang="en-US" altLang="zh-CN" sz="4400" b="1">
                <a:solidFill>
                  <a:srgbClr val="FFFF99"/>
                </a:solidFill>
                <a:latin typeface="Times New Roman" panose="02020603050405020304" pitchFamily="18" charset="0"/>
              </a:rPr>
              <a:t>&lt;B,F&gt;,&lt;C,G&gt;,&lt;D,H&gt;,&lt;D,I&gt;,</a:t>
            </a:r>
            <a:endParaRPr lang="en-US" altLang="zh-CN" sz="4400" b="1">
              <a:solidFill>
                <a:srgbClr val="FFFF99"/>
              </a:solidFill>
              <a:latin typeface="Times New Roman" panose="02020603050405020304" pitchFamily="18" charset="0"/>
            </a:endParaRPr>
          </a:p>
          <a:p>
            <a:r>
              <a:rPr lang="en-US" altLang="zh-CN" sz="4400" b="1">
                <a:solidFill>
                  <a:srgbClr val="FFFF99"/>
                </a:solidFill>
                <a:latin typeface="Times New Roman" panose="02020603050405020304" pitchFamily="18" charset="0"/>
              </a:rPr>
              <a:t>&lt;D,J&gt;,&lt;E,K&gt;,&lt;E,L&gt;,&lt;H,M&gt;}</a:t>
            </a:r>
            <a:endParaRPr lang="en-US" altLang="zh-CN" sz="4400" b="1">
              <a:solidFill>
                <a:srgbClr val="FFFF99"/>
              </a:solidFill>
              <a:latin typeface="Times New Roman" panose="02020603050405020304" pitchFamily="18" charset="0"/>
            </a:endParaRPr>
          </a:p>
        </p:txBody>
      </p:sp>
      <p:grpSp>
        <p:nvGrpSpPr>
          <p:cNvPr id="678915" name="组合 678914"/>
          <p:cNvGrpSpPr/>
          <p:nvPr/>
        </p:nvGrpSpPr>
        <p:grpSpPr>
          <a:xfrm>
            <a:off x="1692275" y="360363"/>
            <a:ext cx="5688013" cy="3500437"/>
            <a:chOff x="2640" y="560"/>
            <a:chExt cx="2832" cy="1952"/>
          </a:xfrm>
        </p:grpSpPr>
        <p:sp>
          <p:nvSpPr>
            <p:cNvPr id="678916" name="直接连接符 678915"/>
            <p:cNvSpPr/>
            <p:nvPr/>
          </p:nvSpPr>
          <p:spPr>
            <a:xfrm>
              <a:off x="4992" y="1392"/>
              <a:ext cx="288" cy="336"/>
            </a:xfrm>
            <a:prstGeom prst="line">
              <a:avLst/>
            </a:prstGeom>
            <a:ln w="38100" cap="flat" cmpd="sng">
              <a:solidFill>
                <a:srgbClr val="009900"/>
              </a:solidFill>
              <a:prstDash val="solid"/>
              <a:headEnd type="none" w="med" len="med"/>
              <a:tailEnd type="none" w="med" len="med"/>
            </a:ln>
          </p:spPr>
        </p:sp>
        <p:sp>
          <p:nvSpPr>
            <p:cNvPr id="678917" name="直接连接符 678916"/>
            <p:cNvSpPr/>
            <p:nvPr/>
          </p:nvSpPr>
          <p:spPr>
            <a:xfrm flipH="1">
              <a:off x="4464" y="1392"/>
              <a:ext cx="288" cy="288"/>
            </a:xfrm>
            <a:prstGeom prst="line">
              <a:avLst/>
            </a:prstGeom>
            <a:ln w="38100" cap="flat" cmpd="sng">
              <a:solidFill>
                <a:srgbClr val="009900"/>
              </a:solidFill>
              <a:prstDash val="solid"/>
              <a:headEnd type="none" w="med" len="med"/>
              <a:tailEnd type="none" w="med" len="med"/>
            </a:ln>
          </p:spPr>
        </p:sp>
        <p:sp>
          <p:nvSpPr>
            <p:cNvPr id="678918" name="直接连接符 678917"/>
            <p:cNvSpPr/>
            <p:nvPr/>
          </p:nvSpPr>
          <p:spPr>
            <a:xfrm>
              <a:off x="4848" y="1440"/>
              <a:ext cx="0" cy="240"/>
            </a:xfrm>
            <a:prstGeom prst="line">
              <a:avLst/>
            </a:prstGeom>
            <a:ln w="38100" cap="flat" cmpd="sng">
              <a:solidFill>
                <a:srgbClr val="009900"/>
              </a:solidFill>
              <a:prstDash val="solid"/>
              <a:headEnd type="none" w="med" len="med"/>
              <a:tailEnd type="none" w="med" len="med"/>
            </a:ln>
          </p:spPr>
        </p:sp>
        <p:sp>
          <p:nvSpPr>
            <p:cNvPr id="678919" name="直接连接符 678918"/>
            <p:cNvSpPr/>
            <p:nvPr/>
          </p:nvSpPr>
          <p:spPr>
            <a:xfrm>
              <a:off x="4464" y="1968"/>
              <a:ext cx="0" cy="288"/>
            </a:xfrm>
            <a:prstGeom prst="line">
              <a:avLst/>
            </a:prstGeom>
            <a:ln w="38100" cap="flat" cmpd="sng">
              <a:solidFill>
                <a:srgbClr val="009900"/>
              </a:solidFill>
              <a:prstDash val="solid"/>
              <a:headEnd type="none" w="med" len="med"/>
              <a:tailEnd type="none" w="med" len="med"/>
            </a:ln>
          </p:spPr>
        </p:sp>
        <p:sp>
          <p:nvSpPr>
            <p:cNvPr id="678920" name="直接连接符 678919"/>
            <p:cNvSpPr/>
            <p:nvPr/>
          </p:nvSpPr>
          <p:spPr>
            <a:xfrm>
              <a:off x="4128" y="816"/>
              <a:ext cx="672" cy="384"/>
            </a:xfrm>
            <a:prstGeom prst="line">
              <a:avLst/>
            </a:prstGeom>
            <a:ln w="38100" cap="flat" cmpd="sng">
              <a:solidFill>
                <a:srgbClr val="009900"/>
              </a:solidFill>
              <a:prstDash val="solid"/>
              <a:headEnd type="none" w="med" len="med"/>
              <a:tailEnd type="none" w="med" len="med"/>
            </a:ln>
          </p:spPr>
        </p:sp>
        <p:sp>
          <p:nvSpPr>
            <p:cNvPr id="678921" name="直接连接符 678920"/>
            <p:cNvSpPr/>
            <p:nvPr/>
          </p:nvSpPr>
          <p:spPr>
            <a:xfrm flipH="1">
              <a:off x="3312" y="816"/>
              <a:ext cx="576" cy="384"/>
            </a:xfrm>
            <a:prstGeom prst="line">
              <a:avLst/>
            </a:prstGeom>
            <a:ln w="38100" cap="flat" cmpd="sng">
              <a:solidFill>
                <a:srgbClr val="009900"/>
              </a:solidFill>
              <a:prstDash val="solid"/>
              <a:headEnd type="none" w="med" len="med"/>
              <a:tailEnd type="none" w="med" len="med"/>
            </a:ln>
          </p:spPr>
        </p:sp>
        <p:sp>
          <p:nvSpPr>
            <p:cNvPr id="678922" name="直接连接符 678921"/>
            <p:cNvSpPr/>
            <p:nvPr/>
          </p:nvSpPr>
          <p:spPr>
            <a:xfrm>
              <a:off x="4032" y="864"/>
              <a:ext cx="0" cy="1104"/>
            </a:xfrm>
            <a:prstGeom prst="line">
              <a:avLst/>
            </a:prstGeom>
            <a:ln w="38100" cap="flat" cmpd="sng">
              <a:solidFill>
                <a:srgbClr val="009900"/>
              </a:solidFill>
              <a:prstDash val="solid"/>
              <a:headEnd type="none" w="med" len="med"/>
              <a:tailEnd type="none" w="med" len="med"/>
            </a:ln>
          </p:spPr>
        </p:sp>
        <p:sp>
          <p:nvSpPr>
            <p:cNvPr id="678923" name="直接连接符 678922"/>
            <p:cNvSpPr/>
            <p:nvPr/>
          </p:nvSpPr>
          <p:spPr>
            <a:xfrm>
              <a:off x="3360" y="1392"/>
              <a:ext cx="144" cy="336"/>
            </a:xfrm>
            <a:prstGeom prst="line">
              <a:avLst/>
            </a:prstGeom>
            <a:ln w="38100" cap="flat" cmpd="sng">
              <a:solidFill>
                <a:srgbClr val="009900"/>
              </a:solidFill>
              <a:prstDash val="solid"/>
              <a:headEnd type="none" w="med" len="med"/>
              <a:tailEnd type="none" w="med" len="med"/>
            </a:ln>
          </p:spPr>
        </p:sp>
        <p:sp>
          <p:nvSpPr>
            <p:cNvPr id="678924" name="直接连接符 678923"/>
            <p:cNvSpPr/>
            <p:nvPr/>
          </p:nvSpPr>
          <p:spPr>
            <a:xfrm>
              <a:off x="3120" y="1920"/>
              <a:ext cx="144" cy="288"/>
            </a:xfrm>
            <a:prstGeom prst="line">
              <a:avLst/>
            </a:prstGeom>
            <a:ln w="38100" cap="flat" cmpd="sng">
              <a:solidFill>
                <a:srgbClr val="009900"/>
              </a:solidFill>
              <a:prstDash val="solid"/>
              <a:headEnd type="none" w="med" len="med"/>
              <a:tailEnd type="none" w="med" len="med"/>
            </a:ln>
          </p:spPr>
        </p:sp>
        <p:sp>
          <p:nvSpPr>
            <p:cNvPr id="678925" name="直接连接符 678924"/>
            <p:cNvSpPr/>
            <p:nvPr/>
          </p:nvSpPr>
          <p:spPr>
            <a:xfrm flipH="1">
              <a:off x="2784" y="1392"/>
              <a:ext cx="432" cy="960"/>
            </a:xfrm>
            <a:prstGeom prst="line">
              <a:avLst/>
            </a:prstGeom>
            <a:ln w="38100" cap="flat" cmpd="sng">
              <a:solidFill>
                <a:srgbClr val="009900"/>
              </a:solidFill>
              <a:prstDash val="solid"/>
              <a:headEnd type="none" w="med" len="med"/>
              <a:tailEnd type="none" w="med" len="med"/>
            </a:ln>
          </p:spPr>
        </p:sp>
        <p:sp>
          <p:nvSpPr>
            <p:cNvPr id="678926" name="椭圆 678925"/>
            <p:cNvSpPr/>
            <p:nvPr/>
          </p:nvSpPr>
          <p:spPr>
            <a:xfrm>
              <a:off x="3840" y="576"/>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27" name="椭圆 678926"/>
            <p:cNvSpPr/>
            <p:nvPr/>
          </p:nvSpPr>
          <p:spPr>
            <a:xfrm>
              <a:off x="3120"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28" name="椭圆 678927"/>
            <p:cNvSpPr/>
            <p:nvPr/>
          </p:nvSpPr>
          <p:spPr>
            <a:xfrm>
              <a:off x="3840"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29" name="椭圆 678928"/>
            <p:cNvSpPr/>
            <p:nvPr/>
          </p:nvSpPr>
          <p:spPr>
            <a:xfrm>
              <a:off x="4704" y="1104"/>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0" name="椭圆 678929"/>
            <p:cNvSpPr/>
            <p:nvPr/>
          </p:nvSpPr>
          <p:spPr>
            <a:xfrm>
              <a:off x="2880"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1" name="椭圆 678930"/>
            <p:cNvSpPr/>
            <p:nvPr/>
          </p:nvSpPr>
          <p:spPr>
            <a:xfrm>
              <a:off x="3312"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2" name="椭圆 678931"/>
            <p:cNvSpPr/>
            <p:nvPr/>
          </p:nvSpPr>
          <p:spPr>
            <a:xfrm>
              <a:off x="3840"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3" name="椭圆 678932"/>
            <p:cNvSpPr/>
            <p:nvPr/>
          </p:nvSpPr>
          <p:spPr>
            <a:xfrm>
              <a:off x="4272"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4" name="椭圆 678933"/>
            <p:cNvSpPr/>
            <p:nvPr/>
          </p:nvSpPr>
          <p:spPr>
            <a:xfrm>
              <a:off x="4704"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5" name="椭圆 678934"/>
            <p:cNvSpPr/>
            <p:nvPr/>
          </p:nvSpPr>
          <p:spPr>
            <a:xfrm>
              <a:off x="5136" y="1632"/>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6" name="椭圆 678935"/>
            <p:cNvSpPr/>
            <p:nvPr/>
          </p:nvSpPr>
          <p:spPr>
            <a:xfrm>
              <a:off x="2640"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7" name="椭圆 678936"/>
            <p:cNvSpPr/>
            <p:nvPr/>
          </p:nvSpPr>
          <p:spPr>
            <a:xfrm>
              <a:off x="3120"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8" name="椭圆 678937"/>
            <p:cNvSpPr/>
            <p:nvPr/>
          </p:nvSpPr>
          <p:spPr>
            <a:xfrm>
              <a:off x="4272" y="2160"/>
              <a:ext cx="336" cy="336"/>
            </a:xfrm>
            <a:prstGeom prst="ellipse">
              <a:avLst/>
            </a:prstGeom>
            <a:gradFill rotWithShape="0">
              <a:gsLst>
                <a:gs pos="0">
                  <a:srgbClr val="FF7C80"/>
                </a:gs>
                <a:gs pos="100000">
                  <a:srgbClr val="FF7C80">
                    <a:gamma/>
                    <a:shade val="46275"/>
                    <a:invGamma/>
                  </a:srgbClr>
                </a:gs>
              </a:gsLst>
              <a:path path="shape">
                <a:fillToRect l="50000" t="50000" r="50000" b="50000"/>
              </a:path>
              <a:tileRect/>
            </a:gradFill>
            <a:ln w="9525">
              <a:noFill/>
            </a:ln>
          </p:spPr>
          <p:txBody>
            <a:bodyPr/>
            <a:p>
              <a:endParaRPr lang="zh-CN" altLang="en-US"/>
            </a:p>
          </p:txBody>
        </p:sp>
        <p:sp>
          <p:nvSpPr>
            <p:cNvPr id="678939" name="文本框 678938"/>
            <p:cNvSpPr txBox="1"/>
            <p:nvPr/>
          </p:nvSpPr>
          <p:spPr>
            <a:xfrm>
              <a:off x="3898" y="560"/>
              <a:ext cx="256"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A</a:t>
              </a:r>
              <a:endParaRPr lang="en-US" altLang="zh-CN" sz="3200">
                <a:latin typeface="Times New Roman" panose="02020603050405020304" pitchFamily="18" charset="0"/>
              </a:endParaRPr>
            </a:p>
          </p:txBody>
        </p:sp>
        <p:sp>
          <p:nvSpPr>
            <p:cNvPr id="678940" name="文本框 678939"/>
            <p:cNvSpPr txBox="1"/>
            <p:nvPr/>
          </p:nvSpPr>
          <p:spPr>
            <a:xfrm>
              <a:off x="3898" y="1089"/>
              <a:ext cx="256" cy="357"/>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C</a:t>
              </a:r>
              <a:endParaRPr lang="en-US" altLang="zh-CN" sz="3200">
                <a:latin typeface="Times New Roman" panose="02020603050405020304" pitchFamily="18" charset="0"/>
              </a:endParaRPr>
            </a:p>
          </p:txBody>
        </p:sp>
        <p:sp>
          <p:nvSpPr>
            <p:cNvPr id="678941" name="文本框 678940"/>
            <p:cNvSpPr txBox="1"/>
            <p:nvPr/>
          </p:nvSpPr>
          <p:spPr>
            <a:xfrm>
              <a:off x="3894" y="1626"/>
              <a:ext cx="269"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G</a:t>
              </a:r>
              <a:endParaRPr lang="en-US" altLang="zh-CN" sz="3200">
                <a:latin typeface="Times New Roman" panose="02020603050405020304" pitchFamily="18" charset="0"/>
              </a:endParaRPr>
            </a:p>
          </p:txBody>
        </p:sp>
        <p:sp>
          <p:nvSpPr>
            <p:cNvPr id="678942" name="文本框 678941"/>
            <p:cNvSpPr txBox="1"/>
            <p:nvPr/>
          </p:nvSpPr>
          <p:spPr>
            <a:xfrm>
              <a:off x="3180" y="1089"/>
              <a:ext cx="256" cy="357"/>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B</a:t>
              </a:r>
              <a:endParaRPr lang="en-US" altLang="zh-CN" sz="3200">
                <a:latin typeface="Times New Roman" panose="02020603050405020304" pitchFamily="18" charset="0"/>
              </a:endParaRPr>
            </a:p>
          </p:txBody>
        </p:sp>
        <p:sp>
          <p:nvSpPr>
            <p:cNvPr id="678943" name="文本框 678942"/>
            <p:cNvSpPr txBox="1"/>
            <p:nvPr/>
          </p:nvSpPr>
          <p:spPr>
            <a:xfrm>
              <a:off x="4765" y="1098"/>
              <a:ext cx="256" cy="357"/>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D</a:t>
              </a:r>
              <a:endParaRPr lang="en-US" altLang="zh-CN" sz="3200">
                <a:latin typeface="Times New Roman" panose="02020603050405020304" pitchFamily="18" charset="0"/>
              </a:endParaRPr>
            </a:p>
          </p:txBody>
        </p:sp>
        <p:sp>
          <p:nvSpPr>
            <p:cNvPr id="678944" name="文本框 678943"/>
            <p:cNvSpPr txBox="1"/>
            <p:nvPr/>
          </p:nvSpPr>
          <p:spPr>
            <a:xfrm>
              <a:off x="2945" y="1626"/>
              <a:ext cx="244"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E</a:t>
              </a:r>
              <a:endParaRPr lang="en-US" altLang="zh-CN" sz="3200">
                <a:latin typeface="Times New Roman" panose="02020603050405020304" pitchFamily="18" charset="0"/>
              </a:endParaRPr>
            </a:p>
          </p:txBody>
        </p:sp>
        <p:sp>
          <p:nvSpPr>
            <p:cNvPr id="678945" name="文本框 678944"/>
            <p:cNvSpPr txBox="1"/>
            <p:nvPr/>
          </p:nvSpPr>
          <p:spPr>
            <a:xfrm>
              <a:off x="3377" y="1626"/>
              <a:ext cx="230"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F</a:t>
              </a:r>
              <a:endParaRPr lang="en-US" altLang="zh-CN" sz="3200">
                <a:latin typeface="Times New Roman" panose="02020603050405020304" pitchFamily="18" charset="0"/>
              </a:endParaRPr>
            </a:p>
          </p:txBody>
        </p:sp>
        <p:sp>
          <p:nvSpPr>
            <p:cNvPr id="678946" name="文本框 678945"/>
            <p:cNvSpPr txBox="1"/>
            <p:nvPr/>
          </p:nvSpPr>
          <p:spPr>
            <a:xfrm>
              <a:off x="2711" y="2154"/>
              <a:ext cx="256"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K</a:t>
              </a:r>
              <a:endParaRPr lang="en-US" altLang="zh-CN" sz="3200">
                <a:latin typeface="Times New Roman" panose="02020603050405020304" pitchFamily="18" charset="0"/>
              </a:endParaRPr>
            </a:p>
          </p:txBody>
        </p:sp>
        <p:sp>
          <p:nvSpPr>
            <p:cNvPr id="678947" name="文本框 678946"/>
            <p:cNvSpPr txBox="1"/>
            <p:nvPr/>
          </p:nvSpPr>
          <p:spPr>
            <a:xfrm>
              <a:off x="3179" y="2154"/>
              <a:ext cx="231"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L</a:t>
              </a:r>
              <a:endParaRPr lang="en-US" altLang="zh-CN" sz="3200">
                <a:latin typeface="Times New Roman" panose="02020603050405020304" pitchFamily="18" charset="0"/>
              </a:endParaRPr>
            </a:p>
          </p:txBody>
        </p:sp>
        <p:sp>
          <p:nvSpPr>
            <p:cNvPr id="678948" name="文本框 678947"/>
            <p:cNvSpPr txBox="1"/>
            <p:nvPr/>
          </p:nvSpPr>
          <p:spPr>
            <a:xfrm>
              <a:off x="4313" y="1626"/>
              <a:ext cx="285" cy="357"/>
            </a:xfrm>
            <a:prstGeom prst="rect">
              <a:avLst/>
            </a:prstGeom>
            <a:noFill/>
            <a:ln w="38100">
              <a:noFill/>
            </a:ln>
          </p:spPr>
          <p:txBody>
            <a:bodyPr anchor="ctr">
              <a:spAutoFit/>
            </a:bodyPr>
            <a:p>
              <a:pPr algn="ctr"/>
              <a:r>
                <a:rPr lang="en-US" altLang="zh-CN" sz="3600" b="1">
                  <a:solidFill>
                    <a:srgbClr val="FFFFCC"/>
                  </a:solidFill>
                  <a:latin typeface="Arial" panose="020B0604020202020204" pitchFamily="34" charset="0"/>
                </a:rPr>
                <a:t>H</a:t>
              </a:r>
              <a:endParaRPr lang="en-US" altLang="zh-CN" sz="3200">
                <a:latin typeface="Times New Roman" panose="02020603050405020304" pitchFamily="18" charset="0"/>
              </a:endParaRPr>
            </a:p>
          </p:txBody>
        </p:sp>
        <p:sp>
          <p:nvSpPr>
            <p:cNvPr id="678949" name="文本框 678948"/>
            <p:cNvSpPr txBox="1"/>
            <p:nvPr/>
          </p:nvSpPr>
          <p:spPr>
            <a:xfrm>
              <a:off x="4287" y="2154"/>
              <a:ext cx="282" cy="358"/>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M</a:t>
              </a:r>
              <a:endParaRPr lang="en-US" altLang="zh-CN" sz="3200">
                <a:latin typeface="Times New Roman" panose="02020603050405020304" pitchFamily="18" charset="0"/>
              </a:endParaRPr>
            </a:p>
          </p:txBody>
        </p:sp>
        <p:sp>
          <p:nvSpPr>
            <p:cNvPr id="678950" name="文本框 678949"/>
            <p:cNvSpPr txBox="1"/>
            <p:nvPr/>
          </p:nvSpPr>
          <p:spPr>
            <a:xfrm>
              <a:off x="4783" y="1627"/>
              <a:ext cx="155" cy="357"/>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I</a:t>
              </a:r>
              <a:endParaRPr lang="en-US" altLang="zh-CN" sz="3200">
                <a:latin typeface="Times New Roman" panose="02020603050405020304" pitchFamily="18" charset="0"/>
              </a:endParaRPr>
            </a:p>
          </p:txBody>
        </p:sp>
        <p:sp>
          <p:nvSpPr>
            <p:cNvPr id="678951" name="文本框 678950"/>
            <p:cNvSpPr txBox="1"/>
            <p:nvPr/>
          </p:nvSpPr>
          <p:spPr>
            <a:xfrm>
              <a:off x="5209" y="1627"/>
              <a:ext cx="218" cy="357"/>
            </a:xfrm>
            <a:prstGeom prst="rect">
              <a:avLst/>
            </a:prstGeom>
            <a:noFill/>
            <a:ln w="38100">
              <a:noFill/>
            </a:ln>
          </p:spPr>
          <p:txBody>
            <a:bodyPr wrap="none" anchor="ctr">
              <a:spAutoFit/>
            </a:bodyPr>
            <a:p>
              <a:pPr algn="ctr"/>
              <a:r>
                <a:rPr lang="en-US" altLang="zh-CN" sz="3600" b="1">
                  <a:solidFill>
                    <a:srgbClr val="FFFFCC"/>
                  </a:solidFill>
                  <a:latin typeface="Arial" panose="020B0604020202020204" pitchFamily="34" charset="0"/>
                </a:rPr>
                <a:t>J</a:t>
              </a:r>
              <a:endParaRPr lang="en-US" altLang="zh-CN" sz="3200">
                <a:latin typeface="Times New Roman" panose="02020603050405020304" pitchFamily="18" charset="0"/>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3"/>
          <p:cNvSpPr txBox="1"/>
          <p:nvPr/>
        </p:nvSpPr>
        <p:spPr>
          <a:xfrm>
            <a:off x="457200" y="152400"/>
            <a:ext cx="83820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4. </a:t>
            </a:r>
            <a:r>
              <a:rPr lang="zh-CN" altLang="en-US" sz="3200" b="1" dirty="0">
                <a:latin typeface="黑体" panose="02010609060101010101" pitchFamily="2" charset="-122"/>
                <a:ea typeface="黑体" panose="02010609060101010101" pitchFamily="2" charset="-122"/>
              </a:rPr>
              <a:t>建立二叉链表方式存储的二叉树</a:t>
            </a:r>
            <a:endParaRPr lang="zh-CN" altLang="en-US" sz="3200" b="1" dirty="0">
              <a:latin typeface="黑体" panose="02010609060101010101" pitchFamily="2" charset="-122"/>
              <a:ea typeface="黑体" panose="02010609060101010101" pitchFamily="2" charset="-122"/>
            </a:endParaRPr>
          </a:p>
        </p:txBody>
      </p:sp>
      <p:sp>
        <p:nvSpPr>
          <p:cNvPr id="59395" name="Text Box 5"/>
          <p:cNvSpPr txBox="1"/>
          <p:nvPr/>
        </p:nvSpPr>
        <p:spPr>
          <a:xfrm>
            <a:off x="-635" y="824865"/>
            <a:ext cx="914463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仿宋" panose="02010609060101010101" charset="-122"/>
                <a:ea typeface="仿宋" panose="02010609060101010101" charset="-122"/>
              </a:rPr>
              <a:t>    给定一棵二叉树，可以得到它的遍历序列；反过来，</a:t>
            </a:r>
            <a:r>
              <a:rPr lang="zh-CN" altLang="en-US" b="1" dirty="0">
                <a:solidFill>
                  <a:srgbClr val="FF0000"/>
                </a:solidFill>
                <a:latin typeface="黑体" panose="02010609060101010101" pitchFamily="2" charset="-122"/>
                <a:ea typeface="黑体" panose="02010609060101010101" pitchFamily="2" charset="-122"/>
              </a:rPr>
              <a:t>给定一个遍历序列，也可以创建相应的二叉链表</a:t>
            </a:r>
            <a:r>
              <a:rPr lang="zh-CN" altLang="en-US" dirty="0">
                <a:latin typeface="仿宋" panose="02010609060101010101" charset="-122"/>
                <a:ea typeface="仿宋" panose="02010609060101010101" charset="-122"/>
              </a:rPr>
              <a:t>。在这里所说的遍历序列是一种</a:t>
            </a:r>
            <a:r>
              <a:rPr lang="zh-CN" altLang="en-US" b="1" dirty="0">
                <a:solidFill>
                  <a:schemeClr val="accent5"/>
                </a:solidFill>
                <a:latin typeface="仿宋" panose="02010609060101010101" charset="-122"/>
                <a:ea typeface="仿宋" panose="02010609060101010101" charset="-122"/>
              </a:rPr>
              <a:t>“扩展的遍历序列”</a:t>
            </a:r>
            <a:r>
              <a:rPr lang="zh-CN" altLang="en-US" dirty="0">
                <a:latin typeface="仿宋" panose="02010609060101010101" charset="-122"/>
                <a:ea typeface="仿宋" panose="02010609060101010101" charset="-122"/>
              </a:rPr>
              <a:t>，通常</a:t>
            </a:r>
            <a:r>
              <a:rPr lang="zh-CN" altLang="en-US" b="1" dirty="0">
                <a:solidFill>
                  <a:schemeClr val="accent5"/>
                </a:solidFill>
                <a:latin typeface="仿宋" panose="02010609060101010101" charset="-122"/>
                <a:ea typeface="仿宋" panose="02010609060101010101" charset="-122"/>
              </a:rPr>
              <a:t>用特定的元素表示空子树</a:t>
            </a:r>
            <a:r>
              <a:rPr lang="zh-CN" altLang="en-US" dirty="0">
                <a:latin typeface="仿宋" panose="02010609060101010101" charset="-122"/>
                <a:ea typeface="仿宋" panose="02010609060101010101" charset="-122"/>
              </a:rPr>
              <a:t>。例如：</a:t>
            </a:r>
            <a:endParaRPr lang="zh-CN" altLang="en-US" dirty="0">
              <a:latin typeface="仿宋" panose="02010609060101010101" charset="-122"/>
              <a:ea typeface="仿宋" panose="02010609060101010101" charset="-122"/>
            </a:endParaRPr>
          </a:p>
        </p:txBody>
      </p:sp>
      <p:grpSp>
        <p:nvGrpSpPr>
          <p:cNvPr id="59396" name="Group 6"/>
          <p:cNvGrpSpPr/>
          <p:nvPr/>
        </p:nvGrpSpPr>
        <p:grpSpPr>
          <a:xfrm>
            <a:off x="5562600" y="4455795"/>
            <a:ext cx="3200400" cy="2209800"/>
            <a:chOff x="1248" y="2544"/>
            <a:chExt cx="2016" cy="1392"/>
          </a:xfrm>
        </p:grpSpPr>
        <p:sp>
          <p:nvSpPr>
            <p:cNvPr id="59400" name="Oval 7"/>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59401" name="Oval 8"/>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59402" name="Oval 9"/>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59403" name="Oval 10"/>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59404" name="Oval 11"/>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59405" name="Oval 12"/>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59406" name="Oval 13"/>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59407" name="Oval 14"/>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59408" name="Line 15"/>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59409" name="Line 16"/>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59410" name="Line 17"/>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59411" name="Line 18"/>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59412" name="Line 19"/>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59413" name="Line 20"/>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59414" name="Line 21"/>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59397" name="Text Box 22"/>
          <p:cNvSpPr txBox="1"/>
          <p:nvPr/>
        </p:nvSpPr>
        <p:spPr>
          <a:xfrm>
            <a:off x="701358" y="3726498"/>
            <a:ext cx="7631112"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仿宋" panose="02010609060101010101" charset="-122"/>
                <a:ea typeface="仿宋" panose="02010609060101010101" charset="-122"/>
              </a:rPr>
              <a:t>下图中的二叉树的“扩展的先序遍历序列”为：</a:t>
            </a:r>
            <a:endParaRPr lang="zh-CN" altLang="en-US" dirty="0">
              <a:latin typeface="仿宋" panose="02010609060101010101" charset="-122"/>
              <a:ea typeface="仿宋" panose="02010609060101010101" charset="-122"/>
            </a:endParaRPr>
          </a:p>
        </p:txBody>
      </p:sp>
      <p:sp>
        <p:nvSpPr>
          <p:cNvPr id="59398" name="Text Box 23"/>
          <p:cNvSpPr txBox="1"/>
          <p:nvPr/>
        </p:nvSpPr>
        <p:spPr>
          <a:xfrm>
            <a:off x="788670" y="4438650"/>
            <a:ext cx="3733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latin typeface="Times New Roman" panose="02020603050405020304" pitchFamily="18" charset="0"/>
              </a:rPr>
              <a:t>AB.DF..G..C.E.H..</a:t>
            </a:r>
            <a:endParaRPr lang="en-US" altLang="zh-CN" b="1" dirty="0">
              <a:latin typeface="Times New Roman" panose="02020603050405020304" pitchFamily="18" charset="0"/>
            </a:endParaRPr>
          </a:p>
        </p:txBody>
      </p:sp>
      <p:sp>
        <p:nvSpPr>
          <p:cNvPr id="59399" name="Text Box 24"/>
          <p:cNvSpPr txBox="1"/>
          <p:nvPr/>
        </p:nvSpPr>
        <p:spPr>
          <a:xfrm>
            <a:off x="734378" y="5327650"/>
            <a:ext cx="434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其中用</a:t>
            </a:r>
            <a:r>
              <a:rPr lang="zh-CN" altLang="en-US" b="1" dirty="0">
                <a:solidFill>
                  <a:srgbClr val="FF0000"/>
                </a:solidFill>
                <a:latin typeface="华文仿宋" panose="02010600040101010101" pitchFamily="2" charset="-122"/>
                <a:ea typeface="华文仿宋" panose="02010600040101010101" pitchFamily="2" charset="-122"/>
              </a:rPr>
              <a:t>小圆点表示空子树</a:t>
            </a:r>
            <a:endParaRPr lang="zh-CN" altLang="en-US" b="1" dirty="0">
              <a:solidFill>
                <a:srgbClr val="FF00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2"/>
          <p:cNvSpPr txBox="1"/>
          <p:nvPr/>
        </p:nvSpPr>
        <p:spPr>
          <a:xfrm>
            <a:off x="381000" y="188913"/>
            <a:ext cx="83820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利用“扩展先序遍历序列”创建二叉链表的算法为：</a:t>
            </a:r>
            <a:endParaRPr lang="zh-CN" altLang="en-US" b="1" dirty="0">
              <a:latin typeface="Times New Roman" panose="02020603050405020304" pitchFamily="18" charset="0"/>
            </a:endParaRPr>
          </a:p>
        </p:txBody>
      </p:sp>
      <p:sp>
        <p:nvSpPr>
          <p:cNvPr id="60419" name="Text Box 3"/>
          <p:cNvSpPr txBox="1"/>
          <p:nvPr/>
        </p:nvSpPr>
        <p:spPr>
          <a:xfrm>
            <a:off x="0" y="836930"/>
            <a:ext cx="9144635" cy="59391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BiTree  CreateBiTree( )</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char ch; BiTree bt;</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ch=getchar();</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if(ch= ='.')  bt=NULL;</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else</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      bt=(BiTree)malloc(sizeof(BiTNode));</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bt-&gt;data=ch;</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bt-&gt;LChild=</a:t>
            </a:r>
            <a:r>
              <a:rPr lang="en-US" altLang="zh-CN" sz="2000" b="1" dirty="0">
                <a:solidFill>
                  <a:srgbClr val="FF0000"/>
                </a:solidFill>
                <a:latin typeface="Times New Roman" panose="02020603050405020304" pitchFamily="18" charset="0"/>
                <a:cs typeface="Times New Roman" panose="02020603050405020304" pitchFamily="18" charset="0"/>
              </a:rPr>
              <a:t>CreateBiTree( )</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bt-&gt;RChild=</a:t>
            </a:r>
            <a:r>
              <a:rPr lang="en-US" altLang="zh-CN" sz="2000" b="1" dirty="0">
                <a:solidFill>
                  <a:srgbClr val="FF0000"/>
                </a:solidFill>
                <a:latin typeface="Times New Roman" panose="02020603050405020304" pitchFamily="18" charset="0"/>
                <a:cs typeface="Times New Roman" panose="02020603050405020304" pitchFamily="18" charset="0"/>
              </a:rPr>
              <a:t>CreateBiTree( )</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宋体" panose="02010600030101010101" pitchFamily="2" charset="-122"/>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宋体" panose="02010600030101010101" pitchFamily="2" charset="-122"/>
                <a:cs typeface="Times New Roman" panose="02020603050405020304" pitchFamily="18" charset="0"/>
              </a:rPr>
              <a:t>   return bt;</a:t>
            </a:r>
            <a:endParaRPr lang="en-US" altLang="zh-CN" sz="2000" b="1" dirty="0">
              <a:latin typeface="宋体" panose="02010600030101010101" pitchFamily="2" charset="-122"/>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59396" name="Group 6"/>
          <p:cNvGrpSpPr/>
          <p:nvPr/>
        </p:nvGrpSpPr>
        <p:grpSpPr>
          <a:xfrm>
            <a:off x="5562600" y="1213485"/>
            <a:ext cx="3200400" cy="2209800"/>
            <a:chOff x="1248" y="2544"/>
            <a:chExt cx="2016" cy="1392"/>
          </a:xfrm>
        </p:grpSpPr>
        <p:sp>
          <p:nvSpPr>
            <p:cNvPr id="59400" name="Oval 7"/>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59401" name="Oval 8"/>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59402" name="Oval 9"/>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59403" name="Oval 10"/>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59404" name="Oval 11"/>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59405" name="Oval 12"/>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59406" name="Oval 13"/>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59407" name="Oval 14"/>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59408" name="Line 15"/>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59409" name="Line 16"/>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59410" name="Line 17"/>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59411" name="Line 18"/>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59412" name="Line 19"/>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59413" name="Line 20"/>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59414" name="Line 21"/>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59398" name="Text Box 23"/>
          <p:cNvSpPr txBox="1"/>
          <p:nvPr/>
        </p:nvSpPr>
        <p:spPr>
          <a:xfrm>
            <a:off x="5570855" y="4288790"/>
            <a:ext cx="3031490" cy="521970"/>
          </a:xfrm>
          <a:prstGeom prst="rect">
            <a:avLst/>
          </a:prstGeom>
          <a:solidFill>
            <a:schemeClr val="accent1"/>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solidFill>
                  <a:schemeClr val="bg1"/>
                </a:solidFill>
                <a:latin typeface="Times New Roman" panose="02020603050405020304" pitchFamily="18" charset="0"/>
              </a:rPr>
              <a:t>AB.DF..G..C.E.H..</a:t>
            </a:r>
            <a:endParaRPr lang="en-US" altLang="zh-CN" b="1" dirty="0">
              <a:solidFill>
                <a:schemeClr val="bg1"/>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4770" name="标题 544769"/>
          <p:cNvSpPr/>
          <p:nvPr>
            <p:ph type="ctrTitle"/>
          </p:nvPr>
        </p:nvSpPr>
        <p:spPr>
          <a:xfrm>
            <a:off x="-204152" y="346075"/>
            <a:ext cx="9144000" cy="981075"/>
          </a:xfrm>
          <a:noFill/>
          <a:ln>
            <a:noFill/>
          </a:ln>
        </p:spPr>
        <p:txBody>
          <a:bodyPr anchor="t"/>
          <a:p>
            <a:pPr defTabSz="914400">
              <a:buClrTx/>
              <a:buSzTx/>
              <a:buFontTx/>
            </a:pPr>
            <a:r>
              <a:rPr lang="zh-CN" altLang="en-US" sz="4000" b="1" kern="1200" baseline="0" dirty="0">
                <a:latin typeface="黑体" panose="02010609060101010101" pitchFamily="2" charset="-122"/>
                <a:ea typeface="黑体" panose="02010609060101010101" pitchFamily="2" charset="-122"/>
              </a:rPr>
              <a:t>二叉树的重建</a:t>
            </a:r>
            <a:endParaRPr lang="zh-CN" altLang="en-US" sz="4000" b="1" kern="1200" baseline="0" dirty="0">
              <a:latin typeface="黑体" panose="02010609060101010101" pitchFamily="2" charset="-122"/>
              <a:ea typeface="黑体" panose="02010609060101010101" pitchFamily="2" charset="-122"/>
            </a:endParaRPr>
          </a:p>
        </p:txBody>
      </p:sp>
      <p:sp>
        <p:nvSpPr>
          <p:cNvPr id="544771" name="副标题 544770"/>
          <p:cNvSpPr>
            <a:spLocks noGrp="1"/>
          </p:cNvSpPr>
          <p:nvPr>
            <p:ph type="subTitle" idx="1"/>
          </p:nvPr>
        </p:nvSpPr>
        <p:spPr>
          <a:xfrm>
            <a:off x="0" y="1327150"/>
            <a:ext cx="9144000" cy="4838700"/>
          </a:xfrm>
        </p:spPr>
        <p:txBody>
          <a:bodyPr/>
          <a:p>
            <a:pPr algn="l" defTabSz="914400">
              <a:lnSpc>
                <a:spcPct val="120000"/>
              </a:lnSpc>
              <a:buClrTx/>
              <a:buSzTx/>
              <a:buFontTx/>
            </a:pPr>
            <a:r>
              <a:rPr lang="zh-CN" altLang="en-US" sz="3200" b="1" kern="1200" baseline="0" dirty="0">
                <a:solidFill>
                  <a:srgbClr val="000099"/>
                </a:solidFill>
                <a:latin typeface="宋体" panose="02010600030101010101" pitchFamily="2" charset="-122"/>
                <a:ea typeface="宋体" panose="02010600030101010101" pitchFamily="2" charset="-122"/>
              </a:rPr>
              <a:t>　　</a:t>
            </a:r>
            <a:r>
              <a:rPr lang="zh-CN" altLang="en-US" sz="3200" b="1" kern="1200" baseline="0" dirty="0">
                <a:solidFill>
                  <a:schemeClr val="tx1"/>
                </a:solidFill>
                <a:latin typeface="宋体" panose="02010600030101010101" pitchFamily="2" charset="-122"/>
                <a:ea typeface="宋体" panose="02010600030101010101" pitchFamily="2" charset="-122"/>
              </a:rPr>
              <a:t>由二叉树的</a:t>
            </a:r>
            <a:r>
              <a:rPr lang="zh-CN" altLang="en-US" sz="3200" b="1" kern="1200" baseline="0" dirty="0">
                <a:solidFill>
                  <a:srgbClr val="FF0000"/>
                </a:solidFill>
                <a:latin typeface="宋体" panose="02010600030101010101" pitchFamily="2" charset="-122"/>
                <a:ea typeface="宋体" panose="02010600030101010101" pitchFamily="2" charset="-122"/>
              </a:rPr>
              <a:t>前序序列</a:t>
            </a:r>
            <a:r>
              <a:rPr lang="zh-CN" altLang="en-US" sz="3200" b="1" kern="1200" baseline="0" dirty="0">
                <a:solidFill>
                  <a:schemeClr val="tx1"/>
                </a:solidFill>
                <a:latin typeface="宋体" panose="02010600030101010101" pitchFamily="2" charset="-122"/>
                <a:ea typeface="宋体" panose="02010600030101010101" pitchFamily="2" charset="-122"/>
              </a:rPr>
              <a:t>和</a:t>
            </a:r>
            <a:r>
              <a:rPr lang="zh-CN" altLang="en-US" sz="3200" b="1" kern="1200" baseline="0" dirty="0">
                <a:solidFill>
                  <a:srgbClr val="FF0000"/>
                </a:solidFill>
                <a:latin typeface="宋体" panose="02010600030101010101" pitchFamily="2" charset="-122"/>
                <a:ea typeface="宋体" panose="02010600030101010101" pitchFamily="2" charset="-122"/>
              </a:rPr>
              <a:t>中序序列</a:t>
            </a:r>
            <a:r>
              <a:rPr lang="zh-CN" altLang="en-US" sz="3200" b="1" kern="1200" baseline="0" dirty="0">
                <a:solidFill>
                  <a:srgbClr val="00B050"/>
                </a:solidFill>
                <a:latin typeface="宋体" panose="02010600030101010101" pitchFamily="2" charset="-122"/>
                <a:ea typeface="宋体" panose="02010600030101010101" pitchFamily="2" charset="-122"/>
              </a:rPr>
              <a:t>可以唯一地确定</a:t>
            </a:r>
            <a:r>
              <a:rPr lang="zh-CN" altLang="en-US" sz="3200" b="1" kern="1200" baseline="0" dirty="0">
                <a:solidFill>
                  <a:schemeClr val="tx1"/>
                </a:solidFill>
                <a:latin typeface="宋体" panose="02010600030101010101" pitchFamily="2" charset="-122"/>
                <a:ea typeface="宋体" panose="02010600030101010101" pitchFamily="2" charset="-122"/>
              </a:rPr>
              <a:t>一棵二叉树</a:t>
            </a:r>
            <a:endParaRPr lang="zh-CN" altLang="en-US" sz="3200" b="1" kern="1200" baseline="0" dirty="0">
              <a:solidFill>
                <a:schemeClr val="tx1"/>
              </a:solidFill>
              <a:latin typeface="宋体" panose="02010600030101010101" pitchFamily="2" charset="-122"/>
              <a:ea typeface="宋体" panose="02010600030101010101" pitchFamily="2" charset="-122"/>
            </a:endParaRPr>
          </a:p>
          <a:p>
            <a:pPr algn="l" defTabSz="914400">
              <a:lnSpc>
                <a:spcPct val="120000"/>
              </a:lnSpc>
              <a:buClrTx/>
              <a:buSzTx/>
              <a:buFontTx/>
            </a:pPr>
            <a:r>
              <a:rPr lang="zh-CN" altLang="en-US" sz="3200" b="1" kern="1200" baseline="0" dirty="0">
                <a:solidFill>
                  <a:schemeClr val="tx1"/>
                </a:solidFill>
                <a:latin typeface="宋体" panose="02010600030101010101" pitchFamily="2" charset="-122"/>
                <a:ea typeface="宋体" panose="02010600030101010101" pitchFamily="2" charset="-122"/>
              </a:rPr>
              <a:t>　　由二叉树的</a:t>
            </a:r>
            <a:r>
              <a:rPr lang="zh-CN" altLang="en-US" sz="3200" b="1" kern="1200" baseline="0" dirty="0">
                <a:solidFill>
                  <a:srgbClr val="FF0000"/>
                </a:solidFill>
                <a:latin typeface="宋体" panose="02010600030101010101" pitchFamily="2" charset="-122"/>
                <a:ea typeface="宋体" panose="02010600030101010101" pitchFamily="2" charset="-122"/>
              </a:rPr>
              <a:t>后序序列</a:t>
            </a:r>
            <a:r>
              <a:rPr lang="zh-CN" altLang="en-US" sz="3200" b="1" kern="1200" baseline="0" dirty="0">
                <a:solidFill>
                  <a:schemeClr val="tx1"/>
                </a:solidFill>
                <a:latin typeface="宋体" panose="02010600030101010101" pitchFamily="2" charset="-122"/>
                <a:ea typeface="宋体" panose="02010600030101010101" pitchFamily="2" charset="-122"/>
              </a:rPr>
              <a:t>和</a:t>
            </a:r>
            <a:r>
              <a:rPr lang="zh-CN" altLang="en-US" sz="3200" b="1" kern="1200" baseline="0" dirty="0">
                <a:solidFill>
                  <a:srgbClr val="FF0000"/>
                </a:solidFill>
                <a:latin typeface="宋体" panose="02010600030101010101" pitchFamily="2" charset="-122"/>
                <a:ea typeface="宋体" panose="02010600030101010101" pitchFamily="2" charset="-122"/>
              </a:rPr>
              <a:t>中序序列</a:t>
            </a:r>
            <a:r>
              <a:rPr lang="zh-CN" altLang="en-US" sz="3200" b="1" kern="1200" baseline="0" dirty="0">
                <a:solidFill>
                  <a:srgbClr val="00B050"/>
                </a:solidFill>
                <a:latin typeface="宋体" panose="02010600030101010101" pitchFamily="2" charset="-122"/>
                <a:ea typeface="宋体" panose="02010600030101010101" pitchFamily="2" charset="-122"/>
              </a:rPr>
              <a:t>可以唯一地确定</a:t>
            </a:r>
            <a:r>
              <a:rPr lang="zh-CN" altLang="en-US" sz="3200" b="1" kern="1200" baseline="0" dirty="0">
                <a:solidFill>
                  <a:schemeClr val="tx1"/>
                </a:solidFill>
                <a:latin typeface="宋体" panose="02010600030101010101" pitchFamily="2" charset="-122"/>
                <a:ea typeface="宋体" panose="02010600030101010101" pitchFamily="2" charset="-122"/>
              </a:rPr>
              <a:t>一棵二叉树</a:t>
            </a:r>
            <a:endParaRPr lang="zh-CN" altLang="en-US" sz="3200" b="1" kern="1200" baseline="0" dirty="0">
              <a:solidFill>
                <a:schemeClr val="tx1"/>
              </a:solidFill>
              <a:latin typeface="宋体" panose="02010600030101010101" pitchFamily="2" charset="-122"/>
              <a:ea typeface="宋体" panose="02010600030101010101" pitchFamily="2" charset="-122"/>
            </a:endParaRPr>
          </a:p>
          <a:p>
            <a:pPr algn="l" defTabSz="914400">
              <a:lnSpc>
                <a:spcPct val="120000"/>
              </a:lnSpc>
              <a:buClrTx/>
              <a:buSzTx/>
              <a:buFontTx/>
            </a:pPr>
            <a:r>
              <a:rPr lang="zh-CN" altLang="en-US" sz="3200" b="1" kern="1200" baseline="0" dirty="0">
                <a:solidFill>
                  <a:schemeClr val="tx1"/>
                </a:solidFill>
                <a:latin typeface="宋体" panose="02010600030101010101" pitchFamily="2" charset="-122"/>
                <a:ea typeface="宋体" panose="02010600030101010101" pitchFamily="2" charset="-122"/>
              </a:rPr>
              <a:t>　　由二叉树的</a:t>
            </a:r>
            <a:r>
              <a:rPr lang="zh-CN" altLang="en-US" sz="3200" b="1" kern="1200" baseline="0" dirty="0">
                <a:solidFill>
                  <a:srgbClr val="FF0000"/>
                </a:solidFill>
                <a:latin typeface="宋体" panose="02010600030101010101" pitchFamily="2" charset="-122"/>
                <a:ea typeface="宋体" panose="02010600030101010101" pitchFamily="2" charset="-122"/>
              </a:rPr>
              <a:t>前序序列</a:t>
            </a:r>
            <a:r>
              <a:rPr lang="zh-CN" altLang="en-US" sz="3200" b="1" kern="1200" baseline="0" dirty="0">
                <a:solidFill>
                  <a:schemeClr val="tx1"/>
                </a:solidFill>
                <a:latin typeface="宋体" panose="02010600030101010101" pitchFamily="2" charset="-122"/>
                <a:ea typeface="宋体" panose="02010600030101010101" pitchFamily="2" charset="-122"/>
              </a:rPr>
              <a:t>和</a:t>
            </a:r>
            <a:r>
              <a:rPr lang="zh-CN" altLang="en-US" sz="3200" b="1" kern="1200" baseline="0" dirty="0">
                <a:solidFill>
                  <a:srgbClr val="FF0000"/>
                </a:solidFill>
                <a:latin typeface="宋体" panose="02010600030101010101" pitchFamily="2" charset="-122"/>
                <a:ea typeface="宋体" panose="02010600030101010101" pitchFamily="2" charset="-122"/>
              </a:rPr>
              <a:t>后序序列</a:t>
            </a:r>
            <a:r>
              <a:rPr lang="zh-CN" altLang="en-US" sz="3200" b="1" kern="1200" baseline="0" dirty="0">
                <a:solidFill>
                  <a:schemeClr val="accent5"/>
                </a:solidFill>
                <a:latin typeface="宋体" panose="02010600030101010101" pitchFamily="2" charset="-122"/>
                <a:ea typeface="宋体" panose="02010600030101010101" pitchFamily="2" charset="-122"/>
              </a:rPr>
              <a:t>不可唯一地确定</a:t>
            </a:r>
            <a:r>
              <a:rPr lang="zh-CN" altLang="en-US" sz="3200" b="1" kern="1200" baseline="0" dirty="0">
                <a:solidFill>
                  <a:schemeClr val="tx1"/>
                </a:solidFill>
                <a:latin typeface="宋体" panose="02010600030101010101" pitchFamily="2" charset="-122"/>
                <a:ea typeface="宋体" panose="02010600030101010101" pitchFamily="2" charset="-122"/>
              </a:rPr>
              <a:t>一棵二叉树</a:t>
            </a:r>
            <a:endParaRPr lang="zh-CN" altLang="en-US" sz="3200" b="1" kern="1200" baseline="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5794" name="文本框 545793"/>
          <p:cNvSpPr txBox="1"/>
          <p:nvPr/>
        </p:nvSpPr>
        <p:spPr>
          <a:xfrm>
            <a:off x="0" y="1013460"/>
            <a:ext cx="9143365" cy="2491740"/>
          </a:xfrm>
          <a:prstGeom prst="rect">
            <a:avLst/>
          </a:prstGeom>
          <a:noFill/>
          <a:ln w="12700">
            <a:noFill/>
          </a:ln>
        </p:spPr>
        <p:txBody>
          <a:bodyPr wrap="square">
            <a:spAutoFit/>
          </a:bodyPr>
          <a:p>
            <a:pPr>
              <a:lnSpc>
                <a:spcPct val="150000"/>
              </a:lnSpc>
            </a:pPr>
            <a:r>
              <a:rPr lang="zh-CN" altLang="en-US" sz="3600" b="1" dirty="0">
                <a:solidFill>
                  <a:srgbClr val="800000"/>
                </a:solidFill>
                <a:latin typeface="Times New Roman" panose="02020603050405020304" pitchFamily="18" charset="0"/>
                <a:ea typeface="楷体_GB2312" pitchFamily="49" charset="-122"/>
              </a:rPr>
              <a:t>　   </a:t>
            </a:r>
            <a:r>
              <a:rPr lang="zh-CN" altLang="en-US" sz="3200" b="1" dirty="0">
                <a:solidFill>
                  <a:schemeClr val="tx1"/>
                </a:solidFill>
                <a:latin typeface="宋体" panose="02010600030101010101" pitchFamily="2" charset="-122"/>
                <a:cs typeface="宋体" panose="02010600030101010101" pitchFamily="2" charset="-122"/>
              </a:rPr>
              <a:t>仅知二叉树的前序序列“</a:t>
            </a:r>
            <a:r>
              <a:rPr lang="en-US" altLang="zh-CN" sz="3200" b="1" err="1">
                <a:solidFill>
                  <a:schemeClr val="tx1"/>
                </a:solidFill>
                <a:latin typeface="宋体" panose="02010600030101010101" pitchFamily="2" charset="-122"/>
                <a:cs typeface="宋体" panose="02010600030101010101" pitchFamily="2" charset="-122"/>
              </a:rPr>
              <a:t>abcdefg</a:t>
            </a:r>
            <a:r>
              <a:rPr lang="en-US" altLang="zh-CN" sz="3200" b="1">
                <a:solidFill>
                  <a:schemeClr val="tx1"/>
                </a:solidFill>
                <a:latin typeface="宋体" panose="02010600030101010101" pitchFamily="2" charset="-122"/>
                <a:cs typeface="宋体" panose="02010600030101010101" pitchFamily="2" charset="-122"/>
              </a:rPr>
              <a:t>” </a:t>
            </a:r>
            <a:r>
              <a:rPr lang="zh-CN" altLang="en-US" sz="3200" b="1" dirty="0">
                <a:solidFill>
                  <a:schemeClr val="tx1"/>
                </a:solidFill>
                <a:latin typeface="宋体" panose="02010600030101010101" pitchFamily="2" charset="-122"/>
                <a:cs typeface="宋体" panose="02010600030101010101" pitchFamily="2" charset="-122"/>
              </a:rPr>
              <a:t>不能唯一确定一棵二叉树，</a:t>
            </a:r>
            <a:r>
              <a:rPr lang="zh-CN" altLang="en-US" sz="3200" dirty="0">
                <a:solidFill>
                  <a:schemeClr val="tx1"/>
                </a:solidFill>
                <a:latin typeface="宋体" panose="02010600030101010101" pitchFamily="2" charset="-122"/>
                <a:cs typeface="宋体" panose="02010600030101010101" pitchFamily="2" charset="-122"/>
              </a:rPr>
              <a:t> </a:t>
            </a:r>
            <a:r>
              <a:rPr lang="zh-CN" altLang="en-US" sz="3200" b="1" dirty="0">
                <a:solidFill>
                  <a:schemeClr val="tx1"/>
                </a:solidFill>
                <a:latin typeface="宋体" panose="02010600030101010101" pitchFamily="2" charset="-122"/>
                <a:cs typeface="宋体" panose="02010600030101010101" pitchFamily="2" charset="-122"/>
              </a:rPr>
              <a:t>如果同时已知二叉树的中序序列“</a:t>
            </a:r>
            <a:r>
              <a:rPr lang="en-US" altLang="zh-CN" sz="3200" b="1" err="1">
                <a:solidFill>
                  <a:schemeClr val="tx1"/>
                </a:solidFill>
                <a:latin typeface="宋体" panose="02010600030101010101" pitchFamily="2" charset="-122"/>
                <a:cs typeface="宋体" panose="02010600030101010101" pitchFamily="2" charset="-122"/>
              </a:rPr>
              <a:t>cbdaegf</a:t>
            </a:r>
            <a:r>
              <a:rPr lang="en-US" altLang="zh-CN" sz="3200" b="1">
                <a:solidFill>
                  <a:schemeClr val="tx1"/>
                </a:solidFill>
                <a:latin typeface="宋体" panose="02010600030101010101" pitchFamily="2" charset="-122"/>
                <a:cs typeface="宋体" panose="02010600030101010101" pitchFamily="2" charset="-122"/>
              </a:rPr>
              <a:t>”</a:t>
            </a:r>
            <a:r>
              <a:rPr lang="zh-CN" altLang="en-US" sz="3200" b="1" dirty="0">
                <a:solidFill>
                  <a:schemeClr val="tx1"/>
                </a:solidFill>
                <a:latin typeface="宋体" panose="02010600030101010101" pitchFamily="2" charset="-122"/>
                <a:cs typeface="宋体" panose="02010600030101010101" pitchFamily="2" charset="-122"/>
              </a:rPr>
              <a:t>，则会如何？</a:t>
            </a:r>
            <a:r>
              <a:rPr lang="zh-CN" altLang="en-US" sz="3600" dirty="0">
                <a:solidFill>
                  <a:schemeClr val="tx1"/>
                </a:solidFill>
                <a:latin typeface="Times New Roman" panose="02020603050405020304" pitchFamily="18" charset="0"/>
                <a:ea typeface="楷体_GB2312" pitchFamily="49" charset="-122"/>
              </a:rPr>
              <a:t> </a:t>
            </a:r>
            <a:endParaRPr lang="zh-CN" altLang="en-US" sz="3600" dirty="0">
              <a:solidFill>
                <a:schemeClr val="tx1"/>
              </a:solidFill>
              <a:latin typeface="Times New Roman" panose="02020603050405020304" pitchFamily="18" charset="0"/>
              <a:ea typeface="楷体_GB2312" pitchFamily="49" charset="-122"/>
            </a:endParaRPr>
          </a:p>
        </p:txBody>
      </p:sp>
      <p:sp>
        <p:nvSpPr>
          <p:cNvPr id="545795" name="文本框 545794"/>
          <p:cNvSpPr txBox="1"/>
          <p:nvPr/>
        </p:nvSpPr>
        <p:spPr>
          <a:xfrm>
            <a:off x="0" y="368300"/>
            <a:ext cx="9144000" cy="645160"/>
          </a:xfrm>
          <a:prstGeom prst="rect">
            <a:avLst/>
          </a:prstGeom>
          <a:noFill/>
          <a:ln w="12700">
            <a:noFill/>
          </a:ln>
        </p:spPr>
        <p:txBody>
          <a:bodyPr>
            <a:spAutoFit/>
          </a:bodyPr>
          <a:p>
            <a:pPr algn="ctr"/>
            <a:r>
              <a:rPr lang="zh-CN" altLang="en-US" sz="3600" b="1" dirty="0">
                <a:solidFill>
                  <a:schemeClr val="tx1"/>
                </a:solidFill>
                <a:latin typeface="黑体" panose="02010609060101010101" pitchFamily="2" charset="-122"/>
                <a:ea typeface="黑体" panose="02010609060101010101" pitchFamily="2" charset="-122"/>
              </a:rPr>
              <a:t>由二叉树的前序和中序序列建树</a:t>
            </a:r>
            <a:endParaRPr lang="zh-CN" altLang="en-US" sz="3600" b="1" dirty="0">
              <a:solidFill>
                <a:schemeClr val="tx1"/>
              </a:solidFill>
              <a:latin typeface="黑体" panose="02010609060101010101" pitchFamily="2" charset="-122"/>
              <a:ea typeface="黑体" panose="02010609060101010101" pitchFamily="2" charset="-122"/>
            </a:endParaRPr>
          </a:p>
        </p:txBody>
      </p:sp>
      <p:sp>
        <p:nvSpPr>
          <p:cNvPr id="545797" name="文本框 545796"/>
          <p:cNvSpPr txBox="1"/>
          <p:nvPr/>
        </p:nvSpPr>
        <p:spPr>
          <a:xfrm>
            <a:off x="184150" y="4016375"/>
            <a:ext cx="9067800" cy="696913"/>
          </a:xfrm>
          <a:prstGeom prst="rect">
            <a:avLst/>
          </a:prstGeom>
          <a:noFill/>
          <a:ln w="12700">
            <a:noFill/>
          </a:ln>
        </p:spPr>
        <p:txBody>
          <a:bodyPr>
            <a:spAutoFit/>
          </a:bodyPr>
          <a:p>
            <a:pPr>
              <a:lnSpc>
                <a:spcPct val="110000"/>
              </a:lnSpc>
            </a:pPr>
            <a:r>
              <a:rPr lang="zh-CN" altLang="en-US" sz="3600" b="1" dirty="0">
                <a:latin typeface="Times New Roman" panose="02020603050405020304" pitchFamily="18" charset="0"/>
                <a:ea typeface="楷体_GB2312" pitchFamily="49" charset="-122"/>
              </a:rPr>
              <a:t>二叉树的前序序列</a:t>
            </a:r>
            <a:endParaRPr lang="zh-CN" altLang="en-US" sz="3600" b="1" dirty="0">
              <a:latin typeface="Times New Roman" panose="02020603050405020304" pitchFamily="18" charset="0"/>
              <a:ea typeface="楷体_GB2312" pitchFamily="49" charset="-122"/>
            </a:endParaRPr>
          </a:p>
        </p:txBody>
      </p:sp>
      <p:sp>
        <p:nvSpPr>
          <p:cNvPr id="545798" name="文本框 545797"/>
          <p:cNvSpPr txBox="1"/>
          <p:nvPr/>
        </p:nvSpPr>
        <p:spPr>
          <a:xfrm>
            <a:off x="184150" y="5167313"/>
            <a:ext cx="9067800" cy="696912"/>
          </a:xfrm>
          <a:prstGeom prst="rect">
            <a:avLst/>
          </a:prstGeom>
          <a:noFill/>
          <a:ln w="12700">
            <a:noFill/>
          </a:ln>
        </p:spPr>
        <p:txBody>
          <a:bodyPr>
            <a:spAutoFit/>
          </a:bodyPr>
          <a:p>
            <a:pPr>
              <a:lnSpc>
                <a:spcPct val="110000"/>
              </a:lnSpc>
            </a:pPr>
            <a:r>
              <a:rPr lang="zh-CN" altLang="en-US" sz="3600" b="1" dirty="0">
                <a:latin typeface="Times New Roman" panose="02020603050405020304" pitchFamily="18" charset="0"/>
                <a:ea typeface="楷体_GB2312" pitchFamily="49" charset="-122"/>
              </a:rPr>
              <a:t>二叉树的中序序列</a:t>
            </a:r>
            <a:endParaRPr lang="zh-CN" altLang="en-US" sz="3600" b="1" dirty="0">
              <a:latin typeface="Times New Roman" panose="02020603050405020304" pitchFamily="18" charset="0"/>
              <a:ea typeface="楷体_GB2312" pitchFamily="49" charset="-122"/>
            </a:endParaRPr>
          </a:p>
        </p:txBody>
      </p:sp>
      <p:sp>
        <p:nvSpPr>
          <p:cNvPr id="545799" name="文本框 545798"/>
          <p:cNvSpPr txBox="1"/>
          <p:nvPr/>
        </p:nvSpPr>
        <p:spPr>
          <a:xfrm>
            <a:off x="4375150" y="5240338"/>
            <a:ext cx="1654175" cy="673100"/>
          </a:xfrm>
          <a:prstGeom prst="rect">
            <a:avLst/>
          </a:prstGeom>
          <a:solidFill>
            <a:srgbClr val="CCFFCC"/>
          </a:solidFill>
          <a:ln w="31750" cap="sq" cmpd="sng">
            <a:solidFill>
              <a:srgbClr val="008000"/>
            </a:solidFill>
            <a:prstDash val="solid"/>
            <a:miter/>
            <a:headEnd type="none" w="sm" len="sm"/>
            <a:tailEnd type="none" w="sm" len="sm"/>
          </a:ln>
        </p:spPr>
        <p:txBody>
          <a:bodyPr>
            <a:spAutoFit/>
          </a:bodyPr>
          <a:p>
            <a:pPr>
              <a:spcBef>
                <a:spcPct val="50000"/>
              </a:spcBef>
            </a:pPr>
            <a:r>
              <a:rPr lang="zh-CN" altLang="en-US" sz="3600" b="1" dirty="0">
                <a:solidFill>
                  <a:srgbClr val="009999"/>
                </a:solidFill>
                <a:latin typeface="Times New Roman" panose="02020603050405020304" pitchFamily="18" charset="0"/>
              </a:rPr>
              <a:t>左子树</a:t>
            </a:r>
            <a:endParaRPr lang="zh-CN" altLang="en-US">
              <a:latin typeface="Times New Roman" panose="02020603050405020304" pitchFamily="18" charset="0"/>
            </a:endParaRPr>
          </a:p>
        </p:txBody>
      </p:sp>
      <p:sp>
        <p:nvSpPr>
          <p:cNvPr id="545800" name="文本框 545799"/>
          <p:cNvSpPr txBox="1"/>
          <p:nvPr/>
        </p:nvSpPr>
        <p:spPr>
          <a:xfrm>
            <a:off x="5159375" y="4087813"/>
            <a:ext cx="1654175" cy="673100"/>
          </a:xfrm>
          <a:prstGeom prst="rect">
            <a:avLst/>
          </a:prstGeom>
          <a:solidFill>
            <a:srgbClr val="CCFFCC"/>
          </a:solidFill>
          <a:ln w="31750" cap="sq" cmpd="sng">
            <a:solidFill>
              <a:srgbClr val="008000"/>
            </a:solidFill>
            <a:prstDash val="solid"/>
            <a:miter/>
            <a:headEnd type="none" w="sm" len="sm"/>
            <a:tailEnd type="none" w="sm" len="sm"/>
          </a:ln>
        </p:spPr>
        <p:txBody>
          <a:bodyPr>
            <a:spAutoFit/>
          </a:bodyPr>
          <a:p>
            <a:pPr>
              <a:spcBef>
                <a:spcPct val="50000"/>
              </a:spcBef>
            </a:pPr>
            <a:r>
              <a:rPr lang="zh-CN" altLang="en-US" sz="3600" b="1" dirty="0">
                <a:solidFill>
                  <a:srgbClr val="009999"/>
                </a:solidFill>
                <a:latin typeface="Times New Roman" panose="02020603050405020304" pitchFamily="18" charset="0"/>
              </a:rPr>
              <a:t>左子树</a:t>
            </a:r>
            <a:endParaRPr lang="zh-CN" altLang="en-US">
              <a:latin typeface="Times New Roman" panose="02020603050405020304" pitchFamily="18" charset="0"/>
            </a:endParaRPr>
          </a:p>
        </p:txBody>
      </p:sp>
      <p:sp>
        <p:nvSpPr>
          <p:cNvPr id="545801" name="文本框 545800"/>
          <p:cNvSpPr txBox="1"/>
          <p:nvPr/>
        </p:nvSpPr>
        <p:spPr>
          <a:xfrm>
            <a:off x="6835775" y="4087813"/>
            <a:ext cx="1654175" cy="673100"/>
          </a:xfrm>
          <a:prstGeom prst="rect">
            <a:avLst/>
          </a:prstGeom>
          <a:solidFill>
            <a:srgbClr val="CCECFF"/>
          </a:solidFill>
          <a:ln w="31750" cap="sq" cmpd="sng">
            <a:solidFill>
              <a:srgbClr val="0000FF"/>
            </a:solidFill>
            <a:prstDash val="solid"/>
            <a:miter/>
            <a:headEnd type="none" w="sm" len="sm"/>
            <a:tailEnd type="none" w="sm" len="sm"/>
          </a:ln>
        </p:spPr>
        <p:txBody>
          <a:bodyPr>
            <a:spAutoFit/>
          </a:bodyPr>
          <a:p>
            <a:pPr>
              <a:spcBef>
                <a:spcPct val="50000"/>
              </a:spcBef>
            </a:pPr>
            <a:r>
              <a:rPr lang="zh-CN" altLang="en-US" sz="3600" b="1" dirty="0">
                <a:solidFill>
                  <a:srgbClr val="333399"/>
                </a:solidFill>
                <a:latin typeface="Times New Roman" panose="02020603050405020304" pitchFamily="18" charset="0"/>
              </a:rPr>
              <a:t>右子树</a:t>
            </a:r>
            <a:endParaRPr lang="zh-CN" altLang="en-US" sz="3600" b="1">
              <a:solidFill>
                <a:srgbClr val="333399"/>
              </a:solidFill>
              <a:latin typeface="Times New Roman" panose="02020603050405020304" pitchFamily="18" charset="0"/>
            </a:endParaRPr>
          </a:p>
        </p:txBody>
      </p:sp>
      <p:sp>
        <p:nvSpPr>
          <p:cNvPr id="545802" name="文本框 545801"/>
          <p:cNvSpPr txBox="1"/>
          <p:nvPr/>
        </p:nvSpPr>
        <p:spPr>
          <a:xfrm>
            <a:off x="6835775" y="5240338"/>
            <a:ext cx="1654175" cy="673100"/>
          </a:xfrm>
          <a:prstGeom prst="rect">
            <a:avLst/>
          </a:prstGeom>
          <a:solidFill>
            <a:srgbClr val="CCECFF"/>
          </a:solidFill>
          <a:ln w="31750" cap="sq" cmpd="sng">
            <a:solidFill>
              <a:srgbClr val="0000FF"/>
            </a:solidFill>
            <a:prstDash val="solid"/>
            <a:miter/>
            <a:headEnd type="none" w="sm" len="sm"/>
            <a:tailEnd type="none" w="sm" len="sm"/>
          </a:ln>
        </p:spPr>
        <p:txBody>
          <a:bodyPr>
            <a:spAutoFit/>
          </a:bodyPr>
          <a:p>
            <a:pPr>
              <a:spcBef>
                <a:spcPct val="50000"/>
              </a:spcBef>
            </a:pPr>
            <a:r>
              <a:rPr lang="zh-CN" altLang="en-US" sz="3600" b="1" dirty="0">
                <a:solidFill>
                  <a:srgbClr val="333399"/>
                </a:solidFill>
                <a:latin typeface="Times New Roman" panose="02020603050405020304" pitchFamily="18" charset="0"/>
              </a:rPr>
              <a:t>右子树</a:t>
            </a:r>
            <a:endParaRPr lang="zh-CN" altLang="en-US" sz="3600" b="1">
              <a:solidFill>
                <a:srgbClr val="333399"/>
              </a:solidFill>
              <a:latin typeface="Times New Roman" panose="02020603050405020304" pitchFamily="18" charset="0"/>
            </a:endParaRPr>
          </a:p>
        </p:txBody>
      </p:sp>
      <p:sp>
        <p:nvSpPr>
          <p:cNvPr id="545803" name="椭圆 545802"/>
          <p:cNvSpPr/>
          <p:nvPr/>
        </p:nvSpPr>
        <p:spPr>
          <a:xfrm>
            <a:off x="4451350" y="4087813"/>
            <a:ext cx="609600" cy="609600"/>
          </a:xfrm>
          <a:prstGeom prst="ellipse">
            <a:avLst/>
          </a:prstGeom>
          <a:solidFill>
            <a:srgbClr val="FFCC99"/>
          </a:solidFill>
          <a:ln w="31750" cap="sq" cmpd="sng">
            <a:solidFill>
              <a:srgbClr val="FF6600"/>
            </a:solidFill>
            <a:prstDash val="solid"/>
            <a:headEnd type="none" w="sm" len="sm"/>
            <a:tailEnd type="none" w="sm" len="sm"/>
          </a:ln>
        </p:spPr>
        <p:txBody>
          <a:bodyPr wrap="none" anchor="ctr"/>
          <a:p>
            <a:pPr algn="ctr"/>
            <a:r>
              <a:rPr lang="zh-CN" altLang="en-US" sz="3600" b="1">
                <a:solidFill>
                  <a:srgbClr val="FF3300"/>
                </a:solidFill>
                <a:latin typeface="Times New Roman" panose="02020603050405020304" pitchFamily="18" charset="0"/>
              </a:rPr>
              <a:t>根</a:t>
            </a:r>
            <a:endParaRPr lang="zh-CN" altLang="en-US">
              <a:latin typeface="Times New Roman" panose="02020603050405020304" pitchFamily="18" charset="0"/>
            </a:endParaRPr>
          </a:p>
        </p:txBody>
      </p:sp>
      <p:sp>
        <p:nvSpPr>
          <p:cNvPr id="545804" name="椭圆 545803"/>
          <p:cNvSpPr/>
          <p:nvPr/>
        </p:nvSpPr>
        <p:spPr>
          <a:xfrm>
            <a:off x="6127750" y="5240338"/>
            <a:ext cx="609600" cy="609600"/>
          </a:xfrm>
          <a:prstGeom prst="ellipse">
            <a:avLst/>
          </a:prstGeom>
          <a:solidFill>
            <a:srgbClr val="FFCC99"/>
          </a:solidFill>
          <a:ln w="31750" cap="sq" cmpd="sng">
            <a:solidFill>
              <a:srgbClr val="FF6600"/>
            </a:solidFill>
            <a:prstDash val="solid"/>
            <a:headEnd type="none" w="sm" len="sm"/>
            <a:tailEnd type="none" w="sm" len="sm"/>
          </a:ln>
        </p:spPr>
        <p:txBody>
          <a:bodyPr wrap="none" anchor="ctr"/>
          <a:p>
            <a:pPr algn="ctr"/>
            <a:r>
              <a:rPr lang="zh-CN" altLang="en-US" sz="3600" b="1">
                <a:solidFill>
                  <a:srgbClr val="FF3300"/>
                </a:solidFill>
                <a:latin typeface="Times New Roman" panose="02020603050405020304" pitchFamily="18" charset="0"/>
              </a:rPr>
              <a:t>根</a:t>
            </a:r>
            <a:endParaRPr lang="zh-CN" altLang="en-US">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4"/>
                                        </p:tgtEl>
                                        <p:attrNameLst>
                                          <p:attrName>style.visibility</p:attrName>
                                        </p:attrNameLst>
                                      </p:cBhvr>
                                      <p:to>
                                        <p:strVal val="visible"/>
                                      </p:to>
                                    </p:set>
                                    <p:animEffect transition="in" filter="wipe(left)">
                                      <p:cBhvr>
                                        <p:cTn id="7" dur="500"/>
                                        <p:tgtEl>
                                          <p:spTgt spid="545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5797"/>
                                        </p:tgtEl>
                                        <p:attrNameLst>
                                          <p:attrName>style.visibility</p:attrName>
                                        </p:attrNameLst>
                                      </p:cBhvr>
                                      <p:to>
                                        <p:strVal val="visible"/>
                                      </p:to>
                                    </p:set>
                                    <p:animEffect transition="in" filter="wipe(left)">
                                      <p:cBhvr>
                                        <p:cTn id="12" dur="500"/>
                                        <p:tgtEl>
                                          <p:spTgt spid="54579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545803"/>
                                        </p:tgtEl>
                                        <p:attrNameLst>
                                          <p:attrName>style.visibility</p:attrName>
                                        </p:attrNameLst>
                                      </p:cBhvr>
                                      <p:to>
                                        <p:strVal val="visible"/>
                                      </p:to>
                                    </p:set>
                                    <p:anim calcmode="lin" valueType="num">
                                      <p:cBhvr>
                                        <p:cTn id="17" dur="500" fill="hold"/>
                                        <p:tgtEl>
                                          <p:spTgt spid="545803"/>
                                        </p:tgtEl>
                                        <p:attrNameLst>
                                          <p:attrName>ppt_x</p:attrName>
                                        </p:attrNameLst>
                                      </p:cBhvr>
                                      <p:tavLst>
                                        <p:tav tm="0">
                                          <p:val>
                                            <p:strVal val="#ppt_x-#ppt_w/2"/>
                                          </p:val>
                                        </p:tav>
                                        <p:tav tm="100000">
                                          <p:val>
                                            <p:strVal val="#ppt_x"/>
                                          </p:val>
                                        </p:tav>
                                      </p:tavLst>
                                    </p:anim>
                                    <p:anim calcmode="lin" valueType="num">
                                      <p:cBhvr>
                                        <p:cTn id="18" dur="500" fill="hold"/>
                                        <p:tgtEl>
                                          <p:spTgt spid="545803"/>
                                        </p:tgtEl>
                                        <p:attrNameLst>
                                          <p:attrName>ppt_y</p:attrName>
                                        </p:attrNameLst>
                                      </p:cBhvr>
                                      <p:tavLst>
                                        <p:tav tm="0">
                                          <p:val>
                                            <p:strVal val="#ppt_y"/>
                                          </p:val>
                                        </p:tav>
                                        <p:tav tm="100000">
                                          <p:val>
                                            <p:strVal val="#ppt_y"/>
                                          </p:val>
                                        </p:tav>
                                      </p:tavLst>
                                    </p:anim>
                                    <p:anim calcmode="lin" valueType="num">
                                      <p:cBhvr>
                                        <p:cTn id="19" dur="500" fill="hold"/>
                                        <p:tgtEl>
                                          <p:spTgt spid="545803"/>
                                        </p:tgtEl>
                                        <p:attrNameLst>
                                          <p:attrName>ppt_w</p:attrName>
                                        </p:attrNameLst>
                                      </p:cBhvr>
                                      <p:tavLst>
                                        <p:tav tm="0">
                                          <p:val>
                                            <p:fltVal val="0.000000"/>
                                          </p:val>
                                        </p:tav>
                                        <p:tav tm="100000">
                                          <p:val>
                                            <p:strVal val="#ppt_w"/>
                                          </p:val>
                                        </p:tav>
                                      </p:tavLst>
                                    </p:anim>
                                    <p:anim calcmode="lin" valueType="num">
                                      <p:cBhvr>
                                        <p:cTn id="20" dur="500" fill="hold"/>
                                        <p:tgtEl>
                                          <p:spTgt spid="545803"/>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545800"/>
                                        </p:tgtEl>
                                        <p:attrNameLst>
                                          <p:attrName>style.visibility</p:attrName>
                                        </p:attrNameLst>
                                      </p:cBhvr>
                                      <p:to>
                                        <p:strVal val="visible"/>
                                      </p:to>
                                    </p:set>
                                    <p:anim calcmode="lin" valueType="num">
                                      <p:cBhvr>
                                        <p:cTn id="24" dur="500" fill="hold"/>
                                        <p:tgtEl>
                                          <p:spTgt spid="545800"/>
                                        </p:tgtEl>
                                        <p:attrNameLst>
                                          <p:attrName>ppt_x</p:attrName>
                                        </p:attrNameLst>
                                      </p:cBhvr>
                                      <p:tavLst>
                                        <p:tav tm="0">
                                          <p:val>
                                            <p:strVal val="#ppt_x-#ppt_w/2"/>
                                          </p:val>
                                        </p:tav>
                                        <p:tav tm="100000">
                                          <p:val>
                                            <p:strVal val="#ppt_x"/>
                                          </p:val>
                                        </p:tav>
                                      </p:tavLst>
                                    </p:anim>
                                    <p:anim calcmode="lin" valueType="num">
                                      <p:cBhvr>
                                        <p:cTn id="25" dur="500" fill="hold"/>
                                        <p:tgtEl>
                                          <p:spTgt spid="545800"/>
                                        </p:tgtEl>
                                        <p:attrNameLst>
                                          <p:attrName>ppt_y</p:attrName>
                                        </p:attrNameLst>
                                      </p:cBhvr>
                                      <p:tavLst>
                                        <p:tav tm="0">
                                          <p:val>
                                            <p:strVal val="#ppt_y"/>
                                          </p:val>
                                        </p:tav>
                                        <p:tav tm="100000">
                                          <p:val>
                                            <p:strVal val="#ppt_y"/>
                                          </p:val>
                                        </p:tav>
                                      </p:tavLst>
                                    </p:anim>
                                    <p:anim calcmode="lin" valueType="num">
                                      <p:cBhvr>
                                        <p:cTn id="26" dur="500" fill="hold"/>
                                        <p:tgtEl>
                                          <p:spTgt spid="545800"/>
                                        </p:tgtEl>
                                        <p:attrNameLst>
                                          <p:attrName>ppt_w</p:attrName>
                                        </p:attrNameLst>
                                      </p:cBhvr>
                                      <p:tavLst>
                                        <p:tav tm="0">
                                          <p:val>
                                            <p:fltVal val="0.000000"/>
                                          </p:val>
                                        </p:tav>
                                        <p:tav tm="100000">
                                          <p:val>
                                            <p:strVal val="#ppt_w"/>
                                          </p:val>
                                        </p:tav>
                                      </p:tavLst>
                                    </p:anim>
                                    <p:anim calcmode="lin" valueType="num">
                                      <p:cBhvr>
                                        <p:cTn id="27" dur="500" fill="hold"/>
                                        <p:tgtEl>
                                          <p:spTgt spid="545800"/>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8" fill="hold" grpId="0" nodeType="afterEffect">
                                  <p:stCondLst>
                                    <p:cond delay="0"/>
                                  </p:stCondLst>
                                  <p:childTnLst>
                                    <p:set>
                                      <p:cBhvr>
                                        <p:cTn id="30" dur="1" fill="hold">
                                          <p:stCondLst>
                                            <p:cond delay="0"/>
                                          </p:stCondLst>
                                        </p:cTn>
                                        <p:tgtEl>
                                          <p:spTgt spid="545801"/>
                                        </p:tgtEl>
                                        <p:attrNameLst>
                                          <p:attrName>style.visibility</p:attrName>
                                        </p:attrNameLst>
                                      </p:cBhvr>
                                      <p:to>
                                        <p:strVal val="visible"/>
                                      </p:to>
                                    </p:set>
                                    <p:anim calcmode="lin" valueType="num">
                                      <p:cBhvr>
                                        <p:cTn id="31" dur="500" fill="hold"/>
                                        <p:tgtEl>
                                          <p:spTgt spid="545801"/>
                                        </p:tgtEl>
                                        <p:attrNameLst>
                                          <p:attrName>ppt_x</p:attrName>
                                        </p:attrNameLst>
                                      </p:cBhvr>
                                      <p:tavLst>
                                        <p:tav tm="0">
                                          <p:val>
                                            <p:strVal val="#ppt_x-#ppt_w/2"/>
                                          </p:val>
                                        </p:tav>
                                        <p:tav tm="100000">
                                          <p:val>
                                            <p:strVal val="#ppt_x"/>
                                          </p:val>
                                        </p:tav>
                                      </p:tavLst>
                                    </p:anim>
                                    <p:anim calcmode="lin" valueType="num">
                                      <p:cBhvr>
                                        <p:cTn id="32" dur="500" fill="hold"/>
                                        <p:tgtEl>
                                          <p:spTgt spid="545801"/>
                                        </p:tgtEl>
                                        <p:attrNameLst>
                                          <p:attrName>ppt_y</p:attrName>
                                        </p:attrNameLst>
                                      </p:cBhvr>
                                      <p:tavLst>
                                        <p:tav tm="0">
                                          <p:val>
                                            <p:strVal val="#ppt_y"/>
                                          </p:val>
                                        </p:tav>
                                        <p:tav tm="100000">
                                          <p:val>
                                            <p:strVal val="#ppt_y"/>
                                          </p:val>
                                        </p:tav>
                                      </p:tavLst>
                                    </p:anim>
                                    <p:anim calcmode="lin" valueType="num">
                                      <p:cBhvr>
                                        <p:cTn id="33" dur="500" fill="hold"/>
                                        <p:tgtEl>
                                          <p:spTgt spid="545801"/>
                                        </p:tgtEl>
                                        <p:attrNameLst>
                                          <p:attrName>ppt_w</p:attrName>
                                        </p:attrNameLst>
                                      </p:cBhvr>
                                      <p:tavLst>
                                        <p:tav tm="0">
                                          <p:val>
                                            <p:fltVal val="0.000000"/>
                                          </p:val>
                                        </p:tav>
                                        <p:tav tm="100000">
                                          <p:val>
                                            <p:strVal val="#ppt_w"/>
                                          </p:val>
                                        </p:tav>
                                      </p:tavLst>
                                    </p:anim>
                                    <p:anim calcmode="lin" valueType="num">
                                      <p:cBhvr>
                                        <p:cTn id="34" dur="500" fill="hold"/>
                                        <p:tgtEl>
                                          <p:spTgt spid="54580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45798"/>
                                        </p:tgtEl>
                                        <p:attrNameLst>
                                          <p:attrName>style.visibility</p:attrName>
                                        </p:attrNameLst>
                                      </p:cBhvr>
                                      <p:to>
                                        <p:strVal val="visible"/>
                                      </p:to>
                                    </p:set>
                                    <p:animEffect transition="in" filter="wipe(left)">
                                      <p:cBhvr>
                                        <p:cTn id="39" dur="500"/>
                                        <p:tgtEl>
                                          <p:spTgt spid="545798"/>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545799"/>
                                        </p:tgtEl>
                                        <p:attrNameLst>
                                          <p:attrName>style.visibility</p:attrName>
                                        </p:attrNameLst>
                                      </p:cBhvr>
                                      <p:to>
                                        <p:strVal val="visible"/>
                                      </p:to>
                                    </p:set>
                                    <p:anim calcmode="lin" valueType="num">
                                      <p:cBhvr>
                                        <p:cTn id="44" dur="500" fill="hold"/>
                                        <p:tgtEl>
                                          <p:spTgt spid="545799"/>
                                        </p:tgtEl>
                                        <p:attrNameLst>
                                          <p:attrName>ppt_x</p:attrName>
                                        </p:attrNameLst>
                                      </p:cBhvr>
                                      <p:tavLst>
                                        <p:tav tm="0">
                                          <p:val>
                                            <p:strVal val="#ppt_x-#ppt_w/2"/>
                                          </p:val>
                                        </p:tav>
                                        <p:tav tm="100000">
                                          <p:val>
                                            <p:strVal val="#ppt_x"/>
                                          </p:val>
                                        </p:tav>
                                      </p:tavLst>
                                    </p:anim>
                                    <p:anim calcmode="lin" valueType="num">
                                      <p:cBhvr>
                                        <p:cTn id="45" dur="500" fill="hold"/>
                                        <p:tgtEl>
                                          <p:spTgt spid="545799"/>
                                        </p:tgtEl>
                                        <p:attrNameLst>
                                          <p:attrName>ppt_y</p:attrName>
                                        </p:attrNameLst>
                                      </p:cBhvr>
                                      <p:tavLst>
                                        <p:tav tm="0">
                                          <p:val>
                                            <p:strVal val="#ppt_y"/>
                                          </p:val>
                                        </p:tav>
                                        <p:tav tm="100000">
                                          <p:val>
                                            <p:strVal val="#ppt_y"/>
                                          </p:val>
                                        </p:tav>
                                      </p:tavLst>
                                    </p:anim>
                                    <p:anim calcmode="lin" valueType="num">
                                      <p:cBhvr>
                                        <p:cTn id="46" dur="500" fill="hold"/>
                                        <p:tgtEl>
                                          <p:spTgt spid="545799"/>
                                        </p:tgtEl>
                                        <p:attrNameLst>
                                          <p:attrName>ppt_w</p:attrName>
                                        </p:attrNameLst>
                                      </p:cBhvr>
                                      <p:tavLst>
                                        <p:tav tm="0">
                                          <p:val>
                                            <p:fltVal val="0.000000"/>
                                          </p:val>
                                        </p:tav>
                                        <p:tav tm="100000">
                                          <p:val>
                                            <p:strVal val="#ppt_w"/>
                                          </p:val>
                                        </p:tav>
                                      </p:tavLst>
                                    </p:anim>
                                    <p:anim calcmode="lin" valueType="num">
                                      <p:cBhvr>
                                        <p:cTn id="47" dur="500" fill="hold"/>
                                        <p:tgtEl>
                                          <p:spTgt spid="545799"/>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545804"/>
                                        </p:tgtEl>
                                        <p:attrNameLst>
                                          <p:attrName>style.visibility</p:attrName>
                                        </p:attrNameLst>
                                      </p:cBhvr>
                                      <p:to>
                                        <p:strVal val="visible"/>
                                      </p:to>
                                    </p:set>
                                    <p:anim calcmode="lin" valueType="num">
                                      <p:cBhvr>
                                        <p:cTn id="51" dur="500" fill="hold"/>
                                        <p:tgtEl>
                                          <p:spTgt spid="545804"/>
                                        </p:tgtEl>
                                        <p:attrNameLst>
                                          <p:attrName>ppt_x</p:attrName>
                                        </p:attrNameLst>
                                      </p:cBhvr>
                                      <p:tavLst>
                                        <p:tav tm="0">
                                          <p:val>
                                            <p:strVal val="#ppt_x-#ppt_w/2"/>
                                          </p:val>
                                        </p:tav>
                                        <p:tav tm="100000">
                                          <p:val>
                                            <p:strVal val="#ppt_x"/>
                                          </p:val>
                                        </p:tav>
                                      </p:tavLst>
                                    </p:anim>
                                    <p:anim calcmode="lin" valueType="num">
                                      <p:cBhvr>
                                        <p:cTn id="52" dur="500" fill="hold"/>
                                        <p:tgtEl>
                                          <p:spTgt spid="545804"/>
                                        </p:tgtEl>
                                        <p:attrNameLst>
                                          <p:attrName>ppt_y</p:attrName>
                                        </p:attrNameLst>
                                      </p:cBhvr>
                                      <p:tavLst>
                                        <p:tav tm="0">
                                          <p:val>
                                            <p:strVal val="#ppt_y"/>
                                          </p:val>
                                        </p:tav>
                                        <p:tav tm="100000">
                                          <p:val>
                                            <p:strVal val="#ppt_y"/>
                                          </p:val>
                                        </p:tav>
                                      </p:tavLst>
                                    </p:anim>
                                    <p:anim calcmode="lin" valueType="num">
                                      <p:cBhvr>
                                        <p:cTn id="53" dur="500" fill="hold"/>
                                        <p:tgtEl>
                                          <p:spTgt spid="545804"/>
                                        </p:tgtEl>
                                        <p:attrNameLst>
                                          <p:attrName>ppt_w</p:attrName>
                                        </p:attrNameLst>
                                      </p:cBhvr>
                                      <p:tavLst>
                                        <p:tav tm="0">
                                          <p:val>
                                            <p:fltVal val="0.000000"/>
                                          </p:val>
                                        </p:tav>
                                        <p:tav tm="100000">
                                          <p:val>
                                            <p:strVal val="#ppt_w"/>
                                          </p:val>
                                        </p:tav>
                                      </p:tavLst>
                                    </p:anim>
                                    <p:anim calcmode="lin" valueType="num">
                                      <p:cBhvr>
                                        <p:cTn id="54" dur="500" fill="hold"/>
                                        <p:tgtEl>
                                          <p:spTgt spid="545804"/>
                                        </p:tgtEl>
                                        <p:attrNameLst>
                                          <p:attrName>ppt_h</p:attrName>
                                        </p:attrNameLst>
                                      </p:cBhvr>
                                      <p:tavLst>
                                        <p:tav tm="0">
                                          <p:val>
                                            <p:strVal val="#ppt_h"/>
                                          </p:val>
                                        </p:tav>
                                        <p:tav tm="100000">
                                          <p:val>
                                            <p:strVal val="#ppt_h"/>
                                          </p:val>
                                        </p:tav>
                                      </p:tavLst>
                                    </p:anim>
                                  </p:childTnLst>
                                </p:cTn>
                              </p:par>
                            </p:childTnLst>
                          </p:cTn>
                        </p:par>
                        <p:par>
                          <p:cTn id="55" fill="hold">
                            <p:stCondLst>
                              <p:cond delay="1000"/>
                            </p:stCondLst>
                            <p:childTnLst>
                              <p:par>
                                <p:cTn id="56" presetID="17" presetClass="entr" presetSubtype="8" fill="hold" grpId="0" nodeType="afterEffect">
                                  <p:stCondLst>
                                    <p:cond delay="0"/>
                                  </p:stCondLst>
                                  <p:childTnLst>
                                    <p:set>
                                      <p:cBhvr>
                                        <p:cTn id="57" dur="1" fill="hold">
                                          <p:stCondLst>
                                            <p:cond delay="0"/>
                                          </p:stCondLst>
                                        </p:cTn>
                                        <p:tgtEl>
                                          <p:spTgt spid="545802"/>
                                        </p:tgtEl>
                                        <p:attrNameLst>
                                          <p:attrName>style.visibility</p:attrName>
                                        </p:attrNameLst>
                                      </p:cBhvr>
                                      <p:to>
                                        <p:strVal val="visible"/>
                                      </p:to>
                                    </p:set>
                                    <p:anim calcmode="lin" valueType="num">
                                      <p:cBhvr>
                                        <p:cTn id="58" dur="500" fill="hold"/>
                                        <p:tgtEl>
                                          <p:spTgt spid="545802"/>
                                        </p:tgtEl>
                                        <p:attrNameLst>
                                          <p:attrName>ppt_x</p:attrName>
                                        </p:attrNameLst>
                                      </p:cBhvr>
                                      <p:tavLst>
                                        <p:tav tm="0">
                                          <p:val>
                                            <p:strVal val="#ppt_x-#ppt_w/2"/>
                                          </p:val>
                                        </p:tav>
                                        <p:tav tm="100000">
                                          <p:val>
                                            <p:strVal val="#ppt_x"/>
                                          </p:val>
                                        </p:tav>
                                      </p:tavLst>
                                    </p:anim>
                                    <p:anim calcmode="lin" valueType="num">
                                      <p:cBhvr>
                                        <p:cTn id="59" dur="500" fill="hold"/>
                                        <p:tgtEl>
                                          <p:spTgt spid="545802"/>
                                        </p:tgtEl>
                                        <p:attrNameLst>
                                          <p:attrName>ppt_y</p:attrName>
                                        </p:attrNameLst>
                                      </p:cBhvr>
                                      <p:tavLst>
                                        <p:tav tm="0">
                                          <p:val>
                                            <p:strVal val="#ppt_y"/>
                                          </p:val>
                                        </p:tav>
                                        <p:tav tm="100000">
                                          <p:val>
                                            <p:strVal val="#ppt_y"/>
                                          </p:val>
                                        </p:tav>
                                      </p:tavLst>
                                    </p:anim>
                                    <p:anim calcmode="lin" valueType="num">
                                      <p:cBhvr>
                                        <p:cTn id="60" dur="500" fill="hold"/>
                                        <p:tgtEl>
                                          <p:spTgt spid="545802"/>
                                        </p:tgtEl>
                                        <p:attrNameLst>
                                          <p:attrName>ppt_w</p:attrName>
                                        </p:attrNameLst>
                                      </p:cBhvr>
                                      <p:tavLst>
                                        <p:tav tm="0">
                                          <p:val>
                                            <p:fltVal val="0.000000"/>
                                          </p:val>
                                        </p:tav>
                                        <p:tav tm="100000">
                                          <p:val>
                                            <p:strVal val="#ppt_w"/>
                                          </p:val>
                                        </p:tav>
                                      </p:tavLst>
                                    </p:anim>
                                    <p:anim calcmode="lin" valueType="num">
                                      <p:cBhvr>
                                        <p:cTn id="61" dur="500" fill="hold"/>
                                        <p:tgtEl>
                                          <p:spTgt spid="5458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p:bldP spid="545797" grpId="0"/>
      <p:bldP spid="545798" grpId="0"/>
      <p:bldP spid="545799" grpId="0" bldLvl="0" animBg="1"/>
      <p:bldP spid="545800" grpId="0" bldLvl="0" animBg="1"/>
      <p:bldP spid="545801" grpId="0" bldLvl="0" animBg="1"/>
      <p:bldP spid="545802" grpId="0" bldLvl="0" animBg="1"/>
      <p:bldP spid="545803" grpId="0" bldLvl="0" animBg="1"/>
      <p:bldP spid="545804"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6818" name="文本框 546817"/>
          <p:cNvSpPr txBox="1"/>
          <p:nvPr/>
        </p:nvSpPr>
        <p:spPr>
          <a:xfrm>
            <a:off x="1601788" y="136525"/>
            <a:ext cx="3752850" cy="823913"/>
          </a:xfrm>
          <a:prstGeom prst="rect">
            <a:avLst/>
          </a:prstGeom>
          <a:noFill/>
          <a:ln w="12700">
            <a:noFill/>
          </a:ln>
        </p:spPr>
        <p:txBody>
          <a:bodyPr wrap="none" anchor="t">
            <a:spAutoFit/>
          </a:bodyPr>
          <a:p>
            <a:r>
              <a:rPr lang="en-US" altLang="zh-CN" sz="4400" b="1">
                <a:solidFill>
                  <a:srgbClr val="3333FF"/>
                </a:solidFill>
                <a:latin typeface="Times New Roman" panose="02020603050405020304" pitchFamily="18" charset="0"/>
                <a:ea typeface="楷体_GB2312" pitchFamily="49" charset="-122"/>
              </a:rPr>
              <a:t>a  b  c  d  e  </a:t>
            </a:r>
            <a:r>
              <a:rPr lang="en-US" altLang="zh-CN" sz="4800" b="1">
                <a:solidFill>
                  <a:srgbClr val="3333FF"/>
                </a:solidFill>
                <a:latin typeface="Times New Roman" panose="02020603050405020304" pitchFamily="18" charset="0"/>
                <a:ea typeface="楷体_GB2312" pitchFamily="49" charset="-122"/>
              </a:rPr>
              <a:t>f </a:t>
            </a:r>
            <a:r>
              <a:rPr lang="en-US" altLang="zh-CN" sz="4400" b="1">
                <a:solidFill>
                  <a:srgbClr val="3333FF"/>
                </a:solidFill>
                <a:latin typeface="Times New Roman" panose="02020603050405020304" pitchFamily="18" charset="0"/>
                <a:ea typeface="楷体_GB2312" pitchFamily="49" charset="-122"/>
              </a:rPr>
              <a:t> g</a:t>
            </a:r>
            <a:endParaRPr lang="en-US" altLang="zh-CN" sz="4400" b="1">
              <a:solidFill>
                <a:srgbClr val="3333FF"/>
              </a:solidFill>
              <a:latin typeface="Times New Roman" panose="02020603050405020304" pitchFamily="18" charset="0"/>
              <a:ea typeface="楷体_GB2312" pitchFamily="49" charset="-122"/>
            </a:endParaRPr>
          </a:p>
        </p:txBody>
      </p:sp>
      <p:sp>
        <p:nvSpPr>
          <p:cNvPr id="546819" name="文本框 546818"/>
          <p:cNvSpPr txBox="1"/>
          <p:nvPr/>
        </p:nvSpPr>
        <p:spPr>
          <a:xfrm>
            <a:off x="1609725" y="781050"/>
            <a:ext cx="3722688" cy="762000"/>
          </a:xfrm>
          <a:prstGeom prst="rect">
            <a:avLst/>
          </a:prstGeom>
          <a:noFill/>
          <a:ln w="12700">
            <a:noFill/>
          </a:ln>
        </p:spPr>
        <p:txBody>
          <a:bodyPr wrap="none" anchor="t">
            <a:spAutoFit/>
          </a:bodyPr>
          <a:p>
            <a:r>
              <a:rPr lang="en-US" altLang="zh-CN" sz="4400" b="1">
                <a:latin typeface="Times New Roman" panose="02020603050405020304" pitchFamily="18" charset="0"/>
                <a:ea typeface="楷体_GB2312" pitchFamily="49" charset="-122"/>
              </a:rPr>
              <a:t>c  b  d  a  e  g  f</a:t>
            </a:r>
            <a:endParaRPr lang="en-US" altLang="zh-CN" sz="4400" b="1">
              <a:latin typeface="Times New Roman" panose="02020603050405020304" pitchFamily="18" charset="0"/>
              <a:ea typeface="楷体_GB2312" pitchFamily="49" charset="-122"/>
            </a:endParaRPr>
          </a:p>
        </p:txBody>
      </p:sp>
      <p:sp>
        <p:nvSpPr>
          <p:cNvPr id="546820" name="矩形 546819"/>
          <p:cNvSpPr/>
          <p:nvPr/>
        </p:nvSpPr>
        <p:spPr>
          <a:xfrm>
            <a:off x="1604963" y="168275"/>
            <a:ext cx="46355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a</a:t>
            </a:r>
            <a:endParaRPr lang="en-US" altLang="zh-CN" sz="4400" b="1">
              <a:solidFill>
                <a:srgbClr val="FF9999"/>
              </a:solidFill>
              <a:latin typeface="Times New Roman" panose="02020603050405020304" pitchFamily="18" charset="0"/>
              <a:ea typeface="楷体_GB2312" pitchFamily="49" charset="-122"/>
            </a:endParaRPr>
          </a:p>
        </p:txBody>
      </p:sp>
      <p:sp>
        <p:nvSpPr>
          <p:cNvPr id="546821" name="矩形 546820"/>
          <p:cNvSpPr/>
          <p:nvPr/>
        </p:nvSpPr>
        <p:spPr>
          <a:xfrm>
            <a:off x="3302000" y="744538"/>
            <a:ext cx="488950" cy="823912"/>
          </a:xfrm>
          <a:prstGeom prst="rect">
            <a:avLst/>
          </a:prstGeom>
          <a:noFill/>
          <a:ln w="12700">
            <a:noFill/>
          </a:ln>
        </p:spPr>
        <p:txBody>
          <a:bodyPr wrap="none" anchor="t">
            <a:spAutoFit/>
          </a:bodyPr>
          <a:p>
            <a:r>
              <a:rPr lang="en-US" altLang="zh-CN" sz="4800" b="1">
                <a:solidFill>
                  <a:srgbClr val="FF33CC"/>
                </a:solidFill>
                <a:latin typeface="Times New Roman" panose="02020603050405020304" pitchFamily="18" charset="0"/>
                <a:ea typeface="楷体_GB2312" pitchFamily="49" charset="-122"/>
              </a:rPr>
              <a:t>a</a:t>
            </a:r>
            <a:endParaRPr lang="en-US" altLang="zh-CN" sz="4400" b="1">
              <a:solidFill>
                <a:srgbClr val="FF33CC"/>
              </a:solidFill>
              <a:latin typeface="Times New Roman" panose="02020603050405020304" pitchFamily="18" charset="0"/>
              <a:ea typeface="楷体_GB2312" pitchFamily="49" charset="-122"/>
            </a:endParaRPr>
          </a:p>
        </p:txBody>
      </p:sp>
      <p:sp>
        <p:nvSpPr>
          <p:cNvPr id="546822" name="平行四边形 546821"/>
          <p:cNvSpPr/>
          <p:nvPr/>
        </p:nvSpPr>
        <p:spPr>
          <a:xfrm>
            <a:off x="1535113" y="320675"/>
            <a:ext cx="2362200" cy="1219200"/>
          </a:xfrm>
          <a:prstGeom prst="parallelogram">
            <a:avLst>
              <a:gd name="adj" fmla="val 48437"/>
            </a:avLst>
          </a:prstGeom>
          <a:noFill/>
          <a:ln w="31750" cap="sq" cmpd="sng">
            <a:solidFill>
              <a:srgbClr val="008080"/>
            </a:solidFill>
            <a:prstDash val="solid"/>
            <a:miter/>
            <a:headEnd type="none" w="sm" len="sm"/>
            <a:tailEnd type="none" w="sm" len="sm"/>
          </a:ln>
        </p:spPr>
        <p:txBody>
          <a:bodyPr/>
          <a:p>
            <a:endParaRPr lang="zh-CN" altLang="en-US"/>
          </a:p>
        </p:txBody>
      </p:sp>
      <p:sp>
        <p:nvSpPr>
          <p:cNvPr id="546823" name="矩形 546822"/>
          <p:cNvSpPr/>
          <p:nvPr/>
        </p:nvSpPr>
        <p:spPr>
          <a:xfrm>
            <a:off x="3897313" y="320675"/>
            <a:ext cx="1524000" cy="1219200"/>
          </a:xfrm>
          <a:prstGeom prst="rect">
            <a:avLst/>
          </a:prstGeom>
          <a:noFill/>
          <a:ln w="31750" cap="sq" cmpd="sng">
            <a:solidFill>
              <a:srgbClr val="000080"/>
            </a:solidFill>
            <a:prstDash val="solid"/>
            <a:miter/>
            <a:headEnd type="none" w="sm" len="sm"/>
            <a:tailEnd type="none" w="sm" len="sm"/>
          </a:ln>
        </p:spPr>
        <p:txBody>
          <a:bodyPr/>
          <a:p>
            <a:endParaRPr lang="zh-CN" altLang="en-US"/>
          </a:p>
        </p:txBody>
      </p:sp>
      <p:sp>
        <p:nvSpPr>
          <p:cNvPr id="546824" name="矩形 546823"/>
          <p:cNvSpPr/>
          <p:nvPr/>
        </p:nvSpPr>
        <p:spPr>
          <a:xfrm>
            <a:off x="2144713" y="168275"/>
            <a:ext cx="63500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b </a:t>
            </a:r>
            <a:endParaRPr lang="en-US" altLang="zh-CN" sz="4400" b="1">
              <a:solidFill>
                <a:srgbClr val="FFCC99"/>
              </a:solidFill>
              <a:latin typeface="Times New Roman" panose="02020603050405020304" pitchFamily="18" charset="0"/>
              <a:ea typeface="楷体_GB2312" pitchFamily="49" charset="-122"/>
            </a:endParaRPr>
          </a:p>
        </p:txBody>
      </p:sp>
      <p:sp>
        <p:nvSpPr>
          <p:cNvPr id="546825" name="矩形 546824"/>
          <p:cNvSpPr/>
          <p:nvPr/>
        </p:nvSpPr>
        <p:spPr>
          <a:xfrm>
            <a:off x="2144713" y="777875"/>
            <a:ext cx="495300" cy="762000"/>
          </a:xfrm>
          <a:prstGeom prst="rect">
            <a:avLst/>
          </a:prstGeom>
          <a:noFill/>
          <a:ln w="12700">
            <a:noFill/>
          </a:ln>
        </p:spPr>
        <p:txBody>
          <a:bodyPr wrap="none" anchor="t">
            <a:spAutoFit/>
          </a:bodyPr>
          <a:p>
            <a:r>
              <a:rPr lang="en-US" altLang="zh-CN" sz="4400" b="1">
                <a:solidFill>
                  <a:srgbClr val="FF33CC"/>
                </a:solidFill>
                <a:latin typeface="Times New Roman" panose="02020603050405020304" pitchFamily="18" charset="0"/>
                <a:ea typeface="楷体_GB2312" pitchFamily="49" charset="-122"/>
              </a:rPr>
              <a:t>b</a:t>
            </a:r>
            <a:endParaRPr lang="en-US" altLang="zh-CN" sz="4400" b="1">
              <a:solidFill>
                <a:srgbClr val="FF33CC"/>
              </a:solidFill>
              <a:latin typeface="Times New Roman" panose="02020603050405020304" pitchFamily="18" charset="0"/>
              <a:ea typeface="楷体_GB2312" pitchFamily="49" charset="-122"/>
            </a:endParaRPr>
          </a:p>
        </p:txBody>
      </p:sp>
      <p:sp>
        <p:nvSpPr>
          <p:cNvPr id="546826" name="矩形 546825"/>
          <p:cNvSpPr/>
          <p:nvPr/>
        </p:nvSpPr>
        <p:spPr>
          <a:xfrm>
            <a:off x="2754313" y="168275"/>
            <a:ext cx="43180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c</a:t>
            </a:r>
            <a:endParaRPr lang="en-US" altLang="zh-CN" sz="4400" b="1">
              <a:solidFill>
                <a:srgbClr val="FFCC99"/>
              </a:solidFill>
              <a:latin typeface="Times New Roman" panose="02020603050405020304" pitchFamily="18" charset="0"/>
              <a:ea typeface="楷体_GB2312" pitchFamily="49" charset="-122"/>
            </a:endParaRPr>
          </a:p>
        </p:txBody>
      </p:sp>
      <p:sp>
        <p:nvSpPr>
          <p:cNvPr id="546827" name="矩形 546826"/>
          <p:cNvSpPr/>
          <p:nvPr/>
        </p:nvSpPr>
        <p:spPr>
          <a:xfrm>
            <a:off x="1611313" y="777875"/>
            <a:ext cx="431800" cy="762000"/>
          </a:xfrm>
          <a:prstGeom prst="rect">
            <a:avLst/>
          </a:prstGeom>
          <a:noFill/>
          <a:ln w="12700">
            <a:noFill/>
          </a:ln>
        </p:spPr>
        <p:txBody>
          <a:bodyPr wrap="none" anchor="t">
            <a:spAutoFit/>
          </a:bodyPr>
          <a:p>
            <a:r>
              <a:rPr lang="en-US" altLang="zh-CN" sz="4400" b="1">
                <a:solidFill>
                  <a:srgbClr val="FF33CC"/>
                </a:solidFill>
                <a:latin typeface="Times New Roman" panose="02020603050405020304" pitchFamily="18" charset="0"/>
                <a:ea typeface="楷体_GB2312" pitchFamily="49" charset="-122"/>
              </a:rPr>
              <a:t>c</a:t>
            </a:r>
            <a:endParaRPr lang="en-US" altLang="zh-CN" sz="4400" b="1">
              <a:solidFill>
                <a:srgbClr val="FF33CC"/>
              </a:solidFill>
              <a:latin typeface="Times New Roman" panose="02020603050405020304" pitchFamily="18" charset="0"/>
              <a:ea typeface="楷体_GB2312" pitchFamily="49" charset="-122"/>
            </a:endParaRPr>
          </a:p>
        </p:txBody>
      </p:sp>
      <p:sp>
        <p:nvSpPr>
          <p:cNvPr id="546828" name="矩形 546827"/>
          <p:cNvSpPr/>
          <p:nvPr/>
        </p:nvSpPr>
        <p:spPr>
          <a:xfrm>
            <a:off x="3287713" y="168275"/>
            <a:ext cx="49530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d</a:t>
            </a:r>
            <a:endParaRPr lang="en-US" altLang="zh-CN" sz="4400" b="1">
              <a:solidFill>
                <a:srgbClr val="FFCC99"/>
              </a:solidFill>
              <a:latin typeface="Times New Roman" panose="02020603050405020304" pitchFamily="18" charset="0"/>
              <a:ea typeface="楷体_GB2312" pitchFamily="49" charset="-122"/>
            </a:endParaRPr>
          </a:p>
        </p:txBody>
      </p:sp>
      <p:sp>
        <p:nvSpPr>
          <p:cNvPr id="546829" name="矩形 546828"/>
          <p:cNvSpPr/>
          <p:nvPr/>
        </p:nvSpPr>
        <p:spPr>
          <a:xfrm>
            <a:off x="2754313" y="777875"/>
            <a:ext cx="495300" cy="762000"/>
          </a:xfrm>
          <a:prstGeom prst="rect">
            <a:avLst/>
          </a:prstGeom>
          <a:noFill/>
          <a:ln w="12700">
            <a:noFill/>
          </a:ln>
        </p:spPr>
        <p:txBody>
          <a:bodyPr wrap="none" anchor="t">
            <a:spAutoFit/>
          </a:bodyPr>
          <a:p>
            <a:r>
              <a:rPr lang="en-US" altLang="zh-CN" sz="4400" b="1">
                <a:solidFill>
                  <a:srgbClr val="FF33CC"/>
                </a:solidFill>
                <a:latin typeface="Times New Roman" panose="02020603050405020304" pitchFamily="18" charset="0"/>
                <a:ea typeface="楷体_GB2312" pitchFamily="49" charset="-122"/>
              </a:rPr>
              <a:t>d</a:t>
            </a:r>
            <a:endParaRPr lang="en-US" altLang="zh-CN" sz="4400" b="1">
              <a:solidFill>
                <a:srgbClr val="FF33CC"/>
              </a:solidFill>
              <a:latin typeface="Times New Roman" panose="02020603050405020304" pitchFamily="18" charset="0"/>
              <a:ea typeface="楷体_GB2312" pitchFamily="49" charset="-122"/>
            </a:endParaRPr>
          </a:p>
        </p:txBody>
      </p:sp>
      <p:sp>
        <p:nvSpPr>
          <p:cNvPr id="546830" name="矩形 546829"/>
          <p:cNvSpPr/>
          <p:nvPr/>
        </p:nvSpPr>
        <p:spPr>
          <a:xfrm>
            <a:off x="3846513" y="168275"/>
            <a:ext cx="43180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e</a:t>
            </a:r>
            <a:endParaRPr lang="en-US" altLang="zh-CN" sz="4400" b="1">
              <a:solidFill>
                <a:srgbClr val="FFCC99"/>
              </a:solidFill>
              <a:latin typeface="Times New Roman" panose="02020603050405020304" pitchFamily="18" charset="0"/>
              <a:ea typeface="楷体_GB2312" pitchFamily="49" charset="-122"/>
            </a:endParaRPr>
          </a:p>
        </p:txBody>
      </p:sp>
      <p:sp>
        <p:nvSpPr>
          <p:cNvPr id="546831" name="矩形 546830"/>
          <p:cNvSpPr/>
          <p:nvPr/>
        </p:nvSpPr>
        <p:spPr>
          <a:xfrm>
            <a:off x="3897313" y="777875"/>
            <a:ext cx="431800" cy="762000"/>
          </a:xfrm>
          <a:prstGeom prst="rect">
            <a:avLst/>
          </a:prstGeom>
          <a:noFill/>
          <a:ln w="12700">
            <a:noFill/>
          </a:ln>
        </p:spPr>
        <p:txBody>
          <a:bodyPr wrap="none" anchor="t">
            <a:spAutoFit/>
          </a:bodyPr>
          <a:p>
            <a:r>
              <a:rPr lang="en-US" altLang="zh-CN" sz="4400" b="1">
                <a:solidFill>
                  <a:srgbClr val="FF33CC"/>
                </a:solidFill>
                <a:latin typeface="Times New Roman" panose="02020603050405020304" pitchFamily="18" charset="0"/>
                <a:ea typeface="楷体_GB2312" pitchFamily="49" charset="-122"/>
              </a:rPr>
              <a:t>e</a:t>
            </a:r>
            <a:endParaRPr lang="en-US" altLang="zh-CN" sz="4400" b="1">
              <a:solidFill>
                <a:srgbClr val="FF33CC"/>
              </a:solidFill>
              <a:latin typeface="Times New Roman" panose="02020603050405020304" pitchFamily="18" charset="0"/>
              <a:ea typeface="楷体_GB2312" pitchFamily="49" charset="-122"/>
            </a:endParaRPr>
          </a:p>
        </p:txBody>
      </p:sp>
      <p:sp>
        <p:nvSpPr>
          <p:cNvPr id="546832" name="矩形 546831"/>
          <p:cNvSpPr/>
          <p:nvPr/>
        </p:nvSpPr>
        <p:spPr>
          <a:xfrm>
            <a:off x="4430713" y="168275"/>
            <a:ext cx="457200" cy="762000"/>
          </a:xfrm>
          <a:prstGeom prst="rect">
            <a:avLst/>
          </a:prstGeom>
          <a:noFill/>
          <a:ln w="12700">
            <a:noFill/>
          </a:ln>
        </p:spPr>
        <p:txBody>
          <a:bodyPr>
            <a:spAutoFit/>
          </a:bodyPr>
          <a:p>
            <a:r>
              <a:rPr lang="en-US" altLang="zh-CN" sz="4400" b="1">
                <a:solidFill>
                  <a:srgbClr val="FF3300"/>
                </a:solidFill>
                <a:latin typeface="Times New Roman" panose="02020603050405020304" pitchFamily="18" charset="0"/>
                <a:ea typeface="楷体_GB2312" pitchFamily="49" charset="-122"/>
              </a:rPr>
              <a:t>f</a:t>
            </a:r>
            <a:endParaRPr lang="en-US" altLang="zh-CN" sz="4400" b="1">
              <a:solidFill>
                <a:srgbClr val="FF3300"/>
              </a:solidFill>
              <a:latin typeface="Times New Roman" panose="02020603050405020304" pitchFamily="18" charset="0"/>
              <a:ea typeface="楷体_GB2312" pitchFamily="49" charset="-122"/>
            </a:endParaRPr>
          </a:p>
        </p:txBody>
      </p:sp>
      <p:sp>
        <p:nvSpPr>
          <p:cNvPr id="546833" name="矩形 546832"/>
          <p:cNvSpPr/>
          <p:nvPr/>
        </p:nvSpPr>
        <p:spPr>
          <a:xfrm>
            <a:off x="4964113" y="777875"/>
            <a:ext cx="533400" cy="762000"/>
          </a:xfrm>
          <a:prstGeom prst="rect">
            <a:avLst/>
          </a:prstGeom>
          <a:noFill/>
          <a:ln w="12700">
            <a:noFill/>
          </a:ln>
        </p:spPr>
        <p:txBody>
          <a:bodyPr>
            <a:spAutoFit/>
          </a:bodyPr>
          <a:p>
            <a:r>
              <a:rPr lang="en-US" altLang="zh-CN" sz="4400" b="1">
                <a:solidFill>
                  <a:srgbClr val="FF33CC"/>
                </a:solidFill>
                <a:latin typeface="Times New Roman" panose="02020603050405020304" pitchFamily="18" charset="0"/>
                <a:ea typeface="楷体_GB2312" pitchFamily="49" charset="-122"/>
              </a:rPr>
              <a:t>f</a:t>
            </a:r>
            <a:endParaRPr lang="en-US" altLang="zh-CN" sz="4400" b="1">
              <a:solidFill>
                <a:srgbClr val="FF33CC"/>
              </a:solidFill>
              <a:latin typeface="Times New Roman" panose="02020603050405020304" pitchFamily="18" charset="0"/>
              <a:ea typeface="楷体_GB2312" pitchFamily="49" charset="-122"/>
            </a:endParaRPr>
          </a:p>
        </p:txBody>
      </p:sp>
      <p:sp>
        <p:nvSpPr>
          <p:cNvPr id="546834" name="矩形 546833"/>
          <p:cNvSpPr/>
          <p:nvPr/>
        </p:nvSpPr>
        <p:spPr>
          <a:xfrm>
            <a:off x="4887913" y="168275"/>
            <a:ext cx="463550" cy="762000"/>
          </a:xfrm>
          <a:prstGeom prst="rect">
            <a:avLst/>
          </a:prstGeom>
          <a:noFill/>
          <a:ln w="12700">
            <a:noFill/>
          </a:ln>
        </p:spPr>
        <p:txBody>
          <a:bodyPr wrap="none" anchor="t">
            <a:spAutoFit/>
          </a:bodyPr>
          <a:p>
            <a:r>
              <a:rPr lang="en-US" altLang="zh-CN" sz="4400" b="1">
                <a:solidFill>
                  <a:srgbClr val="FF3300"/>
                </a:solidFill>
                <a:latin typeface="Times New Roman" panose="02020603050405020304" pitchFamily="18" charset="0"/>
                <a:ea typeface="楷体_GB2312" pitchFamily="49" charset="-122"/>
              </a:rPr>
              <a:t>g</a:t>
            </a:r>
            <a:endParaRPr lang="en-US" altLang="zh-CN" sz="4400" b="1">
              <a:solidFill>
                <a:srgbClr val="FFCC99"/>
              </a:solidFill>
              <a:latin typeface="Times New Roman" panose="02020603050405020304" pitchFamily="18" charset="0"/>
              <a:ea typeface="楷体_GB2312" pitchFamily="49" charset="-122"/>
            </a:endParaRPr>
          </a:p>
        </p:txBody>
      </p:sp>
      <p:sp>
        <p:nvSpPr>
          <p:cNvPr id="546835" name="矩形 546834"/>
          <p:cNvSpPr/>
          <p:nvPr/>
        </p:nvSpPr>
        <p:spPr>
          <a:xfrm>
            <a:off x="4424363" y="777875"/>
            <a:ext cx="463550" cy="762000"/>
          </a:xfrm>
          <a:prstGeom prst="rect">
            <a:avLst/>
          </a:prstGeom>
          <a:noFill/>
          <a:ln w="12700">
            <a:noFill/>
          </a:ln>
        </p:spPr>
        <p:txBody>
          <a:bodyPr wrap="none" anchor="t">
            <a:spAutoFit/>
          </a:bodyPr>
          <a:p>
            <a:r>
              <a:rPr lang="en-US" altLang="zh-CN" sz="4400" b="1">
                <a:solidFill>
                  <a:srgbClr val="FF33CC"/>
                </a:solidFill>
                <a:latin typeface="Times New Roman" panose="02020603050405020304" pitchFamily="18" charset="0"/>
                <a:ea typeface="楷体_GB2312" pitchFamily="49" charset="-122"/>
              </a:rPr>
              <a:t>g</a:t>
            </a:r>
            <a:endParaRPr lang="en-US" altLang="zh-CN" sz="4400" b="1">
              <a:solidFill>
                <a:srgbClr val="FF33CC"/>
              </a:solidFill>
              <a:latin typeface="Times New Roman" panose="02020603050405020304" pitchFamily="18" charset="0"/>
              <a:ea typeface="楷体_GB2312" pitchFamily="49" charset="-122"/>
            </a:endParaRPr>
          </a:p>
        </p:txBody>
      </p:sp>
      <p:sp>
        <p:nvSpPr>
          <p:cNvPr id="546836" name="文本框 546835"/>
          <p:cNvSpPr txBox="1"/>
          <p:nvPr/>
        </p:nvSpPr>
        <p:spPr>
          <a:xfrm>
            <a:off x="3592513" y="23780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a</a:t>
            </a:r>
            <a:endParaRPr lang="en-US" altLang="zh-CN">
              <a:latin typeface="Times New Roman" panose="02020603050405020304" pitchFamily="18" charset="0"/>
            </a:endParaRPr>
          </a:p>
        </p:txBody>
      </p:sp>
      <p:sp>
        <p:nvSpPr>
          <p:cNvPr id="546837" name="直接连接符 546836"/>
          <p:cNvSpPr/>
          <p:nvPr/>
        </p:nvSpPr>
        <p:spPr>
          <a:xfrm>
            <a:off x="3973513" y="2378075"/>
            <a:ext cx="0" cy="685800"/>
          </a:xfrm>
          <a:prstGeom prst="line">
            <a:avLst/>
          </a:prstGeom>
          <a:ln w="12700" cap="sq" cmpd="sng">
            <a:solidFill>
              <a:srgbClr val="006666"/>
            </a:solidFill>
            <a:prstDash val="solid"/>
            <a:headEnd type="none" w="sm" len="sm"/>
            <a:tailEnd type="none" w="sm" len="sm"/>
          </a:ln>
        </p:spPr>
      </p:sp>
      <p:sp>
        <p:nvSpPr>
          <p:cNvPr id="546838" name="直接连接符 546837"/>
          <p:cNvSpPr/>
          <p:nvPr/>
        </p:nvSpPr>
        <p:spPr>
          <a:xfrm>
            <a:off x="4583113" y="2378075"/>
            <a:ext cx="0" cy="685800"/>
          </a:xfrm>
          <a:prstGeom prst="line">
            <a:avLst/>
          </a:prstGeom>
          <a:ln w="12700" cap="sq" cmpd="sng">
            <a:solidFill>
              <a:srgbClr val="006666"/>
            </a:solidFill>
            <a:prstDash val="solid"/>
            <a:headEnd type="none" w="sm" len="sm"/>
            <a:tailEnd type="none" w="sm" len="sm"/>
          </a:ln>
        </p:spPr>
      </p:sp>
      <p:sp>
        <p:nvSpPr>
          <p:cNvPr id="546839" name="直接连接符 546838"/>
          <p:cNvSpPr/>
          <p:nvPr/>
        </p:nvSpPr>
        <p:spPr>
          <a:xfrm>
            <a:off x="3516313" y="1692275"/>
            <a:ext cx="762000" cy="685800"/>
          </a:xfrm>
          <a:prstGeom prst="line">
            <a:avLst/>
          </a:prstGeom>
          <a:ln w="31750" cap="sq" cmpd="sng">
            <a:solidFill>
              <a:srgbClr val="003300"/>
            </a:solidFill>
            <a:prstDash val="solid"/>
            <a:headEnd type="none" w="sm" len="sm"/>
            <a:tailEnd type="triangle" w="med" len="lg"/>
          </a:ln>
        </p:spPr>
      </p:sp>
      <p:sp>
        <p:nvSpPr>
          <p:cNvPr id="546840" name="文本框 546839"/>
          <p:cNvSpPr txBox="1"/>
          <p:nvPr/>
        </p:nvSpPr>
        <p:spPr>
          <a:xfrm>
            <a:off x="1839913" y="3368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b</a:t>
            </a:r>
            <a:endParaRPr lang="en-US" altLang="zh-CN">
              <a:latin typeface="Times New Roman" panose="02020603050405020304" pitchFamily="18" charset="0"/>
            </a:endParaRPr>
          </a:p>
        </p:txBody>
      </p:sp>
      <p:sp>
        <p:nvSpPr>
          <p:cNvPr id="546841" name="直接连接符 546840"/>
          <p:cNvSpPr/>
          <p:nvPr/>
        </p:nvSpPr>
        <p:spPr>
          <a:xfrm>
            <a:off x="2220913" y="3368675"/>
            <a:ext cx="0" cy="685800"/>
          </a:xfrm>
          <a:prstGeom prst="line">
            <a:avLst/>
          </a:prstGeom>
          <a:ln w="12700" cap="sq" cmpd="sng">
            <a:solidFill>
              <a:srgbClr val="006666"/>
            </a:solidFill>
            <a:prstDash val="solid"/>
            <a:headEnd type="none" w="sm" len="sm"/>
            <a:tailEnd type="none" w="sm" len="sm"/>
          </a:ln>
        </p:spPr>
      </p:sp>
      <p:sp>
        <p:nvSpPr>
          <p:cNvPr id="546842" name="直接连接符 546841"/>
          <p:cNvSpPr/>
          <p:nvPr/>
        </p:nvSpPr>
        <p:spPr>
          <a:xfrm>
            <a:off x="2830513" y="3368675"/>
            <a:ext cx="0" cy="685800"/>
          </a:xfrm>
          <a:prstGeom prst="line">
            <a:avLst/>
          </a:prstGeom>
          <a:ln w="12700" cap="sq" cmpd="sng">
            <a:solidFill>
              <a:srgbClr val="006666"/>
            </a:solidFill>
            <a:prstDash val="solid"/>
            <a:headEnd type="none" w="sm" len="sm"/>
            <a:tailEnd type="none" w="sm" len="sm"/>
          </a:ln>
        </p:spPr>
      </p:sp>
      <p:sp>
        <p:nvSpPr>
          <p:cNvPr id="546843" name="直接连接符 546842"/>
          <p:cNvSpPr/>
          <p:nvPr/>
        </p:nvSpPr>
        <p:spPr>
          <a:xfrm flipH="1">
            <a:off x="2525713" y="2759075"/>
            <a:ext cx="1295400" cy="609600"/>
          </a:xfrm>
          <a:prstGeom prst="line">
            <a:avLst/>
          </a:prstGeom>
          <a:ln w="31750" cap="sq" cmpd="sng">
            <a:solidFill>
              <a:srgbClr val="003300"/>
            </a:solidFill>
            <a:prstDash val="solid"/>
            <a:headEnd type="none" w="sm" len="sm"/>
            <a:tailEnd type="none" w="med" len="lg"/>
          </a:ln>
        </p:spPr>
      </p:sp>
      <p:sp>
        <p:nvSpPr>
          <p:cNvPr id="546844" name="文本框 546843"/>
          <p:cNvSpPr txBox="1"/>
          <p:nvPr/>
        </p:nvSpPr>
        <p:spPr>
          <a:xfrm>
            <a:off x="849313" y="4511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c</a:t>
            </a:r>
            <a:endParaRPr lang="en-US" altLang="zh-CN">
              <a:latin typeface="Times New Roman" panose="02020603050405020304" pitchFamily="18" charset="0"/>
            </a:endParaRPr>
          </a:p>
        </p:txBody>
      </p:sp>
      <p:sp>
        <p:nvSpPr>
          <p:cNvPr id="546845" name="直接连接符 546844"/>
          <p:cNvSpPr/>
          <p:nvPr/>
        </p:nvSpPr>
        <p:spPr>
          <a:xfrm>
            <a:off x="1230313" y="4511675"/>
            <a:ext cx="0" cy="685800"/>
          </a:xfrm>
          <a:prstGeom prst="line">
            <a:avLst/>
          </a:prstGeom>
          <a:ln w="12700" cap="sq" cmpd="sng">
            <a:solidFill>
              <a:srgbClr val="006666"/>
            </a:solidFill>
            <a:prstDash val="solid"/>
            <a:headEnd type="none" w="sm" len="sm"/>
            <a:tailEnd type="none" w="sm" len="sm"/>
          </a:ln>
        </p:spPr>
      </p:sp>
      <p:sp>
        <p:nvSpPr>
          <p:cNvPr id="546846" name="直接连接符 546845"/>
          <p:cNvSpPr/>
          <p:nvPr/>
        </p:nvSpPr>
        <p:spPr>
          <a:xfrm>
            <a:off x="1839913" y="4511675"/>
            <a:ext cx="0" cy="685800"/>
          </a:xfrm>
          <a:prstGeom prst="line">
            <a:avLst/>
          </a:prstGeom>
          <a:ln w="12700" cap="sq" cmpd="sng">
            <a:solidFill>
              <a:srgbClr val="006666"/>
            </a:solidFill>
            <a:prstDash val="solid"/>
            <a:headEnd type="none" w="sm" len="sm"/>
            <a:tailEnd type="none" w="sm" len="sm"/>
          </a:ln>
        </p:spPr>
      </p:sp>
      <p:sp>
        <p:nvSpPr>
          <p:cNvPr id="546847" name="直接连接符 546846"/>
          <p:cNvSpPr/>
          <p:nvPr/>
        </p:nvSpPr>
        <p:spPr>
          <a:xfrm flipH="1">
            <a:off x="1535113" y="3749675"/>
            <a:ext cx="533400" cy="762000"/>
          </a:xfrm>
          <a:prstGeom prst="line">
            <a:avLst/>
          </a:prstGeom>
          <a:ln w="31750" cap="sq" cmpd="sng">
            <a:solidFill>
              <a:srgbClr val="003300"/>
            </a:solidFill>
            <a:prstDash val="solid"/>
            <a:headEnd type="none" w="sm" len="sm"/>
            <a:tailEnd type="none" w="med" len="lg"/>
          </a:ln>
        </p:spPr>
      </p:sp>
      <p:sp>
        <p:nvSpPr>
          <p:cNvPr id="546848" name="文本框 546847"/>
          <p:cNvSpPr txBox="1"/>
          <p:nvPr/>
        </p:nvSpPr>
        <p:spPr>
          <a:xfrm>
            <a:off x="2830513" y="4511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d</a:t>
            </a:r>
            <a:endParaRPr lang="en-US" altLang="zh-CN">
              <a:latin typeface="Times New Roman" panose="02020603050405020304" pitchFamily="18" charset="0"/>
            </a:endParaRPr>
          </a:p>
        </p:txBody>
      </p:sp>
      <p:sp>
        <p:nvSpPr>
          <p:cNvPr id="546849" name="直接连接符 546848"/>
          <p:cNvSpPr/>
          <p:nvPr/>
        </p:nvSpPr>
        <p:spPr>
          <a:xfrm>
            <a:off x="3211513" y="4511675"/>
            <a:ext cx="0" cy="685800"/>
          </a:xfrm>
          <a:prstGeom prst="line">
            <a:avLst/>
          </a:prstGeom>
          <a:ln w="12700" cap="sq" cmpd="sng">
            <a:solidFill>
              <a:srgbClr val="006666"/>
            </a:solidFill>
            <a:prstDash val="solid"/>
            <a:headEnd type="none" w="sm" len="sm"/>
            <a:tailEnd type="none" w="sm" len="sm"/>
          </a:ln>
        </p:spPr>
      </p:sp>
      <p:sp>
        <p:nvSpPr>
          <p:cNvPr id="546850" name="直接连接符 546849"/>
          <p:cNvSpPr/>
          <p:nvPr/>
        </p:nvSpPr>
        <p:spPr>
          <a:xfrm>
            <a:off x="3821113" y="4511675"/>
            <a:ext cx="0" cy="685800"/>
          </a:xfrm>
          <a:prstGeom prst="line">
            <a:avLst/>
          </a:prstGeom>
          <a:ln w="12700" cap="sq" cmpd="sng">
            <a:solidFill>
              <a:srgbClr val="006666"/>
            </a:solidFill>
            <a:prstDash val="solid"/>
            <a:headEnd type="none" w="sm" len="sm"/>
            <a:tailEnd type="none" w="sm" len="sm"/>
          </a:ln>
        </p:spPr>
      </p:sp>
      <p:sp>
        <p:nvSpPr>
          <p:cNvPr id="546851" name="直接连接符 546850"/>
          <p:cNvSpPr/>
          <p:nvPr/>
        </p:nvSpPr>
        <p:spPr>
          <a:xfrm>
            <a:off x="2982913" y="3673475"/>
            <a:ext cx="533400" cy="838200"/>
          </a:xfrm>
          <a:prstGeom prst="line">
            <a:avLst/>
          </a:prstGeom>
          <a:ln w="31750" cap="sq" cmpd="sng">
            <a:solidFill>
              <a:srgbClr val="003300"/>
            </a:solidFill>
            <a:prstDash val="solid"/>
            <a:headEnd type="none" w="sm" len="sm"/>
            <a:tailEnd type="none" w="med" len="lg"/>
          </a:ln>
        </p:spPr>
      </p:sp>
      <p:sp>
        <p:nvSpPr>
          <p:cNvPr id="546852" name="文本框 546851"/>
          <p:cNvSpPr txBox="1"/>
          <p:nvPr/>
        </p:nvSpPr>
        <p:spPr>
          <a:xfrm>
            <a:off x="5497513" y="3368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e</a:t>
            </a:r>
            <a:endParaRPr lang="en-US" altLang="zh-CN">
              <a:latin typeface="Times New Roman" panose="02020603050405020304" pitchFamily="18" charset="0"/>
            </a:endParaRPr>
          </a:p>
        </p:txBody>
      </p:sp>
      <p:sp>
        <p:nvSpPr>
          <p:cNvPr id="546853" name="直接连接符 546852"/>
          <p:cNvSpPr/>
          <p:nvPr/>
        </p:nvSpPr>
        <p:spPr>
          <a:xfrm>
            <a:off x="5878513" y="3368675"/>
            <a:ext cx="0" cy="685800"/>
          </a:xfrm>
          <a:prstGeom prst="line">
            <a:avLst/>
          </a:prstGeom>
          <a:ln w="12700" cap="sq" cmpd="sng">
            <a:solidFill>
              <a:srgbClr val="006666"/>
            </a:solidFill>
            <a:prstDash val="solid"/>
            <a:headEnd type="none" w="sm" len="sm"/>
            <a:tailEnd type="none" w="sm" len="sm"/>
          </a:ln>
        </p:spPr>
      </p:sp>
      <p:sp>
        <p:nvSpPr>
          <p:cNvPr id="546854" name="直接连接符 546853"/>
          <p:cNvSpPr/>
          <p:nvPr/>
        </p:nvSpPr>
        <p:spPr>
          <a:xfrm>
            <a:off x="6488113" y="3368675"/>
            <a:ext cx="0" cy="685800"/>
          </a:xfrm>
          <a:prstGeom prst="line">
            <a:avLst/>
          </a:prstGeom>
          <a:ln w="12700" cap="sq" cmpd="sng">
            <a:solidFill>
              <a:srgbClr val="006666"/>
            </a:solidFill>
            <a:prstDash val="solid"/>
            <a:headEnd type="none" w="sm" len="sm"/>
            <a:tailEnd type="none" w="sm" len="sm"/>
          </a:ln>
        </p:spPr>
      </p:sp>
      <p:sp>
        <p:nvSpPr>
          <p:cNvPr id="546855" name="直接连接符 546854"/>
          <p:cNvSpPr/>
          <p:nvPr/>
        </p:nvSpPr>
        <p:spPr>
          <a:xfrm>
            <a:off x="4811713" y="2682875"/>
            <a:ext cx="1371600" cy="685800"/>
          </a:xfrm>
          <a:prstGeom prst="line">
            <a:avLst/>
          </a:prstGeom>
          <a:ln w="31750" cap="sq" cmpd="sng">
            <a:solidFill>
              <a:srgbClr val="003300"/>
            </a:solidFill>
            <a:prstDash val="solid"/>
            <a:headEnd type="none" w="sm" len="sm"/>
            <a:tailEnd type="none" w="med" len="lg"/>
          </a:ln>
        </p:spPr>
      </p:sp>
      <p:sp>
        <p:nvSpPr>
          <p:cNvPr id="546856" name="文本框 546855"/>
          <p:cNvSpPr txBox="1"/>
          <p:nvPr/>
        </p:nvSpPr>
        <p:spPr>
          <a:xfrm>
            <a:off x="6488113" y="4511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f</a:t>
            </a:r>
            <a:endParaRPr lang="en-US" altLang="zh-CN">
              <a:latin typeface="Times New Roman" panose="02020603050405020304" pitchFamily="18" charset="0"/>
            </a:endParaRPr>
          </a:p>
        </p:txBody>
      </p:sp>
      <p:sp>
        <p:nvSpPr>
          <p:cNvPr id="546857" name="直接连接符 546856"/>
          <p:cNvSpPr/>
          <p:nvPr/>
        </p:nvSpPr>
        <p:spPr>
          <a:xfrm>
            <a:off x="6869113" y="4511675"/>
            <a:ext cx="0" cy="685800"/>
          </a:xfrm>
          <a:prstGeom prst="line">
            <a:avLst/>
          </a:prstGeom>
          <a:ln w="12700" cap="sq" cmpd="sng">
            <a:solidFill>
              <a:srgbClr val="006666"/>
            </a:solidFill>
            <a:prstDash val="solid"/>
            <a:headEnd type="none" w="sm" len="sm"/>
            <a:tailEnd type="none" w="sm" len="sm"/>
          </a:ln>
        </p:spPr>
      </p:sp>
      <p:sp>
        <p:nvSpPr>
          <p:cNvPr id="546858" name="直接连接符 546857"/>
          <p:cNvSpPr/>
          <p:nvPr/>
        </p:nvSpPr>
        <p:spPr>
          <a:xfrm>
            <a:off x="7478713" y="4511675"/>
            <a:ext cx="0" cy="685800"/>
          </a:xfrm>
          <a:prstGeom prst="line">
            <a:avLst/>
          </a:prstGeom>
          <a:ln w="12700" cap="sq" cmpd="sng">
            <a:solidFill>
              <a:srgbClr val="006666"/>
            </a:solidFill>
            <a:prstDash val="solid"/>
            <a:headEnd type="none" w="sm" len="sm"/>
            <a:tailEnd type="none" w="sm" len="sm"/>
          </a:ln>
        </p:spPr>
      </p:sp>
      <p:sp>
        <p:nvSpPr>
          <p:cNvPr id="546859" name="直接连接符 546858"/>
          <p:cNvSpPr/>
          <p:nvPr/>
        </p:nvSpPr>
        <p:spPr>
          <a:xfrm>
            <a:off x="6640513" y="3673475"/>
            <a:ext cx="533400" cy="838200"/>
          </a:xfrm>
          <a:prstGeom prst="line">
            <a:avLst/>
          </a:prstGeom>
          <a:ln w="31750" cap="sq" cmpd="sng">
            <a:solidFill>
              <a:srgbClr val="003300"/>
            </a:solidFill>
            <a:prstDash val="solid"/>
            <a:headEnd type="none" w="sm" len="sm"/>
            <a:tailEnd type="none" w="med" len="lg"/>
          </a:ln>
        </p:spPr>
      </p:sp>
      <p:sp>
        <p:nvSpPr>
          <p:cNvPr id="546860" name="文本框 546859"/>
          <p:cNvSpPr txBox="1"/>
          <p:nvPr/>
        </p:nvSpPr>
        <p:spPr>
          <a:xfrm>
            <a:off x="5497513" y="5654675"/>
            <a:ext cx="1371600" cy="666750"/>
          </a:xfrm>
          <a:prstGeom prst="rect">
            <a:avLst/>
          </a:prstGeom>
          <a:solidFill>
            <a:srgbClr val="CCFFFF">
              <a:alpha val="50000"/>
            </a:srgbClr>
          </a:solidFill>
          <a:ln w="25400" cap="sq" cmpd="sng">
            <a:solidFill>
              <a:srgbClr val="008080"/>
            </a:solidFill>
            <a:prstDash val="solid"/>
            <a:miter/>
            <a:headEnd type="none" w="sm" len="sm"/>
            <a:tailEnd type="none" w="sm" len="sm"/>
          </a:ln>
        </p:spPr>
        <p:txBody>
          <a:bodyPr>
            <a:spAutoFit/>
          </a:bodyPr>
          <a:p>
            <a:pPr algn="ctr"/>
            <a:r>
              <a:rPr lang="en-US" altLang="zh-CN" sz="3600" b="1">
                <a:solidFill>
                  <a:srgbClr val="006666"/>
                </a:solidFill>
                <a:latin typeface="Times New Roman" panose="02020603050405020304" pitchFamily="18" charset="0"/>
              </a:rPr>
              <a:t>g</a:t>
            </a:r>
            <a:endParaRPr lang="en-US" altLang="zh-CN">
              <a:latin typeface="Times New Roman" panose="02020603050405020304" pitchFamily="18" charset="0"/>
            </a:endParaRPr>
          </a:p>
        </p:txBody>
      </p:sp>
      <p:sp>
        <p:nvSpPr>
          <p:cNvPr id="546861" name="直接连接符 546860"/>
          <p:cNvSpPr/>
          <p:nvPr/>
        </p:nvSpPr>
        <p:spPr>
          <a:xfrm>
            <a:off x="5878513" y="5654675"/>
            <a:ext cx="0" cy="685800"/>
          </a:xfrm>
          <a:prstGeom prst="line">
            <a:avLst/>
          </a:prstGeom>
          <a:ln w="12700" cap="sq" cmpd="sng">
            <a:solidFill>
              <a:srgbClr val="006666"/>
            </a:solidFill>
            <a:prstDash val="solid"/>
            <a:headEnd type="none" w="sm" len="sm"/>
            <a:tailEnd type="none" w="sm" len="sm"/>
          </a:ln>
        </p:spPr>
      </p:sp>
      <p:sp>
        <p:nvSpPr>
          <p:cNvPr id="546862" name="直接连接符 546861"/>
          <p:cNvSpPr/>
          <p:nvPr/>
        </p:nvSpPr>
        <p:spPr>
          <a:xfrm>
            <a:off x="6488113" y="5654675"/>
            <a:ext cx="0" cy="685800"/>
          </a:xfrm>
          <a:prstGeom prst="line">
            <a:avLst/>
          </a:prstGeom>
          <a:ln w="12700" cap="sq" cmpd="sng">
            <a:solidFill>
              <a:srgbClr val="006666"/>
            </a:solidFill>
            <a:prstDash val="solid"/>
            <a:headEnd type="none" w="sm" len="sm"/>
            <a:tailEnd type="none" w="sm" len="sm"/>
          </a:ln>
        </p:spPr>
      </p:sp>
      <p:sp>
        <p:nvSpPr>
          <p:cNvPr id="546863" name="直接连接符 546862"/>
          <p:cNvSpPr/>
          <p:nvPr/>
        </p:nvSpPr>
        <p:spPr>
          <a:xfrm flipH="1">
            <a:off x="6183313" y="4816475"/>
            <a:ext cx="533400" cy="838200"/>
          </a:xfrm>
          <a:prstGeom prst="line">
            <a:avLst/>
          </a:prstGeom>
          <a:ln w="31750" cap="sq" cmpd="sng">
            <a:solidFill>
              <a:srgbClr val="003300"/>
            </a:solidFill>
            <a:prstDash val="solid"/>
            <a:headEnd type="none" w="sm" len="sm"/>
            <a:tailEnd type="none" w="med" len="lg"/>
          </a:ln>
        </p:spPr>
      </p:sp>
      <p:sp>
        <p:nvSpPr>
          <p:cNvPr id="546864" name="文本框 546863"/>
          <p:cNvSpPr txBox="1"/>
          <p:nvPr/>
        </p:nvSpPr>
        <p:spPr>
          <a:xfrm>
            <a:off x="827088" y="4587875"/>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65" name="文本框 546864"/>
          <p:cNvSpPr txBox="1"/>
          <p:nvPr/>
        </p:nvSpPr>
        <p:spPr>
          <a:xfrm>
            <a:off x="1817688" y="4587875"/>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66" name="文本框 546865"/>
          <p:cNvSpPr txBox="1"/>
          <p:nvPr/>
        </p:nvSpPr>
        <p:spPr>
          <a:xfrm>
            <a:off x="2808288" y="4587875"/>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67" name="文本框 546866"/>
          <p:cNvSpPr txBox="1"/>
          <p:nvPr/>
        </p:nvSpPr>
        <p:spPr>
          <a:xfrm>
            <a:off x="3798888" y="4587875"/>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68" name="文本框 546867"/>
          <p:cNvSpPr txBox="1"/>
          <p:nvPr/>
        </p:nvSpPr>
        <p:spPr>
          <a:xfrm>
            <a:off x="5475288" y="3429000"/>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69" name="文本框 546868"/>
          <p:cNvSpPr txBox="1"/>
          <p:nvPr/>
        </p:nvSpPr>
        <p:spPr>
          <a:xfrm>
            <a:off x="5475288" y="5715000"/>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70" name="文本框 546869"/>
          <p:cNvSpPr txBox="1"/>
          <p:nvPr/>
        </p:nvSpPr>
        <p:spPr>
          <a:xfrm>
            <a:off x="6465888" y="5715000"/>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71" name="文本框 546870"/>
          <p:cNvSpPr txBox="1"/>
          <p:nvPr/>
        </p:nvSpPr>
        <p:spPr>
          <a:xfrm>
            <a:off x="7456488" y="4587875"/>
            <a:ext cx="479425" cy="701675"/>
          </a:xfrm>
          <a:prstGeom prst="rect">
            <a:avLst/>
          </a:prstGeom>
          <a:noFill/>
          <a:ln w="12700">
            <a:noFill/>
          </a:ln>
        </p:spPr>
        <p:txBody>
          <a:bodyPr wrap="none" anchor="t">
            <a:spAutoFit/>
          </a:bodyPr>
          <a:p>
            <a:r>
              <a:rPr lang="en-US" altLang="zh-CN" sz="4000" b="1">
                <a:solidFill>
                  <a:srgbClr val="006666"/>
                </a:solidFill>
                <a:latin typeface="Times New Roman" panose="02020603050405020304" pitchFamily="18" charset="0"/>
              </a:rPr>
              <a:t>^</a:t>
            </a:r>
            <a:endParaRPr lang="en-US" altLang="zh-CN">
              <a:latin typeface="Times New Roman" panose="02020603050405020304" pitchFamily="18" charset="0"/>
            </a:endParaRPr>
          </a:p>
        </p:txBody>
      </p:sp>
      <p:sp>
        <p:nvSpPr>
          <p:cNvPr id="546872" name="直接连接符 546871"/>
          <p:cNvSpPr/>
          <p:nvPr/>
        </p:nvSpPr>
        <p:spPr>
          <a:xfrm>
            <a:off x="2754313" y="777875"/>
            <a:ext cx="381000" cy="0"/>
          </a:xfrm>
          <a:prstGeom prst="line">
            <a:avLst/>
          </a:prstGeom>
          <a:ln w="38100" cap="sq" cmpd="sng">
            <a:solidFill>
              <a:srgbClr val="006666"/>
            </a:solidFill>
            <a:prstDash val="solid"/>
            <a:headEnd type="none" w="sm" len="sm"/>
            <a:tailEnd type="none" w="sm" len="sm"/>
          </a:ln>
        </p:spPr>
      </p:sp>
      <p:sp>
        <p:nvSpPr>
          <p:cNvPr id="546873" name="直接连接符 546872"/>
          <p:cNvSpPr/>
          <p:nvPr/>
        </p:nvSpPr>
        <p:spPr>
          <a:xfrm>
            <a:off x="3287713" y="777875"/>
            <a:ext cx="381000" cy="0"/>
          </a:xfrm>
          <a:prstGeom prst="line">
            <a:avLst/>
          </a:prstGeom>
          <a:ln w="38100" cap="sq" cmpd="sng">
            <a:solidFill>
              <a:srgbClr val="0033CC"/>
            </a:solidFill>
            <a:prstDash val="solid"/>
            <a:headEnd type="none" w="sm" len="sm"/>
            <a:tailEnd type="none" w="sm" len="sm"/>
          </a:ln>
        </p:spPr>
      </p:sp>
      <p:sp>
        <p:nvSpPr>
          <p:cNvPr id="546874" name="直接连接符 546873"/>
          <p:cNvSpPr/>
          <p:nvPr/>
        </p:nvSpPr>
        <p:spPr>
          <a:xfrm>
            <a:off x="4278313" y="777875"/>
            <a:ext cx="990600" cy="0"/>
          </a:xfrm>
          <a:prstGeom prst="line">
            <a:avLst/>
          </a:prstGeom>
          <a:ln w="38100" cap="sq" cmpd="sng">
            <a:solidFill>
              <a:srgbClr val="0033CC"/>
            </a:solidFill>
            <a:prstDash val="solid"/>
            <a:headEnd type="none" w="sm" len="sm"/>
            <a:tailEnd type="none" w="sm" len="sm"/>
          </a:ln>
        </p:spPr>
      </p:sp>
      <p:sp>
        <p:nvSpPr>
          <p:cNvPr id="546875" name="直接连接符 546874"/>
          <p:cNvSpPr/>
          <p:nvPr/>
        </p:nvSpPr>
        <p:spPr>
          <a:xfrm>
            <a:off x="2830513" y="1692275"/>
            <a:ext cx="685800" cy="0"/>
          </a:xfrm>
          <a:prstGeom prst="line">
            <a:avLst/>
          </a:prstGeom>
          <a:ln w="38100" cap="sq" cmpd="sng">
            <a:solidFill>
              <a:schemeClr val="tx2"/>
            </a:solidFill>
            <a:prstDash val="solid"/>
            <a:headEnd type="none" w="sm" len="sm"/>
            <a:tailEnd type="none" w="sm" len="sm"/>
          </a:ln>
        </p:spPr>
      </p:sp>
      <p:sp>
        <p:nvSpPr>
          <p:cNvPr id="546876" name="文本框 546875"/>
          <p:cNvSpPr txBox="1"/>
          <p:nvPr/>
        </p:nvSpPr>
        <p:spPr>
          <a:xfrm>
            <a:off x="5824538" y="-11112"/>
            <a:ext cx="2949575" cy="1676400"/>
          </a:xfrm>
          <a:prstGeom prst="rect">
            <a:avLst/>
          </a:prstGeom>
          <a:noFill/>
          <a:ln w="12700">
            <a:noFill/>
          </a:ln>
        </p:spPr>
        <p:txBody>
          <a:bodyPr>
            <a:spAutoFit/>
          </a:bodyPr>
          <a:p>
            <a:pPr>
              <a:lnSpc>
                <a:spcPct val="130000"/>
              </a:lnSpc>
            </a:pPr>
            <a:r>
              <a:rPr lang="zh-CN" altLang="en-US" sz="4000" b="1" dirty="0">
                <a:solidFill>
                  <a:srgbClr val="FF3300"/>
                </a:solidFill>
                <a:latin typeface="Times New Roman" panose="02020603050405020304" pitchFamily="18" charset="0"/>
                <a:ea typeface="楷体_GB2312" pitchFamily="49" charset="-122"/>
              </a:rPr>
              <a:t>前序序列</a:t>
            </a:r>
            <a:endParaRPr lang="zh-CN" altLang="en-US" sz="4000" b="1" dirty="0">
              <a:solidFill>
                <a:srgbClr val="FF3300"/>
              </a:solidFill>
              <a:latin typeface="Times New Roman" panose="02020603050405020304" pitchFamily="18" charset="0"/>
              <a:ea typeface="楷体_GB2312" pitchFamily="49" charset="-122"/>
            </a:endParaRPr>
          </a:p>
          <a:p>
            <a:pPr>
              <a:lnSpc>
                <a:spcPct val="130000"/>
              </a:lnSpc>
            </a:pPr>
            <a:r>
              <a:rPr lang="zh-CN" altLang="en-US" sz="4000" b="1" dirty="0">
                <a:solidFill>
                  <a:srgbClr val="800000"/>
                </a:solidFill>
                <a:latin typeface="Times New Roman" panose="02020603050405020304" pitchFamily="18" charset="0"/>
                <a:ea typeface="楷体_GB2312" pitchFamily="49" charset="-122"/>
              </a:rPr>
              <a:t>中序序列</a:t>
            </a:r>
            <a:endParaRPr lang="zh-CN" altLang="en-US" sz="4000" b="1">
              <a:latin typeface="Times New Roman" panose="02020603050405020304" pitchFamily="18" charset="0"/>
            </a:endParaRPr>
          </a:p>
        </p:txBody>
      </p:sp>
      <p:sp>
        <p:nvSpPr>
          <p:cNvPr id="546877" name="直接连接符 546876"/>
          <p:cNvSpPr/>
          <p:nvPr/>
        </p:nvSpPr>
        <p:spPr>
          <a:xfrm>
            <a:off x="1611313" y="1387475"/>
            <a:ext cx="381000" cy="0"/>
          </a:xfrm>
          <a:prstGeom prst="line">
            <a:avLst/>
          </a:prstGeom>
          <a:ln w="38100" cap="sq" cmpd="sng">
            <a:solidFill>
              <a:srgbClr val="006666"/>
            </a:solidFill>
            <a:prstDash val="solid"/>
            <a:headEnd type="none" w="sm" len="sm"/>
            <a:tailEnd type="none" w="sm" len="sm"/>
          </a:ln>
        </p:spPr>
      </p:sp>
      <p:sp>
        <p:nvSpPr>
          <p:cNvPr id="546878" name="直接连接符 546877"/>
          <p:cNvSpPr/>
          <p:nvPr/>
        </p:nvSpPr>
        <p:spPr>
          <a:xfrm>
            <a:off x="2830513" y="1387475"/>
            <a:ext cx="381000" cy="0"/>
          </a:xfrm>
          <a:prstGeom prst="line">
            <a:avLst/>
          </a:prstGeom>
          <a:ln w="38100" cap="sq" cmpd="sng">
            <a:solidFill>
              <a:srgbClr val="0033CC"/>
            </a:solidFill>
            <a:prstDash val="solid"/>
            <a:headEnd type="none" w="sm" len="sm"/>
            <a:tailEnd type="none" w="sm" len="sm"/>
          </a:ln>
        </p:spPr>
      </p:sp>
      <p:sp>
        <p:nvSpPr>
          <p:cNvPr id="546879" name="直接连接符 546878"/>
          <p:cNvSpPr/>
          <p:nvPr/>
        </p:nvSpPr>
        <p:spPr>
          <a:xfrm>
            <a:off x="4278313" y="1463675"/>
            <a:ext cx="990600" cy="0"/>
          </a:xfrm>
          <a:prstGeom prst="line">
            <a:avLst/>
          </a:prstGeom>
          <a:ln w="38100" cap="sq" cmpd="sng">
            <a:solidFill>
              <a:srgbClr val="0033CC"/>
            </a:solidFill>
            <a:prstDash val="solid"/>
            <a:headEnd type="none" w="sm" len="sm"/>
            <a:tailEnd type="none" w="sm" len="sm"/>
          </a:ln>
        </p:spPr>
      </p:sp>
      <p:sp>
        <p:nvSpPr>
          <p:cNvPr id="546880" name="直接连接符 546879"/>
          <p:cNvSpPr/>
          <p:nvPr/>
        </p:nvSpPr>
        <p:spPr>
          <a:xfrm>
            <a:off x="4964113" y="473075"/>
            <a:ext cx="304800" cy="0"/>
          </a:xfrm>
          <a:prstGeom prst="line">
            <a:avLst/>
          </a:prstGeom>
          <a:ln w="38100" cap="sq" cmpd="sng">
            <a:solidFill>
              <a:schemeClr val="tx2"/>
            </a:solidFill>
            <a:prstDash val="solid"/>
            <a:headEnd type="none" w="sm" len="sm"/>
            <a:tailEnd type="none" w="sm" len="sm"/>
          </a:ln>
        </p:spPr>
      </p:sp>
      <p:sp>
        <p:nvSpPr>
          <p:cNvPr id="546881" name="直接连接符 546880"/>
          <p:cNvSpPr/>
          <p:nvPr/>
        </p:nvSpPr>
        <p:spPr>
          <a:xfrm>
            <a:off x="4506913" y="1006475"/>
            <a:ext cx="304800" cy="0"/>
          </a:xfrm>
          <a:prstGeom prst="line">
            <a:avLst/>
          </a:prstGeom>
          <a:ln w="38100" cap="sq" cmpd="sng">
            <a:solidFill>
              <a:schemeClr val="tx2"/>
            </a:solidFill>
            <a:prstDash val="solid"/>
            <a:headEnd type="none" w="sm" len="sm"/>
            <a:tailEnd type="none" w="sm" len="sm"/>
          </a:ln>
        </p:spPr>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checkerboard(down)">
                                      <p:cBhvr>
                                        <p:cTn id="7" dur="500"/>
                                        <p:tgtEl>
                                          <p:spTgt spid="54682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46821"/>
                                        </p:tgtEl>
                                        <p:attrNameLst>
                                          <p:attrName>style.visibility</p:attrName>
                                        </p:attrNameLst>
                                      </p:cBhvr>
                                      <p:to>
                                        <p:strVal val="visible"/>
                                      </p:to>
                                    </p:set>
                                    <p:animEffect transition="in" filter="slide(fromLeft)">
                                      <p:cBhvr>
                                        <p:cTn id="12" dur="500"/>
                                        <p:tgtEl>
                                          <p:spTgt spid="546821"/>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546875"/>
                                        </p:tgtEl>
                                        <p:attrNameLst>
                                          <p:attrName>style.visibility</p:attrName>
                                        </p:attrNameLst>
                                      </p:cBhvr>
                                      <p:to>
                                        <p:strVal val="visible"/>
                                      </p:to>
                                    </p:set>
                                    <p:anim calcmode="lin" valueType="num">
                                      <p:cBhvr>
                                        <p:cTn id="17" dur="500" fill="hold"/>
                                        <p:tgtEl>
                                          <p:spTgt spid="546875"/>
                                        </p:tgtEl>
                                        <p:attrNameLst>
                                          <p:attrName>ppt_x</p:attrName>
                                        </p:attrNameLst>
                                      </p:cBhvr>
                                      <p:tavLst>
                                        <p:tav tm="0">
                                          <p:val>
                                            <p:strVal val="#ppt_x-#ppt_w/2"/>
                                          </p:val>
                                        </p:tav>
                                        <p:tav tm="100000">
                                          <p:val>
                                            <p:strVal val="#ppt_x"/>
                                          </p:val>
                                        </p:tav>
                                      </p:tavLst>
                                    </p:anim>
                                    <p:anim calcmode="lin" valueType="num">
                                      <p:cBhvr>
                                        <p:cTn id="18" dur="500" fill="hold"/>
                                        <p:tgtEl>
                                          <p:spTgt spid="546875"/>
                                        </p:tgtEl>
                                        <p:attrNameLst>
                                          <p:attrName>ppt_y</p:attrName>
                                        </p:attrNameLst>
                                      </p:cBhvr>
                                      <p:tavLst>
                                        <p:tav tm="0">
                                          <p:val>
                                            <p:strVal val="#ppt_y"/>
                                          </p:val>
                                        </p:tav>
                                        <p:tav tm="100000">
                                          <p:val>
                                            <p:strVal val="#ppt_y"/>
                                          </p:val>
                                        </p:tav>
                                      </p:tavLst>
                                    </p:anim>
                                    <p:anim calcmode="lin" valueType="num">
                                      <p:cBhvr>
                                        <p:cTn id="19" dur="500" fill="hold"/>
                                        <p:tgtEl>
                                          <p:spTgt spid="546875"/>
                                        </p:tgtEl>
                                        <p:attrNameLst>
                                          <p:attrName>ppt_w</p:attrName>
                                        </p:attrNameLst>
                                      </p:cBhvr>
                                      <p:tavLst>
                                        <p:tav tm="0">
                                          <p:val>
                                            <p:fltVal val="0.000000"/>
                                          </p:val>
                                        </p:tav>
                                        <p:tav tm="100000">
                                          <p:val>
                                            <p:strVal val="#ppt_w"/>
                                          </p:val>
                                        </p:tav>
                                      </p:tavLst>
                                    </p:anim>
                                    <p:anim calcmode="lin" valueType="num">
                                      <p:cBhvr>
                                        <p:cTn id="20" dur="500" fill="hold"/>
                                        <p:tgtEl>
                                          <p:spTgt spid="546875"/>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nodeType="afterEffect">
                                  <p:stCondLst>
                                    <p:cond delay="0"/>
                                  </p:stCondLst>
                                  <p:childTnLst>
                                    <p:set>
                                      <p:cBhvr>
                                        <p:cTn id="23" dur="1" fill="hold">
                                          <p:stCondLst>
                                            <p:cond delay="0"/>
                                          </p:stCondLst>
                                        </p:cTn>
                                        <p:tgtEl>
                                          <p:spTgt spid="546839"/>
                                        </p:tgtEl>
                                        <p:attrNameLst>
                                          <p:attrName>style.visibility</p:attrName>
                                        </p:attrNameLst>
                                      </p:cBhvr>
                                      <p:to>
                                        <p:strVal val="visible"/>
                                      </p:to>
                                    </p:set>
                                    <p:anim calcmode="lin" valueType="num">
                                      <p:cBhvr>
                                        <p:cTn id="24" dur="500" fill="hold"/>
                                        <p:tgtEl>
                                          <p:spTgt spid="546839"/>
                                        </p:tgtEl>
                                        <p:attrNameLst>
                                          <p:attrName>ppt_x</p:attrName>
                                        </p:attrNameLst>
                                      </p:cBhvr>
                                      <p:tavLst>
                                        <p:tav tm="0">
                                          <p:val>
                                            <p:strVal val="#ppt_x-#ppt_w/2"/>
                                          </p:val>
                                        </p:tav>
                                        <p:tav tm="100000">
                                          <p:val>
                                            <p:strVal val="#ppt_x"/>
                                          </p:val>
                                        </p:tav>
                                      </p:tavLst>
                                    </p:anim>
                                    <p:anim calcmode="lin" valueType="num">
                                      <p:cBhvr>
                                        <p:cTn id="25" dur="500" fill="hold"/>
                                        <p:tgtEl>
                                          <p:spTgt spid="546839"/>
                                        </p:tgtEl>
                                        <p:attrNameLst>
                                          <p:attrName>ppt_y</p:attrName>
                                        </p:attrNameLst>
                                      </p:cBhvr>
                                      <p:tavLst>
                                        <p:tav tm="0">
                                          <p:val>
                                            <p:strVal val="#ppt_y"/>
                                          </p:val>
                                        </p:tav>
                                        <p:tav tm="100000">
                                          <p:val>
                                            <p:strVal val="#ppt_y"/>
                                          </p:val>
                                        </p:tav>
                                      </p:tavLst>
                                    </p:anim>
                                    <p:anim calcmode="lin" valueType="num">
                                      <p:cBhvr>
                                        <p:cTn id="26" dur="500" fill="hold"/>
                                        <p:tgtEl>
                                          <p:spTgt spid="546839"/>
                                        </p:tgtEl>
                                        <p:attrNameLst>
                                          <p:attrName>ppt_w</p:attrName>
                                        </p:attrNameLst>
                                      </p:cBhvr>
                                      <p:tavLst>
                                        <p:tav tm="0">
                                          <p:val>
                                            <p:fltVal val="0.000000"/>
                                          </p:val>
                                        </p:tav>
                                        <p:tav tm="100000">
                                          <p:val>
                                            <p:strVal val="#ppt_w"/>
                                          </p:val>
                                        </p:tav>
                                      </p:tavLst>
                                    </p:anim>
                                    <p:anim calcmode="lin" valueType="num">
                                      <p:cBhvr>
                                        <p:cTn id="27" dur="500" fill="hold"/>
                                        <p:tgtEl>
                                          <p:spTgt spid="546839"/>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546836"/>
                                        </p:tgtEl>
                                        <p:attrNameLst>
                                          <p:attrName>style.visibility</p:attrName>
                                        </p:attrNameLst>
                                      </p:cBhvr>
                                      <p:to>
                                        <p:strVal val="visible"/>
                                      </p:to>
                                    </p:set>
                                    <p:anim calcmode="lin" valueType="num">
                                      <p:cBhvr>
                                        <p:cTn id="31" dur="500" fill="hold"/>
                                        <p:tgtEl>
                                          <p:spTgt spid="546836"/>
                                        </p:tgtEl>
                                        <p:attrNameLst>
                                          <p:attrName>ppt_x</p:attrName>
                                        </p:attrNameLst>
                                      </p:cBhvr>
                                      <p:tavLst>
                                        <p:tav tm="0">
                                          <p:val>
                                            <p:strVal val="#ppt_x"/>
                                          </p:val>
                                        </p:tav>
                                        <p:tav tm="100000">
                                          <p:val>
                                            <p:strVal val="#ppt_x"/>
                                          </p:val>
                                        </p:tav>
                                      </p:tavLst>
                                    </p:anim>
                                    <p:anim calcmode="lin" valueType="num">
                                      <p:cBhvr>
                                        <p:cTn id="32" dur="500" fill="hold"/>
                                        <p:tgtEl>
                                          <p:spTgt spid="546836"/>
                                        </p:tgtEl>
                                        <p:attrNameLst>
                                          <p:attrName>ppt_y</p:attrName>
                                        </p:attrNameLst>
                                      </p:cBhvr>
                                      <p:tavLst>
                                        <p:tav tm="0">
                                          <p:val>
                                            <p:strVal val="#ppt_y-#ppt_h/2"/>
                                          </p:val>
                                        </p:tav>
                                        <p:tav tm="100000">
                                          <p:val>
                                            <p:strVal val="#ppt_y"/>
                                          </p:val>
                                        </p:tav>
                                      </p:tavLst>
                                    </p:anim>
                                    <p:anim calcmode="lin" valueType="num">
                                      <p:cBhvr>
                                        <p:cTn id="33" dur="500" fill="hold"/>
                                        <p:tgtEl>
                                          <p:spTgt spid="546836"/>
                                        </p:tgtEl>
                                        <p:attrNameLst>
                                          <p:attrName>ppt_w</p:attrName>
                                        </p:attrNameLst>
                                      </p:cBhvr>
                                      <p:tavLst>
                                        <p:tav tm="0">
                                          <p:val>
                                            <p:strVal val="#ppt_w"/>
                                          </p:val>
                                        </p:tav>
                                        <p:tav tm="100000">
                                          <p:val>
                                            <p:strVal val="#ppt_w"/>
                                          </p:val>
                                        </p:tav>
                                      </p:tavLst>
                                    </p:anim>
                                    <p:anim calcmode="lin" valueType="num">
                                      <p:cBhvr>
                                        <p:cTn id="34" dur="500" fill="hold"/>
                                        <p:tgtEl>
                                          <p:spTgt spid="546836"/>
                                        </p:tgtEl>
                                        <p:attrNameLst>
                                          <p:attrName>ppt_h</p:attrName>
                                        </p:attrNameLst>
                                      </p:cBhvr>
                                      <p:tavLst>
                                        <p:tav tm="0">
                                          <p:val>
                                            <p:fltVal val="0.000000"/>
                                          </p:val>
                                        </p:tav>
                                        <p:tav tm="100000">
                                          <p:val>
                                            <p:strVal val="#ppt_h"/>
                                          </p:val>
                                        </p:tav>
                                      </p:tavLst>
                                    </p:anim>
                                  </p:childTnLst>
                                </p:cTn>
                              </p:par>
                            </p:childTnLst>
                          </p:cTn>
                        </p:par>
                        <p:par>
                          <p:cTn id="35" fill="hold">
                            <p:stCondLst>
                              <p:cond delay="1500"/>
                            </p:stCondLst>
                            <p:childTnLst>
                              <p:par>
                                <p:cTn id="36" presetID="17" presetClass="entr" presetSubtype="1" fill="hold" nodeType="afterEffect">
                                  <p:stCondLst>
                                    <p:cond delay="0"/>
                                  </p:stCondLst>
                                  <p:childTnLst>
                                    <p:set>
                                      <p:cBhvr>
                                        <p:cTn id="37" dur="1" fill="hold">
                                          <p:stCondLst>
                                            <p:cond delay="0"/>
                                          </p:stCondLst>
                                        </p:cTn>
                                        <p:tgtEl>
                                          <p:spTgt spid="546837"/>
                                        </p:tgtEl>
                                        <p:attrNameLst>
                                          <p:attrName>style.visibility</p:attrName>
                                        </p:attrNameLst>
                                      </p:cBhvr>
                                      <p:to>
                                        <p:strVal val="visible"/>
                                      </p:to>
                                    </p:set>
                                    <p:anim calcmode="lin" valueType="num">
                                      <p:cBhvr>
                                        <p:cTn id="38" dur="500" fill="hold"/>
                                        <p:tgtEl>
                                          <p:spTgt spid="546837"/>
                                        </p:tgtEl>
                                        <p:attrNameLst>
                                          <p:attrName>ppt_x</p:attrName>
                                        </p:attrNameLst>
                                      </p:cBhvr>
                                      <p:tavLst>
                                        <p:tav tm="0">
                                          <p:val>
                                            <p:strVal val="#ppt_x"/>
                                          </p:val>
                                        </p:tav>
                                        <p:tav tm="100000">
                                          <p:val>
                                            <p:strVal val="#ppt_x"/>
                                          </p:val>
                                        </p:tav>
                                      </p:tavLst>
                                    </p:anim>
                                    <p:anim calcmode="lin" valueType="num">
                                      <p:cBhvr>
                                        <p:cTn id="39" dur="500" fill="hold"/>
                                        <p:tgtEl>
                                          <p:spTgt spid="546837"/>
                                        </p:tgtEl>
                                        <p:attrNameLst>
                                          <p:attrName>ppt_y</p:attrName>
                                        </p:attrNameLst>
                                      </p:cBhvr>
                                      <p:tavLst>
                                        <p:tav tm="0">
                                          <p:val>
                                            <p:strVal val="#ppt_y-#ppt_h/2"/>
                                          </p:val>
                                        </p:tav>
                                        <p:tav tm="100000">
                                          <p:val>
                                            <p:strVal val="#ppt_y"/>
                                          </p:val>
                                        </p:tav>
                                      </p:tavLst>
                                    </p:anim>
                                    <p:anim calcmode="lin" valueType="num">
                                      <p:cBhvr>
                                        <p:cTn id="40" dur="500" fill="hold"/>
                                        <p:tgtEl>
                                          <p:spTgt spid="546837"/>
                                        </p:tgtEl>
                                        <p:attrNameLst>
                                          <p:attrName>ppt_w</p:attrName>
                                        </p:attrNameLst>
                                      </p:cBhvr>
                                      <p:tavLst>
                                        <p:tav tm="0">
                                          <p:val>
                                            <p:strVal val="#ppt_w"/>
                                          </p:val>
                                        </p:tav>
                                        <p:tav tm="100000">
                                          <p:val>
                                            <p:strVal val="#ppt_w"/>
                                          </p:val>
                                        </p:tav>
                                      </p:tavLst>
                                    </p:anim>
                                    <p:anim calcmode="lin" valueType="num">
                                      <p:cBhvr>
                                        <p:cTn id="41" dur="500" fill="hold"/>
                                        <p:tgtEl>
                                          <p:spTgt spid="546837"/>
                                        </p:tgtEl>
                                        <p:attrNameLst>
                                          <p:attrName>ppt_h</p:attrName>
                                        </p:attrNameLst>
                                      </p:cBhvr>
                                      <p:tavLst>
                                        <p:tav tm="0">
                                          <p:val>
                                            <p:fltVal val="0.000000"/>
                                          </p:val>
                                        </p:tav>
                                        <p:tav tm="100000">
                                          <p:val>
                                            <p:strVal val="#ppt_h"/>
                                          </p:val>
                                        </p:tav>
                                      </p:tavLst>
                                    </p:anim>
                                  </p:childTnLst>
                                </p:cTn>
                              </p:par>
                            </p:childTnLst>
                          </p:cTn>
                        </p:par>
                        <p:par>
                          <p:cTn id="42" fill="hold">
                            <p:stCondLst>
                              <p:cond delay="2000"/>
                            </p:stCondLst>
                            <p:childTnLst>
                              <p:par>
                                <p:cTn id="43" presetID="17" presetClass="entr" presetSubtype="1" fill="hold" nodeType="afterEffect">
                                  <p:stCondLst>
                                    <p:cond delay="0"/>
                                  </p:stCondLst>
                                  <p:childTnLst>
                                    <p:set>
                                      <p:cBhvr>
                                        <p:cTn id="44" dur="1" fill="hold">
                                          <p:stCondLst>
                                            <p:cond delay="0"/>
                                          </p:stCondLst>
                                        </p:cTn>
                                        <p:tgtEl>
                                          <p:spTgt spid="546838"/>
                                        </p:tgtEl>
                                        <p:attrNameLst>
                                          <p:attrName>style.visibility</p:attrName>
                                        </p:attrNameLst>
                                      </p:cBhvr>
                                      <p:to>
                                        <p:strVal val="visible"/>
                                      </p:to>
                                    </p:set>
                                    <p:anim calcmode="lin" valueType="num">
                                      <p:cBhvr>
                                        <p:cTn id="45" dur="500" fill="hold"/>
                                        <p:tgtEl>
                                          <p:spTgt spid="546838"/>
                                        </p:tgtEl>
                                        <p:attrNameLst>
                                          <p:attrName>ppt_x</p:attrName>
                                        </p:attrNameLst>
                                      </p:cBhvr>
                                      <p:tavLst>
                                        <p:tav tm="0">
                                          <p:val>
                                            <p:strVal val="#ppt_x"/>
                                          </p:val>
                                        </p:tav>
                                        <p:tav tm="100000">
                                          <p:val>
                                            <p:strVal val="#ppt_x"/>
                                          </p:val>
                                        </p:tav>
                                      </p:tavLst>
                                    </p:anim>
                                    <p:anim calcmode="lin" valueType="num">
                                      <p:cBhvr>
                                        <p:cTn id="46" dur="500" fill="hold"/>
                                        <p:tgtEl>
                                          <p:spTgt spid="546838"/>
                                        </p:tgtEl>
                                        <p:attrNameLst>
                                          <p:attrName>ppt_y</p:attrName>
                                        </p:attrNameLst>
                                      </p:cBhvr>
                                      <p:tavLst>
                                        <p:tav tm="0">
                                          <p:val>
                                            <p:strVal val="#ppt_y-#ppt_h/2"/>
                                          </p:val>
                                        </p:tav>
                                        <p:tav tm="100000">
                                          <p:val>
                                            <p:strVal val="#ppt_y"/>
                                          </p:val>
                                        </p:tav>
                                      </p:tavLst>
                                    </p:anim>
                                    <p:anim calcmode="lin" valueType="num">
                                      <p:cBhvr>
                                        <p:cTn id="47" dur="500" fill="hold"/>
                                        <p:tgtEl>
                                          <p:spTgt spid="546838"/>
                                        </p:tgtEl>
                                        <p:attrNameLst>
                                          <p:attrName>ppt_w</p:attrName>
                                        </p:attrNameLst>
                                      </p:cBhvr>
                                      <p:tavLst>
                                        <p:tav tm="0">
                                          <p:val>
                                            <p:strVal val="#ppt_w"/>
                                          </p:val>
                                        </p:tav>
                                        <p:tav tm="100000">
                                          <p:val>
                                            <p:strVal val="#ppt_w"/>
                                          </p:val>
                                        </p:tav>
                                      </p:tavLst>
                                    </p:anim>
                                    <p:anim calcmode="lin" valueType="num">
                                      <p:cBhvr>
                                        <p:cTn id="48" dur="500" fill="hold"/>
                                        <p:tgtEl>
                                          <p:spTgt spid="546838"/>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nodeType="clickEffect">
                                  <p:stCondLst>
                                    <p:cond delay="0"/>
                                  </p:stCondLst>
                                  <p:childTnLst>
                                    <p:set>
                                      <p:cBhvr>
                                        <p:cTn id="52" dur="1" fill="hold">
                                          <p:stCondLst>
                                            <p:cond delay="0"/>
                                          </p:stCondLst>
                                        </p:cTn>
                                        <p:tgtEl>
                                          <p:spTgt spid="546822"/>
                                        </p:tgtEl>
                                        <p:attrNameLst>
                                          <p:attrName>style.visibility</p:attrName>
                                        </p:attrNameLst>
                                      </p:cBhvr>
                                      <p:to>
                                        <p:strVal val="visible"/>
                                      </p:to>
                                    </p:set>
                                    <p:anim calcmode="lin" valueType="num">
                                      <p:cBhvr>
                                        <p:cTn id="53" dur="500" fill="hold"/>
                                        <p:tgtEl>
                                          <p:spTgt spid="546822"/>
                                        </p:tgtEl>
                                        <p:attrNameLst>
                                          <p:attrName>ppt_x</p:attrName>
                                        </p:attrNameLst>
                                      </p:cBhvr>
                                      <p:tavLst>
                                        <p:tav tm="0">
                                          <p:val>
                                            <p:strVal val="#ppt_x-#ppt_w/2"/>
                                          </p:val>
                                        </p:tav>
                                        <p:tav tm="100000">
                                          <p:val>
                                            <p:strVal val="#ppt_x"/>
                                          </p:val>
                                        </p:tav>
                                      </p:tavLst>
                                    </p:anim>
                                    <p:anim calcmode="lin" valueType="num">
                                      <p:cBhvr>
                                        <p:cTn id="54" dur="500" fill="hold"/>
                                        <p:tgtEl>
                                          <p:spTgt spid="546822"/>
                                        </p:tgtEl>
                                        <p:attrNameLst>
                                          <p:attrName>ppt_y</p:attrName>
                                        </p:attrNameLst>
                                      </p:cBhvr>
                                      <p:tavLst>
                                        <p:tav tm="0">
                                          <p:val>
                                            <p:strVal val="#ppt_y"/>
                                          </p:val>
                                        </p:tav>
                                        <p:tav tm="100000">
                                          <p:val>
                                            <p:strVal val="#ppt_y"/>
                                          </p:val>
                                        </p:tav>
                                      </p:tavLst>
                                    </p:anim>
                                    <p:anim calcmode="lin" valueType="num">
                                      <p:cBhvr>
                                        <p:cTn id="55" dur="500" fill="hold"/>
                                        <p:tgtEl>
                                          <p:spTgt spid="546822"/>
                                        </p:tgtEl>
                                        <p:attrNameLst>
                                          <p:attrName>ppt_w</p:attrName>
                                        </p:attrNameLst>
                                      </p:cBhvr>
                                      <p:tavLst>
                                        <p:tav tm="0">
                                          <p:val>
                                            <p:fltVal val="0.000000"/>
                                          </p:val>
                                        </p:tav>
                                        <p:tav tm="100000">
                                          <p:val>
                                            <p:strVal val="#ppt_w"/>
                                          </p:val>
                                        </p:tav>
                                      </p:tavLst>
                                    </p:anim>
                                    <p:anim calcmode="lin" valueType="num">
                                      <p:cBhvr>
                                        <p:cTn id="56" dur="500" fill="hold"/>
                                        <p:tgtEl>
                                          <p:spTgt spid="546822"/>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546823"/>
                                        </p:tgtEl>
                                        <p:attrNameLst>
                                          <p:attrName>style.visibility</p:attrName>
                                        </p:attrNameLst>
                                      </p:cBhvr>
                                      <p:to>
                                        <p:strVal val="visible"/>
                                      </p:to>
                                    </p:set>
                                    <p:anim calcmode="lin" valueType="num">
                                      <p:cBhvr>
                                        <p:cTn id="61" dur="500" fill="hold"/>
                                        <p:tgtEl>
                                          <p:spTgt spid="546823"/>
                                        </p:tgtEl>
                                        <p:attrNameLst>
                                          <p:attrName>ppt_x</p:attrName>
                                        </p:attrNameLst>
                                      </p:cBhvr>
                                      <p:tavLst>
                                        <p:tav tm="0">
                                          <p:val>
                                            <p:strVal val="#ppt_x-#ppt_w/2"/>
                                          </p:val>
                                        </p:tav>
                                        <p:tav tm="100000">
                                          <p:val>
                                            <p:strVal val="#ppt_x"/>
                                          </p:val>
                                        </p:tav>
                                      </p:tavLst>
                                    </p:anim>
                                    <p:anim calcmode="lin" valueType="num">
                                      <p:cBhvr>
                                        <p:cTn id="62" dur="500" fill="hold"/>
                                        <p:tgtEl>
                                          <p:spTgt spid="546823"/>
                                        </p:tgtEl>
                                        <p:attrNameLst>
                                          <p:attrName>ppt_y</p:attrName>
                                        </p:attrNameLst>
                                      </p:cBhvr>
                                      <p:tavLst>
                                        <p:tav tm="0">
                                          <p:val>
                                            <p:strVal val="#ppt_y"/>
                                          </p:val>
                                        </p:tav>
                                        <p:tav tm="100000">
                                          <p:val>
                                            <p:strVal val="#ppt_y"/>
                                          </p:val>
                                        </p:tav>
                                      </p:tavLst>
                                    </p:anim>
                                    <p:anim calcmode="lin" valueType="num">
                                      <p:cBhvr>
                                        <p:cTn id="63" dur="500" fill="hold"/>
                                        <p:tgtEl>
                                          <p:spTgt spid="546823"/>
                                        </p:tgtEl>
                                        <p:attrNameLst>
                                          <p:attrName>ppt_w</p:attrName>
                                        </p:attrNameLst>
                                      </p:cBhvr>
                                      <p:tavLst>
                                        <p:tav tm="0">
                                          <p:val>
                                            <p:fltVal val="0.000000"/>
                                          </p:val>
                                        </p:tav>
                                        <p:tav tm="100000">
                                          <p:val>
                                            <p:strVal val="#ppt_w"/>
                                          </p:val>
                                        </p:tav>
                                      </p:tavLst>
                                    </p:anim>
                                    <p:anim calcmode="lin" valueType="num">
                                      <p:cBhvr>
                                        <p:cTn id="64" dur="500" fill="hold"/>
                                        <p:tgtEl>
                                          <p:spTgt spid="546823"/>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546824"/>
                                        </p:tgtEl>
                                        <p:attrNameLst>
                                          <p:attrName>style.visibility</p:attrName>
                                        </p:attrNameLst>
                                      </p:cBhvr>
                                      <p:to>
                                        <p:strVal val="visible"/>
                                      </p:to>
                                    </p:set>
                                    <p:animEffect transition="in" filter="checkerboard(down)">
                                      <p:cBhvr>
                                        <p:cTn id="69" dur="500"/>
                                        <p:tgtEl>
                                          <p:spTgt spid="546824"/>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546825"/>
                                        </p:tgtEl>
                                        <p:attrNameLst>
                                          <p:attrName>style.visibility</p:attrName>
                                        </p:attrNameLst>
                                      </p:cBhvr>
                                      <p:to>
                                        <p:strVal val="visible"/>
                                      </p:to>
                                    </p:set>
                                    <p:animEffect transition="in" filter="slide(fromLeft)">
                                      <p:cBhvr>
                                        <p:cTn id="74" dur="500"/>
                                        <p:tgtEl>
                                          <p:spTgt spid="546825"/>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nodeType="clickEffect">
                                  <p:stCondLst>
                                    <p:cond delay="0"/>
                                  </p:stCondLst>
                                  <p:childTnLst>
                                    <p:set>
                                      <p:cBhvr>
                                        <p:cTn id="78" dur="1" fill="hold">
                                          <p:stCondLst>
                                            <p:cond delay="0"/>
                                          </p:stCondLst>
                                        </p:cTn>
                                        <p:tgtEl>
                                          <p:spTgt spid="546843"/>
                                        </p:tgtEl>
                                        <p:attrNameLst>
                                          <p:attrName>style.visibility</p:attrName>
                                        </p:attrNameLst>
                                      </p:cBhvr>
                                      <p:to>
                                        <p:strVal val="visible"/>
                                      </p:to>
                                    </p:set>
                                    <p:anim calcmode="lin" valueType="num">
                                      <p:cBhvr>
                                        <p:cTn id="79" dur="500" fill="hold"/>
                                        <p:tgtEl>
                                          <p:spTgt spid="546843"/>
                                        </p:tgtEl>
                                        <p:attrNameLst>
                                          <p:attrName>ppt_x</p:attrName>
                                        </p:attrNameLst>
                                      </p:cBhvr>
                                      <p:tavLst>
                                        <p:tav tm="0">
                                          <p:val>
                                            <p:strVal val="#ppt_x"/>
                                          </p:val>
                                        </p:tav>
                                        <p:tav tm="100000">
                                          <p:val>
                                            <p:strVal val="#ppt_x"/>
                                          </p:val>
                                        </p:tav>
                                      </p:tavLst>
                                    </p:anim>
                                    <p:anim calcmode="lin" valueType="num">
                                      <p:cBhvr>
                                        <p:cTn id="80" dur="500" fill="hold"/>
                                        <p:tgtEl>
                                          <p:spTgt spid="546843"/>
                                        </p:tgtEl>
                                        <p:attrNameLst>
                                          <p:attrName>ppt_y</p:attrName>
                                        </p:attrNameLst>
                                      </p:cBhvr>
                                      <p:tavLst>
                                        <p:tav tm="0">
                                          <p:val>
                                            <p:strVal val="#ppt_y-#ppt_h/2"/>
                                          </p:val>
                                        </p:tav>
                                        <p:tav tm="100000">
                                          <p:val>
                                            <p:strVal val="#ppt_y"/>
                                          </p:val>
                                        </p:tav>
                                      </p:tavLst>
                                    </p:anim>
                                    <p:anim calcmode="lin" valueType="num">
                                      <p:cBhvr>
                                        <p:cTn id="81" dur="500" fill="hold"/>
                                        <p:tgtEl>
                                          <p:spTgt spid="546843"/>
                                        </p:tgtEl>
                                        <p:attrNameLst>
                                          <p:attrName>ppt_w</p:attrName>
                                        </p:attrNameLst>
                                      </p:cBhvr>
                                      <p:tavLst>
                                        <p:tav tm="0">
                                          <p:val>
                                            <p:strVal val="#ppt_w"/>
                                          </p:val>
                                        </p:tav>
                                        <p:tav tm="100000">
                                          <p:val>
                                            <p:strVal val="#ppt_w"/>
                                          </p:val>
                                        </p:tav>
                                      </p:tavLst>
                                    </p:anim>
                                    <p:anim calcmode="lin" valueType="num">
                                      <p:cBhvr>
                                        <p:cTn id="82" dur="500" fill="hold"/>
                                        <p:tgtEl>
                                          <p:spTgt spid="546843"/>
                                        </p:tgtEl>
                                        <p:attrNameLst>
                                          <p:attrName>ppt_h</p:attrName>
                                        </p:attrNameLst>
                                      </p:cBhvr>
                                      <p:tavLst>
                                        <p:tav tm="0">
                                          <p:val>
                                            <p:fltVal val="0.000000"/>
                                          </p:val>
                                        </p:tav>
                                        <p:tav tm="100000">
                                          <p:val>
                                            <p:strVal val="#ppt_h"/>
                                          </p:val>
                                        </p:tav>
                                      </p:tavLst>
                                    </p:anim>
                                  </p:childTnLst>
                                </p:cTn>
                              </p:par>
                            </p:childTnLst>
                          </p:cTn>
                        </p:par>
                        <p:par>
                          <p:cTn id="83" fill="hold">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546840"/>
                                        </p:tgtEl>
                                        <p:attrNameLst>
                                          <p:attrName>style.visibility</p:attrName>
                                        </p:attrNameLst>
                                      </p:cBhvr>
                                      <p:to>
                                        <p:strVal val="visible"/>
                                      </p:to>
                                    </p:set>
                                    <p:anim calcmode="lin" valueType="num">
                                      <p:cBhvr>
                                        <p:cTn id="86" dur="500" fill="hold"/>
                                        <p:tgtEl>
                                          <p:spTgt spid="546840"/>
                                        </p:tgtEl>
                                        <p:attrNameLst>
                                          <p:attrName>ppt_x</p:attrName>
                                        </p:attrNameLst>
                                      </p:cBhvr>
                                      <p:tavLst>
                                        <p:tav tm="0">
                                          <p:val>
                                            <p:strVal val="#ppt_x"/>
                                          </p:val>
                                        </p:tav>
                                        <p:tav tm="100000">
                                          <p:val>
                                            <p:strVal val="#ppt_x"/>
                                          </p:val>
                                        </p:tav>
                                      </p:tavLst>
                                    </p:anim>
                                    <p:anim calcmode="lin" valueType="num">
                                      <p:cBhvr>
                                        <p:cTn id="87" dur="500" fill="hold"/>
                                        <p:tgtEl>
                                          <p:spTgt spid="546840"/>
                                        </p:tgtEl>
                                        <p:attrNameLst>
                                          <p:attrName>ppt_y</p:attrName>
                                        </p:attrNameLst>
                                      </p:cBhvr>
                                      <p:tavLst>
                                        <p:tav tm="0">
                                          <p:val>
                                            <p:strVal val="#ppt_y-#ppt_h/2"/>
                                          </p:val>
                                        </p:tav>
                                        <p:tav tm="100000">
                                          <p:val>
                                            <p:strVal val="#ppt_y"/>
                                          </p:val>
                                        </p:tav>
                                      </p:tavLst>
                                    </p:anim>
                                    <p:anim calcmode="lin" valueType="num">
                                      <p:cBhvr>
                                        <p:cTn id="88" dur="500" fill="hold"/>
                                        <p:tgtEl>
                                          <p:spTgt spid="546840"/>
                                        </p:tgtEl>
                                        <p:attrNameLst>
                                          <p:attrName>ppt_w</p:attrName>
                                        </p:attrNameLst>
                                      </p:cBhvr>
                                      <p:tavLst>
                                        <p:tav tm="0">
                                          <p:val>
                                            <p:strVal val="#ppt_w"/>
                                          </p:val>
                                        </p:tav>
                                        <p:tav tm="100000">
                                          <p:val>
                                            <p:strVal val="#ppt_w"/>
                                          </p:val>
                                        </p:tav>
                                      </p:tavLst>
                                    </p:anim>
                                    <p:anim calcmode="lin" valueType="num">
                                      <p:cBhvr>
                                        <p:cTn id="89" dur="500" fill="hold"/>
                                        <p:tgtEl>
                                          <p:spTgt spid="546840"/>
                                        </p:tgtEl>
                                        <p:attrNameLst>
                                          <p:attrName>ppt_h</p:attrName>
                                        </p:attrNameLst>
                                      </p:cBhvr>
                                      <p:tavLst>
                                        <p:tav tm="0">
                                          <p:val>
                                            <p:fltVal val="0.000000"/>
                                          </p:val>
                                        </p:tav>
                                        <p:tav tm="100000">
                                          <p:val>
                                            <p:strVal val="#ppt_h"/>
                                          </p:val>
                                        </p:tav>
                                      </p:tavLst>
                                    </p:anim>
                                  </p:childTnLst>
                                </p:cTn>
                              </p:par>
                            </p:childTnLst>
                          </p:cTn>
                        </p:par>
                        <p:par>
                          <p:cTn id="90" fill="hold">
                            <p:stCondLst>
                              <p:cond delay="1000"/>
                            </p:stCondLst>
                            <p:childTnLst>
                              <p:par>
                                <p:cTn id="91" presetID="17" presetClass="entr" presetSubtype="1" fill="hold" nodeType="afterEffect">
                                  <p:stCondLst>
                                    <p:cond delay="0"/>
                                  </p:stCondLst>
                                  <p:childTnLst>
                                    <p:set>
                                      <p:cBhvr>
                                        <p:cTn id="92" dur="1" fill="hold">
                                          <p:stCondLst>
                                            <p:cond delay="0"/>
                                          </p:stCondLst>
                                        </p:cTn>
                                        <p:tgtEl>
                                          <p:spTgt spid="546841"/>
                                        </p:tgtEl>
                                        <p:attrNameLst>
                                          <p:attrName>style.visibility</p:attrName>
                                        </p:attrNameLst>
                                      </p:cBhvr>
                                      <p:to>
                                        <p:strVal val="visible"/>
                                      </p:to>
                                    </p:set>
                                    <p:anim calcmode="lin" valueType="num">
                                      <p:cBhvr>
                                        <p:cTn id="93" dur="500" fill="hold"/>
                                        <p:tgtEl>
                                          <p:spTgt spid="546841"/>
                                        </p:tgtEl>
                                        <p:attrNameLst>
                                          <p:attrName>ppt_x</p:attrName>
                                        </p:attrNameLst>
                                      </p:cBhvr>
                                      <p:tavLst>
                                        <p:tav tm="0">
                                          <p:val>
                                            <p:strVal val="#ppt_x"/>
                                          </p:val>
                                        </p:tav>
                                        <p:tav tm="100000">
                                          <p:val>
                                            <p:strVal val="#ppt_x"/>
                                          </p:val>
                                        </p:tav>
                                      </p:tavLst>
                                    </p:anim>
                                    <p:anim calcmode="lin" valueType="num">
                                      <p:cBhvr>
                                        <p:cTn id="94" dur="500" fill="hold"/>
                                        <p:tgtEl>
                                          <p:spTgt spid="546841"/>
                                        </p:tgtEl>
                                        <p:attrNameLst>
                                          <p:attrName>ppt_y</p:attrName>
                                        </p:attrNameLst>
                                      </p:cBhvr>
                                      <p:tavLst>
                                        <p:tav tm="0">
                                          <p:val>
                                            <p:strVal val="#ppt_y-#ppt_h/2"/>
                                          </p:val>
                                        </p:tav>
                                        <p:tav tm="100000">
                                          <p:val>
                                            <p:strVal val="#ppt_y"/>
                                          </p:val>
                                        </p:tav>
                                      </p:tavLst>
                                    </p:anim>
                                    <p:anim calcmode="lin" valueType="num">
                                      <p:cBhvr>
                                        <p:cTn id="95" dur="500" fill="hold"/>
                                        <p:tgtEl>
                                          <p:spTgt spid="546841"/>
                                        </p:tgtEl>
                                        <p:attrNameLst>
                                          <p:attrName>ppt_w</p:attrName>
                                        </p:attrNameLst>
                                      </p:cBhvr>
                                      <p:tavLst>
                                        <p:tav tm="0">
                                          <p:val>
                                            <p:strVal val="#ppt_w"/>
                                          </p:val>
                                        </p:tav>
                                        <p:tav tm="100000">
                                          <p:val>
                                            <p:strVal val="#ppt_w"/>
                                          </p:val>
                                        </p:tav>
                                      </p:tavLst>
                                    </p:anim>
                                    <p:anim calcmode="lin" valueType="num">
                                      <p:cBhvr>
                                        <p:cTn id="96" dur="500" fill="hold"/>
                                        <p:tgtEl>
                                          <p:spTgt spid="546841"/>
                                        </p:tgtEl>
                                        <p:attrNameLst>
                                          <p:attrName>ppt_h</p:attrName>
                                        </p:attrNameLst>
                                      </p:cBhvr>
                                      <p:tavLst>
                                        <p:tav tm="0">
                                          <p:val>
                                            <p:fltVal val="0.000000"/>
                                          </p:val>
                                        </p:tav>
                                        <p:tav tm="100000">
                                          <p:val>
                                            <p:strVal val="#ppt_h"/>
                                          </p:val>
                                        </p:tav>
                                      </p:tavLst>
                                    </p:anim>
                                  </p:childTnLst>
                                </p:cTn>
                              </p:par>
                            </p:childTnLst>
                          </p:cTn>
                        </p:par>
                        <p:par>
                          <p:cTn id="97" fill="hold">
                            <p:stCondLst>
                              <p:cond delay="1500"/>
                            </p:stCondLst>
                            <p:childTnLst>
                              <p:par>
                                <p:cTn id="98" presetID="17" presetClass="entr" presetSubtype="1" fill="hold" nodeType="afterEffect">
                                  <p:stCondLst>
                                    <p:cond delay="0"/>
                                  </p:stCondLst>
                                  <p:childTnLst>
                                    <p:set>
                                      <p:cBhvr>
                                        <p:cTn id="99" dur="1" fill="hold">
                                          <p:stCondLst>
                                            <p:cond delay="0"/>
                                          </p:stCondLst>
                                        </p:cTn>
                                        <p:tgtEl>
                                          <p:spTgt spid="546842"/>
                                        </p:tgtEl>
                                        <p:attrNameLst>
                                          <p:attrName>style.visibility</p:attrName>
                                        </p:attrNameLst>
                                      </p:cBhvr>
                                      <p:to>
                                        <p:strVal val="visible"/>
                                      </p:to>
                                    </p:set>
                                    <p:anim calcmode="lin" valueType="num">
                                      <p:cBhvr>
                                        <p:cTn id="100" dur="500" fill="hold"/>
                                        <p:tgtEl>
                                          <p:spTgt spid="546842"/>
                                        </p:tgtEl>
                                        <p:attrNameLst>
                                          <p:attrName>ppt_x</p:attrName>
                                        </p:attrNameLst>
                                      </p:cBhvr>
                                      <p:tavLst>
                                        <p:tav tm="0">
                                          <p:val>
                                            <p:strVal val="#ppt_x"/>
                                          </p:val>
                                        </p:tav>
                                        <p:tav tm="100000">
                                          <p:val>
                                            <p:strVal val="#ppt_x"/>
                                          </p:val>
                                        </p:tav>
                                      </p:tavLst>
                                    </p:anim>
                                    <p:anim calcmode="lin" valueType="num">
                                      <p:cBhvr>
                                        <p:cTn id="101" dur="500" fill="hold"/>
                                        <p:tgtEl>
                                          <p:spTgt spid="546842"/>
                                        </p:tgtEl>
                                        <p:attrNameLst>
                                          <p:attrName>ppt_y</p:attrName>
                                        </p:attrNameLst>
                                      </p:cBhvr>
                                      <p:tavLst>
                                        <p:tav tm="0">
                                          <p:val>
                                            <p:strVal val="#ppt_y-#ppt_h/2"/>
                                          </p:val>
                                        </p:tav>
                                        <p:tav tm="100000">
                                          <p:val>
                                            <p:strVal val="#ppt_y"/>
                                          </p:val>
                                        </p:tav>
                                      </p:tavLst>
                                    </p:anim>
                                    <p:anim calcmode="lin" valueType="num">
                                      <p:cBhvr>
                                        <p:cTn id="102" dur="500" fill="hold"/>
                                        <p:tgtEl>
                                          <p:spTgt spid="546842"/>
                                        </p:tgtEl>
                                        <p:attrNameLst>
                                          <p:attrName>ppt_w</p:attrName>
                                        </p:attrNameLst>
                                      </p:cBhvr>
                                      <p:tavLst>
                                        <p:tav tm="0">
                                          <p:val>
                                            <p:strVal val="#ppt_w"/>
                                          </p:val>
                                        </p:tav>
                                        <p:tav tm="100000">
                                          <p:val>
                                            <p:strVal val="#ppt_w"/>
                                          </p:val>
                                        </p:tav>
                                      </p:tavLst>
                                    </p:anim>
                                    <p:anim calcmode="lin" valueType="num">
                                      <p:cBhvr>
                                        <p:cTn id="103" dur="500" fill="hold"/>
                                        <p:tgtEl>
                                          <p:spTgt spid="546842"/>
                                        </p:tgtEl>
                                        <p:attrNameLst>
                                          <p:attrName>ppt_h</p:attrName>
                                        </p:attrNameLst>
                                      </p:cBhvr>
                                      <p:tavLst>
                                        <p:tav tm="0">
                                          <p:val>
                                            <p:fltVal val="0.00000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nodeType="clickEffect">
                                  <p:stCondLst>
                                    <p:cond delay="0"/>
                                  </p:stCondLst>
                                  <p:childTnLst>
                                    <p:set>
                                      <p:cBhvr>
                                        <p:cTn id="107" dur="1" fill="hold">
                                          <p:stCondLst>
                                            <p:cond delay="0"/>
                                          </p:stCondLst>
                                        </p:cTn>
                                        <p:tgtEl>
                                          <p:spTgt spid="546872"/>
                                        </p:tgtEl>
                                        <p:attrNameLst>
                                          <p:attrName>style.visibility</p:attrName>
                                        </p:attrNameLst>
                                      </p:cBhvr>
                                      <p:to>
                                        <p:strVal val="visible"/>
                                      </p:to>
                                    </p:set>
                                    <p:anim calcmode="lin" valueType="num">
                                      <p:cBhvr>
                                        <p:cTn id="108" dur="500" fill="hold"/>
                                        <p:tgtEl>
                                          <p:spTgt spid="546872"/>
                                        </p:tgtEl>
                                        <p:attrNameLst>
                                          <p:attrName>ppt_x</p:attrName>
                                        </p:attrNameLst>
                                      </p:cBhvr>
                                      <p:tavLst>
                                        <p:tav tm="0">
                                          <p:val>
                                            <p:strVal val="#ppt_x-#ppt_w/2"/>
                                          </p:val>
                                        </p:tav>
                                        <p:tav tm="100000">
                                          <p:val>
                                            <p:strVal val="#ppt_x"/>
                                          </p:val>
                                        </p:tav>
                                      </p:tavLst>
                                    </p:anim>
                                    <p:anim calcmode="lin" valueType="num">
                                      <p:cBhvr>
                                        <p:cTn id="109" dur="500" fill="hold"/>
                                        <p:tgtEl>
                                          <p:spTgt spid="546872"/>
                                        </p:tgtEl>
                                        <p:attrNameLst>
                                          <p:attrName>ppt_y</p:attrName>
                                        </p:attrNameLst>
                                      </p:cBhvr>
                                      <p:tavLst>
                                        <p:tav tm="0">
                                          <p:val>
                                            <p:strVal val="#ppt_y"/>
                                          </p:val>
                                        </p:tav>
                                        <p:tav tm="100000">
                                          <p:val>
                                            <p:strVal val="#ppt_y"/>
                                          </p:val>
                                        </p:tav>
                                      </p:tavLst>
                                    </p:anim>
                                    <p:anim calcmode="lin" valueType="num">
                                      <p:cBhvr>
                                        <p:cTn id="110" dur="500" fill="hold"/>
                                        <p:tgtEl>
                                          <p:spTgt spid="546872"/>
                                        </p:tgtEl>
                                        <p:attrNameLst>
                                          <p:attrName>ppt_w</p:attrName>
                                        </p:attrNameLst>
                                      </p:cBhvr>
                                      <p:tavLst>
                                        <p:tav tm="0">
                                          <p:val>
                                            <p:fltVal val="0.000000"/>
                                          </p:val>
                                        </p:tav>
                                        <p:tav tm="100000">
                                          <p:val>
                                            <p:strVal val="#ppt_w"/>
                                          </p:val>
                                        </p:tav>
                                      </p:tavLst>
                                    </p:anim>
                                    <p:anim calcmode="lin" valueType="num">
                                      <p:cBhvr>
                                        <p:cTn id="111" dur="500" fill="hold"/>
                                        <p:tgtEl>
                                          <p:spTgt spid="546872"/>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546877"/>
                                        </p:tgtEl>
                                        <p:attrNameLst>
                                          <p:attrName>style.visibility</p:attrName>
                                        </p:attrNameLst>
                                      </p:cBhvr>
                                      <p:to>
                                        <p:strVal val="visible"/>
                                      </p:to>
                                    </p:set>
                                    <p:anim calcmode="lin" valueType="num">
                                      <p:cBhvr>
                                        <p:cTn id="116" dur="500" fill="hold"/>
                                        <p:tgtEl>
                                          <p:spTgt spid="546877"/>
                                        </p:tgtEl>
                                        <p:attrNameLst>
                                          <p:attrName>ppt_x</p:attrName>
                                        </p:attrNameLst>
                                      </p:cBhvr>
                                      <p:tavLst>
                                        <p:tav tm="0">
                                          <p:val>
                                            <p:strVal val="#ppt_x-#ppt_w/2"/>
                                          </p:val>
                                        </p:tav>
                                        <p:tav tm="100000">
                                          <p:val>
                                            <p:strVal val="#ppt_x"/>
                                          </p:val>
                                        </p:tav>
                                      </p:tavLst>
                                    </p:anim>
                                    <p:anim calcmode="lin" valueType="num">
                                      <p:cBhvr>
                                        <p:cTn id="117" dur="500" fill="hold"/>
                                        <p:tgtEl>
                                          <p:spTgt spid="546877"/>
                                        </p:tgtEl>
                                        <p:attrNameLst>
                                          <p:attrName>ppt_y</p:attrName>
                                        </p:attrNameLst>
                                      </p:cBhvr>
                                      <p:tavLst>
                                        <p:tav tm="0">
                                          <p:val>
                                            <p:strVal val="#ppt_y"/>
                                          </p:val>
                                        </p:tav>
                                        <p:tav tm="100000">
                                          <p:val>
                                            <p:strVal val="#ppt_y"/>
                                          </p:val>
                                        </p:tav>
                                      </p:tavLst>
                                    </p:anim>
                                    <p:anim calcmode="lin" valueType="num">
                                      <p:cBhvr>
                                        <p:cTn id="118" dur="500" fill="hold"/>
                                        <p:tgtEl>
                                          <p:spTgt spid="546877"/>
                                        </p:tgtEl>
                                        <p:attrNameLst>
                                          <p:attrName>ppt_w</p:attrName>
                                        </p:attrNameLst>
                                      </p:cBhvr>
                                      <p:tavLst>
                                        <p:tav tm="0">
                                          <p:val>
                                            <p:fltVal val="0.000000"/>
                                          </p:val>
                                        </p:tav>
                                        <p:tav tm="100000">
                                          <p:val>
                                            <p:strVal val="#ppt_w"/>
                                          </p:val>
                                        </p:tav>
                                      </p:tavLst>
                                    </p:anim>
                                    <p:anim calcmode="lin" valueType="num">
                                      <p:cBhvr>
                                        <p:cTn id="119" dur="500" fill="hold"/>
                                        <p:tgtEl>
                                          <p:spTgt spid="54687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nodeType="clickEffect">
                                  <p:stCondLst>
                                    <p:cond delay="0"/>
                                  </p:stCondLst>
                                  <p:childTnLst>
                                    <p:set>
                                      <p:cBhvr>
                                        <p:cTn id="123" dur="1" fill="hold">
                                          <p:stCondLst>
                                            <p:cond delay="0"/>
                                          </p:stCondLst>
                                        </p:cTn>
                                        <p:tgtEl>
                                          <p:spTgt spid="546873"/>
                                        </p:tgtEl>
                                        <p:attrNameLst>
                                          <p:attrName>style.visibility</p:attrName>
                                        </p:attrNameLst>
                                      </p:cBhvr>
                                      <p:to>
                                        <p:strVal val="visible"/>
                                      </p:to>
                                    </p:set>
                                    <p:anim calcmode="lin" valueType="num">
                                      <p:cBhvr>
                                        <p:cTn id="124" dur="500" fill="hold"/>
                                        <p:tgtEl>
                                          <p:spTgt spid="546873"/>
                                        </p:tgtEl>
                                        <p:attrNameLst>
                                          <p:attrName>ppt_x</p:attrName>
                                        </p:attrNameLst>
                                      </p:cBhvr>
                                      <p:tavLst>
                                        <p:tav tm="0">
                                          <p:val>
                                            <p:strVal val="#ppt_x-#ppt_w/2"/>
                                          </p:val>
                                        </p:tav>
                                        <p:tav tm="100000">
                                          <p:val>
                                            <p:strVal val="#ppt_x"/>
                                          </p:val>
                                        </p:tav>
                                      </p:tavLst>
                                    </p:anim>
                                    <p:anim calcmode="lin" valueType="num">
                                      <p:cBhvr>
                                        <p:cTn id="125" dur="500" fill="hold"/>
                                        <p:tgtEl>
                                          <p:spTgt spid="546873"/>
                                        </p:tgtEl>
                                        <p:attrNameLst>
                                          <p:attrName>ppt_y</p:attrName>
                                        </p:attrNameLst>
                                      </p:cBhvr>
                                      <p:tavLst>
                                        <p:tav tm="0">
                                          <p:val>
                                            <p:strVal val="#ppt_y"/>
                                          </p:val>
                                        </p:tav>
                                        <p:tav tm="100000">
                                          <p:val>
                                            <p:strVal val="#ppt_y"/>
                                          </p:val>
                                        </p:tav>
                                      </p:tavLst>
                                    </p:anim>
                                    <p:anim calcmode="lin" valueType="num">
                                      <p:cBhvr>
                                        <p:cTn id="126" dur="500" fill="hold"/>
                                        <p:tgtEl>
                                          <p:spTgt spid="546873"/>
                                        </p:tgtEl>
                                        <p:attrNameLst>
                                          <p:attrName>ppt_w</p:attrName>
                                        </p:attrNameLst>
                                      </p:cBhvr>
                                      <p:tavLst>
                                        <p:tav tm="0">
                                          <p:val>
                                            <p:fltVal val="0.000000"/>
                                          </p:val>
                                        </p:tav>
                                        <p:tav tm="100000">
                                          <p:val>
                                            <p:strVal val="#ppt_w"/>
                                          </p:val>
                                        </p:tav>
                                      </p:tavLst>
                                    </p:anim>
                                    <p:anim calcmode="lin" valueType="num">
                                      <p:cBhvr>
                                        <p:cTn id="127" dur="500" fill="hold"/>
                                        <p:tgtEl>
                                          <p:spTgt spid="546873"/>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nodeType="clickEffect">
                                  <p:stCondLst>
                                    <p:cond delay="0"/>
                                  </p:stCondLst>
                                  <p:childTnLst>
                                    <p:set>
                                      <p:cBhvr>
                                        <p:cTn id="131" dur="1" fill="hold">
                                          <p:stCondLst>
                                            <p:cond delay="0"/>
                                          </p:stCondLst>
                                        </p:cTn>
                                        <p:tgtEl>
                                          <p:spTgt spid="546878"/>
                                        </p:tgtEl>
                                        <p:attrNameLst>
                                          <p:attrName>style.visibility</p:attrName>
                                        </p:attrNameLst>
                                      </p:cBhvr>
                                      <p:to>
                                        <p:strVal val="visible"/>
                                      </p:to>
                                    </p:set>
                                    <p:anim calcmode="lin" valueType="num">
                                      <p:cBhvr>
                                        <p:cTn id="132" dur="500" fill="hold"/>
                                        <p:tgtEl>
                                          <p:spTgt spid="546878"/>
                                        </p:tgtEl>
                                        <p:attrNameLst>
                                          <p:attrName>ppt_x</p:attrName>
                                        </p:attrNameLst>
                                      </p:cBhvr>
                                      <p:tavLst>
                                        <p:tav tm="0">
                                          <p:val>
                                            <p:strVal val="#ppt_x-#ppt_w/2"/>
                                          </p:val>
                                        </p:tav>
                                        <p:tav tm="100000">
                                          <p:val>
                                            <p:strVal val="#ppt_x"/>
                                          </p:val>
                                        </p:tav>
                                      </p:tavLst>
                                    </p:anim>
                                    <p:anim calcmode="lin" valueType="num">
                                      <p:cBhvr>
                                        <p:cTn id="133" dur="500" fill="hold"/>
                                        <p:tgtEl>
                                          <p:spTgt spid="546878"/>
                                        </p:tgtEl>
                                        <p:attrNameLst>
                                          <p:attrName>ppt_y</p:attrName>
                                        </p:attrNameLst>
                                      </p:cBhvr>
                                      <p:tavLst>
                                        <p:tav tm="0">
                                          <p:val>
                                            <p:strVal val="#ppt_y"/>
                                          </p:val>
                                        </p:tav>
                                        <p:tav tm="100000">
                                          <p:val>
                                            <p:strVal val="#ppt_y"/>
                                          </p:val>
                                        </p:tav>
                                      </p:tavLst>
                                    </p:anim>
                                    <p:anim calcmode="lin" valueType="num">
                                      <p:cBhvr>
                                        <p:cTn id="134" dur="500" fill="hold"/>
                                        <p:tgtEl>
                                          <p:spTgt spid="546878"/>
                                        </p:tgtEl>
                                        <p:attrNameLst>
                                          <p:attrName>ppt_w</p:attrName>
                                        </p:attrNameLst>
                                      </p:cBhvr>
                                      <p:tavLst>
                                        <p:tav tm="0">
                                          <p:val>
                                            <p:fltVal val="0.000000"/>
                                          </p:val>
                                        </p:tav>
                                        <p:tav tm="100000">
                                          <p:val>
                                            <p:strVal val="#ppt_w"/>
                                          </p:val>
                                        </p:tav>
                                      </p:tavLst>
                                    </p:anim>
                                    <p:anim calcmode="lin" valueType="num">
                                      <p:cBhvr>
                                        <p:cTn id="135" dur="500" fill="hold"/>
                                        <p:tgtEl>
                                          <p:spTgt spid="546878"/>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546826"/>
                                        </p:tgtEl>
                                        <p:attrNameLst>
                                          <p:attrName>style.visibility</p:attrName>
                                        </p:attrNameLst>
                                      </p:cBhvr>
                                      <p:to>
                                        <p:strVal val="visible"/>
                                      </p:to>
                                    </p:set>
                                    <p:animEffect transition="in" filter="checkerboard(down)">
                                      <p:cBhvr>
                                        <p:cTn id="140" dur="500"/>
                                        <p:tgtEl>
                                          <p:spTgt spid="546826"/>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546827"/>
                                        </p:tgtEl>
                                        <p:attrNameLst>
                                          <p:attrName>style.visibility</p:attrName>
                                        </p:attrNameLst>
                                      </p:cBhvr>
                                      <p:to>
                                        <p:strVal val="visible"/>
                                      </p:to>
                                    </p:set>
                                    <p:animEffect transition="in" filter="slide(fromLeft)">
                                      <p:cBhvr>
                                        <p:cTn id="145" dur="500"/>
                                        <p:tgtEl>
                                          <p:spTgt spid="546827"/>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1" fill="hold" nodeType="clickEffect">
                                  <p:stCondLst>
                                    <p:cond delay="0"/>
                                  </p:stCondLst>
                                  <p:childTnLst>
                                    <p:set>
                                      <p:cBhvr>
                                        <p:cTn id="149" dur="1" fill="hold">
                                          <p:stCondLst>
                                            <p:cond delay="0"/>
                                          </p:stCondLst>
                                        </p:cTn>
                                        <p:tgtEl>
                                          <p:spTgt spid="546847"/>
                                        </p:tgtEl>
                                        <p:attrNameLst>
                                          <p:attrName>style.visibility</p:attrName>
                                        </p:attrNameLst>
                                      </p:cBhvr>
                                      <p:to>
                                        <p:strVal val="visible"/>
                                      </p:to>
                                    </p:set>
                                    <p:anim calcmode="lin" valueType="num">
                                      <p:cBhvr>
                                        <p:cTn id="150" dur="500" fill="hold"/>
                                        <p:tgtEl>
                                          <p:spTgt spid="546847"/>
                                        </p:tgtEl>
                                        <p:attrNameLst>
                                          <p:attrName>ppt_x</p:attrName>
                                        </p:attrNameLst>
                                      </p:cBhvr>
                                      <p:tavLst>
                                        <p:tav tm="0">
                                          <p:val>
                                            <p:strVal val="#ppt_x"/>
                                          </p:val>
                                        </p:tav>
                                        <p:tav tm="100000">
                                          <p:val>
                                            <p:strVal val="#ppt_x"/>
                                          </p:val>
                                        </p:tav>
                                      </p:tavLst>
                                    </p:anim>
                                    <p:anim calcmode="lin" valueType="num">
                                      <p:cBhvr>
                                        <p:cTn id="151" dur="500" fill="hold"/>
                                        <p:tgtEl>
                                          <p:spTgt spid="546847"/>
                                        </p:tgtEl>
                                        <p:attrNameLst>
                                          <p:attrName>ppt_y</p:attrName>
                                        </p:attrNameLst>
                                      </p:cBhvr>
                                      <p:tavLst>
                                        <p:tav tm="0">
                                          <p:val>
                                            <p:strVal val="#ppt_y-#ppt_h/2"/>
                                          </p:val>
                                        </p:tav>
                                        <p:tav tm="100000">
                                          <p:val>
                                            <p:strVal val="#ppt_y"/>
                                          </p:val>
                                        </p:tav>
                                      </p:tavLst>
                                    </p:anim>
                                    <p:anim calcmode="lin" valueType="num">
                                      <p:cBhvr>
                                        <p:cTn id="152" dur="500" fill="hold"/>
                                        <p:tgtEl>
                                          <p:spTgt spid="546847"/>
                                        </p:tgtEl>
                                        <p:attrNameLst>
                                          <p:attrName>ppt_w</p:attrName>
                                        </p:attrNameLst>
                                      </p:cBhvr>
                                      <p:tavLst>
                                        <p:tav tm="0">
                                          <p:val>
                                            <p:strVal val="#ppt_w"/>
                                          </p:val>
                                        </p:tav>
                                        <p:tav tm="100000">
                                          <p:val>
                                            <p:strVal val="#ppt_w"/>
                                          </p:val>
                                        </p:tav>
                                      </p:tavLst>
                                    </p:anim>
                                    <p:anim calcmode="lin" valueType="num">
                                      <p:cBhvr>
                                        <p:cTn id="153" dur="500" fill="hold"/>
                                        <p:tgtEl>
                                          <p:spTgt spid="546847"/>
                                        </p:tgtEl>
                                        <p:attrNameLst>
                                          <p:attrName>ppt_h</p:attrName>
                                        </p:attrNameLst>
                                      </p:cBhvr>
                                      <p:tavLst>
                                        <p:tav tm="0">
                                          <p:val>
                                            <p:fltVal val="0.000000"/>
                                          </p:val>
                                        </p:tav>
                                        <p:tav tm="100000">
                                          <p:val>
                                            <p:strVal val="#ppt_h"/>
                                          </p:val>
                                        </p:tav>
                                      </p:tavLst>
                                    </p:anim>
                                  </p:childTnLst>
                                </p:cTn>
                              </p:par>
                            </p:childTnLst>
                          </p:cTn>
                        </p:par>
                        <p:par>
                          <p:cTn id="154" fill="hold">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546844"/>
                                        </p:tgtEl>
                                        <p:attrNameLst>
                                          <p:attrName>style.visibility</p:attrName>
                                        </p:attrNameLst>
                                      </p:cBhvr>
                                      <p:to>
                                        <p:strVal val="visible"/>
                                      </p:to>
                                    </p:set>
                                    <p:anim calcmode="lin" valueType="num">
                                      <p:cBhvr>
                                        <p:cTn id="157" dur="500" fill="hold"/>
                                        <p:tgtEl>
                                          <p:spTgt spid="546844"/>
                                        </p:tgtEl>
                                        <p:attrNameLst>
                                          <p:attrName>ppt_x</p:attrName>
                                        </p:attrNameLst>
                                      </p:cBhvr>
                                      <p:tavLst>
                                        <p:tav tm="0">
                                          <p:val>
                                            <p:strVal val="#ppt_x"/>
                                          </p:val>
                                        </p:tav>
                                        <p:tav tm="100000">
                                          <p:val>
                                            <p:strVal val="#ppt_x"/>
                                          </p:val>
                                        </p:tav>
                                      </p:tavLst>
                                    </p:anim>
                                    <p:anim calcmode="lin" valueType="num">
                                      <p:cBhvr>
                                        <p:cTn id="158" dur="500" fill="hold"/>
                                        <p:tgtEl>
                                          <p:spTgt spid="546844"/>
                                        </p:tgtEl>
                                        <p:attrNameLst>
                                          <p:attrName>ppt_y</p:attrName>
                                        </p:attrNameLst>
                                      </p:cBhvr>
                                      <p:tavLst>
                                        <p:tav tm="0">
                                          <p:val>
                                            <p:strVal val="#ppt_y-#ppt_h/2"/>
                                          </p:val>
                                        </p:tav>
                                        <p:tav tm="100000">
                                          <p:val>
                                            <p:strVal val="#ppt_y"/>
                                          </p:val>
                                        </p:tav>
                                      </p:tavLst>
                                    </p:anim>
                                    <p:anim calcmode="lin" valueType="num">
                                      <p:cBhvr>
                                        <p:cTn id="159" dur="500" fill="hold"/>
                                        <p:tgtEl>
                                          <p:spTgt spid="546844"/>
                                        </p:tgtEl>
                                        <p:attrNameLst>
                                          <p:attrName>ppt_w</p:attrName>
                                        </p:attrNameLst>
                                      </p:cBhvr>
                                      <p:tavLst>
                                        <p:tav tm="0">
                                          <p:val>
                                            <p:strVal val="#ppt_w"/>
                                          </p:val>
                                        </p:tav>
                                        <p:tav tm="100000">
                                          <p:val>
                                            <p:strVal val="#ppt_w"/>
                                          </p:val>
                                        </p:tav>
                                      </p:tavLst>
                                    </p:anim>
                                    <p:anim calcmode="lin" valueType="num">
                                      <p:cBhvr>
                                        <p:cTn id="160" dur="500" fill="hold"/>
                                        <p:tgtEl>
                                          <p:spTgt spid="546844"/>
                                        </p:tgtEl>
                                        <p:attrNameLst>
                                          <p:attrName>ppt_h</p:attrName>
                                        </p:attrNameLst>
                                      </p:cBhvr>
                                      <p:tavLst>
                                        <p:tav tm="0">
                                          <p:val>
                                            <p:fltVal val="0.000000"/>
                                          </p:val>
                                        </p:tav>
                                        <p:tav tm="100000">
                                          <p:val>
                                            <p:strVal val="#ppt_h"/>
                                          </p:val>
                                        </p:tav>
                                      </p:tavLst>
                                    </p:anim>
                                  </p:childTnLst>
                                </p:cTn>
                              </p:par>
                            </p:childTnLst>
                          </p:cTn>
                        </p:par>
                        <p:par>
                          <p:cTn id="161" fill="hold">
                            <p:stCondLst>
                              <p:cond delay="1000"/>
                            </p:stCondLst>
                            <p:childTnLst>
                              <p:par>
                                <p:cTn id="162" presetID="17" presetClass="entr" presetSubtype="1" fill="hold" nodeType="afterEffect">
                                  <p:stCondLst>
                                    <p:cond delay="0"/>
                                  </p:stCondLst>
                                  <p:childTnLst>
                                    <p:set>
                                      <p:cBhvr>
                                        <p:cTn id="163" dur="1" fill="hold">
                                          <p:stCondLst>
                                            <p:cond delay="0"/>
                                          </p:stCondLst>
                                        </p:cTn>
                                        <p:tgtEl>
                                          <p:spTgt spid="546845"/>
                                        </p:tgtEl>
                                        <p:attrNameLst>
                                          <p:attrName>style.visibility</p:attrName>
                                        </p:attrNameLst>
                                      </p:cBhvr>
                                      <p:to>
                                        <p:strVal val="visible"/>
                                      </p:to>
                                    </p:set>
                                    <p:anim calcmode="lin" valueType="num">
                                      <p:cBhvr>
                                        <p:cTn id="164" dur="500" fill="hold"/>
                                        <p:tgtEl>
                                          <p:spTgt spid="546845"/>
                                        </p:tgtEl>
                                        <p:attrNameLst>
                                          <p:attrName>ppt_x</p:attrName>
                                        </p:attrNameLst>
                                      </p:cBhvr>
                                      <p:tavLst>
                                        <p:tav tm="0">
                                          <p:val>
                                            <p:strVal val="#ppt_x"/>
                                          </p:val>
                                        </p:tav>
                                        <p:tav tm="100000">
                                          <p:val>
                                            <p:strVal val="#ppt_x"/>
                                          </p:val>
                                        </p:tav>
                                      </p:tavLst>
                                    </p:anim>
                                    <p:anim calcmode="lin" valueType="num">
                                      <p:cBhvr>
                                        <p:cTn id="165" dur="500" fill="hold"/>
                                        <p:tgtEl>
                                          <p:spTgt spid="546845"/>
                                        </p:tgtEl>
                                        <p:attrNameLst>
                                          <p:attrName>ppt_y</p:attrName>
                                        </p:attrNameLst>
                                      </p:cBhvr>
                                      <p:tavLst>
                                        <p:tav tm="0">
                                          <p:val>
                                            <p:strVal val="#ppt_y-#ppt_h/2"/>
                                          </p:val>
                                        </p:tav>
                                        <p:tav tm="100000">
                                          <p:val>
                                            <p:strVal val="#ppt_y"/>
                                          </p:val>
                                        </p:tav>
                                      </p:tavLst>
                                    </p:anim>
                                    <p:anim calcmode="lin" valueType="num">
                                      <p:cBhvr>
                                        <p:cTn id="166" dur="500" fill="hold"/>
                                        <p:tgtEl>
                                          <p:spTgt spid="546845"/>
                                        </p:tgtEl>
                                        <p:attrNameLst>
                                          <p:attrName>ppt_w</p:attrName>
                                        </p:attrNameLst>
                                      </p:cBhvr>
                                      <p:tavLst>
                                        <p:tav tm="0">
                                          <p:val>
                                            <p:strVal val="#ppt_w"/>
                                          </p:val>
                                        </p:tav>
                                        <p:tav tm="100000">
                                          <p:val>
                                            <p:strVal val="#ppt_w"/>
                                          </p:val>
                                        </p:tav>
                                      </p:tavLst>
                                    </p:anim>
                                    <p:anim calcmode="lin" valueType="num">
                                      <p:cBhvr>
                                        <p:cTn id="167" dur="500" fill="hold"/>
                                        <p:tgtEl>
                                          <p:spTgt spid="546845"/>
                                        </p:tgtEl>
                                        <p:attrNameLst>
                                          <p:attrName>ppt_h</p:attrName>
                                        </p:attrNameLst>
                                      </p:cBhvr>
                                      <p:tavLst>
                                        <p:tav tm="0">
                                          <p:val>
                                            <p:fltVal val="0.000000"/>
                                          </p:val>
                                        </p:tav>
                                        <p:tav tm="100000">
                                          <p:val>
                                            <p:strVal val="#ppt_h"/>
                                          </p:val>
                                        </p:tav>
                                      </p:tavLst>
                                    </p:anim>
                                  </p:childTnLst>
                                </p:cTn>
                              </p:par>
                            </p:childTnLst>
                          </p:cTn>
                        </p:par>
                        <p:par>
                          <p:cTn id="168" fill="hold">
                            <p:stCondLst>
                              <p:cond delay="1500"/>
                            </p:stCondLst>
                            <p:childTnLst>
                              <p:par>
                                <p:cTn id="169" presetID="17" presetClass="entr" presetSubtype="1" fill="hold" nodeType="afterEffect">
                                  <p:stCondLst>
                                    <p:cond delay="0"/>
                                  </p:stCondLst>
                                  <p:childTnLst>
                                    <p:set>
                                      <p:cBhvr>
                                        <p:cTn id="170" dur="1" fill="hold">
                                          <p:stCondLst>
                                            <p:cond delay="0"/>
                                          </p:stCondLst>
                                        </p:cTn>
                                        <p:tgtEl>
                                          <p:spTgt spid="546846"/>
                                        </p:tgtEl>
                                        <p:attrNameLst>
                                          <p:attrName>style.visibility</p:attrName>
                                        </p:attrNameLst>
                                      </p:cBhvr>
                                      <p:to>
                                        <p:strVal val="visible"/>
                                      </p:to>
                                    </p:set>
                                    <p:anim calcmode="lin" valueType="num">
                                      <p:cBhvr>
                                        <p:cTn id="171" dur="500" fill="hold"/>
                                        <p:tgtEl>
                                          <p:spTgt spid="546846"/>
                                        </p:tgtEl>
                                        <p:attrNameLst>
                                          <p:attrName>ppt_x</p:attrName>
                                        </p:attrNameLst>
                                      </p:cBhvr>
                                      <p:tavLst>
                                        <p:tav tm="0">
                                          <p:val>
                                            <p:strVal val="#ppt_x"/>
                                          </p:val>
                                        </p:tav>
                                        <p:tav tm="100000">
                                          <p:val>
                                            <p:strVal val="#ppt_x"/>
                                          </p:val>
                                        </p:tav>
                                      </p:tavLst>
                                    </p:anim>
                                    <p:anim calcmode="lin" valueType="num">
                                      <p:cBhvr>
                                        <p:cTn id="172" dur="500" fill="hold"/>
                                        <p:tgtEl>
                                          <p:spTgt spid="546846"/>
                                        </p:tgtEl>
                                        <p:attrNameLst>
                                          <p:attrName>ppt_y</p:attrName>
                                        </p:attrNameLst>
                                      </p:cBhvr>
                                      <p:tavLst>
                                        <p:tav tm="0">
                                          <p:val>
                                            <p:strVal val="#ppt_y-#ppt_h/2"/>
                                          </p:val>
                                        </p:tav>
                                        <p:tav tm="100000">
                                          <p:val>
                                            <p:strVal val="#ppt_y"/>
                                          </p:val>
                                        </p:tav>
                                      </p:tavLst>
                                    </p:anim>
                                    <p:anim calcmode="lin" valueType="num">
                                      <p:cBhvr>
                                        <p:cTn id="173" dur="500" fill="hold"/>
                                        <p:tgtEl>
                                          <p:spTgt spid="546846"/>
                                        </p:tgtEl>
                                        <p:attrNameLst>
                                          <p:attrName>ppt_w</p:attrName>
                                        </p:attrNameLst>
                                      </p:cBhvr>
                                      <p:tavLst>
                                        <p:tav tm="0">
                                          <p:val>
                                            <p:strVal val="#ppt_w"/>
                                          </p:val>
                                        </p:tav>
                                        <p:tav tm="100000">
                                          <p:val>
                                            <p:strVal val="#ppt_w"/>
                                          </p:val>
                                        </p:tav>
                                      </p:tavLst>
                                    </p:anim>
                                    <p:anim calcmode="lin" valueType="num">
                                      <p:cBhvr>
                                        <p:cTn id="174" dur="500" fill="hold"/>
                                        <p:tgtEl>
                                          <p:spTgt spid="546846"/>
                                        </p:tgtEl>
                                        <p:attrNameLst>
                                          <p:attrName>ppt_h</p:attrName>
                                        </p:attrNameLst>
                                      </p:cBhvr>
                                      <p:tavLst>
                                        <p:tav tm="0">
                                          <p:val>
                                            <p:fltVal val="0.00000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546864"/>
                                        </p:tgtEl>
                                        <p:attrNameLst>
                                          <p:attrName>style.visibility</p:attrName>
                                        </p:attrNameLst>
                                      </p:cBhvr>
                                      <p:to>
                                        <p:strVal val="visible"/>
                                      </p:to>
                                    </p:set>
                                    <p:anim calcmode="lin" valueType="num">
                                      <p:cBhvr>
                                        <p:cTn id="179" dur="500" fill="hold"/>
                                        <p:tgtEl>
                                          <p:spTgt spid="546864"/>
                                        </p:tgtEl>
                                        <p:attrNameLst>
                                          <p:attrName>ppt_x</p:attrName>
                                        </p:attrNameLst>
                                      </p:cBhvr>
                                      <p:tavLst>
                                        <p:tav tm="0">
                                          <p:val>
                                            <p:strVal val="#ppt_x"/>
                                          </p:val>
                                        </p:tav>
                                        <p:tav tm="100000">
                                          <p:val>
                                            <p:strVal val="#ppt_x"/>
                                          </p:val>
                                        </p:tav>
                                      </p:tavLst>
                                    </p:anim>
                                    <p:anim calcmode="lin" valueType="num">
                                      <p:cBhvr>
                                        <p:cTn id="180" dur="500" fill="hold"/>
                                        <p:tgtEl>
                                          <p:spTgt spid="546864"/>
                                        </p:tgtEl>
                                        <p:attrNameLst>
                                          <p:attrName>ppt_y</p:attrName>
                                        </p:attrNameLst>
                                      </p:cBhvr>
                                      <p:tavLst>
                                        <p:tav tm="0">
                                          <p:val>
                                            <p:strVal val="#ppt_y-#ppt_h/2"/>
                                          </p:val>
                                        </p:tav>
                                        <p:tav tm="100000">
                                          <p:val>
                                            <p:strVal val="#ppt_y"/>
                                          </p:val>
                                        </p:tav>
                                      </p:tavLst>
                                    </p:anim>
                                    <p:anim calcmode="lin" valueType="num">
                                      <p:cBhvr>
                                        <p:cTn id="181" dur="500" fill="hold"/>
                                        <p:tgtEl>
                                          <p:spTgt spid="546864"/>
                                        </p:tgtEl>
                                        <p:attrNameLst>
                                          <p:attrName>ppt_w</p:attrName>
                                        </p:attrNameLst>
                                      </p:cBhvr>
                                      <p:tavLst>
                                        <p:tav tm="0">
                                          <p:val>
                                            <p:strVal val="#ppt_w"/>
                                          </p:val>
                                        </p:tav>
                                        <p:tav tm="100000">
                                          <p:val>
                                            <p:strVal val="#ppt_w"/>
                                          </p:val>
                                        </p:tav>
                                      </p:tavLst>
                                    </p:anim>
                                    <p:anim calcmode="lin" valueType="num">
                                      <p:cBhvr>
                                        <p:cTn id="182" dur="500" fill="hold"/>
                                        <p:tgtEl>
                                          <p:spTgt spid="546864"/>
                                        </p:tgtEl>
                                        <p:attrNameLst>
                                          <p:attrName>ppt_h</p:attrName>
                                        </p:attrNameLst>
                                      </p:cBhvr>
                                      <p:tavLst>
                                        <p:tav tm="0">
                                          <p:val>
                                            <p:fltVal val="0.00000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546865"/>
                                        </p:tgtEl>
                                        <p:attrNameLst>
                                          <p:attrName>style.visibility</p:attrName>
                                        </p:attrNameLst>
                                      </p:cBhvr>
                                      <p:to>
                                        <p:strVal val="visible"/>
                                      </p:to>
                                    </p:set>
                                    <p:anim calcmode="lin" valueType="num">
                                      <p:cBhvr>
                                        <p:cTn id="187" dur="500" fill="hold"/>
                                        <p:tgtEl>
                                          <p:spTgt spid="546865"/>
                                        </p:tgtEl>
                                        <p:attrNameLst>
                                          <p:attrName>ppt_x</p:attrName>
                                        </p:attrNameLst>
                                      </p:cBhvr>
                                      <p:tavLst>
                                        <p:tav tm="0">
                                          <p:val>
                                            <p:strVal val="#ppt_x"/>
                                          </p:val>
                                        </p:tav>
                                        <p:tav tm="100000">
                                          <p:val>
                                            <p:strVal val="#ppt_x"/>
                                          </p:val>
                                        </p:tav>
                                      </p:tavLst>
                                    </p:anim>
                                    <p:anim calcmode="lin" valueType="num">
                                      <p:cBhvr>
                                        <p:cTn id="188" dur="500" fill="hold"/>
                                        <p:tgtEl>
                                          <p:spTgt spid="546865"/>
                                        </p:tgtEl>
                                        <p:attrNameLst>
                                          <p:attrName>ppt_y</p:attrName>
                                        </p:attrNameLst>
                                      </p:cBhvr>
                                      <p:tavLst>
                                        <p:tav tm="0">
                                          <p:val>
                                            <p:strVal val="#ppt_y-#ppt_h/2"/>
                                          </p:val>
                                        </p:tav>
                                        <p:tav tm="100000">
                                          <p:val>
                                            <p:strVal val="#ppt_y"/>
                                          </p:val>
                                        </p:tav>
                                      </p:tavLst>
                                    </p:anim>
                                    <p:anim calcmode="lin" valueType="num">
                                      <p:cBhvr>
                                        <p:cTn id="189" dur="500" fill="hold"/>
                                        <p:tgtEl>
                                          <p:spTgt spid="546865"/>
                                        </p:tgtEl>
                                        <p:attrNameLst>
                                          <p:attrName>ppt_w</p:attrName>
                                        </p:attrNameLst>
                                      </p:cBhvr>
                                      <p:tavLst>
                                        <p:tav tm="0">
                                          <p:val>
                                            <p:strVal val="#ppt_w"/>
                                          </p:val>
                                        </p:tav>
                                        <p:tav tm="100000">
                                          <p:val>
                                            <p:strVal val="#ppt_w"/>
                                          </p:val>
                                        </p:tav>
                                      </p:tavLst>
                                    </p:anim>
                                    <p:anim calcmode="lin" valueType="num">
                                      <p:cBhvr>
                                        <p:cTn id="190" dur="500" fill="hold"/>
                                        <p:tgtEl>
                                          <p:spTgt spid="546865"/>
                                        </p:tgtEl>
                                        <p:attrNameLst>
                                          <p:attrName>ppt_h</p:attrName>
                                        </p:attrNameLst>
                                      </p:cBhvr>
                                      <p:tavLst>
                                        <p:tav tm="0">
                                          <p:val>
                                            <p:fltVal val="0.00000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546828"/>
                                        </p:tgtEl>
                                        <p:attrNameLst>
                                          <p:attrName>style.visibility</p:attrName>
                                        </p:attrNameLst>
                                      </p:cBhvr>
                                      <p:to>
                                        <p:strVal val="visible"/>
                                      </p:to>
                                    </p:set>
                                    <p:animEffect transition="in" filter="checkerboard(down)">
                                      <p:cBhvr>
                                        <p:cTn id="195" dur="500"/>
                                        <p:tgtEl>
                                          <p:spTgt spid="546828"/>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546829"/>
                                        </p:tgtEl>
                                        <p:attrNameLst>
                                          <p:attrName>style.visibility</p:attrName>
                                        </p:attrNameLst>
                                      </p:cBhvr>
                                      <p:to>
                                        <p:strVal val="visible"/>
                                      </p:to>
                                    </p:set>
                                    <p:animEffect transition="in" filter="slide(fromLeft)">
                                      <p:cBhvr>
                                        <p:cTn id="200" dur="500"/>
                                        <p:tgtEl>
                                          <p:spTgt spid="546829"/>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nodeType="clickEffect">
                                  <p:stCondLst>
                                    <p:cond delay="0"/>
                                  </p:stCondLst>
                                  <p:childTnLst>
                                    <p:set>
                                      <p:cBhvr>
                                        <p:cTn id="204" dur="1" fill="hold">
                                          <p:stCondLst>
                                            <p:cond delay="0"/>
                                          </p:stCondLst>
                                        </p:cTn>
                                        <p:tgtEl>
                                          <p:spTgt spid="546851"/>
                                        </p:tgtEl>
                                        <p:attrNameLst>
                                          <p:attrName>style.visibility</p:attrName>
                                        </p:attrNameLst>
                                      </p:cBhvr>
                                      <p:to>
                                        <p:strVal val="visible"/>
                                      </p:to>
                                    </p:set>
                                    <p:anim calcmode="lin" valueType="num">
                                      <p:cBhvr>
                                        <p:cTn id="205" dur="500" fill="hold"/>
                                        <p:tgtEl>
                                          <p:spTgt spid="546851"/>
                                        </p:tgtEl>
                                        <p:attrNameLst>
                                          <p:attrName>ppt_x</p:attrName>
                                        </p:attrNameLst>
                                      </p:cBhvr>
                                      <p:tavLst>
                                        <p:tav tm="0">
                                          <p:val>
                                            <p:strVal val="#ppt_x"/>
                                          </p:val>
                                        </p:tav>
                                        <p:tav tm="100000">
                                          <p:val>
                                            <p:strVal val="#ppt_x"/>
                                          </p:val>
                                        </p:tav>
                                      </p:tavLst>
                                    </p:anim>
                                    <p:anim calcmode="lin" valueType="num">
                                      <p:cBhvr>
                                        <p:cTn id="206" dur="500" fill="hold"/>
                                        <p:tgtEl>
                                          <p:spTgt spid="546851"/>
                                        </p:tgtEl>
                                        <p:attrNameLst>
                                          <p:attrName>ppt_y</p:attrName>
                                        </p:attrNameLst>
                                      </p:cBhvr>
                                      <p:tavLst>
                                        <p:tav tm="0">
                                          <p:val>
                                            <p:strVal val="#ppt_y-#ppt_h/2"/>
                                          </p:val>
                                        </p:tav>
                                        <p:tav tm="100000">
                                          <p:val>
                                            <p:strVal val="#ppt_y"/>
                                          </p:val>
                                        </p:tav>
                                      </p:tavLst>
                                    </p:anim>
                                    <p:anim calcmode="lin" valueType="num">
                                      <p:cBhvr>
                                        <p:cTn id="207" dur="500" fill="hold"/>
                                        <p:tgtEl>
                                          <p:spTgt spid="546851"/>
                                        </p:tgtEl>
                                        <p:attrNameLst>
                                          <p:attrName>ppt_w</p:attrName>
                                        </p:attrNameLst>
                                      </p:cBhvr>
                                      <p:tavLst>
                                        <p:tav tm="0">
                                          <p:val>
                                            <p:strVal val="#ppt_w"/>
                                          </p:val>
                                        </p:tav>
                                        <p:tav tm="100000">
                                          <p:val>
                                            <p:strVal val="#ppt_w"/>
                                          </p:val>
                                        </p:tav>
                                      </p:tavLst>
                                    </p:anim>
                                    <p:anim calcmode="lin" valueType="num">
                                      <p:cBhvr>
                                        <p:cTn id="208" dur="500" fill="hold"/>
                                        <p:tgtEl>
                                          <p:spTgt spid="546851"/>
                                        </p:tgtEl>
                                        <p:attrNameLst>
                                          <p:attrName>ppt_h</p:attrName>
                                        </p:attrNameLst>
                                      </p:cBhvr>
                                      <p:tavLst>
                                        <p:tav tm="0">
                                          <p:val>
                                            <p:fltVal val="0.000000"/>
                                          </p:val>
                                        </p:tav>
                                        <p:tav tm="100000">
                                          <p:val>
                                            <p:strVal val="#ppt_h"/>
                                          </p:val>
                                        </p:tav>
                                      </p:tavLst>
                                    </p:anim>
                                  </p:childTnLst>
                                </p:cTn>
                              </p:par>
                            </p:childTnLst>
                          </p:cTn>
                        </p:par>
                        <p:par>
                          <p:cTn id="209" fill="hold">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546848"/>
                                        </p:tgtEl>
                                        <p:attrNameLst>
                                          <p:attrName>style.visibility</p:attrName>
                                        </p:attrNameLst>
                                      </p:cBhvr>
                                      <p:to>
                                        <p:strVal val="visible"/>
                                      </p:to>
                                    </p:set>
                                    <p:anim calcmode="lin" valueType="num">
                                      <p:cBhvr>
                                        <p:cTn id="212" dur="500" fill="hold"/>
                                        <p:tgtEl>
                                          <p:spTgt spid="546848"/>
                                        </p:tgtEl>
                                        <p:attrNameLst>
                                          <p:attrName>ppt_x</p:attrName>
                                        </p:attrNameLst>
                                      </p:cBhvr>
                                      <p:tavLst>
                                        <p:tav tm="0">
                                          <p:val>
                                            <p:strVal val="#ppt_x"/>
                                          </p:val>
                                        </p:tav>
                                        <p:tav tm="100000">
                                          <p:val>
                                            <p:strVal val="#ppt_x"/>
                                          </p:val>
                                        </p:tav>
                                      </p:tavLst>
                                    </p:anim>
                                    <p:anim calcmode="lin" valueType="num">
                                      <p:cBhvr>
                                        <p:cTn id="213" dur="500" fill="hold"/>
                                        <p:tgtEl>
                                          <p:spTgt spid="546848"/>
                                        </p:tgtEl>
                                        <p:attrNameLst>
                                          <p:attrName>ppt_y</p:attrName>
                                        </p:attrNameLst>
                                      </p:cBhvr>
                                      <p:tavLst>
                                        <p:tav tm="0">
                                          <p:val>
                                            <p:strVal val="#ppt_y-#ppt_h/2"/>
                                          </p:val>
                                        </p:tav>
                                        <p:tav tm="100000">
                                          <p:val>
                                            <p:strVal val="#ppt_y"/>
                                          </p:val>
                                        </p:tav>
                                      </p:tavLst>
                                    </p:anim>
                                    <p:anim calcmode="lin" valueType="num">
                                      <p:cBhvr>
                                        <p:cTn id="214" dur="500" fill="hold"/>
                                        <p:tgtEl>
                                          <p:spTgt spid="546848"/>
                                        </p:tgtEl>
                                        <p:attrNameLst>
                                          <p:attrName>ppt_w</p:attrName>
                                        </p:attrNameLst>
                                      </p:cBhvr>
                                      <p:tavLst>
                                        <p:tav tm="0">
                                          <p:val>
                                            <p:strVal val="#ppt_w"/>
                                          </p:val>
                                        </p:tav>
                                        <p:tav tm="100000">
                                          <p:val>
                                            <p:strVal val="#ppt_w"/>
                                          </p:val>
                                        </p:tav>
                                      </p:tavLst>
                                    </p:anim>
                                    <p:anim calcmode="lin" valueType="num">
                                      <p:cBhvr>
                                        <p:cTn id="215" dur="500" fill="hold"/>
                                        <p:tgtEl>
                                          <p:spTgt spid="546848"/>
                                        </p:tgtEl>
                                        <p:attrNameLst>
                                          <p:attrName>ppt_h</p:attrName>
                                        </p:attrNameLst>
                                      </p:cBhvr>
                                      <p:tavLst>
                                        <p:tav tm="0">
                                          <p:val>
                                            <p:fltVal val="0.000000"/>
                                          </p:val>
                                        </p:tav>
                                        <p:tav tm="100000">
                                          <p:val>
                                            <p:strVal val="#ppt_h"/>
                                          </p:val>
                                        </p:tav>
                                      </p:tavLst>
                                    </p:anim>
                                  </p:childTnLst>
                                </p:cTn>
                              </p:par>
                            </p:childTnLst>
                          </p:cTn>
                        </p:par>
                        <p:par>
                          <p:cTn id="216" fill="hold">
                            <p:stCondLst>
                              <p:cond delay="1000"/>
                            </p:stCondLst>
                            <p:childTnLst>
                              <p:par>
                                <p:cTn id="217" presetID="17" presetClass="entr" presetSubtype="1" fill="hold" nodeType="afterEffect">
                                  <p:stCondLst>
                                    <p:cond delay="0"/>
                                  </p:stCondLst>
                                  <p:childTnLst>
                                    <p:set>
                                      <p:cBhvr>
                                        <p:cTn id="218" dur="1" fill="hold">
                                          <p:stCondLst>
                                            <p:cond delay="0"/>
                                          </p:stCondLst>
                                        </p:cTn>
                                        <p:tgtEl>
                                          <p:spTgt spid="546849"/>
                                        </p:tgtEl>
                                        <p:attrNameLst>
                                          <p:attrName>style.visibility</p:attrName>
                                        </p:attrNameLst>
                                      </p:cBhvr>
                                      <p:to>
                                        <p:strVal val="visible"/>
                                      </p:to>
                                    </p:set>
                                    <p:anim calcmode="lin" valueType="num">
                                      <p:cBhvr>
                                        <p:cTn id="219" dur="500" fill="hold"/>
                                        <p:tgtEl>
                                          <p:spTgt spid="546849"/>
                                        </p:tgtEl>
                                        <p:attrNameLst>
                                          <p:attrName>ppt_x</p:attrName>
                                        </p:attrNameLst>
                                      </p:cBhvr>
                                      <p:tavLst>
                                        <p:tav tm="0">
                                          <p:val>
                                            <p:strVal val="#ppt_x"/>
                                          </p:val>
                                        </p:tav>
                                        <p:tav tm="100000">
                                          <p:val>
                                            <p:strVal val="#ppt_x"/>
                                          </p:val>
                                        </p:tav>
                                      </p:tavLst>
                                    </p:anim>
                                    <p:anim calcmode="lin" valueType="num">
                                      <p:cBhvr>
                                        <p:cTn id="220" dur="500" fill="hold"/>
                                        <p:tgtEl>
                                          <p:spTgt spid="546849"/>
                                        </p:tgtEl>
                                        <p:attrNameLst>
                                          <p:attrName>ppt_y</p:attrName>
                                        </p:attrNameLst>
                                      </p:cBhvr>
                                      <p:tavLst>
                                        <p:tav tm="0">
                                          <p:val>
                                            <p:strVal val="#ppt_y-#ppt_h/2"/>
                                          </p:val>
                                        </p:tav>
                                        <p:tav tm="100000">
                                          <p:val>
                                            <p:strVal val="#ppt_y"/>
                                          </p:val>
                                        </p:tav>
                                      </p:tavLst>
                                    </p:anim>
                                    <p:anim calcmode="lin" valueType="num">
                                      <p:cBhvr>
                                        <p:cTn id="221" dur="500" fill="hold"/>
                                        <p:tgtEl>
                                          <p:spTgt spid="546849"/>
                                        </p:tgtEl>
                                        <p:attrNameLst>
                                          <p:attrName>ppt_w</p:attrName>
                                        </p:attrNameLst>
                                      </p:cBhvr>
                                      <p:tavLst>
                                        <p:tav tm="0">
                                          <p:val>
                                            <p:strVal val="#ppt_w"/>
                                          </p:val>
                                        </p:tav>
                                        <p:tav tm="100000">
                                          <p:val>
                                            <p:strVal val="#ppt_w"/>
                                          </p:val>
                                        </p:tav>
                                      </p:tavLst>
                                    </p:anim>
                                    <p:anim calcmode="lin" valueType="num">
                                      <p:cBhvr>
                                        <p:cTn id="222" dur="500" fill="hold"/>
                                        <p:tgtEl>
                                          <p:spTgt spid="546849"/>
                                        </p:tgtEl>
                                        <p:attrNameLst>
                                          <p:attrName>ppt_h</p:attrName>
                                        </p:attrNameLst>
                                      </p:cBhvr>
                                      <p:tavLst>
                                        <p:tav tm="0">
                                          <p:val>
                                            <p:fltVal val="0.000000"/>
                                          </p:val>
                                        </p:tav>
                                        <p:tav tm="100000">
                                          <p:val>
                                            <p:strVal val="#ppt_h"/>
                                          </p:val>
                                        </p:tav>
                                      </p:tavLst>
                                    </p:anim>
                                  </p:childTnLst>
                                </p:cTn>
                              </p:par>
                            </p:childTnLst>
                          </p:cTn>
                        </p:par>
                        <p:par>
                          <p:cTn id="223" fill="hold">
                            <p:stCondLst>
                              <p:cond delay="1500"/>
                            </p:stCondLst>
                            <p:childTnLst>
                              <p:par>
                                <p:cTn id="224" presetID="17" presetClass="entr" presetSubtype="1" fill="hold" nodeType="afterEffect">
                                  <p:stCondLst>
                                    <p:cond delay="0"/>
                                  </p:stCondLst>
                                  <p:childTnLst>
                                    <p:set>
                                      <p:cBhvr>
                                        <p:cTn id="225" dur="1" fill="hold">
                                          <p:stCondLst>
                                            <p:cond delay="0"/>
                                          </p:stCondLst>
                                        </p:cTn>
                                        <p:tgtEl>
                                          <p:spTgt spid="546850"/>
                                        </p:tgtEl>
                                        <p:attrNameLst>
                                          <p:attrName>style.visibility</p:attrName>
                                        </p:attrNameLst>
                                      </p:cBhvr>
                                      <p:to>
                                        <p:strVal val="visible"/>
                                      </p:to>
                                    </p:set>
                                    <p:anim calcmode="lin" valueType="num">
                                      <p:cBhvr>
                                        <p:cTn id="226" dur="500" fill="hold"/>
                                        <p:tgtEl>
                                          <p:spTgt spid="546850"/>
                                        </p:tgtEl>
                                        <p:attrNameLst>
                                          <p:attrName>ppt_x</p:attrName>
                                        </p:attrNameLst>
                                      </p:cBhvr>
                                      <p:tavLst>
                                        <p:tav tm="0">
                                          <p:val>
                                            <p:strVal val="#ppt_x"/>
                                          </p:val>
                                        </p:tav>
                                        <p:tav tm="100000">
                                          <p:val>
                                            <p:strVal val="#ppt_x"/>
                                          </p:val>
                                        </p:tav>
                                      </p:tavLst>
                                    </p:anim>
                                    <p:anim calcmode="lin" valueType="num">
                                      <p:cBhvr>
                                        <p:cTn id="227" dur="500" fill="hold"/>
                                        <p:tgtEl>
                                          <p:spTgt spid="546850"/>
                                        </p:tgtEl>
                                        <p:attrNameLst>
                                          <p:attrName>ppt_y</p:attrName>
                                        </p:attrNameLst>
                                      </p:cBhvr>
                                      <p:tavLst>
                                        <p:tav tm="0">
                                          <p:val>
                                            <p:strVal val="#ppt_y-#ppt_h/2"/>
                                          </p:val>
                                        </p:tav>
                                        <p:tav tm="100000">
                                          <p:val>
                                            <p:strVal val="#ppt_y"/>
                                          </p:val>
                                        </p:tav>
                                      </p:tavLst>
                                    </p:anim>
                                    <p:anim calcmode="lin" valueType="num">
                                      <p:cBhvr>
                                        <p:cTn id="228" dur="500" fill="hold"/>
                                        <p:tgtEl>
                                          <p:spTgt spid="546850"/>
                                        </p:tgtEl>
                                        <p:attrNameLst>
                                          <p:attrName>ppt_w</p:attrName>
                                        </p:attrNameLst>
                                      </p:cBhvr>
                                      <p:tavLst>
                                        <p:tav tm="0">
                                          <p:val>
                                            <p:strVal val="#ppt_w"/>
                                          </p:val>
                                        </p:tav>
                                        <p:tav tm="100000">
                                          <p:val>
                                            <p:strVal val="#ppt_w"/>
                                          </p:val>
                                        </p:tav>
                                      </p:tavLst>
                                    </p:anim>
                                    <p:anim calcmode="lin" valueType="num">
                                      <p:cBhvr>
                                        <p:cTn id="229" dur="500" fill="hold"/>
                                        <p:tgtEl>
                                          <p:spTgt spid="546850"/>
                                        </p:tgtEl>
                                        <p:attrNameLst>
                                          <p:attrName>ppt_h</p:attrName>
                                        </p:attrNameLst>
                                      </p:cBhvr>
                                      <p:tavLst>
                                        <p:tav tm="0">
                                          <p:val>
                                            <p:fltVal val="0.00000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546866"/>
                                        </p:tgtEl>
                                        <p:attrNameLst>
                                          <p:attrName>style.visibility</p:attrName>
                                        </p:attrNameLst>
                                      </p:cBhvr>
                                      <p:to>
                                        <p:strVal val="visible"/>
                                      </p:to>
                                    </p:set>
                                    <p:anim calcmode="lin" valueType="num">
                                      <p:cBhvr>
                                        <p:cTn id="234" dur="500" fill="hold"/>
                                        <p:tgtEl>
                                          <p:spTgt spid="546866"/>
                                        </p:tgtEl>
                                        <p:attrNameLst>
                                          <p:attrName>ppt_x</p:attrName>
                                        </p:attrNameLst>
                                      </p:cBhvr>
                                      <p:tavLst>
                                        <p:tav tm="0">
                                          <p:val>
                                            <p:strVal val="#ppt_x"/>
                                          </p:val>
                                        </p:tav>
                                        <p:tav tm="100000">
                                          <p:val>
                                            <p:strVal val="#ppt_x"/>
                                          </p:val>
                                        </p:tav>
                                      </p:tavLst>
                                    </p:anim>
                                    <p:anim calcmode="lin" valueType="num">
                                      <p:cBhvr>
                                        <p:cTn id="235" dur="500" fill="hold"/>
                                        <p:tgtEl>
                                          <p:spTgt spid="546866"/>
                                        </p:tgtEl>
                                        <p:attrNameLst>
                                          <p:attrName>ppt_y</p:attrName>
                                        </p:attrNameLst>
                                      </p:cBhvr>
                                      <p:tavLst>
                                        <p:tav tm="0">
                                          <p:val>
                                            <p:strVal val="#ppt_y-#ppt_h/2"/>
                                          </p:val>
                                        </p:tav>
                                        <p:tav tm="100000">
                                          <p:val>
                                            <p:strVal val="#ppt_y"/>
                                          </p:val>
                                        </p:tav>
                                      </p:tavLst>
                                    </p:anim>
                                    <p:anim calcmode="lin" valueType="num">
                                      <p:cBhvr>
                                        <p:cTn id="236" dur="500" fill="hold"/>
                                        <p:tgtEl>
                                          <p:spTgt spid="546866"/>
                                        </p:tgtEl>
                                        <p:attrNameLst>
                                          <p:attrName>ppt_w</p:attrName>
                                        </p:attrNameLst>
                                      </p:cBhvr>
                                      <p:tavLst>
                                        <p:tav tm="0">
                                          <p:val>
                                            <p:strVal val="#ppt_w"/>
                                          </p:val>
                                        </p:tav>
                                        <p:tav tm="100000">
                                          <p:val>
                                            <p:strVal val="#ppt_w"/>
                                          </p:val>
                                        </p:tav>
                                      </p:tavLst>
                                    </p:anim>
                                    <p:anim calcmode="lin" valueType="num">
                                      <p:cBhvr>
                                        <p:cTn id="237" dur="500" fill="hold"/>
                                        <p:tgtEl>
                                          <p:spTgt spid="546866"/>
                                        </p:tgtEl>
                                        <p:attrNameLst>
                                          <p:attrName>ppt_h</p:attrName>
                                        </p:attrNameLst>
                                      </p:cBhvr>
                                      <p:tavLst>
                                        <p:tav tm="0">
                                          <p:val>
                                            <p:fltVal val="0.00000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546867"/>
                                        </p:tgtEl>
                                        <p:attrNameLst>
                                          <p:attrName>style.visibility</p:attrName>
                                        </p:attrNameLst>
                                      </p:cBhvr>
                                      <p:to>
                                        <p:strVal val="visible"/>
                                      </p:to>
                                    </p:set>
                                    <p:anim calcmode="lin" valueType="num">
                                      <p:cBhvr>
                                        <p:cTn id="242" dur="500" fill="hold"/>
                                        <p:tgtEl>
                                          <p:spTgt spid="546867"/>
                                        </p:tgtEl>
                                        <p:attrNameLst>
                                          <p:attrName>ppt_x</p:attrName>
                                        </p:attrNameLst>
                                      </p:cBhvr>
                                      <p:tavLst>
                                        <p:tav tm="0">
                                          <p:val>
                                            <p:strVal val="#ppt_x"/>
                                          </p:val>
                                        </p:tav>
                                        <p:tav tm="100000">
                                          <p:val>
                                            <p:strVal val="#ppt_x"/>
                                          </p:val>
                                        </p:tav>
                                      </p:tavLst>
                                    </p:anim>
                                    <p:anim calcmode="lin" valueType="num">
                                      <p:cBhvr>
                                        <p:cTn id="243" dur="500" fill="hold"/>
                                        <p:tgtEl>
                                          <p:spTgt spid="546867"/>
                                        </p:tgtEl>
                                        <p:attrNameLst>
                                          <p:attrName>ppt_y</p:attrName>
                                        </p:attrNameLst>
                                      </p:cBhvr>
                                      <p:tavLst>
                                        <p:tav tm="0">
                                          <p:val>
                                            <p:strVal val="#ppt_y-#ppt_h/2"/>
                                          </p:val>
                                        </p:tav>
                                        <p:tav tm="100000">
                                          <p:val>
                                            <p:strVal val="#ppt_y"/>
                                          </p:val>
                                        </p:tav>
                                      </p:tavLst>
                                    </p:anim>
                                    <p:anim calcmode="lin" valueType="num">
                                      <p:cBhvr>
                                        <p:cTn id="244" dur="500" fill="hold"/>
                                        <p:tgtEl>
                                          <p:spTgt spid="546867"/>
                                        </p:tgtEl>
                                        <p:attrNameLst>
                                          <p:attrName>ppt_w</p:attrName>
                                        </p:attrNameLst>
                                      </p:cBhvr>
                                      <p:tavLst>
                                        <p:tav tm="0">
                                          <p:val>
                                            <p:strVal val="#ppt_w"/>
                                          </p:val>
                                        </p:tav>
                                        <p:tav tm="100000">
                                          <p:val>
                                            <p:strVal val="#ppt_w"/>
                                          </p:val>
                                        </p:tav>
                                      </p:tavLst>
                                    </p:anim>
                                    <p:anim calcmode="lin" valueType="num">
                                      <p:cBhvr>
                                        <p:cTn id="245" dur="500" fill="hold"/>
                                        <p:tgtEl>
                                          <p:spTgt spid="546867"/>
                                        </p:tgtEl>
                                        <p:attrNameLst>
                                          <p:attrName>ppt_h</p:attrName>
                                        </p:attrNameLst>
                                      </p:cBhvr>
                                      <p:tavLst>
                                        <p:tav tm="0">
                                          <p:val>
                                            <p:fltVal val="0.00000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546830"/>
                                        </p:tgtEl>
                                        <p:attrNameLst>
                                          <p:attrName>style.visibility</p:attrName>
                                        </p:attrNameLst>
                                      </p:cBhvr>
                                      <p:to>
                                        <p:strVal val="visible"/>
                                      </p:to>
                                    </p:set>
                                    <p:animEffect transition="in" filter="checkerboard(down)">
                                      <p:cBhvr>
                                        <p:cTn id="250" dur="500"/>
                                        <p:tgtEl>
                                          <p:spTgt spid="546830"/>
                                        </p:tgtEl>
                                      </p:cBhvr>
                                    </p:animEffect>
                                  </p:childTnLst>
                                </p:cTn>
                              </p:par>
                            </p:childTnLst>
                          </p:cTn>
                        </p:par>
                      </p:childTnLst>
                    </p:cTn>
                  </p:par>
                  <p:par>
                    <p:cTn id="251" fill="hold">
                      <p:stCondLst>
                        <p:cond delay="indefinite"/>
                      </p:stCondLst>
                      <p:childTnLst>
                        <p:par>
                          <p:cTn id="252" fill="hold">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546831"/>
                                        </p:tgtEl>
                                        <p:attrNameLst>
                                          <p:attrName>style.visibility</p:attrName>
                                        </p:attrNameLst>
                                      </p:cBhvr>
                                      <p:to>
                                        <p:strVal val="visible"/>
                                      </p:to>
                                    </p:set>
                                    <p:animEffect transition="in" filter="slide(fromLeft)">
                                      <p:cBhvr>
                                        <p:cTn id="255" dur="500"/>
                                        <p:tgtEl>
                                          <p:spTgt spid="546831"/>
                                        </p:tgtEl>
                                      </p:cBhvr>
                                    </p:animEffect>
                                  </p:childTnLst>
                                </p:cTn>
                              </p:par>
                            </p:childTnLst>
                          </p:cTn>
                        </p:par>
                      </p:childTnLst>
                    </p:cTn>
                  </p:par>
                  <p:par>
                    <p:cTn id="256" fill="hold">
                      <p:stCondLst>
                        <p:cond delay="indefinite"/>
                      </p:stCondLst>
                      <p:childTnLst>
                        <p:par>
                          <p:cTn id="257" fill="hold">
                            <p:stCondLst>
                              <p:cond delay="0"/>
                            </p:stCondLst>
                            <p:childTnLst>
                              <p:par>
                                <p:cTn id="258" presetID="17" presetClass="entr" presetSubtype="1" fill="hold" nodeType="clickEffect">
                                  <p:stCondLst>
                                    <p:cond delay="0"/>
                                  </p:stCondLst>
                                  <p:childTnLst>
                                    <p:set>
                                      <p:cBhvr>
                                        <p:cTn id="259" dur="1" fill="hold">
                                          <p:stCondLst>
                                            <p:cond delay="0"/>
                                          </p:stCondLst>
                                        </p:cTn>
                                        <p:tgtEl>
                                          <p:spTgt spid="546855"/>
                                        </p:tgtEl>
                                        <p:attrNameLst>
                                          <p:attrName>style.visibility</p:attrName>
                                        </p:attrNameLst>
                                      </p:cBhvr>
                                      <p:to>
                                        <p:strVal val="visible"/>
                                      </p:to>
                                    </p:set>
                                    <p:anim calcmode="lin" valueType="num">
                                      <p:cBhvr>
                                        <p:cTn id="260" dur="500" fill="hold"/>
                                        <p:tgtEl>
                                          <p:spTgt spid="546855"/>
                                        </p:tgtEl>
                                        <p:attrNameLst>
                                          <p:attrName>ppt_x</p:attrName>
                                        </p:attrNameLst>
                                      </p:cBhvr>
                                      <p:tavLst>
                                        <p:tav tm="0">
                                          <p:val>
                                            <p:strVal val="#ppt_x"/>
                                          </p:val>
                                        </p:tav>
                                        <p:tav tm="100000">
                                          <p:val>
                                            <p:strVal val="#ppt_x"/>
                                          </p:val>
                                        </p:tav>
                                      </p:tavLst>
                                    </p:anim>
                                    <p:anim calcmode="lin" valueType="num">
                                      <p:cBhvr>
                                        <p:cTn id="261" dur="500" fill="hold"/>
                                        <p:tgtEl>
                                          <p:spTgt spid="546855"/>
                                        </p:tgtEl>
                                        <p:attrNameLst>
                                          <p:attrName>ppt_y</p:attrName>
                                        </p:attrNameLst>
                                      </p:cBhvr>
                                      <p:tavLst>
                                        <p:tav tm="0">
                                          <p:val>
                                            <p:strVal val="#ppt_y-#ppt_h/2"/>
                                          </p:val>
                                        </p:tav>
                                        <p:tav tm="100000">
                                          <p:val>
                                            <p:strVal val="#ppt_y"/>
                                          </p:val>
                                        </p:tav>
                                      </p:tavLst>
                                    </p:anim>
                                    <p:anim calcmode="lin" valueType="num">
                                      <p:cBhvr>
                                        <p:cTn id="262" dur="500" fill="hold"/>
                                        <p:tgtEl>
                                          <p:spTgt spid="546855"/>
                                        </p:tgtEl>
                                        <p:attrNameLst>
                                          <p:attrName>ppt_w</p:attrName>
                                        </p:attrNameLst>
                                      </p:cBhvr>
                                      <p:tavLst>
                                        <p:tav tm="0">
                                          <p:val>
                                            <p:strVal val="#ppt_w"/>
                                          </p:val>
                                        </p:tav>
                                        <p:tav tm="100000">
                                          <p:val>
                                            <p:strVal val="#ppt_w"/>
                                          </p:val>
                                        </p:tav>
                                      </p:tavLst>
                                    </p:anim>
                                    <p:anim calcmode="lin" valueType="num">
                                      <p:cBhvr>
                                        <p:cTn id="263" dur="500" fill="hold"/>
                                        <p:tgtEl>
                                          <p:spTgt spid="546855"/>
                                        </p:tgtEl>
                                        <p:attrNameLst>
                                          <p:attrName>ppt_h</p:attrName>
                                        </p:attrNameLst>
                                      </p:cBhvr>
                                      <p:tavLst>
                                        <p:tav tm="0">
                                          <p:val>
                                            <p:fltVal val="0.000000"/>
                                          </p:val>
                                        </p:tav>
                                        <p:tav tm="100000">
                                          <p:val>
                                            <p:strVal val="#ppt_h"/>
                                          </p:val>
                                        </p:tav>
                                      </p:tavLst>
                                    </p:anim>
                                  </p:childTnLst>
                                </p:cTn>
                              </p:par>
                            </p:childTnLst>
                          </p:cTn>
                        </p:par>
                        <p:par>
                          <p:cTn id="264" fill="hold">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546852"/>
                                        </p:tgtEl>
                                        <p:attrNameLst>
                                          <p:attrName>style.visibility</p:attrName>
                                        </p:attrNameLst>
                                      </p:cBhvr>
                                      <p:to>
                                        <p:strVal val="visible"/>
                                      </p:to>
                                    </p:set>
                                    <p:anim calcmode="lin" valueType="num">
                                      <p:cBhvr>
                                        <p:cTn id="267" dur="500" fill="hold"/>
                                        <p:tgtEl>
                                          <p:spTgt spid="546852"/>
                                        </p:tgtEl>
                                        <p:attrNameLst>
                                          <p:attrName>ppt_x</p:attrName>
                                        </p:attrNameLst>
                                      </p:cBhvr>
                                      <p:tavLst>
                                        <p:tav tm="0">
                                          <p:val>
                                            <p:strVal val="#ppt_x"/>
                                          </p:val>
                                        </p:tav>
                                        <p:tav tm="100000">
                                          <p:val>
                                            <p:strVal val="#ppt_x"/>
                                          </p:val>
                                        </p:tav>
                                      </p:tavLst>
                                    </p:anim>
                                    <p:anim calcmode="lin" valueType="num">
                                      <p:cBhvr>
                                        <p:cTn id="268" dur="500" fill="hold"/>
                                        <p:tgtEl>
                                          <p:spTgt spid="546852"/>
                                        </p:tgtEl>
                                        <p:attrNameLst>
                                          <p:attrName>ppt_y</p:attrName>
                                        </p:attrNameLst>
                                      </p:cBhvr>
                                      <p:tavLst>
                                        <p:tav tm="0">
                                          <p:val>
                                            <p:strVal val="#ppt_y-#ppt_h/2"/>
                                          </p:val>
                                        </p:tav>
                                        <p:tav tm="100000">
                                          <p:val>
                                            <p:strVal val="#ppt_y"/>
                                          </p:val>
                                        </p:tav>
                                      </p:tavLst>
                                    </p:anim>
                                    <p:anim calcmode="lin" valueType="num">
                                      <p:cBhvr>
                                        <p:cTn id="269" dur="500" fill="hold"/>
                                        <p:tgtEl>
                                          <p:spTgt spid="546852"/>
                                        </p:tgtEl>
                                        <p:attrNameLst>
                                          <p:attrName>ppt_w</p:attrName>
                                        </p:attrNameLst>
                                      </p:cBhvr>
                                      <p:tavLst>
                                        <p:tav tm="0">
                                          <p:val>
                                            <p:strVal val="#ppt_w"/>
                                          </p:val>
                                        </p:tav>
                                        <p:tav tm="100000">
                                          <p:val>
                                            <p:strVal val="#ppt_w"/>
                                          </p:val>
                                        </p:tav>
                                      </p:tavLst>
                                    </p:anim>
                                    <p:anim calcmode="lin" valueType="num">
                                      <p:cBhvr>
                                        <p:cTn id="270" dur="500" fill="hold"/>
                                        <p:tgtEl>
                                          <p:spTgt spid="546852"/>
                                        </p:tgtEl>
                                        <p:attrNameLst>
                                          <p:attrName>ppt_h</p:attrName>
                                        </p:attrNameLst>
                                      </p:cBhvr>
                                      <p:tavLst>
                                        <p:tav tm="0">
                                          <p:val>
                                            <p:fltVal val="0.000000"/>
                                          </p:val>
                                        </p:tav>
                                        <p:tav tm="100000">
                                          <p:val>
                                            <p:strVal val="#ppt_h"/>
                                          </p:val>
                                        </p:tav>
                                      </p:tavLst>
                                    </p:anim>
                                  </p:childTnLst>
                                </p:cTn>
                              </p:par>
                            </p:childTnLst>
                          </p:cTn>
                        </p:par>
                        <p:par>
                          <p:cTn id="271" fill="hold">
                            <p:stCondLst>
                              <p:cond delay="1000"/>
                            </p:stCondLst>
                            <p:childTnLst>
                              <p:par>
                                <p:cTn id="272" presetID="17" presetClass="entr" presetSubtype="1" fill="hold" nodeType="afterEffect">
                                  <p:stCondLst>
                                    <p:cond delay="0"/>
                                  </p:stCondLst>
                                  <p:childTnLst>
                                    <p:set>
                                      <p:cBhvr>
                                        <p:cTn id="273" dur="1" fill="hold">
                                          <p:stCondLst>
                                            <p:cond delay="0"/>
                                          </p:stCondLst>
                                        </p:cTn>
                                        <p:tgtEl>
                                          <p:spTgt spid="546853"/>
                                        </p:tgtEl>
                                        <p:attrNameLst>
                                          <p:attrName>style.visibility</p:attrName>
                                        </p:attrNameLst>
                                      </p:cBhvr>
                                      <p:to>
                                        <p:strVal val="visible"/>
                                      </p:to>
                                    </p:set>
                                    <p:anim calcmode="lin" valueType="num">
                                      <p:cBhvr>
                                        <p:cTn id="274" dur="500" fill="hold"/>
                                        <p:tgtEl>
                                          <p:spTgt spid="546853"/>
                                        </p:tgtEl>
                                        <p:attrNameLst>
                                          <p:attrName>ppt_x</p:attrName>
                                        </p:attrNameLst>
                                      </p:cBhvr>
                                      <p:tavLst>
                                        <p:tav tm="0">
                                          <p:val>
                                            <p:strVal val="#ppt_x"/>
                                          </p:val>
                                        </p:tav>
                                        <p:tav tm="100000">
                                          <p:val>
                                            <p:strVal val="#ppt_x"/>
                                          </p:val>
                                        </p:tav>
                                      </p:tavLst>
                                    </p:anim>
                                    <p:anim calcmode="lin" valueType="num">
                                      <p:cBhvr>
                                        <p:cTn id="275" dur="500" fill="hold"/>
                                        <p:tgtEl>
                                          <p:spTgt spid="546853"/>
                                        </p:tgtEl>
                                        <p:attrNameLst>
                                          <p:attrName>ppt_y</p:attrName>
                                        </p:attrNameLst>
                                      </p:cBhvr>
                                      <p:tavLst>
                                        <p:tav tm="0">
                                          <p:val>
                                            <p:strVal val="#ppt_y-#ppt_h/2"/>
                                          </p:val>
                                        </p:tav>
                                        <p:tav tm="100000">
                                          <p:val>
                                            <p:strVal val="#ppt_y"/>
                                          </p:val>
                                        </p:tav>
                                      </p:tavLst>
                                    </p:anim>
                                    <p:anim calcmode="lin" valueType="num">
                                      <p:cBhvr>
                                        <p:cTn id="276" dur="500" fill="hold"/>
                                        <p:tgtEl>
                                          <p:spTgt spid="546853"/>
                                        </p:tgtEl>
                                        <p:attrNameLst>
                                          <p:attrName>ppt_w</p:attrName>
                                        </p:attrNameLst>
                                      </p:cBhvr>
                                      <p:tavLst>
                                        <p:tav tm="0">
                                          <p:val>
                                            <p:strVal val="#ppt_w"/>
                                          </p:val>
                                        </p:tav>
                                        <p:tav tm="100000">
                                          <p:val>
                                            <p:strVal val="#ppt_w"/>
                                          </p:val>
                                        </p:tav>
                                      </p:tavLst>
                                    </p:anim>
                                    <p:anim calcmode="lin" valueType="num">
                                      <p:cBhvr>
                                        <p:cTn id="277" dur="500" fill="hold"/>
                                        <p:tgtEl>
                                          <p:spTgt spid="546853"/>
                                        </p:tgtEl>
                                        <p:attrNameLst>
                                          <p:attrName>ppt_h</p:attrName>
                                        </p:attrNameLst>
                                      </p:cBhvr>
                                      <p:tavLst>
                                        <p:tav tm="0">
                                          <p:val>
                                            <p:fltVal val="0.000000"/>
                                          </p:val>
                                        </p:tav>
                                        <p:tav tm="100000">
                                          <p:val>
                                            <p:strVal val="#ppt_h"/>
                                          </p:val>
                                        </p:tav>
                                      </p:tavLst>
                                    </p:anim>
                                  </p:childTnLst>
                                </p:cTn>
                              </p:par>
                            </p:childTnLst>
                          </p:cTn>
                        </p:par>
                        <p:par>
                          <p:cTn id="278" fill="hold">
                            <p:stCondLst>
                              <p:cond delay="1500"/>
                            </p:stCondLst>
                            <p:childTnLst>
                              <p:par>
                                <p:cTn id="279" presetID="17" presetClass="entr" presetSubtype="1" fill="hold" nodeType="afterEffect">
                                  <p:stCondLst>
                                    <p:cond delay="0"/>
                                  </p:stCondLst>
                                  <p:childTnLst>
                                    <p:set>
                                      <p:cBhvr>
                                        <p:cTn id="280" dur="1" fill="hold">
                                          <p:stCondLst>
                                            <p:cond delay="0"/>
                                          </p:stCondLst>
                                        </p:cTn>
                                        <p:tgtEl>
                                          <p:spTgt spid="546854"/>
                                        </p:tgtEl>
                                        <p:attrNameLst>
                                          <p:attrName>style.visibility</p:attrName>
                                        </p:attrNameLst>
                                      </p:cBhvr>
                                      <p:to>
                                        <p:strVal val="visible"/>
                                      </p:to>
                                    </p:set>
                                    <p:anim calcmode="lin" valueType="num">
                                      <p:cBhvr>
                                        <p:cTn id="281" dur="500" fill="hold"/>
                                        <p:tgtEl>
                                          <p:spTgt spid="546854"/>
                                        </p:tgtEl>
                                        <p:attrNameLst>
                                          <p:attrName>ppt_x</p:attrName>
                                        </p:attrNameLst>
                                      </p:cBhvr>
                                      <p:tavLst>
                                        <p:tav tm="0">
                                          <p:val>
                                            <p:strVal val="#ppt_x"/>
                                          </p:val>
                                        </p:tav>
                                        <p:tav tm="100000">
                                          <p:val>
                                            <p:strVal val="#ppt_x"/>
                                          </p:val>
                                        </p:tav>
                                      </p:tavLst>
                                    </p:anim>
                                    <p:anim calcmode="lin" valueType="num">
                                      <p:cBhvr>
                                        <p:cTn id="282" dur="500" fill="hold"/>
                                        <p:tgtEl>
                                          <p:spTgt spid="546854"/>
                                        </p:tgtEl>
                                        <p:attrNameLst>
                                          <p:attrName>ppt_y</p:attrName>
                                        </p:attrNameLst>
                                      </p:cBhvr>
                                      <p:tavLst>
                                        <p:tav tm="0">
                                          <p:val>
                                            <p:strVal val="#ppt_y-#ppt_h/2"/>
                                          </p:val>
                                        </p:tav>
                                        <p:tav tm="100000">
                                          <p:val>
                                            <p:strVal val="#ppt_y"/>
                                          </p:val>
                                        </p:tav>
                                      </p:tavLst>
                                    </p:anim>
                                    <p:anim calcmode="lin" valueType="num">
                                      <p:cBhvr>
                                        <p:cTn id="283" dur="500" fill="hold"/>
                                        <p:tgtEl>
                                          <p:spTgt spid="546854"/>
                                        </p:tgtEl>
                                        <p:attrNameLst>
                                          <p:attrName>ppt_w</p:attrName>
                                        </p:attrNameLst>
                                      </p:cBhvr>
                                      <p:tavLst>
                                        <p:tav tm="0">
                                          <p:val>
                                            <p:strVal val="#ppt_w"/>
                                          </p:val>
                                        </p:tav>
                                        <p:tav tm="100000">
                                          <p:val>
                                            <p:strVal val="#ppt_w"/>
                                          </p:val>
                                        </p:tav>
                                      </p:tavLst>
                                    </p:anim>
                                    <p:anim calcmode="lin" valueType="num">
                                      <p:cBhvr>
                                        <p:cTn id="284" dur="500" fill="hold"/>
                                        <p:tgtEl>
                                          <p:spTgt spid="546854"/>
                                        </p:tgtEl>
                                        <p:attrNameLst>
                                          <p:attrName>ppt_h</p:attrName>
                                        </p:attrNameLst>
                                      </p:cBhvr>
                                      <p:tavLst>
                                        <p:tav tm="0">
                                          <p:val>
                                            <p:fltVal val="0.00000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8" fill="hold" nodeType="clickEffect">
                                  <p:stCondLst>
                                    <p:cond delay="0"/>
                                  </p:stCondLst>
                                  <p:childTnLst>
                                    <p:set>
                                      <p:cBhvr>
                                        <p:cTn id="288" dur="1" fill="hold">
                                          <p:stCondLst>
                                            <p:cond delay="0"/>
                                          </p:stCondLst>
                                        </p:cTn>
                                        <p:tgtEl>
                                          <p:spTgt spid="546874"/>
                                        </p:tgtEl>
                                        <p:attrNameLst>
                                          <p:attrName>style.visibility</p:attrName>
                                        </p:attrNameLst>
                                      </p:cBhvr>
                                      <p:to>
                                        <p:strVal val="visible"/>
                                      </p:to>
                                    </p:set>
                                    <p:anim calcmode="lin" valueType="num">
                                      <p:cBhvr>
                                        <p:cTn id="289" dur="500" fill="hold"/>
                                        <p:tgtEl>
                                          <p:spTgt spid="546874"/>
                                        </p:tgtEl>
                                        <p:attrNameLst>
                                          <p:attrName>ppt_x</p:attrName>
                                        </p:attrNameLst>
                                      </p:cBhvr>
                                      <p:tavLst>
                                        <p:tav tm="0">
                                          <p:val>
                                            <p:strVal val="#ppt_x-#ppt_w/2"/>
                                          </p:val>
                                        </p:tav>
                                        <p:tav tm="100000">
                                          <p:val>
                                            <p:strVal val="#ppt_x"/>
                                          </p:val>
                                        </p:tav>
                                      </p:tavLst>
                                    </p:anim>
                                    <p:anim calcmode="lin" valueType="num">
                                      <p:cBhvr>
                                        <p:cTn id="290" dur="500" fill="hold"/>
                                        <p:tgtEl>
                                          <p:spTgt spid="546874"/>
                                        </p:tgtEl>
                                        <p:attrNameLst>
                                          <p:attrName>ppt_y</p:attrName>
                                        </p:attrNameLst>
                                      </p:cBhvr>
                                      <p:tavLst>
                                        <p:tav tm="0">
                                          <p:val>
                                            <p:strVal val="#ppt_y"/>
                                          </p:val>
                                        </p:tav>
                                        <p:tav tm="100000">
                                          <p:val>
                                            <p:strVal val="#ppt_y"/>
                                          </p:val>
                                        </p:tav>
                                      </p:tavLst>
                                    </p:anim>
                                    <p:anim calcmode="lin" valueType="num">
                                      <p:cBhvr>
                                        <p:cTn id="291" dur="500" fill="hold"/>
                                        <p:tgtEl>
                                          <p:spTgt spid="546874"/>
                                        </p:tgtEl>
                                        <p:attrNameLst>
                                          <p:attrName>ppt_w</p:attrName>
                                        </p:attrNameLst>
                                      </p:cBhvr>
                                      <p:tavLst>
                                        <p:tav tm="0">
                                          <p:val>
                                            <p:fltVal val="0.000000"/>
                                          </p:val>
                                        </p:tav>
                                        <p:tav tm="100000">
                                          <p:val>
                                            <p:strVal val="#ppt_w"/>
                                          </p:val>
                                        </p:tav>
                                      </p:tavLst>
                                    </p:anim>
                                    <p:anim calcmode="lin" valueType="num">
                                      <p:cBhvr>
                                        <p:cTn id="292" dur="500" fill="hold"/>
                                        <p:tgtEl>
                                          <p:spTgt spid="546874"/>
                                        </p:tgtEl>
                                        <p:attrNameLst>
                                          <p:attrName>ppt_h</p:attrName>
                                        </p:attrNameLst>
                                      </p:cBhvr>
                                      <p:tavLst>
                                        <p:tav tm="0">
                                          <p:val>
                                            <p:strVal val="#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8" fill="hold" nodeType="clickEffect">
                                  <p:stCondLst>
                                    <p:cond delay="0"/>
                                  </p:stCondLst>
                                  <p:childTnLst>
                                    <p:set>
                                      <p:cBhvr>
                                        <p:cTn id="296" dur="1" fill="hold">
                                          <p:stCondLst>
                                            <p:cond delay="0"/>
                                          </p:stCondLst>
                                        </p:cTn>
                                        <p:tgtEl>
                                          <p:spTgt spid="546879"/>
                                        </p:tgtEl>
                                        <p:attrNameLst>
                                          <p:attrName>style.visibility</p:attrName>
                                        </p:attrNameLst>
                                      </p:cBhvr>
                                      <p:to>
                                        <p:strVal val="visible"/>
                                      </p:to>
                                    </p:set>
                                    <p:anim calcmode="lin" valueType="num">
                                      <p:cBhvr>
                                        <p:cTn id="297" dur="500" fill="hold"/>
                                        <p:tgtEl>
                                          <p:spTgt spid="546879"/>
                                        </p:tgtEl>
                                        <p:attrNameLst>
                                          <p:attrName>ppt_x</p:attrName>
                                        </p:attrNameLst>
                                      </p:cBhvr>
                                      <p:tavLst>
                                        <p:tav tm="0">
                                          <p:val>
                                            <p:strVal val="#ppt_x-#ppt_w/2"/>
                                          </p:val>
                                        </p:tav>
                                        <p:tav tm="100000">
                                          <p:val>
                                            <p:strVal val="#ppt_x"/>
                                          </p:val>
                                        </p:tav>
                                      </p:tavLst>
                                    </p:anim>
                                    <p:anim calcmode="lin" valueType="num">
                                      <p:cBhvr>
                                        <p:cTn id="298" dur="500" fill="hold"/>
                                        <p:tgtEl>
                                          <p:spTgt spid="546879"/>
                                        </p:tgtEl>
                                        <p:attrNameLst>
                                          <p:attrName>ppt_y</p:attrName>
                                        </p:attrNameLst>
                                      </p:cBhvr>
                                      <p:tavLst>
                                        <p:tav tm="0">
                                          <p:val>
                                            <p:strVal val="#ppt_y"/>
                                          </p:val>
                                        </p:tav>
                                        <p:tav tm="100000">
                                          <p:val>
                                            <p:strVal val="#ppt_y"/>
                                          </p:val>
                                        </p:tav>
                                      </p:tavLst>
                                    </p:anim>
                                    <p:anim calcmode="lin" valueType="num">
                                      <p:cBhvr>
                                        <p:cTn id="299" dur="500" fill="hold"/>
                                        <p:tgtEl>
                                          <p:spTgt spid="546879"/>
                                        </p:tgtEl>
                                        <p:attrNameLst>
                                          <p:attrName>ppt_w</p:attrName>
                                        </p:attrNameLst>
                                      </p:cBhvr>
                                      <p:tavLst>
                                        <p:tav tm="0">
                                          <p:val>
                                            <p:fltVal val="0.000000"/>
                                          </p:val>
                                        </p:tav>
                                        <p:tav tm="100000">
                                          <p:val>
                                            <p:strVal val="#ppt_w"/>
                                          </p:val>
                                        </p:tav>
                                      </p:tavLst>
                                    </p:anim>
                                    <p:anim calcmode="lin" valueType="num">
                                      <p:cBhvr>
                                        <p:cTn id="300" dur="500" fill="hold"/>
                                        <p:tgtEl>
                                          <p:spTgt spid="546879"/>
                                        </p:tgtEl>
                                        <p:attrNameLst>
                                          <p:attrName>ppt_h</p:attrName>
                                        </p:attrNameLst>
                                      </p:cBhvr>
                                      <p:tavLst>
                                        <p:tav tm="0">
                                          <p:val>
                                            <p:strVal val="#ppt_h"/>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546868"/>
                                        </p:tgtEl>
                                        <p:attrNameLst>
                                          <p:attrName>style.visibility</p:attrName>
                                        </p:attrNameLst>
                                      </p:cBhvr>
                                      <p:to>
                                        <p:strVal val="visible"/>
                                      </p:to>
                                    </p:set>
                                    <p:anim calcmode="lin" valueType="num">
                                      <p:cBhvr>
                                        <p:cTn id="305" dur="500" fill="hold"/>
                                        <p:tgtEl>
                                          <p:spTgt spid="546868"/>
                                        </p:tgtEl>
                                        <p:attrNameLst>
                                          <p:attrName>ppt_x</p:attrName>
                                        </p:attrNameLst>
                                      </p:cBhvr>
                                      <p:tavLst>
                                        <p:tav tm="0">
                                          <p:val>
                                            <p:strVal val="#ppt_x"/>
                                          </p:val>
                                        </p:tav>
                                        <p:tav tm="100000">
                                          <p:val>
                                            <p:strVal val="#ppt_x"/>
                                          </p:val>
                                        </p:tav>
                                      </p:tavLst>
                                    </p:anim>
                                    <p:anim calcmode="lin" valueType="num">
                                      <p:cBhvr>
                                        <p:cTn id="306" dur="500" fill="hold"/>
                                        <p:tgtEl>
                                          <p:spTgt spid="546868"/>
                                        </p:tgtEl>
                                        <p:attrNameLst>
                                          <p:attrName>ppt_y</p:attrName>
                                        </p:attrNameLst>
                                      </p:cBhvr>
                                      <p:tavLst>
                                        <p:tav tm="0">
                                          <p:val>
                                            <p:strVal val="#ppt_y-#ppt_h/2"/>
                                          </p:val>
                                        </p:tav>
                                        <p:tav tm="100000">
                                          <p:val>
                                            <p:strVal val="#ppt_y"/>
                                          </p:val>
                                        </p:tav>
                                      </p:tavLst>
                                    </p:anim>
                                    <p:anim calcmode="lin" valueType="num">
                                      <p:cBhvr>
                                        <p:cTn id="307" dur="500" fill="hold"/>
                                        <p:tgtEl>
                                          <p:spTgt spid="546868"/>
                                        </p:tgtEl>
                                        <p:attrNameLst>
                                          <p:attrName>ppt_w</p:attrName>
                                        </p:attrNameLst>
                                      </p:cBhvr>
                                      <p:tavLst>
                                        <p:tav tm="0">
                                          <p:val>
                                            <p:strVal val="#ppt_w"/>
                                          </p:val>
                                        </p:tav>
                                        <p:tav tm="100000">
                                          <p:val>
                                            <p:strVal val="#ppt_w"/>
                                          </p:val>
                                        </p:tav>
                                      </p:tavLst>
                                    </p:anim>
                                    <p:anim calcmode="lin" valueType="num">
                                      <p:cBhvr>
                                        <p:cTn id="308" dur="500" fill="hold"/>
                                        <p:tgtEl>
                                          <p:spTgt spid="546868"/>
                                        </p:tgtEl>
                                        <p:attrNameLst>
                                          <p:attrName>ppt_h</p:attrName>
                                        </p:attrNameLst>
                                      </p:cBhvr>
                                      <p:tavLst>
                                        <p:tav tm="0">
                                          <p:val>
                                            <p:fltVal val="0.00000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546832"/>
                                        </p:tgtEl>
                                        <p:attrNameLst>
                                          <p:attrName>style.visibility</p:attrName>
                                        </p:attrNameLst>
                                      </p:cBhvr>
                                      <p:to>
                                        <p:strVal val="visible"/>
                                      </p:to>
                                    </p:set>
                                    <p:animEffect transition="in" filter="checkerboard(down)">
                                      <p:cBhvr>
                                        <p:cTn id="313" dur="500"/>
                                        <p:tgtEl>
                                          <p:spTgt spid="546832"/>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546833"/>
                                        </p:tgtEl>
                                        <p:attrNameLst>
                                          <p:attrName>style.visibility</p:attrName>
                                        </p:attrNameLst>
                                      </p:cBhvr>
                                      <p:to>
                                        <p:strVal val="visible"/>
                                      </p:to>
                                    </p:set>
                                    <p:animEffect transition="in" filter="slide(fromLeft)">
                                      <p:cBhvr>
                                        <p:cTn id="318" dur="500"/>
                                        <p:tgtEl>
                                          <p:spTgt spid="546833"/>
                                        </p:tgtEl>
                                      </p:cBhvr>
                                    </p:animEffect>
                                  </p:childTnLst>
                                </p:cTn>
                              </p:par>
                            </p:childTnLst>
                          </p:cTn>
                        </p:par>
                      </p:childTnLst>
                    </p:cTn>
                  </p:par>
                  <p:par>
                    <p:cTn id="319" fill="hold">
                      <p:stCondLst>
                        <p:cond delay="indefinite"/>
                      </p:stCondLst>
                      <p:childTnLst>
                        <p:par>
                          <p:cTn id="320" fill="hold">
                            <p:stCondLst>
                              <p:cond delay="0"/>
                            </p:stCondLst>
                            <p:childTnLst>
                              <p:par>
                                <p:cTn id="321" presetID="17" presetClass="entr" presetSubtype="1" fill="hold" nodeType="clickEffect">
                                  <p:stCondLst>
                                    <p:cond delay="0"/>
                                  </p:stCondLst>
                                  <p:childTnLst>
                                    <p:set>
                                      <p:cBhvr>
                                        <p:cTn id="322" dur="1" fill="hold">
                                          <p:stCondLst>
                                            <p:cond delay="0"/>
                                          </p:stCondLst>
                                        </p:cTn>
                                        <p:tgtEl>
                                          <p:spTgt spid="546859"/>
                                        </p:tgtEl>
                                        <p:attrNameLst>
                                          <p:attrName>style.visibility</p:attrName>
                                        </p:attrNameLst>
                                      </p:cBhvr>
                                      <p:to>
                                        <p:strVal val="visible"/>
                                      </p:to>
                                    </p:set>
                                    <p:anim calcmode="lin" valueType="num">
                                      <p:cBhvr>
                                        <p:cTn id="323" dur="500" fill="hold"/>
                                        <p:tgtEl>
                                          <p:spTgt spid="546859"/>
                                        </p:tgtEl>
                                        <p:attrNameLst>
                                          <p:attrName>ppt_x</p:attrName>
                                        </p:attrNameLst>
                                      </p:cBhvr>
                                      <p:tavLst>
                                        <p:tav tm="0">
                                          <p:val>
                                            <p:strVal val="#ppt_x"/>
                                          </p:val>
                                        </p:tav>
                                        <p:tav tm="100000">
                                          <p:val>
                                            <p:strVal val="#ppt_x"/>
                                          </p:val>
                                        </p:tav>
                                      </p:tavLst>
                                    </p:anim>
                                    <p:anim calcmode="lin" valueType="num">
                                      <p:cBhvr>
                                        <p:cTn id="324" dur="500" fill="hold"/>
                                        <p:tgtEl>
                                          <p:spTgt spid="546859"/>
                                        </p:tgtEl>
                                        <p:attrNameLst>
                                          <p:attrName>ppt_y</p:attrName>
                                        </p:attrNameLst>
                                      </p:cBhvr>
                                      <p:tavLst>
                                        <p:tav tm="0">
                                          <p:val>
                                            <p:strVal val="#ppt_y-#ppt_h/2"/>
                                          </p:val>
                                        </p:tav>
                                        <p:tav tm="100000">
                                          <p:val>
                                            <p:strVal val="#ppt_y"/>
                                          </p:val>
                                        </p:tav>
                                      </p:tavLst>
                                    </p:anim>
                                    <p:anim calcmode="lin" valueType="num">
                                      <p:cBhvr>
                                        <p:cTn id="325" dur="500" fill="hold"/>
                                        <p:tgtEl>
                                          <p:spTgt spid="546859"/>
                                        </p:tgtEl>
                                        <p:attrNameLst>
                                          <p:attrName>ppt_w</p:attrName>
                                        </p:attrNameLst>
                                      </p:cBhvr>
                                      <p:tavLst>
                                        <p:tav tm="0">
                                          <p:val>
                                            <p:strVal val="#ppt_w"/>
                                          </p:val>
                                        </p:tav>
                                        <p:tav tm="100000">
                                          <p:val>
                                            <p:strVal val="#ppt_w"/>
                                          </p:val>
                                        </p:tav>
                                      </p:tavLst>
                                    </p:anim>
                                    <p:anim calcmode="lin" valueType="num">
                                      <p:cBhvr>
                                        <p:cTn id="326" dur="500" fill="hold"/>
                                        <p:tgtEl>
                                          <p:spTgt spid="546859"/>
                                        </p:tgtEl>
                                        <p:attrNameLst>
                                          <p:attrName>ppt_h</p:attrName>
                                        </p:attrNameLst>
                                      </p:cBhvr>
                                      <p:tavLst>
                                        <p:tav tm="0">
                                          <p:val>
                                            <p:fltVal val="0.000000"/>
                                          </p:val>
                                        </p:tav>
                                        <p:tav tm="100000">
                                          <p:val>
                                            <p:strVal val="#ppt_h"/>
                                          </p:val>
                                        </p:tav>
                                      </p:tavLst>
                                    </p:anim>
                                  </p:childTnLst>
                                </p:cTn>
                              </p:par>
                            </p:childTnLst>
                          </p:cTn>
                        </p:par>
                        <p:par>
                          <p:cTn id="327" fill="hold">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546856"/>
                                        </p:tgtEl>
                                        <p:attrNameLst>
                                          <p:attrName>style.visibility</p:attrName>
                                        </p:attrNameLst>
                                      </p:cBhvr>
                                      <p:to>
                                        <p:strVal val="visible"/>
                                      </p:to>
                                    </p:set>
                                    <p:anim calcmode="lin" valueType="num">
                                      <p:cBhvr>
                                        <p:cTn id="330" dur="500" fill="hold"/>
                                        <p:tgtEl>
                                          <p:spTgt spid="546856"/>
                                        </p:tgtEl>
                                        <p:attrNameLst>
                                          <p:attrName>ppt_x</p:attrName>
                                        </p:attrNameLst>
                                      </p:cBhvr>
                                      <p:tavLst>
                                        <p:tav tm="0">
                                          <p:val>
                                            <p:strVal val="#ppt_x"/>
                                          </p:val>
                                        </p:tav>
                                        <p:tav tm="100000">
                                          <p:val>
                                            <p:strVal val="#ppt_x"/>
                                          </p:val>
                                        </p:tav>
                                      </p:tavLst>
                                    </p:anim>
                                    <p:anim calcmode="lin" valueType="num">
                                      <p:cBhvr>
                                        <p:cTn id="331" dur="500" fill="hold"/>
                                        <p:tgtEl>
                                          <p:spTgt spid="546856"/>
                                        </p:tgtEl>
                                        <p:attrNameLst>
                                          <p:attrName>ppt_y</p:attrName>
                                        </p:attrNameLst>
                                      </p:cBhvr>
                                      <p:tavLst>
                                        <p:tav tm="0">
                                          <p:val>
                                            <p:strVal val="#ppt_y-#ppt_h/2"/>
                                          </p:val>
                                        </p:tav>
                                        <p:tav tm="100000">
                                          <p:val>
                                            <p:strVal val="#ppt_y"/>
                                          </p:val>
                                        </p:tav>
                                      </p:tavLst>
                                    </p:anim>
                                    <p:anim calcmode="lin" valueType="num">
                                      <p:cBhvr>
                                        <p:cTn id="332" dur="500" fill="hold"/>
                                        <p:tgtEl>
                                          <p:spTgt spid="546856"/>
                                        </p:tgtEl>
                                        <p:attrNameLst>
                                          <p:attrName>ppt_w</p:attrName>
                                        </p:attrNameLst>
                                      </p:cBhvr>
                                      <p:tavLst>
                                        <p:tav tm="0">
                                          <p:val>
                                            <p:strVal val="#ppt_w"/>
                                          </p:val>
                                        </p:tav>
                                        <p:tav tm="100000">
                                          <p:val>
                                            <p:strVal val="#ppt_w"/>
                                          </p:val>
                                        </p:tav>
                                      </p:tavLst>
                                    </p:anim>
                                    <p:anim calcmode="lin" valueType="num">
                                      <p:cBhvr>
                                        <p:cTn id="333" dur="500" fill="hold"/>
                                        <p:tgtEl>
                                          <p:spTgt spid="546856"/>
                                        </p:tgtEl>
                                        <p:attrNameLst>
                                          <p:attrName>ppt_h</p:attrName>
                                        </p:attrNameLst>
                                      </p:cBhvr>
                                      <p:tavLst>
                                        <p:tav tm="0">
                                          <p:val>
                                            <p:fltVal val="0.000000"/>
                                          </p:val>
                                        </p:tav>
                                        <p:tav tm="100000">
                                          <p:val>
                                            <p:strVal val="#ppt_h"/>
                                          </p:val>
                                        </p:tav>
                                      </p:tavLst>
                                    </p:anim>
                                  </p:childTnLst>
                                </p:cTn>
                              </p:par>
                            </p:childTnLst>
                          </p:cTn>
                        </p:par>
                        <p:par>
                          <p:cTn id="334" fill="hold">
                            <p:stCondLst>
                              <p:cond delay="1000"/>
                            </p:stCondLst>
                            <p:childTnLst>
                              <p:par>
                                <p:cTn id="335" presetID="17" presetClass="entr" presetSubtype="1" fill="hold" nodeType="afterEffect">
                                  <p:stCondLst>
                                    <p:cond delay="0"/>
                                  </p:stCondLst>
                                  <p:childTnLst>
                                    <p:set>
                                      <p:cBhvr>
                                        <p:cTn id="336" dur="1" fill="hold">
                                          <p:stCondLst>
                                            <p:cond delay="0"/>
                                          </p:stCondLst>
                                        </p:cTn>
                                        <p:tgtEl>
                                          <p:spTgt spid="546857"/>
                                        </p:tgtEl>
                                        <p:attrNameLst>
                                          <p:attrName>style.visibility</p:attrName>
                                        </p:attrNameLst>
                                      </p:cBhvr>
                                      <p:to>
                                        <p:strVal val="visible"/>
                                      </p:to>
                                    </p:set>
                                    <p:anim calcmode="lin" valueType="num">
                                      <p:cBhvr>
                                        <p:cTn id="337" dur="500" fill="hold"/>
                                        <p:tgtEl>
                                          <p:spTgt spid="546857"/>
                                        </p:tgtEl>
                                        <p:attrNameLst>
                                          <p:attrName>ppt_x</p:attrName>
                                        </p:attrNameLst>
                                      </p:cBhvr>
                                      <p:tavLst>
                                        <p:tav tm="0">
                                          <p:val>
                                            <p:strVal val="#ppt_x"/>
                                          </p:val>
                                        </p:tav>
                                        <p:tav tm="100000">
                                          <p:val>
                                            <p:strVal val="#ppt_x"/>
                                          </p:val>
                                        </p:tav>
                                      </p:tavLst>
                                    </p:anim>
                                    <p:anim calcmode="lin" valueType="num">
                                      <p:cBhvr>
                                        <p:cTn id="338" dur="500" fill="hold"/>
                                        <p:tgtEl>
                                          <p:spTgt spid="546857"/>
                                        </p:tgtEl>
                                        <p:attrNameLst>
                                          <p:attrName>ppt_y</p:attrName>
                                        </p:attrNameLst>
                                      </p:cBhvr>
                                      <p:tavLst>
                                        <p:tav tm="0">
                                          <p:val>
                                            <p:strVal val="#ppt_y-#ppt_h/2"/>
                                          </p:val>
                                        </p:tav>
                                        <p:tav tm="100000">
                                          <p:val>
                                            <p:strVal val="#ppt_y"/>
                                          </p:val>
                                        </p:tav>
                                      </p:tavLst>
                                    </p:anim>
                                    <p:anim calcmode="lin" valueType="num">
                                      <p:cBhvr>
                                        <p:cTn id="339" dur="500" fill="hold"/>
                                        <p:tgtEl>
                                          <p:spTgt spid="546857"/>
                                        </p:tgtEl>
                                        <p:attrNameLst>
                                          <p:attrName>ppt_w</p:attrName>
                                        </p:attrNameLst>
                                      </p:cBhvr>
                                      <p:tavLst>
                                        <p:tav tm="0">
                                          <p:val>
                                            <p:strVal val="#ppt_w"/>
                                          </p:val>
                                        </p:tav>
                                        <p:tav tm="100000">
                                          <p:val>
                                            <p:strVal val="#ppt_w"/>
                                          </p:val>
                                        </p:tav>
                                      </p:tavLst>
                                    </p:anim>
                                    <p:anim calcmode="lin" valueType="num">
                                      <p:cBhvr>
                                        <p:cTn id="340" dur="500" fill="hold"/>
                                        <p:tgtEl>
                                          <p:spTgt spid="546857"/>
                                        </p:tgtEl>
                                        <p:attrNameLst>
                                          <p:attrName>ppt_h</p:attrName>
                                        </p:attrNameLst>
                                      </p:cBhvr>
                                      <p:tavLst>
                                        <p:tav tm="0">
                                          <p:val>
                                            <p:fltVal val="0.000000"/>
                                          </p:val>
                                        </p:tav>
                                        <p:tav tm="100000">
                                          <p:val>
                                            <p:strVal val="#ppt_h"/>
                                          </p:val>
                                        </p:tav>
                                      </p:tavLst>
                                    </p:anim>
                                  </p:childTnLst>
                                </p:cTn>
                              </p:par>
                            </p:childTnLst>
                          </p:cTn>
                        </p:par>
                        <p:par>
                          <p:cTn id="341" fill="hold">
                            <p:stCondLst>
                              <p:cond delay="1500"/>
                            </p:stCondLst>
                            <p:childTnLst>
                              <p:par>
                                <p:cTn id="342" presetID="17" presetClass="entr" presetSubtype="1" fill="hold" nodeType="afterEffect">
                                  <p:stCondLst>
                                    <p:cond delay="0"/>
                                  </p:stCondLst>
                                  <p:childTnLst>
                                    <p:set>
                                      <p:cBhvr>
                                        <p:cTn id="343" dur="1" fill="hold">
                                          <p:stCondLst>
                                            <p:cond delay="0"/>
                                          </p:stCondLst>
                                        </p:cTn>
                                        <p:tgtEl>
                                          <p:spTgt spid="546858"/>
                                        </p:tgtEl>
                                        <p:attrNameLst>
                                          <p:attrName>style.visibility</p:attrName>
                                        </p:attrNameLst>
                                      </p:cBhvr>
                                      <p:to>
                                        <p:strVal val="visible"/>
                                      </p:to>
                                    </p:set>
                                    <p:anim calcmode="lin" valueType="num">
                                      <p:cBhvr>
                                        <p:cTn id="344" dur="500" fill="hold"/>
                                        <p:tgtEl>
                                          <p:spTgt spid="546858"/>
                                        </p:tgtEl>
                                        <p:attrNameLst>
                                          <p:attrName>ppt_x</p:attrName>
                                        </p:attrNameLst>
                                      </p:cBhvr>
                                      <p:tavLst>
                                        <p:tav tm="0">
                                          <p:val>
                                            <p:strVal val="#ppt_x"/>
                                          </p:val>
                                        </p:tav>
                                        <p:tav tm="100000">
                                          <p:val>
                                            <p:strVal val="#ppt_x"/>
                                          </p:val>
                                        </p:tav>
                                      </p:tavLst>
                                    </p:anim>
                                    <p:anim calcmode="lin" valueType="num">
                                      <p:cBhvr>
                                        <p:cTn id="345" dur="500" fill="hold"/>
                                        <p:tgtEl>
                                          <p:spTgt spid="546858"/>
                                        </p:tgtEl>
                                        <p:attrNameLst>
                                          <p:attrName>ppt_y</p:attrName>
                                        </p:attrNameLst>
                                      </p:cBhvr>
                                      <p:tavLst>
                                        <p:tav tm="0">
                                          <p:val>
                                            <p:strVal val="#ppt_y-#ppt_h/2"/>
                                          </p:val>
                                        </p:tav>
                                        <p:tav tm="100000">
                                          <p:val>
                                            <p:strVal val="#ppt_y"/>
                                          </p:val>
                                        </p:tav>
                                      </p:tavLst>
                                    </p:anim>
                                    <p:anim calcmode="lin" valueType="num">
                                      <p:cBhvr>
                                        <p:cTn id="346" dur="500" fill="hold"/>
                                        <p:tgtEl>
                                          <p:spTgt spid="546858"/>
                                        </p:tgtEl>
                                        <p:attrNameLst>
                                          <p:attrName>ppt_w</p:attrName>
                                        </p:attrNameLst>
                                      </p:cBhvr>
                                      <p:tavLst>
                                        <p:tav tm="0">
                                          <p:val>
                                            <p:strVal val="#ppt_w"/>
                                          </p:val>
                                        </p:tav>
                                        <p:tav tm="100000">
                                          <p:val>
                                            <p:strVal val="#ppt_w"/>
                                          </p:val>
                                        </p:tav>
                                      </p:tavLst>
                                    </p:anim>
                                    <p:anim calcmode="lin" valueType="num">
                                      <p:cBhvr>
                                        <p:cTn id="347" dur="500" fill="hold"/>
                                        <p:tgtEl>
                                          <p:spTgt spid="546858"/>
                                        </p:tgtEl>
                                        <p:attrNameLst>
                                          <p:attrName>ppt_h</p:attrName>
                                        </p:attrNameLst>
                                      </p:cBhvr>
                                      <p:tavLst>
                                        <p:tav tm="0">
                                          <p:val>
                                            <p:fltVal val="0.000000"/>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7" presetClass="entr" presetSubtype="8" fill="hold" nodeType="clickEffect">
                                  <p:stCondLst>
                                    <p:cond delay="0"/>
                                  </p:stCondLst>
                                  <p:childTnLst>
                                    <p:set>
                                      <p:cBhvr>
                                        <p:cTn id="351" dur="1" fill="hold">
                                          <p:stCondLst>
                                            <p:cond delay="0"/>
                                          </p:stCondLst>
                                        </p:cTn>
                                        <p:tgtEl>
                                          <p:spTgt spid="546880"/>
                                        </p:tgtEl>
                                        <p:attrNameLst>
                                          <p:attrName>style.visibility</p:attrName>
                                        </p:attrNameLst>
                                      </p:cBhvr>
                                      <p:to>
                                        <p:strVal val="visible"/>
                                      </p:to>
                                    </p:set>
                                    <p:anim calcmode="lin" valueType="num">
                                      <p:cBhvr>
                                        <p:cTn id="352" dur="500" fill="hold"/>
                                        <p:tgtEl>
                                          <p:spTgt spid="546880"/>
                                        </p:tgtEl>
                                        <p:attrNameLst>
                                          <p:attrName>ppt_x</p:attrName>
                                        </p:attrNameLst>
                                      </p:cBhvr>
                                      <p:tavLst>
                                        <p:tav tm="0">
                                          <p:val>
                                            <p:strVal val="#ppt_x-#ppt_w/2"/>
                                          </p:val>
                                        </p:tav>
                                        <p:tav tm="100000">
                                          <p:val>
                                            <p:strVal val="#ppt_x"/>
                                          </p:val>
                                        </p:tav>
                                      </p:tavLst>
                                    </p:anim>
                                    <p:anim calcmode="lin" valueType="num">
                                      <p:cBhvr>
                                        <p:cTn id="353" dur="500" fill="hold"/>
                                        <p:tgtEl>
                                          <p:spTgt spid="546880"/>
                                        </p:tgtEl>
                                        <p:attrNameLst>
                                          <p:attrName>ppt_y</p:attrName>
                                        </p:attrNameLst>
                                      </p:cBhvr>
                                      <p:tavLst>
                                        <p:tav tm="0">
                                          <p:val>
                                            <p:strVal val="#ppt_y"/>
                                          </p:val>
                                        </p:tav>
                                        <p:tav tm="100000">
                                          <p:val>
                                            <p:strVal val="#ppt_y"/>
                                          </p:val>
                                        </p:tav>
                                      </p:tavLst>
                                    </p:anim>
                                    <p:anim calcmode="lin" valueType="num">
                                      <p:cBhvr>
                                        <p:cTn id="354" dur="500" fill="hold"/>
                                        <p:tgtEl>
                                          <p:spTgt spid="546880"/>
                                        </p:tgtEl>
                                        <p:attrNameLst>
                                          <p:attrName>ppt_w</p:attrName>
                                        </p:attrNameLst>
                                      </p:cBhvr>
                                      <p:tavLst>
                                        <p:tav tm="0">
                                          <p:val>
                                            <p:fltVal val="0.000000"/>
                                          </p:val>
                                        </p:tav>
                                        <p:tav tm="100000">
                                          <p:val>
                                            <p:strVal val="#ppt_w"/>
                                          </p:val>
                                        </p:tav>
                                      </p:tavLst>
                                    </p:anim>
                                    <p:anim calcmode="lin" valueType="num">
                                      <p:cBhvr>
                                        <p:cTn id="355" dur="500" fill="hold"/>
                                        <p:tgtEl>
                                          <p:spTgt spid="546880"/>
                                        </p:tgtEl>
                                        <p:attrNameLst>
                                          <p:attrName>ppt_h</p:attrName>
                                        </p:attrNameLst>
                                      </p:cBhvr>
                                      <p:tavLst>
                                        <p:tav tm="0">
                                          <p:val>
                                            <p:strVal val="#ppt_h"/>
                                          </p:val>
                                        </p:tav>
                                        <p:tav tm="100000">
                                          <p:val>
                                            <p:strVal val="#ppt_h"/>
                                          </p:val>
                                        </p:tav>
                                      </p:tavLst>
                                    </p:anim>
                                  </p:childTnLst>
                                </p:cTn>
                              </p:par>
                            </p:childTnLst>
                          </p:cTn>
                        </p:par>
                      </p:childTnLst>
                    </p:cTn>
                  </p:par>
                  <p:par>
                    <p:cTn id="356" fill="hold">
                      <p:stCondLst>
                        <p:cond delay="indefinite"/>
                      </p:stCondLst>
                      <p:childTnLst>
                        <p:par>
                          <p:cTn id="357" fill="hold">
                            <p:stCondLst>
                              <p:cond delay="0"/>
                            </p:stCondLst>
                            <p:childTnLst>
                              <p:par>
                                <p:cTn id="358" presetID="17" presetClass="entr" presetSubtype="8" fill="hold" nodeType="clickEffect">
                                  <p:stCondLst>
                                    <p:cond delay="0"/>
                                  </p:stCondLst>
                                  <p:childTnLst>
                                    <p:set>
                                      <p:cBhvr>
                                        <p:cTn id="359" dur="1" fill="hold">
                                          <p:stCondLst>
                                            <p:cond delay="0"/>
                                          </p:stCondLst>
                                        </p:cTn>
                                        <p:tgtEl>
                                          <p:spTgt spid="546881"/>
                                        </p:tgtEl>
                                        <p:attrNameLst>
                                          <p:attrName>style.visibility</p:attrName>
                                        </p:attrNameLst>
                                      </p:cBhvr>
                                      <p:to>
                                        <p:strVal val="visible"/>
                                      </p:to>
                                    </p:set>
                                    <p:anim calcmode="lin" valueType="num">
                                      <p:cBhvr>
                                        <p:cTn id="360" dur="500" fill="hold"/>
                                        <p:tgtEl>
                                          <p:spTgt spid="546881"/>
                                        </p:tgtEl>
                                        <p:attrNameLst>
                                          <p:attrName>ppt_x</p:attrName>
                                        </p:attrNameLst>
                                      </p:cBhvr>
                                      <p:tavLst>
                                        <p:tav tm="0">
                                          <p:val>
                                            <p:strVal val="#ppt_x-#ppt_w/2"/>
                                          </p:val>
                                        </p:tav>
                                        <p:tav tm="100000">
                                          <p:val>
                                            <p:strVal val="#ppt_x"/>
                                          </p:val>
                                        </p:tav>
                                      </p:tavLst>
                                    </p:anim>
                                    <p:anim calcmode="lin" valueType="num">
                                      <p:cBhvr>
                                        <p:cTn id="361" dur="500" fill="hold"/>
                                        <p:tgtEl>
                                          <p:spTgt spid="546881"/>
                                        </p:tgtEl>
                                        <p:attrNameLst>
                                          <p:attrName>ppt_y</p:attrName>
                                        </p:attrNameLst>
                                      </p:cBhvr>
                                      <p:tavLst>
                                        <p:tav tm="0">
                                          <p:val>
                                            <p:strVal val="#ppt_y"/>
                                          </p:val>
                                        </p:tav>
                                        <p:tav tm="100000">
                                          <p:val>
                                            <p:strVal val="#ppt_y"/>
                                          </p:val>
                                        </p:tav>
                                      </p:tavLst>
                                    </p:anim>
                                    <p:anim calcmode="lin" valueType="num">
                                      <p:cBhvr>
                                        <p:cTn id="362" dur="500" fill="hold"/>
                                        <p:tgtEl>
                                          <p:spTgt spid="546881"/>
                                        </p:tgtEl>
                                        <p:attrNameLst>
                                          <p:attrName>ppt_w</p:attrName>
                                        </p:attrNameLst>
                                      </p:cBhvr>
                                      <p:tavLst>
                                        <p:tav tm="0">
                                          <p:val>
                                            <p:fltVal val="0.000000"/>
                                          </p:val>
                                        </p:tav>
                                        <p:tav tm="100000">
                                          <p:val>
                                            <p:strVal val="#ppt_w"/>
                                          </p:val>
                                        </p:tav>
                                      </p:tavLst>
                                    </p:anim>
                                    <p:anim calcmode="lin" valueType="num">
                                      <p:cBhvr>
                                        <p:cTn id="363" dur="500" fill="hold"/>
                                        <p:tgtEl>
                                          <p:spTgt spid="546881"/>
                                        </p:tgtEl>
                                        <p:attrNameLst>
                                          <p:attrName>ppt_h</p:attrName>
                                        </p:attrNameLst>
                                      </p:cBhvr>
                                      <p:tavLst>
                                        <p:tav tm="0">
                                          <p:val>
                                            <p:strVal val="#ppt_h"/>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546834"/>
                                        </p:tgtEl>
                                        <p:attrNameLst>
                                          <p:attrName>style.visibility</p:attrName>
                                        </p:attrNameLst>
                                      </p:cBhvr>
                                      <p:to>
                                        <p:strVal val="visible"/>
                                      </p:to>
                                    </p:set>
                                    <p:animEffect transition="in" filter="checkerboard(down)">
                                      <p:cBhvr>
                                        <p:cTn id="368" dur="500"/>
                                        <p:tgtEl>
                                          <p:spTgt spid="546834"/>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546835"/>
                                        </p:tgtEl>
                                        <p:attrNameLst>
                                          <p:attrName>style.visibility</p:attrName>
                                        </p:attrNameLst>
                                      </p:cBhvr>
                                      <p:to>
                                        <p:strVal val="visible"/>
                                      </p:to>
                                    </p:set>
                                    <p:animEffect transition="in" filter="slide(fromLeft)">
                                      <p:cBhvr>
                                        <p:cTn id="373" dur="500"/>
                                        <p:tgtEl>
                                          <p:spTgt spid="546835"/>
                                        </p:tgtEl>
                                      </p:cBhvr>
                                    </p:animEffect>
                                  </p:childTnLst>
                                </p:cTn>
                              </p:par>
                            </p:childTnLst>
                          </p:cTn>
                        </p:par>
                      </p:childTnLst>
                    </p:cTn>
                  </p:par>
                  <p:par>
                    <p:cTn id="374" fill="hold">
                      <p:stCondLst>
                        <p:cond delay="indefinite"/>
                      </p:stCondLst>
                      <p:childTnLst>
                        <p:par>
                          <p:cTn id="375" fill="hold">
                            <p:stCondLst>
                              <p:cond delay="0"/>
                            </p:stCondLst>
                            <p:childTnLst>
                              <p:par>
                                <p:cTn id="376" presetID="17" presetClass="entr" presetSubtype="1" fill="hold" nodeType="clickEffect">
                                  <p:stCondLst>
                                    <p:cond delay="0"/>
                                  </p:stCondLst>
                                  <p:childTnLst>
                                    <p:set>
                                      <p:cBhvr>
                                        <p:cTn id="377" dur="1" fill="hold">
                                          <p:stCondLst>
                                            <p:cond delay="0"/>
                                          </p:stCondLst>
                                        </p:cTn>
                                        <p:tgtEl>
                                          <p:spTgt spid="546863"/>
                                        </p:tgtEl>
                                        <p:attrNameLst>
                                          <p:attrName>style.visibility</p:attrName>
                                        </p:attrNameLst>
                                      </p:cBhvr>
                                      <p:to>
                                        <p:strVal val="visible"/>
                                      </p:to>
                                    </p:set>
                                    <p:anim calcmode="lin" valueType="num">
                                      <p:cBhvr>
                                        <p:cTn id="378" dur="500" fill="hold"/>
                                        <p:tgtEl>
                                          <p:spTgt spid="546863"/>
                                        </p:tgtEl>
                                        <p:attrNameLst>
                                          <p:attrName>ppt_x</p:attrName>
                                        </p:attrNameLst>
                                      </p:cBhvr>
                                      <p:tavLst>
                                        <p:tav tm="0">
                                          <p:val>
                                            <p:strVal val="#ppt_x"/>
                                          </p:val>
                                        </p:tav>
                                        <p:tav tm="100000">
                                          <p:val>
                                            <p:strVal val="#ppt_x"/>
                                          </p:val>
                                        </p:tav>
                                      </p:tavLst>
                                    </p:anim>
                                    <p:anim calcmode="lin" valueType="num">
                                      <p:cBhvr>
                                        <p:cTn id="379" dur="500" fill="hold"/>
                                        <p:tgtEl>
                                          <p:spTgt spid="546863"/>
                                        </p:tgtEl>
                                        <p:attrNameLst>
                                          <p:attrName>ppt_y</p:attrName>
                                        </p:attrNameLst>
                                      </p:cBhvr>
                                      <p:tavLst>
                                        <p:tav tm="0">
                                          <p:val>
                                            <p:strVal val="#ppt_y-#ppt_h/2"/>
                                          </p:val>
                                        </p:tav>
                                        <p:tav tm="100000">
                                          <p:val>
                                            <p:strVal val="#ppt_y"/>
                                          </p:val>
                                        </p:tav>
                                      </p:tavLst>
                                    </p:anim>
                                    <p:anim calcmode="lin" valueType="num">
                                      <p:cBhvr>
                                        <p:cTn id="380" dur="500" fill="hold"/>
                                        <p:tgtEl>
                                          <p:spTgt spid="546863"/>
                                        </p:tgtEl>
                                        <p:attrNameLst>
                                          <p:attrName>ppt_w</p:attrName>
                                        </p:attrNameLst>
                                      </p:cBhvr>
                                      <p:tavLst>
                                        <p:tav tm="0">
                                          <p:val>
                                            <p:strVal val="#ppt_w"/>
                                          </p:val>
                                        </p:tav>
                                        <p:tav tm="100000">
                                          <p:val>
                                            <p:strVal val="#ppt_w"/>
                                          </p:val>
                                        </p:tav>
                                      </p:tavLst>
                                    </p:anim>
                                    <p:anim calcmode="lin" valueType="num">
                                      <p:cBhvr>
                                        <p:cTn id="381" dur="500" fill="hold"/>
                                        <p:tgtEl>
                                          <p:spTgt spid="546863"/>
                                        </p:tgtEl>
                                        <p:attrNameLst>
                                          <p:attrName>ppt_h</p:attrName>
                                        </p:attrNameLst>
                                      </p:cBhvr>
                                      <p:tavLst>
                                        <p:tav tm="0">
                                          <p:val>
                                            <p:fltVal val="0.000000"/>
                                          </p:val>
                                        </p:tav>
                                        <p:tav tm="100000">
                                          <p:val>
                                            <p:strVal val="#ppt_h"/>
                                          </p:val>
                                        </p:tav>
                                      </p:tavLst>
                                    </p:anim>
                                  </p:childTnLst>
                                </p:cTn>
                              </p:par>
                            </p:childTnLst>
                          </p:cTn>
                        </p:par>
                        <p:par>
                          <p:cTn id="382" fill="hold">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546860"/>
                                        </p:tgtEl>
                                        <p:attrNameLst>
                                          <p:attrName>style.visibility</p:attrName>
                                        </p:attrNameLst>
                                      </p:cBhvr>
                                      <p:to>
                                        <p:strVal val="visible"/>
                                      </p:to>
                                    </p:set>
                                    <p:anim calcmode="lin" valueType="num">
                                      <p:cBhvr>
                                        <p:cTn id="385" dur="500" fill="hold"/>
                                        <p:tgtEl>
                                          <p:spTgt spid="546860"/>
                                        </p:tgtEl>
                                        <p:attrNameLst>
                                          <p:attrName>ppt_x</p:attrName>
                                        </p:attrNameLst>
                                      </p:cBhvr>
                                      <p:tavLst>
                                        <p:tav tm="0">
                                          <p:val>
                                            <p:strVal val="#ppt_x"/>
                                          </p:val>
                                        </p:tav>
                                        <p:tav tm="100000">
                                          <p:val>
                                            <p:strVal val="#ppt_x"/>
                                          </p:val>
                                        </p:tav>
                                      </p:tavLst>
                                    </p:anim>
                                    <p:anim calcmode="lin" valueType="num">
                                      <p:cBhvr>
                                        <p:cTn id="386" dur="500" fill="hold"/>
                                        <p:tgtEl>
                                          <p:spTgt spid="546860"/>
                                        </p:tgtEl>
                                        <p:attrNameLst>
                                          <p:attrName>ppt_y</p:attrName>
                                        </p:attrNameLst>
                                      </p:cBhvr>
                                      <p:tavLst>
                                        <p:tav tm="0">
                                          <p:val>
                                            <p:strVal val="#ppt_y-#ppt_h/2"/>
                                          </p:val>
                                        </p:tav>
                                        <p:tav tm="100000">
                                          <p:val>
                                            <p:strVal val="#ppt_y"/>
                                          </p:val>
                                        </p:tav>
                                      </p:tavLst>
                                    </p:anim>
                                    <p:anim calcmode="lin" valueType="num">
                                      <p:cBhvr>
                                        <p:cTn id="387" dur="500" fill="hold"/>
                                        <p:tgtEl>
                                          <p:spTgt spid="546860"/>
                                        </p:tgtEl>
                                        <p:attrNameLst>
                                          <p:attrName>ppt_w</p:attrName>
                                        </p:attrNameLst>
                                      </p:cBhvr>
                                      <p:tavLst>
                                        <p:tav tm="0">
                                          <p:val>
                                            <p:strVal val="#ppt_w"/>
                                          </p:val>
                                        </p:tav>
                                        <p:tav tm="100000">
                                          <p:val>
                                            <p:strVal val="#ppt_w"/>
                                          </p:val>
                                        </p:tav>
                                      </p:tavLst>
                                    </p:anim>
                                    <p:anim calcmode="lin" valueType="num">
                                      <p:cBhvr>
                                        <p:cTn id="388" dur="500" fill="hold"/>
                                        <p:tgtEl>
                                          <p:spTgt spid="546860"/>
                                        </p:tgtEl>
                                        <p:attrNameLst>
                                          <p:attrName>ppt_h</p:attrName>
                                        </p:attrNameLst>
                                      </p:cBhvr>
                                      <p:tavLst>
                                        <p:tav tm="0">
                                          <p:val>
                                            <p:fltVal val="0.000000"/>
                                          </p:val>
                                        </p:tav>
                                        <p:tav tm="100000">
                                          <p:val>
                                            <p:strVal val="#ppt_h"/>
                                          </p:val>
                                        </p:tav>
                                      </p:tavLst>
                                    </p:anim>
                                  </p:childTnLst>
                                </p:cTn>
                              </p:par>
                            </p:childTnLst>
                          </p:cTn>
                        </p:par>
                        <p:par>
                          <p:cTn id="389" fill="hold">
                            <p:stCondLst>
                              <p:cond delay="1000"/>
                            </p:stCondLst>
                            <p:childTnLst>
                              <p:par>
                                <p:cTn id="390" presetID="17" presetClass="entr" presetSubtype="1" fill="hold" nodeType="afterEffect">
                                  <p:stCondLst>
                                    <p:cond delay="0"/>
                                  </p:stCondLst>
                                  <p:childTnLst>
                                    <p:set>
                                      <p:cBhvr>
                                        <p:cTn id="391" dur="1" fill="hold">
                                          <p:stCondLst>
                                            <p:cond delay="0"/>
                                          </p:stCondLst>
                                        </p:cTn>
                                        <p:tgtEl>
                                          <p:spTgt spid="546861"/>
                                        </p:tgtEl>
                                        <p:attrNameLst>
                                          <p:attrName>style.visibility</p:attrName>
                                        </p:attrNameLst>
                                      </p:cBhvr>
                                      <p:to>
                                        <p:strVal val="visible"/>
                                      </p:to>
                                    </p:set>
                                    <p:anim calcmode="lin" valueType="num">
                                      <p:cBhvr>
                                        <p:cTn id="392" dur="500" fill="hold"/>
                                        <p:tgtEl>
                                          <p:spTgt spid="546861"/>
                                        </p:tgtEl>
                                        <p:attrNameLst>
                                          <p:attrName>ppt_x</p:attrName>
                                        </p:attrNameLst>
                                      </p:cBhvr>
                                      <p:tavLst>
                                        <p:tav tm="0">
                                          <p:val>
                                            <p:strVal val="#ppt_x"/>
                                          </p:val>
                                        </p:tav>
                                        <p:tav tm="100000">
                                          <p:val>
                                            <p:strVal val="#ppt_x"/>
                                          </p:val>
                                        </p:tav>
                                      </p:tavLst>
                                    </p:anim>
                                    <p:anim calcmode="lin" valueType="num">
                                      <p:cBhvr>
                                        <p:cTn id="393" dur="500" fill="hold"/>
                                        <p:tgtEl>
                                          <p:spTgt spid="546861"/>
                                        </p:tgtEl>
                                        <p:attrNameLst>
                                          <p:attrName>ppt_y</p:attrName>
                                        </p:attrNameLst>
                                      </p:cBhvr>
                                      <p:tavLst>
                                        <p:tav tm="0">
                                          <p:val>
                                            <p:strVal val="#ppt_y-#ppt_h/2"/>
                                          </p:val>
                                        </p:tav>
                                        <p:tav tm="100000">
                                          <p:val>
                                            <p:strVal val="#ppt_y"/>
                                          </p:val>
                                        </p:tav>
                                      </p:tavLst>
                                    </p:anim>
                                    <p:anim calcmode="lin" valueType="num">
                                      <p:cBhvr>
                                        <p:cTn id="394" dur="500" fill="hold"/>
                                        <p:tgtEl>
                                          <p:spTgt spid="546861"/>
                                        </p:tgtEl>
                                        <p:attrNameLst>
                                          <p:attrName>ppt_w</p:attrName>
                                        </p:attrNameLst>
                                      </p:cBhvr>
                                      <p:tavLst>
                                        <p:tav tm="0">
                                          <p:val>
                                            <p:strVal val="#ppt_w"/>
                                          </p:val>
                                        </p:tav>
                                        <p:tav tm="100000">
                                          <p:val>
                                            <p:strVal val="#ppt_w"/>
                                          </p:val>
                                        </p:tav>
                                      </p:tavLst>
                                    </p:anim>
                                    <p:anim calcmode="lin" valueType="num">
                                      <p:cBhvr>
                                        <p:cTn id="395" dur="500" fill="hold"/>
                                        <p:tgtEl>
                                          <p:spTgt spid="546861"/>
                                        </p:tgtEl>
                                        <p:attrNameLst>
                                          <p:attrName>ppt_h</p:attrName>
                                        </p:attrNameLst>
                                      </p:cBhvr>
                                      <p:tavLst>
                                        <p:tav tm="0">
                                          <p:val>
                                            <p:fltVal val="0.000000"/>
                                          </p:val>
                                        </p:tav>
                                        <p:tav tm="100000">
                                          <p:val>
                                            <p:strVal val="#ppt_h"/>
                                          </p:val>
                                        </p:tav>
                                      </p:tavLst>
                                    </p:anim>
                                  </p:childTnLst>
                                </p:cTn>
                              </p:par>
                            </p:childTnLst>
                          </p:cTn>
                        </p:par>
                        <p:par>
                          <p:cTn id="396" fill="hold">
                            <p:stCondLst>
                              <p:cond delay="1500"/>
                            </p:stCondLst>
                            <p:childTnLst>
                              <p:par>
                                <p:cTn id="397" presetID="17" presetClass="entr" presetSubtype="1" fill="hold" nodeType="afterEffect">
                                  <p:stCondLst>
                                    <p:cond delay="0"/>
                                  </p:stCondLst>
                                  <p:childTnLst>
                                    <p:set>
                                      <p:cBhvr>
                                        <p:cTn id="398" dur="1" fill="hold">
                                          <p:stCondLst>
                                            <p:cond delay="0"/>
                                          </p:stCondLst>
                                        </p:cTn>
                                        <p:tgtEl>
                                          <p:spTgt spid="546862"/>
                                        </p:tgtEl>
                                        <p:attrNameLst>
                                          <p:attrName>style.visibility</p:attrName>
                                        </p:attrNameLst>
                                      </p:cBhvr>
                                      <p:to>
                                        <p:strVal val="visible"/>
                                      </p:to>
                                    </p:set>
                                    <p:anim calcmode="lin" valueType="num">
                                      <p:cBhvr>
                                        <p:cTn id="399" dur="500" fill="hold"/>
                                        <p:tgtEl>
                                          <p:spTgt spid="546862"/>
                                        </p:tgtEl>
                                        <p:attrNameLst>
                                          <p:attrName>ppt_x</p:attrName>
                                        </p:attrNameLst>
                                      </p:cBhvr>
                                      <p:tavLst>
                                        <p:tav tm="0">
                                          <p:val>
                                            <p:strVal val="#ppt_x"/>
                                          </p:val>
                                        </p:tav>
                                        <p:tav tm="100000">
                                          <p:val>
                                            <p:strVal val="#ppt_x"/>
                                          </p:val>
                                        </p:tav>
                                      </p:tavLst>
                                    </p:anim>
                                    <p:anim calcmode="lin" valueType="num">
                                      <p:cBhvr>
                                        <p:cTn id="400" dur="500" fill="hold"/>
                                        <p:tgtEl>
                                          <p:spTgt spid="546862"/>
                                        </p:tgtEl>
                                        <p:attrNameLst>
                                          <p:attrName>ppt_y</p:attrName>
                                        </p:attrNameLst>
                                      </p:cBhvr>
                                      <p:tavLst>
                                        <p:tav tm="0">
                                          <p:val>
                                            <p:strVal val="#ppt_y-#ppt_h/2"/>
                                          </p:val>
                                        </p:tav>
                                        <p:tav tm="100000">
                                          <p:val>
                                            <p:strVal val="#ppt_y"/>
                                          </p:val>
                                        </p:tav>
                                      </p:tavLst>
                                    </p:anim>
                                    <p:anim calcmode="lin" valueType="num">
                                      <p:cBhvr>
                                        <p:cTn id="401" dur="500" fill="hold"/>
                                        <p:tgtEl>
                                          <p:spTgt spid="546862"/>
                                        </p:tgtEl>
                                        <p:attrNameLst>
                                          <p:attrName>ppt_w</p:attrName>
                                        </p:attrNameLst>
                                      </p:cBhvr>
                                      <p:tavLst>
                                        <p:tav tm="0">
                                          <p:val>
                                            <p:strVal val="#ppt_w"/>
                                          </p:val>
                                        </p:tav>
                                        <p:tav tm="100000">
                                          <p:val>
                                            <p:strVal val="#ppt_w"/>
                                          </p:val>
                                        </p:tav>
                                      </p:tavLst>
                                    </p:anim>
                                    <p:anim calcmode="lin" valueType="num">
                                      <p:cBhvr>
                                        <p:cTn id="402" dur="500" fill="hold"/>
                                        <p:tgtEl>
                                          <p:spTgt spid="546862"/>
                                        </p:tgtEl>
                                        <p:attrNameLst>
                                          <p:attrName>ppt_h</p:attrName>
                                        </p:attrNameLst>
                                      </p:cBhvr>
                                      <p:tavLst>
                                        <p:tav tm="0">
                                          <p:val>
                                            <p:fltVal val="0.00000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546869"/>
                                        </p:tgtEl>
                                        <p:attrNameLst>
                                          <p:attrName>style.visibility</p:attrName>
                                        </p:attrNameLst>
                                      </p:cBhvr>
                                      <p:to>
                                        <p:strVal val="visible"/>
                                      </p:to>
                                    </p:set>
                                    <p:anim calcmode="lin" valueType="num">
                                      <p:cBhvr>
                                        <p:cTn id="407" dur="500" fill="hold"/>
                                        <p:tgtEl>
                                          <p:spTgt spid="546869"/>
                                        </p:tgtEl>
                                        <p:attrNameLst>
                                          <p:attrName>ppt_x</p:attrName>
                                        </p:attrNameLst>
                                      </p:cBhvr>
                                      <p:tavLst>
                                        <p:tav tm="0">
                                          <p:val>
                                            <p:strVal val="#ppt_x"/>
                                          </p:val>
                                        </p:tav>
                                        <p:tav tm="100000">
                                          <p:val>
                                            <p:strVal val="#ppt_x"/>
                                          </p:val>
                                        </p:tav>
                                      </p:tavLst>
                                    </p:anim>
                                    <p:anim calcmode="lin" valueType="num">
                                      <p:cBhvr>
                                        <p:cTn id="408" dur="500" fill="hold"/>
                                        <p:tgtEl>
                                          <p:spTgt spid="546869"/>
                                        </p:tgtEl>
                                        <p:attrNameLst>
                                          <p:attrName>ppt_y</p:attrName>
                                        </p:attrNameLst>
                                      </p:cBhvr>
                                      <p:tavLst>
                                        <p:tav tm="0">
                                          <p:val>
                                            <p:strVal val="#ppt_y-#ppt_h/2"/>
                                          </p:val>
                                        </p:tav>
                                        <p:tav tm="100000">
                                          <p:val>
                                            <p:strVal val="#ppt_y"/>
                                          </p:val>
                                        </p:tav>
                                      </p:tavLst>
                                    </p:anim>
                                    <p:anim calcmode="lin" valueType="num">
                                      <p:cBhvr>
                                        <p:cTn id="409" dur="500" fill="hold"/>
                                        <p:tgtEl>
                                          <p:spTgt spid="546869"/>
                                        </p:tgtEl>
                                        <p:attrNameLst>
                                          <p:attrName>ppt_w</p:attrName>
                                        </p:attrNameLst>
                                      </p:cBhvr>
                                      <p:tavLst>
                                        <p:tav tm="0">
                                          <p:val>
                                            <p:strVal val="#ppt_w"/>
                                          </p:val>
                                        </p:tav>
                                        <p:tav tm="100000">
                                          <p:val>
                                            <p:strVal val="#ppt_w"/>
                                          </p:val>
                                        </p:tav>
                                      </p:tavLst>
                                    </p:anim>
                                    <p:anim calcmode="lin" valueType="num">
                                      <p:cBhvr>
                                        <p:cTn id="410" dur="500" fill="hold"/>
                                        <p:tgtEl>
                                          <p:spTgt spid="546869"/>
                                        </p:tgtEl>
                                        <p:attrNameLst>
                                          <p:attrName>ppt_h</p:attrName>
                                        </p:attrNameLst>
                                      </p:cBhvr>
                                      <p:tavLst>
                                        <p:tav tm="0">
                                          <p:val>
                                            <p:fltVal val="0.00000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546870"/>
                                        </p:tgtEl>
                                        <p:attrNameLst>
                                          <p:attrName>style.visibility</p:attrName>
                                        </p:attrNameLst>
                                      </p:cBhvr>
                                      <p:to>
                                        <p:strVal val="visible"/>
                                      </p:to>
                                    </p:set>
                                    <p:anim calcmode="lin" valueType="num">
                                      <p:cBhvr>
                                        <p:cTn id="415" dur="500" fill="hold"/>
                                        <p:tgtEl>
                                          <p:spTgt spid="546870"/>
                                        </p:tgtEl>
                                        <p:attrNameLst>
                                          <p:attrName>ppt_x</p:attrName>
                                        </p:attrNameLst>
                                      </p:cBhvr>
                                      <p:tavLst>
                                        <p:tav tm="0">
                                          <p:val>
                                            <p:strVal val="#ppt_x"/>
                                          </p:val>
                                        </p:tav>
                                        <p:tav tm="100000">
                                          <p:val>
                                            <p:strVal val="#ppt_x"/>
                                          </p:val>
                                        </p:tav>
                                      </p:tavLst>
                                    </p:anim>
                                    <p:anim calcmode="lin" valueType="num">
                                      <p:cBhvr>
                                        <p:cTn id="416" dur="500" fill="hold"/>
                                        <p:tgtEl>
                                          <p:spTgt spid="546870"/>
                                        </p:tgtEl>
                                        <p:attrNameLst>
                                          <p:attrName>ppt_y</p:attrName>
                                        </p:attrNameLst>
                                      </p:cBhvr>
                                      <p:tavLst>
                                        <p:tav tm="0">
                                          <p:val>
                                            <p:strVal val="#ppt_y-#ppt_h/2"/>
                                          </p:val>
                                        </p:tav>
                                        <p:tav tm="100000">
                                          <p:val>
                                            <p:strVal val="#ppt_y"/>
                                          </p:val>
                                        </p:tav>
                                      </p:tavLst>
                                    </p:anim>
                                    <p:anim calcmode="lin" valueType="num">
                                      <p:cBhvr>
                                        <p:cTn id="417" dur="500" fill="hold"/>
                                        <p:tgtEl>
                                          <p:spTgt spid="546870"/>
                                        </p:tgtEl>
                                        <p:attrNameLst>
                                          <p:attrName>ppt_w</p:attrName>
                                        </p:attrNameLst>
                                      </p:cBhvr>
                                      <p:tavLst>
                                        <p:tav tm="0">
                                          <p:val>
                                            <p:strVal val="#ppt_w"/>
                                          </p:val>
                                        </p:tav>
                                        <p:tav tm="100000">
                                          <p:val>
                                            <p:strVal val="#ppt_w"/>
                                          </p:val>
                                        </p:tav>
                                      </p:tavLst>
                                    </p:anim>
                                    <p:anim calcmode="lin" valueType="num">
                                      <p:cBhvr>
                                        <p:cTn id="418" dur="500" fill="hold"/>
                                        <p:tgtEl>
                                          <p:spTgt spid="546870"/>
                                        </p:tgtEl>
                                        <p:attrNameLst>
                                          <p:attrName>ppt_h</p:attrName>
                                        </p:attrNameLst>
                                      </p:cBhvr>
                                      <p:tavLst>
                                        <p:tav tm="0">
                                          <p:val>
                                            <p:fltVal val="0.000000"/>
                                          </p:val>
                                        </p:tav>
                                        <p:tav tm="100000">
                                          <p:val>
                                            <p:strVal val="#ppt_h"/>
                                          </p:val>
                                        </p:tav>
                                      </p:tavLst>
                                    </p:anim>
                                  </p:childTnLst>
                                </p:cTn>
                              </p:par>
                            </p:childTnLst>
                          </p:cTn>
                        </p:par>
                      </p:childTnLst>
                    </p:cTn>
                  </p:par>
                  <p:par>
                    <p:cTn id="419" fill="hold">
                      <p:stCondLst>
                        <p:cond delay="indefinite"/>
                      </p:stCondLst>
                      <p:childTnLst>
                        <p:par>
                          <p:cTn id="420" fill="hold">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546871"/>
                                        </p:tgtEl>
                                        <p:attrNameLst>
                                          <p:attrName>style.visibility</p:attrName>
                                        </p:attrNameLst>
                                      </p:cBhvr>
                                      <p:to>
                                        <p:strVal val="visible"/>
                                      </p:to>
                                    </p:set>
                                    <p:anim calcmode="lin" valueType="num">
                                      <p:cBhvr>
                                        <p:cTn id="423" dur="500" fill="hold"/>
                                        <p:tgtEl>
                                          <p:spTgt spid="546871"/>
                                        </p:tgtEl>
                                        <p:attrNameLst>
                                          <p:attrName>ppt_x</p:attrName>
                                        </p:attrNameLst>
                                      </p:cBhvr>
                                      <p:tavLst>
                                        <p:tav tm="0">
                                          <p:val>
                                            <p:strVal val="#ppt_x"/>
                                          </p:val>
                                        </p:tav>
                                        <p:tav tm="100000">
                                          <p:val>
                                            <p:strVal val="#ppt_x"/>
                                          </p:val>
                                        </p:tav>
                                      </p:tavLst>
                                    </p:anim>
                                    <p:anim calcmode="lin" valueType="num">
                                      <p:cBhvr>
                                        <p:cTn id="424" dur="500" fill="hold"/>
                                        <p:tgtEl>
                                          <p:spTgt spid="546871"/>
                                        </p:tgtEl>
                                        <p:attrNameLst>
                                          <p:attrName>ppt_y</p:attrName>
                                        </p:attrNameLst>
                                      </p:cBhvr>
                                      <p:tavLst>
                                        <p:tav tm="0">
                                          <p:val>
                                            <p:strVal val="#ppt_y-#ppt_h/2"/>
                                          </p:val>
                                        </p:tav>
                                        <p:tav tm="100000">
                                          <p:val>
                                            <p:strVal val="#ppt_y"/>
                                          </p:val>
                                        </p:tav>
                                      </p:tavLst>
                                    </p:anim>
                                    <p:anim calcmode="lin" valueType="num">
                                      <p:cBhvr>
                                        <p:cTn id="425" dur="500" fill="hold"/>
                                        <p:tgtEl>
                                          <p:spTgt spid="546871"/>
                                        </p:tgtEl>
                                        <p:attrNameLst>
                                          <p:attrName>ppt_w</p:attrName>
                                        </p:attrNameLst>
                                      </p:cBhvr>
                                      <p:tavLst>
                                        <p:tav tm="0">
                                          <p:val>
                                            <p:strVal val="#ppt_w"/>
                                          </p:val>
                                        </p:tav>
                                        <p:tav tm="100000">
                                          <p:val>
                                            <p:strVal val="#ppt_w"/>
                                          </p:val>
                                        </p:tav>
                                      </p:tavLst>
                                    </p:anim>
                                    <p:anim calcmode="lin" valueType="num">
                                      <p:cBhvr>
                                        <p:cTn id="426" dur="500" fill="hold"/>
                                        <p:tgtEl>
                                          <p:spTgt spid="54687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p:bldP spid="546821" grpId="0"/>
      <p:bldP spid="546824" grpId="0"/>
      <p:bldP spid="546825" grpId="0"/>
      <p:bldP spid="546826" grpId="0"/>
      <p:bldP spid="546827" grpId="0"/>
      <p:bldP spid="546828" grpId="0"/>
      <p:bldP spid="546829" grpId="0"/>
      <p:bldP spid="546830" grpId="0"/>
      <p:bldP spid="546831" grpId="0"/>
      <p:bldP spid="546832" grpId="0"/>
      <p:bldP spid="546833" grpId="0"/>
      <p:bldP spid="546834" grpId="0"/>
      <p:bldP spid="546835" grpId="0"/>
      <p:bldP spid="546836" grpId="0" bldLvl="0" animBg="1"/>
      <p:bldP spid="546840" grpId="0" bldLvl="0" animBg="1"/>
      <p:bldP spid="546844" grpId="0" bldLvl="0" animBg="1"/>
      <p:bldP spid="546848" grpId="0" bldLvl="0" animBg="1"/>
      <p:bldP spid="546852" grpId="0" bldLvl="0" animBg="1"/>
      <p:bldP spid="546856" grpId="0" bldLvl="0" animBg="1"/>
      <p:bldP spid="546860" grpId="0" bldLvl="0" animBg="1"/>
      <p:bldP spid="546864" grpId="0"/>
      <p:bldP spid="546865" grpId="0"/>
      <p:bldP spid="546866" grpId="0"/>
      <p:bldP spid="546867" grpId="0"/>
      <p:bldP spid="546868" grpId="0"/>
      <p:bldP spid="546869" grpId="0"/>
      <p:bldP spid="546870" grpId="0"/>
      <p:bldP spid="54687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7842" name="图片 547841"/>
          <p:cNvPicPr>
            <a:picLocks noChangeAspect="1"/>
          </p:cNvPicPr>
          <p:nvPr/>
        </p:nvPicPr>
        <p:blipFill>
          <a:blip r:embed="rId1"/>
          <a:stretch>
            <a:fillRect/>
          </a:stretch>
        </p:blipFill>
        <p:spPr>
          <a:xfrm>
            <a:off x="0" y="1800225"/>
            <a:ext cx="9144000" cy="2133600"/>
          </a:xfrm>
          <a:prstGeom prst="rect">
            <a:avLst/>
          </a:prstGeom>
          <a:noFill/>
          <a:ln w="9525">
            <a:noFill/>
          </a:ln>
        </p:spPr>
      </p:pic>
      <p:pic>
        <p:nvPicPr>
          <p:cNvPr id="547843" name="图片 547842"/>
          <p:cNvPicPr>
            <a:picLocks noChangeAspect="1"/>
          </p:cNvPicPr>
          <p:nvPr/>
        </p:nvPicPr>
        <p:blipFill>
          <a:blip r:embed="rId2"/>
          <a:stretch>
            <a:fillRect/>
          </a:stretch>
        </p:blipFill>
        <p:spPr>
          <a:xfrm>
            <a:off x="0" y="3951288"/>
            <a:ext cx="9144000" cy="2286000"/>
          </a:xfrm>
          <a:prstGeom prst="rect">
            <a:avLst/>
          </a:prstGeom>
          <a:noFill/>
          <a:ln w="9525">
            <a:noFill/>
          </a:ln>
        </p:spPr>
      </p:pic>
      <p:sp>
        <p:nvSpPr>
          <p:cNvPr id="547844" name="副标题 547843"/>
          <p:cNvSpPr>
            <a:spLocks noGrp="1"/>
          </p:cNvSpPr>
          <p:nvPr>
            <p:ph type="subTitle" idx="1"/>
          </p:nvPr>
        </p:nvSpPr>
        <p:spPr>
          <a:xfrm>
            <a:off x="-144462" y="223838"/>
            <a:ext cx="9144000" cy="1584325"/>
          </a:xfrm>
        </p:spPr>
        <p:txBody>
          <a:bodyPr/>
          <a:p>
            <a:pPr defTabSz="914400">
              <a:buClrTx/>
              <a:buSzTx/>
              <a:buFontTx/>
            </a:pPr>
            <a:r>
              <a:rPr lang="zh-CN" altLang="en-US" sz="4000" b="1" kern="1200" baseline="0" dirty="0">
                <a:latin typeface="Times New Roman" panose="02020603050405020304" pitchFamily="18" charset="0"/>
                <a:ea typeface="楷体_GB2312" pitchFamily="49" charset="-122"/>
              </a:rPr>
              <a:t>前序序列</a:t>
            </a:r>
            <a:r>
              <a:rPr lang="en-US" altLang="zh-CN" sz="4000" b="1" kern="1200" baseline="0">
                <a:solidFill>
                  <a:srgbClr val="FF3300"/>
                </a:solidFill>
                <a:latin typeface="Times New Roman" panose="02020603050405020304" pitchFamily="18" charset="0"/>
                <a:ea typeface="楷体_GB2312" pitchFamily="49" charset="-122"/>
              </a:rPr>
              <a:t>{ </a:t>
            </a:r>
            <a:r>
              <a:rPr lang="en-US" altLang="zh-CN" sz="4000" b="1" kern="1200" baseline="0">
                <a:solidFill>
                  <a:srgbClr val="3333FF"/>
                </a:solidFill>
                <a:latin typeface="Times New Roman" panose="02020603050405020304" pitchFamily="18" charset="0"/>
                <a:ea typeface="楷体_GB2312" pitchFamily="49" charset="-122"/>
              </a:rPr>
              <a:t>A B H F D E C K G </a:t>
            </a:r>
            <a:r>
              <a:rPr lang="en-US" altLang="zh-CN" sz="4000" b="1" kern="1200" baseline="0">
                <a:solidFill>
                  <a:srgbClr val="FF3300"/>
                </a:solidFill>
                <a:latin typeface="Times New Roman" panose="02020603050405020304" pitchFamily="18" charset="0"/>
                <a:ea typeface="楷体_GB2312" pitchFamily="49" charset="-122"/>
              </a:rPr>
              <a:t>}</a:t>
            </a:r>
            <a:endParaRPr lang="en-US" altLang="zh-CN" sz="4000" b="1" kern="1200" baseline="0">
              <a:solidFill>
                <a:srgbClr val="FF3300"/>
              </a:solidFill>
              <a:latin typeface="Times New Roman" panose="02020603050405020304" pitchFamily="18" charset="0"/>
              <a:ea typeface="楷体_GB2312" pitchFamily="49" charset="-122"/>
            </a:endParaRPr>
          </a:p>
          <a:p>
            <a:pPr defTabSz="914400">
              <a:buClrTx/>
              <a:buSzTx/>
              <a:buFontTx/>
            </a:pPr>
            <a:r>
              <a:rPr lang="zh-CN" altLang="en-US" sz="4000" b="1" kern="1200" baseline="0" dirty="0">
                <a:latin typeface="Times New Roman" panose="02020603050405020304" pitchFamily="18" charset="0"/>
                <a:ea typeface="楷体_GB2312" pitchFamily="49" charset="-122"/>
              </a:rPr>
              <a:t>中序序列</a:t>
            </a:r>
            <a:r>
              <a:rPr lang="en-US" altLang="zh-CN" sz="4000" b="1" kern="1200" baseline="0">
                <a:solidFill>
                  <a:srgbClr val="FF3300"/>
                </a:solidFill>
                <a:latin typeface="Times New Roman" panose="02020603050405020304" pitchFamily="18" charset="0"/>
                <a:ea typeface="楷体_GB2312" pitchFamily="49" charset="-122"/>
              </a:rPr>
              <a:t>{ </a:t>
            </a:r>
            <a:r>
              <a:rPr lang="en-US" altLang="zh-CN" sz="4000" b="1" kern="1200" baseline="0">
                <a:solidFill>
                  <a:srgbClr val="3333FF"/>
                </a:solidFill>
                <a:latin typeface="Times New Roman" panose="02020603050405020304" pitchFamily="18" charset="0"/>
                <a:ea typeface="楷体_GB2312" pitchFamily="49" charset="-122"/>
              </a:rPr>
              <a:t>H B D F A E K C G </a:t>
            </a:r>
            <a:r>
              <a:rPr lang="en-US" altLang="zh-CN" sz="4000" b="1" kern="1200" baseline="0">
                <a:solidFill>
                  <a:srgbClr val="FF3300"/>
                </a:solidFill>
                <a:latin typeface="Times New Roman" panose="02020603050405020304" pitchFamily="18" charset="0"/>
                <a:ea typeface="楷体_GB2312" pitchFamily="49" charset="-122"/>
              </a:rPr>
              <a:t>}</a:t>
            </a:r>
            <a:endParaRPr lang="en-US" altLang="zh-CN" sz="3600" b="1" kern="1200" baseline="0">
              <a:solidFill>
                <a:schemeClr val="bg2"/>
              </a:solidFill>
              <a:latin typeface="Times New Roman" panose="02020603050405020304" pitchFamily="18" charset="0"/>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4">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4">
                                            <p:txEl>
                                              <p:charRg st="26"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78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4" name="副标题 547843"/>
          <p:cNvSpPr>
            <a:spLocks noGrp="1"/>
          </p:cNvSpPr>
          <p:nvPr>
            <p:ph type="subTitle" idx="1"/>
          </p:nvPr>
        </p:nvSpPr>
        <p:spPr>
          <a:xfrm>
            <a:off x="-317" y="552768"/>
            <a:ext cx="9144000" cy="1584325"/>
          </a:xfrm>
        </p:spPr>
        <p:txBody>
          <a:bodyPr/>
          <a:p>
            <a:pPr marL="0" indent="0" defTabSz="914400">
              <a:buClrTx/>
              <a:buSzTx/>
              <a:buNone/>
            </a:pPr>
            <a:r>
              <a:rPr lang="zh-CN" altLang="en-US" sz="4000" b="1" kern="1200" baseline="0" dirty="0">
                <a:latin typeface="Times New Roman" panose="02020603050405020304" pitchFamily="18" charset="0"/>
                <a:ea typeface="楷体_GB2312" pitchFamily="49" charset="-122"/>
              </a:rPr>
              <a:t>中序序列</a:t>
            </a:r>
            <a:r>
              <a:rPr lang="en-US" altLang="zh-CN" sz="4000" b="1" kern="1200" baseline="0">
                <a:solidFill>
                  <a:srgbClr val="FF3300"/>
                </a:solidFill>
                <a:latin typeface="Times New Roman" panose="02020603050405020304" pitchFamily="18" charset="0"/>
                <a:ea typeface="楷体_GB2312" pitchFamily="49" charset="-122"/>
              </a:rPr>
              <a:t>{ </a:t>
            </a:r>
            <a:r>
              <a:rPr lang="en-US" altLang="zh-CN" sz="4000" b="1" kern="1200" baseline="0">
                <a:solidFill>
                  <a:schemeClr val="accent5"/>
                </a:solidFill>
                <a:latin typeface="Times New Roman" panose="02020603050405020304" pitchFamily="18" charset="0"/>
                <a:ea typeface="楷体_GB2312" pitchFamily="49" charset="-122"/>
              </a:rPr>
              <a:t>A B C D E F G</a:t>
            </a:r>
            <a:r>
              <a:rPr lang="en-US" altLang="zh-CN" sz="4000" b="1" kern="1200" baseline="0">
                <a:solidFill>
                  <a:srgbClr val="3333FF"/>
                </a:solidFill>
                <a:latin typeface="Times New Roman" panose="02020603050405020304" pitchFamily="18" charset="0"/>
                <a:ea typeface="楷体_GB2312" pitchFamily="49" charset="-122"/>
              </a:rPr>
              <a:t> </a:t>
            </a:r>
            <a:r>
              <a:rPr lang="en-US" altLang="zh-CN" sz="4000" b="1" kern="1200" baseline="0">
                <a:solidFill>
                  <a:srgbClr val="FF3300"/>
                </a:solidFill>
                <a:latin typeface="Times New Roman" panose="02020603050405020304" pitchFamily="18" charset="0"/>
                <a:ea typeface="楷体_GB2312" pitchFamily="49" charset="-122"/>
              </a:rPr>
              <a:t>}</a:t>
            </a:r>
            <a:endParaRPr lang="en-US" altLang="zh-CN" sz="4000" b="1" kern="1200" baseline="0">
              <a:solidFill>
                <a:srgbClr val="FF3300"/>
              </a:solidFill>
              <a:latin typeface="Times New Roman" panose="02020603050405020304" pitchFamily="18" charset="0"/>
              <a:ea typeface="楷体_GB2312" pitchFamily="49" charset="-122"/>
            </a:endParaRPr>
          </a:p>
          <a:p>
            <a:pPr marL="0" indent="0" defTabSz="914400">
              <a:buClrTx/>
              <a:buSzTx/>
              <a:buNone/>
            </a:pPr>
            <a:r>
              <a:rPr lang="zh-CN" altLang="en-US" sz="4000" b="1" kern="1200" baseline="0" dirty="0">
                <a:latin typeface="Times New Roman" panose="02020603050405020304" pitchFamily="18" charset="0"/>
                <a:ea typeface="楷体_GB2312" pitchFamily="49" charset="-122"/>
              </a:rPr>
              <a:t>后序序列</a:t>
            </a:r>
            <a:r>
              <a:rPr lang="en-US" altLang="zh-CN" sz="4000" b="1" kern="1200" baseline="0">
                <a:solidFill>
                  <a:srgbClr val="FF3300"/>
                </a:solidFill>
                <a:latin typeface="Times New Roman" panose="02020603050405020304" pitchFamily="18" charset="0"/>
                <a:ea typeface="楷体_GB2312" pitchFamily="49" charset="-122"/>
              </a:rPr>
              <a:t>{ </a:t>
            </a:r>
            <a:r>
              <a:rPr lang="en-US" altLang="zh-CN" sz="4000" b="1" kern="1200" baseline="0">
                <a:solidFill>
                  <a:schemeClr val="accent5"/>
                </a:solidFill>
                <a:latin typeface="Times New Roman" panose="02020603050405020304" pitchFamily="18" charset="0"/>
                <a:ea typeface="楷体_GB2312" pitchFamily="49" charset="-122"/>
              </a:rPr>
              <a:t>B D C A F G E</a:t>
            </a:r>
            <a:r>
              <a:rPr lang="en-US" altLang="zh-CN" sz="4000" b="1" kern="1200" baseline="0">
                <a:solidFill>
                  <a:srgbClr val="FF3300"/>
                </a:solidFill>
                <a:latin typeface="Times New Roman" panose="02020603050405020304" pitchFamily="18" charset="0"/>
                <a:ea typeface="楷体_GB2312" pitchFamily="49" charset="-122"/>
              </a:rPr>
              <a:t> }</a:t>
            </a:r>
            <a:endParaRPr lang="en-US" altLang="zh-CN" sz="3600" b="1" kern="1200" baseline="0">
              <a:solidFill>
                <a:schemeClr val="bg2"/>
              </a:solidFill>
              <a:latin typeface="Times New Roman" panose="02020603050405020304" pitchFamily="18" charset="0"/>
              <a:ea typeface="楷体_GB2312" pitchFamily="49" charset="-122"/>
            </a:endParaRPr>
          </a:p>
        </p:txBody>
      </p:sp>
      <p:grpSp>
        <p:nvGrpSpPr>
          <p:cNvPr id="17" name="组合 16"/>
          <p:cNvGrpSpPr/>
          <p:nvPr/>
        </p:nvGrpSpPr>
        <p:grpSpPr>
          <a:xfrm>
            <a:off x="2536190" y="2137410"/>
            <a:ext cx="2455545" cy="3667125"/>
            <a:chOff x="3994" y="3366"/>
            <a:chExt cx="3867" cy="5775"/>
          </a:xfrm>
        </p:grpSpPr>
        <p:sp>
          <p:nvSpPr>
            <p:cNvPr id="4" name="椭圆 3"/>
            <p:cNvSpPr/>
            <p:nvPr/>
          </p:nvSpPr>
          <p:spPr>
            <a:xfrm>
              <a:off x="5386" y="3366"/>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5" name="直接连接符 4"/>
            <p:cNvCxnSpPr>
              <a:stCxn id="4" idx="3"/>
              <a:endCxn id="7" idx="7"/>
            </p:cNvCxnSpPr>
            <p:nvPr/>
          </p:nvCxnSpPr>
          <p:spPr>
            <a:xfrm flipH="1">
              <a:off x="4865" y="4237"/>
              <a:ext cx="670" cy="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5"/>
              <a:endCxn id="8" idx="1"/>
            </p:cNvCxnSpPr>
            <p:nvPr/>
          </p:nvCxnSpPr>
          <p:spPr>
            <a:xfrm>
              <a:off x="6257" y="4237"/>
              <a:ext cx="733" cy="596"/>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994" y="4833"/>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8" name="椭圆 7"/>
            <p:cNvSpPr/>
            <p:nvPr/>
          </p:nvSpPr>
          <p:spPr>
            <a:xfrm>
              <a:off x="6841" y="4683"/>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9" name="直接连接符 8"/>
            <p:cNvCxnSpPr>
              <a:stCxn id="7" idx="5"/>
            </p:cNvCxnSpPr>
            <p:nvPr/>
          </p:nvCxnSpPr>
          <p:spPr>
            <a:xfrm>
              <a:off x="4865" y="5704"/>
              <a:ext cx="520" cy="83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010" y="6534"/>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cxnSp>
          <p:nvCxnSpPr>
            <p:cNvPr id="11" name="直接连接符 10"/>
            <p:cNvCxnSpPr>
              <a:stCxn id="10" idx="3"/>
            </p:cNvCxnSpPr>
            <p:nvPr/>
          </p:nvCxnSpPr>
          <p:spPr>
            <a:xfrm flipH="1">
              <a:off x="4705" y="7405"/>
              <a:ext cx="454" cy="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5"/>
            </p:cNvCxnSpPr>
            <p:nvPr/>
          </p:nvCxnSpPr>
          <p:spPr>
            <a:xfrm>
              <a:off x="5881" y="7405"/>
              <a:ext cx="525" cy="7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39" y="8121"/>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4" name="椭圆 13"/>
            <p:cNvSpPr/>
            <p:nvPr/>
          </p:nvSpPr>
          <p:spPr>
            <a:xfrm>
              <a:off x="6030" y="8121"/>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5" name="椭圆 14"/>
            <p:cNvSpPr/>
            <p:nvPr/>
          </p:nvSpPr>
          <p:spPr>
            <a:xfrm>
              <a:off x="6406" y="6534"/>
              <a:ext cx="1020" cy="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cxnSp>
          <p:nvCxnSpPr>
            <p:cNvPr id="16" name="直接连接符 15"/>
            <p:cNvCxnSpPr>
              <a:stCxn id="8" idx="4"/>
              <a:endCxn id="15" idx="0"/>
            </p:cNvCxnSpPr>
            <p:nvPr/>
          </p:nvCxnSpPr>
          <p:spPr>
            <a:xfrm flipH="1">
              <a:off x="6916" y="5704"/>
              <a:ext cx="435" cy="83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4">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4">
                                            <p:txEl>
                                              <p:charRg st="26"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2"/>
          <p:cNvSpPr txBox="1"/>
          <p:nvPr/>
        </p:nvSpPr>
        <p:spPr>
          <a:xfrm>
            <a:off x="457200" y="134938"/>
            <a:ext cx="8382000" cy="5857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5.  </a:t>
            </a:r>
            <a:r>
              <a:rPr lang="zh-CN" altLang="en-US" sz="3200" b="1" dirty="0">
                <a:latin typeface="黑体" panose="02010609060101010101" pitchFamily="2" charset="-122"/>
                <a:ea typeface="黑体" panose="02010609060101010101" pitchFamily="2" charset="-122"/>
              </a:rPr>
              <a:t>求二叉树的高度</a:t>
            </a:r>
            <a:endParaRPr lang="zh-CN" altLang="en-US" sz="3200" b="1" dirty="0">
              <a:latin typeface="黑体" panose="02010609060101010101" pitchFamily="2" charset="-122"/>
              <a:ea typeface="黑体" panose="02010609060101010101" pitchFamily="2" charset="-122"/>
            </a:endParaRPr>
          </a:p>
        </p:txBody>
      </p:sp>
      <p:sp>
        <p:nvSpPr>
          <p:cNvPr id="61443" name="Text Box 3"/>
          <p:cNvSpPr txBox="1"/>
          <p:nvPr/>
        </p:nvSpPr>
        <p:spPr>
          <a:xfrm>
            <a:off x="369888" y="1038225"/>
            <a:ext cx="8382000" cy="18018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设函数表示二叉树</a:t>
            </a:r>
            <a:r>
              <a:rPr lang="en-US" altLang="zh-CN" dirty="0">
                <a:latin typeface="华文仿宋" panose="02010600040101010101" pitchFamily="2" charset="-122"/>
                <a:ea typeface="华文仿宋" panose="02010600040101010101" pitchFamily="2" charset="-122"/>
              </a:rPr>
              <a:t>bt</a:t>
            </a:r>
            <a:r>
              <a:rPr lang="zh-CN" altLang="en-US" dirty="0">
                <a:latin typeface="华文仿宋" panose="02010600040101010101" pitchFamily="2" charset="-122"/>
                <a:ea typeface="华文仿宋" panose="02010600040101010101" pitchFamily="2" charset="-122"/>
              </a:rPr>
              <a:t>的高度，则递归定义如下</a:t>
            </a:r>
            <a:r>
              <a:rPr lang="en-US" altLang="zh-CN"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solidFill>
                  <a:srgbClr val="FF0000"/>
                </a:solidFill>
                <a:latin typeface="华文仿宋" panose="02010600040101010101" pitchFamily="2" charset="-122"/>
                <a:ea typeface="华文仿宋" panose="02010600040101010101" pitchFamily="2" charset="-122"/>
              </a:rPr>
              <a:t>若</a:t>
            </a:r>
            <a:r>
              <a:rPr lang="en-US" altLang="zh-CN" dirty="0">
                <a:solidFill>
                  <a:srgbClr val="FF0000"/>
                </a:solidFill>
                <a:latin typeface="华文仿宋" panose="02010600040101010101" pitchFamily="2" charset="-122"/>
                <a:ea typeface="华文仿宋" panose="02010600040101010101" pitchFamily="2" charset="-122"/>
              </a:rPr>
              <a:t>bt</a:t>
            </a:r>
            <a:r>
              <a:rPr lang="zh-CN" altLang="en-US" dirty="0">
                <a:solidFill>
                  <a:srgbClr val="FF0000"/>
                </a:solidFill>
                <a:latin typeface="华文仿宋" panose="02010600040101010101" pitchFamily="2" charset="-122"/>
                <a:ea typeface="华文仿宋" panose="02010600040101010101" pitchFamily="2" charset="-122"/>
              </a:rPr>
              <a:t>为空，则高度为</a:t>
            </a:r>
            <a:r>
              <a:rPr lang="en-US" altLang="zh-CN" dirty="0">
                <a:solidFill>
                  <a:srgbClr val="FF0000"/>
                </a:solidFill>
                <a:latin typeface="华文仿宋" panose="02010600040101010101" pitchFamily="2" charset="-122"/>
                <a:ea typeface="华文仿宋" panose="02010600040101010101" pitchFamily="2" charset="-122"/>
              </a:rPr>
              <a:t>0</a:t>
            </a:r>
            <a:endParaRPr lang="en-US" altLang="zh-CN" dirty="0">
              <a:solidFill>
                <a:srgbClr val="FF0000"/>
              </a:solidFill>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en-US" altLang="zh-CN" dirty="0">
                <a:solidFill>
                  <a:srgbClr val="6C981E"/>
                </a:solidFill>
                <a:latin typeface="华文仿宋" panose="02010600040101010101" pitchFamily="2" charset="-122"/>
                <a:ea typeface="华文仿宋" panose="02010600040101010101" pitchFamily="2" charset="-122"/>
              </a:rPr>
              <a:t> </a:t>
            </a:r>
            <a:r>
              <a:rPr lang="zh-CN" altLang="en-US" dirty="0">
                <a:solidFill>
                  <a:srgbClr val="FF0000"/>
                </a:solidFill>
                <a:latin typeface="华文仿宋" panose="02010600040101010101" pitchFamily="2" charset="-122"/>
                <a:ea typeface="华文仿宋" panose="02010600040101010101" pitchFamily="2" charset="-122"/>
              </a:rPr>
              <a:t>若</a:t>
            </a:r>
            <a:r>
              <a:rPr lang="en-US" altLang="zh-CN" dirty="0">
                <a:solidFill>
                  <a:srgbClr val="FF0000"/>
                </a:solidFill>
                <a:latin typeface="华文仿宋" panose="02010600040101010101" pitchFamily="2" charset="-122"/>
                <a:ea typeface="华文仿宋" panose="02010600040101010101" pitchFamily="2" charset="-122"/>
              </a:rPr>
              <a:t>bt</a:t>
            </a:r>
            <a:r>
              <a:rPr lang="zh-CN" altLang="en-US" dirty="0">
                <a:solidFill>
                  <a:srgbClr val="FF0000"/>
                </a:solidFill>
                <a:latin typeface="华文仿宋" panose="02010600040101010101" pitchFamily="2" charset="-122"/>
                <a:ea typeface="华文仿宋" panose="02010600040101010101" pitchFamily="2" charset="-122"/>
              </a:rPr>
              <a:t>非空，其高度应为其左右子树高度的最大值加</a:t>
            </a:r>
            <a:r>
              <a:rPr lang="en-US" altLang="zh-CN" dirty="0">
                <a:solidFill>
                  <a:srgbClr val="FF0000"/>
                </a:solidFill>
                <a:latin typeface="华文仿宋" panose="02010600040101010101" pitchFamily="2" charset="-122"/>
                <a:ea typeface="华文仿宋" panose="02010600040101010101" pitchFamily="2" charset="-122"/>
              </a:rPr>
              <a:t>1 </a:t>
            </a:r>
            <a:endParaRPr lang="en-US" altLang="zh-CN" dirty="0">
              <a:solidFill>
                <a:srgbClr val="FF0000"/>
              </a:solidFill>
              <a:latin typeface="华文仿宋" panose="02010600040101010101" pitchFamily="2" charset="-122"/>
              <a:ea typeface="华文仿宋" panose="02010600040101010101" pitchFamily="2" charset="-122"/>
            </a:endParaRPr>
          </a:p>
        </p:txBody>
      </p:sp>
      <p:sp>
        <p:nvSpPr>
          <p:cNvPr id="61444" name="Oval 4"/>
          <p:cNvSpPr/>
          <p:nvPr/>
        </p:nvSpPr>
        <p:spPr>
          <a:xfrm>
            <a:off x="3429000" y="3733800"/>
            <a:ext cx="457200" cy="4572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1445" name="Rectangle 5"/>
          <p:cNvSpPr/>
          <p:nvPr/>
        </p:nvSpPr>
        <p:spPr>
          <a:xfrm>
            <a:off x="2895600" y="4572000"/>
            <a:ext cx="4572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b="1" dirty="0">
                <a:latin typeface="Times New Roman" panose="02020603050405020304" pitchFamily="18" charset="0"/>
              </a:rPr>
              <a:t>左</a:t>
            </a:r>
            <a:endParaRPr lang="zh-CN" altLang="en-US" sz="2400" b="1" dirty="0">
              <a:latin typeface="Times New Roman" panose="02020603050405020304" pitchFamily="18" charset="0"/>
            </a:endParaRPr>
          </a:p>
          <a:p>
            <a:pPr marL="0" lvl="0" indent="0" algn="ctr" eaLnBrk="1" hangingPunct="1">
              <a:lnSpc>
                <a:spcPct val="100000"/>
              </a:lnSpc>
              <a:spcBef>
                <a:spcPct val="0"/>
              </a:spcBef>
              <a:buFontTx/>
              <a:buNone/>
            </a:pPr>
            <a:r>
              <a:rPr lang="zh-CN" altLang="en-US" sz="2400" b="1" dirty="0">
                <a:latin typeface="Times New Roman" panose="02020603050405020304" pitchFamily="18" charset="0"/>
              </a:rPr>
              <a:t>子</a:t>
            </a:r>
            <a:endParaRPr lang="zh-CN" altLang="en-US" sz="2400" b="1" dirty="0">
              <a:latin typeface="Times New Roman" panose="02020603050405020304" pitchFamily="18" charset="0"/>
            </a:endParaRPr>
          </a:p>
          <a:p>
            <a:pPr marL="0" lvl="0" indent="0" algn="ctr" eaLnBrk="1" hangingPunct="1">
              <a:lnSpc>
                <a:spcPct val="100000"/>
              </a:lnSpc>
              <a:spcBef>
                <a:spcPct val="0"/>
              </a:spcBef>
              <a:buFontTx/>
              <a:buNone/>
            </a:pPr>
            <a:r>
              <a:rPr lang="zh-CN" altLang="en-US" sz="2400" b="1" dirty="0">
                <a:latin typeface="Times New Roman" panose="02020603050405020304" pitchFamily="18" charset="0"/>
              </a:rPr>
              <a:t>树</a:t>
            </a:r>
            <a:endParaRPr lang="zh-CN" altLang="en-US" sz="2400" b="1" dirty="0">
              <a:latin typeface="Times New Roman" panose="02020603050405020304" pitchFamily="18" charset="0"/>
            </a:endParaRPr>
          </a:p>
        </p:txBody>
      </p:sp>
      <p:sp>
        <p:nvSpPr>
          <p:cNvPr id="61446" name="Rectangle 6"/>
          <p:cNvSpPr/>
          <p:nvPr/>
        </p:nvSpPr>
        <p:spPr>
          <a:xfrm>
            <a:off x="3886200" y="4572000"/>
            <a:ext cx="4572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b="1" dirty="0">
                <a:latin typeface="Times New Roman" panose="02020603050405020304" pitchFamily="18" charset="0"/>
              </a:rPr>
              <a:t>右</a:t>
            </a:r>
            <a:endParaRPr lang="zh-CN" altLang="en-US" sz="2400" b="1" dirty="0">
              <a:latin typeface="Times New Roman" panose="02020603050405020304" pitchFamily="18" charset="0"/>
            </a:endParaRPr>
          </a:p>
          <a:p>
            <a:pPr marL="0" lvl="0" indent="0" algn="ctr" eaLnBrk="1" hangingPunct="1">
              <a:lnSpc>
                <a:spcPct val="100000"/>
              </a:lnSpc>
              <a:spcBef>
                <a:spcPct val="0"/>
              </a:spcBef>
              <a:buFontTx/>
              <a:buNone/>
            </a:pPr>
            <a:r>
              <a:rPr lang="zh-CN" altLang="en-US" sz="2400" b="1" dirty="0">
                <a:latin typeface="Times New Roman" panose="02020603050405020304" pitchFamily="18" charset="0"/>
              </a:rPr>
              <a:t>子</a:t>
            </a:r>
            <a:endParaRPr lang="zh-CN" altLang="en-US" sz="2400" b="1" dirty="0">
              <a:latin typeface="Times New Roman" panose="02020603050405020304" pitchFamily="18" charset="0"/>
            </a:endParaRPr>
          </a:p>
          <a:p>
            <a:pPr marL="0" lvl="0" indent="0" algn="ctr" eaLnBrk="1" hangingPunct="1">
              <a:lnSpc>
                <a:spcPct val="100000"/>
              </a:lnSpc>
              <a:spcBef>
                <a:spcPct val="0"/>
              </a:spcBef>
              <a:buFontTx/>
              <a:buNone/>
            </a:pPr>
            <a:r>
              <a:rPr lang="zh-CN" altLang="en-US" sz="2400" b="1" dirty="0">
                <a:latin typeface="Times New Roman" panose="02020603050405020304" pitchFamily="18" charset="0"/>
              </a:rPr>
              <a:t>树</a:t>
            </a:r>
            <a:endParaRPr lang="zh-CN" altLang="en-US" sz="2400" b="1" dirty="0">
              <a:latin typeface="Times New Roman" panose="02020603050405020304" pitchFamily="18" charset="0"/>
            </a:endParaRPr>
          </a:p>
        </p:txBody>
      </p:sp>
      <p:sp>
        <p:nvSpPr>
          <p:cNvPr id="61447" name="Text Box 7"/>
          <p:cNvSpPr txBox="1"/>
          <p:nvPr/>
        </p:nvSpPr>
        <p:spPr>
          <a:xfrm>
            <a:off x="3505200" y="3352800"/>
            <a:ext cx="6096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solidFill>
                  <a:srgbClr val="D842CD"/>
                </a:solidFill>
                <a:latin typeface="Times New Roman" panose="02020603050405020304" pitchFamily="18" charset="0"/>
              </a:rPr>
              <a:t>bt</a:t>
            </a:r>
            <a:endParaRPr lang="en-US" altLang="zh-CN" sz="2400" b="1" dirty="0">
              <a:solidFill>
                <a:srgbClr val="D842CD"/>
              </a:solidFill>
              <a:latin typeface="Times New Roman" panose="02020603050405020304" pitchFamily="18" charset="0"/>
            </a:endParaRPr>
          </a:p>
        </p:txBody>
      </p:sp>
      <p:sp>
        <p:nvSpPr>
          <p:cNvPr id="61448" name="Line 8"/>
          <p:cNvSpPr/>
          <p:nvPr/>
        </p:nvSpPr>
        <p:spPr>
          <a:xfrm flipH="1">
            <a:off x="3200400" y="4038600"/>
            <a:ext cx="304800" cy="533400"/>
          </a:xfrm>
          <a:prstGeom prst="line">
            <a:avLst/>
          </a:prstGeom>
          <a:ln w="9525" cap="flat" cmpd="sng">
            <a:solidFill>
              <a:schemeClr val="tx1"/>
            </a:solidFill>
            <a:prstDash val="solid"/>
            <a:miter/>
            <a:headEnd type="none" w="med" len="med"/>
            <a:tailEnd type="none" w="med" len="med"/>
          </a:ln>
        </p:spPr>
      </p:sp>
      <p:sp>
        <p:nvSpPr>
          <p:cNvPr id="61449" name="Line 9"/>
          <p:cNvSpPr/>
          <p:nvPr/>
        </p:nvSpPr>
        <p:spPr>
          <a:xfrm>
            <a:off x="3886200" y="4038600"/>
            <a:ext cx="228600" cy="533400"/>
          </a:xfrm>
          <a:prstGeom prst="line">
            <a:avLst/>
          </a:prstGeom>
          <a:ln w="9525" cap="flat" cmpd="sng">
            <a:solidFill>
              <a:schemeClr val="tx1"/>
            </a:solidFill>
            <a:prstDash val="solid"/>
            <a:miter/>
            <a:headEnd type="none" w="med" len="med"/>
            <a:tailEnd type="none" w="med" len="med"/>
          </a:ln>
        </p:spPr>
      </p:sp>
      <p:sp>
        <p:nvSpPr>
          <p:cNvPr id="61450" name="AutoShape 10"/>
          <p:cNvSpPr/>
          <p:nvPr/>
        </p:nvSpPr>
        <p:spPr>
          <a:xfrm>
            <a:off x="2514600" y="4495800"/>
            <a:ext cx="76200" cy="1143000"/>
          </a:xfrm>
          <a:prstGeom prst="leftBrace">
            <a:avLst>
              <a:gd name="adj1" fmla="val 125000"/>
              <a:gd name="adj2" fmla="val 50000"/>
            </a:avLst>
          </a:prstGeom>
          <a:noFill/>
          <a:ln w="2857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1451" name="AutoShape 11"/>
          <p:cNvSpPr/>
          <p:nvPr/>
        </p:nvSpPr>
        <p:spPr>
          <a:xfrm>
            <a:off x="4648200" y="4495800"/>
            <a:ext cx="76200" cy="1143000"/>
          </a:xfrm>
          <a:prstGeom prst="rightBrace">
            <a:avLst>
              <a:gd name="adj1" fmla="val 125000"/>
              <a:gd name="adj2" fmla="val 50000"/>
            </a:avLst>
          </a:prstGeom>
          <a:noFill/>
          <a:ln w="2857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1452" name="Text Box 12"/>
          <p:cNvSpPr txBox="1"/>
          <p:nvPr/>
        </p:nvSpPr>
        <p:spPr>
          <a:xfrm>
            <a:off x="1981200" y="4876800"/>
            <a:ext cx="457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hl</a:t>
            </a:r>
            <a:endParaRPr lang="en-US" altLang="zh-CN" sz="2400" b="1" dirty="0">
              <a:latin typeface="Times New Roman" panose="02020603050405020304" pitchFamily="18" charset="0"/>
            </a:endParaRPr>
          </a:p>
        </p:txBody>
      </p:sp>
      <p:sp>
        <p:nvSpPr>
          <p:cNvPr id="61453" name="Text Box 13"/>
          <p:cNvSpPr txBox="1"/>
          <p:nvPr/>
        </p:nvSpPr>
        <p:spPr>
          <a:xfrm>
            <a:off x="4800600" y="4876800"/>
            <a:ext cx="5334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hr</a:t>
            </a:r>
            <a:endParaRPr lang="en-US" altLang="zh-CN" sz="2400" b="1" dirty="0">
              <a:latin typeface="Times New Roman" panose="02020603050405020304" pitchFamily="18" charset="0"/>
            </a:endParaRPr>
          </a:p>
        </p:txBody>
      </p:sp>
      <p:sp>
        <p:nvSpPr>
          <p:cNvPr id="61454" name="AutoShape 14"/>
          <p:cNvSpPr/>
          <p:nvPr/>
        </p:nvSpPr>
        <p:spPr>
          <a:xfrm>
            <a:off x="5334000" y="3657600"/>
            <a:ext cx="76200" cy="2133600"/>
          </a:xfrm>
          <a:prstGeom prst="rightBrace">
            <a:avLst>
              <a:gd name="adj1" fmla="val 233333"/>
              <a:gd name="adj2" fmla="val 50000"/>
            </a:avLst>
          </a:prstGeom>
          <a:noFill/>
          <a:ln w="2857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1455" name="Text Box 15"/>
          <p:cNvSpPr txBox="1"/>
          <p:nvPr/>
        </p:nvSpPr>
        <p:spPr>
          <a:xfrm>
            <a:off x="5486400" y="4495800"/>
            <a:ext cx="30480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High=max(hl+hr)+1</a:t>
            </a:r>
            <a:endParaRPr lang="en-US" altLang="zh-CN" sz="2400" b="1"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3"/>
          <p:cNvSpPr txBox="1"/>
          <p:nvPr/>
        </p:nvSpPr>
        <p:spPr>
          <a:xfrm>
            <a:off x="457200" y="260350"/>
            <a:ext cx="83820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后序遍历求二叉树的高度递归算法：</a:t>
            </a:r>
            <a:endParaRPr lang="zh-CN" altLang="en-US" sz="3200" b="1" dirty="0">
              <a:latin typeface="黑体" panose="02010609060101010101" pitchFamily="2" charset="-122"/>
              <a:ea typeface="黑体" panose="02010609060101010101" pitchFamily="2" charset="-122"/>
            </a:endParaRPr>
          </a:p>
        </p:txBody>
      </p:sp>
      <p:sp>
        <p:nvSpPr>
          <p:cNvPr id="62467" name="Text Box 4"/>
          <p:cNvSpPr txBox="1"/>
          <p:nvPr/>
        </p:nvSpPr>
        <p:spPr>
          <a:xfrm>
            <a:off x="107950" y="1052513"/>
            <a:ext cx="8928100" cy="547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int PostTreeDepth(BiTree bt)   /* </a:t>
            </a:r>
            <a:r>
              <a:rPr lang="zh-CN" altLang="en-US" sz="2000" b="1" dirty="0">
                <a:latin typeface="Times New Roman" panose="02020603050405020304" pitchFamily="18" charset="0"/>
              </a:rPr>
              <a:t>后序遍历求二叉树的高度递归算法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int hl,hr,max;</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if(bt!=NULL)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hl=PostTreeDepth(bt-&gt;LChild);              /* </a:t>
            </a:r>
            <a:r>
              <a:rPr lang="zh-CN" altLang="en-US" sz="2000" b="1" dirty="0">
                <a:latin typeface="Times New Roman" panose="02020603050405020304" pitchFamily="18" charset="0"/>
              </a:rPr>
              <a:t>求左子树的深度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hr=PostTreeDepth(bt-&gt;RChild);             /* </a:t>
            </a:r>
            <a:r>
              <a:rPr lang="zh-CN" altLang="en-US" sz="2000" b="1" dirty="0">
                <a:latin typeface="Times New Roman" panose="02020603050405020304" pitchFamily="18" charset="0"/>
              </a:rPr>
              <a:t>求右子树的深度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max=hl&gt;hr?hl:hr;                                     /* </a:t>
            </a:r>
            <a:r>
              <a:rPr lang="zh-CN" altLang="en-US" sz="2000" b="1" dirty="0">
                <a:latin typeface="Times New Roman" panose="02020603050405020304" pitchFamily="18" charset="0"/>
              </a:rPr>
              <a:t>得到左、右子树深度较大者*</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return(max+1);                                         /* </a:t>
            </a:r>
            <a:r>
              <a:rPr lang="zh-CN" altLang="en-US" sz="2000" b="1" dirty="0">
                <a:latin typeface="Times New Roman" panose="02020603050405020304" pitchFamily="18" charset="0"/>
              </a:rPr>
              <a:t>返回树的深度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 return(0);                                              /* </a:t>
            </a:r>
            <a:r>
              <a:rPr lang="zh-CN" altLang="en-US" sz="2000" b="1" dirty="0">
                <a:latin typeface="Times New Roman" panose="02020603050405020304" pitchFamily="18" charset="0"/>
              </a:rPr>
              <a:t>如果是空树，则返回</a:t>
            </a:r>
            <a:r>
              <a:rPr lang="en-US" altLang="zh-CN" sz="2000" b="1" dirty="0">
                <a:latin typeface="Times New Roman" panose="02020603050405020304" pitchFamily="18" charset="0"/>
              </a:rPr>
              <a:t>0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2"/>
          <p:cNvSpPr txBox="1"/>
          <p:nvPr/>
        </p:nvSpPr>
        <p:spPr>
          <a:xfrm>
            <a:off x="323850" y="215900"/>
            <a:ext cx="83820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6. </a:t>
            </a:r>
            <a:r>
              <a:rPr lang="zh-CN" altLang="en-US" sz="3200" b="1" dirty="0">
                <a:latin typeface="黑体" panose="02010609060101010101" pitchFamily="2" charset="-122"/>
                <a:ea typeface="黑体" panose="02010609060101010101" pitchFamily="2" charset="-122"/>
              </a:rPr>
              <a:t>按树状打印的二叉树</a:t>
            </a:r>
            <a:endParaRPr lang="zh-CN" altLang="en-US" sz="3200" b="1" dirty="0">
              <a:latin typeface="黑体" panose="02010609060101010101" pitchFamily="2" charset="-122"/>
              <a:ea typeface="黑体" panose="02010609060101010101" pitchFamily="2" charset="-122"/>
            </a:endParaRPr>
          </a:p>
        </p:txBody>
      </p:sp>
      <p:sp>
        <p:nvSpPr>
          <p:cNvPr id="64515" name="Text Box 3"/>
          <p:cNvSpPr txBox="1"/>
          <p:nvPr/>
        </p:nvSpPr>
        <p:spPr>
          <a:xfrm>
            <a:off x="617538" y="998538"/>
            <a:ext cx="82296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假设以二叉链表存储的二叉树中，每个结点所含数据元素均为单字母，要求实现如下图的打印结果。</a:t>
            </a:r>
            <a:endParaRPr lang="zh-CN" altLang="en-US" b="1" dirty="0">
              <a:latin typeface="华文仿宋" panose="02010600040101010101" pitchFamily="2" charset="-122"/>
              <a:ea typeface="华文仿宋" panose="02010600040101010101" pitchFamily="2" charset="-122"/>
            </a:endParaRPr>
          </a:p>
        </p:txBody>
      </p:sp>
      <p:grpSp>
        <p:nvGrpSpPr>
          <p:cNvPr id="64516" name="Group 25"/>
          <p:cNvGrpSpPr/>
          <p:nvPr/>
        </p:nvGrpSpPr>
        <p:grpSpPr>
          <a:xfrm>
            <a:off x="1600200" y="2362200"/>
            <a:ext cx="5334000" cy="2327275"/>
            <a:chOff x="1056" y="1680"/>
            <a:chExt cx="3360" cy="1466"/>
          </a:xfrm>
        </p:grpSpPr>
        <p:grpSp>
          <p:nvGrpSpPr>
            <p:cNvPr id="64518" name="Group 15"/>
            <p:cNvGrpSpPr/>
            <p:nvPr/>
          </p:nvGrpSpPr>
          <p:grpSpPr>
            <a:xfrm>
              <a:off x="1056" y="1680"/>
              <a:ext cx="1200" cy="1466"/>
              <a:chOff x="1056" y="1920"/>
              <a:chExt cx="1200" cy="1613"/>
            </a:xfrm>
          </p:grpSpPr>
          <p:sp>
            <p:nvSpPr>
              <p:cNvPr id="64527" name="Text Box 4"/>
              <p:cNvSpPr txBox="1"/>
              <p:nvPr/>
            </p:nvSpPr>
            <p:spPr>
              <a:xfrm>
                <a:off x="1488" y="1920"/>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64528" name="Text Box 5"/>
              <p:cNvSpPr txBox="1"/>
              <p:nvPr/>
            </p:nvSpPr>
            <p:spPr>
              <a:xfrm>
                <a:off x="1056" y="2352"/>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64529" name="Text Box 6"/>
              <p:cNvSpPr txBox="1"/>
              <p:nvPr/>
            </p:nvSpPr>
            <p:spPr>
              <a:xfrm>
                <a:off x="1824" y="2352"/>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64530" name="Text Box 7"/>
              <p:cNvSpPr txBox="1"/>
              <p:nvPr/>
            </p:nvSpPr>
            <p:spPr>
              <a:xfrm>
                <a:off x="1200" y="2784"/>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64531" name="Text Box 8"/>
              <p:cNvSpPr txBox="1"/>
              <p:nvPr/>
            </p:nvSpPr>
            <p:spPr>
              <a:xfrm>
                <a:off x="1680" y="2784"/>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E</a:t>
                </a:r>
                <a:endParaRPr lang="en-US" altLang="zh-CN" sz="2400" b="1" dirty="0">
                  <a:latin typeface="Times New Roman" panose="02020603050405020304" pitchFamily="18" charset="0"/>
                </a:endParaRPr>
              </a:p>
            </p:txBody>
          </p:sp>
          <p:sp>
            <p:nvSpPr>
              <p:cNvPr id="64532" name="Text Box 9"/>
              <p:cNvSpPr txBox="1"/>
              <p:nvPr/>
            </p:nvSpPr>
            <p:spPr>
              <a:xfrm>
                <a:off x="1968" y="3216"/>
                <a:ext cx="288" cy="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64533" name="Line 10"/>
              <p:cNvSpPr/>
              <p:nvPr/>
            </p:nvSpPr>
            <p:spPr>
              <a:xfrm flipH="1">
                <a:off x="1248" y="2112"/>
                <a:ext cx="288" cy="336"/>
              </a:xfrm>
              <a:prstGeom prst="line">
                <a:avLst/>
              </a:prstGeom>
              <a:ln w="9525" cap="flat" cmpd="sng">
                <a:solidFill>
                  <a:schemeClr val="tx1"/>
                </a:solidFill>
                <a:prstDash val="solid"/>
                <a:miter/>
                <a:headEnd type="none" w="med" len="med"/>
                <a:tailEnd type="none" w="med" len="med"/>
              </a:ln>
            </p:spPr>
          </p:sp>
          <p:sp>
            <p:nvSpPr>
              <p:cNvPr id="64534" name="Line 11"/>
              <p:cNvSpPr/>
              <p:nvPr/>
            </p:nvSpPr>
            <p:spPr>
              <a:xfrm>
                <a:off x="1632" y="2160"/>
                <a:ext cx="288" cy="288"/>
              </a:xfrm>
              <a:prstGeom prst="line">
                <a:avLst/>
              </a:prstGeom>
              <a:ln w="9525" cap="flat" cmpd="sng">
                <a:solidFill>
                  <a:schemeClr val="tx1"/>
                </a:solidFill>
                <a:prstDash val="solid"/>
                <a:miter/>
                <a:headEnd type="none" w="med" len="med"/>
                <a:tailEnd type="none" w="med" len="med"/>
              </a:ln>
            </p:spPr>
          </p:sp>
          <p:sp>
            <p:nvSpPr>
              <p:cNvPr id="64535" name="Line 12"/>
              <p:cNvSpPr/>
              <p:nvPr/>
            </p:nvSpPr>
            <p:spPr>
              <a:xfrm>
                <a:off x="1200" y="2544"/>
                <a:ext cx="96" cy="288"/>
              </a:xfrm>
              <a:prstGeom prst="line">
                <a:avLst/>
              </a:prstGeom>
              <a:ln w="9525" cap="flat" cmpd="sng">
                <a:solidFill>
                  <a:schemeClr val="tx1"/>
                </a:solidFill>
                <a:prstDash val="solid"/>
                <a:miter/>
                <a:headEnd type="none" w="med" len="med"/>
                <a:tailEnd type="none" w="med" len="med"/>
              </a:ln>
            </p:spPr>
          </p:sp>
          <p:sp>
            <p:nvSpPr>
              <p:cNvPr id="64536" name="Line 13"/>
              <p:cNvSpPr/>
              <p:nvPr/>
            </p:nvSpPr>
            <p:spPr>
              <a:xfrm flipH="1">
                <a:off x="1776" y="2592"/>
                <a:ext cx="144" cy="240"/>
              </a:xfrm>
              <a:prstGeom prst="line">
                <a:avLst/>
              </a:prstGeom>
              <a:ln w="9525" cap="flat" cmpd="sng">
                <a:solidFill>
                  <a:schemeClr val="tx1"/>
                </a:solidFill>
                <a:prstDash val="solid"/>
                <a:miter/>
                <a:headEnd type="none" w="med" len="med"/>
                <a:tailEnd type="none" w="med" len="med"/>
              </a:ln>
            </p:spPr>
          </p:sp>
          <p:sp>
            <p:nvSpPr>
              <p:cNvPr id="64537" name="Line 14"/>
              <p:cNvSpPr/>
              <p:nvPr/>
            </p:nvSpPr>
            <p:spPr>
              <a:xfrm>
                <a:off x="1824" y="3024"/>
                <a:ext cx="240" cy="240"/>
              </a:xfrm>
              <a:prstGeom prst="line">
                <a:avLst/>
              </a:prstGeom>
              <a:ln w="9525" cap="flat" cmpd="sng">
                <a:solidFill>
                  <a:schemeClr val="tx1"/>
                </a:solidFill>
                <a:prstDash val="solid"/>
                <a:miter/>
                <a:headEnd type="none" w="med" len="med"/>
                <a:tailEnd type="none" w="med" len="med"/>
              </a:ln>
            </p:spPr>
          </p:sp>
        </p:grpSp>
        <p:sp>
          <p:nvSpPr>
            <p:cNvPr id="64519" name="Text Box 16"/>
            <p:cNvSpPr txBox="1"/>
            <p:nvPr/>
          </p:nvSpPr>
          <p:spPr>
            <a:xfrm>
              <a:off x="2160" y="2160"/>
              <a:ext cx="57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输出</a:t>
              </a:r>
              <a:endParaRPr lang="zh-CN" altLang="en-US" sz="2400" b="1" dirty="0">
                <a:latin typeface="Times New Roman" panose="02020603050405020304" pitchFamily="18" charset="0"/>
              </a:endParaRPr>
            </a:p>
          </p:txBody>
        </p:sp>
        <p:grpSp>
          <p:nvGrpSpPr>
            <p:cNvPr id="64520" name="Group 24"/>
            <p:cNvGrpSpPr/>
            <p:nvPr/>
          </p:nvGrpSpPr>
          <p:grpSpPr>
            <a:xfrm>
              <a:off x="3360" y="1680"/>
              <a:ext cx="1056" cy="1392"/>
              <a:chOff x="3360" y="1872"/>
              <a:chExt cx="1056" cy="1392"/>
            </a:xfrm>
          </p:grpSpPr>
          <p:sp>
            <p:nvSpPr>
              <p:cNvPr id="64521" name="Text Box 17"/>
              <p:cNvSpPr txBox="1"/>
              <p:nvPr/>
            </p:nvSpPr>
            <p:spPr>
              <a:xfrm>
                <a:off x="3648" y="1872"/>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64522" name="Text Box 18"/>
              <p:cNvSpPr txBox="1"/>
              <p:nvPr/>
            </p:nvSpPr>
            <p:spPr>
              <a:xfrm>
                <a:off x="4128" y="2064"/>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64523" name="Text Box 19"/>
              <p:cNvSpPr txBox="1"/>
              <p:nvPr/>
            </p:nvSpPr>
            <p:spPr>
              <a:xfrm>
                <a:off x="3360" y="2352"/>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64524" name="Text Box 20"/>
              <p:cNvSpPr txBox="1"/>
              <p:nvPr/>
            </p:nvSpPr>
            <p:spPr>
              <a:xfrm>
                <a:off x="3888" y="2352"/>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E</a:t>
                </a:r>
                <a:endParaRPr lang="en-US" altLang="zh-CN" sz="2400" b="1" dirty="0">
                  <a:latin typeface="Times New Roman" panose="02020603050405020304" pitchFamily="18" charset="0"/>
                </a:endParaRPr>
              </a:p>
            </p:txBody>
          </p:sp>
          <p:sp>
            <p:nvSpPr>
              <p:cNvPr id="64525" name="Text Box 22"/>
              <p:cNvSpPr txBox="1"/>
              <p:nvPr/>
            </p:nvSpPr>
            <p:spPr>
              <a:xfrm>
                <a:off x="3888" y="2736"/>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64526" name="Text Box 23"/>
              <p:cNvSpPr txBox="1"/>
              <p:nvPr/>
            </p:nvSpPr>
            <p:spPr>
              <a:xfrm>
                <a:off x="3648" y="2976"/>
                <a:ext cx="288"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grpSp>
      </p:grpSp>
      <p:sp>
        <p:nvSpPr>
          <p:cNvPr id="64517" name="Text Box 26"/>
          <p:cNvSpPr txBox="1"/>
          <p:nvPr/>
        </p:nvSpPr>
        <p:spPr>
          <a:xfrm>
            <a:off x="323850" y="4800600"/>
            <a:ext cx="85153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dirty="0">
                <a:latin typeface="华文仿宋" panose="02010600040101010101" pitchFamily="2" charset="-122"/>
                <a:ea typeface="华文仿宋" panose="02010600040101010101" pitchFamily="2" charset="-122"/>
              </a:rPr>
              <a:t>分析：这是二叉树的横向显示问题，横向显示应是竖向显示的</a:t>
            </a:r>
            <a:r>
              <a:rPr lang="en-US" altLang="zh-CN" sz="2400" dirty="0">
                <a:latin typeface="华文仿宋" panose="02010600040101010101" pitchFamily="2" charset="-122"/>
                <a:ea typeface="华文仿宋" panose="02010600040101010101" pitchFamily="2" charset="-122"/>
              </a:rPr>
              <a:t>90</a:t>
            </a:r>
            <a:r>
              <a:rPr lang="en-US" altLang="zh-CN" sz="2400" baseline="300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旋转，又由于二叉树的横向显示算法一定是中序遍历算法，所以把横向显示的二叉树算法改为</a:t>
            </a:r>
            <a:r>
              <a:rPr lang="en-US" altLang="zh-CN" sz="2400" dirty="0">
                <a:latin typeface="华文仿宋" panose="02010600040101010101" pitchFamily="2" charset="-122"/>
                <a:ea typeface="华文仿宋" panose="02010600040101010101" pitchFamily="2" charset="-122"/>
              </a:rPr>
              <a:t>RDL</a:t>
            </a:r>
            <a:r>
              <a:rPr lang="zh-CN" altLang="en-US" sz="2400" dirty="0">
                <a:latin typeface="华文仿宋" panose="02010600040101010101" pitchFamily="2" charset="-122"/>
                <a:ea typeface="华文仿宋" panose="02010600040101010101" pitchFamily="2" charset="-122"/>
              </a:rPr>
              <a:t>结构，实现算法为</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80962" name="内容占位符 680961"/>
          <p:cNvGraphicFramePr/>
          <p:nvPr>
            <p:ph idx="4294967295"/>
          </p:nvPr>
        </p:nvGraphicFramePr>
        <p:xfrm>
          <a:off x="503238" y="1665288"/>
          <a:ext cx="8101013" cy="4392613"/>
        </p:xfrm>
        <a:graphic>
          <a:graphicData uri="http://schemas.openxmlformats.org/drawingml/2006/table">
            <a:tbl>
              <a:tblPr/>
              <a:tblGrid>
                <a:gridCol w="3852863"/>
                <a:gridCol w="4248150"/>
              </a:tblGrid>
              <a:tr h="619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3200" b="1" dirty="0">
                          <a:solidFill>
                            <a:srgbClr val="364FCA"/>
                          </a:solidFill>
                          <a:ea typeface="楷体_GB2312" pitchFamily="49" charset="-122"/>
                        </a:rPr>
                        <a:t>线性结构</a:t>
                      </a:r>
                      <a:endParaRPr lang="zh-CN" altLang="en-US" sz="3200" b="1" dirty="0">
                        <a:solidFill>
                          <a:srgbClr val="364FCA"/>
                        </a:solidFill>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3200" b="1" dirty="0">
                          <a:solidFill>
                            <a:srgbClr val="364FCA"/>
                          </a:solidFill>
                          <a:ea typeface="楷体_GB2312" pitchFamily="49" charset="-122"/>
                        </a:rPr>
                        <a:t>树结构</a:t>
                      </a:r>
                      <a:endParaRPr lang="zh-CN" altLang="en-US" sz="3200" b="1" dirty="0">
                        <a:solidFill>
                          <a:srgbClr val="364FCA"/>
                        </a:solidFill>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11049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存在唯一的没有前驱的</a:t>
                      </a:r>
                      <a:endParaRPr lang="zh-CN" altLang="en-US" b="1" dirty="0">
                        <a:ea typeface="楷体_GB2312" pitchFamily="49" charset="-122"/>
                      </a:endParaRPr>
                    </a:p>
                    <a:p>
                      <a:pPr marL="0" lvl="0" indent="0">
                        <a:buNone/>
                      </a:pPr>
                      <a:r>
                        <a:rPr lang="zh-CN" altLang="en-US" b="1" dirty="0">
                          <a:ea typeface="楷体_GB2312" pitchFamily="49" charset="-122"/>
                        </a:rPr>
                        <a:t>“首元素”</a:t>
                      </a:r>
                      <a:endParaRPr lang="zh-CN" altLang="en-US" b="1" dirty="0">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存在唯一的没有前驱的</a:t>
                      </a:r>
                      <a:endParaRPr lang="zh-CN" altLang="en-US" b="1" dirty="0">
                        <a:ea typeface="楷体_GB2312" pitchFamily="49" charset="-122"/>
                      </a:endParaRPr>
                    </a:p>
                    <a:p>
                      <a:pPr marL="0" lvl="0" indent="0">
                        <a:buNone/>
                      </a:pPr>
                      <a:r>
                        <a:rPr lang="zh-CN" altLang="en-US" b="1" dirty="0">
                          <a:ea typeface="楷体_GB2312" pitchFamily="49" charset="-122"/>
                        </a:rPr>
                        <a:t>“根结点”</a:t>
                      </a:r>
                      <a:endParaRPr lang="zh-CN" altLang="en-US" b="1" dirty="0">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11049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存在唯一的没有后继的</a:t>
                      </a:r>
                      <a:endParaRPr lang="zh-CN" altLang="en-US" b="1" dirty="0">
                        <a:ea typeface="楷体_GB2312" pitchFamily="49" charset="-122"/>
                      </a:endParaRPr>
                    </a:p>
                    <a:p>
                      <a:pPr marL="0" lvl="0" indent="0">
                        <a:buNone/>
                      </a:pPr>
                      <a:r>
                        <a:rPr lang="zh-CN" altLang="en-US" b="1" dirty="0">
                          <a:ea typeface="楷体_GB2312" pitchFamily="49" charset="-122"/>
                        </a:rPr>
                        <a:t>“尾元素”</a:t>
                      </a:r>
                      <a:endParaRPr lang="zh-CN" altLang="en-US" b="1" dirty="0">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存在多个没有后继的</a:t>
                      </a:r>
                      <a:endParaRPr lang="zh-CN" altLang="en-US" b="1" dirty="0">
                        <a:ea typeface="楷体_GB2312" pitchFamily="49" charset="-122"/>
                      </a:endParaRPr>
                    </a:p>
                    <a:p>
                      <a:pPr marL="0" lvl="0" indent="0">
                        <a:buNone/>
                      </a:pPr>
                      <a:r>
                        <a:rPr lang="zh-CN" altLang="en-US" b="1" dirty="0">
                          <a:ea typeface="楷体_GB2312" pitchFamily="49" charset="-122"/>
                        </a:rPr>
                        <a:t>“叶子”</a:t>
                      </a:r>
                      <a:endParaRPr lang="zh-CN" altLang="en-US" b="1" dirty="0">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15636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其余元素均存在唯一的“前驱元素”和唯一的“后继元素”</a:t>
                      </a:r>
                      <a:endParaRPr lang="zh-CN" altLang="en-US" b="1" dirty="0">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ea typeface="楷体_GB2312" pitchFamily="49" charset="-122"/>
                        </a:rPr>
                        <a:t>其余结点均存在唯一的</a:t>
                      </a:r>
                      <a:endParaRPr lang="zh-CN" altLang="en-US" b="1" dirty="0">
                        <a:ea typeface="楷体_GB2312" pitchFamily="49" charset="-122"/>
                      </a:endParaRPr>
                    </a:p>
                    <a:p>
                      <a:pPr marL="0" lvl="0" indent="0">
                        <a:buNone/>
                      </a:pPr>
                      <a:r>
                        <a:rPr lang="zh-CN" altLang="en-US" b="1" dirty="0">
                          <a:ea typeface="楷体_GB2312" pitchFamily="49" charset="-122"/>
                        </a:rPr>
                        <a:t>“前驱（双亲）结点”和多个“后继（孩子）结点”</a:t>
                      </a:r>
                      <a:endParaRPr lang="zh-CN" altLang="en-US" b="1" dirty="0">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CC"/>
                    </a:solidFill>
                  </a:tcPr>
                </a:tc>
              </a:tr>
            </a:tbl>
          </a:graphicData>
        </a:graphic>
      </p:graphicFrame>
      <p:sp>
        <p:nvSpPr>
          <p:cNvPr id="680979" name="文本框 680978"/>
          <p:cNvSpPr txBox="1"/>
          <p:nvPr/>
        </p:nvSpPr>
        <p:spPr>
          <a:xfrm>
            <a:off x="971550" y="657225"/>
            <a:ext cx="7488238" cy="701675"/>
          </a:xfrm>
          <a:prstGeom prst="rect">
            <a:avLst/>
          </a:prstGeom>
          <a:noFill/>
          <a:ln w="9525">
            <a:noFill/>
          </a:ln>
        </p:spPr>
        <p:txBody>
          <a:bodyPr>
            <a:spAutoFit/>
          </a:bodyPr>
          <a:p>
            <a:r>
              <a:rPr lang="zh-CN" altLang="en-US" sz="4000" b="1" dirty="0">
                <a:solidFill>
                  <a:srgbClr val="A50021"/>
                </a:solidFill>
                <a:latin typeface="Times New Roman" panose="02020603050405020304" pitchFamily="18" charset="0"/>
                <a:ea typeface="楷体_GB2312" pitchFamily="49" charset="-122"/>
              </a:rPr>
              <a:t>树结构和线性结构作如下对照：</a:t>
            </a:r>
            <a:endParaRPr lang="zh-CN" altLang="en-US" sz="4000" b="1" dirty="0">
              <a:solidFill>
                <a:srgbClr val="A50021"/>
              </a:solidFill>
              <a:latin typeface="Times New Roman" panose="02020603050405020304" pitchFamily="18" charset="0"/>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0979"/>
                                        </p:tgtEl>
                                        <p:attrNameLst>
                                          <p:attrName>style.visibility</p:attrName>
                                        </p:attrNameLst>
                                      </p:cBhvr>
                                      <p:to>
                                        <p:strVal val="visible"/>
                                      </p:to>
                                    </p:set>
                                    <p:anim calcmode="lin" valueType="num">
                                      <p:cBhvr additive="base">
                                        <p:cTn id="7" dur="500" fill="hold"/>
                                        <p:tgtEl>
                                          <p:spTgt spid="680979"/>
                                        </p:tgtEl>
                                        <p:attrNameLst>
                                          <p:attrName>ppt_x</p:attrName>
                                        </p:attrNameLst>
                                      </p:cBhvr>
                                      <p:tavLst>
                                        <p:tav tm="0">
                                          <p:val>
                                            <p:strVal val="0-#ppt_w/2"/>
                                          </p:val>
                                        </p:tav>
                                        <p:tav tm="100000">
                                          <p:val>
                                            <p:strVal val="#ppt_x"/>
                                          </p:val>
                                        </p:tav>
                                      </p:tavLst>
                                    </p:anim>
                                    <p:anim calcmode="lin" valueType="num">
                                      <p:cBhvr additive="base">
                                        <p:cTn id="8" dur="500" fill="hold"/>
                                        <p:tgtEl>
                                          <p:spTgt spid="680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80962"/>
                                        </p:tgtEl>
                                        <p:attrNameLst>
                                          <p:attrName>style.visibility</p:attrName>
                                        </p:attrNameLst>
                                      </p:cBhvr>
                                      <p:to>
                                        <p:strVal val="visible"/>
                                      </p:to>
                                    </p:set>
                                    <p:animEffect transition="in" filter="box(in)">
                                      <p:cBhvr>
                                        <p:cTn id="13" dur="500"/>
                                        <p:tgtEl>
                                          <p:spTgt spid="68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7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2"/>
          <p:cNvSpPr txBox="1"/>
          <p:nvPr/>
        </p:nvSpPr>
        <p:spPr>
          <a:xfrm>
            <a:off x="0" y="260350"/>
            <a:ext cx="8807450" cy="63404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dirty="0">
                <a:latin typeface="Times New Roman" panose="02020603050405020304" pitchFamily="18" charset="0"/>
              </a:rPr>
              <a:t>void PrintTree(TreeNode Boot,int nLayer)  </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 </a:t>
            </a:r>
            <a:r>
              <a:rPr lang="zh-CN" altLang="en-US" dirty="0">
                <a:latin typeface="Times New Roman" panose="02020603050405020304" pitchFamily="18" charset="0"/>
              </a:rPr>
              <a:t>竖向树状打印的二叉树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if(Boot= =NULL) return;</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PrintTree(Boot-&gt;pRight,nLayer+1);</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for(int i=0;i&lt;nLayer;i++)</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printf(“  ”);</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printf(“%c\n”,Boot-&gt;ch);</a:t>
            </a:r>
            <a:endParaRPr lang="en-US" altLang="zh-CN"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dirty="0">
                <a:latin typeface="Times New Roman" panose="02020603050405020304" pitchFamily="18" charset="0"/>
              </a:rPr>
              <a:t>        PrintTree(Boot-&gt;pLeft,nLayer+1);</a:t>
            </a:r>
            <a:endParaRPr lang="en-US" altLang="zh-CN" dirty="0">
              <a:latin typeface="Times New Roman" panose="02020603050405020304" pitchFamily="18" charset="0"/>
            </a:endParaRPr>
          </a:p>
          <a:p>
            <a:pPr marL="0" lvl="0" indent="0" eaLnBrk="1" hangingPunct="1">
              <a:lnSpc>
                <a:spcPct val="100000"/>
              </a:lnSpc>
              <a:spcBef>
                <a:spcPct val="50000"/>
              </a:spcBef>
              <a:buFontTx/>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0" y="90805"/>
            <a:ext cx="83058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cs typeface="黑体" panose="02010609060101010101" pitchFamily="2" charset="-122"/>
              </a:rPr>
              <a:t>6.3.3  </a:t>
            </a:r>
            <a:r>
              <a:rPr lang="zh-CN" altLang="en-US" sz="3200" b="1" dirty="0">
                <a:latin typeface="黑体" panose="02010609060101010101" pitchFamily="2" charset="-122"/>
                <a:ea typeface="黑体" panose="02010609060101010101" pitchFamily="2" charset="-122"/>
                <a:cs typeface="黑体" panose="02010609060101010101" pitchFamily="2" charset="-122"/>
              </a:rPr>
              <a:t>基于栈的递归消除</a:t>
            </a:r>
            <a:endParaRPr lang="zh-CN" altLang="en-US" sz="3200" b="1" dirty="0">
              <a:latin typeface="黑体" panose="02010609060101010101" pitchFamily="2" charset="-122"/>
              <a:ea typeface="黑体" panose="02010609060101010101" pitchFamily="2" charset="-122"/>
              <a:cs typeface="黑体" panose="02010609060101010101" pitchFamily="2" charset="-122"/>
            </a:endParaRPr>
          </a:p>
        </p:txBody>
      </p:sp>
      <p:sp>
        <p:nvSpPr>
          <p:cNvPr id="44035" name="Text Box 3"/>
          <p:cNvSpPr txBox="1"/>
          <p:nvPr/>
        </p:nvSpPr>
        <p:spPr>
          <a:xfrm>
            <a:off x="457200" y="3422650"/>
            <a:ext cx="83820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1</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中序遍历二叉树的非递归算法</a:t>
            </a:r>
            <a:endParaRPr lang="zh-CN" altLang="en-US" b="1" dirty="0">
              <a:solidFill>
                <a:srgbClr val="FF0000"/>
              </a:solidFill>
              <a:latin typeface="Times New Roman" panose="02020603050405020304" pitchFamily="18" charset="0"/>
            </a:endParaRPr>
          </a:p>
        </p:txBody>
      </p:sp>
      <p:sp>
        <p:nvSpPr>
          <p:cNvPr id="44036" name="Text Box 4"/>
          <p:cNvSpPr txBox="1"/>
          <p:nvPr/>
        </p:nvSpPr>
        <p:spPr>
          <a:xfrm>
            <a:off x="55245" y="3995420"/>
            <a:ext cx="903287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宋体" panose="02010600030101010101" pitchFamily="2" charset="-122"/>
              </a:rPr>
              <a:t>   </a:t>
            </a:r>
            <a:r>
              <a:rPr lang="en-US" altLang="zh-CN" dirty="0">
                <a:latin typeface="宋体" panose="02010600030101010101" pitchFamily="2" charset="-122"/>
              </a:rPr>
              <a:t> </a:t>
            </a:r>
            <a:r>
              <a:rPr lang="zh-CN" altLang="en-US" dirty="0">
                <a:latin typeface="宋体" panose="02010600030101010101" pitchFamily="2" charset="-122"/>
              </a:rPr>
              <a:t>首先应用递归进层的三件事与递归退层的三件事的原则</a:t>
            </a:r>
            <a:r>
              <a:rPr lang="en-US" altLang="zh-CN" dirty="0">
                <a:latin typeface="Times New Roman" panose="02020603050405020304" pitchFamily="18" charset="0"/>
              </a:rPr>
              <a:t>,</a:t>
            </a:r>
            <a:r>
              <a:rPr lang="zh-CN" altLang="en-US" dirty="0">
                <a:latin typeface="宋体" panose="02010600030101010101" pitchFamily="2" charset="-122"/>
              </a:rPr>
              <a:t>直接先给出中序遍历二叉树的非递归算法基本实现思路。</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44037" name="Text Box 5"/>
          <p:cNvSpPr txBox="1"/>
          <p:nvPr/>
        </p:nvSpPr>
        <p:spPr>
          <a:xfrm>
            <a:off x="858520" y="6025515"/>
            <a:ext cx="8229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中序遍历二叉树的非递归算法初步如下：</a:t>
            </a:r>
            <a:endParaRPr lang="zh-CN" altLang="en-US" b="1" dirty="0">
              <a:latin typeface="Times New Roman" panose="02020603050405020304" pitchFamily="18" charset="0"/>
            </a:endParaRPr>
          </a:p>
        </p:txBody>
      </p:sp>
      <p:sp>
        <p:nvSpPr>
          <p:cNvPr id="44038" name="Text Box 6"/>
          <p:cNvSpPr txBox="1"/>
          <p:nvPr/>
        </p:nvSpPr>
        <p:spPr>
          <a:xfrm>
            <a:off x="55245" y="674370"/>
            <a:ext cx="903287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在大量复杂的情况下，递归的问题无法直接转换成循环，需要采用工作栈消除递归。工作栈提供一种控制结构，当递归算法进层时需要将信息保留；当递归算法出层时需要从栈区退出信息。</a:t>
            </a:r>
            <a:endParaRPr lang="zh-CN" altLang="en-US"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0" y="0"/>
            <a:ext cx="9049385" cy="64008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inorder(BiTree 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int i=0; p=root;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 L1:</a:t>
            </a:r>
            <a:r>
              <a:rPr lang="en-US" altLang="zh-CN" sz="2000" b="1" dirty="0">
                <a:latin typeface="Times New Roman" panose="02020603050405020304" pitchFamily="18" charset="0"/>
              </a:rPr>
              <a:t> if (p!=NULL)      </a:t>
            </a:r>
            <a:r>
              <a:rPr lang="en-US" altLang="zh-CN" sz="2000" b="1" dirty="0">
                <a:solidFill>
                  <a:srgbClr val="FF0000"/>
                </a:solidFill>
                <a:latin typeface="Times New Roman" panose="02020603050405020304" pitchFamily="18" charset="0"/>
              </a:rPr>
              <a:t> /* </a:t>
            </a:r>
            <a:r>
              <a:rPr lang="zh-CN" altLang="en-US" sz="2000" b="1" dirty="0">
                <a:solidFill>
                  <a:srgbClr val="FF0000"/>
                </a:solidFill>
                <a:latin typeface="Times New Roman" panose="02020603050405020304" pitchFamily="18" charset="0"/>
              </a:rPr>
              <a:t>遍历左子树 *</a:t>
            </a:r>
            <a:r>
              <a:rPr lang="en-US" altLang="zh-CN" sz="2000" b="1" dirty="0">
                <a:solidFill>
                  <a:srgbClr val="FF0000"/>
                </a:solidFill>
                <a:latin typeface="Times New Roman" panose="02020603050405020304" pitchFamily="18" charset="0"/>
              </a:rPr>
              <a:t>/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top=top+2;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if(top&gt;m)  return</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s[top-1]=p;            /* </a:t>
            </a:r>
            <a:r>
              <a:rPr lang="zh-CN" altLang="en-US" sz="2000" b="1" dirty="0">
                <a:latin typeface="Times New Roman" panose="02020603050405020304" pitchFamily="18" charset="0"/>
              </a:rPr>
              <a:t>本层参数进栈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s[top]=</a:t>
            </a:r>
            <a:r>
              <a:rPr lang="en-US" altLang="zh-CN" sz="2000" b="1" dirty="0">
                <a:solidFill>
                  <a:srgbClr val="FF0000"/>
                </a:solidFill>
                <a:latin typeface="Times New Roman" panose="02020603050405020304" pitchFamily="18" charset="0"/>
              </a:rPr>
              <a:t>L2</a:t>
            </a:r>
            <a:r>
              <a:rPr lang="en-US" altLang="zh-CN" sz="2000" b="1" dirty="0">
                <a:latin typeface="Times New Roman" panose="02020603050405020304" pitchFamily="18" charset="0"/>
              </a:rPr>
              <a:t>;             /* </a:t>
            </a:r>
            <a:r>
              <a:rPr lang="zh-CN" altLang="en-US" sz="2000" b="1" dirty="0">
                <a:latin typeface="Times New Roman" panose="02020603050405020304" pitchFamily="18" charset="0"/>
              </a:rPr>
              <a:t>返回地址进栈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a:t>
            </a:r>
            <a:r>
              <a:rPr lang="en-US" altLang="zh-CN" sz="2000" b="1" dirty="0">
                <a:solidFill>
                  <a:srgbClr val="FF0000"/>
                </a:solidFill>
                <a:latin typeface="Times New Roman" panose="02020603050405020304" pitchFamily="18" charset="0"/>
              </a:rPr>
              <a:t>p-&gt;LChild</a:t>
            </a:r>
            <a:r>
              <a:rPr lang="en-US" altLang="zh-CN" sz="2000" b="1" dirty="0">
                <a:latin typeface="Times New Roman" panose="02020603050405020304" pitchFamily="18" charset="0"/>
              </a:rPr>
              <a:t>;           /* </a:t>
            </a:r>
            <a:r>
              <a:rPr lang="zh-CN" altLang="en-US" sz="2000" b="1" dirty="0">
                <a:latin typeface="Times New Roman" panose="02020603050405020304" pitchFamily="18" charset="0"/>
              </a:rPr>
              <a:t>给下层参数赋值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goto L1;               /* </a:t>
            </a:r>
            <a:r>
              <a:rPr lang="zh-CN" altLang="en-US" sz="2000" b="1" dirty="0">
                <a:latin typeface="Times New Roman" panose="02020603050405020304" pitchFamily="18" charset="0"/>
              </a:rPr>
              <a:t>转向开始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 L2:</a:t>
            </a:r>
            <a:r>
              <a:rPr lang="en-US" altLang="zh-CN" sz="2000" b="1" dirty="0">
                <a:latin typeface="Times New Roman" panose="02020603050405020304" pitchFamily="18" charset="0"/>
              </a:rPr>
              <a:t>  Visit(p-&gt;data);    </a:t>
            </a:r>
            <a:r>
              <a:rPr lang="en-US" altLang="zh-CN" sz="2000" b="1" dirty="0">
                <a:solidFill>
                  <a:srgbClr val="FF0000"/>
                </a:solidFill>
                <a:latin typeface="Times New Roman" panose="02020603050405020304" pitchFamily="18" charset="0"/>
              </a:rPr>
              <a:t> /* </a:t>
            </a:r>
            <a:r>
              <a:rPr lang="zh-CN" altLang="en-US" sz="2000" b="1" dirty="0">
                <a:solidFill>
                  <a:srgbClr val="FF0000"/>
                </a:solidFill>
                <a:latin typeface="Times New Roman" panose="02020603050405020304" pitchFamily="18" charset="0"/>
              </a:rPr>
              <a:t>访问根 *</a:t>
            </a:r>
            <a:r>
              <a:rPr lang="en-US" altLang="zh-CN" sz="2000" b="1" dirty="0">
                <a:solidFill>
                  <a:srgbClr val="FF0000"/>
                </a:solidFill>
                <a:latin typeface="Times New Roman" panose="02020603050405020304" pitchFamily="18" charset="0"/>
              </a:rPr>
              <a:t>/</a:t>
            </a:r>
            <a:endParaRPr lang="en-US" altLang="zh-CN" sz="2000" b="1" dirty="0">
              <a:solidFill>
                <a:srgbClr val="FF0000"/>
              </a:solidFill>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top=top+2;</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if(top&lt;m) return;</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s[top-1]=p;           </a:t>
            </a:r>
            <a:r>
              <a:rPr lang="en-US" altLang="zh-CN" sz="2000" b="1" dirty="0">
                <a:solidFill>
                  <a:srgbClr val="FF0000"/>
                </a:solidFill>
                <a:latin typeface="Times New Roman" panose="02020603050405020304" pitchFamily="18" charset="0"/>
              </a:rPr>
              <a:t> /* </a:t>
            </a:r>
            <a:r>
              <a:rPr lang="zh-CN" altLang="en-US" sz="2000" b="1" dirty="0">
                <a:solidFill>
                  <a:srgbClr val="FF0000"/>
                </a:solidFill>
                <a:latin typeface="Times New Roman" panose="02020603050405020304" pitchFamily="18" charset="0"/>
              </a:rPr>
              <a:t>遍历右子树 *</a:t>
            </a:r>
            <a:r>
              <a:rPr lang="en-US" altLang="zh-CN" sz="2000" b="1" dirty="0">
                <a:solidFill>
                  <a:srgbClr val="FF0000"/>
                </a:solidFill>
                <a:latin typeface="Times New Roman" panose="02020603050405020304" pitchFamily="18" charset="0"/>
              </a:rPr>
              <a:t>/</a:t>
            </a:r>
            <a:r>
              <a:rPr lang="en-US" altLang="zh-CN" sz="2000" dirty="0">
                <a:solidFill>
                  <a:srgbClr val="FF0000"/>
                </a:solidFill>
                <a:latin typeface="Times New Roman" panose="02020603050405020304" pitchFamily="18" charset="0"/>
              </a:rPr>
              <a:t>       </a:t>
            </a:r>
            <a:endParaRPr lang="en-US" altLang="zh-CN" sz="2000" dirty="0">
              <a:solidFill>
                <a:srgbClr val="FF0000"/>
              </a:solidFill>
              <a:latin typeface="Times New Roman" panose="02020603050405020304" pitchFamily="18" charset="0"/>
            </a:endParaRPr>
          </a:p>
        </p:txBody>
      </p:sp>
      <p:grpSp>
        <p:nvGrpSpPr>
          <p:cNvPr id="38915" name="Group 21"/>
          <p:cNvGrpSpPr/>
          <p:nvPr/>
        </p:nvGrpSpPr>
        <p:grpSpPr>
          <a:xfrm>
            <a:off x="5423535" y="7175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
        <p:nvSpPr>
          <p:cNvPr id="2" name="文本框 1"/>
          <p:cNvSpPr txBox="1"/>
          <p:nvPr/>
        </p:nvSpPr>
        <p:spPr>
          <a:xfrm>
            <a:off x="5423535" y="2654935"/>
            <a:ext cx="3662045" cy="829945"/>
          </a:xfrm>
          <a:prstGeom prst="rect">
            <a:avLst/>
          </a:prstGeom>
          <a:solidFill>
            <a:schemeClr val="accent1"/>
          </a:solidFill>
        </p:spPr>
        <p:txBody>
          <a:bodyPr wrap="square" rtlCol="0" anchor="t">
            <a:spAutoFit/>
          </a:bodyPr>
          <a:p>
            <a:pPr marL="0" lvl="0" indent="0" eaLnBrk="1" hangingPunct="1">
              <a:lnSpc>
                <a:spcPct val="100000"/>
              </a:lnSpc>
              <a:spcBef>
                <a:spcPct val="50000"/>
              </a:spcBef>
              <a:buFontTx/>
              <a:buNone/>
            </a:pPr>
            <a:r>
              <a:rPr lang="zh-CN" altLang="en-US" dirty="0">
                <a:solidFill>
                  <a:schemeClr val="bg1"/>
                </a:solidFill>
                <a:sym typeface="+mn-ea"/>
              </a:rPr>
              <a:t>中序遍历： B、F、D、G、A、C、E、H 。</a:t>
            </a:r>
            <a:endParaRPr lang="zh-CN" altLang="en-US" dirty="0">
              <a:solidFill>
                <a:schemeClr val="bg1"/>
              </a:solidFill>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685800" y="990600"/>
            <a:ext cx="8153400" cy="547751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en-US" altLang="zh-CN" sz="2000" b="1" dirty="0">
                <a:latin typeface="Times New Roman" panose="02020603050405020304" pitchFamily="18" charset="0"/>
              </a:rPr>
              <a:t>s[top]=</a:t>
            </a:r>
            <a:r>
              <a:rPr lang="en-US" altLang="zh-CN" sz="2000" b="1" dirty="0">
                <a:solidFill>
                  <a:srgbClr val="FF0000"/>
                </a:solidFill>
                <a:latin typeface="Times New Roman" panose="02020603050405020304" pitchFamily="18" charset="0"/>
              </a:rPr>
              <a:t>L3</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p=p-&gt;RChild;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goto </a:t>
            </a:r>
            <a:r>
              <a:rPr lang="en-US" altLang="zh-CN" sz="2000" b="1" dirty="0">
                <a:solidFill>
                  <a:srgbClr val="FF0000"/>
                </a:solidFill>
                <a:latin typeface="Times New Roman" panose="02020603050405020304" pitchFamily="18" charset="0"/>
              </a:rPr>
              <a:t>L1</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solidFill>
                  <a:srgbClr val="FF0000"/>
                </a:solidFill>
                <a:latin typeface="Times New Roman" panose="02020603050405020304" pitchFamily="18" charset="0"/>
              </a:rPr>
              <a:t>L3</a:t>
            </a:r>
            <a:r>
              <a:rPr lang="en-US" altLang="zh-CN" sz="2000" b="1" dirty="0">
                <a:latin typeface="Times New Roman" panose="02020603050405020304" pitchFamily="18" charset="0"/>
              </a:rPr>
              <a:t>: if(top!=0)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addr=s[top];</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p=s[top-1];            /* </a:t>
            </a:r>
            <a:r>
              <a:rPr lang="zh-CN" altLang="en-US" sz="2000" b="1" dirty="0">
                <a:latin typeface="Times New Roman" panose="02020603050405020304" pitchFamily="18" charset="0"/>
              </a:rPr>
              <a:t>取出返回地址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top=top-2;             /* </a:t>
            </a:r>
            <a:r>
              <a:rPr lang="zh-CN" altLang="en-US" sz="2000" b="1" dirty="0">
                <a:latin typeface="Times New Roman" panose="02020603050405020304" pitchFamily="18" charset="0"/>
              </a:rPr>
              <a:t>退出本层参数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goto addr;</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endParaRPr lang="en-US" altLang="zh-CN" sz="2000" b="1"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1026"/>
          <p:cNvSpPr txBox="1"/>
          <p:nvPr/>
        </p:nvSpPr>
        <p:spPr>
          <a:xfrm>
            <a:off x="609600" y="1143000"/>
            <a:ext cx="83058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dirty="0">
                <a:latin typeface="Times New Roman" panose="02020603050405020304" pitchFamily="18" charset="0"/>
              </a:rPr>
              <a:t>可以看到，直接按定义得到的上述算法结构并不好，为使程序合理组织，需去掉</a:t>
            </a:r>
            <a:r>
              <a:rPr lang="en-US" altLang="zh-CN" dirty="0">
                <a:latin typeface="Times New Roman" panose="02020603050405020304" pitchFamily="18" charset="0"/>
              </a:rPr>
              <a:t>goto</a:t>
            </a:r>
            <a:r>
              <a:rPr lang="zh-CN" altLang="en-US" dirty="0">
                <a:latin typeface="Times New Roman" panose="02020603050405020304" pitchFamily="18" charset="0"/>
              </a:rPr>
              <a:t>语句，用循环句代替</a:t>
            </a:r>
            <a:r>
              <a:rPr lang="en-US" altLang="zh-CN" dirty="0">
                <a:latin typeface="Times New Roman" panose="02020603050405020304" pitchFamily="18" charset="0"/>
              </a:rPr>
              <a:t>if</a:t>
            </a:r>
            <a:r>
              <a:rPr lang="zh-CN" altLang="en-US" dirty="0">
                <a:latin typeface="Times New Roman" panose="02020603050405020304" pitchFamily="18" charset="0"/>
              </a:rPr>
              <a:t>与</a:t>
            </a:r>
            <a:r>
              <a:rPr lang="en-US" altLang="zh-CN" dirty="0">
                <a:latin typeface="Times New Roman" panose="02020603050405020304" pitchFamily="18" charset="0"/>
              </a:rPr>
              <a:t>goto</a:t>
            </a:r>
            <a:r>
              <a:rPr lang="zh-CN" altLang="en-US" dirty="0">
                <a:latin typeface="Times New Roman" panose="02020603050405020304" pitchFamily="18" charset="0"/>
              </a:rPr>
              <a:t>，此时返回断点已无保留的必要，栈区只需保留本层参数。</a:t>
            </a:r>
            <a:endParaRPr lang="zh-CN" altLang="en-US" dirty="0">
              <a:latin typeface="Times New Roman" panose="02020603050405020304" pitchFamily="18" charset="0"/>
            </a:endParaRPr>
          </a:p>
        </p:txBody>
      </p:sp>
      <p:sp>
        <p:nvSpPr>
          <p:cNvPr id="47107" name="Text Box 1027"/>
          <p:cNvSpPr txBox="1"/>
          <p:nvPr/>
        </p:nvSpPr>
        <p:spPr>
          <a:xfrm>
            <a:off x="685800" y="4560570"/>
            <a:ext cx="81534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整理后的算法框图如下图所示：</a:t>
            </a:r>
            <a:endParaRPr lang="zh-CN" altLang="en-US" b="1"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130" name="Group 37"/>
          <p:cNvGrpSpPr/>
          <p:nvPr/>
        </p:nvGrpSpPr>
        <p:grpSpPr>
          <a:xfrm>
            <a:off x="1219200" y="1295400"/>
            <a:ext cx="7391400" cy="5121275"/>
            <a:chOff x="720" y="480"/>
            <a:chExt cx="4656" cy="3226"/>
          </a:xfrm>
        </p:grpSpPr>
        <p:sp>
          <p:nvSpPr>
            <p:cNvPr id="48132" name="Line 26"/>
            <p:cNvSpPr/>
            <p:nvPr/>
          </p:nvSpPr>
          <p:spPr>
            <a:xfrm>
              <a:off x="1968" y="480"/>
              <a:ext cx="0" cy="288"/>
            </a:xfrm>
            <a:prstGeom prst="line">
              <a:avLst/>
            </a:prstGeom>
            <a:ln w="9525" cap="flat" cmpd="sng">
              <a:solidFill>
                <a:schemeClr val="tx1"/>
              </a:solidFill>
              <a:prstDash val="solid"/>
              <a:miter/>
              <a:headEnd type="none" w="med" len="med"/>
              <a:tailEnd type="triangle" w="med" len="med"/>
            </a:ln>
          </p:spPr>
        </p:sp>
        <p:grpSp>
          <p:nvGrpSpPr>
            <p:cNvPr id="48133" name="Group 36"/>
            <p:cNvGrpSpPr/>
            <p:nvPr/>
          </p:nvGrpSpPr>
          <p:grpSpPr>
            <a:xfrm>
              <a:off x="720" y="768"/>
              <a:ext cx="4656" cy="2938"/>
              <a:chOff x="720" y="768"/>
              <a:chExt cx="4656" cy="2938"/>
            </a:xfrm>
          </p:grpSpPr>
          <p:sp>
            <p:nvSpPr>
              <p:cNvPr id="48134" name="Rectangle 3"/>
              <p:cNvSpPr/>
              <p:nvPr/>
            </p:nvSpPr>
            <p:spPr>
              <a:xfrm>
                <a:off x="1152" y="768"/>
                <a:ext cx="1584"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top</a:t>
                </a:r>
                <a:r>
                  <a:rPr lang="en-US" altLang="zh-CN" sz="2400" b="1" dirty="0">
                    <a:latin typeface="Times New Roman" panose="02020603050405020304" pitchFamily="18" charset="0"/>
                    <a:ea typeface="黑体" panose="02010609060101010101" pitchFamily="2" charset="-122"/>
                  </a:rPr>
                  <a:t>←0;p ←root</a:t>
                </a:r>
                <a:endParaRPr lang="en-US" altLang="zh-CN" sz="2400" b="1" dirty="0">
                  <a:latin typeface="Times New Roman" panose="02020603050405020304" pitchFamily="18" charset="0"/>
                  <a:ea typeface="黑体" panose="02010609060101010101" pitchFamily="2" charset="-122"/>
                </a:endParaRPr>
              </a:p>
            </p:txBody>
          </p:sp>
          <p:sp>
            <p:nvSpPr>
              <p:cNvPr id="48135" name="Line 5"/>
              <p:cNvSpPr/>
              <p:nvPr/>
            </p:nvSpPr>
            <p:spPr>
              <a:xfrm>
                <a:off x="1968" y="1056"/>
                <a:ext cx="0" cy="288"/>
              </a:xfrm>
              <a:prstGeom prst="line">
                <a:avLst/>
              </a:prstGeom>
              <a:ln w="9525" cap="flat" cmpd="sng">
                <a:solidFill>
                  <a:schemeClr val="tx1"/>
                </a:solidFill>
                <a:prstDash val="solid"/>
                <a:miter/>
                <a:headEnd type="none" w="med" len="med"/>
                <a:tailEnd type="triangle" w="med" len="med"/>
              </a:ln>
            </p:spPr>
          </p:sp>
          <p:sp>
            <p:nvSpPr>
              <p:cNvPr id="48136" name="AutoShape 6"/>
              <p:cNvSpPr/>
              <p:nvPr/>
            </p:nvSpPr>
            <p:spPr>
              <a:xfrm>
                <a:off x="1392" y="1344"/>
                <a:ext cx="1200" cy="43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P&lt;&gt;NULL</a:t>
                </a:r>
                <a:endParaRPr lang="en-US" altLang="zh-CN" sz="2400" b="1" dirty="0">
                  <a:latin typeface="Times New Roman" panose="02020603050405020304" pitchFamily="18" charset="0"/>
                </a:endParaRPr>
              </a:p>
            </p:txBody>
          </p:sp>
          <p:sp>
            <p:nvSpPr>
              <p:cNvPr id="48137" name="Line 7"/>
              <p:cNvSpPr/>
              <p:nvPr/>
            </p:nvSpPr>
            <p:spPr>
              <a:xfrm>
                <a:off x="2592" y="1584"/>
                <a:ext cx="336" cy="0"/>
              </a:xfrm>
              <a:prstGeom prst="line">
                <a:avLst/>
              </a:prstGeom>
              <a:ln w="9525" cap="flat" cmpd="sng">
                <a:solidFill>
                  <a:schemeClr val="tx1"/>
                </a:solidFill>
                <a:prstDash val="solid"/>
                <a:miter/>
                <a:headEnd type="none" w="med" len="med"/>
                <a:tailEnd type="triangle" w="med" len="med"/>
              </a:ln>
            </p:spPr>
          </p:sp>
          <p:sp>
            <p:nvSpPr>
              <p:cNvPr id="48138" name="AutoShape 8"/>
              <p:cNvSpPr/>
              <p:nvPr/>
            </p:nvSpPr>
            <p:spPr>
              <a:xfrm>
                <a:off x="2928" y="1344"/>
                <a:ext cx="1056" cy="43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Top=0</a:t>
                </a:r>
                <a:endParaRPr lang="en-US" altLang="zh-CN" sz="2400" b="1" dirty="0">
                  <a:latin typeface="Times New Roman" panose="02020603050405020304" pitchFamily="18" charset="0"/>
                </a:endParaRPr>
              </a:p>
            </p:txBody>
          </p:sp>
          <p:sp>
            <p:nvSpPr>
              <p:cNvPr id="48139" name="Rectangle 9"/>
              <p:cNvSpPr/>
              <p:nvPr/>
            </p:nvSpPr>
            <p:spPr>
              <a:xfrm>
                <a:off x="4512" y="1440"/>
                <a:ext cx="48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END</a:t>
                </a:r>
                <a:endParaRPr lang="en-US" altLang="zh-CN" sz="2400" b="1" dirty="0">
                  <a:latin typeface="Times New Roman" panose="02020603050405020304" pitchFamily="18" charset="0"/>
                </a:endParaRPr>
              </a:p>
            </p:txBody>
          </p:sp>
          <p:sp>
            <p:nvSpPr>
              <p:cNvPr id="48140" name="Line 10"/>
              <p:cNvSpPr/>
              <p:nvPr/>
            </p:nvSpPr>
            <p:spPr>
              <a:xfrm>
                <a:off x="3984" y="1584"/>
                <a:ext cx="528" cy="0"/>
              </a:xfrm>
              <a:prstGeom prst="line">
                <a:avLst/>
              </a:prstGeom>
              <a:ln w="9525" cap="flat" cmpd="sng">
                <a:solidFill>
                  <a:schemeClr val="tx1"/>
                </a:solidFill>
                <a:prstDash val="solid"/>
                <a:miter/>
                <a:headEnd type="none" w="med" len="med"/>
                <a:tailEnd type="triangle" w="med" len="med"/>
              </a:ln>
            </p:spPr>
          </p:sp>
          <p:sp>
            <p:nvSpPr>
              <p:cNvPr id="48141" name="Rectangle 12"/>
              <p:cNvSpPr/>
              <p:nvPr/>
            </p:nvSpPr>
            <p:spPr>
              <a:xfrm>
                <a:off x="1296" y="2448"/>
                <a:ext cx="124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p=p-&gt;</a:t>
                </a:r>
                <a:r>
                  <a:rPr lang="en-US" altLang="zh-CN" sz="2400" b="1" dirty="0">
                    <a:latin typeface="Times New Roman" panose="02020603050405020304" pitchFamily="18" charset="0"/>
                    <a:ea typeface="黑体" panose="02010609060101010101" pitchFamily="2" charset="-122"/>
                  </a:rPr>
                  <a:t>LChild</a:t>
                </a:r>
                <a:endParaRPr lang="en-US" altLang="zh-CN" sz="2400" b="1" dirty="0">
                  <a:latin typeface="Times New Roman" panose="02020603050405020304" pitchFamily="18" charset="0"/>
                </a:endParaRPr>
              </a:p>
            </p:txBody>
          </p:sp>
          <p:sp>
            <p:nvSpPr>
              <p:cNvPr id="48142" name="Rectangle 13"/>
              <p:cNvSpPr/>
              <p:nvPr/>
            </p:nvSpPr>
            <p:spPr>
              <a:xfrm>
                <a:off x="2832" y="2448"/>
                <a:ext cx="124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Visit(p-&gt;data)</a:t>
                </a:r>
                <a:endParaRPr lang="en-US" altLang="zh-CN" sz="2400" b="1" dirty="0">
                  <a:latin typeface="Times New Roman" panose="02020603050405020304" pitchFamily="18" charset="0"/>
                </a:endParaRPr>
              </a:p>
            </p:txBody>
          </p:sp>
          <p:sp>
            <p:nvSpPr>
              <p:cNvPr id="48143" name="Line 14"/>
              <p:cNvSpPr/>
              <p:nvPr/>
            </p:nvSpPr>
            <p:spPr>
              <a:xfrm>
                <a:off x="1968" y="1776"/>
                <a:ext cx="0" cy="672"/>
              </a:xfrm>
              <a:prstGeom prst="line">
                <a:avLst/>
              </a:prstGeom>
              <a:ln w="9525" cap="flat" cmpd="sng">
                <a:solidFill>
                  <a:schemeClr val="tx1"/>
                </a:solidFill>
                <a:prstDash val="solid"/>
                <a:miter/>
                <a:headEnd type="none" w="med" len="med"/>
                <a:tailEnd type="triangle" w="med" len="med"/>
              </a:ln>
            </p:spPr>
          </p:sp>
          <p:sp>
            <p:nvSpPr>
              <p:cNvPr id="48144" name="Line 15"/>
              <p:cNvSpPr/>
              <p:nvPr/>
            </p:nvSpPr>
            <p:spPr>
              <a:xfrm>
                <a:off x="3456" y="1776"/>
                <a:ext cx="0" cy="672"/>
              </a:xfrm>
              <a:prstGeom prst="line">
                <a:avLst/>
              </a:prstGeom>
              <a:ln w="9525" cap="flat" cmpd="sng">
                <a:solidFill>
                  <a:schemeClr val="tx1"/>
                </a:solidFill>
                <a:prstDash val="solid"/>
                <a:miter/>
                <a:headEnd type="none" w="med" len="med"/>
                <a:tailEnd type="triangle" w="med" len="med"/>
              </a:ln>
            </p:spPr>
          </p:sp>
          <p:sp>
            <p:nvSpPr>
              <p:cNvPr id="48145" name="Rectangle 16"/>
              <p:cNvSpPr/>
              <p:nvPr/>
            </p:nvSpPr>
            <p:spPr>
              <a:xfrm>
                <a:off x="2784" y="3264"/>
                <a:ext cx="124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p=p-&gt;RChild</a:t>
                </a:r>
                <a:endParaRPr lang="en-US" altLang="zh-CN" sz="2400" b="1" dirty="0">
                  <a:latin typeface="Times New Roman" panose="02020603050405020304" pitchFamily="18" charset="0"/>
                </a:endParaRPr>
              </a:p>
            </p:txBody>
          </p:sp>
          <p:sp>
            <p:nvSpPr>
              <p:cNvPr id="48146" name="Line 17"/>
              <p:cNvSpPr/>
              <p:nvPr/>
            </p:nvSpPr>
            <p:spPr>
              <a:xfrm>
                <a:off x="1968" y="2832"/>
                <a:ext cx="0" cy="432"/>
              </a:xfrm>
              <a:prstGeom prst="line">
                <a:avLst/>
              </a:prstGeom>
              <a:ln w="9525" cap="flat" cmpd="sng">
                <a:solidFill>
                  <a:schemeClr val="tx1"/>
                </a:solidFill>
                <a:prstDash val="solid"/>
                <a:miter/>
                <a:headEnd type="none" w="med" len="med"/>
                <a:tailEnd type="none" w="med" len="med"/>
              </a:ln>
            </p:spPr>
          </p:sp>
          <p:sp>
            <p:nvSpPr>
              <p:cNvPr id="48147" name="Line 18"/>
              <p:cNvSpPr/>
              <p:nvPr/>
            </p:nvSpPr>
            <p:spPr>
              <a:xfrm flipH="1">
                <a:off x="960" y="3264"/>
                <a:ext cx="1008" cy="0"/>
              </a:xfrm>
              <a:prstGeom prst="line">
                <a:avLst/>
              </a:prstGeom>
              <a:ln w="9525" cap="flat" cmpd="sng">
                <a:solidFill>
                  <a:schemeClr val="tx1"/>
                </a:solidFill>
                <a:prstDash val="solid"/>
                <a:miter/>
                <a:headEnd type="none" w="med" len="med"/>
                <a:tailEnd type="none" w="med" len="med"/>
              </a:ln>
            </p:spPr>
          </p:sp>
          <p:sp>
            <p:nvSpPr>
              <p:cNvPr id="48148" name="Line 19"/>
              <p:cNvSpPr/>
              <p:nvPr/>
            </p:nvSpPr>
            <p:spPr>
              <a:xfrm flipV="1">
                <a:off x="960" y="1248"/>
                <a:ext cx="0" cy="2016"/>
              </a:xfrm>
              <a:prstGeom prst="line">
                <a:avLst/>
              </a:prstGeom>
              <a:ln w="9525" cap="flat" cmpd="sng">
                <a:solidFill>
                  <a:schemeClr val="tx1"/>
                </a:solidFill>
                <a:prstDash val="solid"/>
                <a:miter/>
                <a:headEnd type="none" w="med" len="med"/>
                <a:tailEnd type="none" w="med" len="med"/>
              </a:ln>
            </p:spPr>
          </p:sp>
          <p:sp>
            <p:nvSpPr>
              <p:cNvPr id="48149" name="Line 21"/>
              <p:cNvSpPr/>
              <p:nvPr/>
            </p:nvSpPr>
            <p:spPr>
              <a:xfrm>
                <a:off x="960" y="1248"/>
                <a:ext cx="1008" cy="0"/>
              </a:xfrm>
              <a:prstGeom prst="line">
                <a:avLst/>
              </a:prstGeom>
              <a:ln w="9525" cap="flat" cmpd="sng">
                <a:solidFill>
                  <a:schemeClr val="tx1"/>
                </a:solidFill>
                <a:prstDash val="solid"/>
                <a:miter/>
                <a:headEnd type="none" w="med" len="med"/>
                <a:tailEnd type="triangle" w="med" len="med"/>
              </a:ln>
            </p:spPr>
          </p:sp>
          <p:sp>
            <p:nvSpPr>
              <p:cNvPr id="48150" name="Line 22"/>
              <p:cNvSpPr/>
              <p:nvPr/>
            </p:nvSpPr>
            <p:spPr>
              <a:xfrm flipH="1">
                <a:off x="720" y="3456"/>
                <a:ext cx="2064" cy="0"/>
              </a:xfrm>
              <a:prstGeom prst="line">
                <a:avLst/>
              </a:prstGeom>
              <a:ln w="9525" cap="flat" cmpd="sng">
                <a:solidFill>
                  <a:schemeClr val="tx1"/>
                </a:solidFill>
                <a:prstDash val="solid"/>
                <a:miter/>
                <a:headEnd type="none" w="med" len="med"/>
                <a:tailEnd type="none" w="med" len="med"/>
              </a:ln>
            </p:spPr>
          </p:sp>
          <p:sp>
            <p:nvSpPr>
              <p:cNvPr id="48151" name="Line 23"/>
              <p:cNvSpPr/>
              <p:nvPr/>
            </p:nvSpPr>
            <p:spPr>
              <a:xfrm flipV="1">
                <a:off x="720" y="1152"/>
                <a:ext cx="0" cy="2304"/>
              </a:xfrm>
              <a:prstGeom prst="line">
                <a:avLst/>
              </a:prstGeom>
              <a:ln w="9525" cap="flat" cmpd="sng">
                <a:solidFill>
                  <a:schemeClr val="tx1"/>
                </a:solidFill>
                <a:prstDash val="solid"/>
                <a:miter/>
                <a:headEnd type="none" w="med" len="med"/>
                <a:tailEnd type="none" w="med" len="med"/>
              </a:ln>
            </p:spPr>
          </p:sp>
          <p:sp>
            <p:nvSpPr>
              <p:cNvPr id="48152" name="Line 24"/>
              <p:cNvSpPr/>
              <p:nvPr/>
            </p:nvSpPr>
            <p:spPr>
              <a:xfrm>
                <a:off x="720" y="1152"/>
                <a:ext cx="1248" cy="0"/>
              </a:xfrm>
              <a:prstGeom prst="line">
                <a:avLst/>
              </a:prstGeom>
              <a:ln w="9525" cap="flat" cmpd="sng">
                <a:solidFill>
                  <a:schemeClr val="tx1"/>
                </a:solidFill>
                <a:prstDash val="solid"/>
                <a:miter/>
                <a:headEnd type="none" w="med" len="med"/>
                <a:tailEnd type="triangle" w="med" len="med"/>
              </a:ln>
            </p:spPr>
          </p:sp>
          <p:sp>
            <p:nvSpPr>
              <p:cNvPr id="48153" name="Line 25"/>
              <p:cNvSpPr/>
              <p:nvPr/>
            </p:nvSpPr>
            <p:spPr>
              <a:xfrm>
                <a:off x="3456" y="2832"/>
                <a:ext cx="0" cy="432"/>
              </a:xfrm>
              <a:prstGeom prst="line">
                <a:avLst/>
              </a:prstGeom>
              <a:ln w="9525" cap="flat" cmpd="sng">
                <a:solidFill>
                  <a:schemeClr val="tx1"/>
                </a:solidFill>
                <a:prstDash val="solid"/>
                <a:miter/>
                <a:headEnd type="none" w="med" len="med"/>
                <a:tailEnd type="triangle" w="med" len="med"/>
              </a:ln>
            </p:spPr>
          </p:sp>
          <p:sp>
            <p:nvSpPr>
              <p:cNvPr id="48154" name="Text Box 27"/>
              <p:cNvSpPr txBox="1"/>
              <p:nvPr/>
            </p:nvSpPr>
            <p:spPr>
              <a:xfrm>
                <a:off x="2634" y="1344"/>
                <a:ext cx="384" cy="2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no</a:t>
                </a:r>
                <a:endParaRPr lang="en-US" altLang="zh-CN" sz="2400" dirty="0">
                  <a:latin typeface="Times New Roman" panose="02020603050405020304" pitchFamily="18" charset="0"/>
                </a:endParaRPr>
              </a:p>
            </p:txBody>
          </p:sp>
          <p:sp>
            <p:nvSpPr>
              <p:cNvPr id="48155" name="Text Box 28"/>
              <p:cNvSpPr txBox="1"/>
              <p:nvPr/>
            </p:nvSpPr>
            <p:spPr>
              <a:xfrm>
                <a:off x="4032" y="1344"/>
                <a:ext cx="38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yes</a:t>
                </a:r>
                <a:endParaRPr lang="en-US" altLang="zh-CN" sz="2400" dirty="0">
                  <a:latin typeface="Times New Roman" panose="02020603050405020304" pitchFamily="18" charset="0"/>
                </a:endParaRPr>
              </a:p>
            </p:txBody>
          </p:sp>
          <p:sp>
            <p:nvSpPr>
              <p:cNvPr id="48156" name="Text Box 29"/>
              <p:cNvSpPr txBox="1"/>
              <p:nvPr/>
            </p:nvSpPr>
            <p:spPr>
              <a:xfrm>
                <a:off x="1968" y="1872"/>
                <a:ext cx="384" cy="2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yes</a:t>
                </a:r>
                <a:endParaRPr lang="en-US" altLang="zh-CN" sz="2400" dirty="0">
                  <a:latin typeface="Times New Roman" panose="02020603050405020304" pitchFamily="18" charset="0"/>
                </a:endParaRPr>
              </a:p>
            </p:txBody>
          </p:sp>
          <p:sp>
            <p:nvSpPr>
              <p:cNvPr id="48157" name="Text Box 30"/>
              <p:cNvSpPr txBox="1"/>
              <p:nvPr/>
            </p:nvSpPr>
            <p:spPr>
              <a:xfrm>
                <a:off x="3456" y="1872"/>
                <a:ext cx="38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no</a:t>
                </a:r>
                <a:endParaRPr lang="en-US" altLang="zh-CN" sz="2400" dirty="0">
                  <a:latin typeface="Times New Roman" panose="02020603050405020304" pitchFamily="18" charset="0"/>
                </a:endParaRPr>
              </a:p>
            </p:txBody>
          </p:sp>
          <p:sp>
            <p:nvSpPr>
              <p:cNvPr id="48158" name="Text Box 31"/>
              <p:cNvSpPr txBox="1"/>
              <p:nvPr/>
            </p:nvSpPr>
            <p:spPr>
              <a:xfrm>
                <a:off x="2016" y="2208"/>
                <a:ext cx="62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P</a:t>
                </a:r>
                <a:r>
                  <a:rPr lang="zh-CN" altLang="en-US" sz="2000" b="1" dirty="0">
                    <a:latin typeface="Times New Roman" panose="02020603050405020304" pitchFamily="18" charset="0"/>
                  </a:rPr>
                  <a:t>进栈</a:t>
                </a:r>
                <a:endParaRPr lang="zh-CN" altLang="en-US" sz="2400" dirty="0">
                  <a:latin typeface="Times New Roman" panose="02020603050405020304" pitchFamily="18" charset="0"/>
                </a:endParaRPr>
              </a:p>
            </p:txBody>
          </p:sp>
          <p:sp>
            <p:nvSpPr>
              <p:cNvPr id="48159" name="Text Box 32"/>
              <p:cNvSpPr txBox="1"/>
              <p:nvPr/>
            </p:nvSpPr>
            <p:spPr>
              <a:xfrm>
                <a:off x="3504" y="2160"/>
                <a:ext cx="62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dirty="0">
                    <a:latin typeface="Times New Roman" panose="02020603050405020304" pitchFamily="18" charset="0"/>
                  </a:rPr>
                  <a:t>P</a:t>
                </a:r>
                <a:r>
                  <a:rPr lang="zh-CN" altLang="en-US" sz="2000" b="1" dirty="0">
                    <a:latin typeface="Times New Roman" panose="02020603050405020304" pitchFamily="18" charset="0"/>
                  </a:rPr>
                  <a:t>退栈</a:t>
                </a:r>
                <a:endParaRPr lang="zh-CN" altLang="en-US" sz="2400" dirty="0">
                  <a:latin typeface="Times New Roman" panose="02020603050405020304" pitchFamily="18" charset="0"/>
                </a:endParaRPr>
              </a:p>
            </p:txBody>
          </p:sp>
          <p:sp>
            <p:nvSpPr>
              <p:cNvPr id="48160" name="Text Box 33"/>
              <p:cNvSpPr txBox="1"/>
              <p:nvPr/>
            </p:nvSpPr>
            <p:spPr>
              <a:xfrm>
                <a:off x="4176" y="2496"/>
                <a:ext cx="1200" cy="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访问根结点</a:t>
                </a:r>
                <a:endParaRPr lang="zh-CN" altLang="en-US" sz="2000" b="1" dirty="0">
                  <a:latin typeface="Times New Roman" panose="02020603050405020304" pitchFamily="18" charset="0"/>
                </a:endParaRPr>
              </a:p>
            </p:txBody>
          </p:sp>
          <p:sp>
            <p:nvSpPr>
              <p:cNvPr id="48161" name="Text Box 34"/>
              <p:cNvSpPr txBox="1"/>
              <p:nvPr/>
            </p:nvSpPr>
            <p:spPr>
              <a:xfrm>
                <a:off x="1776" y="3456"/>
                <a:ext cx="1008" cy="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遍历右子树</a:t>
                </a:r>
                <a:endParaRPr lang="zh-CN" altLang="en-US" sz="2000" b="1" dirty="0">
                  <a:latin typeface="Times New Roman" panose="02020603050405020304" pitchFamily="18" charset="0"/>
                </a:endParaRPr>
              </a:p>
            </p:txBody>
          </p:sp>
          <p:sp>
            <p:nvSpPr>
              <p:cNvPr id="48162" name="Text Box 35"/>
              <p:cNvSpPr txBox="1"/>
              <p:nvPr/>
            </p:nvSpPr>
            <p:spPr>
              <a:xfrm>
                <a:off x="1056" y="3024"/>
                <a:ext cx="1008" cy="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000" b="1" dirty="0">
                    <a:latin typeface="Times New Roman" panose="02020603050405020304" pitchFamily="18" charset="0"/>
                  </a:rPr>
                  <a:t>遍历左子树</a:t>
                </a:r>
                <a:endParaRPr lang="zh-CN" altLang="en-US" sz="2000" b="1" dirty="0">
                  <a:latin typeface="Times New Roman" panose="02020603050405020304" pitchFamily="18" charset="0"/>
                </a:endParaRPr>
              </a:p>
            </p:txBody>
          </p:sp>
        </p:grpSp>
      </p:grpSp>
      <p:sp>
        <p:nvSpPr>
          <p:cNvPr id="48131" name="Text Box 38"/>
          <p:cNvSpPr txBox="1"/>
          <p:nvPr/>
        </p:nvSpPr>
        <p:spPr>
          <a:xfrm>
            <a:off x="533400" y="838200"/>
            <a:ext cx="81534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solidFill>
                  <a:srgbClr val="FF0000"/>
                </a:solidFill>
                <a:latin typeface="Times New Roman" panose="02020603050405020304" pitchFamily="18" charset="0"/>
              </a:rPr>
              <a:t>中序遍历二叉树</a:t>
            </a:r>
            <a:r>
              <a:rPr lang="zh-CN" altLang="en-US" sz="2400" b="1" dirty="0">
                <a:latin typeface="Times New Roman" panose="02020603050405020304" pitchFamily="18" charset="0"/>
              </a:rPr>
              <a:t>的非递归算法处理流程</a:t>
            </a:r>
            <a:endParaRPr lang="zh-CN" altLang="en-US" sz="2400" b="1" dirty="0">
              <a:latin typeface="Times New Roman" panose="02020603050405020304" pitchFamily="18" charset="0"/>
            </a:endParaRPr>
          </a:p>
        </p:txBody>
      </p:sp>
      <p:grpSp>
        <p:nvGrpSpPr>
          <p:cNvPr id="38915" name="Group 21"/>
          <p:cNvGrpSpPr/>
          <p:nvPr/>
        </p:nvGrpSpPr>
        <p:grpSpPr>
          <a:xfrm>
            <a:off x="5803265" y="15240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p:nvPr/>
        </p:nvSpPr>
        <p:spPr>
          <a:xfrm>
            <a:off x="533400" y="304800"/>
            <a:ext cx="83820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solidFill>
                  <a:srgbClr val="F42212"/>
                </a:solidFill>
                <a:latin typeface="Times New Roman" panose="02020603050405020304" pitchFamily="18" charset="0"/>
              </a:rPr>
              <a:t>中序遍历二叉树的非递归算法</a:t>
            </a:r>
            <a:r>
              <a:rPr lang="zh-CN" altLang="en-US" sz="2400" b="1" dirty="0">
                <a:solidFill>
                  <a:schemeClr val="accent5"/>
                </a:solidFill>
                <a:latin typeface="Times New Roman" panose="02020603050405020304" pitchFamily="18" charset="0"/>
              </a:rPr>
              <a:t>（直接实现栈操作）</a:t>
            </a:r>
            <a:endParaRPr lang="zh-CN" altLang="en-US" sz="2400" b="1" dirty="0">
              <a:solidFill>
                <a:schemeClr val="accent5"/>
              </a:solidFill>
              <a:latin typeface="Times New Roman" panose="02020603050405020304" pitchFamily="18" charset="0"/>
            </a:endParaRPr>
          </a:p>
        </p:txBody>
      </p:sp>
      <p:sp>
        <p:nvSpPr>
          <p:cNvPr id="49155" name="Text Box 3"/>
          <p:cNvSpPr txBox="1"/>
          <p:nvPr/>
        </p:nvSpPr>
        <p:spPr>
          <a:xfrm>
            <a:off x="481013" y="762000"/>
            <a:ext cx="8305800" cy="59391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000" b="1" dirty="0">
                <a:latin typeface="Times New Roman" panose="02020603050405020304" pitchFamily="18" charset="0"/>
              </a:rPr>
              <a:t>/*s[m]</a:t>
            </a:r>
            <a:r>
              <a:rPr lang="zh-CN" altLang="en-US" sz="2000" b="1" dirty="0">
                <a:latin typeface="Times New Roman" panose="02020603050405020304" pitchFamily="18" charset="0"/>
              </a:rPr>
              <a:t>表示栈，</a:t>
            </a:r>
            <a:r>
              <a:rPr lang="en-US" altLang="zh-CN" sz="2000" b="1" dirty="0">
                <a:latin typeface="Times New Roman" panose="02020603050405020304" pitchFamily="18" charset="0"/>
              </a:rPr>
              <a:t>top</a:t>
            </a:r>
            <a:r>
              <a:rPr lang="zh-CN" altLang="en-US" sz="2000" b="1" dirty="0">
                <a:latin typeface="Times New Roman" panose="02020603050405020304" pitchFamily="18" charset="0"/>
              </a:rPr>
              <a:t>表示栈顶指针*</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void inorder(BiTree root)      /*</a:t>
            </a:r>
            <a:r>
              <a:rPr lang="zh-CN" altLang="en-US" sz="2000" b="1" dirty="0">
                <a:latin typeface="Times New Roman" panose="02020603050405020304" pitchFamily="18" charset="0"/>
              </a:rPr>
              <a:t>中序遍历二叉树，</a:t>
            </a:r>
            <a:r>
              <a:rPr lang="en-US" altLang="zh-CN" sz="2000" b="1" dirty="0">
                <a:latin typeface="Times New Roman" panose="02020603050405020304" pitchFamily="18" charset="0"/>
              </a:rPr>
              <a:t>root</a:t>
            </a:r>
            <a:r>
              <a:rPr lang="zh-CN" altLang="en-US" sz="2000" b="1" dirty="0">
                <a:latin typeface="Times New Roman" panose="02020603050405020304" pitchFamily="18" charset="0"/>
              </a:rPr>
              <a:t>为二叉树的根结点*</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top=0;p=root;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do{</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do while(p!=NULL)</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if (top&gt;m) return(‘overflow’);</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top=top+1;</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s[top]=p;</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p=p-&gt;Lchild</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r>
              <a:rPr lang="zh-CN" altLang="en-US" sz="2000" b="1" dirty="0">
                <a:latin typeface="Times New Roman" panose="02020603050405020304" pitchFamily="18" charset="0"/>
              </a:rPr>
              <a:t>遍历左子树*</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if(top!=0)              </a:t>
            </a:r>
            <a:endParaRPr lang="en-US" altLang="zh-CN" sz="2000" b="1" dirty="0">
              <a:latin typeface="Times New Roman" panose="02020603050405020304" pitchFamily="18" charset="0"/>
            </a:endParaRPr>
          </a:p>
        </p:txBody>
      </p:sp>
      <p:grpSp>
        <p:nvGrpSpPr>
          <p:cNvPr id="38915" name="Group 21"/>
          <p:cNvGrpSpPr/>
          <p:nvPr/>
        </p:nvGrpSpPr>
        <p:grpSpPr>
          <a:xfrm>
            <a:off x="5379085" y="204406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2"/>
          <p:cNvSpPr txBox="1"/>
          <p:nvPr/>
        </p:nvSpPr>
        <p:spPr>
          <a:xfrm>
            <a:off x="609600" y="1066800"/>
            <a:ext cx="8077200" cy="45545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p=s[top];</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top=top-1;</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Visit(p-&gt;data);    /*</a:t>
            </a:r>
            <a:r>
              <a:rPr lang="zh-CN" altLang="en-US" sz="2000" b="1" dirty="0">
                <a:latin typeface="Times New Roman" panose="02020603050405020304" pitchFamily="18" charset="0"/>
              </a:rPr>
              <a:t>访问根结点*</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p=p-&gt;Rchild;</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r>
              <a:rPr lang="zh-CN" altLang="en-US" sz="2000" b="1" dirty="0">
                <a:latin typeface="Times New Roman" panose="02020603050405020304" pitchFamily="18" charset="0"/>
              </a:rPr>
              <a:t>遍历右子树*</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}while(p!=NULL||top!=0)</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endParaRPr lang="en-US" altLang="zh-CN" sz="2000" b="1" dirty="0">
              <a:latin typeface="Times New Roman" panose="02020603050405020304" pitchFamily="18" charset="0"/>
            </a:endParaRPr>
          </a:p>
        </p:txBody>
      </p:sp>
      <p:grpSp>
        <p:nvGrpSpPr>
          <p:cNvPr id="38915" name="Group 21"/>
          <p:cNvGrpSpPr/>
          <p:nvPr/>
        </p:nvGrpSpPr>
        <p:grpSpPr>
          <a:xfrm>
            <a:off x="5084445" y="341185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2"/>
          <p:cNvSpPr txBox="1"/>
          <p:nvPr/>
        </p:nvSpPr>
        <p:spPr>
          <a:xfrm>
            <a:off x="755650" y="188913"/>
            <a:ext cx="8305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solidFill>
                  <a:srgbClr val="F42212"/>
                </a:solidFill>
                <a:latin typeface="Times New Roman" panose="02020603050405020304" pitchFamily="18" charset="0"/>
              </a:rPr>
              <a:t>中序遍历二叉树的非递归算法（调用栈操作的函数）</a:t>
            </a:r>
            <a:endParaRPr lang="zh-CN" altLang="en-US" sz="2400" b="1" dirty="0">
              <a:solidFill>
                <a:srgbClr val="F42212"/>
              </a:solidFill>
              <a:latin typeface="Times New Roman" panose="02020603050405020304" pitchFamily="18" charset="0"/>
            </a:endParaRPr>
          </a:p>
        </p:txBody>
      </p:sp>
      <p:sp>
        <p:nvSpPr>
          <p:cNvPr id="51203" name="Text Box 3"/>
          <p:cNvSpPr txBox="1"/>
          <p:nvPr/>
        </p:nvSpPr>
        <p:spPr>
          <a:xfrm>
            <a:off x="533400" y="836613"/>
            <a:ext cx="8229600" cy="547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InOrder</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BiTree root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中序遍历二叉树的非递归算法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InitStack (&amp;S); p=root;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while(p!=NULL || !IsEmpty(S))</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(p!=NULL)  /* </a:t>
            </a:r>
            <a:r>
              <a:rPr lang="zh-CN" altLang="en-US" sz="2000" b="1" dirty="0">
                <a:latin typeface="Times New Roman" panose="02020603050405020304" pitchFamily="18" charset="0"/>
              </a:rPr>
              <a:t>根指针进栈，遍历左子树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Push(&amp;S,p);    p=p-&gt;Lchild ;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r>
              <a:rPr lang="zh-CN" altLang="en-US" sz="2000" b="1" dirty="0">
                <a:latin typeface="Times New Roman" panose="02020603050405020304" pitchFamily="18" charset="0"/>
              </a:rPr>
              <a:t>根指针退栈，访问根结点，遍历右子树*</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Pop(&amp;S,&amp;p); Visit(p-&gt;data);  p=p-&gt;RChild;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38915" name="Group 21"/>
          <p:cNvGrpSpPr/>
          <p:nvPr/>
        </p:nvGrpSpPr>
        <p:grpSpPr>
          <a:xfrm>
            <a:off x="5861050" y="158115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323850" y="115888"/>
            <a:ext cx="83058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latin typeface="Times New Roman" panose="02020603050405020304" pitchFamily="18" charset="0"/>
              </a:rPr>
              <a:t>后序遍历的二叉树的非递归算法</a:t>
            </a:r>
            <a:endParaRPr lang="zh-CN" altLang="en-US" b="1" dirty="0">
              <a:latin typeface="Times New Roman" panose="02020603050405020304" pitchFamily="18" charset="0"/>
            </a:endParaRPr>
          </a:p>
        </p:txBody>
      </p:sp>
      <p:sp>
        <p:nvSpPr>
          <p:cNvPr id="52227" name="Text Box 3"/>
          <p:cNvSpPr txBox="1"/>
          <p:nvPr/>
        </p:nvSpPr>
        <p:spPr>
          <a:xfrm>
            <a:off x="339725" y="908050"/>
            <a:ext cx="8229600" cy="4968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PostOrder</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BiTree root</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BiTNode * p,*q</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BiTNode **S</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marL="0" lvl="0" indent="0" algn="just" eaLnBrk="1" hangingPunct="1">
              <a:lnSpc>
                <a:spcPct val="100000"/>
              </a:lnSpc>
              <a:spcBef>
                <a:spcPct val="50000"/>
              </a:spcBef>
              <a:buFontTx/>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int top=0; q=NULL; p=root;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BiTNode**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malloc</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sizeof</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BiTNode*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NUM</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NUM</a:t>
            </a:r>
            <a:r>
              <a:rPr lang="zh-CN" altLang="en-US" sz="2000" b="1" dirty="0">
                <a:latin typeface="Times New Roman" panose="02020603050405020304" pitchFamily="18" charset="0"/>
              </a:rPr>
              <a:t>为预定义的常数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while(p!=NULL || top!=0)</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while(p!=NULL)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top=++; s[top]=p; p=p-&gt;LChild; }  /* </a:t>
            </a:r>
            <a:r>
              <a:rPr lang="zh-CN" altLang="en-US" sz="2000" b="1" dirty="0">
                <a:latin typeface="Times New Roman" panose="02020603050405020304" pitchFamily="18" charset="0"/>
              </a:rPr>
              <a:t>左子树遍历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if(top&gt;0)	</a:t>
            </a:r>
            <a:endParaRPr lang="en-US" altLang="zh-CN" sz="2000" b="1" dirty="0">
              <a:latin typeface="Times New Roman" panose="02020603050405020304" pitchFamily="18" charset="0"/>
            </a:endParaRPr>
          </a:p>
        </p:txBody>
      </p:sp>
      <p:grpSp>
        <p:nvGrpSpPr>
          <p:cNvPr id="38915" name="Group 21"/>
          <p:cNvGrpSpPr/>
          <p:nvPr/>
        </p:nvGrpSpPr>
        <p:grpSpPr>
          <a:xfrm>
            <a:off x="5831205" y="43053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p:nvPr/>
        </p:nvSpPr>
        <p:spPr>
          <a:xfrm>
            <a:off x="0" y="153035"/>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a:t>
            </a:r>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树的</a:t>
            </a:r>
            <a:r>
              <a:rPr lang="zh-CN" altLang="en-US" b="1" dirty="0">
                <a:latin typeface="黑体" panose="02010609060101010101" pitchFamily="2" charset="-122"/>
                <a:ea typeface="黑体" panose="02010609060101010101" pitchFamily="2" charset="-122"/>
              </a:rPr>
              <a:t>相关术语</a:t>
            </a:r>
            <a:endParaRPr lang="zh-CN" altLang="en-US" b="1" dirty="0">
              <a:latin typeface="黑体" panose="02010609060101010101" pitchFamily="2" charset="-122"/>
              <a:ea typeface="黑体" panose="02010609060101010101" pitchFamily="2" charset="-122"/>
            </a:endParaRPr>
          </a:p>
        </p:txBody>
      </p:sp>
      <p:sp>
        <p:nvSpPr>
          <p:cNvPr id="8195" name="Text Box 3"/>
          <p:cNvSpPr txBox="1"/>
          <p:nvPr/>
        </p:nvSpPr>
        <p:spPr>
          <a:xfrm>
            <a:off x="-40640" y="675005"/>
            <a:ext cx="9156065"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rPr>
              <a:t>结点</a:t>
            </a:r>
            <a:r>
              <a:rPr lang="zh-CN" altLang="en-US" dirty="0">
                <a:latin typeface="宋体" panose="02010600030101010101" pitchFamily="2" charset="-122"/>
                <a:ea typeface="宋体" panose="02010600030101010101" pitchFamily="2" charset="-122"/>
              </a:rPr>
              <a:t>：包含一个数据元素及若干指向其它结点的分支信息。</a:t>
            </a:r>
            <a:endParaRPr lang="zh-CN" altLang="en-US" dirty="0">
              <a:latin typeface="宋体" panose="02010600030101010101" pitchFamily="2" charset="-122"/>
              <a:ea typeface="宋体" panose="02010600030101010101" pitchFamily="2" charset="-122"/>
            </a:endParaRPr>
          </a:p>
        </p:txBody>
      </p:sp>
      <p:sp>
        <p:nvSpPr>
          <p:cNvPr id="8196" name="Text Box 4"/>
          <p:cNvSpPr txBox="1"/>
          <p:nvPr/>
        </p:nvSpPr>
        <p:spPr>
          <a:xfrm>
            <a:off x="-40640" y="1361440"/>
            <a:ext cx="8836025"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rPr>
              <a:t>结点的度</a:t>
            </a:r>
            <a:r>
              <a:rPr lang="zh-CN" altLang="en-US" dirty="0">
                <a:latin typeface="宋体" panose="02010600030101010101" pitchFamily="2" charset="-122"/>
                <a:ea typeface="宋体" panose="02010600030101010101" pitchFamily="2" charset="-122"/>
              </a:rPr>
              <a:t>：一个结点的子树个数称为此结点的度。</a:t>
            </a:r>
            <a:endParaRPr lang="zh-CN" altLang="en-US" dirty="0">
              <a:latin typeface="宋体" panose="02010600030101010101" pitchFamily="2" charset="-122"/>
              <a:ea typeface="宋体" panose="02010600030101010101" pitchFamily="2" charset="-122"/>
            </a:endParaRPr>
          </a:p>
        </p:txBody>
      </p:sp>
      <p:sp>
        <p:nvSpPr>
          <p:cNvPr id="8197" name="Text Box 5"/>
          <p:cNvSpPr txBox="1"/>
          <p:nvPr/>
        </p:nvSpPr>
        <p:spPr>
          <a:xfrm>
            <a:off x="-40640" y="2011680"/>
            <a:ext cx="9453880"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叶结点</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rPr>
              <a:t>度为</a:t>
            </a:r>
            <a:r>
              <a:rPr lang="en-US" altLang="zh-CN" b="1" dirty="0">
                <a:solidFill>
                  <a:schemeClr val="accent5"/>
                </a:solidFill>
                <a:latin typeface="宋体" panose="02010600030101010101" pitchFamily="2" charset="-122"/>
                <a:ea typeface="宋体" panose="02010600030101010101" pitchFamily="2" charset="-122"/>
                <a:cs typeface="宋体" panose="02010600030101010101" pitchFamily="2" charset="-122"/>
              </a:rPr>
              <a:t>0</a:t>
            </a:r>
            <a:r>
              <a:rPr lang="zh-CN" altLang="en-US" dirty="0">
                <a:latin typeface="宋体" panose="02010600030101010101" pitchFamily="2" charset="-122"/>
                <a:ea typeface="宋体" panose="02010600030101010101" pitchFamily="2" charset="-122"/>
                <a:cs typeface="宋体" panose="02010600030101010101" pitchFamily="2" charset="-122"/>
              </a:rPr>
              <a:t>的结点，即无后继的结点，也称为</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终端结点</a:t>
            </a: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8198" name="Text Box 6"/>
          <p:cNvSpPr txBox="1"/>
          <p:nvPr/>
        </p:nvSpPr>
        <p:spPr>
          <a:xfrm>
            <a:off x="-40640" y="2677795"/>
            <a:ext cx="8917940"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分支结点</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rPr>
              <a:t>度不为</a:t>
            </a:r>
            <a:r>
              <a:rPr lang="en-US" altLang="zh-CN" b="1" dirty="0">
                <a:solidFill>
                  <a:schemeClr val="accent5"/>
                </a:solidFill>
                <a:latin typeface="宋体" panose="02010600030101010101" pitchFamily="2" charset="-122"/>
                <a:ea typeface="宋体" panose="02010600030101010101" pitchFamily="2" charset="-122"/>
                <a:cs typeface="宋体" panose="02010600030101010101" pitchFamily="2" charset="-122"/>
              </a:rPr>
              <a:t>0</a:t>
            </a:r>
            <a:r>
              <a:rPr lang="zh-CN" altLang="en-US" dirty="0">
                <a:latin typeface="宋体" panose="02010600030101010101" pitchFamily="2" charset="-122"/>
                <a:ea typeface="宋体" panose="02010600030101010101" pitchFamily="2" charset="-122"/>
                <a:cs typeface="宋体" panose="02010600030101010101" pitchFamily="2" charset="-122"/>
              </a:rPr>
              <a:t>的结点，也称为</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非终端结点</a:t>
            </a: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8199" name="Text Box 7"/>
          <p:cNvSpPr txBox="1"/>
          <p:nvPr/>
        </p:nvSpPr>
        <p:spPr>
          <a:xfrm>
            <a:off x="-81280" y="3329305"/>
            <a:ext cx="922464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孩子结点</a:t>
            </a:r>
            <a:r>
              <a:rPr lang="zh-CN" altLang="en-US" dirty="0">
                <a:latin typeface="宋体" panose="02010600030101010101" pitchFamily="2" charset="-122"/>
                <a:ea typeface="宋体" panose="02010600030101010101" pitchFamily="2" charset="-122"/>
                <a:cs typeface="宋体" panose="02010600030101010101" pitchFamily="2" charset="-122"/>
              </a:rPr>
              <a:t>：一个结点的</a:t>
            </a:r>
            <a:r>
              <a:rPr lang="zh-CN" altLang="en-US" b="1" dirty="0">
                <a:solidFill>
                  <a:schemeClr val="accent5"/>
                </a:solidFill>
                <a:latin typeface="宋体" panose="02010600030101010101" pitchFamily="2" charset="-122"/>
                <a:ea typeface="宋体" panose="02010600030101010101" pitchFamily="2" charset="-122"/>
                <a:cs typeface="宋体" panose="02010600030101010101" pitchFamily="2" charset="-122"/>
              </a:rPr>
              <a:t>直接后继</a:t>
            </a:r>
            <a:r>
              <a:rPr lang="zh-CN" altLang="en-US" dirty="0">
                <a:latin typeface="宋体" panose="02010600030101010101" pitchFamily="2" charset="-122"/>
                <a:ea typeface="宋体" panose="02010600030101010101" pitchFamily="2" charset="-122"/>
                <a:cs typeface="宋体" panose="02010600030101010101" pitchFamily="2" charset="-122"/>
              </a:rPr>
              <a:t>称为该结点的孩子结点。如上图的</a:t>
            </a: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en-US" dirty="0">
                <a:latin typeface="宋体" panose="02010600030101010101" pitchFamily="2" charset="-122"/>
                <a:ea typeface="宋体" panose="02010600030101010101" pitchFamily="2" charset="-122"/>
                <a:cs typeface="宋体" panose="02010600030101010101" pitchFamily="2" charset="-122"/>
              </a:rPr>
              <a:t>是</a:t>
            </a: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en-US" dirty="0">
                <a:latin typeface="宋体" panose="02010600030101010101" pitchFamily="2" charset="-122"/>
                <a:ea typeface="宋体" panose="02010600030101010101" pitchFamily="2" charset="-122"/>
                <a:cs typeface="宋体" panose="02010600030101010101" pitchFamily="2" charset="-122"/>
              </a:rPr>
              <a:t>的孩子。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grpSp>
        <p:nvGrpSpPr>
          <p:cNvPr id="7171" name="Group 28"/>
          <p:cNvGrpSpPr/>
          <p:nvPr/>
        </p:nvGrpSpPr>
        <p:grpSpPr>
          <a:xfrm>
            <a:off x="3297555" y="4314825"/>
            <a:ext cx="5257800" cy="2124075"/>
            <a:chOff x="816" y="1296"/>
            <a:chExt cx="3072" cy="1632"/>
          </a:xfrm>
        </p:grpSpPr>
        <p:sp>
          <p:nvSpPr>
            <p:cNvPr id="7173" name="Oval 3"/>
            <p:cNvSpPr/>
            <p:nvPr/>
          </p:nvSpPr>
          <p:spPr>
            <a:xfrm>
              <a:off x="2352" y="12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A</a:t>
              </a:r>
              <a:endParaRPr lang="en-US" altLang="zh-CN" sz="2400" dirty="0">
                <a:solidFill>
                  <a:schemeClr val="bg1"/>
                </a:solidFill>
                <a:latin typeface="Times New Roman" panose="02020603050405020304" pitchFamily="18" charset="0"/>
              </a:endParaRPr>
            </a:p>
          </p:txBody>
        </p:sp>
        <p:sp>
          <p:nvSpPr>
            <p:cNvPr id="7174" name="Oval 4"/>
            <p:cNvSpPr/>
            <p:nvPr/>
          </p:nvSpPr>
          <p:spPr>
            <a:xfrm>
              <a:off x="1584"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7175" name="Oval 5"/>
            <p:cNvSpPr/>
            <p:nvPr/>
          </p:nvSpPr>
          <p:spPr>
            <a:xfrm>
              <a:off x="2352"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C</a:t>
              </a:r>
              <a:endParaRPr lang="en-US" altLang="zh-CN" sz="2400" dirty="0">
                <a:solidFill>
                  <a:schemeClr val="bg1"/>
                </a:solidFill>
                <a:latin typeface="Times New Roman" panose="02020603050405020304" pitchFamily="18" charset="0"/>
              </a:endParaRPr>
            </a:p>
          </p:txBody>
        </p:sp>
        <p:sp>
          <p:nvSpPr>
            <p:cNvPr id="7176" name="Oval 6"/>
            <p:cNvSpPr/>
            <p:nvPr/>
          </p:nvSpPr>
          <p:spPr>
            <a:xfrm>
              <a:off x="3168"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7177" name="Oval 7"/>
            <p:cNvSpPr/>
            <p:nvPr/>
          </p:nvSpPr>
          <p:spPr>
            <a:xfrm>
              <a:off x="2352"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G</a:t>
              </a:r>
              <a:endParaRPr lang="en-US" altLang="zh-CN" sz="2400" dirty="0">
                <a:solidFill>
                  <a:schemeClr val="bg1"/>
                </a:solidFill>
                <a:latin typeface="Times New Roman" panose="02020603050405020304" pitchFamily="18" charset="0"/>
              </a:endParaRPr>
            </a:p>
          </p:txBody>
        </p:sp>
        <p:sp>
          <p:nvSpPr>
            <p:cNvPr id="7178" name="Oval 8"/>
            <p:cNvSpPr/>
            <p:nvPr/>
          </p:nvSpPr>
          <p:spPr>
            <a:xfrm>
              <a:off x="192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F</a:t>
              </a:r>
              <a:endParaRPr lang="en-US" altLang="zh-CN" sz="2400" dirty="0">
                <a:solidFill>
                  <a:schemeClr val="bg1"/>
                </a:solidFill>
                <a:latin typeface="Times New Roman" panose="02020603050405020304" pitchFamily="18" charset="0"/>
              </a:endParaRPr>
            </a:p>
          </p:txBody>
        </p:sp>
        <p:sp>
          <p:nvSpPr>
            <p:cNvPr id="7179" name="Oval 9"/>
            <p:cNvSpPr/>
            <p:nvPr/>
          </p:nvSpPr>
          <p:spPr>
            <a:xfrm>
              <a:off x="120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E</a:t>
              </a:r>
              <a:endParaRPr lang="en-US" altLang="zh-CN" sz="2400" dirty="0">
                <a:solidFill>
                  <a:schemeClr val="bg1"/>
                </a:solidFill>
                <a:latin typeface="Times New Roman" panose="02020603050405020304" pitchFamily="18" charset="0"/>
              </a:endParaRPr>
            </a:p>
          </p:txBody>
        </p:sp>
        <p:sp>
          <p:nvSpPr>
            <p:cNvPr id="7180" name="Oval 10"/>
            <p:cNvSpPr/>
            <p:nvPr/>
          </p:nvSpPr>
          <p:spPr>
            <a:xfrm>
              <a:off x="2736"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H</a:t>
              </a:r>
              <a:endParaRPr lang="en-US" altLang="zh-CN" sz="2400" dirty="0">
                <a:solidFill>
                  <a:schemeClr val="bg1"/>
                </a:solidFill>
                <a:latin typeface="Times New Roman" panose="02020603050405020304" pitchFamily="18" charset="0"/>
              </a:endParaRPr>
            </a:p>
          </p:txBody>
        </p:sp>
        <p:sp>
          <p:nvSpPr>
            <p:cNvPr id="7181" name="Oval 11"/>
            <p:cNvSpPr/>
            <p:nvPr/>
          </p:nvSpPr>
          <p:spPr>
            <a:xfrm>
              <a:off x="316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I</a:t>
              </a:r>
              <a:endParaRPr lang="en-US" altLang="zh-CN" sz="2400" dirty="0">
                <a:solidFill>
                  <a:schemeClr val="bg1"/>
                </a:solidFill>
                <a:latin typeface="Times New Roman" panose="02020603050405020304" pitchFamily="18" charset="0"/>
              </a:endParaRPr>
            </a:p>
          </p:txBody>
        </p:sp>
        <p:sp>
          <p:nvSpPr>
            <p:cNvPr id="7182" name="Oval 12"/>
            <p:cNvSpPr/>
            <p:nvPr/>
          </p:nvSpPr>
          <p:spPr>
            <a:xfrm>
              <a:off x="364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J</a:t>
              </a:r>
              <a:endParaRPr lang="en-US" altLang="zh-CN" sz="2400" dirty="0">
                <a:solidFill>
                  <a:schemeClr val="bg1"/>
                </a:solidFill>
                <a:latin typeface="Times New Roman" panose="02020603050405020304" pitchFamily="18" charset="0"/>
              </a:endParaRPr>
            </a:p>
          </p:txBody>
        </p:sp>
        <p:sp>
          <p:nvSpPr>
            <p:cNvPr id="7183" name="Oval 13"/>
            <p:cNvSpPr/>
            <p:nvPr/>
          </p:nvSpPr>
          <p:spPr>
            <a:xfrm>
              <a:off x="81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K</a:t>
              </a:r>
              <a:endParaRPr lang="en-US" altLang="zh-CN" sz="2400" dirty="0">
                <a:solidFill>
                  <a:schemeClr val="bg1"/>
                </a:solidFill>
                <a:latin typeface="Times New Roman" panose="02020603050405020304" pitchFamily="18" charset="0"/>
              </a:endParaRPr>
            </a:p>
          </p:txBody>
        </p:sp>
        <p:sp>
          <p:nvSpPr>
            <p:cNvPr id="7184" name="Oval 14"/>
            <p:cNvSpPr/>
            <p:nvPr/>
          </p:nvSpPr>
          <p:spPr>
            <a:xfrm>
              <a:off x="15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L</a:t>
              </a:r>
              <a:endParaRPr lang="en-US" altLang="zh-CN" sz="2400" dirty="0">
                <a:solidFill>
                  <a:schemeClr val="bg1"/>
                </a:solidFill>
                <a:latin typeface="Times New Roman" panose="02020603050405020304" pitchFamily="18" charset="0"/>
              </a:endParaRPr>
            </a:p>
          </p:txBody>
        </p:sp>
        <p:sp>
          <p:nvSpPr>
            <p:cNvPr id="7185" name="Oval 15"/>
            <p:cNvSpPr/>
            <p:nvPr/>
          </p:nvSpPr>
          <p:spPr>
            <a:xfrm>
              <a:off x="27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M</a:t>
              </a:r>
              <a:endParaRPr lang="en-US" altLang="zh-CN" sz="2400" dirty="0">
                <a:solidFill>
                  <a:schemeClr val="bg1"/>
                </a:solidFill>
                <a:latin typeface="Times New Roman" panose="02020603050405020304" pitchFamily="18" charset="0"/>
              </a:endParaRPr>
            </a:p>
          </p:txBody>
        </p:sp>
        <p:sp>
          <p:nvSpPr>
            <p:cNvPr id="7186" name="Line 16"/>
            <p:cNvSpPr/>
            <p:nvPr/>
          </p:nvSpPr>
          <p:spPr>
            <a:xfrm>
              <a:off x="2496" y="1536"/>
              <a:ext cx="0" cy="192"/>
            </a:xfrm>
            <a:prstGeom prst="line">
              <a:avLst/>
            </a:prstGeom>
            <a:ln w="9525" cap="flat" cmpd="sng">
              <a:solidFill>
                <a:schemeClr val="tx1"/>
              </a:solidFill>
              <a:prstDash val="solid"/>
              <a:miter/>
              <a:headEnd type="none" w="med" len="med"/>
              <a:tailEnd type="none" w="med" len="med"/>
            </a:ln>
          </p:spPr>
        </p:sp>
        <p:sp>
          <p:nvSpPr>
            <p:cNvPr id="7187" name="Line 17"/>
            <p:cNvSpPr/>
            <p:nvPr/>
          </p:nvSpPr>
          <p:spPr>
            <a:xfrm>
              <a:off x="2496" y="1968"/>
              <a:ext cx="0" cy="240"/>
            </a:xfrm>
            <a:prstGeom prst="line">
              <a:avLst/>
            </a:prstGeom>
            <a:ln w="9525" cap="flat" cmpd="sng">
              <a:solidFill>
                <a:schemeClr val="tx1"/>
              </a:solidFill>
              <a:prstDash val="solid"/>
              <a:miter/>
              <a:headEnd type="none" w="med" len="med"/>
              <a:tailEnd type="none" w="med" len="med"/>
            </a:ln>
          </p:spPr>
        </p:sp>
        <p:sp>
          <p:nvSpPr>
            <p:cNvPr id="7188" name="Line 18"/>
            <p:cNvSpPr/>
            <p:nvPr/>
          </p:nvSpPr>
          <p:spPr>
            <a:xfrm flipH="1">
              <a:off x="1776" y="1440"/>
              <a:ext cx="576" cy="336"/>
            </a:xfrm>
            <a:prstGeom prst="line">
              <a:avLst/>
            </a:prstGeom>
            <a:ln w="9525" cap="flat" cmpd="sng">
              <a:solidFill>
                <a:schemeClr val="tx1"/>
              </a:solidFill>
              <a:prstDash val="solid"/>
              <a:miter/>
              <a:headEnd type="none" w="med" len="med"/>
              <a:tailEnd type="none" w="med" len="med"/>
            </a:ln>
          </p:spPr>
        </p:sp>
        <p:sp>
          <p:nvSpPr>
            <p:cNvPr id="7189" name="Line 19"/>
            <p:cNvSpPr/>
            <p:nvPr/>
          </p:nvSpPr>
          <p:spPr>
            <a:xfrm>
              <a:off x="2592" y="1440"/>
              <a:ext cx="624" cy="336"/>
            </a:xfrm>
            <a:prstGeom prst="line">
              <a:avLst/>
            </a:prstGeom>
            <a:ln w="9525" cap="flat" cmpd="sng">
              <a:solidFill>
                <a:schemeClr val="tx1"/>
              </a:solidFill>
              <a:prstDash val="solid"/>
              <a:miter/>
              <a:headEnd type="none" w="med" len="med"/>
              <a:tailEnd type="none" w="med" len="med"/>
            </a:ln>
          </p:spPr>
        </p:sp>
        <p:sp>
          <p:nvSpPr>
            <p:cNvPr id="7190" name="Line 20"/>
            <p:cNvSpPr/>
            <p:nvPr/>
          </p:nvSpPr>
          <p:spPr>
            <a:xfrm>
              <a:off x="1824" y="1920"/>
              <a:ext cx="192" cy="288"/>
            </a:xfrm>
            <a:prstGeom prst="line">
              <a:avLst/>
            </a:prstGeom>
            <a:ln w="9525" cap="flat" cmpd="sng">
              <a:solidFill>
                <a:schemeClr val="tx1"/>
              </a:solidFill>
              <a:prstDash val="solid"/>
              <a:miter/>
              <a:headEnd type="none" w="med" len="med"/>
              <a:tailEnd type="none" w="med" len="med"/>
            </a:ln>
          </p:spPr>
        </p:sp>
        <p:sp>
          <p:nvSpPr>
            <p:cNvPr id="7191" name="Line 21"/>
            <p:cNvSpPr/>
            <p:nvPr/>
          </p:nvSpPr>
          <p:spPr>
            <a:xfrm flipH="1">
              <a:off x="1296" y="1872"/>
              <a:ext cx="288" cy="336"/>
            </a:xfrm>
            <a:prstGeom prst="line">
              <a:avLst/>
            </a:prstGeom>
            <a:ln w="9525" cap="flat" cmpd="sng">
              <a:solidFill>
                <a:schemeClr val="tx1"/>
              </a:solidFill>
              <a:prstDash val="solid"/>
              <a:miter/>
              <a:headEnd type="none" w="med" len="med"/>
              <a:tailEnd type="none" w="med" len="med"/>
            </a:ln>
          </p:spPr>
        </p:sp>
        <p:sp>
          <p:nvSpPr>
            <p:cNvPr id="7192" name="Line 22"/>
            <p:cNvSpPr/>
            <p:nvPr/>
          </p:nvSpPr>
          <p:spPr>
            <a:xfrm flipH="1">
              <a:off x="912" y="2400"/>
              <a:ext cx="288" cy="288"/>
            </a:xfrm>
            <a:prstGeom prst="line">
              <a:avLst/>
            </a:prstGeom>
            <a:ln w="9525" cap="flat" cmpd="sng">
              <a:solidFill>
                <a:schemeClr val="tx1"/>
              </a:solidFill>
              <a:prstDash val="solid"/>
              <a:miter/>
              <a:headEnd type="none" w="med" len="med"/>
              <a:tailEnd type="none" w="med" len="med"/>
            </a:ln>
          </p:spPr>
        </p:sp>
        <p:sp>
          <p:nvSpPr>
            <p:cNvPr id="7193" name="Line 23"/>
            <p:cNvSpPr/>
            <p:nvPr/>
          </p:nvSpPr>
          <p:spPr>
            <a:xfrm>
              <a:off x="1440" y="2400"/>
              <a:ext cx="192" cy="288"/>
            </a:xfrm>
            <a:prstGeom prst="line">
              <a:avLst/>
            </a:prstGeom>
            <a:ln w="9525" cap="flat" cmpd="sng">
              <a:solidFill>
                <a:schemeClr val="tx1"/>
              </a:solidFill>
              <a:prstDash val="solid"/>
              <a:miter/>
              <a:headEnd type="none" w="med" len="med"/>
              <a:tailEnd type="none" w="med" len="med"/>
            </a:ln>
          </p:spPr>
        </p:sp>
        <p:sp>
          <p:nvSpPr>
            <p:cNvPr id="7194" name="Line 24"/>
            <p:cNvSpPr/>
            <p:nvPr/>
          </p:nvSpPr>
          <p:spPr>
            <a:xfrm flipH="1">
              <a:off x="2928" y="1920"/>
              <a:ext cx="240" cy="288"/>
            </a:xfrm>
            <a:prstGeom prst="line">
              <a:avLst/>
            </a:prstGeom>
            <a:ln w="9525" cap="flat" cmpd="sng">
              <a:solidFill>
                <a:schemeClr val="tx1"/>
              </a:solidFill>
              <a:prstDash val="solid"/>
              <a:miter/>
              <a:headEnd type="none" w="med" len="med"/>
              <a:tailEnd type="none" w="med" len="med"/>
            </a:ln>
          </p:spPr>
        </p:sp>
        <p:sp>
          <p:nvSpPr>
            <p:cNvPr id="7195" name="Line 25"/>
            <p:cNvSpPr/>
            <p:nvPr/>
          </p:nvSpPr>
          <p:spPr>
            <a:xfrm>
              <a:off x="3312" y="1968"/>
              <a:ext cx="0" cy="240"/>
            </a:xfrm>
            <a:prstGeom prst="line">
              <a:avLst/>
            </a:prstGeom>
            <a:ln w="9525" cap="flat" cmpd="sng">
              <a:solidFill>
                <a:schemeClr val="tx1"/>
              </a:solidFill>
              <a:prstDash val="solid"/>
              <a:miter/>
              <a:headEnd type="none" w="med" len="med"/>
              <a:tailEnd type="none" w="med" len="med"/>
            </a:ln>
          </p:spPr>
        </p:sp>
        <p:sp>
          <p:nvSpPr>
            <p:cNvPr id="7196" name="Line 26"/>
            <p:cNvSpPr/>
            <p:nvPr/>
          </p:nvSpPr>
          <p:spPr>
            <a:xfrm>
              <a:off x="3408" y="1872"/>
              <a:ext cx="336" cy="336"/>
            </a:xfrm>
            <a:prstGeom prst="line">
              <a:avLst/>
            </a:prstGeom>
            <a:ln w="9525" cap="flat" cmpd="sng">
              <a:solidFill>
                <a:schemeClr val="tx1"/>
              </a:solidFill>
              <a:prstDash val="solid"/>
              <a:miter/>
              <a:headEnd type="none" w="med" len="med"/>
              <a:tailEnd type="none" w="med" len="med"/>
            </a:ln>
          </p:spPr>
        </p:sp>
        <p:sp>
          <p:nvSpPr>
            <p:cNvPr id="7197" name="Line 27"/>
            <p:cNvSpPr/>
            <p:nvPr/>
          </p:nvSpPr>
          <p:spPr>
            <a:xfrm>
              <a:off x="2832" y="2448"/>
              <a:ext cx="0" cy="240"/>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p:nvPr/>
        </p:nvSpPr>
        <p:spPr>
          <a:xfrm>
            <a:off x="-757237" y="404813"/>
            <a:ext cx="10009187" cy="64023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p=s[top];</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if((p-&gt;RChild==NULL) ||(p-&gt;RChild==q)) /* </a:t>
            </a:r>
            <a:r>
              <a:rPr lang="zh-CN" altLang="en-US" sz="2000" b="1" dirty="0">
                <a:latin typeface="Times New Roman" panose="02020603050405020304" pitchFamily="18" charset="0"/>
              </a:rPr>
              <a:t>无右孩子，或右孩子已遍历过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visit(p-&gt;data);        /* </a:t>
            </a:r>
            <a:r>
              <a:rPr lang="zh-CN" altLang="en-US" sz="2000" b="1" dirty="0">
                <a:latin typeface="Times New Roman" panose="02020603050405020304" pitchFamily="18" charset="0"/>
              </a:rPr>
              <a:t>访问根结点*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q=p;   /* </a:t>
            </a:r>
            <a:r>
              <a:rPr lang="zh-CN" altLang="en-US" sz="2000" b="1" dirty="0">
                <a:latin typeface="Times New Roman" panose="02020603050405020304" pitchFamily="18" charset="0"/>
              </a:rPr>
              <a:t>保存到</a:t>
            </a:r>
            <a:r>
              <a:rPr lang="en-US" altLang="zh-CN" sz="2000" b="1" dirty="0">
                <a:latin typeface="Times New Roman" panose="02020603050405020304" pitchFamily="18" charset="0"/>
              </a:rPr>
              <a:t>q</a:t>
            </a:r>
            <a:r>
              <a:rPr lang="zh-CN" altLang="en-US" sz="2000" b="1" dirty="0">
                <a:latin typeface="Times New Roman" panose="02020603050405020304" pitchFamily="18" charset="0"/>
              </a:rPr>
              <a:t>，为下一次已处理结点前驱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top--;</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p=NULL;</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    p=p-&gt;RChild;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free(s);</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38915" name="Group 21"/>
          <p:cNvGrpSpPr/>
          <p:nvPr/>
        </p:nvGrpSpPr>
        <p:grpSpPr>
          <a:xfrm>
            <a:off x="5379085" y="3463925"/>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2"/>
          <p:cNvSpPr txBox="1"/>
          <p:nvPr/>
        </p:nvSpPr>
        <p:spPr>
          <a:xfrm>
            <a:off x="323850" y="188913"/>
            <a:ext cx="83058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6.3.4 </a:t>
            </a:r>
            <a:r>
              <a:rPr lang="zh-CN" altLang="en-US" sz="3200" b="1" dirty="0">
                <a:latin typeface="黑体" panose="02010609060101010101" pitchFamily="2" charset="-122"/>
                <a:ea typeface="黑体" panose="02010609060101010101" pitchFamily="2" charset="-122"/>
              </a:rPr>
              <a:t>线索二叉树</a:t>
            </a:r>
            <a:endParaRPr lang="zh-CN" altLang="en-US" sz="3200" b="1" dirty="0">
              <a:latin typeface="黑体" panose="02010609060101010101" pitchFamily="2" charset="-122"/>
              <a:ea typeface="黑体" panose="02010609060101010101" pitchFamily="2" charset="-122"/>
            </a:endParaRPr>
          </a:p>
        </p:txBody>
      </p:sp>
      <p:sp>
        <p:nvSpPr>
          <p:cNvPr id="66563" name="Text Box 3"/>
          <p:cNvSpPr txBox="1"/>
          <p:nvPr/>
        </p:nvSpPr>
        <p:spPr>
          <a:xfrm>
            <a:off x="327025" y="981075"/>
            <a:ext cx="8305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1. </a:t>
            </a:r>
            <a:r>
              <a:rPr lang="zh-CN" altLang="en-US" dirty="0">
                <a:latin typeface="华文仿宋" panose="02010600040101010101" pitchFamily="2" charset="-122"/>
                <a:ea typeface="华文仿宋" panose="02010600040101010101" pitchFamily="2" charset="-122"/>
              </a:rPr>
              <a:t>基本概念</a:t>
            </a:r>
            <a:endParaRPr lang="zh-CN" altLang="en-US" dirty="0">
              <a:latin typeface="华文仿宋" panose="02010600040101010101" pitchFamily="2" charset="-122"/>
              <a:ea typeface="华文仿宋" panose="02010600040101010101" pitchFamily="2" charset="-122"/>
            </a:endParaRPr>
          </a:p>
        </p:txBody>
      </p:sp>
      <p:sp>
        <p:nvSpPr>
          <p:cNvPr id="66564" name="Text Box 4"/>
          <p:cNvSpPr txBox="1"/>
          <p:nvPr/>
        </p:nvSpPr>
        <p:spPr>
          <a:xfrm>
            <a:off x="107950" y="1671638"/>
            <a:ext cx="8856663" cy="4615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二叉树的遍历运算是将二叉树中</a:t>
            </a:r>
            <a:r>
              <a:rPr lang="zh-CN" altLang="en-US" b="1" dirty="0">
                <a:solidFill>
                  <a:srgbClr val="FF0000"/>
                </a:solidFill>
                <a:latin typeface="华文仿宋" panose="02010600040101010101" pitchFamily="2" charset="-122"/>
                <a:ea typeface="华文仿宋" panose="02010600040101010101" pitchFamily="2" charset="-122"/>
              </a:rPr>
              <a:t>结点</a:t>
            </a:r>
            <a:r>
              <a:rPr lang="zh-CN" altLang="en-US" dirty="0">
                <a:latin typeface="华文仿宋" panose="02010600040101010101" pitchFamily="2" charset="-122"/>
                <a:ea typeface="华文仿宋" panose="02010600040101010101" pitchFamily="2" charset="-122"/>
              </a:rPr>
              <a:t>按一定规律</a:t>
            </a:r>
            <a:r>
              <a:rPr lang="zh-CN" altLang="en-US" dirty="0">
                <a:solidFill>
                  <a:srgbClr val="FF0000"/>
                </a:solidFill>
                <a:latin typeface="华文仿宋" panose="02010600040101010101" pitchFamily="2" charset="-122"/>
                <a:ea typeface="华文仿宋" panose="02010600040101010101" pitchFamily="2" charset="-122"/>
              </a:rPr>
              <a:t>线性化</a:t>
            </a:r>
            <a:r>
              <a:rPr lang="zh-CN" altLang="en-US" dirty="0">
                <a:latin typeface="华文仿宋" panose="02010600040101010101" pitchFamily="2" charset="-122"/>
                <a:ea typeface="华文仿宋" panose="02010600040101010101" pitchFamily="2" charset="-122"/>
              </a:rPr>
              <a:t>的过程。</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当以二叉链表作为存储结构时，只能找到结点的左、右孩子信息，而不能直接得到</a:t>
            </a:r>
            <a:r>
              <a:rPr lang="zh-CN" altLang="en-US" b="1" dirty="0">
                <a:solidFill>
                  <a:srgbClr val="FF0000"/>
                </a:solidFill>
                <a:latin typeface="华文仿宋" panose="02010600040101010101" pitchFamily="2" charset="-122"/>
                <a:ea typeface="华文仿宋" panose="02010600040101010101" pitchFamily="2" charset="-122"/>
              </a:rPr>
              <a:t>结点在遍历序列中的前驱和后继信息</a:t>
            </a:r>
            <a:r>
              <a:rPr lang="zh-CN" altLang="en-US" dirty="0">
                <a:latin typeface="华文仿宋" panose="02010600040101010101" pitchFamily="2" charset="-122"/>
                <a:ea typeface="华文仿宋" panose="02010600040101010101" pitchFamily="2" charset="-122"/>
              </a:rPr>
              <a:t>。要得到这些信息，</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zh-CN" altLang="en-US" dirty="0">
                <a:solidFill>
                  <a:srgbClr val="6C981E"/>
                </a:solidFill>
                <a:latin typeface="华文仿宋" panose="02010600040101010101" pitchFamily="2" charset="-122"/>
                <a:ea typeface="华文仿宋" panose="02010600040101010101" pitchFamily="2" charset="-122"/>
              </a:rPr>
              <a:t>        </a:t>
            </a:r>
            <a:r>
              <a:rPr lang="zh-CN" altLang="en-US" b="1" dirty="0">
                <a:solidFill>
                  <a:srgbClr val="FF0000"/>
                </a:solidFill>
                <a:latin typeface="华文仿宋" panose="02010600040101010101" pitchFamily="2" charset="-122"/>
                <a:ea typeface="华文仿宋" panose="02010600040101010101" pitchFamily="2" charset="-122"/>
              </a:rPr>
              <a:t>第一种方法</a:t>
            </a:r>
            <a:r>
              <a:rPr lang="zh-CN" altLang="en-US" dirty="0">
                <a:latin typeface="华文仿宋" panose="02010600040101010101" pitchFamily="2" charset="-122"/>
                <a:ea typeface="华文仿宋" panose="02010600040101010101" pitchFamily="2" charset="-122"/>
              </a:rPr>
              <a:t>是将二叉树遍历一遍，在遍历过程中便可得到结点的前驱和后继，但这种动态访问浪费时间；     </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b="1" dirty="0">
                <a:solidFill>
                  <a:srgbClr val="FF0000"/>
                </a:solidFill>
                <a:latin typeface="华文仿宋" panose="02010600040101010101" pitchFamily="2" charset="-122"/>
                <a:ea typeface="华文仿宋" panose="02010600040101010101" pitchFamily="2" charset="-122"/>
              </a:rPr>
              <a:t>第二种方法</a:t>
            </a:r>
            <a:r>
              <a:rPr lang="zh-CN" altLang="en-US" dirty="0">
                <a:latin typeface="华文仿宋" panose="02010600040101010101" pitchFamily="2" charset="-122"/>
                <a:ea typeface="华文仿宋" panose="02010600040101010101" pitchFamily="2" charset="-122"/>
              </a:rPr>
              <a:t>是充分</a:t>
            </a:r>
            <a:r>
              <a:rPr lang="zh-CN" altLang="en-US" b="1" dirty="0">
                <a:solidFill>
                  <a:schemeClr val="accent5"/>
                </a:solidFill>
                <a:latin typeface="华文仿宋" panose="02010600040101010101" pitchFamily="2" charset="-122"/>
                <a:ea typeface="华文仿宋" panose="02010600040101010101" pitchFamily="2" charset="-122"/>
              </a:rPr>
              <a:t>利用二叉链表中的空链域</a:t>
            </a:r>
            <a:r>
              <a:rPr lang="zh-CN" altLang="en-US" dirty="0">
                <a:latin typeface="华文仿宋" panose="02010600040101010101" pitchFamily="2" charset="-122"/>
                <a:ea typeface="华文仿宋" panose="02010600040101010101" pitchFamily="2" charset="-122"/>
              </a:rPr>
              <a:t>，将</a:t>
            </a:r>
            <a:r>
              <a:rPr lang="zh-CN" altLang="en-US" b="1" dirty="0">
                <a:solidFill>
                  <a:schemeClr val="accent5"/>
                </a:solidFill>
                <a:latin typeface="华文仿宋" panose="02010600040101010101" pitchFamily="2" charset="-122"/>
                <a:ea typeface="华文仿宋" panose="02010600040101010101" pitchFamily="2" charset="-122"/>
              </a:rPr>
              <a:t>遍历过程</a:t>
            </a:r>
            <a:r>
              <a:rPr lang="zh-CN" altLang="en-US" dirty="0">
                <a:latin typeface="华文仿宋" panose="02010600040101010101" pitchFamily="2" charset="-122"/>
                <a:ea typeface="华文仿宋" panose="02010600040101010101" pitchFamily="2" charset="-122"/>
              </a:rPr>
              <a:t>中</a:t>
            </a:r>
            <a:r>
              <a:rPr lang="zh-CN" altLang="en-US" b="1" dirty="0">
                <a:solidFill>
                  <a:schemeClr val="accent5"/>
                </a:solidFill>
                <a:latin typeface="华文仿宋" panose="02010600040101010101" pitchFamily="2" charset="-122"/>
                <a:ea typeface="华文仿宋" panose="02010600040101010101" pitchFamily="2" charset="-122"/>
              </a:rPr>
              <a:t>结点的前驱、后继信息保存</a:t>
            </a:r>
            <a:r>
              <a:rPr lang="zh-CN" altLang="en-US" dirty="0">
                <a:latin typeface="华文仿宋" panose="02010600040101010101" pitchFamily="2" charset="-122"/>
                <a:ea typeface="华文仿宋" panose="02010600040101010101" pitchFamily="2" charset="-122"/>
              </a:rPr>
              <a:t>下来。</a:t>
            </a:r>
            <a:r>
              <a:rPr lang="zh-CN" altLang="en-US" sz="2400" dirty="0">
                <a:latin typeface="华文仿宋" panose="02010600040101010101" pitchFamily="2" charset="-122"/>
                <a:ea typeface="华文仿宋" panose="02010600040101010101" pitchFamily="2" charset="-122"/>
              </a:rPr>
              <a:t> </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571500" y="476250"/>
            <a:ext cx="8229600" cy="18161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在有</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个结点的二叉链表中共有</a:t>
            </a:r>
            <a:r>
              <a:rPr lang="en-US" altLang="zh-CN" dirty="0">
                <a:latin typeface="华文仿宋" panose="02010600040101010101" pitchFamily="2" charset="-122"/>
                <a:ea typeface="华文仿宋" panose="02010600040101010101" pitchFamily="2" charset="-122"/>
              </a:rPr>
              <a:t>2n</a:t>
            </a:r>
            <a:r>
              <a:rPr lang="zh-CN" altLang="en-US" dirty="0">
                <a:latin typeface="华文仿宋" panose="02010600040101010101" pitchFamily="2" charset="-122"/>
                <a:ea typeface="华文仿宋" panose="02010600040101010101" pitchFamily="2" charset="-122"/>
              </a:rPr>
              <a:t>个链域，但只有</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个有用非空链域，其余</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个链域是空的。利用剩下的</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个空链域来存放遍历过程中结点的前驱和后继信息。 现作如下规定：</a:t>
            </a:r>
            <a:endParaRPr lang="zh-CN" altLang="en-US" dirty="0">
              <a:latin typeface="华文仿宋" panose="02010600040101010101" pitchFamily="2" charset="-122"/>
              <a:ea typeface="华文仿宋" panose="02010600040101010101" pitchFamily="2" charset="-122"/>
            </a:endParaRPr>
          </a:p>
        </p:txBody>
      </p:sp>
      <p:sp>
        <p:nvSpPr>
          <p:cNvPr id="67587" name="Text Box 3"/>
          <p:cNvSpPr txBox="1"/>
          <p:nvPr/>
        </p:nvSpPr>
        <p:spPr>
          <a:xfrm>
            <a:off x="571500" y="2492375"/>
            <a:ext cx="8153400" cy="2032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a:t>
            </a:r>
            <a:r>
              <a:rPr lang="zh-CN" altLang="en-US" dirty="0">
                <a:latin typeface="黑体" panose="02010609060101010101" pitchFamily="2" charset="-122"/>
                <a:ea typeface="黑体" panose="02010609060101010101" pitchFamily="2" charset="-122"/>
              </a:rPr>
              <a:t>若结点有左子树，则其</a:t>
            </a:r>
            <a:r>
              <a:rPr lang="en-US" altLang="zh-CN" dirty="0">
                <a:latin typeface="黑体" panose="02010609060101010101" pitchFamily="2" charset="-122"/>
                <a:ea typeface="黑体" panose="02010609060101010101" pitchFamily="2" charset="-122"/>
              </a:rPr>
              <a:t>LChild</a:t>
            </a:r>
            <a:r>
              <a:rPr lang="zh-CN" altLang="en-US" dirty="0">
                <a:latin typeface="黑体" panose="02010609060101010101" pitchFamily="2" charset="-122"/>
                <a:ea typeface="黑体" panose="02010609060101010101" pitchFamily="2" charset="-122"/>
              </a:rPr>
              <a:t>域指向其左孩子；否则</a:t>
            </a:r>
            <a:r>
              <a:rPr lang="en-US" altLang="zh-CN" dirty="0">
                <a:latin typeface="黑体" panose="02010609060101010101" pitchFamily="2" charset="-122"/>
                <a:ea typeface="黑体" panose="02010609060101010101" pitchFamily="2" charset="-122"/>
              </a:rPr>
              <a:t>LChild</a:t>
            </a:r>
            <a:r>
              <a:rPr lang="zh-CN" altLang="en-US" dirty="0">
                <a:latin typeface="黑体" panose="02010609060101010101" pitchFamily="2" charset="-122"/>
                <a:ea typeface="黑体" panose="02010609060101010101" pitchFamily="2" charset="-122"/>
              </a:rPr>
              <a:t>域指向其前驱结点</a:t>
            </a:r>
            <a:endParaRPr lang="en-US" altLang="zh-CN" dirty="0">
              <a:latin typeface="黑体" panose="02010609060101010101" pitchFamily="2" charset="-122"/>
              <a:ea typeface="黑体" panose="02010609060101010101" pitchFamily="2" charset="-122"/>
            </a:endParaRPr>
          </a:p>
          <a:p>
            <a:pPr marL="0" lvl="0" indent="0" eaLnBrk="1" hangingPunct="1">
              <a:lnSpc>
                <a:spcPct val="100000"/>
              </a:lnSpc>
              <a:spcBef>
                <a:spcPct val="50000"/>
              </a:spcBef>
              <a:buFontTx/>
              <a:buNone/>
            </a:pP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若结点有右子树，则其</a:t>
            </a:r>
            <a:r>
              <a:rPr lang="en-US" altLang="zh-CN" dirty="0">
                <a:latin typeface="黑体" panose="02010609060101010101" pitchFamily="2" charset="-122"/>
                <a:ea typeface="黑体" panose="02010609060101010101" pitchFamily="2" charset="-122"/>
              </a:rPr>
              <a:t>RChild</a:t>
            </a:r>
            <a:r>
              <a:rPr lang="zh-CN" altLang="en-US" dirty="0">
                <a:latin typeface="黑体" panose="02010609060101010101" pitchFamily="2" charset="-122"/>
                <a:ea typeface="黑体" panose="02010609060101010101" pitchFamily="2" charset="-122"/>
              </a:rPr>
              <a:t>域指向其右孩子；否则</a:t>
            </a:r>
            <a:r>
              <a:rPr lang="en-US" altLang="zh-CN" dirty="0">
                <a:latin typeface="黑体" panose="02010609060101010101" pitchFamily="2" charset="-122"/>
                <a:ea typeface="黑体" panose="02010609060101010101" pitchFamily="2" charset="-122"/>
              </a:rPr>
              <a:t>RChild</a:t>
            </a:r>
            <a:r>
              <a:rPr lang="zh-CN" altLang="en-US" dirty="0">
                <a:latin typeface="黑体" panose="02010609060101010101" pitchFamily="2" charset="-122"/>
                <a:ea typeface="黑体" panose="02010609060101010101" pitchFamily="2" charset="-122"/>
              </a:rPr>
              <a:t>域指向其后继结点。</a:t>
            </a:r>
            <a:endParaRPr lang="zh-CN" altLang="en-US" dirty="0">
              <a:latin typeface="黑体" panose="02010609060101010101" pitchFamily="2" charset="-122"/>
              <a:ea typeface="黑体" panose="0201060906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139" name="Group 27"/>
          <p:cNvGraphicFramePr>
            <a:graphicFrameLocks noGrp="1"/>
          </p:cNvGraphicFramePr>
          <p:nvPr/>
        </p:nvGraphicFramePr>
        <p:xfrm>
          <a:off x="1447800" y="1981200"/>
          <a:ext cx="5867400" cy="457200"/>
        </p:xfrm>
        <a:graphic>
          <a:graphicData uri="http://schemas.openxmlformats.org/drawingml/2006/table">
            <a:tbl>
              <a:tblPr/>
              <a:tblGrid>
                <a:gridCol w="1157288"/>
                <a:gridCol w="1128712"/>
                <a:gridCol w="1189038"/>
                <a:gridCol w="1158875"/>
                <a:gridCol w="1233487"/>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LChild</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Ltag</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Rtag</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8624" name="Text Box 16"/>
          <p:cNvSpPr txBox="1"/>
          <p:nvPr/>
        </p:nvSpPr>
        <p:spPr>
          <a:xfrm>
            <a:off x="609600" y="838200"/>
            <a:ext cx="83058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        为了区分孩子结点和前驱、后继结点，为结点结构增设两个标志域，如下图所示：</a:t>
            </a:r>
            <a:endParaRPr lang="zh-CN" altLang="en-US" dirty="0">
              <a:latin typeface="华文仿宋" panose="02010600040101010101" pitchFamily="2" charset="-122"/>
              <a:ea typeface="华文仿宋" panose="02010600040101010101" pitchFamily="2" charset="-122"/>
            </a:endParaRPr>
          </a:p>
        </p:txBody>
      </p:sp>
      <p:sp>
        <p:nvSpPr>
          <p:cNvPr id="68625" name="Text Box 17"/>
          <p:cNvSpPr txBox="1"/>
          <p:nvPr/>
        </p:nvSpPr>
        <p:spPr>
          <a:xfrm>
            <a:off x="762000" y="2743200"/>
            <a:ext cx="77724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其中：</a:t>
            </a:r>
            <a:endParaRPr lang="zh-CN" altLang="en-US" b="1" dirty="0">
              <a:latin typeface="Times New Roman" panose="02020603050405020304" pitchFamily="18" charset="0"/>
            </a:endParaRPr>
          </a:p>
        </p:txBody>
      </p:sp>
      <p:sp>
        <p:nvSpPr>
          <p:cNvPr id="68626" name="Text Box 18"/>
          <p:cNvSpPr txBox="1"/>
          <p:nvPr/>
        </p:nvSpPr>
        <p:spPr>
          <a:xfrm>
            <a:off x="1066800" y="3429000"/>
            <a:ext cx="76200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endParaRPr lang="zh-CN" altLang="zh-CN" sz="2400" dirty="0">
              <a:latin typeface="Times New Roman" panose="02020603050405020304" pitchFamily="18" charset="0"/>
            </a:endParaRPr>
          </a:p>
        </p:txBody>
      </p:sp>
      <p:grpSp>
        <p:nvGrpSpPr>
          <p:cNvPr id="68627" name="Group 19"/>
          <p:cNvGrpSpPr/>
          <p:nvPr/>
        </p:nvGrpSpPr>
        <p:grpSpPr>
          <a:xfrm>
            <a:off x="990600" y="3200400"/>
            <a:ext cx="6781800" cy="2452688"/>
            <a:chOff x="624" y="2016"/>
            <a:chExt cx="4272" cy="1545"/>
          </a:xfrm>
        </p:grpSpPr>
        <p:sp>
          <p:nvSpPr>
            <p:cNvPr id="68628" name="Text Box 20"/>
            <p:cNvSpPr txBox="1"/>
            <p:nvPr/>
          </p:nvSpPr>
          <p:spPr>
            <a:xfrm>
              <a:off x="672" y="2208"/>
              <a:ext cx="62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Ltag=</a:t>
              </a:r>
              <a:endParaRPr lang="en-US" altLang="zh-CN" sz="2400" b="1" dirty="0">
                <a:latin typeface="Times New Roman" panose="02020603050405020304" pitchFamily="18" charset="0"/>
              </a:endParaRPr>
            </a:p>
          </p:txBody>
        </p:sp>
        <p:sp>
          <p:nvSpPr>
            <p:cNvPr id="68629" name="AutoShape 21"/>
            <p:cNvSpPr/>
            <p:nvPr/>
          </p:nvSpPr>
          <p:spPr>
            <a:xfrm>
              <a:off x="1248" y="2064"/>
              <a:ext cx="96" cy="576"/>
            </a:xfrm>
            <a:prstGeom prst="leftBrace">
              <a:avLst>
                <a:gd name="adj1" fmla="val 50000"/>
                <a:gd name="adj2" fmla="val 50000"/>
              </a:avLst>
            </a:prstGeom>
            <a:no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8630" name="Text Box 22"/>
            <p:cNvSpPr txBox="1"/>
            <p:nvPr/>
          </p:nvSpPr>
          <p:spPr>
            <a:xfrm>
              <a:off x="1392" y="2016"/>
              <a:ext cx="3504" cy="6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0      LChild</a:t>
              </a:r>
              <a:r>
                <a:rPr lang="zh-CN" altLang="en-US" sz="2400" b="1" dirty="0">
                  <a:latin typeface="Times New Roman" panose="02020603050405020304" pitchFamily="18" charset="0"/>
                </a:rPr>
                <a:t>域指示结点的左孩子</a:t>
              </a:r>
              <a:endParaRPr lang="zh-CN" altLang="en-US"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1      LChild</a:t>
              </a:r>
              <a:r>
                <a:rPr lang="zh-CN" altLang="en-US" sz="2400" b="1" dirty="0">
                  <a:latin typeface="Times New Roman" panose="02020603050405020304" pitchFamily="18" charset="0"/>
                </a:rPr>
                <a:t>域指示结点的遍历前驱</a:t>
              </a:r>
              <a:endParaRPr lang="zh-CN" altLang="en-US" sz="2400" b="1" dirty="0">
                <a:latin typeface="Times New Roman" panose="02020603050405020304" pitchFamily="18" charset="0"/>
              </a:endParaRPr>
            </a:p>
          </p:txBody>
        </p:sp>
        <p:sp>
          <p:nvSpPr>
            <p:cNvPr id="68631" name="Text Box 23"/>
            <p:cNvSpPr txBox="1"/>
            <p:nvPr/>
          </p:nvSpPr>
          <p:spPr>
            <a:xfrm>
              <a:off x="624" y="3120"/>
              <a:ext cx="624"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Rtag=</a:t>
              </a:r>
              <a:endParaRPr lang="en-US" altLang="zh-CN" sz="2400" b="1" dirty="0">
                <a:latin typeface="Times New Roman" panose="02020603050405020304" pitchFamily="18" charset="0"/>
              </a:endParaRPr>
            </a:p>
          </p:txBody>
        </p:sp>
        <p:sp>
          <p:nvSpPr>
            <p:cNvPr id="68632" name="AutoShape 24"/>
            <p:cNvSpPr/>
            <p:nvPr/>
          </p:nvSpPr>
          <p:spPr>
            <a:xfrm>
              <a:off x="1248" y="2976"/>
              <a:ext cx="96" cy="576"/>
            </a:xfrm>
            <a:prstGeom prst="leftBrace">
              <a:avLst>
                <a:gd name="adj1" fmla="val 50000"/>
                <a:gd name="adj2" fmla="val 50000"/>
              </a:avLst>
            </a:prstGeom>
            <a:no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68633" name="Text Box 25"/>
            <p:cNvSpPr txBox="1"/>
            <p:nvPr/>
          </p:nvSpPr>
          <p:spPr>
            <a:xfrm>
              <a:off x="1392" y="2928"/>
              <a:ext cx="3504" cy="6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0      RChild</a:t>
              </a:r>
              <a:r>
                <a:rPr lang="zh-CN" altLang="en-US" sz="2400" b="1" dirty="0">
                  <a:latin typeface="Times New Roman" panose="02020603050405020304" pitchFamily="18" charset="0"/>
                </a:rPr>
                <a:t>域指示结点的右孩子</a:t>
              </a:r>
              <a:endParaRPr lang="zh-CN" altLang="en-US"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1      RChild</a:t>
              </a:r>
              <a:r>
                <a:rPr lang="zh-CN" altLang="en-US" sz="2400" b="1" dirty="0">
                  <a:latin typeface="Times New Roman" panose="02020603050405020304" pitchFamily="18" charset="0"/>
                </a:rPr>
                <a:t>域指示结点的遍历后继</a:t>
              </a:r>
              <a:endParaRPr lang="zh-CN" altLang="en-US" sz="2400" b="1" dirty="0">
                <a:latin typeface="Times New Roman" panose="02020603050405020304" pitchFamily="18"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2"/>
          <p:cNvSpPr txBox="1"/>
          <p:nvPr/>
        </p:nvSpPr>
        <p:spPr>
          <a:xfrm>
            <a:off x="609600" y="914400"/>
            <a:ext cx="83058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华文仿宋" panose="02010600040101010101" pitchFamily="2" charset="-122"/>
                <a:ea typeface="华文仿宋" panose="02010600040101010101" pitchFamily="2" charset="-122"/>
              </a:rPr>
              <a:t>线索：</a:t>
            </a:r>
            <a:r>
              <a:rPr lang="zh-CN" altLang="en-US" b="1" dirty="0">
                <a:latin typeface="华文仿宋" panose="02010600040101010101" pitchFamily="2" charset="-122"/>
                <a:ea typeface="华文仿宋" panose="02010600040101010101" pitchFamily="2" charset="-122"/>
              </a:rPr>
              <a:t>在这种存储结构中，指向前驱和后继结点的指针叫做线索。</a:t>
            </a:r>
            <a:endParaRPr lang="zh-CN" altLang="en-US" b="1" dirty="0">
              <a:latin typeface="华文仿宋" panose="02010600040101010101" pitchFamily="2" charset="-122"/>
              <a:ea typeface="华文仿宋" panose="02010600040101010101" pitchFamily="2" charset="-122"/>
            </a:endParaRPr>
          </a:p>
        </p:txBody>
      </p:sp>
      <p:sp>
        <p:nvSpPr>
          <p:cNvPr id="69635" name="Text Box 3"/>
          <p:cNvSpPr txBox="1"/>
          <p:nvPr/>
        </p:nvSpPr>
        <p:spPr>
          <a:xfrm>
            <a:off x="609600" y="2133600"/>
            <a:ext cx="83058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华文仿宋" panose="02010600040101010101" pitchFamily="2" charset="-122"/>
                <a:ea typeface="华文仿宋" panose="02010600040101010101" pitchFamily="2" charset="-122"/>
              </a:rPr>
              <a:t>线索链表：</a:t>
            </a:r>
            <a:r>
              <a:rPr lang="zh-CN" altLang="en-US" b="1" dirty="0">
                <a:latin typeface="华文仿宋" panose="02010600040101010101" pitchFamily="2" charset="-122"/>
                <a:ea typeface="华文仿宋" panose="02010600040101010101" pitchFamily="2" charset="-122"/>
              </a:rPr>
              <a:t>以这种结构组成的二叉链表作为二叉树的存储结构，叫做线索链表。</a:t>
            </a:r>
            <a:endParaRPr lang="zh-CN" altLang="en-US" b="1" dirty="0">
              <a:latin typeface="华文仿宋" panose="02010600040101010101" pitchFamily="2" charset="-122"/>
              <a:ea typeface="华文仿宋" panose="02010600040101010101" pitchFamily="2" charset="-122"/>
            </a:endParaRPr>
          </a:p>
        </p:txBody>
      </p:sp>
      <p:sp>
        <p:nvSpPr>
          <p:cNvPr id="69636" name="Text Box 4"/>
          <p:cNvSpPr txBox="1"/>
          <p:nvPr/>
        </p:nvSpPr>
        <p:spPr>
          <a:xfrm>
            <a:off x="609600" y="3505200"/>
            <a:ext cx="8305800" cy="946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华文仿宋" panose="02010600040101010101" pitchFamily="2" charset="-122"/>
                <a:ea typeface="华文仿宋" panose="02010600040101010101" pitchFamily="2" charset="-122"/>
              </a:rPr>
              <a:t>线索化：</a:t>
            </a:r>
            <a:r>
              <a:rPr lang="zh-CN" altLang="en-US" b="1" dirty="0">
                <a:latin typeface="华文仿宋" panose="02010600040101010101" pitchFamily="2" charset="-122"/>
                <a:ea typeface="华文仿宋" panose="02010600040101010101" pitchFamily="2" charset="-122"/>
              </a:rPr>
              <a:t>对二叉树以某种次序进行遍历并且加上线索的过程叫做线索化。</a:t>
            </a:r>
            <a:endParaRPr lang="zh-CN" altLang="en-US" b="1" dirty="0">
              <a:latin typeface="华文仿宋" panose="02010600040101010101" pitchFamily="2" charset="-122"/>
              <a:ea typeface="华文仿宋" panose="02010600040101010101" pitchFamily="2" charset="-122"/>
            </a:endParaRPr>
          </a:p>
        </p:txBody>
      </p:sp>
      <p:sp>
        <p:nvSpPr>
          <p:cNvPr id="69637" name="Text Box 5"/>
          <p:cNvSpPr txBox="1"/>
          <p:nvPr/>
        </p:nvSpPr>
        <p:spPr>
          <a:xfrm>
            <a:off x="609600" y="4800600"/>
            <a:ext cx="83058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华文仿宋" panose="02010600040101010101" pitchFamily="2" charset="-122"/>
                <a:ea typeface="华文仿宋" panose="02010600040101010101" pitchFamily="2" charset="-122"/>
              </a:rPr>
              <a:t>线索二叉树：</a:t>
            </a:r>
            <a:r>
              <a:rPr lang="zh-CN" altLang="en-US" b="1" dirty="0">
                <a:latin typeface="华文仿宋" panose="02010600040101010101" pitchFamily="2" charset="-122"/>
                <a:ea typeface="华文仿宋" panose="02010600040101010101" pitchFamily="2" charset="-122"/>
              </a:rPr>
              <a:t>线索化了的二叉树称为线索二叉树。</a:t>
            </a:r>
            <a:endParaRPr lang="zh-CN" altLang="en-US" b="1" dirty="0">
              <a:latin typeface="华文仿宋" panose="02010600040101010101" pitchFamily="2" charset="-122"/>
              <a:ea typeface="华文仿宋" panose="0201060004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395288" y="260350"/>
            <a:ext cx="83058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2. </a:t>
            </a:r>
            <a:r>
              <a:rPr lang="zh-CN" altLang="en-US" sz="3200" b="1" dirty="0">
                <a:latin typeface="黑体" panose="02010609060101010101" pitchFamily="2" charset="-122"/>
                <a:ea typeface="黑体" panose="02010609060101010101" pitchFamily="2" charset="-122"/>
              </a:rPr>
              <a:t>二叉树的线索化</a:t>
            </a:r>
            <a:endParaRPr lang="zh-CN" altLang="en-US" sz="3200" b="1" dirty="0">
              <a:latin typeface="黑体" panose="02010609060101010101" pitchFamily="2" charset="-122"/>
              <a:ea typeface="黑体" panose="02010609060101010101" pitchFamily="2" charset="-122"/>
            </a:endParaRPr>
          </a:p>
        </p:txBody>
      </p:sp>
      <p:sp>
        <p:nvSpPr>
          <p:cNvPr id="70659" name="Text Box 3"/>
          <p:cNvSpPr txBox="1"/>
          <p:nvPr/>
        </p:nvSpPr>
        <p:spPr>
          <a:xfrm>
            <a:off x="155575" y="1052513"/>
            <a:ext cx="8785225" cy="48310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dirty="0">
                <a:latin typeface="华文仿宋" panose="02010600040101010101" pitchFamily="2" charset="-122"/>
                <a:ea typeface="华文仿宋" panose="02010600040101010101" pitchFamily="2" charset="-122"/>
              </a:rPr>
              <a:t>        线索化实质上是将二叉链表中的</a:t>
            </a:r>
            <a:r>
              <a:rPr lang="zh-CN" altLang="en-US" b="1" dirty="0">
                <a:solidFill>
                  <a:srgbClr val="FF0000"/>
                </a:solidFill>
                <a:latin typeface="华文仿宋" panose="02010600040101010101" pitchFamily="2" charset="-122"/>
                <a:ea typeface="华文仿宋" panose="02010600040101010101" pitchFamily="2" charset="-122"/>
              </a:rPr>
              <a:t>空指针域填上相应结点的遍历前驱或后继结点的地址</a:t>
            </a:r>
            <a:r>
              <a:rPr lang="zh-CN" altLang="en-US" dirty="0">
                <a:latin typeface="华文仿宋" panose="02010600040101010101" pitchFamily="2" charset="-122"/>
                <a:ea typeface="华文仿宋" panose="02010600040101010101" pitchFamily="2" charset="-122"/>
              </a:rPr>
              <a:t>，而前驱和后继的地址只能在动态的遍历过程中才能得到。因此</a:t>
            </a:r>
            <a:r>
              <a:rPr lang="zh-CN" altLang="en-US" b="1" dirty="0">
                <a:solidFill>
                  <a:srgbClr val="FF0000"/>
                </a:solidFill>
                <a:latin typeface="华文仿宋" panose="02010600040101010101" pitchFamily="2" charset="-122"/>
                <a:ea typeface="华文仿宋" panose="02010600040101010101" pitchFamily="2" charset="-122"/>
              </a:rPr>
              <a:t>线索化的过程是在遍历过程中修改空指针域的过程</a:t>
            </a:r>
            <a:r>
              <a:rPr lang="zh-CN" altLang="en-US" dirty="0">
                <a:latin typeface="华文仿宋" panose="02010600040101010101" pitchFamily="2" charset="-122"/>
                <a:ea typeface="华文仿宋" panose="02010600040101010101" pitchFamily="2" charset="-122"/>
              </a:rPr>
              <a:t>。 </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5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对二叉树按照不同的遍历次序进行线索化，可以得到不同的线索二叉树 （先序线索二叉树、中序线索二叉树和后序线索二叉树）。</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2"/>
          <p:cNvSpPr txBox="1"/>
          <p:nvPr/>
        </p:nvSpPr>
        <p:spPr>
          <a:xfrm>
            <a:off x="609600" y="762000"/>
            <a:ext cx="83820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下面是对同一棵二叉树的遍历方法不同得到的不同线索树。</a:t>
            </a:r>
            <a:endParaRPr lang="zh-CN" altLang="en-US" sz="2400" b="1" dirty="0">
              <a:latin typeface="Times New Roman" panose="02020603050405020304" pitchFamily="18" charset="0"/>
            </a:endParaRPr>
          </a:p>
        </p:txBody>
      </p:sp>
      <p:sp>
        <p:nvSpPr>
          <p:cNvPr id="72707" name="Text Box 3"/>
          <p:cNvSpPr txBox="1"/>
          <p:nvPr/>
        </p:nvSpPr>
        <p:spPr>
          <a:xfrm>
            <a:off x="7437438" y="4767263"/>
            <a:ext cx="1754187" cy="37465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endParaRPr lang="zh-CN" altLang="zh-CN" sz="900" dirty="0">
              <a:latin typeface="Times New Roman" panose="02020603050405020304" pitchFamily="18" charset="0"/>
            </a:endParaRPr>
          </a:p>
        </p:txBody>
      </p:sp>
      <p:sp>
        <p:nvSpPr>
          <p:cNvPr id="72708" name="Text Box 4"/>
          <p:cNvSpPr txBox="1"/>
          <p:nvPr/>
        </p:nvSpPr>
        <p:spPr>
          <a:xfrm>
            <a:off x="6629400" y="2667000"/>
            <a:ext cx="1003300" cy="38735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400" b="1" dirty="0">
                <a:latin typeface="Times New Roman" panose="02020603050405020304" pitchFamily="18" charset="0"/>
              </a:rPr>
              <a:t>NULL</a:t>
            </a:r>
            <a:endParaRPr lang="en-US" altLang="zh-CN" sz="1400" b="1" dirty="0">
              <a:latin typeface="Times New Roman" panose="02020603050405020304" pitchFamily="18" charset="0"/>
            </a:endParaRPr>
          </a:p>
          <a:p>
            <a:pPr marL="0" lvl="0" indent="0" algn="just">
              <a:lnSpc>
                <a:spcPct val="100000"/>
              </a:lnSpc>
              <a:spcBef>
                <a:spcPct val="0"/>
              </a:spcBef>
              <a:buFontTx/>
              <a:buNone/>
            </a:pPr>
            <a:endParaRPr lang="en-US" altLang="zh-CN" sz="1400" b="1" dirty="0">
              <a:latin typeface="Times New Roman" panose="02020603050405020304" pitchFamily="18" charset="0"/>
            </a:endParaRPr>
          </a:p>
        </p:txBody>
      </p:sp>
      <p:grpSp>
        <p:nvGrpSpPr>
          <p:cNvPr id="72709" name="Group 5"/>
          <p:cNvGrpSpPr/>
          <p:nvPr/>
        </p:nvGrpSpPr>
        <p:grpSpPr>
          <a:xfrm>
            <a:off x="1295400" y="1447800"/>
            <a:ext cx="1905000" cy="2279650"/>
            <a:chOff x="816" y="912"/>
            <a:chExt cx="1200" cy="1436"/>
          </a:xfrm>
        </p:grpSpPr>
        <p:sp>
          <p:nvSpPr>
            <p:cNvPr id="72792" name="Text Box 6"/>
            <p:cNvSpPr txBox="1"/>
            <p:nvPr/>
          </p:nvSpPr>
          <p:spPr>
            <a:xfrm>
              <a:off x="1152" y="2112"/>
              <a:ext cx="634" cy="23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400" b="1" dirty="0">
                  <a:latin typeface="Times New Roman" panose="02020603050405020304" pitchFamily="18" charset="0"/>
                </a:rPr>
                <a:t>(a)</a:t>
              </a:r>
              <a:r>
                <a:rPr lang="zh-CN" altLang="en-US" sz="1400" b="1" dirty="0">
                  <a:latin typeface="Times New Roman" panose="02020603050405020304" pitchFamily="18" charset="0"/>
                </a:rPr>
                <a:t>二叉树</a:t>
              </a:r>
              <a:endParaRPr lang="zh-CN" altLang="en-US" sz="1400" b="1" dirty="0">
                <a:latin typeface="Times New Roman" panose="02020603050405020304" pitchFamily="18" charset="0"/>
              </a:endParaRPr>
            </a:p>
          </p:txBody>
        </p:sp>
        <p:sp>
          <p:nvSpPr>
            <p:cNvPr id="72793" name="Oval 7"/>
            <p:cNvSpPr/>
            <p:nvPr/>
          </p:nvSpPr>
          <p:spPr>
            <a:xfrm>
              <a:off x="1344" y="9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94" name="Oval 8"/>
            <p:cNvSpPr/>
            <p:nvPr/>
          </p:nvSpPr>
          <p:spPr>
            <a:xfrm>
              <a:off x="1056" y="115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72795" name="Oval 9"/>
            <p:cNvSpPr/>
            <p:nvPr/>
          </p:nvSpPr>
          <p:spPr>
            <a:xfrm>
              <a:off x="1632" y="115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72796" name="Oval 10"/>
            <p:cNvSpPr/>
            <p:nvPr/>
          </p:nvSpPr>
          <p:spPr>
            <a:xfrm>
              <a:off x="816" y="144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72797" name="Oval 11"/>
            <p:cNvSpPr/>
            <p:nvPr/>
          </p:nvSpPr>
          <p:spPr>
            <a:xfrm>
              <a:off x="1008" y="17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72798" name="Oval 12"/>
            <p:cNvSpPr/>
            <p:nvPr/>
          </p:nvSpPr>
          <p:spPr>
            <a:xfrm>
              <a:off x="1440" y="144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72799" name="Oval 13"/>
            <p:cNvSpPr/>
            <p:nvPr/>
          </p:nvSpPr>
          <p:spPr>
            <a:xfrm>
              <a:off x="1824" y="144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800" name="Oval 14"/>
            <p:cNvSpPr/>
            <p:nvPr/>
          </p:nvSpPr>
          <p:spPr>
            <a:xfrm>
              <a:off x="1584" y="17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72801" name="Line 15"/>
            <p:cNvSpPr/>
            <p:nvPr/>
          </p:nvSpPr>
          <p:spPr>
            <a:xfrm flipH="1">
              <a:off x="1200" y="1056"/>
              <a:ext cx="144" cy="144"/>
            </a:xfrm>
            <a:prstGeom prst="line">
              <a:avLst/>
            </a:prstGeom>
            <a:ln w="9525" cap="flat" cmpd="sng">
              <a:solidFill>
                <a:schemeClr val="tx1"/>
              </a:solidFill>
              <a:prstDash val="solid"/>
              <a:miter/>
              <a:headEnd type="none" w="med" len="med"/>
              <a:tailEnd type="none" w="med" len="med"/>
            </a:ln>
          </p:spPr>
        </p:sp>
        <p:sp>
          <p:nvSpPr>
            <p:cNvPr id="72802" name="Line 16"/>
            <p:cNvSpPr/>
            <p:nvPr/>
          </p:nvSpPr>
          <p:spPr>
            <a:xfrm flipH="1">
              <a:off x="960" y="1344"/>
              <a:ext cx="144" cy="144"/>
            </a:xfrm>
            <a:prstGeom prst="line">
              <a:avLst/>
            </a:prstGeom>
            <a:ln w="9525" cap="flat" cmpd="sng">
              <a:solidFill>
                <a:schemeClr val="tx1"/>
              </a:solidFill>
              <a:prstDash val="solid"/>
              <a:miter/>
              <a:headEnd type="none" w="med" len="med"/>
              <a:tailEnd type="none" w="med" len="med"/>
            </a:ln>
          </p:spPr>
        </p:sp>
        <p:sp>
          <p:nvSpPr>
            <p:cNvPr id="72803" name="Line 17"/>
            <p:cNvSpPr/>
            <p:nvPr/>
          </p:nvSpPr>
          <p:spPr>
            <a:xfrm>
              <a:off x="960" y="1632"/>
              <a:ext cx="96" cy="144"/>
            </a:xfrm>
            <a:prstGeom prst="line">
              <a:avLst/>
            </a:prstGeom>
            <a:ln w="9525" cap="flat" cmpd="sng">
              <a:solidFill>
                <a:schemeClr val="tx1"/>
              </a:solidFill>
              <a:prstDash val="solid"/>
              <a:miter/>
              <a:headEnd type="none" w="med" len="med"/>
              <a:tailEnd type="none" w="med" len="med"/>
            </a:ln>
          </p:spPr>
        </p:sp>
        <p:sp>
          <p:nvSpPr>
            <p:cNvPr id="72804" name="Line 18"/>
            <p:cNvSpPr/>
            <p:nvPr/>
          </p:nvSpPr>
          <p:spPr>
            <a:xfrm>
              <a:off x="1536" y="1056"/>
              <a:ext cx="144" cy="144"/>
            </a:xfrm>
            <a:prstGeom prst="line">
              <a:avLst/>
            </a:prstGeom>
            <a:ln w="9525" cap="flat" cmpd="sng">
              <a:solidFill>
                <a:schemeClr val="tx1"/>
              </a:solidFill>
              <a:prstDash val="solid"/>
              <a:miter/>
              <a:headEnd type="none" w="med" len="med"/>
              <a:tailEnd type="none" w="med" len="med"/>
            </a:ln>
          </p:spPr>
        </p:sp>
        <p:sp>
          <p:nvSpPr>
            <p:cNvPr id="72805" name="Line 19"/>
            <p:cNvSpPr/>
            <p:nvPr/>
          </p:nvSpPr>
          <p:spPr>
            <a:xfrm flipH="1">
              <a:off x="1584" y="1344"/>
              <a:ext cx="96" cy="96"/>
            </a:xfrm>
            <a:prstGeom prst="line">
              <a:avLst/>
            </a:prstGeom>
            <a:ln w="9525" cap="flat" cmpd="sng">
              <a:solidFill>
                <a:schemeClr val="tx1"/>
              </a:solidFill>
              <a:prstDash val="solid"/>
              <a:miter/>
              <a:headEnd type="none" w="med" len="med"/>
              <a:tailEnd type="none" w="med" len="med"/>
            </a:ln>
          </p:spPr>
        </p:sp>
        <p:sp>
          <p:nvSpPr>
            <p:cNvPr id="72806" name="Line 20"/>
            <p:cNvSpPr/>
            <p:nvPr/>
          </p:nvSpPr>
          <p:spPr>
            <a:xfrm>
              <a:off x="1776" y="1344"/>
              <a:ext cx="96" cy="144"/>
            </a:xfrm>
            <a:prstGeom prst="line">
              <a:avLst/>
            </a:prstGeom>
            <a:ln w="9525" cap="flat" cmpd="sng">
              <a:solidFill>
                <a:schemeClr val="tx1"/>
              </a:solidFill>
              <a:prstDash val="solid"/>
              <a:miter/>
              <a:headEnd type="none" w="med" len="med"/>
              <a:tailEnd type="none" w="med" len="med"/>
            </a:ln>
          </p:spPr>
        </p:sp>
        <p:sp>
          <p:nvSpPr>
            <p:cNvPr id="72807" name="Line 21"/>
            <p:cNvSpPr/>
            <p:nvPr/>
          </p:nvSpPr>
          <p:spPr>
            <a:xfrm>
              <a:off x="1536" y="1632"/>
              <a:ext cx="96" cy="144"/>
            </a:xfrm>
            <a:prstGeom prst="line">
              <a:avLst/>
            </a:prstGeom>
            <a:ln w="9525" cap="flat" cmpd="sng">
              <a:solidFill>
                <a:schemeClr val="tx1"/>
              </a:solidFill>
              <a:prstDash val="solid"/>
              <a:miter/>
              <a:headEnd type="none" w="med" len="med"/>
              <a:tailEnd type="none" w="med" len="med"/>
            </a:ln>
          </p:spPr>
        </p:sp>
      </p:grpSp>
      <p:grpSp>
        <p:nvGrpSpPr>
          <p:cNvPr id="72710" name="Group 22"/>
          <p:cNvGrpSpPr/>
          <p:nvPr/>
        </p:nvGrpSpPr>
        <p:grpSpPr>
          <a:xfrm>
            <a:off x="4876800" y="1295400"/>
            <a:ext cx="2362200" cy="2203450"/>
            <a:chOff x="3072" y="816"/>
            <a:chExt cx="1488" cy="1388"/>
          </a:xfrm>
        </p:grpSpPr>
        <p:sp>
          <p:nvSpPr>
            <p:cNvPr id="72767" name="Freeform 23"/>
            <p:cNvSpPr/>
            <p:nvPr/>
          </p:nvSpPr>
          <p:spPr>
            <a:xfrm>
              <a:off x="3072" y="1104"/>
              <a:ext cx="267" cy="262"/>
            </a:xfrm>
            <a:custGeom>
              <a:avLst/>
              <a:gdLst/>
              <a:ahLst/>
              <a:cxnLst>
                <a:cxn ang="0">
                  <a:pos x="16" y="33"/>
                </a:cxn>
                <a:cxn ang="0">
                  <a:pos x="1" y="30"/>
                </a:cxn>
                <a:cxn ang="0">
                  <a:pos x="23" y="7"/>
                </a:cxn>
                <a:cxn ang="0">
                  <a:pos x="43" y="0"/>
                </a:cxn>
              </a:cxnLst>
              <a:pathLst>
                <a:path w="492" h="517">
                  <a:moveTo>
                    <a:pt x="192" y="510"/>
                  </a:moveTo>
                  <a:cubicBezTo>
                    <a:pt x="96" y="513"/>
                    <a:pt x="0" y="517"/>
                    <a:pt x="12" y="450"/>
                  </a:cubicBezTo>
                  <a:cubicBezTo>
                    <a:pt x="24" y="383"/>
                    <a:pt x="186" y="180"/>
                    <a:pt x="266" y="105"/>
                  </a:cubicBezTo>
                  <a:cubicBezTo>
                    <a:pt x="346" y="30"/>
                    <a:pt x="454" y="17"/>
                    <a:pt x="49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68" name="Freeform 24"/>
            <p:cNvSpPr/>
            <p:nvPr/>
          </p:nvSpPr>
          <p:spPr>
            <a:xfrm>
              <a:off x="3264" y="1248"/>
              <a:ext cx="170" cy="240"/>
            </a:xfrm>
            <a:custGeom>
              <a:avLst/>
              <a:gdLst/>
              <a:ahLst/>
              <a:cxnLst>
                <a:cxn ang="0">
                  <a:pos x="60" y="0"/>
                </a:cxn>
                <a:cxn ang="0">
                  <a:pos x="65" y="25"/>
                </a:cxn>
                <a:cxn ang="0">
                  <a:pos x="0" y="30"/>
                </a:cxn>
              </a:cxnLst>
              <a:pathLst>
                <a:path w="224" h="480">
                  <a:moveTo>
                    <a:pt x="180" y="0"/>
                  </a:moveTo>
                  <a:cubicBezTo>
                    <a:pt x="202" y="155"/>
                    <a:pt x="224" y="310"/>
                    <a:pt x="194" y="390"/>
                  </a:cubicBezTo>
                  <a:cubicBezTo>
                    <a:pt x="164" y="470"/>
                    <a:pt x="32" y="465"/>
                    <a:pt x="0" y="48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69" name="Freeform 25"/>
            <p:cNvSpPr/>
            <p:nvPr/>
          </p:nvSpPr>
          <p:spPr>
            <a:xfrm>
              <a:off x="3072" y="1536"/>
              <a:ext cx="196" cy="285"/>
            </a:xfrm>
            <a:custGeom>
              <a:avLst/>
              <a:gdLst/>
              <a:ahLst/>
              <a:cxnLst>
                <a:cxn ang="0">
                  <a:pos x="31" y="28"/>
                </a:cxn>
                <a:cxn ang="0">
                  <a:pos x="24" y="35"/>
                </a:cxn>
                <a:cxn ang="0">
                  <a:pos x="13" y="37"/>
                </a:cxn>
                <a:cxn ang="0">
                  <a:pos x="2" y="32"/>
                </a:cxn>
                <a:cxn ang="0">
                  <a:pos x="3" y="25"/>
                </a:cxn>
                <a:cxn ang="0">
                  <a:pos x="5" y="0"/>
                </a:cxn>
              </a:cxnLst>
              <a:pathLst>
                <a:path w="364" h="562">
                  <a:moveTo>
                    <a:pt x="364" y="420"/>
                  </a:moveTo>
                  <a:cubicBezTo>
                    <a:pt x="344" y="469"/>
                    <a:pt x="325" y="518"/>
                    <a:pt x="290" y="540"/>
                  </a:cubicBezTo>
                  <a:cubicBezTo>
                    <a:pt x="255" y="562"/>
                    <a:pt x="199" y="562"/>
                    <a:pt x="154" y="555"/>
                  </a:cubicBezTo>
                  <a:cubicBezTo>
                    <a:pt x="109" y="548"/>
                    <a:pt x="40" y="525"/>
                    <a:pt x="20" y="495"/>
                  </a:cubicBezTo>
                  <a:cubicBezTo>
                    <a:pt x="0" y="465"/>
                    <a:pt x="27" y="457"/>
                    <a:pt x="34" y="375"/>
                  </a:cubicBezTo>
                  <a:cubicBezTo>
                    <a:pt x="41" y="293"/>
                    <a:pt x="59" y="67"/>
                    <a:pt x="64"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0" name="Freeform 26"/>
            <p:cNvSpPr/>
            <p:nvPr/>
          </p:nvSpPr>
          <p:spPr>
            <a:xfrm>
              <a:off x="3504" y="1104"/>
              <a:ext cx="373" cy="706"/>
            </a:xfrm>
            <a:custGeom>
              <a:avLst/>
              <a:gdLst/>
              <a:ahLst/>
              <a:cxnLst>
                <a:cxn ang="0">
                  <a:pos x="0" y="87"/>
                </a:cxn>
                <a:cxn ang="0">
                  <a:pos x="14" y="92"/>
                </a:cxn>
                <a:cxn ang="0">
                  <a:pos x="21" y="84"/>
                </a:cxn>
                <a:cxn ang="0">
                  <a:pos x="17" y="73"/>
                </a:cxn>
                <a:cxn ang="0">
                  <a:pos x="9" y="65"/>
                </a:cxn>
                <a:cxn ang="0">
                  <a:pos x="9" y="51"/>
                </a:cxn>
                <a:cxn ang="0">
                  <a:pos x="9" y="34"/>
                </a:cxn>
                <a:cxn ang="0">
                  <a:pos x="23" y="19"/>
                </a:cxn>
                <a:cxn ang="0">
                  <a:pos x="36" y="9"/>
                </a:cxn>
                <a:cxn ang="0">
                  <a:pos x="45" y="2"/>
                </a:cxn>
                <a:cxn ang="0">
                  <a:pos x="59" y="2"/>
                </a:cxn>
              </a:cxnLst>
              <a:pathLst>
                <a:path w="690" h="1392">
                  <a:moveTo>
                    <a:pt x="0" y="1322"/>
                  </a:moveTo>
                  <a:cubicBezTo>
                    <a:pt x="63" y="1357"/>
                    <a:pt x="126" y="1392"/>
                    <a:pt x="166" y="1382"/>
                  </a:cubicBezTo>
                  <a:cubicBezTo>
                    <a:pt x="206" y="1372"/>
                    <a:pt x="235" y="1309"/>
                    <a:pt x="240" y="1262"/>
                  </a:cubicBezTo>
                  <a:cubicBezTo>
                    <a:pt x="245" y="1215"/>
                    <a:pt x="218" y="1144"/>
                    <a:pt x="196" y="1097"/>
                  </a:cubicBezTo>
                  <a:cubicBezTo>
                    <a:pt x="174" y="1050"/>
                    <a:pt x="121" y="1032"/>
                    <a:pt x="106" y="977"/>
                  </a:cubicBezTo>
                  <a:cubicBezTo>
                    <a:pt x="91" y="922"/>
                    <a:pt x="106" y="842"/>
                    <a:pt x="106" y="767"/>
                  </a:cubicBezTo>
                  <a:cubicBezTo>
                    <a:pt x="106" y="692"/>
                    <a:pt x="79" y="607"/>
                    <a:pt x="106" y="527"/>
                  </a:cubicBezTo>
                  <a:cubicBezTo>
                    <a:pt x="133" y="447"/>
                    <a:pt x="218" y="352"/>
                    <a:pt x="270" y="287"/>
                  </a:cubicBezTo>
                  <a:cubicBezTo>
                    <a:pt x="322" y="222"/>
                    <a:pt x="377" y="182"/>
                    <a:pt x="420" y="137"/>
                  </a:cubicBezTo>
                  <a:cubicBezTo>
                    <a:pt x="463" y="92"/>
                    <a:pt x="481" y="34"/>
                    <a:pt x="526" y="17"/>
                  </a:cubicBezTo>
                  <a:cubicBezTo>
                    <a:pt x="571" y="0"/>
                    <a:pt x="630" y="16"/>
                    <a:pt x="690" y="32"/>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1" name="Freeform 27"/>
            <p:cNvSpPr/>
            <p:nvPr/>
          </p:nvSpPr>
          <p:spPr>
            <a:xfrm>
              <a:off x="3696" y="1152"/>
              <a:ext cx="209" cy="287"/>
            </a:xfrm>
            <a:custGeom>
              <a:avLst/>
              <a:gdLst/>
              <a:ahLst/>
              <a:cxnLst>
                <a:cxn ang="0">
                  <a:pos x="2" y="35"/>
                </a:cxn>
                <a:cxn ang="0">
                  <a:pos x="0" y="35"/>
                </a:cxn>
                <a:cxn ang="0">
                  <a:pos x="1" y="19"/>
                </a:cxn>
                <a:cxn ang="0">
                  <a:pos x="4" y="12"/>
                </a:cxn>
                <a:cxn ang="0">
                  <a:pos x="7" y="9"/>
                </a:cxn>
                <a:cxn ang="0">
                  <a:pos x="9" y="3"/>
                </a:cxn>
                <a:cxn ang="0">
                  <a:pos x="11" y="0"/>
                </a:cxn>
              </a:cxnLst>
              <a:pathLst>
                <a:path w="564" h="565">
                  <a:moveTo>
                    <a:pt x="114" y="525"/>
                  </a:moveTo>
                  <a:cubicBezTo>
                    <a:pt x="67" y="545"/>
                    <a:pt x="20" y="565"/>
                    <a:pt x="10" y="525"/>
                  </a:cubicBezTo>
                  <a:cubicBezTo>
                    <a:pt x="0" y="485"/>
                    <a:pt x="22" y="342"/>
                    <a:pt x="54" y="285"/>
                  </a:cubicBezTo>
                  <a:cubicBezTo>
                    <a:pt x="86" y="228"/>
                    <a:pt x="151" y="205"/>
                    <a:pt x="204" y="180"/>
                  </a:cubicBezTo>
                  <a:cubicBezTo>
                    <a:pt x="257" y="155"/>
                    <a:pt x="327" y="157"/>
                    <a:pt x="370" y="135"/>
                  </a:cubicBezTo>
                  <a:cubicBezTo>
                    <a:pt x="413" y="113"/>
                    <a:pt x="428" y="68"/>
                    <a:pt x="460" y="45"/>
                  </a:cubicBezTo>
                  <a:cubicBezTo>
                    <a:pt x="492" y="22"/>
                    <a:pt x="528" y="11"/>
                    <a:pt x="564"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2" name="Freeform 28"/>
            <p:cNvSpPr/>
            <p:nvPr/>
          </p:nvSpPr>
          <p:spPr>
            <a:xfrm>
              <a:off x="3744" y="1536"/>
              <a:ext cx="141" cy="248"/>
            </a:xfrm>
            <a:custGeom>
              <a:avLst/>
              <a:gdLst/>
              <a:ahLst/>
              <a:cxnLst>
                <a:cxn ang="0">
                  <a:pos x="22" y="28"/>
                </a:cxn>
                <a:cxn ang="0">
                  <a:pos x="13" y="30"/>
                </a:cxn>
                <a:cxn ang="0">
                  <a:pos x="2" y="30"/>
                </a:cxn>
                <a:cxn ang="0">
                  <a:pos x="2" y="20"/>
                </a:cxn>
                <a:cxn ang="0">
                  <a:pos x="2" y="14"/>
                </a:cxn>
                <a:cxn ang="0">
                  <a:pos x="3" y="6"/>
                </a:cxn>
                <a:cxn ang="0">
                  <a:pos x="4" y="0"/>
                </a:cxn>
              </a:cxnLst>
              <a:pathLst>
                <a:path w="262" h="490">
                  <a:moveTo>
                    <a:pt x="262" y="435"/>
                  </a:moveTo>
                  <a:cubicBezTo>
                    <a:pt x="229" y="447"/>
                    <a:pt x="196" y="460"/>
                    <a:pt x="156" y="465"/>
                  </a:cubicBezTo>
                  <a:cubicBezTo>
                    <a:pt x="116" y="470"/>
                    <a:pt x="44" y="490"/>
                    <a:pt x="22" y="465"/>
                  </a:cubicBezTo>
                  <a:cubicBezTo>
                    <a:pt x="0" y="440"/>
                    <a:pt x="22" y="357"/>
                    <a:pt x="22" y="315"/>
                  </a:cubicBezTo>
                  <a:cubicBezTo>
                    <a:pt x="22" y="273"/>
                    <a:pt x="20" y="247"/>
                    <a:pt x="22" y="210"/>
                  </a:cubicBezTo>
                  <a:cubicBezTo>
                    <a:pt x="24" y="173"/>
                    <a:pt x="31" y="125"/>
                    <a:pt x="36" y="90"/>
                  </a:cubicBezTo>
                  <a:cubicBezTo>
                    <a:pt x="41" y="55"/>
                    <a:pt x="47" y="20"/>
                    <a:pt x="5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3" name="Freeform 29"/>
            <p:cNvSpPr/>
            <p:nvPr/>
          </p:nvSpPr>
          <p:spPr>
            <a:xfrm>
              <a:off x="3936" y="1536"/>
              <a:ext cx="194" cy="192"/>
            </a:xfrm>
            <a:custGeom>
              <a:avLst/>
              <a:gdLst/>
              <a:ahLst/>
              <a:cxnLst>
                <a:cxn ang="0">
                  <a:pos x="31" y="0"/>
                </a:cxn>
                <a:cxn ang="0">
                  <a:pos x="0" y="38"/>
                </a:cxn>
              </a:cxnLst>
              <a:pathLst>
                <a:path w="360" h="330">
                  <a:moveTo>
                    <a:pt x="360" y="0"/>
                  </a:moveTo>
                  <a:cubicBezTo>
                    <a:pt x="210" y="136"/>
                    <a:pt x="60" y="273"/>
                    <a:pt x="0" y="33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4" name="Freeform 30"/>
            <p:cNvSpPr/>
            <p:nvPr/>
          </p:nvSpPr>
          <p:spPr>
            <a:xfrm>
              <a:off x="4032" y="1536"/>
              <a:ext cx="192" cy="289"/>
            </a:xfrm>
            <a:custGeom>
              <a:avLst/>
              <a:gdLst/>
              <a:ahLst/>
              <a:cxnLst>
                <a:cxn ang="0">
                  <a:pos x="0" y="58"/>
                </a:cxn>
                <a:cxn ang="0">
                  <a:pos x="9" y="64"/>
                </a:cxn>
                <a:cxn ang="0">
                  <a:pos x="14" y="49"/>
                </a:cxn>
                <a:cxn ang="0">
                  <a:pos x="20" y="0"/>
                </a:cxn>
              </a:cxnLst>
              <a:pathLst>
                <a:path w="406" h="475">
                  <a:moveTo>
                    <a:pt x="0" y="420"/>
                  </a:moveTo>
                  <a:cubicBezTo>
                    <a:pt x="66" y="447"/>
                    <a:pt x="132" y="475"/>
                    <a:pt x="180" y="465"/>
                  </a:cubicBezTo>
                  <a:cubicBezTo>
                    <a:pt x="228" y="455"/>
                    <a:pt x="248" y="437"/>
                    <a:pt x="286" y="360"/>
                  </a:cubicBezTo>
                  <a:cubicBezTo>
                    <a:pt x="324" y="283"/>
                    <a:pt x="365" y="141"/>
                    <a:pt x="406"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5" name="Freeform 31"/>
            <p:cNvSpPr/>
            <p:nvPr/>
          </p:nvSpPr>
          <p:spPr>
            <a:xfrm>
              <a:off x="4272" y="1488"/>
              <a:ext cx="186" cy="183"/>
            </a:xfrm>
            <a:custGeom>
              <a:avLst/>
              <a:gdLst/>
              <a:ahLst/>
              <a:cxnLst>
                <a:cxn ang="0">
                  <a:pos x="0" y="0"/>
                </a:cxn>
                <a:cxn ang="0">
                  <a:pos x="87" y="49"/>
                </a:cxn>
              </a:cxnLst>
              <a:pathLst>
                <a:path w="240" h="285">
                  <a:moveTo>
                    <a:pt x="0" y="0"/>
                  </a:moveTo>
                  <a:cubicBezTo>
                    <a:pt x="0" y="0"/>
                    <a:pt x="120" y="142"/>
                    <a:pt x="240" y="285"/>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76" name="Text Box 32"/>
            <p:cNvSpPr txBox="1"/>
            <p:nvPr/>
          </p:nvSpPr>
          <p:spPr>
            <a:xfrm>
              <a:off x="3120" y="1968"/>
              <a:ext cx="1440" cy="23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b="1" dirty="0">
                  <a:latin typeface="Times New Roman" panose="02020603050405020304" pitchFamily="18" charset="0"/>
                </a:rPr>
                <a:t>(b)</a:t>
              </a:r>
              <a:r>
                <a:rPr lang="zh-CN" altLang="en-US" sz="1600" b="1" dirty="0">
                  <a:solidFill>
                    <a:srgbClr val="FF0000"/>
                  </a:solidFill>
                  <a:latin typeface="Times New Roman" panose="02020603050405020304" pitchFamily="18" charset="0"/>
                </a:rPr>
                <a:t>先序</a:t>
              </a:r>
              <a:r>
                <a:rPr lang="zh-CN" altLang="en-US" sz="1600" b="1" dirty="0">
                  <a:latin typeface="Times New Roman" panose="02020603050405020304" pitchFamily="18" charset="0"/>
                </a:rPr>
                <a:t>线索二叉树</a:t>
              </a:r>
              <a:endParaRPr lang="zh-CN" altLang="en-US" sz="1600" b="1" dirty="0">
                <a:latin typeface="Times New Roman" panose="02020603050405020304" pitchFamily="18" charset="0"/>
              </a:endParaRPr>
            </a:p>
            <a:p>
              <a:pPr marL="0" lvl="0" indent="0" algn="ctr">
                <a:lnSpc>
                  <a:spcPct val="100000"/>
                </a:lnSpc>
                <a:spcBef>
                  <a:spcPct val="0"/>
                </a:spcBef>
                <a:buFontTx/>
                <a:buNone/>
              </a:pPr>
              <a:endParaRPr lang="en-US" altLang="zh-CN" sz="1600" b="1" dirty="0">
                <a:latin typeface="Times New Roman" panose="02020603050405020304" pitchFamily="18" charset="0"/>
              </a:endParaRPr>
            </a:p>
          </p:txBody>
        </p:sp>
        <p:sp>
          <p:nvSpPr>
            <p:cNvPr id="72777" name="Oval 33"/>
            <p:cNvSpPr/>
            <p:nvPr/>
          </p:nvSpPr>
          <p:spPr>
            <a:xfrm>
              <a:off x="3600" y="81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78" name="Oval 34"/>
            <p:cNvSpPr/>
            <p:nvPr/>
          </p:nvSpPr>
          <p:spPr>
            <a:xfrm>
              <a:off x="3312" y="10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72779" name="Oval 35"/>
            <p:cNvSpPr/>
            <p:nvPr/>
          </p:nvSpPr>
          <p:spPr>
            <a:xfrm>
              <a:off x="3888" y="10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72780" name="Oval 36"/>
            <p:cNvSpPr/>
            <p:nvPr/>
          </p:nvSpPr>
          <p:spPr>
            <a:xfrm>
              <a:off x="3072" y="134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72781" name="Oval 37"/>
            <p:cNvSpPr/>
            <p:nvPr/>
          </p:nvSpPr>
          <p:spPr>
            <a:xfrm>
              <a:off x="3264" y="168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72782" name="Oval 38"/>
            <p:cNvSpPr/>
            <p:nvPr/>
          </p:nvSpPr>
          <p:spPr>
            <a:xfrm>
              <a:off x="3696" y="134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72783" name="Oval 39"/>
            <p:cNvSpPr/>
            <p:nvPr/>
          </p:nvSpPr>
          <p:spPr>
            <a:xfrm>
              <a:off x="4080" y="134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784" name="Oval 40"/>
            <p:cNvSpPr/>
            <p:nvPr/>
          </p:nvSpPr>
          <p:spPr>
            <a:xfrm>
              <a:off x="3840" y="168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72785" name="Line 41"/>
            <p:cNvSpPr/>
            <p:nvPr/>
          </p:nvSpPr>
          <p:spPr>
            <a:xfrm flipH="1">
              <a:off x="3456" y="960"/>
              <a:ext cx="144" cy="144"/>
            </a:xfrm>
            <a:prstGeom prst="line">
              <a:avLst/>
            </a:prstGeom>
            <a:ln w="9525" cap="flat" cmpd="sng">
              <a:solidFill>
                <a:schemeClr val="tx1"/>
              </a:solidFill>
              <a:prstDash val="solid"/>
              <a:miter/>
              <a:headEnd type="none" w="med" len="med"/>
              <a:tailEnd type="none" w="med" len="med"/>
            </a:ln>
          </p:spPr>
        </p:sp>
        <p:sp>
          <p:nvSpPr>
            <p:cNvPr id="72786" name="Line 42"/>
            <p:cNvSpPr/>
            <p:nvPr/>
          </p:nvSpPr>
          <p:spPr>
            <a:xfrm flipH="1">
              <a:off x="3216" y="1248"/>
              <a:ext cx="144" cy="144"/>
            </a:xfrm>
            <a:prstGeom prst="line">
              <a:avLst/>
            </a:prstGeom>
            <a:ln w="9525" cap="flat" cmpd="sng">
              <a:solidFill>
                <a:schemeClr val="tx1"/>
              </a:solidFill>
              <a:prstDash val="solid"/>
              <a:miter/>
              <a:headEnd type="none" w="med" len="med"/>
              <a:tailEnd type="none" w="med" len="med"/>
            </a:ln>
          </p:spPr>
        </p:sp>
        <p:sp>
          <p:nvSpPr>
            <p:cNvPr id="72787" name="Line 43"/>
            <p:cNvSpPr/>
            <p:nvPr/>
          </p:nvSpPr>
          <p:spPr>
            <a:xfrm>
              <a:off x="3216" y="1536"/>
              <a:ext cx="96" cy="144"/>
            </a:xfrm>
            <a:prstGeom prst="line">
              <a:avLst/>
            </a:prstGeom>
            <a:ln w="9525" cap="flat" cmpd="sng">
              <a:solidFill>
                <a:schemeClr val="tx1"/>
              </a:solidFill>
              <a:prstDash val="solid"/>
              <a:miter/>
              <a:headEnd type="none" w="med" len="med"/>
              <a:tailEnd type="none" w="med" len="med"/>
            </a:ln>
          </p:spPr>
        </p:sp>
        <p:sp>
          <p:nvSpPr>
            <p:cNvPr id="72788" name="Line 44"/>
            <p:cNvSpPr/>
            <p:nvPr/>
          </p:nvSpPr>
          <p:spPr>
            <a:xfrm>
              <a:off x="3792" y="960"/>
              <a:ext cx="144" cy="144"/>
            </a:xfrm>
            <a:prstGeom prst="line">
              <a:avLst/>
            </a:prstGeom>
            <a:ln w="9525" cap="flat" cmpd="sng">
              <a:solidFill>
                <a:schemeClr val="tx1"/>
              </a:solidFill>
              <a:prstDash val="solid"/>
              <a:miter/>
              <a:headEnd type="none" w="med" len="med"/>
              <a:tailEnd type="none" w="med" len="med"/>
            </a:ln>
          </p:spPr>
        </p:sp>
        <p:sp>
          <p:nvSpPr>
            <p:cNvPr id="72789" name="Line 45"/>
            <p:cNvSpPr/>
            <p:nvPr/>
          </p:nvSpPr>
          <p:spPr>
            <a:xfrm flipH="1">
              <a:off x="3840" y="1248"/>
              <a:ext cx="96" cy="96"/>
            </a:xfrm>
            <a:prstGeom prst="line">
              <a:avLst/>
            </a:prstGeom>
            <a:ln w="9525" cap="flat" cmpd="sng">
              <a:solidFill>
                <a:schemeClr val="tx1"/>
              </a:solidFill>
              <a:prstDash val="solid"/>
              <a:miter/>
              <a:headEnd type="none" w="med" len="med"/>
              <a:tailEnd type="none" w="med" len="med"/>
            </a:ln>
          </p:spPr>
        </p:sp>
        <p:sp>
          <p:nvSpPr>
            <p:cNvPr id="72790" name="Line 46"/>
            <p:cNvSpPr/>
            <p:nvPr/>
          </p:nvSpPr>
          <p:spPr>
            <a:xfrm>
              <a:off x="4032" y="1248"/>
              <a:ext cx="96" cy="144"/>
            </a:xfrm>
            <a:prstGeom prst="line">
              <a:avLst/>
            </a:prstGeom>
            <a:ln w="9525" cap="flat" cmpd="sng">
              <a:solidFill>
                <a:schemeClr val="tx1"/>
              </a:solidFill>
              <a:prstDash val="solid"/>
              <a:miter/>
              <a:headEnd type="none" w="med" len="med"/>
              <a:tailEnd type="none" w="med" len="med"/>
            </a:ln>
          </p:spPr>
        </p:sp>
        <p:sp>
          <p:nvSpPr>
            <p:cNvPr id="72791" name="Line 47"/>
            <p:cNvSpPr/>
            <p:nvPr/>
          </p:nvSpPr>
          <p:spPr>
            <a:xfrm>
              <a:off x="3792" y="1536"/>
              <a:ext cx="96" cy="144"/>
            </a:xfrm>
            <a:prstGeom prst="line">
              <a:avLst/>
            </a:prstGeom>
            <a:ln w="9525" cap="flat" cmpd="sng">
              <a:solidFill>
                <a:schemeClr val="tx1"/>
              </a:solidFill>
              <a:prstDash val="solid"/>
              <a:miter/>
              <a:headEnd type="none" w="med" len="med"/>
              <a:tailEnd type="none" w="med" len="med"/>
            </a:ln>
          </p:spPr>
        </p:sp>
      </p:grpSp>
      <p:grpSp>
        <p:nvGrpSpPr>
          <p:cNvPr id="72711" name="Group 48"/>
          <p:cNvGrpSpPr/>
          <p:nvPr/>
        </p:nvGrpSpPr>
        <p:grpSpPr>
          <a:xfrm>
            <a:off x="685800" y="3886200"/>
            <a:ext cx="3352800" cy="2203450"/>
            <a:chOff x="432" y="2448"/>
            <a:chExt cx="2112" cy="1388"/>
          </a:xfrm>
        </p:grpSpPr>
        <p:sp>
          <p:nvSpPr>
            <p:cNvPr id="72740" name="Text Box 49"/>
            <p:cNvSpPr txBox="1"/>
            <p:nvPr/>
          </p:nvSpPr>
          <p:spPr>
            <a:xfrm>
              <a:off x="432" y="3360"/>
              <a:ext cx="432" cy="22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400" b="1" dirty="0">
                  <a:latin typeface="Times New Roman" panose="02020603050405020304" pitchFamily="18" charset="0"/>
                </a:rPr>
                <a:t>NULL</a:t>
              </a:r>
              <a:endParaRPr lang="en-US" altLang="zh-CN" sz="1400" b="1" dirty="0">
                <a:latin typeface="Times New Roman" panose="02020603050405020304" pitchFamily="18" charset="0"/>
              </a:endParaRPr>
            </a:p>
          </p:txBody>
        </p:sp>
        <p:sp>
          <p:nvSpPr>
            <p:cNvPr id="72741" name="Text Box 50"/>
            <p:cNvSpPr txBox="1"/>
            <p:nvPr/>
          </p:nvSpPr>
          <p:spPr>
            <a:xfrm>
              <a:off x="2064" y="3408"/>
              <a:ext cx="480" cy="22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400" b="1" dirty="0">
                  <a:latin typeface="Times New Roman" panose="02020603050405020304" pitchFamily="18" charset="0"/>
                </a:rPr>
                <a:t>NULL</a:t>
              </a:r>
              <a:endParaRPr lang="en-US" altLang="zh-CN" sz="1400" b="1" dirty="0">
                <a:latin typeface="Times New Roman" panose="02020603050405020304" pitchFamily="18" charset="0"/>
              </a:endParaRPr>
            </a:p>
          </p:txBody>
        </p:sp>
        <p:sp>
          <p:nvSpPr>
            <p:cNvPr id="72742" name="Freeform 51"/>
            <p:cNvSpPr/>
            <p:nvPr/>
          </p:nvSpPr>
          <p:spPr>
            <a:xfrm>
              <a:off x="912" y="3168"/>
              <a:ext cx="160" cy="320"/>
            </a:xfrm>
            <a:custGeom>
              <a:avLst/>
              <a:gdLst/>
              <a:ahLst/>
              <a:cxnLst>
                <a:cxn ang="0">
                  <a:pos x="25" y="32"/>
                </a:cxn>
                <a:cxn ang="0">
                  <a:pos x="10" y="41"/>
                </a:cxn>
                <a:cxn ang="0">
                  <a:pos x="1" y="38"/>
                </a:cxn>
                <a:cxn ang="0">
                  <a:pos x="5" y="20"/>
                </a:cxn>
                <a:cxn ang="0">
                  <a:pos x="8" y="0"/>
                </a:cxn>
              </a:cxnLst>
              <a:pathLst>
                <a:path w="296" h="630">
                  <a:moveTo>
                    <a:pt x="296" y="480"/>
                  </a:moveTo>
                  <a:cubicBezTo>
                    <a:pt x="230" y="540"/>
                    <a:pt x="164" y="600"/>
                    <a:pt x="116" y="615"/>
                  </a:cubicBezTo>
                  <a:cubicBezTo>
                    <a:pt x="68" y="630"/>
                    <a:pt x="20" y="622"/>
                    <a:pt x="10" y="570"/>
                  </a:cubicBezTo>
                  <a:cubicBezTo>
                    <a:pt x="0" y="518"/>
                    <a:pt x="43" y="395"/>
                    <a:pt x="56" y="300"/>
                  </a:cubicBezTo>
                  <a:cubicBezTo>
                    <a:pt x="69" y="205"/>
                    <a:pt x="77" y="102"/>
                    <a:pt x="86"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3" name="Freeform 52"/>
            <p:cNvSpPr/>
            <p:nvPr/>
          </p:nvSpPr>
          <p:spPr>
            <a:xfrm>
              <a:off x="1296" y="2592"/>
              <a:ext cx="139" cy="197"/>
            </a:xfrm>
            <a:custGeom>
              <a:avLst/>
              <a:gdLst/>
              <a:ahLst/>
              <a:cxnLst>
                <a:cxn ang="0">
                  <a:pos x="0" y="23"/>
                </a:cxn>
                <a:cxn ang="0">
                  <a:pos x="16" y="22"/>
                </a:cxn>
                <a:cxn ang="0">
                  <a:pos x="22" y="0"/>
                </a:cxn>
              </a:cxnLst>
              <a:pathLst>
                <a:path w="256" h="387">
                  <a:moveTo>
                    <a:pt x="0" y="345"/>
                  </a:moveTo>
                  <a:cubicBezTo>
                    <a:pt x="68" y="366"/>
                    <a:pt x="137" y="387"/>
                    <a:pt x="180" y="330"/>
                  </a:cubicBezTo>
                  <a:cubicBezTo>
                    <a:pt x="223" y="273"/>
                    <a:pt x="239" y="136"/>
                    <a:pt x="256"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4" name="Freeform 53"/>
            <p:cNvSpPr/>
            <p:nvPr/>
          </p:nvSpPr>
          <p:spPr>
            <a:xfrm>
              <a:off x="672" y="3168"/>
              <a:ext cx="202" cy="213"/>
            </a:xfrm>
            <a:custGeom>
              <a:avLst/>
              <a:gdLst/>
              <a:ahLst/>
              <a:cxnLst>
                <a:cxn ang="0">
                  <a:pos x="85" y="0"/>
                </a:cxn>
                <a:cxn ang="0">
                  <a:pos x="0" y="66"/>
                </a:cxn>
              </a:cxnLst>
              <a:pathLst>
                <a:path w="270" h="315">
                  <a:moveTo>
                    <a:pt x="270" y="0"/>
                  </a:moveTo>
                  <a:cubicBezTo>
                    <a:pt x="270" y="0"/>
                    <a:pt x="135" y="157"/>
                    <a:pt x="0" y="315"/>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5" name="Freeform 54"/>
            <p:cNvSpPr/>
            <p:nvPr/>
          </p:nvSpPr>
          <p:spPr>
            <a:xfrm>
              <a:off x="1200" y="2880"/>
              <a:ext cx="167" cy="576"/>
            </a:xfrm>
            <a:custGeom>
              <a:avLst/>
              <a:gdLst/>
              <a:ahLst/>
              <a:cxnLst>
                <a:cxn ang="0">
                  <a:pos x="11" y="69"/>
                </a:cxn>
                <a:cxn ang="0">
                  <a:pos x="19" y="72"/>
                </a:cxn>
                <a:cxn ang="0">
                  <a:pos x="25" y="66"/>
                </a:cxn>
                <a:cxn ang="0">
                  <a:pos x="24" y="61"/>
                </a:cxn>
                <a:cxn ang="0">
                  <a:pos x="15" y="45"/>
                </a:cxn>
                <a:cxn ang="0">
                  <a:pos x="8" y="40"/>
                </a:cxn>
                <a:cxn ang="0">
                  <a:pos x="0" y="0"/>
                </a:cxn>
              </a:cxnLst>
              <a:pathLst>
                <a:path w="310" h="1148">
                  <a:moveTo>
                    <a:pt x="136" y="1095"/>
                  </a:moveTo>
                  <a:cubicBezTo>
                    <a:pt x="167" y="1121"/>
                    <a:pt x="199" y="1148"/>
                    <a:pt x="226" y="1140"/>
                  </a:cubicBezTo>
                  <a:cubicBezTo>
                    <a:pt x="253" y="1132"/>
                    <a:pt x="290" y="1080"/>
                    <a:pt x="300" y="1050"/>
                  </a:cubicBezTo>
                  <a:cubicBezTo>
                    <a:pt x="310" y="1020"/>
                    <a:pt x="306" y="1017"/>
                    <a:pt x="286" y="960"/>
                  </a:cubicBezTo>
                  <a:cubicBezTo>
                    <a:pt x="266" y="903"/>
                    <a:pt x="213" y="760"/>
                    <a:pt x="180" y="705"/>
                  </a:cubicBezTo>
                  <a:cubicBezTo>
                    <a:pt x="147" y="650"/>
                    <a:pt x="120" y="748"/>
                    <a:pt x="90" y="630"/>
                  </a:cubicBezTo>
                  <a:cubicBezTo>
                    <a:pt x="60" y="512"/>
                    <a:pt x="30" y="256"/>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6" name="Freeform 55"/>
            <p:cNvSpPr/>
            <p:nvPr/>
          </p:nvSpPr>
          <p:spPr>
            <a:xfrm>
              <a:off x="1344" y="2592"/>
              <a:ext cx="186" cy="558"/>
            </a:xfrm>
            <a:custGeom>
              <a:avLst/>
              <a:gdLst/>
              <a:ahLst/>
              <a:cxnLst>
                <a:cxn ang="0">
                  <a:pos x="20" y="67"/>
                </a:cxn>
                <a:cxn ang="0">
                  <a:pos x="10" y="71"/>
                </a:cxn>
                <a:cxn ang="0">
                  <a:pos x="2" y="70"/>
                </a:cxn>
                <a:cxn ang="0">
                  <a:pos x="4" y="52"/>
                </a:cxn>
                <a:cxn ang="0">
                  <a:pos x="24" y="24"/>
                </a:cxn>
                <a:cxn ang="0">
                  <a:pos x="30" y="0"/>
                </a:cxn>
              </a:cxnLst>
              <a:pathLst>
                <a:path w="343" h="1097">
                  <a:moveTo>
                    <a:pt x="223" y="1005"/>
                  </a:moveTo>
                  <a:cubicBezTo>
                    <a:pt x="186" y="1031"/>
                    <a:pt x="150" y="1058"/>
                    <a:pt x="117" y="1065"/>
                  </a:cubicBezTo>
                  <a:cubicBezTo>
                    <a:pt x="84" y="1072"/>
                    <a:pt x="39" y="1097"/>
                    <a:pt x="27" y="1050"/>
                  </a:cubicBezTo>
                  <a:cubicBezTo>
                    <a:pt x="15" y="1003"/>
                    <a:pt x="0" y="895"/>
                    <a:pt x="43" y="780"/>
                  </a:cubicBezTo>
                  <a:cubicBezTo>
                    <a:pt x="86" y="665"/>
                    <a:pt x="233" y="490"/>
                    <a:pt x="283" y="360"/>
                  </a:cubicBezTo>
                  <a:cubicBezTo>
                    <a:pt x="333" y="230"/>
                    <a:pt x="338" y="115"/>
                    <a:pt x="343"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7" name="Freeform 56"/>
            <p:cNvSpPr/>
            <p:nvPr/>
          </p:nvSpPr>
          <p:spPr>
            <a:xfrm>
              <a:off x="1488" y="3120"/>
              <a:ext cx="172" cy="305"/>
            </a:xfrm>
            <a:custGeom>
              <a:avLst/>
              <a:gdLst/>
              <a:ahLst/>
              <a:cxnLst>
                <a:cxn ang="0">
                  <a:pos x="27" y="32"/>
                </a:cxn>
                <a:cxn ang="0">
                  <a:pos x="15" y="39"/>
                </a:cxn>
                <a:cxn ang="0">
                  <a:pos x="6" y="38"/>
                </a:cxn>
                <a:cxn ang="0">
                  <a:pos x="1" y="33"/>
                </a:cxn>
                <a:cxn ang="0">
                  <a:pos x="8" y="0"/>
                </a:cxn>
              </a:cxnLst>
              <a:pathLst>
                <a:path w="318" h="600">
                  <a:moveTo>
                    <a:pt x="318" y="480"/>
                  </a:moveTo>
                  <a:cubicBezTo>
                    <a:pt x="263" y="525"/>
                    <a:pt x="208" y="570"/>
                    <a:pt x="168" y="585"/>
                  </a:cubicBezTo>
                  <a:cubicBezTo>
                    <a:pt x="128" y="600"/>
                    <a:pt x="106" y="585"/>
                    <a:pt x="78" y="570"/>
                  </a:cubicBezTo>
                  <a:cubicBezTo>
                    <a:pt x="50" y="555"/>
                    <a:pt x="0" y="590"/>
                    <a:pt x="2" y="495"/>
                  </a:cubicBezTo>
                  <a:cubicBezTo>
                    <a:pt x="4" y="400"/>
                    <a:pt x="48" y="200"/>
                    <a:pt x="9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8" name="Freeform 57"/>
            <p:cNvSpPr/>
            <p:nvPr/>
          </p:nvSpPr>
          <p:spPr>
            <a:xfrm>
              <a:off x="1776" y="2880"/>
              <a:ext cx="96" cy="528"/>
            </a:xfrm>
            <a:custGeom>
              <a:avLst/>
              <a:gdLst/>
              <a:ahLst/>
              <a:cxnLst>
                <a:cxn ang="0">
                  <a:pos x="0" y="35"/>
                </a:cxn>
                <a:cxn ang="0">
                  <a:pos x="1" y="40"/>
                </a:cxn>
                <a:cxn ang="0">
                  <a:pos x="1" y="38"/>
                </a:cxn>
                <a:cxn ang="0">
                  <a:pos x="1" y="23"/>
                </a:cxn>
                <a:cxn ang="0">
                  <a:pos x="0" y="18"/>
                </a:cxn>
                <a:cxn ang="0">
                  <a:pos x="0" y="0"/>
                </a:cxn>
              </a:cxnLst>
              <a:pathLst>
                <a:path w="389" h="1240">
                  <a:moveTo>
                    <a:pt x="118" y="1065"/>
                  </a:moveTo>
                  <a:cubicBezTo>
                    <a:pt x="179" y="1125"/>
                    <a:pt x="241" y="1185"/>
                    <a:pt x="284" y="1200"/>
                  </a:cubicBezTo>
                  <a:cubicBezTo>
                    <a:pt x="327" y="1215"/>
                    <a:pt x="389" y="1240"/>
                    <a:pt x="374" y="1155"/>
                  </a:cubicBezTo>
                  <a:cubicBezTo>
                    <a:pt x="359" y="1070"/>
                    <a:pt x="252" y="790"/>
                    <a:pt x="194" y="690"/>
                  </a:cubicBezTo>
                  <a:cubicBezTo>
                    <a:pt x="136" y="590"/>
                    <a:pt x="56" y="670"/>
                    <a:pt x="28" y="555"/>
                  </a:cubicBezTo>
                  <a:cubicBezTo>
                    <a:pt x="0" y="440"/>
                    <a:pt x="14" y="220"/>
                    <a:pt x="28"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49" name="Freeform 58"/>
            <p:cNvSpPr/>
            <p:nvPr/>
          </p:nvSpPr>
          <p:spPr>
            <a:xfrm>
              <a:off x="1824" y="2880"/>
              <a:ext cx="144" cy="336"/>
            </a:xfrm>
            <a:custGeom>
              <a:avLst/>
              <a:gdLst/>
              <a:ahLst/>
              <a:cxnLst>
                <a:cxn ang="0">
                  <a:pos x="9" y="42"/>
                </a:cxn>
                <a:cxn ang="0">
                  <a:pos x="7" y="49"/>
                </a:cxn>
                <a:cxn ang="0">
                  <a:pos x="4" y="45"/>
                </a:cxn>
                <a:cxn ang="0">
                  <a:pos x="2" y="31"/>
                </a:cxn>
                <a:cxn ang="0">
                  <a:pos x="0" y="0"/>
                </a:cxn>
              </a:cxnLst>
              <a:pathLst>
                <a:path w="360" h="635">
                  <a:moveTo>
                    <a:pt x="360" y="540"/>
                  </a:moveTo>
                  <a:cubicBezTo>
                    <a:pt x="334" y="582"/>
                    <a:pt x="308" y="625"/>
                    <a:pt x="270" y="630"/>
                  </a:cubicBezTo>
                  <a:cubicBezTo>
                    <a:pt x="232" y="635"/>
                    <a:pt x="169" y="610"/>
                    <a:pt x="134" y="570"/>
                  </a:cubicBezTo>
                  <a:cubicBezTo>
                    <a:pt x="99" y="530"/>
                    <a:pt x="82" y="485"/>
                    <a:pt x="60" y="390"/>
                  </a:cubicBezTo>
                  <a:cubicBezTo>
                    <a:pt x="38" y="295"/>
                    <a:pt x="19" y="147"/>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50" name="Line 59"/>
            <p:cNvSpPr/>
            <p:nvPr/>
          </p:nvSpPr>
          <p:spPr>
            <a:xfrm>
              <a:off x="2064" y="3168"/>
              <a:ext cx="170" cy="251"/>
            </a:xfrm>
            <a:prstGeom prst="line">
              <a:avLst/>
            </a:prstGeom>
            <a:ln w="9525" cap="flat" cmpd="sng">
              <a:solidFill>
                <a:srgbClr val="000000"/>
              </a:solidFill>
              <a:prstDash val="dash"/>
              <a:headEnd type="none" w="med" len="med"/>
              <a:tailEnd type="triangle" w="sm" len="lg"/>
            </a:ln>
          </p:spPr>
        </p:sp>
        <p:sp>
          <p:nvSpPr>
            <p:cNvPr id="72751" name="Text Box 60"/>
            <p:cNvSpPr txBox="1"/>
            <p:nvPr/>
          </p:nvSpPr>
          <p:spPr>
            <a:xfrm>
              <a:off x="912" y="3600"/>
              <a:ext cx="1440" cy="23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zh-CN" altLang="en-US" sz="1600" b="1" dirty="0">
                  <a:latin typeface="Times New Roman" panose="02020603050405020304" pitchFamily="18" charset="0"/>
                </a:rPr>
                <a:t>（</a:t>
              </a:r>
              <a:r>
                <a:rPr lang="en-US" altLang="zh-CN" sz="1600" b="1" dirty="0">
                  <a:latin typeface="Times New Roman" panose="02020603050405020304" pitchFamily="18" charset="0"/>
                </a:rPr>
                <a:t>c</a:t>
              </a:r>
              <a:r>
                <a:rPr lang="zh-CN" altLang="en-US" sz="1600" b="1" dirty="0">
                  <a:latin typeface="Times New Roman" panose="02020603050405020304" pitchFamily="18" charset="0"/>
                </a:rPr>
                <a:t>）</a:t>
              </a:r>
              <a:r>
                <a:rPr lang="zh-CN" altLang="en-US" sz="1600" b="1" dirty="0">
                  <a:solidFill>
                    <a:srgbClr val="FF0000"/>
                  </a:solidFill>
                  <a:latin typeface="Times New Roman" panose="02020603050405020304" pitchFamily="18" charset="0"/>
                </a:rPr>
                <a:t>中序</a:t>
              </a:r>
              <a:r>
                <a:rPr lang="zh-CN" altLang="en-US" sz="1600" b="1" dirty="0">
                  <a:latin typeface="Times New Roman" panose="02020603050405020304" pitchFamily="18" charset="0"/>
                </a:rPr>
                <a:t>线索二叉树</a:t>
              </a:r>
              <a:endParaRPr lang="zh-CN" altLang="en-US" sz="1600" b="1" dirty="0">
                <a:latin typeface="Times New Roman" panose="02020603050405020304" pitchFamily="18" charset="0"/>
              </a:endParaRPr>
            </a:p>
            <a:p>
              <a:pPr marL="0" lvl="0" indent="0" algn="ctr">
                <a:lnSpc>
                  <a:spcPct val="100000"/>
                </a:lnSpc>
                <a:spcBef>
                  <a:spcPct val="0"/>
                </a:spcBef>
                <a:buFontTx/>
                <a:buNone/>
              </a:pPr>
              <a:endParaRPr lang="en-US" altLang="zh-CN" sz="1600" b="1" dirty="0">
                <a:latin typeface="Times New Roman" panose="02020603050405020304" pitchFamily="18" charset="0"/>
              </a:endParaRPr>
            </a:p>
          </p:txBody>
        </p:sp>
        <p:sp>
          <p:nvSpPr>
            <p:cNvPr id="72752" name="Oval 61"/>
            <p:cNvSpPr/>
            <p:nvPr/>
          </p:nvSpPr>
          <p:spPr>
            <a:xfrm>
              <a:off x="1392" y="244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53" name="Oval 62"/>
            <p:cNvSpPr/>
            <p:nvPr/>
          </p:nvSpPr>
          <p:spPr>
            <a:xfrm>
              <a:off x="1104" y="268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72754" name="Oval 63"/>
            <p:cNvSpPr/>
            <p:nvPr/>
          </p:nvSpPr>
          <p:spPr>
            <a:xfrm>
              <a:off x="1680" y="268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72755" name="Oval 64"/>
            <p:cNvSpPr/>
            <p:nvPr/>
          </p:nvSpPr>
          <p:spPr>
            <a:xfrm>
              <a:off x="864"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72756" name="Oval 65"/>
            <p:cNvSpPr/>
            <p:nvPr/>
          </p:nvSpPr>
          <p:spPr>
            <a:xfrm>
              <a:off x="1056" y="33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72757" name="Oval 66"/>
            <p:cNvSpPr/>
            <p:nvPr/>
          </p:nvSpPr>
          <p:spPr>
            <a:xfrm>
              <a:off x="1488"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72758" name="Oval 67"/>
            <p:cNvSpPr/>
            <p:nvPr/>
          </p:nvSpPr>
          <p:spPr>
            <a:xfrm>
              <a:off x="1872"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759" name="Oval 68"/>
            <p:cNvSpPr/>
            <p:nvPr/>
          </p:nvSpPr>
          <p:spPr>
            <a:xfrm>
              <a:off x="1632" y="33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72760" name="Line 69"/>
            <p:cNvSpPr/>
            <p:nvPr/>
          </p:nvSpPr>
          <p:spPr>
            <a:xfrm flipH="1">
              <a:off x="1248" y="2592"/>
              <a:ext cx="144" cy="144"/>
            </a:xfrm>
            <a:prstGeom prst="line">
              <a:avLst/>
            </a:prstGeom>
            <a:ln w="9525" cap="flat" cmpd="sng">
              <a:solidFill>
                <a:schemeClr val="tx1"/>
              </a:solidFill>
              <a:prstDash val="solid"/>
              <a:miter/>
              <a:headEnd type="none" w="med" len="med"/>
              <a:tailEnd type="none" w="med" len="med"/>
            </a:ln>
          </p:spPr>
        </p:sp>
        <p:sp>
          <p:nvSpPr>
            <p:cNvPr id="72761" name="Line 70"/>
            <p:cNvSpPr/>
            <p:nvPr/>
          </p:nvSpPr>
          <p:spPr>
            <a:xfrm flipH="1">
              <a:off x="1008" y="2880"/>
              <a:ext cx="144" cy="144"/>
            </a:xfrm>
            <a:prstGeom prst="line">
              <a:avLst/>
            </a:prstGeom>
            <a:ln w="9525" cap="flat" cmpd="sng">
              <a:solidFill>
                <a:schemeClr val="tx1"/>
              </a:solidFill>
              <a:prstDash val="solid"/>
              <a:miter/>
              <a:headEnd type="none" w="med" len="med"/>
              <a:tailEnd type="none" w="med" len="med"/>
            </a:ln>
          </p:spPr>
        </p:sp>
        <p:sp>
          <p:nvSpPr>
            <p:cNvPr id="72762" name="Line 71"/>
            <p:cNvSpPr/>
            <p:nvPr/>
          </p:nvSpPr>
          <p:spPr>
            <a:xfrm>
              <a:off x="1008" y="3168"/>
              <a:ext cx="96" cy="144"/>
            </a:xfrm>
            <a:prstGeom prst="line">
              <a:avLst/>
            </a:prstGeom>
            <a:ln w="9525" cap="flat" cmpd="sng">
              <a:solidFill>
                <a:schemeClr val="tx1"/>
              </a:solidFill>
              <a:prstDash val="solid"/>
              <a:miter/>
              <a:headEnd type="none" w="med" len="med"/>
              <a:tailEnd type="none" w="med" len="med"/>
            </a:ln>
          </p:spPr>
        </p:sp>
        <p:sp>
          <p:nvSpPr>
            <p:cNvPr id="72763" name="Line 72"/>
            <p:cNvSpPr/>
            <p:nvPr/>
          </p:nvSpPr>
          <p:spPr>
            <a:xfrm>
              <a:off x="1584" y="2592"/>
              <a:ext cx="144" cy="144"/>
            </a:xfrm>
            <a:prstGeom prst="line">
              <a:avLst/>
            </a:prstGeom>
            <a:ln w="9525" cap="flat" cmpd="sng">
              <a:solidFill>
                <a:schemeClr val="tx1"/>
              </a:solidFill>
              <a:prstDash val="solid"/>
              <a:miter/>
              <a:headEnd type="none" w="med" len="med"/>
              <a:tailEnd type="none" w="med" len="med"/>
            </a:ln>
          </p:spPr>
        </p:sp>
        <p:sp>
          <p:nvSpPr>
            <p:cNvPr id="72764" name="Line 73"/>
            <p:cNvSpPr/>
            <p:nvPr/>
          </p:nvSpPr>
          <p:spPr>
            <a:xfrm flipH="1">
              <a:off x="1632" y="2880"/>
              <a:ext cx="96" cy="96"/>
            </a:xfrm>
            <a:prstGeom prst="line">
              <a:avLst/>
            </a:prstGeom>
            <a:ln w="9525" cap="flat" cmpd="sng">
              <a:solidFill>
                <a:schemeClr val="tx1"/>
              </a:solidFill>
              <a:prstDash val="solid"/>
              <a:miter/>
              <a:headEnd type="none" w="med" len="med"/>
              <a:tailEnd type="none" w="med" len="med"/>
            </a:ln>
          </p:spPr>
        </p:sp>
        <p:sp>
          <p:nvSpPr>
            <p:cNvPr id="72765" name="Line 74"/>
            <p:cNvSpPr/>
            <p:nvPr/>
          </p:nvSpPr>
          <p:spPr>
            <a:xfrm>
              <a:off x="1824" y="2880"/>
              <a:ext cx="96" cy="144"/>
            </a:xfrm>
            <a:prstGeom prst="line">
              <a:avLst/>
            </a:prstGeom>
            <a:ln w="9525" cap="flat" cmpd="sng">
              <a:solidFill>
                <a:schemeClr val="tx1"/>
              </a:solidFill>
              <a:prstDash val="solid"/>
              <a:miter/>
              <a:headEnd type="none" w="med" len="med"/>
              <a:tailEnd type="none" w="med" len="med"/>
            </a:ln>
          </p:spPr>
        </p:sp>
        <p:sp>
          <p:nvSpPr>
            <p:cNvPr id="72766" name="Line 75"/>
            <p:cNvSpPr/>
            <p:nvPr/>
          </p:nvSpPr>
          <p:spPr>
            <a:xfrm>
              <a:off x="1584" y="3168"/>
              <a:ext cx="96" cy="144"/>
            </a:xfrm>
            <a:prstGeom prst="line">
              <a:avLst/>
            </a:prstGeom>
            <a:ln w="9525" cap="flat" cmpd="sng">
              <a:solidFill>
                <a:schemeClr val="tx1"/>
              </a:solidFill>
              <a:prstDash val="solid"/>
              <a:miter/>
              <a:headEnd type="none" w="med" len="med"/>
              <a:tailEnd type="none" w="med" len="med"/>
            </a:ln>
          </p:spPr>
        </p:sp>
      </p:grpSp>
      <p:grpSp>
        <p:nvGrpSpPr>
          <p:cNvPr id="72712" name="Group 76"/>
          <p:cNvGrpSpPr/>
          <p:nvPr/>
        </p:nvGrpSpPr>
        <p:grpSpPr>
          <a:xfrm>
            <a:off x="4724400" y="3733800"/>
            <a:ext cx="3048000" cy="2355850"/>
            <a:chOff x="2976" y="2352"/>
            <a:chExt cx="1920" cy="1484"/>
          </a:xfrm>
        </p:grpSpPr>
        <p:sp>
          <p:nvSpPr>
            <p:cNvPr id="72713" name="Text Box 77"/>
            <p:cNvSpPr txBox="1"/>
            <p:nvPr/>
          </p:nvSpPr>
          <p:spPr>
            <a:xfrm>
              <a:off x="3456" y="3600"/>
              <a:ext cx="1440" cy="23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zh-CN" altLang="en-US" sz="1600" b="1" dirty="0">
                  <a:latin typeface="Times New Roman" panose="02020603050405020304" pitchFamily="18" charset="0"/>
                </a:rPr>
                <a:t>（</a:t>
              </a:r>
              <a:r>
                <a:rPr lang="en-US" altLang="zh-CN" sz="1600" b="1" dirty="0">
                  <a:latin typeface="Times New Roman" panose="02020603050405020304" pitchFamily="18" charset="0"/>
                </a:rPr>
                <a:t>d</a:t>
              </a:r>
              <a:r>
                <a:rPr lang="zh-CN" altLang="en-US" sz="1600" b="1" dirty="0">
                  <a:latin typeface="Times New Roman" panose="02020603050405020304" pitchFamily="18" charset="0"/>
                </a:rPr>
                <a:t>）</a:t>
              </a:r>
              <a:r>
                <a:rPr lang="zh-CN" altLang="en-US" sz="1600" b="1" dirty="0">
                  <a:solidFill>
                    <a:srgbClr val="FF0000"/>
                  </a:solidFill>
                  <a:latin typeface="Times New Roman" panose="02020603050405020304" pitchFamily="18" charset="0"/>
                </a:rPr>
                <a:t>后序</a:t>
              </a:r>
              <a:r>
                <a:rPr lang="zh-CN" altLang="en-US" sz="1600" b="1" dirty="0">
                  <a:latin typeface="Times New Roman" panose="02020603050405020304" pitchFamily="18" charset="0"/>
                </a:rPr>
                <a:t>线索二叉树</a:t>
              </a:r>
              <a:endParaRPr lang="zh-CN" altLang="en-US" sz="1600" b="1" dirty="0">
                <a:latin typeface="Times New Roman" panose="02020603050405020304" pitchFamily="18" charset="0"/>
              </a:endParaRPr>
            </a:p>
            <a:p>
              <a:pPr marL="0" lvl="0" indent="0" algn="ctr">
                <a:lnSpc>
                  <a:spcPct val="100000"/>
                </a:lnSpc>
                <a:spcBef>
                  <a:spcPct val="0"/>
                </a:spcBef>
                <a:buFontTx/>
                <a:buNone/>
              </a:pPr>
              <a:endParaRPr lang="en-US" altLang="zh-CN" sz="1600" b="1" dirty="0">
                <a:latin typeface="Times New Roman" panose="02020603050405020304" pitchFamily="18" charset="0"/>
              </a:endParaRPr>
            </a:p>
          </p:txBody>
        </p:sp>
        <p:grpSp>
          <p:nvGrpSpPr>
            <p:cNvPr id="72714" name="Group 78"/>
            <p:cNvGrpSpPr/>
            <p:nvPr/>
          </p:nvGrpSpPr>
          <p:grpSpPr>
            <a:xfrm>
              <a:off x="2976" y="2352"/>
              <a:ext cx="1789" cy="1380"/>
              <a:chOff x="2832" y="2448"/>
              <a:chExt cx="1789" cy="1380"/>
            </a:xfrm>
          </p:grpSpPr>
          <p:sp>
            <p:nvSpPr>
              <p:cNvPr id="72715" name="Freeform 79"/>
              <p:cNvSpPr/>
              <p:nvPr/>
            </p:nvSpPr>
            <p:spPr>
              <a:xfrm>
                <a:off x="3552" y="2880"/>
                <a:ext cx="419" cy="580"/>
              </a:xfrm>
              <a:custGeom>
                <a:avLst/>
                <a:gdLst/>
                <a:ahLst/>
                <a:cxnLst>
                  <a:cxn ang="0">
                    <a:pos x="1" y="0"/>
                  </a:cxn>
                  <a:cxn ang="0">
                    <a:pos x="6" y="24"/>
                  </a:cxn>
                  <a:cxn ang="0">
                    <a:pos x="37" y="68"/>
                  </a:cxn>
                  <a:cxn ang="0">
                    <a:pos x="67" y="73"/>
                  </a:cxn>
                </a:cxnLst>
                <a:pathLst>
                  <a:path w="774" h="1142">
                    <a:moveTo>
                      <a:pt x="10" y="0"/>
                    </a:moveTo>
                    <a:cubicBezTo>
                      <a:pt x="5" y="95"/>
                      <a:pt x="0" y="190"/>
                      <a:pt x="70" y="360"/>
                    </a:cubicBezTo>
                    <a:cubicBezTo>
                      <a:pt x="140" y="530"/>
                      <a:pt x="313" y="898"/>
                      <a:pt x="430" y="1020"/>
                    </a:cubicBezTo>
                    <a:cubicBezTo>
                      <a:pt x="547" y="1142"/>
                      <a:pt x="660" y="1118"/>
                      <a:pt x="774" y="1095"/>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16" name="Freeform 80"/>
              <p:cNvSpPr/>
              <p:nvPr/>
            </p:nvSpPr>
            <p:spPr>
              <a:xfrm>
                <a:off x="3600" y="2832"/>
                <a:ext cx="349" cy="582"/>
              </a:xfrm>
              <a:custGeom>
                <a:avLst/>
                <a:gdLst/>
                <a:ahLst/>
                <a:cxnLst>
                  <a:cxn ang="0">
                    <a:pos x="55" y="68"/>
                  </a:cxn>
                  <a:cxn ang="0">
                    <a:pos x="39" y="65"/>
                  </a:cxn>
                  <a:cxn ang="0">
                    <a:pos x="0" y="0"/>
                  </a:cxn>
                </a:cxnLst>
                <a:pathLst>
                  <a:path w="644" h="1145">
                    <a:moveTo>
                      <a:pt x="644" y="1020"/>
                    </a:moveTo>
                    <a:cubicBezTo>
                      <a:pt x="600" y="1082"/>
                      <a:pt x="557" y="1145"/>
                      <a:pt x="450" y="975"/>
                    </a:cubicBezTo>
                    <a:cubicBezTo>
                      <a:pt x="343" y="805"/>
                      <a:pt x="171" y="402"/>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17" name="Freeform 81"/>
              <p:cNvSpPr/>
              <p:nvPr/>
            </p:nvSpPr>
            <p:spPr>
              <a:xfrm>
                <a:off x="3360" y="3072"/>
                <a:ext cx="288" cy="288"/>
              </a:xfrm>
              <a:custGeom>
                <a:avLst/>
                <a:gdLst/>
                <a:ahLst/>
                <a:cxnLst>
                  <a:cxn ang="0">
                    <a:pos x="39" y="37"/>
                  </a:cxn>
                  <a:cxn ang="0">
                    <a:pos x="65" y="34"/>
                  </a:cxn>
                  <a:cxn ang="0">
                    <a:pos x="54" y="24"/>
                  </a:cxn>
                  <a:cxn ang="0">
                    <a:pos x="39" y="15"/>
                  </a:cxn>
                  <a:cxn ang="0">
                    <a:pos x="0" y="0"/>
                  </a:cxn>
                </a:cxnLst>
                <a:pathLst>
                  <a:path w="467" h="570">
                    <a:moveTo>
                      <a:pt x="270" y="570"/>
                    </a:moveTo>
                    <a:cubicBezTo>
                      <a:pt x="351" y="563"/>
                      <a:pt x="433" y="557"/>
                      <a:pt x="450" y="525"/>
                    </a:cubicBezTo>
                    <a:cubicBezTo>
                      <a:pt x="467" y="493"/>
                      <a:pt x="404" y="425"/>
                      <a:pt x="374" y="375"/>
                    </a:cubicBezTo>
                    <a:cubicBezTo>
                      <a:pt x="344" y="325"/>
                      <a:pt x="332" y="287"/>
                      <a:pt x="270" y="225"/>
                    </a:cubicBezTo>
                    <a:cubicBezTo>
                      <a:pt x="208" y="163"/>
                      <a:pt x="104" y="81"/>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18" name="Freeform 82"/>
              <p:cNvSpPr/>
              <p:nvPr/>
            </p:nvSpPr>
            <p:spPr>
              <a:xfrm>
                <a:off x="3168" y="3120"/>
                <a:ext cx="192" cy="240"/>
              </a:xfrm>
              <a:custGeom>
                <a:avLst/>
                <a:gdLst/>
                <a:ahLst/>
                <a:cxnLst>
                  <a:cxn ang="0">
                    <a:pos x="5" y="0"/>
                  </a:cxn>
                  <a:cxn ang="0">
                    <a:pos x="2" y="17"/>
                  </a:cxn>
                  <a:cxn ang="0">
                    <a:pos x="4" y="34"/>
                  </a:cxn>
                  <a:cxn ang="0">
                    <a:pos x="26" y="56"/>
                  </a:cxn>
                </a:cxnLst>
                <a:pathLst>
                  <a:path w="374" h="390">
                    <a:moveTo>
                      <a:pt x="74" y="0"/>
                    </a:moveTo>
                    <a:cubicBezTo>
                      <a:pt x="52" y="40"/>
                      <a:pt x="31" y="80"/>
                      <a:pt x="28" y="120"/>
                    </a:cubicBezTo>
                    <a:cubicBezTo>
                      <a:pt x="25" y="160"/>
                      <a:pt x="0" y="195"/>
                      <a:pt x="58" y="240"/>
                    </a:cubicBezTo>
                    <a:cubicBezTo>
                      <a:pt x="116" y="285"/>
                      <a:pt x="245" y="337"/>
                      <a:pt x="374" y="39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19" name="Freeform 83"/>
              <p:cNvSpPr/>
              <p:nvPr/>
            </p:nvSpPr>
            <p:spPr>
              <a:xfrm>
                <a:off x="3840" y="3168"/>
                <a:ext cx="174" cy="175"/>
              </a:xfrm>
              <a:custGeom>
                <a:avLst/>
                <a:gdLst/>
                <a:ahLst/>
                <a:cxnLst>
                  <a:cxn ang="0">
                    <a:pos x="1" y="0"/>
                  </a:cxn>
                  <a:cxn ang="0">
                    <a:pos x="2" y="8"/>
                  </a:cxn>
                  <a:cxn ang="0">
                    <a:pos x="12" y="20"/>
                  </a:cxn>
                  <a:cxn ang="0">
                    <a:pos x="28" y="23"/>
                  </a:cxn>
                </a:cxnLst>
                <a:pathLst>
                  <a:path w="322" h="345">
                    <a:moveTo>
                      <a:pt x="8" y="0"/>
                    </a:moveTo>
                    <a:cubicBezTo>
                      <a:pt x="4" y="35"/>
                      <a:pt x="0" y="70"/>
                      <a:pt x="22" y="120"/>
                    </a:cubicBezTo>
                    <a:cubicBezTo>
                      <a:pt x="44" y="170"/>
                      <a:pt x="92" y="262"/>
                      <a:pt x="142" y="300"/>
                    </a:cubicBezTo>
                    <a:cubicBezTo>
                      <a:pt x="192" y="338"/>
                      <a:pt x="257" y="341"/>
                      <a:pt x="322" y="345"/>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20" name="Freeform 84"/>
              <p:cNvSpPr/>
              <p:nvPr/>
            </p:nvSpPr>
            <p:spPr>
              <a:xfrm>
                <a:off x="3984" y="3120"/>
                <a:ext cx="287" cy="308"/>
              </a:xfrm>
              <a:custGeom>
                <a:avLst/>
                <a:gdLst/>
                <a:ahLst/>
                <a:cxnLst>
                  <a:cxn ang="0">
                    <a:pos x="29" y="37"/>
                  </a:cxn>
                  <a:cxn ang="0">
                    <a:pos x="40" y="40"/>
                  </a:cxn>
                  <a:cxn ang="0">
                    <a:pos x="46" y="33"/>
                  </a:cxn>
                  <a:cxn ang="0">
                    <a:pos x="43" y="22"/>
                  </a:cxn>
                  <a:cxn ang="0">
                    <a:pos x="27" y="15"/>
                  </a:cxn>
                  <a:cxn ang="0">
                    <a:pos x="0" y="0"/>
                  </a:cxn>
                </a:cxnLst>
                <a:pathLst>
                  <a:path w="529" h="607">
                    <a:moveTo>
                      <a:pt x="330" y="555"/>
                    </a:moveTo>
                    <a:cubicBezTo>
                      <a:pt x="381" y="581"/>
                      <a:pt x="432" y="607"/>
                      <a:pt x="464" y="600"/>
                    </a:cubicBezTo>
                    <a:cubicBezTo>
                      <a:pt x="496" y="593"/>
                      <a:pt x="519" y="555"/>
                      <a:pt x="524" y="510"/>
                    </a:cubicBezTo>
                    <a:cubicBezTo>
                      <a:pt x="529" y="465"/>
                      <a:pt x="529" y="377"/>
                      <a:pt x="494" y="330"/>
                    </a:cubicBezTo>
                    <a:cubicBezTo>
                      <a:pt x="459" y="283"/>
                      <a:pt x="396" y="280"/>
                      <a:pt x="314" y="225"/>
                    </a:cubicBezTo>
                    <a:cubicBezTo>
                      <a:pt x="232" y="170"/>
                      <a:pt x="116" y="85"/>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21" name="Freeform 85"/>
              <p:cNvSpPr/>
              <p:nvPr/>
            </p:nvSpPr>
            <p:spPr>
              <a:xfrm>
                <a:off x="3984" y="3072"/>
                <a:ext cx="412" cy="192"/>
              </a:xfrm>
              <a:custGeom>
                <a:avLst/>
                <a:gdLst/>
                <a:ahLst/>
                <a:cxnLst>
                  <a:cxn ang="0">
                    <a:pos x="61" y="25"/>
                  </a:cxn>
                  <a:cxn ang="0">
                    <a:pos x="55" y="40"/>
                  </a:cxn>
                  <a:cxn ang="0">
                    <a:pos x="0" y="0"/>
                  </a:cxn>
                </a:cxnLst>
                <a:pathLst>
                  <a:path w="761" h="315">
                    <a:moveTo>
                      <a:pt x="704" y="180"/>
                    </a:moveTo>
                    <a:cubicBezTo>
                      <a:pt x="732" y="247"/>
                      <a:pt x="761" y="315"/>
                      <a:pt x="644" y="285"/>
                    </a:cubicBezTo>
                    <a:cubicBezTo>
                      <a:pt x="527" y="255"/>
                      <a:pt x="263" y="127"/>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22" name="Freeform 86"/>
              <p:cNvSpPr/>
              <p:nvPr/>
            </p:nvSpPr>
            <p:spPr>
              <a:xfrm>
                <a:off x="4128" y="2688"/>
                <a:ext cx="493" cy="479"/>
              </a:xfrm>
              <a:custGeom>
                <a:avLst/>
                <a:gdLst/>
                <a:ahLst/>
                <a:cxnLst>
                  <a:cxn ang="0">
                    <a:pos x="39" y="51"/>
                  </a:cxn>
                  <a:cxn ang="0">
                    <a:pos x="52" y="61"/>
                  </a:cxn>
                  <a:cxn ang="0">
                    <a:pos x="63" y="63"/>
                  </a:cxn>
                  <a:cxn ang="0">
                    <a:pos x="70" y="58"/>
                  </a:cxn>
                  <a:cxn ang="0">
                    <a:pos x="75" y="49"/>
                  </a:cxn>
                  <a:cxn ang="0">
                    <a:pos x="66" y="36"/>
                  </a:cxn>
                  <a:cxn ang="0">
                    <a:pos x="0" y="0"/>
                  </a:cxn>
                </a:cxnLst>
                <a:pathLst>
                  <a:path w="909" h="942">
                    <a:moveTo>
                      <a:pt x="450" y="765"/>
                    </a:moveTo>
                    <a:cubicBezTo>
                      <a:pt x="501" y="826"/>
                      <a:pt x="553" y="888"/>
                      <a:pt x="600" y="915"/>
                    </a:cubicBezTo>
                    <a:cubicBezTo>
                      <a:pt x="647" y="942"/>
                      <a:pt x="699" y="937"/>
                      <a:pt x="734" y="930"/>
                    </a:cubicBezTo>
                    <a:cubicBezTo>
                      <a:pt x="769" y="923"/>
                      <a:pt x="787" y="902"/>
                      <a:pt x="810" y="870"/>
                    </a:cubicBezTo>
                    <a:cubicBezTo>
                      <a:pt x="833" y="838"/>
                      <a:pt x="878" y="790"/>
                      <a:pt x="870" y="735"/>
                    </a:cubicBezTo>
                    <a:cubicBezTo>
                      <a:pt x="862" y="680"/>
                      <a:pt x="909" y="663"/>
                      <a:pt x="764" y="540"/>
                    </a:cubicBezTo>
                    <a:cubicBezTo>
                      <a:pt x="619" y="417"/>
                      <a:pt x="309" y="208"/>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23" name="Text Box 87"/>
              <p:cNvSpPr txBox="1"/>
              <p:nvPr/>
            </p:nvSpPr>
            <p:spPr>
              <a:xfrm>
                <a:off x="2832" y="3600"/>
                <a:ext cx="432" cy="22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400" b="1" dirty="0">
                    <a:latin typeface="Times New Roman" panose="02020603050405020304" pitchFamily="18" charset="0"/>
                  </a:rPr>
                  <a:t>NULL</a:t>
                </a:r>
                <a:endParaRPr lang="en-US" altLang="zh-CN" sz="1400" b="1" dirty="0">
                  <a:latin typeface="Times New Roman" panose="02020603050405020304" pitchFamily="18" charset="0"/>
                </a:endParaRPr>
              </a:p>
            </p:txBody>
          </p:sp>
          <p:sp>
            <p:nvSpPr>
              <p:cNvPr id="72724" name="Freeform 88"/>
              <p:cNvSpPr/>
              <p:nvPr/>
            </p:nvSpPr>
            <p:spPr>
              <a:xfrm>
                <a:off x="3120" y="3456"/>
                <a:ext cx="250" cy="144"/>
              </a:xfrm>
              <a:custGeom>
                <a:avLst/>
                <a:gdLst/>
                <a:ahLst/>
                <a:cxnLst>
                  <a:cxn ang="0">
                    <a:pos x="198" y="0"/>
                  </a:cxn>
                  <a:cxn ang="0">
                    <a:pos x="0" y="14"/>
                  </a:cxn>
                </a:cxnLst>
                <a:pathLst>
                  <a:path w="270" h="315">
                    <a:moveTo>
                      <a:pt x="270" y="0"/>
                    </a:moveTo>
                    <a:cubicBezTo>
                      <a:pt x="270" y="0"/>
                      <a:pt x="135" y="157"/>
                      <a:pt x="0" y="315"/>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2725" name="Oval 89"/>
              <p:cNvSpPr/>
              <p:nvPr/>
            </p:nvSpPr>
            <p:spPr>
              <a:xfrm>
                <a:off x="3696" y="244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26" name="Oval 90"/>
              <p:cNvSpPr/>
              <p:nvPr/>
            </p:nvSpPr>
            <p:spPr>
              <a:xfrm>
                <a:off x="3408" y="268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72727" name="Oval 91"/>
              <p:cNvSpPr/>
              <p:nvPr/>
            </p:nvSpPr>
            <p:spPr>
              <a:xfrm>
                <a:off x="3984" y="268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72728" name="Oval 92"/>
              <p:cNvSpPr/>
              <p:nvPr/>
            </p:nvSpPr>
            <p:spPr>
              <a:xfrm>
                <a:off x="3168"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72729" name="Oval 93"/>
              <p:cNvSpPr/>
              <p:nvPr/>
            </p:nvSpPr>
            <p:spPr>
              <a:xfrm>
                <a:off x="3360" y="33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72730" name="Oval 94"/>
              <p:cNvSpPr/>
              <p:nvPr/>
            </p:nvSpPr>
            <p:spPr>
              <a:xfrm>
                <a:off x="3792"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72731" name="Oval 95"/>
              <p:cNvSpPr/>
              <p:nvPr/>
            </p:nvSpPr>
            <p:spPr>
              <a:xfrm>
                <a:off x="4176" y="297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732" name="Oval 96"/>
              <p:cNvSpPr/>
              <p:nvPr/>
            </p:nvSpPr>
            <p:spPr>
              <a:xfrm>
                <a:off x="3936" y="33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72733" name="Line 97"/>
              <p:cNvSpPr/>
              <p:nvPr/>
            </p:nvSpPr>
            <p:spPr>
              <a:xfrm flipH="1">
                <a:off x="3552" y="2592"/>
                <a:ext cx="144" cy="144"/>
              </a:xfrm>
              <a:prstGeom prst="line">
                <a:avLst/>
              </a:prstGeom>
              <a:ln w="9525" cap="flat" cmpd="sng">
                <a:solidFill>
                  <a:schemeClr val="tx1"/>
                </a:solidFill>
                <a:prstDash val="solid"/>
                <a:miter/>
                <a:headEnd type="none" w="med" len="med"/>
                <a:tailEnd type="none" w="med" len="med"/>
              </a:ln>
            </p:spPr>
          </p:sp>
          <p:sp>
            <p:nvSpPr>
              <p:cNvPr id="72734" name="Line 98"/>
              <p:cNvSpPr/>
              <p:nvPr/>
            </p:nvSpPr>
            <p:spPr>
              <a:xfrm flipH="1">
                <a:off x="3312" y="2880"/>
                <a:ext cx="144" cy="144"/>
              </a:xfrm>
              <a:prstGeom prst="line">
                <a:avLst/>
              </a:prstGeom>
              <a:ln w="9525" cap="flat" cmpd="sng">
                <a:solidFill>
                  <a:schemeClr val="tx1"/>
                </a:solidFill>
                <a:prstDash val="solid"/>
                <a:miter/>
                <a:headEnd type="none" w="med" len="med"/>
                <a:tailEnd type="none" w="med" len="med"/>
              </a:ln>
            </p:spPr>
          </p:sp>
          <p:sp>
            <p:nvSpPr>
              <p:cNvPr id="72735" name="Line 99"/>
              <p:cNvSpPr/>
              <p:nvPr/>
            </p:nvSpPr>
            <p:spPr>
              <a:xfrm>
                <a:off x="3312" y="3168"/>
                <a:ext cx="96" cy="144"/>
              </a:xfrm>
              <a:prstGeom prst="line">
                <a:avLst/>
              </a:prstGeom>
              <a:ln w="9525" cap="flat" cmpd="sng">
                <a:solidFill>
                  <a:schemeClr val="tx1"/>
                </a:solidFill>
                <a:prstDash val="solid"/>
                <a:miter/>
                <a:headEnd type="none" w="med" len="med"/>
                <a:tailEnd type="none" w="med" len="med"/>
              </a:ln>
            </p:spPr>
          </p:sp>
          <p:sp>
            <p:nvSpPr>
              <p:cNvPr id="72736" name="Line 100"/>
              <p:cNvSpPr/>
              <p:nvPr/>
            </p:nvSpPr>
            <p:spPr>
              <a:xfrm>
                <a:off x="3888" y="2592"/>
                <a:ext cx="144" cy="144"/>
              </a:xfrm>
              <a:prstGeom prst="line">
                <a:avLst/>
              </a:prstGeom>
              <a:ln w="9525" cap="flat" cmpd="sng">
                <a:solidFill>
                  <a:schemeClr val="tx1"/>
                </a:solidFill>
                <a:prstDash val="solid"/>
                <a:miter/>
                <a:headEnd type="none" w="med" len="med"/>
                <a:tailEnd type="none" w="med" len="med"/>
              </a:ln>
            </p:spPr>
          </p:sp>
          <p:sp>
            <p:nvSpPr>
              <p:cNvPr id="72737" name="Line 101"/>
              <p:cNvSpPr/>
              <p:nvPr/>
            </p:nvSpPr>
            <p:spPr>
              <a:xfrm flipH="1">
                <a:off x="3936" y="2880"/>
                <a:ext cx="96" cy="96"/>
              </a:xfrm>
              <a:prstGeom prst="line">
                <a:avLst/>
              </a:prstGeom>
              <a:ln w="9525" cap="flat" cmpd="sng">
                <a:solidFill>
                  <a:schemeClr val="tx1"/>
                </a:solidFill>
                <a:prstDash val="solid"/>
                <a:miter/>
                <a:headEnd type="none" w="med" len="med"/>
                <a:tailEnd type="none" w="med" len="med"/>
              </a:ln>
            </p:spPr>
          </p:sp>
          <p:sp>
            <p:nvSpPr>
              <p:cNvPr id="72738" name="Line 102"/>
              <p:cNvSpPr/>
              <p:nvPr/>
            </p:nvSpPr>
            <p:spPr>
              <a:xfrm>
                <a:off x="4128" y="2880"/>
                <a:ext cx="96" cy="144"/>
              </a:xfrm>
              <a:prstGeom prst="line">
                <a:avLst/>
              </a:prstGeom>
              <a:ln w="9525" cap="flat" cmpd="sng">
                <a:solidFill>
                  <a:schemeClr val="tx1"/>
                </a:solidFill>
                <a:prstDash val="solid"/>
                <a:miter/>
                <a:headEnd type="none" w="med" len="med"/>
                <a:tailEnd type="none" w="med" len="med"/>
              </a:ln>
            </p:spPr>
          </p:sp>
          <p:sp>
            <p:nvSpPr>
              <p:cNvPr id="72739" name="Line 103"/>
              <p:cNvSpPr/>
              <p:nvPr/>
            </p:nvSpPr>
            <p:spPr>
              <a:xfrm>
                <a:off x="3888" y="3168"/>
                <a:ext cx="96" cy="144"/>
              </a:xfrm>
              <a:prstGeom prst="line">
                <a:avLst/>
              </a:prstGeom>
              <a:ln w="9525" cap="flat" cmpd="sng">
                <a:solidFill>
                  <a:schemeClr val="tx1"/>
                </a:solidFill>
                <a:prstDash val="solid"/>
                <a:miter/>
                <a:headEnd type="none" w="med" len="med"/>
                <a:tailEnd type="none" w="med" len="med"/>
              </a:ln>
            </p:spPr>
          </p:sp>
        </p:gr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36512" y="44450"/>
            <a:ext cx="8382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中序线索化算法       </a:t>
            </a:r>
            <a:r>
              <a:rPr lang="en-US" altLang="zh-CN" sz="2000" b="1" dirty="0">
                <a:solidFill>
                  <a:srgbClr val="FF0000"/>
                </a:solidFill>
                <a:latin typeface="黑体" panose="02010609060101010101" pitchFamily="2" charset="-122"/>
                <a:ea typeface="黑体" panose="02010609060101010101" pitchFamily="2" charset="-122"/>
              </a:rPr>
              <a:t>/*</a:t>
            </a:r>
            <a:r>
              <a:rPr lang="zh-CN" altLang="en-US" sz="2000" b="1" dirty="0">
                <a:solidFill>
                  <a:srgbClr val="FF0000"/>
                </a:solidFill>
                <a:latin typeface="黑体" panose="02010609060101010101" pitchFamily="2" charset="-122"/>
                <a:ea typeface="黑体" panose="02010609060101010101" pitchFamily="2" charset="-122"/>
              </a:rPr>
              <a:t>注意：已经建立了二叉树</a:t>
            </a:r>
            <a:r>
              <a:rPr lang="en-US" altLang="zh-CN" sz="2000" b="1" dirty="0">
                <a:solidFill>
                  <a:srgbClr val="FF0000"/>
                </a:solidFill>
                <a:latin typeface="黑体" panose="02010609060101010101" pitchFamily="2" charset="-122"/>
                <a:ea typeface="黑体" panose="02010609060101010101" pitchFamily="2" charset="-122"/>
              </a:rPr>
              <a:t>*/</a:t>
            </a:r>
            <a:endParaRPr lang="en-US" altLang="zh-CN" sz="2000" b="1" dirty="0">
              <a:solidFill>
                <a:srgbClr val="FF0000"/>
              </a:solidFill>
              <a:latin typeface="黑体" panose="02010609060101010101" pitchFamily="2" charset="-122"/>
              <a:ea typeface="黑体" panose="02010609060101010101" pitchFamily="2" charset="-122"/>
            </a:endParaRPr>
          </a:p>
        </p:txBody>
      </p:sp>
      <p:sp>
        <p:nvSpPr>
          <p:cNvPr id="71683" name="Text Box 3"/>
          <p:cNvSpPr txBox="1"/>
          <p:nvPr/>
        </p:nvSpPr>
        <p:spPr>
          <a:xfrm>
            <a:off x="0" y="836613"/>
            <a:ext cx="9144000" cy="57854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Inthread(BiTree root)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对</a:t>
            </a:r>
            <a:r>
              <a:rPr lang="en-US" altLang="zh-CN" sz="2000" b="1" dirty="0">
                <a:latin typeface="Times New Roman" panose="02020603050405020304" pitchFamily="18" charset="0"/>
              </a:rPr>
              <a:t>root</a:t>
            </a:r>
            <a:r>
              <a:rPr lang="zh-CN" altLang="en-US" sz="2000" b="1" dirty="0">
                <a:latin typeface="Times New Roman" panose="02020603050405020304" pitchFamily="18" charset="0"/>
              </a:rPr>
              <a:t>所指的二叉树进行中序线索化，其中</a:t>
            </a:r>
            <a:r>
              <a:rPr lang="en-US" altLang="zh-CN" sz="2000" b="1" dirty="0">
                <a:latin typeface="Times New Roman" panose="02020603050405020304" pitchFamily="18" charset="0"/>
              </a:rPr>
              <a:t>pre</a:t>
            </a:r>
            <a:r>
              <a:rPr lang="zh-CN" altLang="en-US" sz="2000" b="1" dirty="0">
                <a:latin typeface="Times New Roman" panose="02020603050405020304" pitchFamily="18" charset="0"/>
              </a:rPr>
              <a:t>始终指向刚访问过的结点，其初值为</a:t>
            </a:r>
            <a:r>
              <a:rPr lang="en-US" altLang="zh-CN" sz="2000" b="1" dirty="0">
                <a:latin typeface="Times New Roman" panose="02020603050405020304" pitchFamily="18" charset="0"/>
              </a:rPr>
              <a:t>NULL</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pre</a:t>
            </a:r>
            <a:r>
              <a:rPr lang="zh-CN" altLang="en-US" sz="2000" b="1" dirty="0">
                <a:latin typeface="Times New Roman" panose="02020603050405020304" pitchFamily="18" charset="0"/>
              </a:rPr>
              <a:t>为全局变量</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 root!=NULL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Inthread( root-&gt;LChild );  /* </a:t>
            </a:r>
            <a:r>
              <a:rPr lang="zh-CN" altLang="en-US" sz="2000" b="1" dirty="0">
                <a:latin typeface="Times New Roman" panose="02020603050405020304" pitchFamily="18" charset="0"/>
              </a:rPr>
              <a:t>线索化左子树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 root-&gt;LChild= =NULL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root-&gt;Ltag=1;   root-&gt;LChild=pre;  } / *</a:t>
            </a:r>
            <a:r>
              <a:rPr lang="zh-CN" altLang="en-US" sz="2000" b="1" dirty="0">
                <a:solidFill>
                  <a:srgbClr val="FF0000"/>
                </a:solidFill>
                <a:latin typeface="Times New Roman" panose="02020603050405020304" pitchFamily="18" charset="0"/>
              </a:rPr>
              <a:t>置前驱线索</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 ( pre!=NULL &amp;&amp; pre-&gt;RChild==NULL )  /*</a:t>
            </a: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置后继线索</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 pre-&gt; RChild=root;</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pre=root</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marL="0" lvl="0" indent="0" algn="just" eaLnBrk="1" hangingPunct="1">
              <a:lnSpc>
                <a:spcPct val="100000"/>
              </a:lnSpc>
              <a:spcBef>
                <a:spcPct val="50000"/>
              </a:spcBef>
              <a:buFontTx/>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Inthread( root-&gt;RChild );  /*</a:t>
            </a:r>
            <a:r>
              <a:rPr lang="zh-CN" altLang="en-US" sz="2000" b="1" dirty="0">
                <a:latin typeface="Times New Roman" panose="02020603050405020304" pitchFamily="18" charset="0"/>
              </a:rPr>
              <a:t>线索化右子树*</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p:txBody>
      </p:sp>
      <p:grpSp>
        <p:nvGrpSpPr>
          <p:cNvPr id="38915" name="Group 21"/>
          <p:cNvGrpSpPr/>
          <p:nvPr/>
        </p:nvGrpSpPr>
        <p:grpSpPr>
          <a:xfrm>
            <a:off x="5633085" y="441325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0"/>
            <a:ext cx="9144000" cy="6369685"/>
          </a:xfrm>
          <a:prstGeom prst="rect">
            <a:avLst/>
          </a:prstGeom>
          <a:noFill/>
        </p:spPr>
        <p:txBody>
          <a:bodyPr wrap="square" rtlCol="0" anchor="t">
            <a:spAutoFit/>
          </a:bodyPr>
          <a:p>
            <a:endParaRPr lang="zh-CN" altLang="en-US"/>
          </a:p>
          <a:p>
            <a:endParaRPr lang="zh-CN" altLang="en-US"/>
          </a:p>
          <a:p>
            <a:r>
              <a:rPr lang="zh-CN" altLang="en-US"/>
              <a:t>void  InThrTraverse(BiTree root)</a:t>
            </a:r>
            <a:endParaRPr lang="zh-CN" altLang="en-US"/>
          </a:p>
          <a:p>
            <a:r>
              <a:rPr lang="zh-CN" altLang="en-US"/>
              <a:t>{  BiTNode *p=root;</a:t>
            </a:r>
            <a:endParaRPr lang="zh-CN" altLang="en-US"/>
          </a:p>
          <a:p>
            <a:r>
              <a:rPr lang="zh-CN" altLang="en-US"/>
              <a:t>    while(p) </a:t>
            </a:r>
            <a:endParaRPr lang="zh-CN" altLang="en-US"/>
          </a:p>
          <a:p>
            <a:r>
              <a:rPr lang="zh-CN" altLang="en-US"/>
              <a:t>    {   </a:t>
            </a:r>
            <a:r>
              <a:rPr lang="zh-CN" altLang="en-US">
                <a:sym typeface="+mn-ea"/>
              </a:rPr>
              <a:t>// 不断深入左子树,直到遇见第一个线索</a:t>
            </a:r>
            <a:endParaRPr lang="zh-CN" altLang="en-US"/>
          </a:p>
          <a:p>
            <a:r>
              <a:rPr lang="zh-CN" altLang="en-US"/>
              <a:t>        while(p-&gt;Ltag==0) p=p-&gt;Lchild;</a:t>
            </a:r>
            <a:endParaRPr lang="zh-CN" altLang="en-US"/>
          </a:p>
          <a:p>
            <a:r>
              <a:rPr lang="zh-CN" altLang="en-US"/>
              <a:t>        printf(p-&gt;data);</a:t>
            </a:r>
            <a:endParaRPr lang="zh-CN" altLang="en-US"/>
          </a:p>
          <a:p>
            <a:r>
              <a:rPr lang="zh-CN" altLang="en-US"/>
              <a:t>        </a:t>
            </a:r>
            <a:r>
              <a:rPr lang="en-US" altLang="zh-CN"/>
              <a:t>//</a:t>
            </a:r>
            <a:r>
              <a:rPr lang="zh-CN" altLang="en-US"/>
              <a:t>不断深入线索，直到遇到第一个右孩子</a:t>
            </a:r>
            <a:endParaRPr lang="zh-CN" altLang="en-US"/>
          </a:p>
          <a:p>
            <a:r>
              <a:rPr lang="zh-CN" altLang="en-US"/>
              <a:t>        while(p-&gt;Ltag==1 &amp;&amp; p-&gt;Rchild!=NULL) </a:t>
            </a:r>
            <a:endParaRPr lang="zh-CN" altLang="en-US"/>
          </a:p>
          <a:p>
            <a:r>
              <a:rPr lang="zh-CN" altLang="en-US"/>
              <a:t>        {</a:t>
            </a:r>
            <a:endParaRPr lang="zh-CN" altLang="en-US"/>
          </a:p>
          <a:p>
            <a:r>
              <a:rPr lang="zh-CN" altLang="en-US"/>
              <a:t>             p=p-&gt;Rchild;</a:t>
            </a:r>
            <a:endParaRPr lang="zh-CN" altLang="en-US"/>
          </a:p>
          <a:p>
            <a:r>
              <a:rPr lang="zh-CN" altLang="en-US"/>
              <a:t>             printf(p-&gt;data);</a:t>
            </a:r>
            <a:endParaRPr lang="zh-CN" altLang="en-US"/>
          </a:p>
          <a:p>
            <a:r>
              <a:rPr lang="zh-CN" altLang="en-US"/>
              <a:t>         }</a:t>
            </a:r>
            <a:endParaRPr lang="zh-CN" altLang="en-US"/>
          </a:p>
          <a:p>
            <a:r>
              <a:rPr lang="zh-CN" altLang="en-US"/>
              <a:t>         p=p-&gt;Rchild;  </a:t>
            </a:r>
            <a:r>
              <a:rPr lang="en-US" altLang="zh-CN"/>
              <a:t>//</a:t>
            </a:r>
            <a:r>
              <a:rPr lang="zh-CN" altLang="en-US"/>
              <a:t>重复</a:t>
            </a:r>
            <a:r>
              <a:rPr lang="zh-CN" altLang="en-US"/>
              <a:t>右子树</a:t>
            </a:r>
            <a:endParaRPr lang="zh-CN" altLang="en-US"/>
          </a:p>
          <a:p>
            <a:r>
              <a:rPr lang="zh-CN" altLang="en-US"/>
              <a:t>     }</a:t>
            </a:r>
            <a:endParaRPr lang="zh-CN" altLang="en-US"/>
          </a:p>
          <a:p>
            <a:r>
              <a:rPr lang="zh-CN" altLang="en-US"/>
              <a:t>}</a:t>
            </a:r>
            <a:endParaRPr lang="zh-CN" altLang="en-US"/>
          </a:p>
        </p:txBody>
      </p:sp>
      <p:sp>
        <p:nvSpPr>
          <p:cNvPr id="71682" name="Text Box 2"/>
          <p:cNvSpPr txBox="1"/>
          <p:nvPr/>
        </p:nvSpPr>
        <p:spPr>
          <a:xfrm>
            <a:off x="-36512" y="44450"/>
            <a:ext cx="8382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中序线索化遍历</a:t>
            </a:r>
            <a:r>
              <a:rPr lang="zh-CN" altLang="en-US" sz="3200" b="1" dirty="0">
                <a:latin typeface="黑体" panose="02010609060101010101" pitchFamily="2" charset="-122"/>
                <a:ea typeface="黑体" panose="02010609060101010101" pitchFamily="2" charset="-122"/>
              </a:rPr>
              <a:t>算法     </a:t>
            </a:r>
            <a:endParaRPr lang="en-US" altLang="zh-CN" sz="2000" b="1" dirty="0">
              <a:solidFill>
                <a:srgbClr val="FF0000"/>
              </a:solidFill>
              <a:latin typeface="黑体" panose="02010609060101010101" pitchFamily="2" charset="-122"/>
              <a:ea typeface="黑体" panose="02010609060101010101" pitchFamily="2" charset="-122"/>
            </a:endParaRPr>
          </a:p>
        </p:txBody>
      </p:sp>
      <p:grpSp>
        <p:nvGrpSpPr>
          <p:cNvPr id="38915" name="Group 21"/>
          <p:cNvGrpSpPr/>
          <p:nvPr/>
        </p:nvGrpSpPr>
        <p:grpSpPr>
          <a:xfrm>
            <a:off x="5633085" y="4413250"/>
            <a:ext cx="3200400" cy="2209800"/>
            <a:chOff x="1248" y="2544"/>
            <a:chExt cx="2016" cy="1392"/>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1248"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920"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736"/>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6" name="Line 14"/>
            <p:cNvSpPr/>
            <p:nvPr/>
          </p:nvSpPr>
          <p:spPr>
            <a:xfrm>
              <a:off x="1536" y="3120"/>
              <a:ext cx="144" cy="192"/>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1440" y="3552"/>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776" y="3504"/>
              <a:ext cx="240" cy="192"/>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2"/>
          <p:cNvSpPr txBox="1"/>
          <p:nvPr/>
        </p:nvSpPr>
        <p:spPr>
          <a:xfrm>
            <a:off x="19050" y="188913"/>
            <a:ext cx="83820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3. </a:t>
            </a:r>
            <a:r>
              <a:rPr lang="zh-CN" altLang="en-US" sz="3200" b="1" dirty="0">
                <a:latin typeface="黑体" panose="02010609060101010101" pitchFamily="2" charset="-122"/>
                <a:ea typeface="黑体" panose="02010609060101010101" pitchFamily="2" charset="-122"/>
              </a:rPr>
              <a:t>在线索二叉树中找前驱、后继结点</a:t>
            </a:r>
            <a:endParaRPr lang="zh-CN" altLang="en-US" sz="3200" b="1" dirty="0">
              <a:latin typeface="黑体" panose="02010609060101010101" pitchFamily="2" charset="-122"/>
              <a:ea typeface="黑体" panose="02010609060101010101" pitchFamily="2" charset="-122"/>
            </a:endParaRPr>
          </a:p>
        </p:txBody>
      </p:sp>
      <p:sp>
        <p:nvSpPr>
          <p:cNvPr id="73731" name="Text Box 3"/>
          <p:cNvSpPr txBox="1"/>
          <p:nvPr/>
        </p:nvSpPr>
        <p:spPr>
          <a:xfrm>
            <a:off x="34925" y="1208088"/>
            <a:ext cx="82296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1</a:t>
            </a:r>
            <a:r>
              <a:rPr lang="zh-CN" altLang="en-US" b="1" dirty="0">
                <a:latin typeface="华文仿宋" panose="02010600040101010101" pitchFamily="2" charset="-122"/>
                <a:ea typeface="华文仿宋" panose="02010600040101010101" pitchFamily="2" charset="-122"/>
              </a:rPr>
              <a:t>）找结点的中序前驱结点</a:t>
            </a:r>
            <a:endParaRPr lang="zh-CN" altLang="en-US" b="1" dirty="0">
              <a:latin typeface="华文仿宋" panose="02010600040101010101" pitchFamily="2" charset="-122"/>
              <a:ea typeface="华文仿宋" panose="02010600040101010101" pitchFamily="2" charset="-122"/>
            </a:endParaRPr>
          </a:p>
        </p:txBody>
      </p:sp>
      <p:sp>
        <p:nvSpPr>
          <p:cNvPr id="73732" name="Text Box 4"/>
          <p:cNvSpPr txBox="1"/>
          <p:nvPr/>
        </p:nvSpPr>
        <p:spPr>
          <a:xfrm>
            <a:off x="71438" y="1990725"/>
            <a:ext cx="8964612" cy="1600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根据线索二叉树的基本概念和存储结构可知，对于结点</a:t>
            </a:r>
            <a:r>
              <a:rPr lang="en-US" altLang="zh-CN" dirty="0">
                <a:latin typeface="华文仿宋" panose="02010600040101010101" pitchFamily="2" charset="-122"/>
                <a:ea typeface="华文仿宋" panose="02010600040101010101" pitchFamily="2" charset="-122"/>
              </a:rPr>
              <a:t>p</a:t>
            </a:r>
            <a:endParaRPr lang="en-US" altLang="zh-CN"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当</a:t>
            </a:r>
            <a:r>
              <a:rPr lang="en-US" altLang="zh-CN" dirty="0">
                <a:latin typeface="华文仿宋" panose="02010600040101010101" pitchFamily="2" charset="-122"/>
                <a:ea typeface="华文仿宋" panose="02010600040101010101" pitchFamily="2" charset="-122"/>
              </a:rPr>
              <a:t>p-&gt;Ltag=1</a:t>
            </a:r>
            <a:r>
              <a:rPr lang="zh-CN" altLang="en-US" dirty="0">
                <a:latin typeface="华文仿宋" panose="02010600040101010101" pitchFamily="2" charset="-122"/>
                <a:ea typeface="华文仿宋" panose="02010600040101010101" pitchFamily="2" charset="-122"/>
              </a:rPr>
              <a:t>时，</a:t>
            </a:r>
            <a:r>
              <a:rPr lang="en-US" altLang="zh-CN" dirty="0">
                <a:latin typeface="华文仿宋" panose="02010600040101010101" pitchFamily="2" charset="-122"/>
                <a:ea typeface="华文仿宋" panose="02010600040101010101" pitchFamily="2" charset="-122"/>
              </a:rPr>
              <a:t>p-&gt;LChild</a:t>
            </a:r>
            <a:r>
              <a:rPr lang="zh-CN" altLang="en-US" dirty="0">
                <a:latin typeface="华文仿宋" panose="02010600040101010101" pitchFamily="2" charset="-122"/>
                <a:ea typeface="华文仿宋" panose="02010600040101010101" pitchFamily="2" charset="-122"/>
              </a:rPr>
              <a:t>指向</a:t>
            </a:r>
            <a:r>
              <a:rPr lang="en-US" altLang="zh-CN" dirty="0">
                <a:latin typeface="华文仿宋" panose="02010600040101010101" pitchFamily="2" charset="-122"/>
                <a:ea typeface="华文仿宋" panose="02010600040101010101" pitchFamily="2" charset="-122"/>
              </a:rPr>
              <a:t>p</a:t>
            </a:r>
            <a:r>
              <a:rPr lang="zh-CN" altLang="en-US" dirty="0">
                <a:latin typeface="华文仿宋" panose="02010600040101010101" pitchFamily="2" charset="-122"/>
                <a:ea typeface="华文仿宋" panose="02010600040101010101" pitchFamily="2" charset="-122"/>
              </a:rPr>
              <a:t>的前驱。</a:t>
            </a:r>
            <a:endParaRPr lang="zh-CN" altLang="en-US" dirty="0">
              <a:latin typeface="华文仿宋" panose="02010600040101010101" pitchFamily="2" charset="-122"/>
              <a:ea typeface="华文仿宋" panose="02010600040101010101" pitchFamily="2" charset="-122"/>
            </a:endParaRPr>
          </a:p>
        </p:txBody>
      </p:sp>
      <p:sp>
        <p:nvSpPr>
          <p:cNvPr id="73733" name="Text Box 5"/>
          <p:cNvSpPr txBox="1"/>
          <p:nvPr/>
        </p:nvSpPr>
        <p:spPr>
          <a:xfrm>
            <a:off x="71438" y="3716338"/>
            <a:ext cx="8964612" cy="1800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当</a:t>
            </a:r>
            <a:r>
              <a:rPr lang="en-US" altLang="zh-CN" dirty="0">
                <a:latin typeface="华文仿宋" panose="02010600040101010101" pitchFamily="2" charset="-122"/>
                <a:ea typeface="华文仿宋" panose="02010600040101010101" pitchFamily="2" charset="-122"/>
              </a:rPr>
              <a:t>p-&gt;Ltag=0</a:t>
            </a:r>
            <a:r>
              <a:rPr lang="zh-CN" altLang="en-US" dirty="0">
                <a:latin typeface="华文仿宋" panose="02010600040101010101" pitchFamily="2" charset="-122"/>
                <a:ea typeface="华文仿宋" panose="02010600040101010101" pitchFamily="2" charset="-122"/>
              </a:rPr>
              <a:t>时，</a:t>
            </a:r>
            <a:r>
              <a:rPr lang="en-US" altLang="zh-CN" dirty="0">
                <a:latin typeface="华文仿宋" panose="02010600040101010101" pitchFamily="2" charset="-122"/>
                <a:ea typeface="华文仿宋" panose="02010600040101010101" pitchFamily="2" charset="-122"/>
              </a:rPr>
              <a:t>p-&gt;LChild</a:t>
            </a:r>
            <a:r>
              <a:rPr lang="zh-CN" altLang="en-US" dirty="0">
                <a:latin typeface="华文仿宋" panose="02010600040101010101" pitchFamily="2" charset="-122"/>
                <a:ea typeface="华文仿宋" panose="02010600040101010101" pitchFamily="2" charset="-122"/>
              </a:rPr>
              <a:t>指向</a:t>
            </a:r>
            <a:r>
              <a:rPr lang="en-US" altLang="zh-CN" dirty="0">
                <a:latin typeface="华文仿宋" panose="02010600040101010101" pitchFamily="2" charset="-122"/>
                <a:ea typeface="华文仿宋" panose="02010600040101010101" pitchFamily="2" charset="-122"/>
              </a:rPr>
              <a:t>p</a:t>
            </a:r>
            <a:r>
              <a:rPr lang="zh-CN" altLang="en-US" dirty="0">
                <a:latin typeface="华文仿宋" panose="02010600040101010101" pitchFamily="2" charset="-122"/>
                <a:ea typeface="华文仿宋" panose="02010600040101010101" pitchFamily="2" charset="-122"/>
              </a:rPr>
              <a:t>的左孩子。由中序遍历的规律可知，作为根</a:t>
            </a:r>
            <a:r>
              <a:rPr lang="en-US" altLang="zh-CN" dirty="0">
                <a:latin typeface="华文仿宋" panose="02010600040101010101" pitchFamily="2" charset="-122"/>
                <a:ea typeface="华文仿宋" panose="02010600040101010101" pitchFamily="2" charset="-122"/>
              </a:rPr>
              <a:t>p</a:t>
            </a:r>
            <a:r>
              <a:rPr lang="zh-CN" altLang="en-US" dirty="0">
                <a:latin typeface="华文仿宋" panose="02010600040101010101" pitchFamily="2" charset="-122"/>
                <a:ea typeface="华文仿宋" panose="02010600040101010101" pitchFamily="2" charset="-122"/>
              </a:rPr>
              <a:t>的前驱结点，它是中序遍历</a:t>
            </a:r>
            <a:r>
              <a:rPr lang="en-US" altLang="zh-CN" dirty="0">
                <a:latin typeface="华文仿宋" panose="02010600040101010101" pitchFamily="2" charset="-122"/>
                <a:ea typeface="华文仿宋" panose="02010600040101010101" pitchFamily="2" charset="-122"/>
              </a:rPr>
              <a:t>p</a:t>
            </a:r>
            <a:r>
              <a:rPr lang="zh-CN" altLang="en-US" dirty="0">
                <a:latin typeface="华文仿宋" panose="02010600040101010101" pitchFamily="2" charset="-122"/>
                <a:ea typeface="华文仿宋" panose="02010600040101010101" pitchFamily="2" charset="-122"/>
              </a:rPr>
              <a:t>的左子树时访问的最后一个结点，即左子树的“最右下端”结点。其查找算法如下：</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p:nvPr/>
        </p:nvSpPr>
        <p:spPr>
          <a:xfrm>
            <a:off x="-13335" y="779780"/>
            <a:ext cx="9157335"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结点的层次</a:t>
            </a:r>
            <a:r>
              <a:rPr lang="zh-CN" altLang="en-US" b="1" dirty="0">
                <a:latin typeface="Times New Roman" panose="02020603050405020304" pitchFamily="18" charset="0"/>
              </a:rPr>
              <a:t>：</a:t>
            </a:r>
            <a:r>
              <a:rPr lang="zh-CN" altLang="en-US" dirty="0">
                <a:latin typeface="Times New Roman" panose="02020603050405020304" pitchFamily="18" charset="0"/>
              </a:rPr>
              <a:t>从根结点开始定义，根结点的层次为</a:t>
            </a:r>
            <a:r>
              <a:rPr lang="en-US" altLang="zh-CN" dirty="0">
                <a:latin typeface="Times New Roman" panose="02020603050405020304" pitchFamily="18" charset="0"/>
              </a:rPr>
              <a:t>1</a:t>
            </a:r>
            <a:r>
              <a:rPr lang="zh-CN" altLang="en-US" dirty="0">
                <a:latin typeface="Times New Roman" panose="02020603050405020304" pitchFamily="18" charset="0"/>
              </a:rPr>
              <a:t>，根的直接后继的层次为</a:t>
            </a:r>
            <a:r>
              <a:rPr lang="en-US" altLang="zh-CN" dirty="0">
                <a:latin typeface="Times New Roman" panose="02020603050405020304" pitchFamily="18" charset="0"/>
              </a:rPr>
              <a:t>2</a:t>
            </a:r>
            <a:r>
              <a:rPr lang="zh-CN" altLang="en-US" dirty="0">
                <a:latin typeface="Times New Roman" panose="02020603050405020304" pitchFamily="18" charset="0"/>
              </a:rPr>
              <a:t>，依此类推。 </a:t>
            </a:r>
            <a:endParaRPr lang="zh-CN" altLang="en-US" dirty="0">
              <a:latin typeface="Times New Roman" panose="02020603050405020304" pitchFamily="18" charset="0"/>
            </a:endParaRPr>
          </a:p>
        </p:txBody>
      </p:sp>
      <p:sp>
        <p:nvSpPr>
          <p:cNvPr id="10243" name="Text Box 3"/>
          <p:cNvSpPr txBox="1"/>
          <p:nvPr/>
        </p:nvSpPr>
        <p:spPr>
          <a:xfrm>
            <a:off x="0" y="1732915"/>
            <a:ext cx="914463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树的高度（深度）</a:t>
            </a:r>
            <a:r>
              <a:rPr lang="zh-CN" altLang="en-US" b="1" dirty="0">
                <a:latin typeface="Times New Roman" panose="02020603050405020304" pitchFamily="18" charset="0"/>
              </a:rPr>
              <a:t>：</a:t>
            </a:r>
            <a:r>
              <a:rPr lang="zh-CN" altLang="en-US" dirty="0">
                <a:latin typeface="Times New Roman" panose="02020603050405020304" pitchFamily="18" charset="0"/>
              </a:rPr>
              <a:t>树中所有结点的层次的最大值。 </a:t>
            </a:r>
            <a:endParaRPr lang="zh-CN" altLang="en-US" dirty="0">
              <a:latin typeface="Times New Roman" panose="02020603050405020304" pitchFamily="18" charset="0"/>
            </a:endParaRPr>
          </a:p>
        </p:txBody>
      </p:sp>
      <p:sp>
        <p:nvSpPr>
          <p:cNvPr id="10244" name="Text Box 4"/>
          <p:cNvSpPr txBox="1"/>
          <p:nvPr/>
        </p:nvSpPr>
        <p:spPr>
          <a:xfrm>
            <a:off x="0" y="2326640"/>
            <a:ext cx="9144635"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有序树</a:t>
            </a:r>
            <a:r>
              <a:rPr lang="zh-CN" altLang="en-US" b="1" dirty="0">
                <a:latin typeface="Times New Roman" panose="02020603050405020304" pitchFamily="18" charset="0"/>
              </a:rPr>
              <a:t>：</a:t>
            </a:r>
            <a:r>
              <a:rPr lang="zh-CN" altLang="en-US" dirty="0">
                <a:latin typeface="Times New Roman" panose="02020603050405020304" pitchFamily="18" charset="0"/>
              </a:rPr>
              <a:t>在树</a:t>
            </a:r>
            <a:r>
              <a:rPr lang="en-US" altLang="zh-CN" dirty="0">
                <a:latin typeface="Times New Roman" panose="02020603050405020304" pitchFamily="18" charset="0"/>
              </a:rPr>
              <a:t>T</a:t>
            </a:r>
            <a:r>
              <a:rPr lang="zh-CN" altLang="en-US" dirty="0">
                <a:latin typeface="Times New Roman" panose="02020603050405020304" pitchFamily="18" charset="0"/>
              </a:rPr>
              <a:t>中，如果各子树</a:t>
            </a:r>
            <a:r>
              <a:rPr lang="en-US" altLang="zh-CN" dirty="0">
                <a:latin typeface="Times New Roman" panose="02020603050405020304" pitchFamily="18" charset="0"/>
              </a:rPr>
              <a:t>T</a:t>
            </a:r>
            <a:r>
              <a:rPr lang="en-US" altLang="zh-CN" baseline="-30000" dirty="0">
                <a:latin typeface="Times New Roman" panose="02020603050405020304" pitchFamily="18" charset="0"/>
              </a:rPr>
              <a:t>i</a:t>
            </a:r>
            <a:r>
              <a:rPr lang="zh-CN" altLang="en-US" dirty="0">
                <a:latin typeface="Times New Roman" panose="02020603050405020304" pitchFamily="18" charset="0"/>
              </a:rPr>
              <a:t>之间是有先后次序的，则称为有序树。 </a:t>
            </a:r>
            <a:endParaRPr lang="zh-CN" altLang="en-US" dirty="0">
              <a:latin typeface="Times New Roman" panose="02020603050405020304" pitchFamily="18" charset="0"/>
            </a:endParaRPr>
          </a:p>
        </p:txBody>
      </p:sp>
      <p:sp>
        <p:nvSpPr>
          <p:cNvPr id="10245" name="Text Box 5"/>
          <p:cNvSpPr txBox="1"/>
          <p:nvPr/>
        </p:nvSpPr>
        <p:spPr>
          <a:xfrm>
            <a:off x="0" y="3281045"/>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solidFill>
                  <a:srgbClr val="F42212"/>
                </a:solidFill>
                <a:latin typeface="Times New Roman" panose="02020603050405020304" pitchFamily="18" charset="0"/>
              </a:rPr>
              <a:t>森林</a:t>
            </a:r>
            <a:r>
              <a:rPr lang="zh-CN" altLang="en-US" b="1" dirty="0">
                <a:latin typeface="Times New Roman" panose="02020603050405020304" pitchFamily="18" charset="0"/>
              </a:rPr>
              <a:t>：</a:t>
            </a:r>
            <a:r>
              <a:rPr lang="en-US" altLang="zh-CN" dirty="0">
                <a:latin typeface="Times New Roman" panose="02020603050405020304" pitchFamily="18" charset="0"/>
              </a:rPr>
              <a:t>m</a:t>
            </a:r>
            <a:r>
              <a:rPr lang="zh-CN" altLang="en-US" dirty="0">
                <a:latin typeface="Times New Roman" panose="02020603050405020304" pitchFamily="18" charset="0"/>
              </a:rPr>
              <a:t>（</a:t>
            </a:r>
            <a:r>
              <a:rPr lang="en-US" altLang="zh-CN" dirty="0">
                <a:latin typeface="Times New Roman" panose="02020603050405020304" pitchFamily="18" charset="0"/>
              </a:rPr>
              <a:t>m≥0</a:t>
            </a:r>
            <a:r>
              <a:rPr lang="zh-CN" altLang="en-US" dirty="0">
                <a:latin typeface="Times New Roman" panose="02020603050405020304" pitchFamily="18" charset="0"/>
              </a:rPr>
              <a:t>）棵互不相交的树的集合。将一棵非空树的根结点删去，树就变成一个森林；反之，给森林增加一个统一的根结点，森林就变成一棵树。 </a:t>
            </a:r>
            <a:endParaRPr lang="zh-CN" altLang="en-US" dirty="0">
              <a:latin typeface="Times New Roman" panose="02020603050405020304" pitchFamily="18" charset="0"/>
            </a:endParaRPr>
          </a:p>
        </p:txBody>
      </p:sp>
      <p:sp>
        <p:nvSpPr>
          <p:cNvPr id="9222" name="Text Box 7"/>
          <p:cNvSpPr txBox="1"/>
          <p:nvPr/>
        </p:nvSpPr>
        <p:spPr>
          <a:xfrm>
            <a:off x="-12700" y="48895"/>
            <a:ext cx="9545320" cy="7372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rPr>
              <a:t>树的度</a:t>
            </a:r>
            <a:r>
              <a:rPr lang="zh-CN" altLang="en-US" dirty="0">
                <a:latin typeface="宋体" panose="02010600030101010101" pitchFamily="2" charset="-122"/>
                <a:ea typeface="宋体" panose="02010600030101010101" pitchFamily="2" charset="-122"/>
              </a:rPr>
              <a:t>：树中所有结点的度的最大值。</a:t>
            </a:r>
            <a:endParaRPr lang="zh-CN" altLang="en-US" dirty="0">
              <a:latin typeface="宋体" panose="02010600030101010101" pitchFamily="2" charset="-122"/>
              <a:ea typeface="宋体" panose="02010600030101010101" pitchFamily="2" charset="-122"/>
            </a:endParaRPr>
          </a:p>
        </p:txBody>
      </p:sp>
      <p:grpSp>
        <p:nvGrpSpPr>
          <p:cNvPr id="7171" name="Group 28"/>
          <p:cNvGrpSpPr/>
          <p:nvPr/>
        </p:nvGrpSpPr>
        <p:grpSpPr>
          <a:xfrm>
            <a:off x="3790315" y="4524375"/>
            <a:ext cx="5257800" cy="2124075"/>
            <a:chOff x="816" y="1296"/>
            <a:chExt cx="3072" cy="1632"/>
          </a:xfrm>
        </p:grpSpPr>
        <p:sp>
          <p:nvSpPr>
            <p:cNvPr id="7173" name="Oval 3"/>
            <p:cNvSpPr/>
            <p:nvPr/>
          </p:nvSpPr>
          <p:spPr>
            <a:xfrm>
              <a:off x="2352" y="12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A</a:t>
              </a:r>
              <a:endParaRPr lang="en-US" altLang="zh-CN" sz="2400" dirty="0">
                <a:solidFill>
                  <a:schemeClr val="bg1"/>
                </a:solidFill>
                <a:latin typeface="Times New Roman" panose="02020603050405020304" pitchFamily="18" charset="0"/>
              </a:endParaRPr>
            </a:p>
          </p:txBody>
        </p:sp>
        <p:sp>
          <p:nvSpPr>
            <p:cNvPr id="7174" name="Oval 4"/>
            <p:cNvSpPr/>
            <p:nvPr/>
          </p:nvSpPr>
          <p:spPr>
            <a:xfrm>
              <a:off x="1584"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7175" name="Oval 5"/>
            <p:cNvSpPr/>
            <p:nvPr/>
          </p:nvSpPr>
          <p:spPr>
            <a:xfrm>
              <a:off x="2352"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C</a:t>
              </a:r>
              <a:endParaRPr lang="en-US" altLang="zh-CN" sz="2400" dirty="0">
                <a:solidFill>
                  <a:schemeClr val="bg1"/>
                </a:solidFill>
                <a:latin typeface="Times New Roman" panose="02020603050405020304" pitchFamily="18" charset="0"/>
              </a:endParaRPr>
            </a:p>
          </p:txBody>
        </p:sp>
        <p:sp>
          <p:nvSpPr>
            <p:cNvPr id="7176" name="Oval 6"/>
            <p:cNvSpPr/>
            <p:nvPr/>
          </p:nvSpPr>
          <p:spPr>
            <a:xfrm>
              <a:off x="3168"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7177" name="Oval 7"/>
            <p:cNvSpPr/>
            <p:nvPr/>
          </p:nvSpPr>
          <p:spPr>
            <a:xfrm>
              <a:off x="2352"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G</a:t>
              </a:r>
              <a:endParaRPr lang="en-US" altLang="zh-CN" sz="2400" dirty="0">
                <a:solidFill>
                  <a:schemeClr val="bg1"/>
                </a:solidFill>
                <a:latin typeface="Times New Roman" panose="02020603050405020304" pitchFamily="18" charset="0"/>
              </a:endParaRPr>
            </a:p>
          </p:txBody>
        </p:sp>
        <p:sp>
          <p:nvSpPr>
            <p:cNvPr id="7178" name="Oval 8"/>
            <p:cNvSpPr/>
            <p:nvPr/>
          </p:nvSpPr>
          <p:spPr>
            <a:xfrm>
              <a:off x="192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F</a:t>
              </a:r>
              <a:endParaRPr lang="en-US" altLang="zh-CN" sz="2400" dirty="0">
                <a:solidFill>
                  <a:schemeClr val="bg1"/>
                </a:solidFill>
                <a:latin typeface="Times New Roman" panose="02020603050405020304" pitchFamily="18" charset="0"/>
              </a:endParaRPr>
            </a:p>
          </p:txBody>
        </p:sp>
        <p:sp>
          <p:nvSpPr>
            <p:cNvPr id="7179" name="Oval 9"/>
            <p:cNvSpPr/>
            <p:nvPr/>
          </p:nvSpPr>
          <p:spPr>
            <a:xfrm>
              <a:off x="120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E</a:t>
              </a:r>
              <a:endParaRPr lang="en-US" altLang="zh-CN" sz="2400" dirty="0">
                <a:solidFill>
                  <a:schemeClr val="bg1"/>
                </a:solidFill>
                <a:latin typeface="Times New Roman" panose="02020603050405020304" pitchFamily="18" charset="0"/>
              </a:endParaRPr>
            </a:p>
          </p:txBody>
        </p:sp>
        <p:sp>
          <p:nvSpPr>
            <p:cNvPr id="7180" name="Oval 10"/>
            <p:cNvSpPr/>
            <p:nvPr/>
          </p:nvSpPr>
          <p:spPr>
            <a:xfrm>
              <a:off x="2736"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H</a:t>
              </a:r>
              <a:endParaRPr lang="en-US" altLang="zh-CN" sz="2400" dirty="0">
                <a:solidFill>
                  <a:schemeClr val="bg1"/>
                </a:solidFill>
                <a:latin typeface="Times New Roman" panose="02020603050405020304" pitchFamily="18" charset="0"/>
              </a:endParaRPr>
            </a:p>
          </p:txBody>
        </p:sp>
        <p:sp>
          <p:nvSpPr>
            <p:cNvPr id="7181" name="Oval 11"/>
            <p:cNvSpPr/>
            <p:nvPr/>
          </p:nvSpPr>
          <p:spPr>
            <a:xfrm>
              <a:off x="316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I</a:t>
              </a:r>
              <a:endParaRPr lang="en-US" altLang="zh-CN" sz="2400" dirty="0">
                <a:solidFill>
                  <a:schemeClr val="bg1"/>
                </a:solidFill>
                <a:latin typeface="Times New Roman" panose="02020603050405020304" pitchFamily="18" charset="0"/>
              </a:endParaRPr>
            </a:p>
          </p:txBody>
        </p:sp>
        <p:sp>
          <p:nvSpPr>
            <p:cNvPr id="7182" name="Oval 12"/>
            <p:cNvSpPr/>
            <p:nvPr/>
          </p:nvSpPr>
          <p:spPr>
            <a:xfrm>
              <a:off x="364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J</a:t>
              </a:r>
              <a:endParaRPr lang="en-US" altLang="zh-CN" sz="2400" dirty="0">
                <a:solidFill>
                  <a:schemeClr val="bg1"/>
                </a:solidFill>
                <a:latin typeface="Times New Roman" panose="02020603050405020304" pitchFamily="18" charset="0"/>
              </a:endParaRPr>
            </a:p>
          </p:txBody>
        </p:sp>
        <p:sp>
          <p:nvSpPr>
            <p:cNvPr id="7183" name="Oval 13"/>
            <p:cNvSpPr/>
            <p:nvPr/>
          </p:nvSpPr>
          <p:spPr>
            <a:xfrm>
              <a:off x="81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K</a:t>
              </a:r>
              <a:endParaRPr lang="en-US" altLang="zh-CN" sz="2400" dirty="0">
                <a:solidFill>
                  <a:schemeClr val="bg1"/>
                </a:solidFill>
                <a:latin typeface="Times New Roman" panose="02020603050405020304" pitchFamily="18" charset="0"/>
              </a:endParaRPr>
            </a:p>
          </p:txBody>
        </p:sp>
        <p:sp>
          <p:nvSpPr>
            <p:cNvPr id="7184" name="Oval 14"/>
            <p:cNvSpPr/>
            <p:nvPr/>
          </p:nvSpPr>
          <p:spPr>
            <a:xfrm>
              <a:off x="15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L</a:t>
              </a:r>
              <a:endParaRPr lang="en-US" altLang="zh-CN" sz="2400" dirty="0">
                <a:solidFill>
                  <a:schemeClr val="bg1"/>
                </a:solidFill>
                <a:latin typeface="Times New Roman" panose="02020603050405020304" pitchFamily="18" charset="0"/>
              </a:endParaRPr>
            </a:p>
          </p:txBody>
        </p:sp>
        <p:sp>
          <p:nvSpPr>
            <p:cNvPr id="7185" name="Oval 15"/>
            <p:cNvSpPr/>
            <p:nvPr/>
          </p:nvSpPr>
          <p:spPr>
            <a:xfrm>
              <a:off x="27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M</a:t>
              </a:r>
              <a:endParaRPr lang="en-US" altLang="zh-CN" sz="2400" dirty="0">
                <a:solidFill>
                  <a:schemeClr val="bg1"/>
                </a:solidFill>
                <a:latin typeface="Times New Roman" panose="02020603050405020304" pitchFamily="18" charset="0"/>
              </a:endParaRPr>
            </a:p>
          </p:txBody>
        </p:sp>
        <p:sp>
          <p:nvSpPr>
            <p:cNvPr id="7186" name="Line 16"/>
            <p:cNvSpPr/>
            <p:nvPr/>
          </p:nvSpPr>
          <p:spPr>
            <a:xfrm>
              <a:off x="2496" y="1536"/>
              <a:ext cx="0" cy="192"/>
            </a:xfrm>
            <a:prstGeom prst="line">
              <a:avLst/>
            </a:prstGeom>
            <a:ln w="9525" cap="flat" cmpd="sng">
              <a:solidFill>
                <a:schemeClr val="tx1"/>
              </a:solidFill>
              <a:prstDash val="solid"/>
              <a:miter/>
              <a:headEnd type="none" w="med" len="med"/>
              <a:tailEnd type="none" w="med" len="med"/>
            </a:ln>
          </p:spPr>
        </p:sp>
        <p:sp>
          <p:nvSpPr>
            <p:cNvPr id="7187" name="Line 17"/>
            <p:cNvSpPr/>
            <p:nvPr/>
          </p:nvSpPr>
          <p:spPr>
            <a:xfrm>
              <a:off x="2496" y="1968"/>
              <a:ext cx="0" cy="240"/>
            </a:xfrm>
            <a:prstGeom prst="line">
              <a:avLst/>
            </a:prstGeom>
            <a:ln w="9525" cap="flat" cmpd="sng">
              <a:solidFill>
                <a:schemeClr val="tx1"/>
              </a:solidFill>
              <a:prstDash val="solid"/>
              <a:miter/>
              <a:headEnd type="none" w="med" len="med"/>
              <a:tailEnd type="none" w="med" len="med"/>
            </a:ln>
          </p:spPr>
        </p:sp>
        <p:sp>
          <p:nvSpPr>
            <p:cNvPr id="7188" name="Line 18"/>
            <p:cNvSpPr/>
            <p:nvPr/>
          </p:nvSpPr>
          <p:spPr>
            <a:xfrm flipH="1">
              <a:off x="1776" y="1440"/>
              <a:ext cx="576" cy="336"/>
            </a:xfrm>
            <a:prstGeom prst="line">
              <a:avLst/>
            </a:prstGeom>
            <a:ln w="9525" cap="flat" cmpd="sng">
              <a:solidFill>
                <a:schemeClr val="tx1"/>
              </a:solidFill>
              <a:prstDash val="solid"/>
              <a:miter/>
              <a:headEnd type="none" w="med" len="med"/>
              <a:tailEnd type="none" w="med" len="med"/>
            </a:ln>
          </p:spPr>
        </p:sp>
        <p:sp>
          <p:nvSpPr>
            <p:cNvPr id="7189" name="Line 19"/>
            <p:cNvSpPr/>
            <p:nvPr/>
          </p:nvSpPr>
          <p:spPr>
            <a:xfrm>
              <a:off x="2592" y="1440"/>
              <a:ext cx="624" cy="336"/>
            </a:xfrm>
            <a:prstGeom prst="line">
              <a:avLst/>
            </a:prstGeom>
            <a:ln w="9525" cap="flat" cmpd="sng">
              <a:solidFill>
                <a:schemeClr val="tx1"/>
              </a:solidFill>
              <a:prstDash val="solid"/>
              <a:miter/>
              <a:headEnd type="none" w="med" len="med"/>
              <a:tailEnd type="none" w="med" len="med"/>
            </a:ln>
          </p:spPr>
        </p:sp>
        <p:sp>
          <p:nvSpPr>
            <p:cNvPr id="7190" name="Line 20"/>
            <p:cNvSpPr/>
            <p:nvPr/>
          </p:nvSpPr>
          <p:spPr>
            <a:xfrm>
              <a:off x="1824" y="1920"/>
              <a:ext cx="192" cy="288"/>
            </a:xfrm>
            <a:prstGeom prst="line">
              <a:avLst/>
            </a:prstGeom>
            <a:ln w="9525" cap="flat" cmpd="sng">
              <a:solidFill>
                <a:schemeClr val="tx1"/>
              </a:solidFill>
              <a:prstDash val="solid"/>
              <a:miter/>
              <a:headEnd type="none" w="med" len="med"/>
              <a:tailEnd type="none" w="med" len="med"/>
            </a:ln>
          </p:spPr>
        </p:sp>
        <p:sp>
          <p:nvSpPr>
            <p:cNvPr id="7191" name="Line 21"/>
            <p:cNvSpPr/>
            <p:nvPr/>
          </p:nvSpPr>
          <p:spPr>
            <a:xfrm flipH="1">
              <a:off x="1296" y="1872"/>
              <a:ext cx="288" cy="336"/>
            </a:xfrm>
            <a:prstGeom prst="line">
              <a:avLst/>
            </a:prstGeom>
            <a:ln w="9525" cap="flat" cmpd="sng">
              <a:solidFill>
                <a:schemeClr val="tx1"/>
              </a:solidFill>
              <a:prstDash val="solid"/>
              <a:miter/>
              <a:headEnd type="none" w="med" len="med"/>
              <a:tailEnd type="none" w="med" len="med"/>
            </a:ln>
          </p:spPr>
        </p:sp>
        <p:sp>
          <p:nvSpPr>
            <p:cNvPr id="7192" name="Line 22"/>
            <p:cNvSpPr/>
            <p:nvPr/>
          </p:nvSpPr>
          <p:spPr>
            <a:xfrm flipH="1">
              <a:off x="912" y="2400"/>
              <a:ext cx="288" cy="288"/>
            </a:xfrm>
            <a:prstGeom prst="line">
              <a:avLst/>
            </a:prstGeom>
            <a:ln w="9525" cap="flat" cmpd="sng">
              <a:solidFill>
                <a:schemeClr val="tx1"/>
              </a:solidFill>
              <a:prstDash val="solid"/>
              <a:miter/>
              <a:headEnd type="none" w="med" len="med"/>
              <a:tailEnd type="none" w="med" len="med"/>
            </a:ln>
          </p:spPr>
        </p:sp>
        <p:sp>
          <p:nvSpPr>
            <p:cNvPr id="7193" name="Line 23"/>
            <p:cNvSpPr/>
            <p:nvPr/>
          </p:nvSpPr>
          <p:spPr>
            <a:xfrm>
              <a:off x="1440" y="2400"/>
              <a:ext cx="192" cy="288"/>
            </a:xfrm>
            <a:prstGeom prst="line">
              <a:avLst/>
            </a:prstGeom>
            <a:ln w="9525" cap="flat" cmpd="sng">
              <a:solidFill>
                <a:schemeClr val="tx1"/>
              </a:solidFill>
              <a:prstDash val="solid"/>
              <a:miter/>
              <a:headEnd type="none" w="med" len="med"/>
              <a:tailEnd type="none" w="med" len="med"/>
            </a:ln>
          </p:spPr>
        </p:sp>
        <p:sp>
          <p:nvSpPr>
            <p:cNvPr id="7194" name="Line 24"/>
            <p:cNvSpPr/>
            <p:nvPr/>
          </p:nvSpPr>
          <p:spPr>
            <a:xfrm flipH="1">
              <a:off x="2928" y="1920"/>
              <a:ext cx="240" cy="288"/>
            </a:xfrm>
            <a:prstGeom prst="line">
              <a:avLst/>
            </a:prstGeom>
            <a:ln w="9525" cap="flat" cmpd="sng">
              <a:solidFill>
                <a:schemeClr val="tx1"/>
              </a:solidFill>
              <a:prstDash val="solid"/>
              <a:miter/>
              <a:headEnd type="none" w="med" len="med"/>
              <a:tailEnd type="none" w="med" len="med"/>
            </a:ln>
          </p:spPr>
        </p:sp>
        <p:sp>
          <p:nvSpPr>
            <p:cNvPr id="7195" name="Line 25"/>
            <p:cNvSpPr/>
            <p:nvPr/>
          </p:nvSpPr>
          <p:spPr>
            <a:xfrm>
              <a:off x="3312" y="1968"/>
              <a:ext cx="0" cy="240"/>
            </a:xfrm>
            <a:prstGeom prst="line">
              <a:avLst/>
            </a:prstGeom>
            <a:ln w="9525" cap="flat" cmpd="sng">
              <a:solidFill>
                <a:schemeClr val="tx1"/>
              </a:solidFill>
              <a:prstDash val="solid"/>
              <a:miter/>
              <a:headEnd type="none" w="med" len="med"/>
              <a:tailEnd type="none" w="med" len="med"/>
            </a:ln>
          </p:spPr>
        </p:sp>
        <p:sp>
          <p:nvSpPr>
            <p:cNvPr id="7196" name="Line 26"/>
            <p:cNvSpPr/>
            <p:nvPr/>
          </p:nvSpPr>
          <p:spPr>
            <a:xfrm>
              <a:off x="3408" y="1872"/>
              <a:ext cx="336" cy="336"/>
            </a:xfrm>
            <a:prstGeom prst="line">
              <a:avLst/>
            </a:prstGeom>
            <a:ln w="9525" cap="flat" cmpd="sng">
              <a:solidFill>
                <a:schemeClr val="tx1"/>
              </a:solidFill>
              <a:prstDash val="solid"/>
              <a:miter/>
              <a:headEnd type="none" w="med" len="med"/>
              <a:tailEnd type="none" w="med" len="med"/>
            </a:ln>
          </p:spPr>
        </p:sp>
        <p:sp>
          <p:nvSpPr>
            <p:cNvPr id="7197" name="Line 27"/>
            <p:cNvSpPr/>
            <p:nvPr/>
          </p:nvSpPr>
          <p:spPr>
            <a:xfrm>
              <a:off x="2832" y="2448"/>
              <a:ext cx="0" cy="240"/>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2"/>
          <p:cNvSpPr txBox="1"/>
          <p:nvPr/>
        </p:nvSpPr>
        <p:spPr>
          <a:xfrm>
            <a:off x="179388" y="260350"/>
            <a:ext cx="82296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华文仿宋" panose="02010600040101010101" pitchFamily="2" charset="-122"/>
                <a:ea typeface="华文仿宋" panose="02010600040101010101" pitchFamily="2" charset="-122"/>
              </a:rPr>
              <a:t>在中序线索树中找结点前驱算法：</a:t>
            </a:r>
            <a:endParaRPr lang="zh-CN" altLang="en-US" sz="3200" b="1" dirty="0">
              <a:latin typeface="华文仿宋" panose="02010600040101010101" pitchFamily="2" charset="-122"/>
              <a:ea typeface="华文仿宋" panose="02010600040101010101" pitchFamily="2" charset="-122"/>
            </a:endParaRPr>
          </a:p>
        </p:txBody>
      </p:sp>
      <p:sp>
        <p:nvSpPr>
          <p:cNvPr id="74755" name="Text Box 3"/>
          <p:cNvSpPr txBox="1"/>
          <p:nvPr/>
        </p:nvSpPr>
        <p:spPr>
          <a:xfrm>
            <a:off x="107950" y="1052513"/>
            <a:ext cx="8964613" cy="43383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void InPre(BiTNode * p, BiTNode * pre)</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在中序线索二叉树中查找</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的中序前驱</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并用</a:t>
            </a:r>
            <a:r>
              <a:rPr lang="en-US" altLang="zh-CN" sz="2400" b="1" dirty="0">
                <a:latin typeface="Times New Roman" panose="02020603050405020304" pitchFamily="18" charset="0"/>
              </a:rPr>
              <a:t>pre</a:t>
            </a:r>
            <a:r>
              <a:rPr lang="zh-CN" altLang="en-US" sz="2400" b="1" dirty="0">
                <a:latin typeface="Times New Roman" panose="02020603050405020304" pitchFamily="18" charset="0"/>
              </a:rPr>
              <a:t>指针返回结果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if(p-&gt;Ltag==1)  pre= p-&gt;LChild;  /*</a:t>
            </a:r>
            <a:r>
              <a:rPr lang="zh-CN" altLang="en-US" sz="2400" b="1" dirty="0">
                <a:latin typeface="Times New Roman" panose="02020603050405020304" pitchFamily="18" charset="0"/>
              </a:rPr>
              <a:t>直接利用线索*</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else </a:t>
            </a:r>
            <a:r>
              <a:rPr lang="en-US" altLang="zh-CN" sz="2400" b="1" dirty="0">
                <a:latin typeface="Times New Roman" panose="02020603050405020304" pitchFamily="18" charset="0"/>
                <a:sym typeface="+mn-ea"/>
              </a:rPr>
              <a:t> /* </a:t>
            </a:r>
            <a:r>
              <a:rPr lang="zh-CN" altLang="en-US" sz="2400" b="1" dirty="0">
                <a:latin typeface="Times New Roman" panose="02020603050405020304" pitchFamily="18" charset="0"/>
                <a:sym typeface="+mn-ea"/>
              </a:rPr>
              <a:t>在</a:t>
            </a:r>
            <a:r>
              <a:rPr lang="en-US" altLang="zh-CN" sz="2400" b="1" dirty="0">
                <a:latin typeface="Times New Roman" panose="02020603050405020304" pitchFamily="18" charset="0"/>
                <a:sym typeface="+mn-ea"/>
              </a:rPr>
              <a:t>p</a:t>
            </a:r>
            <a:r>
              <a:rPr lang="zh-CN" altLang="en-US" sz="2400" b="1" dirty="0">
                <a:latin typeface="Times New Roman" panose="02020603050405020304" pitchFamily="18" charset="0"/>
                <a:sym typeface="+mn-ea"/>
              </a:rPr>
              <a:t>的左子树中查找“最右下端”结点 *</a:t>
            </a:r>
            <a:r>
              <a:rPr lang="en-US" altLang="zh-CN" sz="2400" b="1" dirty="0">
                <a:latin typeface="Times New Roman" panose="02020603050405020304" pitchFamily="18" charset="0"/>
                <a:sym typeface="+mn-ea"/>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    for(q= p-&gt;LChild;q-&gt;Rtag==0;q=q-&gt;RChild)</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pre=q;</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38915" name="Group 21"/>
          <p:cNvGrpSpPr/>
          <p:nvPr/>
        </p:nvGrpSpPr>
        <p:grpSpPr>
          <a:xfrm>
            <a:off x="3974783" y="3912235"/>
            <a:ext cx="4141788" cy="2214563"/>
            <a:chOff x="655" y="2544"/>
            <a:chExt cx="2609" cy="1395"/>
          </a:xfrm>
        </p:grpSpPr>
        <p:sp>
          <p:nvSpPr>
            <p:cNvPr id="38916" name="Oval 4"/>
            <p:cNvSpPr/>
            <p:nvPr/>
          </p:nvSpPr>
          <p:spPr>
            <a:xfrm>
              <a:off x="1824" y="254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883"/>
              <a:ext cx="240" cy="240"/>
            </a:xfrm>
            <a:prstGeom prst="ellipse">
              <a:avLst/>
            </a:prstGeom>
            <a:gradFill>
              <a:gsLst>
                <a:gs pos="0">
                  <a:srgbClr val="E30000"/>
                </a:gs>
                <a:gs pos="100000">
                  <a:srgbClr val="760303"/>
                </a:gs>
              </a:gsLst>
              <a:lin ang="5400000" scaled="0"/>
            </a:gra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008"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655"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379" y="3699"/>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3024" y="364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691"/>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816" y="3507"/>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248" y="3504"/>
              <a:ext cx="193" cy="196"/>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cxnSp>
        <p:nvCxnSpPr>
          <p:cNvPr id="4" name="直接连接符 3"/>
          <p:cNvCxnSpPr>
            <a:stCxn id="38917" idx="3"/>
          </p:cNvCxnSpPr>
          <p:nvPr/>
        </p:nvCxnSpPr>
        <p:spPr>
          <a:xfrm flipH="1">
            <a:off x="4718685" y="4775835"/>
            <a:ext cx="405765" cy="38481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8921" idx="5"/>
          </p:cNvCxnSpPr>
          <p:nvPr/>
        </p:nvCxnSpPr>
        <p:spPr>
          <a:xfrm>
            <a:off x="5449570" y="6071235"/>
            <a:ext cx="346075" cy="309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9"/>
          <p:cNvSpPr/>
          <p:nvPr/>
        </p:nvSpPr>
        <p:spPr>
          <a:xfrm>
            <a:off x="5681663" y="6303328"/>
            <a:ext cx="381000" cy="3810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ext Box 2"/>
          <p:cNvSpPr txBox="1"/>
          <p:nvPr/>
        </p:nvSpPr>
        <p:spPr>
          <a:xfrm>
            <a:off x="-180975" y="-28257"/>
            <a:ext cx="8382000" cy="5857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2</a:t>
            </a:r>
            <a:r>
              <a:rPr lang="zh-CN" altLang="en-US" sz="3200" b="1" dirty="0">
                <a:latin typeface="华文仿宋" panose="02010600040101010101" pitchFamily="2" charset="-122"/>
                <a:ea typeface="华文仿宋" panose="02010600040101010101" pitchFamily="2" charset="-122"/>
              </a:rPr>
              <a:t>）在中序线索树中找结点后继</a:t>
            </a:r>
            <a:endParaRPr lang="zh-CN" altLang="en-US" sz="3200" b="1" dirty="0">
              <a:latin typeface="华文仿宋" panose="02010600040101010101" pitchFamily="2" charset="-122"/>
              <a:ea typeface="华文仿宋" panose="02010600040101010101" pitchFamily="2" charset="-122"/>
            </a:endParaRPr>
          </a:p>
        </p:txBody>
      </p:sp>
      <p:sp>
        <p:nvSpPr>
          <p:cNvPr id="75779" name="Text Box 3"/>
          <p:cNvSpPr txBox="1"/>
          <p:nvPr/>
        </p:nvSpPr>
        <p:spPr>
          <a:xfrm>
            <a:off x="0" y="476250"/>
            <a:ext cx="8991600" cy="13220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       </a:t>
            </a:r>
            <a:r>
              <a:rPr lang="zh-CN" altLang="en-US" sz="2600" dirty="0">
                <a:latin typeface="华文仿宋" panose="02010600040101010101" pitchFamily="2" charset="-122"/>
                <a:ea typeface="华文仿宋" panose="02010600040101010101" pitchFamily="2" charset="-122"/>
              </a:rPr>
              <a:t>对于结点</a:t>
            </a:r>
            <a:r>
              <a:rPr lang="en-US" altLang="zh-CN" sz="2600" dirty="0">
                <a:latin typeface="华文仿宋" panose="02010600040101010101" pitchFamily="2" charset="-122"/>
                <a:ea typeface="华文仿宋" panose="02010600040101010101" pitchFamily="2" charset="-122"/>
              </a:rPr>
              <a:t>p</a:t>
            </a:r>
            <a:r>
              <a:rPr lang="zh-CN" altLang="en-US" sz="2600" dirty="0">
                <a:latin typeface="华文仿宋" panose="02010600040101010101" pitchFamily="2" charset="-122"/>
                <a:ea typeface="华文仿宋" panose="02010600040101010101" pitchFamily="2" charset="-122"/>
              </a:rPr>
              <a:t>，若要找其后继结点，当</a:t>
            </a:r>
            <a:r>
              <a:rPr lang="en-US" altLang="zh-CN" sz="2600" dirty="0">
                <a:latin typeface="华文仿宋" panose="02010600040101010101" pitchFamily="2" charset="-122"/>
                <a:ea typeface="华文仿宋" panose="02010600040101010101" pitchFamily="2" charset="-122"/>
              </a:rPr>
              <a:t>p-&gt;Rtag=1</a:t>
            </a:r>
            <a:r>
              <a:rPr lang="zh-CN" altLang="en-US" sz="2600" dirty="0">
                <a:latin typeface="华文仿宋" panose="02010600040101010101" pitchFamily="2" charset="-122"/>
                <a:ea typeface="华文仿宋" panose="02010600040101010101" pitchFamily="2" charset="-122"/>
              </a:rPr>
              <a:t>时，</a:t>
            </a:r>
            <a:r>
              <a:rPr lang="en-US" altLang="zh-CN" sz="2600" dirty="0">
                <a:latin typeface="华文仿宋" panose="02010600040101010101" pitchFamily="2" charset="-122"/>
                <a:ea typeface="华文仿宋" panose="02010600040101010101" pitchFamily="2" charset="-122"/>
              </a:rPr>
              <a:t>p-&gt;RChild</a:t>
            </a:r>
            <a:r>
              <a:rPr lang="zh-CN" altLang="en-US" sz="2600" dirty="0">
                <a:latin typeface="华文仿宋" panose="02010600040101010101" pitchFamily="2" charset="-122"/>
                <a:ea typeface="华文仿宋" panose="02010600040101010101" pitchFamily="2" charset="-122"/>
              </a:rPr>
              <a:t>即为</a:t>
            </a:r>
            <a:r>
              <a:rPr lang="en-US" altLang="zh-CN" sz="2600" dirty="0">
                <a:latin typeface="华文仿宋" panose="02010600040101010101" pitchFamily="2" charset="-122"/>
                <a:ea typeface="华文仿宋" panose="02010600040101010101" pitchFamily="2" charset="-122"/>
              </a:rPr>
              <a:t>p</a:t>
            </a:r>
            <a:r>
              <a:rPr lang="zh-CN" altLang="en-US" sz="2600" dirty="0">
                <a:latin typeface="华文仿宋" panose="02010600040101010101" pitchFamily="2" charset="-122"/>
                <a:ea typeface="华文仿宋" panose="02010600040101010101" pitchFamily="2" charset="-122"/>
              </a:rPr>
              <a:t>的后继结点；当</a:t>
            </a:r>
            <a:r>
              <a:rPr lang="en-US" altLang="zh-CN" sz="2600" dirty="0">
                <a:latin typeface="华文仿宋" panose="02010600040101010101" pitchFamily="2" charset="-122"/>
                <a:ea typeface="华文仿宋" panose="02010600040101010101" pitchFamily="2" charset="-122"/>
              </a:rPr>
              <a:t>p-&gt;Rtag=0</a:t>
            </a:r>
            <a:r>
              <a:rPr lang="zh-CN" altLang="en-US" sz="2600" dirty="0">
                <a:latin typeface="华文仿宋" panose="02010600040101010101" pitchFamily="2" charset="-122"/>
                <a:ea typeface="华文仿宋" panose="02010600040101010101" pitchFamily="2" charset="-122"/>
              </a:rPr>
              <a:t>时，说明</a:t>
            </a:r>
            <a:r>
              <a:rPr lang="en-US" altLang="zh-CN" sz="2600" dirty="0">
                <a:latin typeface="华文仿宋" panose="02010600040101010101" pitchFamily="2" charset="-122"/>
                <a:ea typeface="华文仿宋" panose="02010600040101010101" pitchFamily="2" charset="-122"/>
              </a:rPr>
              <a:t>p</a:t>
            </a:r>
            <a:r>
              <a:rPr lang="zh-CN" altLang="en-US" sz="2600" dirty="0">
                <a:latin typeface="华文仿宋" panose="02010600040101010101" pitchFamily="2" charset="-122"/>
                <a:ea typeface="华文仿宋" panose="02010600040101010101" pitchFamily="2" charset="-122"/>
              </a:rPr>
              <a:t>有右子树，此时</a:t>
            </a:r>
            <a:r>
              <a:rPr lang="en-US" altLang="zh-CN" sz="2600" dirty="0">
                <a:latin typeface="华文仿宋" panose="02010600040101010101" pitchFamily="2" charset="-122"/>
                <a:ea typeface="华文仿宋" panose="02010600040101010101" pitchFamily="2" charset="-122"/>
              </a:rPr>
              <a:t>p</a:t>
            </a:r>
            <a:r>
              <a:rPr lang="zh-CN" altLang="en-US" sz="2600" dirty="0">
                <a:latin typeface="华文仿宋" panose="02010600040101010101" pitchFamily="2" charset="-122"/>
                <a:ea typeface="华文仿宋" panose="02010600040101010101" pitchFamily="2" charset="-122"/>
              </a:rPr>
              <a:t>的中序后继结点即为其右子树的“最左下端”的结点。</a:t>
            </a:r>
            <a:endParaRPr lang="zh-CN" altLang="en-US" sz="2600" dirty="0">
              <a:solidFill>
                <a:srgbClr val="FF0000"/>
              </a:solidFill>
              <a:latin typeface="华文仿宋" panose="02010600040101010101" pitchFamily="2" charset="-122"/>
              <a:ea typeface="华文仿宋" panose="02010600040101010101" pitchFamily="2" charset="-122"/>
            </a:endParaRPr>
          </a:p>
        </p:txBody>
      </p:sp>
      <p:sp>
        <p:nvSpPr>
          <p:cNvPr id="75780" name="Text Box 4"/>
          <p:cNvSpPr txBox="1"/>
          <p:nvPr/>
        </p:nvSpPr>
        <p:spPr>
          <a:xfrm>
            <a:off x="0" y="1903095"/>
            <a:ext cx="9142095" cy="433832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void  InSucc(BiTNode * p, BiTNode * succ)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在中序线索二叉树中查找</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的后继结点，并用</a:t>
            </a:r>
            <a:r>
              <a:rPr lang="en-US" altLang="zh-CN" sz="2400" b="1" dirty="0">
                <a:latin typeface="Times New Roman" panose="02020603050405020304" pitchFamily="18" charset="0"/>
              </a:rPr>
              <a:t>succ</a:t>
            </a:r>
            <a:r>
              <a:rPr lang="zh-CN" altLang="en-US" sz="2400" b="1" dirty="0">
                <a:latin typeface="Times New Roman" panose="02020603050405020304" pitchFamily="18" charset="0"/>
              </a:rPr>
              <a:t>返回结果*</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if (p-&gt;Rtag==1)  succ= p-&gt; RChild;  /*</a:t>
            </a:r>
            <a:r>
              <a:rPr lang="zh-CN" altLang="en-US" sz="2400" b="1" dirty="0">
                <a:latin typeface="Times New Roman" panose="02020603050405020304" pitchFamily="18" charset="0"/>
              </a:rPr>
              <a:t>直接利用线索*</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else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的右子树中查找“最左下端”结点*</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   for(q= p-&gt;RChild; q-&gt;Ltag==0 ;q=q-&gt;LChild );</a:t>
            </a:r>
            <a:endParaRPr lang="en-US" altLang="zh-CN" sz="24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b="1" dirty="0">
                <a:latin typeface="Times New Roman" panose="02020603050405020304" pitchFamily="18" charset="0"/>
              </a:rPr>
              <a:t>          succ=q; </a:t>
            </a:r>
            <a:endParaRPr lang="en-US" altLang="zh-CN"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a:p>
            <a:pPr marL="0" lvl="0" indent="0" eaLnBrk="1" hangingPunct="1">
              <a:lnSpc>
                <a:spcPct val="100000"/>
              </a:lnSpc>
              <a:spcBef>
                <a:spcPct val="50000"/>
              </a:spcBef>
              <a:buFontTx/>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38915" name="Group 21"/>
          <p:cNvGrpSpPr/>
          <p:nvPr/>
        </p:nvGrpSpPr>
        <p:grpSpPr>
          <a:xfrm>
            <a:off x="4999673" y="4573905"/>
            <a:ext cx="3998913" cy="2214563"/>
            <a:chOff x="655" y="2544"/>
            <a:chExt cx="2519" cy="1395"/>
          </a:xfrm>
        </p:grpSpPr>
        <p:sp>
          <p:nvSpPr>
            <p:cNvPr id="38916" name="Oval 4"/>
            <p:cNvSpPr/>
            <p:nvPr/>
          </p:nvSpPr>
          <p:spPr>
            <a:xfrm>
              <a:off x="1824" y="2544"/>
              <a:ext cx="240" cy="240"/>
            </a:xfrm>
            <a:prstGeom prst="ellipse">
              <a:avLst/>
            </a:prstGeom>
            <a:gradFill>
              <a:gsLst>
                <a:gs pos="0">
                  <a:srgbClr val="E30000"/>
                </a:gs>
                <a:gs pos="100000">
                  <a:srgbClr val="760303"/>
                </a:gs>
              </a:gsLst>
              <a:lin ang="5400000" scaled="0"/>
            </a:gra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A</a:t>
              </a:r>
              <a:endParaRPr lang="en-US" altLang="zh-CN" sz="2400" b="1" dirty="0">
                <a:solidFill>
                  <a:schemeClr val="bg1"/>
                </a:solidFill>
                <a:latin typeface="Times New Roman" panose="02020603050405020304" pitchFamily="18" charset="0"/>
              </a:endParaRPr>
            </a:p>
          </p:txBody>
        </p:sp>
        <p:sp>
          <p:nvSpPr>
            <p:cNvPr id="38917" name="Oval 5"/>
            <p:cNvSpPr/>
            <p:nvPr/>
          </p:nvSpPr>
          <p:spPr>
            <a:xfrm>
              <a:off x="1344" y="2883"/>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B</a:t>
              </a:r>
              <a:endParaRPr lang="en-US" altLang="zh-CN" sz="2400" b="1" dirty="0">
                <a:solidFill>
                  <a:schemeClr val="bg1"/>
                </a:solidFill>
                <a:latin typeface="Times New Roman" panose="02020603050405020304" pitchFamily="18" charset="0"/>
              </a:endParaRPr>
            </a:p>
          </p:txBody>
        </p:sp>
        <p:sp>
          <p:nvSpPr>
            <p:cNvPr id="38918" name="Oval 6"/>
            <p:cNvSpPr/>
            <p:nvPr/>
          </p:nvSpPr>
          <p:spPr>
            <a:xfrm>
              <a:off x="2304" y="29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8919" name="Oval 7"/>
            <p:cNvSpPr/>
            <p:nvPr/>
          </p:nvSpPr>
          <p:spPr>
            <a:xfrm>
              <a:off x="1008"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D</a:t>
              </a:r>
              <a:endParaRPr lang="en-US" altLang="zh-CN" sz="2400" b="1" dirty="0">
                <a:solidFill>
                  <a:schemeClr val="bg1"/>
                </a:solidFill>
                <a:latin typeface="Times New Roman" panose="02020603050405020304" pitchFamily="18" charset="0"/>
              </a:endParaRPr>
            </a:p>
          </p:txBody>
        </p:sp>
        <p:sp>
          <p:nvSpPr>
            <p:cNvPr id="38920" name="Oval 8"/>
            <p:cNvSpPr/>
            <p:nvPr/>
          </p:nvSpPr>
          <p:spPr>
            <a:xfrm>
              <a:off x="655" y="36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G</a:t>
              </a:r>
              <a:endParaRPr lang="en-US" altLang="zh-CN" sz="2400" b="1" dirty="0">
                <a:solidFill>
                  <a:schemeClr val="bg1"/>
                </a:solidFill>
                <a:latin typeface="Times New Roman" panose="02020603050405020304" pitchFamily="18" charset="0"/>
              </a:endParaRPr>
            </a:p>
          </p:txBody>
        </p:sp>
        <p:sp>
          <p:nvSpPr>
            <p:cNvPr id="38921" name="Oval 9"/>
            <p:cNvSpPr/>
            <p:nvPr/>
          </p:nvSpPr>
          <p:spPr>
            <a:xfrm>
              <a:off x="1379" y="3699"/>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38922" name="Oval 10"/>
            <p:cNvSpPr/>
            <p:nvPr/>
          </p:nvSpPr>
          <p:spPr>
            <a:xfrm>
              <a:off x="2640"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F</a:t>
              </a:r>
              <a:endParaRPr lang="en-US" altLang="zh-CN" sz="2400" b="1" dirty="0">
                <a:solidFill>
                  <a:schemeClr val="bg1"/>
                </a:solidFill>
                <a:latin typeface="Times New Roman" panose="02020603050405020304" pitchFamily="18" charset="0"/>
              </a:endParaRPr>
            </a:p>
          </p:txBody>
        </p:sp>
        <p:sp>
          <p:nvSpPr>
            <p:cNvPr id="38923" name="Oval 11"/>
            <p:cNvSpPr/>
            <p:nvPr/>
          </p:nvSpPr>
          <p:spPr>
            <a:xfrm>
              <a:off x="2934" y="3693"/>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38924" name="Line 12"/>
            <p:cNvSpPr/>
            <p:nvPr/>
          </p:nvSpPr>
          <p:spPr>
            <a:xfrm flipH="1">
              <a:off x="1584" y="2691"/>
              <a:ext cx="240" cy="240"/>
            </a:xfrm>
            <a:prstGeom prst="line">
              <a:avLst/>
            </a:prstGeom>
            <a:ln w="9525" cap="flat" cmpd="sng">
              <a:solidFill>
                <a:schemeClr val="tx1"/>
              </a:solidFill>
              <a:prstDash val="solid"/>
              <a:miter/>
              <a:headEnd type="none" w="med" len="med"/>
              <a:tailEnd type="none" w="med" len="med"/>
            </a:ln>
          </p:spPr>
        </p:sp>
        <p:sp>
          <p:nvSpPr>
            <p:cNvPr id="38925" name="Line 13"/>
            <p:cNvSpPr/>
            <p:nvPr/>
          </p:nvSpPr>
          <p:spPr>
            <a:xfrm>
              <a:off x="2064" y="2736"/>
              <a:ext cx="288" cy="240"/>
            </a:xfrm>
            <a:prstGeom prst="line">
              <a:avLst/>
            </a:prstGeom>
            <a:ln w="9525" cap="flat" cmpd="sng">
              <a:solidFill>
                <a:schemeClr val="tx1"/>
              </a:solidFill>
              <a:prstDash val="solid"/>
              <a:miter/>
              <a:headEnd type="none" w="med" len="med"/>
              <a:tailEnd type="none" w="med" len="med"/>
            </a:ln>
          </p:spPr>
        </p:sp>
        <p:sp>
          <p:nvSpPr>
            <p:cNvPr id="38927" name="Line 15"/>
            <p:cNvSpPr/>
            <p:nvPr/>
          </p:nvSpPr>
          <p:spPr>
            <a:xfrm flipH="1">
              <a:off x="816" y="3507"/>
              <a:ext cx="192" cy="192"/>
            </a:xfrm>
            <a:prstGeom prst="line">
              <a:avLst/>
            </a:prstGeom>
            <a:ln w="9525" cap="flat" cmpd="sng">
              <a:solidFill>
                <a:schemeClr val="tx1"/>
              </a:solidFill>
              <a:prstDash val="solid"/>
              <a:miter/>
              <a:headEnd type="none" w="med" len="med"/>
              <a:tailEnd type="none" w="med" len="med"/>
            </a:ln>
          </p:spPr>
        </p:sp>
        <p:sp>
          <p:nvSpPr>
            <p:cNvPr id="38928" name="Line 16"/>
            <p:cNvSpPr/>
            <p:nvPr/>
          </p:nvSpPr>
          <p:spPr>
            <a:xfrm>
              <a:off x="1248" y="3504"/>
              <a:ext cx="193" cy="196"/>
            </a:xfrm>
            <a:prstGeom prst="line">
              <a:avLst/>
            </a:prstGeom>
            <a:ln w="9525" cap="flat" cmpd="sng">
              <a:solidFill>
                <a:schemeClr val="tx1"/>
              </a:solidFill>
              <a:prstDash val="solid"/>
              <a:miter/>
              <a:headEnd type="none" w="med" len="med"/>
              <a:tailEnd type="none" w="med" len="med"/>
            </a:ln>
          </p:spPr>
        </p:sp>
        <p:sp>
          <p:nvSpPr>
            <p:cNvPr id="38929" name="Line 19"/>
            <p:cNvSpPr/>
            <p:nvPr/>
          </p:nvSpPr>
          <p:spPr>
            <a:xfrm>
              <a:off x="2880" y="3504"/>
              <a:ext cx="192" cy="192"/>
            </a:xfrm>
            <a:prstGeom prst="line">
              <a:avLst/>
            </a:prstGeom>
            <a:ln w="9525" cap="flat" cmpd="sng">
              <a:solidFill>
                <a:schemeClr val="tx1"/>
              </a:solidFill>
              <a:prstDash val="solid"/>
              <a:miter/>
              <a:headEnd type="none" w="med" len="med"/>
              <a:tailEnd type="none" w="med" len="med"/>
            </a:ln>
          </p:spPr>
        </p:sp>
        <p:sp>
          <p:nvSpPr>
            <p:cNvPr id="38930" name="Line 20"/>
            <p:cNvSpPr/>
            <p:nvPr/>
          </p:nvSpPr>
          <p:spPr>
            <a:xfrm>
              <a:off x="2496" y="3168"/>
              <a:ext cx="192" cy="192"/>
            </a:xfrm>
            <a:prstGeom prst="line">
              <a:avLst/>
            </a:prstGeom>
            <a:ln w="9525" cap="flat" cmpd="sng">
              <a:solidFill>
                <a:schemeClr val="tx1"/>
              </a:solidFill>
              <a:prstDash val="solid"/>
              <a:miter/>
              <a:headEnd type="none" w="med" len="med"/>
              <a:tailEnd type="none" w="med" len="med"/>
            </a:ln>
          </p:spPr>
        </p:sp>
      </p:grpSp>
      <p:cxnSp>
        <p:nvCxnSpPr>
          <p:cNvPr id="2" name="直接连接符 1"/>
          <p:cNvCxnSpPr>
            <a:stCxn id="38917" idx="3"/>
            <a:endCxn id="38919" idx="0"/>
          </p:cNvCxnSpPr>
          <p:nvPr/>
        </p:nvCxnSpPr>
        <p:spPr>
          <a:xfrm flipH="1">
            <a:off x="5750560" y="5437505"/>
            <a:ext cx="39878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stCxn id="38918" idx="3"/>
          </p:cNvCxnSpPr>
          <p:nvPr/>
        </p:nvCxnSpPr>
        <p:spPr>
          <a:xfrm flipH="1">
            <a:off x="7380605" y="5508625"/>
            <a:ext cx="292735" cy="368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10"/>
          <p:cNvSpPr/>
          <p:nvPr/>
        </p:nvSpPr>
        <p:spPr>
          <a:xfrm>
            <a:off x="7201536" y="5776595"/>
            <a:ext cx="381000" cy="3810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E</a:t>
            </a:r>
            <a:endParaRPr lang="en-US" altLang="zh-CN" sz="2400" b="1" dirty="0">
              <a:solidFill>
                <a:schemeClr val="bg1"/>
              </a:solidFill>
              <a:latin typeface="Times New Roman" panose="02020603050405020304" pitchFamily="18" charset="0"/>
            </a:endParaRPr>
          </a:p>
        </p:txBody>
      </p:sp>
      <p:sp>
        <p:nvSpPr>
          <p:cNvPr id="5" name="Oval 10"/>
          <p:cNvSpPr/>
          <p:nvPr/>
        </p:nvSpPr>
        <p:spPr>
          <a:xfrm>
            <a:off x="7632066" y="6422390"/>
            <a:ext cx="381000" cy="3810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J</a:t>
            </a:r>
            <a:endParaRPr lang="en-US" altLang="zh-CN" sz="2400" b="1" dirty="0">
              <a:solidFill>
                <a:schemeClr val="bg1"/>
              </a:solidFill>
              <a:latin typeface="Times New Roman" panose="02020603050405020304" pitchFamily="18" charset="0"/>
            </a:endParaRPr>
          </a:p>
        </p:txBody>
      </p:sp>
      <p:cxnSp>
        <p:nvCxnSpPr>
          <p:cNvPr id="6" name="直接连接符 5"/>
          <p:cNvCxnSpPr>
            <a:stCxn id="38922" idx="3"/>
            <a:endCxn id="5" idx="7"/>
          </p:cNvCxnSpPr>
          <p:nvPr/>
        </p:nvCxnSpPr>
        <p:spPr>
          <a:xfrm flipH="1">
            <a:off x="7957185" y="6118225"/>
            <a:ext cx="249555" cy="360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7005320" y="6137910"/>
            <a:ext cx="292735" cy="368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10"/>
          <p:cNvSpPr/>
          <p:nvPr/>
        </p:nvSpPr>
        <p:spPr>
          <a:xfrm>
            <a:off x="6826251" y="6405880"/>
            <a:ext cx="381000" cy="3810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179388" y="188913"/>
            <a:ext cx="82296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200" b="1" dirty="0">
                <a:latin typeface="黑体" panose="02010609060101010101" pitchFamily="2" charset="-122"/>
                <a:ea typeface="黑体" panose="02010609060101010101" pitchFamily="2" charset="-122"/>
              </a:rPr>
              <a:t>4. </a:t>
            </a:r>
            <a:r>
              <a:rPr lang="zh-CN" altLang="en-US" sz="3200" b="1" dirty="0">
                <a:latin typeface="黑体" panose="02010609060101010101" pitchFamily="2" charset="-122"/>
                <a:ea typeface="黑体" panose="02010609060101010101" pitchFamily="2" charset="-122"/>
              </a:rPr>
              <a:t>线索二叉树的插入、删除运算</a:t>
            </a:r>
            <a:endParaRPr lang="zh-CN" altLang="en-US" sz="3200" b="1" dirty="0">
              <a:latin typeface="黑体" panose="02010609060101010101" pitchFamily="2" charset="-122"/>
              <a:ea typeface="黑体" panose="02010609060101010101" pitchFamily="2" charset="-122"/>
            </a:endParaRPr>
          </a:p>
        </p:txBody>
      </p:sp>
      <p:sp>
        <p:nvSpPr>
          <p:cNvPr id="76803" name="Text Box 3"/>
          <p:cNvSpPr txBox="1"/>
          <p:nvPr/>
        </p:nvSpPr>
        <p:spPr>
          <a:xfrm>
            <a:off x="0" y="981075"/>
            <a:ext cx="9144000" cy="1901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4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二叉树加上线索之后，当插入或删除一结点时，可能会破坏原树的线索。所以在线索二叉树中插入或删除结点的难点在于：插入一个结点后，仍要保持正确的线索。</a:t>
            </a:r>
            <a:endParaRPr lang="zh-CN" altLang="en-US" dirty="0">
              <a:latin typeface="华文仿宋" panose="02010600040101010101" pitchFamily="2" charset="-122"/>
              <a:ea typeface="华文仿宋" panose="02010600040101010101" pitchFamily="2" charset="-122"/>
            </a:endParaRPr>
          </a:p>
        </p:txBody>
      </p:sp>
      <p:sp>
        <p:nvSpPr>
          <p:cNvPr id="76804" name="Text Box 4"/>
          <p:cNvSpPr txBox="1"/>
          <p:nvPr/>
        </p:nvSpPr>
        <p:spPr>
          <a:xfrm>
            <a:off x="-31750" y="3059113"/>
            <a:ext cx="9175750" cy="1289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40000"/>
              </a:lnSpc>
              <a:spcBef>
                <a:spcPct val="50000"/>
              </a:spcBef>
              <a:buFontTx/>
              <a:buNone/>
            </a:pPr>
            <a:r>
              <a:rPr lang="en-US" altLang="zh-CN" b="1" dirty="0">
                <a:latin typeface="宋体" panose="02010600030101010101" pitchFamily="2" charset="-122"/>
              </a:rPr>
              <a:t>    </a:t>
            </a:r>
            <a:r>
              <a:rPr lang="zh-CN" altLang="en-US" dirty="0">
                <a:latin typeface="华文仿宋" panose="02010600040101010101" pitchFamily="2" charset="-122"/>
                <a:ea typeface="华文仿宋" panose="02010600040101010101" pitchFamily="2" charset="-122"/>
              </a:rPr>
              <a:t>我们主要以</a:t>
            </a:r>
            <a:r>
              <a:rPr lang="zh-CN" altLang="en-US" dirty="0">
                <a:solidFill>
                  <a:srgbClr val="FF0000"/>
                </a:solidFill>
                <a:latin typeface="华文仿宋" panose="02010600040101010101" pitchFamily="2" charset="-122"/>
                <a:ea typeface="华文仿宋" panose="02010600040101010101" pitchFamily="2" charset="-122"/>
              </a:rPr>
              <a:t>中序线索二叉树</a:t>
            </a:r>
            <a:r>
              <a:rPr lang="zh-CN" altLang="en-US" dirty="0">
                <a:latin typeface="华文仿宋" panose="02010600040101010101" pitchFamily="2" charset="-122"/>
                <a:ea typeface="华文仿宋" panose="02010600040101010101" pitchFamily="2" charset="-122"/>
              </a:rPr>
              <a:t>为例，说明线索二叉树的插入和删除运算。</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247650" y="188913"/>
            <a:ext cx="8229600"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3200" b="1" dirty="0">
                <a:latin typeface="黑体" panose="02010609060101010101" pitchFamily="2" charset="-122"/>
                <a:ea typeface="黑体" panose="02010609060101010101" pitchFamily="2" charset="-122"/>
              </a:rPr>
              <a:t>（</a:t>
            </a:r>
            <a:r>
              <a:rPr lang="en-US" altLang="zh-CN" sz="3200" b="1" dirty="0">
                <a:latin typeface="黑体" panose="02010609060101010101" pitchFamily="2" charset="-122"/>
                <a:ea typeface="黑体" panose="02010609060101010101" pitchFamily="2" charset="-122"/>
              </a:rPr>
              <a:t>1</a:t>
            </a:r>
            <a:r>
              <a:rPr lang="zh-CN" altLang="en-US" sz="3200" b="1" dirty="0">
                <a:latin typeface="黑体" panose="02010609060101010101" pitchFamily="2" charset="-122"/>
                <a:ea typeface="黑体" panose="02010609060101010101" pitchFamily="2" charset="-122"/>
              </a:rPr>
              <a:t>）插入结点运算</a:t>
            </a:r>
            <a:endParaRPr lang="zh-CN" altLang="en-US" sz="3200" b="1" dirty="0">
              <a:latin typeface="黑体" panose="02010609060101010101" pitchFamily="2" charset="-122"/>
              <a:ea typeface="黑体" panose="02010609060101010101" pitchFamily="2" charset="-122"/>
            </a:endParaRPr>
          </a:p>
        </p:txBody>
      </p:sp>
      <p:sp>
        <p:nvSpPr>
          <p:cNvPr id="77827" name="Text Box 3"/>
          <p:cNvSpPr txBox="1"/>
          <p:nvPr/>
        </p:nvSpPr>
        <p:spPr>
          <a:xfrm>
            <a:off x="-36512" y="962025"/>
            <a:ext cx="9217025" cy="18161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在中序线索二叉树中插入结点可分为两种情况：</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第一种：将新的结点插入到二叉树中，作某结点的左孩子； </a:t>
            </a:r>
            <a:endParaRPr lang="zh-CN" altLang="en-US" dirty="0">
              <a:latin typeface="华文仿宋" panose="02010600040101010101" pitchFamily="2" charset="-122"/>
              <a:ea typeface="华文仿宋" panose="02010600040101010101" pitchFamily="2" charset="-122"/>
            </a:endParaRPr>
          </a:p>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第二种：将新的结点插入到二叉树中，作某结点的右孩子。 </a:t>
            </a:r>
            <a:endParaRPr lang="zh-CN" altLang="en-US" dirty="0">
              <a:latin typeface="华文仿宋" panose="02010600040101010101" pitchFamily="2" charset="-122"/>
              <a:ea typeface="华文仿宋" panose="02010600040101010101" pitchFamily="2" charset="-122"/>
            </a:endParaRPr>
          </a:p>
        </p:txBody>
      </p:sp>
      <p:sp>
        <p:nvSpPr>
          <p:cNvPr id="77828" name="Text Box 4"/>
          <p:cNvSpPr txBox="1"/>
          <p:nvPr/>
        </p:nvSpPr>
        <p:spPr>
          <a:xfrm>
            <a:off x="0" y="3043238"/>
            <a:ext cx="78486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我们仅讨论后一种情况。</a:t>
            </a:r>
            <a:endParaRPr lang="zh-CN" altLang="en-US" b="1" dirty="0">
              <a:latin typeface="Times New Roman" panose="02020603050405020304" pitchFamily="18" charset="0"/>
            </a:endParaRPr>
          </a:p>
        </p:txBody>
      </p:sp>
      <p:sp>
        <p:nvSpPr>
          <p:cNvPr id="77829" name="Text Box 5"/>
          <p:cNvSpPr txBox="1"/>
          <p:nvPr/>
        </p:nvSpPr>
        <p:spPr>
          <a:xfrm>
            <a:off x="0" y="3825875"/>
            <a:ext cx="9036050"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dirty="0">
                <a:latin typeface="华文仿宋" panose="02010600040101010101" pitchFamily="2" charset="-122"/>
                <a:ea typeface="华文仿宋" panose="02010600040101010101" pitchFamily="2" charset="-122"/>
              </a:rPr>
              <a:t>InsNode(BiTNode * p, BiTNode * r)表示在线索二叉树中插入r所指向的结点，做p所指结点的右孩子。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ext Box 2"/>
          <p:cNvSpPr txBox="1"/>
          <p:nvPr/>
        </p:nvSpPr>
        <p:spPr>
          <a:xfrm>
            <a:off x="0" y="0"/>
            <a:ext cx="914336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dirty="0">
                <a:latin typeface="Calibri" panose="020F0502020204030204" charset="0"/>
                <a:ea typeface="华文仿宋" panose="02010600040101010101" pitchFamily="2" charset="-122"/>
              </a:rPr>
              <a:t>①</a:t>
            </a:r>
            <a:r>
              <a:rPr lang="zh-CN" altLang="en-US" b="1" dirty="0">
                <a:solidFill>
                  <a:srgbClr val="FF0000"/>
                </a:solidFill>
                <a:latin typeface="华文仿宋" panose="02010600040101010101" pitchFamily="2" charset="-122"/>
                <a:ea typeface="华文仿宋" panose="02010600040101010101" pitchFamily="2" charset="-122"/>
              </a:rPr>
              <a:t>若结点p的右孩子为空</a:t>
            </a:r>
            <a:r>
              <a:rPr lang="zh-CN" altLang="en-US" dirty="0">
                <a:latin typeface="华文仿宋" panose="02010600040101010101" pitchFamily="2" charset="-122"/>
                <a:ea typeface="华文仿宋" panose="02010600040101010101" pitchFamily="2" charset="-122"/>
              </a:rPr>
              <a:t>，则插入结点r的过程很简单。原来p的后继变为r的后继，结点p变为r的前驱，结点r成为p的右孩子。结点r的插入对p原来的后继结点没有任何的影响。 </a:t>
            </a:r>
            <a:endParaRPr lang="zh-CN" altLang="en-US" dirty="0">
              <a:latin typeface="华文仿宋" panose="02010600040101010101" pitchFamily="2" charset="-122"/>
              <a:ea typeface="华文仿宋" panose="02010600040101010101" pitchFamily="2" charset="-122"/>
            </a:endParaRPr>
          </a:p>
        </p:txBody>
      </p:sp>
      <p:grpSp>
        <p:nvGrpSpPr>
          <p:cNvPr id="78851" name="Group 84"/>
          <p:cNvGrpSpPr/>
          <p:nvPr/>
        </p:nvGrpSpPr>
        <p:grpSpPr>
          <a:xfrm>
            <a:off x="1828800" y="3352800"/>
            <a:ext cx="2514600" cy="2514600"/>
            <a:chOff x="768" y="1968"/>
            <a:chExt cx="1584" cy="1584"/>
          </a:xfrm>
        </p:grpSpPr>
        <p:sp>
          <p:nvSpPr>
            <p:cNvPr id="78873" name="Oval 3"/>
            <p:cNvSpPr/>
            <p:nvPr/>
          </p:nvSpPr>
          <p:spPr>
            <a:xfrm>
              <a:off x="1440" y="196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4" name="Oval 4"/>
            <p:cNvSpPr/>
            <p:nvPr/>
          </p:nvSpPr>
          <p:spPr>
            <a:xfrm>
              <a:off x="1104" y="235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5" name="Oval 5"/>
            <p:cNvSpPr/>
            <p:nvPr/>
          </p:nvSpPr>
          <p:spPr>
            <a:xfrm>
              <a:off x="768" y="283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6" name="Oval 6"/>
            <p:cNvSpPr/>
            <p:nvPr/>
          </p:nvSpPr>
          <p:spPr>
            <a:xfrm>
              <a:off x="1344" y="283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7" name="Oval 7"/>
            <p:cNvSpPr/>
            <p:nvPr/>
          </p:nvSpPr>
          <p:spPr>
            <a:xfrm>
              <a:off x="1008"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8" name="Oval 8"/>
            <p:cNvSpPr/>
            <p:nvPr/>
          </p:nvSpPr>
          <p:spPr>
            <a:xfrm>
              <a:off x="1584" y="3312"/>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79" name="Line 9"/>
            <p:cNvSpPr/>
            <p:nvPr/>
          </p:nvSpPr>
          <p:spPr>
            <a:xfrm flipH="1">
              <a:off x="1296" y="2160"/>
              <a:ext cx="192" cy="192"/>
            </a:xfrm>
            <a:prstGeom prst="line">
              <a:avLst/>
            </a:prstGeom>
            <a:ln w="9525" cap="flat" cmpd="sng">
              <a:solidFill>
                <a:schemeClr val="tx1"/>
              </a:solidFill>
              <a:prstDash val="solid"/>
              <a:miter/>
              <a:headEnd type="none" w="med" len="med"/>
              <a:tailEnd type="none" w="med" len="med"/>
            </a:ln>
          </p:spPr>
        </p:sp>
        <p:sp>
          <p:nvSpPr>
            <p:cNvPr id="78880" name="Line 10"/>
            <p:cNvSpPr/>
            <p:nvPr/>
          </p:nvSpPr>
          <p:spPr>
            <a:xfrm flipH="1">
              <a:off x="960" y="2544"/>
              <a:ext cx="192" cy="288"/>
            </a:xfrm>
            <a:prstGeom prst="line">
              <a:avLst/>
            </a:prstGeom>
            <a:ln w="9525" cap="flat" cmpd="sng">
              <a:solidFill>
                <a:schemeClr val="tx1"/>
              </a:solidFill>
              <a:prstDash val="solid"/>
              <a:miter/>
              <a:headEnd type="none" w="med" len="med"/>
              <a:tailEnd type="none" w="med" len="med"/>
            </a:ln>
          </p:spPr>
        </p:sp>
        <p:sp>
          <p:nvSpPr>
            <p:cNvPr id="78881" name="Line 11"/>
            <p:cNvSpPr/>
            <p:nvPr/>
          </p:nvSpPr>
          <p:spPr>
            <a:xfrm>
              <a:off x="1296" y="2592"/>
              <a:ext cx="144" cy="240"/>
            </a:xfrm>
            <a:prstGeom prst="line">
              <a:avLst/>
            </a:prstGeom>
            <a:ln w="9525" cap="flat" cmpd="sng">
              <a:solidFill>
                <a:schemeClr val="tx1"/>
              </a:solidFill>
              <a:prstDash val="solid"/>
              <a:miter/>
              <a:headEnd type="none" w="med" len="med"/>
              <a:tailEnd type="none" w="med" len="med"/>
            </a:ln>
          </p:spPr>
        </p:sp>
        <p:sp>
          <p:nvSpPr>
            <p:cNvPr id="78882" name="Line 12"/>
            <p:cNvSpPr/>
            <p:nvPr/>
          </p:nvSpPr>
          <p:spPr>
            <a:xfrm flipH="1">
              <a:off x="1200" y="3072"/>
              <a:ext cx="240" cy="288"/>
            </a:xfrm>
            <a:prstGeom prst="line">
              <a:avLst/>
            </a:prstGeom>
            <a:ln w="9525" cap="flat" cmpd="sng">
              <a:solidFill>
                <a:schemeClr val="tx1"/>
              </a:solidFill>
              <a:prstDash val="solid"/>
              <a:miter/>
              <a:headEnd type="none" w="med" len="med"/>
              <a:tailEnd type="none" w="med" len="med"/>
            </a:ln>
          </p:spPr>
        </p:sp>
        <p:sp>
          <p:nvSpPr>
            <p:cNvPr id="78883" name="Freeform 34"/>
            <p:cNvSpPr/>
            <p:nvPr/>
          </p:nvSpPr>
          <p:spPr>
            <a:xfrm>
              <a:off x="1584" y="2208"/>
              <a:ext cx="336" cy="864"/>
            </a:xfrm>
            <a:custGeom>
              <a:avLst/>
              <a:gdLst/>
              <a:ahLst/>
              <a:cxnLst>
                <a:cxn ang="0">
                  <a:pos x="93" y="1469"/>
                </a:cxn>
                <a:cxn ang="0">
                  <a:pos x="254" y="1612"/>
                </a:cxn>
                <a:cxn ang="0">
                  <a:pos x="535" y="1612"/>
                </a:cxn>
                <a:cxn ang="0">
                  <a:pos x="567" y="1326"/>
                </a:cxn>
                <a:cxn ang="0">
                  <a:pos x="442" y="966"/>
                </a:cxn>
                <a:cxn ang="0">
                  <a:pos x="0" y="0"/>
                </a:cxn>
              </a:cxnLst>
              <a:pathLst>
                <a:path w="279" h="695">
                  <a:moveTo>
                    <a:pt x="44" y="615"/>
                  </a:moveTo>
                  <a:cubicBezTo>
                    <a:pt x="64" y="640"/>
                    <a:pt x="85" y="665"/>
                    <a:pt x="120" y="675"/>
                  </a:cubicBezTo>
                  <a:cubicBezTo>
                    <a:pt x="155" y="685"/>
                    <a:pt x="229" y="695"/>
                    <a:pt x="254" y="675"/>
                  </a:cubicBezTo>
                  <a:cubicBezTo>
                    <a:pt x="279" y="655"/>
                    <a:pt x="277" y="600"/>
                    <a:pt x="270" y="555"/>
                  </a:cubicBezTo>
                  <a:cubicBezTo>
                    <a:pt x="263" y="510"/>
                    <a:pt x="255" y="498"/>
                    <a:pt x="210" y="405"/>
                  </a:cubicBezTo>
                  <a:cubicBezTo>
                    <a:pt x="165" y="312"/>
                    <a:pt x="82" y="156"/>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8884" name="Line 61"/>
            <p:cNvSpPr/>
            <p:nvPr/>
          </p:nvSpPr>
          <p:spPr>
            <a:xfrm flipH="1">
              <a:off x="1584" y="2592"/>
              <a:ext cx="432" cy="288"/>
            </a:xfrm>
            <a:prstGeom prst="line">
              <a:avLst/>
            </a:prstGeom>
            <a:ln w="9525" cap="flat" cmpd="sng">
              <a:solidFill>
                <a:schemeClr val="tx1"/>
              </a:solidFill>
              <a:prstDash val="solid"/>
              <a:miter/>
              <a:headEnd type="none" w="med" len="med"/>
              <a:tailEnd type="triangle" w="med" len="med"/>
            </a:ln>
          </p:spPr>
        </p:sp>
        <p:sp>
          <p:nvSpPr>
            <p:cNvPr id="78885" name="Line 62"/>
            <p:cNvSpPr/>
            <p:nvPr/>
          </p:nvSpPr>
          <p:spPr>
            <a:xfrm flipH="1">
              <a:off x="1824" y="3216"/>
              <a:ext cx="192" cy="144"/>
            </a:xfrm>
            <a:prstGeom prst="line">
              <a:avLst/>
            </a:prstGeom>
            <a:ln w="9525" cap="flat" cmpd="sng">
              <a:solidFill>
                <a:schemeClr val="tx1"/>
              </a:solidFill>
              <a:prstDash val="solid"/>
              <a:miter/>
              <a:headEnd type="none" w="med" len="med"/>
              <a:tailEnd type="triangle" w="med" len="med"/>
            </a:ln>
          </p:spPr>
        </p:sp>
        <p:sp>
          <p:nvSpPr>
            <p:cNvPr id="78886" name="Text Box 63"/>
            <p:cNvSpPr txBox="1"/>
            <p:nvPr/>
          </p:nvSpPr>
          <p:spPr>
            <a:xfrm>
              <a:off x="2016" y="2400"/>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8887" name="Text Box 64"/>
            <p:cNvSpPr txBox="1"/>
            <p:nvPr/>
          </p:nvSpPr>
          <p:spPr>
            <a:xfrm>
              <a:off x="2016" y="3072"/>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grpSp>
      <p:grpSp>
        <p:nvGrpSpPr>
          <p:cNvPr id="78852" name="Group 83"/>
          <p:cNvGrpSpPr/>
          <p:nvPr/>
        </p:nvGrpSpPr>
        <p:grpSpPr>
          <a:xfrm>
            <a:off x="5334000" y="3276600"/>
            <a:ext cx="2743200" cy="2667000"/>
            <a:chOff x="2832" y="1920"/>
            <a:chExt cx="1728" cy="1680"/>
          </a:xfrm>
        </p:grpSpPr>
        <p:sp>
          <p:nvSpPr>
            <p:cNvPr id="78856" name="Freeform 57"/>
            <p:cNvSpPr/>
            <p:nvPr/>
          </p:nvSpPr>
          <p:spPr>
            <a:xfrm>
              <a:off x="3552" y="2976"/>
              <a:ext cx="158" cy="419"/>
            </a:xfrm>
            <a:custGeom>
              <a:avLst/>
              <a:gdLst/>
              <a:ahLst/>
              <a:cxnLst>
                <a:cxn ang="0">
                  <a:pos x="10" y="158"/>
                </a:cxn>
                <a:cxn ang="0">
                  <a:pos x="7" y="199"/>
                </a:cxn>
                <a:cxn ang="0">
                  <a:pos x="4" y="205"/>
                </a:cxn>
                <a:cxn ang="0">
                  <a:pos x="2" y="187"/>
                </a:cxn>
                <a:cxn ang="0">
                  <a:pos x="0" y="129"/>
                </a:cxn>
                <a:cxn ang="0">
                  <a:pos x="1" y="0"/>
                </a:cxn>
              </a:cxnLst>
              <a:pathLst>
                <a:path w="395" h="530">
                  <a:moveTo>
                    <a:pt x="395" y="405"/>
                  </a:moveTo>
                  <a:cubicBezTo>
                    <a:pt x="347" y="447"/>
                    <a:pt x="299" y="490"/>
                    <a:pt x="259" y="510"/>
                  </a:cubicBezTo>
                  <a:cubicBezTo>
                    <a:pt x="219" y="530"/>
                    <a:pt x="187" y="530"/>
                    <a:pt x="155" y="525"/>
                  </a:cubicBezTo>
                  <a:cubicBezTo>
                    <a:pt x="123" y="520"/>
                    <a:pt x="90" y="512"/>
                    <a:pt x="65" y="480"/>
                  </a:cubicBezTo>
                  <a:cubicBezTo>
                    <a:pt x="40" y="448"/>
                    <a:pt x="10" y="410"/>
                    <a:pt x="5" y="330"/>
                  </a:cubicBezTo>
                  <a:cubicBezTo>
                    <a:pt x="0" y="250"/>
                    <a:pt x="17" y="125"/>
                    <a:pt x="35"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8857" name="Freeform 58"/>
            <p:cNvSpPr/>
            <p:nvPr/>
          </p:nvSpPr>
          <p:spPr>
            <a:xfrm>
              <a:off x="3744" y="2112"/>
              <a:ext cx="419" cy="1488"/>
            </a:xfrm>
            <a:custGeom>
              <a:avLst/>
              <a:gdLst/>
              <a:ahLst/>
              <a:cxnLst>
                <a:cxn ang="0">
                  <a:pos x="9" y="1661"/>
                </a:cxn>
                <a:cxn ang="0">
                  <a:pos x="13" y="1904"/>
                </a:cxn>
                <a:cxn ang="0">
                  <a:pos x="15" y="1970"/>
                </a:cxn>
                <a:cxn ang="0">
                  <a:pos x="23" y="1771"/>
                </a:cxn>
                <a:cxn ang="0">
                  <a:pos x="25" y="1328"/>
                </a:cxn>
                <a:cxn ang="0">
                  <a:pos x="23" y="952"/>
                </a:cxn>
                <a:cxn ang="0">
                  <a:pos x="0" y="0"/>
                </a:cxn>
              </a:cxnLst>
              <a:pathLst>
                <a:path w="1046" h="1350">
                  <a:moveTo>
                    <a:pt x="346" y="1125"/>
                  </a:moveTo>
                  <a:cubicBezTo>
                    <a:pt x="400" y="1190"/>
                    <a:pt x="454" y="1255"/>
                    <a:pt x="496" y="1290"/>
                  </a:cubicBezTo>
                  <a:cubicBezTo>
                    <a:pt x="538" y="1325"/>
                    <a:pt x="535" y="1350"/>
                    <a:pt x="600" y="1335"/>
                  </a:cubicBezTo>
                  <a:cubicBezTo>
                    <a:pt x="665" y="1320"/>
                    <a:pt x="826" y="1272"/>
                    <a:pt x="886" y="1200"/>
                  </a:cubicBezTo>
                  <a:cubicBezTo>
                    <a:pt x="946" y="1128"/>
                    <a:pt x="960" y="992"/>
                    <a:pt x="960" y="900"/>
                  </a:cubicBezTo>
                  <a:cubicBezTo>
                    <a:pt x="960" y="808"/>
                    <a:pt x="1046" y="795"/>
                    <a:pt x="886" y="645"/>
                  </a:cubicBezTo>
                  <a:cubicBezTo>
                    <a:pt x="726" y="495"/>
                    <a:pt x="363" y="247"/>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8858" name="Oval 67"/>
            <p:cNvSpPr/>
            <p:nvPr/>
          </p:nvSpPr>
          <p:spPr>
            <a:xfrm>
              <a:off x="3504" y="1920"/>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59" name="Oval 68"/>
            <p:cNvSpPr/>
            <p:nvPr/>
          </p:nvSpPr>
          <p:spPr>
            <a:xfrm>
              <a:off x="3168" y="230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0" name="Oval 69"/>
            <p:cNvSpPr/>
            <p:nvPr/>
          </p:nvSpPr>
          <p:spPr>
            <a:xfrm>
              <a:off x="2832" y="278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1" name="Oval 70"/>
            <p:cNvSpPr/>
            <p:nvPr/>
          </p:nvSpPr>
          <p:spPr>
            <a:xfrm>
              <a:off x="3408" y="278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2" name="Oval 71"/>
            <p:cNvSpPr/>
            <p:nvPr/>
          </p:nvSpPr>
          <p:spPr>
            <a:xfrm>
              <a:off x="3072"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3" name="Oval 72"/>
            <p:cNvSpPr/>
            <p:nvPr/>
          </p:nvSpPr>
          <p:spPr>
            <a:xfrm>
              <a:off x="3648"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4" name="Line 73"/>
            <p:cNvSpPr/>
            <p:nvPr/>
          </p:nvSpPr>
          <p:spPr>
            <a:xfrm flipH="1">
              <a:off x="3360" y="2112"/>
              <a:ext cx="192" cy="192"/>
            </a:xfrm>
            <a:prstGeom prst="line">
              <a:avLst/>
            </a:prstGeom>
            <a:ln w="9525" cap="flat" cmpd="sng">
              <a:solidFill>
                <a:schemeClr val="tx1"/>
              </a:solidFill>
              <a:prstDash val="solid"/>
              <a:miter/>
              <a:headEnd type="none" w="med" len="med"/>
              <a:tailEnd type="none" w="med" len="med"/>
            </a:ln>
          </p:spPr>
        </p:sp>
        <p:sp>
          <p:nvSpPr>
            <p:cNvPr id="78865" name="Line 74"/>
            <p:cNvSpPr/>
            <p:nvPr/>
          </p:nvSpPr>
          <p:spPr>
            <a:xfrm flipH="1">
              <a:off x="3024" y="2496"/>
              <a:ext cx="192" cy="288"/>
            </a:xfrm>
            <a:prstGeom prst="line">
              <a:avLst/>
            </a:prstGeom>
            <a:ln w="9525" cap="flat" cmpd="sng">
              <a:solidFill>
                <a:schemeClr val="tx1"/>
              </a:solidFill>
              <a:prstDash val="solid"/>
              <a:miter/>
              <a:headEnd type="none" w="med" len="med"/>
              <a:tailEnd type="none" w="med" len="med"/>
            </a:ln>
          </p:spPr>
        </p:sp>
        <p:sp>
          <p:nvSpPr>
            <p:cNvPr id="78866" name="Line 75"/>
            <p:cNvSpPr/>
            <p:nvPr/>
          </p:nvSpPr>
          <p:spPr>
            <a:xfrm>
              <a:off x="3360" y="2544"/>
              <a:ext cx="144" cy="240"/>
            </a:xfrm>
            <a:prstGeom prst="line">
              <a:avLst/>
            </a:prstGeom>
            <a:ln w="9525" cap="flat" cmpd="sng">
              <a:solidFill>
                <a:schemeClr val="tx1"/>
              </a:solidFill>
              <a:prstDash val="solid"/>
              <a:miter/>
              <a:headEnd type="none" w="med" len="med"/>
              <a:tailEnd type="none" w="med" len="med"/>
            </a:ln>
          </p:spPr>
        </p:sp>
        <p:sp>
          <p:nvSpPr>
            <p:cNvPr id="78867" name="Line 76"/>
            <p:cNvSpPr/>
            <p:nvPr/>
          </p:nvSpPr>
          <p:spPr>
            <a:xfrm flipH="1">
              <a:off x="3216" y="2976"/>
              <a:ext cx="240" cy="288"/>
            </a:xfrm>
            <a:prstGeom prst="line">
              <a:avLst/>
            </a:prstGeom>
            <a:ln w="9525" cap="flat" cmpd="sng">
              <a:solidFill>
                <a:schemeClr val="tx1"/>
              </a:solidFill>
              <a:prstDash val="solid"/>
              <a:miter/>
              <a:headEnd type="none" w="med" len="med"/>
              <a:tailEnd type="none" w="med" len="med"/>
            </a:ln>
          </p:spPr>
        </p:sp>
        <p:sp>
          <p:nvSpPr>
            <p:cNvPr id="78868" name="Line 78"/>
            <p:cNvSpPr/>
            <p:nvPr/>
          </p:nvSpPr>
          <p:spPr>
            <a:xfrm flipH="1">
              <a:off x="3648" y="2544"/>
              <a:ext cx="432" cy="288"/>
            </a:xfrm>
            <a:prstGeom prst="line">
              <a:avLst/>
            </a:prstGeom>
            <a:ln w="9525" cap="flat" cmpd="sng">
              <a:solidFill>
                <a:schemeClr val="tx1"/>
              </a:solidFill>
              <a:prstDash val="solid"/>
              <a:miter/>
              <a:headEnd type="none" w="med" len="med"/>
              <a:tailEnd type="triangle" w="med" len="med"/>
            </a:ln>
          </p:spPr>
        </p:sp>
        <p:sp>
          <p:nvSpPr>
            <p:cNvPr id="78869" name="Line 79"/>
            <p:cNvSpPr/>
            <p:nvPr/>
          </p:nvSpPr>
          <p:spPr>
            <a:xfrm flipH="1">
              <a:off x="3888" y="3120"/>
              <a:ext cx="336" cy="192"/>
            </a:xfrm>
            <a:prstGeom prst="line">
              <a:avLst/>
            </a:prstGeom>
            <a:ln w="9525" cap="flat" cmpd="sng">
              <a:solidFill>
                <a:schemeClr val="tx1"/>
              </a:solidFill>
              <a:prstDash val="solid"/>
              <a:miter/>
              <a:headEnd type="none" w="med" len="med"/>
              <a:tailEnd type="triangle" w="med" len="med"/>
            </a:ln>
          </p:spPr>
        </p:sp>
        <p:sp>
          <p:nvSpPr>
            <p:cNvPr id="78870" name="Text Box 80"/>
            <p:cNvSpPr txBox="1"/>
            <p:nvPr/>
          </p:nvSpPr>
          <p:spPr>
            <a:xfrm>
              <a:off x="4080" y="2352"/>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8871" name="Text Box 81"/>
            <p:cNvSpPr txBox="1"/>
            <p:nvPr/>
          </p:nvSpPr>
          <p:spPr>
            <a:xfrm>
              <a:off x="4224" y="2928"/>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sp>
          <p:nvSpPr>
            <p:cNvPr id="78872" name="Line 82"/>
            <p:cNvSpPr/>
            <p:nvPr/>
          </p:nvSpPr>
          <p:spPr>
            <a:xfrm>
              <a:off x="3648" y="2976"/>
              <a:ext cx="144" cy="288"/>
            </a:xfrm>
            <a:prstGeom prst="line">
              <a:avLst/>
            </a:prstGeom>
            <a:ln w="9525" cap="flat" cmpd="sng">
              <a:solidFill>
                <a:schemeClr val="tx1"/>
              </a:solidFill>
              <a:prstDash val="solid"/>
              <a:miter/>
              <a:headEnd type="none" w="med" len="med"/>
              <a:tailEnd type="none" w="med" len="med"/>
            </a:ln>
          </p:spPr>
        </p:sp>
      </p:grpSp>
      <p:sp>
        <p:nvSpPr>
          <p:cNvPr id="78853" name="Text Box 85"/>
          <p:cNvSpPr txBox="1"/>
          <p:nvPr/>
        </p:nvSpPr>
        <p:spPr>
          <a:xfrm>
            <a:off x="609600" y="2819400"/>
            <a:ext cx="5867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dirty="0">
                <a:latin typeface="华文仿宋" panose="02010600040101010101" pitchFamily="2" charset="-122"/>
                <a:ea typeface="华文仿宋" panose="02010600040101010101" pitchFamily="2" charset="-122"/>
              </a:rPr>
              <a:t>结点的右孩子为空时的插入过程为：</a:t>
            </a:r>
            <a:endParaRPr lang="zh-CN" altLang="en-US" b="1" dirty="0">
              <a:latin typeface="Times New Roman" panose="02020603050405020304" pitchFamily="18" charset="0"/>
            </a:endParaRPr>
          </a:p>
        </p:txBody>
      </p:sp>
      <p:sp>
        <p:nvSpPr>
          <p:cNvPr id="78854" name="Text Box 86"/>
          <p:cNvSpPr txBox="1"/>
          <p:nvPr/>
        </p:nvSpPr>
        <p:spPr>
          <a:xfrm>
            <a:off x="2438400" y="6019800"/>
            <a:ext cx="1219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插入前</a:t>
            </a:r>
            <a:endParaRPr lang="zh-CN" altLang="en-US" sz="2400" b="1" dirty="0">
              <a:latin typeface="Times New Roman" panose="02020603050405020304" pitchFamily="18" charset="0"/>
            </a:endParaRPr>
          </a:p>
        </p:txBody>
      </p:sp>
      <p:sp>
        <p:nvSpPr>
          <p:cNvPr id="78855" name="Text Box 87"/>
          <p:cNvSpPr txBox="1"/>
          <p:nvPr/>
        </p:nvSpPr>
        <p:spPr>
          <a:xfrm>
            <a:off x="5943600" y="6019800"/>
            <a:ext cx="1219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插入后</a:t>
            </a:r>
            <a:endParaRPr lang="zh-CN" altLang="en-US" sz="2400" b="1"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0" y="0"/>
            <a:ext cx="9144000"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dirty="0">
                <a:latin typeface="Calibri" panose="020F0502020204030204" charset="0"/>
                <a:ea typeface="华文仿宋" panose="02010600040101010101" pitchFamily="2" charset="-122"/>
              </a:rPr>
              <a:t>②</a:t>
            </a:r>
            <a:r>
              <a:rPr lang="zh-CN" altLang="en-US" b="1" dirty="0">
                <a:solidFill>
                  <a:srgbClr val="FF0000"/>
                </a:solidFill>
                <a:latin typeface="华文仿宋" panose="02010600040101010101" pitchFamily="2" charset="-122"/>
                <a:ea typeface="华文仿宋" panose="02010600040101010101" pitchFamily="2" charset="-122"/>
              </a:rPr>
              <a:t>若p的右孩子不为空</a:t>
            </a:r>
            <a:r>
              <a:rPr lang="zh-CN" altLang="en-US" dirty="0">
                <a:latin typeface="华文仿宋" panose="02010600040101010101" pitchFamily="2" charset="-122"/>
                <a:ea typeface="华文仿宋" panose="02010600040101010101" pitchFamily="2" charset="-122"/>
              </a:rPr>
              <a:t>，则插入后，p的右孩子变为r的右孩子结点，</a:t>
            </a:r>
            <a:r>
              <a:rPr lang="zh-CN" altLang="en-US" b="1" dirty="0">
                <a:solidFill>
                  <a:srgbClr val="FF0000"/>
                </a:solidFill>
                <a:latin typeface="华文仿宋" panose="02010600040101010101" pitchFamily="2" charset="-122"/>
                <a:ea typeface="华文仿宋" panose="02010600040101010101" pitchFamily="2" charset="-122"/>
              </a:rPr>
              <a:t>p变为r的前驱结点</a:t>
            </a:r>
            <a:r>
              <a:rPr lang="zh-CN" altLang="en-US" dirty="0">
                <a:latin typeface="华文仿宋" panose="02010600040101010101" pitchFamily="2" charset="-122"/>
                <a:ea typeface="华文仿宋" panose="02010600040101010101" pitchFamily="2" charset="-122"/>
              </a:rPr>
              <a:t>，</a:t>
            </a:r>
            <a:r>
              <a:rPr lang="zh-CN" altLang="en-US" b="1" dirty="0">
                <a:solidFill>
                  <a:srgbClr val="FF0000"/>
                </a:solidFill>
                <a:latin typeface="华文仿宋" panose="02010600040101010101" pitchFamily="2" charset="-122"/>
                <a:ea typeface="华文仿宋" panose="02010600040101010101" pitchFamily="2" charset="-122"/>
              </a:rPr>
              <a:t>r变为p的右孩子结点</a:t>
            </a:r>
            <a:r>
              <a:rPr lang="zh-CN" altLang="en-US" dirty="0">
                <a:latin typeface="华文仿宋" panose="02010600040101010101" pitchFamily="2" charset="-122"/>
                <a:ea typeface="华文仿宋" panose="02010600040101010101" pitchFamily="2" charset="-122"/>
              </a:rPr>
              <a:t>。这时还需要修改原来p的右子树中“最左下端”结点的左指针域，使它由原来的指向结点p变为指向结点r。插入过程为： </a:t>
            </a:r>
            <a:endParaRPr lang="zh-CN" altLang="en-US" dirty="0">
              <a:latin typeface="华文仿宋" panose="02010600040101010101" pitchFamily="2" charset="-122"/>
              <a:ea typeface="华文仿宋" panose="02010600040101010101" pitchFamily="2" charset="-122"/>
            </a:endParaRPr>
          </a:p>
        </p:txBody>
      </p:sp>
      <p:grpSp>
        <p:nvGrpSpPr>
          <p:cNvPr id="79875" name="Group 81"/>
          <p:cNvGrpSpPr/>
          <p:nvPr/>
        </p:nvGrpSpPr>
        <p:grpSpPr>
          <a:xfrm>
            <a:off x="1295400" y="3429000"/>
            <a:ext cx="2819400" cy="2438400"/>
            <a:chOff x="816" y="2160"/>
            <a:chExt cx="1776" cy="1536"/>
          </a:xfrm>
        </p:grpSpPr>
        <p:sp>
          <p:nvSpPr>
            <p:cNvPr id="79920" name="Oval 3"/>
            <p:cNvSpPr/>
            <p:nvPr/>
          </p:nvSpPr>
          <p:spPr>
            <a:xfrm>
              <a:off x="1344" y="216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1" name="Oval 4"/>
            <p:cNvSpPr/>
            <p:nvPr/>
          </p:nvSpPr>
          <p:spPr>
            <a:xfrm>
              <a:off x="1056" y="249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2" name="Oval 5"/>
            <p:cNvSpPr/>
            <p:nvPr/>
          </p:nvSpPr>
          <p:spPr>
            <a:xfrm>
              <a:off x="816" y="288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3" name="Oval 7"/>
            <p:cNvSpPr/>
            <p:nvPr/>
          </p:nvSpPr>
          <p:spPr>
            <a:xfrm>
              <a:off x="1296" y="283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4" name="Oval 8"/>
            <p:cNvSpPr/>
            <p:nvPr/>
          </p:nvSpPr>
          <p:spPr>
            <a:xfrm>
              <a:off x="1536" y="316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5" name="Oval 9"/>
            <p:cNvSpPr/>
            <p:nvPr/>
          </p:nvSpPr>
          <p:spPr>
            <a:xfrm>
              <a:off x="1728" y="350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6" name="Oval 10"/>
            <p:cNvSpPr/>
            <p:nvPr/>
          </p:nvSpPr>
          <p:spPr>
            <a:xfrm>
              <a:off x="1344" y="350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7" name="Oval 11"/>
            <p:cNvSpPr/>
            <p:nvPr/>
          </p:nvSpPr>
          <p:spPr>
            <a:xfrm>
              <a:off x="1104" y="316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28" name="Line 12"/>
            <p:cNvSpPr/>
            <p:nvPr/>
          </p:nvSpPr>
          <p:spPr>
            <a:xfrm flipH="1">
              <a:off x="1200" y="2304"/>
              <a:ext cx="144" cy="192"/>
            </a:xfrm>
            <a:prstGeom prst="line">
              <a:avLst/>
            </a:prstGeom>
            <a:ln w="9525" cap="flat" cmpd="sng">
              <a:solidFill>
                <a:schemeClr val="tx1"/>
              </a:solidFill>
              <a:prstDash val="solid"/>
              <a:miter/>
              <a:headEnd type="none" w="med" len="med"/>
              <a:tailEnd type="none" w="med" len="med"/>
            </a:ln>
          </p:spPr>
        </p:sp>
        <p:sp>
          <p:nvSpPr>
            <p:cNvPr id="79929" name="Line 13"/>
            <p:cNvSpPr/>
            <p:nvPr/>
          </p:nvSpPr>
          <p:spPr>
            <a:xfrm flipH="1">
              <a:off x="960" y="2688"/>
              <a:ext cx="144" cy="192"/>
            </a:xfrm>
            <a:prstGeom prst="line">
              <a:avLst/>
            </a:prstGeom>
            <a:ln w="9525" cap="flat" cmpd="sng">
              <a:solidFill>
                <a:schemeClr val="tx1"/>
              </a:solidFill>
              <a:prstDash val="solid"/>
              <a:miter/>
              <a:headEnd type="none" w="med" len="med"/>
              <a:tailEnd type="none" w="med" len="med"/>
            </a:ln>
          </p:spPr>
        </p:sp>
        <p:sp>
          <p:nvSpPr>
            <p:cNvPr id="79930" name="Line 14"/>
            <p:cNvSpPr/>
            <p:nvPr/>
          </p:nvSpPr>
          <p:spPr>
            <a:xfrm>
              <a:off x="1200" y="2688"/>
              <a:ext cx="144" cy="144"/>
            </a:xfrm>
            <a:prstGeom prst="line">
              <a:avLst/>
            </a:prstGeom>
            <a:ln w="9525" cap="flat" cmpd="sng">
              <a:solidFill>
                <a:schemeClr val="tx1"/>
              </a:solidFill>
              <a:prstDash val="solid"/>
              <a:miter/>
              <a:headEnd type="none" w="med" len="med"/>
              <a:tailEnd type="none" w="med" len="med"/>
            </a:ln>
          </p:spPr>
        </p:sp>
        <p:sp>
          <p:nvSpPr>
            <p:cNvPr id="79931" name="Line 15"/>
            <p:cNvSpPr/>
            <p:nvPr/>
          </p:nvSpPr>
          <p:spPr>
            <a:xfrm>
              <a:off x="1440" y="3024"/>
              <a:ext cx="144" cy="192"/>
            </a:xfrm>
            <a:prstGeom prst="line">
              <a:avLst/>
            </a:prstGeom>
            <a:ln w="9525" cap="flat" cmpd="sng">
              <a:solidFill>
                <a:schemeClr val="tx1"/>
              </a:solidFill>
              <a:prstDash val="solid"/>
              <a:miter/>
              <a:headEnd type="none" w="med" len="med"/>
              <a:tailEnd type="none" w="med" len="med"/>
            </a:ln>
          </p:spPr>
        </p:sp>
        <p:sp>
          <p:nvSpPr>
            <p:cNvPr id="79932" name="Line 16"/>
            <p:cNvSpPr/>
            <p:nvPr/>
          </p:nvSpPr>
          <p:spPr>
            <a:xfrm>
              <a:off x="1680" y="3360"/>
              <a:ext cx="96" cy="144"/>
            </a:xfrm>
            <a:prstGeom prst="line">
              <a:avLst/>
            </a:prstGeom>
            <a:ln w="9525" cap="flat" cmpd="sng">
              <a:solidFill>
                <a:schemeClr val="tx1"/>
              </a:solidFill>
              <a:prstDash val="solid"/>
              <a:miter/>
              <a:headEnd type="none" w="med" len="med"/>
              <a:tailEnd type="none" w="med" len="med"/>
            </a:ln>
          </p:spPr>
        </p:sp>
        <p:sp>
          <p:nvSpPr>
            <p:cNvPr id="79933" name="Line 17"/>
            <p:cNvSpPr/>
            <p:nvPr/>
          </p:nvSpPr>
          <p:spPr>
            <a:xfrm flipH="1">
              <a:off x="1488" y="3360"/>
              <a:ext cx="96" cy="144"/>
            </a:xfrm>
            <a:prstGeom prst="line">
              <a:avLst/>
            </a:prstGeom>
            <a:ln w="9525" cap="flat" cmpd="sng">
              <a:solidFill>
                <a:schemeClr val="tx1"/>
              </a:solidFill>
              <a:prstDash val="solid"/>
              <a:miter/>
              <a:headEnd type="none" w="med" len="med"/>
              <a:tailEnd type="none" w="med" len="med"/>
            </a:ln>
          </p:spPr>
        </p:sp>
        <p:sp>
          <p:nvSpPr>
            <p:cNvPr id="79934" name="Line 18"/>
            <p:cNvSpPr/>
            <p:nvPr/>
          </p:nvSpPr>
          <p:spPr>
            <a:xfrm flipH="1">
              <a:off x="1248" y="3024"/>
              <a:ext cx="96" cy="144"/>
            </a:xfrm>
            <a:prstGeom prst="line">
              <a:avLst/>
            </a:prstGeom>
            <a:ln w="9525" cap="flat" cmpd="sng">
              <a:solidFill>
                <a:schemeClr val="tx1"/>
              </a:solidFill>
              <a:prstDash val="solid"/>
              <a:miter/>
              <a:headEnd type="none" w="med" len="med"/>
              <a:tailEnd type="none" w="med" len="med"/>
            </a:ln>
          </p:spPr>
        </p:sp>
        <p:sp>
          <p:nvSpPr>
            <p:cNvPr id="79935" name="Oval 19"/>
            <p:cNvSpPr/>
            <p:nvPr/>
          </p:nvSpPr>
          <p:spPr>
            <a:xfrm>
              <a:off x="2064" y="316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36" name="Line 20"/>
            <p:cNvSpPr/>
            <p:nvPr/>
          </p:nvSpPr>
          <p:spPr>
            <a:xfrm flipH="1">
              <a:off x="2256" y="3024"/>
              <a:ext cx="144" cy="144"/>
            </a:xfrm>
            <a:prstGeom prst="line">
              <a:avLst/>
            </a:prstGeom>
            <a:ln w="9525" cap="flat" cmpd="sng">
              <a:solidFill>
                <a:schemeClr val="tx1"/>
              </a:solidFill>
              <a:prstDash val="solid"/>
              <a:miter/>
              <a:headEnd type="none" w="med" len="med"/>
              <a:tailEnd type="triangle" w="med" len="med"/>
            </a:ln>
          </p:spPr>
        </p:sp>
        <p:sp>
          <p:nvSpPr>
            <p:cNvPr id="79937" name="Line 21"/>
            <p:cNvSpPr/>
            <p:nvPr/>
          </p:nvSpPr>
          <p:spPr>
            <a:xfrm flipH="1">
              <a:off x="1488" y="2640"/>
              <a:ext cx="192" cy="192"/>
            </a:xfrm>
            <a:prstGeom prst="line">
              <a:avLst/>
            </a:prstGeom>
            <a:ln w="9525" cap="flat" cmpd="sng">
              <a:solidFill>
                <a:schemeClr val="tx1"/>
              </a:solidFill>
              <a:prstDash val="solid"/>
              <a:miter/>
              <a:headEnd type="none" w="med" len="med"/>
              <a:tailEnd type="triangle" w="med" len="med"/>
            </a:ln>
          </p:spPr>
        </p:sp>
        <p:sp>
          <p:nvSpPr>
            <p:cNvPr id="79938" name="Text Box 22"/>
            <p:cNvSpPr txBox="1"/>
            <p:nvPr/>
          </p:nvSpPr>
          <p:spPr>
            <a:xfrm>
              <a:off x="1680" y="2400"/>
              <a:ext cx="24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9939" name="Text Box 23"/>
            <p:cNvSpPr txBox="1"/>
            <p:nvPr/>
          </p:nvSpPr>
          <p:spPr>
            <a:xfrm>
              <a:off x="2400" y="2832"/>
              <a:ext cx="192"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sp>
          <p:nvSpPr>
            <p:cNvPr id="79940" name="Freeform 78"/>
            <p:cNvSpPr/>
            <p:nvPr/>
          </p:nvSpPr>
          <p:spPr>
            <a:xfrm>
              <a:off x="1248" y="3024"/>
              <a:ext cx="144" cy="576"/>
            </a:xfrm>
            <a:custGeom>
              <a:avLst/>
              <a:gdLst/>
              <a:ahLst/>
              <a:cxnLst>
                <a:cxn ang="0">
                  <a:pos x="6" y="96"/>
                </a:cxn>
                <a:cxn ang="0">
                  <a:pos x="4" y="109"/>
                </a:cxn>
                <a:cxn ang="0">
                  <a:pos x="1" y="108"/>
                </a:cxn>
                <a:cxn ang="0">
                  <a:pos x="0" y="86"/>
                </a:cxn>
                <a:cxn ang="0">
                  <a:pos x="1" y="76"/>
                </a:cxn>
                <a:cxn ang="0">
                  <a:pos x="5" y="52"/>
                </a:cxn>
                <a:cxn ang="0">
                  <a:pos x="7" y="0"/>
                </a:cxn>
              </a:cxnLst>
              <a:pathLst>
                <a:path w="393" h="995">
                  <a:moveTo>
                    <a:pt x="317" y="855"/>
                  </a:moveTo>
                  <a:cubicBezTo>
                    <a:pt x="300" y="906"/>
                    <a:pt x="283" y="958"/>
                    <a:pt x="243" y="975"/>
                  </a:cubicBezTo>
                  <a:cubicBezTo>
                    <a:pt x="203" y="992"/>
                    <a:pt x="117" y="995"/>
                    <a:pt x="77" y="960"/>
                  </a:cubicBezTo>
                  <a:cubicBezTo>
                    <a:pt x="37" y="925"/>
                    <a:pt x="0" y="812"/>
                    <a:pt x="3" y="765"/>
                  </a:cubicBezTo>
                  <a:cubicBezTo>
                    <a:pt x="6" y="718"/>
                    <a:pt x="43" y="725"/>
                    <a:pt x="93" y="675"/>
                  </a:cubicBezTo>
                  <a:cubicBezTo>
                    <a:pt x="143" y="625"/>
                    <a:pt x="253" y="578"/>
                    <a:pt x="303" y="465"/>
                  </a:cubicBezTo>
                  <a:cubicBezTo>
                    <a:pt x="353" y="352"/>
                    <a:pt x="373" y="176"/>
                    <a:pt x="393"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grpSp>
      <p:grpSp>
        <p:nvGrpSpPr>
          <p:cNvPr id="79876" name="Group 105"/>
          <p:cNvGrpSpPr/>
          <p:nvPr/>
        </p:nvGrpSpPr>
        <p:grpSpPr>
          <a:xfrm>
            <a:off x="4280535" y="3048000"/>
            <a:ext cx="2209800" cy="2971800"/>
            <a:chOff x="3072" y="2112"/>
            <a:chExt cx="1392" cy="1872"/>
          </a:xfrm>
        </p:grpSpPr>
        <p:sp>
          <p:nvSpPr>
            <p:cNvPr id="79897" name="Freeform 49"/>
            <p:cNvSpPr/>
            <p:nvPr/>
          </p:nvSpPr>
          <p:spPr>
            <a:xfrm>
              <a:off x="3600" y="2976"/>
              <a:ext cx="192" cy="288"/>
            </a:xfrm>
            <a:custGeom>
              <a:avLst/>
              <a:gdLst/>
              <a:ahLst/>
              <a:cxnLst>
                <a:cxn ang="0">
                  <a:pos x="47" y="26"/>
                </a:cxn>
                <a:cxn ang="0">
                  <a:pos x="33" y="32"/>
                </a:cxn>
                <a:cxn ang="0">
                  <a:pos x="6" y="35"/>
                </a:cxn>
                <a:cxn ang="0">
                  <a:pos x="1" y="28"/>
                </a:cxn>
                <a:cxn ang="0">
                  <a:pos x="13" y="0"/>
                </a:cxn>
              </a:cxnLst>
              <a:pathLst>
                <a:path w="307" h="580">
                  <a:moveTo>
                    <a:pt x="307" y="420"/>
                  </a:moveTo>
                  <a:cubicBezTo>
                    <a:pt x="284" y="460"/>
                    <a:pt x="262" y="500"/>
                    <a:pt x="217" y="525"/>
                  </a:cubicBezTo>
                  <a:cubicBezTo>
                    <a:pt x="172" y="550"/>
                    <a:pt x="72" y="580"/>
                    <a:pt x="37" y="570"/>
                  </a:cubicBezTo>
                  <a:cubicBezTo>
                    <a:pt x="2" y="560"/>
                    <a:pt x="0" y="560"/>
                    <a:pt x="7" y="465"/>
                  </a:cubicBezTo>
                  <a:cubicBezTo>
                    <a:pt x="14" y="370"/>
                    <a:pt x="47" y="185"/>
                    <a:pt x="81"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9898" name="Freeform 51"/>
            <p:cNvSpPr/>
            <p:nvPr/>
          </p:nvSpPr>
          <p:spPr>
            <a:xfrm>
              <a:off x="3648" y="3264"/>
              <a:ext cx="192" cy="605"/>
            </a:xfrm>
            <a:custGeom>
              <a:avLst/>
              <a:gdLst/>
              <a:ahLst/>
              <a:cxnLst>
                <a:cxn ang="0">
                  <a:pos x="43" y="126"/>
                </a:cxn>
                <a:cxn ang="0">
                  <a:pos x="26" y="137"/>
                </a:cxn>
                <a:cxn ang="0">
                  <a:pos x="9" y="134"/>
                </a:cxn>
                <a:cxn ang="0">
                  <a:pos x="6" y="121"/>
                </a:cxn>
                <a:cxn ang="0">
                  <a:pos x="45" y="0"/>
                </a:cxn>
              </a:cxnLst>
              <a:pathLst>
                <a:path w="312" h="977">
                  <a:moveTo>
                    <a:pt x="298" y="855"/>
                  </a:moveTo>
                  <a:cubicBezTo>
                    <a:pt x="258" y="887"/>
                    <a:pt x="218" y="920"/>
                    <a:pt x="178" y="930"/>
                  </a:cubicBezTo>
                  <a:cubicBezTo>
                    <a:pt x="138" y="940"/>
                    <a:pt x="81" y="932"/>
                    <a:pt x="58" y="915"/>
                  </a:cubicBezTo>
                  <a:cubicBezTo>
                    <a:pt x="35" y="898"/>
                    <a:pt x="0" y="977"/>
                    <a:pt x="42" y="825"/>
                  </a:cubicBezTo>
                  <a:cubicBezTo>
                    <a:pt x="84" y="673"/>
                    <a:pt x="198" y="336"/>
                    <a:pt x="31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9899" name="Oval 83"/>
            <p:cNvSpPr/>
            <p:nvPr/>
          </p:nvSpPr>
          <p:spPr>
            <a:xfrm>
              <a:off x="3600" y="21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0" name="Oval 84"/>
            <p:cNvSpPr/>
            <p:nvPr/>
          </p:nvSpPr>
          <p:spPr>
            <a:xfrm>
              <a:off x="3312" y="244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1" name="Oval 85"/>
            <p:cNvSpPr/>
            <p:nvPr/>
          </p:nvSpPr>
          <p:spPr>
            <a:xfrm>
              <a:off x="3072" y="283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2" name="Oval 86"/>
            <p:cNvSpPr/>
            <p:nvPr/>
          </p:nvSpPr>
          <p:spPr>
            <a:xfrm>
              <a:off x="3552" y="278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3" name="Oval 87"/>
            <p:cNvSpPr/>
            <p:nvPr/>
          </p:nvSpPr>
          <p:spPr>
            <a:xfrm>
              <a:off x="3792" y="312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4" name="Oval 88"/>
            <p:cNvSpPr/>
            <p:nvPr/>
          </p:nvSpPr>
          <p:spPr>
            <a:xfrm>
              <a:off x="3984" y="34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5" name="Oval 89"/>
            <p:cNvSpPr/>
            <p:nvPr/>
          </p:nvSpPr>
          <p:spPr>
            <a:xfrm>
              <a:off x="3744" y="379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6" name="Oval 90"/>
            <p:cNvSpPr/>
            <p:nvPr/>
          </p:nvSpPr>
          <p:spPr>
            <a:xfrm>
              <a:off x="3360" y="312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7" name="Line 91"/>
            <p:cNvSpPr/>
            <p:nvPr/>
          </p:nvSpPr>
          <p:spPr>
            <a:xfrm flipH="1">
              <a:off x="3456" y="2256"/>
              <a:ext cx="144" cy="192"/>
            </a:xfrm>
            <a:prstGeom prst="line">
              <a:avLst/>
            </a:prstGeom>
            <a:ln w="9525" cap="flat" cmpd="sng">
              <a:solidFill>
                <a:schemeClr val="tx1"/>
              </a:solidFill>
              <a:prstDash val="solid"/>
              <a:miter/>
              <a:headEnd type="none" w="med" len="med"/>
              <a:tailEnd type="none" w="med" len="med"/>
            </a:ln>
          </p:spPr>
        </p:sp>
        <p:sp>
          <p:nvSpPr>
            <p:cNvPr id="79908" name="Line 92"/>
            <p:cNvSpPr/>
            <p:nvPr/>
          </p:nvSpPr>
          <p:spPr>
            <a:xfrm flipH="1">
              <a:off x="3216" y="2640"/>
              <a:ext cx="144" cy="192"/>
            </a:xfrm>
            <a:prstGeom prst="line">
              <a:avLst/>
            </a:prstGeom>
            <a:ln w="9525" cap="flat" cmpd="sng">
              <a:solidFill>
                <a:schemeClr val="tx1"/>
              </a:solidFill>
              <a:prstDash val="solid"/>
              <a:miter/>
              <a:headEnd type="none" w="med" len="med"/>
              <a:tailEnd type="none" w="med" len="med"/>
            </a:ln>
          </p:spPr>
        </p:sp>
        <p:sp>
          <p:nvSpPr>
            <p:cNvPr id="79909" name="Line 93"/>
            <p:cNvSpPr/>
            <p:nvPr/>
          </p:nvSpPr>
          <p:spPr>
            <a:xfrm>
              <a:off x="3456" y="2640"/>
              <a:ext cx="144" cy="144"/>
            </a:xfrm>
            <a:prstGeom prst="line">
              <a:avLst/>
            </a:prstGeom>
            <a:ln w="9525" cap="flat" cmpd="sng">
              <a:solidFill>
                <a:schemeClr val="tx1"/>
              </a:solidFill>
              <a:prstDash val="solid"/>
              <a:miter/>
              <a:headEnd type="none" w="med" len="med"/>
              <a:tailEnd type="none" w="med" len="med"/>
            </a:ln>
          </p:spPr>
        </p:sp>
        <p:sp>
          <p:nvSpPr>
            <p:cNvPr id="79910" name="Line 94"/>
            <p:cNvSpPr/>
            <p:nvPr/>
          </p:nvSpPr>
          <p:spPr>
            <a:xfrm>
              <a:off x="3696" y="2976"/>
              <a:ext cx="144" cy="192"/>
            </a:xfrm>
            <a:prstGeom prst="line">
              <a:avLst/>
            </a:prstGeom>
            <a:ln w="9525" cap="flat" cmpd="sng">
              <a:solidFill>
                <a:schemeClr val="tx1"/>
              </a:solidFill>
              <a:prstDash val="solid"/>
              <a:miter/>
              <a:headEnd type="none" w="med" len="med"/>
              <a:tailEnd type="none" w="med" len="med"/>
            </a:ln>
          </p:spPr>
        </p:sp>
        <p:sp>
          <p:nvSpPr>
            <p:cNvPr id="79911" name="Line 95"/>
            <p:cNvSpPr/>
            <p:nvPr/>
          </p:nvSpPr>
          <p:spPr>
            <a:xfrm>
              <a:off x="3936" y="3312"/>
              <a:ext cx="96" cy="144"/>
            </a:xfrm>
            <a:prstGeom prst="line">
              <a:avLst/>
            </a:prstGeom>
            <a:ln w="9525" cap="flat" cmpd="sng">
              <a:solidFill>
                <a:schemeClr val="tx1"/>
              </a:solidFill>
              <a:prstDash val="solid"/>
              <a:miter/>
              <a:headEnd type="none" w="med" len="med"/>
              <a:tailEnd type="none" w="med" len="med"/>
            </a:ln>
          </p:spPr>
        </p:sp>
        <p:sp>
          <p:nvSpPr>
            <p:cNvPr id="79912" name="Line 96"/>
            <p:cNvSpPr/>
            <p:nvPr/>
          </p:nvSpPr>
          <p:spPr>
            <a:xfrm flipH="1">
              <a:off x="3888" y="3648"/>
              <a:ext cx="144" cy="144"/>
            </a:xfrm>
            <a:prstGeom prst="line">
              <a:avLst/>
            </a:prstGeom>
            <a:ln w="9525" cap="flat" cmpd="sng">
              <a:solidFill>
                <a:schemeClr val="tx1"/>
              </a:solidFill>
              <a:prstDash val="solid"/>
              <a:miter/>
              <a:headEnd type="none" w="med" len="med"/>
              <a:tailEnd type="none" w="med" len="med"/>
            </a:ln>
          </p:spPr>
        </p:sp>
        <p:sp>
          <p:nvSpPr>
            <p:cNvPr id="79913" name="Line 97"/>
            <p:cNvSpPr/>
            <p:nvPr/>
          </p:nvSpPr>
          <p:spPr>
            <a:xfrm flipH="1">
              <a:off x="3504" y="2976"/>
              <a:ext cx="96" cy="144"/>
            </a:xfrm>
            <a:prstGeom prst="line">
              <a:avLst/>
            </a:prstGeom>
            <a:ln w="9525" cap="flat" cmpd="sng">
              <a:solidFill>
                <a:schemeClr val="tx1"/>
              </a:solidFill>
              <a:prstDash val="solid"/>
              <a:miter/>
              <a:headEnd type="none" w="med" len="med"/>
              <a:tailEnd type="none" w="med" len="med"/>
            </a:ln>
          </p:spPr>
        </p:sp>
        <p:sp>
          <p:nvSpPr>
            <p:cNvPr id="79914" name="Oval 98"/>
            <p:cNvSpPr/>
            <p:nvPr/>
          </p:nvSpPr>
          <p:spPr>
            <a:xfrm>
              <a:off x="4272" y="379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15" name="Line 99"/>
            <p:cNvSpPr/>
            <p:nvPr/>
          </p:nvSpPr>
          <p:spPr>
            <a:xfrm flipH="1">
              <a:off x="3984" y="2976"/>
              <a:ext cx="144" cy="144"/>
            </a:xfrm>
            <a:prstGeom prst="line">
              <a:avLst/>
            </a:prstGeom>
            <a:ln w="9525" cap="flat" cmpd="sng">
              <a:solidFill>
                <a:schemeClr val="tx1"/>
              </a:solidFill>
              <a:prstDash val="solid"/>
              <a:miter/>
              <a:headEnd type="none" w="med" len="med"/>
              <a:tailEnd type="triangle" w="med" len="med"/>
            </a:ln>
          </p:spPr>
        </p:sp>
        <p:sp>
          <p:nvSpPr>
            <p:cNvPr id="79916" name="Line 100"/>
            <p:cNvSpPr/>
            <p:nvPr/>
          </p:nvSpPr>
          <p:spPr>
            <a:xfrm flipH="1">
              <a:off x="3744" y="2592"/>
              <a:ext cx="192" cy="192"/>
            </a:xfrm>
            <a:prstGeom prst="line">
              <a:avLst/>
            </a:prstGeom>
            <a:ln w="9525" cap="flat" cmpd="sng">
              <a:solidFill>
                <a:schemeClr val="tx1"/>
              </a:solidFill>
              <a:prstDash val="solid"/>
              <a:miter/>
              <a:headEnd type="none" w="med" len="med"/>
              <a:tailEnd type="triangle" w="med" len="med"/>
            </a:ln>
          </p:spPr>
        </p:sp>
        <p:sp>
          <p:nvSpPr>
            <p:cNvPr id="79917" name="Text Box 101"/>
            <p:cNvSpPr txBox="1"/>
            <p:nvPr/>
          </p:nvSpPr>
          <p:spPr>
            <a:xfrm>
              <a:off x="3936" y="2352"/>
              <a:ext cx="24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9918" name="Text Box 102"/>
            <p:cNvSpPr txBox="1"/>
            <p:nvPr/>
          </p:nvSpPr>
          <p:spPr>
            <a:xfrm>
              <a:off x="4176" y="2784"/>
              <a:ext cx="192"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sp>
          <p:nvSpPr>
            <p:cNvPr id="79919" name="Line 104"/>
            <p:cNvSpPr/>
            <p:nvPr/>
          </p:nvSpPr>
          <p:spPr>
            <a:xfrm>
              <a:off x="4176" y="3600"/>
              <a:ext cx="144" cy="192"/>
            </a:xfrm>
            <a:prstGeom prst="line">
              <a:avLst/>
            </a:prstGeom>
            <a:ln w="9525" cap="flat" cmpd="sng">
              <a:solidFill>
                <a:schemeClr val="tx1"/>
              </a:solidFill>
              <a:prstDash val="solid"/>
              <a:miter/>
              <a:headEnd type="none" w="med" len="med"/>
              <a:tailEnd type="none" w="med" len="med"/>
            </a:ln>
          </p:spPr>
        </p:sp>
      </p:grpSp>
      <p:sp>
        <p:nvSpPr>
          <p:cNvPr id="79877" name="Text Box 106"/>
          <p:cNvSpPr txBox="1"/>
          <p:nvPr/>
        </p:nvSpPr>
        <p:spPr>
          <a:xfrm>
            <a:off x="2133600" y="6096000"/>
            <a:ext cx="1219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插入前</a:t>
            </a:r>
            <a:endParaRPr lang="zh-CN" altLang="en-US" sz="2400" b="1" dirty="0">
              <a:latin typeface="Times New Roman" panose="02020603050405020304" pitchFamily="18" charset="0"/>
            </a:endParaRPr>
          </a:p>
        </p:txBody>
      </p:sp>
      <p:sp>
        <p:nvSpPr>
          <p:cNvPr id="79878" name="Text Box 107"/>
          <p:cNvSpPr txBox="1"/>
          <p:nvPr/>
        </p:nvSpPr>
        <p:spPr>
          <a:xfrm>
            <a:off x="6033135" y="6096000"/>
            <a:ext cx="1219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sz="2400" b="1" dirty="0">
                <a:latin typeface="Times New Roman" panose="02020603050405020304" pitchFamily="18" charset="0"/>
              </a:rPr>
              <a:t>插入后</a:t>
            </a:r>
            <a:endParaRPr lang="zh-CN" altLang="en-US" sz="2400" b="1"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176530" y="106045"/>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cs typeface="黑体" panose="02010609060101010101" pitchFamily="2" charset="-122"/>
              </a:rPr>
              <a:t>上述过程用</a:t>
            </a:r>
            <a:r>
              <a:rPr lang="en-US" altLang="zh-CN" b="1" dirty="0">
                <a:latin typeface="黑体" panose="02010609060101010101" pitchFamily="2" charset="-122"/>
                <a:ea typeface="黑体" panose="02010609060101010101" pitchFamily="2" charset="-122"/>
                <a:cs typeface="黑体" panose="02010609060101010101" pitchFamily="2" charset="-122"/>
              </a:rPr>
              <a:t>C</a:t>
            </a:r>
            <a:r>
              <a:rPr lang="zh-CN" altLang="en-US" b="1" dirty="0">
                <a:latin typeface="黑体" panose="02010609060101010101" pitchFamily="2" charset="-122"/>
                <a:ea typeface="黑体" panose="02010609060101010101" pitchFamily="2" charset="-122"/>
                <a:cs typeface="黑体" panose="02010609060101010101" pitchFamily="2" charset="-122"/>
              </a:rPr>
              <a:t>语言描述为：</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
        <p:nvSpPr>
          <p:cNvPr id="80899" name="Text Box 3"/>
          <p:cNvSpPr txBox="1"/>
          <p:nvPr/>
        </p:nvSpPr>
        <p:spPr>
          <a:xfrm>
            <a:off x="24130" y="944880"/>
            <a:ext cx="8978265" cy="54775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void InsNode(BiTNode * p ,  BiTNode * r)</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if(p-&gt;Rtag==1)    /* p</a:t>
            </a:r>
            <a:r>
              <a:rPr lang="zh-CN" altLang="en-US" sz="2000" b="1" dirty="0">
                <a:latin typeface="Times New Roman" panose="02020603050405020304" pitchFamily="18" charset="0"/>
              </a:rPr>
              <a:t>无右孩子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r-&gt;RChild=p-&gt;RChild;  /* p</a:t>
            </a:r>
            <a:r>
              <a:rPr lang="zh-CN" altLang="en-US" sz="2000" b="1" dirty="0">
                <a:latin typeface="Times New Roman" panose="02020603050405020304" pitchFamily="18" charset="0"/>
              </a:rPr>
              <a:t>的后继变为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的后继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r-&gt;Rtag=1;</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p-&gt;RChild=r;  /* r</a:t>
            </a:r>
            <a:r>
              <a:rPr lang="zh-CN" altLang="en-US" sz="2000" b="1" dirty="0">
                <a:latin typeface="Times New Roman" panose="02020603050405020304" pitchFamily="18" charset="0"/>
              </a:rPr>
              <a:t>成为</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的右孩子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r-&gt;LChild=p;  /* p</a:t>
            </a:r>
            <a:r>
              <a:rPr lang="zh-CN" altLang="en-US" sz="2000" b="1" dirty="0">
                <a:latin typeface="Times New Roman" panose="02020603050405020304" pitchFamily="18" charset="0"/>
              </a:rPr>
              <a:t>变为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的前驱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r-&gt;Ltag=1;</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else  /* p</a:t>
            </a:r>
            <a:r>
              <a:rPr lang="zh-CN" altLang="en-US" sz="2000" b="1" dirty="0">
                <a:latin typeface="Times New Roman" panose="02020603050405020304" pitchFamily="18" charset="0"/>
              </a:rPr>
              <a:t>有右孩子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78852" name="Group 83"/>
          <p:cNvGrpSpPr/>
          <p:nvPr/>
        </p:nvGrpSpPr>
        <p:grpSpPr>
          <a:xfrm>
            <a:off x="5334000" y="3276600"/>
            <a:ext cx="2743200" cy="2667000"/>
            <a:chOff x="2832" y="1920"/>
            <a:chExt cx="1728" cy="1680"/>
          </a:xfrm>
        </p:grpSpPr>
        <p:sp>
          <p:nvSpPr>
            <p:cNvPr id="78856" name="Freeform 57"/>
            <p:cNvSpPr/>
            <p:nvPr/>
          </p:nvSpPr>
          <p:spPr>
            <a:xfrm>
              <a:off x="3552" y="2976"/>
              <a:ext cx="158" cy="419"/>
            </a:xfrm>
            <a:custGeom>
              <a:avLst/>
              <a:gdLst/>
              <a:ahLst/>
              <a:cxnLst>
                <a:cxn ang="0">
                  <a:pos x="10" y="158"/>
                </a:cxn>
                <a:cxn ang="0">
                  <a:pos x="7" y="199"/>
                </a:cxn>
                <a:cxn ang="0">
                  <a:pos x="4" y="205"/>
                </a:cxn>
                <a:cxn ang="0">
                  <a:pos x="2" y="187"/>
                </a:cxn>
                <a:cxn ang="0">
                  <a:pos x="0" y="129"/>
                </a:cxn>
                <a:cxn ang="0">
                  <a:pos x="1" y="0"/>
                </a:cxn>
              </a:cxnLst>
              <a:pathLst>
                <a:path w="395" h="530">
                  <a:moveTo>
                    <a:pt x="395" y="405"/>
                  </a:moveTo>
                  <a:cubicBezTo>
                    <a:pt x="347" y="447"/>
                    <a:pt x="299" y="490"/>
                    <a:pt x="259" y="510"/>
                  </a:cubicBezTo>
                  <a:cubicBezTo>
                    <a:pt x="219" y="530"/>
                    <a:pt x="187" y="530"/>
                    <a:pt x="155" y="525"/>
                  </a:cubicBezTo>
                  <a:cubicBezTo>
                    <a:pt x="123" y="520"/>
                    <a:pt x="90" y="512"/>
                    <a:pt x="65" y="480"/>
                  </a:cubicBezTo>
                  <a:cubicBezTo>
                    <a:pt x="40" y="448"/>
                    <a:pt x="10" y="410"/>
                    <a:pt x="5" y="330"/>
                  </a:cubicBezTo>
                  <a:cubicBezTo>
                    <a:pt x="0" y="250"/>
                    <a:pt x="17" y="125"/>
                    <a:pt x="35"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8857" name="Freeform 58"/>
            <p:cNvSpPr/>
            <p:nvPr/>
          </p:nvSpPr>
          <p:spPr>
            <a:xfrm>
              <a:off x="3744" y="2112"/>
              <a:ext cx="419" cy="1488"/>
            </a:xfrm>
            <a:custGeom>
              <a:avLst/>
              <a:gdLst/>
              <a:ahLst/>
              <a:cxnLst>
                <a:cxn ang="0">
                  <a:pos x="9" y="1661"/>
                </a:cxn>
                <a:cxn ang="0">
                  <a:pos x="13" y="1904"/>
                </a:cxn>
                <a:cxn ang="0">
                  <a:pos x="15" y="1970"/>
                </a:cxn>
                <a:cxn ang="0">
                  <a:pos x="23" y="1771"/>
                </a:cxn>
                <a:cxn ang="0">
                  <a:pos x="25" y="1328"/>
                </a:cxn>
                <a:cxn ang="0">
                  <a:pos x="23" y="952"/>
                </a:cxn>
                <a:cxn ang="0">
                  <a:pos x="0" y="0"/>
                </a:cxn>
              </a:cxnLst>
              <a:pathLst>
                <a:path w="1046" h="1350">
                  <a:moveTo>
                    <a:pt x="346" y="1125"/>
                  </a:moveTo>
                  <a:cubicBezTo>
                    <a:pt x="400" y="1190"/>
                    <a:pt x="454" y="1255"/>
                    <a:pt x="496" y="1290"/>
                  </a:cubicBezTo>
                  <a:cubicBezTo>
                    <a:pt x="538" y="1325"/>
                    <a:pt x="535" y="1350"/>
                    <a:pt x="600" y="1335"/>
                  </a:cubicBezTo>
                  <a:cubicBezTo>
                    <a:pt x="665" y="1320"/>
                    <a:pt x="826" y="1272"/>
                    <a:pt x="886" y="1200"/>
                  </a:cubicBezTo>
                  <a:cubicBezTo>
                    <a:pt x="946" y="1128"/>
                    <a:pt x="960" y="992"/>
                    <a:pt x="960" y="900"/>
                  </a:cubicBezTo>
                  <a:cubicBezTo>
                    <a:pt x="960" y="808"/>
                    <a:pt x="1046" y="795"/>
                    <a:pt x="886" y="645"/>
                  </a:cubicBezTo>
                  <a:cubicBezTo>
                    <a:pt x="726" y="495"/>
                    <a:pt x="363" y="247"/>
                    <a:pt x="0"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8858" name="Oval 67"/>
            <p:cNvSpPr/>
            <p:nvPr/>
          </p:nvSpPr>
          <p:spPr>
            <a:xfrm>
              <a:off x="3504" y="1920"/>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59" name="Oval 68"/>
            <p:cNvSpPr/>
            <p:nvPr/>
          </p:nvSpPr>
          <p:spPr>
            <a:xfrm>
              <a:off x="3168" y="230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0" name="Oval 69"/>
            <p:cNvSpPr/>
            <p:nvPr/>
          </p:nvSpPr>
          <p:spPr>
            <a:xfrm>
              <a:off x="2832" y="278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1" name="Oval 70"/>
            <p:cNvSpPr/>
            <p:nvPr/>
          </p:nvSpPr>
          <p:spPr>
            <a:xfrm>
              <a:off x="3408" y="278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2" name="Oval 71"/>
            <p:cNvSpPr/>
            <p:nvPr/>
          </p:nvSpPr>
          <p:spPr>
            <a:xfrm>
              <a:off x="3072"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3" name="Oval 72"/>
            <p:cNvSpPr/>
            <p:nvPr/>
          </p:nvSpPr>
          <p:spPr>
            <a:xfrm>
              <a:off x="3648" y="3264"/>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8864" name="Line 73"/>
            <p:cNvSpPr/>
            <p:nvPr/>
          </p:nvSpPr>
          <p:spPr>
            <a:xfrm flipH="1">
              <a:off x="3360" y="2112"/>
              <a:ext cx="192" cy="192"/>
            </a:xfrm>
            <a:prstGeom prst="line">
              <a:avLst/>
            </a:prstGeom>
            <a:ln w="9525" cap="flat" cmpd="sng">
              <a:solidFill>
                <a:schemeClr val="tx1"/>
              </a:solidFill>
              <a:prstDash val="solid"/>
              <a:miter/>
              <a:headEnd type="none" w="med" len="med"/>
              <a:tailEnd type="none" w="med" len="med"/>
            </a:ln>
          </p:spPr>
        </p:sp>
        <p:sp>
          <p:nvSpPr>
            <p:cNvPr id="78865" name="Line 74"/>
            <p:cNvSpPr/>
            <p:nvPr/>
          </p:nvSpPr>
          <p:spPr>
            <a:xfrm flipH="1">
              <a:off x="3024" y="2496"/>
              <a:ext cx="192" cy="288"/>
            </a:xfrm>
            <a:prstGeom prst="line">
              <a:avLst/>
            </a:prstGeom>
            <a:ln w="9525" cap="flat" cmpd="sng">
              <a:solidFill>
                <a:schemeClr val="tx1"/>
              </a:solidFill>
              <a:prstDash val="solid"/>
              <a:miter/>
              <a:headEnd type="none" w="med" len="med"/>
              <a:tailEnd type="none" w="med" len="med"/>
            </a:ln>
          </p:spPr>
        </p:sp>
        <p:sp>
          <p:nvSpPr>
            <p:cNvPr id="78866" name="Line 75"/>
            <p:cNvSpPr/>
            <p:nvPr/>
          </p:nvSpPr>
          <p:spPr>
            <a:xfrm>
              <a:off x="3360" y="2544"/>
              <a:ext cx="144" cy="240"/>
            </a:xfrm>
            <a:prstGeom prst="line">
              <a:avLst/>
            </a:prstGeom>
            <a:ln w="9525" cap="flat" cmpd="sng">
              <a:solidFill>
                <a:schemeClr val="tx1"/>
              </a:solidFill>
              <a:prstDash val="solid"/>
              <a:miter/>
              <a:headEnd type="none" w="med" len="med"/>
              <a:tailEnd type="none" w="med" len="med"/>
            </a:ln>
          </p:spPr>
        </p:sp>
        <p:sp>
          <p:nvSpPr>
            <p:cNvPr id="78867" name="Line 76"/>
            <p:cNvSpPr/>
            <p:nvPr/>
          </p:nvSpPr>
          <p:spPr>
            <a:xfrm flipH="1">
              <a:off x="3216" y="2976"/>
              <a:ext cx="240" cy="288"/>
            </a:xfrm>
            <a:prstGeom prst="line">
              <a:avLst/>
            </a:prstGeom>
            <a:ln w="9525" cap="flat" cmpd="sng">
              <a:solidFill>
                <a:schemeClr val="tx1"/>
              </a:solidFill>
              <a:prstDash val="solid"/>
              <a:miter/>
              <a:headEnd type="none" w="med" len="med"/>
              <a:tailEnd type="none" w="med" len="med"/>
            </a:ln>
          </p:spPr>
        </p:sp>
        <p:sp>
          <p:nvSpPr>
            <p:cNvPr id="78868" name="Line 78"/>
            <p:cNvSpPr/>
            <p:nvPr/>
          </p:nvSpPr>
          <p:spPr>
            <a:xfrm flipH="1">
              <a:off x="3648" y="2544"/>
              <a:ext cx="432" cy="288"/>
            </a:xfrm>
            <a:prstGeom prst="line">
              <a:avLst/>
            </a:prstGeom>
            <a:ln w="9525" cap="flat" cmpd="sng">
              <a:solidFill>
                <a:schemeClr val="tx1"/>
              </a:solidFill>
              <a:prstDash val="solid"/>
              <a:miter/>
              <a:headEnd type="none" w="med" len="med"/>
              <a:tailEnd type="triangle" w="med" len="med"/>
            </a:ln>
          </p:spPr>
        </p:sp>
        <p:sp>
          <p:nvSpPr>
            <p:cNvPr id="78869" name="Line 79"/>
            <p:cNvSpPr/>
            <p:nvPr/>
          </p:nvSpPr>
          <p:spPr>
            <a:xfrm flipH="1">
              <a:off x="3888" y="3120"/>
              <a:ext cx="336" cy="192"/>
            </a:xfrm>
            <a:prstGeom prst="line">
              <a:avLst/>
            </a:prstGeom>
            <a:ln w="9525" cap="flat" cmpd="sng">
              <a:solidFill>
                <a:schemeClr val="tx1"/>
              </a:solidFill>
              <a:prstDash val="solid"/>
              <a:miter/>
              <a:headEnd type="none" w="med" len="med"/>
              <a:tailEnd type="triangle" w="med" len="med"/>
            </a:ln>
          </p:spPr>
        </p:sp>
        <p:sp>
          <p:nvSpPr>
            <p:cNvPr id="78870" name="Text Box 80"/>
            <p:cNvSpPr txBox="1"/>
            <p:nvPr/>
          </p:nvSpPr>
          <p:spPr>
            <a:xfrm>
              <a:off x="4080" y="2352"/>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8871" name="Text Box 81"/>
            <p:cNvSpPr txBox="1"/>
            <p:nvPr/>
          </p:nvSpPr>
          <p:spPr>
            <a:xfrm>
              <a:off x="4224" y="2928"/>
              <a:ext cx="336"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sp>
          <p:nvSpPr>
            <p:cNvPr id="78872" name="Line 82"/>
            <p:cNvSpPr/>
            <p:nvPr/>
          </p:nvSpPr>
          <p:spPr>
            <a:xfrm>
              <a:off x="3648" y="2976"/>
              <a:ext cx="144"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2"/>
          <p:cNvSpPr txBox="1"/>
          <p:nvPr/>
        </p:nvSpPr>
        <p:spPr>
          <a:xfrm>
            <a:off x="0" y="0"/>
            <a:ext cx="9144635" cy="54775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s=p-&gt;RChild;</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while(s-&gt;Ltag==0)</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s=s-&gt;LChild;  /* </a:t>
            </a:r>
            <a:r>
              <a:rPr lang="zh-CN" altLang="en-US" sz="2000" b="1" dirty="0">
                <a:latin typeface="Times New Roman" panose="02020603050405020304" pitchFamily="18" charset="0"/>
              </a:rPr>
              <a:t>查找</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结点的右子树的“最左下端”结点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r-&gt;RChild=p-&gt;RChild;  /* p</a:t>
            </a:r>
            <a:r>
              <a:rPr lang="zh-CN" altLang="en-US" sz="2000" b="1" dirty="0">
                <a:latin typeface="Times New Roman" panose="02020603050405020304" pitchFamily="18" charset="0"/>
              </a:rPr>
              <a:t>的右孩子变为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的右孩子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r-&gt;Rtag=0;</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r-&gt;LChild=p;  /* p</a:t>
            </a:r>
            <a:r>
              <a:rPr lang="zh-CN" altLang="en-US" sz="2000" b="1" dirty="0">
                <a:latin typeface="Times New Roman" panose="02020603050405020304" pitchFamily="18" charset="0"/>
              </a:rPr>
              <a:t>变为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的前驱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r-&gt;Ltag=1;</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p-&gt;RChild=r;  /* r</a:t>
            </a:r>
            <a:r>
              <a:rPr lang="zh-CN" altLang="en-US" sz="2000" b="1" dirty="0">
                <a:latin typeface="Times New Roman" panose="02020603050405020304" pitchFamily="18" charset="0"/>
              </a:rPr>
              <a:t>变为</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的右孩子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s-&gt;LChild=r;  /* r</a:t>
            </a:r>
            <a:r>
              <a:rPr lang="zh-CN" altLang="en-US" sz="2000" b="1" dirty="0">
                <a:latin typeface="Times New Roman" panose="02020603050405020304" pitchFamily="18" charset="0"/>
              </a:rPr>
              <a:t>变为</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原来右子树的“最左下端”结点的前驱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lnSpc>
                <a:spcPct val="100000"/>
              </a:lnSpc>
              <a:spcBef>
                <a:spcPct val="50000"/>
              </a:spcBef>
              <a:buFontTx/>
              <a:buNone/>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p:txBody>
      </p:sp>
      <p:grpSp>
        <p:nvGrpSpPr>
          <p:cNvPr id="79876" name="Group 105"/>
          <p:cNvGrpSpPr/>
          <p:nvPr/>
        </p:nvGrpSpPr>
        <p:grpSpPr>
          <a:xfrm>
            <a:off x="6805295" y="1748155"/>
            <a:ext cx="2209800" cy="2971800"/>
            <a:chOff x="3072" y="2112"/>
            <a:chExt cx="1392" cy="1872"/>
          </a:xfrm>
        </p:grpSpPr>
        <p:sp>
          <p:nvSpPr>
            <p:cNvPr id="79897" name="Freeform 49"/>
            <p:cNvSpPr/>
            <p:nvPr/>
          </p:nvSpPr>
          <p:spPr>
            <a:xfrm>
              <a:off x="3600" y="2976"/>
              <a:ext cx="192" cy="288"/>
            </a:xfrm>
            <a:custGeom>
              <a:avLst/>
              <a:gdLst/>
              <a:ahLst/>
              <a:cxnLst>
                <a:cxn ang="0">
                  <a:pos x="47" y="26"/>
                </a:cxn>
                <a:cxn ang="0">
                  <a:pos x="33" y="32"/>
                </a:cxn>
                <a:cxn ang="0">
                  <a:pos x="6" y="35"/>
                </a:cxn>
                <a:cxn ang="0">
                  <a:pos x="1" y="28"/>
                </a:cxn>
                <a:cxn ang="0">
                  <a:pos x="13" y="0"/>
                </a:cxn>
              </a:cxnLst>
              <a:pathLst>
                <a:path w="307" h="580">
                  <a:moveTo>
                    <a:pt x="307" y="420"/>
                  </a:moveTo>
                  <a:cubicBezTo>
                    <a:pt x="284" y="460"/>
                    <a:pt x="262" y="500"/>
                    <a:pt x="217" y="525"/>
                  </a:cubicBezTo>
                  <a:cubicBezTo>
                    <a:pt x="172" y="550"/>
                    <a:pt x="72" y="580"/>
                    <a:pt x="37" y="570"/>
                  </a:cubicBezTo>
                  <a:cubicBezTo>
                    <a:pt x="2" y="560"/>
                    <a:pt x="0" y="560"/>
                    <a:pt x="7" y="465"/>
                  </a:cubicBezTo>
                  <a:cubicBezTo>
                    <a:pt x="14" y="370"/>
                    <a:pt x="47" y="185"/>
                    <a:pt x="81"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9898" name="Freeform 51"/>
            <p:cNvSpPr/>
            <p:nvPr/>
          </p:nvSpPr>
          <p:spPr>
            <a:xfrm>
              <a:off x="3648" y="3264"/>
              <a:ext cx="192" cy="605"/>
            </a:xfrm>
            <a:custGeom>
              <a:avLst/>
              <a:gdLst/>
              <a:ahLst/>
              <a:cxnLst>
                <a:cxn ang="0">
                  <a:pos x="43" y="126"/>
                </a:cxn>
                <a:cxn ang="0">
                  <a:pos x="26" y="137"/>
                </a:cxn>
                <a:cxn ang="0">
                  <a:pos x="9" y="134"/>
                </a:cxn>
                <a:cxn ang="0">
                  <a:pos x="6" y="121"/>
                </a:cxn>
                <a:cxn ang="0">
                  <a:pos x="45" y="0"/>
                </a:cxn>
              </a:cxnLst>
              <a:pathLst>
                <a:path w="312" h="977">
                  <a:moveTo>
                    <a:pt x="298" y="855"/>
                  </a:moveTo>
                  <a:cubicBezTo>
                    <a:pt x="258" y="887"/>
                    <a:pt x="218" y="920"/>
                    <a:pt x="178" y="930"/>
                  </a:cubicBezTo>
                  <a:cubicBezTo>
                    <a:pt x="138" y="940"/>
                    <a:pt x="81" y="932"/>
                    <a:pt x="58" y="915"/>
                  </a:cubicBezTo>
                  <a:cubicBezTo>
                    <a:pt x="35" y="898"/>
                    <a:pt x="0" y="977"/>
                    <a:pt x="42" y="825"/>
                  </a:cubicBezTo>
                  <a:cubicBezTo>
                    <a:pt x="84" y="673"/>
                    <a:pt x="198" y="336"/>
                    <a:pt x="31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79899" name="Oval 83"/>
            <p:cNvSpPr/>
            <p:nvPr/>
          </p:nvSpPr>
          <p:spPr>
            <a:xfrm>
              <a:off x="3600" y="211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0" name="Oval 84"/>
            <p:cNvSpPr/>
            <p:nvPr/>
          </p:nvSpPr>
          <p:spPr>
            <a:xfrm>
              <a:off x="3312" y="244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1" name="Oval 85"/>
            <p:cNvSpPr/>
            <p:nvPr/>
          </p:nvSpPr>
          <p:spPr>
            <a:xfrm>
              <a:off x="3072" y="283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2" name="Oval 86"/>
            <p:cNvSpPr/>
            <p:nvPr/>
          </p:nvSpPr>
          <p:spPr>
            <a:xfrm>
              <a:off x="3552" y="278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3" name="Oval 87"/>
            <p:cNvSpPr/>
            <p:nvPr/>
          </p:nvSpPr>
          <p:spPr>
            <a:xfrm>
              <a:off x="3792" y="312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4" name="Oval 88"/>
            <p:cNvSpPr/>
            <p:nvPr/>
          </p:nvSpPr>
          <p:spPr>
            <a:xfrm>
              <a:off x="3984" y="34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5" name="Oval 89"/>
            <p:cNvSpPr/>
            <p:nvPr/>
          </p:nvSpPr>
          <p:spPr>
            <a:xfrm>
              <a:off x="3744" y="379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6" name="Oval 90"/>
            <p:cNvSpPr/>
            <p:nvPr/>
          </p:nvSpPr>
          <p:spPr>
            <a:xfrm>
              <a:off x="3360" y="3120"/>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07" name="Line 91"/>
            <p:cNvSpPr/>
            <p:nvPr/>
          </p:nvSpPr>
          <p:spPr>
            <a:xfrm flipH="1">
              <a:off x="3456" y="2256"/>
              <a:ext cx="144" cy="192"/>
            </a:xfrm>
            <a:prstGeom prst="line">
              <a:avLst/>
            </a:prstGeom>
            <a:ln w="9525" cap="flat" cmpd="sng">
              <a:solidFill>
                <a:schemeClr val="tx1"/>
              </a:solidFill>
              <a:prstDash val="solid"/>
              <a:miter/>
              <a:headEnd type="none" w="med" len="med"/>
              <a:tailEnd type="none" w="med" len="med"/>
            </a:ln>
          </p:spPr>
        </p:sp>
        <p:sp>
          <p:nvSpPr>
            <p:cNvPr id="79908" name="Line 92"/>
            <p:cNvSpPr/>
            <p:nvPr/>
          </p:nvSpPr>
          <p:spPr>
            <a:xfrm flipH="1">
              <a:off x="3216" y="2640"/>
              <a:ext cx="144" cy="192"/>
            </a:xfrm>
            <a:prstGeom prst="line">
              <a:avLst/>
            </a:prstGeom>
            <a:ln w="9525" cap="flat" cmpd="sng">
              <a:solidFill>
                <a:schemeClr val="tx1"/>
              </a:solidFill>
              <a:prstDash val="solid"/>
              <a:miter/>
              <a:headEnd type="none" w="med" len="med"/>
              <a:tailEnd type="none" w="med" len="med"/>
            </a:ln>
          </p:spPr>
        </p:sp>
        <p:sp>
          <p:nvSpPr>
            <p:cNvPr id="79909" name="Line 93"/>
            <p:cNvSpPr/>
            <p:nvPr/>
          </p:nvSpPr>
          <p:spPr>
            <a:xfrm>
              <a:off x="3456" y="2640"/>
              <a:ext cx="144" cy="144"/>
            </a:xfrm>
            <a:prstGeom prst="line">
              <a:avLst/>
            </a:prstGeom>
            <a:ln w="9525" cap="flat" cmpd="sng">
              <a:solidFill>
                <a:schemeClr val="tx1"/>
              </a:solidFill>
              <a:prstDash val="solid"/>
              <a:miter/>
              <a:headEnd type="none" w="med" len="med"/>
              <a:tailEnd type="none" w="med" len="med"/>
            </a:ln>
          </p:spPr>
        </p:sp>
        <p:sp>
          <p:nvSpPr>
            <p:cNvPr id="79910" name="Line 94"/>
            <p:cNvSpPr/>
            <p:nvPr/>
          </p:nvSpPr>
          <p:spPr>
            <a:xfrm>
              <a:off x="3696" y="2976"/>
              <a:ext cx="144" cy="192"/>
            </a:xfrm>
            <a:prstGeom prst="line">
              <a:avLst/>
            </a:prstGeom>
            <a:ln w="9525" cap="flat" cmpd="sng">
              <a:solidFill>
                <a:schemeClr val="tx1"/>
              </a:solidFill>
              <a:prstDash val="solid"/>
              <a:miter/>
              <a:headEnd type="none" w="med" len="med"/>
              <a:tailEnd type="none" w="med" len="med"/>
            </a:ln>
          </p:spPr>
        </p:sp>
        <p:sp>
          <p:nvSpPr>
            <p:cNvPr id="79911" name="Line 95"/>
            <p:cNvSpPr/>
            <p:nvPr/>
          </p:nvSpPr>
          <p:spPr>
            <a:xfrm>
              <a:off x="3936" y="3312"/>
              <a:ext cx="96" cy="144"/>
            </a:xfrm>
            <a:prstGeom prst="line">
              <a:avLst/>
            </a:prstGeom>
            <a:ln w="9525" cap="flat" cmpd="sng">
              <a:solidFill>
                <a:schemeClr val="tx1"/>
              </a:solidFill>
              <a:prstDash val="solid"/>
              <a:miter/>
              <a:headEnd type="none" w="med" len="med"/>
              <a:tailEnd type="none" w="med" len="med"/>
            </a:ln>
          </p:spPr>
        </p:sp>
        <p:sp>
          <p:nvSpPr>
            <p:cNvPr id="79912" name="Line 96"/>
            <p:cNvSpPr/>
            <p:nvPr/>
          </p:nvSpPr>
          <p:spPr>
            <a:xfrm flipH="1">
              <a:off x="3888" y="3648"/>
              <a:ext cx="144" cy="144"/>
            </a:xfrm>
            <a:prstGeom prst="line">
              <a:avLst/>
            </a:prstGeom>
            <a:ln w="9525" cap="flat" cmpd="sng">
              <a:solidFill>
                <a:schemeClr val="tx1"/>
              </a:solidFill>
              <a:prstDash val="solid"/>
              <a:miter/>
              <a:headEnd type="none" w="med" len="med"/>
              <a:tailEnd type="none" w="med" len="med"/>
            </a:ln>
          </p:spPr>
        </p:sp>
        <p:sp>
          <p:nvSpPr>
            <p:cNvPr id="79913" name="Line 97"/>
            <p:cNvSpPr/>
            <p:nvPr/>
          </p:nvSpPr>
          <p:spPr>
            <a:xfrm flipH="1">
              <a:off x="3504" y="2976"/>
              <a:ext cx="96" cy="144"/>
            </a:xfrm>
            <a:prstGeom prst="line">
              <a:avLst/>
            </a:prstGeom>
            <a:ln w="9525" cap="flat" cmpd="sng">
              <a:solidFill>
                <a:schemeClr val="tx1"/>
              </a:solidFill>
              <a:prstDash val="solid"/>
              <a:miter/>
              <a:headEnd type="none" w="med" len="med"/>
              <a:tailEnd type="none" w="med" len="med"/>
            </a:ln>
          </p:spPr>
        </p:sp>
        <p:sp>
          <p:nvSpPr>
            <p:cNvPr id="79914" name="Oval 98"/>
            <p:cNvSpPr/>
            <p:nvPr/>
          </p:nvSpPr>
          <p:spPr>
            <a:xfrm>
              <a:off x="4272" y="3792"/>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79915" name="Line 99"/>
            <p:cNvSpPr/>
            <p:nvPr/>
          </p:nvSpPr>
          <p:spPr>
            <a:xfrm flipH="1">
              <a:off x="3984" y="2976"/>
              <a:ext cx="144" cy="144"/>
            </a:xfrm>
            <a:prstGeom prst="line">
              <a:avLst/>
            </a:prstGeom>
            <a:ln w="9525" cap="flat" cmpd="sng">
              <a:solidFill>
                <a:schemeClr val="tx1"/>
              </a:solidFill>
              <a:prstDash val="solid"/>
              <a:miter/>
              <a:headEnd type="none" w="med" len="med"/>
              <a:tailEnd type="triangle" w="med" len="med"/>
            </a:ln>
          </p:spPr>
        </p:sp>
        <p:sp>
          <p:nvSpPr>
            <p:cNvPr id="79916" name="Line 100"/>
            <p:cNvSpPr/>
            <p:nvPr/>
          </p:nvSpPr>
          <p:spPr>
            <a:xfrm flipH="1">
              <a:off x="3744" y="2592"/>
              <a:ext cx="192" cy="192"/>
            </a:xfrm>
            <a:prstGeom prst="line">
              <a:avLst/>
            </a:prstGeom>
            <a:ln w="9525" cap="flat" cmpd="sng">
              <a:solidFill>
                <a:schemeClr val="tx1"/>
              </a:solidFill>
              <a:prstDash val="solid"/>
              <a:miter/>
              <a:headEnd type="none" w="med" len="med"/>
              <a:tailEnd type="triangle" w="med" len="med"/>
            </a:ln>
          </p:spPr>
        </p:sp>
        <p:sp>
          <p:nvSpPr>
            <p:cNvPr id="79917" name="Text Box 101"/>
            <p:cNvSpPr txBox="1"/>
            <p:nvPr/>
          </p:nvSpPr>
          <p:spPr>
            <a:xfrm>
              <a:off x="3936" y="2352"/>
              <a:ext cx="240"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79918" name="Text Box 102"/>
            <p:cNvSpPr txBox="1"/>
            <p:nvPr/>
          </p:nvSpPr>
          <p:spPr>
            <a:xfrm>
              <a:off x="4176" y="2784"/>
              <a:ext cx="192" cy="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sp>
          <p:nvSpPr>
            <p:cNvPr id="79919" name="Line 104"/>
            <p:cNvSpPr/>
            <p:nvPr/>
          </p:nvSpPr>
          <p:spPr>
            <a:xfrm>
              <a:off x="4176" y="3600"/>
              <a:ext cx="144" cy="192"/>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2"/>
          <p:cNvSpPr txBox="1"/>
          <p:nvPr/>
        </p:nvSpPr>
        <p:spPr>
          <a:xfrm>
            <a:off x="0" y="0"/>
            <a:ext cx="81534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）删除结点运算</a:t>
            </a:r>
            <a:endParaRPr lang="zh-CN" altLang="en-US" b="1" dirty="0">
              <a:latin typeface="Times New Roman" panose="02020603050405020304" pitchFamily="18" charset="0"/>
            </a:endParaRPr>
          </a:p>
        </p:txBody>
      </p:sp>
      <p:sp>
        <p:nvSpPr>
          <p:cNvPr id="82947" name="Text Box 3"/>
          <p:cNvSpPr txBox="1"/>
          <p:nvPr/>
        </p:nvSpPr>
        <p:spPr>
          <a:xfrm>
            <a:off x="0" y="659130"/>
            <a:ext cx="9144000"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ts val="0"/>
              </a:spcBef>
              <a:buFontTx/>
              <a:buNone/>
            </a:pPr>
            <a:r>
              <a:rPr lang="en-US" altLang="zh-CN" b="1" dirty="0">
                <a:latin typeface="宋体" panose="02010600030101010101" pitchFamily="2" charset="-122"/>
              </a:rPr>
              <a:t>   </a:t>
            </a:r>
            <a:r>
              <a:rPr lang="en-US" altLang="zh-CN" dirty="0">
                <a:latin typeface="宋体" panose="02010600030101010101" pitchFamily="2" charset="-122"/>
              </a:rPr>
              <a:t> </a:t>
            </a:r>
            <a:r>
              <a:rPr lang="zh-CN" altLang="en-US" dirty="0">
                <a:latin typeface="华文仿宋" panose="02010600040101010101" pitchFamily="2" charset="-122"/>
                <a:ea typeface="华文仿宋" panose="02010600040101010101" pitchFamily="2" charset="-122"/>
              </a:rPr>
              <a:t>与插入操作一样，在线索二叉树中删除一个结点也会破坏原来的线索，所以需要在删除的过程中保持二叉树的线索化。 </a:t>
            </a:r>
            <a:endParaRPr lang="zh-CN" altLang="en-US" dirty="0">
              <a:latin typeface="华文仿宋" panose="02010600040101010101" pitchFamily="2" charset="-122"/>
              <a:ea typeface="华文仿宋" panose="02010600040101010101" pitchFamily="2" charset="-122"/>
            </a:endParaRPr>
          </a:p>
        </p:txBody>
      </p:sp>
      <p:sp>
        <p:nvSpPr>
          <p:cNvPr id="82948" name="Text Box 4"/>
          <p:cNvSpPr txBox="1"/>
          <p:nvPr/>
        </p:nvSpPr>
        <p:spPr>
          <a:xfrm>
            <a:off x="635" y="2883535"/>
            <a:ext cx="91433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在中序线索二叉树中删除结点r的过程为：</a:t>
            </a:r>
            <a:endParaRPr lang="zh-CN" altLang="en-US" b="1" dirty="0">
              <a:latin typeface="Times New Roman" panose="02020603050405020304" pitchFamily="18" charset="0"/>
            </a:endParaRPr>
          </a:p>
        </p:txBody>
      </p:sp>
      <p:grpSp>
        <p:nvGrpSpPr>
          <p:cNvPr id="82949" name="Group 6"/>
          <p:cNvGrpSpPr/>
          <p:nvPr/>
        </p:nvGrpSpPr>
        <p:grpSpPr>
          <a:xfrm>
            <a:off x="4589463" y="3733800"/>
            <a:ext cx="2192337" cy="2016125"/>
            <a:chOff x="5234" y="6656"/>
            <a:chExt cx="2292" cy="2895"/>
          </a:xfrm>
        </p:grpSpPr>
        <p:grpSp>
          <p:nvGrpSpPr>
            <p:cNvPr id="82978" name="Group 7"/>
            <p:cNvGrpSpPr/>
            <p:nvPr/>
          </p:nvGrpSpPr>
          <p:grpSpPr>
            <a:xfrm>
              <a:off x="6568" y="7511"/>
              <a:ext cx="958" cy="675"/>
              <a:chOff x="3794" y="5520"/>
              <a:chExt cx="958" cy="675"/>
            </a:xfrm>
          </p:grpSpPr>
          <p:sp>
            <p:nvSpPr>
              <p:cNvPr id="82999" name="Oval 8"/>
              <p:cNvSpPr/>
              <p:nvPr/>
            </p:nvSpPr>
            <p:spPr>
              <a:xfrm>
                <a:off x="3794" y="6015"/>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83000" name="Group 9"/>
              <p:cNvGrpSpPr/>
              <p:nvPr/>
            </p:nvGrpSpPr>
            <p:grpSpPr>
              <a:xfrm>
                <a:off x="3914" y="5520"/>
                <a:ext cx="838" cy="525"/>
                <a:chOff x="3120" y="5025"/>
                <a:chExt cx="838" cy="525"/>
              </a:xfrm>
            </p:grpSpPr>
            <p:sp>
              <p:nvSpPr>
                <p:cNvPr id="83001" name="Line 10"/>
                <p:cNvSpPr/>
                <p:nvPr/>
              </p:nvSpPr>
              <p:spPr>
                <a:xfrm flipH="1">
                  <a:off x="3120" y="5310"/>
                  <a:ext cx="254" cy="240"/>
                </a:xfrm>
                <a:prstGeom prst="line">
                  <a:avLst/>
                </a:prstGeom>
                <a:ln w="9525" cap="flat" cmpd="sng">
                  <a:solidFill>
                    <a:srgbClr val="000000"/>
                  </a:solidFill>
                  <a:prstDash val="solid"/>
                  <a:headEnd type="none" w="med" len="med"/>
                  <a:tailEnd type="triangle" w="sm" len="lg"/>
                </a:ln>
              </p:spPr>
            </p:sp>
            <p:sp>
              <p:nvSpPr>
                <p:cNvPr id="83002" name="Text Box 11"/>
                <p:cNvSpPr txBox="1"/>
                <p:nvPr/>
              </p:nvSpPr>
              <p:spPr>
                <a:xfrm>
                  <a:off x="3194" y="5025"/>
                  <a:ext cx="764"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r</a:t>
                  </a:r>
                  <a:endParaRPr lang="en-US" altLang="zh-CN" sz="1600" dirty="0">
                    <a:latin typeface="Times New Roman" panose="02020603050405020304" pitchFamily="18" charset="0"/>
                  </a:endParaRPr>
                </a:p>
              </p:txBody>
            </p:sp>
          </p:grpSp>
        </p:grpSp>
        <p:sp>
          <p:nvSpPr>
            <p:cNvPr id="82979" name="Oval 12"/>
            <p:cNvSpPr/>
            <p:nvPr/>
          </p:nvSpPr>
          <p:spPr>
            <a:xfrm>
              <a:off x="5788" y="665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0" name="Oval 13"/>
            <p:cNvSpPr/>
            <p:nvPr/>
          </p:nvSpPr>
          <p:spPr>
            <a:xfrm>
              <a:off x="5480" y="7094"/>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1" name="Oval 14"/>
            <p:cNvSpPr/>
            <p:nvPr/>
          </p:nvSpPr>
          <p:spPr>
            <a:xfrm>
              <a:off x="5234" y="754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2" name="Oval 15"/>
            <p:cNvSpPr/>
            <p:nvPr/>
          </p:nvSpPr>
          <p:spPr>
            <a:xfrm>
              <a:off x="5728" y="754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3" name="Oval 16"/>
            <p:cNvSpPr/>
            <p:nvPr/>
          </p:nvSpPr>
          <p:spPr>
            <a:xfrm>
              <a:off x="5472" y="802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4" name="Oval 17"/>
            <p:cNvSpPr/>
            <p:nvPr/>
          </p:nvSpPr>
          <p:spPr>
            <a:xfrm>
              <a:off x="5952" y="802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5" name="Oval 18"/>
            <p:cNvSpPr/>
            <p:nvPr/>
          </p:nvSpPr>
          <p:spPr>
            <a:xfrm>
              <a:off x="5742" y="847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6" name="Oval 19"/>
            <p:cNvSpPr/>
            <p:nvPr/>
          </p:nvSpPr>
          <p:spPr>
            <a:xfrm>
              <a:off x="6238" y="847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87" name="Line 20"/>
            <p:cNvSpPr/>
            <p:nvPr/>
          </p:nvSpPr>
          <p:spPr>
            <a:xfrm flipH="1">
              <a:off x="5608" y="6806"/>
              <a:ext cx="210" cy="285"/>
            </a:xfrm>
            <a:prstGeom prst="line">
              <a:avLst/>
            </a:prstGeom>
            <a:ln w="9525" cap="flat" cmpd="sng">
              <a:solidFill>
                <a:srgbClr val="000000"/>
              </a:solidFill>
              <a:prstDash val="solid"/>
              <a:headEnd type="none" w="med" len="med"/>
              <a:tailEnd type="none" w="med" len="med"/>
            </a:ln>
          </p:spPr>
        </p:sp>
        <p:sp>
          <p:nvSpPr>
            <p:cNvPr id="82988" name="Line 21"/>
            <p:cNvSpPr/>
            <p:nvPr/>
          </p:nvSpPr>
          <p:spPr>
            <a:xfrm flipH="1">
              <a:off x="5354" y="7256"/>
              <a:ext cx="164" cy="285"/>
            </a:xfrm>
            <a:prstGeom prst="line">
              <a:avLst/>
            </a:prstGeom>
            <a:ln w="9525" cap="flat" cmpd="sng">
              <a:solidFill>
                <a:srgbClr val="000000"/>
              </a:solidFill>
              <a:prstDash val="solid"/>
              <a:headEnd type="none" w="med" len="med"/>
              <a:tailEnd type="none" w="med" len="med"/>
            </a:ln>
          </p:spPr>
        </p:sp>
        <p:sp>
          <p:nvSpPr>
            <p:cNvPr id="82989" name="Line 22"/>
            <p:cNvSpPr/>
            <p:nvPr/>
          </p:nvSpPr>
          <p:spPr>
            <a:xfrm>
              <a:off x="5608" y="7241"/>
              <a:ext cx="196" cy="315"/>
            </a:xfrm>
            <a:prstGeom prst="line">
              <a:avLst/>
            </a:prstGeom>
            <a:ln w="9525" cap="flat" cmpd="sng">
              <a:solidFill>
                <a:srgbClr val="000000"/>
              </a:solidFill>
              <a:prstDash val="solid"/>
              <a:headEnd type="none" w="med" len="med"/>
              <a:tailEnd type="none" w="med" len="med"/>
            </a:ln>
          </p:spPr>
        </p:sp>
        <p:sp>
          <p:nvSpPr>
            <p:cNvPr id="82990" name="Line 23"/>
            <p:cNvSpPr/>
            <p:nvPr/>
          </p:nvSpPr>
          <p:spPr>
            <a:xfrm flipH="1">
              <a:off x="5594" y="7721"/>
              <a:ext cx="164" cy="315"/>
            </a:xfrm>
            <a:prstGeom prst="line">
              <a:avLst/>
            </a:prstGeom>
            <a:ln w="9525" cap="flat" cmpd="sng">
              <a:solidFill>
                <a:srgbClr val="000000"/>
              </a:solidFill>
              <a:prstDash val="solid"/>
              <a:headEnd type="none" w="med" len="med"/>
              <a:tailEnd type="none" w="med" len="med"/>
            </a:ln>
          </p:spPr>
        </p:sp>
        <p:sp>
          <p:nvSpPr>
            <p:cNvPr id="82991" name="Line 24"/>
            <p:cNvSpPr/>
            <p:nvPr/>
          </p:nvSpPr>
          <p:spPr>
            <a:xfrm>
              <a:off x="5864" y="7721"/>
              <a:ext cx="150" cy="300"/>
            </a:xfrm>
            <a:prstGeom prst="line">
              <a:avLst/>
            </a:prstGeom>
            <a:ln w="9525" cap="flat" cmpd="sng">
              <a:solidFill>
                <a:srgbClr val="000000"/>
              </a:solidFill>
              <a:prstDash val="solid"/>
              <a:headEnd type="none" w="med" len="med"/>
              <a:tailEnd type="none" w="med" len="med"/>
            </a:ln>
          </p:spPr>
        </p:sp>
        <p:sp>
          <p:nvSpPr>
            <p:cNvPr id="82992" name="Line 25"/>
            <p:cNvSpPr/>
            <p:nvPr/>
          </p:nvSpPr>
          <p:spPr>
            <a:xfrm flipH="1">
              <a:off x="5878" y="8186"/>
              <a:ext cx="150" cy="300"/>
            </a:xfrm>
            <a:prstGeom prst="line">
              <a:avLst/>
            </a:prstGeom>
            <a:ln w="9525" cap="flat" cmpd="sng">
              <a:solidFill>
                <a:srgbClr val="000000"/>
              </a:solidFill>
              <a:prstDash val="solid"/>
              <a:headEnd type="none" w="med" len="med"/>
              <a:tailEnd type="none" w="med" len="med"/>
            </a:ln>
          </p:spPr>
        </p:sp>
        <p:sp>
          <p:nvSpPr>
            <p:cNvPr id="82993" name="Line 26"/>
            <p:cNvSpPr/>
            <p:nvPr/>
          </p:nvSpPr>
          <p:spPr>
            <a:xfrm>
              <a:off x="6104" y="8171"/>
              <a:ext cx="210" cy="330"/>
            </a:xfrm>
            <a:prstGeom prst="line">
              <a:avLst/>
            </a:prstGeom>
            <a:ln w="9525" cap="flat" cmpd="sng">
              <a:solidFill>
                <a:srgbClr val="000000"/>
              </a:solidFill>
              <a:prstDash val="solid"/>
              <a:headEnd type="none" w="med" len="med"/>
              <a:tailEnd type="none" w="med" len="med"/>
            </a:ln>
          </p:spPr>
        </p:sp>
        <p:grpSp>
          <p:nvGrpSpPr>
            <p:cNvPr id="82994" name="Group 27"/>
            <p:cNvGrpSpPr/>
            <p:nvPr/>
          </p:nvGrpSpPr>
          <p:grpSpPr>
            <a:xfrm>
              <a:off x="5894" y="7016"/>
              <a:ext cx="838" cy="525"/>
              <a:chOff x="3120" y="5025"/>
              <a:chExt cx="838" cy="525"/>
            </a:xfrm>
          </p:grpSpPr>
          <p:sp>
            <p:nvSpPr>
              <p:cNvPr id="82997" name="Line 28"/>
              <p:cNvSpPr/>
              <p:nvPr/>
            </p:nvSpPr>
            <p:spPr>
              <a:xfrm flipH="1">
                <a:off x="3120" y="5310"/>
                <a:ext cx="254" cy="240"/>
              </a:xfrm>
              <a:prstGeom prst="line">
                <a:avLst/>
              </a:prstGeom>
              <a:ln w="9525" cap="flat" cmpd="sng">
                <a:solidFill>
                  <a:srgbClr val="000000"/>
                </a:solidFill>
                <a:prstDash val="solid"/>
                <a:headEnd type="none" w="med" len="med"/>
                <a:tailEnd type="triangle" w="sm" len="lg"/>
              </a:ln>
            </p:spPr>
          </p:sp>
          <p:sp>
            <p:nvSpPr>
              <p:cNvPr id="82998" name="Text Box 29"/>
              <p:cNvSpPr txBox="1"/>
              <p:nvPr/>
            </p:nvSpPr>
            <p:spPr>
              <a:xfrm>
                <a:off x="3194" y="5025"/>
                <a:ext cx="764"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p</a:t>
                </a:r>
                <a:endParaRPr lang="en-US" altLang="zh-CN" sz="1600" dirty="0">
                  <a:latin typeface="Times New Roman" panose="02020603050405020304" pitchFamily="18" charset="0"/>
                </a:endParaRPr>
              </a:p>
            </p:txBody>
          </p:sp>
        </p:grpSp>
        <p:sp>
          <p:nvSpPr>
            <p:cNvPr id="82995" name="Freeform 30"/>
            <p:cNvSpPr/>
            <p:nvPr/>
          </p:nvSpPr>
          <p:spPr>
            <a:xfrm>
              <a:off x="5441" y="7751"/>
              <a:ext cx="393" cy="995"/>
            </a:xfrm>
            <a:custGeom>
              <a:avLst/>
              <a:gdLst/>
              <a:ahLst/>
              <a:cxnLst>
                <a:cxn ang="0">
                  <a:pos x="317" y="855"/>
                </a:cxn>
                <a:cxn ang="0">
                  <a:pos x="243" y="975"/>
                </a:cxn>
                <a:cxn ang="0">
                  <a:pos x="77" y="960"/>
                </a:cxn>
                <a:cxn ang="0">
                  <a:pos x="3" y="765"/>
                </a:cxn>
                <a:cxn ang="0">
                  <a:pos x="93" y="675"/>
                </a:cxn>
                <a:cxn ang="0">
                  <a:pos x="303" y="465"/>
                </a:cxn>
                <a:cxn ang="0">
                  <a:pos x="393" y="0"/>
                </a:cxn>
              </a:cxnLst>
              <a:pathLst>
                <a:path w="393" h="995">
                  <a:moveTo>
                    <a:pt x="317" y="855"/>
                  </a:moveTo>
                  <a:cubicBezTo>
                    <a:pt x="300" y="906"/>
                    <a:pt x="283" y="958"/>
                    <a:pt x="243" y="975"/>
                  </a:cubicBezTo>
                  <a:cubicBezTo>
                    <a:pt x="203" y="992"/>
                    <a:pt x="117" y="995"/>
                    <a:pt x="77" y="960"/>
                  </a:cubicBezTo>
                  <a:cubicBezTo>
                    <a:pt x="37" y="925"/>
                    <a:pt x="0" y="812"/>
                    <a:pt x="3" y="765"/>
                  </a:cubicBezTo>
                  <a:cubicBezTo>
                    <a:pt x="6" y="718"/>
                    <a:pt x="43" y="725"/>
                    <a:pt x="93" y="675"/>
                  </a:cubicBezTo>
                  <a:cubicBezTo>
                    <a:pt x="143" y="625"/>
                    <a:pt x="253" y="578"/>
                    <a:pt x="303" y="465"/>
                  </a:cubicBezTo>
                  <a:cubicBezTo>
                    <a:pt x="353" y="352"/>
                    <a:pt x="373" y="176"/>
                    <a:pt x="393"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82996" name="Text Box 31"/>
            <p:cNvSpPr txBox="1"/>
            <p:nvPr/>
          </p:nvSpPr>
          <p:spPr>
            <a:xfrm>
              <a:off x="5488" y="9041"/>
              <a:ext cx="1570" cy="51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(b) </a:t>
              </a:r>
              <a:r>
                <a:rPr lang="zh-CN" altLang="en-US" sz="1600" dirty="0">
                  <a:latin typeface="Times New Roman" panose="02020603050405020304" pitchFamily="18" charset="0"/>
                </a:rPr>
                <a:t>删除后</a:t>
              </a:r>
              <a:endParaRPr lang="zh-CN" altLang="en-US" sz="1600" dirty="0">
                <a:latin typeface="Times New Roman" panose="02020603050405020304" pitchFamily="18" charset="0"/>
              </a:endParaRPr>
            </a:p>
          </p:txBody>
        </p:sp>
      </p:grpSp>
      <p:grpSp>
        <p:nvGrpSpPr>
          <p:cNvPr id="82950" name="Group 32"/>
          <p:cNvGrpSpPr/>
          <p:nvPr/>
        </p:nvGrpSpPr>
        <p:grpSpPr>
          <a:xfrm>
            <a:off x="2209800" y="3733800"/>
            <a:ext cx="1955800" cy="2089150"/>
            <a:chOff x="2746" y="6656"/>
            <a:chExt cx="2044" cy="3000"/>
          </a:xfrm>
        </p:grpSpPr>
        <p:sp>
          <p:nvSpPr>
            <p:cNvPr id="82951" name="Oval 33"/>
            <p:cNvSpPr/>
            <p:nvPr/>
          </p:nvSpPr>
          <p:spPr>
            <a:xfrm>
              <a:off x="3300" y="665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52" name="Oval 34"/>
            <p:cNvSpPr/>
            <p:nvPr/>
          </p:nvSpPr>
          <p:spPr>
            <a:xfrm>
              <a:off x="2992" y="7094"/>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53" name="Oval 35"/>
            <p:cNvSpPr/>
            <p:nvPr/>
          </p:nvSpPr>
          <p:spPr>
            <a:xfrm>
              <a:off x="2746" y="754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54" name="Oval 36"/>
            <p:cNvSpPr/>
            <p:nvPr/>
          </p:nvSpPr>
          <p:spPr>
            <a:xfrm>
              <a:off x="3240" y="7541"/>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55" name="Line 37"/>
            <p:cNvSpPr/>
            <p:nvPr/>
          </p:nvSpPr>
          <p:spPr>
            <a:xfrm flipH="1">
              <a:off x="3120" y="6806"/>
              <a:ext cx="210" cy="285"/>
            </a:xfrm>
            <a:prstGeom prst="line">
              <a:avLst/>
            </a:prstGeom>
            <a:ln w="9525" cap="flat" cmpd="sng">
              <a:solidFill>
                <a:srgbClr val="000000"/>
              </a:solidFill>
              <a:prstDash val="solid"/>
              <a:headEnd type="none" w="med" len="med"/>
              <a:tailEnd type="none" w="med" len="med"/>
            </a:ln>
          </p:spPr>
        </p:sp>
        <p:sp>
          <p:nvSpPr>
            <p:cNvPr id="82956" name="Line 38"/>
            <p:cNvSpPr/>
            <p:nvPr/>
          </p:nvSpPr>
          <p:spPr>
            <a:xfrm flipH="1">
              <a:off x="2866" y="7256"/>
              <a:ext cx="164" cy="285"/>
            </a:xfrm>
            <a:prstGeom prst="line">
              <a:avLst/>
            </a:prstGeom>
            <a:ln w="9525" cap="flat" cmpd="sng">
              <a:solidFill>
                <a:srgbClr val="000000"/>
              </a:solidFill>
              <a:prstDash val="solid"/>
              <a:headEnd type="none" w="med" len="med"/>
              <a:tailEnd type="none" w="med" len="med"/>
            </a:ln>
          </p:spPr>
        </p:sp>
        <p:sp>
          <p:nvSpPr>
            <p:cNvPr id="82957" name="Line 39"/>
            <p:cNvSpPr/>
            <p:nvPr/>
          </p:nvSpPr>
          <p:spPr>
            <a:xfrm>
              <a:off x="3120" y="7241"/>
              <a:ext cx="196" cy="315"/>
            </a:xfrm>
            <a:prstGeom prst="line">
              <a:avLst/>
            </a:prstGeom>
            <a:ln w="9525" cap="flat" cmpd="sng">
              <a:solidFill>
                <a:srgbClr val="000000"/>
              </a:solidFill>
              <a:prstDash val="solid"/>
              <a:headEnd type="none" w="med" len="med"/>
              <a:tailEnd type="none" w="med" len="med"/>
            </a:ln>
          </p:spPr>
        </p:sp>
        <p:grpSp>
          <p:nvGrpSpPr>
            <p:cNvPr id="82958" name="Group 40"/>
            <p:cNvGrpSpPr/>
            <p:nvPr/>
          </p:nvGrpSpPr>
          <p:grpSpPr>
            <a:xfrm>
              <a:off x="3406" y="7016"/>
              <a:ext cx="838" cy="525"/>
              <a:chOff x="3120" y="5025"/>
              <a:chExt cx="838" cy="525"/>
            </a:xfrm>
          </p:grpSpPr>
          <p:sp>
            <p:nvSpPr>
              <p:cNvPr id="82976" name="Line 41"/>
              <p:cNvSpPr/>
              <p:nvPr/>
            </p:nvSpPr>
            <p:spPr>
              <a:xfrm flipH="1">
                <a:off x="3120" y="5310"/>
                <a:ext cx="254" cy="240"/>
              </a:xfrm>
              <a:prstGeom prst="line">
                <a:avLst/>
              </a:prstGeom>
              <a:ln w="9525" cap="flat" cmpd="sng">
                <a:solidFill>
                  <a:srgbClr val="000000"/>
                </a:solidFill>
                <a:prstDash val="solid"/>
                <a:headEnd type="none" w="med" len="med"/>
                <a:tailEnd type="triangle" w="sm" len="lg"/>
              </a:ln>
            </p:spPr>
          </p:sp>
          <p:sp>
            <p:nvSpPr>
              <p:cNvPr id="82977" name="Text Box 42"/>
              <p:cNvSpPr txBox="1"/>
              <p:nvPr/>
            </p:nvSpPr>
            <p:spPr>
              <a:xfrm>
                <a:off x="3194" y="5025"/>
                <a:ext cx="764"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p</a:t>
                </a:r>
                <a:endParaRPr lang="en-US" altLang="zh-CN" sz="1600" dirty="0">
                  <a:latin typeface="Times New Roman" panose="02020603050405020304" pitchFamily="18" charset="0"/>
                </a:endParaRPr>
              </a:p>
            </p:txBody>
          </p:sp>
        </p:grpSp>
        <p:sp>
          <p:nvSpPr>
            <p:cNvPr id="82959" name="Oval 43"/>
            <p:cNvSpPr/>
            <p:nvPr/>
          </p:nvSpPr>
          <p:spPr>
            <a:xfrm>
              <a:off x="3000" y="800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60" name="Line 44"/>
            <p:cNvSpPr/>
            <p:nvPr/>
          </p:nvSpPr>
          <p:spPr>
            <a:xfrm flipH="1">
              <a:off x="3122" y="7706"/>
              <a:ext cx="164" cy="315"/>
            </a:xfrm>
            <a:prstGeom prst="line">
              <a:avLst/>
            </a:prstGeom>
            <a:ln w="9525" cap="flat" cmpd="sng">
              <a:solidFill>
                <a:srgbClr val="000000"/>
              </a:solidFill>
              <a:prstDash val="solid"/>
              <a:headEnd type="none" w="med" len="med"/>
              <a:tailEnd type="none" w="med" len="med"/>
            </a:ln>
          </p:spPr>
        </p:sp>
        <p:sp>
          <p:nvSpPr>
            <p:cNvPr id="82961" name="Oval 45"/>
            <p:cNvSpPr/>
            <p:nvPr/>
          </p:nvSpPr>
          <p:spPr>
            <a:xfrm>
              <a:off x="3718" y="845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62" name="Oval 46"/>
            <p:cNvSpPr/>
            <p:nvPr/>
          </p:nvSpPr>
          <p:spPr>
            <a:xfrm>
              <a:off x="3508" y="890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63" name="Oval 47"/>
            <p:cNvSpPr/>
            <p:nvPr/>
          </p:nvSpPr>
          <p:spPr>
            <a:xfrm>
              <a:off x="4004" y="8906"/>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sp>
          <p:nvSpPr>
            <p:cNvPr id="82964" name="Line 48"/>
            <p:cNvSpPr/>
            <p:nvPr/>
          </p:nvSpPr>
          <p:spPr>
            <a:xfrm flipH="1">
              <a:off x="3644" y="8621"/>
              <a:ext cx="150" cy="300"/>
            </a:xfrm>
            <a:prstGeom prst="line">
              <a:avLst/>
            </a:prstGeom>
            <a:ln w="9525" cap="flat" cmpd="sng">
              <a:solidFill>
                <a:srgbClr val="000000"/>
              </a:solidFill>
              <a:prstDash val="solid"/>
              <a:headEnd type="none" w="med" len="med"/>
              <a:tailEnd type="none" w="med" len="med"/>
            </a:ln>
          </p:spPr>
        </p:sp>
        <p:sp>
          <p:nvSpPr>
            <p:cNvPr id="82965" name="Line 49"/>
            <p:cNvSpPr/>
            <p:nvPr/>
          </p:nvSpPr>
          <p:spPr>
            <a:xfrm>
              <a:off x="3870" y="8606"/>
              <a:ext cx="210" cy="330"/>
            </a:xfrm>
            <a:prstGeom prst="line">
              <a:avLst/>
            </a:prstGeom>
            <a:ln w="9525" cap="flat" cmpd="sng">
              <a:solidFill>
                <a:srgbClr val="000000"/>
              </a:solidFill>
              <a:prstDash val="solid"/>
              <a:headEnd type="none" w="med" len="med"/>
              <a:tailEnd type="none" w="med" len="med"/>
            </a:ln>
          </p:spPr>
        </p:sp>
        <p:grpSp>
          <p:nvGrpSpPr>
            <p:cNvPr id="82966" name="Group 50"/>
            <p:cNvGrpSpPr/>
            <p:nvPr/>
          </p:nvGrpSpPr>
          <p:grpSpPr>
            <a:xfrm>
              <a:off x="3496" y="7496"/>
              <a:ext cx="958" cy="675"/>
              <a:chOff x="3794" y="5520"/>
              <a:chExt cx="958" cy="675"/>
            </a:xfrm>
          </p:grpSpPr>
          <p:sp>
            <p:nvSpPr>
              <p:cNvPr id="82972" name="Oval 51"/>
              <p:cNvSpPr/>
              <p:nvPr/>
            </p:nvSpPr>
            <p:spPr>
              <a:xfrm>
                <a:off x="3794" y="6015"/>
                <a:ext cx="180" cy="180"/>
              </a:xfrm>
              <a:prstGeom prst="ellipse">
                <a:avLst/>
              </a:prstGeom>
              <a:noFill/>
              <a:ln w="9525" cap="flat" cmpd="sng">
                <a:solidFill>
                  <a:srgbClr val="0000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400" b="1" dirty="0">
                  <a:latin typeface="Times New Roman" panose="02020603050405020304" pitchFamily="18" charset="0"/>
                </a:endParaRPr>
              </a:p>
            </p:txBody>
          </p:sp>
          <p:grpSp>
            <p:nvGrpSpPr>
              <p:cNvPr id="82973" name="Group 52"/>
              <p:cNvGrpSpPr/>
              <p:nvPr/>
            </p:nvGrpSpPr>
            <p:grpSpPr>
              <a:xfrm>
                <a:off x="3914" y="5520"/>
                <a:ext cx="838" cy="525"/>
                <a:chOff x="3120" y="5025"/>
                <a:chExt cx="838" cy="525"/>
              </a:xfrm>
            </p:grpSpPr>
            <p:sp>
              <p:nvSpPr>
                <p:cNvPr id="82974" name="Line 53"/>
                <p:cNvSpPr/>
                <p:nvPr/>
              </p:nvSpPr>
              <p:spPr>
                <a:xfrm flipH="1">
                  <a:off x="3120" y="5310"/>
                  <a:ext cx="254" cy="240"/>
                </a:xfrm>
                <a:prstGeom prst="line">
                  <a:avLst/>
                </a:prstGeom>
                <a:ln w="9525" cap="flat" cmpd="sng">
                  <a:solidFill>
                    <a:srgbClr val="000000"/>
                  </a:solidFill>
                  <a:prstDash val="solid"/>
                  <a:headEnd type="none" w="med" len="med"/>
                  <a:tailEnd type="triangle" w="sm" len="lg"/>
                </a:ln>
              </p:spPr>
            </p:sp>
            <p:sp>
              <p:nvSpPr>
                <p:cNvPr id="82975" name="Text Box 54"/>
                <p:cNvSpPr txBox="1"/>
                <p:nvPr/>
              </p:nvSpPr>
              <p:spPr>
                <a:xfrm>
                  <a:off x="3194" y="5025"/>
                  <a:ext cx="764" cy="43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r</a:t>
                  </a:r>
                  <a:endParaRPr lang="en-US" altLang="zh-CN" sz="1600" dirty="0">
                    <a:latin typeface="Times New Roman" panose="02020603050405020304" pitchFamily="18" charset="0"/>
                  </a:endParaRPr>
                </a:p>
              </p:txBody>
            </p:sp>
          </p:grpSp>
        </p:grpSp>
        <p:sp>
          <p:nvSpPr>
            <p:cNvPr id="82967" name="Line 55"/>
            <p:cNvSpPr/>
            <p:nvPr/>
          </p:nvSpPr>
          <p:spPr>
            <a:xfrm>
              <a:off x="3374" y="7721"/>
              <a:ext cx="196" cy="285"/>
            </a:xfrm>
            <a:prstGeom prst="line">
              <a:avLst/>
            </a:prstGeom>
            <a:ln w="9525" cap="flat" cmpd="sng">
              <a:solidFill>
                <a:srgbClr val="000000"/>
              </a:solidFill>
              <a:prstDash val="solid"/>
              <a:headEnd type="none" w="med" len="med"/>
              <a:tailEnd type="none" w="med" len="med"/>
            </a:ln>
          </p:spPr>
        </p:sp>
        <p:sp>
          <p:nvSpPr>
            <p:cNvPr id="82968" name="Freeform 56"/>
            <p:cNvSpPr/>
            <p:nvPr/>
          </p:nvSpPr>
          <p:spPr>
            <a:xfrm>
              <a:off x="3233" y="7721"/>
              <a:ext cx="307" cy="580"/>
            </a:xfrm>
            <a:custGeom>
              <a:avLst/>
              <a:gdLst/>
              <a:ahLst/>
              <a:cxnLst>
                <a:cxn ang="0">
                  <a:pos x="307" y="420"/>
                </a:cxn>
                <a:cxn ang="0">
                  <a:pos x="217" y="525"/>
                </a:cxn>
                <a:cxn ang="0">
                  <a:pos x="37" y="570"/>
                </a:cxn>
                <a:cxn ang="0">
                  <a:pos x="7" y="465"/>
                </a:cxn>
                <a:cxn ang="0">
                  <a:pos x="81" y="0"/>
                </a:cxn>
              </a:cxnLst>
              <a:pathLst>
                <a:path w="307" h="580">
                  <a:moveTo>
                    <a:pt x="307" y="420"/>
                  </a:moveTo>
                  <a:cubicBezTo>
                    <a:pt x="284" y="460"/>
                    <a:pt x="262" y="500"/>
                    <a:pt x="217" y="525"/>
                  </a:cubicBezTo>
                  <a:cubicBezTo>
                    <a:pt x="172" y="550"/>
                    <a:pt x="72" y="580"/>
                    <a:pt x="37" y="570"/>
                  </a:cubicBezTo>
                  <a:cubicBezTo>
                    <a:pt x="2" y="560"/>
                    <a:pt x="0" y="560"/>
                    <a:pt x="7" y="465"/>
                  </a:cubicBezTo>
                  <a:cubicBezTo>
                    <a:pt x="14" y="370"/>
                    <a:pt x="47" y="185"/>
                    <a:pt x="81"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82969" name="Line 57"/>
            <p:cNvSpPr/>
            <p:nvPr/>
          </p:nvSpPr>
          <p:spPr>
            <a:xfrm>
              <a:off x="3630" y="8156"/>
              <a:ext cx="164" cy="315"/>
            </a:xfrm>
            <a:prstGeom prst="line">
              <a:avLst/>
            </a:prstGeom>
            <a:ln w="9525" cap="flat" cmpd="sng">
              <a:solidFill>
                <a:srgbClr val="000000"/>
              </a:solidFill>
              <a:prstDash val="solid"/>
              <a:headEnd type="none" w="med" len="med"/>
              <a:tailEnd type="none" w="med" len="med"/>
            </a:ln>
          </p:spPr>
        </p:sp>
        <p:sp>
          <p:nvSpPr>
            <p:cNvPr id="82970" name="Freeform 58"/>
            <p:cNvSpPr/>
            <p:nvPr/>
          </p:nvSpPr>
          <p:spPr>
            <a:xfrm>
              <a:off x="3242" y="8216"/>
              <a:ext cx="312" cy="977"/>
            </a:xfrm>
            <a:custGeom>
              <a:avLst/>
              <a:gdLst/>
              <a:ahLst/>
              <a:cxnLst>
                <a:cxn ang="0">
                  <a:pos x="298" y="855"/>
                </a:cxn>
                <a:cxn ang="0">
                  <a:pos x="178" y="930"/>
                </a:cxn>
                <a:cxn ang="0">
                  <a:pos x="58" y="915"/>
                </a:cxn>
                <a:cxn ang="0">
                  <a:pos x="42" y="825"/>
                </a:cxn>
                <a:cxn ang="0">
                  <a:pos x="312" y="0"/>
                </a:cxn>
              </a:cxnLst>
              <a:pathLst>
                <a:path w="312" h="977">
                  <a:moveTo>
                    <a:pt x="298" y="855"/>
                  </a:moveTo>
                  <a:cubicBezTo>
                    <a:pt x="258" y="887"/>
                    <a:pt x="218" y="920"/>
                    <a:pt x="178" y="930"/>
                  </a:cubicBezTo>
                  <a:cubicBezTo>
                    <a:pt x="138" y="940"/>
                    <a:pt x="81" y="932"/>
                    <a:pt x="58" y="915"/>
                  </a:cubicBezTo>
                  <a:cubicBezTo>
                    <a:pt x="35" y="898"/>
                    <a:pt x="0" y="977"/>
                    <a:pt x="42" y="825"/>
                  </a:cubicBezTo>
                  <a:cubicBezTo>
                    <a:pt x="84" y="673"/>
                    <a:pt x="198" y="336"/>
                    <a:pt x="312" y="0"/>
                  </a:cubicBezTo>
                </a:path>
              </a:pathLst>
            </a:custGeom>
            <a:noFill/>
            <a:ln w="9525" cap="flat" cmpd="sng">
              <a:solidFill>
                <a:srgbClr val="000000">
                  <a:alpha val="100000"/>
                </a:srgbClr>
              </a:solidFill>
              <a:prstDash val="dash"/>
              <a:round/>
              <a:headEnd type="none" w="med" len="med"/>
              <a:tailEnd type="triangle" w="sm" len="lg"/>
            </a:ln>
          </p:spPr>
          <p:txBody>
            <a:bodyPr/>
            <a:p>
              <a:endParaRPr lang="zh-CN" altLang="en-US"/>
            </a:p>
          </p:txBody>
        </p:sp>
        <p:sp>
          <p:nvSpPr>
            <p:cNvPr id="82971" name="Text Box 59"/>
            <p:cNvSpPr txBox="1"/>
            <p:nvPr/>
          </p:nvSpPr>
          <p:spPr>
            <a:xfrm>
              <a:off x="3330" y="9146"/>
              <a:ext cx="1460" cy="51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1600" dirty="0">
                  <a:latin typeface="Times New Roman" panose="02020603050405020304" pitchFamily="18" charset="0"/>
                </a:rPr>
                <a:t>(a) )</a:t>
              </a:r>
              <a:r>
                <a:rPr lang="zh-CN" altLang="en-US" sz="1600" dirty="0">
                  <a:latin typeface="Times New Roman" panose="02020603050405020304" pitchFamily="18" charset="0"/>
                </a:rPr>
                <a:t>删除前</a:t>
              </a:r>
              <a:endParaRPr lang="zh-CN" altLang="en-US" sz="1600" dirty="0">
                <a:latin typeface="Times New Roman" panose="02020603050405020304" pitchFamily="18" charset="0"/>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609600" y="930910"/>
            <a:ext cx="792480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600" b="1" dirty="0">
                <a:latin typeface="黑体" panose="02010609060101010101" pitchFamily="2" charset="-122"/>
                <a:ea typeface="黑体" panose="02010609060101010101" pitchFamily="2" charset="-122"/>
                <a:cs typeface="黑体" panose="02010609060101010101" pitchFamily="2" charset="-122"/>
              </a:rPr>
              <a:t>6.4 </a:t>
            </a:r>
            <a:r>
              <a:rPr lang="zh-CN" altLang="en-US" sz="3600" b="1" dirty="0">
                <a:latin typeface="黑体" panose="02010609060101010101" pitchFamily="2" charset="-122"/>
                <a:ea typeface="黑体" panose="02010609060101010101" pitchFamily="2" charset="-122"/>
                <a:cs typeface="黑体" panose="02010609060101010101" pitchFamily="2" charset="-122"/>
              </a:rPr>
              <a:t>树、森林和二叉树的关系</a:t>
            </a:r>
            <a:endParaRPr lang="zh-CN" altLang="en-US" sz="3600" b="1" dirty="0">
              <a:latin typeface="黑体" panose="02010609060101010101" pitchFamily="2" charset="-122"/>
              <a:ea typeface="黑体" panose="02010609060101010101" pitchFamily="2" charset="-122"/>
              <a:cs typeface="黑体" panose="02010609060101010101" pitchFamily="2" charset="-122"/>
            </a:endParaRPr>
          </a:p>
        </p:txBody>
      </p:sp>
      <p:sp>
        <p:nvSpPr>
          <p:cNvPr id="83971" name="Text Box 3"/>
          <p:cNvSpPr txBox="1"/>
          <p:nvPr/>
        </p:nvSpPr>
        <p:spPr>
          <a:xfrm>
            <a:off x="609600" y="2057400"/>
            <a:ext cx="7924800" cy="1814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200000"/>
              </a:lnSpc>
              <a:spcBef>
                <a:spcPts val="0"/>
              </a:spcBef>
              <a:buFontTx/>
              <a:buNone/>
            </a:pPr>
            <a:r>
              <a:rPr lang="en-US" altLang="zh-CN" b="1" dirty="0">
                <a:latin typeface="华文仿宋" panose="02010600040101010101" pitchFamily="2" charset="-122"/>
                <a:ea typeface="华文仿宋" panose="02010600040101010101" pitchFamily="2" charset="-122"/>
                <a:cs typeface="华文仿宋" panose="02010600040101010101" pitchFamily="2" charset="-122"/>
              </a:rPr>
              <a:t>6.4.1.</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树的存储结构</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a:p>
            <a:pPr marL="0" lvl="0" indent="0" eaLnBrk="1" hangingPunct="1">
              <a:lnSpc>
                <a:spcPct val="200000"/>
              </a:lnSpc>
              <a:spcBef>
                <a:spcPts val="0"/>
              </a:spcBef>
              <a:buFontTx/>
              <a:buNone/>
            </a:pPr>
            <a:r>
              <a:rPr lang="en-US" altLang="zh-CN" b="1" dirty="0">
                <a:latin typeface="华文仿宋" panose="02010600040101010101" pitchFamily="2" charset="-122"/>
                <a:ea typeface="华文仿宋" panose="02010600040101010101" pitchFamily="2" charset="-122"/>
                <a:cs typeface="华文仿宋" panose="02010600040101010101" pitchFamily="2" charset="-122"/>
              </a:rPr>
              <a:t>6.4.2.</a:t>
            </a:r>
            <a:r>
              <a:rPr lang="zh-CN" altLang="en-US" b="1" dirty="0">
                <a:latin typeface="华文仿宋" panose="02010600040101010101" pitchFamily="2" charset="-122"/>
                <a:ea typeface="华文仿宋" panose="02010600040101010101" pitchFamily="2" charset="-122"/>
                <a:cs typeface="华文仿宋" panose="02010600040101010101" pitchFamily="2" charset="-122"/>
              </a:rPr>
              <a:t>树、森林与二叉树的转换关系</a:t>
            </a:r>
            <a:endParaRPr lang="zh-CN" altLang="en-US" b="1" dirty="0">
              <a:latin typeface="华文仿宋" panose="02010600040101010101" pitchFamily="2" charset="-122"/>
              <a:ea typeface="华文仿宋" panose="02010600040101010101" pitchFamily="2" charset="-122"/>
              <a:cs typeface="华文仿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635" y="0"/>
            <a:ext cx="9143365"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双亲结点</a:t>
            </a:r>
            <a:r>
              <a:rPr lang="zh-CN" altLang="en-US" dirty="0">
                <a:latin typeface="宋体" panose="02010600030101010101" pitchFamily="2" charset="-122"/>
                <a:ea typeface="宋体" panose="02010600030101010101" pitchFamily="2" charset="-122"/>
                <a:cs typeface="宋体" panose="02010600030101010101" pitchFamily="2" charset="-122"/>
              </a:rPr>
              <a:t>：一个结点的直接前驱称为该结点的双亲结点。上图中</a:t>
            </a: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en-US" dirty="0">
                <a:latin typeface="宋体" panose="02010600030101010101" pitchFamily="2" charset="-122"/>
                <a:ea typeface="宋体" panose="02010600030101010101" pitchFamily="2" charset="-122"/>
                <a:cs typeface="宋体" panose="02010600030101010101" pitchFamily="2" charset="-122"/>
              </a:rPr>
              <a:t>是</a:t>
            </a: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en-US" dirty="0">
                <a:latin typeface="宋体" panose="02010600030101010101" pitchFamily="2" charset="-122"/>
                <a:ea typeface="宋体" panose="02010600030101010101" pitchFamily="2" charset="-122"/>
                <a:cs typeface="宋体" panose="02010600030101010101" pitchFamily="2" charset="-122"/>
              </a:rPr>
              <a:t>的双亲。</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9219" name="Text Box 4"/>
          <p:cNvSpPr txBox="1"/>
          <p:nvPr/>
        </p:nvSpPr>
        <p:spPr>
          <a:xfrm>
            <a:off x="635" y="990600"/>
            <a:ext cx="9144000"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兄弟结点</a:t>
            </a:r>
            <a:r>
              <a:rPr lang="zh-CN" altLang="en-US" dirty="0">
                <a:latin typeface="宋体" panose="02010600030101010101" pitchFamily="2" charset="-122"/>
                <a:ea typeface="宋体" panose="02010600030101010101" pitchFamily="2" charset="-122"/>
                <a:cs typeface="宋体" panose="02010600030101010101" pitchFamily="2" charset="-122"/>
              </a:rPr>
              <a:t>：同一双亲结点的孩子结点之间互称兄弟结点。上图中的结点</a:t>
            </a:r>
            <a:r>
              <a:rPr lang="en-US" altLang="zh-CN" dirty="0">
                <a:latin typeface="宋体" panose="02010600030101010101" pitchFamily="2" charset="-122"/>
                <a:ea typeface="宋体" panose="02010600030101010101" pitchFamily="2" charset="-122"/>
                <a:cs typeface="宋体" panose="02010600030101010101" pitchFamily="2" charset="-122"/>
              </a:rPr>
              <a:t>H</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I</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J</a:t>
            </a:r>
            <a:r>
              <a:rPr lang="zh-CN" altLang="en-US" dirty="0">
                <a:latin typeface="宋体" panose="02010600030101010101" pitchFamily="2" charset="-122"/>
                <a:ea typeface="宋体" panose="02010600030101010101" pitchFamily="2" charset="-122"/>
                <a:cs typeface="宋体" panose="02010600030101010101" pitchFamily="2" charset="-122"/>
              </a:rPr>
              <a:t>互为兄弟结点。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9220" name="Text Box 5"/>
          <p:cNvSpPr txBox="1"/>
          <p:nvPr/>
        </p:nvSpPr>
        <p:spPr>
          <a:xfrm>
            <a:off x="635" y="2914015"/>
            <a:ext cx="9144000"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祖先结点</a:t>
            </a:r>
            <a:r>
              <a:rPr lang="zh-CN" altLang="en-US" dirty="0">
                <a:latin typeface="宋体" panose="02010600030101010101" pitchFamily="2" charset="-122"/>
                <a:ea typeface="宋体" panose="02010600030101010101" pitchFamily="2" charset="-122"/>
                <a:cs typeface="宋体" panose="02010600030101010101" pitchFamily="2" charset="-122"/>
              </a:rPr>
              <a:t>：一个结点的祖先结点是指从根结点到该结点的路径上的所有结点。如结点</a:t>
            </a:r>
            <a:r>
              <a:rPr lang="en-US" altLang="zh-CN" dirty="0">
                <a:latin typeface="宋体" panose="02010600030101010101" pitchFamily="2" charset="-122"/>
                <a:ea typeface="宋体" panose="02010600030101010101" pitchFamily="2" charset="-122"/>
                <a:cs typeface="宋体" panose="02010600030101010101" pitchFamily="2" charset="-122"/>
              </a:rPr>
              <a:t>K</a:t>
            </a:r>
            <a:r>
              <a:rPr lang="zh-CN" altLang="en-US" dirty="0">
                <a:latin typeface="宋体" panose="02010600030101010101" pitchFamily="2" charset="-122"/>
                <a:ea typeface="宋体" panose="02010600030101010101" pitchFamily="2" charset="-122"/>
                <a:cs typeface="宋体" panose="02010600030101010101" pitchFamily="2" charset="-122"/>
              </a:rPr>
              <a:t>的祖先结点是</a:t>
            </a: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E</a:t>
            </a: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9221" name="Text Box 6"/>
          <p:cNvSpPr txBox="1"/>
          <p:nvPr/>
        </p:nvSpPr>
        <p:spPr>
          <a:xfrm>
            <a:off x="635" y="3926840"/>
            <a:ext cx="9144000" cy="953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ts val="0"/>
              </a:spcBef>
              <a:buFontTx/>
              <a:buNone/>
            </a:pP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子孙结点</a:t>
            </a:r>
            <a:r>
              <a:rPr lang="zh-CN" altLang="en-US" dirty="0">
                <a:latin typeface="宋体" panose="02010600030101010101" pitchFamily="2" charset="-122"/>
                <a:ea typeface="宋体" panose="02010600030101010101" pitchFamily="2" charset="-122"/>
                <a:cs typeface="宋体" panose="02010600030101010101" pitchFamily="2" charset="-122"/>
              </a:rPr>
              <a:t>：一个结点的直接后继和间接后继称为该结点的子孙结点。如结点</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en-US" dirty="0">
                <a:latin typeface="宋体" panose="02010600030101010101" pitchFamily="2" charset="-122"/>
                <a:ea typeface="宋体" panose="02010600030101010101" pitchFamily="2" charset="-122"/>
                <a:cs typeface="宋体" panose="02010600030101010101" pitchFamily="2" charset="-122"/>
              </a:rPr>
              <a:t>的子孙是</a:t>
            </a:r>
            <a:r>
              <a:rPr lang="en-US" altLang="zh-CN" dirty="0">
                <a:latin typeface="宋体" panose="02010600030101010101" pitchFamily="2" charset="-122"/>
                <a:ea typeface="宋体" panose="02010600030101010101" pitchFamily="2" charset="-122"/>
                <a:cs typeface="宋体" panose="02010600030101010101" pitchFamily="2" charset="-122"/>
              </a:rPr>
              <a:t>H</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I</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J</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M</a:t>
            </a: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grpSp>
        <p:nvGrpSpPr>
          <p:cNvPr id="7171" name="Group 28"/>
          <p:cNvGrpSpPr/>
          <p:nvPr/>
        </p:nvGrpSpPr>
        <p:grpSpPr>
          <a:xfrm>
            <a:off x="4179570" y="4899025"/>
            <a:ext cx="4824730" cy="1794510"/>
            <a:chOff x="816" y="1296"/>
            <a:chExt cx="3072" cy="1632"/>
          </a:xfrm>
        </p:grpSpPr>
        <p:sp>
          <p:nvSpPr>
            <p:cNvPr id="7173" name="Oval 3"/>
            <p:cNvSpPr/>
            <p:nvPr/>
          </p:nvSpPr>
          <p:spPr>
            <a:xfrm>
              <a:off x="2352" y="1296"/>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A</a:t>
              </a:r>
              <a:endParaRPr lang="en-US" altLang="zh-CN" sz="2400" dirty="0">
                <a:solidFill>
                  <a:schemeClr val="bg1"/>
                </a:solidFill>
                <a:latin typeface="Times New Roman" panose="02020603050405020304" pitchFamily="18" charset="0"/>
              </a:endParaRPr>
            </a:p>
          </p:txBody>
        </p:sp>
        <p:sp>
          <p:nvSpPr>
            <p:cNvPr id="7174" name="Oval 4"/>
            <p:cNvSpPr/>
            <p:nvPr/>
          </p:nvSpPr>
          <p:spPr>
            <a:xfrm>
              <a:off x="1584"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7175" name="Oval 5"/>
            <p:cNvSpPr/>
            <p:nvPr/>
          </p:nvSpPr>
          <p:spPr>
            <a:xfrm>
              <a:off x="2352"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C</a:t>
              </a:r>
              <a:endParaRPr lang="en-US" altLang="zh-CN" sz="2400" dirty="0">
                <a:solidFill>
                  <a:schemeClr val="bg1"/>
                </a:solidFill>
                <a:latin typeface="Times New Roman" panose="02020603050405020304" pitchFamily="18" charset="0"/>
              </a:endParaRPr>
            </a:p>
          </p:txBody>
        </p:sp>
        <p:sp>
          <p:nvSpPr>
            <p:cNvPr id="7176" name="Oval 6"/>
            <p:cNvSpPr/>
            <p:nvPr/>
          </p:nvSpPr>
          <p:spPr>
            <a:xfrm>
              <a:off x="3168" y="172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7177" name="Oval 7"/>
            <p:cNvSpPr/>
            <p:nvPr/>
          </p:nvSpPr>
          <p:spPr>
            <a:xfrm>
              <a:off x="2352"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G</a:t>
              </a:r>
              <a:endParaRPr lang="en-US" altLang="zh-CN" sz="2400" dirty="0">
                <a:solidFill>
                  <a:schemeClr val="bg1"/>
                </a:solidFill>
                <a:latin typeface="Times New Roman" panose="02020603050405020304" pitchFamily="18" charset="0"/>
              </a:endParaRPr>
            </a:p>
          </p:txBody>
        </p:sp>
        <p:sp>
          <p:nvSpPr>
            <p:cNvPr id="7178" name="Oval 8"/>
            <p:cNvSpPr/>
            <p:nvPr/>
          </p:nvSpPr>
          <p:spPr>
            <a:xfrm>
              <a:off x="192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F</a:t>
              </a:r>
              <a:endParaRPr lang="en-US" altLang="zh-CN" sz="2400" dirty="0">
                <a:solidFill>
                  <a:schemeClr val="bg1"/>
                </a:solidFill>
                <a:latin typeface="Times New Roman" panose="02020603050405020304" pitchFamily="18" charset="0"/>
              </a:endParaRPr>
            </a:p>
          </p:txBody>
        </p:sp>
        <p:sp>
          <p:nvSpPr>
            <p:cNvPr id="7179" name="Oval 9"/>
            <p:cNvSpPr/>
            <p:nvPr/>
          </p:nvSpPr>
          <p:spPr>
            <a:xfrm>
              <a:off x="1200"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E</a:t>
              </a:r>
              <a:endParaRPr lang="en-US" altLang="zh-CN" sz="2400" dirty="0">
                <a:solidFill>
                  <a:schemeClr val="bg1"/>
                </a:solidFill>
                <a:latin typeface="Times New Roman" panose="02020603050405020304" pitchFamily="18" charset="0"/>
              </a:endParaRPr>
            </a:p>
          </p:txBody>
        </p:sp>
        <p:sp>
          <p:nvSpPr>
            <p:cNvPr id="7180" name="Oval 10"/>
            <p:cNvSpPr/>
            <p:nvPr/>
          </p:nvSpPr>
          <p:spPr>
            <a:xfrm>
              <a:off x="2736"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H</a:t>
              </a:r>
              <a:endParaRPr lang="en-US" altLang="zh-CN" sz="2400" dirty="0">
                <a:solidFill>
                  <a:schemeClr val="bg1"/>
                </a:solidFill>
                <a:latin typeface="Times New Roman" panose="02020603050405020304" pitchFamily="18" charset="0"/>
              </a:endParaRPr>
            </a:p>
          </p:txBody>
        </p:sp>
        <p:sp>
          <p:nvSpPr>
            <p:cNvPr id="7181" name="Oval 11"/>
            <p:cNvSpPr/>
            <p:nvPr/>
          </p:nvSpPr>
          <p:spPr>
            <a:xfrm>
              <a:off x="316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I</a:t>
              </a:r>
              <a:endParaRPr lang="en-US" altLang="zh-CN" sz="2400" dirty="0">
                <a:solidFill>
                  <a:schemeClr val="bg1"/>
                </a:solidFill>
                <a:latin typeface="Times New Roman" panose="02020603050405020304" pitchFamily="18" charset="0"/>
              </a:endParaRPr>
            </a:p>
          </p:txBody>
        </p:sp>
        <p:sp>
          <p:nvSpPr>
            <p:cNvPr id="7182" name="Oval 12"/>
            <p:cNvSpPr/>
            <p:nvPr/>
          </p:nvSpPr>
          <p:spPr>
            <a:xfrm>
              <a:off x="3648" y="220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J</a:t>
              </a:r>
              <a:endParaRPr lang="en-US" altLang="zh-CN" sz="2400" dirty="0">
                <a:solidFill>
                  <a:schemeClr val="bg1"/>
                </a:solidFill>
                <a:latin typeface="Times New Roman" panose="02020603050405020304" pitchFamily="18" charset="0"/>
              </a:endParaRPr>
            </a:p>
          </p:txBody>
        </p:sp>
        <p:sp>
          <p:nvSpPr>
            <p:cNvPr id="7183" name="Oval 13"/>
            <p:cNvSpPr/>
            <p:nvPr/>
          </p:nvSpPr>
          <p:spPr>
            <a:xfrm>
              <a:off x="81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K</a:t>
              </a:r>
              <a:endParaRPr lang="en-US" altLang="zh-CN" sz="2400" dirty="0">
                <a:solidFill>
                  <a:schemeClr val="bg1"/>
                </a:solidFill>
                <a:latin typeface="Times New Roman" panose="02020603050405020304" pitchFamily="18" charset="0"/>
              </a:endParaRPr>
            </a:p>
          </p:txBody>
        </p:sp>
        <p:sp>
          <p:nvSpPr>
            <p:cNvPr id="7184" name="Oval 14"/>
            <p:cNvSpPr/>
            <p:nvPr/>
          </p:nvSpPr>
          <p:spPr>
            <a:xfrm>
              <a:off x="15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L</a:t>
              </a:r>
              <a:endParaRPr lang="en-US" altLang="zh-CN" sz="2400" dirty="0">
                <a:solidFill>
                  <a:schemeClr val="bg1"/>
                </a:solidFill>
                <a:latin typeface="Times New Roman" panose="02020603050405020304" pitchFamily="18" charset="0"/>
              </a:endParaRPr>
            </a:p>
          </p:txBody>
        </p:sp>
        <p:sp>
          <p:nvSpPr>
            <p:cNvPr id="7185" name="Oval 15"/>
            <p:cNvSpPr/>
            <p:nvPr/>
          </p:nvSpPr>
          <p:spPr>
            <a:xfrm>
              <a:off x="2736" y="2688"/>
              <a:ext cx="240" cy="24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dirty="0">
                  <a:solidFill>
                    <a:schemeClr val="bg1"/>
                  </a:solidFill>
                  <a:latin typeface="Times New Roman" panose="02020603050405020304" pitchFamily="18" charset="0"/>
                </a:rPr>
                <a:t>M</a:t>
              </a:r>
              <a:endParaRPr lang="en-US" altLang="zh-CN" sz="2400" dirty="0">
                <a:solidFill>
                  <a:schemeClr val="bg1"/>
                </a:solidFill>
                <a:latin typeface="Times New Roman" panose="02020603050405020304" pitchFamily="18" charset="0"/>
              </a:endParaRPr>
            </a:p>
          </p:txBody>
        </p:sp>
        <p:sp>
          <p:nvSpPr>
            <p:cNvPr id="7186" name="Line 16"/>
            <p:cNvSpPr/>
            <p:nvPr/>
          </p:nvSpPr>
          <p:spPr>
            <a:xfrm>
              <a:off x="2496" y="1536"/>
              <a:ext cx="0" cy="192"/>
            </a:xfrm>
            <a:prstGeom prst="line">
              <a:avLst/>
            </a:prstGeom>
            <a:ln w="9525" cap="flat" cmpd="sng">
              <a:solidFill>
                <a:schemeClr val="tx1"/>
              </a:solidFill>
              <a:prstDash val="solid"/>
              <a:miter/>
              <a:headEnd type="none" w="med" len="med"/>
              <a:tailEnd type="none" w="med" len="med"/>
            </a:ln>
          </p:spPr>
        </p:sp>
        <p:sp>
          <p:nvSpPr>
            <p:cNvPr id="7187" name="Line 17"/>
            <p:cNvSpPr/>
            <p:nvPr/>
          </p:nvSpPr>
          <p:spPr>
            <a:xfrm>
              <a:off x="2496" y="1968"/>
              <a:ext cx="0" cy="240"/>
            </a:xfrm>
            <a:prstGeom prst="line">
              <a:avLst/>
            </a:prstGeom>
            <a:ln w="9525" cap="flat" cmpd="sng">
              <a:solidFill>
                <a:schemeClr val="tx1"/>
              </a:solidFill>
              <a:prstDash val="solid"/>
              <a:miter/>
              <a:headEnd type="none" w="med" len="med"/>
              <a:tailEnd type="none" w="med" len="med"/>
            </a:ln>
          </p:spPr>
        </p:sp>
        <p:sp>
          <p:nvSpPr>
            <p:cNvPr id="7188" name="Line 18"/>
            <p:cNvSpPr/>
            <p:nvPr/>
          </p:nvSpPr>
          <p:spPr>
            <a:xfrm flipH="1">
              <a:off x="1776" y="1440"/>
              <a:ext cx="576" cy="336"/>
            </a:xfrm>
            <a:prstGeom prst="line">
              <a:avLst/>
            </a:prstGeom>
            <a:ln w="9525" cap="flat" cmpd="sng">
              <a:solidFill>
                <a:schemeClr val="tx1"/>
              </a:solidFill>
              <a:prstDash val="solid"/>
              <a:miter/>
              <a:headEnd type="none" w="med" len="med"/>
              <a:tailEnd type="none" w="med" len="med"/>
            </a:ln>
          </p:spPr>
        </p:sp>
        <p:sp>
          <p:nvSpPr>
            <p:cNvPr id="7189" name="Line 19"/>
            <p:cNvSpPr/>
            <p:nvPr/>
          </p:nvSpPr>
          <p:spPr>
            <a:xfrm>
              <a:off x="2592" y="1440"/>
              <a:ext cx="624" cy="336"/>
            </a:xfrm>
            <a:prstGeom prst="line">
              <a:avLst/>
            </a:prstGeom>
            <a:ln w="9525" cap="flat" cmpd="sng">
              <a:solidFill>
                <a:schemeClr val="tx1"/>
              </a:solidFill>
              <a:prstDash val="solid"/>
              <a:miter/>
              <a:headEnd type="none" w="med" len="med"/>
              <a:tailEnd type="none" w="med" len="med"/>
            </a:ln>
          </p:spPr>
        </p:sp>
        <p:sp>
          <p:nvSpPr>
            <p:cNvPr id="7190" name="Line 20"/>
            <p:cNvSpPr/>
            <p:nvPr/>
          </p:nvSpPr>
          <p:spPr>
            <a:xfrm>
              <a:off x="1824" y="1920"/>
              <a:ext cx="192" cy="288"/>
            </a:xfrm>
            <a:prstGeom prst="line">
              <a:avLst/>
            </a:prstGeom>
            <a:ln w="9525" cap="flat" cmpd="sng">
              <a:solidFill>
                <a:schemeClr val="tx1"/>
              </a:solidFill>
              <a:prstDash val="solid"/>
              <a:miter/>
              <a:headEnd type="none" w="med" len="med"/>
              <a:tailEnd type="none" w="med" len="med"/>
            </a:ln>
          </p:spPr>
        </p:sp>
        <p:sp>
          <p:nvSpPr>
            <p:cNvPr id="7191" name="Line 21"/>
            <p:cNvSpPr/>
            <p:nvPr/>
          </p:nvSpPr>
          <p:spPr>
            <a:xfrm flipH="1">
              <a:off x="1296" y="1872"/>
              <a:ext cx="288" cy="336"/>
            </a:xfrm>
            <a:prstGeom prst="line">
              <a:avLst/>
            </a:prstGeom>
            <a:ln w="9525" cap="flat" cmpd="sng">
              <a:solidFill>
                <a:schemeClr val="tx1"/>
              </a:solidFill>
              <a:prstDash val="solid"/>
              <a:miter/>
              <a:headEnd type="none" w="med" len="med"/>
              <a:tailEnd type="none" w="med" len="med"/>
            </a:ln>
          </p:spPr>
        </p:sp>
        <p:sp>
          <p:nvSpPr>
            <p:cNvPr id="7192" name="Line 22"/>
            <p:cNvSpPr/>
            <p:nvPr/>
          </p:nvSpPr>
          <p:spPr>
            <a:xfrm flipH="1">
              <a:off x="912" y="2400"/>
              <a:ext cx="288" cy="288"/>
            </a:xfrm>
            <a:prstGeom prst="line">
              <a:avLst/>
            </a:prstGeom>
            <a:ln w="9525" cap="flat" cmpd="sng">
              <a:solidFill>
                <a:schemeClr val="tx1"/>
              </a:solidFill>
              <a:prstDash val="solid"/>
              <a:miter/>
              <a:headEnd type="none" w="med" len="med"/>
              <a:tailEnd type="none" w="med" len="med"/>
            </a:ln>
          </p:spPr>
        </p:sp>
        <p:sp>
          <p:nvSpPr>
            <p:cNvPr id="7193" name="Line 23"/>
            <p:cNvSpPr/>
            <p:nvPr/>
          </p:nvSpPr>
          <p:spPr>
            <a:xfrm>
              <a:off x="1440" y="2400"/>
              <a:ext cx="192" cy="288"/>
            </a:xfrm>
            <a:prstGeom prst="line">
              <a:avLst/>
            </a:prstGeom>
            <a:ln w="9525" cap="flat" cmpd="sng">
              <a:solidFill>
                <a:schemeClr val="tx1"/>
              </a:solidFill>
              <a:prstDash val="solid"/>
              <a:miter/>
              <a:headEnd type="none" w="med" len="med"/>
              <a:tailEnd type="none" w="med" len="med"/>
            </a:ln>
          </p:spPr>
        </p:sp>
        <p:sp>
          <p:nvSpPr>
            <p:cNvPr id="7194" name="Line 24"/>
            <p:cNvSpPr/>
            <p:nvPr/>
          </p:nvSpPr>
          <p:spPr>
            <a:xfrm flipH="1">
              <a:off x="2928" y="1920"/>
              <a:ext cx="240" cy="288"/>
            </a:xfrm>
            <a:prstGeom prst="line">
              <a:avLst/>
            </a:prstGeom>
            <a:ln w="9525" cap="flat" cmpd="sng">
              <a:solidFill>
                <a:schemeClr val="tx1"/>
              </a:solidFill>
              <a:prstDash val="solid"/>
              <a:miter/>
              <a:headEnd type="none" w="med" len="med"/>
              <a:tailEnd type="none" w="med" len="med"/>
            </a:ln>
          </p:spPr>
        </p:sp>
        <p:sp>
          <p:nvSpPr>
            <p:cNvPr id="7195" name="Line 25"/>
            <p:cNvSpPr/>
            <p:nvPr/>
          </p:nvSpPr>
          <p:spPr>
            <a:xfrm>
              <a:off x="3312" y="1968"/>
              <a:ext cx="0" cy="240"/>
            </a:xfrm>
            <a:prstGeom prst="line">
              <a:avLst/>
            </a:prstGeom>
            <a:ln w="9525" cap="flat" cmpd="sng">
              <a:solidFill>
                <a:schemeClr val="tx1"/>
              </a:solidFill>
              <a:prstDash val="solid"/>
              <a:miter/>
              <a:headEnd type="none" w="med" len="med"/>
              <a:tailEnd type="none" w="med" len="med"/>
            </a:ln>
          </p:spPr>
        </p:sp>
        <p:sp>
          <p:nvSpPr>
            <p:cNvPr id="7196" name="Line 26"/>
            <p:cNvSpPr/>
            <p:nvPr/>
          </p:nvSpPr>
          <p:spPr>
            <a:xfrm>
              <a:off x="3408" y="1872"/>
              <a:ext cx="336" cy="336"/>
            </a:xfrm>
            <a:prstGeom prst="line">
              <a:avLst/>
            </a:prstGeom>
            <a:ln w="9525" cap="flat" cmpd="sng">
              <a:solidFill>
                <a:schemeClr val="tx1"/>
              </a:solidFill>
              <a:prstDash val="solid"/>
              <a:miter/>
              <a:headEnd type="none" w="med" len="med"/>
              <a:tailEnd type="none" w="med" len="med"/>
            </a:ln>
          </p:spPr>
        </p:sp>
        <p:sp>
          <p:nvSpPr>
            <p:cNvPr id="7197" name="Line 27"/>
            <p:cNvSpPr/>
            <p:nvPr/>
          </p:nvSpPr>
          <p:spPr>
            <a:xfrm>
              <a:off x="2832" y="2448"/>
              <a:ext cx="0" cy="240"/>
            </a:xfrm>
            <a:prstGeom prst="line">
              <a:avLst/>
            </a:prstGeom>
            <a:ln w="9525" cap="flat" cmpd="sng">
              <a:solidFill>
                <a:schemeClr val="tx1"/>
              </a:solidFill>
              <a:prstDash val="solid"/>
              <a:miter/>
              <a:headEnd type="none" w="med" len="med"/>
              <a:tailEnd type="none" w="med" len="med"/>
            </a:ln>
          </p:spPr>
        </p:sp>
      </p:grpSp>
      <p:sp>
        <p:nvSpPr>
          <p:cNvPr id="2" name="文本框 1"/>
          <p:cNvSpPr txBox="1"/>
          <p:nvPr/>
        </p:nvSpPr>
        <p:spPr>
          <a:xfrm>
            <a:off x="635" y="1960880"/>
            <a:ext cx="8909685" cy="953135"/>
          </a:xfrm>
          <a:prstGeom prst="rect">
            <a:avLst/>
          </a:prstGeom>
          <a:noFill/>
        </p:spPr>
        <p:txBody>
          <a:bodyPr wrap="square" rtlCol="0">
            <a:spAutoFit/>
          </a:bodyPr>
          <a:p>
            <a:pPr algn="l" eaLnBrk="1" hangingPunct="1">
              <a:lnSpc>
                <a:spcPct val="100000"/>
              </a:lnSpc>
              <a:spcBef>
                <a:spcPts val="0"/>
              </a:spcBef>
              <a:buClrTx/>
              <a:buSzTx/>
              <a:buFontTx/>
            </a:pPr>
            <a:r>
              <a:rPr lang="zh-CN" altLang="en-US" sz="2800" dirty="0">
                <a:solidFill>
                  <a:srgbClr val="FF0000"/>
                </a:solidFill>
                <a:latin typeface="宋体" panose="02010600030101010101" pitchFamily="2" charset="-122"/>
                <a:cs typeface="宋体" panose="02010600030101010101" pitchFamily="2" charset="-122"/>
              </a:rPr>
              <a:t>堂兄弟</a:t>
            </a:r>
            <a:r>
              <a:rPr lang="zh-CN" altLang="en-US" sz="2800" b="0" dirty="0">
                <a:solidFill>
                  <a:schemeClr val="tx1"/>
                </a:solidFill>
                <a:latin typeface="宋体" panose="02010600030101010101" pitchFamily="2" charset="-122"/>
                <a:cs typeface="宋体" panose="02010600030101010101" pitchFamily="2" charset="-122"/>
              </a:rPr>
              <a:t>:父亲是兄弟关系或堂兄弟关系的节点，如图E、G、H互为堂兄弟</a:t>
            </a:r>
            <a:endParaRPr lang="zh-CN" altLang="en-US" sz="2800" b="0" dirty="0">
              <a:solidFill>
                <a:schemeClr val="tx1"/>
              </a:solidFill>
              <a:latin typeface="宋体" panose="02010600030101010101" pitchFamily="2" charset="-122"/>
              <a:cs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ext Box 2"/>
          <p:cNvSpPr txBox="1"/>
          <p:nvPr/>
        </p:nvSpPr>
        <p:spPr>
          <a:xfrm>
            <a:off x="685800" y="1143000"/>
            <a:ext cx="815340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en-US" altLang="zh-CN" sz="3600" b="1" dirty="0">
                <a:latin typeface="黑体" panose="02010609060101010101" pitchFamily="2" charset="-122"/>
                <a:ea typeface="黑体" panose="02010609060101010101" pitchFamily="2" charset="-122"/>
                <a:cs typeface="黑体" panose="02010609060101010101" pitchFamily="2" charset="-122"/>
              </a:rPr>
              <a:t>6.4.1 </a:t>
            </a:r>
            <a:r>
              <a:rPr lang="zh-CN" altLang="en-US" sz="3600" b="1" dirty="0">
                <a:latin typeface="黑体" panose="02010609060101010101" pitchFamily="2" charset="-122"/>
                <a:ea typeface="黑体" panose="02010609060101010101" pitchFamily="2" charset="-122"/>
                <a:cs typeface="黑体" panose="02010609060101010101" pitchFamily="2" charset="-122"/>
              </a:rPr>
              <a:t>树的存储结构</a:t>
            </a:r>
            <a:endParaRPr lang="zh-CN" altLang="en-US" sz="3600" b="1" dirty="0">
              <a:latin typeface="黑体" panose="02010609060101010101" pitchFamily="2" charset="-122"/>
              <a:ea typeface="黑体" panose="02010609060101010101" pitchFamily="2" charset="-122"/>
              <a:cs typeface="黑体" panose="02010609060101010101" pitchFamily="2" charset="-122"/>
            </a:endParaRPr>
          </a:p>
        </p:txBody>
      </p:sp>
      <p:sp>
        <p:nvSpPr>
          <p:cNvPr id="84995" name="Text Box 3"/>
          <p:cNvSpPr txBox="1"/>
          <p:nvPr/>
        </p:nvSpPr>
        <p:spPr>
          <a:xfrm>
            <a:off x="685800" y="1905000"/>
            <a:ext cx="81534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200000"/>
              </a:lnSpc>
              <a:spcBef>
                <a:spcPts val="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1.</a:t>
            </a:r>
            <a:r>
              <a:rPr lang="zh-CN" altLang="en-US" b="1" dirty="0">
                <a:latin typeface="黑体" panose="02010609060101010101" pitchFamily="2" charset="-122"/>
                <a:ea typeface="黑体" panose="02010609060101010101" pitchFamily="2" charset="-122"/>
                <a:cs typeface="黑体" panose="02010609060101010101" pitchFamily="2" charset="-122"/>
              </a:rPr>
              <a:t>双亲表示法</a:t>
            </a:r>
            <a:endParaRPr lang="zh-CN" altLang="en-US" b="1" dirty="0">
              <a:latin typeface="黑体" panose="02010609060101010101" pitchFamily="2" charset="-122"/>
              <a:ea typeface="黑体" panose="02010609060101010101" pitchFamily="2" charset="-122"/>
              <a:cs typeface="黑体" panose="02010609060101010101" pitchFamily="2" charset="-122"/>
            </a:endParaRPr>
          </a:p>
          <a:p>
            <a:pPr marL="0" lvl="0" indent="0" eaLnBrk="1" hangingPunct="1">
              <a:lnSpc>
                <a:spcPct val="200000"/>
              </a:lnSpc>
              <a:spcBef>
                <a:spcPts val="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2.</a:t>
            </a:r>
            <a:r>
              <a:rPr lang="zh-CN" altLang="en-US" b="1" dirty="0">
                <a:latin typeface="黑体" panose="02010609060101010101" pitchFamily="2" charset="-122"/>
                <a:ea typeface="黑体" panose="02010609060101010101" pitchFamily="2" charset="-122"/>
                <a:cs typeface="黑体" panose="02010609060101010101" pitchFamily="2" charset="-122"/>
              </a:rPr>
              <a:t>孩子表示法</a:t>
            </a:r>
            <a:endParaRPr lang="zh-CN" altLang="en-US" b="1" dirty="0">
              <a:latin typeface="黑体" panose="02010609060101010101" pitchFamily="2" charset="-122"/>
              <a:ea typeface="黑体" panose="02010609060101010101" pitchFamily="2" charset="-122"/>
              <a:cs typeface="黑体" panose="02010609060101010101" pitchFamily="2" charset="-122"/>
            </a:endParaRPr>
          </a:p>
          <a:p>
            <a:pPr marL="0" lvl="0" indent="0" eaLnBrk="1" hangingPunct="1">
              <a:lnSpc>
                <a:spcPct val="200000"/>
              </a:lnSpc>
              <a:spcBef>
                <a:spcPts val="0"/>
              </a:spcBef>
              <a:buFontTx/>
              <a:buNone/>
            </a:pPr>
            <a:r>
              <a:rPr lang="en-US" altLang="zh-CN" b="1" dirty="0">
                <a:latin typeface="黑体" panose="02010609060101010101" pitchFamily="2" charset="-122"/>
                <a:ea typeface="黑体" panose="02010609060101010101" pitchFamily="2" charset="-122"/>
                <a:cs typeface="黑体" panose="02010609060101010101" pitchFamily="2" charset="-122"/>
              </a:rPr>
              <a:t>3.</a:t>
            </a:r>
            <a:r>
              <a:rPr lang="zh-CN" altLang="en-US" b="1" dirty="0">
                <a:latin typeface="黑体" panose="02010609060101010101" pitchFamily="2" charset="-122"/>
                <a:ea typeface="黑体" panose="02010609060101010101" pitchFamily="2" charset="-122"/>
                <a:cs typeface="黑体" panose="02010609060101010101" pitchFamily="2" charset="-122"/>
              </a:rPr>
              <a:t>孩子兄弟表示法</a:t>
            </a:r>
            <a:endParaRPr lang="zh-CN" altLang="en-US" b="1"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0" y="-143510"/>
            <a:ext cx="9144000"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solidFill>
                  <a:schemeClr val="tx1"/>
                </a:solidFill>
                <a:latin typeface="黑体" panose="02010609060101010101" pitchFamily="2" charset="-122"/>
                <a:ea typeface="黑体" panose="02010609060101010101" pitchFamily="2" charset="-122"/>
                <a:cs typeface="黑体" panose="02010609060101010101" pitchFamily="2" charset="-122"/>
              </a:rPr>
              <a:t>1. 双亲表示法</a:t>
            </a:r>
            <a:endParaRPr lang="zh-CN" altLang="en-US" b="1" dirty="0">
              <a:solidFill>
                <a:schemeClr val="tx1"/>
              </a:solidFill>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dirty="0">
                <a:latin typeface="华文仿宋" panose="02010600040101010101" pitchFamily="2" charset="-122"/>
                <a:ea typeface="华文仿宋" panose="02010600040101010101" pitchFamily="2" charset="-122"/>
              </a:rPr>
              <a:t>        用一组连续的空间来存储树中的结点，在保存每个结点的同时附设一个指示器来指示其双亲结点在表中的位置，其结点的结构如下： </a:t>
            </a:r>
            <a:endParaRPr lang="zh-CN" altLang="en-US" dirty="0">
              <a:latin typeface="华文仿宋" panose="02010600040101010101" pitchFamily="2" charset="-122"/>
              <a:ea typeface="华文仿宋" panose="02010600040101010101" pitchFamily="2" charset="-122"/>
            </a:endParaRPr>
          </a:p>
        </p:txBody>
      </p:sp>
      <p:graphicFrame>
        <p:nvGraphicFramePr>
          <p:cNvPr id="78880" name="Group 32"/>
          <p:cNvGraphicFramePr>
            <a:graphicFrameLocks noGrp="1"/>
          </p:cNvGraphicFramePr>
          <p:nvPr>
            <p:custDataLst>
              <p:tags r:id="rId1"/>
            </p:custDataLst>
          </p:nvPr>
        </p:nvGraphicFramePr>
        <p:xfrm>
          <a:off x="2849245" y="2630170"/>
          <a:ext cx="2590800" cy="1016000"/>
        </p:xfrm>
        <a:graphic>
          <a:graphicData uri="http://schemas.openxmlformats.org/drawingml/2006/table">
            <a:tbl>
              <a:tblPr/>
              <a:tblGrid>
                <a:gridCol w="1295400"/>
                <a:gridCol w="1295400"/>
              </a:tblGrid>
              <a:tr h="381000">
                <a:tc gridSpan="2">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        双亲</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558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73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63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Parent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86028" name="Group 174"/>
          <p:cNvGrpSpPr/>
          <p:nvPr/>
        </p:nvGrpSpPr>
        <p:grpSpPr>
          <a:xfrm>
            <a:off x="1062990" y="4195445"/>
            <a:ext cx="1905000" cy="1828800"/>
            <a:chOff x="960" y="2496"/>
            <a:chExt cx="1200" cy="1152"/>
          </a:xfrm>
        </p:grpSpPr>
        <p:sp>
          <p:nvSpPr>
            <p:cNvPr id="86079" name="Line 57"/>
            <p:cNvSpPr/>
            <p:nvPr/>
          </p:nvSpPr>
          <p:spPr>
            <a:xfrm flipH="1">
              <a:off x="1481" y="2682"/>
              <a:ext cx="192" cy="265"/>
            </a:xfrm>
            <a:prstGeom prst="line">
              <a:avLst/>
            </a:prstGeom>
            <a:ln w="9525" cap="flat" cmpd="sng">
              <a:solidFill>
                <a:srgbClr val="000000"/>
              </a:solidFill>
              <a:prstDash val="solid"/>
              <a:headEnd type="none" w="med" len="med"/>
              <a:tailEnd type="none" w="med" len="med"/>
            </a:ln>
          </p:spPr>
        </p:sp>
        <p:sp>
          <p:nvSpPr>
            <p:cNvPr id="86080" name="Line 58"/>
            <p:cNvSpPr/>
            <p:nvPr/>
          </p:nvSpPr>
          <p:spPr>
            <a:xfrm>
              <a:off x="1824" y="2682"/>
              <a:ext cx="192" cy="246"/>
            </a:xfrm>
            <a:prstGeom prst="line">
              <a:avLst/>
            </a:prstGeom>
            <a:ln w="9525" cap="flat" cmpd="sng">
              <a:solidFill>
                <a:srgbClr val="000000"/>
              </a:solidFill>
              <a:prstDash val="solid"/>
              <a:headEnd type="none" w="med" len="med"/>
              <a:tailEnd type="none" w="med" len="med"/>
            </a:ln>
          </p:spPr>
        </p:sp>
        <p:sp>
          <p:nvSpPr>
            <p:cNvPr id="86081" name="Line 59"/>
            <p:cNvSpPr/>
            <p:nvPr/>
          </p:nvSpPr>
          <p:spPr>
            <a:xfrm flipH="1">
              <a:off x="1111" y="3103"/>
              <a:ext cx="274" cy="311"/>
            </a:xfrm>
            <a:prstGeom prst="line">
              <a:avLst/>
            </a:prstGeom>
            <a:ln w="9525" cap="flat" cmpd="sng">
              <a:solidFill>
                <a:srgbClr val="000000"/>
              </a:solidFill>
              <a:prstDash val="solid"/>
              <a:headEnd type="none" w="med" len="med"/>
              <a:tailEnd type="none" w="med" len="med"/>
            </a:ln>
          </p:spPr>
        </p:sp>
        <p:sp>
          <p:nvSpPr>
            <p:cNvPr id="86082" name="Line 60"/>
            <p:cNvSpPr/>
            <p:nvPr/>
          </p:nvSpPr>
          <p:spPr>
            <a:xfrm>
              <a:off x="1440" y="3134"/>
              <a:ext cx="0" cy="296"/>
            </a:xfrm>
            <a:prstGeom prst="line">
              <a:avLst/>
            </a:prstGeom>
            <a:ln w="9525" cap="flat" cmpd="sng">
              <a:solidFill>
                <a:srgbClr val="000000"/>
              </a:solidFill>
              <a:prstDash val="solid"/>
              <a:headEnd type="none" w="med" len="med"/>
              <a:tailEnd type="none" w="med" len="med"/>
            </a:ln>
          </p:spPr>
        </p:sp>
        <p:sp>
          <p:nvSpPr>
            <p:cNvPr id="86083" name="Line 61"/>
            <p:cNvSpPr/>
            <p:nvPr/>
          </p:nvSpPr>
          <p:spPr>
            <a:xfrm>
              <a:off x="1522" y="3056"/>
              <a:ext cx="261" cy="358"/>
            </a:xfrm>
            <a:prstGeom prst="line">
              <a:avLst/>
            </a:prstGeom>
            <a:ln w="9525" cap="flat" cmpd="sng">
              <a:solidFill>
                <a:srgbClr val="000000"/>
              </a:solidFill>
              <a:prstDash val="solid"/>
              <a:headEnd type="none" w="med" len="med"/>
              <a:tailEnd type="none" w="med" len="med"/>
            </a:ln>
          </p:spPr>
        </p:sp>
        <p:sp>
          <p:nvSpPr>
            <p:cNvPr id="86085" name="Oval 64"/>
            <p:cNvSpPr/>
            <p:nvPr/>
          </p:nvSpPr>
          <p:spPr>
            <a:xfrm>
              <a:off x="1632" y="249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86086" name="Oval 65"/>
            <p:cNvSpPr/>
            <p:nvPr/>
          </p:nvSpPr>
          <p:spPr>
            <a:xfrm>
              <a:off x="1344" y="292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86087" name="Oval 66"/>
            <p:cNvSpPr/>
            <p:nvPr/>
          </p:nvSpPr>
          <p:spPr>
            <a:xfrm>
              <a:off x="960" y="340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4</a:t>
              </a:r>
              <a:endParaRPr lang="en-US" altLang="zh-CN" sz="2400" b="1" dirty="0">
                <a:latin typeface="Times New Roman" panose="02020603050405020304" pitchFamily="18" charset="0"/>
              </a:endParaRPr>
            </a:p>
          </p:txBody>
        </p:sp>
        <p:sp>
          <p:nvSpPr>
            <p:cNvPr id="86088" name="Oval 67"/>
            <p:cNvSpPr/>
            <p:nvPr/>
          </p:nvSpPr>
          <p:spPr>
            <a:xfrm>
              <a:off x="1344" y="34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5</a:t>
              </a:r>
              <a:endParaRPr lang="en-US" altLang="zh-CN" sz="2400" b="1" dirty="0">
                <a:latin typeface="Times New Roman" panose="02020603050405020304" pitchFamily="18" charset="0"/>
              </a:endParaRPr>
            </a:p>
          </p:txBody>
        </p:sp>
        <p:sp>
          <p:nvSpPr>
            <p:cNvPr id="86089" name="Oval 68"/>
            <p:cNvSpPr/>
            <p:nvPr/>
          </p:nvSpPr>
          <p:spPr>
            <a:xfrm>
              <a:off x="1728" y="3456"/>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6</a:t>
              </a:r>
              <a:endParaRPr lang="en-US" altLang="zh-CN" sz="2400" b="1" dirty="0">
                <a:latin typeface="Times New Roman" panose="02020603050405020304" pitchFamily="18" charset="0"/>
              </a:endParaRPr>
            </a:p>
          </p:txBody>
        </p:sp>
        <p:sp>
          <p:nvSpPr>
            <p:cNvPr id="86090" name="Oval 69"/>
            <p:cNvSpPr/>
            <p:nvPr/>
          </p:nvSpPr>
          <p:spPr>
            <a:xfrm>
              <a:off x="1968" y="2928"/>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latin typeface="Times New Roman" panose="02020603050405020304" pitchFamily="18" charset="0"/>
                </a:rPr>
                <a:t>3</a:t>
              </a:r>
              <a:endParaRPr lang="en-US" altLang="zh-CN" sz="2400" b="1" dirty="0">
                <a:latin typeface="Times New Roman" panose="02020603050405020304" pitchFamily="18" charset="0"/>
              </a:endParaRPr>
            </a:p>
          </p:txBody>
        </p:sp>
      </p:grpSp>
      <p:grpSp>
        <p:nvGrpSpPr>
          <p:cNvPr id="86029" name="Group 175"/>
          <p:cNvGrpSpPr/>
          <p:nvPr/>
        </p:nvGrpSpPr>
        <p:grpSpPr>
          <a:xfrm>
            <a:off x="4800600" y="3691890"/>
            <a:ext cx="2209800" cy="2741613"/>
            <a:chOff x="3024" y="2208"/>
            <a:chExt cx="1392" cy="1727"/>
          </a:xfrm>
        </p:grpSpPr>
        <p:sp>
          <p:nvSpPr>
            <p:cNvPr id="86047" name="Rectangle 85"/>
            <p:cNvSpPr/>
            <p:nvPr/>
          </p:nvSpPr>
          <p:spPr>
            <a:xfrm>
              <a:off x="3912" y="3666"/>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48" name="Rectangle 84"/>
            <p:cNvSpPr/>
            <p:nvPr/>
          </p:nvSpPr>
          <p:spPr>
            <a:xfrm>
              <a:off x="3456" y="3666"/>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6</a:t>
              </a:r>
              <a:endParaRPr lang="en-US" altLang="zh-CN" sz="1600" b="1" dirty="0">
                <a:latin typeface="Times New Roman" panose="02020603050405020304" pitchFamily="18" charset="0"/>
              </a:endParaRPr>
            </a:p>
          </p:txBody>
        </p:sp>
        <p:sp>
          <p:nvSpPr>
            <p:cNvPr id="86049" name="Rectangle 83"/>
            <p:cNvSpPr/>
            <p:nvPr/>
          </p:nvSpPr>
          <p:spPr>
            <a:xfrm>
              <a:off x="3912" y="3455"/>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0" name="Rectangle 82"/>
            <p:cNvSpPr/>
            <p:nvPr/>
          </p:nvSpPr>
          <p:spPr>
            <a:xfrm>
              <a:off x="3456" y="3455"/>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5</a:t>
              </a:r>
              <a:endParaRPr lang="en-US" altLang="zh-CN" sz="1600" b="1" dirty="0">
                <a:latin typeface="Times New Roman" panose="02020603050405020304" pitchFamily="18" charset="0"/>
              </a:endParaRPr>
            </a:p>
          </p:txBody>
        </p:sp>
        <p:sp>
          <p:nvSpPr>
            <p:cNvPr id="86051" name="Rectangle 81"/>
            <p:cNvSpPr/>
            <p:nvPr/>
          </p:nvSpPr>
          <p:spPr>
            <a:xfrm>
              <a:off x="3912" y="3244"/>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2" name="Rectangle 80"/>
            <p:cNvSpPr/>
            <p:nvPr/>
          </p:nvSpPr>
          <p:spPr>
            <a:xfrm>
              <a:off x="3456" y="3244"/>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4</a:t>
              </a:r>
              <a:endParaRPr lang="en-US" altLang="zh-CN" sz="1600" b="1" dirty="0">
                <a:latin typeface="Times New Roman" panose="02020603050405020304" pitchFamily="18" charset="0"/>
              </a:endParaRPr>
            </a:p>
          </p:txBody>
        </p:sp>
        <p:sp>
          <p:nvSpPr>
            <p:cNvPr id="86053" name="Rectangle 79"/>
            <p:cNvSpPr/>
            <p:nvPr/>
          </p:nvSpPr>
          <p:spPr>
            <a:xfrm>
              <a:off x="3912" y="3033"/>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86054" name="Rectangle 78"/>
            <p:cNvSpPr/>
            <p:nvPr/>
          </p:nvSpPr>
          <p:spPr>
            <a:xfrm>
              <a:off x="3456" y="3033"/>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3</a:t>
              </a:r>
              <a:endParaRPr lang="en-US" altLang="zh-CN" sz="1600" b="1" dirty="0">
                <a:latin typeface="Times New Roman" panose="02020603050405020304" pitchFamily="18" charset="0"/>
              </a:endParaRPr>
            </a:p>
          </p:txBody>
        </p:sp>
        <p:sp>
          <p:nvSpPr>
            <p:cNvPr id="86055" name="Rectangle 77"/>
            <p:cNvSpPr/>
            <p:nvPr/>
          </p:nvSpPr>
          <p:spPr>
            <a:xfrm>
              <a:off x="3912" y="2822"/>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86056" name="Rectangle 76"/>
            <p:cNvSpPr/>
            <p:nvPr/>
          </p:nvSpPr>
          <p:spPr>
            <a:xfrm>
              <a:off x="3456" y="2822"/>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2</a:t>
              </a:r>
              <a:endParaRPr lang="en-US" altLang="zh-CN" sz="1600" b="1" dirty="0">
                <a:latin typeface="Times New Roman" panose="02020603050405020304" pitchFamily="18" charset="0"/>
              </a:endParaRPr>
            </a:p>
          </p:txBody>
        </p:sp>
        <p:sp>
          <p:nvSpPr>
            <p:cNvPr id="86057" name="Rectangle 75"/>
            <p:cNvSpPr/>
            <p:nvPr/>
          </p:nvSpPr>
          <p:spPr>
            <a:xfrm>
              <a:off x="3912" y="2611"/>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8" name="Rectangle 74"/>
            <p:cNvSpPr/>
            <p:nvPr/>
          </p:nvSpPr>
          <p:spPr>
            <a:xfrm>
              <a:off x="3456" y="2611"/>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9" name="Rectangle 73"/>
            <p:cNvSpPr/>
            <p:nvPr/>
          </p:nvSpPr>
          <p:spPr>
            <a:xfrm>
              <a:off x="3912" y="2400"/>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Parent</a:t>
              </a:r>
              <a:endParaRPr lang="en-US" altLang="zh-CN" sz="1600" b="1" dirty="0">
                <a:latin typeface="Times New Roman" panose="02020603050405020304" pitchFamily="18" charset="0"/>
              </a:endParaRPr>
            </a:p>
          </p:txBody>
        </p:sp>
        <p:sp>
          <p:nvSpPr>
            <p:cNvPr id="86060" name="Rectangle 72"/>
            <p:cNvSpPr/>
            <p:nvPr/>
          </p:nvSpPr>
          <p:spPr>
            <a:xfrm>
              <a:off x="3456" y="2400"/>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Data</a:t>
              </a:r>
              <a:endParaRPr lang="en-US" altLang="zh-CN" sz="1600" b="1" dirty="0">
                <a:latin typeface="Times New Roman" panose="02020603050405020304" pitchFamily="18" charset="0"/>
              </a:endParaRPr>
            </a:p>
          </p:txBody>
        </p:sp>
        <p:sp>
          <p:nvSpPr>
            <p:cNvPr id="86061" name="Line 86"/>
            <p:cNvSpPr/>
            <p:nvPr/>
          </p:nvSpPr>
          <p:spPr>
            <a:xfrm>
              <a:off x="3456" y="2400"/>
              <a:ext cx="960" cy="0"/>
            </a:xfrm>
            <a:prstGeom prst="line">
              <a:avLst/>
            </a:prstGeom>
            <a:ln w="28575" cap="sq" cmpd="sng">
              <a:solidFill>
                <a:schemeClr val="tx1"/>
              </a:solidFill>
              <a:prstDash val="solid"/>
              <a:miter/>
              <a:headEnd type="none" w="med" len="med"/>
              <a:tailEnd type="none" w="med" len="med"/>
            </a:ln>
          </p:spPr>
        </p:sp>
        <p:sp>
          <p:nvSpPr>
            <p:cNvPr id="86062" name="Line 87"/>
            <p:cNvSpPr/>
            <p:nvPr/>
          </p:nvSpPr>
          <p:spPr>
            <a:xfrm>
              <a:off x="3456" y="2611"/>
              <a:ext cx="960" cy="0"/>
            </a:xfrm>
            <a:prstGeom prst="line">
              <a:avLst/>
            </a:prstGeom>
            <a:ln w="12700" cap="flat" cmpd="sng">
              <a:solidFill>
                <a:schemeClr val="tx1"/>
              </a:solidFill>
              <a:prstDash val="solid"/>
              <a:miter/>
              <a:headEnd type="none" w="med" len="med"/>
              <a:tailEnd type="none" w="med" len="med"/>
            </a:ln>
          </p:spPr>
        </p:sp>
        <p:sp>
          <p:nvSpPr>
            <p:cNvPr id="86063" name="Line 88"/>
            <p:cNvSpPr/>
            <p:nvPr/>
          </p:nvSpPr>
          <p:spPr>
            <a:xfrm>
              <a:off x="3456" y="2822"/>
              <a:ext cx="960" cy="0"/>
            </a:xfrm>
            <a:prstGeom prst="line">
              <a:avLst/>
            </a:prstGeom>
            <a:ln w="12700" cap="flat" cmpd="sng">
              <a:solidFill>
                <a:schemeClr val="tx1"/>
              </a:solidFill>
              <a:prstDash val="solid"/>
              <a:miter/>
              <a:headEnd type="none" w="med" len="med"/>
              <a:tailEnd type="none" w="med" len="med"/>
            </a:ln>
          </p:spPr>
        </p:sp>
        <p:sp>
          <p:nvSpPr>
            <p:cNvPr id="86064" name="Line 89"/>
            <p:cNvSpPr/>
            <p:nvPr/>
          </p:nvSpPr>
          <p:spPr>
            <a:xfrm>
              <a:off x="3456" y="3033"/>
              <a:ext cx="960" cy="0"/>
            </a:xfrm>
            <a:prstGeom prst="line">
              <a:avLst/>
            </a:prstGeom>
            <a:ln w="12700" cap="flat" cmpd="sng">
              <a:solidFill>
                <a:schemeClr val="tx1"/>
              </a:solidFill>
              <a:prstDash val="solid"/>
              <a:miter/>
              <a:headEnd type="none" w="med" len="med"/>
              <a:tailEnd type="none" w="med" len="med"/>
            </a:ln>
          </p:spPr>
        </p:sp>
        <p:sp>
          <p:nvSpPr>
            <p:cNvPr id="86065" name="Line 90"/>
            <p:cNvSpPr/>
            <p:nvPr/>
          </p:nvSpPr>
          <p:spPr>
            <a:xfrm>
              <a:off x="3456" y="3244"/>
              <a:ext cx="960" cy="0"/>
            </a:xfrm>
            <a:prstGeom prst="line">
              <a:avLst/>
            </a:prstGeom>
            <a:ln w="12700" cap="flat" cmpd="sng">
              <a:solidFill>
                <a:schemeClr val="tx1"/>
              </a:solidFill>
              <a:prstDash val="solid"/>
              <a:miter/>
              <a:headEnd type="none" w="med" len="med"/>
              <a:tailEnd type="none" w="med" len="med"/>
            </a:ln>
          </p:spPr>
        </p:sp>
        <p:sp>
          <p:nvSpPr>
            <p:cNvPr id="86066" name="Line 91"/>
            <p:cNvSpPr/>
            <p:nvPr/>
          </p:nvSpPr>
          <p:spPr>
            <a:xfrm>
              <a:off x="3456" y="3455"/>
              <a:ext cx="960" cy="0"/>
            </a:xfrm>
            <a:prstGeom prst="line">
              <a:avLst/>
            </a:prstGeom>
            <a:ln w="12700" cap="flat" cmpd="sng">
              <a:solidFill>
                <a:schemeClr val="tx1"/>
              </a:solidFill>
              <a:prstDash val="solid"/>
              <a:miter/>
              <a:headEnd type="none" w="med" len="med"/>
              <a:tailEnd type="none" w="med" len="med"/>
            </a:ln>
          </p:spPr>
        </p:sp>
        <p:sp>
          <p:nvSpPr>
            <p:cNvPr id="86067" name="Line 92"/>
            <p:cNvSpPr/>
            <p:nvPr/>
          </p:nvSpPr>
          <p:spPr>
            <a:xfrm>
              <a:off x="3456" y="3666"/>
              <a:ext cx="960" cy="0"/>
            </a:xfrm>
            <a:prstGeom prst="line">
              <a:avLst/>
            </a:prstGeom>
            <a:ln w="12700" cap="flat" cmpd="sng">
              <a:solidFill>
                <a:schemeClr val="tx1"/>
              </a:solidFill>
              <a:prstDash val="solid"/>
              <a:miter/>
              <a:headEnd type="none" w="med" len="med"/>
              <a:tailEnd type="none" w="med" len="med"/>
            </a:ln>
          </p:spPr>
        </p:sp>
        <p:sp>
          <p:nvSpPr>
            <p:cNvPr id="86068" name="Line 93"/>
            <p:cNvSpPr/>
            <p:nvPr/>
          </p:nvSpPr>
          <p:spPr>
            <a:xfrm>
              <a:off x="3456" y="3877"/>
              <a:ext cx="960" cy="0"/>
            </a:xfrm>
            <a:prstGeom prst="line">
              <a:avLst/>
            </a:prstGeom>
            <a:ln w="28575" cap="sq" cmpd="sng">
              <a:solidFill>
                <a:schemeClr val="tx1"/>
              </a:solidFill>
              <a:prstDash val="solid"/>
              <a:miter/>
              <a:headEnd type="none" w="med" len="med"/>
              <a:tailEnd type="none" w="med" len="med"/>
            </a:ln>
          </p:spPr>
        </p:sp>
        <p:sp>
          <p:nvSpPr>
            <p:cNvPr id="86069" name="Line 94"/>
            <p:cNvSpPr/>
            <p:nvPr/>
          </p:nvSpPr>
          <p:spPr>
            <a:xfrm>
              <a:off x="3456" y="2400"/>
              <a:ext cx="0" cy="1477"/>
            </a:xfrm>
            <a:prstGeom prst="line">
              <a:avLst/>
            </a:prstGeom>
            <a:ln w="28575" cap="sq" cmpd="sng">
              <a:solidFill>
                <a:schemeClr val="tx1"/>
              </a:solidFill>
              <a:prstDash val="solid"/>
              <a:miter/>
              <a:headEnd type="none" w="med" len="med"/>
              <a:tailEnd type="none" w="med" len="med"/>
            </a:ln>
          </p:spPr>
        </p:sp>
        <p:sp>
          <p:nvSpPr>
            <p:cNvPr id="86070" name="Line 95"/>
            <p:cNvSpPr/>
            <p:nvPr/>
          </p:nvSpPr>
          <p:spPr>
            <a:xfrm>
              <a:off x="3912" y="2400"/>
              <a:ext cx="0" cy="1477"/>
            </a:xfrm>
            <a:prstGeom prst="line">
              <a:avLst/>
            </a:prstGeom>
            <a:ln w="12700" cap="flat" cmpd="sng">
              <a:solidFill>
                <a:schemeClr val="tx1"/>
              </a:solidFill>
              <a:prstDash val="solid"/>
              <a:miter/>
              <a:headEnd type="none" w="med" len="med"/>
              <a:tailEnd type="none" w="med" len="med"/>
            </a:ln>
          </p:spPr>
        </p:sp>
        <p:sp>
          <p:nvSpPr>
            <p:cNvPr id="86071" name="Line 96"/>
            <p:cNvSpPr/>
            <p:nvPr/>
          </p:nvSpPr>
          <p:spPr>
            <a:xfrm>
              <a:off x="4416" y="2400"/>
              <a:ext cx="0" cy="1477"/>
            </a:xfrm>
            <a:prstGeom prst="line">
              <a:avLst/>
            </a:prstGeom>
            <a:ln w="28575" cap="sq" cmpd="sng">
              <a:solidFill>
                <a:schemeClr val="tx1"/>
              </a:solidFill>
              <a:prstDash val="solid"/>
              <a:miter/>
              <a:headEnd type="none" w="med" len="med"/>
              <a:tailEnd type="none" w="med" len="med"/>
            </a:ln>
          </p:spPr>
        </p:sp>
        <p:sp>
          <p:nvSpPr>
            <p:cNvPr id="86072" name="Rectangle 114"/>
            <p:cNvSpPr/>
            <p:nvPr/>
          </p:nvSpPr>
          <p:spPr>
            <a:xfrm>
              <a:off x="3024" y="3724"/>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sp>
          <p:nvSpPr>
            <p:cNvPr id="86073" name="Rectangle 113"/>
            <p:cNvSpPr/>
            <p:nvPr/>
          </p:nvSpPr>
          <p:spPr>
            <a:xfrm>
              <a:off x="3024" y="3513"/>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86074" name="Rectangle 112"/>
            <p:cNvSpPr/>
            <p:nvPr/>
          </p:nvSpPr>
          <p:spPr>
            <a:xfrm>
              <a:off x="3024" y="3302"/>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86075" name="Rectangle 111"/>
            <p:cNvSpPr/>
            <p:nvPr/>
          </p:nvSpPr>
          <p:spPr>
            <a:xfrm>
              <a:off x="3024" y="3091"/>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86076" name="Rectangle 110"/>
            <p:cNvSpPr/>
            <p:nvPr/>
          </p:nvSpPr>
          <p:spPr>
            <a:xfrm>
              <a:off x="3024" y="2880"/>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86077" name="Rectangle 109"/>
            <p:cNvSpPr/>
            <p:nvPr/>
          </p:nvSpPr>
          <p:spPr>
            <a:xfrm>
              <a:off x="3024" y="2640"/>
              <a:ext cx="432" cy="2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86078" name="Rectangle 108"/>
            <p:cNvSpPr/>
            <p:nvPr/>
          </p:nvSpPr>
          <p:spPr>
            <a:xfrm>
              <a:off x="3024" y="2208"/>
              <a:ext cx="432" cy="43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zh-CN" altLang="en-US" sz="1600" b="1" dirty="0">
                  <a:latin typeface="Times New Roman" panose="02020603050405020304" pitchFamily="18" charset="0"/>
                </a:rPr>
                <a:t>结点序号</a:t>
              </a:r>
              <a:endParaRPr lang="zh-CN" altLang="en-US" sz="1600" b="1" dirty="0">
                <a:latin typeface="Times New Roman" panose="02020603050405020304" pitchFamily="18" charset="0"/>
              </a:endParaRPr>
            </a:p>
          </p:txBody>
        </p:sp>
      </p:grpSp>
      <p:sp>
        <p:nvSpPr>
          <p:cNvPr id="86030" name="Line 115"/>
          <p:cNvSpPr/>
          <p:nvPr/>
        </p:nvSpPr>
        <p:spPr>
          <a:xfrm>
            <a:off x="4800600" y="3935730"/>
            <a:ext cx="685800" cy="0"/>
          </a:xfrm>
          <a:prstGeom prst="line">
            <a:avLst/>
          </a:prstGeom>
          <a:ln w="28575">
            <a:noFill/>
          </a:ln>
        </p:spPr>
      </p:sp>
      <p:sp>
        <p:nvSpPr>
          <p:cNvPr id="86031" name="Line 122"/>
          <p:cNvSpPr/>
          <p:nvPr/>
        </p:nvSpPr>
        <p:spPr>
          <a:xfrm>
            <a:off x="4800600" y="6677343"/>
            <a:ext cx="685800" cy="0"/>
          </a:xfrm>
          <a:prstGeom prst="line">
            <a:avLst/>
          </a:prstGeom>
          <a:ln w="12700">
            <a:noFill/>
          </a:ln>
        </p:spPr>
      </p:sp>
      <p:sp>
        <p:nvSpPr>
          <p:cNvPr id="86032" name="Line 158"/>
          <p:cNvSpPr/>
          <p:nvPr/>
        </p:nvSpPr>
        <p:spPr>
          <a:xfrm>
            <a:off x="3067050" y="4605655"/>
            <a:ext cx="0" cy="334963"/>
          </a:xfrm>
          <a:prstGeom prst="line">
            <a:avLst/>
          </a:prstGeom>
          <a:ln w="28575">
            <a:noFill/>
          </a:ln>
        </p:spPr>
      </p:sp>
      <p:sp>
        <p:nvSpPr>
          <p:cNvPr id="86033" name="Line 123"/>
          <p:cNvSpPr/>
          <p:nvPr/>
        </p:nvSpPr>
        <p:spPr>
          <a:xfrm>
            <a:off x="4800600" y="3935730"/>
            <a:ext cx="0" cy="685800"/>
          </a:xfrm>
          <a:prstGeom prst="line">
            <a:avLst/>
          </a:prstGeom>
          <a:ln w="28575">
            <a:noFill/>
          </a:ln>
        </p:spPr>
      </p:sp>
      <p:sp>
        <p:nvSpPr>
          <p:cNvPr id="86034" name="Line 159"/>
          <p:cNvSpPr/>
          <p:nvPr/>
        </p:nvSpPr>
        <p:spPr>
          <a:xfrm>
            <a:off x="3067050" y="4940618"/>
            <a:ext cx="0" cy="334962"/>
          </a:xfrm>
          <a:prstGeom prst="line">
            <a:avLst/>
          </a:prstGeom>
          <a:ln w="28575">
            <a:noFill/>
          </a:ln>
        </p:spPr>
      </p:sp>
      <p:sp>
        <p:nvSpPr>
          <p:cNvPr id="86035" name="Line 160"/>
          <p:cNvSpPr/>
          <p:nvPr/>
        </p:nvSpPr>
        <p:spPr>
          <a:xfrm>
            <a:off x="5486400" y="5002530"/>
            <a:ext cx="0" cy="334963"/>
          </a:xfrm>
          <a:prstGeom prst="line">
            <a:avLst/>
          </a:prstGeom>
          <a:ln w="28575">
            <a:noFill/>
          </a:ln>
        </p:spPr>
      </p:sp>
      <p:sp>
        <p:nvSpPr>
          <p:cNvPr id="86036" name="Line 124"/>
          <p:cNvSpPr/>
          <p:nvPr/>
        </p:nvSpPr>
        <p:spPr>
          <a:xfrm>
            <a:off x="5486400" y="3935730"/>
            <a:ext cx="0" cy="685800"/>
          </a:xfrm>
          <a:prstGeom prst="line">
            <a:avLst/>
          </a:prstGeom>
          <a:ln w="28575">
            <a:noFill/>
          </a:ln>
        </p:spPr>
      </p:sp>
      <p:sp>
        <p:nvSpPr>
          <p:cNvPr id="86037" name="Line 161"/>
          <p:cNvSpPr/>
          <p:nvPr/>
        </p:nvSpPr>
        <p:spPr>
          <a:xfrm>
            <a:off x="5486400" y="5337493"/>
            <a:ext cx="0" cy="334962"/>
          </a:xfrm>
          <a:prstGeom prst="line">
            <a:avLst/>
          </a:prstGeom>
          <a:ln w="28575">
            <a:noFill/>
          </a:ln>
        </p:spPr>
      </p:sp>
      <p:sp>
        <p:nvSpPr>
          <p:cNvPr id="86038" name="Line 163"/>
          <p:cNvSpPr/>
          <p:nvPr/>
        </p:nvSpPr>
        <p:spPr>
          <a:xfrm>
            <a:off x="3067050" y="4224655"/>
            <a:ext cx="0" cy="381000"/>
          </a:xfrm>
          <a:prstGeom prst="line">
            <a:avLst/>
          </a:prstGeom>
          <a:ln w="28575">
            <a:noFill/>
          </a:ln>
        </p:spPr>
      </p:sp>
      <p:sp>
        <p:nvSpPr>
          <p:cNvPr id="86039" name="Line 164"/>
          <p:cNvSpPr/>
          <p:nvPr/>
        </p:nvSpPr>
        <p:spPr>
          <a:xfrm>
            <a:off x="5486400" y="4621530"/>
            <a:ext cx="0" cy="381000"/>
          </a:xfrm>
          <a:prstGeom prst="line">
            <a:avLst/>
          </a:prstGeom>
          <a:ln w="28575">
            <a:noFill/>
          </a:ln>
        </p:spPr>
      </p:sp>
      <p:sp>
        <p:nvSpPr>
          <p:cNvPr id="86040" name="Line 165"/>
          <p:cNvSpPr/>
          <p:nvPr/>
        </p:nvSpPr>
        <p:spPr>
          <a:xfrm>
            <a:off x="3067050" y="5275580"/>
            <a:ext cx="0" cy="334963"/>
          </a:xfrm>
          <a:prstGeom prst="line">
            <a:avLst/>
          </a:prstGeom>
          <a:ln w="28575">
            <a:noFill/>
          </a:ln>
        </p:spPr>
      </p:sp>
      <p:sp>
        <p:nvSpPr>
          <p:cNvPr id="86041" name="Line 166"/>
          <p:cNvSpPr/>
          <p:nvPr/>
        </p:nvSpPr>
        <p:spPr>
          <a:xfrm>
            <a:off x="5486400" y="5672455"/>
            <a:ext cx="0" cy="334963"/>
          </a:xfrm>
          <a:prstGeom prst="line">
            <a:avLst/>
          </a:prstGeom>
          <a:ln w="28575">
            <a:noFill/>
          </a:ln>
        </p:spPr>
      </p:sp>
      <p:sp>
        <p:nvSpPr>
          <p:cNvPr id="86042" name="Line 167"/>
          <p:cNvSpPr/>
          <p:nvPr/>
        </p:nvSpPr>
        <p:spPr>
          <a:xfrm>
            <a:off x="3067050" y="5610543"/>
            <a:ext cx="0" cy="334962"/>
          </a:xfrm>
          <a:prstGeom prst="line">
            <a:avLst/>
          </a:prstGeom>
          <a:ln w="28575">
            <a:noFill/>
          </a:ln>
        </p:spPr>
      </p:sp>
      <p:sp>
        <p:nvSpPr>
          <p:cNvPr id="86043" name="Line 168"/>
          <p:cNvSpPr/>
          <p:nvPr/>
        </p:nvSpPr>
        <p:spPr>
          <a:xfrm>
            <a:off x="5486400" y="6007418"/>
            <a:ext cx="0" cy="334962"/>
          </a:xfrm>
          <a:prstGeom prst="line">
            <a:avLst/>
          </a:prstGeom>
          <a:ln w="28575">
            <a:noFill/>
          </a:ln>
        </p:spPr>
      </p:sp>
      <p:sp>
        <p:nvSpPr>
          <p:cNvPr id="86044" name="Line 169"/>
          <p:cNvSpPr/>
          <p:nvPr/>
        </p:nvSpPr>
        <p:spPr>
          <a:xfrm>
            <a:off x="4800600" y="6342380"/>
            <a:ext cx="0" cy="334963"/>
          </a:xfrm>
          <a:prstGeom prst="line">
            <a:avLst/>
          </a:prstGeom>
          <a:ln w="28575">
            <a:noFill/>
          </a:ln>
        </p:spPr>
      </p:sp>
      <p:sp>
        <p:nvSpPr>
          <p:cNvPr id="86045" name="Line 170"/>
          <p:cNvSpPr/>
          <p:nvPr/>
        </p:nvSpPr>
        <p:spPr>
          <a:xfrm>
            <a:off x="5486400" y="6342380"/>
            <a:ext cx="0" cy="334963"/>
          </a:xfrm>
          <a:prstGeom prst="line">
            <a:avLst/>
          </a:prstGeom>
          <a:ln w="28575">
            <a:noFill/>
          </a:ln>
        </p:spPr>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2"/>
          <p:cNvSpPr txBox="1"/>
          <p:nvPr/>
        </p:nvSpPr>
        <p:spPr>
          <a:xfrm>
            <a:off x="0" y="245110"/>
            <a:ext cx="9144635" cy="2030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latin typeface="华文仿宋" panose="02010600040101010101" pitchFamily="2" charset="-122"/>
                <a:ea typeface="华文仿宋" panose="02010600040101010101" pitchFamily="2" charset="-122"/>
              </a:rPr>
              <a:t>双亲表示法的优点：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 利用了树中每个结点（根结点除外）只有一个双亲结点的性质，使得</a:t>
            </a:r>
            <a:r>
              <a:rPr lang="zh-CN" altLang="en-US" b="1" dirty="0">
                <a:solidFill>
                  <a:srgbClr val="C00000"/>
                </a:solidFill>
                <a:latin typeface="华文仿宋" panose="02010600040101010101" pitchFamily="2" charset="-122"/>
                <a:ea typeface="华文仿宋" panose="02010600040101010101" pitchFamily="2" charset="-122"/>
              </a:rPr>
              <a:t>查找某个结点的双亲结点非常容易</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
        <p:nvSpPr>
          <p:cNvPr id="87043" name="Text Box 4"/>
          <p:cNvSpPr txBox="1"/>
          <p:nvPr/>
        </p:nvSpPr>
        <p:spPr>
          <a:xfrm>
            <a:off x="0" y="2546350"/>
            <a:ext cx="9144000" cy="11684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双亲表示法的缺点：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宋体" panose="02010600030101010101" pitchFamily="2" charset="-122"/>
              </a:rPr>
              <a:t>    </a:t>
            </a:r>
            <a:r>
              <a:rPr lang="zh-CN" altLang="en-US" dirty="0">
                <a:latin typeface="华文仿宋" panose="02010600040101010101" pitchFamily="2" charset="-122"/>
                <a:ea typeface="华文仿宋" panose="02010600040101010101" pitchFamily="2" charset="-122"/>
              </a:rPr>
              <a:t>在求某个结点的孩子时，需要遍历整个向量，效率低</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0" y="0"/>
            <a:ext cx="82296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Times New Roman" panose="02020603050405020304" pitchFamily="18" charset="0"/>
              </a:rPr>
              <a:t>双亲表示法的形式说明如下：</a:t>
            </a:r>
            <a:endParaRPr lang="zh-CN" altLang="en-US" b="1" dirty="0">
              <a:latin typeface="Times New Roman" panose="02020603050405020304" pitchFamily="18" charset="0"/>
            </a:endParaRPr>
          </a:p>
        </p:txBody>
      </p:sp>
      <p:sp>
        <p:nvSpPr>
          <p:cNvPr id="88067" name="Text Box 3"/>
          <p:cNvSpPr txBox="1"/>
          <p:nvPr/>
        </p:nvSpPr>
        <p:spPr>
          <a:xfrm>
            <a:off x="0" y="648970"/>
            <a:ext cx="9144000" cy="32302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dirty="0">
                <a:latin typeface="Times New Roman" panose="02020603050405020304" pitchFamily="18" charset="0"/>
              </a:rPr>
              <a:t>#define MAX 100</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typedef struct TNode</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DataType data;</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int parent;</a:t>
            </a:r>
            <a:endParaRPr lang="en-US" altLang="zh-CN" sz="2400" dirty="0">
              <a:latin typeface="Times New Roman" panose="02020603050405020304" pitchFamily="18" charset="0"/>
            </a:endParaRPr>
          </a:p>
          <a:p>
            <a:pPr marL="0" lvl="0" indent="0" eaLnBrk="1" hangingPunct="1">
              <a:lnSpc>
                <a:spcPct val="100000"/>
              </a:lnSpc>
              <a:spcBef>
                <a:spcPct val="50000"/>
              </a:spcBef>
              <a:buFontTx/>
              <a:buNone/>
            </a:pPr>
            <a:r>
              <a:rPr lang="en-US" altLang="zh-CN" sz="2400" dirty="0">
                <a:latin typeface="宋体" panose="02010600030101010101" pitchFamily="2" charset="-122"/>
              </a:rPr>
              <a:t>}</a:t>
            </a:r>
            <a:r>
              <a:rPr lang="en-US" altLang="zh-CN" sz="2400" b="1" dirty="0">
                <a:solidFill>
                  <a:srgbClr val="C00000"/>
                </a:solidFill>
                <a:latin typeface="宋体" panose="02010600030101010101" pitchFamily="2" charset="-122"/>
              </a:rPr>
              <a:t>TNode</a:t>
            </a:r>
            <a:r>
              <a:rPr lang="en-US" altLang="zh-CN" sz="2400" dirty="0">
                <a:latin typeface="宋体" panose="02010600030101010101" pitchFamily="2" charset="-12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节点</a:t>
            </a:r>
            <a:endParaRPr lang="zh-CN" altLang="en-US" sz="2400" dirty="0">
              <a:latin typeface="Times New Roman" panose="02020603050405020304" pitchFamily="18" charset="0"/>
            </a:endParaRPr>
          </a:p>
        </p:txBody>
      </p:sp>
      <p:sp>
        <p:nvSpPr>
          <p:cNvPr id="89091" name="Text Box 3"/>
          <p:cNvSpPr txBox="1"/>
          <p:nvPr/>
        </p:nvSpPr>
        <p:spPr>
          <a:xfrm>
            <a:off x="0" y="4023360"/>
            <a:ext cx="7315200" cy="2676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400" dirty="0">
                <a:latin typeface="Times New Roman" panose="02020603050405020304" pitchFamily="18" charset="0"/>
              </a:rPr>
              <a:t>typedef struct </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a:t>
            </a:r>
            <a:r>
              <a:rPr lang="en-US" altLang="zh-CN" sz="2400" b="1" dirty="0">
                <a:solidFill>
                  <a:srgbClr val="C00000"/>
                </a:solidFill>
                <a:latin typeface="Times New Roman" panose="02020603050405020304" pitchFamily="18" charset="0"/>
              </a:rPr>
              <a:t>TNode</a:t>
            </a:r>
            <a:r>
              <a:rPr lang="en-US" altLang="zh-CN" sz="2400" dirty="0">
                <a:latin typeface="Times New Roman" panose="02020603050405020304" pitchFamily="18" charset="0"/>
              </a:rPr>
              <a:t> tree[MAX]; </a:t>
            </a:r>
            <a:endParaRPr lang="en-US" altLang="zh-CN" sz="24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400" dirty="0">
                <a:latin typeface="Times New Roman" panose="02020603050405020304" pitchFamily="18" charset="0"/>
              </a:rPr>
              <a:t>     int nodenum; /*</a:t>
            </a:r>
            <a:r>
              <a:rPr lang="zh-CN" altLang="en-US" sz="2400" dirty="0">
                <a:latin typeface="Times New Roman" panose="02020603050405020304" pitchFamily="18" charset="0"/>
              </a:rPr>
              <a:t>结点数*</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lvl="0" indent="0" eaLnBrk="1" hangingPunct="1">
              <a:lnSpc>
                <a:spcPct val="100000"/>
              </a:lnSpc>
              <a:spcBef>
                <a:spcPct val="50000"/>
              </a:spcBef>
              <a:buFontTx/>
              <a:buNone/>
            </a:pPr>
            <a:r>
              <a:rPr lang="en-US" altLang="zh-CN" sz="2400" dirty="0">
                <a:latin typeface="Times New Roman" panose="02020603050405020304" pitchFamily="18" charset="0"/>
              </a:rPr>
              <a:t> }</a:t>
            </a:r>
            <a:r>
              <a:rPr lang="en-US" altLang="zh-CN" sz="2400" b="1" dirty="0">
                <a:solidFill>
                  <a:schemeClr val="accent5"/>
                </a:solidFill>
                <a:latin typeface="Times New Roman" panose="02020603050405020304" pitchFamily="18" charset="0"/>
              </a:rPr>
              <a:t>ParentTree</a:t>
            </a:r>
            <a:r>
              <a:rPr lang="en-US" altLang="zh-CN" sz="2400" dirty="0">
                <a:latin typeface="Times New Roman" panose="02020603050405020304" pitchFamily="18" charset="0"/>
              </a:rPr>
              <a:t>;    //</a:t>
            </a:r>
            <a:r>
              <a:rPr lang="zh-CN" altLang="en-US" sz="2400" dirty="0">
                <a:latin typeface="Times New Roman" panose="02020603050405020304" pitchFamily="18" charset="0"/>
              </a:rPr>
              <a:t>树</a:t>
            </a:r>
            <a:endParaRPr lang="zh-CN" altLang="en-US" sz="2400" dirty="0">
              <a:latin typeface="Times New Roman" panose="02020603050405020304" pitchFamily="18" charset="0"/>
            </a:endParaRPr>
          </a:p>
        </p:txBody>
      </p:sp>
      <p:grpSp>
        <p:nvGrpSpPr>
          <p:cNvPr id="86029" name="Group 175"/>
          <p:cNvGrpSpPr/>
          <p:nvPr/>
        </p:nvGrpSpPr>
        <p:grpSpPr>
          <a:xfrm>
            <a:off x="5502910" y="2197735"/>
            <a:ext cx="2209800" cy="2741613"/>
            <a:chOff x="3024" y="2208"/>
            <a:chExt cx="1392" cy="1727"/>
          </a:xfrm>
        </p:grpSpPr>
        <p:sp>
          <p:nvSpPr>
            <p:cNvPr id="86047" name="Rectangle 85"/>
            <p:cNvSpPr/>
            <p:nvPr/>
          </p:nvSpPr>
          <p:spPr>
            <a:xfrm>
              <a:off x="3912" y="3666"/>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48" name="Rectangle 84"/>
            <p:cNvSpPr/>
            <p:nvPr/>
          </p:nvSpPr>
          <p:spPr>
            <a:xfrm>
              <a:off x="3456" y="3666"/>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6</a:t>
              </a:r>
              <a:endParaRPr lang="en-US" altLang="zh-CN" sz="1600" b="1" dirty="0">
                <a:latin typeface="Times New Roman" panose="02020603050405020304" pitchFamily="18" charset="0"/>
              </a:endParaRPr>
            </a:p>
          </p:txBody>
        </p:sp>
        <p:sp>
          <p:nvSpPr>
            <p:cNvPr id="86049" name="Rectangle 83"/>
            <p:cNvSpPr/>
            <p:nvPr/>
          </p:nvSpPr>
          <p:spPr>
            <a:xfrm>
              <a:off x="3912" y="3455"/>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0" name="Rectangle 82"/>
            <p:cNvSpPr/>
            <p:nvPr/>
          </p:nvSpPr>
          <p:spPr>
            <a:xfrm>
              <a:off x="3456" y="3455"/>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5</a:t>
              </a:r>
              <a:endParaRPr lang="en-US" altLang="zh-CN" sz="1600" b="1" dirty="0">
                <a:latin typeface="Times New Roman" panose="02020603050405020304" pitchFamily="18" charset="0"/>
              </a:endParaRPr>
            </a:p>
          </p:txBody>
        </p:sp>
        <p:sp>
          <p:nvSpPr>
            <p:cNvPr id="86051" name="Rectangle 81"/>
            <p:cNvSpPr/>
            <p:nvPr/>
          </p:nvSpPr>
          <p:spPr>
            <a:xfrm>
              <a:off x="3912" y="3244"/>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2" name="Rectangle 80"/>
            <p:cNvSpPr/>
            <p:nvPr/>
          </p:nvSpPr>
          <p:spPr>
            <a:xfrm>
              <a:off x="3456" y="3244"/>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4</a:t>
              </a:r>
              <a:endParaRPr lang="en-US" altLang="zh-CN" sz="1600" b="1" dirty="0">
                <a:latin typeface="Times New Roman" panose="02020603050405020304" pitchFamily="18" charset="0"/>
              </a:endParaRPr>
            </a:p>
          </p:txBody>
        </p:sp>
        <p:sp>
          <p:nvSpPr>
            <p:cNvPr id="86053" name="Rectangle 79"/>
            <p:cNvSpPr/>
            <p:nvPr/>
          </p:nvSpPr>
          <p:spPr>
            <a:xfrm>
              <a:off x="3912" y="3033"/>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86054" name="Rectangle 78"/>
            <p:cNvSpPr/>
            <p:nvPr/>
          </p:nvSpPr>
          <p:spPr>
            <a:xfrm>
              <a:off x="3456" y="3033"/>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3</a:t>
              </a:r>
              <a:endParaRPr lang="en-US" altLang="zh-CN" sz="1600" b="1" dirty="0">
                <a:latin typeface="Times New Roman" panose="02020603050405020304" pitchFamily="18" charset="0"/>
              </a:endParaRPr>
            </a:p>
          </p:txBody>
        </p:sp>
        <p:sp>
          <p:nvSpPr>
            <p:cNvPr id="86055" name="Rectangle 77"/>
            <p:cNvSpPr/>
            <p:nvPr/>
          </p:nvSpPr>
          <p:spPr>
            <a:xfrm>
              <a:off x="3912" y="2822"/>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86056" name="Rectangle 76"/>
            <p:cNvSpPr/>
            <p:nvPr/>
          </p:nvSpPr>
          <p:spPr>
            <a:xfrm>
              <a:off x="3456" y="2822"/>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2</a:t>
              </a:r>
              <a:endParaRPr lang="en-US" altLang="zh-CN" sz="1600" b="1" dirty="0">
                <a:latin typeface="Times New Roman" panose="02020603050405020304" pitchFamily="18" charset="0"/>
              </a:endParaRPr>
            </a:p>
          </p:txBody>
        </p:sp>
        <p:sp>
          <p:nvSpPr>
            <p:cNvPr id="86057" name="Rectangle 75"/>
            <p:cNvSpPr/>
            <p:nvPr/>
          </p:nvSpPr>
          <p:spPr>
            <a:xfrm>
              <a:off x="3912" y="2611"/>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8" name="Rectangle 74"/>
            <p:cNvSpPr/>
            <p:nvPr/>
          </p:nvSpPr>
          <p:spPr>
            <a:xfrm>
              <a:off x="3456" y="2611"/>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86059" name="Rectangle 73"/>
            <p:cNvSpPr/>
            <p:nvPr/>
          </p:nvSpPr>
          <p:spPr>
            <a:xfrm>
              <a:off x="3912" y="2400"/>
              <a:ext cx="504"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Parent</a:t>
              </a:r>
              <a:endParaRPr lang="en-US" altLang="zh-CN" sz="1600" b="1" dirty="0">
                <a:latin typeface="Times New Roman" panose="02020603050405020304" pitchFamily="18" charset="0"/>
              </a:endParaRPr>
            </a:p>
          </p:txBody>
        </p:sp>
        <p:sp>
          <p:nvSpPr>
            <p:cNvPr id="86060" name="Rectangle 72"/>
            <p:cNvSpPr/>
            <p:nvPr/>
          </p:nvSpPr>
          <p:spPr>
            <a:xfrm>
              <a:off x="3456" y="2400"/>
              <a:ext cx="456"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b="1" dirty="0">
                  <a:latin typeface="Times New Roman" panose="02020603050405020304" pitchFamily="18" charset="0"/>
                </a:rPr>
                <a:t>Data</a:t>
              </a:r>
              <a:endParaRPr lang="en-US" altLang="zh-CN" sz="1600" b="1" dirty="0">
                <a:latin typeface="Times New Roman" panose="02020603050405020304" pitchFamily="18" charset="0"/>
              </a:endParaRPr>
            </a:p>
          </p:txBody>
        </p:sp>
        <p:sp>
          <p:nvSpPr>
            <p:cNvPr id="86061" name="Line 86"/>
            <p:cNvSpPr/>
            <p:nvPr/>
          </p:nvSpPr>
          <p:spPr>
            <a:xfrm>
              <a:off x="3456" y="2400"/>
              <a:ext cx="960" cy="0"/>
            </a:xfrm>
            <a:prstGeom prst="line">
              <a:avLst/>
            </a:prstGeom>
            <a:ln w="28575" cap="sq" cmpd="sng">
              <a:solidFill>
                <a:schemeClr val="tx1"/>
              </a:solidFill>
              <a:prstDash val="solid"/>
              <a:miter/>
              <a:headEnd type="none" w="med" len="med"/>
              <a:tailEnd type="none" w="med" len="med"/>
            </a:ln>
          </p:spPr>
        </p:sp>
        <p:sp>
          <p:nvSpPr>
            <p:cNvPr id="86062" name="Line 87"/>
            <p:cNvSpPr/>
            <p:nvPr/>
          </p:nvSpPr>
          <p:spPr>
            <a:xfrm>
              <a:off x="3456" y="2611"/>
              <a:ext cx="960" cy="0"/>
            </a:xfrm>
            <a:prstGeom prst="line">
              <a:avLst/>
            </a:prstGeom>
            <a:ln w="12700" cap="flat" cmpd="sng">
              <a:solidFill>
                <a:schemeClr val="tx1"/>
              </a:solidFill>
              <a:prstDash val="solid"/>
              <a:miter/>
              <a:headEnd type="none" w="med" len="med"/>
              <a:tailEnd type="none" w="med" len="med"/>
            </a:ln>
          </p:spPr>
        </p:sp>
        <p:sp>
          <p:nvSpPr>
            <p:cNvPr id="86063" name="Line 88"/>
            <p:cNvSpPr/>
            <p:nvPr/>
          </p:nvSpPr>
          <p:spPr>
            <a:xfrm>
              <a:off x="3456" y="2822"/>
              <a:ext cx="960" cy="0"/>
            </a:xfrm>
            <a:prstGeom prst="line">
              <a:avLst/>
            </a:prstGeom>
            <a:ln w="12700" cap="flat" cmpd="sng">
              <a:solidFill>
                <a:schemeClr val="tx1"/>
              </a:solidFill>
              <a:prstDash val="solid"/>
              <a:miter/>
              <a:headEnd type="none" w="med" len="med"/>
              <a:tailEnd type="none" w="med" len="med"/>
            </a:ln>
          </p:spPr>
        </p:sp>
        <p:sp>
          <p:nvSpPr>
            <p:cNvPr id="86064" name="Line 89"/>
            <p:cNvSpPr/>
            <p:nvPr/>
          </p:nvSpPr>
          <p:spPr>
            <a:xfrm>
              <a:off x="3456" y="3033"/>
              <a:ext cx="960" cy="0"/>
            </a:xfrm>
            <a:prstGeom prst="line">
              <a:avLst/>
            </a:prstGeom>
            <a:ln w="12700" cap="flat" cmpd="sng">
              <a:solidFill>
                <a:schemeClr val="tx1"/>
              </a:solidFill>
              <a:prstDash val="solid"/>
              <a:miter/>
              <a:headEnd type="none" w="med" len="med"/>
              <a:tailEnd type="none" w="med" len="med"/>
            </a:ln>
          </p:spPr>
        </p:sp>
        <p:sp>
          <p:nvSpPr>
            <p:cNvPr id="86065" name="Line 90"/>
            <p:cNvSpPr/>
            <p:nvPr/>
          </p:nvSpPr>
          <p:spPr>
            <a:xfrm>
              <a:off x="3456" y="3244"/>
              <a:ext cx="960" cy="0"/>
            </a:xfrm>
            <a:prstGeom prst="line">
              <a:avLst/>
            </a:prstGeom>
            <a:ln w="12700" cap="flat" cmpd="sng">
              <a:solidFill>
                <a:schemeClr val="tx1"/>
              </a:solidFill>
              <a:prstDash val="solid"/>
              <a:miter/>
              <a:headEnd type="none" w="med" len="med"/>
              <a:tailEnd type="none" w="med" len="med"/>
            </a:ln>
          </p:spPr>
        </p:sp>
        <p:sp>
          <p:nvSpPr>
            <p:cNvPr id="86066" name="Line 91"/>
            <p:cNvSpPr/>
            <p:nvPr/>
          </p:nvSpPr>
          <p:spPr>
            <a:xfrm>
              <a:off x="3456" y="3455"/>
              <a:ext cx="960" cy="0"/>
            </a:xfrm>
            <a:prstGeom prst="line">
              <a:avLst/>
            </a:prstGeom>
            <a:ln w="12700" cap="flat" cmpd="sng">
              <a:solidFill>
                <a:schemeClr val="tx1"/>
              </a:solidFill>
              <a:prstDash val="solid"/>
              <a:miter/>
              <a:headEnd type="none" w="med" len="med"/>
              <a:tailEnd type="none" w="med" len="med"/>
            </a:ln>
          </p:spPr>
        </p:sp>
        <p:sp>
          <p:nvSpPr>
            <p:cNvPr id="86067" name="Line 92"/>
            <p:cNvSpPr/>
            <p:nvPr/>
          </p:nvSpPr>
          <p:spPr>
            <a:xfrm>
              <a:off x="3456" y="3666"/>
              <a:ext cx="960" cy="0"/>
            </a:xfrm>
            <a:prstGeom prst="line">
              <a:avLst/>
            </a:prstGeom>
            <a:ln w="12700" cap="flat" cmpd="sng">
              <a:solidFill>
                <a:schemeClr val="tx1"/>
              </a:solidFill>
              <a:prstDash val="solid"/>
              <a:miter/>
              <a:headEnd type="none" w="med" len="med"/>
              <a:tailEnd type="none" w="med" len="med"/>
            </a:ln>
          </p:spPr>
        </p:sp>
        <p:sp>
          <p:nvSpPr>
            <p:cNvPr id="86068" name="Line 93"/>
            <p:cNvSpPr/>
            <p:nvPr/>
          </p:nvSpPr>
          <p:spPr>
            <a:xfrm>
              <a:off x="3456" y="3877"/>
              <a:ext cx="960" cy="0"/>
            </a:xfrm>
            <a:prstGeom prst="line">
              <a:avLst/>
            </a:prstGeom>
            <a:ln w="28575" cap="sq" cmpd="sng">
              <a:solidFill>
                <a:schemeClr val="tx1"/>
              </a:solidFill>
              <a:prstDash val="solid"/>
              <a:miter/>
              <a:headEnd type="none" w="med" len="med"/>
              <a:tailEnd type="none" w="med" len="med"/>
            </a:ln>
          </p:spPr>
        </p:sp>
        <p:sp>
          <p:nvSpPr>
            <p:cNvPr id="86069" name="Line 94"/>
            <p:cNvSpPr/>
            <p:nvPr/>
          </p:nvSpPr>
          <p:spPr>
            <a:xfrm>
              <a:off x="3456" y="2400"/>
              <a:ext cx="0" cy="1477"/>
            </a:xfrm>
            <a:prstGeom prst="line">
              <a:avLst/>
            </a:prstGeom>
            <a:ln w="28575" cap="sq" cmpd="sng">
              <a:solidFill>
                <a:schemeClr val="tx1"/>
              </a:solidFill>
              <a:prstDash val="solid"/>
              <a:miter/>
              <a:headEnd type="none" w="med" len="med"/>
              <a:tailEnd type="none" w="med" len="med"/>
            </a:ln>
          </p:spPr>
        </p:sp>
        <p:sp>
          <p:nvSpPr>
            <p:cNvPr id="86070" name="Line 95"/>
            <p:cNvSpPr/>
            <p:nvPr/>
          </p:nvSpPr>
          <p:spPr>
            <a:xfrm>
              <a:off x="3912" y="2400"/>
              <a:ext cx="0" cy="1477"/>
            </a:xfrm>
            <a:prstGeom prst="line">
              <a:avLst/>
            </a:prstGeom>
            <a:ln w="12700" cap="flat" cmpd="sng">
              <a:solidFill>
                <a:schemeClr val="tx1"/>
              </a:solidFill>
              <a:prstDash val="solid"/>
              <a:miter/>
              <a:headEnd type="none" w="med" len="med"/>
              <a:tailEnd type="none" w="med" len="med"/>
            </a:ln>
          </p:spPr>
        </p:sp>
        <p:sp>
          <p:nvSpPr>
            <p:cNvPr id="86071" name="Line 96"/>
            <p:cNvSpPr/>
            <p:nvPr/>
          </p:nvSpPr>
          <p:spPr>
            <a:xfrm>
              <a:off x="4416" y="2400"/>
              <a:ext cx="0" cy="1477"/>
            </a:xfrm>
            <a:prstGeom prst="line">
              <a:avLst/>
            </a:prstGeom>
            <a:ln w="28575" cap="sq" cmpd="sng">
              <a:solidFill>
                <a:schemeClr val="tx1"/>
              </a:solidFill>
              <a:prstDash val="solid"/>
              <a:miter/>
              <a:headEnd type="none" w="med" len="med"/>
              <a:tailEnd type="none" w="med" len="med"/>
            </a:ln>
          </p:spPr>
        </p:sp>
        <p:sp>
          <p:nvSpPr>
            <p:cNvPr id="86072" name="Rectangle 114"/>
            <p:cNvSpPr/>
            <p:nvPr/>
          </p:nvSpPr>
          <p:spPr>
            <a:xfrm>
              <a:off x="3024" y="3724"/>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sp>
          <p:nvSpPr>
            <p:cNvPr id="86073" name="Rectangle 113"/>
            <p:cNvSpPr/>
            <p:nvPr/>
          </p:nvSpPr>
          <p:spPr>
            <a:xfrm>
              <a:off x="3024" y="3513"/>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86074" name="Rectangle 112"/>
            <p:cNvSpPr/>
            <p:nvPr/>
          </p:nvSpPr>
          <p:spPr>
            <a:xfrm>
              <a:off x="3024" y="3302"/>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86075" name="Rectangle 111"/>
            <p:cNvSpPr/>
            <p:nvPr/>
          </p:nvSpPr>
          <p:spPr>
            <a:xfrm>
              <a:off x="3024" y="3091"/>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86076" name="Rectangle 110"/>
            <p:cNvSpPr/>
            <p:nvPr/>
          </p:nvSpPr>
          <p:spPr>
            <a:xfrm>
              <a:off x="3024" y="2880"/>
              <a:ext cx="432" cy="21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86077" name="Rectangle 109"/>
            <p:cNvSpPr/>
            <p:nvPr/>
          </p:nvSpPr>
          <p:spPr>
            <a:xfrm>
              <a:off x="3024" y="2640"/>
              <a:ext cx="432" cy="2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86078" name="Rectangle 108"/>
            <p:cNvSpPr/>
            <p:nvPr/>
          </p:nvSpPr>
          <p:spPr>
            <a:xfrm>
              <a:off x="3024" y="2208"/>
              <a:ext cx="432" cy="43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20000"/>
                </a:spcBef>
                <a:buClr>
                  <a:srgbClr val="A50021"/>
                </a:buClr>
                <a:buSzPct val="75000"/>
                <a:buFont typeface="Wingdings" panose="05000000000000000000" pitchFamily="2" charset="2"/>
                <a:buNone/>
              </a:pPr>
              <a:r>
                <a:rPr lang="zh-CN" altLang="en-US" sz="1600" b="1" dirty="0">
                  <a:latin typeface="Times New Roman" panose="02020603050405020304" pitchFamily="18" charset="0"/>
                </a:rPr>
                <a:t>结点序号</a:t>
              </a:r>
              <a:endParaRPr lang="zh-CN" altLang="en-US" sz="1600" b="1" dirty="0">
                <a:latin typeface="Times New Roman" panose="02020603050405020304" pitchFamily="18" charset="0"/>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629" name="Text Box 37"/>
          <p:cNvSpPr txBox="1">
            <a:spLocks noChangeArrowheads="1"/>
          </p:cNvSpPr>
          <p:nvPr/>
        </p:nvSpPr>
        <p:spPr bwMode="auto">
          <a:xfrm>
            <a:off x="900113" y="1412875"/>
            <a:ext cx="70866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1" lang="zh-CN" altLang="en-US" sz="2800" b="1" kern="1200" cap="none" spc="0" normalizeH="0" baseline="0" noProof="0">
                <a:solidFill>
                  <a:srgbClr val="FF3300"/>
                </a:solidFill>
                <a:effectLst/>
                <a:latin typeface="黑体" panose="02010609060101010101" pitchFamily="2" charset="-122"/>
                <a:ea typeface="黑体" panose="02010609060101010101" pitchFamily="2" charset="-122"/>
                <a:cs typeface="+mn-cs"/>
              </a:rPr>
              <a:t>第一种解决方案</a:t>
            </a:r>
            <a:endParaRPr kumimoji="1" lang="zh-CN" altLang="en-US" sz="2800" kern="1200" cap="none" spc="0" normalizeH="0" baseline="0" noProof="0">
              <a:effectLst/>
              <a:latin typeface="黑体" panose="02010609060101010101" pitchFamily="2" charset="-122"/>
              <a:ea typeface="黑体" panose="02010609060101010101" pitchFamily="2" charset="-122"/>
              <a:cs typeface="+mn-cs"/>
            </a:endParaRPr>
          </a:p>
        </p:txBody>
      </p:sp>
      <p:grpSp>
        <p:nvGrpSpPr>
          <p:cNvPr id="12291" name="Group 50"/>
          <p:cNvGrpSpPr/>
          <p:nvPr/>
        </p:nvGrpSpPr>
        <p:grpSpPr>
          <a:xfrm>
            <a:off x="900113" y="2133600"/>
            <a:ext cx="7048500" cy="533400"/>
            <a:chOff x="696" y="3216"/>
            <a:chExt cx="4440" cy="336"/>
          </a:xfrm>
        </p:grpSpPr>
        <p:sp>
          <p:nvSpPr>
            <p:cNvPr id="12296" name="Rectangle 38"/>
            <p:cNvSpPr/>
            <p:nvPr/>
          </p:nvSpPr>
          <p:spPr>
            <a:xfrm>
              <a:off x="696" y="3216"/>
              <a:ext cx="4440" cy="336"/>
            </a:xfrm>
            <a:prstGeom prst="rect">
              <a:avLst/>
            </a:prstGeom>
            <a:solidFill>
              <a:srgbClr val="FFFFCC"/>
            </a:solidFill>
            <a:ln w="19050" cap="flat" cmpd="sng">
              <a:solidFill>
                <a:srgbClr val="FF0000"/>
              </a:solidFill>
              <a:prstDash val="solid"/>
              <a:miter/>
              <a:headEnd type="none" w="med" len="med"/>
              <a:tailEnd type="none" w="med" len="med"/>
            </a:ln>
            <a:effectLst>
              <a:outerShdw dist="107763" dir="2699999" algn="ctr" rotWithShape="0">
                <a:schemeClr val="bg2"/>
              </a:outerShdw>
            </a:effectLst>
          </p:spPr>
          <p:txBody>
            <a:bodyPr wrap="none" anchor="ctr"/>
            <a:p>
              <a:pPr eaLnBrk="1" hangingPunct="1"/>
              <a:r>
                <a:rPr lang="en-US" altLang="zh-CN" sz="2800" b="1" i="1" dirty="0">
                  <a:latin typeface="Times New Roman" panose="02020603050405020304" pitchFamily="18" charset="0"/>
                  <a:ea typeface="黑体" panose="02010609060101010101" pitchFamily="2" charset="-122"/>
                </a:rPr>
                <a:t> </a:t>
              </a:r>
              <a:r>
                <a:rPr lang="en-US" altLang="zh-CN" sz="2800" b="1" dirty="0">
                  <a:solidFill>
                    <a:srgbClr val="333399"/>
                  </a:solidFill>
                  <a:latin typeface="Times New Roman" panose="02020603050405020304" pitchFamily="18" charset="0"/>
                  <a:ea typeface="黑体" panose="02010609060101010101" pitchFamily="2" charset="-122"/>
                </a:rPr>
                <a:t>data </a:t>
              </a:r>
              <a:endParaRPr lang="en-US" altLang="zh-CN" sz="2800" b="1" dirty="0">
                <a:solidFill>
                  <a:srgbClr val="333399"/>
                </a:solidFill>
                <a:latin typeface="Times New Roman" panose="02020603050405020304" pitchFamily="18" charset="0"/>
                <a:ea typeface="黑体" panose="02010609060101010101" pitchFamily="2" charset="-122"/>
              </a:endParaRPr>
            </a:p>
          </p:txBody>
        </p:sp>
        <p:sp>
          <p:nvSpPr>
            <p:cNvPr id="12297" name="Text Box 39"/>
            <p:cNvSpPr txBox="1"/>
            <p:nvPr/>
          </p:nvSpPr>
          <p:spPr>
            <a:xfrm>
              <a:off x="1382" y="3225"/>
              <a:ext cx="682" cy="327"/>
            </a:xfrm>
            <a:prstGeom prst="rect">
              <a:avLst/>
            </a:prstGeom>
            <a:noFill/>
            <a:ln w="9525">
              <a:noFill/>
            </a:ln>
          </p:spPr>
          <p:txBody>
            <a:bodyPr>
              <a:spAutoFit/>
            </a:bodyPr>
            <a:p>
              <a:pPr eaLnBrk="1" hangingPunct="1"/>
              <a:r>
                <a:rPr lang="en-US" altLang="zh-CN" sz="2800" b="1" dirty="0">
                  <a:solidFill>
                    <a:srgbClr val="333399"/>
                  </a:solidFill>
                  <a:latin typeface="Times New Roman" panose="02020603050405020304" pitchFamily="18" charset="0"/>
                  <a:ea typeface="黑体" panose="02010609060101010101" pitchFamily="2" charset="-122"/>
                </a:rPr>
                <a:t>child</a:t>
              </a:r>
              <a:r>
                <a:rPr lang="en-US" altLang="zh-CN" sz="2800" b="1" baseline="-25000" dirty="0">
                  <a:solidFill>
                    <a:srgbClr val="333399"/>
                  </a:solidFill>
                  <a:latin typeface="Times New Roman" panose="02020603050405020304" pitchFamily="18" charset="0"/>
                  <a:ea typeface="黑体" panose="02010609060101010101" pitchFamily="2" charset="-122"/>
                </a:rPr>
                <a:t>1</a:t>
              </a:r>
              <a:endParaRPr lang="en-US" altLang="zh-CN" sz="2400" dirty="0">
                <a:solidFill>
                  <a:srgbClr val="333399"/>
                </a:solidFill>
                <a:latin typeface="Arial" panose="020B0604020202020204" pitchFamily="34" charset="0"/>
                <a:ea typeface="黑体" panose="02010609060101010101" pitchFamily="2" charset="-122"/>
              </a:endParaRPr>
            </a:p>
          </p:txBody>
        </p:sp>
        <p:sp>
          <p:nvSpPr>
            <p:cNvPr id="12298" name="Line 40"/>
            <p:cNvSpPr/>
            <p:nvPr/>
          </p:nvSpPr>
          <p:spPr>
            <a:xfrm>
              <a:off x="1344" y="3216"/>
              <a:ext cx="0" cy="336"/>
            </a:xfrm>
            <a:prstGeom prst="line">
              <a:avLst/>
            </a:prstGeom>
            <a:ln w="19050" cap="flat" cmpd="sng">
              <a:solidFill>
                <a:srgbClr val="FF0000"/>
              </a:solidFill>
              <a:prstDash val="solid"/>
              <a:headEnd type="none" w="med" len="med"/>
              <a:tailEnd type="none" w="med" len="med"/>
            </a:ln>
          </p:spPr>
        </p:sp>
        <p:sp>
          <p:nvSpPr>
            <p:cNvPr id="12299" name="Line 41"/>
            <p:cNvSpPr/>
            <p:nvPr/>
          </p:nvSpPr>
          <p:spPr>
            <a:xfrm>
              <a:off x="2064" y="3216"/>
              <a:ext cx="0" cy="336"/>
            </a:xfrm>
            <a:prstGeom prst="line">
              <a:avLst/>
            </a:prstGeom>
            <a:ln w="19050" cap="flat" cmpd="sng">
              <a:solidFill>
                <a:srgbClr val="FF0000"/>
              </a:solidFill>
              <a:prstDash val="solid"/>
              <a:headEnd type="none" w="med" len="med"/>
              <a:tailEnd type="none" w="med" len="med"/>
            </a:ln>
          </p:spPr>
        </p:sp>
        <p:sp>
          <p:nvSpPr>
            <p:cNvPr id="12300" name="Line 42"/>
            <p:cNvSpPr/>
            <p:nvPr/>
          </p:nvSpPr>
          <p:spPr>
            <a:xfrm>
              <a:off x="4368" y="3216"/>
              <a:ext cx="0" cy="336"/>
            </a:xfrm>
            <a:prstGeom prst="line">
              <a:avLst/>
            </a:prstGeom>
            <a:ln w="19050" cap="flat" cmpd="sng">
              <a:solidFill>
                <a:srgbClr val="FF0000"/>
              </a:solidFill>
              <a:prstDash val="solid"/>
              <a:headEnd type="none" w="med" len="med"/>
              <a:tailEnd type="none" w="med" len="med"/>
            </a:ln>
          </p:spPr>
        </p:sp>
        <p:sp>
          <p:nvSpPr>
            <p:cNvPr id="12301" name="Text Box 43"/>
            <p:cNvSpPr txBox="1"/>
            <p:nvPr/>
          </p:nvSpPr>
          <p:spPr>
            <a:xfrm>
              <a:off x="2112" y="3225"/>
              <a:ext cx="665" cy="327"/>
            </a:xfrm>
            <a:prstGeom prst="rect">
              <a:avLst/>
            </a:prstGeom>
            <a:noFill/>
            <a:ln w="9525">
              <a:noFill/>
            </a:ln>
          </p:spPr>
          <p:txBody>
            <a:bodyPr wrap="none">
              <a:spAutoFit/>
            </a:bodyPr>
            <a:p>
              <a:pPr eaLnBrk="1" hangingPunct="1"/>
              <a:r>
                <a:rPr lang="en-US" altLang="zh-CN" sz="2800" b="1" dirty="0">
                  <a:solidFill>
                    <a:srgbClr val="333399"/>
                  </a:solidFill>
                  <a:latin typeface="Times New Roman" panose="02020603050405020304" pitchFamily="18" charset="0"/>
                  <a:ea typeface="黑体" panose="02010609060101010101" pitchFamily="2" charset="-122"/>
                </a:rPr>
                <a:t>child</a:t>
              </a:r>
              <a:r>
                <a:rPr lang="en-US" altLang="zh-CN" sz="2800" b="1" baseline="-25000" dirty="0">
                  <a:solidFill>
                    <a:srgbClr val="333399"/>
                  </a:solidFill>
                  <a:latin typeface="Times New Roman" panose="02020603050405020304" pitchFamily="18" charset="0"/>
                  <a:ea typeface="黑体" panose="02010609060101010101" pitchFamily="2" charset="-122"/>
                </a:rPr>
                <a:t>2</a:t>
              </a:r>
              <a:endParaRPr lang="en-US" altLang="zh-CN" sz="2400" dirty="0">
                <a:solidFill>
                  <a:srgbClr val="333399"/>
                </a:solidFill>
                <a:latin typeface="Arial" panose="020B0604020202020204" pitchFamily="34" charset="0"/>
                <a:ea typeface="黑体" panose="02010609060101010101" pitchFamily="2" charset="-122"/>
              </a:endParaRPr>
            </a:p>
          </p:txBody>
        </p:sp>
        <p:sp>
          <p:nvSpPr>
            <p:cNvPr id="12302" name="Text Box 44"/>
            <p:cNvSpPr txBox="1"/>
            <p:nvPr/>
          </p:nvSpPr>
          <p:spPr>
            <a:xfrm>
              <a:off x="2832" y="3225"/>
              <a:ext cx="665" cy="327"/>
            </a:xfrm>
            <a:prstGeom prst="rect">
              <a:avLst/>
            </a:prstGeom>
            <a:noFill/>
            <a:ln w="9525">
              <a:noFill/>
            </a:ln>
          </p:spPr>
          <p:txBody>
            <a:bodyPr wrap="none">
              <a:spAutoFit/>
            </a:bodyPr>
            <a:p>
              <a:pPr eaLnBrk="1" hangingPunct="1"/>
              <a:r>
                <a:rPr lang="en-US" altLang="zh-CN" sz="2800" b="1" dirty="0">
                  <a:solidFill>
                    <a:srgbClr val="333399"/>
                  </a:solidFill>
                  <a:latin typeface="Times New Roman" panose="02020603050405020304" pitchFamily="18" charset="0"/>
                  <a:ea typeface="黑体" panose="02010609060101010101" pitchFamily="2" charset="-122"/>
                </a:rPr>
                <a:t>child</a:t>
              </a:r>
              <a:r>
                <a:rPr lang="en-US" altLang="zh-CN" sz="2800" b="1" baseline="-25000" dirty="0">
                  <a:solidFill>
                    <a:srgbClr val="333399"/>
                  </a:solidFill>
                  <a:latin typeface="Times New Roman" panose="02020603050405020304" pitchFamily="18" charset="0"/>
                  <a:ea typeface="黑体" panose="02010609060101010101" pitchFamily="2" charset="-122"/>
                </a:rPr>
                <a:t>3</a:t>
              </a:r>
              <a:endParaRPr lang="en-US" altLang="zh-CN" sz="2400" dirty="0">
                <a:solidFill>
                  <a:srgbClr val="333399"/>
                </a:solidFill>
                <a:latin typeface="Arial" panose="020B0604020202020204" pitchFamily="34" charset="0"/>
                <a:ea typeface="黑体" panose="02010609060101010101" pitchFamily="2" charset="-122"/>
              </a:endParaRPr>
            </a:p>
          </p:txBody>
        </p:sp>
        <p:sp>
          <p:nvSpPr>
            <p:cNvPr id="12303" name="Line 45"/>
            <p:cNvSpPr/>
            <p:nvPr/>
          </p:nvSpPr>
          <p:spPr>
            <a:xfrm>
              <a:off x="3744" y="3408"/>
              <a:ext cx="480" cy="0"/>
            </a:xfrm>
            <a:prstGeom prst="line">
              <a:avLst/>
            </a:prstGeom>
            <a:ln w="76200" cap="flat" cmpd="sng">
              <a:solidFill>
                <a:srgbClr val="333300"/>
              </a:solidFill>
              <a:prstDash val="sysDot"/>
              <a:headEnd type="none" w="med" len="med"/>
              <a:tailEnd type="none" w="med" len="med"/>
            </a:ln>
          </p:spPr>
        </p:sp>
        <p:sp>
          <p:nvSpPr>
            <p:cNvPr id="12304" name="Text Box 46"/>
            <p:cNvSpPr txBox="1"/>
            <p:nvPr/>
          </p:nvSpPr>
          <p:spPr>
            <a:xfrm>
              <a:off x="4416" y="3225"/>
              <a:ext cx="665" cy="327"/>
            </a:xfrm>
            <a:prstGeom prst="rect">
              <a:avLst/>
            </a:prstGeom>
            <a:noFill/>
            <a:ln w="9525">
              <a:noFill/>
            </a:ln>
          </p:spPr>
          <p:txBody>
            <a:bodyPr wrap="none">
              <a:spAutoFit/>
            </a:bodyPr>
            <a:p>
              <a:pPr eaLnBrk="1" hangingPunct="1"/>
              <a:r>
                <a:rPr lang="en-US" altLang="zh-CN" sz="2800" b="1" dirty="0">
                  <a:solidFill>
                    <a:srgbClr val="333399"/>
                  </a:solidFill>
                  <a:latin typeface="Times New Roman" panose="02020603050405020304" pitchFamily="18" charset="0"/>
                  <a:ea typeface="黑体" panose="02010609060101010101" pitchFamily="2" charset="-122"/>
                </a:rPr>
                <a:t>child</a:t>
              </a:r>
              <a:r>
                <a:rPr lang="en-US" altLang="zh-CN" sz="2800" b="1" i="1" baseline="-25000" dirty="0">
                  <a:solidFill>
                    <a:srgbClr val="333399"/>
                  </a:solidFill>
                  <a:latin typeface="Times New Roman" panose="02020603050405020304" pitchFamily="18" charset="0"/>
                  <a:ea typeface="黑体" panose="02010609060101010101" pitchFamily="2" charset="-122"/>
                </a:rPr>
                <a:t>d</a:t>
              </a:r>
              <a:endParaRPr lang="en-US" altLang="zh-CN" sz="2400" dirty="0">
                <a:solidFill>
                  <a:srgbClr val="333399"/>
                </a:solidFill>
                <a:latin typeface="Arial" panose="020B0604020202020204" pitchFamily="34" charset="0"/>
                <a:ea typeface="黑体" panose="02010609060101010101" pitchFamily="2" charset="-122"/>
              </a:endParaRPr>
            </a:p>
          </p:txBody>
        </p:sp>
        <p:sp>
          <p:nvSpPr>
            <p:cNvPr id="12305" name="Line 47"/>
            <p:cNvSpPr/>
            <p:nvPr/>
          </p:nvSpPr>
          <p:spPr>
            <a:xfrm>
              <a:off x="2784" y="3216"/>
              <a:ext cx="0" cy="336"/>
            </a:xfrm>
            <a:prstGeom prst="line">
              <a:avLst/>
            </a:prstGeom>
            <a:ln w="19050" cap="flat" cmpd="sng">
              <a:solidFill>
                <a:srgbClr val="FF0000"/>
              </a:solidFill>
              <a:prstDash val="solid"/>
              <a:headEnd type="none" w="med" len="med"/>
              <a:tailEnd type="none" w="med" len="med"/>
            </a:ln>
          </p:spPr>
        </p:sp>
        <p:sp>
          <p:nvSpPr>
            <p:cNvPr id="12306" name="Line 48"/>
            <p:cNvSpPr/>
            <p:nvPr/>
          </p:nvSpPr>
          <p:spPr>
            <a:xfrm>
              <a:off x="3552" y="3216"/>
              <a:ext cx="0" cy="336"/>
            </a:xfrm>
            <a:prstGeom prst="line">
              <a:avLst/>
            </a:prstGeom>
            <a:ln w="19050" cap="flat" cmpd="sng">
              <a:solidFill>
                <a:srgbClr val="FF0000"/>
              </a:solidFill>
              <a:prstDash val="solid"/>
              <a:headEnd type="none" w="med" len="med"/>
              <a:tailEnd type="none" w="med" len="med"/>
            </a:ln>
          </p:spPr>
        </p:sp>
      </p:grpSp>
      <p:sp>
        <p:nvSpPr>
          <p:cNvPr id="12292" name="Text Box 49"/>
          <p:cNvSpPr txBox="1"/>
          <p:nvPr/>
        </p:nvSpPr>
        <p:spPr>
          <a:xfrm>
            <a:off x="221298" y="267335"/>
            <a:ext cx="7215187" cy="583565"/>
          </a:xfrm>
          <a:prstGeom prst="rect">
            <a:avLst/>
          </a:prstGeom>
          <a:noFill/>
          <a:ln w="12700">
            <a:noFill/>
          </a:ln>
        </p:spPr>
        <p:txBody>
          <a:bodyPr>
            <a:spAutoFit/>
          </a:bodyPr>
          <a:p>
            <a:pPr marL="0" lvl="0" indent="0" eaLnBrk="1" hangingPunct="1">
              <a:lnSpc>
                <a:spcPct val="100000"/>
              </a:lnSpc>
              <a:spcBef>
                <a:spcPct val="50000"/>
              </a:spcBef>
              <a:buFontTx/>
              <a:buNone/>
            </a:pPr>
            <a:r>
              <a:rPr lang="zh-CN" altLang="en-US" sz="3200" dirty="0">
                <a:latin typeface="黑体" panose="02010609060101010101" pitchFamily="2" charset="-122"/>
                <a:ea typeface="黑体" panose="02010609060101010101" pitchFamily="2" charset="-122"/>
                <a:cs typeface="黑体" panose="02010609060101010101" pitchFamily="2" charset="-122"/>
                <a:sym typeface="+mn-ea"/>
              </a:rPr>
              <a:t>2. 孩子表示法</a:t>
            </a:r>
            <a:endParaRPr lang="en-US" altLang="zh-CN" sz="3200" dirty="0">
              <a:latin typeface="Times New Roman" panose="02020603050405020304" pitchFamily="18" charset="0"/>
              <a:ea typeface="宋体" panose="02010600030101010101" pitchFamily="2" charset="-122"/>
            </a:endParaRPr>
          </a:p>
        </p:txBody>
      </p:sp>
      <p:sp>
        <p:nvSpPr>
          <p:cNvPr id="12293" name="Text Box 51"/>
          <p:cNvSpPr txBox="1"/>
          <p:nvPr/>
        </p:nvSpPr>
        <p:spPr>
          <a:xfrm>
            <a:off x="611188" y="2899410"/>
            <a:ext cx="7921625" cy="2676525"/>
          </a:xfrm>
          <a:prstGeom prst="rect">
            <a:avLst/>
          </a:prstGeom>
          <a:noFill/>
          <a:ln w="12700">
            <a:noFill/>
          </a:ln>
        </p:spPr>
        <p:txBody>
          <a:bodyPr wrap="square">
            <a:spAutoFit/>
          </a:bodyPr>
          <a:p>
            <a:pPr eaLnBrk="1" hangingPunct="1">
              <a:lnSpc>
                <a:spcPct val="150000"/>
              </a:lnSpc>
              <a:spcBef>
                <a:spcPts val="0"/>
              </a:spcBef>
            </a:pPr>
            <a:r>
              <a:rPr lang="en-US" altLang="zh-CN" sz="2800" b="0" dirty="0">
                <a:latin typeface="华文仿宋" panose="02010600040101010101" pitchFamily="2" charset="-122"/>
                <a:ea typeface="华文仿宋" panose="02010600040101010101" pitchFamily="2" charset="-122"/>
              </a:rPr>
              <a:t>        </a:t>
            </a:r>
            <a:r>
              <a:rPr lang="zh-CN" altLang="en-US" sz="2800" b="0" dirty="0">
                <a:latin typeface="华文仿宋" panose="02010600040101010101" pitchFamily="2" charset="-122"/>
                <a:ea typeface="华文仿宋" panose="02010600040101010101" pitchFamily="2" charset="-122"/>
              </a:rPr>
              <a:t>其中d是结点的度;由于每个结点的子女个数是不限制的,则如按照度最大的结点的度分配子女指针的个数,则在实际应用中,会有很多空指针域,造成空间的浪费。</a:t>
            </a:r>
            <a:endParaRPr lang="zh-CN" altLang="en-US" sz="2800" b="0" dirty="0">
              <a:latin typeface="华文仿宋" panose="02010600040101010101" pitchFamily="2" charset="-122"/>
              <a:ea typeface="华文仿宋" panose="0201060004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txBox="1">
            <a:spLocks noGrp="1"/>
          </p:cNvSpPr>
          <p:nvPr>
            <p:ph type="ftr"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transition spd="med">
    <p:pull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0" name="Text Box 1044"/>
          <p:cNvSpPr txBox="1"/>
          <p:nvPr/>
        </p:nvSpPr>
        <p:spPr>
          <a:xfrm>
            <a:off x="7627938" y="4800600"/>
            <a:ext cx="1090930" cy="768350"/>
          </a:xfrm>
          <a:prstGeom prst="rect">
            <a:avLst/>
          </a:prstGeom>
          <a:noFill/>
          <a:ln w="12700">
            <a:noFill/>
          </a:ln>
        </p:spPr>
        <p:txBody>
          <a:bodyPr wrap="none">
            <a:spAutoFit/>
          </a:bodyPr>
          <a:p>
            <a:pPr eaLnBrk="1" hangingPunct="1"/>
            <a:r>
              <a:rPr lang="en-US" altLang="zh-CN" sz="4400" dirty="0">
                <a:solidFill>
                  <a:srgbClr val="0000FF"/>
                </a:solidFill>
                <a:latin typeface="Times New Roman" panose="02020603050405020304" pitchFamily="18" charset="0"/>
                <a:ea typeface="宋体" panose="02010600030101010101" pitchFamily="2" charset="-122"/>
              </a:rPr>
              <a:t>n=7</a:t>
            </a:r>
            <a:endParaRPr lang="en-US" altLang="zh-CN" sz="2400" dirty="0">
              <a:latin typeface="Times New Roman" panose="02020603050405020304" pitchFamily="18" charset="0"/>
              <a:ea typeface="宋体" panose="02010600030101010101" pitchFamily="2" charset="-122"/>
            </a:endParaRPr>
          </a:p>
        </p:txBody>
      </p:sp>
      <p:grpSp>
        <p:nvGrpSpPr>
          <p:cNvPr id="163917" name="Group 1101"/>
          <p:cNvGrpSpPr/>
          <p:nvPr/>
        </p:nvGrpSpPr>
        <p:grpSpPr>
          <a:xfrm>
            <a:off x="533400" y="1676400"/>
            <a:ext cx="2590800" cy="4114800"/>
            <a:chOff x="336" y="1056"/>
            <a:chExt cx="1632" cy="2592"/>
          </a:xfrm>
        </p:grpSpPr>
        <p:sp>
          <p:nvSpPr>
            <p:cNvPr id="13369" name="Oval 1026"/>
            <p:cNvSpPr/>
            <p:nvPr/>
          </p:nvSpPr>
          <p:spPr>
            <a:xfrm>
              <a:off x="960" y="1104"/>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0" name="Text Box 1027"/>
            <p:cNvSpPr txBox="1"/>
            <p:nvPr/>
          </p:nvSpPr>
          <p:spPr>
            <a:xfrm>
              <a:off x="974" y="1056"/>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13371" name="Oval 1028"/>
            <p:cNvSpPr/>
            <p:nvPr/>
          </p:nvSpPr>
          <p:spPr>
            <a:xfrm>
              <a:off x="960" y="177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2" name="Oval 1029"/>
            <p:cNvSpPr/>
            <p:nvPr/>
          </p:nvSpPr>
          <p:spPr>
            <a:xfrm>
              <a:off x="336" y="177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3" name="Oval 1030"/>
            <p:cNvSpPr/>
            <p:nvPr/>
          </p:nvSpPr>
          <p:spPr>
            <a:xfrm>
              <a:off x="1584" y="177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4" name="Oval 1031"/>
            <p:cNvSpPr/>
            <p:nvPr/>
          </p:nvSpPr>
          <p:spPr>
            <a:xfrm>
              <a:off x="720" y="249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5" name="Oval 1032"/>
            <p:cNvSpPr/>
            <p:nvPr/>
          </p:nvSpPr>
          <p:spPr>
            <a:xfrm>
              <a:off x="1296" y="249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6" name="Oval 1033"/>
            <p:cNvSpPr/>
            <p:nvPr/>
          </p:nvSpPr>
          <p:spPr>
            <a:xfrm>
              <a:off x="720" y="3216"/>
              <a:ext cx="384" cy="384"/>
            </a:xfrm>
            <a:prstGeom prst="ellipse">
              <a:avLst/>
            </a:prstGeom>
            <a:noFill/>
            <a:ln w="12700" cap="sq" cmpd="sng">
              <a:solidFill>
                <a:schemeClr val="tx1"/>
              </a:solidFill>
              <a:prstDash val="solid"/>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77" name="Text Box 1034"/>
            <p:cNvSpPr txBox="1"/>
            <p:nvPr/>
          </p:nvSpPr>
          <p:spPr>
            <a:xfrm>
              <a:off x="384" y="1728"/>
              <a:ext cx="35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13378" name="Text Box 1035"/>
            <p:cNvSpPr txBox="1"/>
            <p:nvPr/>
          </p:nvSpPr>
          <p:spPr>
            <a:xfrm>
              <a:off x="960" y="1728"/>
              <a:ext cx="35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13379" name="Text Box 1036"/>
            <p:cNvSpPr txBox="1"/>
            <p:nvPr/>
          </p:nvSpPr>
          <p:spPr>
            <a:xfrm>
              <a:off x="1584" y="1728"/>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13380" name="Text Box 1037"/>
            <p:cNvSpPr txBox="1"/>
            <p:nvPr/>
          </p:nvSpPr>
          <p:spPr>
            <a:xfrm>
              <a:off x="768" y="2448"/>
              <a:ext cx="331"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13381" name="Text Box 1038"/>
            <p:cNvSpPr txBox="1"/>
            <p:nvPr/>
          </p:nvSpPr>
          <p:spPr>
            <a:xfrm>
              <a:off x="1344" y="2448"/>
              <a:ext cx="312"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13382" name="Text Box 1039"/>
            <p:cNvSpPr txBox="1"/>
            <p:nvPr/>
          </p:nvSpPr>
          <p:spPr>
            <a:xfrm>
              <a:off x="720" y="3168"/>
              <a:ext cx="370" cy="4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sp>
          <p:nvSpPr>
            <p:cNvPr id="13383" name="Line 1040"/>
            <p:cNvSpPr/>
            <p:nvPr/>
          </p:nvSpPr>
          <p:spPr>
            <a:xfrm>
              <a:off x="1344" y="1392"/>
              <a:ext cx="384" cy="384"/>
            </a:xfrm>
            <a:prstGeom prst="line">
              <a:avLst/>
            </a:prstGeom>
            <a:ln w="12700" cap="sq" cmpd="sng">
              <a:solidFill>
                <a:schemeClr val="tx1"/>
              </a:solidFill>
              <a:prstDash val="solid"/>
              <a:headEnd type="none" w="sm" len="sm"/>
              <a:tailEnd type="none" w="sm" len="sm"/>
            </a:ln>
          </p:spPr>
        </p:sp>
        <p:sp>
          <p:nvSpPr>
            <p:cNvPr id="13384" name="Line 1041"/>
            <p:cNvSpPr/>
            <p:nvPr/>
          </p:nvSpPr>
          <p:spPr>
            <a:xfrm flipH="1">
              <a:off x="528" y="1392"/>
              <a:ext cx="480" cy="384"/>
            </a:xfrm>
            <a:prstGeom prst="line">
              <a:avLst/>
            </a:prstGeom>
            <a:ln w="12700" cap="sq" cmpd="sng">
              <a:solidFill>
                <a:schemeClr val="tx1"/>
              </a:solidFill>
              <a:prstDash val="solid"/>
              <a:headEnd type="none" w="sm" len="sm"/>
              <a:tailEnd type="none" w="sm" len="sm"/>
            </a:ln>
          </p:spPr>
        </p:sp>
        <p:sp>
          <p:nvSpPr>
            <p:cNvPr id="13385" name="Line 1042"/>
            <p:cNvSpPr/>
            <p:nvPr/>
          </p:nvSpPr>
          <p:spPr>
            <a:xfrm flipH="1">
              <a:off x="912" y="2112"/>
              <a:ext cx="96" cy="384"/>
            </a:xfrm>
            <a:prstGeom prst="line">
              <a:avLst/>
            </a:prstGeom>
            <a:ln w="12700" cap="sq" cmpd="sng">
              <a:solidFill>
                <a:schemeClr val="tx1"/>
              </a:solidFill>
              <a:prstDash val="solid"/>
              <a:headEnd type="none" w="sm" len="sm"/>
              <a:tailEnd type="none" w="sm" len="sm"/>
            </a:ln>
          </p:spPr>
        </p:sp>
        <p:sp>
          <p:nvSpPr>
            <p:cNvPr id="13386" name="Line 1054"/>
            <p:cNvSpPr/>
            <p:nvPr/>
          </p:nvSpPr>
          <p:spPr>
            <a:xfrm>
              <a:off x="1152" y="1488"/>
              <a:ext cx="0" cy="288"/>
            </a:xfrm>
            <a:prstGeom prst="line">
              <a:avLst/>
            </a:prstGeom>
            <a:ln w="12700" cap="sq" cmpd="sng">
              <a:solidFill>
                <a:schemeClr val="tx1"/>
              </a:solidFill>
              <a:prstDash val="solid"/>
              <a:headEnd type="none" w="sm" len="sm"/>
              <a:tailEnd type="none" w="sm" len="sm"/>
            </a:ln>
          </p:spPr>
        </p:sp>
        <p:sp>
          <p:nvSpPr>
            <p:cNvPr id="13387" name="Line 1055"/>
            <p:cNvSpPr/>
            <p:nvPr/>
          </p:nvSpPr>
          <p:spPr>
            <a:xfrm>
              <a:off x="1296" y="2112"/>
              <a:ext cx="192" cy="384"/>
            </a:xfrm>
            <a:prstGeom prst="line">
              <a:avLst/>
            </a:prstGeom>
            <a:ln w="12700" cap="sq" cmpd="sng">
              <a:solidFill>
                <a:schemeClr val="tx1"/>
              </a:solidFill>
              <a:prstDash val="solid"/>
              <a:headEnd type="none" w="sm" len="sm"/>
              <a:tailEnd type="none" w="sm" len="sm"/>
            </a:ln>
          </p:spPr>
        </p:sp>
        <p:sp>
          <p:nvSpPr>
            <p:cNvPr id="13388" name="Line 1056"/>
            <p:cNvSpPr/>
            <p:nvPr/>
          </p:nvSpPr>
          <p:spPr>
            <a:xfrm>
              <a:off x="912" y="2880"/>
              <a:ext cx="0" cy="336"/>
            </a:xfrm>
            <a:prstGeom prst="line">
              <a:avLst/>
            </a:prstGeom>
            <a:ln w="12700" cap="sq" cmpd="sng">
              <a:solidFill>
                <a:schemeClr val="tx1"/>
              </a:solidFill>
              <a:prstDash val="solid"/>
              <a:headEnd type="none" w="sm" len="sm"/>
              <a:tailEnd type="none" w="sm" len="sm"/>
            </a:ln>
          </p:spPr>
        </p:sp>
      </p:grpSp>
      <p:sp>
        <p:nvSpPr>
          <p:cNvPr id="13351" name="Text Box 1043"/>
          <p:cNvSpPr txBox="1"/>
          <p:nvPr/>
        </p:nvSpPr>
        <p:spPr>
          <a:xfrm>
            <a:off x="4261485" y="1790700"/>
            <a:ext cx="1315720" cy="4831080"/>
          </a:xfrm>
          <a:prstGeom prst="rect">
            <a:avLst/>
          </a:prstGeom>
          <a:noFill/>
          <a:ln w="12700">
            <a:noFill/>
          </a:ln>
        </p:spPr>
        <p:txBody>
          <a:bodyPr wrap="none">
            <a:spAutoFit/>
          </a:bodyPr>
          <a:p>
            <a:pPr eaLnBrk="1" hangingPunct="1"/>
            <a:r>
              <a:rPr lang="en-US" altLang="zh-CN" sz="4400" dirty="0">
                <a:solidFill>
                  <a:srgbClr val="990033"/>
                </a:solidFill>
                <a:latin typeface="Times New Roman" panose="02020603050405020304" pitchFamily="18" charset="0"/>
                <a:ea typeface="宋体" panose="02010600030101010101" pitchFamily="2" charset="-122"/>
              </a:rPr>
              <a:t>0</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A</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1</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B</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2  </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C</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3</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D</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4</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E</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5</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F</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6</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G </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13352" name="Rectangle 1045"/>
          <p:cNvSpPr/>
          <p:nvPr/>
        </p:nvSpPr>
        <p:spPr>
          <a:xfrm>
            <a:off x="4820285" y="1772285"/>
            <a:ext cx="1143000" cy="472440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53" name="Line 1046"/>
          <p:cNvSpPr/>
          <p:nvPr/>
        </p:nvSpPr>
        <p:spPr>
          <a:xfrm flipV="1">
            <a:off x="4820285" y="2432050"/>
            <a:ext cx="1123315" cy="6350"/>
          </a:xfrm>
          <a:prstGeom prst="line">
            <a:avLst/>
          </a:prstGeom>
          <a:ln w="12700" cap="sq" cmpd="sng">
            <a:solidFill>
              <a:schemeClr val="tx1"/>
            </a:solidFill>
            <a:prstDash val="solid"/>
            <a:headEnd type="none" w="sm" len="sm"/>
            <a:tailEnd type="none" w="sm" len="sm"/>
          </a:ln>
        </p:spPr>
      </p:sp>
      <p:sp>
        <p:nvSpPr>
          <p:cNvPr id="13360" name="Line 1057"/>
          <p:cNvSpPr/>
          <p:nvPr/>
        </p:nvSpPr>
        <p:spPr>
          <a:xfrm>
            <a:off x="5577205" y="1790700"/>
            <a:ext cx="0" cy="4724400"/>
          </a:xfrm>
          <a:prstGeom prst="line">
            <a:avLst/>
          </a:prstGeom>
          <a:ln w="12700" cap="sq" cmpd="sng">
            <a:solidFill>
              <a:schemeClr val="tx1"/>
            </a:solidFill>
            <a:prstDash val="solid"/>
            <a:headEnd type="none" w="sm" len="sm"/>
            <a:tailEnd type="none" w="sm" len="sm"/>
          </a:ln>
        </p:spPr>
      </p:sp>
      <p:sp>
        <p:nvSpPr>
          <p:cNvPr id="13361" name="Line 1080"/>
          <p:cNvSpPr/>
          <p:nvPr/>
        </p:nvSpPr>
        <p:spPr>
          <a:xfrm flipH="1">
            <a:off x="5715000" y="5410200"/>
            <a:ext cx="76200" cy="228600"/>
          </a:xfrm>
          <a:prstGeom prst="line">
            <a:avLst/>
          </a:prstGeom>
          <a:ln w="38100" cap="sq" cmpd="sng">
            <a:solidFill>
              <a:srgbClr val="990000"/>
            </a:solidFill>
            <a:prstDash val="solid"/>
            <a:headEnd type="none" w="sm" len="sm"/>
            <a:tailEnd type="none" w="sm" len="sm"/>
          </a:ln>
        </p:spPr>
      </p:sp>
      <p:sp>
        <p:nvSpPr>
          <p:cNvPr id="13362" name="Line 1081"/>
          <p:cNvSpPr/>
          <p:nvPr/>
        </p:nvSpPr>
        <p:spPr>
          <a:xfrm>
            <a:off x="5791200" y="5410200"/>
            <a:ext cx="76200" cy="228600"/>
          </a:xfrm>
          <a:prstGeom prst="line">
            <a:avLst/>
          </a:prstGeom>
          <a:ln w="38100" cap="sq" cmpd="sng">
            <a:solidFill>
              <a:srgbClr val="990000"/>
            </a:solidFill>
            <a:prstDash val="solid"/>
            <a:headEnd type="none" w="sm" len="sm"/>
            <a:tailEnd type="none" w="sm" len="sm"/>
          </a:ln>
        </p:spPr>
      </p:sp>
      <p:sp>
        <p:nvSpPr>
          <p:cNvPr id="13363" name="Line 1082"/>
          <p:cNvSpPr/>
          <p:nvPr/>
        </p:nvSpPr>
        <p:spPr>
          <a:xfrm flipH="1">
            <a:off x="5715000" y="6096000"/>
            <a:ext cx="76200" cy="228600"/>
          </a:xfrm>
          <a:prstGeom prst="line">
            <a:avLst/>
          </a:prstGeom>
          <a:ln w="38100" cap="sq" cmpd="sng">
            <a:solidFill>
              <a:srgbClr val="990000"/>
            </a:solidFill>
            <a:prstDash val="solid"/>
            <a:headEnd type="none" w="sm" len="sm"/>
            <a:tailEnd type="none" w="sm" len="sm"/>
          </a:ln>
        </p:spPr>
      </p:sp>
      <p:sp>
        <p:nvSpPr>
          <p:cNvPr id="13364" name="Line 1083"/>
          <p:cNvSpPr/>
          <p:nvPr/>
        </p:nvSpPr>
        <p:spPr>
          <a:xfrm>
            <a:off x="5791200" y="6096000"/>
            <a:ext cx="76200" cy="228600"/>
          </a:xfrm>
          <a:prstGeom prst="line">
            <a:avLst/>
          </a:prstGeom>
          <a:ln w="38100" cap="sq" cmpd="sng">
            <a:solidFill>
              <a:srgbClr val="990000"/>
            </a:solidFill>
            <a:prstDash val="solid"/>
            <a:headEnd type="none" w="sm" len="sm"/>
            <a:tailEnd type="none" w="sm" len="sm"/>
          </a:ln>
        </p:spPr>
      </p:sp>
      <p:sp>
        <p:nvSpPr>
          <p:cNvPr id="13365" name="Line 1084"/>
          <p:cNvSpPr/>
          <p:nvPr/>
        </p:nvSpPr>
        <p:spPr>
          <a:xfrm flipH="1">
            <a:off x="5715000" y="4038600"/>
            <a:ext cx="76200" cy="228600"/>
          </a:xfrm>
          <a:prstGeom prst="line">
            <a:avLst/>
          </a:prstGeom>
          <a:ln w="38100" cap="sq" cmpd="sng">
            <a:solidFill>
              <a:srgbClr val="990000"/>
            </a:solidFill>
            <a:prstDash val="solid"/>
            <a:headEnd type="none" w="sm" len="sm"/>
            <a:tailEnd type="none" w="sm" len="sm"/>
          </a:ln>
        </p:spPr>
      </p:sp>
      <p:sp>
        <p:nvSpPr>
          <p:cNvPr id="13366" name="Line 1085"/>
          <p:cNvSpPr/>
          <p:nvPr/>
        </p:nvSpPr>
        <p:spPr>
          <a:xfrm>
            <a:off x="5791200" y="4038600"/>
            <a:ext cx="76200" cy="228600"/>
          </a:xfrm>
          <a:prstGeom prst="line">
            <a:avLst/>
          </a:prstGeom>
          <a:ln w="38100" cap="sq" cmpd="sng">
            <a:solidFill>
              <a:srgbClr val="990000"/>
            </a:solidFill>
            <a:prstDash val="solid"/>
            <a:headEnd type="none" w="sm" len="sm"/>
            <a:tailEnd type="none" w="sm" len="sm"/>
          </a:ln>
        </p:spPr>
      </p:sp>
      <p:sp>
        <p:nvSpPr>
          <p:cNvPr id="13367" name="Line 1086"/>
          <p:cNvSpPr/>
          <p:nvPr/>
        </p:nvSpPr>
        <p:spPr>
          <a:xfrm flipH="1">
            <a:off x="5715000" y="2667000"/>
            <a:ext cx="76200" cy="228600"/>
          </a:xfrm>
          <a:prstGeom prst="line">
            <a:avLst/>
          </a:prstGeom>
          <a:ln w="38100" cap="sq" cmpd="sng">
            <a:solidFill>
              <a:srgbClr val="990000"/>
            </a:solidFill>
            <a:prstDash val="solid"/>
            <a:headEnd type="none" w="sm" len="sm"/>
            <a:tailEnd type="none" w="sm" len="sm"/>
          </a:ln>
        </p:spPr>
      </p:sp>
      <p:sp>
        <p:nvSpPr>
          <p:cNvPr id="13368" name="Line 1087"/>
          <p:cNvSpPr/>
          <p:nvPr/>
        </p:nvSpPr>
        <p:spPr>
          <a:xfrm>
            <a:off x="5791200" y="2667000"/>
            <a:ext cx="76200" cy="228600"/>
          </a:xfrm>
          <a:prstGeom prst="line">
            <a:avLst/>
          </a:prstGeom>
          <a:ln w="38100" cap="sq" cmpd="sng">
            <a:solidFill>
              <a:srgbClr val="990000"/>
            </a:solidFill>
            <a:prstDash val="solid"/>
            <a:headEnd type="none" w="sm" len="sm"/>
            <a:tailEnd type="none" w="sm" len="sm"/>
          </a:ln>
        </p:spPr>
      </p:sp>
      <p:grpSp>
        <p:nvGrpSpPr>
          <p:cNvPr id="163918" name="Group 1102"/>
          <p:cNvGrpSpPr/>
          <p:nvPr/>
        </p:nvGrpSpPr>
        <p:grpSpPr>
          <a:xfrm>
            <a:off x="5791200" y="4567238"/>
            <a:ext cx="1066800" cy="641350"/>
            <a:chOff x="3648" y="2877"/>
            <a:chExt cx="672" cy="404"/>
          </a:xfrm>
        </p:grpSpPr>
        <p:sp>
          <p:nvSpPr>
            <p:cNvPr id="13345" name="Text Box 1069"/>
            <p:cNvSpPr txBox="1"/>
            <p:nvPr/>
          </p:nvSpPr>
          <p:spPr>
            <a:xfrm>
              <a:off x="3936" y="2877"/>
              <a:ext cx="260" cy="404"/>
            </a:xfrm>
            <a:prstGeom prst="rect">
              <a:avLst/>
            </a:prstGeom>
            <a:noFill/>
            <a:ln w="12700">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13346" name="Rectangle 1076"/>
            <p:cNvSpPr/>
            <p:nvPr/>
          </p:nvSpPr>
          <p:spPr>
            <a:xfrm>
              <a:off x="3936" y="292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47" name="Line 1077"/>
            <p:cNvSpPr/>
            <p:nvPr/>
          </p:nvSpPr>
          <p:spPr>
            <a:xfrm>
              <a:off x="4176" y="2928"/>
              <a:ext cx="0" cy="240"/>
            </a:xfrm>
            <a:prstGeom prst="line">
              <a:avLst/>
            </a:prstGeom>
            <a:ln w="12700" cap="sq" cmpd="sng">
              <a:solidFill>
                <a:schemeClr val="tx1"/>
              </a:solidFill>
              <a:prstDash val="solid"/>
              <a:headEnd type="none" w="sm" len="sm"/>
              <a:tailEnd type="none" w="sm" len="sm"/>
            </a:ln>
          </p:spPr>
        </p:sp>
        <p:sp>
          <p:nvSpPr>
            <p:cNvPr id="13348" name="Line 1078"/>
            <p:cNvSpPr/>
            <p:nvPr/>
          </p:nvSpPr>
          <p:spPr>
            <a:xfrm>
              <a:off x="3648" y="3072"/>
              <a:ext cx="288" cy="0"/>
            </a:xfrm>
            <a:prstGeom prst="line">
              <a:avLst/>
            </a:prstGeom>
            <a:ln w="19050" cap="sq" cmpd="sng">
              <a:solidFill>
                <a:schemeClr val="tx1"/>
              </a:solidFill>
              <a:prstDash val="solid"/>
              <a:headEnd type="none" w="sm" len="sm"/>
              <a:tailEnd type="triangle" w="sm" len="sm"/>
            </a:ln>
          </p:spPr>
        </p:sp>
        <p:sp>
          <p:nvSpPr>
            <p:cNvPr id="13349" name="Line 1088"/>
            <p:cNvSpPr/>
            <p:nvPr/>
          </p:nvSpPr>
          <p:spPr>
            <a:xfrm flipH="1">
              <a:off x="4224" y="2976"/>
              <a:ext cx="48" cy="144"/>
            </a:xfrm>
            <a:prstGeom prst="line">
              <a:avLst/>
            </a:prstGeom>
            <a:ln w="38100" cap="sq" cmpd="sng">
              <a:solidFill>
                <a:srgbClr val="990000"/>
              </a:solidFill>
              <a:prstDash val="solid"/>
              <a:headEnd type="none" w="sm" len="sm"/>
              <a:tailEnd type="none" w="sm" len="sm"/>
            </a:ln>
          </p:spPr>
        </p:sp>
        <p:sp>
          <p:nvSpPr>
            <p:cNvPr id="13350" name="Line 1089"/>
            <p:cNvSpPr/>
            <p:nvPr/>
          </p:nvSpPr>
          <p:spPr>
            <a:xfrm>
              <a:off x="4272" y="2976"/>
              <a:ext cx="48" cy="144"/>
            </a:xfrm>
            <a:prstGeom prst="line">
              <a:avLst/>
            </a:prstGeom>
            <a:ln w="38100" cap="sq" cmpd="sng">
              <a:solidFill>
                <a:srgbClr val="990000"/>
              </a:solidFill>
              <a:prstDash val="solid"/>
              <a:headEnd type="none" w="sm" len="sm"/>
              <a:tailEnd type="none" w="sm" len="sm"/>
            </a:ln>
          </p:spPr>
        </p:sp>
      </p:grpSp>
      <p:grpSp>
        <p:nvGrpSpPr>
          <p:cNvPr id="163916" name="Group 1100"/>
          <p:cNvGrpSpPr/>
          <p:nvPr/>
        </p:nvGrpSpPr>
        <p:grpSpPr>
          <a:xfrm>
            <a:off x="5791200" y="3195638"/>
            <a:ext cx="1981200" cy="461963"/>
            <a:chOff x="3648" y="2013"/>
            <a:chExt cx="1248" cy="291"/>
          </a:xfrm>
        </p:grpSpPr>
        <p:sp>
          <p:nvSpPr>
            <p:cNvPr id="13336" name="Text Box 1068"/>
            <p:cNvSpPr txBox="1"/>
            <p:nvPr/>
          </p:nvSpPr>
          <p:spPr>
            <a:xfrm>
              <a:off x="3936" y="2013"/>
              <a:ext cx="835" cy="290"/>
            </a:xfrm>
            <a:prstGeom prst="rect">
              <a:avLst/>
            </a:prstGeom>
            <a:noFill/>
            <a:ln w="12700">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4           5</a:t>
              </a:r>
              <a:endParaRPr lang="en-US" altLang="zh-CN" sz="2400" dirty="0">
                <a:latin typeface="Times New Roman" panose="02020603050405020304" pitchFamily="18" charset="0"/>
                <a:ea typeface="宋体" panose="02010600030101010101" pitchFamily="2" charset="-122"/>
              </a:endParaRPr>
            </a:p>
          </p:txBody>
        </p:sp>
        <p:sp>
          <p:nvSpPr>
            <p:cNvPr id="13337" name="Rectangle 1070"/>
            <p:cNvSpPr/>
            <p:nvPr/>
          </p:nvSpPr>
          <p:spPr>
            <a:xfrm>
              <a:off x="3936" y="2064"/>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38" name="Line 1071"/>
            <p:cNvSpPr/>
            <p:nvPr/>
          </p:nvSpPr>
          <p:spPr>
            <a:xfrm>
              <a:off x="4176" y="2064"/>
              <a:ext cx="0" cy="240"/>
            </a:xfrm>
            <a:prstGeom prst="line">
              <a:avLst/>
            </a:prstGeom>
            <a:ln w="12700" cap="sq" cmpd="sng">
              <a:solidFill>
                <a:schemeClr val="tx1"/>
              </a:solidFill>
              <a:prstDash val="solid"/>
              <a:headEnd type="none" w="sm" len="sm"/>
              <a:tailEnd type="none" w="sm" len="sm"/>
            </a:ln>
          </p:spPr>
        </p:sp>
        <p:sp>
          <p:nvSpPr>
            <p:cNvPr id="13339" name="Line 1072"/>
            <p:cNvSpPr/>
            <p:nvPr/>
          </p:nvSpPr>
          <p:spPr>
            <a:xfrm>
              <a:off x="3648" y="2208"/>
              <a:ext cx="288" cy="0"/>
            </a:xfrm>
            <a:prstGeom prst="line">
              <a:avLst/>
            </a:prstGeom>
            <a:ln w="19050" cap="sq" cmpd="sng">
              <a:solidFill>
                <a:schemeClr val="tx1"/>
              </a:solidFill>
              <a:prstDash val="solid"/>
              <a:headEnd type="none" w="sm" len="sm"/>
              <a:tailEnd type="triangle" w="sm" len="sm"/>
            </a:ln>
          </p:spPr>
        </p:sp>
        <p:sp>
          <p:nvSpPr>
            <p:cNvPr id="13340" name="Rectangle 1073"/>
            <p:cNvSpPr/>
            <p:nvPr/>
          </p:nvSpPr>
          <p:spPr>
            <a:xfrm>
              <a:off x="4512" y="2064"/>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41" name="Line 1074"/>
            <p:cNvSpPr/>
            <p:nvPr/>
          </p:nvSpPr>
          <p:spPr>
            <a:xfrm>
              <a:off x="4752" y="2064"/>
              <a:ext cx="0" cy="240"/>
            </a:xfrm>
            <a:prstGeom prst="line">
              <a:avLst/>
            </a:prstGeom>
            <a:ln w="12700" cap="sq" cmpd="sng">
              <a:solidFill>
                <a:schemeClr val="tx1"/>
              </a:solidFill>
              <a:prstDash val="solid"/>
              <a:headEnd type="none" w="sm" len="sm"/>
              <a:tailEnd type="none" w="sm" len="sm"/>
            </a:ln>
          </p:spPr>
        </p:sp>
        <p:sp>
          <p:nvSpPr>
            <p:cNvPr id="13342" name="Line 1075"/>
            <p:cNvSpPr/>
            <p:nvPr/>
          </p:nvSpPr>
          <p:spPr>
            <a:xfrm>
              <a:off x="4224" y="2208"/>
              <a:ext cx="288" cy="0"/>
            </a:xfrm>
            <a:prstGeom prst="line">
              <a:avLst/>
            </a:prstGeom>
            <a:ln w="19050" cap="sq" cmpd="sng">
              <a:solidFill>
                <a:schemeClr val="tx1"/>
              </a:solidFill>
              <a:prstDash val="solid"/>
              <a:headEnd type="none" w="sm" len="sm"/>
              <a:tailEnd type="triangle" w="sm" len="sm"/>
            </a:ln>
          </p:spPr>
        </p:sp>
        <p:sp>
          <p:nvSpPr>
            <p:cNvPr id="13343" name="Line 1090"/>
            <p:cNvSpPr/>
            <p:nvPr/>
          </p:nvSpPr>
          <p:spPr>
            <a:xfrm flipH="1">
              <a:off x="4800" y="2112"/>
              <a:ext cx="48" cy="144"/>
            </a:xfrm>
            <a:prstGeom prst="line">
              <a:avLst/>
            </a:prstGeom>
            <a:ln w="38100" cap="sq" cmpd="sng">
              <a:solidFill>
                <a:srgbClr val="990000"/>
              </a:solidFill>
              <a:prstDash val="solid"/>
              <a:headEnd type="none" w="sm" len="sm"/>
              <a:tailEnd type="none" w="sm" len="sm"/>
            </a:ln>
          </p:spPr>
        </p:sp>
        <p:sp>
          <p:nvSpPr>
            <p:cNvPr id="13344" name="Line 1091"/>
            <p:cNvSpPr/>
            <p:nvPr/>
          </p:nvSpPr>
          <p:spPr>
            <a:xfrm>
              <a:off x="4848" y="2112"/>
              <a:ext cx="48" cy="144"/>
            </a:xfrm>
            <a:prstGeom prst="line">
              <a:avLst/>
            </a:prstGeom>
            <a:ln w="38100" cap="sq" cmpd="sng">
              <a:solidFill>
                <a:srgbClr val="990000"/>
              </a:solidFill>
              <a:prstDash val="solid"/>
              <a:headEnd type="none" w="sm" len="sm"/>
              <a:tailEnd type="none" w="sm" len="sm"/>
            </a:ln>
          </p:spPr>
        </p:sp>
      </p:grpSp>
      <p:grpSp>
        <p:nvGrpSpPr>
          <p:cNvPr id="163913" name="Group 1097"/>
          <p:cNvGrpSpPr/>
          <p:nvPr/>
        </p:nvGrpSpPr>
        <p:grpSpPr>
          <a:xfrm>
            <a:off x="5791200" y="1971675"/>
            <a:ext cx="2895600" cy="460375"/>
            <a:chOff x="3648" y="1242"/>
            <a:chExt cx="1824" cy="290"/>
          </a:xfrm>
        </p:grpSpPr>
        <p:sp>
          <p:nvSpPr>
            <p:cNvPr id="13324" name="Text Box 1058"/>
            <p:cNvSpPr txBox="1"/>
            <p:nvPr/>
          </p:nvSpPr>
          <p:spPr>
            <a:xfrm>
              <a:off x="3837" y="1242"/>
              <a:ext cx="1507" cy="290"/>
            </a:xfrm>
            <a:prstGeom prst="rect">
              <a:avLst/>
            </a:prstGeom>
            <a:noFill/>
            <a:ln w="12700">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  1           2          3</a:t>
              </a:r>
              <a:endParaRPr lang="en-US" altLang="zh-CN" sz="2400" dirty="0">
                <a:latin typeface="Times New Roman" panose="02020603050405020304" pitchFamily="18" charset="0"/>
                <a:ea typeface="宋体" panose="02010600030101010101" pitchFamily="2" charset="-122"/>
              </a:endParaRPr>
            </a:p>
          </p:txBody>
        </p:sp>
        <p:sp>
          <p:nvSpPr>
            <p:cNvPr id="13325" name="Rectangle 1059"/>
            <p:cNvSpPr/>
            <p:nvPr/>
          </p:nvSpPr>
          <p:spPr>
            <a:xfrm>
              <a:off x="3936"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26" name="Line 1060"/>
            <p:cNvSpPr/>
            <p:nvPr/>
          </p:nvSpPr>
          <p:spPr>
            <a:xfrm>
              <a:off x="4176" y="1248"/>
              <a:ext cx="0" cy="240"/>
            </a:xfrm>
            <a:prstGeom prst="line">
              <a:avLst/>
            </a:prstGeom>
            <a:ln w="12700" cap="sq" cmpd="sng">
              <a:solidFill>
                <a:schemeClr val="tx1"/>
              </a:solidFill>
              <a:prstDash val="solid"/>
              <a:headEnd type="none" w="sm" len="sm"/>
              <a:tailEnd type="none" w="sm" len="sm"/>
            </a:ln>
          </p:spPr>
        </p:sp>
        <p:sp>
          <p:nvSpPr>
            <p:cNvPr id="13327" name="Line 1061"/>
            <p:cNvSpPr/>
            <p:nvPr/>
          </p:nvSpPr>
          <p:spPr>
            <a:xfrm>
              <a:off x="3648" y="1392"/>
              <a:ext cx="288" cy="0"/>
            </a:xfrm>
            <a:prstGeom prst="line">
              <a:avLst/>
            </a:prstGeom>
            <a:ln w="19050" cap="sq" cmpd="sng">
              <a:solidFill>
                <a:schemeClr val="tx1"/>
              </a:solidFill>
              <a:prstDash val="solid"/>
              <a:headEnd type="none" w="sm" len="sm"/>
              <a:tailEnd type="triangle" w="sm" len="sm"/>
            </a:ln>
          </p:spPr>
        </p:sp>
        <p:sp>
          <p:nvSpPr>
            <p:cNvPr id="13328" name="Rectangle 1062"/>
            <p:cNvSpPr/>
            <p:nvPr/>
          </p:nvSpPr>
          <p:spPr>
            <a:xfrm>
              <a:off x="4512"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29" name="Line 1063"/>
            <p:cNvSpPr/>
            <p:nvPr/>
          </p:nvSpPr>
          <p:spPr>
            <a:xfrm>
              <a:off x="4752" y="1248"/>
              <a:ext cx="0" cy="240"/>
            </a:xfrm>
            <a:prstGeom prst="line">
              <a:avLst/>
            </a:prstGeom>
            <a:ln w="12700" cap="sq" cmpd="sng">
              <a:solidFill>
                <a:schemeClr val="tx1"/>
              </a:solidFill>
              <a:prstDash val="solid"/>
              <a:headEnd type="none" w="sm" len="sm"/>
              <a:tailEnd type="none" w="sm" len="sm"/>
            </a:ln>
          </p:spPr>
        </p:sp>
        <p:sp>
          <p:nvSpPr>
            <p:cNvPr id="13330" name="Line 1064"/>
            <p:cNvSpPr/>
            <p:nvPr/>
          </p:nvSpPr>
          <p:spPr>
            <a:xfrm>
              <a:off x="4224" y="1392"/>
              <a:ext cx="288" cy="0"/>
            </a:xfrm>
            <a:prstGeom prst="line">
              <a:avLst/>
            </a:prstGeom>
            <a:ln w="19050" cap="sq" cmpd="sng">
              <a:solidFill>
                <a:schemeClr val="tx1"/>
              </a:solidFill>
              <a:prstDash val="solid"/>
              <a:headEnd type="none" w="sm" len="sm"/>
              <a:tailEnd type="triangle" w="sm" len="sm"/>
            </a:ln>
          </p:spPr>
        </p:sp>
        <p:sp>
          <p:nvSpPr>
            <p:cNvPr id="13331" name="Rectangle 1065"/>
            <p:cNvSpPr/>
            <p:nvPr/>
          </p:nvSpPr>
          <p:spPr>
            <a:xfrm>
              <a:off x="5088"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13332" name="Line 1066"/>
            <p:cNvSpPr/>
            <p:nvPr/>
          </p:nvSpPr>
          <p:spPr>
            <a:xfrm>
              <a:off x="5328" y="1248"/>
              <a:ext cx="0" cy="240"/>
            </a:xfrm>
            <a:prstGeom prst="line">
              <a:avLst/>
            </a:prstGeom>
            <a:ln w="12700" cap="sq" cmpd="sng">
              <a:solidFill>
                <a:schemeClr val="tx1"/>
              </a:solidFill>
              <a:prstDash val="solid"/>
              <a:headEnd type="none" w="sm" len="sm"/>
              <a:tailEnd type="none" w="sm" len="sm"/>
            </a:ln>
          </p:spPr>
        </p:sp>
        <p:sp>
          <p:nvSpPr>
            <p:cNvPr id="13333" name="Line 1067"/>
            <p:cNvSpPr/>
            <p:nvPr/>
          </p:nvSpPr>
          <p:spPr>
            <a:xfrm>
              <a:off x="4800" y="1392"/>
              <a:ext cx="288" cy="0"/>
            </a:xfrm>
            <a:prstGeom prst="line">
              <a:avLst/>
            </a:prstGeom>
            <a:ln w="19050" cap="sq" cmpd="sng">
              <a:solidFill>
                <a:schemeClr val="tx1"/>
              </a:solidFill>
              <a:prstDash val="solid"/>
              <a:headEnd type="none" w="sm" len="sm"/>
              <a:tailEnd type="triangle" w="sm" len="sm"/>
            </a:ln>
          </p:spPr>
        </p:sp>
        <p:sp>
          <p:nvSpPr>
            <p:cNvPr id="13334" name="Line 1092"/>
            <p:cNvSpPr/>
            <p:nvPr/>
          </p:nvSpPr>
          <p:spPr>
            <a:xfrm flipH="1">
              <a:off x="5376" y="1296"/>
              <a:ext cx="48" cy="144"/>
            </a:xfrm>
            <a:prstGeom prst="line">
              <a:avLst/>
            </a:prstGeom>
            <a:ln w="38100" cap="sq" cmpd="sng">
              <a:solidFill>
                <a:srgbClr val="990000"/>
              </a:solidFill>
              <a:prstDash val="solid"/>
              <a:headEnd type="none" w="sm" len="sm"/>
              <a:tailEnd type="none" w="sm" len="sm"/>
            </a:ln>
          </p:spPr>
        </p:sp>
        <p:sp>
          <p:nvSpPr>
            <p:cNvPr id="13335" name="Line 1093"/>
            <p:cNvSpPr/>
            <p:nvPr/>
          </p:nvSpPr>
          <p:spPr>
            <a:xfrm>
              <a:off x="5424" y="1296"/>
              <a:ext cx="48" cy="144"/>
            </a:xfrm>
            <a:prstGeom prst="line">
              <a:avLst/>
            </a:prstGeom>
            <a:ln w="38100" cap="sq" cmpd="sng">
              <a:solidFill>
                <a:srgbClr val="990000"/>
              </a:solidFill>
              <a:prstDash val="solid"/>
              <a:headEnd type="none" w="sm" len="sm"/>
              <a:tailEnd type="none" w="sm" len="sm"/>
            </a:ln>
          </p:spPr>
        </p:sp>
      </p:grpSp>
      <p:sp>
        <p:nvSpPr>
          <p:cNvPr id="163920" name="Text Box 1104"/>
          <p:cNvSpPr txBox="1">
            <a:spLocks noChangeArrowheads="1"/>
          </p:cNvSpPr>
          <p:nvPr/>
        </p:nvSpPr>
        <p:spPr bwMode="auto">
          <a:xfrm>
            <a:off x="418783" y="389573"/>
            <a:ext cx="67437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1" lang="zh-CN" altLang="en-US" sz="2800" b="1" kern="1200" cap="none" spc="0" normalizeH="0" baseline="0" noProof="0">
                <a:solidFill>
                  <a:srgbClr val="FF3300"/>
                </a:solidFill>
                <a:effectLst/>
                <a:latin typeface="黑体" panose="02010609060101010101" pitchFamily="2" charset="-122"/>
                <a:ea typeface="黑体" panose="02010609060101010101" pitchFamily="2" charset="-122"/>
                <a:cs typeface="+mn-cs"/>
              </a:rPr>
              <a:t>第二种解决方案</a:t>
            </a:r>
            <a:endParaRPr kumimoji="1" lang="zh-CN" altLang="en-US" sz="2800" b="1" kern="1200" cap="none" spc="0" normalizeH="0" baseline="0" noProof="0">
              <a:solidFill>
                <a:srgbClr val="FF3300"/>
              </a:solidFill>
              <a:effectLst/>
              <a:latin typeface="黑体" panose="02010609060101010101" pitchFamily="2" charset="-122"/>
              <a:ea typeface="黑体" panose="02010609060101010101" pitchFamily="2"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Line 1046"/>
          <p:cNvSpPr/>
          <p:nvPr/>
        </p:nvSpPr>
        <p:spPr>
          <a:xfrm flipV="1">
            <a:off x="4875530" y="3133090"/>
            <a:ext cx="1123315" cy="6350"/>
          </a:xfrm>
          <a:prstGeom prst="line">
            <a:avLst/>
          </a:prstGeom>
          <a:ln w="12700" cap="sq" cmpd="sng">
            <a:solidFill>
              <a:schemeClr val="tx1"/>
            </a:solidFill>
            <a:prstDash val="solid"/>
            <a:headEnd type="none" w="sm" len="sm"/>
            <a:tailEnd type="none" w="sm" len="sm"/>
          </a:ln>
        </p:spPr>
      </p:sp>
      <p:sp>
        <p:nvSpPr>
          <p:cNvPr id="5" name="Line 1046"/>
          <p:cNvSpPr/>
          <p:nvPr/>
        </p:nvSpPr>
        <p:spPr>
          <a:xfrm flipV="1">
            <a:off x="4803775" y="3778885"/>
            <a:ext cx="1123315" cy="6350"/>
          </a:xfrm>
          <a:prstGeom prst="line">
            <a:avLst/>
          </a:prstGeom>
          <a:ln w="12700" cap="sq" cmpd="sng">
            <a:solidFill>
              <a:schemeClr val="tx1"/>
            </a:solidFill>
            <a:prstDash val="solid"/>
            <a:headEnd type="none" w="sm" len="sm"/>
            <a:tailEnd type="none" w="sm" len="sm"/>
          </a:ln>
        </p:spPr>
      </p:sp>
      <p:sp>
        <p:nvSpPr>
          <p:cNvPr id="6" name="Line 1046"/>
          <p:cNvSpPr/>
          <p:nvPr/>
        </p:nvSpPr>
        <p:spPr>
          <a:xfrm flipV="1">
            <a:off x="4803775" y="4496435"/>
            <a:ext cx="1123315" cy="6350"/>
          </a:xfrm>
          <a:prstGeom prst="line">
            <a:avLst/>
          </a:prstGeom>
          <a:ln w="12700" cap="sq" cmpd="sng">
            <a:solidFill>
              <a:schemeClr val="tx1"/>
            </a:solidFill>
            <a:prstDash val="solid"/>
            <a:headEnd type="none" w="sm" len="sm"/>
            <a:tailEnd type="none" w="sm" len="sm"/>
          </a:ln>
        </p:spPr>
      </p:sp>
      <p:sp>
        <p:nvSpPr>
          <p:cNvPr id="7" name="Line 1046"/>
          <p:cNvSpPr/>
          <p:nvPr/>
        </p:nvSpPr>
        <p:spPr>
          <a:xfrm flipV="1">
            <a:off x="4803775" y="5213985"/>
            <a:ext cx="1123315" cy="6350"/>
          </a:xfrm>
          <a:prstGeom prst="line">
            <a:avLst/>
          </a:prstGeom>
          <a:ln w="12700" cap="sq" cmpd="sng">
            <a:solidFill>
              <a:schemeClr val="tx1"/>
            </a:solidFill>
            <a:prstDash val="solid"/>
            <a:headEnd type="none" w="sm" len="sm"/>
            <a:tailEnd type="none" w="sm" len="sm"/>
          </a:ln>
        </p:spPr>
      </p:sp>
      <p:sp>
        <p:nvSpPr>
          <p:cNvPr id="8" name="Line 1046"/>
          <p:cNvSpPr/>
          <p:nvPr/>
        </p:nvSpPr>
        <p:spPr>
          <a:xfrm flipV="1">
            <a:off x="4803775" y="5859780"/>
            <a:ext cx="1123315" cy="6350"/>
          </a:xfrm>
          <a:prstGeom prst="line">
            <a:avLst/>
          </a:prstGeom>
          <a:ln w="12700" cap="sq" cmpd="sng">
            <a:solidFill>
              <a:schemeClr val="tx1"/>
            </a:solidFill>
            <a:prstDash val="solid"/>
            <a:headEnd type="none" w="sm" len="sm"/>
            <a:tailEnd type="none" w="sm" len="sm"/>
          </a:ln>
        </p:spPr>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917"/>
                                        </p:tgtEl>
                                        <p:attrNameLst>
                                          <p:attrName>style.visibility</p:attrName>
                                        </p:attrNameLst>
                                      </p:cBhvr>
                                      <p:to>
                                        <p:strVal val="visible"/>
                                      </p:to>
                                    </p:set>
                                    <p:animEffect transition="in" filter="wipe(up)">
                                      <p:cBhvr>
                                        <p:cTn id="7" dur="500"/>
                                        <p:tgtEl>
                                          <p:spTgt spid="163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913"/>
                                        </p:tgtEl>
                                        <p:attrNameLst>
                                          <p:attrName>style.visibility</p:attrName>
                                        </p:attrNameLst>
                                      </p:cBhvr>
                                      <p:to>
                                        <p:strVal val="visible"/>
                                      </p:to>
                                    </p:set>
                                    <p:animEffect transition="in" filter="wipe(left)">
                                      <p:cBhvr>
                                        <p:cTn id="12" dur="500"/>
                                        <p:tgtEl>
                                          <p:spTgt spid="1639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16"/>
                                        </p:tgtEl>
                                        <p:attrNameLst>
                                          <p:attrName>style.visibility</p:attrName>
                                        </p:attrNameLst>
                                      </p:cBhvr>
                                      <p:to>
                                        <p:strVal val="visible"/>
                                      </p:to>
                                    </p:set>
                                    <p:animEffect transition="in" filter="wipe(left)">
                                      <p:cBhvr>
                                        <p:cTn id="17" dur="500"/>
                                        <p:tgtEl>
                                          <p:spTgt spid="163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18"/>
                                        </p:tgtEl>
                                        <p:attrNameLst>
                                          <p:attrName>style.visibility</p:attrName>
                                        </p:attrNameLst>
                                      </p:cBhvr>
                                      <p:to>
                                        <p:strVal val="visible"/>
                                      </p:to>
                                    </p:set>
                                    <p:animEffect transition="in" filter="wipe(left)">
                                      <p:cBhvr>
                                        <p:cTn id="22" dur="500"/>
                                        <p:tgtEl>
                                          <p:spTgt spid="1639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860"/>
                                        </p:tgtEl>
                                        <p:attrNameLst>
                                          <p:attrName>style.visibility</p:attrName>
                                        </p:attrNameLst>
                                      </p:cBhvr>
                                      <p:to>
                                        <p:strVal val="visible"/>
                                      </p:to>
                                    </p:set>
                                    <p:animEffect transition="in" filter="wipe(up)">
                                      <p:cBhvr>
                                        <p:cTn id="27" dur="500"/>
                                        <p:tgtEl>
                                          <p:spTgt spid="163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0" y="0"/>
            <a:ext cx="8077200"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黑体" panose="02010609060101010101" pitchFamily="2" charset="-122"/>
                <a:ea typeface="黑体" panose="02010609060101010101" pitchFamily="2" charset="-122"/>
              </a:rPr>
              <a:t>孩子表示法的形式说明如下：</a:t>
            </a:r>
            <a:endParaRPr lang="zh-CN" altLang="en-US" b="1" dirty="0">
              <a:latin typeface="黑体" panose="02010609060101010101" pitchFamily="2" charset="-122"/>
              <a:ea typeface="黑体" panose="02010609060101010101" pitchFamily="2" charset="-122"/>
            </a:endParaRPr>
          </a:p>
        </p:txBody>
      </p:sp>
      <p:sp>
        <p:nvSpPr>
          <p:cNvPr id="91139" name="Text Box 3"/>
          <p:cNvSpPr txBox="1"/>
          <p:nvPr/>
        </p:nvSpPr>
        <p:spPr>
          <a:xfrm>
            <a:off x="0" y="521970"/>
            <a:ext cx="5778500" cy="54775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dirty="0">
                <a:latin typeface="Times New Roman" panose="02020603050405020304" pitchFamily="18" charset="0"/>
              </a:rPr>
              <a:t>typedef struct ChildNode  /* </a:t>
            </a:r>
            <a:r>
              <a:rPr lang="zh-CN" altLang="en-US" sz="2000" b="1" dirty="0">
                <a:solidFill>
                  <a:srgbClr val="C00000"/>
                </a:solidFill>
                <a:latin typeface="Times New Roman" panose="02020603050405020304" pitchFamily="18" charset="0"/>
              </a:rPr>
              <a:t>孩子链表结点</a:t>
            </a:r>
            <a:r>
              <a:rPr lang="zh-CN" altLang="en-US" sz="2000" dirty="0">
                <a:latin typeface="Times New Roman" panose="02020603050405020304" pitchFamily="18" charset="0"/>
              </a:rPr>
              <a:t>的定义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int Child;    /* </a:t>
            </a:r>
            <a:r>
              <a:rPr lang="zh-CN" altLang="en-US" sz="2000" dirty="0">
                <a:latin typeface="Times New Roman" panose="02020603050405020304" pitchFamily="18" charset="0"/>
              </a:rPr>
              <a:t>该孩子结点在线性表中的位置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struct ChildNode * next;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指向下一个孩子结点的指针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en-US" altLang="zh-CN" sz="2000" b="1" dirty="0">
                <a:solidFill>
                  <a:srgbClr val="FF0000"/>
                </a:solidFill>
                <a:latin typeface="Times New Roman" panose="02020603050405020304" pitchFamily="18" charset="0"/>
              </a:rPr>
              <a:t>ChildNode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typedef struct    /* </a:t>
            </a:r>
            <a:r>
              <a:rPr lang="zh-CN" altLang="en-US" sz="2000" b="1" dirty="0">
                <a:solidFill>
                  <a:srgbClr val="C00000"/>
                </a:solidFill>
                <a:latin typeface="Times New Roman" panose="02020603050405020304" pitchFamily="18" charset="0"/>
              </a:rPr>
              <a:t>顺序表结点</a:t>
            </a:r>
            <a:r>
              <a:rPr lang="zh-CN" altLang="en-US" sz="2000" dirty="0">
                <a:latin typeface="Times New Roman" panose="02020603050405020304" pitchFamily="18" charset="0"/>
              </a:rPr>
              <a:t>的结构定义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DataType data; /* </a:t>
            </a:r>
            <a:r>
              <a:rPr lang="zh-CN" altLang="en-US" sz="2000" dirty="0">
                <a:latin typeface="Times New Roman" panose="02020603050405020304" pitchFamily="18" charset="0"/>
              </a:rPr>
              <a:t>结点的信息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en-US" altLang="zh-CN" sz="2000" b="1" dirty="0">
                <a:solidFill>
                  <a:srgbClr val="FF0000"/>
                </a:solidFill>
                <a:latin typeface="Times New Roman" panose="02020603050405020304" pitchFamily="18" charset="0"/>
              </a:rPr>
              <a:t>ChildNode *</a:t>
            </a:r>
            <a:r>
              <a:rPr lang="en-US" altLang="zh-CN" sz="2000" dirty="0">
                <a:latin typeface="Times New Roman" panose="02020603050405020304" pitchFamily="18" charset="0"/>
              </a:rPr>
              <a:t> FirstChild ;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指向孩子链表的头指针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a:t>
            </a:r>
            <a:r>
              <a:rPr lang="en-US" altLang="zh-CN" sz="2000" b="1" dirty="0">
                <a:gradFill>
                  <a:gsLst>
                    <a:gs pos="0">
                      <a:srgbClr val="012D86"/>
                    </a:gs>
                    <a:gs pos="100000">
                      <a:srgbClr val="0E2557"/>
                    </a:gs>
                  </a:gsLst>
                  <a:lin scaled="0"/>
                </a:gradFill>
                <a:latin typeface="Times New Roman" panose="02020603050405020304" pitchFamily="18" charset="0"/>
              </a:rPr>
              <a:t>DataNode</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5" name="Text Box 1043"/>
          <p:cNvSpPr txBox="1"/>
          <p:nvPr/>
        </p:nvSpPr>
        <p:spPr>
          <a:xfrm>
            <a:off x="4620260" y="1790700"/>
            <a:ext cx="1315720" cy="4831080"/>
          </a:xfrm>
          <a:prstGeom prst="rect">
            <a:avLst/>
          </a:prstGeom>
          <a:noFill/>
          <a:ln w="12700">
            <a:noFill/>
          </a:ln>
        </p:spPr>
        <p:txBody>
          <a:bodyPr wrap="none">
            <a:spAutoFit/>
          </a:bodyPr>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A</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B</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solidFill>
                  <a:srgbClr val="990033"/>
                </a:solidFill>
                <a:latin typeface="Times New Roman" panose="02020603050405020304" pitchFamily="18" charset="0"/>
                <a:ea typeface="宋体" panose="02010600030101010101" pitchFamily="2" charset="-122"/>
              </a:rPr>
              <a:t>    </a:t>
            </a:r>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C</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D</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E</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F</a:t>
            </a:r>
            <a:r>
              <a:rPr lang="en-US" altLang="zh-CN" sz="4400" dirty="0">
                <a:latin typeface="Times New Roman" panose="02020603050405020304" pitchFamily="18" charset="0"/>
                <a:ea typeface="宋体" panose="02010600030101010101" pitchFamily="2" charset="-122"/>
              </a:rPr>
              <a:t>  </a:t>
            </a:r>
            <a:endParaRPr lang="en-US" altLang="zh-CN" sz="4400" dirty="0">
              <a:solidFill>
                <a:srgbClr val="0000FF"/>
              </a:solidFill>
              <a:latin typeface="Times New Roman" panose="02020603050405020304" pitchFamily="18" charset="0"/>
              <a:ea typeface="宋体" panose="02010600030101010101" pitchFamily="2" charset="-122"/>
            </a:endParaRPr>
          </a:p>
          <a:p>
            <a:pPr eaLnBrk="1" hangingPunct="1"/>
            <a:r>
              <a:rPr lang="en-US" altLang="zh-CN" sz="4400" dirty="0">
                <a:latin typeface="Times New Roman" panose="02020603050405020304" pitchFamily="18" charset="0"/>
                <a:ea typeface="宋体" panose="02010600030101010101" pitchFamily="2" charset="-122"/>
              </a:rPr>
              <a:t>     </a:t>
            </a:r>
            <a:r>
              <a:rPr lang="en-US" altLang="zh-CN" sz="4400" b="1" dirty="0">
                <a:latin typeface="Times New Roman" panose="02020603050405020304" pitchFamily="18" charset="0"/>
                <a:ea typeface="宋体" panose="02010600030101010101" pitchFamily="2" charset="-122"/>
              </a:rPr>
              <a:t>G </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6" name="Rectangle 1045"/>
          <p:cNvSpPr/>
          <p:nvPr/>
        </p:nvSpPr>
        <p:spPr>
          <a:xfrm>
            <a:off x="5179060" y="1772285"/>
            <a:ext cx="1143000" cy="472440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7" name="Line 1046"/>
          <p:cNvSpPr/>
          <p:nvPr/>
        </p:nvSpPr>
        <p:spPr>
          <a:xfrm flipV="1">
            <a:off x="5179060" y="2432050"/>
            <a:ext cx="1123315" cy="6350"/>
          </a:xfrm>
          <a:prstGeom prst="line">
            <a:avLst/>
          </a:prstGeom>
          <a:ln w="12700" cap="sq" cmpd="sng">
            <a:solidFill>
              <a:schemeClr val="tx1"/>
            </a:solidFill>
            <a:prstDash val="solid"/>
            <a:headEnd type="none" w="sm" len="sm"/>
            <a:tailEnd type="none" w="sm" len="sm"/>
          </a:ln>
        </p:spPr>
      </p:sp>
      <p:sp>
        <p:nvSpPr>
          <p:cNvPr id="8" name="Line 1057"/>
          <p:cNvSpPr/>
          <p:nvPr/>
        </p:nvSpPr>
        <p:spPr>
          <a:xfrm>
            <a:off x="5935980" y="1790700"/>
            <a:ext cx="0" cy="4724400"/>
          </a:xfrm>
          <a:prstGeom prst="line">
            <a:avLst/>
          </a:prstGeom>
          <a:ln w="12700" cap="sq" cmpd="sng">
            <a:solidFill>
              <a:schemeClr val="tx1"/>
            </a:solidFill>
            <a:prstDash val="solid"/>
            <a:headEnd type="none" w="sm" len="sm"/>
            <a:tailEnd type="none" w="sm" len="sm"/>
          </a:ln>
        </p:spPr>
      </p:sp>
      <p:sp>
        <p:nvSpPr>
          <p:cNvPr id="9" name="Line 1080"/>
          <p:cNvSpPr/>
          <p:nvPr/>
        </p:nvSpPr>
        <p:spPr>
          <a:xfrm flipH="1">
            <a:off x="6073775" y="5410200"/>
            <a:ext cx="76200" cy="228600"/>
          </a:xfrm>
          <a:prstGeom prst="line">
            <a:avLst/>
          </a:prstGeom>
          <a:ln w="38100" cap="sq" cmpd="sng">
            <a:solidFill>
              <a:srgbClr val="990000"/>
            </a:solidFill>
            <a:prstDash val="solid"/>
            <a:headEnd type="none" w="sm" len="sm"/>
            <a:tailEnd type="none" w="sm" len="sm"/>
          </a:ln>
        </p:spPr>
      </p:sp>
      <p:sp>
        <p:nvSpPr>
          <p:cNvPr id="10" name="Line 1081"/>
          <p:cNvSpPr/>
          <p:nvPr/>
        </p:nvSpPr>
        <p:spPr>
          <a:xfrm>
            <a:off x="6149975" y="5410200"/>
            <a:ext cx="76200" cy="228600"/>
          </a:xfrm>
          <a:prstGeom prst="line">
            <a:avLst/>
          </a:prstGeom>
          <a:ln w="38100" cap="sq" cmpd="sng">
            <a:solidFill>
              <a:srgbClr val="990000"/>
            </a:solidFill>
            <a:prstDash val="solid"/>
            <a:headEnd type="none" w="sm" len="sm"/>
            <a:tailEnd type="none" w="sm" len="sm"/>
          </a:ln>
        </p:spPr>
      </p:sp>
      <p:sp>
        <p:nvSpPr>
          <p:cNvPr id="11" name="Line 1082"/>
          <p:cNvSpPr/>
          <p:nvPr/>
        </p:nvSpPr>
        <p:spPr>
          <a:xfrm flipH="1">
            <a:off x="6073775" y="6096000"/>
            <a:ext cx="76200" cy="228600"/>
          </a:xfrm>
          <a:prstGeom prst="line">
            <a:avLst/>
          </a:prstGeom>
          <a:ln w="38100" cap="sq" cmpd="sng">
            <a:solidFill>
              <a:srgbClr val="990000"/>
            </a:solidFill>
            <a:prstDash val="solid"/>
            <a:headEnd type="none" w="sm" len="sm"/>
            <a:tailEnd type="none" w="sm" len="sm"/>
          </a:ln>
        </p:spPr>
      </p:sp>
      <p:sp>
        <p:nvSpPr>
          <p:cNvPr id="12" name="Line 1083"/>
          <p:cNvSpPr/>
          <p:nvPr/>
        </p:nvSpPr>
        <p:spPr>
          <a:xfrm>
            <a:off x="6149975" y="6096000"/>
            <a:ext cx="76200" cy="228600"/>
          </a:xfrm>
          <a:prstGeom prst="line">
            <a:avLst/>
          </a:prstGeom>
          <a:ln w="38100" cap="sq" cmpd="sng">
            <a:solidFill>
              <a:srgbClr val="990000"/>
            </a:solidFill>
            <a:prstDash val="solid"/>
            <a:headEnd type="none" w="sm" len="sm"/>
            <a:tailEnd type="none" w="sm" len="sm"/>
          </a:ln>
        </p:spPr>
      </p:sp>
      <p:sp>
        <p:nvSpPr>
          <p:cNvPr id="13" name="Line 1084"/>
          <p:cNvSpPr/>
          <p:nvPr/>
        </p:nvSpPr>
        <p:spPr>
          <a:xfrm flipH="1">
            <a:off x="6073775" y="4038600"/>
            <a:ext cx="76200" cy="228600"/>
          </a:xfrm>
          <a:prstGeom prst="line">
            <a:avLst/>
          </a:prstGeom>
          <a:ln w="38100" cap="sq" cmpd="sng">
            <a:solidFill>
              <a:srgbClr val="990000"/>
            </a:solidFill>
            <a:prstDash val="solid"/>
            <a:headEnd type="none" w="sm" len="sm"/>
            <a:tailEnd type="none" w="sm" len="sm"/>
          </a:ln>
        </p:spPr>
      </p:sp>
      <p:sp>
        <p:nvSpPr>
          <p:cNvPr id="14" name="Line 1085"/>
          <p:cNvSpPr/>
          <p:nvPr/>
        </p:nvSpPr>
        <p:spPr>
          <a:xfrm>
            <a:off x="6149975" y="4038600"/>
            <a:ext cx="76200" cy="228600"/>
          </a:xfrm>
          <a:prstGeom prst="line">
            <a:avLst/>
          </a:prstGeom>
          <a:ln w="38100" cap="sq" cmpd="sng">
            <a:solidFill>
              <a:srgbClr val="990000"/>
            </a:solidFill>
            <a:prstDash val="solid"/>
            <a:headEnd type="none" w="sm" len="sm"/>
            <a:tailEnd type="none" w="sm" len="sm"/>
          </a:ln>
        </p:spPr>
      </p:sp>
      <p:sp>
        <p:nvSpPr>
          <p:cNvPr id="15" name="Line 1086"/>
          <p:cNvSpPr/>
          <p:nvPr/>
        </p:nvSpPr>
        <p:spPr>
          <a:xfrm flipH="1">
            <a:off x="6073775" y="2667000"/>
            <a:ext cx="76200" cy="228600"/>
          </a:xfrm>
          <a:prstGeom prst="line">
            <a:avLst/>
          </a:prstGeom>
          <a:ln w="38100" cap="sq" cmpd="sng">
            <a:solidFill>
              <a:srgbClr val="990000"/>
            </a:solidFill>
            <a:prstDash val="solid"/>
            <a:headEnd type="none" w="sm" len="sm"/>
            <a:tailEnd type="none" w="sm" len="sm"/>
          </a:ln>
        </p:spPr>
      </p:sp>
      <p:sp>
        <p:nvSpPr>
          <p:cNvPr id="16" name="Line 1087"/>
          <p:cNvSpPr/>
          <p:nvPr/>
        </p:nvSpPr>
        <p:spPr>
          <a:xfrm>
            <a:off x="6149975" y="2667000"/>
            <a:ext cx="76200" cy="228600"/>
          </a:xfrm>
          <a:prstGeom prst="line">
            <a:avLst/>
          </a:prstGeom>
          <a:ln w="38100" cap="sq" cmpd="sng">
            <a:solidFill>
              <a:srgbClr val="990000"/>
            </a:solidFill>
            <a:prstDash val="solid"/>
            <a:headEnd type="none" w="sm" len="sm"/>
            <a:tailEnd type="none" w="sm" len="sm"/>
          </a:ln>
        </p:spPr>
      </p:sp>
      <p:grpSp>
        <p:nvGrpSpPr>
          <p:cNvPr id="17" name="Group 1102"/>
          <p:cNvGrpSpPr/>
          <p:nvPr/>
        </p:nvGrpSpPr>
        <p:grpSpPr>
          <a:xfrm>
            <a:off x="6149975" y="4567238"/>
            <a:ext cx="1066800" cy="641350"/>
            <a:chOff x="3648" y="2877"/>
            <a:chExt cx="672" cy="404"/>
          </a:xfrm>
        </p:grpSpPr>
        <p:sp>
          <p:nvSpPr>
            <p:cNvPr id="18" name="Text Box 1069"/>
            <p:cNvSpPr txBox="1"/>
            <p:nvPr/>
          </p:nvSpPr>
          <p:spPr>
            <a:xfrm>
              <a:off x="3936" y="2877"/>
              <a:ext cx="260" cy="404"/>
            </a:xfrm>
            <a:prstGeom prst="rect">
              <a:avLst/>
            </a:prstGeom>
            <a:noFill/>
            <a:ln w="12700">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6</a:t>
              </a:r>
              <a:endParaRPr lang="en-US" altLang="zh-CN" sz="2400" dirty="0">
                <a:latin typeface="Times New Roman" panose="02020603050405020304" pitchFamily="18" charset="0"/>
                <a:ea typeface="宋体" panose="02010600030101010101" pitchFamily="2" charset="-122"/>
              </a:endParaRPr>
            </a:p>
          </p:txBody>
        </p:sp>
        <p:sp>
          <p:nvSpPr>
            <p:cNvPr id="19" name="Rectangle 1076"/>
            <p:cNvSpPr/>
            <p:nvPr/>
          </p:nvSpPr>
          <p:spPr>
            <a:xfrm>
              <a:off x="3936" y="292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20" name="Line 1077"/>
            <p:cNvSpPr/>
            <p:nvPr/>
          </p:nvSpPr>
          <p:spPr>
            <a:xfrm>
              <a:off x="4176" y="2928"/>
              <a:ext cx="0" cy="240"/>
            </a:xfrm>
            <a:prstGeom prst="line">
              <a:avLst/>
            </a:prstGeom>
            <a:ln w="12700" cap="sq" cmpd="sng">
              <a:solidFill>
                <a:schemeClr val="tx1"/>
              </a:solidFill>
              <a:prstDash val="solid"/>
              <a:headEnd type="none" w="sm" len="sm"/>
              <a:tailEnd type="none" w="sm" len="sm"/>
            </a:ln>
          </p:spPr>
        </p:sp>
        <p:sp>
          <p:nvSpPr>
            <p:cNvPr id="21" name="Line 1078"/>
            <p:cNvSpPr/>
            <p:nvPr/>
          </p:nvSpPr>
          <p:spPr>
            <a:xfrm>
              <a:off x="3648" y="3072"/>
              <a:ext cx="288" cy="0"/>
            </a:xfrm>
            <a:prstGeom prst="line">
              <a:avLst/>
            </a:prstGeom>
            <a:ln w="19050" cap="sq" cmpd="sng">
              <a:solidFill>
                <a:schemeClr val="tx1"/>
              </a:solidFill>
              <a:prstDash val="solid"/>
              <a:headEnd type="none" w="sm" len="sm"/>
              <a:tailEnd type="triangle" w="sm" len="sm"/>
            </a:ln>
          </p:spPr>
        </p:sp>
        <p:sp>
          <p:nvSpPr>
            <p:cNvPr id="22" name="Line 1088"/>
            <p:cNvSpPr/>
            <p:nvPr/>
          </p:nvSpPr>
          <p:spPr>
            <a:xfrm flipH="1">
              <a:off x="4224" y="2976"/>
              <a:ext cx="48" cy="144"/>
            </a:xfrm>
            <a:prstGeom prst="line">
              <a:avLst/>
            </a:prstGeom>
            <a:ln w="38100" cap="sq" cmpd="sng">
              <a:solidFill>
                <a:srgbClr val="990000"/>
              </a:solidFill>
              <a:prstDash val="solid"/>
              <a:headEnd type="none" w="sm" len="sm"/>
              <a:tailEnd type="none" w="sm" len="sm"/>
            </a:ln>
          </p:spPr>
        </p:sp>
        <p:sp>
          <p:nvSpPr>
            <p:cNvPr id="23" name="Line 1089"/>
            <p:cNvSpPr/>
            <p:nvPr/>
          </p:nvSpPr>
          <p:spPr>
            <a:xfrm>
              <a:off x="4272" y="2976"/>
              <a:ext cx="48" cy="144"/>
            </a:xfrm>
            <a:prstGeom prst="line">
              <a:avLst/>
            </a:prstGeom>
            <a:ln w="38100" cap="sq" cmpd="sng">
              <a:solidFill>
                <a:srgbClr val="990000"/>
              </a:solidFill>
              <a:prstDash val="solid"/>
              <a:headEnd type="none" w="sm" len="sm"/>
              <a:tailEnd type="none" w="sm" len="sm"/>
            </a:ln>
          </p:spPr>
        </p:sp>
      </p:grpSp>
      <p:grpSp>
        <p:nvGrpSpPr>
          <p:cNvPr id="24" name="Group 1100"/>
          <p:cNvGrpSpPr/>
          <p:nvPr/>
        </p:nvGrpSpPr>
        <p:grpSpPr>
          <a:xfrm>
            <a:off x="6149975" y="3195638"/>
            <a:ext cx="1981200" cy="461963"/>
            <a:chOff x="3648" y="2013"/>
            <a:chExt cx="1248" cy="291"/>
          </a:xfrm>
        </p:grpSpPr>
        <p:sp>
          <p:nvSpPr>
            <p:cNvPr id="25" name="Text Box 1068"/>
            <p:cNvSpPr txBox="1"/>
            <p:nvPr/>
          </p:nvSpPr>
          <p:spPr>
            <a:xfrm>
              <a:off x="3936" y="2013"/>
              <a:ext cx="835" cy="290"/>
            </a:xfrm>
            <a:prstGeom prst="rect">
              <a:avLst/>
            </a:prstGeom>
            <a:noFill/>
            <a:ln w="12700">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4           5</a:t>
              </a:r>
              <a:endParaRPr lang="en-US" altLang="zh-CN" sz="2400" dirty="0">
                <a:latin typeface="Times New Roman" panose="02020603050405020304" pitchFamily="18" charset="0"/>
                <a:ea typeface="宋体" panose="02010600030101010101" pitchFamily="2" charset="-122"/>
              </a:endParaRPr>
            </a:p>
          </p:txBody>
        </p:sp>
        <p:sp>
          <p:nvSpPr>
            <p:cNvPr id="26" name="Rectangle 1070"/>
            <p:cNvSpPr/>
            <p:nvPr/>
          </p:nvSpPr>
          <p:spPr>
            <a:xfrm>
              <a:off x="3936" y="2064"/>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27" name="Line 1071"/>
            <p:cNvSpPr/>
            <p:nvPr/>
          </p:nvSpPr>
          <p:spPr>
            <a:xfrm>
              <a:off x="4176" y="2064"/>
              <a:ext cx="0" cy="240"/>
            </a:xfrm>
            <a:prstGeom prst="line">
              <a:avLst/>
            </a:prstGeom>
            <a:ln w="12700" cap="sq" cmpd="sng">
              <a:solidFill>
                <a:schemeClr val="tx1"/>
              </a:solidFill>
              <a:prstDash val="solid"/>
              <a:headEnd type="none" w="sm" len="sm"/>
              <a:tailEnd type="none" w="sm" len="sm"/>
            </a:ln>
          </p:spPr>
        </p:sp>
        <p:sp>
          <p:nvSpPr>
            <p:cNvPr id="28" name="Line 1072"/>
            <p:cNvSpPr/>
            <p:nvPr/>
          </p:nvSpPr>
          <p:spPr>
            <a:xfrm>
              <a:off x="3648" y="2208"/>
              <a:ext cx="288" cy="0"/>
            </a:xfrm>
            <a:prstGeom prst="line">
              <a:avLst/>
            </a:prstGeom>
            <a:ln w="19050" cap="sq" cmpd="sng">
              <a:solidFill>
                <a:schemeClr val="tx1"/>
              </a:solidFill>
              <a:prstDash val="solid"/>
              <a:headEnd type="none" w="sm" len="sm"/>
              <a:tailEnd type="triangle" w="sm" len="sm"/>
            </a:ln>
          </p:spPr>
        </p:sp>
        <p:sp>
          <p:nvSpPr>
            <p:cNvPr id="29" name="Rectangle 1073"/>
            <p:cNvSpPr/>
            <p:nvPr/>
          </p:nvSpPr>
          <p:spPr>
            <a:xfrm>
              <a:off x="4512" y="2064"/>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0" name="Line 1074"/>
            <p:cNvSpPr/>
            <p:nvPr/>
          </p:nvSpPr>
          <p:spPr>
            <a:xfrm>
              <a:off x="4752" y="2064"/>
              <a:ext cx="0" cy="240"/>
            </a:xfrm>
            <a:prstGeom prst="line">
              <a:avLst/>
            </a:prstGeom>
            <a:ln w="12700" cap="sq" cmpd="sng">
              <a:solidFill>
                <a:schemeClr val="tx1"/>
              </a:solidFill>
              <a:prstDash val="solid"/>
              <a:headEnd type="none" w="sm" len="sm"/>
              <a:tailEnd type="none" w="sm" len="sm"/>
            </a:ln>
          </p:spPr>
        </p:sp>
        <p:sp>
          <p:nvSpPr>
            <p:cNvPr id="31" name="Line 1075"/>
            <p:cNvSpPr/>
            <p:nvPr/>
          </p:nvSpPr>
          <p:spPr>
            <a:xfrm>
              <a:off x="4224" y="2208"/>
              <a:ext cx="288" cy="0"/>
            </a:xfrm>
            <a:prstGeom prst="line">
              <a:avLst/>
            </a:prstGeom>
            <a:ln w="19050" cap="sq" cmpd="sng">
              <a:solidFill>
                <a:schemeClr val="tx1"/>
              </a:solidFill>
              <a:prstDash val="solid"/>
              <a:headEnd type="none" w="sm" len="sm"/>
              <a:tailEnd type="triangle" w="sm" len="sm"/>
            </a:ln>
          </p:spPr>
        </p:sp>
        <p:sp>
          <p:nvSpPr>
            <p:cNvPr id="32" name="Line 1090"/>
            <p:cNvSpPr/>
            <p:nvPr/>
          </p:nvSpPr>
          <p:spPr>
            <a:xfrm flipH="1">
              <a:off x="4800" y="2112"/>
              <a:ext cx="48" cy="144"/>
            </a:xfrm>
            <a:prstGeom prst="line">
              <a:avLst/>
            </a:prstGeom>
            <a:ln w="38100" cap="sq" cmpd="sng">
              <a:solidFill>
                <a:srgbClr val="990000"/>
              </a:solidFill>
              <a:prstDash val="solid"/>
              <a:headEnd type="none" w="sm" len="sm"/>
              <a:tailEnd type="none" w="sm" len="sm"/>
            </a:ln>
          </p:spPr>
        </p:sp>
        <p:sp>
          <p:nvSpPr>
            <p:cNvPr id="33" name="Line 1091"/>
            <p:cNvSpPr/>
            <p:nvPr/>
          </p:nvSpPr>
          <p:spPr>
            <a:xfrm>
              <a:off x="4848" y="2112"/>
              <a:ext cx="48" cy="144"/>
            </a:xfrm>
            <a:prstGeom prst="line">
              <a:avLst/>
            </a:prstGeom>
            <a:ln w="38100" cap="sq" cmpd="sng">
              <a:solidFill>
                <a:srgbClr val="990000"/>
              </a:solidFill>
              <a:prstDash val="solid"/>
              <a:headEnd type="none" w="sm" len="sm"/>
              <a:tailEnd type="none" w="sm" len="sm"/>
            </a:ln>
          </p:spPr>
        </p:sp>
      </p:grpSp>
      <p:grpSp>
        <p:nvGrpSpPr>
          <p:cNvPr id="34" name="Group 1097"/>
          <p:cNvGrpSpPr/>
          <p:nvPr/>
        </p:nvGrpSpPr>
        <p:grpSpPr>
          <a:xfrm>
            <a:off x="6104890" y="2041525"/>
            <a:ext cx="2994025" cy="460375"/>
            <a:chOff x="3648" y="1242"/>
            <a:chExt cx="1824" cy="290"/>
          </a:xfrm>
        </p:grpSpPr>
        <p:sp>
          <p:nvSpPr>
            <p:cNvPr id="35" name="Text Box 1058"/>
            <p:cNvSpPr txBox="1"/>
            <p:nvPr/>
          </p:nvSpPr>
          <p:spPr>
            <a:xfrm>
              <a:off x="3837" y="1242"/>
              <a:ext cx="1459" cy="290"/>
            </a:xfrm>
            <a:prstGeom prst="rect">
              <a:avLst/>
            </a:prstGeom>
            <a:noFill/>
            <a:ln w="12700">
              <a:noFill/>
            </a:ln>
          </p:spPr>
          <p:txBody>
            <a:bodyPr wrap="square">
              <a:spAutoFit/>
            </a:bodyPr>
            <a:p>
              <a:pPr eaLnBrk="1" hangingPunct="1"/>
              <a:r>
                <a:rPr lang="en-US" altLang="zh-CN" dirty="0">
                  <a:latin typeface="Times New Roman" panose="02020603050405020304" pitchFamily="18" charset="0"/>
                  <a:ea typeface="宋体" panose="02010600030101010101" pitchFamily="2" charset="-122"/>
                </a:rPr>
                <a:t>  1           2         3</a:t>
              </a:r>
              <a:endParaRPr lang="en-US" altLang="zh-CN" sz="2400" dirty="0">
                <a:latin typeface="Times New Roman" panose="02020603050405020304" pitchFamily="18" charset="0"/>
                <a:ea typeface="宋体" panose="02010600030101010101" pitchFamily="2" charset="-122"/>
              </a:endParaRPr>
            </a:p>
          </p:txBody>
        </p:sp>
        <p:sp>
          <p:nvSpPr>
            <p:cNvPr id="36" name="Rectangle 1059"/>
            <p:cNvSpPr/>
            <p:nvPr/>
          </p:nvSpPr>
          <p:spPr>
            <a:xfrm>
              <a:off x="3936"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37" name="Line 1060"/>
            <p:cNvSpPr/>
            <p:nvPr/>
          </p:nvSpPr>
          <p:spPr>
            <a:xfrm>
              <a:off x="4176" y="1248"/>
              <a:ext cx="0" cy="240"/>
            </a:xfrm>
            <a:prstGeom prst="line">
              <a:avLst/>
            </a:prstGeom>
            <a:ln w="12700" cap="sq" cmpd="sng">
              <a:solidFill>
                <a:schemeClr val="tx1"/>
              </a:solidFill>
              <a:prstDash val="solid"/>
              <a:headEnd type="none" w="sm" len="sm"/>
              <a:tailEnd type="none" w="sm" len="sm"/>
            </a:ln>
          </p:spPr>
        </p:sp>
        <p:sp>
          <p:nvSpPr>
            <p:cNvPr id="38" name="Line 1061"/>
            <p:cNvSpPr/>
            <p:nvPr/>
          </p:nvSpPr>
          <p:spPr>
            <a:xfrm>
              <a:off x="3648" y="1392"/>
              <a:ext cx="288" cy="0"/>
            </a:xfrm>
            <a:prstGeom prst="line">
              <a:avLst/>
            </a:prstGeom>
            <a:ln w="19050" cap="sq" cmpd="sng">
              <a:solidFill>
                <a:schemeClr val="tx1"/>
              </a:solidFill>
              <a:prstDash val="solid"/>
              <a:headEnd type="none" w="sm" len="sm"/>
              <a:tailEnd type="triangle" w="sm" len="sm"/>
            </a:ln>
          </p:spPr>
        </p:sp>
        <p:sp>
          <p:nvSpPr>
            <p:cNvPr id="39" name="Rectangle 1062"/>
            <p:cNvSpPr/>
            <p:nvPr/>
          </p:nvSpPr>
          <p:spPr>
            <a:xfrm>
              <a:off x="4512"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40" name="Line 1063"/>
            <p:cNvSpPr/>
            <p:nvPr/>
          </p:nvSpPr>
          <p:spPr>
            <a:xfrm>
              <a:off x="4752" y="1248"/>
              <a:ext cx="0" cy="240"/>
            </a:xfrm>
            <a:prstGeom prst="line">
              <a:avLst/>
            </a:prstGeom>
            <a:ln w="12700" cap="sq" cmpd="sng">
              <a:solidFill>
                <a:schemeClr val="tx1"/>
              </a:solidFill>
              <a:prstDash val="solid"/>
              <a:headEnd type="none" w="sm" len="sm"/>
              <a:tailEnd type="none" w="sm" len="sm"/>
            </a:ln>
          </p:spPr>
        </p:sp>
        <p:sp>
          <p:nvSpPr>
            <p:cNvPr id="41" name="Line 1064"/>
            <p:cNvSpPr/>
            <p:nvPr/>
          </p:nvSpPr>
          <p:spPr>
            <a:xfrm>
              <a:off x="4224" y="1392"/>
              <a:ext cx="288" cy="0"/>
            </a:xfrm>
            <a:prstGeom prst="line">
              <a:avLst/>
            </a:prstGeom>
            <a:ln w="19050" cap="sq" cmpd="sng">
              <a:solidFill>
                <a:schemeClr val="tx1"/>
              </a:solidFill>
              <a:prstDash val="solid"/>
              <a:headEnd type="none" w="sm" len="sm"/>
              <a:tailEnd type="triangle" w="sm" len="sm"/>
            </a:ln>
          </p:spPr>
        </p:sp>
        <p:sp>
          <p:nvSpPr>
            <p:cNvPr id="42" name="Rectangle 1065"/>
            <p:cNvSpPr/>
            <p:nvPr/>
          </p:nvSpPr>
          <p:spPr>
            <a:xfrm>
              <a:off x="5088" y="1248"/>
              <a:ext cx="384" cy="240"/>
            </a:xfrm>
            <a:prstGeom prst="rect">
              <a:avLst/>
            </a:prstGeom>
            <a:noFill/>
            <a:ln w="12700" cap="sq" cmpd="sng">
              <a:solidFill>
                <a:schemeClr val="tx1"/>
              </a:solidFill>
              <a:prstDash val="solid"/>
              <a:miter/>
              <a:headEnd type="none" w="sm" len="sm"/>
              <a:tailEnd type="none" w="sm" len="sm"/>
            </a:ln>
          </p:spPr>
          <p:txBody>
            <a:bodyPr wrap="none" anchor="ctr"/>
            <a:p>
              <a:pPr eaLnBrk="1" hangingPunct="1"/>
              <a:endParaRPr lang="zh-CN" altLang="en-US" dirty="0">
                <a:latin typeface="Times New Roman" panose="02020603050405020304" pitchFamily="18" charset="0"/>
              </a:endParaRPr>
            </a:p>
          </p:txBody>
        </p:sp>
        <p:sp>
          <p:nvSpPr>
            <p:cNvPr id="43" name="Line 1066"/>
            <p:cNvSpPr/>
            <p:nvPr/>
          </p:nvSpPr>
          <p:spPr>
            <a:xfrm>
              <a:off x="5328" y="1248"/>
              <a:ext cx="0" cy="240"/>
            </a:xfrm>
            <a:prstGeom prst="line">
              <a:avLst/>
            </a:prstGeom>
            <a:ln w="12700" cap="sq" cmpd="sng">
              <a:solidFill>
                <a:schemeClr val="tx1"/>
              </a:solidFill>
              <a:prstDash val="solid"/>
              <a:headEnd type="none" w="sm" len="sm"/>
              <a:tailEnd type="none" w="sm" len="sm"/>
            </a:ln>
          </p:spPr>
        </p:sp>
        <p:sp>
          <p:nvSpPr>
            <p:cNvPr id="44" name="Line 1067"/>
            <p:cNvSpPr/>
            <p:nvPr/>
          </p:nvSpPr>
          <p:spPr>
            <a:xfrm>
              <a:off x="4800" y="1392"/>
              <a:ext cx="288" cy="0"/>
            </a:xfrm>
            <a:prstGeom prst="line">
              <a:avLst/>
            </a:prstGeom>
            <a:ln w="19050" cap="sq" cmpd="sng">
              <a:solidFill>
                <a:schemeClr val="tx1"/>
              </a:solidFill>
              <a:prstDash val="solid"/>
              <a:headEnd type="none" w="sm" len="sm"/>
              <a:tailEnd type="triangle" w="sm" len="sm"/>
            </a:ln>
          </p:spPr>
        </p:sp>
        <p:sp>
          <p:nvSpPr>
            <p:cNvPr id="45" name="Line 1092"/>
            <p:cNvSpPr/>
            <p:nvPr/>
          </p:nvSpPr>
          <p:spPr>
            <a:xfrm flipH="1">
              <a:off x="5376" y="1296"/>
              <a:ext cx="48" cy="144"/>
            </a:xfrm>
            <a:prstGeom prst="line">
              <a:avLst/>
            </a:prstGeom>
            <a:ln w="38100" cap="sq" cmpd="sng">
              <a:solidFill>
                <a:srgbClr val="990000"/>
              </a:solidFill>
              <a:prstDash val="solid"/>
              <a:headEnd type="none" w="sm" len="sm"/>
              <a:tailEnd type="none" w="sm" len="sm"/>
            </a:ln>
          </p:spPr>
        </p:sp>
        <p:sp>
          <p:nvSpPr>
            <p:cNvPr id="46" name="Line 1093"/>
            <p:cNvSpPr/>
            <p:nvPr/>
          </p:nvSpPr>
          <p:spPr>
            <a:xfrm>
              <a:off x="5424" y="1296"/>
              <a:ext cx="48" cy="144"/>
            </a:xfrm>
            <a:prstGeom prst="line">
              <a:avLst/>
            </a:prstGeom>
            <a:ln w="38100" cap="sq" cmpd="sng">
              <a:solidFill>
                <a:srgbClr val="990000"/>
              </a:solidFill>
              <a:prstDash val="solid"/>
              <a:headEnd type="none" w="sm" len="sm"/>
              <a:tailEnd type="none" w="sm" len="sm"/>
            </a:ln>
          </p:spPr>
        </p:sp>
      </p:grpSp>
      <p:sp>
        <p:nvSpPr>
          <p:cNvPr id="47" name="灯片编号占位符 46"/>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50000"/>
              </a:spcBef>
              <a:spcAft>
                <a:spcPct val="0"/>
              </a:spcAft>
              <a:buClrTx/>
              <a:buSzTx/>
              <a:buFontTx/>
              <a:buNone/>
              <a:defRPr/>
            </a:pPr>
            <a:fld id="{4EF9BC8D-DBBC-441B-BEFB-735163623E18}" type="slidenum">
              <a:rPr kumimoji="1" lang="en-US" altLang="zh-CN" sz="1400" b="0" i="0" u="none" strike="noStrike" kern="1200" cap="none" spc="0" normalizeH="0" baseline="0" noProof="0" smtClean="0">
                <a:ln>
                  <a:noFill/>
                </a:ln>
                <a:solidFill>
                  <a:schemeClr val="bg2"/>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8" name="Line 1046"/>
          <p:cNvSpPr/>
          <p:nvPr/>
        </p:nvSpPr>
        <p:spPr>
          <a:xfrm flipV="1">
            <a:off x="5234305" y="3133090"/>
            <a:ext cx="1123315" cy="6350"/>
          </a:xfrm>
          <a:prstGeom prst="line">
            <a:avLst/>
          </a:prstGeom>
          <a:ln w="12700" cap="sq" cmpd="sng">
            <a:solidFill>
              <a:schemeClr val="tx1"/>
            </a:solidFill>
            <a:prstDash val="solid"/>
            <a:headEnd type="none" w="sm" len="sm"/>
            <a:tailEnd type="none" w="sm" len="sm"/>
          </a:ln>
        </p:spPr>
      </p:sp>
      <p:sp>
        <p:nvSpPr>
          <p:cNvPr id="49" name="Line 1046"/>
          <p:cNvSpPr/>
          <p:nvPr/>
        </p:nvSpPr>
        <p:spPr>
          <a:xfrm flipV="1">
            <a:off x="5162550" y="3778885"/>
            <a:ext cx="1123315" cy="6350"/>
          </a:xfrm>
          <a:prstGeom prst="line">
            <a:avLst/>
          </a:prstGeom>
          <a:ln w="12700" cap="sq" cmpd="sng">
            <a:solidFill>
              <a:schemeClr val="tx1"/>
            </a:solidFill>
            <a:prstDash val="solid"/>
            <a:headEnd type="none" w="sm" len="sm"/>
            <a:tailEnd type="none" w="sm" len="sm"/>
          </a:ln>
        </p:spPr>
      </p:sp>
      <p:sp>
        <p:nvSpPr>
          <p:cNvPr id="50" name="Line 1046"/>
          <p:cNvSpPr/>
          <p:nvPr/>
        </p:nvSpPr>
        <p:spPr>
          <a:xfrm flipV="1">
            <a:off x="5162550" y="4496435"/>
            <a:ext cx="1123315" cy="6350"/>
          </a:xfrm>
          <a:prstGeom prst="line">
            <a:avLst/>
          </a:prstGeom>
          <a:ln w="12700" cap="sq" cmpd="sng">
            <a:solidFill>
              <a:schemeClr val="tx1"/>
            </a:solidFill>
            <a:prstDash val="solid"/>
            <a:headEnd type="none" w="sm" len="sm"/>
            <a:tailEnd type="none" w="sm" len="sm"/>
          </a:ln>
        </p:spPr>
      </p:sp>
      <p:sp>
        <p:nvSpPr>
          <p:cNvPr id="51" name="Line 1046"/>
          <p:cNvSpPr/>
          <p:nvPr/>
        </p:nvSpPr>
        <p:spPr>
          <a:xfrm flipV="1">
            <a:off x="5162550" y="5213985"/>
            <a:ext cx="1123315" cy="6350"/>
          </a:xfrm>
          <a:prstGeom prst="line">
            <a:avLst/>
          </a:prstGeom>
          <a:ln w="12700" cap="sq" cmpd="sng">
            <a:solidFill>
              <a:schemeClr val="tx1"/>
            </a:solidFill>
            <a:prstDash val="solid"/>
            <a:headEnd type="none" w="sm" len="sm"/>
            <a:tailEnd type="none" w="sm" len="sm"/>
          </a:ln>
        </p:spPr>
      </p:sp>
      <p:sp>
        <p:nvSpPr>
          <p:cNvPr id="52" name="Line 1046"/>
          <p:cNvSpPr/>
          <p:nvPr/>
        </p:nvSpPr>
        <p:spPr>
          <a:xfrm flipV="1">
            <a:off x="5162550" y="5859780"/>
            <a:ext cx="1123315" cy="6350"/>
          </a:xfrm>
          <a:prstGeom prst="line">
            <a:avLst/>
          </a:prstGeom>
          <a:ln w="12700" cap="sq" cmpd="sng">
            <a:solidFill>
              <a:schemeClr val="tx1"/>
            </a:solidFill>
            <a:prstDash val="solid"/>
            <a:headEnd type="none" w="sm" len="sm"/>
            <a:tailEnd type="none" w="sm" len="sm"/>
          </a:ln>
        </p:spPr>
      </p:sp>
      <p:sp>
        <p:nvSpPr>
          <p:cNvPr id="53" name="文本框 52"/>
          <p:cNvSpPr txBox="1"/>
          <p:nvPr/>
        </p:nvSpPr>
        <p:spPr>
          <a:xfrm>
            <a:off x="6692265" y="1311910"/>
            <a:ext cx="1588770" cy="460375"/>
          </a:xfrm>
          <a:prstGeom prst="rect">
            <a:avLst/>
          </a:prstGeom>
          <a:solidFill>
            <a:schemeClr val="accent1"/>
          </a:solidFill>
        </p:spPr>
        <p:txBody>
          <a:bodyPr wrap="none" rtlCol="0" anchor="t">
            <a:spAutoFit/>
          </a:bodyPr>
          <a:p>
            <a:r>
              <a:rPr lang="en-US" altLang="zh-CN" dirty="0">
                <a:solidFill>
                  <a:schemeClr val="bg1"/>
                </a:solidFill>
                <a:sym typeface="+mn-ea"/>
              </a:rPr>
              <a:t>ChildNode</a:t>
            </a:r>
            <a:endParaRPr lang="en-US" altLang="zh-CN" dirty="0">
              <a:solidFill>
                <a:schemeClr val="bg1"/>
              </a:solidFill>
              <a:sym typeface="+mn-ea"/>
            </a:endParaRPr>
          </a:p>
        </p:txBody>
      </p:sp>
      <p:sp>
        <p:nvSpPr>
          <p:cNvPr id="55" name="文本框 54"/>
          <p:cNvSpPr txBox="1"/>
          <p:nvPr/>
        </p:nvSpPr>
        <p:spPr>
          <a:xfrm>
            <a:off x="3526155" y="1978025"/>
            <a:ext cx="1487170" cy="460375"/>
          </a:xfrm>
          <a:prstGeom prst="rect">
            <a:avLst/>
          </a:prstGeom>
          <a:solidFill>
            <a:schemeClr val="accent1"/>
          </a:solidFill>
        </p:spPr>
        <p:txBody>
          <a:bodyPr wrap="none" rtlCol="0" anchor="t">
            <a:spAutoFit/>
          </a:bodyPr>
          <a:p>
            <a:r>
              <a:rPr lang="en-US" altLang="zh-CN" dirty="0">
                <a:solidFill>
                  <a:schemeClr val="bg1"/>
                </a:solidFill>
                <a:sym typeface="+mn-ea"/>
              </a:rPr>
              <a:t>DataNode</a:t>
            </a:r>
            <a:endParaRPr lang="en-US" altLang="zh-CN" dirty="0">
              <a:solidFill>
                <a:schemeClr val="bg1"/>
              </a:solidFill>
              <a:sym typeface="+mn-ea"/>
            </a:endParaRPr>
          </a:p>
        </p:txBody>
      </p:sp>
      <p:sp>
        <p:nvSpPr>
          <p:cNvPr id="56" name="文本框 55"/>
          <p:cNvSpPr txBox="1"/>
          <p:nvPr/>
        </p:nvSpPr>
        <p:spPr>
          <a:xfrm>
            <a:off x="5041265" y="948055"/>
            <a:ext cx="1565910" cy="460375"/>
          </a:xfrm>
          <a:prstGeom prst="rect">
            <a:avLst/>
          </a:prstGeom>
          <a:solidFill>
            <a:schemeClr val="accent4">
              <a:lumMod val="60000"/>
              <a:lumOff val="40000"/>
            </a:schemeClr>
          </a:solidFill>
        </p:spPr>
        <p:txBody>
          <a:bodyPr wrap="none" rtlCol="0" anchor="t">
            <a:spAutoFit/>
          </a:bodyPr>
          <a:p>
            <a:r>
              <a:rPr lang="en-US" altLang="zh-CN" dirty="0">
                <a:solidFill>
                  <a:srgbClr val="FF0000"/>
                </a:solidFill>
                <a:latin typeface="宋体" panose="02010600030101010101" pitchFamily="2" charset="-122"/>
                <a:sym typeface="+mn-ea"/>
              </a:rPr>
              <a:t>ChildTree</a:t>
            </a:r>
            <a:endParaRPr lang="en-US" altLang="zh-CN" dirty="0">
              <a:solidFill>
                <a:srgbClr val="FF0000"/>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635" y="1219200"/>
            <a:ext cx="9143365" cy="32613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50000"/>
              </a:spcBef>
              <a:buFontTx/>
              <a:buNone/>
            </a:pPr>
            <a:r>
              <a:rPr lang="en-US" altLang="zh-CN" sz="2000" b="1" dirty="0">
                <a:latin typeface="Times New Roman" panose="02020603050405020304" pitchFamily="18" charset="0"/>
              </a:rPr>
              <a:t> </a:t>
            </a:r>
            <a:r>
              <a:rPr lang="en-US" altLang="zh-CN" sz="2000" dirty="0">
                <a:latin typeface="Times New Roman" panose="02020603050405020304" pitchFamily="18" charset="0"/>
              </a:rPr>
              <a:t>typedef struct           </a:t>
            </a:r>
            <a:r>
              <a:rPr lang="en-US" altLang="zh-CN" sz="2000" b="1" dirty="0">
                <a:latin typeface="Times New Roman" panose="02020603050405020304" pitchFamily="18" charset="0"/>
              </a:rPr>
              <a:t> </a:t>
            </a:r>
            <a:r>
              <a:rPr lang="en-US" altLang="zh-CN" sz="2000" b="1" dirty="0">
                <a:solidFill>
                  <a:srgbClr val="C00000"/>
                </a:solidFill>
                <a:latin typeface="Times New Roman" panose="02020603050405020304" pitchFamily="18" charset="0"/>
              </a:rPr>
              <a:t> /* </a:t>
            </a:r>
            <a:r>
              <a:rPr lang="zh-CN" altLang="en-US" sz="2000" b="1" dirty="0">
                <a:solidFill>
                  <a:srgbClr val="C00000"/>
                </a:solidFill>
                <a:latin typeface="Times New Roman" panose="02020603050405020304" pitchFamily="18" charset="0"/>
              </a:rPr>
              <a:t>树的定义 *</a:t>
            </a:r>
            <a:r>
              <a:rPr lang="en-US" altLang="zh-CN" sz="2000" b="1" dirty="0">
                <a:solidFill>
                  <a:srgbClr val="C00000"/>
                </a:solidFill>
                <a:latin typeface="Times New Roman" panose="02020603050405020304" pitchFamily="18" charset="0"/>
              </a:rPr>
              <a:t>/</a:t>
            </a:r>
            <a:endParaRPr lang="en-US" altLang="zh-CN" sz="2000" b="1" dirty="0">
              <a:solidFill>
                <a:srgbClr val="C00000"/>
              </a:solidFill>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a:t>
            </a:r>
            <a:r>
              <a:rPr lang="en-US" altLang="zh-CN" sz="2000" b="1" dirty="0">
                <a:solidFill>
                  <a:srgbClr val="002060"/>
                </a:solidFill>
                <a:latin typeface="Times New Roman" panose="02020603050405020304" pitchFamily="18" charset="0"/>
              </a:rPr>
              <a:t>DataNode</a:t>
            </a:r>
            <a:r>
              <a:rPr lang="en-US" altLang="zh-CN" sz="2000" dirty="0">
                <a:latin typeface="Times New Roman" panose="02020603050405020304" pitchFamily="18" charset="0"/>
              </a:rPr>
              <a:t>   nodes[MAX];     /* </a:t>
            </a:r>
            <a:r>
              <a:rPr lang="zh-CN" altLang="en-US" sz="2000" dirty="0">
                <a:latin typeface="Times New Roman" panose="02020603050405020304" pitchFamily="18" charset="0"/>
              </a:rPr>
              <a:t>顺序表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int root,num;   </a:t>
            </a:r>
            <a:endParaRPr lang="en-US" altLang="zh-CN" sz="2000" dirty="0">
              <a:latin typeface="Times New Roman" panose="02020603050405020304" pitchFamily="18" charset="0"/>
            </a:endParaRPr>
          </a:p>
          <a:p>
            <a:pPr marL="0" lvl="0" indent="0" algn="just" eaLnBrk="1" hangingPunct="1">
              <a:lnSpc>
                <a:spcPct val="100000"/>
              </a:lnSpc>
              <a:spcBef>
                <a:spcPct val="50000"/>
              </a:spcBef>
              <a:buFontTx/>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该树的根结点在线性表中的位置和该树的结点个数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eaLnBrk="1" hangingPunct="1">
              <a:lnSpc>
                <a:spcPct val="100000"/>
              </a:lnSpc>
              <a:spcBef>
                <a:spcPct val="50000"/>
              </a:spcBef>
              <a:buFontTx/>
              <a:buNone/>
            </a:pPr>
            <a:r>
              <a:rPr lang="en-US" altLang="zh-CN" sz="2000" dirty="0">
                <a:latin typeface="宋体" panose="02010600030101010101" pitchFamily="2" charset="-122"/>
              </a:rPr>
              <a:t>}</a:t>
            </a:r>
            <a:r>
              <a:rPr lang="en-US" altLang="zh-CN" sz="2000" b="1" dirty="0">
                <a:solidFill>
                  <a:srgbClr val="00B050"/>
                </a:solidFill>
                <a:latin typeface="宋体" panose="02010600030101010101" pitchFamily="2" charset="-122"/>
              </a:rPr>
              <a:t>ChildTree</a:t>
            </a:r>
            <a:r>
              <a:rPr lang="en-US" altLang="zh-CN" sz="2000" dirty="0">
                <a:latin typeface="宋体" panose="02010600030101010101" pitchFamily="2" charset="-12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eaLnBrk="1" hangingPunct="1">
              <a:lnSpc>
                <a:spcPct val="100000"/>
              </a:lnSpc>
              <a:spcBef>
                <a:spcPct val="50000"/>
              </a:spcBef>
              <a:buFontTx/>
              <a:buNone/>
            </a:pPr>
            <a:endParaRPr lang="en-US" altLang="zh-CN" sz="2400"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2"/>
          <p:cNvSpPr txBox="1"/>
          <p:nvPr/>
        </p:nvSpPr>
        <p:spPr>
          <a:xfrm>
            <a:off x="0" y="843280"/>
            <a:ext cx="9144635" cy="1383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latin typeface="华文仿宋" panose="02010600040101010101" pitchFamily="2" charset="-122"/>
                <a:ea typeface="华文仿宋" panose="02010600040101010101" pitchFamily="2" charset="-122"/>
              </a:rPr>
              <a:t>孩子</a:t>
            </a:r>
            <a:r>
              <a:rPr lang="zh-CN" altLang="en-US" b="1" dirty="0">
                <a:latin typeface="华文仿宋" panose="02010600040101010101" pitchFamily="2" charset="-122"/>
                <a:ea typeface="华文仿宋" panose="02010600040101010101" pitchFamily="2" charset="-122"/>
              </a:rPr>
              <a:t>表示法的优点：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Times New Roman" panose="02020603050405020304" pitchFamily="18" charset="0"/>
              </a:rPr>
              <a:t>       </a:t>
            </a:r>
            <a:r>
              <a:rPr lang="zh-CN" altLang="en-US" dirty="0">
                <a:latin typeface="华文仿宋" panose="02010600040101010101" pitchFamily="2" charset="-122"/>
                <a:ea typeface="华文仿宋" panose="02010600040101010101" pitchFamily="2" charset="-122"/>
              </a:rPr>
              <a:t> 易于</a:t>
            </a:r>
            <a:r>
              <a:rPr lang="zh-CN" altLang="en-US" b="1" dirty="0">
                <a:solidFill>
                  <a:srgbClr val="C00000"/>
                </a:solidFill>
                <a:latin typeface="华文仿宋" panose="02010600040101010101" pitchFamily="2" charset="-122"/>
                <a:ea typeface="华文仿宋" panose="02010600040101010101" pitchFamily="2" charset="-122"/>
              </a:rPr>
              <a:t>查找某个结点的孩子</a:t>
            </a:r>
            <a:r>
              <a:rPr lang="zh-CN" altLang="en-US" b="1" dirty="0">
                <a:solidFill>
                  <a:srgbClr val="C00000"/>
                </a:solidFill>
                <a:latin typeface="华文仿宋" panose="02010600040101010101" pitchFamily="2" charset="-122"/>
                <a:ea typeface="华文仿宋" panose="02010600040101010101" pitchFamily="2" charset="-122"/>
              </a:rPr>
              <a:t>结点</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
        <p:nvSpPr>
          <p:cNvPr id="87043" name="Text Box 4"/>
          <p:cNvSpPr txBox="1"/>
          <p:nvPr/>
        </p:nvSpPr>
        <p:spPr>
          <a:xfrm>
            <a:off x="0" y="2396490"/>
            <a:ext cx="9144000" cy="11684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50000"/>
              </a:spcBef>
              <a:buFontTx/>
              <a:buNone/>
            </a:pPr>
            <a:r>
              <a:rPr lang="zh-CN" altLang="en-US" b="1" dirty="0">
                <a:latin typeface="华文仿宋" panose="02010600040101010101" pitchFamily="2" charset="-122"/>
                <a:ea typeface="华文仿宋" panose="02010600040101010101" pitchFamily="2" charset="-122"/>
              </a:rPr>
              <a:t>孩子</a:t>
            </a:r>
            <a:r>
              <a:rPr lang="zh-CN" altLang="en-US" b="1" dirty="0">
                <a:latin typeface="华文仿宋" panose="02010600040101010101" pitchFamily="2" charset="-122"/>
                <a:ea typeface="华文仿宋" panose="02010600040101010101" pitchFamily="2" charset="-122"/>
              </a:rPr>
              <a:t>表示法的缺点：</a:t>
            </a:r>
            <a:endParaRPr lang="zh-CN" altLang="en-US" b="1" dirty="0">
              <a:latin typeface="华文仿宋" panose="02010600040101010101" pitchFamily="2" charset="-122"/>
              <a:ea typeface="华文仿宋" panose="02010600040101010101" pitchFamily="2" charset="-122"/>
            </a:endParaRPr>
          </a:p>
          <a:p>
            <a:pPr marL="0" lvl="0" algn="l" eaLnBrk="1" hangingPunct="1">
              <a:lnSpc>
                <a:spcPct val="150000"/>
              </a:lnSpc>
              <a:spcBef>
                <a:spcPts val="0"/>
              </a:spcBef>
              <a:buClrTx/>
              <a:buSzTx/>
              <a:buFontTx/>
              <a:buNone/>
            </a:pPr>
            <a:r>
              <a:rPr lang="zh-CN" altLang="en-US" b="1" dirty="0">
                <a:latin typeface="宋体" panose="02010600030101010101" pitchFamily="2" charset="-122"/>
              </a:rPr>
              <a:t>    </a:t>
            </a:r>
            <a:r>
              <a:rPr lang="zh-CN" altLang="en-US" b="1" dirty="0">
                <a:solidFill>
                  <a:srgbClr val="C00000"/>
                </a:solidFill>
                <a:latin typeface="华文仿宋" panose="02010600040101010101" pitchFamily="2" charset="-122"/>
                <a:ea typeface="华文仿宋" panose="02010600040101010101" pitchFamily="2" charset="-122"/>
              </a:rPr>
              <a:t>查找某个节点的双亲节点效率低</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0" y="179705"/>
            <a:ext cx="9144000" cy="24612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50000"/>
              </a:lnSpc>
              <a:spcBef>
                <a:spcPts val="0"/>
              </a:spcBef>
              <a:buClrTx/>
              <a:buSzTx/>
              <a:buFontTx/>
              <a:buNone/>
            </a:pPr>
            <a:r>
              <a:rPr lang="zh-CN" altLang="en-US" b="1" dirty="0">
                <a:solidFill>
                  <a:schemeClr val="tx1"/>
                </a:solidFill>
                <a:latin typeface="黑体" panose="02010609060101010101" pitchFamily="2" charset="-122"/>
                <a:ea typeface="黑体" panose="02010609060101010101" pitchFamily="2" charset="-122"/>
                <a:cs typeface="黑体" panose="02010609060101010101" pitchFamily="2" charset="-122"/>
              </a:rPr>
              <a:t>3. 孩子兄弟表示法（二叉链表表示法）</a:t>
            </a:r>
            <a:endParaRPr lang="zh-CN" altLang="en-US" b="1" dirty="0">
              <a:solidFill>
                <a:srgbClr val="FF0000"/>
              </a:solidFill>
              <a:latin typeface="华文仿宋" panose="02010600040101010101" pitchFamily="2" charset="-122"/>
              <a:ea typeface="华文仿宋" panose="02010600040101010101" pitchFamily="2" charset="-122"/>
            </a:endParaRPr>
          </a:p>
          <a:p>
            <a:pPr marL="0" lvl="0" algn="l" eaLnBrk="1" hangingPunct="1">
              <a:lnSpc>
                <a:spcPct val="200000"/>
              </a:lnSpc>
              <a:spcBef>
                <a:spcPts val="0"/>
              </a:spcBef>
              <a:buClrTx/>
              <a:buSzTx/>
              <a:buFontTx/>
              <a:buNone/>
            </a:pPr>
            <a:r>
              <a:rPr lang="zh-CN" altLang="en-US" dirty="0">
                <a:latin typeface="华文仿宋" panose="02010600040101010101" pitchFamily="2" charset="-122"/>
                <a:ea typeface="华文仿宋" panose="02010600040101010101" pitchFamily="2" charset="-122"/>
              </a:rPr>
              <a:t>        链表中每个结点设有两个链域，分别指向该结点的</a:t>
            </a:r>
            <a:r>
              <a:rPr lang="zh-CN" altLang="en-US" b="1" dirty="0">
                <a:solidFill>
                  <a:srgbClr val="C00000"/>
                </a:solidFill>
                <a:latin typeface="华文仿宋" panose="02010600040101010101" pitchFamily="2" charset="-122"/>
                <a:ea typeface="华文仿宋" panose="02010600040101010101" pitchFamily="2" charset="-122"/>
              </a:rPr>
              <a:t>第一个孩子结点</a:t>
            </a:r>
            <a:r>
              <a:rPr lang="zh-CN" altLang="en-US" dirty="0">
                <a:latin typeface="华文仿宋" panose="02010600040101010101" pitchFamily="2" charset="-122"/>
                <a:ea typeface="华文仿宋" panose="02010600040101010101" pitchFamily="2" charset="-122"/>
              </a:rPr>
              <a:t>和</a:t>
            </a:r>
            <a:r>
              <a:rPr lang="zh-CN" altLang="en-US" b="1" dirty="0">
                <a:solidFill>
                  <a:srgbClr val="C00000"/>
                </a:solidFill>
                <a:latin typeface="华文仿宋" panose="02010600040101010101" pitchFamily="2" charset="-122"/>
                <a:ea typeface="华文仿宋" panose="02010600040101010101" pitchFamily="2" charset="-122"/>
              </a:rPr>
              <a:t>下一个兄弟（右兄弟）结点</a:t>
            </a:r>
            <a:r>
              <a:rPr lang="zh-CN" altLang="en-US"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f66ef03d-d5b3-4b43-a156-511ce21a6ba3}"/>
</p:tagLst>
</file>

<file path=ppt/tags/tag2.xml><?xml version="1.0" encoding="utf-8"?>
<p:tagLst xmlns:p="http://schemas.openxmlformats.org/presentationml/2006/main">
  <p:tag name="KSO_WM_UNIT_PLACING_PICTURE_USER_VIEWPORT" val="{&quot;height&quot;:10030,&quot;width&quot;:14117.499212598424}"/>
</p:tagLst>
</file>

<file path=ppt/tags/tag3.xml><?xml version="1.0" encoding="utf-8"?>
<p:tagLst xmlns:p="http://schemas.openxmlformats.org/presentationml/2006/main">
  <p:tag name="KSO_WM_UNIT_PLACING_PICTURE_USER_VIEWPORT" val="{&quot;height&quot;:10030,&quot;width&quot;:14117.499212598424}"/>
</p:tagLst>
</file>

<file path=ppt/tags/tag4.xml><?xml version="1.0" encoding="utf-8"?>
<p:tagLst xmlns:p="http://schemas.openxmlformats.org/presentationml/2006/main">
  <p:tag name="KSO_WM_UNIT_TABLE_BEAUTIFY" val="smartTable{c0d672d9-d2b6-4159-81c3-12c57574e934}"/>
</p:tagLst>
</file>

<file path=ppt/tags/tag5.xml><?xml version="1.0" encoding="utf-8"?>
<p:tagLst xmlns:p="http://schemas.openxmlformats.org/presentationml/2006/main">
  <p:tag name="KSO_WM_UNIT_TABLE_BEAUTIFY" val="smartTable{0bcb9b3c-364a-48bc-b8a4-125f8bfa51f1}"/>
</p:tagLst>
</file>

<file path=ppt/tags/tag6.xml><?xml version="1.0" encoding="utf-8"?>
<p:tagLst xmlns:p="http://schemas.openxmlformats.org/presentationml/2006/main">
  <p:tag name="KSO_WM_UNIT_TABLE_BEAUTIFY" val="smartTable{d00e475f-66e9-401f-8ff8-8403a4f016b4}"/>
</p:tagLst>
</file>

<file path=ppt/tags/tag7.xml><?xml version="1.0" encoding="utf-8"?>
<p:tagLst xmlns:p="http://schemas.openxmlformats.org/presentationml/2006/main">
  <p:tag name="KSO_WM_UNIT_TABLE_BEAUTIFY" val="smartTable{2e1ba5e7-b6dd-4c51-8183-278b59a8736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24654</Words>
  <Application>WPS 演示</Application>
  <PresentationFormat>全屏显示(4:3)</PresentationFormat>
  <Paragraphs>3221</Paragraphs>
  <Slides>148</Slides>
  <Notes>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148</vt:i4>
      </vt:variant>
    </vt:vector>
  </HeadingPairs>
  <TitlesOfParts>
    <vt:vector size="171" baseType="lpstr">
      <vt:lpstr>Arial</vt:lpstr>
      <vt:lpstr>宋体</vt:lpstr>
      <vt:lpstr>Wingdings</vt:lpstr>
      <vt:lpstr>Times New Roman</vt:lpstr>
      <vt:lpstr>Calibri Light</vt:lpstr>
      <vt:lpstr>黑体</vt:lpstr>
      <vt:lpstr>Marlett</vt:lpstr>
      <vt:lpstr>Tahoma</vt:lpstr>
      <vt:lpstr>楷体_GB2312</vt:lpstr>
      <vt:lpstr>新宋体</vt:lpstr>
      <vt:lpstr>微软雅黑</vt:lpstr>
      <vt:lpstr>Arial Unicode MS</vt:lpstr>
      <vt:lpstr>Calibri</vt:lpstr>
      <vt:lpstr>Symbol</vt:lpstr>
      <vt:lpstr>仿宋_GB2312</vt:lpstr>
      <vt:lpstr>仿宋</vt:lpstr>
      <vt:lpstr>Wingdings 3</vt:lpstr>
      <vt:lpstr>MingLiU</vt:lpstr>
      <vt:lpstr>华文仿宋</vt:lpstr>
      <vt:lpstr>Wingdings</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二叉树的重建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何以度苍生</cp:lastModifiedBy>
  <cp:revision>233</cp:revision>
  <dcterms:created xsi:type="dcterms:W3CDTF">2020-11-15T13:55:00Z</dcterms:created>
  <dcterms:modified xsi:type="dcterms:W3CDTF">2020-12-09T03:19:50Z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