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0" r:id="rId5"/>
    <p:sldId id="265" r:id="rId6"/>
    <p:sldId id="267" r:id="rId7"/>
    <p:sldId id="261" r:id="rId8"/>
    <p:sldId id="262" r:id="rId9"/>
    <p:sldId id="263" r:id="rId10"/>
    <p:sldId id="264" r:id="rId11"/>
    <p:sldId id="266" r:id="rId1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3072" userDrawn="1">
          <p15:clr>
            <a:srgbClr val="A4A3A4"/>
          </p15:clr>
        </p15:guide>
        <p15:guide id="2" pos="4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0"/>
  </p:normalViewPr>
  <p:slideViewPr>
    <p:cSldViewPr snapToGrid="0" snapToObjects="1" showGuides="1">
      <p:cViewPr varScale="1">
        <p:scale>
          <a:sx n="67" d="100"/>
          <a:sy n="67" d="100"/>
        </p:scale>
        <p:origin x="1576" y="184"/>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270000" y="1638300"/>
            <a:ext cx="10464800" cy="3302000"/>
          </a:xfrm>
          <a:prstGeom prst="rect">
            <a:avLst/>
          </a:prstGeom>
        </p:spPr>
        <p:txBody>
          <a:bodyPr anchor="b"/>
          <a:lstStyle/>
          <a:p>
            <a:r>
              <a:t>标题文本</a:t>
            </a:r>
          </a:p>
        </p:txBody>
      </p:sp>
      <p:sp>
        <p:nvSpPr>
          <p:cNvPr id="12" name="正文级别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在此键入引文。”"/>
          <p:cNvSpPr txBox="1">
            <a:spLocks noGrp="1"/>
          </p:cNvSpPr>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1270000" y="6718300"/>
            <a:ext cx="10464800" cy="1422400"/>
          </a:xfrm>
          <a:prstGeom prst="rect">
            <a:avLst/>
          </a:prstGeom>
        </p:spPr>
        <p:txBody>
          <a:bodyPr anchor="b"/>
          <a:lstStyle/>
          <a:p>
            <a:r>
              <a:t>标题文本</a:t>
            </a:r>
          </a:p>
        </p:txBody>
      </p:sp>
      <p:sp>
        <p:nvSpPr>
          <p:cNvPr id="22" name="正文级别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270000" y="3225800"/>
            <a:ext cx="10464800" cy="33020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图像"/>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hyperlink" Target="http://www.cikm2018.units.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12.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Deep Matrix Factorization Models for Recommender Systems∗"/>
          <p:cNvSpPr txBox="1">
            <a:spLocks noGrp="1"/>
          </p:cNvSpPr>
          <p:nvPr>
            <p:ph type="ctrTitle"/>
          </p:nvPr>
        </p:nvSpPr>
        <p:spPr>
          <a:xfrm>
            <a:off x="497912" y="2176859"/>
            <a:ext cx="12008976" cy="1623087"/>
          </a:xfrm>
          <a:prstGeom prst="rect">
            <a:avLst/>
          </a:prstGeom>
        </p:spPr>
        <p:txBody>
          <a:bodyPr/>
          <a:lstStyle/>
          <a:p>
            <a:pPr defTabSz="457200">
              <a:lnSpc>
                <a:spcPts val="6200"/>
              </a:lnSpc>
              <a:spcBef>
                <a:spcPts val="1200"/>
              </a:spcBef>
              <a:defRPr sz="3366" b="1">
                <a:latin typeface="Times New Roman"/>
                <a:ea typeface="Times New Roman"/>
                <a:cs typeface="Times New Roman"/>
                <a:sym typeface="Times New Roman"/>
              </a:defRPr>
            </a:pPr>
            <a:r>
              <a:rPr dirty="0"/>
              <a:t>Deep Matrix Factorization Models for Recommender Systems</a:t>
            </a:r>
            <a:r>
              <a:rPr baseline="19306" dirty="0"/>
              <a:t>∗ </a:t>
            </a:r>
          </a:p>
        </p:txBody>
      </p:sp>
      <p:sp>
        <p:nvSpPr>
          <p:cNvPr id="120" name="Hong-Jian Xue, Xin-Yu Dai, Jianbing Zhang, Shujian Huang, Jiajun Chen…"/>
          <p:cNvSpPr txBox="1">
            <a:spLocks noGrp="1"/>
          </p:cNvSpPr>
          <p:nvPr>
            <p:ph type="subTitle" sz="quarter" idx="1"/>
          </p:nvPr>
        </p:nvSpPr>
        <p:spPr>
          <a:xfrm>
            <a:off x="497912" y="5909733"/>
            <a:ext cx="11436351" cy="1515799"/>
          </a:xfrm>
          <a:prstGeom prst="rect">
            <a:avLst/>
          </a:prstGeom>
        </p:spPr>
        <p:txBody>
          <a:bodyPr>
            <a:noAutofit/>
          </a:bodyPr>
          <a:lstStyle/>
          <a:p>
            <a:pPr defTabSz="192023">
              <a:lnSpc>
                <a:spcPts val="3000"/>
              </a:lnSpc>
              <a:spcBef>
                <a:spcPts val="500"/>
              </a:spcBef>
              <a:defRPr sz="1890">
                <a:latin typeface="Times"/>
                <a:ea typeface="Times"/>
                <a:cs typeface="Times"/>
                <a:sym typeface="Times"/>
              </a:defRPr>
            </a:pPr>
            <a:r>
              <a:rPr sz="2000" dirty="0"/>
              <a:t>Hong-Jian Xue, Xin-Yu Dai, Jianbing Zhang, Shujian Huang, Jiajun Chen </a:t>
            </a:r>
          </a:p>
          <a:p>
            <a:pPr defTabSz="192023">
              <a:lnSpc>
                <a:spcPts val="3000"/>
              </a:lnSpc>
              <a:spcBef>
                <a:spcPts val="500"/>
              </a:spcBef>
              <a:defRPr sz="1890">
                <a:latin typeface="Times"/>
                <a:ea typeface="Times"/>
                <a:cs typeface="Times"/>
                <a:sym typeface="Times"/>
              </a:defRPr>
            </a:pPr>
            <a:r>
              <a:rPr sz="2000" dirty="0"/>
              <a:t>National Key Laboratory for Novel Software Technology; Nanjing University, Nanjing 210023, China Collaborative Innovation Center of Novel Software Technology and Industrialization, Nanjing 210023, China xuehj@nlp.nju.edu.cn, {daixinyu,zjb,huangsj,chenjj}@nju.edu.cn </a:t>
            </a:r>
          </a:p>
        </p:txBody>
      </p:sp>
      <p:sp>
        <p:nvSpPr>
          <p:cNvPr id="2" name="文本框 1"/>
          <p:cNvSpPr txBox="1"/>
          <p:nvPr/>
        </p:nvSpPr>
        <p:spPr>
          <a:xfrm>
            <a:off x="9848850" y="8193663"/>
            <a:ext cx="244848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zh-CN" altLang="en-US" b="0" smtClean="0"/>
              <a:t>（</a:t>
            </a:r>
            <a:r>
              <a:rPr lang="en-US" altLang="zh-CN" b="0" dirty="0" smtClean="0"/>
              <a:t>IJCAI-2017</a:t>
            </a:r>
            <a:r>
              <a:rPr lang="zh-CN" altLang="en-US" b="0" dirty="0" smtClean="0"/>
              <a:t>）</a:t>
            </a:r>
            <a:endParaRPr kumimoji="0" lang="zh-CN" alt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747" y="1476375"/>
            <a:ext cx="12101306" cy="6800850"/>
          </a:xfrm>
          <a:prstGeom prst="rect">
            <a:avLst/>
          </a:prstGeom>
        </p:spPr>
      </p:pic>
      <p:pic>
        <p:nvPicPr>
          <p:cNvPr id="6" name="图片 5"/>
          <p:cNvPicPr>
            <a:picLocks noChangeAspect="1"/>
          </p:cNvPicPr>
          <p:nvPr/>
        </p:nvPicPr>
        <p:blipFill>
          <a:blip r:embed="rId3"/>
          <a:stretch>
            <a:fillRect/>
          </a:stretch>
        </p:blipFill>
        <p:spPr>
          <a:xfrm>
            <a:off x="3624035" y="8277225"/>
            <a:ext cx="6760369" cy="1133475"/>
          </a:xfrm>
          <a:prstGeom prst="rect">
            <a:avLst/>
          </a:prstGeom>
        </p:spPr>
      </p:pic>
      <p:sp>
        <p:nvSpPr>
          <p:cNvPr id="4" name="Collaborative Deep Embedding via Dual Networks"/>
          <p:cNvSpPr txBox="1">
            <a:spLocks/>
          </p:cNvSpPr>
          <p:nvPr/>
        </p:nvSpPr>
        <p:spPr>
          <a:xfrm>
            <a:off x="893993" y="133350"/>
            <a:ext cx="11216814" cy="12594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lvl1pPr marL="0" marR="0" indent="0" algn="ctr" defTabSz="457200" rtl="0" latinLnBrk="0">
              <a:lnSpc>
                <a:spcPts val="8500"/>
              </a:lnSpc>
              <a:spcBef>
                <a:spcPts val="0"/>
              </a:spcBef>
              <a:spcAft>
                <a:spcPts val="0"/>
              </a:spcAft>
              <a:buClrTx/>
              <a:buSzTx/>
              <a:buFontTx/>
              <a:buNone/>
              <a:tabLst/>
              <a:defRPr sz="3900" b="1" i="0" u="none" strike="noStrike" cap="none" spc="0" baseline="0">
                <a:ln>
                  <a:noFill/>
                </a:ln>
                <a:solidFill>
                  <a:srgbClr val="000000"/>
                </a:solidFill>
                <a:uFillTx/>
                <a:latin typeface="Times New Roman"/>
                <a:ea typeface="Times New Roman"/>
                <a:cs typeface="Times New Roman"/>
                <a:sym typeface="Times New Roman"/>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hangingPunct="1"/>
            <a:r>
              <a:rPr lang="en-US" smtClean="0"/>
              <a:t>Collaborative Deep Embedding via Dual Networks</a:t>
            </a:r>
            <a:endParaRPr lang="en-US"/>
          </a:p>
        </p:txBody>
      </p:sp>
      <p:sp>
        <p:nvSpPr>
          <p:cNvPr id="7" name="文本框 6"/>
          <p:cNvSpPr txBox="1"/>
          <p:nvPr/>
        </p:nvSpPr>
        <p:spPr>
          <a:xfrm>
            <a:off x="9658350" y="1316613"/>
            <a:ext cx="207645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zh-CN" altLang="en-US" b="0" dirty="0" smtClean="0"/>
              <a:t>（</a:t>
            </a:r>
            <a:r>
              <a:rPr lang="en-US" altLang="zh-CN" b="0" dirty="0" smtClean="0"/>
              <a:t>ICLR</a:t>
            </a:r>
            <a:r>
              <a:rPr lang="zh-CN" altLang="en-US" b="0" dirty="0" smtClean="0"/>
              <a:t>）</a:t>
            </a:r>
            <a:endParaRPr kumimoji="0" lang="zh-CN" alt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173494837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104900" y="5899150"/>
            <a:ext cx="10795000" cy="2603500"/>
          </a:xfrm>
          <a:prstGeom prst="rect">
            <a:avLst/>
          </a:prstGeom>
        </p:spPr>
      </p:pic>
      <p:pic>
        <p:nvPicPr>
          <p:cNvPr id="7" name="图片 6"/>
          <p:cNvPicPr>
            <a:picLocks noChangeAspect="1"/>
          </p:cNvPicPr>
          <p:nvPr/>
        </p:nvPicPr>
        <p:blipFill>
          <a:blip r:embed="rId3"/>
          <a:stretch>
            <a:fillRect/>
          </a:stretch>
        </p:blipFill>
        <p:spPr>
          <a:xfrm>
            <a:off x="229023" y="725002"/>
            <a:ext cx="12546753" cy="4666148"/>
          </a:xfrm>
          <a:prstGeom prst="rect">
            <a:avLst/>
          </a:prstGeom>
        </p:spPr>
      </p:pic>
    </p:spTree>
    <p:extLst>
      <p:ext uri="{BB962C8B-B14F-4D97-AF65-F5344CB8AC3E}">
        <p14:creationId xmlns:p14="http://schemas.microsoft.com/office/powerpoint/2010/main" val="213437020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ontribution:"/>
          <p:cNvSpPr txBox="1"/>
          <p:nvPr/>
        </p:nvSpPr>
        <p:spPr>
          <a:xfrm>
            <a:off x="655743" y="971646"/>
            <a:ext cx="2887981" cy="6348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r>
              <a:rPr dirty="0"/>
              <a:t>Contribution:</a:t>
            </a:r>
          </a:p>
        </p:txBody>
      </p:sp>
      <p:sp>
        <p:nvSpPr>
          <p:cNvPr id="123" name="• We propose novel deep matrix factorization models with a neural network that map the users and items into a common low-dimensional space with non-linear projections. We use a matrix including both explicit ratings and non-preference implicit feedback as the input of our models.…"/>
          <p:cNvSpPr txBox="1"/>
          <p:nvPr/>
        </p:nvSpPr>
        <p:spPr>
          <a:xfrm>
            <a:off x="911224" y="2457095"/>
            <a:ext cx="11744042" cy="75148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457200" algn="l" defTabSz="457200">
              <a:lnSpc>
                <a:spcPts val="4700"/>
              </a:lnSpc>
              <a:spcBef>
                <a:spcPts val="1300"/>
              </a:spcBef>
              <a:tabLst>
                <a:tab pos="139700" algn="l"/>
                <a:tab pos="457200" algn="l"/>
              </a:tabLst>
              <a:defRPr sz="2333" b="0">
                <a:latin typeface="Times New Roman"/>
                <a:ea typeface="Times New Roman"/>
                <a:cs typeface="Times New Roman"/>
                <a:sym typeface="Times New Roman"/>
              </a:defRPr>
            </a:pPr>
            <a:r>
              <a:rPr dirty="0"/>
              <a:t>•	</a:t>
            </a:r>
            <a:r>
              <a:rPr sz="2733" dirty="0"/>
              <a:t>We propose novel </a:t>
            </a:r>
            <a:r>
              <a:rPr sz="2733" dirty="0">
                <a:solidFill>
                  <a:schemeClr val="accent5">
                    <a:hueOff val="-82419"/>
                    <a:satOff val="-9513"/>
                    <a:lumOff val="-16343"/>
                  </a:schemeClr>
                </a:solidFill>
              </a:rPr>
              <a:t>deep matrix factorization models with a neural network</a:t>
            </a:r>
            <a:r>
              <a:rPr sz="2733" dirty="0"/>
              <a:t> that map the users and items into a common low-dimensional space with non-linear projections. We use a matrix including both </a:t>
            </a:r>
            <a:r>
              <a:rPr sz="2733" dirty="0">
                <a:solidFill>
                  <a:schemeClr val="accent5">
                    <a:hueOff val="-82419"/>
                    <a:satOff val="-9513"/>
                    <a:lumOff val="-16343"/>
                  </a:schemeClr>
                </a:solidFill>
              </a:rPr>
              <a:t>explicit ratings and non-preference implicit feedback</a:t>
            </a:r>
            <a:r>
              <a:rPr sz="2733" dirty="0"/>
              <a:t> as the input of our models. </a:t>
            </a:r>
          </a:p>
          <a:p>
            <a:pPr marL="457200" indent="-457200" algn="l" defTabSz="457200">
              <a:lnSpc>
                <a:spcPts val="4700"/>
              </a:lnSpc>
              <a:spcBef>
                <a:spcPts val="1300"/>
              </a:spcBef>
              <a:tabLst>
                <a:tab pos="139700" algn="l"/>
                <a:tab pos="457200" algn="l"/>
              </a:tabLst>
              <a:defRPr sz="2733" b="0">
                <a:latin typeface="Times New Roman"/>
                <a:ea typeface="Times New Roman"/>
                <a:cs typeface="Times New Roman"/>
                <a:sym typeface="Times New Roman"/>
              </a:defRPr>
            </a:pPr>
            <a:r>
              <a:rPr dirty="0"/>
              <a:t>•	We design a </a:t>
            </a:r>
            <a:r>
              <a:rPr dirty="0">
                <a:solidFill>
                  <a:schemeClr val="accent5">
                    <a:hueOff val="-82419"/>
                    <a:satOff val="-9513"/>
                    <a:lumOff val="-16343"/>
                  </a:schemeClr>
                </a:solidFill>
              </a:rPr>
              <a:t>new loss function to consider both explicit ratings and implicit feedback</a:t>
            </a:r>
            <a:r>
              <a:rPr dirty="0"/>
              <a:t> for better optimization. </a:t>
            </a:r>
          </a:p>
          <a:p>
            <a:pPr marL="457200" indent="-457200" algn="l" defTabSz="457200">
              <a:lnSpc>
                <a:spcPts val="4700"/>
              </a:lnSpc>
              <a:spcBef>
                <a:spcPts val="1300"/>
              </a:spcBef>
              <a:tabLst>
                <a:tab pos="139700" algn="l"/>
                <a:tab pos="457200" algn="l"/>
              </a:tabLst>
              <a:defRPr sz="1333" b="0">
                <a:latin typeface="Times"/>
                <a:ea typeface="Times"/>
                <a:cs typeface="Times"/>
                <a:sym typeface="Times"/>
              </a:defRPr>
            </a:pPr>
            <a:r>
              <a:rPr sz="2733" dirty="0">
                <a:latin typeface="Times New Roman"/>
                <a:ea typeface="Times New Roman"/>
                <a:cs typeface="Times New Roman"/>
                <a:sym typeface="Times New Roman"/>
              </a:rPr>
              <a:t>•	The experimental results show the effectiveness of our proposed models which outperform other state-of-the- art methods in</a:t>
            </a:r>
            <a:r>
              <a:rPr sz="2733" dirty="0">
                <a:solidFill>
                  <a:schemeClr val="accent5">
                    <a:hueOff val="-82419"/>
                    <a:satOff val="-9513"/>
                    <a:lumOff val="-16343"/>
                  </a:schemeClr>
                </a:solidFill>
                <a:latin typeface="Times New Roman"/>
                <a:ea typeface="Times New Roman"/>
                <a:cs typeface="Times New Roman"/>
                <a:sym typeface="Times New Roman"/>
              </a:rPr>
              <a:t> top-N</a:t>
            </a:r>
            <a:r>
              <a:rPr sz="2733" dirty="0">
                <a:latin typeface="Times New Roman"/>
                <a:ea typeface="Times New Roman"/>
                <a:cs typeface="Times New Roman"/>
                <a:sym typeface="Times New Roman"/>
              </a:rPr>
              <a:t> recommendation. </a:t>
            </a:r>
            <a:r>
              <a:rPr dirty="0"/>
              <a:t/>
            </a:r>
            <a:br>
              <a:rPr dirty="0"/>
            </a:br>
            <a:endParaRPr dirty="0"/>
          </a:p>
          <a:p>
            <a:pPr marL="457200" indent="-457200" algn="l" defTabSz="457200">
              <a:lnSpc>
                <a:spcPts val="3000"/>
              </a:lnSpc>
              <a:spcBef>
                <a:spcPts val="1300"/>
              </a:spcBef>
              <a:tabLst>
                <a:tab pos="139700" algn="l"/>
                <a:tab pos="457200" algn="l"/>
              </a:tabLst>
              <a:defRPr sz="1333" b="0">
                <a:latin typeface="Times"/>
                <a:ea typeface="Times"/>
                <a:cs typeface="Times"/>
                <a:sym typeface="Times"/>
              </a:defRPr>
            </a:pPr>
            <a:endParaRPr dirty="0"/>
          </a:p>
          <a:p>
            <a:pPr marL="457200" indent="-457200" algn="l" defTabSz="457200">
              <a:lnSpc>
                <a:spcPts val="3000"/>
              </a:lnSpc>
              <a:spcBef>
                <a:spcPts val="1300"/>
              </a:spcBef>
              <a:tabLst>
                <a:tab pos="139700" algn="l"/>
                <a:tab pos="457200" algn="l"/>
              </a:tabLst>
              <a:defRPr sz="1333" b="0">
                <a:latin typeface="Times"/>
                <a:ea typeface="Times"/>
                <a:cs typeface="Times"/>
                <a:sym typeface="Times"/>
              </a:defRPr>
            </a:pPr>
            <a:endParaRPr dirty="0"/>
          </a:p>
          <a:p>
            <a:pPr marL="457200" indent="-457200" algn="l" defTabSz="457200">
              <a:lnSpc>
                <a:spcPts val="3000"/>
              </a:lnSpc>
              <a:spcBef>
                <a:spcPts val="1300"/>
              </a:spcBef>
              <a:tabLst>
                <a:tab pos="139700" algn="l"/>
                <a:tab pos="457200" algn="l"/>
              </a:tabLst>
              <a:defRPr sz="1333" b="0">
                <a:latin typeface="Times"/>
                <a:ea typeface="Times"/>
                <a:cs typeface="Times"/>
                <a:sym typeface="Times"/>
              </a:defRPr>
            </a:pPr>
            <a:endParaRPr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roblem Statement"/>
          <p:cNvSpPr txBox="1"/>
          <p:nvPr/>
        </p:nvSpPr>
        <p:spPr>
          <a:xfrm>
            <a:off x="488505" y="1104996"/>
            <a:ext cx="4204590" cy="6348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r>
              <a:t>Problem Statement</a:t>
            </a:r>
          </a:p>
        </p:txBody>
      </p:sp>
      <mc:AlternateContent xmlns:mc="http://schemas.openxmlformats.org/markup-compatibility/2006" xmlns:a14="http://schemas.microsoft.com/office/drawing/2010/main">
        <mc:Choice Requires="a14">
          <p:sp>
            <p:nvSpPr>
              <p:cNvPr id="3" name="文本框 2"/>
              <p:cNvSpPr txBox="1"/>
              <p:nvPr/>
            </p:nvSpPr>
            <p:spPr>
              <a:xfrm>
                <a:off x="1377950" y="2179265"/>
                <a:ext cx="11042650" cy="186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altLang="zh-CN" sz="2800" b="0" i="0" u="none" strike="noStrike" cap="none" spc="0" normalizeH="0" baseline="0" dirty="0" smtClean="0">
                    <a:ln>
                      <a:noFill/>
                    </a:ln>
                    <a:solidFill>
                      <a:srgbClr val="000000"/>
                    </a:solidFill>
                    <a:effectLst/>
                    <a:uFillTx/>
                    <a:latin typeface="Times New Roman" charset="0"/>
                    <a:ea typeface="Times New Roman" charset="0"/>
                    <a:cs typeface="Times New Roman" charset="0"/>
                    <a:sym typeface="Helvetica Neue"/>
                  </a:rPr>
                  <a:t>Suppose</a:t>
                </a:r>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r>
                  <a:rPr kumimoji="0" lang="en-US" altLang="zh-CN"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there</a:t>
                </a:r>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r>
                  <a:rPr kumimoji="0" lang="en-US" altLang="zh-CN"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are</a:t>
                </a:r>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14:m>
                  <m:oMath xmlns:m="http://schemas.openxmlformats.org/officeDocument/2006/math">
                    <m:r>
                      <a:rPr kumimoji="0" lang="en-US" altLang="zh-CN" sz="2800" b="0" i="1" u="none" strike="noStrike" cap="none" spc="0" normalizeH="0" dirty="0" smtClean="0">
                        <a:ln>
                          <a:noFill/>
                        </a:ln>
                        <a:solidFill>
                          <a:srgbClr val="000000"/>
                        </a:solidFill>
                        <a:effectLst/>
                        <a:uFillTx/>
                        <a:latin typeface="Cambria Math" charset="0"/>
                        <a:ea typeface="Times New Roman" charset="0"/>
                        <a:cs typeface="Times New Roman" charset="0"/>
                        <a:sym typeface="Helvetica Neue"/>
                      </a:rPr>
                      <m:t>𝑀</m:t>
                    </m:r>
                  </m:oMath>
                </a14:m>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r>
                  <a:rPr kumimoji="0" lang="en-US" altLang="zh-CN"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users</a:t>
                </a:r>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14:m>
                  <m:oMath xmlns:m="http://schemas.openxmlformats.org/officeDocument/2006/math">
                    <m:r>
                      <a:rPr kumimoji="0" lang="en-US" altLang="zh-CN" sz="2800" b="0" i="1" u="none" strike="noStrike" cap="none" spc="0" normalizeH="0" smtClean="0">
                        <a:ln>
                          <a:noFill/>
                        </a:ln>
                        <a:solidFill>
                          <a:srgbClr val="000000"/>
                        </a:solidFill>
                        <a:effectLst/>
                        <a:uFillTx/>
                        <a:latin typeface="Cambria Math" charset="0"/>
                        <a:ea typeface="Times New Roman" charset="0"/>
                        <a:cs typeface="Times New Roman" charset="0"/>
                        <a:sym typeface="Helvetica Neue"/>
                      </a:rPr>
                      <m:t>𝑈</m:t>
                    </m:r>
                    <m:r>
                      <a:rPr kumimoji="0" lang="en-US" altLang="zh-CN" sz="2800" b="0" i="1" u="none" strike="noStrike" cap="none" spc="0" normalizeH="0" smtClean="0">
                        <a:ln>
                          <a:noFill/>
                        </a:ln>
                        <a:solidFill>
                          <a:srgbClr val="000000"/>
                        </a:solidFill>
                        <a:effectLst/>
                        <a:uFillTx/>
                        <a:latin typeface="Cambria Math" charset="0"/>
                        <a:ea typeface="Times New Roman" charset="0"/>
                        <a:cs typeface="Times New Roman" charset="0"/>
                        <a:sym typeface="Helvetica Neue"/>
                      </a:rPr>
                      <m:t>=</m:t>
                    </m:r>
                    <m:d>
                      <m:dPr>
                        <m:begChr m:val="{"/>
                        <m:endChr m:val="}"/>
                        <m:ctrlPr>
                          <a:rPr kumimoji="0" lang="en-US" altLang="zh-CN" sz="2800" b="0" i="1" u="none" strike="noStrike" cap="none" spc="0" normalizeH="0" smtClean="0">
                            <a:ln>
                              <a:noFill/>
                            </a:ln>
                            <a:solidFill>
                              <a:srgbClr val="000000"/>
                            </a:solidFill>
                            <a:effectLst/>
                            <a:uFillTx/>
                            <a:latin typeface="Cambria Math" charset="0"/>
                            <a:ea typeface="Times New Roman" charset="0"/>
                            <a:cs typeface="Times New Roman" charset="0"/>
                            <a:sym typeface="Helvetica Neue"/>
                          </a:rPr>
                        </m:ctrlPr>
                      </m:dPr>
                      <m:e>
                        <m:sSub>
                          <m:sSubPr>
                            <m:ctrlPr>
                              <a:rPr kumimoji="0" lang="en-US" altLang="zh-CN" sz="2800" b="0" i="1" u="none" strike="noStrike" cap="none" spc="0" normalizeH="0" smtClean="0">
                                <a:ln>
                                  <a:noFill/>
                                </a:ln>
                                <a:solidFill>
                                  <a:srgbClr val="000000"/>
                                </a:solidFill>
                                <a:effectLst/>
                                <a:uFillTx/>
                                <a:latin typeface="Cambria Math" charset="0"/>
                                <a:ea typeface="Times New Roman" charset="0"/>
                                <a:cs typeface="Times New Roman" charset="0"/>
                                <a:sym typeface="Helvetica Neue"/>
                              </a:rPr>
                            </m:ctrlPr>
                          </m:sSubPr>
                          <m:e>
                            <m:r>
                              <a:rPr kumimoji="0" lang="en-US" altLang="zh-CN" sz="2800" b="0" i="1" u="none" strike="noStrike" cap="none" spc="0" normalizeH="0" smtClean="0">
                                <a:ln>
                                  <a:noFill/>
                                </a:ln>
                                <a:solidFill>
                                  <a:srgbClr val="000000"/>
                                </a:solidFill>
                                <a:effectLst/>
                                <a:uFillTx/>
                                <a:latin typeface="Cambria Math" charset="0"/>
                                <a:ea typeface="Times New Roman" charset="0"/>
                                <a:cs typeface="Times New Roman" charset="0"/>
                                <a:sym typeface="Helvetica Neue"/>
                              </a:rPr>
                              <m:t>𝑢</m:t>
                            </m:r>
                          </m:e>
                          <m:sub>
                            <m:r>
                              <a:rPr kumimoji="0" lang="en-US" altLang="zh-CN" sz="2800" b="0" i="1" u="none" strike="noStrike" cap="none" spc="0" normalizeH="0" smtClean="0">
                                <a:ln>
                                  <a:noFill/>
                                </a:ln>
                                <a:solidFill>
                                  <a:srgbClr val="000000"/>
                                </a:solidFill>
                                <a:effectLst/>
                                <a:uFillTx/>
                                <a:latin typeface="Cambria Math" charset="0"/>
                                <a:ea typeface="Times New Roman" charset="0"/>
                                <a:cs typeface="Times New Roman" charset="0"/>
                                <a:sym typeface="Helvetica Neue"/>
                              </a:rPr>
                              <m:t>1</m:t>
                            </m:r>
                          </m:sub>
                        </m:sSub>
                        <m:r>
                          <a:rPr kumimoji="0" lang="en-US" altLang="zh-CN" sz="2800" b="0" i="1" u="none" strike="noStrike" cap="none" spc="0" normalizeH="0" smtClean="0">
                            <a:ln>
                              <a:noFill/>
                            </a:ln>
                            <a:solidFill>
                              <a:srgbClr val="000000"/>
                            </a:solidFill>
                            <a:effectLst/>
                            <a:uFillTx/>
                            <a:latin typeface="Cambria Math" charset="0"/>
                            <a:ea typeface="Times New Roman" charset="0"/>
                            <a:cs typeface="Times New Roman" charset="0"/>
                            <a:sym typeface="Helvetica Neue"/>
                          </a:rPr>
                          <m:t>,…,</m:t>
                        </m:r>
                        <m:sSub>
                          <m:sSubPr>
                            <m:ctrlPr>
                              <a:rPr kumimoji="0" lang="en-US" altLang="zh-CN" sz="2800" b="0" i="1" u="none" strike="noStrike" cap="none" spc="0" normalizeH="0" smtClean="0">
                                <a:ln>
                                  <a:noFill/>
                                </a:ln>
                                <a:solidFill>
                                  <a:srgbClr val="000000"/>
                                </a:solidFill>
                                <a:effectLst/>
                                <a:uFillTx/>
                                <a:latin typeface="Cambria Math" charset="0"/>
                                <a:ea typeface="Times New Roman" charset="0"/>
                                <a:cs typeface="Times New Roman" charset="0"/>
                                <a:sym typeface="Helvetica Neue"/>
                              </a:rPr>
                            </m:ctrlPr>
                          </m:sSubPr>
                          <m:e>
                            <m:r>
                              <a:rPr kumimoji="0" lang="en-US" altLang="zh-CN" sz="2800" b="0" i="1" u="none" strike="noStrike" cap="none" spc="0" normalizeH="0" smtClean="0">
                                <a:ln>
                                  <a:noFill/>
                                </a:ln>
                                <a:solidFill>
                                  <a:srgbClr val="000000"/>
                                </a:solidFill>
                                <a:effectLst/>
                                <a:uFillTx/>
                                <a:latin typeface="Cambria Math" charset="0"/>
                                <a:ea typeface="Times New Roman" charset="0"/>
                                <a:cs typeface="Times New Roman" charset="0"/>
                                <a:sym typeface="Helvetica Neue"/>
                              </a:rPr>
                              <m:t>𝑢</m:t>
                            </m:r>
                          </m:e>
                          <m:sub>
                            <m:r>
                              <a:rPr kumimoji="0" lang="en-US" altLang="zh-CN" sz="2800" b="0" i="1" u="none" strike="noStrike" cap="none" spc="0" normalizeH="0" smtClean="0">
                                <a:ln>
                                  <a:noFill/>
                                </a:ln>
                                <a:solidFill>
                                  <a:srgbClr val="000000"/>
                                </a:solidFill>
                                <a:effectLst/>
                                <a:uFillTx/>
                                <a:latin typeface="Cambria Math" charset="0"/>
                                <a:ea typeface="Times New Roman" charset="0"/>
                                <a:cs typeface="Times New Roman" charset="0"/>
                                <a:sym typeface="Helvetica Neue"/>
                              </a:rPr>
                              <m:t>𝑀</m:t>
                            </m:r>
                          </m:sub>
                        </m:sSub>
                      </m:e>
                    </m:d>
                    <m:r>
                      <a:rPr kumimoji="0" lang="zh-CN" altLang="en-US" sz="2800" b="0" i="0" u="none" strike="noStrike" cap="none" spc="0" normalizeH="0" smtClean="0">
                        <a:ln>
                          <a:noFill/>
                        </a:ln>
                        <a:solidFill>
                          <a:srgbClr val="000000"/>
                        </a:solidFill>
                        <a:effectLst/>
                        <a:uFillTx/>
                        <a:latin typeface="Cambria Math" charset="0"/>
                        <a:ea typeface="Times New Roman" charset="0"/>
                        <a:cs typeface="Times New Roman" charset="0"/>
                        <a:sym typeface="Helvetica Neue"/>
                      </a:rPr>
                      <m:t> </m:t>
                    </m:r>
                  </m:oMath>
                </a14:m>
                <a:r>
                  <a:rPr kumimoji="0" lang="en-US" altLang="zh-CN"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a:t>
                </a:r>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14:m>
                  <m:oMath xmlns:m="http://schemas.openxmlformats.org/officeDocument/2006/math">
                    <m:r>
                      <a:rPr kumimoji="0" lang="en-US" altLang="zh-CN" sz="2800" b="0" i="1" u="none" strike="noStrike" cap="none" spc="0" normalizeH="0" dirty="0" smtClean="0">
                        <a:ln>
                          <a:noFill/>
                        </a:ln>
                        <a:solidFill>
                          <a:srgbClr val="000000"/>
                        </a:solidFill>
                        <a:effectLst/>
                        <a:uFillTx/>
                        <a:latin typeface="Cambria Math" charset="0"/>
                        <a:ea typeface="Times New Roman" charset="0"/>
                        <a:cs typeface="Times New Roman" charset="0"/>
                        <a:sym typeface="Helvetica Neue"/>
                      </a:rPr>
                      <m:t>𝑁</m:t>
                    </m:r>
                  </m:oMath>
                </a14:m>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r>
                  <a:rPr lang="en-US" altLang="zh-CN" sz="2800" b="0" dirty="0" smtClean="0">
                    <a:latin typeface="Times New Roman" charset="0"/>
                    <a:ea typeface="Times New Roman" charset="0"/>
                    <a:cs typeface="Times New Roman" charset="0"/>
                  </a:rPr>
                  <a:t>items</a:t>
                </a:r>
                <a:r>
                  <a:rPr lang="zh-CN" altLang="en-US" sz="2800" b="0" dirty="0" smtClean="0">
                    <a:latin typeface="Times New Roman" charset="0"/>
                    <a:ea typeface="Times New Roman" charset="0"/>
                    <a:cs typeface="Times New Roman" charset="0"/>
                  </a:rPr>
                  <a:t> </a:t>
                </a:r>
                <a14:m>
                  <m:oMath xmlns:m="http://schemas.openxmlformats.org/officeDocument/2006/math">
                    <m:r>
                      <a:rPr lang="en-US" altLang="zh-CN" sz="2800" b="0" i="1" smtClean="0">
                        <a:latin typeface="Cambria Math" charset="0"/>
                        <a:ea typeface="Times New Roman" charset="0"/>
                        <a:cs typeface="Times New Roman" charset="0"/>
                      </a:rPr>
                      <m:t>𝑉</m:t>
                    </m:r>
                    <m:r>
                      <a:rPr lang="en-US" altLang="zh-CN" sz="2800" b="0" i="1" smtClean="0">
                        <a:latin typeface="Cambria Math" charset="0"/>
                        <a:ea typeface="Times New Roman" charset="0"/>
                        <a:cs typeface="Times New Roman" charset="0"/>
                      </a:rPr>
                      <m:t>=</m:t>
                    </m:r>
                    <m:d>
                      <m:dPr>
                        <m:begChr m:val="{"/>
                        <m:endChr m:val="}"/>
                        <m:ctrlPr>
                          <a:rPr lang="en-US" altLang="zh-CN" sz="2800" b="0" i="1" smtClean="0">
                            <a:latin typeface="Cambria Math" charset="0"/>
                            <a:ea typeface="Times New Roman" charset="0"/>
                            <a:cs typeface="Times New Roman" charset="0"/>
                          </a:rPr>
                        </m:ctrlPr>
                      </m:dPr>
                      <m:e>
                        <m:sSub>
                          <m:sSubPr>
                            <m:ctrlPr>
                              <a:rPr lang="en-US" altLang="zh-CN" sz="2800" b="0" i="1" smtClean="0">
                                <a:latin typeface="Cambria Math" charset="0"/>
                                <a:ea typeface="Times New Roman" charset="0"/>
                                <a:cs typeface="Times New Roman" charset="0"/>
                              </a:rPr>
                            </m:ctrlPr>
                          </m:sSubPr>
                          <m:e>
                            <m:r>
                              <a:rPr lang="en-US" altLang="zh-CN" sz="2800" b="0" i="1" smtClean="0">
                                <a:latin typeface="Cambria Math" charset="0"/>
                                <a:ea typeface="Times New Roman" charset="0"/>
                                <a:cs typeface="Times New Roman" charset="0"/>
                              </a:rPr>
                              <m:t>𝑣</m:t>
                            </m:r>
                          </m:e>
                          <m:sub>
                            <m:r>
                              <a:rPr lang="en-US" altLang="zh-CN" sz="2800" b="0" i="1" smtClean="0">
                                <a:latin typeface="Cambria Math" charset="0"/>
                                <a:ea typeface="Times New Roman" charset="0"/>
                                <a:cs typeface="Times New Roman" charset="0"/>
                              </a:rPr>
                              <m:t>1</m:t>
                            </m:r>
                          </m:sub>
                        </m:sSub>
                        <m:r>
                          <a:rPr lang="en-US" altLang="zh-CN" sz="2800" b="0" i="1" smtClean="0">
                            <a:latin typeface="Cambria Math" charset="0"/>
                            <a:ea typeface="Times New Roman" charset="0"/>
                            <a:cs typeface="Times New Roman" charset="0"/>
                          </a:rPr>
                          <m:t>,…,</m:t>
                        </m:r>
                        <m:sSub>
                          <m:sSubPr>
                            <m:ctrlPr>
                              <a:rPr lang="en-US" altLang="zh-CN" sz="2800" b="0" i="1" smtClean="0">
                                <a:latin typeface="Cambria Math" charset="0"/>
                                <a:ea typeface="Times New Roman" charset="0"/>
                                <a:cs typeface="Times New Roman" charset="0"/>
                              </a:rPr>
                            </m:ctrlPr>
                          </m:sSubPr>
                          <m:e>
                            <m:r>
                              <a:rPr lang="en-US" altLang="zh-CN" sz="2800" b="0" i="1" smtClean="0">
                                <a:latin typeface="Cambria Math" charset="0"/>
                                <a:ea typeface="Times New Roman" charset="0"/>
                                <a:cs typeface="Times New Roman" charset="0"/>
                              </a:rPr>
                              <m:t>𝑣</m:t>
                            </m:r>
                          </m:e>
                          <m:sub>
                            <m:r>
                              <a:rPr lang="en-US" altLang="zh-CN" sz="2800" b="0" i="1" smtClean="0">
                                <a:latin typeface="Cambria Math" charset="0"/>
                                <a:ea typeface="Times New Roman" charset="0"/>
                                <a:cs typeface="Times New Roman" charset="0"/>
                              </a:rPr>
                              <m:t>𝑁</m:t>
                            </m:r>
                          </m:sub>
                        </m:sSub>
                      </m:e>
                    </m:d>
                  </m:oMath>
                </a14:m>
                <a:r>
                  <a:rPr kumimoji="0" lang="en-US" altLang="zh-CN"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a:t>
                </a:r>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r>
                  <a:rPr lang="en-US" altLang="zh-CN" sz="2800" b="0" dirty="0" smtClean="0">
                    <a:latin typeface="Times New Roman" charset="0"/>
                    <a:ea typeface="Times New Roman" charset="0"/>
                    <a:cs typeface="Times New Roman" charset="0"/>
                  </a:rPr>
                  <a:t>Let</a:t>
                </a:r>
                <a:r>
                  <a:rPr lang="zh-CN" altLang="en-US" sz="2800" b="0" dirty="0" smtClean="0">
                    <a:latin typeface="Times New Roman" charset="0"/>
                    <a:ea typeface="Times New Roman" charset="0"/>
                    <a:cs typeface="Times New Roman" charset="0"/>
                  </a:rPr>
                  <a:t> </a:t>
                </a:r>
                <a14:m>
                  <m:oMath xmlns:m="http://schemas.openxmlformats.org/officeDocument/2006/math">
                    <m:r>
                      <a:rPr lang="en-US" altLang="zh-CN" sz="2800" b="0" i="1" smtClean="0">
                        <a:latin typeface="Cambria Math" charset="0"/>
                        <a:ea typeface="Times New Roman" charset="0"/>
                        <a:cs typeface="Times New Roman" charset="0"/>
                      </a:rPr>
                      <m:t>𝑅</m:t>
                    </m:r>
                    <m:r>
                      <a:rPr lang="en-US" altLang="zh-CN" sz="2800" b="0" i="1" smtClean="0">
                        <a:latin typeface="Cambria Math" charset="0"/>
                        <a:ea typeface="Cambria Math" charset="0"/>
                        <a:cs typeface="Cambria Math" charset="0"/>
                      </a:rPr>
                      <m:t>∈</m:t>
                    </m:r>
                    <m:sSup>
                      <m:sSupPr>
                        <m:ctrlPr>
                          <a:rPr lang="en-US" altLang="zh-CN" sz="2800" b="0" i="1" smtClean="0">
                            <a:latin typeface="Cambria Math" charset="0"/>
                            <a:ea typeface="Cambria Math" charset="0"/>
                            <a:cs typeface="Cambria Math" charset="0"/>
                          </a:rPr>
                        </m:ctrlPr>
                      </m:sSupPr>
                      <m:e>
                        <m:r>
                          <a:rPr lang="en-US" altLang="zh-CN" sz="2800" b="0" i="1" smtClean="0">
                            <a:latin typeface="Cambria Math" charset="0"/>
                            <a:ea typeface="Cambria Math" charset="0"/>
                            <a:cs typeface="Cambria Math" charset="0"/>
                          </a:rPr>
                          <m:t>𝑅</m:t>
                        </m:r>
                      </m:e>
                      <m:sup>
                        <m:r>
                          <a:rPr lang="en-US" altLang="zh-CN" sz="2800" b="0" i="1" smtClean="0">
                            <a:latin typeface="Cambria Math" charset="0"/>
                            <a:ea typeface="Cambria Math" charset="0"/>
                            <a:cs typeface="Cambria Math" charset="0"/>
                          </a:rPr>
                          <m:t>𝑀</m:t>
                        </m:r>
                        <m:r>
                          <a:rPr lang="zh-CN" altLang="en-US" sz="2800" b="0" i="1" smtClean="0">
                            <a:latin typeface="Cambria Math" charset="0"/>
                            <a:ea typeface="Cambria Math" charset="0"/>
                            <a:cs typeface="Cambria Math" charset="0"/>
                          </a:rPr>
                          <m:t>∗</m:t>
                        </m:r>
                        <m:r>
                          <a:rPr lang="en-US" altLang="zh-CN" sz="2800" b="0" i="1" smtClean="0">
                            <a:latin typeface="Cambria Math" charset="0"/>
                            <a:ea typeface="Cambria Math" charset="0"/>
                            <a:cs typeface="Cambria Math" charset="0"/>
                          </a:rPr>
                          <m:t>𝑁</m:t>
                        </m:r>
                      </m:sup>
                    </m:sSup>
                  </m:oMath>
                </a14:m>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r>
                  <a:rPr kumimoji="0" lang="en-US" altLang="zh-CN"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donate</a:t>
                </a:r>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r>
                  <a:rPr kumimoji="0" lang="en-US" altLang="zh-CN"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the</a:t>
                </a:r>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r>
                  <a:rPr kumimoji="0" lang="en-US" altLang="zh-CN"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rating</a:t>
                </a:r>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r>
                  <a:rPr kumimoji="0" lang="en-US" altLang="zh-CN"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matrix,</a:t>
                </a:r>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r>
                  <a:rPr kumimoji="0" lang="en-US" altLang="zh-CN"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where</a:t>
                </a:r>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14:m>
                  <m:oMath xmlns:m="http://schemas.openxmlformats.org/officeDocument/2006/math">
                    <m:sSub>
                      <m:sSubPr>
                        <m:ctrlPr>
                          <a:rPr kumimoji="0" lang="en-US" altLang="zh-CN" sz="2800" b="0" i="1" u="none" strike="noStrike" cap="none" spc="0" normalizeH="0" smtClean="0">
                            <a:ln>
                              <a:noFill/>
                            </a:ln>
                            <a:solidFill>
                              <a:srgbClr val="000000"/>
                            </a:solidFill>
                            <a:effectLst/>
                            <a:uFillTx/>
                            <a:latin typeface="Cambria Math" charset="0"/>
                            <a:ea typeface="Times New Roman" charset="0"/>
                            <a:cs typeface="Times New Roman" charset="0"/>
                            <a:sym typeface="Helvetica Neue"/>
                          </a:rPr>
                        </m:ctrlPr>
                      </m:sSubPr>
                      <m:e>
                        <m:r>
                          <a:rPr kumimoji="0" lang="en-US" altLang="zh-CN" sz="2800" b="0" i="1" u="none" strike="noStrike" cap="none" spc="0" normalizeH="0" smtClean="0">
                            <a:ln>
                              <a:noFill/>
                            </a:ln>
                            <a:solidFill>
                              <a:srgbClr val="000000"/>
                            </a:solidFill>
                            <a:effectLst/>
                            <a:uFillTx/>
                            <a:latin typeface="Cambria Math" charset="0"/>
                            <a:ea typeface="Times New Roman" charset="0"/>
                            <a:cs typeface="Times New Roman" charset="0"/>
                            <a:sym typeface="Helvetica Neue"/>
                          </a:rPr>
                          <m:t>𝑅</m:t>
                        </m:r>
                      </m:e>
                      <m:sub>
                        <m:r>
                          <a:rPr kumimoji="0" lang="en-US" altLang="zh-CN" sz="2800" b="0" i="1" u="none" strike="noStrike" cap="none" spc="0" normalizeH="0" smtClean="0">
                            <a:ln>
                              <a:noFill/>
                            </a:ln>
                            <a:solidFill>
                              <a:srgbClr val="000000"/>
                            </a:solidFill>
                            <a:effectLst/>
                            <a:uFillTx/>
                            <a:latin typeface="Cambria Math" charset="0"/>
                            <a:ea typeface="Times New Roman" charset="0"/>
                            <a:cs typeface="Times New Roman" charset="0"/>
                            <a:sym typeface="Helvetica Neue"/>
                          </a:rPr>
                          <m:t>𝑖𝑗</m:t>
                        </m:r>
                      </m:sub>
                    </m:sSub>
                  </m:oMath>
                </a14:m>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r>
                  <a:rPr kumimoji="0" lang="en-US" altLang="zh-CN"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is</a:t>
                </a:r>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r>
                  <a:rPr kumimoji="0" lang="en-US" altLang="zh-CN"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the</a:t>
                </a:r>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r>
                  <a:rPr kumimoji="0" lang="en-US" altLang="zh-CN"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rating</a:t>
                </a:r>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r>
                  <a:rPr kumimoji="0" lang="en-US" altLang="zh-CN"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of</a:t>
                </a:r>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r>
                  <a:rPr kumimoji="0" lang="en-US" altLang="zh-CN"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user</a:t>
                </a:r>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14:m>
                  <m:oMath xmlns:m="http://schemas.openxmlformats.org/officeDocument/2006/math">
                    <m:r>
                      <a:rPr lang="en-US" altLang="zh-CN" sz="2800" b="0" i="1" dirty="0" smtClean="0">
                        <a:latin typeface="Cambria Math" charset="0"/>
                        <a:ea typeface="Times New Roman" charset="0"/>
                        <a:cs typeface="Times New Roman" charset="0"/>
                      </a:rPr>
                      <m:t>𝑖</m:t>
                    </m:r>
                  </m:oMath>
                </a14:m>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on</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item</a:t>
                </a:r>
                <a:r>
                  <a:rPr lang="zh-CN" altLang="en-US" sz="2800" b="0" dirty="0" smtClean="0">
                    <a:latin typeface="Times New Roman" charset="0"/>
                    <a:ea typeface="Times New Roman" charset="0"/>
                    <a:cs typeface="Times New Roman" charset="0"/>
                  </a:rPr>
                  <a:t> </a:t>
                </a:r>
                <a14:m>
                  <m:oMath xmlns:m="http://schemas.openxmlformats.org/officeDocument/2006/math">
                    <m:r>
                      <a:rPr lang="en-US" altLang="zh-CN" sz="2800" b="0" i="1" dirty="0" smtClean="0">
                        <a:latin typeface="Cambria Math" charset="0"/>
                        <a:ea typeface="Times New Roman" charset="0"/>
                        <a:cs typeface="Times New Roman" charset="0"/>
                      </a:rPr>
                      <m:t>𝑗</m:t>
                    </m:r>
                  </m:oMath>
                </a14:m>
                <a:r>
                  <a:rPr lang="en-US" altLang="zh-CN" sz="2800" b="0" dirty="0" smtClean="0">
                    <a:latin typeface="Times New Roman" charset="0"/>
                    <a:ea typeface="Times New Roman" charset="0"/>
                    <a:cs typeface="Times New Roman" charset="0"/>
                  </a:rPr>
                  <a:t>,</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and</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we</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mark</a:t>
                </a:r>
                <a:r>
                  <a:rPr lang="zh-CN" altLang="en-US" sz="2800" b="0" dirty="0" smtClean="0">
                    <a:latin typeface="Times New Roman" charset="0"/>
                    <a:ea typeface="Times New Roman" charset="0"/>
                    <a:cs typeface="Times New Roman" charset="0"/>
                  </a:rPr>
                  <a:t> </a:t>
                </a:r>
                <a14:m>
                  <m:oMath xmlns:m="http://schemas.openxmlformats.org/officeDocument/2006/math">
                    <m:r>
                      <a:rPr lang="en-US" altLang="zh-CN" sz="2800" b="0" i="1" dirty="0" smtClean="0">
                        <a:latin typeface="Cambria Math" charset="0"/>
                        <a:ea typeface="Times New Roman" charset="0"/>
                        <a:cs typeface="Times New Roman" charset="0"/>
                      </a:rPr>
                      <m:t>𝑢𝑛𝑘</m:t>
                    </m:r>
                  </m:oMath>
                </a14:m>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if</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it</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unknown.</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There</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are</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two</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ways</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to</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construct</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the</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user-item</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interaction</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matrix</a:t>
                </a:r>
                <a:r>
                  <a:rPr lang="zh-CN" altLang="en-US" sz="2800" b="0" dirty="0" smtClean="0">
                    <a:latin typeface="Times New Roman" charset="0"/>
                    <a:ea typeface="Times New Roman" charset="0"/>
                    <a:cs typeface="Times New Roman" charset="0"/>
                  </a:rPr>
                  <a:t> </a:t>
                </a:r>
                <a14:m>
                  <m:oMath xmlns:m="http://schemas.openxmlformats.org/officeDocument/2006/math">
                    <m:r>
                      <a:rPr lang="en-US" altLang="zh-CN" sz="2800" b="0" i="1" smtClean="0">
                        <a:latin typeface="Cambria Math" charset="0"/>
                        <a:ea typeface="Times New Roman" charset="0"/>
                        <a:cs typeface="Times New Roman" charset="0"/>
                      </a:rPr>
                      <m:t>𝑌</m:t>
                    </m:r>
                    <m:r>
                      <a:rPr lang="en-US" altLang="zh-CN" sz="2800" b="0" i="1" smtClean="0">
                        <a:latin typeface="Cambria Math" charset="0"/>
                        <a:ea typeface="Cambria Math" charset="0"/>
                        <a:cs typeface="Cambria Math" charset="0"/>
                      </a:rPr>
                      <m:t>∈</m:t>
                    </m:r>
                    <m:sSup>
                      <m:sSupPr>
                        <m:ctrlPr>
                          <a:rPr lang="en-US" altLang="zh-CN" sz="2800" b="0" i="1" smtClean="0">
                            <a:latin typeface="Cambria Math" charset="0"/>
                            <a:ea typeface="Cambria Math" charset="0"/>
                            <a:cs typeface="Cambria Math" charset="0"/>
                          </a:rPr>
                        </m:ctrlPr>
                      </m:sSupPr>
                      <m:e>
                        <m:r>
                          <a:rPr lang="en-US" altLang="zh-CN" sz="2800" b="0" i="1" smtClean="0">
                            <a:latin typeface="Cambria Math" charset="0"/>
                            <a:ea typeface="Cambria Math" charset="0"/>
                            <a:cs typeface="Cambria Math" charset="0"/>
                          </a:rPr>
                          <m:t>𝑅</m:t>
                        </m:r>
                      </m:e>
                      <m:sup>
                        <m:r>
                          <a:rPr lang="en-US" altLang="zh-CN" sz="2800" b="0" i="1" smtClean="0">
                            <a:latin typeface="Cambria Math" charset="0"/>
                            <a:ea typeface="Cambria Math" charset="0"/>
                            <a:cs typeface="Cambria Math" charset="0"/>
                          </a:rPr>
                          <m:t>𝑀</m:t>
                        </m:r>
                        <m:r>
                          <a:rPr lang="zh-CN" altLang="en-US" sz="2800" b="0" i="1" smtClean="0">
                            <a:latin typeface="Cambria Math" charset="0"/>
                            <a:ea typeface="Cambria Math" charset="0"/>
                            <a:cs typeface="Cambria Math" charset="0"/>
                          </a:rPr>
                          <m:t>∗</m:t>
                        </m:r>
                        <m:r>
                          <a:rPr lang="en-US" altLang="zh-CN" sz="2800" b="0" i="1" smtClean="0">
                            <a:latin typeface="Cambria Math" charset="0"/>
                            <a:ea typeface="Cambria Math" charset="0"/>
                            <a:cs typeface="Cambria Math" charset="0"/>
                          </a:rPr>
                          <m:t>𝑁</m:t>
                        </m:r>
                      </m:sup>
                    </m:sSup>
                  </m:oMath>
                </a14:m>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r>
                  <a:rPr kumimoji="0" lang="en-US" altLang="zh-CN"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from</a:t>
                </a:r>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14:m>
                  <m:oMath xmlns:m="http://schemas.openxmlformats.org/officeDocument/2006/math">
                    <m:r>
                      <a:rPr kumimoji="0" lang="en-US" altLang="zh-CN" sz="2800" b="0" i="1" u="none" strike="noStrike" cap="none" spc="0" normalizeH="0" dirty="0" smtClean="0">
                        <a:ln>
                          <a:noFill/>
                        </a:ln>
                        <a:solidFill>
                          <a:srgbClr val="000000"/>
                        </a:solidFill>
                        <a:effectLst/>
                        <a:uFillTx/>
                        <a:latin typeface="Cambria Math" charset="0"/>
                        <a:ea typeface="Times New Roman" charset="0"/>
                        <a:cs typeface="Times New Roman" charset="0"/>
                        <a:sym typeface="Helvetica Neue"/>
                      </a:rPr>
                      <m:t>𝑅</m:t>
                    </m:r>
                  </m:oMath>
                </a14:m>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r>
                  <a:rPr kumimoji="0" lang="en-US" altLang="zh-CN"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with</a:t>
                </a:r>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r>
                  <a:rPr lang="en-US" altLang="zh-CN" sz="2800" b="0" dirty="0" smtClean="0">
                    <a:latin typeface="Times New Roman" charset="0"/>
                    <a:ea typeface="Times New Roman" charset="0"/>
                    <a:cs typeface="Times New Roman" charset="0"/>
                  </a:rPr>
                  <a:t>implicit</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feedback</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as:</a:t>
                </a:r>
                <a:r>
                  <a:rPr kumimoji="0" lang="zh-CN" altLang="en-US" sz="2800" b="0" i="0" u="none" strike="noStrike" cap="none" spc="0" normalizeH="0" dirty="0" smtClean="0">
                    <a:ln>
                      <a:noFill/>
                    </a:ln>
                    <a:solidFill>
                      <a:srgbClr val="000000"/>
                    </a:solidFill>
                    <a:effectLst/>
                    <a:uFillTx/>
                    <a:latin typeface="Times New Roman" charset="0"/>
                    <a:ea typeface="Times New Roman" charset="0"/>
                    <a:cs typeface="Times New Roman" charset="0"/>
                    <a:sym typeface="Helvetica Neue"/>
                  </a:rPr>
                  <a:t> </a:t>
                </a:r>
                <a:endParaRPr kumimoji="0" lang="zh-CN" altLang="en-US" sz="2800" b="0" i="0" u="none" strike="noStrike" cap="none" spc="0" normalizeH="0" baseline="0" dirty="0">
                  <a:ln>
                    <a:noFill/>
                  </a:ln>
                  <a:solidFill>
                    <a:srgbClr val="000000"/>
                  </a:solidFill>
                  <a:effectLst/>
                  <a:uFillTx/>
                  <a:latin typeface="Times New Roman" charset="0"/>
                  <a:ea typeface="Times New Roman" charset="0"/>
                  <a:cs typeface="Times New Roman" charset="0"/>
                  <a:sym typeface="Helvetica Neue"/>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377950" y="2179265"/>
                <a:ext cx="11042650" cy="1860830"/>
              </a:xfrm>
              <a:prstGeom prst="rect">
                <a:avLst/>
              </a:prstGeom>
              <a:blipFill rotWithShape="0">
                <a:blip r:embed="rId2"/>
                <a:stretch>
                  <a:fillRect l="-1490" t="-2614" r="-1104" b="-8497"/>
                </a:stretch>
              </a:blipFill>
              <a:ln w="12700" cap="flat">
                <a:noFill/>
                <a:miter lim="400000"/>
              </a:ln>
              <a:effectLst/>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4676552" y="4724400"/>
            <a:ext cx="3651695" cy="1620575"/>
          </a:xfrm>
          <a:prstGeom prst="rect">
            <a:avLst/>
          </a:prstGeom>
        </p:spPr>
      </p:pic>
      <p:sp>
        <p:nvSpPr>
          <p:cNvPr id="5" name="文本框 4"/>
          <p:cNvSpPr txBox="1"/>
          <p:nvPr/>
        </p:nvSpPr>
        <p:spPr>
          <a:xfrm>
            <a:off x="1014186" y="6780082"/>
            <a:ext cx="10976427"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zh-CN" altLang="en-US" b="0" dirty="0" smtClean="0">
                <a:latin typeface="SimHei" charset="-122"/>
                <a:ea typeface="SimHei" charset="-122"/>
                <a:cs typeface="SimHei" charset="-122"/>
              </a:rPr>
              <a:t>作者发现，近些年推荐系统与深度学习相结合的模型，很多都只使用的隐式反馈。（可能因为在很多情况下推荐系统的目的都是为了预测用户是否会对一个物品感兴趣，因此隐式反馈这种</a:t>
            </a:r>
            <a:r>
              <a:rPr lang="en-US" altLang="zh-CN" b="0" dirty="0" smtClean="0">
                <a:latin typeface="SimHei" charset="-122"/>
                <a:ea typeface="SimHei" charset="-122"/>
                <a:cs typeface="SimHei" charset="-122"/>
              </a:rPr>
              <a:t>0-1</a:t>
            </a:r>
            <a:r>
              <a:rPr lang="zh-CN" altLang="en-US" b="0" dirty="0" smtClean="0">
                <a:latin typeface="SimHei" charset="-122"/>
                <a:ea typeface="SimHei" charset="-122"/>
                <a:cs typeface="SimHei" charset="-122"/>
              </a:rPr>
              <a:t>矩阵形式与其更加契合。作者认为显示反馈是非常有意义的，即便是用在用户是否感兴趣问题上也需要利用以上信息），这里作用使用的是</a:t>
            </a:r>
            <a:r>
              <a:rPr lang="zh-CN" altLang="en-US" b="0" dirty="0" smtClean="0">
                <a:solidFill>
                  <a:srgbClr val="FF0000"/>
                </a:solidFill>
                <a:latin typeface="SimHei" charset="-122"/>
                <a:ea typeface="SimHei" charset="-122"/>
                <a:cs typeface="SimHei" charset="-122"/>
              </a:rPr>
              <a:t>第二个公式。</a:t>
            </a:r>
            <a:endParaRPr kumimoji="0" lang="zh-CN" altLang="en-US" sz="2400" b="0" i="0" u="none" strike="noStrike" cap="none" spc="0" normalizeH="0" baseline="0" dirty="0">
              <a:ln>
                <a:noFill/>
              </a:ln>
              <a:solidFill>
                <a:srgbClr val="FF0000"/>
              </a:solidFill>
              <a:effectLst/>
              <a:uFillTx/>
              <a:latin typeface="SimHei" charset="-122"/>
              <a:ea typeface="SimHei" charset="-122"/>
              <a:cs typeface="SimHei" charset="-122"/>
              <a:sym typeface="Helvetica Neue"/>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1050" y="2239705"/>
            <a:ext cx="11849100" cy="18261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b="0" dirty="0">
                <a:latin typeface="Times New Roman" charset="0"/>
                <a:ea typeface="Times New Roman" charset="0"/>
                <a:cs typeface="Times New Roman" charset="0"/>
              </a:rPr>
              <a:t>The recommender systems are commonly formulated as the problem of estimating the rating of each unobserved </a:t>
            </a:r>
            <a:r>
              <a:rPr lang="en-US" altLang="zh-CN" sz="2800" b="0" dirty="0" smtClean="0">
                <a:latin typeface="Times New Roman" charset="0"/>
                <a:ea typeface="Times New Roman" charset="0"/>
                <a:cs typeface="Times New Roman" charset="0"/>
              </a:rPr>
              <a:t>entry </a:t>
            </a:r>
            <a:r>
              <a:rPr lang="en-US" altLang="zh-CN" sz="2800" b="0" dirty="0">
                <a:latin typeface="Times New Roman" charset="0"/>
                <a:ea typeface="Times New Roman" charset="0"/>
                <a:cs typeface="Times New Roman" charset="0"/>
              </a:rPr>
              <a:t>in Y , which are used for ranking the items. Model-based approaches </a:t>
            </a:r>
            <a:r>
              <a:rPr lang="en-US" altLang="zh-CN" sz="2800" b="0" dirty="0" smtClean="0">
                <a:latin typeface="Times New Roman" charset="0"/>
                <a:ea typeface="Times New Roman" charset="0"/>
                <a:cs typeface="Times New Roman" charset="0"/>
              </a:rPr>
              <a:t>has</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an </a:t>
            </a:r>
            <a:r>
              <a:rPr lang="en-US" altLang="zh-CN" sz="2800" b="0" dirty="0">
                <a:latin typeface="Times New Roman" charset="0"/>
                <a:ea typeface="Times New Roman" charset="0"/>
                <a:cs typeface="Times New Roman" charset="0"/>
              </a:rPr>
              <a:t>underlying model which can generate all ratings as follows. </a:t>
            </a:r>
          </a:p>
        </p:txBody>
      </p:sp>
      <p:sp>
        <p:nvSpPr>
          <p:cNvPr id="3" name="Problem Statement"/>
          <p:cNvSpPr txBox="1"/>
          <p:nvPr/>
        </p:nvSpPr>
        <p:spPr>
          <a:xfrm>
            <a:off x="488505" y="1104996"/>
            <a:ext cx="4204590" cy="6348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r>
              <a:t>Problem Statement</a:t>
            </a:r>
          </a:p>
        </p:txBody>
      </p:sp>
      <p:pic>
        <p:nvPicPr>
          <p:cNvPr id="4" name="图片 3"/>
          <p:cNvPicPr>
            <a:picLocks noChangeAspect="1"/>
          </p:cNvPicPr>
          <p:nvPr/>
        </p:nvPicPr>
        <p:blipFill>
          <a:blip r:embed="rId2"/>
          <a:stretch>
            <a:fillRect/>
          </a:stretch>
        </p:blipFill>
        <p:spPr>
          <a:xfrm>
            <a:off x="5175250" y="4489547"/>
            <a:ext cx="2654300" cy="596900"/>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781050" y="6090718"/>
                <a:ext cx="11849100" cy="1020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b="0" dirty="0" smtClean="0">
                    <a:latin typeface="Times New Roman" charset="0"/>
                    <a:ea typeface="Times New Roman" charset="0"/>
                    <a:cs typeface="Times New Roman" charset="0"/>
                  </a:rPr>
                  <a:t>Now, the next question is how to define such a function</a:t>
                </a:r>
                <a14:m>
                  <m:oMath xmlns:m="http://schemas.openxmlformats.org/officeDocument/2006/math">
                    <m:r>
                      <a:rPr lang="en-US" altLang="zh-CN" sz="2800" b="0" i="1" dirty="0" smtClean="0">
                        <a:latin typeface="Cambria Math" charset="0"/>
                        <a:ea typeface="Times New Roman" charset="0"/>
                        <a:cs typeface="Times New Roman" charset="0"/>
                      </a:rPr>
                      <m:t> </m:t>
                    </m:r>
                    <m:r>
                      <a:rPr lang="en-US" altLang="zh-CN" sz="2800" b="0" i="1" dirty="0" smtClean="0">
                        <a:latin typeface="Cambria Math" charset="0"/>
                        <a:ea typeface="Times New Roman" charset="0"/>
                        <a:cs typeface="Times New Roman" charset="0"/>
                      </a:rPr>
                      <m:t>𝐹</m:t>
                    </m:r>
                    <m:r>
                      <a:rPr lang="en-US" altLang="zh-CN" sz="2800" b="0" i="1" dirty="0" smtClean="0">
                        <a:latin typeface="Cambria Math" charset="0"/>
                        <a:ea typeface="Times New Roman" charset="0"/>
                        <a:cs typeface="Times New Roman" charset="0"/>
                      </a:rPr>
                      <m:t> </m:t>
                    </m:r>
                  </m:oMath>
                </a14:m>
                <a:r>
                  <a:rPr lang="en-US" altLang="zh-CN" sz="2800" b="0" dirty="0" smtClean="0">
                    <a:latin typeface="Times New Roman" charset="0"/>
                    <a:ea typeface="Times New Roman" charset="0"/>
                    <a:cs typeface="Times New Roman" charset="0"/>
                  </a:rPr>
                  <a:t>. Latent Factor Model (</a:t>
                </a:r>
                <a:r>
                  <a:rPr lang="en-US" altLang="zh-CN" sz="2800" b="0" dirty="0" smtClean="0">
                    <a:solidFill>
                      <a:srgbClr val="FF0000"/>
                    </a:solidFill>
                    <a:latin typeface="Times New Roman" charset="0"/>
                    <a:ea typeface="Times New Roman" charset="0"/>
                    <a:cs typeface="Times New Roman" charset="0"/>
                  </a:rPr>
                  <a:t>LFM</a:t>
                </a:r>
                <a:r>
                  <a:rPr lang="en-US" altLang="zh-CN" sz="2800" b="0" dirty="0" smtClean="0">
                    <a:latin typeface="Times New Roman" charset="0"/>
                    <a:ea typeface="Times New Roman" charset="0"/>
                    <a:cs typeface="Times New Roman" charset="0"/>
                  </a:rPr>
                  <a:t>) simply applied the dot product of </a:t>
                </a:r>
                <a14:m>
                  <m:oMath xmlns:m="http://schemas.openxmlformats.org/officeDocument/2006/math">
                    <m:sSub>
                      <m:sSubPr>
                        <m:ctrlPr>
                          <a:rPr lang="en-US" altLang="zh-CN" sz="2800" b="0" i="1" dirty="0" smtClean="0">
                            <a:latin typeface="Cambria Math" charset="0"/>
                            <a:ea typeface="Times New Roman" charset="0"/>
                            <a:cs typeface="Times New Roman" charset="0"/>
                          </a:rPr>
                        </m:ctrlPr>
                      </m:sSubPr>
                      <m:e>
                        <m:r>
                          <a:rPr lang="en-US" altLang="zh-CN" sz="2800" b="0" i="1" dirty="0" smtClean="0">
                            <a:latin typeface="Cambria Math" charset="0"/>
                            <a:ea typeface="Times New Roman" charset="0"/>
                            <a:cs typeface="Times New Roman" charset="0"/>
                          </a:rPr>
                          <m:t>𝑝</m:t>
                        </m:r>
                      </m:e>
                      <m:sub>
                        <m:r>
                          <a:rPr lang="en-US" altLang="zh-CN" sz="2800" b="0" i="1" dirty="0" smtClean="0">
                            <a:latin typeface="Cambria Math" charset="0"/>
                            <a:ea typeface="Times New Roman" charset="0"/>
                            <a:cs typeface="Times New Roman" charset="0"/>
                          </a:rPr>
                          <m:t>𝑖</m:t>
                        </m:r>
                      </m:sub>
                    </m:sSub>
                  </m:oMath>
                </a14:m>
                <a:r>
                  <a:rPr lang="en-US" altLang="zh-CN" sz="2800" b="0" dirty="0">
                    <a:latin typeface="Times New Roman" charset="0"/>
                    <a:ea typeface="Times New Roman" charset="0"/>
                    <a:cs typeface="Times New Roman" charset="0"/>
                  </a:rPr>
                  <a:t>, </a:t>
                </a:r>
                <a14:m>
                  <m:oMath xmlns:m="http://schemas.openxmlformats.org/officeDocument/2006/math">
                    <m:sSub>
                      <m:sSubPr>
                        <m:ctrlPr>
                          <a:rPr lang="en-US" altLang="zh-CN" sz="2800" b="0" i="1" dirty="0" smtClean="0">
                            <a:latin typeface="Cambria Math" charset="0"/>
                            <a:ea typeface="Times New Roman" charset="0"/>
                            <a:cs typeface="Times New Roman" charset="0"/>
                          </a:rPr>
                        </m:ctrlPr>
                      </m:sSubPr>
                      <m:e>
                        <m:r>
                          <a:rPr lang="en-US" altLang="zh-CN" sz="2800" b="0" i="1" dirty="0" smtClean="0">
                            <a:latin typeface="Cambria Math" charset="0"/>
                            <a:ea typeface="Times New Roman" charset="0"/>
                            <a:cs typeface="Times New Roman" charset="0"/>
                          </a:rPr>
                          <m:t>𝑞</m:t>
                        </m:r>
                      </m:e>
                      <m:sub>
                        <m:r>
                          <a:rPr lang="en-US" altLang="zh-CN" sz="2800" b="0" i="1" dirty="0" smtClean="0">
                            <a:latin typeface="Cambria Math" charset="0"/>
                            <a:ea typeface="Times New Roman" charset="0"/>
                            <a:cs typeface="Times New Roman" charset="0"/>
                          </a:rPr>
                          <m:t>𝑗</m:t>
                        </m:r>
                      </m:sub>
                    </m:sSub>
                  </m:oMath>
                </a14:m>
                <a:r>
                  <a:rPr lang="en-US" altLang="zh-CN" sz="2800" b="0" dirty="0" smtClean="0">
                    <a:latin typeface="Times New Roman" charset="0"/>
                    <a:ea typeface="Times New Roman" charset="0"/>
                    <a:cs typeface="Times New Roman" charset="0"/>
                  </a:rPr>
                  <a:t> </a:t>
                </a:r>
                <a:r>
                  <a:rPr lang="en-US" altLang="zh-CN" sz="2800" b="0" dirty="0">
                    <a:latin typeface="Times New Roman" charset="0"/>
                    <a:ea typeface="Times New Roman" charset="0"/>
                    <a:cs typeface="Times New Roman" charset="0"/>
                  </a:rPr>
                  <a:t>to predict the </a:t>
                </a:r>
                <a14:m>
                  <m:oMath xmlns:m="http://schemas.openxmlformats.org/officeDocument/2006/math">
                    <m:acc>
                      <m:accPr>
                        <m:chr m:val="̂"/>
                        <m:ctrlPr>
                          <a:rPr lang="en-US" altLang="zh-CN" sz="2800" b="0" i="1" smtClean="0">
                            <a:latin typeface="Cambria Math" charset="0"/>
                            <a:ea typeface="Times New Roman" charset="0"/>
                            <a:cs typeface="Times New Roman" charset="0"/>
                          </a:rPr>
                        </m:ctrlPr>
                      </m:accPr>
                      <m:e>
                        <m:sSub>
                          <m:sSubPr>
                            <m:ctrlPr>
                              <a:rPr lang="en-US" altLang="zh-CN" sz="2800" b="0" i="1" smtClean="0">
                                <a:latin typeface="Cambria Math" charset="0"/>
                                <a:ea typeface="Times New Roman" charset="0"/>
                                <a:cs typeface="Times New Roman" charset="0"/>
                              </a:rPr>
                            </m:ctrlPr>
                          </m:sSubPr>
                          <m:e>
                            <m:r>
                              <a:rPr lang="en-US" altLang="zh-CN" sz="2800" b="0" i="1" smtClean="0">
                                <a:latin typeface="Cambria Math" charset="0"/>
                                <a:ea typeface="Times New Roman" charset="0"/>
                                <a:cs typeface="Times New Roman" charset="0"/>
                              </a:rPr>
                              <m:t>𝑌</m:t>
                            </m:r>
                          </m:e>
                          <m:sub>
                            <m:r>
                              <a:rPr lang="en-US" altLang="zh-CN" sz="2800" b="0" i="1" smtClean="0">
                                <a:latin typeface="Cambria Math" charset="0"/>
                                <a:ea typeface="Times New Roman" charset="0"/>
                                <a:cs typeface="Times New Roman" charset="0"/>
                              </a:rPr>
                              <m:t>𝑖𝑗</m:t>
                            </m:r>
                          </m:sub>
                        </m:sSub>
                      </m:e>
                    </m:acc>
                  </m:oMath>
                </a14:m>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a:t>
                </a:r>
                <a:endParaRPr lang="en-US" altLang="zh-CN" sz="2800" b="0" dirty="0">
                  <a:latin typeface="Times New Roman" charset="0"/>
                  <a:ea typeface="Times New Roman" charset="0"/>
                  <a:cs typeface="Times New Roman"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781050" y="6090718"/>
                <a:ext cx="11849100" cy="1020216"/>
              </a:xfrm>
              <a:prstGeom prst="rect">
                <a:avLst/>
              </a:prstGeom>
              <a:blipFill rotWithShape="0">
                <a:blip r:embed="rId3"/>
                <a:stretch>
                  <a:fillRect l="-1389" t="-5389" b="-12575"/>
                </a:stretch>
              </a:blipFill>
              <a:ln w="12700" cap="flat">
                <a:noFill/>
                <a:miter lim="400000"/>
              </a:ln>
              <a:effectLst/>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4693095" y="7810405"/>
            <a:ext cx="4165600" cy="609600"/>
          </a:xfrm>
          <a:prstGeom prst="rect">
            <a:avLst/>
          </a:prstGeom>
        </p:spPr>
      </p:pic>
    </p:spTree>
    <p:extLst>
      <p:ext uri="{BB962C8B-B14F-4D97-AF65-F5344CB8AC3E}">
        <p14:creationId xmlns:p14="http://schemas.microsoft.com/office/powerpoint/2010/main" val="43933134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950" y="1642626"/>
            <a:ext cx="57531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LFM</a:t>
            </a:r>
            <a:r>
              <a:rPr kumimoji="0" lang="zh-CN" alt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（隐语义模型</a:t>
            </a:r>
            <a:r>
              <a:rPr kumimoji="0" lang="zh-CN" alt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a:t>
            </a:r>
            <a:endParaRPr kumimoji="0" lang="en-US" altLang="zh-CN" sz="2400" b="1" i="0" u="none" strike="noStrike" cap="none" spc="0" normalizeH="0" baseline="0" dirty="0" smtClean="0">
              <a:ln>
                <a:noFill/>
              </a:ln>
              <a:solidFill>
                <a:srgbClr val="000000"/>
              </a:solidFill>
              <a:effectLst/>
              <a:uFillTx/>
              <a:latin typeface="Helvetica Neue"/>
              <a:ea typeface="Helvetica Neue"/>
              <a:cs typeface="Helvetica Neue"/>
              <a:sym typeface="Helvetica Neue"/>
            </a:endParaRPr>
          </a:p>
        </p:txBody>
      </p:sp>
      <p:pic>
        <p:nvPicPr>
          <p:cNvPr id="3" name="图片 2"/>
          <p:cNvPicPr>
            <a:picLocks noChangeAspect="1"/>
          </p:cNvPicPr>
          <p:nvPr/>
        </p:nvPicPr>
        <p:blipFill>
          <a:blip r:embed="rId2"/>
          <a:stretch>
            <a:fillRect/>
          </a:stretch>
        </p:blipFill>
        <p:spPr>
          <a:xfrm>
            <a:off x="1428750" y="3105150"/>
            <a:ext cx="10147300" cy="2667000"/>
          </a:xfrm>
          <a:prstGeom prst="rect">
            <a:avLst/>
          </a:prstGeom>
        </p:spPr>
      </p:pic>
      <p:pic>
        <p:nvPicPr>
          <p:cNvPr id="4" name="图片 3"/>
          <p:cNvPicPr>
            <a:picLocks noChangeAspect="1"/>
          </p:cNvPicPr>
          <p:nvPr/>
        </p:nvPicPr>
        <p:blipFill>
          <a:blip r:embed="rId3"/>
          <a:stretch>
            <a:fillRect/>
          </a:stretch>
        </p:blipFill>
        <p:spPr>
          <a:xfrm>
            <a:off x="4959350" y="6352163"/>
            <a:ext cx="3086100" cy="1054100"/>
          </a:xfrm>
          <a:prstGeom prst="rect">
            <a:avLst/>
          </a:prstGeom>
        </p:spPr>
      </p:pic>
      <p:pic>
        <p:nvPicPr>
          <p:cNvPr id="5" name="图片 4"/>
          <p:cNvPicPr>
            <a:picLocks noChangeAspect="1"/>
          </p:cNvPicPr>
          <p:nvPr/>
        </p:nvPicPr>
        <p:blipFill>
          <a:blip r:embed="rId4"/>
          <a:stretch>
            <a:fillRect/>
          </a:stretch>
        </p:blipFill>
        <p:spPr>
          <a:xfrm>
            <a:off x="2762250" y="7753350"/>
            <a:ext cx="7480300" cy="952500"/>
          </a:xfrm>
          <a:prstGeom prst="rect">
            <a:avLst/>
          </a:prstGeom>
        </p:spPr>
      </p:pic>
    </p:spTree>
    <p:extLst>
      <p:ext uri="{BB962C8B-B14F-4D97-AF65-F5344CB8AC3E}">
        <p14:creationId xmlns:p14="http://schemas.microsoft.com/office/powerpoint/2010/main" val="72287657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ep Matrix Factorization Models for Recommender Systems∗"/>
          <p:cNvSpPr txBox="1">
            <a:spLocks/>
          </p:cNvSpPr>
          <p:nvPr/>
        </p:nvSpPr>
        <p:spPr>
          <a:xfrm>
            <a:off x="497912" y="233759"/>
            <a:ext cx="12008976" cy="1623087"/>
          </a:xfrm>
          <a:prstGeom prst="rect">
            <a:avLst/>
          </a:prstGeom>
        </p:spPr>
        <p:txBody>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defTabSz="457200" hangingPunct="1">
              <a:lnSpc>
                <a:spcPts val="6200"/>
              </a:lnSpc>
              <a:spcBef>
                <a:spcPts val="1200"/>
              </a:spcBef>
              <a:defRPr sz="3366" b="1">
                <a:latin typeface="Times New Roman"/>
                <a:ea typeface="Times New Roman"/>
                <a:cs typeface="Times New Roman"/>
                <a:sym typeface="Times New Roman"/>
              </a:defRPr>
            </a:pPr>
            <a:r>
              <a:rPr lang="en-US" altLang="zh-CN" sz="3366" b="1" dirty="0" smtClean="0">
                <a:sym typeface="Times New Roman"/>
              </a:rPr>
              <a:t>Learning </a:t>
            </a:r>
            <a:r>
              <a:rPr lang="en-US" altLang="zh-CN" sz="3366" b="1" dirty="0">
                <a:sym typeface="Times New Roman"/>
              </a:rPr>
              <a:t>Deep Structured Semantic Models for Web Search using </a:t>
            </a:r>
            <a:r>
              <a:rPr lang="en-US" altLang="zh-CN" sz="3366" b="1" dirty="0" smtClean="0">
                <a:sym typeface="Times New Roman"/>
              </a:rPr>
              <a:t>Click-through Data</a:t>
            </a:r>
            <a:endParaRPr lang="en-US" altLang="zh-CN" sz="3366" b="1" dirty="0">
              <a:sym typeface="Times New Roman"/>
            </a:endParaRPr>
          </a:p>
        </p:txBody>
      </p:sp>
      <p:pic>
        <p:nvPicPr>
          <p:cNvPr id="4" name="图片 3"/>
          <p:cNvPicPr>
            <a:picLocks noChangeAspect="1"/>
          </p:cNvPicPr>
          <p:nvPr/>
        </p:nvPicPr>
        <p:blipFill>
          <a:blip r:embed="rId2"/>
          <a:stretch>
            <a:fillRect/>
          </a:stretch>
        </p:blipFill>
        <p:spPr>
          <a:xfrm>
            <a:off x="191997" y="2717800"/>
            <a:ext cx="12620805" cy="6026150"/>
          </a:xfrm>
          <a:prstGeom prst="rect">
            <a:avLst/>
          </a:prstGeom>
        </p:spPr>
      </p:pic>
      <p:sp>
        <p:nvSpPr>
          <p:cNvPr id="5" name="文本框 4"/>
          <p:cNvSpPr txBox="1"/>
          <p:nvPr/>
        </p:nvSpPr>
        <p:spPr>
          <a:xfrm>
            <a:off x="9144000" y="1907646"/>
            <a:ext cx="280035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zh-CN" altLang="en-US" dirty="0" smtClean="0"/>
              <a:t>（</a:t>
            </a:r>
            <a:r>
              <a:rPr lang="en-US" altLang="zh-CN" dirty="0" smtClean="0"/>
              <a:t>CIKM-2013</a:t>
            </a:r>
            <a:r>
              <a:rPr lang="zh-CN" altLang="en-US" dirty="0" smtClean="0"/>
              <a:t>）</a:t>
            </a:r>
            <a:r>
              <a:rPr lang="en-US" altLang="zh-CN" b="0" dirty="0">
                <a:hlinkClick r:id="rId3"/>
              </a:rPr>
              <a:t/>
            </a:r>
            <a:br>
              <a:rPr lang="en-US" altLang="zh-CN" b="0" dirty="0">
                <a:hlinkClick r:id="rId3"/>
              </a:rPr>
            </a:br>
            <a:endParaRPr kumimoji="0" lang="zh-CN" alt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cxnSp>
        <p:nvCxnSpPr>
          <p:cNvPr id="7" name="直线连接符 6"/>
          <p:cNvCxnSpPr/>
          <p:nvPr/>
        </p:nvCxnSpPr>
        <p:spPr>
          <a:xfrm>
            <a:off x="3486150" y="8191500"/>
            <a:ext cx="9020738" cy="19050"/>
          </a:xfrm>
          <a:prstGeom prst="line">
            <a:avLst/>
          </a:prstGeom>
          <a:noFill/>
          <a:ln w="41275"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9" name="直线连接符 8"/>
          <p:cNvCxnSpPr/>
          <p:nvPr/>
        </p:nvCxnSpPr>
        <p:spPr>
          <a:xfrm>
            <a:off x="342900" y="8458200"/>
            <a:ext cx="666750" cy="0"/>
          </a:xfrm>
          <a:prstGeom prst="line">
            <a:avLst/>
          </a:prstGeom>
          <a:noFill/>
          <a:ln w="41275" cap="flat">
            <a:solidFill>
              <a:srgbClr val="FF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538105907"/>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blem Statement"/>
          <p:cNvSpPr txBox="1"/>
          <p:nvPr/>
        </p:nvSpPr>
        <p:spPr>
          <a:xfrm>
            <a:off x="777804" y="1101800"/>
            <a:ext cx="3625994" cy="64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r>
              <a:rPr lang="en-US" altLang="zh-CN" dirty="0" smtClean="0"/>
              <a:t>Proposed</a:t>
            </a:r>
            <a:r>
              <a:rPr dirty="0" smtClean="0"/>
              <a:t> </a:t>
            </a:r>
            <a:r>
              <a:rPr lang="en-US" altLang="zh-CN" dirty="0" smtClean="0"/>
              <a:t>Model</a:t>
            </a:r>
            <a:endParaRPr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700" y="1743001"/>
            <a:ext cx="8915400" cy="7686085"/>
          </a:xfrm>
          <a:prstGeom prst="rect">
            <a:avLst/>
          </a:prstGeom>
        </p:spPr>
      </p:pic>
    </p:spTree>
    <p:extLst>
      <p:ext uri="{BB962C8B-B14F-4D97-AF65-F5344CB8AC3E}">
        <p14:creationId xmlns:p14="http://schemas.microsoft.com/office/powerpoint/2010/main" val="166385075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428626" y="4252158"/>
            <a:ext cx="6147547" cy="1485900"/>
          </a:xfrm>
          <a:prstGeom prst="rect">
            <a:avLst/>
          </a:prstGeom>
        </p:spPr>
      </p:pic>
      <p:sp>
        <p:nvSpPr>
          <p:cNvPr id="3" name="Problem Statement"/>
          <p:cNvSpPr txBox="1"/>
          <p:nvPr/>
        </p:nvSpPr>
        <p:spPr>
          <a:xfrm>
            <a:off x="777804" y="1101800"/>
            <a:ext cx="3625994" cy="64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r>
              <a:rPr lang="en-US" altLang="zh-CN" dirty="0" smtClean="0"/>
              <a:t>Proposed</a:t>
            </a:r>
            <a:r>
              <a:rPr dirty="0" smtClean="0"/>
              <a:t> </a:t>
            </a:r>
            <a:r>
              <a:rPr lang="en-US" altLang="zh-CN" dirty="0" smtClean="0"/>
              <a:t>Model</a:t>
            </a:r>
            <a:endParaRPr dirty="0"/>
          </a:p>
        </p:txBody>
      </p:sp>
      <p:pic>
        <p:nvPicPr>
          <p:cNvPr id="4" name="图片 3"/>
          <p:cNvPicPr>
            <a:picLocks noChangeAspect="1"/>
          </p:cNvPicPr>
          <p:nvPr/>
        </p:nvPicPr>
        <p:blipFill>
          <a:blip r:embed="rId3"/>
          <a:stretch>
            <a:fillRect/>
          </a:stretch>
        </p:blipFill>
        <p:spPr>
          <a:xfrm>
            <a:off x="2997199" y="6143155"/>
            <a:ext cx="7010400" cy="952500"/>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1207776" y="2069768"/>
                <a:ext cx="10260323"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b="0" dirty="0">
                    <a:latin typeface="Times New Roman" charset="0"/>
                    <a:ea typeface="Times New Roman" charset="0"/>
                    <a:cs typeface="Times New Roman" charset="0"/>
                  </a:rPr>
                  <a:t>where we use the </a:t>
                </a:r>
                <a14:m>
                  <m:oMath xmlns:m="http://schemas.openxmlformats.org/officeDocument/2006/math">
                    <m:r>
                      <a:rPr lang="en-US" altLang="zh-CN" sz="2800" b="0" i="1" dirty="0" smtClean="0">
                        <a:latin typeface="Cambria Math" charset="0"/>
                        <a:ea typeface="Times New Roman" charset="0"/>
                        <a:cs typeface="Times New Roman" charset="0"/>
                      </a:rPr>
                      <m:t>𝑅𝑒𝐿𝑈</m:t>
                    </m:r>
                  </m:oMath>
                </a14:m>
                <a:r>
                  <a:rPr lang="en-US" altLang="zh-CN" sz="2800" b="0" dirty="0">
                    <a:latin typeface="Times New Roman" charset="0"/>
                    <a:ea typeface="Times New Roman" charset="0"/>
                    <a:cs typeface="Times New Roman" charset="0"/>
                  </a:rPr>
                  <a:t> as the activation function at the output layer and the hidden layers </a:t>
                </a:r>
                <a14:m>
                  <m:oMath xmlns:m="http://schemas.openxmlformats.org/officeDocument/2006/math">
                    <m:sSub>
                      <m:sSubPr>
                        <m:ctrlPr>
                          <a:rPr lang="en-US" altLang="zh-CN" sz="2800" b="0" i="1" dirty="0" smtClean="0">
                            <a:latin typeface="Cambria Math" charset="0"/>
                            <a:ea typeface="Times New Roman" charset="0"/>
                            <a:cs typeface="Times New Roman" charset="0"/>
                          </a:rPr>
                        </m:ctrlPr>
                      </m:sSubPr>
                      <m:e>
                        <m:r>
                          <a:rPr lang="en-US" altLang="zh-CN" sz="2800" b="0" i="1" dirty="0">
                            <a:latin typeface="Cambria Math" charset="0"/>
                            <a:ea typeface="Times New Roman" charset="0"/>
                            <a:cs typeface="Times New Roman" charset="0"/>
                          </a:rPr>
                          <m:t>𝑙</m:t>
                        </m:r>
                      </m:e>
                      <m:sub>
                        <m:r>
                          <a:rPr lang="en-US" altLang="zh-CN" sz="2800" b="0" i="1" dirty="0">
                            <a:latin typeface="Cambria Math" charset="0"/>
                            <a:ea typeface="Times New Roman" charset="0"/>
                            <a:cs typeface="Times New Roman" charset="0"/>
                          </a:rPr>
                          <m:t>𝑖</m:t>
                        </m:r>
                      </m:sub>
                    </m:sSub>
                  </m:oMath>
                </a14:m>
                <a:r>
                  <a:rPr lang="en-US" altLang="zh-CN" sz="2800" b="0" dirty="0">
                    <a:latin typeface="Times New Roman" charset="0"/>
                    <a:ea typeface="Times New Roman" charset="0"/>
                    <a:cs typeface="Times New Roman" charset="0"/>
                  </a:rPr>
                  <a:t> , </a:t>
                </a:r>
                <a:r>
                  <a:rPr lang="en-US" altLang="zh-CN" sz="2800" b="0" dirty="0" err="1">
                    <a:latin typeface="Times New Roman" charset="0"/>
                    <a:ea typeface="Times New Roman" charset="0"/>
                    <a:cs typeface="Times New Roman" charset="0"/>
                  </a:rPr>
                  <a:t>i</a:t>
                </a:r>
                <a:r>
                  <a:rPr lang="en-US" altLang="zh-CN" sz="2800" b="0" dirty="0">
                    <a:latin typeface="Times New Roman" charset="0"/>
                    <a:ea typeface="Times New Roman" charset="0"/>
                    <a:cs typeface="Times New Roman" charset="0"/>
                  </a:rPr>
                  <a:t> = 2, ..., </a:t>
                </a:r>
                <a:r>
                  <a:rPr lang="en-US" altLang="zh-CN" sz="2800" b="0" dirty="0" smtClean="0">
                    <a:latin typeface="Times New Roman" charset="0"/>
                    <a:ea typeface="Times New Roman" charset="0"/>
                    <a:cs typeface="Times New Roman" charset="0"/>
                  </a:rPr>
                  <a:t>N−1</a:t>
                </a:r>
                <a:r>
                  <a:rPr lang="en-US" altLang="zh-CN" sz="2800" b="0" dirty="0">
                    <a:latin typeface="Times New Roman" charset="0"/>
                    <a:ea typeface="Times New Roman" charset="0"/>
                    <a:cs typeface="Times New Roman" charset="0"/>
                  </a:rPr>
                  <a:t>: </a:t>
                </a:r>
              </a:p>
              <a:p>
                <a:pPr marL="0" marR="0" indent="0" algn="l" defTabSz="584200" rtl="0" fontAlgn="auto" latinLnBrk="0" hangingPunct="0">
                  <a:lnSpc>
                    <a:spcPct val="100000"/>
                  </a:lnSpc>
                  <a:spcBef>
                    <a:spcPts val="0"/>
                  </a:spcBef>
                  <a:spcAft>
                    <a:spcPts val="0"/>
                  </a:spcAft>
                  <a:buClrTx/>
                  <a:buSzTx/>
                  <a:buFontTx/>
                  <a:buNone/>
                  <a:tabLst/>
                </a:pPr>
                <a:endParaRPr kumimoji="0" lang="zh-CN" altLang="en-US" sz="2800" b="0" i="0" u="none" strike="noStrike" cap="none" spc="0" normalizeH="0" baseline="0" dirty="0">
                  <a:ln>
                    <a:noFill/>
                  </a:ln>
                  <a:solidFill>
                    <a:srgbClr val="000000"/>
                  </a:solidFill>
                  <a:effectLst/>
                  <a:uFillTx/>
                  <a:latin typeface="Times New Roman" charset="0"/>
                  <a:ea typeface="Times New Roman" charset="0"/>
                  <a:cs typeface="Times New Roman" charset="0"/>
                  <a:sym typeface="Helvetica Neue"/>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207776" y="2069768"/>
                <a:ext cx="10260323" cy="1395254"/>
              </a:xfrm>
              <a:prstGeom prst="rect">
                <a:avLst/>
              </a:prstGeom>
              <a:blipFill rotWithShape="0">
                <a:blip r:embed="rId4"/>
                <a:stretch>
                  <a:fillRect l="-1604" t="-3947"/>
                </a:stretch>
              </a:blipFill>
              <a:ln w="12700" cap="flat">
                <a:noFill/>
                <a:miter lim="400000"/>
              </a:ln>
              <a:effectLst/>
            </p:spPr>
            <p:txBody>
              <a:bodyPr/>
              <a:lstStyle/>
              <a:p>
                <a:r>
                  <a:rPr lang="zh-CN" altLang="en-US">
                    <a:noFill/>
                  </a:rPr>
                  <a:t> </a:t>
                </a:r>
              </a:p>
            </p:txBody>
          </p:sp>
        </mc:Fallback>
      </mc:AlternateContent>
      <p:pic>
        <p:nvPicPr>
          <p:cNvPr id="6" name="图片 5"/>
          <p:cNvPicPr>
            <a:picLocks noChangeAspect="1"/>
          </p:cNvPicPr>
          <p:nvPr/>
        </p:nvPicPr>
        <p:blipFill>
          <a:blip r:embed="rId5"/>
          <a:stretch>
            <a:fillRect/>
          </a:stretch>
        </p:blipFill>
        <p:spPr>
          <a:xfrm>
            <a:off x="5105400" y="3402561"/>
            <a:ext cx="2794000" cy="444500"/>
          </a:xfrm>
          <a:prstGeom prst="rect">
            <a:avLst/>
          </a:prstGeom>
        </p:spPr>
      </p:pic>
    </p:spTree>
    <p:extLst>
      <p:ext uri="{BB962C8B-B14F-4D97-AF65-F5344CB8AC3E}">
        <p14:creationId xmlns:p14="http://schemas.microsoft.com/office/powerpoint/2010/main" val="149623021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blem Statement"/>
          <p:cNvSpPr txBox="1"/>
          <p:nvPr/>
        </p:nvSpPr>
        <p:spPr>
          <a:xfrm>
            <a:off x="1031081" y="1101800"/>
            <a:ext cx="3119444" cy="64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r>
              <a:rPr lang="en-US" altLang="zh-CN" dirty="0" smtClean="0"/>
              <a:t>Loss</a:t>
            </a:r>
            <a:r>
              <a:rPr dirty="0" smtClean="0"/>
              <a:t> </a:t>
            </a:r>
            <a:r>
              <a:rPr lang="en-US" altLang="zh-CN" dirty="0" smtClean="0"/>
              <a:t>Function</a:t>
            </a:r>
            <a:endParaRPr dirty="0"/>
          </a:p>
        </p:txBody>
      </p:sp>
      <p:sp>
        <p:nvSpPr>
          <p:cNvPr id="7" name="文本框 6"/>
          <p:cNvSpPr txBox="1"/>
          <p:nvPr/>
        </p:nvSpPr>
        <p:spPr>
          <a:xfrm>
            <a:off x="1771650" y="5807789"/>
            <a:ext cx="10763250" cy="9643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b="0" dirty="0">
                <a:latin typeface="Times New Roman" charset="0"/>
                <a:ea typeface="Times New Roman" charset="0"/>
                <a:cs typeface="Times New Roman" charset="0"/>
              </a:rPr>
              <a:t>A</a:t>
            </a:r>
            <a:r>
              <a:rPr lang="en-US" altLang="zh-CN" sz="2800" b="0" dirty="0" smtClean="0">
                <a:latin typeface="Times New Roman" charset="0"/>
                <a:ea typeface="Times New Roman" charset="0"/>
                <a:cs typeface="Times New Roman" charset="0"/>
              </a:rPr>
              <a:t> </a:t>
            </a:r>
            <a:r>
              <a:rPr lang="en-US" altLang="zh-CN" sz="2800" b="0" dirty="0">
                <a:latin typeface="Times New Roman" charset="0"/>
                <a:ea typeface="Times New Roman" charset="0"/>
                <a:cs typeface="Times New Roman" charset="0"/>
              </a:rPr>
              <a:t>loss function which pays special attention to the binary property of implicit data was proposed by [He </a:t>
            </a:r>
            <a:r>
              <a:rPr lang="en-US" altLang="zh-CN" sz="2800" b="0" i="1" dirty="0">
                <a:latin typeface="Times New Roman" charset="0"/>
                <a:ea typeface="Times New Roman" charset="0"/>
                <a:cs typeface="Times New Roman" charset="0"/>
              </a:rPr>
              <a:t>et al.</a:t>
            </a:r>
            <a:r>
              <a:rPr lang="en-US" altLang="zh-CN" sz="2800" b="0" dirty="0">
                <a:latin typeface="Times New Roman" charset="0"/>
                <a:ea typeface="Times New Roman" charset="0"/>
                <a:cs typeface="Times New Roman" charset="0"/>
              </a:rPr>
              <a:t>, 2017] as </a:t>
            </a:r>
            <a:r>
              <a:rPr lang="en-US" altLang="zh-CN" sz="2800" b="0" dirty="0" smtClean="0">
                <a:latin typeface="Times New Roman" charset="0"/>
                <a:ea typeface="Times New Roman" charset="0"/>
                <a:cs typeface="Times New Roman" charset="0"/>
              </a:rPr>
              <a:t>follows</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 </a:t>
            </a:r>
            <a:endParaRPr lang="en-US" altLang="zh-CN" sz="2800" b="0" dirty="0">
              <a:latin typeface="Times New Roman" charset="0"/>
              <a:ea typeface="Times New Roman" charset="0"/>
              <a:cs typeface="Times New Roman" charset="0"/>
            </a:endParaRPr>
          </a:p>
        </p:txBody>
      </p:sp>
      <p:sp>
        <p:nvSpPr>
          <p:cNvPr id="9" name="文本框 8"/>
          <p:cNvSpPr txBox="1"/>
          <p:nvPr/>
        </p:nvSpPr>
        <p:spPr>
          <a:xfrm>
            <a:off x="1752600" y="7985384"/>
            <a:ext cx="1076325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sz="2800" b="0" dirty="0">
                <a:latin typeface="Times New Roman" charset="0"/>
                <a:ea typeface="Times New Roman" charset="0"/>
                <a:cs typeface="Times New Roman" charset="0"/>
              </a:rPr>
              <a:t>N</a:t>
            </a:r>
            <a:r>
              <a:rPr lang="en-US" altLang="zh-CN" sz="2800" b="0" dirty="0" smtClean="0">
                <a:latin typeface="Times New Roman" charset="0"/>
                <a:ea typeface="Times New Roman" charset="0"/>
                <a:cs typeface="Times New Roman" charset="0"/>
              </a:rPr>
              <a:t>ew </a:t>
            </a:r>
            <a:r>
              <a:rPr lang="en-US" altLang="zh-CN" sz="2800" b="0" dirty="0">
                <a:latin typeface="Times New Roman" charset="0"/>
                <a:ea typeface="Times New Roman" charset="0"/>
                <a:cs typeface="Times New Roman" charset="0"/>
              </a:rPr>
              <a:t>loss as normalized cross entropy </a:t>
            </a:r>
            <a:r>
              <a:rPr lang="en-US" altLang="zh-CN" sz="2800" b="0" dirty="0" smtClean="0">
                <a:latin typeface="Times New Roman" charset="0"/>
                <a:ea typeface="Times New Roman" charset="0"/>
                <a:cs typeface="Times New Roman" charset="0"/>
              </a:rPr>
              <a:t>loss</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a:t>
            </a:r>
            <a:endParaRPr lang="en-US" altLang="zh-CN" sz="2800" b="0" dirty="0">
              <a:latin typeface="Times New Roman" charset="0"/>
              <a:ea typeface="Times New Roman" charset="0"/>
              <a:cs typeface="Times New Roman" charset="0"/>
            </a:endParaRPr>
          </a:p>
        </p:txBody>
      </p:sp>
      <p:grpSp>
        <p:nvGrpSpPr>
          <p:cNvPr id="11" name="组 10"/>
          <p:cNvGrpSpPr/>
          <p:nvPr/>
        </p:nvGrpSpPr>
        <p:grpSpPr>
          <a:xfrm>
            <a:off x="1771650" y="1933536"/>
            <a:ext cx="8724900" cy="7461137"/>
            <a:chOff x="1771650" y="2066886"/>
            <a:chExt cx="8724900" cy="7461137"/>
          </a:xfrm>
        </p:grpSpPr>
        <p:sp>
          <p:nvSpPr>
            <p:cNvPr id="3" name="文本框 2"/>
            <p:cNvSpPr txBox="1"/>
            <p:nvPr/>
          </p:nvSpPr>
          <p:spPr>
            <a:xfrm>
              <a:off x="1771650" y="2066886"/>
              <a:ext cx="77343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altLang="zh-CN" sz="2800" b="0" dirty="0" smtClean="0">
                  <a:latin typeface="Times New Roman" charset="0"/>
                  <a:ea typeface="Times New Roman" charset="0"/>
                  <a:cs typeface="Times New Roman" charset="0"/>
                </a:rPr>
                <a:t>A</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general</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objective</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function</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is</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as</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follows</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a:t>
              </a:r>
              <a:endParaRPr kumimoji="0" lang="zh-CN" altLang="en-US" sz="2800" b="0" i="0" u="none" strike="noStrike" cap="none" spc="0" normalizeH="0" baseline="0" dirty="0">
                <a:ln>
                  <a:noFill/>
                </a:ln>
                <a:solidFill>
                  <a:srgbClr val="000000"/>
                </a:solidFill>
                <a:effectLst/>
                <a:uFillTx/>
                <a:latin typeface="Times New Roman" charset="0"/>
                <a:ea typeface="Times New Roman" charset="0"/>
                <a:cs typeface="Times New Roman" charset="0"/>
                <a:sym typeface="Helvetica Neue"/>
              </a:endParaRPr>
            </a:p>
          </p:txBody>
        </p:sp>
        <p:pic>
          <p:nvPicPr>
            <p:cNvPr id="4" name="图片 3"/>
            <p:cNvPicPr>
              <a:picLocks noChangeAspect="1"/>
            </p:cNvPicPr>
            <p:nvPr/>
          </p:nvPicPr>
          <p:blipFill>
            <a:blip r:embed="rId2"/>
            <a:stretch>
              <a:fillRect/>
            </a:stretch>
          </p:blipFill>
          <p:spPr>
            <a:xfrm>
              <a:off x="4387850" y="2829000"/>
              <a:ext cx="3632200" cy="752618"/>
            </a:xfrm>
            <a:prstGeom prst="rect">
              <a:avLst/>
            </a:prstGeom>
          </p:spPr>
        </p:pic>
        <p:sp>
          <p:nvSpPr>
            <p:cNvPr id="5" name="文本框 4"/>
            <p:cNvSpPr txBox="1"/>
            <p:nvPr/>
          </p:nvSpPr>
          <p:spPr>
            <a:xfrm>
              <a:off x="1771650" y="4029185"/>
              <a:ext cx="87249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altLang="zh-CN" sz="2800" b="0" dirty="0" smtClean="0">
                  <a:latin typeface="Times New Roman" charset="0"/>
                  <a:ea typeface="Times New Roman" charset="0"/>
                  <a:cs typeface="Times New Roman" charset="0"/>
                </a:rPr>
                <a:t>Squared</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loss</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is</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largely</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performed</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in</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many</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existing</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models</a:t>
              </a:r>
              <a:r>
                <a:rPr lang="zh-CN" altLang="en-US" sz="2800" b="0" dirty="0" smtClean="0">
                  <a:latin typeface="Times New Roman" charset="0"/>
                  <a:ea typeface="Times New Roman" charset="0"/>
                  <a:cs typeface="Times New Roman" charset="0"/>
                </a:rPr>
                <a:t> </a:t>
              </a:r>
              <a:r>
                <a:rPr lang="en-US" altLang="zh-CN" sz="2800" b="0" dirty="0" smtClean="0">
                  <a:latin typeface="Times New Roman" charset="0"/>
                  <a:ea typeface="Times New Roman" charset="0"/>
                  <a:cs typeface="Times New Roman" charset="0"/>
                </a:rPr>
                <a:t>:</a:t>
              </a:r>
              <a:endParaRPr kumimoji="0" lang="zh-CN" altLang="en-US" sz="2800" b="0" i="0" u="none" strike="noStrike" cap="none" spc="0" normalizeH="0" baseline="0" dirty="0">
                <a:ln>
                  <a:noFill/>
                </a:ln>
                <a:solidFill>
                  <a:srgbClr val="000000"/>
                </a:solidFill>
                <a:effectLst/>
                <a:uFillTx/>
                <a:latin typeface="Times New Roman" charset="0"/>
                <a:ea typeface="Times New Roman" charset="0"/>
                <a:cs typeface="Times New Roman" charset="0"/>
                <a:sym typeface="Helvetica Neue"/>
              </a:endParaRPr>
            </a:p>
          </p:txBody>
        </p:sp>
        <p:pic>
          <p:nvPicPr>
            <p:cNvPr id="6" name="图片 5"/>
            <p:cNvPicPr>
              <a:picLocks noChangeAspect="1"/>
            </p:cNvPicPr>
            <p:nvPr/>
          </p:nvPicPr>
          <p:blipFill>
            <a:blip r:embed="rId3"/>
            <a:stretch>
              <a:fillRect/>
            </a:stretch>
          </p:blipFill>
          <p:spPr>
            <a:xfrm>
              <a:off x="4152900" y="4848449"/>
              <a:ext cx="3867150" cy="700268"/>
            </a:xfrm>
            <a:prstGeom prst="rect">
              <a:avLst/>
            </a:prstGeom>
          </p:spPr>
        </p:pic>
        <p:pic>
          <p:nvPicPr>
            <p:cNvPr id="8" name="图片 7"/>
            <p:cNvPicPr>
              <a:picLocks noChangeAspect="1"/>
            </p:cNvPicPr>
            <p:nvPr/>
          </p:nvPicPr>
          <p:blipFill>
            <a:blip r:embed="rId4"/>
            <a:stretch>
              <a:fillRect/>
            </a:stretch>
          </p:blipFill>
          <p:spPr>
            <a:xfrm>
              <a:off x="3365500" y="7134974"/>
              <a:ext cx="5486400" cy="670782"/>
            </a:xfrm>
            <a:prstGeom prst="rect">
              <a:avLst/>
            </a:prstGeom>
          </p:spPr>
        </p:pic>
        <p:pic>
          <p:nvPicPr>
            <p:cNvPr id="10" name="图片 9"/>
            <p:cNvPicPr>
              <a:picLocks noChangeAspect="1"/>
            </p:cNvPicPr>
            <p:nvPr/>
          </p:nvPicPr>
          <p:blipFill>
            <a:blip r:embed="rId5"/>
            <a:stretch>
              <a:fillRect/>
            </a:stretch>
          </p:blipFill>
          <p:spPr>
            <a:xfrm>
              <a:off x="3638550" y="8766023"/>
              <a:ext cx="5727700" cy="762000"/>
            </a:xfrm>
            <a:prstGeom prst="rect">
              <a:avLst/>
            </a:prstGeom>
          </p:spPr>
        </p:pic>
      </p:grpSp>
    </p:spTree>
    <p:extLst>
      <p:ext uri="{BB962C8B-B14F-4D97-AF65-F5344CB8AC3E}">
        <p14:creationId xmlns:p14="http://schemas.microsoft.com/office/powerpoint/2010/main" val="166745170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863</TotalTime>
  <Words>463</Words>
  <Application>Microsoft Macintosh PowerPoint</Application>
  <PresentationFormat>自定义</PresentationFormat>
  <Paragraphs>28</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Cambria Math</vt:lpstr>
      <vt:lpstr>Helvetica Light</vt:lpstr>
      <vt:lpstr>Helvetica Neue</vt:lpstr>
      <vt:lpstr>Helvetica Neue Light</vt:lpstr>
      <vt:lpstr>Helvetica Neue Medium</vt:lpstr>
      <vt:lpstr>Helvetica Neue Thin</vt:lpstr>
      <vt:lpstr>SimHei</vt:lpstr>
      <vt:lpstr>Times</vt:lpstr>
      <vt:lpstr>Times New Roman</vt:lpstr>
      <vt:lpstr>White</vt:lpstr>
      <vt:lpstr>Deep Matrix Factorization Models for Recommender Systems∗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Matrix Factorization Models for Recommender Systems∗ </dc:title>
  <cp:lastModifiedBy>Microsoft Office 用户</cp:lastModifiedBy>
  <cp:revision>37</cp:revision>
  <dcterms:modified xsi:type="dcterms:W3CDTF">2018-04-20T13:38:59Z</dcterms:modified>
</cp:coreProperties>
</file>