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1" r:id="rId2"/>
    <p:sldId id="274" r:id="rId3"/>
    <p:sldId id="256" r:id="rId4"/>
    <p:sldId id="275" r:id="rId5"/>
    <p:sldId id="257" r:id="rId6"/>
    <p:sldId id="276" r:id="rId7"/>
    <p:sldId id="258" r:id="rId8"/>
    <p:sldId id="259" r:id="rId9"/>
    <p:sldId id="260" r:id="rId10"/>
    <p:sldId id="262" r:id="rId11"/>
    <p:sldId id="263" r:id="rId12"/>
    <p:sldId id="264" r:id="rId13"/>
    <p:sldId id="265" r:id="rId14"/>
    <p:sldId id="266" r:id="rId15"/>
    <p:sldId id="267" r:id="rId16"/>
    <p:sldId id="273" r:id="rId17"/>
    <p:sldId id="268" r:id="rId18"/>
    <p:sldId id="277" r:id="rId19"/>
    <p:sldId id="278" r:id="rId20"/>
    <p:sldId id="279" r:id="rId21"/>
    <p:sldId id="280" r:id="rId22"/>
    <p:sldId id="281" r:id="rId23"/>
    <p:sldId id="282" r:id="rId24"/>
    <p:sldId id="283" r:id="rId25"/>
    <p:sldId id="285" r:id="rId26"/>
    <p:sldId id="284" r:id="rId27"/>
    <p:sldId id="269" r:id="rId28"/>
    <p:sldId id="286" r:id="rId29"/>
    <p:sldId id="287" r:id="rId3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87" autoAdjust="0"/>
    <p:restoredTop sz="94660"/>
  </p:normalViewPr>
  <p:slideViewPr>
    <p:cSldViewPr snapToGrid="0">
      <p:cViewPr varScale="1">
        <p:scale>
          <a:sx n="62" d="100"/>
          <a:sy n="62" d="100"/>
        </p:scale>
        <p:origin x="216"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A0E29390-9BB5-BF4E-8BCA-D2B6B0190711}" type="datetimeFigureOut">
              <a:rPr kumimoji="1" lang="zh-CN" altLang="en-US" smtClean="0"/>
              <a:t>2018/7/11</a:t>
            </a:fld>
            <a:endParaRPr kumimoji="1"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0A46556C-992D-594C-B192-A7AC4040CC32}" type="slidenum">
              <a:rPr kumimoji="1" lang="zh-CN" altLang="en-US" smtClean="0"/>
              <a:t>‹#›</a:t>
            </a:fld>
            <a:endParaRPr kumimoji="1" lang="zh-CN" altLang="en-US"/>
          </a:p>
        </p:txBody>
      </p:sp>
    </p:spTree>
    <p:extLst>
      <p:ext uri="{BB962C8B-B14F-4D97-AF65-F5344CB8AC3E}">
        <p14:creationId xmlns:p14="http://schemas.microsoft.com/office/powerpoint/2010/main" val="1134068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2018/7/11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2018/7/11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2018/7/11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2018/7/11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2018/7/11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2018/7/11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2018/7/11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 Id="rId3" Type="http://schemas.openxmlformats.org/officeDocument/2006/relationships/image" Target="../media/image3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 Id="rId3"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 Id="rId6" Type="http://schemas.openxmlformats.org/officeDocument/2006/relationships/image" Target="../media/image45.png"/><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 Id="rId3" Type="http://schemas.openxmlformats.org/officeDocument/2006/relationships/image" Target="../media/image4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 Id="rId3" Type="http://schemas.openxmlformats.org/officeDocument/2006/relationships/image" Target="../media/image5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 Id="rId3" Type="http://schemas.openxmlformats.org/officeDocument/2006/relationships/image" Target="../media/image52.png"/></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image" Target="../media/image56.png"/><Relationship Id="rId6" Type="http://schemas.openxmlformats.org/officeDocument/2006/relationships/image" Target="../media/image57.png"/><Relationship Id="rId1" Type="http://schemas.openxmlformats.org/officeDocument/2006/relationships/slideLayout" Target="../slideLayouts/slideLayout2.xml"/><Relationship Id="rId2" Type="http://schemas.openxmlformats.org/officeDocument/2006/relationships/image" Target="../media/image5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Neural Collaborative Filtering </a:t>
            </a:r>
            <a:r>
              <a:rPr lang="en-US" altLang="zh-CN" dirty="0"/>
              <a:t/>
            </a:r>
            <a:br>
              <a:rPr lang="en-US" altLang="zh-CN" dirty="0"/>
            </a:br>
            <a:endParaRPr kumimoji="1" lang="zh-CN" altLang="en-US" dirty="0"/>
          </a:p>
        </p:txBody>
      </p:sp>
      <p:sp>
        <p:nvSpPr>
          <p:cNvPr id="3" name="副标题 2"/>
          <p:cNvSpPr>
            <a:spLocks noGrp="1"/>
          </p:cNvSpPr>
          <p:nvPr>
            <p:ph type="subTitle" idx="1"/>
          </p:nvPr>
        </p:nvSpPr>
        <p:spPr/>
        <p:txBody>
          <a:bodyPr>
            <a:normAutofit lnSpcReduction="10000"/>
          </a:bodyPr>
          <a:lstStyle/>
          <a:p>
            <a:r>
              <a:rPr lang="en-US" altLang="zh-CN" dirty="0">
                <a:latin typeface="Mongolian Baiti" charset="-122"/>
                <a:ea typeface="Mongolian Baiti" charset="-122"/>
                <a:cs typeface="Mongolian Baiti" charset="-122"/>
              </a:rPr>
              <a:t>Xiangnan He </a:t>
            </a:r>
            <a:endParaRPr lang="en-US" altLang="zh-CN" dirty="0" smtClean="0">
              <a:latin typeface="Mongolian Baiti" charset="-122"/>
              <a:ea typeface="Mongolian Baiti" charset="-122"/>
              <a:cs typeface="Mongolian Baiti" charset="-122"/>
            </a:endParaRPr>
          </a:p>
          <a:p>
            <a:r>
              <a:rPr lang="en-US" altLang="zh-CN" dirty="0" smtClean="0">
                <a:latin typeface="Mongolian Baiti" charset="-122"/>
                <a:ea typeface="Mongolian Baiti" charset="-122"/>
                <a:cs typeface="Mongolian Baiti" charset="-122"/>
              </a:rPr>
              <a:t>National </a:t>
            </a:r>
            <a:r>
              <a:rPr lang="en-US" altLang="zh-CN" dirty="0">
                <a:latin typeface="Mongolian Baiti" charset="-122"/>
                <a:ea typeface="Mongolian Baiti" charset="-122"/>
                <a:cs typeface="Mongolian Baiti" charset="-122"/>
              </a:rPr>
              <a:t>University of </a:t>
            </a:r>
            <a:r>
              <a:rPr lang="en-US" altLang="zh-CN" dirty="0" smtClean="0">
                <a:latin typeface="Mongolian Baiti" charset="-122"/>
                <a:ea typeface="Mongolian Baiti" charset="-122"/>
                <a:cs typeface="Mongolian Baiti" charset="-122"/>
              </a:rPr>
              <a:t>Singapore</a:t>
            </a:r>
          </a:p>
          <a:p>
            <a:r>
              <a:rPr lang="en-US" altLang="zh-CN" dirty="0" smtClean="0">
                <a:latin typeface="Mongolian Baiti" charset="-122"/>
                <a:ea typeface="Mongolian Baiti" charset="-122"/>
                <a:cs typeface="Mongolian Baiti" charset="-122"/>
              </a:rPr>
              <a:t>Singapore </a:t>
            </a:r>
          </a:p>
          <a:p>
            <a:r>
              <a:rPr lang="en-US" altLang="zh-CN" dirty="0" smtClean="0">
                <a:latin typeface="Mongolian Baiti" charset="-122"/>
                <a:ea typeface="Mongolian Baiti" charset="-122"/>
                <a:cs typeface="Mongolian Baiti" charset="-122"/>
              </a:rPr>
              <a:t>xiangnanhe@gmail.com </a:t>
            </a:r>
            <a:endParaRPr lang="en-US" altLang="zh-CN" dirty="0">
              <a:latin typeface="Mongolian Baiti" charset="-122"/>
              <a:ea typeface="Mongolian Baiti" charset="-122"/>
              <a:cs typeface="Mongolian Baiti" charset="-122"/>
            </a:endParaRPr>
          </a:p>
          <a:p>
            <a:endParaRPr kumimoji="1" lang="zh-CN" altLang="en-US" dirty="0">
              <a:latin typeface="News Gothic MT" charset="0"/>
              <a:ea typeface="News Gothic MT" charset="0"/>
              <a:cs typeface="News Gothic MT" charset="0"/>
            </a:endParaRPr>
          </a:p>
        </p:txBody>
      </p:sp>
      <p:sp>
        <p:nvSpPr>
          <p:cNvPr id="4" name="文本框 3"/>
          <p:cNvSpPr txBox="1"/>
          <p:nvPr/>
        </p:nvSpPr>
        <p:spPr>
          <a:xfrm>
            <a:off x="8575964" y="5943600"/>
            <a:ext cx="3408218" cy="400110"/>
          </a:xfrm>
          <a:prstGeom prst="rect">
            <a:avLst/>
          </a:prstGeom>
          <a:noFill/>
        </p:spPr>
        <p:txBody>
          <a:bodyPr wrap="square" rtlCol="0">
            <a:spAutoFit/>
          </a:bodyPr>
          <a:lstStyle/>
          <a:p>
            <a:r>
              <a:rPr lang="en-US" altLang="zh-CN" sz="2000" b="1" dirty="0">
                <a:latin typeface="Mongolian Baiti" charset="-122"/>
                <a:ea typeface="Mongolian Baiti" charset="-122"/>
                <a:cs typeface="Mongolian Baiti" charset="-122"/>
              </a:rPr>
              <a:t>World Wide </a:t>
            </a:r>
            <a:r>
              <a:rPr lang="en-US" altLang="zh-CN" sz="2000" b="1" dirty="0" smtClean="0">
                <a:latin typeface="Mongolian Baiti" charset="-122"/>
                <a:ea typeface="Mongolian Baiti" charset="-122"/>
                <a:cs typeface="Mongolian Baiti" charset="-122"/>
              </a:rPr>
              <a:t>Web</a:t>
            </a:r>
            <a:r>
              <a:rPr lang="zh-CN" altLang="en-US" sz="2000" b="1" dirty="0" smtClean="0">
                <a:latin typeface="Mongolian Baiti" charset="-122"/>
                <a:ea typeface="Mongolian Baiti" charset="-122"/>
                <a:cs typeface="Mongolian Baiti" charset="-122"/>
              </a:rPr>
              <a:t> </a:t>
            </a:r>
            <a:r>
              <a:rPr lang="zh-CN" altLang="is-IS" sz="2000" b="1" dirty="0">
                <a:latin typeface="Mongolian Baiti" charset="-122"/>
                <a:ea typeface="Mongolian Baiti" charset="-122"/>
                <a:cs typeface="Mongolian Baiti" charset="-122"/>
              </a:rPr>
              <a:t>（</a:t>
            </a:r>
            <a:r>
              <a:rPr lang="is-IS" altLang="zh-CN" sz="2000" b="1" dirty="0">
                <a:latin typeface="Mongolian Baiti" charset="-122"/>
                <a:ea typeface="Mongolian Baiti" charset="-122"/>
                <a:cs typeface="Mongolian Baiti" charset="-122"/>
              </a:rPr>
              <a:t>2017</a:t>
            </a:r>
            <a:r>
              <a:rPr lang="zh-CN" altLang="is-IS" sz="2000" b="1" dirty="0">
                <a:latin typeface="Mongolian Baiti" charset="-122"/>
                <a:ea typeface="Mongolian Baiti" charset="-122"/>
                <a:cs typeface="Mongolian Baiti" charset="-122"/>
              </a:rPr>
              <a:t>）</a:t>
            </a:r>
            <a:endParaRPr kumimoji="1" lang="zh-CN" altLang="en-US" sz="2000" b="1" dirty="0">
              <a:latin typeface="Mongolian Baiti" charset="-122"/>
              <a:ea typeface="Mongolian Baiti" charset="-122"/>
              <a:cs typeface="Mongolian Baiti" charset="-122"/>
            </a:endParaRPr>
          </a:p>
        </p:txBody>
      </p:sp>
    </p:spTree>
    <p:extLst>
      <p:ext uri="{BB962C8B-B14F-4D97-AF65-F5344CB8AC3E}">
        <p14:creationId xmlns:p14="http://schemas.microsoft.com/office/powerpoint/2010/main" val="1773711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651164" y="507947"/>
            <a:ext cx="7813963" cy="7001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smtClean="0">
                <a:latin typeface="Mongolian Baiti" charset="-122"/>
                <a:ea typeface="Mongolian Baiti" charset="-122"/>
                <a:cs typeface="Mongolian Baiti" charset="-122"/>
              </a:rPr>
              <a:t>Generalized</a:t>
            </a:r>
            <a:r>
              <a:rPr lang="zh-CN" altLang="en-US" sz="3600" b="1" dirty="0" smtClean="0">
                <a:latin typeface="Mongolian Baiti" charset="-122"/>
                <a:ea typeface="Mongolian Baiti" charset="-122"/>
                <a:cs typeface="Mongolian Baiti" charset="-122"/>
              </a:rPr>
              <a:t> </a:t>
            </a:r>
            <a:r>
              <a:rPr lang="en-US" altLang="zh-CN" sz="3600" b="1" dirty="0" smtClean="0">
                <a:latin typeface="Mongolian Baiti" charset="-122"/>
                <a:ea typeface="Mongolian Baiti" charset="-122"/>
                <a:cs typeface="Mongolian Baiti" charset="-122"/>
              </a:rPr>
              <a:t>Matrix</a:t>
            </a:r>
            <a:r>
              <a:rPr lang="zh-CN" altLang="en-US" sz="3600" b="1" dirty="0" smtClean="0">
                <a:latin typeface="Mongolian Baiti" charset="-122"/>
                <a:ea typeface="Mongolian Baiti" charset="-122"/>
                <a:cs typeface="Mongolian Baiti" charset="-122"/>
              </a:rPr>
              <a:t> </a:t>
            </a:r>
            <a:r>
              <a:rPr lang="en-US" altLang="zh-CN" sz="3600" b="1" dirty="0" smtClean="0">
                <a:latin typeface="Mongolian Baiti" charset="-122"/>
                <a:ea typeface="Mongolian Baiti" charset="-122"/>
                <a:cs typeface="Mongolian Baiti" charset="-122"/>
              </a:rPr>
              <a:t>Factorization</a:t>
            </a:r>
            <a:r>
              <a:rPr lang="zh-CN" altLang="en-US" sz="3600" b="1" dirty="0" smtClean="0">
                <a:latin typeface="Mongolian Baiti" charset="-122"/>
                <a:ea typeface="Mongolian Baiti" charset="-122"/>
                <a:cs typeface="Mongolian Baiti" charset="-122"/>
              </a:rPr>
              <a:t>（</a:t>
            </a:r>
            <a:r>
              <a:rPr lang="en-US" altLang="zh-CN" sz="3600" b="1" dirty="0" smtClean="0">
                <a:latin typeface="Mongolian Baiti" charset="-122"/>
                <a:ea typeface="Mongolian Baiti" charset="-122"/>
                <a:cs typeface="Mongolian Baiti" charset="-122"/>
              </a:rPr>
              <a:t>GMF</a:t>
            </a:r>
            <a:r>
              <a:rPr lang="zh-CN" altLang="en-US" sz="3600" b="1" dirty="0" smtClean="0">
                <a:latin typeface="Mongolian Baiti" charset="-122"/>
                <a:ea typeface="Mongolian Baiti" charset="-122"/>
                <a:cs typeface="Mongolian Baiti" charset="-122"/>
              </a:rPr>
              <a:t>）</a:t>
            </a:r>
            <a:endParaRPr lang="en-US" altLang="zh-CN" sz="3600" b="1" dirty="0">
              <a:latin typeface="Mongolian Baiti" charset="-122"/>
              <a:ea typeface="Mongolian Baiti" charset="-122"/>
              <a:cs typeface="Mongolian Baiti" charset="-122"/>
            </a:endParaRPr>
          </a:p>
        </p:txBody>
      </p:sp>
      <p:sp>
        <p:nvSpPr>
          <p:cNvPr id="6" name="文本框 5"/>
          <p:cNvSpPr txBox="1"/>
          <p:nvPr/>
        </p:nvSpPr>
        <p:spPr>
          <a:xfrm>
            <a:off x="900545" y="1537855"/>
            <a:ext cx="3948546" cy="369332"/>
          </a:xfrm>
          <a:prstGeom prst="rect">
            <a:avLst/>
          </a:prstGeom>
          <a:noFill/>
        </p:spPr>
        <p:txBody>
          <a:bodyPr wrap="square" rtlCol="0">
            <a:spAutoFit/>
          </a:bodyPr>
          <a:lstStyle/>
          <a:p>
            <a:r>
              <a:rPr kumimoji="1" lang="zh-CN" altLang="en-US" dirty="0" smtClean="0"/>
              <a:t>定义第一层神经</a:t>
            </a:r>
            <a:r>
              <a:rPr kumimoji="1" lang="en-US" altLang="zh-CN" dirty="0" smtClean="0"/>
              <a:t>CF</a:t>
            </a:r>
            <a:r>
              <a:rPr kumimoji="1" lang="zh-CN" altLang="en-US" dirty="0" smtClean="0"/>
              <a:t>层的映射函数为：</a:t>
            </a:r>
            <a:endParaRPr kumimoji="1" lang="zh-CN" altLang="en-US" dirty="0"/>
          </a:p>
        </p:txBody>
      </p:sp>
      <p:pic>
        <p:nvPicPr>
          <p:cNvPr id="7" name="图片 6"/>
          <p:cNvPicPr>
            <a:picLocks noChangeAspect="1"/>
          </p:cNvPicPr>
          <p:nvPr/>
        </p:nvPicPr>
        <p:blipFill>
          <a:blip r:embed="rId2"/>
          <a:stretch>
            <a:fillRect/>
          </a:stretch>
        </p:blipFill>
        <p:spPr>
          <a:xfrm>
            <a:off x="4151168" y="2021055"/>
            <a:ext cx="2476500" cy="431800"/>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900545" y="2566723"/>
                <a:ext cx="6026728" cy="369332"/>
              </a:xfrm>
              <a:prstGeom prst="rect">
                <a:avLst/>
              </a:prstGeom>
              <a:noFill/>
            </p:spPr>
            <p:txBody>
              <a:bodyPr wrap="square" rtlCol="0">
                <a:spAutoFit/>
              </a:bodyPr>
              <a:lstStyle/>
              <a:p>
                <a:r>
                  <a:rPr kumimoji="1" lang="zh-CN" altLang="en-US" dirty="0" smtClean="0"/>
                  <a:t>其中</a:t>
                </a:r>
                <a14:m>
                  <m:oMath xmlns:m="http://schemas.openxmlformats.org/officeDocument/2006/math">
                    <m:r>
                      <a:rPr kumimoji="1" lang="zh-CN" altLang="en-US" i="1" smtClean="0">
                        <a:latin typeface="Cambria Math" charset="0"/>
                        <a:ea typeface="Cambria Math" charset="0"/>
                        <a:cs typeface="Cambria Math" charset="0"/>
                      </a:rPr>
                      <m:t>⨀</m:t>
                    </m:r>
                  </m:oMath>
                </a14:m>
                <a:r>
                  <a:rPr kumimoji="1" lang="zh-CN" altLang="en-US" dirty="0" smtClean="0"/>
                  <a:t>表示向量的逐元素乘积，然后将向量映射到输出层：</a:t>
                </a:r>
                <a:endParaRPr kumimoji="1"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900545" y="2566723"/>
                <a:ext cx="6026728" cy="369332"/>
              </a:xfrm>
              <a:prstGeom prst="rect">
                <a:avLst/>
              </a:prstGeom>
              <a:blipFill rotWithShape="0">
                <a:blip r:embed="rId3"/>
                <a:stretch>
                  <a:fillRect l="-911" t="-13115" r="-4656" b="-19672"/>
                </a:stretch>
              </a:blipFill>
            </p:spPr>
            <p:txBody>
              <a:bodyPr/>
              <a:lstStyle/>
              <a:p>
                <a:r>
                  <a:rPr lang="zh-CN" altLang="en-US">
                    <a:noFill/>
                  </a:rPr>
                  <a:t> </a:t>
                </a:r>
              </a:p>
            </p:txBody>
          </p:sp>
        </mc:Fallback>
      </mc:AlternateContent>
      <p:pic>
        <p:nvPicPr>
          <p:cNvPr id="9" name="图片 8"/>
          <p:cNvPicPr>
            <a:picLocks noChangeAspect="1"/>
          </p:cNvPicPr>
          <p:nvPr/>
        </p:nvPicPr>
        <p:blipFill>
          <a:blip r:embed="rId4"/>
          <a:stretch>
            <a:fillRect/>
          </a:stretch>
        </p:blipFill>
        <p:spPr>
          <a:xfrm>
            <a:off x="4151168" y="3056273"/>
            <a:ext cx="2921000" cy="419100"/>
          </a:xfrm>
          <a:prstGeom prst="rect">
            <a:avLst/>
          </a:prstGeom>
        </p:spPr>
      </p:pic>
      <mc:AlternateContent xmlns:mc="http://schemas.openxmlformats.org/markup-compatibility/2006" xmlns:a14="http://schemas.microsoft.com/office/drawing/2010/main">
        <mc:Choice Requires="a14">
          <p:sp>
            <p:nvSpPr>
              <p:cNvPr id="10" name="矩形 9"/>
              <p:cNvSpPr/>
              <p:nvPr/>
            </p:nvSpPr>
            <p:spPr>
              <a:xfrm>
                <a:off x="651164" y="4400229"/>
                <a:ext cx="9254836" cy="923330"/>
              </a:xfrm>
              <a:prstGeom prst="rect">
                <a:avLst/>
              </a:prstGeom>
            </p:spPr>
            <p:txBody>
              <a:bodyPr wrap="square">
                <a:spAutoFit/>
              </a:bodyPr>
              <a:lstStyle/>
              <a:p>
                <a:pPr>
                  <a:lnSpc>
                    <a:spcPct val="150000"/>
                  </a:lnSpc>
                </a:pPr>
                <a:r>
                  <a:rPr lang="zh-CN" altLang="en-US" dirty="0" smtClean="0">
                    <a:solidFill>
                      <a:srgbClr val="000000"/>
                    </a:solidFill>
                    <a:latin typeface="Verdana" charset="0"/>
                  </a:rPr>
                  <a:t>其中</a:t>
                </a:r>
                <a14:m>
                  <m:oMath xmlns:m="http://schemas.openxmlformats.org/officeDocument/2006/math">
                    <m:sSub>
                      <m:sSubPr>
                        <m:ctrlPr>
                          <a:rPr lang="en-US" altLang="zh-CN" i="1" smtClean="0">
                            <a:solidFill>
                              <a:srgbClr val="000000"/>
                            </a:solidFill>
                            <a:latin typeface="Cambria Math" charset="0"/>
                          </a:rPr>
                        </m:ctrlPr>
                      </m:sSubPr>
                      <m:e>
                        <m:r>
                          <a:rPr lang="en-US" altLang="zh-CN" b="0" i="1" smtClean="0">
                            <a:solidFill>
                              <a:srgbClr val="000000"/>
                            </a:solidFill>
                            <a:latin typeface="Cambria Math" charset="0"/>
                          </a:rPr>
                          <m:t>𝑎</m:t>
                        </m:r>
                      </m:e>
                      <m:sub>
                        <m:r>
                          <a:rPr lang="en-US" altLang="zh-CN" b="0" i="1" smtClean="0">
                            <a:solidFill>
                              <a:srgbClr val="000000"/>
                            </a:solidFill>
                            <a:latin typeface="Cambria Math" charset="0"/>
                          </a:rPr>
                          <m:t>𝑜𝑢𝑡</m:t>
                        </m:r>
                      </m:sub>
                    </m:sSub>
                  </m:oMath>
                </a14:m>
                <a:r>
                  <a:rPr lang="zh-CN" altLang="en-US" dirty="0" smtClean="0">
                    <a:solidFill>
                      <a:srgbClr val="000000"/>
                    </a:solidFill>
                    <a:latin typeface="Verdana" charset="0"/>
                  </a:rPr>
                  <a:t>和</a:t>
                </a:r>
                <a14:m>
                  <m:oMath xmlns:m="http://schemas.openxmlformats.org/officeDocument/2006/math">
                    <m:r>
                      <a:rPr lang="en-US" altLang="zh-CN" b="0" i="1" dirty="0" smtClean="0">
                        <a:solidFill>
                          <a:srgbClr val="000000"/>
                        </a:solidFill>
                        <a:latin typeface="Cambria Math" charset="0"/>
                      </a:rPr>
                      <m:t>h</m:t>
                    </m:r>
                  </m:oMath>
                </a14:m>
                <a:r>
                  <a:rPr lang="zh-CN" altLang="en-US" dirty="0" smtClean="0">
                    <a:solidFill>
                      <a:srgbClr val="000000"/>
                    </a:solidFill>
                    <a:latin typeface="Verdana" charset="0"/>
                  </a:rPr>
                  <a:t>分别</a:t>
                </a:r>
                <a:r>
                  <a:rPr lang="zh-CN" altLang="en-US" dirty="0">
                    <a:solidFill>
                      <a:srgbClr val="000000"/>
                    </a:solidFill>
                    <a:latin typeface="Verdana" charset="0"/>
                  </a:rPr>
                  <a:t>表示输出层的激活函数和连接权。直观地讲，如果我们将</a:t>
                </a:r>
                <a14:m>
                  <m:oMath xmlns:m="http://schemas.openxmlformats.org/officeDocument/2006/math">
                    <m:sSub>
                      <m:sSubPr>
                        <m:ctrlPr>
                          <a:rPr lang="en-US" altLang="zh-CN" i="1">
                            <a:solidFill>
                              <a:srgbClr val="000000"/>
                            </a:solidFill>
                            <a:latin typeface="Cambria Math" charset="0"/>
                          </a:rPr>
                        </m:ctrlPr>
                      </m:sSubPr>
                      <m:e>
                        <m:r>
                          <a:rPr lang="en-US" altLang="zh-CN" i="1">
                            <a:solidFill>
                              <a:srgbClr val="000000"/>
                            </a:solidFill>
                            <a:latin typeface="Cambria Math" charset="0"/>
                          </a:rPr>
                          <m:t>𝑎</m:t>
                        </m:r>
                      </m:e>
                      <m:sub>
                        <m:r>
                          <a:rPr lang="en-US" altLang="zh-CN" i="1">
                            <a:solidFill>
                              <a:srgbClr val="000000"/>
                            </a:solidFill>
                            <a:latin typeface="Cambria Math" charset="0"/>
                          </a:rPr>
                          <m:t>𝑜𝑢𝑡</m:t>
                        </m:r>
                      </m:sub>
                    </m:sSub>
                    <m:r>
                      <a:rPr lang="en-US" altLang="zh-CN" i="1">
                        <a:solidFill>
                          <a:srgbClr val="000000"/>
                        </a:solidFill>
                        <a:latin typeface="Cambria Math" charset="0"/>
                      </a:rPr>
                      <m:t> </m:t>
                    </m:r>
                  </m:oMath>
                </a14:m>
                <a:r>
                  <a:rPr lang="zh-CN" altLang="en-US" dirty="0" smtClean="0">
                    <a:solidFill>
                      <a:srgbClr val="000000"/>
                    </a:solidFill>
                    <a:latin typeface="Verdana" charset="0"/>
                  </a:rPr>
                  <a:t>看做</a:t>
                </a:r>
                <a:r>
                  <a:rPr lang="zh-CN" altLang="en-US" dirty="0">
                    <a:solidFill>
                      <a:srgbClr val="000000"/>
                    </a:solidFill>
                    <a:latin typeface="Verdana" charset="0"/>
                  </a:rPr>
                  <a:t>一个恒等函数</a:t>
                </a:r>
                <a:r>
                  <a:rPr lang="zh-CN" altLang="en-US" dirty="0" smtClean="0">
                    <a:solidFill>
                      <a:srgbClr val="000000"/>
                    </a:solidFill>
                    <a:latin typeface="Verdana" charset="0"/>
                  </a:rPr>
                  <a:t>，</a:t>
                </a:r>
                <a:r>
                  <a:rPr lang="en-US" altLang="zh-CN" dirty="0">
                    <a:solidFill>
                      <a:srgbClr val="000000"/>
                    </a:solidFill>
                  </a:rPr>
                  <a:t> </a:t>
                </a:r>
                <a14:m>
                  <m:oMath xmlns:m="http://schemas.openxmlformats.org/officeDocument/2006/math">
                    <m:r>
                      <a:rPr lang="en-US" altLang="zh-CN" i="1" dirty="0">
                        <a:solidFill>
                          <a:srgbClr val="000000"/>
                        </a:solidFill>
                        <a:latin typeface="Cambria Math" charset="0"/>
                      </a:rPr>
                      <m:t>h</m:t>
                    </m:r>
                  </m:oMath>
                </a14:m>
                <a:r>
                  <a:rPr lang="zh-CN" altLang="en-US" dirty="0" smtClean="0">
                    <a:solidFill>
                      <a:srgbClr val="000000"/>
                    </a:solidFill>
                    <a:latin typeface="Verdana" charset="0"/>
                  </a:rPr>
                  <a:t>权重</a:t>
                </a:r>
                <a:r>
                  <a:rPr lang="zh-CN" altLang="en-US" dirty="0">
                    <a:solidFill>
                      <a:srgbClr val="000000"/>
                    </a:solidFill>
                    <a:latin typeface="Verdana" charset="0"/>
                  </a:rPr>
                  <a:t>全为</a:t>
                </a:r>
                <a:r>
                  <a:rPr lang="en-US" altLang="zh-CN" dirty="0">
                    <a:solidFill>
                      <a:srgbClr val="000000"/>
                    </a:solidFill>
                    <a:latin typeface="Verdana" charset="0"/>
                  </a:rPr>
                  <a:t>1</a:t>
                </a:r>
                <a:r>
                  <a:rPr lang="zh-CN" altLang="en-US" dirty="0">
                    <a:solidFill>
                      <a:srgbClr val="000000"/>
                    </a:solidFill>
                    <a:latin typeface="Verdana" charset="0"/>
                  </a:rPr>
                  <a:t>，显然这就是我们的</a:t>
                </a:r>
                <a:r>
                  <a:rPr lang="en-US" altLang="zh-CN" b="1" dirty="0">
                    <a:solidFill>
                      <a:srgbClr val="000000"/>
                    </a:solidFill>
                    <a:latin typeface="Verdana" charset="0"/>
                  </a:rPr>
                  <a:t>MF</a:t>
                </a:r>
                <a:r>
                  <a:rPr lang="zh-CN" altLang="en-US" dirty="0">
                    <a:solidFill>
                      <a:srgbClr val="000000"/>
                    </a:solidFill>
                    <a:latin typeface="Verdana" charset="0"/>
                  </a:rPr>
                  <a:t>模型。</a:t>
                </a:r>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651164" y="4400229"/>
                <a:ext cx="9254836" cy="923330"/>
              </a:xfrm>
              <a:prstGeom prst="rect">
                <a:avLst/>
              </a:prstGeom>
              <a:blipFill rotWithShape="0">
                <a:blip r:embed="rId5"/>
                <a:stretch>
                  <a:fillRect l="-593" t="-28477" r="-198" b="-39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74817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651164" y="507947"/>
            <a:ext cx="7813963" cy="7001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smtClean="0">
                <a:latin typeface="Mongolian Baiti" charset="-122"/>
                <a:ea typeface="Mongolian Baiti" charset="-122"/>
                <a:cs typeface="Mongolian Baiti" charset="-122"/>
              </a:rPr>
              <a:t>Multi-Layer</a:t>
            </a:r>
            <a:r>
              <a:rPr lang="zh-CN" altLang="en-US" sz="3600" b="1" dirty="0" smtClean="0">
                <a:latin typeface="Mongolian Baiti" charset="-122"/>
                <a:ea typeface="Mongolian Baiti" charset="-122"/>
                <a:cs typeface="Mongolian Baiti" charset="-122"/>
              </a:rPr>
              <a:t> </a:t>
            </a:r>
            <a:r>
              <a:rPr lang="en-US" altLang="zh-CN" sz="3600" b="1" dirty="0" smtClean="0">
                <a:latin typeface="Mongolian Baiti" charset="-122"/>
                <a:ea typeface="Mongolian Baiti" charset="-122"/>
                <a:cs typeface="Mongolian Baiti" charset="-122"/>
              </a:rPr>
              <a:t>Perceptron</a:t>
            </a:r>
            <a:r>
              <a:rPr lang="zh-CN" altLang="en-US" sz="3600" b="1" dirty="0" smtClean="0">
                <a:latin typeface="Mongolian Baiti" charset="-122"/>
                <a:ea typeface="Mongolian Baiti" charset="-122"/>
                <a:cs typeface="Mongolian Baiti" charset="-122"/>
              </a:rPr>
              <a:t>（</a:t>
            </a:r>
            <a:r>
              <a:rPr lang="en-US" altLang="zh-CN" sz="3600" b="1" dirty="0" smtClean="0">
                <a:latin typeface="Mongolian Baiti" charset="-122"/>
                <a:ea typeface="Mongolian Baiti" charset="-122"/>
                <a:cs typeface="Mongolian Baiti" charset="-122"/>
              </a:rPr>
              <a:t>MLP</a:t>
            </a:r>
            <a:r>
              <a:rPr lang="zh-CN" altLang="en-US" sz="3600" b="1" dirty="0" smtClean="0">
                <a:latin typeface="Mongolian Baiti" charset="-122"/>
                <a:ea typeface="Mongolian Baiti" charset="-122"/>
                <a:cs typeface="Mongolian Baiti" charset="-122"/>
              </a:rPr>
              <a:t>）</a:t>
            </a:r>
            <a:endParaRPr lang="en-US" altLang="zh-CN" sz="3600" b="1" dirty="0">
              <a:latin typeface="Mongolian Baiti" charset="-122"/>
              <a:ea typeface="Mongolian Baiti" charset="-122"/>
              <a:cs typeface="Mongolian Baiti" charset="-122"/>
            </a:endParaRPr>
          </a:p>
        </p:txBody>
      </p:sp>
      <p:pic>
        <p:nvPicPr>
          <p:cNvPr id="6" name="图片 5"/>
          <p:cNvPicPr>
            <a:picLocks noChangeAspect="1"/>
          </p:cNvPicPr>
          <p:nvPr/>
        </p:nvPicPr>
        <p:blipFill>
          <a:blip r:embed="rId2"/>
          <a:stretch>
            <a:fillRect/>
          </a:stretch>
        </p:blipFill>
        <p:spPr>
          <a:xfrm>
            <a:off x="4179453" y="1346199"/>
            <a:ext cx="3601379" cy="2588491"/>
          </a:xfrm>
          <a:prstGeom prst="rect">
            <a:avLst/>
          </a:prstGeom>
        </p:spPr>
      </p:pic>
      <mc:AlternateContent xmlns:mc="http://schemas.openxmlformats.org/markup-compatibility/2006" xmlns:a14="http://schemas.microsoft.com/office/drawing/2010/main">
        <mc:Choice Requires="a14">
          <p:sp>
            <p:nvSpPr>
              <p:cNvPr id="7" name="文本框 6"/>
              <p:cNvSpPr txBox="1"/>
              <p:nvPr/>
            </p:nvSpPr>
            <p:spPr>
              <a:xfrm>
                <a:off x="1011381" y="4211348"/>
                <a:ext cx="8645236" cy="646331"/>
              </a:xfrm>
              <a:prstGeom prst="rect">
                <a:avLst/>
              </a:prstGeom>
              <a:noFill/>
            </p:spPr>
            <p:txBody>
              <a:bodyPr wrap="square" rtlCol="0">
                <a:spAutoFit/>
              </a:bodyPr>
              <a:lstStyle/>
              <a:p>
                <a:r>
                  <a:rPr lang="zh-CN" altLang="en-US" dirty="0" smtClean="0"/>
                  <a:t>这里的</a:t>
                </a:r>
                <a14:m>
                  <m:oMath xmlns:m="http://schemas.openxmlformats.org/officeDocument/2006/math">
                    <m:sSub>
                      <m:sSubPr>
                        <m:ctrlPr>
                          <a:rPr lang="en-US" altLang="zh-CN" i="1" smtClean="0">
                            <a:latin typeface="Cambria Math" charset="0"/>
                          </a:rPr>
                        </m:ctrlPr>
                      </m:sSubPr>
                      <m:e>
                        <m:r>
                          <a:rPr lang="en-US" altLang="zh-CN" b="0" i="1" smtClean="0">
                            <a:latin typeface="Cambria Math" charset="0"/>
                          </a:rPr>
                          <m:t>𝑊</m:t>
                        </m:r>
                      </m:e>
                      <m:sub>
                        <m:r>
                          <a:rPr lang="en-US" altLang="zh-CN" b="0" i="1" smtClean="0">
                            <a:latin typeface="Cambria Math" charset="0"/>
                          </a:rPr>
                          <m:t>𝑥</m:t>
                        </m:r>
                      </m:sub>
                    </m:sSub>
                  </m:oMath>
                </a14:m>
                <a:r>
                  <a:rPr lang="en-US" altLang="zh-CN" dirty="0"/>
                  <a:t> </a:t>
                </a:r>
                <a:r>
                  <a:rPr lang="en-US" altLang="zh-CN" dirty="0" smtClean="0"/>
                  <a:t>,</a:t>
                </a:r>
                <a:r>
                  <a:rPr lang="zh-CN" altLang="en-US" dirty="0"/>
                  <a:t> </a:t>
                </a:r>
                <a14:m>
                  <m:oMath xmlns:m="http://schemas.openxmlformats.org/officeDocument/2006/math">
                    <m:sSub>
                      <m:sSubPr>
                        <m:ctrlPr>
                          <a:rPr lang="en-US" altLang="zh-CN" i="1" smtClean="0">
                            <a:latin typeface="Cambria Math" charset="0"/>
                          </a:rPr>
                        </m:ctrlPr>
                      </m:sSubPr>
                      <m:e>
                        <m:r>
                          <a:rPr lang="en-US" altLang="zh-CN" b="0" i="1" smtClean="0">
                            <a:latin typeface="Cambria Math" charset="0"/>
                          </a:rPr>
                          <m:t>𝑏</m:t>
                        </m:r>
                      </m:e>
                      <m:sub>
                        <m:r>
                          <a:rPr lang="en-US" altLang="zh-CN" b="0" i="1" smtClean="0">
                            <a:latin typeface="Cambria Math" charset="0"/>
                          </a:rPr>
                          <m:t>𝑥</m:t>
                        </m:r>
                      </m:sub>
                    </m:sSub>
                  </m:oMath>
                </a14:m>
                <a:r>
                  <a:rPr lang="zh-CN" altLang="en-US" dirty="0" smtClean="0"/>
                  <a:t>和</a:t>
                </a:r>
                <a:r>
                  <a:rPr lang="zh-CN" altLang="en-US" dirty="0"/>
                  <a:t> </a:t>
                </a:r>
                <a14:m>
                  <m:oMath xmlns:m="http://schemas.openxmlformats.org/officeDocument/2006/math">
                    <m:sSub>
                      <m:sSubPr>
                        <m:ctrlPr>
                          <a:rPr lang="en-US" altLang="zh-CN" i="1" smtClean="0">
                            <a:latin typeface="Cambria Math" charset="0"/>
                          </a:rPr>
                        </m:ctrlPr>
                      </m:sSubPr>
                      <m:e>
                        <m:r>
                          <a:rPr lang="en-US" altLang="zh-CN" b="0" i="1" smtClean="0">
                            <a:latin typeface="Cambria Math" charset="0"/>
                          </a:rPr>
                          <m:t>𝑎</m:t>
                        </m:r>
                      </m:e>
                      <m:sub>
                        <m:r>
                          <a:rPr lang="en-US" altLang="zh-CN" b="0" i="1" smtClean="0">
                            <a:latin typeface="Cambria Math" charset="0"/>
                          </a:rPr>
                          <m:t>𝑥</m:t>
                        </m:r>
                      </m:sub>
                    </m:sSub>
                  </m:oMath>
                </a14:m>
                <a:r>
                  <a:rPr lang="zh-CN" altLang="en-US" dirty="0" smtClean="0"/>
                  <a:t>分别表示</a:t>
                </a:r>
                <a14:m>
                  <m:oMath xmlns:m="http://schemas.openxmlformats.org/officeDocument/2006/math">
                    <m:r>
                      <a:rPr lang="en-US" altLang="zh-CN" b="0" i="1" smtClean="0">
                        <a:latin typeface="Cambria Math" charset="0"/>
                      </a:rPr>
                      <m:t>𝑥</m:t>
                    </m:r>
                  </m:oMath>
                </a14:m>
                <a:r>
                  <a:rPr lang="zh-CN" altLang="en-US" dirty="0"/>
                  <a:t> 层的感知机中的的权重矩阵，偏置向量</a:t>
                </a:r>
                <a:r>
                  <a:rPr lang="zh-CN" altLang="en-US" b="1" i="1" dirty="0"/>
                  <a:t>（神经网络的神经元阈值）</a:t>
                </a:r>
                <a:r>
                  <a:rPr lang="zh-CN" altLang="en-US" dirty="0"/>
                  <a:t>和激活函数。</a:t>
                </a:r>
                <a:endParaRPr kumimoji="1"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011381" y="4211348"/>
                <a:ext cx="8645236" cy="646331"/>
              </a:xfrm>
              <a:prstGeom prst="rect">
                <a:avLst/>
              </a:prstGeom>
              <a:blipFill rotWithShape="0">
                <a:blip r:embed="rId3"/>
                <a:stretch>
                  <a:fillRect l="-635" t="-8491" r="-564" b="-113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75637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030734" y="1026370"/>
            <a:ext cx="8278747" cy="5523193"/>
          </a:xfrm>
          <a:prstGeom prst="rect">
            <a:avLst/>
          </a:prstGeom>
        </p:spPr>
      </p:pic>
      <p:sp>
        <p:nvSpPr>
          <p:cNvPr id="5" name="标题 1"/>
          <p:cNvSpPr txBox="1">
            <a:spLocks/>
          </p:cNvSpPr>
          <p:nvPr/>
        </p:nvSpPr>
        <p:spPr>
          <a:xfrm>
            <a:off x="651164" y="507947"/>
            <a:ext cx="7813963" cy="7001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smtClean="0">
                <a:latin typeface="Mongolian Baiti" charset="-122"/>
                <a:ea typeface="Mongolian Baiti" charset="-122"/>
                <a:cs typeface="Mongolian Baiti" charset="-122"/>
              </a:rPr>
              <a:t>GMF</a:t>
            </a:r>
            <a:r>
              <a:rPr lang="zh-CN" altLang="en-US" sz="3600" b="1" dirty="0" smtClean="0">
                <a:latin typeface="Mongolian Baiti" charset="-122"/>
                <a:ea typeface="Mongolian Baiti" charset="-122"/>
                <a:cs typeface="Mongolian Baiti" charset="-122"/>
              </a:rPr>
              <a:t> </a:t>
            </a:r>
            <a:r>
              <a:rPr lang="en-US" altLang="zh-CN" sz="3600" b="1" dirty="0" smtClean="0">
                <a:latin typeface="Mongolian Baiti" charset="-122"/>
                <a:ea typeface="Mongolian Baiti" charset="-122"/>
                <a:cs typeface="Mongolian Baiti" charset="-122"/>
              </a:rPr>
              <a:t>and</a:t>
            </a:r>
            <a:r>
              <a:rPr lang="zh-CN" altLang="en-US" sz="3600" b="1" dirty="0" smtClean="0">
                <a:latin typeface="Mongolian Baiti" charset="-122"/>
                <a:ea typeface="Mongolian Baiti" charset="-122"/>
                <a:cs typeface="Mongolian Baiti" charset="-122"/>
              </a:rPr>
              <a:t> </a:t>
            </a:r>
            <a:r>
              <a:rPr lang="en-US" altLang="zh-CN" sz="3600" b="1" dirty="0" smtClean="0">
                <a:latin typeface="Mongolian Baiti" charset="-122"/>
                <a:ea typeface="Mongolian Baiti" charset="-122"/>
                <a:cs typeface="Mongolian Baiti" charset="-122"/>
              </a:rPr>
              <a:t>MLP</a:t>
            </a:r>
            <a:endParaRPr lang="en-US" altLang="zh-CN" sz="3600" b="1" dirty="0">
              <a:latin typeface="Mongolian Baiti" charset="-122"/>
              <a:ea typeface="Mongolian Baiti" charset="-122"/>
              <a:cs typeface="Mongolian Baiti" charset="-122"/>
            </a:endParaRPr>
          </a:p>
        </p:txBody>
      </p:sp>
    </p:spTree>
    <p:extLst>
      <p:ext uri="{BB962C8B-B14F-4D97-AF65-F5344CB8AC3E}">
        <p14:creationId xmlns:p14="http://schemas.microsoft.com/office/powerpoint/2010/main" val="5116677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122397" y="3151214"/>
            <a:ext cx="4553022" cy="793174"/>
          </a:xfrm>
          <a:prstGeom prst="rect">
            <a:avLst/>
          </a:prstGeom>
        </p:spPr>
      </p:pic>
      <p:sp>
        <p:nvSpPr>
          <p:cNvPr id="7" name="标题 1"/>
          <p:cNvSpPr txBox="1">
            <a:spLocks/>
          </p:cNvSpPr>
          <p:nvPr/>
        </p:nvSpPr>
        <p:spPr>
          <a:xfrm>
            <a:off x="651164" y="507947"/>
            <a:ext cx="7813963" cy="7001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smtClean="0">
                <a:latin typeface="Mongolian Baiti" charset="-122"/>
                <a:ea typeface="Mongolian Baiti" charset="-122"/>
                <a:cs typeface="Mongolian Baiti" charset="-122"/>
              </a:rPr>
              <a:t>GMF</a:t>
            </a:r>
            <a:r>
              <a:rPr lang="zh-CN" altLang="en-US" sz="3600" b="1" dirty="0" smtClean="0">
                <a:latin typeface="Mongolian Baiti" charset="-122"/>
                <a:ea typeface="Mongolian Baiti" charset="-122"/>
                <a:cs typeface="Mongolian Baiti" charset="-122"/>
              </a:rPr>
              <a:t> </a:t>
            </a:r>
            <a:r>
              <a:rPr lang="en-US" altLang="zh-CN" sz="3600" b="1" dirty="0" smtClean="0">
                <a:latin typeface="Mongolian Baiti" charset="-122"/>
                <a:ea typeface="Mongolian Baiti" charset="-122"/>
                <a:cs typeface="Mongolian Baiti" charset="-122"/>
              </a:rPr>
              <a:t>and</a:t>
            </a:r>
            <a:r>
              <a:rPr lang="zh-CN" altLang="en-US" sz="3600" b="1" dirty="0" smtClean="0">
                <a:latin typeface="Mongolian Baiti" charset="-122"/>
                <a:ea typeface="Mongolian Baiti" charset="-122"/>
                <a:cs typeface="Mongolian Baiti" charset="-122"/>
              </a:rPr>
              <a:t> </a:t>
            </a:r>
            <a:r>
              <a:rPr lang="en-US" altLang="zh-CN" sz="3600" b="1" dirty="0" smtClean="0">
                <a:latin typeface="Mongolian Baiti" charset="-122"/>
                <a:ea typeface="Mongolian Baiti" charset="-122"/>
                <a:cs typeface="Mongolian Baiti" charset="-122"/>
              </a:rPr>
              <a:t>MLP</a:t>
            </a:r>
            <a:endParaRPr lang="en-US" altLang="zh-CN" sz="3600" b="1" dirty="0">
              <a:latin typeface="Mongolian Baiti" charset="-122"/>
              <a:ea typeface="Mongolian Baiti" charset="-122"/>
              <a:cs typeface="Mongolian Baiti" charset="-122"/>
            </a:endParaRPr>
          </a:p>
        </p:txBody>
      </p:sp>
      <p:sp>
        <p:nvSpPr>
          <p:cNvPr id="3" name="矩形 2"/>
          <p:cNvSpPr/>
          <p:nvPr/>
        </p:nvSpPr>
        <p:spPr>
          <a:xfrm>
            <a:off x="651164" y="1681117"/>
            <a:ext cx="10446327" cy="1384995"/>
          </a:xfrm>
          <a:prstGeom prst="rect">
            <a:avLst/>
          </a:prstGeom>
        </p:spPr>
        <p:txBody>
          <a:bodyPr wrap="square">
            <a:spAutoFit/>
          </a:bodyPr>
          <a:lstStyle/>
          <a:p>
            <a:pPr>
              <a:lnSpc>
                <a:spcPct val="150000"/>
              </a:lnSpc>
            </a:pPr>
            <a:r>
              <a:rPr lang="en-US" altLang="zh-CN" b="1" dirty="0">
                <a:solidFill>
                  <a:srgbClr val="000000"/>
                </a:solidFill>
                <a:latin typeface="Verdana" charset="0"/>
              </a:rPr>
              <a:t>GMF</a:t>
            </a:r>
            <a:r>
              <a:rPr lang="zh-CN" altLang="en-US" dirty="0">
                <a:solidFill>
                  <a:srgbClr val="000000"/>
                </a:solidFill>
                <a:latin typeface="Verdana" charset="0"/>
              </a:rPr>
              <a:t>，它应用了一个线性内核来模拟潜在的特征</a:t>
            </a:r>
            <a:r>
              <a:rPr lang="zh-CN" altLang="en-US" dirty="0" smtClean="0">
                <a:solidFill>
                  <a:srgbClr val="000000"/>
                </a:solidFill>
                <a:latin typeface="Verdana" charset="0"/>
              </a:rPr>
              <a:t>交互。</a:t>
            </a:r>
            <a:endParaRPr lang="en-US" altLang="zh-CN" dirty="0" smtClean="0">
              <a:solidFill>
                <a:srgbClr val="000000"/>
              </a:solidFill>
              <a:latin typeface="Verdana" charset="0"/>
            </a:endParaRPr>
          </a:p>
          <a:p>
            <a:pPr>
              <a:lnSpc>
                <a:spcPct val="150000"/>
              </a:lnSpc>
            </a:pPr>
            <a:r>
              <a:rPr lang="en-US" altLang="zh-CN" b="1" dirty="0" smtClean="0">
                <a:solidFill>
                  <a:srgbClr val="000000"/>
                </a:solidFill>
                <a:latin typeface="Verdana" charset="0"/>
              </a:rPr>
              <a:t>MLP</a:t>
            </a:r>
            <a:r>
              <a:rPr lang="zh-CN" altLang="en-US" dirty="0">
                <a:solidFill>
                  <a:srgbClr val="000000"/>
                </a:solidFill>
                <a:latin typeface="Verdana" charset="0"/>
              </a:rPr>
              <a:t>，使用非线性内核从数据中学习交互函数</a:t>
            </a:r>
            <a:r>
              <a:rPr lang="zh-CN" altLang="en-US" dirty="0" smtClean="0">
                <a:solidFill>
                  <a:srgbClr val="000000"/>
                </a:solidFill>
                <a:latin typeface="Verdana" charset="0"/>
              </a:rPr>
              <a:t>。</a:t>
            </a:r>
            <a:endParaRPr lang="en-US" altLang="zh-CN" dirty="0" smtClean="0">
              <a:solidFill>
                <a:srgbClr val="000000"/>
              </a:solidFill>
              <a:latin typeface="Verdana" charset="0"/>
            </a:endParaRPr>
          </a:p>
          <a:p>
            <a:pPr>
              <a:lnSpc>
                <a:spcPct val="150000"/>
              </a:lnSpc>
            </a:pPr>
            <a:r>
              <a:rPr lang="zh-CN" altLang="en-US" sz="2000" b="1" dirty="0" smtClean="0"/>
              <a:t>融合</a:t>
            </a:r>
            <a:r>
              <a:rPr lang="zh-CN" altLang="en-US" dirty="0" smtClean="0"/>
              <a:t>：一</a:t>
            </a:r>
            <a:r>
              <a:rPr lang="zh-CN" altLang="en-US" dirty="0"/>
              <a:t>个直接的解决方法是让</a:t>
            </a:r>
            <a:r>
              <a:rPr lang="en-US" altLang="zh-CN" dirty="0"/>
              <a:t>GMF</a:t>
            </a:r>
            <a:r>
              <a:rPr lang="zh-CN" altLang="en-US" dirty="0"/>
              <a:t>和</a:t>
            </a:r>
            <a:r>
              <a:rPr lang="en-US" altLang="zh-CN" dirty="0"/>
              <a:t>MLP</a:t>
            </a:r>
            <a:r>
              <a:rPr lang="zh-CN" altLang="en-US" dirty="0"/>
              <a:t>共享相同的嵌入层（</a:t>
            </a:r>
            <a:r>
              <a:rPr lang="en-US" altLang="zh-CN" dirty="0"/>
              <a:t>Embedding Layer</a:t>
            </a:r>
            <a:r>
              <a:rPr lang="zh-CN" altLang="en-US" dirty="0"/>
              <a:t>）</a:t>
            </a:r>
          </a:p>
        </p:txBody>
      </p:sp>
      <p:sp>
        <p:nvSpPr>
          <p:cNvPr id="8" name="矩形 7"/>
          <p:cNvSpPr/>
          <p:nvPr/>
        </p:nvSpPr>
        <p:spPr>
          <a:xfrm>
            <a:off x="651164" y="4029490"/>
            <a:ext cx="8991600" cy="1291379"/>
          </a:xfrm>
          <a:prstGeom prst="rect">
            <a:avLst/>
          </a:prstGeom>
        </p:spPr>
        <p:txBody>
          <a:bodyPr wrap="square">
            <a:spAutoFit/>
          </a:bodyPr>
          <a:lstStyle/>
          <a:p>
            <a:pPr>
              <a:lnSpc>
                <a:spcPct val="150000"/>
              </a:lnSpc>
            </a:pPr>
            <a:r>
              <a:rPr lang="zh-CN" altLang="en-US" dirty="0">
                <a:solidFill>
                  <a:srgbClr val="000000"/>
                </a:solidFill>
                <a:latin typeface="Verdana" charset="0"/>
              </a:rPr>
              <a:t>然而，共享</a:t>
            </a:r>
            <a:r>
              <a:rPr lang="en-US" altLang="zh-CN" dirty="0">
                <a:solidFill>
                  <a:srgbClr val="000000"/>
                </a:solidFill>
                <a:latin typeface="Verdana" charset="0"/>
              </a:rPr>
              <a:t>GMF</a:t>
            </a:r>
            <a:r>
              <a:rPr lang="zh-CN" altLang="en-US" dirty="0">
                <a:solidFill>
                  <a:srgbClr val="000000"/>
                </a:solidFill>
                <a:latin typeface="Verdana" charset="0"/>
              </a:rPr>
              <a:t>和</a:t>
            </a:r>
            <a:r>
              <a:rPr lang="en-US" altLang="zh-CN" dirty="0">
                <a:solidFill>
                  <a:srgbClr val="000000"/>
                </a:solidFill>
                <a:latin typeface="Verdana" charset="0"/>
              </a:rPr>
              <a:t>MLP</a:t>
            </a:r>
            <a:r>
              <a:rPr lang="zh-CN" altLang="en-US" dirty="0">
                <a:solidFill>
                  <a:srgbClr val="000000"/>
                </a:solidFill>
                <a:latin typeface="Verdana" charset="0"/>
              </a:rPr>
              <a:t>的嵌入层可能会限制融合模型的性能。例如，它意味着，</a:t>
            </a:r>
            <a:r>
              <a:rPr lang="en-US" altLang="zh-CN" dirty="0">
                <a:solidFill>
                  <a:srgbClr val="000000"/>
                </a:solidFill>
                <a:latin typeface="Verdana" charset="0"/>
              </a:rPr>
              <a:t>GMF</a:t>
            </a:r>
            <a:r>
              <a:rPr lang="zh-CN" altLang="en-US" dirty="0">
                <a:solidFill>
                  <a:srgbClr val="000000"/>
                </a:solidFill>
                <a:latin typeface="Verdana" charset="0"/>
              </a:rPr>
              <a:t>和</a:t>
            </a:r>
            <a:r>
              <a:rPr lang="en-US" altLang="zh-CN" dirty="0">
                <a:solidFill>
                  <a:srgbClr val="000000"/>
                </a:solidFill>
                <a:latin typeface="Verdana" charset="0"/>
              </a:rPr>
              <a:t>MLP</a:t>
            </a:r>
            <a:r>
              <a:rPr lang="zh-CN" altLang="en-US" dirty="0">
                <a:solidFill>
                  <a:srgbClr val="000000"/>
                </a:solidFill>
                <a:latin typeface="Verdana" charset="0"/>
              </a:rPr>
              <a:t>必须使用的大小相同的</a:t>
            </a:r>
            <a:r>
              <a:rPr lang="zh-CN" altLang="en-US" dirty="0" smtClean="0">
                <a:solidFill>
                  <a:srgbClr val="000000"/>
                </a:solidFill>
                <a:latin typeface="Verdana" charset="0"/>
              </a:rPr>
              <a:t>嵌入</a:t>
            </a:r>
            <a:r>
              <a:rPr lang="zh-CN" altLang="en-US" dirty="0">
                <a:solidFill>
                  <a:srgbClr val="000000"/>
                </a:solidFill>
                <a:latin typeface="Verdana" charset="0"/>
              </a:rPr>
              <a:t>；</a:t>
            </a:r>
            <a:r>
              <a:rPr lang="zh-CN" altLang="en-US" dirty="0" smtClean="0">
                <a:solidFill>
                  <a:srgbClr val="000000"/>
                </a:solidFill>
                <a:latin typeface="Verdana" charset="0"/>
              </a:rPr>
              <a:t>对于</a:t>
            </a:r>
            <a:r>
              <a:rPr lang="zh-CN" altLang="en-US" dirty="0">
                <a:solidFill>
                  <a:srgbClr val="000000"/>
                </a:solidFill>
                <a:latin typeface="Verdana" charset="0"/>
              </a:rPr>
              <a:t>数据集，两个模型的最佳嵌入尺寸差异很大，使得这种解决方案可能无法获得最佳的组合。</a:t>
            </a:r>
            <a:endParaRPr lang="zh-CN" altLang="en-US" dirty="0"/>
          </a:p>
        </p:txBody>
      </p:sp>
    </p:spTree>
    <p:extLst>
      <p:ext uri="{BB962C8B-B14F-4D97-AF65-F5344CB8AC3E}">
        <p14:creationId xmlns:p14="http://schemas.microsoft.com/office/powerpoint/2010/main" val="2095668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8254" y="1499502"/>
            <a:ext cx="9587346" cy="646331"/>
          </a:xfrm>
          <a:prstGeom prst="rect">
            <a:avLst/>
          </a:prstGeom>
        </p:spPr>
        <p:txBody>
          <a:bodyPr wrap="square">
            <a:spAutoFit/>
          </a:bodyPr>
          <a:lstStyle/>
          <a:p>
            <a:r>
              <a:rPr lang="zh-CN" altLang="en-US" dirty="0">
                <a:solidFill>
                  <a:srgbClr val="000000"/>
                </a:solidFill>
                <a:latin typeface="Verdana" charset="0"/>
              </a:rPr>
              <a:t>为了使得融合模型具有更大的灵活性，我们允许</a:t>
            </a:r>
            <a:r>
              <a:rPr lang="en-US" altLang="zh-CN" dirty="0">
                <a:solidFill>
                  <a:srgbClr val="000000"/>
                </a:solidFill>
                <a:latin typeface="Verdana" charset="0"/>
              </a:rPr>
              <a:t>GMF</a:t>
            </a:r>
            <a:r>
              <a:rPr lang="zh-CN" altLang="en-US" dirty="0">
                <a:solidFill>
                  <a:srgbClr val="000000"/>
                </a:solidFill>
                <a:latin typeface="Verdana" charset="0"/>
              </a:rPr>
              <a:t>和</a:t>
            </a:r>
            <a:r>
              <a:rPr lang="en-US" altLang="zh-CN" dirty="0">
                <a:solidFill>
                  <a:srgbClr val="000000"/>
                </a:solidFill>
                <a:latin typeface="Verdana" charset="0"/>
              </a:rPr>
              <a:t>MLP</a:t>
            </a:r>
            <a:r>
              <a:rPr lang="zh-CN" altLang="en-US" dirty="0">
                <a:solidFill>
                  <a:srgbClr val="000000"/>
                </a:solidFill>
                <a:latin typeface="Verdana" charset="0"/>
              </a:rPr>
              <a:t>学习独立的嵌入，并结合两种模型通过连接他们最后的隐层输出</a:t>
            </a:r>
            <a:r>
              <a:rPr lang="zh-CN" altLang="en-US" dirty="0" smtClean="0">
                <a:solidFill>
                  <a:srgbClr val="000000"/>
                </a:solidFill>
                <a:latin typeface="Verdana" charset="0"/>
              </a:rPr>
              <a:t>。公式</a:t>
            </a:r>
            <a:r>
              <a:rPr lang="zh-CN" altLang="en-US" dirty="0">
                <a:solidFill>
                  <a:srgbClr val="000000"/>
                </a:solidFill>
                <a:latin typeface="Verdana" charset="0"/>
              </a:rPr>
              <a:t>如下：</a:t>
            </a:r>
            <a:endParaRPr lang="zh-CN" altLang="en-US" dirty="0"/>
          </a:p>
        </p:txBody>
      </p:sp>
      <p:sp>
        <p:nvSpPr>
          <p:cNvPr id="5" name="标题 1"/>
          <p:cNvSpPr txBox="1">
            <a:spLocks/>
          </p:cNvSpPr>
          <p:nvPr/>
        </p:nvSpPr>
        <p:spPr>
          <a:xfrm>
            <a:off x="651164" y="507947"/>
            <a:ext cx="7813963" cy="7001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smtClean="0">
                <a:latin typeface="Mongolian Baiti" charset="-122"/>
                <a:ea typeface="Mongolian Baiti" charset="-122"/>
                <a:cs typeface="Mongolian Baiti" charset="-122"/>
              </a:rPr>
              <a:t>GMF</a:t>
            </a:r>
            <a:r>
              <a:rPr lang="zh-CN" altLang="en-US" sz="3600" b="1" dirty="0" smtClean="0">
                <a:latin typeface="Mongolian Baiti" charset="-122"/>
                <a:ea typeface="Mongolian Baiti" charset="-122"/>
                <a:cs typeface="Mongolian Baiti" charset="-122"/>
              </a:rPr>
              <a:t> </a:t>
            </a:r>
            <a:r>
              <a:rPr lang="en-US" altLang="zh-CN" sz="3600" b="1" dirty="0" smtClean="0">
                <a:latin typeface="Mongolian Baiti" charset="-122"/>
                <a:ea typeface="Mongolian Baiti" charset="-122"/>
                <a:cs typeface="Mongolian Baiti" charset="-122"/>
              </a:rPr>
              <a:t>and</a:t>
            </a:r>
            <a:r>
              <a:rPr lang="zh-CN" altLang="en-US" sz="3600" b="1" dirty="0" smtClean="0">
                <a:latin typeface="Mongolian Baiti" charset="-122"/>
                <a:ea typeface="Mongolian Baiti" charset="-122"/>
                <a:cs typeface="Mongolian Baiti" charset="-122"/>
              </a:rPr>
              <a:t> </a:t>
            </a:r>
            <a:r>
              <a:rPr lang="en-US" altLang="zh-CN" sz="3600" b="1" dirty="0" smtClean="0">
                <a:latin typeface="Mongolian Baiti" charset="-122"/>
                <a:ea typeface="Mongolian Baiti" charset="-122"/>
                <a:cs typeface="Mongolian Baiti" charset="-122"/>
              </a:rPr>
              <a:t>MLP</a:t>
            </a:r>
            <a:endParaRPr lang="en-US" altLang="zh-CN" sz="3600" b="1" dirty="0">
              <a:latin typeface="Mongolian Baiti" charset="-122"/>
              <a:ea typeface="Mongolian Baiti" charset="-122"/>
              <a:cs typeface="Mongolian Baiti" charset="-122"/>
            </a:endParaRPr>
          </a:p>
        </p:txBody>
      </p:sp>
      <p:pic>
        <p:nvPicPr>
          <p:cNvPr id="3" name="图片 2"/>
          <p:cNvPicPr>
            <a:picLocks noChangeAspect="1"/>
          </p:cNvPicPr>
          <p:nvPr/>
        </p:nvPicPr>
        <p:blipFill>
          <a:blip r:embed="rId2"/>
          <a:stretch>
            <a:fillRect/>
          </a:stretch>
        </p:blipFill>
        <p:spPr>
          <a:xfrm>
            <a:off x="3071091" y="2395684"/>
            <a:ext cx="5994400" cy="1955800"/>
          </a:xfrm>
          <a:prstGeom prst="rect">
            <a:avLst/>
          </a:prstGeom>
        </p:spPr>
      </p:pic>
      <mc:AlternateContent xmlns:mc="http://schemas.openxmlformats.org/markup-compatibility/2006" xmlns:a14="http://schemas.microsoft.com/office/drawing/2010/main">
        <mc:Choice Requires="a14">
          <p:sp>
            <p:nvSpPr>
              <p:cNvPr id="6" name="矩形 5"/>
              <p:cNvSpPr/>
              <p:nvPr/>
            </p:nvSpPr>
            <p:spPr>
              <a:xfrm>
                <a:off x="651164" y="4601335"/>
                <a:ext cx="9864436" cy="941861"/>
              </a:xfrm>
              <a:prstGeom prst="rect">
                <a:avLst/>
              </a:prstGeom>
            </p:spPr>
            <p:txBody>
              <a:bodyPr wrap="square">
                <a:spAutoFit/>
              </a:bodyPr>
              <a:lstStyle/>
              <a:p>
                <a:r>
                  <a:rPr lang="zh-CN" altLang="en-US" smtClean="0">
                    <a:solidFill>
                      <a:srgbClr val="000000"/>
                    </a:solidFill>
                    <a:latin typeface="Verdana" charset="0"/>
                  </a:rPr>
                  <a:t>这里</a:t>
                </a:r>
                <a:r>
                  <a:rPr lang="zh-CN" altLang="en-US" dirty="0" smtClean="0">
                    <a:solidFill>
                      <a:srgbClr val="000000"/>
                    </a:solidFill>
                    <a:latin typeface="Verdana" charset="0"/>
                  </a:rPr>
                  <a:t>的</a:t>
                </a:r>
                <a14:m>
                  <m:oMath xmlns:m="http://schemas.openxmlformats.org/officeDocument/2006/math">
                    <m:sSubSup>
                      <m:sSubSupPr>
                        <m:ctrlPr>
                          <a:rPr lang="en-US" altLang="zh-CN" i="1" smtClean="0">
                            <a:solidFill>
                              <a:srgbClr val="000000"/>
                            </a:solidFill>
                            <a:latin typeface="Cambria Math" charset="0"/>
                          </a:rPr>
                        </m:ctrlPr>
                      </m:sSubSupPr>
                      <m:e>
                        <m:r>
                          <a:rPr lang="en-US" altLang="zh-CN" b="0" i="1" smtClean="0">
                            <a:solidFill>
                              <a:srgbClr val="000000"/>
                            </a:solidFill>
                            <a:latin typeface="Cambria Math" charset="0"/>
                          </a:rPr>
                          <m:t>𝑝</m:t>
                        </m:r>
                      </m:e>
                      <m:sub>
                        <m:r>
                          <a:rPr lang="en-US" altLang="zh-CN" b="0" i="1" smtClean="0">
                            <a:solidFill>
                              <a:srgbClr val="000000"/>
                            </a:solidFill>
                            <a:latin typeface="Cambria Math" charset="0"/>
                          </a:rPr>
                          <m:t>𝑢</m:t>
                        </m:r>
                      </m:sub>
                      <m:sup>
                        <m:r>
                          <a:rPr lang="en-US" altLang="zh-CN" b="0" i="1" smtClean="0">
                            <a:solidFill>
                              <a:srgbClr val="000000"/>
                            </a:solidFill>
                            <a:latin typeface="Cambria Math" charset="0"/>
                          </a:rPr>
                          <m:t>𝐺</m:t>
                        </m:r>
                      </m:sup>
                    </m:sSubSup>
                  </m:oMath>
                </a14:m>
                <a:r>
                  <a:rPr lang="zh-CN" altLang="en-US" dirty="0" smtClean="0">
                    <a:solidFill>
                      <a:srgbClr val="000000"/>
                    </a:solidFill>
                    <a:latin typeface="Verdana" charset="0"/>
                  </a:rPr>
                  <a:t>和</a:t>
                </a:r>
                <a14:m>
                  <m:oMath xmlns:m="http://schemas.openxmlformats.org/officeDocument/2006/math">
                    <m:sSubSup>
                      <m:sSubSupPr>
                        <m:ctrlPr>
                          <a:rPr lang="en-US" altLang="zh-CN" i="1">
                            <a:solidFill>
                              <a:srgbClr val="000000"/>
                            </a:solidFill>
                            <a:latin typeface="Cambria Math" charset="0"/>
                          </a:rPr>
                        </m:ctrlPr>
                      </m:sSubSupPr>
                      <m:e>
                        <m:r>
                          <a:rPr lang="en-US" altLang="zh-CN" i="1">
                            <a:solidFill>
                              <a:srgbClr val="000000"/>
                            </a:solidFill>
                            <a:latin typeface="Cambria Math" charset="0"/>
                          </a:rPr>
                          <m:t>𝑝</m:t>
                        </m:r>
                      </m:e>
                      <m:sub>
                        <m:r>
                          <a:rPr lang="en-US" altLang="zh-CN" i="1">
                            <a:solidFill>
                              <a:srgbClr val="000000"/>
                            </a:solidFill>
                            <a:latin typeface="Cambria Math" charset="0"/>
                          </a:rPr>
                          <m:t>𝑢</m:t>
                        </m:r>
                      </m:sub>
                      <m:sup>
                        <m:r>
                          <a:rPr lang="en-US" altLang="zh-CN" b="0" i="1" smtClean="0">
                            <a:solidFill>
                              <a:srgbClr val="000000"/>
                            </a:solidFill>
                            <a:latin typeface="Cambria Math" charset="0"/>
                          </a:rPr>
                          <m:t>𝑀</m:t>
                        </m:r>
                      </m:sup>
                    </m:sSubSup>
                  </m:oMath>
                </a14:m>
                <a:r>
                  <a:rPr lang="zh-CN" altLang="en-US" dirty="0">
                    <a:solidFill>
                      <a:srgbClr val="000000"/>
                    </a:solidFill>
                    <a:latin typeface="Verdana" charset="0"/>
                  </a:rPr>
                  <a:t>分别表示 </a:t>
                </a:r>
                <a:r>
                  <a:rPr lang="en-US" altLang="zh-CN" dirty="0">
                    <a:solidFill>
                      <a:srgbClr val="000000"/>
                    </a:solidFill>
                    <a:latin typeface="Verdana" charset="0"/>
                  </a:rPr>
                  <a:t>GMF </a:t>
                </a:r>
                <a:r>
                  <a:rPr lang="zh-CN" altLang="en-US" dirty="0">
                    <a:solidFill>
                      <a:srgbClr val="000000"/>
                    </a:solidFill>
                    <a:latin typeface="Verdana" charset="0"/>
                  </a:rPr>
                  <a:t>部分和 </a:t>
                </a:r>
                <a:r>
                  <a:rPr lang="en-US" altLang="zh-CN" dirty="0">
                    <a:solidFill>
                      <a:srgbClr val="000000"/>
                    </a:solidFill>
                    <a:latin typeface="Verdana" charset="0"/>
                  </a:rPr>
                  <a:t>MLP </a:t>
                </a:r>
                <a:r>
                  <a:rPr lang="zh-CN" altLang="en-US" dirty="0">
                    <a:solidFill>
                      <a:srgbClr val="000000"/>
                    </a:solidFill>
                    <a:latin typeface="Verdana" charset="0"/>
                  </a:rPr>
                  <a:t>部分的用户</a:t>
                </a:r>
                <a:r>
                  <a:rPr lang="zh-CN" altLang="en-US" dirty="0" smtClean="0">
                    <a:solidFill>
                      <a:srgbClr val="000000"/>
                    </a:solidFill>
                    <a:latin typeface="Verdana" charset="0"/>
                  </a:rPr>
                  <a:t>嵌入</a:t>
                </a:r>
                <a:r>
                  <a:rPr lang="zh-CN" altLang="en-US" dirty="0">
                    <a:solidFill>
                      <a:srgbClr val="000000"/>
                    </a:solidFill>
                    <a:latin typeface="Verdana" charset="0"/>
                  </a:rPr>
                  <a:t>；</a:t>
                </a:r>
                <a:r>
                  <a:rPr lang="zh-CN" altLang="en-US" dirty="0" smtClean="0">
                    <a:solidFill>
                      <a:srgbClr val="000000"/>
                    </a:solidFill>
                    <a:latin typeface="Verdana" charset="0"/>
                  </a:rPr>
                  <a:t>同样</a:t>
                </a:r>
                <a:r>
                  <a:rPr lang="zh-CN" altLang="en-US" dirty="0">
                    <a:solidFill>
                      <a:srgbClr val="000000"/>
                    </a:solidFill>
                    <a:latin typeface="Verdana" charset="0"/>
                  </a:rPr>
                  <a:t>的，</a:t>
                </a:r>
                <a:r>
                  <a:rPr lang="en-US" altLang="zh-CN" dirty="0">
                    <a:solidFill>
                      <a:srgbClr val="000000"/>
                    </a:solidFill>
                  </a:rPr>
                  <a:t> </a:t>
                </a:r>
                <a14:m>
                  <m:oMath xmlns:m="http://schemas.openxmlformats.org/officeDocument/2006/math">
                    <m:sSubSup>
                      <m:sSubSupPr>
                        <m:ctrlPr>
                          <a:rPr lang="en-US" altLang="zh-CN" i="1">
                            <a:solidFill>
                              <a:srgbClr val="000000"/>
                            </a:solidFill>
                            <a:latin typeface="Cambria Math" charset="0"/>
                          </a:rPr>
                        </m:ctrlPr>
                      </m:sSubSupPr>
                      <m:e>
                        <m:r>
                          <a:rPr lang="en-US" altLang="zh-CN" b="0" i="1" smtClean="0">
                            <a:solidFill>
                              <a:srgbClr val="000000"/>
                            </a:solidFill>
                            <a:latin typeface="Cambria Math" charset="0"/>
                          </a:rPr>
                          <m:t>𝑞</m:t>
                        </m:r>
                      </m:e>
                      <m:sub>
                        <m:r>
                          <a:rPr lang="en-US" altLang="zh-CN" b="0" i="1" smtClean="0">
                            <a:solidFill>
                              <a:srgbClr val="000000"/>
                            </a:solidFill>
                            <a:latin typeface="Cambria Math" charset="0"/>
                          </a:rPr>
                          <m:t>𝑖</m:t>
                        </m:r>
                      </m:sub>
                      <m:sup>
                        <m:r>
                          <a:rPr lang="en-US" altLang="zh-CN" i="1">
                            <a:solidFill>
                              <a:srgbClr val="000000"/>
                            </a:solidFill>
                            <a:latin typeface="Cambria Math" charset="0"/>
                          </a:rPr>
                          <m:t>𝐺</m:t>
                        </m:r>
                      </m:sup>
                    </m:sSubSup>
                  </m:oMath>
                </a14:m>
                <a:r>
                  <a:rPr lang="zh-CN" altLang="en-US" dirty="0">
                    <a:solidFill>
                      <a:srgbClr val="000000"/>
                    </a:solidFill>
                    <a:latin typeface="Verdana" charset="0"/>
                  </a:rPr>
                  <a:t>和</a:t>
                </a:r>
                <a14:m>
                  <m:oMath xmlns:m="http://schemas.openxmlformats.org/officeDocument/2006/math">
                    <m:sSubSup>
                      <m:sSubSupPr>
                        <m:ctrlPr>
                          <a:rPr lang="en-US" altLang="zh-CN" i="1">
                            <a:solidFill>
                              <a:srgbClr val="000000"/>
                            </a:solidFill>
                            <a:latin typeface="Cambria Math" charset="0"/>
                          </a:rPr>
                        </m:ctrlPr>
                      </m:sSubSupPr>
                      <m:e>
                        <m:r>
                          <a:rPr lang="en-US" altLang="zh-CN" b="0" i="1" smtClean="0">
                            <a:solidFill>
                              <a:srgbClr val="000000"/>
                            </a:solidFill>
                            <a:latin typeface="Cambria Math" charset="0"/>
                          </a:rPr>
                          <m:t>𝑞</m:t>
                        </m:r>
                      </m:e>
                      <m:sub>
                        <m:r>
                          <a:rPr lang="en-US" altLang="zh-CN" b="0" i="1" smtClean="0">
                            <a:solidFill>
                              <a:srgbClr val="000000"/>
                            </a:solidFill>
                            <a:latin typeface="Cambria Math" charset="0"/>
                          </a:rPr>
                          <m:t>𝑖</m:t>
                        </m:r>
                      </m:sub>
                      <m:sup>
                        <m:r>
                          <a:rPr lang="en-US" altLang="zh-CN" i="1">
                            <a:solidFill>
                              <a:srgbClr val="000000"/>
                            </a:solidFill>
                            <a:latin typeface="Cambria Math" charset="0"/>
                          </a:rPr>
                          <m:t>𝑀</m:t>
                        </m:r>
                      </m:sup>
                    </m:sSubSup>
                  </m:oMath>
                </a14:m>
                <a:r>
                  <a:rPr lang="zh-CN" altLang="en-US" dirty="0">
                    <a:solidFill>
                      <a:srgbClr val="000000"/>
                    </a:solidFill>
                    <a:latin typeface="Verdana" charset="0"/>
                  </a:rPr>
                  <a:t>分别表示项目的</a:t>
                </a:r>
                <a:r>
                  <a:rPr lang="zh-CN" altLang="en-US" dirty="0" smtClean="0">
                    <a:solidFill>
                      <a:srgbClr val="000000"/>
                    </a:solidFill>
                    <a:latin typeface="Verdana" charset="0"/>
                  </a:rPr>
                  <a:t>嵌入</a:t>
                </a:r>
                <a:r>
                  <a:rPr lang="zh-CN" altLang="en-US" dirty="0">
                    <a:solidFill>
                      <a:srgbClr val="000000"/>
                    </a:solidFill>
                    <a:latin typeface="Verdana" charset="0"/>
                  </a:rPr>
                  <a:t>。</a:t>
                </a:r>
                <a:r>
                  <a:rPr lang="zh-CN" altLang="en-US" dirty="0" smtClean="0">
                    <a:solidFill>
                      <a:srgbClr val="000000"/>
                    </a:solidFill>
                    <a:latin typeface="Verdana" charset="0"/>
                  </a:rPr>
                  <a:t>使用</a:t>
                </a:r>
                <a14:m>
                  <m:oMath xmlns:m="http://schemas.openxmlformats.org/officeDocument/2006/math">
                    <m:r>
                      <a:rPr lang="en-US" altLang="zh-CN" i="1" dirty="0" smtClean="0">
                        <a:solidFill>
                          <a:srgbClr val="000000"/>
                        </a:solidFill>
                        <a:latin typeface="Cambria Math" charset="0"/>
                      </a:rPr>
                      <m:t>𝑅𝑒𝐿𝑈</m:t>
                    </m:r>
                  </m:oMath>
                </a14:m>
                <a:r>
                  <a:rPr lang="zh-CN" altLang="en-US" dirty="0">
                    <a:solidFill>
                      <a:srgbClr val="000000"/>
                    </a:solidFill>
                    <a:latin typeface="Verdana" charset="0"/>
                  </a:rPr>
                  <a:t>作为 </a:t>
                </a:r>
                <a:r>
                  <a:rPr lang="en-US" altLang="zh-CN" dirty="0">
                    <a:solidFill>
                      <a:srgbClr val="000000"/>
                    </a:solidFill>
                    <a:latin typeface="Verdana" charset="0"/>
                  </a:rPr>
                  <a:t>MLP</a:t>
                </a:r>
                <a:r>
                  <a:rPr lang="zh-CN" altLang="en-US" dirty="0">
                    <a:solidFill>
                      <a:srgbClr val="000000"/>
                    </a:solidFill>
                    <a:latin typeface="Verdana" charset="0"/>
                  </a:rPr>
                  <a:t>层的激活功能。该模型结合</a:t>
                </a:r>
                <a:r>
                  <a:rPr lang="en-US" altLang="zh-CN" dirty="0">
                    <a:solidFill>
                      <a:srgbClr val="000000"/>
                    </a:solidFill>
                    <a:latin typeface="Verdana" charset="0"/>
                  </a:rPr>
                  <a:t>MF</a:t>
                </a:r>
                <a:r>
                  <a:rPr lang="zh-CN" altLang="en-US" dirty="0">
                    <a:solidFill>
                      <a:srgbClr val="000000"/>
                    </a:solidFill>
                    <a:latin typeface="Verdana" charset="0"/>
                  </a:rPr>
                  <a:t>的线性度和</a:t>
                </a:r>
                <a:r>
                  <a:rPr lang="en-US" altLang="zh-CN" dirty="0">
                    <a:solidFill>
                      <a:srgbClr val="000000"/>
                    </a:solidFill>
                    <a:latin typeface="Verdana" charset="0"/>
                  </a:rPr>
                  <a:t>DNNs</a:t>
                </a:r>
                <a:r>
                  <a:rPr lang="zh-CN" altLang="en-US" dirty="0">
                    <a:solidFill>
                      <a:srgbClr val="000000"/>
                    </a:solidFill>
                    <a:latin typeface="Verdana" charset="0"/>
                  </a:rPr>
                  <a:t>的非线性度，用以建模用户</a:t>
                </a:r>
                <a:r>
                  <a:rPr lang="en-US" altLang="zh-CN" dirty="0">
                    <a:solidFill>
                      <a:srgbClr val="000000"/>
                    </a:solidFill>
                    <a:latin typeface="Verdana" charset="0"/>
                  </a:rPr>
                  <a:t>-</a:t>
                </a:r>
                <a:r>
                  <a:rPr lang="zh-CN" altLang="en-US" dirty="0">
                    <a:solidFill>
                      <a:srgbClr val="000000"/>
                    </a:solidFill>
                    <a:latin typeface="Verdana" charset="0"/>
                  </a:rPr>
                  <a:t>项目之间的潜在结构。我们将这一模式称为</a:t>
                </a:r>
                <a:r>
                  <a:rPr lang="zh-CN" altLang="en-US" dirty="0" smtClean="0">
                    <a:solidFill>
                      <a:srgbClr val="000000"/>
                    </a:solidFill>
                    <a:latin typeface="Verdana" charset="0"/>
                  </a:rPr>
                  <a:t>“</a:t>
                </a:r>
                <a14:m>
                  <m:oMath xmlns:m="http://schemas.openxmlformats.org/officeDocument/2006/math">
                    <m:r>
                      <a:rPr lang="en-US" altLang="zh-CN" i="1" smtClean="0">
                        <a:solidFill>
                          <a:srgbClr val="000000"/>
                        </a:solidFill>
                        <a:latin typeface="Cambria Math" charset="0"/>
                      </a:rPr>
                      <m:t>𝑁𝑒𝑢𝑀𝐹</m:t>
                    </m:r>
                  </m:oMath>
                </a14:m>
                <a:r>
                  <a:rPr lang="en-US" altLang="zh-CN" dirty="0">
                    <a:solidFill>
                      <a:srgbClr val="000000"/>
                    </a:solidFill>
                    <a:latin typeface="Verdana" charset="0"/>
                  </a:rPr>
                  <a:t>”</a:t>
                </a:r>
                <a:endParaRPr lang="en-US" altLang="zh-CN" b="0" i="0" dirty="0">
                  <a:solidFill>
                    <a:srgbClr val="000000"/>
                  </a:solidFill>
                  <a:effectLst/>
                  <a:latin typeface="Verdana"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651164" y="4601335"/>
                <a:ext cx="9864436" cy="941861"/>
              </a:xfrm>
              <a:prstGeom prst="rect">
                <a:avLst/>
              </a:prstGeom>
              <a:blipFill rotWithShape="0">
                <a:blip r:embed="rId3"/>
                <a:stretch>
                  <a:fillRect l="-556" t="-4545" b="-97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7680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651164" y="507947"/>
            <a:ext cx="2022763" cy="7001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smtClean="0">
                <a:latin typeface="Mongolian Baiti" charset="-122"/>
                <a:ea typeface="Mongolian Baiti" charset="-122"/>
                <a:cs typeface="Mongolian Baiti" charset="-122"/>
              </a:rPr>
              <a:t>Tricks</a:t>
            </a:r>
            <a:endParaRPr lang="en-US" altLang="zh-CN" sz="3600" b="1" dirty="0">
              <a:latin typeface="Mongolian Baiti" charset="-122"/>
              <a:ea typeface="Mongolian Baiti" charset="-122"/>
              <a:cs typeface="Mongolian Baiti" charset="-122"/>
            </a:endParaRPr>
          </a:p>
        </p:txBody>
      </p:sp>
      <mc:AlternateContent xmlns:mc="http://schemas.openxmlformats.org/markup-compatibility/2006" xmlns:a14="http://schemas.microsoft.com/office/drawing/2010/main">
        <mc:Choice Requires="a14">
          <p:sp>
            <p:nvSpPr>
              <p:cNvPr id="2" name="矩形 1"/>
              <p:cNvSpPr/>
              <p:nvPr/>
            </p:nvSpPr>
            <p:spPr>
              <a:xfrm>
                <a:off x="651164" y="1401817"/>
                <a:ext cx="8880763" cy="923330"/>
              </a:xfrm>
              <a:prstGeom prst="rect">
                <a:avLst/>
              </a:prstGeom>
            </p:spPr>
            <p:txBody>
              <a:bodyPr wrap="square">
                <a:spAutoFit/>
              </a:bodyPr>
              <a:lstStyle/>
              <a:p>
                <a:r>
                  <a:rPr lang="zh-CN" altLang="en-US" dirty="0" smtClean="0">
                    <a:solidFill>
                      <a:srgbClr val="000000"/>
                    </a:solidFill>
                    <a:latin typeface="Verdana" charset="0"/>
                  </a:rPr>
                  <a:t>（</a:t>
                </a:r>
                <a:r>
                  <a:rPr lang="en-US" altLang="zh-CN" dirty="0" smtClean="0">
                    <a:solidFill>
                      <a:srgbClr val="000000"/>
                    </a:solidFill>
                    <a:latin typeface="Verdana" charset="0"/>
                  </a:rPr>
                  <a:t>1</a:t>
                </a:r>
                <a:r>
                  <a:rPr lang="zh-CN" altLang="en-US" dirty="0" smtClean="0">
                    <a:solidFill>
                      <a:srgbClr val="000000"/>
                    </a:solidFill>
                    <a:latin typeface="Verdana" charset="0"/>
                  </a:rPr>
                  <a:t>）首先</a:t>
                </a:r>
                <a:r>
                  <a:rPr lang="zh-CN" altLang="en-US" dirty="0">
                    <a:solidFill>
                      <a:srgbClr val="000000"/>
                    </a:solidFill>
                    <a:latin typeface="Verdana" charset="0"/>
                  </a:rPr>
                  <a:t>训练随机初始化的 </a:t>
                </a:r>
                <a:r>
                  <a:rPr lang="en-US" altLang="zh-CN" dirty="0">
                    <a:solidFill>
                      <a:srgbClr val="000000"/>
                    </a:solidFill>
                    <a:latin typeface="Verdana" charset="0"/>
                  </a:rPr>
                  <a:t>GMF </a:t>
                </a:r>
                <a:r>
                  <a:rPr lang="zh-CN" altLang="en-US" dirty="0">
                    <a:solidFill>
                      <a:srgbClr val="000000"/>
                    </a:solidFill>
                    <a:latin typeface="Verdana" charset="0"/>
                  </a:rPr>
                  <a:t>和 </a:t>
                </a:r>
                <a:r>
                  <a:rPr lang="en-US" altLang="zh-CN" dirty="0">
                    <a:solidFill>
                      <a:srgbClr val="000000"/>
                    </a:solidFill>
                    <a:latin typeface="Verdana" charset="0"/>
                  </a:rPr>
                  <a:t>MLP </a:t>
                </a:r>
                <a:r>
                  <a:rPr lang="zh-CN" altLang="en-US" dirty="0">
                    <a:solidFill>
                      <a:srgbClr val="000000"/>
                    </a:solidFill>
                    <a:latin typeface="Verdana" charset="0"/>
                  </a:rPr>
                  <a:t>直到模型收敛。然后，我们用它们的模型参数初始化 </a:t>
                </a:r>
                <a14:m>
                  <m:oMath xmlns:m="http://schemas.openxmlformats.org/officeDocument/2006/math">
                    <m:r>
                      <a:rPr lang="en-US" altLang="zh-CN" i="1" dirty="0" smtClean="0">
                        <a:solidFill>
                          <a:srgbClr val="000000"/>
                        </a:solidFill>
                        <a:latin typeface="Cambria Math" charset="0"/>
                      </a:rPr>
                      <m:t>𝑁𝑒𝑢𝑀𝐹</m:t>
                    </m:r>
                    <m:r>
                      <a:rPr lang="en-US" altLang="zh-CN" i="1" dirty="0">
                        <a:solidFill>
                          <a:srgbClr val="000000"/>
                        </a:solidFill>
                        <a:latin typeface="Cambria Math" charset="0"/>
                      </a:rPr>
                      <m:t> </m:t>
                    </m:r>
                  </m:oMath>
                </a14:m>
                <a:r>
                  <a:rPr lang="zh-CN" altLang="en-US" dirty="0">
                    <a:solidFill>
                      <a:srgbClr val="000000"/>
                    </a:solidFill>
                    <a:latin typeface="Verdana" charset="0"/>
                  </a:rPr>
                  <a:t>相应部分的参数。唯一的调整是在输出层，在那里我们将两者用权重连接起来：</a:t>
                </a:r>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651164" y="1401817"/>
                <a:ext cx="8880763" cy="923330"/>
              </a:xfrm>
              <a:prstGeom prst="rect">
                <a:avLst/>
              </a:prstGeom>
              <a:blipFill rotWithShape="0">
                <a:blip r:embed="rId2"/>
                <a:stretch>
                  <a:fillRect l="-618" t="-7947" r="-275" b="-19868"/>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4169641" y="2325147"/>
            <a:ext cx="2273300" cy="762000"/>
          </a:xfrm>
          <a:prstGeom prst="rect">
            <a:avLst/>
          </a:prstGeom>
        </p:spPr>
      </p:pic>
      <mc:AlternateContent xmlns:mc="http://schemas.openxmlformats.org/markup-compatibility/2006" xmlns:a14="http://schemas.microsoft.com/office/drawing/2010/main">
        <mc:Choice Requires="a14">
          <p:sp>
            <p:nvSpPr>
              <p:cNvPr id="6" name="矩形 5"/>
              <p:cNvSpPr/>
              <p:nvPr/>
            </p:nvSpPr>
            <p:spPr>
              <a:xfrm>
                <a:off x="651164" y="3563080"/>
                <a:ext cx="8880763" cy="669992"/>
              </a:xfrm>
              <a:prstGeom prst="rect">
                <a:avLst/>
              </a:prstGeom>
            </p:spPr>
            <p:txBody>
              <a:bodyPr wrap="square">
                <a:spAutoFit/>
              </a:bodyPr>
              <a:lstStyle/>
              <a:p>
                <a:r>
                  <a:rPr lang="zh-CN" altLang="en-US" dirty="0" smtClean="0">
                    <a:solidFill>
                      <a:srgbClr val="000000"/>
                    </a:solidFill>
                    <a:latin typeface="Verdana" charset="0"/>
                  </a:rPr>
                  <a:t>这里</a:t>
                </a:r>
                <a14:m>
                  <m:oMath xmlns:m="http://schemas.openxmlformats.org/officeDocument/2006/math">
                    <m:sSup>
                      <m:sSupPr>
                        <m:ctrlPr>
                          <a:rPr lang="en-US" altLang="zh-CN" i="1" smtClean="0">
                            <a:solidFill>
                              <a:srgbClr val="000000"/>
                            </a:solidFill>
                            <a:latin typeface="Cambria Math" charset="0"/>
                          </a:rPr>
                        </m:ctrlPr>
                      </m:sSupPr>
                      <m:e>
                        <m:r>
                          <a:rPr lang="en-US" altLang="zh-CN" b="0" i="1" smtClean="0">
                            <a:solidFill>
                              <a:srgbClr val="000000"/>
                            </a:solidFill>
                            <a:latin typeface="Cambria Math" charset="0"/>
                          </a:rPr>
                          <m:t>h</m:t>
                        </m:r>
                      </m:e>
                      <m:sup>
                        <m:r>
                          <a:rPr lang="en-US" altLang="zh-CN" b="0" i="1" smtClean="0">
                            <a:solidFill>
                              <a:srgbClr val="000000"/>
                            </a:solidFill>
                            <a:latin typeface="Cambria Math" charset="0"/>
                          </a:rPr>
                          <m:t>𝐺𝑀𝐹</m:t>
                        </m:r>
                      </m:sup>
                    </m:sSup>
                  </m:oMath>
                </a14:m>
                <a:r>
                  <a:rPr lang="zh-CN" altLang="en-US" dirty="0" smtClean="0">
                    <a:solidFill>
                      <a:srgbClr val="000000"/>
                    </a:solidFill>
                    <a:latin typeface="Verdana" charset="0"/>
                  </a:rPr>
                  <a:t>和</a:t>
                </a:r>
                <a14:m>
                  <m:oMath xmlns:m="http://schemas.openxmlformats.org/officeDocument/2006/math">
                    <m:sSup>
                      <m:sSupPr>
                        <m:ctrlPr>
                          <a:rPr lang="en-US" altLang="zh-CN" i="1">
                            <a:solidFill>
                              <a:srgbClr val="000000"/>
                            </a:solidFill>
                            <a:latin typeface="Cambria Math" charset="0"/>
                          </a:rPr>
                        </m:ctrlPr>
                      </m:sSupPr>
                      <m:e>
                        <m:r>
                          <a:rPr lang="en-US" altLang="zh-CN" i="1">
                            <a:solidFill>
                              <a:srgbClr val="000000"/>
                            </a:solidFill>
                            <a:latin typeface="Cambria Math" charset="0"/>
                          </a:rPr>
                          <m:t>h</m:t>
                        </m:r>
                      </m:e>
                      <m:sup>
                        <m:r>
                          <a:rPr lang="en-US" altLang="zh-CN" b="0" i="1" smtClean="0">
                            <a:solidFill>
                              <a:srgbClr val="000000"/>
                            </a:solidFill>
                            <a:latin typeface="Cambria Math" charset="0"/>
                          </a:rPr>
                          <m:t>𝑀𝐿𝑃</m:t>
                        </m:r>
                      </m:sup>
                    </m:sSup>
                  </m:oMath>
                </a14:m>
                <a:r>
                  <a:rPr lang="zh-CN" altLang="en-US" dirty="0">
                    <a:solidFill>
                      <a:srgbClr val="000000"/>
                    </a:solidFill>
                    <a:latin typeface="Verdana" charset="0"/>
                  </a:rPr>
                  <a:t>分别表示 </a:t>
                </a:r>
                <a:r>
                  <a:rPr lang="en-US" altLang="zh-CN" dirty="0">
                    <a:solidFill>
                      <a:srgbClr val="000000"/>
                    </a:solidFill>
                    <a:latin typeface="Verdana" charset="0"/>
                  </a:rPr>
                  <a:t>GMF </a:t>
                </a:r>
                <a:r>
                  <a:rPr lang="zh-CN" altLang="en-US" dirty="0">
                    <a:solidFill>
                      <a:srgbClr val="000000"/>
                    </a:solidFill>
                    <a:latin typeface="Verdana" charset="0"/>
                  </a:rPr>
                  <a:t>和 </a:t>
                </a:r>
                <a:r>
                  <a:rPr lang="en-US" altLang="zh-CN" dirty="0">
                    <a:solidFill>
                      <a:srgbClr val="000000"/>
                    </a:solidFill>
                    <a:latin typeface="Verdana" charset="0"/>
                  </a:rPr>
                  <a:t>MLP </a:t>
                </a:r>
                <a:r>
                  <a:rPr lang="zh-CN" altLang="en-US" dirty="0">
                    <a:solidFill>
                      <a:srgbClr val="000000"/>
                    </a:solidFill>
                    <a:latin typeface="Verdana" charset="0"/>
                  </a:rPr>
                  <a:t>模型预训练</a:t>
                </a:r>
                <a:r>
                  <a:rPr lang="zh-CN" altLang="en-US" dirty="0" smtClean="0">
                    <a:solidFill>
                      <a:srgbClr val="000000"/>
                    </a:solidFill>
                    <a:latin typeface="Verdana" charset="0"/>
                  </a:rPr>
                  <a:t>的</a:t>
                </a:r>
                <a14:m>
                  <m:oMath xmlns:m="http://schemas.openxmlformats.org/officeDocument/2006/math">
                    <m:r>
                      <a:rPr lang="en-US" altLang="zh-CN" b="0" i="1" smtClean="0">
                        <a:solidFill>
                          <a:srgbClr val="000000"/>
                        </a:solidFill>
                        <a:latin typeface="Cambria Math" charset="0"/>
                      </a:rPr>
                      <m:t>h</m:t>
                    </m:r>
                  </m:oMath>
                </a14:m>
                <a:r>
                  <a:rPr lang="zh-CN" altLang="en-US" dirty="0" smtClean="0">
                    <a:solidFill>
                      <a:srgbClr val="000000"/>
                    </a:solidFill>
                    <a:latin typeface="Verdana" charset="0"/>
                  </a:rPr>
                  <a:t>向量；</a:t>
                </a:r>
                <a14:m>
                  <m:oMath xmlns:m="http://schemas.openxmlformats.org/officeDocument/2006/math">
                    <m:r>
                      <a:rPr lang="zh-CN" altLang="en-US" i="1" smtClean="0">
                        <a:solidFill>
                          <a:srgbClr val="000000"/>
                        </a:solidFill>
                        <a:latin typeface="Cambria Math" charset="0"/>
                        <a:ea typeface="Cambria Math" charset="0"/>
                        <a:cs typeface="Cambria Math" charset="0"/>
                      </a:rPr>
                      <m:t>𝛼</m:t>
                    </m:r>
                  </m:oMath>
                </a14:m>
                <a:r>
                  <a:rPr lang="zh-CN" altLang="en-US" dirty="0">
                    <a:solidFill>
                      <a:srgbClr val="000000"/>
                    </a:solidFill>
                    <a:latin typeface="Verdana" charset="0"/>
                  </a:rPr>
                  <a:t>是一个超参数，用来权衡两个预</a:t>
                </a:r>
                <a:r>
                  <a:rPr lang="zh-CN" altLang="en-US" dirty="0" smtClean="0">
                    <a:solidFill>
                      <a:srgbClr val="000000"/>
                    </a:solidFill>
                    <a:latin typeface="Verdana" charset="0"/>
                  </a:rPr>
                  <a:t>训练模型的比重。</a:t>
                </a:r>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651164" y="3563080"/>
                <a:ext cx="8880763" cy="669992"/>
              </a:xfrm>
              <a:prstGeom prst="rect">
                <a:avLst/>
              </a:prstGeom>
              <a:blipFill rotWithShape="0">
                <a:blip r:embed="rId4"/>
                <a:stretch>
                  <a:fillRect l="-618" t="-6364" b="-7273"/>
                </a:stretch>
              </a:blipFill>
            </p:spPr>
            <p:txBody>
              <a:bodyPr/>
              <a:lstStyle/>
              <a:p>
                <a:r>
                  <a:rPr lang="zh-CN" altLang="en-US">
                    <a:noFill/>
                  </a:rPr>
                  <a:t> </a:t>
                </a:r>
              </a:p>
            </p:txBody>
          </p:sp>
        </mc:Fallback>
      </mc:AlternateContent>
      <p:sp>
        <p:nvSpPr>
          <p:cNvPr id="7" name="矩形 6"/>
          <p:cNvSpPr/>
          <p:nvPr/>
        </p:nvSpPr>
        <p:spPr>
          <a:xfrm>
            <a:off x="651164" y="4893117"/>
            <a:ext cx="8756072" cy="923330"/>
          </a:xfrm>
          <a:prstGeom prst="rect">
            <a:avLst/>
          </a:prstGeom>
        </p:spPr>
        <p:txBody>
          <a:bodyPr wrap="square">
            <a:spAutoFit/>
          </a:bodyPr>
          <a:lstStyle/>
          <a:p>
            <a:pPr>
              <a:lnSpc>
                <a:spcPct val="150000"/>
              </a:lnSpc>
            </a:pPr>
            <a:r>
              <a:rPr lang="zh-CN" altLang="en-US" dirty="0" smtClean="0">
                <a:solidFill>
                  <a:srgbClr val="000000"/>
                </a:solidFill>
                <a:latin typeface="Verdana" charset="0"/>
              </a:rPr>
              <a:t>（</a:t>
            </a:r>
            <a:r>
              <a:rPr lang="en-US" altLang="zh-CN" dirty="0" smtClean="0">
                <a:solidFill>
                  <a:srgbClr val="000000"/>
                </a:solidFill>
                <a:latin typeface="Verdana" charset="0"/>
              </a:rPr>
              <a:t>2</a:t>
            </a:r>
            <a:r>
              <a:rPr lang="zh-CN" altLang="en-US" dirty="0" smtClean="0">
                <a:solidFill>
                  <a:srgbClr val="000000"/>
                </a:solidFill>
                <a:latin typeface="Verdana" charset="0"/>
              </a:rPr>
              <a:t>）采用</a:t>
            </a:r>
            <a:r>
              <a:rPr lang="zh-CN" altLang="en-US" dirty="0">
                <a:solidFill>
                  <a:srgbClr val="000000"/>
                </a:solidFill>
                <a:latin typeface="Verdana" charset="0"/>
              </a:rPr>
              <a:t>自适应矩估计（</a:t>
            </a:r>
            <a:r>
              <a:rPr lang="en-US" altLang="zh-CN" dirty="0">
                <a:solidFill>
                  <a:srgbClr val="000000"/>
                </a:solidFill>
                <a:latin typeface="Verdana" charset="0"/>
              </a:rPr>
              <a:t>Adam</a:t>
            </a:r>
            <a:r>
              <a:rPr lang="zh-CN" altLang="en-US" dirty="0">
                <a:solidFill>
                  <a:srgbClr val="000000"/>
                </a:solidFill>
                <a:latin typeface="Verdana" charset="0"/>
              </a:rPr>
              <a:t>，</a:t>
            </a:r>
            <a:r>
              <a:rPr lang="en-US" altLang="zh-CN" dirty="0">
                <a:solidFill>
                  <a:srgbClr val="000000"/>
                </a:solidFill>
                <a:latin typeface="Verdana" charset="0"/>
              </a:rPr>
              <a:t>Adaptive Moment </a:t>
            </a:r>
            <a:r>
              <a:rPr lang="en-US" altLang="zh-CN" dirty="0" smtClean="0">
                <a:solidFill>
                  <a:srgbClr val="000000"/>
                </a:solidFill>
                <a:latin typeface="Verdana" charset="0"/>
              </a:rPr>
              <a:t>Estimation)</a:t>
            </a:r>
            <a:r>
              <a:rPr lang="zh-CN" altLang="en-US" dirty="0" smtClean="0">
                <a:solidFill>
                  <a:srgbClr val="000000"/>
                </a:solidFill>
                <a:latin typeface="Verdana" charset="0"/>
              </a:rPr>
              <a:t>，它</a:t>
            </a:r>
            <a:r>
              <a:rPr lang="zh-CN" altLang="en-US" dirty="0">
                <a:solidFill>
                  <a:srgbClr val="000000"/>
                </a:solidFill>
                <a:latin typeface="Verdana" charset="0"/>
              </a:rPr>
              <a:t>通过对不频繁的参数进行频繁和更大幅度的更新来适应每个参数的学习速率。</a:t>
            </a:r>
            <a:endParaRPr lang="zh-CN" altLang="en-US" dirty="0"/>
          </a:p>
        </p:txBody>
      </p:sp>
    </p:spTree>
    <p:extLst>
      <p:ext uri="{BB962C8B-B14F-4D97-AF65-F5344CB8AC3E}">
        <p14:creationId xmlns:p14="http://schemas.microsoft.com/office/powerpoint/2010/main" val="5987946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1" y="1636856"/>
            <a:ext cx="11831781" cy="1168545"/>
          </a:xfrm>
        </p:spPr>
        <p:txBody>
          <a:bodyPr>
            <a:normAutofit/>
          </a:bodyPr>
          <a:lstStyle/>
          <a:p>
            <a:r>
              <a:rPr lang="en-US" altLang="zh-CN" sz="4800" b="1" dirty="0" smtClean="0">
                <a:latin typeface="Mongolian Baiti" charset="-122"/>
                <a:ea typeface="Mongolian Baiti" charset="-122"/>
                <a:cs typeface="Mongolian Baiti" charset="-122"/>
              </a:rPr>
              <a:t>Self-Attentive </a:t>
            </a:r>
            <a:r>
              <a:rPr lang="en-US" altLang="zh-CN" sz="4800" b="1" dirty="0">
                <a:latin typeface="Mongolian Baiti" charset="-122"/>
                <a:ea typeface="Mongolian Baiti" charset="-122"/>
                <a:cs typeface="Mongolian Baiti" charset="-122"/>
              </a:rPr>
              <a:t>Neural Collaborative Filtering </a:t>
            </a:r>
          </a:p>
        </p:txBody>
      </p:sp>
      <p:sp>
        <p:nvSpPr>
          <p:cNvPr id="3" name="副标题 2"/>
          <p:cNvSpPr>
            <a:spLocks noGrp="1"/>
          </p:cNvSpPr>
          <p:nvPr>
            <p:ph type="subTitle" idx="1"/>
          </p:nvPr>
        </p:nvSpPr>
        <p:spPr>
          <a:xfrm>
            <a:off x="2126673" y="3685165"/>
            <a:ext cx="7883236" cy="1655762"/>
          </a:xfrm>
        </p:spPr>
        <p:txBody>
          <a:bodyPr>
            <a:normAutofit/>
          </a:bodyPr>
          <a:lstStyle/>
          <a:p>
            <a:r>
              <a:rPr lang="en-US" altLang="zh-CN" dirty="0">
                <a:latin typeface="Mongolian Baiti" charset="-122"/>
                <a:ea typeface="Mongolian Baiti" charset="-122"/>
                <a:cs typeface="Mongolian Baiti" charset="-122"/>
              </a:rPr>
              <a:t>Yi Tay</a:t>
            </a:r>
            <a:br>
              <a:rPr lang="en-US" altLang="zh-CN" dirty="0">
                <a:latin typeface="Mongolian Baiti" charset="-122"/>
                <a:ea typeface="Mongolian Baiti" charset="-122"/>
                <a:cs typeface="Mongolian Baiti" charset="-122"/>
              </a:rPr>
            </a:br>
            <a:r>
              <a:rPr lang="en-US" altLang="zh-CN" dirty="0">
                <a:latin typeface="Mongolian Baiti" charset="-122"/>
                <a:ea typeface="Mongolian Baiti" charset="-122"/>
                <a:cs typeface="Mongolian Baiti" charset="-122"/>
              </a:rPr>
              <a:t>Nanyang Technological University </a:t>
            </a:r>
            <a:endParaRPr lang="en-US" altLang="zh-CN" dirty="0" smtClean="0">
              <a:latin typeface="Mongolian Baiti" charset="-122"/>
              <a:ea typeface="Mongolian Baiti" charset="-122"/>
              <a:cs typeface="Mongolian Baiti" charset="-122"/>
            </a:endParaRPr>
          </a:p>
          <a:p>
            <a:r>
              <a:rPr lang="en-US" altLang="zh-CN" dirty="0" smtClean="0">
                <a:latin typeface="Mongolian Baiti" charset="-122"/>
                <a:ea typeface="Mongolian Baiti" charset="-122"/>
                <a:cs typeface="Mongolian Baiti" charset="-122"/>
              </a:rPr>
              <a:t>ytay017@e.ntu.edu.sg </a:t>
            </a:r>
            <a:endParaRPr lang="en-US" altLang="zh-CN" dirty="0">
              <a:latin typeface="Mongolian Baiti" charset="-122"/>
              <a:ea typeface="Mongolian Baiti" charset="-122"/>
              <a:cs typeface="Mongolian Baiti" charset="-122"/>
            </a:endParaRPr>
          </a:p>
        </p:txBody>
      </p:sp>
      <p:sp>
        <p:nvSpPr>
          <p:cNvPr id="4" name="文本框 3"/>
          <p:cNvSpPr txBox="1"/>
          <p:nvPr/>
        </p:nvSpPr>
        <p:spPr>
          <a:xfrm>
            <a:off x="8575964" y="5943600"/>
            <a:ext cx="3408218" cy="400110"/>
          </a:xfrm>
          <a:prstGeom prst="rect">
            <a:avLst/>
          </a:prstGeom>
          <a:noFill/>
        </p:spPr>
        <p:txBody>
          <a:bodyPr wrap="square" rtlCol="0">
            <a:spAutoFit/>
          </a:bodyPr>
          <a:lstStyle/>
          <a:p>
            <a:r>
              <a:rPr lang="en-US" altLang="zh-CN" sz="2000" b="1" i="1"/>
              <a:t>Submitted on 17 Jun 2018</a:t>
            </a:r>
            <a:endParaRPr kumimoji="1" lang="zh-CN" altLang="en-US" sz="2000" b="1" dirty="0">
              <a:latin typeface="Mongolian Baiti" charset="-122"/>
              <a:ea typeface="Mongolian Baiti" charset="-122"/>
              <a:cs typeface="Mongolian Baiti" charset="-122"/>
            </a:endParaRPr>
          </a:p>
        </p:txBody>
      </p:sp>
    </p:spTree>
    <p:extLst>
      <p:ext uri="{BB962C8B-B14F-4D97-AF65-F5344CB8AC3E}">
        <p14:creationId xmlns:p14="http://schemas.microsoft.com/office/powerpoint/2010/main" val="19867334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651164" y="507947"/>
            <a:ext cx="2022763" cy="7001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smtClean="0">
                <a:latin typeface="Mongolian Baiti" charset="-122"/>
                <a:ea typeface="Mongolian Baiti" charset="-122"/>
                <a:cs typeface="Mongolian Baiti" charset="-122"/>
              </a:rPr>
              <a:t>Attention</a:t>
            </a:r>
            <a:endParaRPr lang="en-US" altLang="zh-CN" sz="3600" b="1" dirty="0">
              <a:latin typeface="Mongolian Baiti" charset="-122"/>
              <a:ea typeface="Mongolian Baiti" charset="-122"/>
              <a:cs typeface="Mongolian Baiti" charset="-122"/>
            </a:endParaRPr>
          </a:p>
        </p:txBody>
      </p:sp>
      <p:pic>
        <p:nvPicPr>
          <p:cNvPr id="2" name="图片 1"/>
          <p:cNvPicPr>
            <a:picLocks noChangeAspect="1"/>
          </p:cNvPicPr>
          <p:nvPr/>
        </p:nvPicPr>
        <p:blipFill>
          <a:blip r:embed="rId2"/>
          <a:stretch>
            <a:fillRect/>
          </a:stretch>
        </p:blipFill>
        <p:spPr>
          <a:xfrm>
            <a:off x="820305" y="1305069"/>
            <a:ext cx="6921500" cy="4991100"/>
          </a:xfrm>
          <a:prstGeom prst="rect">
            <a:avLst/>
          </a:prstGeom>
        </p:spPr>
      </p:pic>
      <p:sp>
        <p:nvSpPr>
          <p:cNvPr id="5" name="矩形 4"/>
          <p:cNvSpPr/>
          <p:nvPr/>
        </p:nvSpPr>
        <p:spPr>
          <a:xfrm>
            <a:off x="7980218" y="1540597"/>
            <a:ext cx="3879273" cy="4247317"/>
          </a:xfrm>
          <a:prstGeom prst="rect">
            <a:avLst/>
          </a:prstGeom>
        </p:spPr>
        <p:txBody>
          <a:bodyPr wrap="square">
            <a:spAutoFit/>
          </a:bodyPr>
          <a:lstStyle/>
          <a:p>
            <a:pPr indent="457200"/>
            <a:r>
              <a:rPr lang="zh-CN" altLang="en-US" dirty="0">
                <a:solidFill>
                  <a:srgbClr val="3F3F3F"/>
                </a:solidFill>
                <a:latin typeface="+mn-ea"/>
              </a:rPr>
              <a:t>视觉注意力机制是人类视觉所特有的大脑信号处理机制。人类视觉通过快速扫描全局图像，获得需要重点关注的目标区域，也就是一般所说的注意力焦点，而后对这一区域投入更多注意力资源，以获取更多所需要关注目标的细节信息，而抑制其他无用信息</a:t>
            </a:r>
            <a:r>
              <a:rPr lang="zh-CN" altLang="en-US" dirty="0" smtClean="0">
                <a:solidFill>
                  <a:srgbClr val="3F3F3F"/>
                </a:solidFill>
                <a:latin typeface="+mn-ea"/>
              </a:rPr>
              <a:t>。</a:t>
            </a:r>
            <a:endParaRPr lang="en-US" altLang="zh-CN" dirty="0" smtClean="0">
              <a:solidFill>
                <a:srgbClr val="3F3F3F"/>
              </a:solidFill>
              <a:latin typeface="+mn-ea"/>
            </a:endParaRPr>
          </a:p>
          <a:p>
            <a:pPr indent="457200"/>
            <a:r>
              <a:rPr lang="zh-CN" altLang="en-US" dirty="0" smtClean="0">
                <a:latin typeface="+mn-ea"/>
              </a:rPr>
              <a:t>左图形象化</a:t>
            </a:r>
            <a:r>
              <a:rPr lang="zh-CN" altLang="en-US" dirty="0">
                <a:latin typeface="+mn-ea"/>
              </a:rPr>
              <a:t>展示了人类在看到一副图像时是如何高效分配有限的注意力资源的，其中红色区域表明视觉系统更关注的目标，很明显对于</a:t>
            </a:r>
            <a:r>
              <a:rPr lang="zh-CN" altLang="en-US" dirty="0" smtClean="0">
                <a:latin typeface="+mn-ea"/>
              </a:rPr>
              <a:t>图中所</a:t>
            </a:r>
            <a:r>
              <a:rPr lang="zh-CN" altLang="en-US" dirty="0">
                <a:latin typeface="+mn-ea"/>
              </a:rPr>
              <a:t>示的场景，人们会把注意力更多投入到人的脸部，文本的标题以及文章首句等位置。</a:t>
            </a:r>
            <a:endParaRPr lang="zh-CN" altLang="en-US" dirty="0">
              <a:latin typeface="+mn-ea"/>
            </a:endParaRPr>
          </a:p>
        </p:txBody>
      </p:sp>
    </p:spTree>
    <p:extLst>
      <p:ext uri="{BB962C8B-B14F-4D97-AF65-F5344CB8AC3E}">
        <p14:creationId xmlns:p14="http://schemas.microsoft.com/office/powerpoint/2010/main" val="10871386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51164" y="507947"/>
            <a:ext cx="5749636" cy="7001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smtClean="0">
                <a:latin typeface="Mongolian Baiti" charset="-122"/>
                <a:ea typeface="Mongolian Baiti" charset="-122"/>
                <a:cs typeface="Mongolian Baiti" charset="-122"/>
              </a:rPr>
              <a:t>Attention</a:t>
            </a:r>
            <a:r>
              <a:rPr lang="zh-CN" altLang="en-US" sz="3600" b="1" dirty="0" smtClean="0">
                <a:latin typeface="Mongolian Baiti" charset="-122"/>
                <a:ea typeface="Mongolian Baiti" charset="-122"/>
                <a:cs typeface="Mongolian Baiti" charset="-122"/>
              </a:rPr>
              <a:t>：</a:t>
            </a:r>
            <a:r>
              <a:rPr lang="en-US" altLang="zh-CN" sz="3600" b="1" dirty="0" smtClean="0">
                <a:latin typeface="Mongolian Baiti" charset="-122"/>
                <a:ea typeface="Mongolian Baiti" charset="-122"/>
                <a:cs typeface="Mongolian Baiti" charset="-122"/>
              </a:rPr>
              <a:t>Encoder-Decoder</a:t>
            </a:r>
            <a:endParaRPr lang="en-US" altLang="zh-CN" sz="3600" b="1" dirty="0">
              <a:latin typeface="Mongolian Baiti" charset="-122"/>
              <a:ea typeface="Mongolian Baiti" charset="-122"/>
              <a:cs typeface="Mongolian Baiti" charset="-122"/>
            </a:endParaRPr>
          </a:p>
        </p:txBody>
      </p:sp>
      <p:pic>
        <p:nvPicPr>
          <p:cNvPr id="5" name="图片 4"/>
          <p:cNvPicPr>
            <a:picLocks noChangeAspect="1"/>
          </p:cNvPicPr>
          <p:nvPr/>
        </p:nvPicPr>
        <p:blipFill>
          <a:blip r:embed="rId2"/>
          <a:stretch>
            <a:fillRect/>
          </a:stretch>
        </p:blipFill>
        <p:spPr>
          <a:xfrm>
            <a:off x="2971800" y="1119808"/>
            <a:ext cx="6857999" cy="2685040"/>
          </a:xfrm>
          <a:prstGeom prst="rect">
            <a:avLst/>
          </a:prstGeom>
        </p:spPr>
      </p:pic>
      <p:sp>
        <p:nvSpPr>
          <p:cNvPr id="6" name="矩形 5"/>
          <p:cNvSpPr/>
          <p:nvPr/>
        </p:nvSpPr>
        <p:spPr>
          <a:xfrm>
            <a:off x="651164" y="3905848"/>
            <a:ext cx="10889672" cy="1200329"/>
          </a:xfrm>
          <a:prstGeom prst="rect">
            <a:avLst/>
          </a:prstGeom>
        </p:spPr>
        <p:txBody>
          <a:bodyPr wrap="square">
            <a:spAutoFit/>
          </a:bodyPr>
          <a:lstStyle/>
          <a:p>
            <a:r>
              <a:rPr lang="zh-CN" altLang="en-US" dirty="0">
                <a:solidFill>
                  <a:srgbClr val="3F3F3F"/>
                </a:solidFill>
                <a:latin typeface="-apple-system-font" charset="0"/>
              </a:rPr>
              <a:t>文本处理领域的</a:t>
            </a:r>
            <a:r>
              <a:rPr lang="en-US" altLang="zh-CN" dirty="0">
                <a:solidFill>
                  <a:srgbClr val="3F3F3F"/>
                </a:solidFill>
                <a:latin typeface="-apple-system-font" charset="0"/>
              </a:rPr>
              <a:t>Encoder-Decoder</a:t>
            </a:r>
            <a:r>
              <a:rPr lang="zh-CN" altLang="en-US" dirty="0">
                <a:solidFill>
                  <a:srgbClr val="3F3F3F"/>
                </a:solidFill>
                <a:latin typeface="-apple-system-font" charset="0"/>
              </a:rPr>
              <a:t>框架可以这么直观地去理解：可以把它看作适合处理由一个句子（或篇章）生成另外一个句子（或篇章）的通用处理模型。对于句子对</a:t>
            </a:r>
            <a:r>
              <a:rPr lang="en-US" altLang="zh-CN" dirty="0">
                <a:solidFill>
                  <a:srgbClr val="3F3F3F"/>
                </a:solidFill>
                <a:latin typeface="-apple-system-font" charset="0"/>
              </a:rPr>
              <a:t>&lt;</a:t>
            </a:r>
            <a:r>
              <a:rPr lang="en-US" altLang="zh-CN" dirty="0" smtClean="0">
                <a:solidFill>
                  <a:srgbClr val="3F3F3F"/>
                </a:solidFill>
                <a:latin typeface="-apple-system-font" charset="0"/>
              </a:rPr>
              <a:t>Source</a:t>
            </a:r>
            <a:r>
              <a:rPr lang="zh-CN" altLang="en-US" dirty="0" smtClean="0">
                <a:solidFill>
                  <a:srgbClr val="3F3F3F"/>
                </a:solidFill>
                <a:latin typeface="-apple-system-font" charset="0"/>
              </a:rPr>
              <a:t>，</a:t>
            </a:r>
            <a:r>
              <a:rPr lang="en-US" altLang="zh-CN" dirty="0" smtClean="0">
                <a:solidFill>
                  <a:srgbClr val="3F3F3F"/>
                </a:solidFill>
                <a:latin typeface="-apple-system-font" charset="0"/>
              </a:rPr>
              <a:t>Target</a:t>
            </a:r>
            <a:r>
              <a:rPr lang="en-US" altLang="zh-CN" dirty="0">
                <a:solidFill>
                  <a:srgbClr val="3F3F3F"/>
                </a:solidFill>
                <a:latin typeface="-apple-system-font" charset="0"/>
              </a:rPr>
              <a:t>&gt;</a:t>
            </a:r>
            <a:r>
              <a:rPr lang="zh-CN" altLang="en-US" dirty="0">
                <a:solidFill>
                  <a:srgbClr val="3F3F3F"/>
                </a:solidFill>
                <a:latin typeface="-apple-system-font" charset="0"/>
              </a:rPr>
              <a:t>，我们的目标是给定输入句子</a:t>
            </a:r>
            <a:r>
              <a:rPr lang="en-US" altLang="zh-CN" dirty="0">
                <a:solidFill>
                  <a:srgbClr val="3F3F3F"/>
                </a:solidFill>
                <a:latin typeface="-apple-system-font" charset="0"/>
              </a:rPr>
              <a:t>Source</a:t>
            </a:r>
            <a:r>
              <a:rPr lang="zh-CN" altLang="en-US" dirty="0">
                <a:solidFill>
                  <a:srgbClr val="3F3F3F"/>
                </a:solidFill>
                <a:latin typeface="-apple-system-font" charset="0"/>
              </a:rPr>
              <a:t>，期待通过</a:t>
            </a:r>
            <a:r>
              <a:rPr lang="en-US" altLang="zh-CN" dirty="0">
                <a:solidFill>
                  <a:srgbClr val="3F3F3F"/>
                </a:solidFill>
                <a:latin typeface="-apple-system-font" charset="0"/>
              </a:rPr>
              <a:t>Encoder-Decoder</a:t>
            </a:r>
            <a:r>
              <a:rPr lang="zh-CN" altLang="en-US" dirty="0">
                <a:solidFill>
                  <a:srgbClr val="3F3F3F"/>
                </a:solidFill>
                <a:latin typeface="-apple-system-font" charset="0"/>
              </a:rPr>
              <a:t>框架来生成目标句子</a:t>
            </a:r>
            <a:r>
              <a:rPr lang="en-US" altLang="zh-CN" dirty="0">
                <a:solidFill>
                  <a:srgbClr val="3F3F3F"/>
                </a:solidFill>
                <a:latin typeface="-apple-system-font" charset="0"/>
              </a:rPr>
              <a:t>Target</a:t>
            </a:r>
            <a:r>
              <a:rPr lang="zh-CN" altLang="en-US" dirty="0">
                <a:solidFill>
                  <a:srgbClr val="3F3F3F"/>
                </a:solidFill>
                <a:latin typeface="-apple-system-font" charset="0"/>
              </a:rPr>
              <a:t>。</a:t>
            </a:r>
            <a:r>
              <a:rPr lang="en-US" altLang="zh-CN" dirty="0">
                <a:solidFill>
                  <a:srgbClr val="3F3F3F"/>
                </a:solidFill>
                <a:latin typeface="-apple-system-font" charset="0"/>
              </a:rPr>
              <a:t>Source</a:t>
            </a:r>
            <a:r>
              <a:rPr lang="zh-CN" altLang="en-US" dirty="0">
                <a:solidFill>
                  <a:srgbClr val="3F3F3F"/>
                </a:solidFill>
                <a:latin typeface="-apple-system-font" charset="0"/>
              </a:rPr>
              <a:t>和</a:t>
            </a:r>
            <a:r>
              <a:rPr lang="en-US" altLang="zh-CN" dirty="0">
                <a:solidFill>
                  <a:srgbClr val="3F3F3F"/>
                </a:solidFill>
                <a:latin typeface="-apple-system-font" charset="0"/>
              </a:rPr>
              <a:t>Target</a:t>
            </a:r>
            <a:r>
              <a:rPr lang="zh-CN" altLang="en-US" dirty="0">
                <a:solidFill>
                  <a:srgbClr val="3F3F3F"/>
                </a:solidFill>
                <a:latin typeface="-apple-system-font" charset="0"/>
              </a:rPr>
              <a:t>可以是同一种语言，也可以是两种不同的语言。而</a:t>
            </a:r>
            <a:r>
              <a:rPr lang="en-US" altLang="zh-CN" dirty="0">
                <a:solidFill>
                  <a:srgbClr val="3F3F3F"/>
                </a:solidFill>
                <a:latin typeface="-apple-system-font" charset="0"/>
              </a:rPr>
              <a:t>Source</a:t>
            </a:r>
            <a:r>
              <a:rPr lang="zh-CN" altLang="en-US" dirty="0">
                <a:solidFill>
                  <a:srgbClr val="3F3F3F"/>
                </a:solidFill>
                <a:latin typeface="-apple-system-font" charset="0"/>
              </a:rPr>
              <a:t>和</a:t>
            </a:r>
            <a:r>
              <a:rPr lang="en-US" altLang="zh-CN" dirty="0">
                <a:solidFill>
                  <a:srgbClr val="3F3F3F"/>
                </a:solidFill>
                <a:latin typeface="-apple-system-font" charset="0"/>
              </a:rPr>
              <a:t>Target</a:t>
            </a:r>
            <a:r>
              <a:rPr lang="zh-CN" altLang="en-US" dirty="0">
                <a:solidFill>
                  <a:srgbClr val="3F3F3F"/>
                </a:solidFill>
                <a:latin typeface="-apple-system-font" charset="0"/>
              </a:rPr>
              <a:t>分别由各自的单词序列构成：</a:t>
            </a:r>
            <a:endParaRPr lang="zh-CN" altLang="en-US" dirty="0"/>
          </a:p>
        </p:txBody>
      </p:sp>
      <p:pic>
        <p:nvPicPr>
          <p:cNvPr id="7" name="图片 6"/>
          <p:cNvPicPr>
            <a:picLocks noChangeAspect="1"/>
          </p:cNvPicPr>
          <p:nvPr/>
        </p:nvPicPr>
        <p:blipFill>
          <a:blip r:embed="rId3"/>
          <a:stretch>
            <a:fillRect/>
          </a:stretch>
        </p:blipFill>
        <p:spPr>
          <a:xfrm>
            <a:off x="4857750" y="5106177"/>
            <a:ext cx="2476500" cy="673100"/>
          </a:xfrm>
          <a:prstGeom prst="rect">
            <a:avLst/>
          </a:prstGeom>
        </p:spPr>
      </p:pic>
      <p:sp>
        <p:nvSpPr>
          <p:cNvPr id="8" name="矩形 7"/>
          <p:cNvSpPr/>
          <p:nvPr/>
        </p:nvSpPr>
        <p:spPr>
          <a:xfrm>
            <a:off x="651164" y="5779277"/>
            <a:ext cx="10557163" cy="369332"/>
          </a:xfrm>
          <a:prstGeom prst="rect">
            <a:avLst/>
          </a:prstGeom>
        </p:spPr>
        <p:txBody>
          <a:bodyPr wrap="square">
            <a:spAutoFit/>
          </a:bodyPr>
          <a:lstStyle/>
          <a:p>
            <a:r>
              <a:rPr lang="en-US" altLang="zh-CN" dirty="0">
                <a:solidFill>
                  <a:srgbClr val="3F3F3F"/>
                </a:solidFill>
                <a:latin typeface="-apple-system-font" charset="0"/>
              </a:rPr>
              <a:t>Encoder</a:t>
            </a:r>
            <a:r>
              <a:rPr lang="zh-CN" altLang="en-US" dirty="0">
                <a:solidFill>
                  <a:srgbClr val="3F3F3F"/>
                </a:solidFill>
                <a:latin typeface="-apple-system-font" charset="0"/>
              </a:rPr>
              <a:t>顾名思义就是对输入句子</a:t>
            </a:r>
            <a:r>
              <a:rPr lang="en-US" altLang="zh-CN" dirty="0">
                <a:solidFill>
                  <a:srgbClr val="3F3F3F"/>
                </a:solidFill>
                <a:latin typeface="-apple-system-font" charset="0"/>
              </a:rPr>
              <a:t>Source</a:t>
            </a:r>
            <a:r>
              <a:rPr lang="zh-CN" altLang="en-US" dirty="0">
                <a:solidFill>
                  <a:srgbClr val="3F3F3F"/>
                </a:solidFill>
                <a:latin typeface="-apple-system-font" charset="0"/>
              </a:rPr>
              <a:t>进行编码，将输入句子通过非线性变换转化为中间语义表示</a:t>
            </a:r>
            <a:r>
              <a:rPr lang="en-US" altLang="zh-CN" dirty="0">
                <a:solidFill>
                  <a:srgbClr val="3F3F3F"/>
                </a:solidFill>
                <a:latin typeface="-apple-system-font" charset="0"/>
              </a:rPr>
              <a:t>C</a:t>
            </a:r>
            <a:r>
              <a:rPr lang="zh-CN" altLang="en-US" dirty="0">
                <a:solidFill>
                  <a:srgbClr val="3F3F3F"/>
                </a:solidFill>
                <a:latin typeface="-apple-system-font" charset="0"/>
              </a:rPr>
              <a:t>：</a:t>
            </a:r>
            <a:endParaRPr lang="zh-CN" altLang="en-US" dirty="0"/>
          </a:p>
        </p:txBody>
      </p:sp>
      <p:pic>
        <p:nvPicPr>
          <p:cNvPr id="9" name="图片 8"/>
          <p:cNvPicPr>
            <a:picLocks noChangeAspect="1"/>
          </p:cNvPicPr>
          <p:nvPr/>
        </p:nvPicPr>
        <p:blipFill>
          <a:blip r:embed="rId4"/>
          <a:stretch>
            <a:fillRect/>
          </a:stretch>
        </p:blipFill>
        <p:spPr>
          <a:xfrm>
            <a:off x="4945495" y="6148609"/>
            <a:ext cx="1968500" cy="368300"/>
          </a:xfrm>
          <a:prstGeom prst="rect">
            <a:avLst/>
          </a:prstGeom>
        </p:spPr>
      </p:pic>
    </p:spTree>
    <p:extLst>
      <p:ext uri="{BB962C8B-B14F-4D97-AF65-F5344CB8AC3E}">
        <p14:creationId xmlns:p14="http://schemas.microsoft.com/office/powerpoint/2010/main" val="439517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51164" y="507947"/>
            <a:ext cx="5749636" cy="7001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smtClean="0">
                <a:latin typeface="Mongolian Baiti" charset="-122"/>
                <a:ea typeface="Mongolian Baiti" charset="-122"/>
                <a:cs typeface="Mongolian Baiti" charset="-122"/>
              </a:rPr>
              <a:t>Attention</a:t>
            </a:r>
            <a:r>
              <a:rPr lang="zh-CN" altLang="en-US" sz="3600" b="1" dirty="0" smtClean="0">
                <a:latin typeface="Mongolian Baiti" charset="-122"/>
                <a:ea typeface="Mongolian Baiti" charset="-122"/>
                <a:cs typeface="Mongolian Baiti" charset="-122"/>
              </a:rPr>
              <a:t>：</a:t>
            </a:r>
            <a:r>
              <a:rPr lang="en-US" altLang="zh-CN" sz="3600" b="1" dirty="0" smtClean="0">
                <a:latin typeface="Mongolian Baiti" charset="-122"/>
                <a:ea typeface="Mongolian Baiti" charset="-122"/>
                <a:cs typeface="Mongolian Baiti" charset="-122"/>
              </a:rPr>
              <a:t>Encoder-Decoder</a:t>
            </a:r>
            <a:endParaRPr lang="en-US" altLang="zh-CN" sz="3600" b="1" dirty="0">
              <a:latin typeface="Mongolian Baiti" charset="-122"/>
              <a:ea typeface="Mongolian Baiti" charset="-122"/>
              <a:cs typeface="Mongolian Baiti" charset="-122"/>
            </a:endParaRPr>
          </a:p>
        </p:txBody>
      </p:sp>
      <p:pic>
        <p:nvPicPr>
          <p:cNvPr id="5" name="图片 4"/>
          <p:cNvPicPr>
            <a:picLocks noChangeAspect="1"/>
          </p:cNvPicPr>
          <p:nvPr/>
        </p:nvPicPr>
        <p:blipFill>
          <a:blip r:embed="rId2"/>
          <a:stretch>
            <a:fillRect/>
          </a:stretch>
        </p:blipFill>
        <p:spPr>
          <a:xfrm>
            <a:off x="2971800" y="1119808"/>
            <a:ext cx="6857999" cy="2685040"/>
          </a:xfrm>
          <a:prstGeom prst="rect">
            <a:avLst/>
          </a:prstGeom>
        </p:spPr>
      </p:pic>
      <p:sp>
        <p:nvSpPr>
          <p:cNvPr id="7" name="AutoShape 2" descr="https://mmbiz.qpic.cn/mmbiz_png/ptp8P184xjxeRHqppry03SX1TTiblocHfmWtsphMCQicEO6I56oj7OvLIjlCQ2s3ho4QsLo9E2qGjOQZeWODMvDQ/640?wx_fmt=png&amp;tp=webp&amp;wxfrom=5&amp;wx_lazy=1"/>
          <p:cNvSpPr>
            <a:spLocks noChangeAspect="1" noChangeArrowheads="1"/>
          </p:cNvSpPr>
          <p:nvPr/>
        </p:nvSpPr>
        <p:spPr bwMode="auto">
          <a:xfrm>
            <a:off x="304800" y="439189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3" descr="https://mmbiz.qpic.cn/mmbiz_png/ptp8P184xjxeRHqppry03SX1TTiblocHf0jHv1uKJNUvxsNe1vp7DNvm6GiaGDibdc3t5QyCHK37gpiaQOjGnQDEJQ/640?wx_fmt=png&amp;tp=webp&amp;wxfrom=5&amp;wx_lazy=1"/>
          <p:cNvSpPr>
            <a:spLocks noChangeAspect="1" noChangeArrowheads="1"/>
          </p:cNvSpPr>
          <p:nvPr/>
        </p:nvSpPr>
        <p:spPr bwMode="auto">
          <a:xfrm>
            <a:off x="304800" y="439189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mc:AlternateContent xmlns:mc="http://schemas.openxmlformats.org/markup-compatibility/2006">
        <mc:Choice xmlns:a14="http://schemas.microsoft.com/office/drawing/2010/main" Requires="a14">
          <p:sp>
            <p:nvSpPr>
              <p:cNvPr id="10" name="Rectangle 4"/>
              <p:cNvSpPr>
                <a:spLocks noChangeArrowheads="1"/>
              </p:cNvSpPr>
              <p:nvPr/>
            </p:nvSpPr>
            <p:spPr bwMode="auto">
              <a:xfrm>
                <a:off x="588818" y="3981334"/>
                <a:ext cx="11221453" cy="68538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zh-CN" altLang="zh-CN" sz="1800" b="0" i="0" u="none" strike="noStrike" cap="none" normalizeH="0" baseline="0" dirty="0" smtClean="0">
                    <a:ln>
                      <a:noFill/>
                    </a:ln>
                    <a:solidFill>
                      <a:schemeClr val="tx1"/>
                    </a:solidFill>
                    <a:effectLst/>
                    <a:latin typeface="Arial" charset="0"/>
                  </a:rPr>
                  <a:t>对于解码器Dcoder</a:t>
                </a:r>
                <a:r>
                  <a:rPr kumimoji="0" lang="zh-CN" altLang="zh-CN" sz="1800" b="0" i="0" u="none" strike="noStrike" cap="none" normalizeH="0" baseline="0" dirty="0">
                    <a:ln>
                      <a:noFill/>
                    </a:ln>
                    <a:solidFill>
                      <a:schemeClr val="tx1"/>
                    </a:solidFill>
                    <a:effectLst/>
                    <a:latin typeface="Arial" charset="0"/>
                  </a:rPr>
                  <a:t>来说，其任务是根据句子Source的中间语义表示C和之前已经生成的历史</a:t>
                </a:r>
                <a:r>
                  <a:rPr kumimoji="0" lang="zh-CN" altLang="zh-CN" sz="1800" b="0" i="0" u="none" strike="noStrike" cap="none" normalizeH="0" baseline="0" dirty="0" smtClean="0">
                    <a:ln>
                      <a:noFill/>
                    </a:ln>
                    <a:solidFill>
                      <a:schemeClr val="tx1"/>
                    </a:solidFill>
                    <a:effectLst/>
                    <a:latin typeface="Arial" charset="0"/>
                  </a:rPr>
                  <a:t>信息</a:t>
                </a:r>
                <a14:m>
                  <m:oMath xmlns:m="http://schemas.openxmlformats.org/officeDocument/2006/math">
                    <m:sSub>
                      <m:sSubPr>
                        <m:ctrlPr>
                          <a:rPr kumimoji="0" lang="en-US" altLang="zh-CN" sz="2000" b="0" i="1" u="none" strike="noStrike" cap="none" normalizeH="0" baseline="0" smtClean="0">
                            <a:ln>
                              <a:noFill/>
                            </a:ln>
                            <a:solidFill>
                              <a:schemeClr val="tx1"/>
                            </a:solidFill>
                            <a:effectLst/>
                            <a:latin typeface="Cambria Math" charset="0"/>
                          </a:rPr>
                        </m:ctrlPr>
                      </m:sSubPr>
                      <m:e>
                        <m:r>
                          <a:rPr kumimoji="0" lang="en-US" altLang="zh-CN" sz="2000" b="0" i="1" u="none" strike="noStrike" cap="none" normalizeH="0" baseline="0" smtClean="0">
                            <a:ln>
                              <a:noFill/>
                            </a:ln>
                            <a:solidFill>
                              <a:schemeClr val="tx1"/>
                            </a:solidFill>
                            <a:effectLst/>
                            <a:latin typeface="Cambria Math" charset="0"/>
                          </a:rPr>
                          <m:t>𝑦</m:t>
                        </m:r>
                      </m:e>
                      <m:sub>
                        <m:r>
                          <a:rPr kumimoji="0" lang="en-US" altLang="zh-CN" sz="2000" b="0" i="1" u="none" strike="noStrike" cap="none" normalizeH="0" baseline="0" smtClean="0">
                            <a:ln>
                              <a:noFill/>
                            </a:ln>
                            <a:solidFill>
                              <a:schemeClr val="tx1"/>
                            </a:solidFill>
                            <a:effectLst/>
                            <a:latin typeface="Cambria Math" charset="0"/>
                          </a:rPr>
                          <m:t>1</m:t>
                        </m:r>
                      </m:sub>
                    </m:sSub>
                    <m:sSub>
                      <m:sSubPr>
                        <m:ctrlPr>
                          <a:rPr lang="en-US" altLang="zh-CN" sz="2000" i="1">
                            <a:latin typeface="Cambria Math" charset="0"/>
                          </a:rPr>
                        </m:ctrlPr>
                      </m:sSubPr>
                      <m:e>
                        <m:r>
                          <a:rPr lang="en-US" altLang="zh-CN" sz="2000" b="0" i="1" smtClean="0">
                            <a:latin typeface="Cambria Math" charset="0"/>
                          </a:rPr>
                          <m:t>,</m:t>
                        </m:r>
                        <m:r>
                          <a:rPr lang="en-US" altLang="zh-CN" sz="2000" i="1">
                            <a:latin typeface="Cambria Math" charset="0"/>
                          </a:rPr>
                          <m:t>𝑦</m:t>
                        </m:r>
                      </m:e>
                      <m:sub>
                        <m:r>
                          <a:rPr lang="en-US" altLang="zh-CN" sz="2000" b="0" i="1" smtClean="0">
                            <a:latin typeface="Cambria Math" charset="0"/>
                          </a:rPr>
                          <m:t>2</m:t>
                        </m:r>
                      </m:sub>
                    </m:sSub>
                    <m:r>
                      <a:rPr lang="en-US" altLang="zh-CN" sz="2000" b="0" i="1" smtClean="0">
                        <a:latin typeface="Cambria Math" charset="0"/>
                      </a:rPr>
                      <m:t>…</m:t>
                    </m:r>
                    <m:sSub>
                      <m:sSubPr>
                        <m:ctrlPr>
                          <a:rPr lang="en-US" altLang="zh-CN" sz="2000" i="1">
                            <a:latin typeface="Cambria Math" charset="0"/>
                          </a:rPr>
                        </m:ctrlPr>
                      </m:sSubPr>
                      <m:e>
                        <m:r>
                          <a:rPr lang="en-US" altLang="zh-CN" sz="2000" i="1">
                            <a:latin typeface="Cambria Math" charset="0"/>
                          </a:rPr>
                          <m:t>𝑦</m:t>
                        </m:r>
                      </m:e>
                      <m:sub>
                        <m:r>
                          <a:rPr lang="en-US" altLang="zh-CN" sz="2000" b="0" i="1" smtClean="0">
                            <a:latin typeface="Cambria Math" charset="0"/>
                          </a:rPr>
                          <m:t>𝑖</m:t>
                        </m:r>
                        <m:r>
                          <a:rPr lang="en-US" altLang="zh-CN" sz="2000" b="0" i="1" smtClean="0">
                            <a:latin typeface="Cambria Math" charset="0"/>
                          </a:rPr>
                          <m:t>−1</m:t>
                        </m:r>
                      </m:sub>
                    </m:sSub>
                  </m:oMath>
                </a14:m>
                <a:r>
                  <a:rPr kumimoji="0" lang="zh-CN" altLang="zh-CN" sz="1900" b="0" i="0" u="none" strike="noStrike" cap="none" normalizeH="0" baseline="0" dirty="0" smtClean="0">
                    <a:ln>
                      <a:noFill/>
                    </a:ln>
                    <a:solidFill>
                      <a:schemeClr val="tx1"/>
                    </a:solidFill>
                    <a:effectLst/>
                    <a:latin typeface="Arial" charset="0"/>
                  </a:rPr>
                  <a:t>来</a:t>
                </a:r>
                <a:r>
                  <a:rPr kumimoji="0" lang="zh-CN" altLang="zh-CN" sz="1800" b="0" i="0" u="none" strike="noStrike" cap="none" normalizeH="0" baseline="0" dirty="0">
                    <a:ln>
                      <a:noFill/>
                    </a:ln>
                    <a:solidFill>
                      <a:schemeClr val="tx1"/>
                    </a:solidFill>
                    <a:effectLst/>
                    <a:latin typeface="Arial" charset="0"/>
                  </a:rPr>
                  <a:t>生成</a:t>
                </a:r>
                <a14:m>
                  <m:oMath xmlns:m="http://schemas.openxmlformats.org/officeDocument/2006/math">
                    <m:r>
                      <a:rPr kumimoji="0" lang="zh-CN" altLang="zh-CN" sz="1800" b="0" i="1" u="none" strike="noStrike" cap="none" normalizeH="0" baseline="0" dirty="0" smtClean="0">
                        <a:ln>
                          <a:noFill/>
                        </a:ln>
                        <a:solidFill>
                          <a:schemeClr val="tx1"/>
                        </a:solidFill>
                        <a:effectLst/>
                        <a:latin typeface="Cambria Math" charset="0"/>
                      </a:rPr>
                      <m:t>𝑖</m:t>
                    </m:r>
                  </m:oMath>
                </a14:m>
                <a:r>
                  <a:rPr kumimoji="0" lang="zh-CN" altLang="zh-CN" sz="1800" b="0" i="0" u="none" strike="noStrike" cap="none" normalizeH="0" baseline="0" dirty="0">
                    <a:ln>
                      <a:noFill/>
                    </a:ln>
                    <a:solidFill>
                      <a:schemeClr val="tx1"/>
                    </a:solidFill>
                    <a:effectLst/>
                    <a:latin typeface="Arial" charset="0"/>
                  </a:rPr>
                  <a:t>时刻要生成的单词</a:t>
                </a:r>
                <a14:m>
                  <m:oMath xmlns:m="http://schemas.openxmlformats.org/officeDocument/2006/math">
                    <m:sSub>
                      <m:sSubPr>
                        <m:ctrlPr>
                          <a:rPr lang="en-US" altLang="zh-CN" i="1">
                            <a:latin typeface="Cambria Math" charset="0"/>
                          </a:rPr>
                        </m:ctrlPr>
                      </m:sSubPr>
                      <m:e>
                        <m:r>
                          <a:rPr lang="en-US" altLang="zh-CN" i="1">
                            <a:latin typeface="Cambria Math" charset="0"/>
                          </a:rPr>
                          <m:t>𝑦</m:t>
                        </m:r>
                      </m:e>
                      <m:sub>
                        <m:r>
                          <a:rPr lang="en-US" altLang="zh-CN" b="0" i="1" smtClean="0">
                            <a:latin typeface="Cambria Math" charset="0"/>
                          </a:rPr>
                          <m:t>𝑖</m:t>
                        </m:r>
                      </m:sub>
                    </m:sSub>
                  </m:oMath>
                </a14:m>
                <a:r>
                  <a:rPr kumimoji="0" lang="zh-CN" altLang="zh-CN" sz="1900" b="0" i="0" u="none" strike="noStrike" cap="none" normalizeH="0" baseline="0" dirty="0">
                    <a:ln>
                      <a:noFill/>
                    </a:ln>
                    <a:solidFill>
                      <a:schemeClr val="tx1"/>
                    </a:solidFill>
                    <a:effectLst/>
                    <a:latin typeface="Arial" charset="0"/>
                  </a:rPr>
                  <a:t>：</a:t>
                </a:r>
                <a:endParaRPr kumimoji="0" lang="zh-CN" altLang="zh-CN" sz="1800" b="0" i="0" u="none" strike="noStrike" cap="none" normalizeH="0" baseline="0" dirty="0">
                  <a:ln>
                    <a:noFill/>
                  </a:ln>
                  <a:solidFill>
                    <a:schemeClr val="tx1"/>
                  </a:solidFill>
                  <a:effectLst/>
                  <a:latin typeface="Arial" charset="0"/>
                </a:endParaRPr>
              </a:p>
            </p:txBody>
          </p:sp>
        </mc:Choice>
        <mc:Fallback>
          <p:sp>
            <p:nvSpPr>
              <p:cNvPr id="10" name="Rectangle 4"/>
              <p:cNvSpPr>
                <a:spLocks noRot="1" noChangeAspect="1" noMove="1" noResize="1" noEditPoints="1" noAdjustHandles="1" noChangeArrowheads="1" noChangeShapeType="1" noTextEdit="1"/>
              </p:cNvSpPr>
              <p:nvPr/>
            </p:nvSpPr>
            <p:spPr bwMode="auto">
              <a:xfrm>
                <a:off x="588818" y="3981334"/>
                <a:ext cx="11221453" cy="685380"/>
              </a:xfrm>
              <a:prstGeom prst="rect">
                <a:avLst/>
              </a:prstGeom>
              <a:blipFill rotWithShape="0">
                <a:blip r:embed="rId3"/>
                <a:stretch>
                  <a:fillRect l="-543" t="-3540" b="-1327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p:sp>
        <p:nvSpPr>
          <p:cNvPr id="11" name="AutoShape 5" descr="https://mmbiz.qpic.cn/mmbiz_png/ptp8P184xjxeRHqppry03SX1TTiblocHfmWtsphMCQicEO6I56oj7OvLIjlCQ2s3ho4QsLo9E2qGjOQZeWODMvDQ/640?wx_fmt=png&amp;tp=webp&amp;wxfrom=5&amp;wx_lazy=1"/>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6" descr="https://mmbiz.qpic.cn/mmbiz_png/ptp8P184xjxeRHqppry03SX1TTiblocHf0jHv1uKJNUvxsNe1vp7DNvm6GiaGDibdc3t5QyCHK37gpiaQOjGnQDEJQ/640?wx_fmt=png&amp;tp=webp&amp;wxfrom=5&amp;wx_lazy=1"/>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图片 12"/>
          <p:cNvPicPr>
            <a:picLocks noChangeAspect="1"/>
          </p:cNvPicPr>
          <p:nvPr/>
        </p:nvPicPr>
        <p:blipFill>
          <a:blip r:embed="rId4"/>
          <a:stretch>
            <a:fillRect/>
          </a:stretch>
        </p:blipFill>
        <p:spPr>
          <a:xfrm>
            <a:off x="4999394" y="4678100"/>
            <a:ext cx="2400300" cy="330200"/>
          </a:xfrm>
          <a:prstGeom prst="rect">
            <a:avLst/>
          </a:prstGeom>
        </p:spPr>
      </p:pic>
      <mc:AlternateContent xmlns:mc="http://schemas.openxmlformats.org/markup-compatibility/2006">
        <mc:Choice xmlns:a14="http://schemas.microsoft.com/office/drawing/2010/main" Requires="a14">
          <p:sp>
            <p:nvSpPr>
              <p:cNvPr id="14" name="矩形 13"/>
              <p:cNvSpPr/>
              <p:nvPr/>
            </p:nvSpPr>
            <p:spPr>
              <a:xfrm>
                <a:off x="588818" y="5142778"/>
                <a:ext cx="11221453" cy="1200329"/>
              </a:xfrm>
              <a:prstGeom prst="rect">
                <a:avLst/>
              </a:prstGeom>
            </p:spPr>
            <p:txBody>
              <a:bodyPr wrap="square">
                <a:spAutoFit/>
              </a:bodyPr>
              <a:lstStyle/>
              <a:p>
                <a:r>
                  <a:rPr lang="zh-CN" altLang="en-US" dirty="0" smtClean="0">
                    <a:solidFill>
                      <a:srgbClr val="3F3F3F"/>
                    </a:solidFill>
                    <a:latin typeface="-apple-system-font" charset="0"/>
                  </a:rPr>
                  <a:t>每个</a:t>
                </a:r>
                <a14:m>
                  <m:oMath xmlns:m="http://schemas.openxmlformats.org/officeDocument/2006/math">
                    <m:sSub>
                      <m:sSubPr>
                        <m:ctrlPr>
                          <a:rPr lang="en-US" altLang="zh-CN" i="1">
                            <a:latin typeface="Cambria Math" charset="0"/>
                          </a:rPr>
                        </m:ctrlPr>
                      </m:sSubPr>
                      <m:e>
                        <m:r>
                          <a:rPr lang="en-US" altLang="zh-CN" i="1">
                            <a:latin typeface="Cambria Math" charset="0"/>
                          </a:rPr>
                          <m:t>𝑦</m:t>
                        </m:r>
                      </m:e>
                      <m:sub>
                        <m:r>
                          <a:rPr lang="en-US" altLang="zh-CN" b="0" i="1" smtClean="0">
                            <a:latin typeface="Cambria Math" charset="0"/>
                          </a:rPr>
                          <m:t>𝑖</m:t>
                        </m:r>
                      </m:sub>
                    </m:sSub>
                  </m:oMath>
                </a14:m>
                <a:r>
                  <a:rPr lang="zh-CN" altLang="en-US" dirty="0">
                    <a:solidFill>
                      <a:srgbClr val="3F3F3F"/>
                    </a:solidFill>
                    <a:latin typeface="-apple-system-font" charset="0"/>
                  </a:rPr>
                  <a:t>都依次这么产生，那么看起来就是整个系统根据输入句子</a:t>
                </a:r>
                <a:r>
                  <a:rPr lang="en-US" altLang="zh-CN" dirty="0">
                    <a:solidFill>
                      <a:srgbClr val="3F3F3F"/>
                    </a:solidFill>
                    <a:latin typeface="-apple-system-font" charset="0"/>
                  </a:rPr>
                  <a:t>Source</a:t>
                </a:r>
                <a:r>
                  <a:rPr lang="zh-CN" altLang="en-US" dirty="0">
                    <a:solidFill>
                      <a:srgbClr val="3F3F3F"/>
                    </a:solidFill>
                    <a:latin typeface="-apple-system-font" charset="0"/>
                  </a:rPr>
                  <a:t>生成了目标句子</a:t>
                </a:r>
                <a:r>
                  <a:rPr lang="en-US" altLang="zh-CN" dirty="0">
                    <a:solidFill>
                      <a:srgbClr val="3F3F3F"/>
                    </a:solidFill>
                    <a:latin typeface="-apple-system-font" charset="0"/>
                  </a:rPr>
                  <a:t>Target</a:t>
                </a:r>
                <a:r>
                  <a:rPr lang="zh-CN" altLang="en-US" dirty="0">
                    <a:solidFill>
                      <a:srgbClr val="3F3F3F"/>
                    </a:solidFill>
                    <a:latin typeface="-apple-system-font" charset="0"/>
                  </a:rPr>
                  <a:t>。如果</a:t>
                </a:r>
                <a:r>
                  <a:rPr lang="en-US" altLang="zh-CN" dirty="0">
                    <a:solidFill>
                      <a:srgbClr val="3F3F3F"/>
                    </a:solidFill>
                    <a:latin typeface="-apple-system-font" charset="0"/>
                  </a:rPr>
                  <a:t>Source</a:t>
                </a:r>
                <a:r>
                  <a:rPr lang="zh-CN" altLang="en-US" dirty="0">
                    <a:solidFill>
                      <a:srgbClr val="3F3F3F"/>
                    </a:solidFill>
                    <a:latin typeface="-apple-system-font" charset="0"/>
                  </a:rPr>
                  <a:t>是中文句子，</a:t>
                </a:r>
                <a:r>
                  <a:rPr lang="en-US" altLang="zh-CN" dirty="0">
                    <a:solidFill>
                      <a:srgbClr val="3F3F3F"/>
                    </a:solidFill>
                    <a:latin typeface="-apple-system-font" charset="0"/>
                  </a:rPr>
                  <a:t>Target</a:t>
                </a:r>
                <a:r>
                  <a:rPr lang="zh-CN" altLang="en-US" dirty="0">
                    <a:solidFill>
                      <a:srgbClr val="3F3F3F"/>
                    </a:solidFill>
                    <a:latin typeface="-apple-system-font" charset="0"/>
                  </a:rPr>
                  <a:t>是英文句子，那么这就是解决机器翻译问题的</a:t>
                </a:r>
                <a:r>
                  <a:rPr lang="en-US" altLang="zh-CN" dirty="0">
                    <a:solidFill>
                      <a:srgbClr val="3F3F3F"/>
                    </a:solidFill>
                    <a:latin typeface="-apple-system-font" charset="0"/>
                  </a:rPr>
                  <a:t>Encoder-Decoder</a:t>
                </a:r>
                <a:r>
                  <a:rPr lang="zh-CN" altLang="en-US" dirty="0">
                    <a:solidFill>
                      <a:srgbClr val="3F3F3F"/>
                    </a:solidFill>
                    <a:latin typeface="-apple-system-font" charset="0"/>
                  </a:rPr>
                  <a:t>框架；如果</a:t>
                </a:r>
                <a:r>
                  <a:rPr lang="en-US" altLang="zh-CN" dirty="0">
                    <a:solidFill>
                      <a:srgbClr val="3F3F3F"/>
                    </a:solidFill>
                    <a:latin typeface="-apple-system-font" charset="0"/>
                  </a:rPr>
                  <a:t>Source</a:t>
                </a:r>
                <a:r>
                  <a:rPr lang="zh-CN" altLang="en-US" dirty="0">
                    <a:solidFill>
                      <a:srgbClr val="3F3F3F"/>
                    </a:solidFill>
                    <a:latin typeface="-apple-system-font" charset="0"/>
                  </a:rPr>
                  <a:t>是一篇文章，</a:t>
                </a:r>
                <a:r>
                  <a:rPr lang="en-US" altLang="zh-CN" dirty="0">
                    <a:solidFill>
                      <a:srgbClr val="3F3F3F"/>
                    </a:solidFill>
                    <a:latin typeface="-apple-system-font" charset="0"/>
                  </a:rPr>
                  <a:t>Target</a:t>
                </a:r>
                <a:r>
                  <a:rPr lang="zh-CN" altLang="en-US" dirty="0">
                    <a:solidFill>
                      <a:srgbClr val="3F3F3F"/>
                    </a:solidFill>
                    <a:latin typeface="-apple-system-font" charset="0"/>
                  </a:rPr>
                  <a:t>是概括性的几句描述语句，那么这是文本摘要的</a:t>
                </a:r>
                <a:r>
                  <a:rPr lang="en-US" altLang="zh-CN" dirty="0">
                    <a:solidFill>
                      <a:srgbClr val="3F3F3F"/>
                    </a:solidFill>
                    <a:latin typeface="-apple-system-font" charset="0"/>
                  </a:rPr>
                  <a:t>Encoder-Decoder</a:t>
                </a:r>
                <a:r>
                  <a:rPr lang="zh-CN" altLang="en-US" dirty="0">
                    <a:solidFill>
                      <a:srgbClr val="3F3F3F"/>
                    </a:solidFill>
                    <a:latin typeface="-apple-system-font" charset="0"/>
                  </a:rPr>
                  <a:t>框架；如果</a:t>
                </a:r>
                <a:r>
                  <a:rPr lang="en-US" altLang="zh-CN" dirty="0">
                    <a:solidFill>
                      <a:srgbClr val="3F3F3F"/>
                    </a:solidFill>
                    <a:latin typeface="-apple-system-font" charset="0"/>
                  </a:rPr>
                  <a:t>Source</a:t>
                </a:r>
                <a:r>
                  <a:rPr lang="zh-CN" altLang="en-US" dirty="0">
                    <a:solidFill>
                      <a:srgbClr val="3F3F3F"/>
                    </a:solidFill>
                    <a:latin typeface="-apple-system-font" charset="0"/>
                  </a:rPr>
                  <a:t>是一句问句，</a:t>
                </a:r>
                <a:r>
                  <a:rPr lang="en-US" altLang="zh-CN" dirty="0">
                    <a:solidFill>
                      <a:srgbClr val="3F3F3F"/>
                    </a:solidFill>
                    <a:latin typeface="-apple-system-font" charset="0"/>
                  </a:rPr>
                  <a:t>Target</a:t>
                </a:r>
                <a:r>
                  <a:rPr lang="zh-CN" altLang="en-US" dirty="0">
                    <a:solidFill>
                      <a:srgbClr val="3F3F3F"/>
                    </a:solidFill>
                    <a:latin typeface="-apple-system-font" charset="0"/>
                  </a:rPr>
                  <a:t>是一句回答，那么这是问答系统或者对话机器人的</a:t>
                </a:r>
                <a:r>
                  <a:rPr lang="en-US" altLang="zh-CN" dirty="0">
                    <a:solidFill>
                      <a:srgbClr val="3F3F3F"/>
                    </a:solidFill>
                    <a:latin typeface="-apple-system-font" charset="0"/>
                  </a:rPr>
                  <a:t>Encoder-Decoder</a:t>
                </a:r>
                <a:r>
                  <a:rPr lang="zh-CN" altLang="en-US" dirty="0">
                    <a:solidFill>
                      <a:srgbClr val="3F3F3F"/>
                    </a:solidFill>
                    <a:latin typeface="-apple-system-font" charset="0"/>
                  </a:rPr>
                  <a:t>框架。</a:t>
                </a:r>
                <a:endParaRPr lang="zh-CN" altLang="en-US" dirty="0"/>
              </a:p>
            </p:txBody>
          </p:sp>
        </mc:Choice>
        <mc:Fallback>
          <p:sp>
            <p:nvSpPr>
              <p:cNvPr id="14" name="矩形 13"/>
              <p:cNvSpPr>
                <a:spLocks noRot="1" noChangeAspect="1" noMove="1" noResize="1" noEditPoints="1" noAdjustHandles="1" noChangeArrowheads="1" noChangeShapeType="1" noTextEdit="1"/>
              </p:cNvSpPr>
              <p:nvPr/>
            </p:nvSpPr>
            <p:spPr>
              <a:xfrm>
                <a:off x="588818" y="5142778"/>
                <a:ext cx="11221453" cy="1200329"/>
              </a:xfrm>
              <a:prstGeom prst="rect">
                <a:avLst/>
              </a:prstGeom>
              <a:blipFill rotWithShape="0">
                <a:blip r:embed="rId5"/>
                <a:stretch>
                  <a:fillRect l="-489" t="-4061" b="-71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660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51164" y="507947"/>
            <a:ext cx="6800919" cy="7001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smtClean="0">
                <a:latin typeface="Mongolian Baiti" charset="-122"/>
                <a:ea typeface="Mongolian Baiti" charset="-122"/>
                <a:cs typeface="Mongolian Baiti" charset="-122"/>
              </a:rPr>
              <a:t>Contributions </a:t>
            </a:r>
            <a:endParaRPr lang="en-US" altLang="zh-CN" sz="3600" b="1" dirty="0">
              <a:latin typeface="Mongolian Baiti" charset="-122"/>
              <a:ea typeface="Mongolian Baiti" charset="-122"/>
              <a:cs typeface="Mongolian Baiti" charset="-122"/>
            </a:endParaRPr>
          </a:p>
        </p:txBody>
      </p:sp>
      <p:sp>
        <p:nvSpPr>
          <p:cNvPr id="5" name="矩形 4"/>
          <p:cNvSpPr/>
          <p:nvPr/>
        </p:nvSpPr>
        <p:spPr>
          <a:xfrm>
            <a:off x="1260764" y="1898072"/>
            <a:ext cx="9185563" cy="3785652"/>
          </a:xfrm>
          <a:prstGeom prst="rect">
            <a:avLst/>
          </a:prstGeom>
        </p:spPr>
        <p:txBody>
          <a:bodyPr wrap="square">
            <a:spAutoFit/>
          </a:bodyPr>
          <a:lstStyle/>
          <a:p>
            <a:pPr indent="457200">
              <a:lnSpc>
                <a:spcPct val="150000"/>
              </a:lnSpc>
              <a:buFont typeface="+mj-lt"/>
              <a:buAutoNum type="arabicPeriod"/>
            </a:pPr>
            <a:r>
              <a:rPr lang="en-US" altLang="zh-CN" sz="2000" dirty="0">
                <a:latin typeface="Mongolian Baiti" charset="-122"/>
                <a:ea typeface="Mongolian Baiti" charset="-122"/>
                <a:cs typeface="Mongolian Baiti" charset="-122"/>
              </a:rPr>
              <a:t>We present a neural network architecture to </a:t>
            </a:r>
            <a:r>
              <a:rPr lang="en-US" altLang="zh-CN" sz="2000" b="1" dirty="0">
                <a:solidFill>
                  <a:srgbClr val="FF0000"/>
                </a:solidFill>
                <a:latin typeface="Mongolian Baiti" charset="-122"/>
                <a:ea typeface="Mongolian Baiti" charset="-122"/>
                <a:cs typeface="Mongolian Baiti" charset="-122"/>
              </a:rPr>
              <a:t>model latent features</a:t>
            </a:r>
            <a:r>
              <a:rPr lang="en-US" altLang="zh-CN" sz="2000" b="1" dirty="0">
                <a:latin typeface="Mongolian Baiti" charset="-122"/>
                <a:ea typeface="Mongolian Baiti" charset="-122"/>
                <a:cs typeface="Mongolian Baiti" charset="-122"/>
              </a:rPr>
              <a:t> </a:t>
            </a:r>
            <a:r>
              <a:rPr lang="en-US" altLang="zh-CN" sz="2000" dirty="0">
                <a:latin typeface="Mongolian Baiti" charset="-122"/>
                <a:ea typeface="Mongolian Baiti" charset="-122"/>
                <a:cs typeface="Mongolian Baiti" charset="-122"/>
              </a:rPr>
              <a:t>of users and items and devise a </a:t>
            </a:r>
            <a:r>
              <a:rPr lang="en-US" altLang="zh-CN" sz="2000" dirty="0" smtClean="0">
                <a:latin typeface="Mongolian Baiti" charset="-122"/>
                <a:ea typeface="Mongolian Baiti" charset="-122"/>
                <a:cs typeface="Mongolian Baiti" charset="-122"/>
              </a:rPr>
              <a:t>general </a:t>
            </a:r>
            <a:r>
              <a:rPr lang="en-US" altLang="zh-CN" sz="2000" dirty="0">
                <a:latin typeface="Mongolian Baiti" charset="-122"/>
                <a:ea typeface="Mongolian Baiti" charset="-122"/>
                <a:cs typeface="Mongolian Baiti" charset="-122"/>
              </a:rPr>
              <a:t>framework NCF for collaborative filtering based on </a:t>
            </a:r>
            <a:r>
              <a:rPr lang="en-US" altLang="zh-CN" sz="2000" b="1" dirty="0">
                <a:solidFill>
                  <a:srgbClr val="FF0000"/>
                </a:solidFill>
                <a:latin typeface="Mongolian Baiti" charset="-122"/>
                <a:ea typeface="Mongolian Baiti" charset="-122"/>
                <a:cs typeface="Mongolian Baiti" charset="-122"/>
              </a:rPr>
              <a:t>neural networks</a:t>
            </a:r>
            <a:r>
              <a:rPr lang="en-US" altLang="zh-CN" sz="2000" dirty="0">
                <a:latin typeface="Mongolian Baiti" charset="-122"/>
                <a:ea typeface="Mongolian Baiti" charset="-122"/>
                <a:cs typeface="Mongolian Baiti" charset="-122"/>
              </a:rPr>
              <a:t>. </a:t>
            </a:r>
          </a:p>
          <a:p>
            <a:pPr indent="457200">
              <a:lnSpc>
                <a:spcPct val="150000"/>
              </a:lnSpc>
              <a:buFont typeface="+mj-lt"/>
              <a:buAutoNum type="arabicPeriod"/>
            </a:pPr>
            <a:r>
              <a:rPr lang="en-US" altLang="zh-CN" sz="2000" dirty="0">
                <a:latin typeface="Mongolian Baiti" charset="-122"/>
                <a:ea typeface="Mongolian Baiti" charset="-122"/>
                <a:cs typeface="Mongolian Baiti" charset="-122"/>
              </a:rPr>
              <a:t>We show that </a:t>
            </a:r>
            <a:r>
              <a:rPr lang="en-US" altLang="zh-CN" sz="2000" b="1" dirty="0">
                <a:solidFill>
                  <a:srgbClr val="FF0000"/>
                </a:solidFill>
                <a:latin typeface="Mongolian Baiti" charset="-122"/>
                <a:ea typeface="Mongolian Baiti" charset="-122"/>
                <a:cs typeface="Mongolian Baiti" charset="-122"/>
              </a:rPr>
              <a:t>MF</a:t>
            </a:r>
            <a:r>
              <a:rPr lang="en-US" altLang="zh-CN" sz="2000" dirty="0">
                <a:latin typeface="Mongolian Baiti" charset="-122"/>
                <a:ea typeface="Mongolian Baiti" charset="-122"/>
                <a:cs typeface="Mongolian Baiti" charset="-122"/>
              </a:rPr>
              <a:t> can be interpreted as a </a:t>
            </a:r>
            <a:r>
              <a:rPr lang="en-US" altLang="zh-CN" sz="2000" b="1" dirty="0">
                <a:solidFill>
                  <a:srgbClr val="FF0000"/>
                </a:solidFill>
                <a:latin typeface="Mongolian Baiti" charset="-122"/>
                <a:ea typeface="Mongolian Baiti" charset="-122"/>
                <a:cs typeface="Mongolian Baiti" charset="-122"/>
              </a:rPr>
              <a:t>specialization</a:t>
            </a:r>
            <a:r>
              <a:rPr lang="en-US" altLang="zh-CN" sz="2000" dirty="0">
                <a:latin typeface="Mongolian Baiti" charset="-122"/>
                <a:ea typeface="Mongolian Baiti" charset="-122"/>
                <a:cs typeface="Mongolian Baiti" charset="-122"/>
              </a:rPr>
              <a:t> of NCF and utilize a </a:t>
            </a:r>
            <a:r>
              <a:rPr lang="en-US" altLang="zh-CN" sz="2000" b="1" dirty="0">
                <a:solidFill>
                  <a:srgbClr val="FF0000"/>
                </a:solidFill>
                <a:latin typeface="Mongolian Baiti" charset="-122"/>
                <a:ea typeface="Mongolian Baiti" charset="-122"/>
                <a:cs typeface="Mongolian Baiti" charset="-122"/>
              </a:rPr>
              <a:t>multi-layer perceptron</a:t>
            </a:r>
            <a:r>
              <a:rPr lang="en-US" altLang="zh-CN" sz="2000" dirty="0">
                <a:latin typeface="Mongolian Baiti" charset="-122"/>
                <a:ea typeface="Mongolian Baiti" charset="-122"/>
                <a:cs typeface="Mongolian Baiti" charset="-122"/>
              </a:rPr>
              <a:t> to endow NCF modelling with a high level of </a:t>
            </a:r>
            <a:r>
              <a:rPr lang="en-US" altLang="zh-CN" sz="2000" b="1" dirty="0">
                <a:solidFill>
                  <a:srgbClr val="FF0000"/>
                </a:solidFill>
                <a:latin typeface="Mongolian Baiti" charset="-122"/>
                <a:ea typeface="Mongolian Baiti" charset="-122"/>
                <a:cs typeface="Mongolian Baiti" charset="-122"/>
              </a:rPr>
              <a:t>non-</a:t>
            </a:r>
            <a:r>
              <a:rPr lang="en-US" altLang="zh-CN" sz="2000" b="1" dirty="0" err="1">
                <a:solidFill>
                  <a:srgbClr val="FF0000"/>
                </a:solidFill>
                <a:latin typeface="Mongolian Baiti" charset="-122"/>
                <a:ea typeface="Mongolian Baiti" charset="-122"/>
                <a:cs typeface="Mongolian Baiti" charset="-122"/>
              </a:rPr>
              <a:t>linearities</a:t>
            </a:r>
            <a:r>
              <a:rPr lang="en-US" altLang="zh-CN" sz="2000" dirty="0">
                <a:latin typeface="Mongolian Baiti" charset="-122"/>
                <a:ea typeface="Mongolian Baiti" charset="-122"/>
                <a:cs typeface="Mongolian Baiti" charset="-122"/>
              </a:rPr>
              <a:t>. </a:t>
            </a:r>
          </a:p>
          <a:p>
            <a:pPr indent="457200">
              <a:lnSpc>
                <a:spcPct val="150000"/>
              </a:lnSpc>
              <a:buFont typeface="+mj-lt"/>
              <a:buAutoNum type="arabicPeriod"/>
            </a:pPr>
            <a:r>
              <a:rPr lang="en-US" altLang="zh-CN" sz="2000" dirty="0">
                <a:latin typeface="Mongolian Baiti" charset="-122"/>
                <a:ea typeface="Mongolian Baiti" charset="-122"/>
                <a:cs typeface="Mongolian Baiti" charset="-122"/>
              </a:rPr>
              <a:t>We perform extensive experiments on two real-world datasets to demonstrate the effectiveness of our NCF approaches and the promise of deep learning for </a:t>
            </a:r>
            <a:r>
              <a:rPr lang="en-US" altLang="zh-CN" sz="2000" dirty="0" smtClean="0">
                <a:latin typeface="Mongolian Baiti" charset="-122"/>
                <a:ea typeface="Mongolian Baiti" charset="-122"/>
                <a:cs typeface="Mongolian Baiti" charset="-122"/>
              </a:rPr>
              <a:t>collaborative </a:t>
            </a:r>
            <a:r>
              <a:rPr lang="en-US" altLang="zh-CN" sz="2000" dirty="0">
                <a:latin typeface="Mongolian Baiti" charset="-122"/>
                <a:ea typeface="Mongolian Baiti" charset="-122"/>
                <a:cs typeface="Mongolian Baiti" charset="-122"/>
              </a:rPr>
              <a:t>filtering. </a:t>
            </a:r>
            <a:endParaRPr lang="en-US" altLang="zh-CN" sz="2000" dirty="0">
              <a:effectLst/>
              <a:latin typeface="Mongolian Baiti" charset="-122"/>
              <a:ea typeface="Mongolian Baiti" charset="-122"/>
              <a:cs typeface="Mongolian Baiti" charset="-122"/>
            </a:endParaRPr>
          </a:p>
        </p:txBody>
      </p:sp>
    </p:spTree>
    <p:extLst>
      <p:ext uri="{BB962C8B-B14F-4D97-AF65-F5344CB8AC3E}">
        <p14:creationId xmlns:p14="http://schemas.microsoft.com/office/powerpoint/2010/main" val="6856159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51164" y="507947"/>
            <a:ext cx="5749636" cy="7001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smtClean="0">
                <a:latin typeface="Mongolian Baiti" charset="-122"/>
                <a:ea typeface="Mongolian Baiti" charset="-122"/>
                <a:cs typeface="Mongolian Baiti" charset="-122"/>
              </a:rPr>
              <a:t>Attention</a:t>
            </a:r>
            <a:r>
              <a:rPr lang="zh-CN" altLang="en-US" sz="3600" b="1" dirty="0" smtClean="0">
                <a:latin typeface="Mongolian Baiti" charset="-122"/>
                <a:ea typeface="Mongolian Baiti" charset="-122"/>
                <a:cs typeface="Mongolian Baiti" charset="-122"/>
              </a:rPr>
              <a:t>：</a:t>
            </a:r>
            <a:r>
              <a:rPr lang="en-US" altLang="zh-CN" sz="3600" b="1" dirty="0" smtClean="0">
                <a:latin typeface="Mongolian Baiti" charset="-122"/>
                <a:ea typeface="Mongolian Baiti" charset="-122"/>
                <a:cs typeface="Mongolian Baiti" charset="-122"/>
              </a:rPr>
              <a:t>Soft</a:t>
            </a:r>
            <a:r>
              <a:rPr lang="zh-CN" altLang="en-US" sz="3600" b="1" dirty="0" smtClean="0">
                <a:latin typeface="Mongolian Baiti" charset="-122"/>
                <a:ea typeface="Mongolian Baiti" charset="-122"/>
                <a:cs typeface="Mongolian Baiti" charset="-122"/>
              </a:rPr>
              <a:t> </a:t>
            </a:r>
            <a:r>
              <a:rPr lang="en-US" altLang="zh-CN" sz="3600" b="1" dirty="0" smtClean="0">
                <a:latin typeface="Mongolian Baiti" charset="-122"/>
                <a:ea typeface="Mongolian Baiti" charset="-122"/>
                <a:cs typeface="Mongolian Baiti" charset="-122"/>
              </a:rPr>
              <a:t>Attention</a:t>
            </a:r>
            <a:endParaRPr lang="en-US" altLang="zh-CN" sz="3600" b="1" dirty="0">
              <a:latin typeface="Mongolian Baiti" charset="-122"/>
              <a:ea typeface="Mongolian Baiti" charset="-122"/>
              <a:cs typeface="Mongolian Baiti" charset="-122"/>
            </a:endParaRPr>
          </a:p>
        </p:txBody>
      </p:sp>
      <p:sp>
        <p:nvSpPr>
          <p:cNvPr id="5" name="矩形 4"/>
          <p:cNvSpPr/>
          <p:nvPr/>
        </p:nvSpPr>
        <p:spPr>
          <a:xfrm>
            <a:off x="651164" y="1208087"/>
            <a:ext cx="10972800" cy="646331"/>
          </a:xfrm>
          <a:prstGeom prst="rect">
            <a:avLst/>
          </a:prstGeom>
        </p:spPr>
        <p:txBody>
          <a:bodyPr wrap="square">
            <a:spAutoFit/>
          </a:bodyPr>
          <a:lstStyle/>
          <a:p>
            <a:r>
              <a:rPr lang="zh-CN" altLang="en-US" dirty="0">
                <a:solidFill>
                  <a:srgbClr val="3F3F3F"/>
                </a:solidFill>
                <a:latin typeface="-apple-system-font" charset="0"/>
              </a:rPr>
              <a:t>图</a:t>
            </a:r>
            <a:r>
              <a:rPr lang="en-US" altLang="zh-CN" dirty="0">
                <a:solidFill>
                  <a:srgbClr val="3F3F3F"/>
                </a:solidFill>
                <a:latin typeface="-apple-system-font" charset="0"/>
              </a:rPr>
              <a:t>2</a:t>
            </a:r>
            <a:r>
              <a:rPr lang="zh-CN" altLang="en-US" dirty="0">
                <a:solidFill>
                  <a:srgbClr val="3F3F3F"/>
                </a:solidFill>
                <a:latin typeface="-apple-system-font" charset="0"/>
              </a:rPr>
              <a:t>中展示的</a:t>
            </a:r>
            <a:r>
              <a:rPr lang="en-US" altLang="zh-CN" dirty="0">
                <a:solidFill>
                  <a:srgbClr val="3F3F3F"/>
                </a:solidFill>
                <a:latin typeface="-apple-system-font" charset="0"/>
              </a:rPr>
              <a:t>Encoder-Decoder</a:t>
            </a:r>
            <a:r>
              <a:rPr lang="zh-CN" altLang="en-US" dirty="0">
                <a:solidFill>
                  <a:srgbClr val="3F3F3F"/>
                </a:solidFill>
                <a:latin typeface="-apple-system-font" charset="0"/>
              </a:rPr>
              <a:t>框架是没有体现出“注意力模型”的，所以可以把它看作是注意力不集中的分心模型。</a:t>
            </a:r>
            <a:endParaRPr lang="zh-CN" altLang="en-US" dirty="0"/>
          </a:p>
        </p:txBody>
      </p:sp>
      <p:pic>
        <p:nvPicPr>
          <p:cNvPr id="6" name="图片 5"/>
          <p:cNvPicPr>
            <a:picLocks noChangeAspect="1"/>
          </p:cNvPicPr>
          <p:nvPr/>
        </p:nvPicPr>
        <p:blipFill>
          <a:blip r:embed="rId2"/>
          <a:stretch>
            <a:fillRect/>
          </a:stretch>
        </p:blipFill>
        <p:spPr>
          <a:xfrm>
            <a:off x="4567382" y="1854418"/>
            <a:ext cx="2032000" cy="1041400"/>
          </a:xfrm>
          <a:prstGeom prst="rect">
            <a:avLst/>
          </a:prstGeom>
        </p:spPr>
      </p:pic>
      <mc:AlternateContent xmlns:mc="http://schemas.openxmlformats.org/markup-compatibility/2006">
        <mc:Choice xmlns:a14="http://schemas.microsoft.com/office/drawing/2010/main" Requires="a14">
          <p:sp>
            <p:nvSpPr>
              <p:cNvPr id="7" name="矩形 6"/>
              <p:cNvSpPr/>
              <p:nvPr/>
            </p:nvSpPr>
            <p:spPr>
              <a:xfrm>
                <a:off x="651164" y="2967335"/>
                <a:ext cx="10972800" cy="1508105"/>
              </a:xfrm>
              <a:prstGeom prst="rect">
                <a:avLst/>
              </a:prstGeom>
            </p:spPr>
            <p:txBody>
              <a:bodyPr wrap="square">
                <a:spAutoFit/>
              </a:bodyPr>
              <a:lstStyle/>
              <a:p>
                <a:pPr lvl="0"/>
                <a:r>
                  <a:rPr lang="zh-CN" altLang="en-US" dirty="0" smtClean="0">
                    <a:solidFill>
                      <a:srgbClr val="3F3F3F"/>
                    </a:solidFill>
                    <a:latin typeface="-apple-system-font" charset="0"/>
                  </a:rPr>
                  <a:t>其中</a:t>
                </a:r>
                <a14:m>
                  <m:oMath xmlns:m="http://schemas.openxmlformats.org/officeDocument/2006/math">
                    <m:r>
                      <a:rPr lang="en-US" altLang="zh-CN" i="1" dirty="0" smtClean="0">
                        <a:solidFill>
                          <a:srgbClr val="3F3F3F"/>
                        </a:solidFill>
                        <a:latin typeface="Cambria Math" charset="0"/>
                      </a:rPr>
                      <m:t>𝑓</m:t>
                    </m:r>
                  </m:oMath>
                </a14:m>
                <a:r>
                  <a:rPr lang="zh-CN" altLang="en-US" dirty="0">
                    <a:solidFill>
                      <a:srgbClr val="3F3F3F"/>
                    </a:solidFill>
                    <a:latin typeface="-apple-system-font" charset="0"/>
                  </a:rPr>
                  <a:t>是</a:t>
                </a:r>
                <a:r>
                  <a:rPr lang="en-US" altLang="zh-CN" dirty="0">
                    <a:solidFill>
                      <a:srgbClr val="3F3F3F"/>
                    </a:solidFill>
                    <a:latin typeface="-apple-system-font" charset="0"/>
                  </a:rPr>
                  <a:t>Decoder</a:t>
                </a:r>
                <a:r>
                  <a:rPr lang="zh-CN" altLang="en-US" dirty="0">
                    <a:solidFill>
                      <a:srgbClr val="3F3F3F"/>
                    </a:solidFill>
                    <a:latin typeface="-apple-system-font" charset="0"/>
                  </a:rPr>
                  <a:t>的非线性变换函数。从这里可以看出，在生成目标句子的单词时，不论生成哪个单词，它们使用的输入句子</a:t>
                </a:r>
                <a:r>
                  <a:rPr lang="en-US" altLang="zh-CN" dirty="0">
                    <a:solidFill>
                      <a:srgbClr val="3F3F3F"/>
                    </a:solidFill>
                    <a:latin typeface="-apple-system-font" charset="0"/>
                  </a:rPr>
                  <a:t>Source</a:t>
                </a:r>
                <a:r>
                  <a:rPr lang="zh-CN" altLang="en-US" dirty="0">
                    <a:solidFill>
                      <a:srgbClr val="3F3F3F"/>
                    </a:solidFill>
                    <a:latin typeface="-apple-system-font" charset="0"/>
                  </a:rPr>
                  <a:t>的语义编码</a:t>
                </a:r>
                <a:r>
                  <a:rPr lang="en-US" altLang="zh-CN" dirty="0">
                    <a:solidFill>
                      <a:srgbClr val="3F3F3F"/>
                    </a:solidFill>
                    <a:latin typeface="-apple-system-font" charset="0"/>
                  </a:rPr>
                  <a:t>C</a:t>
                </a:r>
                <a:r>
                  <a:rPr lang="zh-CN" altLang="en-US" dirty="0">
                    <a:solidFill>
                      <a:srgbClr val="3F3F3F"/>
                    </a:solidFill>
                    <a:latin typeface="-apple-system-font" charset="0"/>
                  </a:rPr>
                  <a:t>都是一样的，没有任何区别</a:t>
                </a:r>
                <a:r>
                  <a:rPr lang="zh-CN" altLang="en-US" dirty="0" smtClean="0">
                    <a:solidFill>
                      <a:srgbClr val="3F3F3F"/>
                    </a:solidFill>
                    <a:latin typeface="-apple-system-font" charset="0"/>
                  </a:rPr>
                  <a:t>。</a:t>
                </a:r>
                <a:r>
                  <a:rPr lang="zh-CN" altLang="zh-CN" dirty="0">
                    <a:latin typeface="Arial" charset="0"/>
                  </a:rPr>
                  <a:t>而</a:t>
                </a:r>
                <a:r>
                  <a:rPr lang="zh-CN" altLang="zh-CN" dirty="0" smtClean="0">
                    <a:latin typeface="Arial" charset="0"/>
                  </a:rPr>
                  <a:t>语</a:t>
                </a:r>
                <a:r>
                  <a:rPr lang="zh-CN" altLang="en-US" dirty="0" smtClean="0">
                    <a:latin typeface="Arial" charset="0"/>
                  </a:rPr>
                  <a:t>义</a:t>
                </a:r>
                <a:r>
                  <a:rPr lang="zh-CN" altLang="zh-CN" dirty="0" smtClean="0">
                    <a:latin typeface="Arial" charset="0"/>
                  </a:rPr>
                  <a:t>编码</a:t>
                </a:r>
                <a:r>
                  <a:rPr lang="zh-CN" altLang="zh-CN" dirty="0">
                    <a:latin typeface="Arial" charset="0"/>
                  </a:rPr>
                  <a:t>C是由句子Source的每个单词经过Encoder 编码产生的，这意味着不论是生成哪个单词</a:t>
                </a:r>
                <a14:m>
                  <m:oMath xmlns:m="http://schemas.openxmlformats.org/officeDocument/2006/math">
                    <m:sSub>
                      <m:sSubPr>
                        <m:ctrlPr>
                          <a:rPr lang="en-US" altLang="zh-CN" i="1">
                            <a:latin typeface="Cambria Math" charset="0"/>
                          </a:rPr>
                        </m:ctrlPr>
                      </m:sSubPr>
                      <m:e>
                        <m:r>
                          <a:rPr lang="en-US" altLang="zh-CN" i="1">
                            <a:latin typeface="Cambria Math" charset="0"/>
                          </a:rPr>
                          <m:t>𝑦</m:t>
                        </m:r>
                      </m:e>
                      <m:sub>
                        <m:r>
                          <a:rPr lang="en-US" altLang="zh-CN" b="0" i="1" smtClean="0">
                            <a:latin typeface="Cambria Math" charset="0"/>
                          </a:rPr>
                          <m:t>1</m:t>
                        </m:r>
                      </m:sub>
                    </m:sSub>
                  </m:oMath>
                </a14:m>
                <a:r>
                  <a:rPr lang="en-US" altLang="zh-CN" sz="1900" dirty="0" smtClean="0">
                    <a:latin typeface="Arial" charset="0"/>
                  </a:rPr>
                  <a:t>,</a:t>
                </a:r>
                <a:r>
                  <a:rPr lang="en-US" altLang="zh-CN" sz="2000" dirty="0"/>
                  <a:t> </a:t>
                </a:r>
                <a14:m>
                  <m:oMath xmlns:m="http://schemas.openxmlformats.org/officeDocument/2006/math">
                    <m:sSub>
                      <m:sSubPr>
                        <m:ctrlPr>
                          <a:rPr lang="en-US" altLang="zh-CN" sz="2000" i="1">
                            <a:latin typeface="Cambria Math" charset="0"/>
                          </a:rPr>
                        </m:ctrlPr>
                      </m:sSubPr>
                      <m:e>
                        <m:r>
                          <a:rPr lang="en-US" altLang="zh-CN" sz="2000" i="1">
                            <a:latin typeface="Cambria Math" charset="0"/>
                          </a:rPr>
                          <m:t>𝑦</m:t>
                        </m:r>
                      </m:e>
                      <m:sub>
                        <m:r>
                          <a:rPr lang="en-US" altLang="zh-CN" sz="2000" b="0" i="1" smtClean="0">
                            <a:latin typeface="Cambria Math" charset="0"/>
                          </a:rPr>
                          <m:t>2</m:t>
                        </m:r>
                      </m:sub>
                    </m:sSub>
                  </m:oMath>
                </a14:m>
                <a:r>
                  <a:rPr lang="zh-CN" altLang="zh-CN" sz="1900" dirty="0">
                    <a:latin typeface="Arial" charset="0"/>
                  </a:rPr>
                  <a:t>还</a:t>
                </a:r>
                <a:r>
                  <a:rPr lang="zh-CN" altLang="zh-CN" dirty="0">
                    <a:latin typeface="Arial" charset="0"/>
                  </a:rPr>
                  <a:t>是</a:t>
                </a:r>
                <a14:m>
                  <m:oMath xmlns:m="http://schemas.openxmlformats.org/officeDocument/2006/math">
                    <m:sSub>
                      <m:sSubPr>
                        <m:ctrlPr>
                          <a:rPr lang="en-US" altLang="zh-CN" i="1">
                            <a:latin typeface="Cambria Math" charset="0"/>
                          </a:rPr>
                        </m:ctrlPr>
                      </m:sSubPr>
                      <m:e>
                        <m:r>
                          <a:rPr lang="en-US" altLang="zh-CN" i="1">
                            <a:latin typeface="Cambria Math" charset="0"/>
                          </a:rPr>
                          <m:t>𝑦</m:t>
                        </m:r>
                      </m:e>
                      <m:sub>
                        <m:r>
                          <a:rPr lang="en-US" altLang="zh-CN" b="0" i="1" smtClean="0">
                            <a:latin typeface="Cambria Math" charset="0"/>
                          </a:rPr>
                          <m:t>3</m:t>
                        </m:r>
                      </m:sub>
                    </m:sSub>
                    <m:r>
                      <a:rPr lang="en-US" altLang="zh-CN" i="1">
                        <a:latin typeface="Cambria Math" charset="0"/>
                      </a:rPr>
                      <m:t> </m:t>
                    </m:r>
                  </m:oMath>
                </a14:m>
                <a:r>
                  <a:rPr lang="zh-CN" altLang="zh-CN" sz="1900" dirty="0">
                    <a:latin typeface="Arial" charset="0"/>
                  </a:rPr>
                  <a:t>，</a:t>
                </a:r>
                <a:r>
                  <a:rPr lang="zh-CN" altLang="zh-CN" dirty="0">
                    <a:latin typeface="Arial" charset="0"/>
                  </a:rPr>
                  <a:t>其实句子Source中任意单词对生成某个目标单词</a:t>
                </a:r>
                <a14:m>
                  <m:oMath xmlns:m="http://schemas.openxmlformats.org/officeDocument/2006/math">
                    <m:sSub>
                      <m:sSubPr>
                        <m:ctrlPr>
                          <a:rPr lang="en-US" altLang="zh-CN" i="1">
                            <a:latin typeface="Cambria Math" charset="0"/>
                          </a:rPr>
                        </m:ctrlPr>
                      </m:sSubPr>
                      <m:e>
                        <m:r>
                          <a:rPr lang="en-US" altLang="zh-CN" i="1">
                            <a:latin typeface="Cambria Math" charset="0"/>
                          </a:rPr>
                          <m:t>𝑦</m:t>
                        </m:r>
                      </m:e>
                      <m:sub>
                        <m:r>
                          <a:rPr lang="en-US" altLang="zh-CN" i="1">
                            <a:latin typeface="Cambria Math" charset="0"/>
                          </a:rPr>
                          <m:t>𝑖</m:t>
                        </m:r>
                      </m:sub>
                    </m:sSub>
                  </m:oMath>
                </a14:m>
                <a:r>
                  <a:rPr lang="zh-CN" altLang="zh-CN" dirty="0">
                    <a:latin typeface="Arial" charset="0"/>
                  </a:rPr>
                  <a:t>来说影响力都是相同的，</a:t>
                </a:r>
              </a:p>
              <a:p>
                <a:endParaRPr lang="zh-CN" altLang="en-US" dirty="0"/>
              </a:p>
            </p:txBody>
          </p:sp>
        </mc:Choice>
        <mc:Fallback>
          <p:sp>
            <p:nvSpPr>
              <p:cNvPr id="7" name="矩形 6"/>
              <p:cNvSpPr>
                <a:spLocks noRot="1" noChangeAspect="1" noMove="1" noResize="1" noEditPoints="1" noAdjustHandles="1" noChangeArrowheads="1" noChangeShapeType="1" noTextEdit="1"/>
              </p:cNvSpPr>
              <p:nvPr/>
            </p:nvSpPr>
            <p:spPr>
              <a:xfrm>
                <a:off x="651164" y="2967335"/>
                <a:ext cx="10972800" cy="1508105"/>
              </a:xfrm>
              <a:prstGeom prst="rect">
                <a:avLst/>
              </a:prstGeom>
              <a:blipFill rotWithShape="0">
                <a:blip r:embed="rId3"/>
                <a:stretch>
                  <a:fillRect l="-500" t="-3239" r="-444"/>
                </a:stretch>
              </a:blipFill>
            </p:spPr>
            <p:txBody>
              <a:bodyPr/>
              <a:lstStyle/>
              <a:p>
                <a:r>
                  <a:rPr lang="zh-CN" altLang="en-US">
                    <a:noFill/>
                  </a:rPr>
                  <a:t> </a:t>
                </a:r>
              </a:p>
            </p:txBody>
          </p:sp>
        </mc:Fallback>
      </mc:AlternateContent>
      <p:sp>
        <p:nvSpPr>
          <p:cNvPr id="9" name="AutoShape 2" descr="https://mmbiz.qpic.cn/mmbiz_png/ptp8P184xjxeRHqppry03SX1TTiblocHfT1plwicmXJK1Bkzic4omk3WHlymKupMwZWyg34Smu3EN7v0syAA7wuGg/640?wx_fmt=png&amp;tp=webp&amp;wxfrom=5&amp;wx_lazy=1"/>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3" descr="https://mmbiz.qpic.cn/mmbiz_png/ptp8P184xjxeRHqppry03SX1TTiblocHf9o5zZ361EYGFpOFjRKcz44RudhssjuN38vgMake2pM2Npd5kBEuFaA/640?wx_fmt=png&amp;tp=webp&amp;wxfrom=5&amp;wx_lazy=1"/>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文本框 10"/>
          <p:cNvSpPr txBox="1"/>
          <p:nvPr/>
        </p:nvSpPr>
        <p:spPr>
          <a:xfrm>
            <a:off x="651164" y="4212204"/>
            <a:ext cx="10972800" cy="1200329"/>
          </a:xfrm>
          <a:prstGeom prst="rect">
            <a:avLst/>
          </a:prstGeom>
          <a:noFill/>
        </p:spPr>
        <p:txBody>
          <a:bodyPr wrap="square" rtlCol="0">
            <a:spAutoFit/>
          </a:bodyPr>
          <a:lstStyle/>
          <a:p>
            <a:r>
              <a:rPr kumimoji="1" lang="zh-CN" altLang="en-US" dirty="0" smtClean="0"/>
              <a:t>举个栗子：</a:t>
            </a:r>
            <a:r>
              <a:rPr kumimoji="1" lang="en-US" altLang="zh-CN" dirty="0" smtClean="0"/>
              <a:t/>
            </a:r>
            <a:br>
              <a:rPr kumimoji="1" lang="en-US" altLang="zh-CN" dirty="0" smtClean="0"/>
            </a:br>
            <a:r>
              <a:rPr lang="zh-CN" altLang="en-US" dirty="0"/>
              <a:t>输入的是英文句子：</a:t>
            </a:r>
            <a:r>
              <a:rPr lang="en-US" altLang="zh-CN" dirty="0"/>
              <a:t>Tom chase Jerry</a:t>
            </a:r>
            <a:r>
              <a:rPr lang="zh-CN" altLang="en-US" dirty="0"/>
              <a:t>，</a:t>
            </a:r>
            <a:r>
              <a:rPr lang="en-US" altLang="zh-CN" dirty="0"/>
              <a:t>Encoder-Decoder</a:t>
            </a:r>
            <a:r>
              <a:rPr lang="zh-CN" altLang="en-US" dirty="0"/>
              <a:t>框架逐步生成中文单词：“汤姆”，“追逐”，“杰瑞”</a:t>
            </a:r>
            <a:r>
              <a:rPr lang="zh-CN" altLang="en-US" dirty="0" smtClean="0"/>
              <a:t>。</a:t>
            </a:r>
            <a:r>
              <a:rPr lang="zh-CN" altLang="en-US" dirty="0"/>
              <a:t>在翻译“杰瑞”这个中文单词的时候，</a:t>
            </a:r>
            <a:r>
              <a:rPr lang="zh-CN" altLang="en-US" b="1" dirty="0">
                <a:solidFill>
                  <a:srgbClr val="FF0000"/>
                </a:solidFill>
              </a:rPr>
              <a:t>分心模型</a:t>
            </a:r>
            <a:r>
              <a:rPr lang="zh-CN" altLang="en-US" dirty="0"/>
              <a:t>里面的每个英文单词对于翻译目标单词“杰瑞”贡献是相同的</a:t>
            </a:r>
            <a:endParaRPr kumimoji="1" lang="zh-CN" altLang="en-US" dirty="0"/>
          </a:p>
        </p:txBody>
      </p:sp>
      <p:sp>
        <p:nvSpPr>
          <p:cNvPr id="12" name="矩形 11"/>
          <p:cNvSpPr/>
          <p:nvPr/>
        </p:nvSpPr>
        <p:spPr>
          <a:xfrm>
            <a:off x="651164" y="5412533"/>
            <a:ext cx="10972800" cy="646331"/>
          </a:xfrm>
          <a:prstGeom prst="rect">
            <a:avLst/>
          </a:prstGeom>
        </p:spPr>
        <p:txBody>
          <a:bodyPr wrap="square">
            <a:spAutoFit/>
          </a:bodyPr>
          <a:lstStyle/>
          <a:p>
            <a:r>
              <a:rPr lang="zh-CN" altLang="en-US" dirty="0">
                <a:solidFill>
                  <a:srgbClr val="3F3F3F"/>
                </a:solidFill>
                <a:latin typeface="-apple-system-font" charset="0"/>
              </a:rPr>
              <a:t>如果引入</a:t>
            </a:r>
            <a:r>
              <a:rPr lang="en-US" altLang="zh-CN" b="1" dirty="0">
                <a:solidFill>
                  <a:srgbClr val="FF0000"/>
                </a:solidFill>
                <a:latin typeface="-apple-system-font" charset="0"/>
              </a:rPr>
              <a:t>Attention</a:t>
            </a:r>
            <a:r>
              <a:rPr lang="zh-CN" altLang="en-US" b="1" dirty="0">
                <a:solidFill>
                  <a:srgbClr val="FF0000"/>
                </a:solidFill>
                <a:latin typeface="-apple-system-font" charset="0"/>
              </a:rPr>
              <a:t>模型</a:t>
            </a:r>
            <a:r>
              <a:rPr lang="zh-CN" altLang="en-US" dirty="0">
                <a:solidFill>
                  <a:srgbClr val="3F3F3F"/>
                </a:solidFill>
                <a:latin typeface="-apple-system-font" charset="0"/>
              </a:rPr>
              <a:t>的话，应该在翻译“杰瑞”的时候，体现出英文单词对于翻译当前中文单词不同的影响程度，比如给出类似下面一个概率分布值：</a:t>
            </a:r>
            <a:endParaRPr lang="zh-CN" altLang="en-US" dirty="0"/>
          </a:p>
        </p:txBody>
      </p:sp>
      <p:sp>
        <p:nvSpPr>
          <p:cNvPr id="13" name="矩形 12"/>
          <p:cNvSpPr/>
          <p:nvPr/>
        </p:nvSpPr>
        <p:spPr>
          <a:xfrm>
            <a:off x="3939438" y="6164960"/>
            <a:ext cx="3481851" cy="369332"/>
          </a:xfrm>
          <a:prstGeom prst="rect">
            <a:avLst/>
          </a:prstGeom>
        </p:spPr>
        <p:txBody>
          <a:bodyPr wrap="none">
            <a:spAutoFit/>
          </a:bodyPr>
          <a:lstStyle/>
          <a:p>
            <a:r>
              <a:rPr lang="zh-CN" altLang="mr-IN" dirty="0">
                <a:solidFill>
                  <a:srgbClr val="3F3F3F"/>
                </a:solidFill>
                <a:latin typeface="-apple-system-font" charset="0"/>
              </a:rPr>
              <a:t>（</a:t>
            </a:r>
            <a:r>
              <a:rPr lang="mr-IN" altLang="zh-CN" dirty="0">
                <a:solidFill>
                  <a:srgbClr val="3F3F3F"/>
                </a:solidFill>
                <a:latin typeface="-apple-system-font" charset="0"/>
              </a:rPr>
              <a:t>Tom,0.3</a:t>
            </a:r>
            <a:r>
              <a:rPr lang="zh-CN" altLang="mr-IN" dirty="0">
                <a:solidFill>
                  <a:srgbClr val="3F3F3F"/>
                </a:solidFill>
                <a:latin typeface="-apple-system-font" charset="0"/>
              </a:rPr>
              <a:t>）</a:t>
            </a:r>
            <a:r>
              <a:rPr lang="mr-IN" altLang="zh-CN" dirty="0">
                <a:solidFill>
                  <a:srgbClr val="3F3F3F"/>
                </a:solidFill>
                <a:latin typeface="-apple-system-font" charset="0"/>
              </a:rPr>
              <a:t>(Chase,0.2) (Jerry,0.5)</a:t>
            </a:r>
            <a:endParaRPr lang="zh-CN" altLang="en-US" dirty="0"/>
          </a:p>
        </p:txBody>
      </p:sp>
    </p:spTree>
    <p:extLst>
      <p:ext uri="{BB962C8B-B14F-4D97-AF65-F5344CB8AC3E}">
        <p14:creationId xmlns:p14="http://schemas.microsoft.com/office/powerpoint/2010/main" val="18890571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51164" y="507947"/>
            <a:ext cx="5749636" cy="7001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smtClean="0">
                <a:latin typeface="Mongolian Baiti" charset="-122"/>
                <a:ea typeface="Mongolian Baiti" charset="-122"/>
                <a:cs typeface="Mongolian Baiti" charset="-122"/>
              </a:rPr>
              <a:t>Attention</a:t>
            </a:r>
            <a:r>
              <a:rPr lang="zh-CN" altLang="en-US" sz="3600" b="1" dirty="0" smtClean="0">
                <a:latin typeface="Mongolian Baiti" charset="-122"/>
                <a:ea typeface="Mongolian Baiti" charset="-122"/>
                <a:cs typeface="Mongolian Baiti" charset="-122"/>
              </a:rPr>
              <a:t>：</a:t>
            </a:r>
            <a:r>
              <a:rPr lang="en-US" altLang="zh-CN" sz="3600" b="1" dirty="0" smtClean="0">
                <a:latin typeface="Mongolian Baiti" charset="-122"/>
                <a:ea typeface="Mongolian Baiti" charset="-122"/>
                <a:cs typeface="Mongolian Baiti" charset="-122"/>
              </a:rPr>
              <a:t>Soft</a:t>
            </a:r>
            <a:r>
              <a:rPr lang="zh-CN" altLang="en-US" sz="3600" b="1" dirty="0" smtClean="0">
                <a:latin typeface="Mongolian Baiti" charset="-122"/>
                <a:ea typeface="Mongolian Baiti" charset="-122"/>
                <a:cs typeface="Mongolian Baiti" charset="-122"/>
              </a:rPr>
              <a:t> </a:t>
            </a:r>
            <a:r>
              <a:rPr lang="en-US" altLang="zh-CN" sz="3600" b="1" dirty="0" smtClean="0">
                <a:latin typeface="Mongolian Baiti" charset="-122"/>
                <a:ea typeface="Mongolian Baiti" charset="-122"/>
                <a:cs typeface="Mongolian Baiti" charset="-122"/>
              </a:rPr>
              <a:t>Attention</a:t>
            </a:r>
            <a:endParaRPr lang="en-US" altLang="zh-CN" sz="3600" b="1" dirty="0">
              <a:latin typeface="Mongolian Baiti" charset="-122"/>
              <a:ea typeface="Mongolian Baiti" charset="-122"/>
              <a:cs typeface="Mongolian Baiti" charset="-122"/>
            </a:endParaRPr>
          </a:p>
        </p:txBody>
      </p:sp>
      <p:pic>
        <p:nvPicPr>
          <p:cNvPr id="5" name="图片 4"/>
          <p:cNvPicPr>
            <a:picLocks noChangeAspect="1"/>
          </p:cNvPicPr>
          <p:nvPr/>
        </p:nvPicPr>
        <p:blipFill>
          <a:blip r:embed="rId2"/>
          <a:stretch>
            <a:fillRect/>
          </a:stretch>
        </p:blipFill>
        <p:spPr>
          <a:xfrm>
            <a:off x="651164" y="1737795"/>
            <a:ext cx="5932350" cy="3665478"/>
          </a:xfrm>
          <a:prstGeom prst="rect">
            <a:avLst/>
          </a:prstGeom>
        </p:spPr>
      </p:pic>
      <p:sp>
        <p:nvSpPr>
          <p:cNvPr id="6" name="矩形 5"/>
          <p:cNvSpPr/>
          <p:nvPr/>
        </p:nvSpPr>
        <p:spPr>
          <a:xfrm>
            <a:off x="7186689" y="1737795"/>
            <a:ext cx="4801314" cy="369332"/>
          </a:xfrm>
          <a:prstGeom prst="rect">
            <a:avLst/>
          </a:prstGeom>
        </p:spPr>
        <p:txBody>
          <a:bodyPr wrap="none">
            <a:spAutoFit/>
          </a:bodyPr>
          <a:lstStyle/>
          <a:p>
            <a:r>
              <a:rPr lang="zh-CN" altLang="en-US" dirty="0">
                <a:solidFill>
                  <a:srgbClr val="3F3F3F"/>
                </a:solidFill>
                <a:latin typeface="-apple-system-font" charset="0"/>
              </a:rPr>
              <a:t>即生成目标句子单词的过程成了下面的形式：</a:t>
            </a:r>
            <a:endParaRPr lang="zh-CN" altLang="en-US" dirty="0"/>
          </a:p>
        </p:txBody>
      </p:sp>
      <p:pic>
        <p:nvPicPr>
          <p:cNvPr id="7" name="图片 6"/>
          <p:cNvPicPr>
            <a:picLocks noChangeAspect="1"/>
          </p:cNvPicPr>
          <p:nvPr/>
        </p:nvPicPr>
        <p:blipFill>
          <a:blip r:embed="rId3"/>
          <a:stretch>
            <a:fillRect/>
          </a:stretch>
        </p:blipFill>
        <p:spPr>
          <a:xfrm>
            <a:off x="8463396" y="2107127"/>
            <a:ext cx="2247900" cy="1130300"/>
          </a:xfrm>
          <a:prstGeom prst="rect">
            <a:avLst/>
          </a:prstGeom>
        </p:spPr>
      </p:pic>
    </p:spTree>
    <p:extLst>
      <p:ext uri="{BB962C8B-B14F-4D97-AF65-F5344CB8AC3E}">
        <p14:creationId xmlns:p14="http://schemas.microsoft.com/office/powerpoint/2010/main" val="3029849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51164" y="507947"/>
            <a:ext cx="5749636" cy="7001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smtClean="0">
                <a:latin typeface="Mongolian Baiti" charset="-122"/>
                <a:ea typeface="Mongolian Baiti" charset="-122"/>
                <a:cs typeface="Mongolian Baiti" charset="-122"/>
              </a:rPr>
              <a:t>Attention</a:t>
            </a:r>
            <a:r>
              <a:rPr lang="zh-CN" altLang="en-US" sz="3600" b="1" dirty="0" smtClean="0">
                <a:latin typeface="Mongolian Baiti" charset="-122"/>
                <a:ea typeface="Mongolian Baiti" charset="-122"/>
                <a:cs typeface="Mongolian Baiti" charset="-122"/>
              </a:rPr>
              <a:t>：</a:t>
            </a:r>
            <a:r>
              <a:rPr lang="en-US" altLang="zh-CN" sz="3600" b="1" dirty="0" smtClean="0">
                <a:latin typeface="Mongolian Baiti" charset="-122"/>
                <a:ea typeface="Mongolian Baiti" charset="-122"/>
                <a:cs typeface="Mongolian Baiti" charset="-122"/>
              </a:rPr>
              <a:t>Soft</a:t>
            </a:r>
            <a:r>
              <a:rPr lang="zh-CN" altLang="en-US" sz="3600" b="1" dirty="0" smtClean="0">
                <a:latin typeface="Mongolian Baiti" charset="-122"/>
                <a:ea typeface="Mongolian Baiti" charset="-122"/>
                <a:cs typeface="Mongolian Baiti" charset="-122"/>
              </a:rPr>
              <a:t> </a:t>
            </a:r>
            <a:r>
              <a:rPr lang="en-US" altLang="zh-CN" sz="3600" b="1" dirty="0" smtClean="0">
                <a:latin typeface="Mongolian Baiti" charset="-122"/>
                <a:ea typeface="Mongolian Baiti" charset="-122"/>
                <a:cs typeface="Mongolian Baiti" charset="-122"/>
              </a:rPr>
              <a:t>Attention</a:t>
            </a:r>
            <a:endParaRPr lang="en-US" altLang="zh-CN" sz="3600" b="1" dirty="0">
              <a:latin typeface="Mongolian Baiti" charset="-122"/>
              <a:ea typeface="Mongolian Baiti" charset="-122"/>
              <a:cs typeface="Mongolian Baiti" charset="-122"/>
            </a:endParaRPr>
          </a:p>
        </p:txBody>
      </p:sp>
      <mc:AlternateContent xmlns:mc="http://schemas.openxmlformats.org/markup-compatibility/2006">
        <mc:Choice xmlns:a14="http://schemas.microsoft.com/office/drawing/2010/main" Requires="a14">
          <p:sp>
            <p:nvSpPr>
              <p:cNvPr id="5" name="Rectangle 1"/>
              <p:cNvSpPr>
                <a:spLocks noChangeArrowheads="1"/>
              </p:cNvSpPr>
              <p:nvPr/>
            </p:nvSpPr>
            <p:spPr bwMode="auto">
              <a:xfrm>
                <a:off x="651164" y="1235796"/>
                <a:ext cx="10293429"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charset="0"/>
                  </a:rPr>
                  <a:t>而每个</a:t>
                </a:r>
                <a14:m>
                  <m:oMath xmlns:m="http://schemas.openxmlformats.org/officeDocument/2006/math">
                    <m:sSub>
                      <m:sSubPr>
                        <m:ctrlPr>
                          <a:rPr kumimoji="0" lang="en-US" altLang="zh-CN" sz="1800" b="0" i="1" u="none" strike="noStrike" cap="none" normalizeH="0" baseline="0" smtClean="0">
                            <a:ln>
                              <a:noFill/>
                            </a:ln>
                            <a:solidFill>
                              <a:schemeClr val="tx1"/>
                            </a:solidFill>
                            <a:effectLst/>
                            <a:latin typeface="Cambria Math" charset="0"/>
                          </a:rPr>
                        </m:ctrlPr>
                      </m:sSubPr>
                      <m:e>
                        <m:r>
                          <a:rPr lang="en-US" altLang="zh-CN" b="0" i="1" smtClean="0">
                            <a:latin typeface="Cambria Math" charset="0"/>
                          </a:rPr>
                          <m:t>𝐶</m:t>
                        </m:r>
                      </m:e>
                      <m:sub>
                        <m:r>
                          <a:rPr kumimoji="0" lang="en-US" altLang="zh-CN" sz="1800" b="0" i="1" u="none" strike="noStrike" cap="none" normalizeH="0" baseline="0" smtClean="0">
                            <a:ln>
                              <a:noFill/>
                            </a:ln>
                            <a:solidFill>
                              <a:schemeClr val="tx1"/>
                            </a:solidFill>
                            <a:effectLst/>
                            <a:latin typeface="Cambria Math" charset="0"/>
                          </a:rPr>
                          <m:t>𝑖</m:t>
                        </m:r>
                      </m:sub>
                    </m:sSub>
                  </m:oMath>
                </a14:m>
                <a:r>
                  <a:rPr kumimoji="0" lang="zh-CN" altLang="zh-CN" sz="1800" b="0" i="0" u="none" strike="noStrike" cap="none" normalizeH="0" baseline="0" dirty="0" smtClean="0">
                    <a:ln>
                      <a:noFill/>
                    </a:ln>
                    <a:solidFill>
                      <a:schemeClr val="tx1"/>
                    </a:solidFill>
                    <a:effectLst/>
                    <a:latin typeface="Arial" charset="0"/>
                  </a:rPr>
                  <a:t>能</a:t>
                </a:r>
                <a:r>
                  <a:rPr kumimoji="0" lang="zh-CN" altLang="zh-CN" sz="1800" b="0" i="0" u="none" strike="noStrike" cap="none" normalizeH="0" baseline="0" dirty="0">
                    <a:ln>
                      <a:noFill/>
                    </a:ln>
                    <a:solidFill>
                      <a:schemeClr val="tx1"/>
                    </a:solidFill>
                    <a:effectLst/>
                    <a:latin typeface="Arial" charset="0"/>
                  </a:rPr>
                  <a:t>对应着不同</a:t>
                </a:r>
                <a:r>
                  <a:rPr kumimoji="0" lang="zh-CN" altLang="zh-CN" sz="1800" b="0" i="0" u="none" strike="noStrike" cap="none" normalizeH="0" baseline="0" dirty="0" smtClean="0">
                    <a:ln>
                      <a:noFill/>
                    </a:ln>
                    <a:solidFill>
                      <a:schemeClr val="tx1"/>
                    </a:solidFill>
                    <a:effectLst/>
                    <a:latin typeface="Arial" charset="0"/>
                  </a:rPr>
                  <a:t>的</a:t>
                </a:r>
                <a:r>
                  <a:rPr kumimoji="0" lang="en-US" altLang="zh-CN" sz="1800" b="0" i="0" u="none" strike="noStrike" cap="none" normalizeH="0" baseline="0" dirty="0" smtClean="0">
                    <a:ln>
                      <a:noFill/>
                    </a:ln>
                    <a:solidFill>
                      <a:schemeClr val="tx1"/>
                    </a:solidFill>
                    <a:effectLst/>
                    <a:latin typeface="Arial" charset="0"/>
                  </a:rPr>
                  <a:t>Source</a:t>
                </a:r>
                <a:r>
                  <a:rPr kumimoji="0" lang="zh-CN" altLang="zh-CN" sz="1800" b="0" i="0" u="none" strike="noStrike" cap="none" normalizeH="0" baseline="0" dirty="0" smtClean="0">
                    <a:ln>
                      <a:noFill/>
                    </a:ln>
                    <a:solidFill>
                      <a:schemeClr val="tx1"/>
                    </a:solidFill>
                    <a:effectLst/>
                    <a:latin typeface="Arial" charset="0"/>
                  </a:rPr>
                  <a:t>的</a:t>
                </a:r>
                <a:r>
                  <a:rPr kumimoji="0" lang="zh-CN" altLang="zh-CN" sz="1800" b="0" i="0" u="none" strike="noStrike" cap="none" normalizeH="0" baseline="0" dirty="0">
                    <a:ln>
                      <a:noFill/>
                    </a:ln>
                    <a:solidFill>
                      <a:schemeClr val="tx1"/>
                    </a:solidFill>
                    <a:effectLst/>
                    <a:latin typeface="Arial" charset="0"/>
                  </a:rPr>
                  <a:t>注意力分配概率分布，比如对于上面的英汉翻译来说，其对应的信息可能如下：</a:t>
                </a:r>
              </a:p>
            </p:txBody>
          </p:sp>
        </mc:Choice>
        <mc:Fallback>
          <p:sp>
            <p:nvSpPr>
              <p:cNvPr id="5" name="Rectangle 1"/>
              <p:cNvSpPr>
                <a:spLocks noRot="1" noChangeAspect="1" noMove="1" noResize="1" noEditPoints="1" noAdjustHandles="1" noChangeArrowheads="1" noChangeShapeType="1" noTextEdit="1"/>
              </p:cNvSpPr>
              <p:nvPr/>
            </p:nvSpPr>
            <p:spPr bwMode="auto">
              <a:xfrm>
                <a:off x="651164" y="1235796"/>
                <a:ext cx="10293429" cy="646331"/>
              </a:xfrm>
              <a:prstGeom prst="rect">
                <a:avLst/>
              </a:prstGeom>
              <a:blipFill rotWithShape="0">
                <a:blip r:embed="rId2"/>
                <a:stretch>
                  <a:fillRect l="-533" t="-6604" r="-237" b="-1226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p:sp>
        <p:nvSpPr>
          <p:cNvPr id="6" name="AutoShape 2" descr="https://mmbiz.qpic.cn/mmbiz_png/ptp8P184xjxeRHqppry03SX1TTiblocHfYQ9sZB3Wsia1p3Xze2mZfflaAmxtEwEbibgyv63FUosHdTjqoaOU4Qug/640?wx_fmt=png&amp;tp=webp&amp;wxfrom=5&amp;wx_lazy=1"/>
          <p:cNvSpPr>
            <a:spLocks noChangeAspect="1" noChangeArrowheads="1"/>
          </p:cNvSpPr>
          <p:nvPr/>
        </p:nvSpPr>
        <p:spPr bwMode="auto">
          <a:xfrm>
            <a:off x="346364" y="245225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p:cNvPicPr>
            <a:picLocks noChangeAspect="1"/>
          </p:cNvPicPr>
          <p:nvPr/>
        </p:nvPicPr>
        <p:blipFill>
          <a:blip r:embed="rId3"/>
          <a:stretch>
            <a:fillRect/>
          </a:stretch>
        </p:blipFill>
        <p:spPr>
          <a:xfrm>
            <a:off x="2709141" y="2048741"/>
            <a:ext cx="6413500" cy="1790700"/>
          </a:xfrm>
          <a:prstGeom prst="rect">
            <a:avLst/>
          </a:prstGeom>
        </p:spPr>
      </p:pic>
      <mc:AlternateContent xmlns:mc="http://schemas.openxmlformats.org/markup-compatibility/2006">
        <mc:Choice xmlns:a14="http://schemas.microsoft.com/office/drawing/2010/main" Requires="a14">
          <p:sp>
            <p:nvSpPr>
              <p:cNvPr id="8" name="Rectangle 3"/>
              <p:cNvSpPr>
                <a:spLocks noChangeArrowheads="1"/>
              </p:cNvSpPr>
              <p:nvPr/>
            </p:nvSpPr>
            <p:spPr bwMode="auto">
              <a:xfrm>
                <a:off x="651164" y="3997497"/>
                <a:ext cx="10293429" cy="176971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zh-CN" altLang="zh-CN" sz="1800" b="0" i="0" u="none" strike="noStrike" cap="none" normalizeH="0" baseline="0" dirty="0" smtClean="0">
                    <a:ln>
                      <a:noFill/>
                    </a:ln>
                    <a:solidFill>
                      <a:schemeClr val="tx1"/>
                    </a:solidFill>
                    <a:effectLst/>
                    <a:latin typeface="Arial" charset="0"/>
                  </a:rPr>
                  <a:t>其中，</a:t>
                </a:r>
                <a14:m>
                  <m:oMath xmlns:m="http://schemas.openxmlformats.org/officeDocument/2006/math">
                    <m:r>
                      <a:rPr kumimoji="0" lang="zh-CN" altLang="zh-CN" sz="1800" b="0" i="1" u="none" strike="noStrike" cap="none" normalizeH="0" baseline="0" dirty="0" smtClean="0">
                        <a:ln>
                          <a:noFill/>
                        </a:ln>
                        <a:solidFill>
                          <a:schemeClr val="tx1"/>
                        </a:solidFill>
                        <a:effectLst/>
                        <a:latin typeface="Cambria Math" charset="0"/>
                      </a:rPr>
                      <m:t>𝑓</m:t>
                    </m:r>
                    <m:r>
                      <a:rPr kumimoji="0" lang="zh-CN" altLang="zh-CN" sz="1800" b="0" i="1" u="none" strike="noStrike" cap="none" normalizeH="0" baseline="0" dirty="0" smtClean="0">
                        <a:ln>
                          <a:noFill/>
                        </a:ln>
                        <a:solidFill>
                          <a:schemeClr val="tx1"/>
                        </a:solidFill>
                        <a:effectLst/>
                        <a:latin typeface="Cambria Math" charset="0"/>
                      </a:rPr>
                      <m:t>2</m:t>
                    </m:r>
                  </m:oMath>
                </a14:m>
                <a:r>
                  <a:rPr kumimoji="0" lang="zh-CN" altLang="zh-CN" sz="1800" b="0" i="0" u="none" strike="noStrike" cap="none" normalizeH="0" baseline="0" dirty="0">
                    <a:ln>
                      <a:noFill/>
                    </a:ln>
                    <a:solidFill>
                      <a:schemeClr val="tx1"/>
                    </a:solidFill>
                    <a:effectLst/>
                    <a:latin typeface="Arial" charset="0"/>
                  </a:rPr>
                  <a:t>函数代表Encoder对输入英文单词的某种变换函数，比如如果Encoder是用的RNN模型的话，这个</a:t>
                </a:r>
                <a14:m>
                  <m:oMath xmlns:m="http://schemas.openxmlformats.org/officeDocument/2006/math">
                    <m:r>
                      <a:rPr kumimoji="0" lang="zh-CN" altLang="zh-CN" sz="1800" b="0" i="1" u="none" strike="noStrike" cap="none" normalizeH="0" baseline="0" dirty="0" smtClean="0">
                        <a:ln>
                          <a:noFill/>
                        </a:ln>
                        <a:solidFill>
                          <a:schemeClr val="tx1"/>
                        </a:solidFill>
                        <a:effectLst/>
                        <a:latin typeface="Cambria Math" charset="0"/>
                      </a:rPr>
                      <m:t>𝑓</m:t>
                    </m:r>
                    <m:r>
                      <a:rPr kumimoji="0" lang="zh-CN" altLang="zh-CN" sz="1800" b="0" i="1" u="none" strike="noStrike" cap="none" normalizeH="0" baseline="0" dirty="0" smtClean="0">
                        <a:ln>
                          <a:noFill/>
                        </a:ln>
                        <a:solidFill>
                          <a:schemeClr val="tx1"/>
                        </a:solidFill>
                        <a:effectLst/>
                        <a:latin typeface="Cambria Math" charset="0"/>
                      </a:rPr>
                      <m:t>2</m:t>
                    </m:r>
                  </m:oMath>
                </a14:m>
                <a:r>
                  <a:rPr kumimoji="0" lang="zh-CN" altLang="zh-CN" sz="1800" b="0" i="0" u="none" strike="noStrike" cap="none" normalizeH="0" baseline="0" dirty="0">
                    <a:ln>
                      <a:noFill/>
                    </a:ln>
                    <a:solidFill>
                      <a:schemeClr val="tx1"/>
                    </a:solidFill>
                    <a:effectLst/>
                    <a:latin typeface="Arial" charset="0"/>
                  </a:rPr>
                  <a:t>函数的结果往往是某个时刻输入</a:t>
                </a:r>
                <a14:m>
                  <m:oMath xmlns:m="http://schemas.openxmlformats.org/officeDocument/2006/math">
                    <m:sSub>
                      <m:sSubPr>
                        <m:ctrlPr>
                          <a:rPr lang="en-US" altLang="zh-CN" i="1">
                            <a:latin typeface="Cambria Math" charset="0"/>
                          </a:rPr>
                        </m:ctrlPr>
                      </m:sSubPr>
                      <m:e>
                        <m:r>
                          <a:rPr lang="en-US" altLang="zh-CN" b="0" i="1" smtClean="0">
                            <a:latin typeface="Cambria Math" charset="0"/>
                          </a:rPr>
                          <m:t>𝑥</m:t>
                        </m:r>
                      </m:e>
                      <m:sub>
                        <m:r>
                          <a:rPr lang="en-US" altLang="zh-CN" i="1">
                            <a:latin typeface="Cambria Math" charset="0"/>
                          </a:rPr>
                          <m:t>𝑖</m:t>
                        </m:r>
                      </m:sub>
                    </m:sSub>
                  </m:oMath>
                </a14:m>
                <a:r>
                  <a:rPr kumimoji="0" lang="zh-CN" altLang="zh-CN" sz="1900" b="0" i="0" u="none" strike="noStrike" cap="none" normalizeH="0" baseline="0" dirty="0">
                    <a:ln>
                      <a:noFill/>
                    </a:ln>
                    <a:solidFill>
                      <a:schemeClr val="tx1"/>
                    </a:solidFill>
                    <a:effectLst/>
                    <a:latin typeface="Arial" charset="0"/>
                  </a:rPr>
                  <a:t>后</a:t>
                </a:r>
                <a:r>
                  <a:rPr kumimoji="0" lang="zh-CN" altLang="zh-CN" sz="1800" b="0" i="0" u="none" strike="noStrike" cap="none" normalizeH="0" baseline="0" dirty="0">
                    <a:ln>
                      <a:noFill/>
                    </a:ln>
                    <a:solidFill>
                      <a:schemeClr val="tx1"/>
                    </a:solidFill>
                    <a:effectLst/>
                    <a:latin typeface="Arial" charset="0"/>
                  </a:rPr>
                  <a:t>隐层节点的状态值；</a:t>
                </a:r>
                <a14:m>
                  <m:oMath xmlns:m="http://schemas.openxmlformats.org/officeDocument/2006/math">
                    <m:r>
                      <a:rPr kumimoji="0" lang="zh-CN" altLang="zh-CN" sz="1800" b="0" i="1" u="none" strike="noStrike" cap="none" normalizeH="0" baseline="0" dirty="0" smtClean="0">
                        <a:ln>
                          <a:noFill/>
                        </a:ln>
                        <a:solidFill>
                          <a:schemeClr val="tx1"/>
                        </a:solidFill>
                        <a:effectLst/>
                        <a:latin typeface="Cambria Math" charset="0"/>
                      </a:rPr>
                      <m:t>𝑔</m:t>
                    </m:r>
                  </m:oMath>
                </a14:m>
                <a:r>
                  <a:rPr kumimoji="0" lang="zh-CN" altLang="zh-CN" sz="1800" b="0" i="0" u="none" strike="noStrike" cap="none" normalizeH="0" baseline="0" dirty="0">
                    <a:ln>
                      <a:noFill/>
                    </a:ln>
                    <a:solidFill>
                      <a:schemeClr val="tx1"/>
                    </a:solidFill>
                    <a:effectLst/>
                    <a:latin typeface="Arial" charset="0"/>
                  </a:rPr>
                  <a:t>代表Encoder根据单词的中间表示合成整个句子中间语义表示的变换函数，一般的做法中，</a:t>
                </a:r>
                <a14:m>
                  <m:oMath xmlns:m="http://schemas.openxmlformats.org/officeDocument/2006/math">
                    <m:r>
                      <a:rPr kumimoji="0" lang="zh-CN" altLang="zh-CN" sz="1800" b="0" i="1" u="none" strike="noStrike" cap="none" normalizeH="0" baseline="0" dirty="0" smtClean="0">
                        <a:ln>
                          <a:noFill/>
                        </a:ln>
                        <a:solidFill>
                          <a:schemeClr val="tx1"/>
                        </a:solidFill>
                        <a:effectLst/>
                        <a:latin typeface="Cambria Math" charset="0"/>
                      </a:rPr>
                      <m:t>𝑔</m:t>
                    </m:r>
                  </m:oMath>
                </a14:m>
                <a:r>
                  <a:rPr kumimoji="0" lang="zh-CN" altLang="zh-CN" sz="1800" b="0" i="0" u="none" strike="noStrike" cap="none" normalizeH="0" baseline="0" dirty="0">
                    <a:ln>
                      <a:noFill/>
                    </a:ln>
                    <a:solidFill>
                      <a:schemeClr val="tx1"/>
                    </a:solidFill>
                    <a:effectLst/>
                    <a:latin typeface="Arial" charset="0"/>
                  </a:rPr>
                  <a:t>函数就是对构成元素加权求和，即下列公式：</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charset="0"/>
                  </a:rPr>
                  <a:t/>
                </a:r>
                <a:br>
                  <a:rPr kumimoji="0" lang="zh-CN" altLang="zh-CN" sz="1800" b="0" i="0" u="none" strike="noStrike" cap="none" normalizeH="0" baseline="0" dirty="0">
                    <a:ln>
                      <a:noFill/>
                    </a:ln>
                    <a:solidFill>
                      <a:schemeClr val="tx1"/>
                    </a:solidFill>
                    <a:effectLst/>
                    <a:latin typeface="Arial" charset="0"/>
                  </a:rPr>
                </a:br>
                <a:endParaRPr kumimoji="0" lang="zh-CN" altLang="zh-CN" sz="1800" b="0" i="0" u="none" strike="noStrike" cap="none" normalizeH="0" baseline="0" dirty="0">
                  <a:ln>
                    <a:noFill/>
                  </a:ln>
                  <a:solidFill>
                    <a:schemeClr val="tx1"/>
                  </a:solidFill>
                  <a:effectLst/>
                  <a:latin typeface="Arial" charset="0"/>
                </a:endParaRPr>
              </a:p>
            </p:txBody>
          </p:sp>
        </mc:Choice>
        <mc:Fallback>
          <p:sp>
            <p:nvSpPr>
              <p:cNvPr id="8" name="Rectangle 3"/>
              <p:cNvSpPr>
                <a:spLocks noRot="1" noChangeAspect="1" noMove="1" noResize="1" noEditPoints="1" noAdjustHandles="1" noChangeArrowheads="1" noChangeShapeType="1" noTextEdit="1"/>
              </p:cNvSpPr>
              <p:nvPr/>
            </p:nvSpPr>
            <p:spPr bwMode="auto">
              <a:xfrm>
                <a:off x="651164" y="3997497"/>
                <a:ext cx="10293429" cy="1769715"/>
              </a:xfrm>
              <a:prstGeom prst="rect">
                <a:avLst/>
              </a:prstGeom>
              <a:blipFill rotWithShape="0">
                <a:blip r:embed="rId4"/>
                <a:stretch>
                  <a:fillRect l="-533" t="-206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p:sp>
        <p:nvSpPr>
          <p:cNvPr id="9" name="AutoShape 4" descr="https://mmbiz.qpic.cn/mmbiz_png/ptp8P184xjxeRHqppry03SX1TTiblocHfee201onRzAeNMlL67LqiatMdsnHMytcqo855xdPsYxEfKIpNoBKT1Ig/640?wx_fmt=png&amp;tp=webp&amp;wxfrom=5&amp;wx_lazy=1"/>
          <p:cNvSpPr>
            <a:spLocks noChangeAspect="1" noChangeArrowheads="1"/>
          </p:cNvSpPr>
          <p:nvPr/>
        </p:nvSpPr>
        <p:spPr bwMode="auto">
          <a:xfrm>
            <a:off x="651164" y="47521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图片 9"/>
          <p:cNvPicPr>
            <a:picLocks noChangeAspect="1"/>
          </p:cNvPicPr>
          <p:nvPr/>
        </p:nvPicPr>
        <p:blipFill>
          <a:blip r:embed="rId5"/>
          <a:stretch>
            <a:fillRect/>
          </a:stretch>
        </p:blipFill>
        <p:spPr>
          <a:xfrm>
            <a:off x="4737428" y="5056909"/>
            <a:ext cx="2120900" cy="484909"/>
          </a:xfrm>
          <a:prstGeom prst="rect">
            <a:avLst/>
          </a:prstGeom>
        </p:spPr>
      </p:pic>
      <p:sp>
        <p:nvSpPr>
          <p:cNvPr id="13" name="AutoShape 7" descr="https://mmbiz.qpic.cn/mmbiz_png/ptp8P184xjxeRHqppry03SX1TTiblocHf5iaiaKmjdLQibeUltwvJoBqZichpOlPtLQVb1f0HNxrlod6YX8fqHzfRQQ/640?wx_fmt=png&amp;tp=webp&amp;wxfrom=5&amp;wx_lazy=1"/>
          <p:cNvSpPr>
            <a:spLocks noChangeAspect="1" noChangeArrowheads="1"/>
          </p:cNvSpPr>
          <p:nvPr/>
        </p:nvSpPr>
        <p:spPr bwMode="auto">
          <a:xfrm>
            <a:off x="651164" y="6217024"/>
            <a:ext cx="4433454" cy="44334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8" descr="https://mmbiz.qpic.cn/mmbiz_png/ptp8P184xjxeRHqppry03SX1TTiblocHf1lVib36aoaYmNPjjM0HP4jn1IiawUCD2oMjJiawyiaAaibeoDAPd5wK6g7w/640?wx_fmt=png&amp;tp=webp&amp;wxfrom=5&amp;wx_lazy=1"/>
          <p:cNvSpPr>
            <a:spLocks noChangeAspect="1" noChangeArrowheads="1"/>
          </p:cNvSpPr>
          <p:nvPr/>
        </p:nvSpPr>
        <p:spPr bwMode="auto">
          <a:xfrm>
            <a:off x="651164" y="6217024"/>
            <a:ext cx="4433454" cy="44334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mc:AlternateContent xmlns:mc="http://schemas.openxmlformats.org/markup-compatibility/2006">
        <mc:Choice xmlns:a14="http://schemas.microsoft.com/office/drawing/2010/main" Requires="a14">
          <p:sp>
            <p:nvSpPr>
              <p:cNvPr id="15" name="矩形 14"/>
              <p:cNvSpPr/>
              <p:nvPr/>
            </p:nvSpPr>
            <p:spPr>
              <a:xfrm>
                <a:off x="651164" y="5596773"/>
                <a:ext cx="10293429" cy="690958"/>
              </a:xfrm>
              <a:prstGeom prst="rect">
                <a:avLst/>
              </a:prstGeom>
            </p:spPr>
            <p:txBody>
              <a:bodyPr wrap="square">
                <a:spAutoFit/>
              </a:bodyPr>
              <a:lstStyle/>
              <a:p>
                <a:pPr lvl="0" eaLnBrk="0" fontAlgn="base" hangingPunct="0">
                  <a:spcBef>
                    <a:spcPct val="0"/>
                  </a:spcBef>
                  <a:spcAft>
                    <a:spcPct val="0"/>
                  </a:spcAft>
                </a:pPr>
                <a:r>
                  <a:rPr lang="zh-CN" altLang="zh-CN" dirty="0" smtClean="0">
                    <a:latin typeface="Arial" charset="0"/>
                  </a:rPr>
                  <a:t>其中，</a:t>
                </a:r>
                <a14:m>
                  <m:oMath xmlns:m="http://schemas.openxmlformats.org/officeDocument/2006/math">
                    <m:sSub>
                      <m:sSubPr>
                        <m:ctrlPr>
                          <a:rPr lang="en-US" altLang="zh-CN" i="1" dirty="0" smtClean="0">
                            <a:latin typeface="Cambria Math" charset="0"/>
                          </a:rPr>
                        </m:ctrlPr>
                      </m:sSubPr>
                      <m:e>
                        <m:r>
                          <a:rPr lang="en-US" altLang="zh-CN" b="0" i="1" dirty="0" smtClean="0">
                            <a:latin typeface="Cambria Math" charset="0"/>
                          </a:rPr>
                          <m:t>𝐿</m:t>
                        </m:r>
                      </m:e>
                      <m:sub>
                        <m:r>
                          <a:rPr lang="en-US" altLang="zh-CN" b="0" i="1" dirty="0" smtClean="0">
                            <a:latin typeface="Cambria Math" charset="0"/>
                          </a:rPr>
                          <m:t>𝑥</m:t>
                        </m:r>
                      </m:sub>
                    </m:sSub>
                    <m:r>
                      <a:rPr lang="zh-CN" altLang="zh-CN" i="1" dirty="0" smtClean="0">
                        <a:latin typeface="Cambria Math" charset="0"/>
                      </a:rPr>
                      <m:t>  </m:t>
                    </m:r>
                  </m:oMath>
                </a14:m>
                <a:r>
                  <a:rPr lang="zh-CN" altLang="zh-CN" sz="1900" dirty="0">
                    <a:latin typeface="Arial" charset="0"/>
                  </a:rPr>
                  <a:t>代</a:t>
                </a:r>
                <a:r>
                  <a:rPr lang="zh-CN" altLang="zh-CN" dirty="0">
                    <a:latin typeface="Arial" charset="0"/>
                  </a:rPr>
                  <a:t>表输入句子Source的长度</a:t>
                </a:r>
                <a:r>
                  <a:rPr lang="zh-CN" altLang="zh-CN" dirty="0" smtClean="0">
                    <a:latin typeface="Arial" charset="0"/>
                  </a:rPr>
                  <a:t>，</a:t>
                </a:r>
                <a14:m>
                  <m:oMath xmlns:m="http://schemas.openxmlformats.org/officeDocument/2006/math">
                    <m:sSub>
                      <m:sSubPr>
                        <m:ctrlPr>
                          <a:rPr lang="en-US" altLang="zh-CN" i="1" smtClean="0">
                            <a:latin typeface="Cambria Math" charset="0"/>
                          </a:rPr>
                        </m:ctrlPr>
                      </m:sSubPr>
                      <m:e>
                        <m:r>
                          <a:rPr lang="en-US" altLang="zh-CN" b="0" i="1" smtClean="0">
                            <a:latin typeface="Cambria Math" charset="0"/>
                          </a:rPr>
                          <m:t>𝑎</m:t>
                        </m:r>
                      </m:e>
                      <m:sub>
                        <m:r>
                          <a:rPr lang="en-US" altLang="zh-CN" b="0" i="1" smtClean="0">
                            <a:latin typeface="Cambria Math" charset="0"/>
                          </a:rPr>
                          <m:t>𝑖𝑗</m:t>
                        </m:r>
                      </m:sub>
                    </m:sSub>
                  </m:oMath>
                </a14:m>
                <a:r>
                  <a:rPr lang="zh-CN" altLang="zh-CN" sz="1900" dirty="0" smtClean="0">
                    <a:latin typeface="Arial" charset="0"/>
                  </a:rPr>
                  <a:t>代</a:t>
                </a:r>
                <a:r>
                  <a:rPr lang="zh-CN" altLang="zh-CN" dirty="0" smtClean="0">
                    <a:latin typeface="Arial" charset="0"/>
                  </a:rPr>
                  <a:t>表</a:t>
                </a:r>
                <a:r>
                  <a:rPr lang="zh-CN" altLang="zh-CN" dirty="0">
                    <a:latin typeface="Arial" charset="0"/>
                  </a:rPr>
                  <a:t>在Target输出第</a:t>
                </a:r>
                <a14:m>
                  <m:oMath xmlns:m="http://schemas.openxmlformats.org/officeDocument/2006/math">
                    <m:r>
                      <a:rPr lang="zh-CN" altLang="zh-CN" i="1" dirty="0" smtClean="0">
                        <a:latin typeface="Cambria Math" charset="0"/>
                      </a:rPr>
                      <m:t>𝑖</m:t>
                    </m:r>
                  </m:oMath>
                </a14:m>
                <a:r>
                  <a:rPr lang="zh-CN" altLang="zh-CN" dirty="0">
                    <a:latin typeface="Arial" charset="0"/>
                  </a:rPr>
                  <a:t>个单词时Source输入句子中第</a:t>
                </a:r>
                <a14:m>
                  <m:oMath xmlns:m="http://schemas.openxmlformats.org/officeDocument/2006/math">
                    <m:r>
                      <a:rPr lang="zh-CN" altLang="zh-CN" i="1" dirty="0" smtClean="0">
                        <a:latin typeface="Cambria Math" charset="0"/>
                      </a:rPr>
                      <m:t>𝑗</m:t>
                    </m:r>
                  </m:oMath>
                </a14:m>
                <a:r>
                  <a:rPr lang="zh-CN" altLang="zh-CN" dirty="0">
                    <a:latin typeface="Arial" charset="0"/>
                  </a:rPr>
                  <a:t>个单词的注意力分配系数，</a:t>
                </a:r>
                <a:r>
                  <a:rPr lang="zh-CN" altLang="zh-CN" dirty="0" smtClean="0">
                    <a:latin typeface="Arial" charset="0"/>
                  </a:rPr>
                  <a:t>而</a:t>
                </a:r>
                <a14:m>
                  <m:oMath xmlns:m="http://schemas.openxmlformats.org/officeDocument/2006/math">
                    <m:sSub>
                      <m:sSubPr>
                        <m:ctrlPr>
                          <a:rPr lang="en-US" altLang="zh-CN" i="1" smtClean="0">
                            <a:latin typeface="Cambria Math" charset="0"/>
                          </a:rPr>
                        </m:ctrlPr>
                      </m:sSubPr>
                      <m:e>
                        <m:r>
                          <a:rPr lang="en-US" altLang="zh-CN" b="0" i="1" smtClean="0">
                            <a:latin typeface="Cambria Math" charset="0"/>
                          </a:rPr>
                          <m:t>h</m:t>
                        </m:r>
                      </m:e>
                      <m:sub>
                        <m:r>
                          <a:rPr lang="en-US" altLang="zh-CN" b="0" i="1" smtClean="0">
                            <a:latin typeface="Cambria Math" charset="0"/>
                          </a:rPr>
                          <m:t>𝑗</m:t>
                        </m:r>
                      </m:sub>
                    </m:sSub>
                  </m:oMath>
                </a14:m>
                <a:r>
                  <a:rPr lang="zh-CN" altLang="zh-CN" sz="1900" dirty="0" smtClean="0">
                    <a:latin typeface="Arial" charset="0"/>
                  </a:rPr>
                  <a:t>则</a:t>
                </a:r>
                <a:r>
                  <a:rPr lang="zh-CN" altLang="zh-CN" dirty="0">
                    <a:latin typeface="Arial" charset="0"/>
                  </a:rPr>
                  <a:t>是Source输入句子中第</a:t>
                </a:r>
                <a14:m>
                  <m:oMath xmlns:m="http://schemas.openxmlformats.org/officeDocument/2006/math">
                    <m:r>
                      <a:rPr lang="zh-CN" altLang="zh-CN" i="1" dirty="0" smtClean="0">
                        <a:latin typeface="Cambria Math" charset="0"/>
                      </a:rPr>
                      <m:t>𝑗</m:t>
                    </m:r>
                  </m:oMath>
                </a14:m>
                <a:r>
                  <a:rPr lang="zh-CN" altLang="zh-CN" dirty="0">
                    <a:latin typeface="Arial" charset="0"/>
                  </a:rPr>
                  <a:t>个单词的语义编码。</a:t>
                </a:r>
                <a:endParaRPr lang="zh-CN" altLang="zh-CN" dirty="0">
                  <a:latin typeface="Arial" charset="0"/>
                </a:endParaRPr>
              </a:p>
            </p:txBody>
          </p:sp>
        </mc:Choice>
        <mc:Fallback>
          <p:sp>
            <p:nvSpPr>
              <p:cNvPr id="15" name="矩形 14"/>
              <p:cNvSpPr>
                <a:spLocks noRot="1" noChangeAspect="1" noMove="1" noResize="1" noEditPoints="1" noAdjustHandles="1" noChangeArrowheads="1" noChangeShapeType="1" noTextEdit="1"/>
              </p:cNvSpPr>
              <p:nvPr/>
            </p:nvSpPr>
            <p:spPr>
              <a:xfrm>
                <a:off x="651164" y="5596773"/>
                <a:ext cx="10293429" cy="690958"/>
              </a:xfrm>
              <a:prstGeom prst="rect">
                <a:avLst/>
              </a:prstGeom>
              <a:blipFill rotWithShape="0">
                <a:blip r:embed="rId6"/>
                <a:stretch>
                  <a:fillRect l="-533" t="-50442" b="-203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488370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549236" y="1091989"/>
            <a:ext cx="6428509" cy="5572046"/>
          </a:xfrm>
          <a:prstGeom prst="rect">
            <a:avLst/>
          </a:prstGeom>
        </p:spPr>
      </p:pic>
      <p:sp>
        <p:nvSpPr>
          <p:cNvPr id="5" name="标题 1"/>
          <p:cNvSpPr txBox="1">
            <a:spLocks/>
          </p:cNvSpPr>
          <p:nvPr/>
        </p:nvSpPr>
        <p:spPr>
          <a:xfrm>
            <a:off x="387927" y="391849"/>
            <a:ext cx="5749636" cy="7001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smtClean="0">
                <a:latin typeface="Mongolian Baiti" charset="-122"/>
                <a:ea typeface="Mongolian Baiti" charset="-122"/>
                <a:cs typeface="Mongolian Baiti" charset="-122"/>
              </a:rPr>
              <a:t>Attention</a:t>
            </a:r>
            <a:r>
              <a:rPr lang="zh-CN" altLang="en-US" sz="3600" b="1" dirty="0" smtClean="0">
                <a:latin typeface="Mongolian Baiti" charset="-122"/>
                <a:ea typeface="Mongolian Baiti" charset="-122"/>
                <a:cs typeface="Mongolian Baiti" charset="-122"/>
              </a:rPr>
              <a:t>：</a:t>
            </a:r>
            <a:r>
              <a:rPr lang="en-US" altLang="zh-CN" sz="3600" b="1" dirty="0" smtClean="0">
                <a:latin typeface="Mongolian Baiti" charset="-122"/>
                <a:ea typeface="Mongolian Baiti" charset="-122"/>
                <a:cs typeface="Mongolian Baiti" charset="-122"/>
              </a:rPr>
              <a:t>weight</a:t>
            </a:r>
            <a:endParaRPr lang="en-US" altLang="zh-CN" sz="3600" b="1" dirty="0">
              <a:latin typeface="Mongolian Baiti" charset="-122"/>
              <a:ea typeface="Mongolian Baiti" charset="-122"/>
              <a:cs typeface="Mongolian Baiti" charset="-122"/>
            </a:endParaRPr>
          </a:p>
        </p:txBody>
      </p:sp>
      <p:sp>
        <p:nvSpPr>
          <p:cNvPr id="7" name="AutoShape 2" descr="https://mmbiz.qpic.cn/mmbiz_png/ptp8P184xjxeRHqppry03SX1TTiblocHf0jHv1uKJNUvxsNe1vp7DNvm6GiaGDibdc3t5QyCHK37gpiaQOjGnQDEJQ/640?wx_fmt=png&amp;tp=webp&amp;wxfrom=5&amp;wx_lazy=1"/>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3" descr="https://mmbiz.qpic.cn/mmbiz_png/ptp8P184xjxeRHqppry03SX1TTiblocHflQX776H1MHENYicv1iaqIWoLPU2hVhCFp7hlCFjdSdkG1eOJbIic92uHQ/640?wx_fmt=png&amp;tp=webp&amp;wxfrom=5&amp;wx_lazy=1"/>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4" descr="https://mmbiz.qpic.cn/mmbiz_png/ptp8P184xjxeRHqppry03SX1TTiblocHf0jHv1uKJNUvxsNe1vp7DNvm6GiaGDibdc3t5QyCHK37gpiaQOjGnQDEJQ/640?wx_fmt=png&amp;tp=webp&amp;wxfrom=5&amp;wx_lazy=1"/>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https://mmbiz.qpic.cn/mmbiz_png/ptp8P184xjxeRHqppry03SX1TTiblocHf0jHv1uKJNUvxsNe1vp7DNvm6GiaGDibdc3t5QyCHK37gpiaQOjGnQDEJQ/640?wx_fmt=png&amp;tp=webp&amp;wxfrom=5&amp;wx_lazy=1"/>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https://mmbiz.qpic.cn/mmbiz_png/ptp8P184xjxeRHqppry03SX1TTiblocHflQX776H1MHENYicv1iaqIWoLPU2hVhCFp7hlCFjdSdkG1eOJbIic92uHQ/640?wx_fmt=png&amp;tp=webp&amp;wxfrom=5&amp;wx_lazy=1"/>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7" descr="https://mmbiz.qpic.cn/mmbiz_png/ptp8P184xjxeRHqppry03SX1TTiblocHf1lVib36aoaYmNPjjM0HP4jn1IiawUCD2oMjJiawyiaAaibeoDAPd5wK6g7w/640?wx_fmt=png&amp;tp=webp&amp;wxfrom=5&amp;wx_lazy=1"/>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https://mmbiz.qpic.cn/mmbiz_png/ptp8P184xjxeRHqppry03SX1TTiblocHflQX776H1MHENYicv1iaqIWoLPU2hVhCFp7hlCFjdSdkG1eOJbIic92uHQ/640?wx_fmt=png&amp;tp=webp&amp;wxfrom=5&amp;wx_lazy=1"/>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9" descr="https://mmbiz.qpic.cn/mmbiz_png/ptp8P184xjxeRHqppry03SX1TTiblocHf0jHv1uKJNUvxsNe1vp7DNvm6GiaGDibdc3t5QyCHK37gpiaQOjGnQDEJQ/640?wx_fmt=png&amp;tp=webp&amp;wxfrom=5&amp;wx_lazy=1"/>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669368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87927" y="391849"/>
            <a:ext cx="5749636" cy="7001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smtClean="0">
                <a:latin typeface="Mongolian Baiti" charset="-122"/>
                <a:ea typeface="Mongolian Baiti" charset="-122"/>
                <a:cs typeface="Mongolian Baiti" charset="-122"/>
              </a:rPr>
              <a:t>Attention</a:t>
            </a:r>
            <a:endParaRPr lang="en-US" altLang="zh-CN" sz="3600" b="1" dirty="0">
              <a:latin typeface="Mongolian Baiti" charset="-122"/>
              <a:ea typeface="Mongolian Baiti" charset="-122"/>
              <a:cs typeface="Mongolian Baiti" charset="-122"/>
            </a:endParaRPr>
          </a:p>
        </p:txBody>
      </p:sp>
      <p:sp>
        <p:nvSpPr>
          <p:cNvPr id="5" name="矩形 4"/>
          <p:cNvSpPr/>
          <p:nvPr/>
        </p:nvSpPr>
        <p:spPr>
          <a:xfrm>
            <a:off x="858981" y="1091989"/>
            <a:ext cx="9781309" cy="369332"/>
          </a:xfrm>
          <a:prstGeom prst="rect">
            <a:avLst/>
          </a:prstGeom>
        </p:spPr>
        <p:txBody>
          <a:bodyPr wrap="square">
            <a:spAutoFit/>
          </a:bodyPr>
          <a:lstStyle/>
          <a:p>
            <a:r>
              <a:rPr lang="zh-CN" altLang="en-US" dirty="0">
                <a:solidFill>
                  <a:srgbClr val="3F3F3F"/>
                </a:solidFill>
                <a:latin typeface="-apple-system-font" charset="0"/>
              </a:rPr>
              <a:t>如果把</a:t>
            </a:r>
            <a:r>
              <a:rPr lang="en-US" altLang="zh-CN" dirty="0">
                <a:solidFill>
                  <a:srgbClr val="3F3F3F"/>
                </a:solidFill>
                <a:latin typeface="-apple-system-font" charset="0"/>
              </a:rPr>
              <a:t>Attention</a:t>
            </a:r>
            <a:r>
              <a:rPr lang="zh-CN" altLang="en-US" dirty="0">
                <a:solidFill>
                  <a:srgbClr val="3F3F3F"/>
                </a:solidFill>
                <a:latin typeface="-apple-system-font" charset="0"/>
              </a:rPr>
              <a:t>机制从上文讲述例子中的</a:t>
            </a:r>
            <a:r>
              <a:rPr lang="en-US" altLang="zh-CN" dirty="0">
                <a:solidFill>
                  <a:srgbClr val="3F3F3F"/>
                </a:solidFill>
                <a:latin typeface="-apple-system-font" charset="0"/>
              </a:rPr>
              <a:t>Encoder-Decoder</a:t>
            </a:r>
            <a:r>
              <a:rPr lang="zh-CN" altLang="en-US" dirty="0">
                <a:solidFill>
                  <a:srgbClr val="3F3F3F"/>
                </a:solidFill>
                <a:latin typeface="-apple-system-font" charset="0"/>
              </a:rPr>
              <a:t>框架中剥离，并进一步做</a:t>
            </a:r>
            <a:r>
              <a:rPr lang="zh-CN" altLang="en-US" dirty="0" smtClean="0">
                <a:solidFill>
                  <a:srgbClr val="3F3F3F"/>
                </a:solidFill>
                <a:latin typeface="-apple-system-font" charset="0"/>
              </a:rPr>
              <a:t>抽象。</a:t>
            </a:r>
            <a:endParaRPr lang="zh-CN" altLang="en-US" dirty="0"/>
          </a:p>
        </p:txBody>
      </p:sp>
      <p:pic>
        <p:nvPicPr>
          <p:cNvPr id="6" name="图片 5"/>
          <p:cNvPicPr>
            <a:picLocks noChangeAspect="1"/>
          </p:cNvPicPr>
          <p:nvPr/>
        </p:nvPicPr>
        <p:blipFill>
          <a:blip r:embed="rId2"/>
          <a:stretch>
            <a:fillRect/>
          </a:stretch>
        </p:blipFill>
        <p:spPr>
          <a:xfrm>
            <a:off x="2819977" y="1461322"/>
            <a:ext cx="6337877" cy="3332352"/>
          </a:xfrm>
          <a:prstGeom prst="rect">
            <a:avLst/>
          </a:prstGeom>
        </p:spPr>
      </p:pic>
      <p:sp>
        <p:nvSpPr>
          <p:cNvPr id="7" name="矩形 6"/>
          <p:cNvSpPr/>
          <p:nvPr/>
        </p:nvSpPr>
        <p:spPr>
          <a:xfrm>
            <a:off x="858981" y="4826675"/>
            <a:ext cx="9781309" cy="2031325"/>
          </a:xfrm>
          <a:prstGeom prst="rect">
            <a:avLst/>
          </a:prstGeom>
        </p:spPr>
        <p:txBody>
          <a:bodyPr wrap="square">
            <a:spAutoFit/>
          </a:bodyPr>
          <a:lstStyle/>
          <a:p>
            <a:pPr algn="just"/>
            <a:r>
              <a:rPr lang="zh-CN" altLang="en-US" dirty="0">
                <a:solidFill>
                  <a:srgbClr val="3F3F3F"/>
                </a:solidFill>
                <a:latin typeface="-apple-system-font" charset="0"/>
              </a:rPr>
              <a:t>我们可以这样来看待</a:t>
            </a:r>
            <a:r>
              <a:rPr lang="en-US" altLang="zh-CN" dirty="0">
                <a:solidFill>
                  <a:srgbClr val="3F3F3F"/>
                </a:solidFill>
                <a:latin typeface="-apple-system-font" charset="0"/>
              </a:rPr>
              <a:t>Attention</a:t>
            </a:r>
            <a:r>
              <a:rPr lang="zh-CN" altLang="en-US" dirty="0">
                <a:solidFill>
                  <a:srgbClr val="3F3F3F"/>
                </a:solidFill>
                <a:latin typeface="-apple-system-font" charset="0"/>
              </a:rPr>
              <a:t>机制（参考图</a:t>
            </a:r>
            <a:r>
              <a:rPr lang="en-US" altLang="zh-CN" dirty="0">
                <a:solidFill>
                  <a:srgbClr val="3F3F3F"/>
                </a:solidFill>
                <a:latin typeface="-apple-system-font" charset="0"/>
              </a:rPr>
              <a:t>9</a:t>
            </a:r>
            <a:r>
              <a:rPr lang="zh-CN" altLang="en-US" dirty="0">
                <a:solidFill>
                  <a:srgbClr val="3F3F3F"/>
                </a:solidFill>
                <a:latin typeface="-apple-system-font" charset="0"/>
              </a:rPr>
              <a:t>）：将</a:t>
            </a:r>
            <a:r>
              <a:rPr lang="en-US" altLang="zh-CN" dirty="0">
                <a:solidFill>
                  <a:srgbClr val="3F3F3F"/>
                </a:solidFill>
                <a:latin typeface="-apple-system-font" charset="0"/>
              </a:rPr>
              <a:t>Source</a:t>
            </a:r>
            <a:r>
              <a:rPr lang="zh-CN" altLang="en-US" dirty="0">
                <a:solidFill>
                  <a:srgbClr val="3F3F3F"/>
                </a:solidFill>
                <a:latin typeface="-apple-system-font" charset="0"/>
              </a:rPr>
              <a:t>中的构成元素想象成是由一系列的</a:t>
            </a:r>
            <a:r>
              <a:rPr lang="en-US" altLang="zh-CN" dirty="0">
                <a:solidFill>
                  <a:srgbClr val="3F3F3F"/>
                </a:solidFill>
                <a:latin typeface="-apple-system-font" charset="0"/>
              </a:rPr>
              <a:t>&lt;</a:t>
            </a:r>
            <a:r>
              <a:rPr lang="en-US" altLang="zh-CN" dirty="0" err="1">
                <a:solidFill>
                  <a:srgbClr val="3F3F3F"/>
                </a:solidFill>
                <a:latin typeface="-apple-system-font" charset="0"/>
              </a:rPr>
              <a:t>Key,Value</a:t>
            </a:r>
            <a:r>
              <a:rPr lang="en-US" altLang="zh-CN" dirty="0">
                <a:solidFill>
                  <a:srgbClr val="3F3F3F"/>
                </a:solidFill>
                <a:latin typeface="-apple-system-font" charset="0"/>
              </a:rPr>
              <a:t>&gt;</a:t>
            </a:r>
            <a:r>
              <a:rPr lang="zh-CN" altLang="en-US" dirty="0">
                <a:solidFill>
                  <a:srgbClr val="3F3F3F"/>
                </a:solidFill>
                <a:latin typeface="-apple-system-font" charset="0"/>
              </a:rPr>
              <a:t>数据对构成，此时给定</a:t>
            </a:r>
            <a:r>
              <a:rPr lang="en-US" altLang="zh-CN" dirty="0">
                <a:solidFill>
                  <a:srgbClr val="3F3F3F"/>
                </a:solidFill>
                <a:latin typeface="-apple-system-font" charset="0"/>
              </a:rPr>
              <a:t>Target</a:t>
            </a:r>
            <a:r>
              <a:rPr lang="zh-CN" altLang="en-US" dirty="0">
                <a:solidFill>
                  <a:srgbClr val="3F3F3F"/>
                </a:solidFill>
                <a:latin typeface="-apple-system-font" charset="0"/>
              </a:rPr>
              <a:t>中的某个元素</a:t>
            </a:r>
            <a:r>
              <a:rPr lang="en-US" altLang="zh-CN" dirty="0">
                <a:solidFill>
                  <a:srgbClr val="3F3F3F"/>
                </a:solidFill>
                <a:latin typeface="-apple-system-font" charset="0"/>
              </a:rPr>
              <a:t>Query</a:t>
            </a:r>
            <a:r>
              <a:rPr lang="zh-CN" altLang="en-US" dirty="0">
                <a:solidFill>
                  <a:srgbClr val="3F3F3F"/>
                </a:solidFill>
                <a:latin typeface="-apple-system-font" charset="0"/>
              </a:rPr>
              <a:t>，通过计算</a:t>
            </a:r>
            <a:r>
              <a:rPr lang="en-US" altLang="zh-CN" dirty="0">
                <a:solidFill>
                  <a:srgbClr val="3F3F3F"/>
                </a:solidFill>
                <a:latin typeface="-apple-system-font" charset="0"/>
              </a:rPr>
              <a:t>Query</a:t>
            </a:r>
            <a:r>
              <a:rPr lang="zh-CN" altLang="en-US" dirty="0">
                <a:solidFill>
                  <a:srgbClr val="3F3F3F"/>
                </a:solidFill>
                <a:latin typeface="-apple-system-font" charset="0"/>
              </a:rPr>
              <a:t>和各个</a:t>
            </a:r>
            <a:r>
              <a:rPr lang="en-US" altLang="zh-CN" dirty="0">
                <a:solidFill>
                  <a:srgbClr val="3F3F3F"/>
                </a:solidFill>
                <a:latin typeface="-apple-system-font" charset="0"/>
              </a:rPr>
              <a:t>Key</a:t>
            </a:r>
            <a:r>
              <a:rPr lang="zh-CN" altLang="en-US" dirty="0">
                <a:solidFill>
                  <a:srgbClr val="3F3F3F"/>
                </a:solidFill>
                <a:latin typeface="-apple-system-font" charset="0"/>
              </a:rPr>
              <a:t>的相似性或者相关性，得到每个</a:t>
            </a:r>
            <a:r>
              <a:rPr lang="en-US" altLang="zh-CN" dirty="0">
                <a:solidFill>
                  <a:srgbClr val="3F3F3F"/>
                </a:solidFill>
                <a:latin typeface="-apple-system-font" charset="0"/>
              </a:rPr>
              <a:t>Key</a:t>
            </a:r>
            <a:r>
              <a:rPr lang="zh-CN" altLang="en-US" dirty="0">
                <a:solidFill>
                  <a:srgbClr val="3F3F3F"/>
                </a:solidFill>
                <a:latin typeface="-apple-system-font" charset="0"/>
              </a:rPr>
              <a:t>对应</a:t>
            </a:r>
            <a:r>
              <a:rPr lang="en-US" altLang="zh-CN" dirty="0">
                <a:solidFill>
                  <a:srgbClr val="3F3F3F"/>
                </a:solidFill>
                <a:latin typeface="-apple-system-font" charset="0"/>
              </a:rPr>
              <a:t>Value</a:t>
            </a:r>
            <a:r>
              <a:rPr lang="zh-CN" altLang="en-US" dirty="0">
                <a:solidFill>
                  <a:srgbClr val="3F3F3F"/>
                </a:solidFill>
                <a:latin typeface="-apple-system-font" charset="0"/>
              </a:rPr>
              <a:t>的权重系数，然后对</a:t>
            </a:r>
            <a:r>
              <a:rPr lang="en-US" altLang="zh-CN" dirty="0">
                <a:solidFill>
                  <a:srgbClr val="3F3F3F"/>
                </a:solidFill>
                <a:latin typeface="-apple-system-font" charset="0"/>
              </a:rPr>
              <a:t>Value</a:t>
            </a:r>
            <a:r>
              <a:rPr lang="zh-CN" altLang="en-US" dirty="0">
                <a:solidFill>
                  <a:srgbClr val="3F3F3F"/>
                </a:solidFill>
                <a:latin typeface="-apple-system-font" charset="0"/>
              </a:rPr>
              <a:t>进行加权求和，即得到了最终的</a:t>
            </a:r>
            <a:r>
              <a:rPr lang="en-US" altLang="zh-CN" dirty="0">
                <a:solidFill>
                  <a:srgbClr val="3F3F3F"/>
                </a:solidFill>
                <a:latin typeface="-apple-system-font" charset="0"/>
              </a:rPr>
              <a:t>Attention</a:t>
            </a:r>
            <a:r>
              <a:rPr lang="zh-CN" altLang="en-US" dirty="0">
                <a:solidFill>
                  <a:srgbClr val="3F3F3F"/>
                </a:solidFill>
                <a:latin typeface="-apple-system-font" charset="0"/>
              </a:rPr>
              <a:t>数值。所以</a:t>
            </a:r>
            <a:r>
              <a:rPr lang="zh-CN" altLang="en-US" b="1" dirty="0">
                <a:solidFill>
                  <a:srgbClr val="FF0000"/>
                </a:solidFill>
                <a:latin typeface="-apple-system-font" charset="0"/>
              </a:rPr>
              <a:t>本质上</a:t>
            </a:r>
            <a:r>
              <a:rPr lang="en-US" altLang="zh-CN" b="1" dirty="0">
                <a:solidFill>
                  <a:srgbClr val="FF0000"/>
                </a:solidFill>
                <a:latin typeface="-apple-system-font" charset="0"/>
              </a:rPr>
              <a:t>Attention</a:t>
            </a:r>
            <a:r>
              <a:rPr lang="zh-CN" altLang="en-US" b="1" dirty="0">
                <a:solidFill>
                  <a:srgbClr val="FF0000"/>
                </a:solidFill>
                <a:latin typeface="-apple-system-font" charset="0"/>
              </a:rPr>
              <a:t>机制是对</a:t>
            </a:r>
            <a:r>
              <a:rPr lang="en-US" altLang="zh-CN" b="1" dirty="0">
                <a:solidFill>
                  <a:srgbClr val="FF0000"/>
                </a:solidFill>
                <a:latin typeface="-apple-system-font" charset="0"/>
              </a:rPr>
              <a:t>Source</a:t>
            </a:r>
            <a:r>
              <a:rPr lang="zh-CN" altLang="en-US" b="1" dirty="0">
                <a:solidFill>
                  <a:srgbClr val="FF0000"/>
                </a:solidFill>
                <a:latin typeface="-apple-system-font" charset="0"/>
              </a:rPr>
              <a:t>中元素的</a:t>
            </a:r>
            <a:r>
              <a:rPr lang="en-US" altLang="zh-CN" b="1" dirty="0">
                <a:solidFill>
                  <a:srgbClr val="FF0000"/>
                </a:solidFill>
                <a:latin typeface="-apple-system-font" charset="0"/>
              </a:rPr>
              <a:t>Value</a:t>
            </a:r>
            <a:r>
              <a:rPr lang="zh-CN" altLang="en-US" b="1" dirty="0">
                <a:solidFill>
                  <a:srgbClr val="FF0000"/>
                </a:solidFill>
                <a:latin typeface="-apple-system-font" charset="0"/>
              </a:rPr>
              <a:t>值进行加权求和</a:t>
            </a:r>
            <a:r>
              <a:rPr lang="zh-CN" altLang="en-US" dirty="0">
                <a:solidFill>
                  <a:srgbClr val="3F3F3F"/>
                </a:solidFill>
                <a:latin typeface="-apple-system-font" charset="0"/>
              </a:rPr>
              <a:t>，而</a:t>
            </a:r>
            <a:r>
              <a:rPr lang="en-US" altLang="zh-CN" dirty="0">
                <a:solidFill>
                  <a:srgbClr val="3F3F3F"/>
                </a:solidFill>
                <a:latin typeface="-apple-system-font" charset="0"/>
              </a:rPr>
              <a:t>Query</a:t>
            </a:r>
            <a:r>
              <a:rPr lang="zh-CN" altLang="en-US" dirty="0">
                <a:solidFill>
                  <a:srgbClr val="3F3F3F"/>
                </a:solidFill>
                <a:latin typeface="-apple-system-font" charset="0"/>
              </a:rPr>
              <a:t>和</a:t>
            </a:r>
            <a:r>
              <a:rPr lang="en-US" altLang="zh-CN" dirty="0">
                <a:solidFill>
                  <a:srgbClr val="3F3F3F"/>
                </a:solidFill>
                <a:latin typeface="-apple-system-font" charset="0"/>
              </a:rPr>
              <a:t>Key</a:t>
            </a:r>
            <a:r>
              <a:rPr lang="zh-CN" altLang="en-US" dirty="0">
                <a:solidFill>
                  <a:srgbClr val="3F3F3F"/>
                </a:solidFill>
                <a:latin typeface="-apple-system-font" charset="0"/>
              </a:rPr>
              <a:t>用来计算对应</a:t>
            </a:r>
            <a:r>
              <a:rPr lang="en-US" altLang="zh-CN" dirty="0">
                <a:solidFill>
                  <a:srgbClr val="3F3F3F"/>
                </a:solidFill>
                <a:latin typeface="-apple-system-font" charset="0"/>
              </a:rPr>
              <a:t>Value</a:t>
            </a:r>
            <a:r>
              <a:rPr lang="zh-CN" altLang="en-US" dirty="0">
                <a:solidFill>
                  <a:srgbClr val="3F3F3F"/>
                </a:solidFill>
                <a:latin typeface="-apple-system-font" charset="0"/>
              </a:rPr>
              <a:t>的权重系数。即可以将其本质思想改写为如下公式：</a:t>
            </a:r>
          </a:p>
          <a:p>
            <a:r>
              <a:rPr lang="zh-CN" altLang="en-US" dirty="0"/>
              <a:t/>
            </a:r>
            <a:br>
              <a:rPr lang="zh-CN" altLang="en-US" dirty="0"/>
            </a:br>
            <a:endParaRPr lang="zh-CN" altLang="en-US" dirty="0"/>
          </a:p>
        </p:txBody>
      </p:sp>
      <p:pic>
        <p:nvPicPr>
          <p:cNvPr id="8" name="图片 7"/>
          <p:cNvPicPr>
            <a:picLocks noChangeAspect="1"/>
          </p:cNvPicPr>
          <p:nvPr/>
        </p:nvPicPr>
        <p:blipFill>
          <a:blip r:embed="rId3"/>
          <a:stretch>
            <a:fillRect/>
          </a:stretch>
        </p:blipFill>
        <p:spPr>
          <a:xfrm>
            <a:off x="1950315" y="6276109"/>
            <a:ext cx="8077200" cy="457200"/>
          </a:xfrm>
          <a:prstGeom prst="rect">
            <a:avLst/>
          </a:prstGeom>
        </p:spPr>
      </p:pic>
    </p:spTree>
    <p:extLst>
      <p:ext uri="{BB962C8B-B14F-4D97-AF65-F5344CB8AC3E}">
        <p14:creationId xmlns:p14="http://schemas.microsoft.com/office/powerpoint/2010/main" val="13242808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87927" y="391849"/>
            <a:ext cx="5749636" cy="7001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smtClean="0">
                <a:latin typeface="Mongolian Baiti" charset="-122"/>
                <a:ea typeface="Mongolian Baiti" charset="-122"/>
                <a:cs typeface="Mongolian Baiti" charset="-122"/>
              </a:rPr>
              <a:t>Self-Attention</a:t>
            </a:r>
            <a:endParaRPr lang="en-US" altLang="zh-CN" sz="3600" b="1" dirty="0">
              <a:latin typeface="Mongolian Baiti" charset="-122"/>
              <a:ea typeface="Mongolian Baiti" charset="-122"/>
              <a:cs typeface="Mongolian Baiti" charset="-122"/>
            </a:endParaRPr>
          </a:p>
        </p:txBody>
      </p:sp>
      <p:sp>
        <p:nvSpPr>
          <p:cNvPr id="5" name="矩形 4"/>
          <p:cNvSpPr/>
          <p:nvPr/>
        </p:nvSpPr>
        <p:spPr>
          <a:xfrm>
            <a:off x="1641764" y="1942329"/>
            <a:ext cx="9393382" cy="2122376"/>
          </a:xfrm>
          <a:prstGeom prst="rect">
            <a:avLst/>
          </a:prstGeom>
        </p:spPr>
        <p:txBody>
          <a:bodyPr wrap="square">
            <a:spAutoFit/>
          </a:bodyPr>
          <a:lstStyle/>
          <a:p>
            <a:pPr>
              <a:lnSpc>
                <a:spcPct val="150000"/>
              </a:lnSpc>
            </a:pPr>
            <a:r>
              <a:rPr lang="zh-CN" altLang="en-US" dirty="0">
                <a:solidFill>
                  <a:srgbClr val="3F3F3F"/>
                </a:solidFill>
                <a:latin typeface="-apple-system-font" charset="0"/>
              </a:rPr>
              <a:t>在一般任务的</a:t>
            </a:r>
            <a:r>
              <a:rPr lang="en-US" altLang="zh-CN" dirty="0">
                <a:solidFill>
                  <a:srgbClr val="3F3F3F"/>
                </a:solidFill>
                <a:latin typeface="-apple-system-font" charset="0"/>
              </a:rPr>
              <a:t>Encoder-Decoder</a:t>
            </a:r>
            <a:r>
              <a:rPr lang="zh-CN" altLang="en-US" dirty="0">
                <a:solidFill>
                  <a:srgbClr val="3F3F3F"/>
                </a:solidFill>
                <a:latin typeface="-apple-system-font" charset="0"/>
              </a:rPr>
              <a:t>框架中，输入</a:t>
            </a:r>
            <a:r>
              <a:rPr lang="en-US" altLang="zh-CN" dirty="0">
                <a:solidFill>
                  <a:srgbClr val="3F3F3F"/>
                </a:solidFill>
                <a:latin typeface="-apple-system-font" charset="0"/>
              </a:rPr>
              <a:t>Source</a:t>
            </a:r>
            <a:r>
              <a:rPr lang="zh-CN" altLang="en-US" dirty="0">
                <a:solidFill>
                  <a:srgbClr val="3F3F3F"/>
                </a:solidFill>
                <a:latin typeface="-apple-system-font" charset="0"/>
              </a:rPr>
              <a:t>和输出</a:t>
            </a:r>
            <a:r>
              <a:rPr lang="en-US" altLang="zh-CN" dirty="0">
                <a:solidFill>
                  <a:srgbClr val="3F3F3F"/>
                </a:solidFill>
                <a:latin typeface="-apple-system-font" charset="0"/>
              </a:rPr>
              <a:t>Target</a:t>
            </a:r>
            <a:r>
              <a:rPr lang="zh-CN" altLang="en-US" dirty="0">
                <a:solidFill>
                  <a:srgbClr val="3F3F3F"/>
                </a:solidFill>
                <a:latin typeface="-apple-system-font" charset="0"/>
              </a:rPr>
              <a:t>内容是不一样的，比如对于英</a:t>
            </a:r>
            <a:r>
              <a:rPr lang="en-US" altLang="zh-CN" dirty="0">
                <a:solidFill>
                  <a:srgbClr val="3F3F3F"/>
                </a:solidFill>
                <a:latin typeface="-apple-system-font" charset="0"/>
              </a:rPr>
              <a:t>-</a:t>
            </a:r>
            <a:r>
              <a:rPr lang="zh-CN" altLang="en-US" dirty="0">
                <a:solidFill>
                  <a:srgbClr val="3F3F3F"/>
                </a:solidFill>
                <a:latin typeface="-apple-system-font" charset="0"/>
              </a:rPr>
              <a:t>中机器翻译来说，</a:t>
            </a:r>
            <a:r>
              <a:rPr lang="en-US" altLang="zh-CN" dirty="0">
                <a:solidFill>
                  <a:srgbClr val="3F3F3F"/>
                </a:solidFill>
                <a:latin typeface="-apple-system-font" charset="0"/>
              </a:rPr>
              <a:t>Source</a:t>
            </a:r>
            <a:r>
              <a:rPr lang="zh-CN" altLang="en-US" dirty="0">
                <a:solidFill>
                  <a:srgbClr val="3F3F3F"/>
                </a:solidFill>
                <a:latin typeface="-apple-system-font" charset="0"/>
              </a:rPr>
              <a:t>是英文句子，</a:t>
            </a:r>
            <a:r>
              <a:rPr lang="en-US" altLang="zh-CN" dirty="0">
                <a:solidFill>
                  <a:srgbClr val="3F3F3F"/>
                </a:solidFill>
                <a:latin typeface="-apple-system-font" charset="0"/>
              </a:rPr>
              <a:t>Target</a:t>
            </a:r>
            <a:r>
              <a:rPr lang="zh-CN" altLang="en-US" dirty="0">
                <a:solidFill>
                  <a:srgbClr val="3F3F3F"/>
                </a:solidFill>
                <a:latin typeface="-apple-system-font" charset="0"/>
              </a:rPr>
              <a:t>是对应的翻译出的中文句子，</a:t>
            </a:r>
            <a:r>
              <a:rPr lang="en-US" altLang="zh-CN" dirty="0">
                <a:solidFill>
                  <a:srgbClr val="3F3F3F"/>
                </a:solidFill>
                <a:latin typeface="-apple-system-font" charset="0"/>
              </a:rPr>
              <a:t>Attention</a:t>
            </a:r>
            <a:r>
              <a:rPr lang="zh-CN" altLang="en-US" dirty="0">
                <a:solidFill>
                  <a:srgbClr val="3F3F3F"/>
                </a:solidFill>
                <a:latin typeface="-apple-system-font" charset="0"/>
              </a:rPr>
              <a:t>机制发生在</a:t>
            </a:r>
            <a:r>
              <a:rPr lang="en-US" altLang="zh-CN" dirty="0">
                <a:solidFill>
                  <a:srgbClr val="3F3F3F"/>
                </a:solidFill>
                <a:latin typeface="-apple-system-font" charset="0"/>
              </a:rPr>
              <a:t>Target</a:t>
            </a:r>
            <a:r>
              <a:rPr lang="zh-CN" altLang="en-US" dirty="0">
                <a:solidFill>
                  <a:srgbClr val="3F3F3F"/>
                </a:solidFill>
                <a:latin typeface="-apple-system-font" charset="0"/>
              </a:rPr>
              <a:t>的元素</a:t>
            </a:r>
            <a:r>
              <a:rPr lang="en-US" altLang="zh-CN" dirty="0">
                <a:solidFill>
                  <a:srgbClr val="3F3F3F"/>
                </a:solidFill>
                <a:latin typeface="-apple-system-font" charset="0"/>
              </a:rPr>
              <a:t>Query</a:t>
            </a:r>
            <a:r>
              <a:rPr lang="zh-CN" altLang="en-US" dirty="0">
                <a:solidFill>
                  <a:srgbClr val="3F3F3F"/>
                </a:solidFill>
                <a:latin typeface="-apple-system-font" charset="0"/>
              </a:rPr>
              <a:t>和</a:t>
            </a:r>
            <a:r>
              <a:rPr lang="en-US" altLang="zh-CN" dirty="0">
                <a:solidFill>
                  <a:srgbClr val="3F3F3F"/>
                </a:solidFill>
                <a:latin typeface="-apple-system-font" charset="0"/>
              </a:rPr>
              <a:t>Source</a:t>
            </a:r>
            <a:r>
              <a:rPr lang="zh-CN" altLang="en-US" dirty="0">
                <a:solidFill>
                  <a:srgbClr val="3F3F3F"/>
                </a:solidFill>
                <a:latin typeface="-apple-system-font" charset="0"/>
              </a:rPr>
              <a:t>中的所有元素之间。而</a:t>
            </a:r>
            <a:r>
              <a:rPr lang="en-US" altLang="zh-CN" dirty="0">
                <a:solidFill>
                  <a:srgbClr val="3F3F3F"/>
                </a:solidFill>
                <a:latin typeface="-apple-system-font" charset="0"/>
              </a:rPr>
              <a:t>Self Attention</a:t>
            </a:r>
            <a:r>
              <a:rPr lang="zh-CN" altLang="en-US" dirty="0">
                <a:solidFill>
                  <a:srgbClr val="3F3F3F"/>
                </a:solidFill>
                <a:latin typeface="-apple-system-font" charset="0"/>
              </a:rPr>
              <a:t>顾名思义，指的不是</a:t>
            </a:r>
            <a:r>
              <a:rPr lang="en-US" altLang="zh-CN" dirty="0">
                <a:solidFill>
                  <a:srgbClr val="3F3F3F"/>
                </a:solidFill>
                <a:latin typeface="-apple-system-font" charset="0"/>
              </a:rPr>
              <a:t>Target</a:t>
            </a:r>
            <a:r>
              <a:rPr lang="zh-CN" altLang="en-US" dirty="0">
                <a:solidFill>
                  <a:srgbClr val="3F3F3F"/>
                </a:solidFill>
                <a:latin typeface="-apple-system-font" charset="0"/>
              </a:rPr>
              <a:t>和</a:t>
            </a:r>
            <a:r>
              <a:rPr lang="en-US" altLang="zh-CN" dirty="0">
                <a:solidFill>
                  <a:srgbClr val="3F3F3F"/>
                </a:solidFill>
                <a:latin typeface="-apple-system-font" charset="0"/>
              </a:rPr>
              <a:t>Source</a:t>
            </a:r>
            <a:r>
              <a:rPr lang="zh-CN" altLang="en-US" dirty="0">
                <a:solidFill>
                  <a:srgbClr val="3F3F3F"/>
                </a:solidFill>
                <a:latin typeface="-apple-system-font" charset="0"/>
              </a:rPr>
              <a:t>之间的</a:t>
            </a:r>
            <a:r>
              <a:rPr lang="en-US" altLang="zh-CN" dirty="0">
                <a:solidFill>
                  <a:srgbClr val="3F3F3F"/>
                </a:solidFill>
                <a:latin typeface="-apple-system-font" charset="0"/>
              </a:rPr>
              <a:t>Attention</a:t>
            </a:r>
            <a:r>
              <a:rPr lang="zh-CN" altLang="en-US" dirty="0">
                <a:solidFill>
                  <a:srgbClr val="3F3F3F"/>
                </a:solidFill>
                <a:latin typeface="-apple-system-font" charset="0"/>
              </a:rPr>
              <a:t>机制，而是</a:t>
            </a:r>
            <a:r>
              <a:rPr lang="en-US" altLang="zh-CN" dirty="0">
                <a:solidFill>
                  <a:srgbClr val="3F3F3F"/>
                </a:solidFill>
                <a:latin typeface="-apple-system-font" charset="0"/>
              </a:rPr>
              <a:t>Source</a:t>
            </a:r>
            <a:r>
              <a:rPr lang="zh-CN" altLang="en-US" dirty="0">
                <a:solidFill>
                  <a:srgbClr val="3F3F3F"/>
                </a:solidFill>
                <a:latin typeface="-apple-system-font" charset="0"/>
              </a:rPr>
              <a:t>内部元素之间或者</a:t>
            </a:r>
            <a:r>
              <a:rPr lang="en-US" altLang="zh-CN" dirty="0">
                <a:solidFill>
                  <a:srgbClr val="3F3F3F"/>
                </a:solidFill>
                <a:latin typeface="-apple-system-font" charset="0"/>
              </a:rPr>
              <a:t>Target</a:t>
            </a:r>
            <a:r>
              <a:rPr lang="zh-CN" altLang="en-US" dirty="0">
                <a:solidFill>
                  <a:srgbClr val="3F3F3F"/>
                </a:solidFill>
                <a:latin typeface="-apple-system-font" charset="0"/>
              </a:rPr>
              <a:t>内部元素之间发生的</a:t>
            </a:r>
            <a:r>
              <a:rPr lang="en-US" altLang="zh-CN" dirty="0">
                <a:solidFill>
                  <a:srgbClr val="3F3F3F"/>
                </a:solidFill>
                <a:latin typeface="-apple-system-font" charset="0"/>
              </a:rPr>
              <a:t>Attention</a:t>
            </a:r>
            <a:r>
              <a:rPr lang="zh-CN" altLang="en-US" dirty="0">
                <a:solidFill>
                  <a:srgbClr val="3F3F3F"/>
                </a:solidFill>
                <a:latin typeface="-apple-system-font" charset="0"/>
              </a:rPr>
              <a:t>机制，也可以理解为</a:t>
            </a:r>
            <a:r>
              <a:rPr lang="en-US" altLang="zh-CN" dirty="0">
                <a:solidFill>
                  <a:srgbClr val="3F3F3F"/>
                </a:solidFill>
                <a:latin typeface="-apple-system-font" charset="0"/>
              </a:rPr>
              <a:t>Target=Source</a:t>
            </a:r>
            <a:r>
              <a:rPr lang="zh-CN" altLang="en-US" dirty="0">
                <a:solidFill>
                  <a:srgbClr val="3F3F3F"/>
                </a:solidFill>
                <a:latin typeface="-apple-system-font" charset="0"/>
              </a:rPr>
              <a:t>这种特殊情况下的注意力计算机制。</a:t>
            </a:r>
            <a:endParaRPr lang="zh-CN" altLang="en-US" dirty="0"/>
          </a:p>
        </p:txBody>
      </p:sp>
    </p:spTree>
    <p:extLst>
      <p:ext uri="{BB962C8B-B14F-4D97-AF65-F5344CB8AC3E}">
        <p14:creationId xmlns:p14="http://schemas.microsoft.com/office/powerpoint/2010/main" val="9178831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rot="5400000">
            <a:off x="624189" y="1178058"/>
            <a:ext cx="5922820" cy="5104562"/>
          </a:xfrm>
          <a:prstGeom prst="rect">
            <a:avLst/>
          </a:prstGeom>
        </p:spPr>
      </p:pic>
      <p:pic>
        <p:nvPicPr>
          <p:cNvPr id="5" name="图片 4"/>
          <p:cNvPicPr>
            <a:picLocks noChangeAspect="1"/>
          </p:cNvPicPr>
          <p:nvPr/>
        </p:nvPicPr>
        <p:blipFill>
          <a:blip r:embed="rId3"/>
          <a:stretch>
            <a:fillRect/>
          </a:stretch>
        </p:blipFill>
        <p:spPr>
          <a:xfrm rot="5400000">
            <a:off x="6501481" y="1451507"/>
            <a:ext cx="5631869" cy="4848616"/>
          </a:xfrm>
          <a:prstGeom prst="rect">
            <a:avLst/>
          </a:prstGeom>
        </p:spPr>
      </p:pic>
    </p:spTree>
    <p:extLst>
      <p:ext uri="{BB962C8B-B14F-4D97-AF65-F5344CB8AC3E}">
        <p14:creationId xmlns:p14="http://schemas.microsoft.com/office/powerpoint/2010/main" val="5920277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697278" y="1582376"/>
            <a:ext cx="6245340" cy="3488388"/>
          </a:xfrm>
          <a:prstGeom prst="rect">
            <a:avLst/>
          </a:prstGeom>
        </p:spPr>
      </p:pic>
      <p:pic>
        <p:nvPicPr>
          <p:cNvPr id="2" name="图片 1"/>
          <p:cNvPicPr>
            <a:picLocks noChangeAspect="1"/>
          </p:cNvPicPr>
          <p:nvPr/>
        </p:nvPicPr>
        <p:blipFill>
          <a:blip r:embed="rId3"/>
          <a:stretch>
            <a:fillRect/>
          </a:stretch>
        </p:blipFill>
        <p:spPr>
          <a:xfrm>
            <a:off x="496454" y="2333661"/>
            <a:ext cx="4673600" cy="2717800"/>
          </a:xfrm>
          <a:prstGeom prst="rect">
            <a:avLst/>
          </a:prstGeom>
        </p:spPr>
      </p:pic>
      <p:sp>
        <p:nvSpPr>
          <p:cNvPr id="5" name="右箭头 4"/>
          <p:cNvSpPr/>
          <p:nvPr/>
        </p:nvSpPr>
        <p:spPr>
          <a:xfrm>
            <a:off x="5107708" y="3505525"/>
            <a:ext cx="527224" cy="374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429881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647003" y="4644466"/>
            <a:ext cx="3462852" cy="661444"/>
          </a:xfrm>
          <a:prstGeom prst="rect">
            <a:avLst/>
          </a:prstGeom>
        </p:spPr>
      </p:pic>
      <p:pic>
        <p:nvPicPr>
          <p:cNvPr id="6" name="图片 5"/>
          <p:cNvPicPr>
            <a:picLocks noChangeAspect="1"/>
          </p:cNvPicPr>
          <p:nvPr/>
        </p:nvPicPr>
        <p:blipFill>
          <a:blip r:embed="rId3"/>
          <a:stretch>
            <a:fillRect/>
          </a:stretch>
        </p:blipFill>
        <p:spPr>
          <a:xfrm>
            <a:off x="2647003" y="5439583"/>
            <a:ext cx="6372306" cy="848437"/>
          </a:xfrm>
          <a:prstGeom prst="rect">
            <a:avLst/>
          </a:prstGeom>
        </p:spPr>
      </p:pic>
      <p:sp>
        <p:nvSpPr>
          <p:cNvPr id="7" name="文本框 6"/>
          <p:cNvSpPr txBox="1"/>
          <p:nvPr/>
        </p:nvSpPr>
        <p:spPr>
          <a:xfrm>
            <a:off x="810491" y="1246909"/>
            <a:ext cx="3304308" cy="461665"/>
          </a:xfrm>
          <a:prstGeom prst="rect">
            <a:avLst/>
          </a:prstGeom>
          <a:noFill/>
        </p:spPr>
        <p:txBody>
          <a:bodyPr wrap="square" rtlCol="0">
            <a:spAutoFit/>
          </a:bodyPr>
          <a:lstStyle/>
          <a:p>
            <a:r>
              <a:rPr kumimoji="1" lang="en-US" altLang="zh-CN" sz="2400" b="1" dirty="0" smtClean="0"/>
              <a:t>Self-Attention</a:t>
            </a:r>
            <a:r>
              <a:rPr kumimoji="1" lang="zh-CN" altLang="en-US" sz="2400" b="1" dirty="0" smtClean="0"/>
              <a:t> </a:t>
            </a:r>
            <a:r>
              <a:rPr kumimoji="1" lang="en-US" altLang="zh-CN" sz="2400" b="1" dirty="0" smtClean="0"/>
              <a:t>Matrix:</a:t>
            </a:r>
          </a:p>
        </p:txBody>
      </p:sp>
      <p:pic>
        <p:nvPicPr>
          <p:cNvPr id="8" name="图片 7"/>
          <p:cNvPicPr>
            <a:picLocks noChangeAspect="1"/>
          </p:cNvPicPr>
          <p:nvPr/>
        </p:nvPicPr>
        <p:blipFill>
          <a:blip r:embed="rId4"/>
          <a:stretch>
            <a:fillRect/>
          </a:stretch>
        </p:blipFill>
        <p:spPr>
          <a:xfrm>
            <a:off x="3310978" y="1817617"/>
            <a:ext cx="1279654" cy="404954"/>
          </a:xfrm>
          <a:prstGeom prst="rect">
            <a:avLst/>
          </a:prstGeom>
        </p:spPr>
      </p:pic>
      <p:sp>
        <p:nvSpPr>
          <p:cNvPr id="9" name="文本框 8"/>
          <p:cNvSpPr txBox="1"/>
          <p:nvPr/>
        </p:nvSpPr>
        <p:spPr>
          <a:xfrm>
            <a:off x="810490" y="2451263"/>
            <a:ext cx="4260274" cy="461665"/>
          </a:xfrm>
          <a:prstGeom prst="rect">
            <a:avLst/>
          </a:prstGeom>
          <a:noFill/>
        </p:spPr>
        <p:txBody>
          <a:bodyPr wrap="square" rtlCol="0">
            <a:spAutoFit/>
          </a:bodyPr>
          <a:lstStyle/>
          <a:p>
            <a:r>
              <a:rPr kumimoji="1" lang="en-US" altLang="zh-CN" sz="2400" b="1" dirty="0" smtClean="0"/>
              <a:t>Self-Attention</a:t>
            </a:r>
            <a:r>
              <a:rPr kumimoji="1" lang="zh-CN" altLang="en-US" sz="2400" b="1" dirty="0" smtClean="0"/>
              <a:t> </a:t>
            </a:r>
            <a:r>
              <a:rPr kumimoji="1" lang="en-US" altLang="zh-CN" sz="2400" b="1" dirty="0" smtClean="0"/>
              <a:t>Representation:</a:t>
            </a:r>
          </a:p>
        </p:txBody>
      </p:sp>
      <p:pic>
        <p:nvPicPr>
          <p:cNvPr id="10" name="图片 9"/>
          <p:cNvPicPr>
            <a:picLocks noChangeAspect="1"/>
          </p:cNvPicPr>
          <p:nvPr/>
        </p:nvPicPr>
        <p:blipFill>
          <a:blip r:embed="rId5"/>
          <a:stretch>
            <a:fillRect/>
          </a:stretch>
        </p:blipFill>
        <p:spPr>
          <a:xfrm>
            <a:off x="3096772" y="2871543"/>
            <a:ext cx="2362458" cy="740047"/>
          </a:xfrm>
          <a:prstGeom prst="rect">
            <a:avLst/>
          </a:prstGeom>
        </p:spPr>
      </p:pic>
      <p:pic>
        <p:nvPicPr>
          <p:cNvPr id="11" name="图片 10"/>
          <p:cNvPicPr>
            <a:picLocks noChangeAspect="1"/>
          </p:cNvPicPr>
          <p:nvPr/>
        </p:nvPicPr>
        <p:blipFill>
          <a:blip r:embed="rId6"/>
          <a:stretch>
            <a:fillRect/>
          </a:stretch>
        </p:blipFill>
        <p:spPr>
          <a:xfrm>
            <a:off x="3514682" y="3662538"/>
            <a:ext cx="1289628" cy="817813"/>
          </a:xfrm>
          <a:prstGeom prst="rect">
            <a:avLst/>
          </a:prstGeom>
        </p:spPr>
      </p:pic>
      <p:sp>
        <p:nvSpPr>
          <p:cNvPr id="12" name="文本框 11"/>
          <p:cNvSpPr txBox="1"/>
          <p:nvPr/>
        </p:nvSpPr>
        <p:spPr>
          <a:xfrm>
            <a:off x="810490" y="4225497"/>
            <a:ext cx="3304309" cy="461665"/>
          </a:xfrm>
          <a:prstGeom prst="rect">
            <a:avLst/>
          </a:prstGeom>
          <a:noFill/>
        </p:spPr>
        <p:txBody>
          <a:bodyPr wrap="square" rtlCol="0">
            <a:spAutoFit/>
          </a:bodyPr>
          <a:lstStyle/>
          <a:p>
            <a:r>
              <a:rPr kumimoji="1" lang="en-US" altLang="zh-CN" sz="2400" b="1" dirty="0" smtClean="0"/>
              <a:t>Prediction:</a:t>
            </a:r>
          </a:p>
        </p:txBody>
      </p:sp>
    </p:spTree>
    <p:extLst>
      <p:ext uri="{BB962C8B-B14F-4D97-AF65-F5344CB8AC3E}">
        <p14:creationId xmlns:p14="http://schemas.microsoft.com/office/powerpoint/2010/main" val="3814716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87927" y="391849"/>
            <a:ext cx="5749636" cy="7001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smtClean="0">
                <a:latin typeface="Mongolian Baiti" charset="-122"/>
                <a:ea typeface="Mongolian Baiti" charset="-122"/>
                <a:cs typeface="Mongolian Baiti" charset="-122"/>
              </a:rPr>
              <a:t>Experiment</a:t>
            </a:r>
            <a:endParaRPr lang="en-US" altLang="zh-CN" sz="3600" b="1" dirty="0">
              <a:latin typeface="Mongolian Baiti" charset="-122"/>
              <a:ea typeface="Mongolian Baiti" charset="-122"/>
              <a:cs typeface="Mongolian Baiti" charset="-122"/>
            </a:endParaRPr>
          </a:p>
        </p:txBody>
      </p:sp>
      <p:pic>
        <p:nvPicPr>
          <p:cNvPr id="5" name="图片 4"/>
          <p:cNvPicPr>
            <a:picLocks noChangeAspect="1"/>
          </p:cNvPicPr>
          <p:nvPr/>
        </p:nvPicPr>
        <p:blipFill>
          <a:blip r:embed="rId2"/>
          <a:stretch>
            <a:fillRect/>
          </a:stretch>
        </p:blipFill>
        <p:spPr>
          <a:xfrm>
            <a:off x="1078345" y="1091988"/>
            <a:ext cx="10725728" cy="5427013"/>
          </a:xfrm>
          <a:prstGeom prst="rect">
            <a:avLst/>
          </a:prstGeom>
        </p:spPr>
      </p:pic>
    </p:spTree>
    <p:extLst>
      <p:ext uri="{BB962C8B-B14F-4D97-AF65-F5344CB8AC3E}">
        <p14:creationId xmlns:p14="http://schemas.microsoft.com/office/powerpoint/2010/main" val="7067865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7302" y="396899"/>
            <a:ext cx="6800919" cy="700140"/>
          </a:xfrm>
        </p:spPr>
        <p:txBody>
          <a:bodyPr>
            <a:noAutofit/>
          </a:bodyPr>
          <a:lstStyle/>
          <a:p>
            <a:r>
              <a:rPr lang="zh-CN" altLang="en-US" sz="3600" b="1">
                <a:latin typeface="Mongolian Baiti" charset="-122"/>
                <a:ea typeface="Mongolian Baiti" charset="-122"/>
                <a:cs typeface="Mongolian Baiti" charset="-122"/>
              </a:rPr>
              <a:t>Learning from Implicit Data</a:t>
            </a:r>
          </a:p>
        </p:txBody>
      </p:sp>
      <mc:AlternateContent xmlns:mc="http://schemas.openxmlformats.org/markup-compatibility/2006" xmlns:a14="http://schemas.microsoft.com/office/drawing/2010/main">
        <mc:Choice Requires="a14">
          <p:sp>
            <p:nvSpPr>
              <p:cNvPr id="4" name="文本框 3"/>
              <p:cNvSpPr txBox="1"/>
              <p:nvPr/>
            </p:nvSpPr>
            <p:spPr>
              <a:xfrm>
                <a:off x="1025236" y="1709168"/>
                <a:ext cx="8920431" cy="669992"/>
              </a:xfrm>
              <a:prstGeom prst="rect">
                <a:avLst/>
              </a:prstGeom>
              <a:noFill/>
            </p:spPr>
            <p:txBody>
              <a:bodyPr wrap="square" rtlCol="0">
                <a:spAutoFit/>
              </a:bodyPr>
              <a:lstStyle/>
              <a:p>
                <a:r>
                  <a:rPr lang="x-none" altLang="zh-CN" dirty="0" smtClean="0"/>
                  <a:t>令</a:t>
                </a:r>
                <a14:m>
                  <m:oMath xmlns:m="http://schemas.openxmlformats.org/officeDocument/2006/math">
                    <m:r>
                      <a:rPr lang="x-none" altLang="zh-CN" i="1" dirty="0" smtClean="0">
                        <a:latin typeface="Cambria Math" charset="0"/>
                      </a:rPr>
                      <m:t>𝑀</m:t>
                    </m:r>
                  </m:oMath>
                </a14:m>
                <a:r>
                  <a:rPr lang="x-none" altLang="zh-CN" dirty="0" smtClean="0"/>
                  <a:t>和</a:t>
                </a:r>
                <a14:m>
                  <m:oMath xmlns:m="http://schemas.openxmlformats.org/officeDocument/2006/math">
                    <m:r>
                      <a:rPr lang="x-none" altLang="zh-CN" i="1" dirty="0" smtClean="0">
                        <a:latin typeface="Cambria Math" charset="0"/>
                      </a:rPr>
                      <m:t>𝑁</m:t>
                    </m:r>
                  </m:oMath>
                </a14:m>
                <a:r>
                  <a:rPr lang="x-none" altLang="zh-CN" dirty="0" smtClean="0"/>
                  <a:t>分别表示用户和项目的数量。</a:t>
                </a:r>
                <a:r>
                  <a:rPr lang="zh-CN" altLang="en-US" dirty="0" smtClean="0"/>
                  <a:t>我们将</a:t>
                </a:r>
                <a:r>
                  <a:rPr lang="x-none" altLang="zh-CN" dirty="0" smtClean="0"/>
                  <a:t>从用户的隐性反馈得到的用户-项目交互矩阵</a:t>
                </a:r>
                <a14:m>
                  <m:oMath xmlns:m="http://schemas.openxmlformats.org/officeDocument/2006/math">
                    <m:r>
                      <a:rPr lang="en-US" altLang="zh-CN" b="0" i="1" dirty="0" smtClean="0">
                        <a:latin typeface="Cambria Math" charset="0"/>
                      </a:rPr>
                      <m:t>𝑌</m:t>
                    </m:r>
                    <m:r>
                      <a:rPr lang="en-US" altLang="zh-CN" b="0" i="1" dirty="0" smtClean="0">
                        <a:latin typeface="Cambria Math" charset="0"/>
                        <a:ea typeface="Cambria Math" charset="0"/>
                        <a:cs typeface="Cambria Math" charset="0"/>
                      </a:rPr>
                      <m:t>∈</m:t>
                    </m:r>
                    <m:sSup>
                      <m:sSupPr>
                        <m:ctrlPr>
                          <a:rPr lang="en-US" altLang="zh-CN" b="0" i="1" dirty="0" smtClean="0">
                            <a:latin typeface="Cambria Math" charset="0"/>
                            <a:ea typeface="Cambria Math" charset="0"/>
                            <a:cs typeface="Cambria Math" charset="0"/>
                          </a:rPr>
                        </m:ctrlPr>
                      </m:sSupPr>
                      <m:e>
                        <m:r>
                          <a:rPr lang="en-US" altLang="zh-CN" b="0" i="1" dirty="0" smtClean="0">
                            <a:latin typeface="Cambria Math" charset="0"/>
                            <a:ea typeface="Cambria Math" charset="0"/>
                            <a:cs typeface="Cambria Math" charset="0"/>
                          </a:rPr>
                          <m:t>𝑅</m:t>
                        </m:r>
                      </m:e>
                      <m:sup>
                        <m:r>
                          <a:rPr lang="en-US" altLang="zh-CN" b="0" i="1" dirty="0" smtClean="0">
                            <a:latin typeface="Cambria Math" charset="0"/>
                            <a:ea typeface="Cambria Math" charset="0"/>
                            <a:cs typeface="Cambria Math" charset="0"/>
                          </a:rPr>
                          <m:t>𝑀</m:t>
                        </m:r>
                        <m:r>
                          <a:rPr lang="en-US" altLang="zh-CN" b="0" i="1" dirty="0" smtClean="0">
                            <a:latin typeface="Cambria Math" charset="0"/>
                            <a:ea typeface="Cambria Math" charset="0"/>
                            <a:cs typeface="Cambria Math" charset="0"/>
                          </a:rPr>
                          <m:t>×</m:t>
                        </m:r>
                        <m:r>
                          <a:rPr lang="en-US" altLang="zh-CN" b="0" i="1" dirty="0" smtClean="0">
                            <a:latin typeface="Cambria Math" charset="0"/>
                            <a:ea typeface="Cambria Math" charset="0"/>
                            <a:cs typeface="Cambria Math" charset="0"/>
                          </a:rPr>
                          <m:t>𝑁</m:t>
                        </m:r>
                      </m:sup>
                    </m:sSup>
                  </m:oMath>
                </a14:m>
                <a:r>
                  <a:rPr lang="zh-CN" altLang="en-US" dirty="0" smtClean="0"/>
                  <a:t>定义为：</a:t>
                </a:r>
                <a:endParaRPr lang="x-none" altLang="zh-CN" dirty="0"/>
              </a:p>
            </p:txBody>
          </p:sp>
        </mc:Choice>
        <mc:Fallback xmlns="">
          <p:sp>
            <p:nvSpPr>
              <p:cNvPr id="4" name="文本框 3"/>
              <p:cNvSpPr txBox="1">
                <a:spLocks noRot="1" noChangeAspect="1" noMove="1" noResize="1" noEditPoints="1" noAdjustHandles="1" noChangeArrowheads="1" noChangeShapeType="1" noTextEdit="1"/>
              </p:cNvSpPr>
              <p:nvPr/>
            </p:nvSpPr>
            <p:spPr>
              <a:xfrm>
                <a:off x="1025236" y="1709168"/>
                <a:ext cx="8920431" cy="669992"/>
              </a:xfrm>
              <a:prstGeom prst="rect">
                <a:avLst/>
              </a:prstGeom>
              <a:blipFill rotWithShape="0">
                <a:blip r:embed="rId2"/>
                <a:stretch>
                  <a:fillRect l="-546" t="-7273" b="-7273"/>
                </a:stretch>
              </a:blipFill>
            </p:spPr>
            <p:txBody>
              <a:bodyPr/>
              <a:lstStyle/>
              <a:p>
                <a:r>
                  <a:rPr lang="zh-CN" altLang="en-US">
                    <a:noFill/>
                  </a:rPr>
                  <a:t> </a:t>
                </a:r>
              </a:p>
            </p:txBody>
          </p:sp>
        </mc:Fallback>
      </mc:AlternateContent>
      <p:pic>
        <p:nvPicPr>
          <p:cNvPr id="3" name="图片 2"/>
          <p:cNvPicPr>
            <a:picLocks noChangeAspect="1"/>
          </p:cNvPicPr>
          <p:nvPr/>
        </p:nvPicPr>
        <p:blipFill>
          <a:blip r:embed="rId3"/>
          <a:stretch>
            <a:fillRect/>
          </a:stretch>
        </p:blipFill>
        <p:spPr>
          <a:xfrm>
            <a:off x="3057829" y="2685124"/>
            <a:ext cx="5270500" cy="863600"/>
          </a:xfrm>
          <a:prstGeom prst="rect">
            <a:avLst/>
          </a:prstGeom>
        </p:spPr>
      </p:pic>
      <p:sp>
        <p:nvSpPr>
          <p:cNvPr id="5" name="文本框 4"/>
          <p:cNvSpPr txBox="1"/>
          <p:nvPr/>
        </p:nvSpPr>
        <p:spPr>
          <a:xfrm>
            <a:off x="1025236" y="3854688"/>
            <a:ext cx="8832748" cy="923330"/>
          </a:xfrm>
          <a:prstGeom prst="rect">
            <a:avLst/>
          </a:prstGeom>
          <a:noFill/>
        </p:spPr>
        <p:txBody>
          <a:bodyPr wrap="square" rtlCol="0">
            <a:spAutoFit/>
          </a:bodyPr>
          <a:lstStyle/>
          <a:p>
            <a:r>
              <a:rPr kumimoji="1" lang="zh-CN" altLang="en-US" dirty="0" smtClean="0"/>
              <a:t>在隐性反馈的推荐问题上可以表达为估算矩阵</a:t>
            </a:r>
            <a:r>
              <a:rPr kumimoji="1" lang="en-US" altLang="zh-CN" dirty="0" smtClean="0"/>
              <a:t>Y</a:t>
            </a:r>
            <a:r>
              <a:rPr kumimoji="1" lang="zh-CN" altLang="en-US" dirty="0" smtClean="0"/>
              <a:t>中未观察到的条目的分数问题（这个分数被用来评估项目的排名）。基于模型的方法假定这些缺失的数据可以由底层模型生成，用公式表达就是：</a:t>
            </a:r>
            <a:endParaRPr kumimoji="1" lang="zh-CN" altLang="en-US" dirty="0"/>
          </a:p>
        </p:txBody>
      </p:sp>
      <mc:AlternateContent xmlns:mc="http://schemas.openxmlformats.org/markup-compatibility/2006" xmlns:a14="http://schemas.microsoft.com/office/drawing/2010/main">
        <mc:Choice Requires="a14">
          <p:sp>
            <p:nvSpPr>
              <p:cNvPr id="6" name="文本框 5"/>
              <p:cNvSpPr txBox="1"/>
              <p:nvPr/>
            </p:nvSpPr>
            <p:spPr>
              <a:xfrm>
                <a:off x="4218568" y="5083982"/>
                <a:ext cx="151740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charset="0"/>
                            </a:rPr>
                          </m:ctrlPr>
                        </m:sSubPr>
                        <m:e>
                          <m:acc>
                            <m:accPr>
                              <m:chr m:val="̂"/>
                              <m:ctrlPr>
                                <a:rPr kumimoji="1" lang="en-US" altLang="zh-CN" i="1" smtClean="0">
                                  <a:latin typeface="Cambria Math" charset="0"/>
                                </a:rPr>
                              </m:ctrlPr>
                            </m:accPr>
                            <m:e>
                              <m:r>
                                <a:rPr kumimoji="1" lang="en-US" altLang="zh-CN" b="0" i="1" smtClean="0">
                                  <a:latin typeface="Cambria Math" charset="0"/>
                                </a:rPr>
                                <m:t>𝑦</m:t>
                              </m:r>
                            </m:e>
                          </m:acc>
                        </m:e>
                        <m:sub>
                          <m:r>
                            <a:rPr kumimoji="1" lang="en-US" altLang="zh-CN" b="0" i="1" smtClean="0">
                              <a:latin typeface="Cambria Math" charset="0"/>
                            </a:rPr>
                            <m:t>𝑢𝑖</m:t>
                          </m:r>
                        </m:sub>
                      </m:sSub>
                      <m:r>
                        <a:rPr kumimoji="1" lang="en-US" altLang="zh-CN" b="0" i="1" smtClean="0">
                          <a:latin typeface="Cambria Math" charset="0"/>
                        </a:rPr>
                        <m:t>=</m:t>
                      </m:r>
                      <m:r>
                        <a:rPr kumimoji="1" lang="en-US" altLang="zh-CN" b="0" i="1" smtClean="0">
                          <a:latin typeface="Cambria Math" charset="0"/>
                        </a:rPr>
                        <m:t>𝑓</m:t>
                      </m:r>
                      <m:r>
                        <a:rPr kumimoji="1" lang="en-US" altLang="zh-CN" b="0" i="1" smtClean="0">
                          <a:latin typeface="Cambria Math" charset="0"/>
                        </a:rPr>
                        <m:t>(</m:t>
                      </m:r>
                      <m:r>
                        <a:rPr kumimoji="1" lang="en-US" altLang="zh-CN" b="0" i="1" smtClean="0">
                          <a:latin typeface="Cambria Math" charset="0"/>
                        </a:rPr>
                        <m:t>𝑢</m:t>
                      </m:r>
                      <m:r>
                        <a:rPr kumimoji="1" lang="en-US" altLang="zh-CN" b="0" i="1" smtClean="0">
                          <a:latin typeface="Cambria Math" charset="0"/>
                        </a:rPr>
                        <m:t>,</m:t>
                      </m:r>
                      <m:r>
                        <a:rPr kumimoji="1" lang="en-US" altLang="zh-CN" b="0" i="1" smtClean="0">
                          <a:latin typeface="Cambria Math" charset="0"/>
                        </a:rPr>
                        <m:t>𝑖</m:t>
                      </m:r>
                      <m:r>
                        <a:rPr kumimoji="1" lang="en-US" altLang="zh-CN" b="0" i="1" smtClean="0">
                          <a:latin typeface="Cambria Math" charset="0"/>
                        </a:rPr>
                        <m:t>|</m:t>
                      </m:r>
                      <m:r>
                        <m:rPr>
                          <m:sty m:val="p"/>
                        </m:rPr>
                        <a:rPr kumimoji="1" lang="el-GR" altLang="zh-CN" b="0" i="1" smtClean="0">
                          <a:latin typeface="Cambria Math" charset="0"/>
                          <a:ea typeface="Cambria Math" charset="0"/>
                          <a:cs typeface="Cambria Math" charset="0"/>
                        </a:rPr>
                        <m:t>Θ</m:t>
                      </m:r>
                      <m:r>
                        <a:rPr kumimoji="1" lang="en-US" altLang="zh-CN" b="0" i="1" smtClean="0">
                          <a:latin typeface="Cambria Math" charset="0"/>
                        </a:rPr>
                        <m:t>)</m:t>
                      </m:r>
                    </m:oMath>
                  </m:oMathPara>
                </a14:m>
                <a:endParaRPr kumimoji="1"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4218568" y="5083982"/>
                <a:ext cx="1517403" cy="276999"/>
              </a:xfrm>
              <a:prstGeom prst="rect">
                <a:avLst/>
              </a:prstGeom>
              <a:blipFill rotWithShape="0">
                <a:blip r:embed="rId4"/>
                <a:stretch>
                  <a:fillRect l="-3213" t="-22222" r="-5221"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025236" y="5666945"/>
                <a:ext cx="9421471" cy="369332"/>
              </a:xfrm>
              <a:prstGeom prst="rect">
                <a:avLst/>
              </a:prstGeom>
              <a:noFill/>
            </p:spPr>
            <p:txBody>
              <a:bodyPr wrap="square" rtlCol="0">
                <a:spAutoFit/>
              </a:bodyPr>
              <a:lstStyle/>
              <a:p>
                <a:r>
                  <a:rPr kumimoji="1" lang="zh-CN" altLang="en-US" dirty="0" smtClean="0"/>
                  <a:t>其中，</a:t>
                </a:r>
                <a14:m>
                  <m:oMath xmlns:m="http://schemas.openxmlformats.org/officeDocument/2006/math">
                    <m:sSub>
                      <m:sSubPr>
                        <m:ctrlPr>
                          <a:rPr kumimoji="1" lang="en-US" altLang="zh-CN" i="1">
                            <a:latin typeface="Cambria Math" charset="0"/>
                          </a:rPr>
                        </m:ctrlPr>
                      </m:sSubPr>
                      <m:e>
                        <m:acc>
                          <m:accPr>
                            <m:chr m:val="̂"/>
                            <m:ctrlPr>
                              <a:rPr kumimoji="1" lang="en-US" altLang="zh-CN" i="1">
                                <a:latin typeface="Cambria Math" charset="0"/>
                              </a:rPr>
                            </m:ctrlPr>
                          </m:accPr>
                          <m:e>
                            <m:r>
                              <a:rPr kumimoji="1" lang="en-US" altLang="zh-CN" i="1">
                                <a:latin typeface="Cambria Math" charset="0"/>
                              </a:rPr>
                              <m:t>𝑦</m:t>
                            </m:r>
                          </m:e>
                        </m:acc>
                      </m:e>
                      <m:sub>
                        <m:r>
                          <a:rPr kumimoji="1" lang="en-US" altLang="zh-CN" i="1">
                            <a:latin typeface="Cambria Math" charset="0"/>
                          </a:rPr>
                          <m:t>𝑢𝑖</m:t>
                        </m:r>
                      </m:sub>
                    </m:sSub>
                  </m:oMath>
                </a14:m>
                <a:r>
                  <a:rPr kumimoji="1" lang="zh-CN" altLang="en-US" dirty="0" smtClean="0"/>
                  <a:t>表示预测的分数，</a:t>
                </a:r>
                <a14:m>
                  <m:oMath xmlns:m="http://schemas.openxmlformats.org/officeDocument/2006/math">
                    <m:r>
                      <m:rPr>
                        <m:sty m:val="p"/>
                      </m:rPr>
                      <a:rPr kumimoji="1" lang="el-GR" altLang="zh-CN" i="1">
                        <a:latin typeface="Cambria Math" charset="0"/>
                        <a:ea typeface="Cambria Math" charset="0"/>
                        <a:cs typeface="Cambria Math" charset="0"/>
                      </a:rPr>
                      <m:t>Θ</m:t>
                    </m:r>
                  </m:oMath>
                </a14:m>
                <a:r>
                  <a:rPr kumimoji="1" lang="zh-CN" altLang="en-US" dirty="0" smtClean="0"/>
                  <a:t>表示模型的参数，</a:t>
                </a:r>
                <a14:m>
                  <m:oMath xmlns:m="http://schemas.openxmlformats.org/officeDocument/2006/math">
                    <m:r>
                      <a:rPr kumimoji="1" lang="en-US" altLang="zh-CN" i="1" smtClean="0">
                        <a:latin typeface="Cambria Math" charset="0"/>
                      </a:rPr>
                      <m:t>𝑓</m:t>
                    </m:r>
                    <m:r>
                      <a:rPr kumimoji="1" lang="zh-CN" altLang="en-US" i="1" smtClean="0">
                        <a:latin typeface="Cambria Math" charset="0"/>
                      </a:rPr>
                      <m:t>表示</m:t>
                    </m:r>
                  </m:oMath>
                </a14:m>
                <a:r>
                  <a:rPr kumimoji="1" lang="zh-CN" altLang="en-US" dirty="0" smtClean="0"/>
                  <a:t>模型参数映射到预测分数的函数。</a:t>
                </a:r>
                <a:endParaRPr kumimoji="1"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025236" y="5666945"/>
                <a:ext cx="9421471" cy="369332"/>
              </a:xfrm>
              <a:prstGeom prst="rect">
                <a:avLst/>
              </a:prstGeom>
              <a:blipFill rotWithShape="0">
                <a:blip r:embed="rId5"/>
                <a:stretch>
                  <a:fillRect l="-517" t="-15000" b="-2166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51164" y="507947"/>
            <a:ext cx="6800919" cy="7001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smtClean="0">
                <a:latin typeface="Mongolian Baiti" charset="-122"/>
                <a:ea typeface="Mongolian Baiti" charset="-122"/>
                <a:cs typeface="Mongolian Baiti" charset="-122"/>
              </a:rPr>
              <a:t>Loss</a:t>
            </a:r>
            <a:r>
              <a:rPr lang="zh-CN" altLang="en-US" sz="3600" b="1" dirty="0" smtClean="0">
                <a:latin typeface="Mongolian Baiti" charset="-122"/>
                <a:ea typeface="Mongolian Baiti" charset="-122"/>
                <a:cs typeface="Mongolian Baiti" charset="-122"/>
              </a:rPr>
              <a:t> </a:t>
            </a:r>
            <a:r>
              <a:rPr lang="en-US" altLang="zh-CN" sz="3600" b="1" dirty="0" smtClean="0">
                <a:latin typeface="Mongolian Baiti" charset="-122"/>
                <a:ea typeface="Mongolian Baiti" charset="-122"/>
                <a:cs typeface="Mongolian Baiti" charset="-122"/>
              </a:rPr>
              <a:t>Function </a:t>
            </a:r>
            <a:endParaRPr lang="en-US" altLang="zh-CN" sz="3600" b="1" dirty="0">
              <a:latin typeface="Mongolian Baiti" charset="-122"/>
              <a:ea typeface="Mongolian Baiti" charset="-122"/>
              <a:cs typeface="Mongolian Baiti" charset="-122"/>
            </a:endParaRPr>
          </a:p>
        </p:txBody>
      </p:sp>
      <p:sp>
        <p:nvSpPr>
          <p:cNvPr id="5" name="矩形 4"/>
          <p:cNvSpPr/>
          <p:nvPr/>
        </p:nvSpPr>
        <p:spPr>
          <a:xfrm>
            <a:off x="900546" y="1565956"/>
            <a:ext cx="8894619" cy="369332"/>
          </a:xfrm>
          <a:prstGeom prst="rect">
            <a:avLst/>
          </a:prstGeom>
        </p:spPr>
        <p:txBody>
          <a:bodyPr wrap="square">
            <a:spAutoFit/>
          </a:bodyPr>
          <a:lstStyle/>
          <a:p>
            <a:r>
              <a:rPr lang="zh-CN" altLang="en-US" dirty="0">
                <a:solidFill>
                  <a:srgbClr val="4F4F4F"/>
                </a:solidFill>
                <a:latin typeface="-apple-system" charset="0"/>
              </a:rPr>
              <a:t>为了学习模型的参数 </a:t>
            </a:r>
            <a:r>
              <a:rPr lang="en-US" altLang="zh-CN" dirty="0" err="1" smtClean="0">
                <a:solidFill>
                  <a:srgbClr val="4F4F4F"/>
                </a:solidFill>
                <a:latin typeface="-apple-system" charset="0"/>
              </a:rPr>
              <a:t>Θ</a:t>
            </a:r>
            <a:r>
              <a:rPr lang="zh-CN" altLang="en-US" dirty="0">
                <a:solidFill>
                  <a:srgbClr val="4F4F4F"/>
                </a:solidFill>
                <a:latin typeface="-apple-system" charset="0"/>
              </a:rPr>
              <a:t>，有两种</a:t>
            </a:r>
            <a:r>
              <a:rPr lang="en-US" altLang="zh-CN" b="1" dirty="0" smtClean="0">
                <a:solidFill>
                  <a:srgbClr val="4F4F4F"/>
                </a:solidFill>
                <a:latin typeface="-apple-system" charset="0"/>
              </a:rPr>
              <a:t>loss</a:t>
            </a:r>
            <a:r>
              <a:rPr lang="zh-CN" altLang="en-US" b="1" dirty="0" smtClean="0">
                <a:solidFill>
                  <a:srgbClr val="4F4F4F"/>
                </a:solidFill>
                <a:latin typeface="-apple-system" charset="0"/>
              </a:rPr>
              <a:t> </a:t>
            </a:r>
            <a:r>
              <a:rPr lang="en-US" altLang="zh-CN" b="1" dirty="0" smtClean="0">
                <a:solidFill>
                  <a:srgbClr val="4F4F4F"/>
                </a:solidFill>
                <a:latin typeface="-apple-system" charset="0"/>
              </a:rPr>
              <a:t>function</a:t>
            </a:r>
            <a:r>
              <a:rPr lang="zh-CN" altLang="en-US" dirty="0" smtClean="0">
                <a:solidFill>
                  <a:srgbClr val="4F4F4F"/>
                </a:solidFill>
                <a:latin typeface="-apple-system" charset="0"/>
              </a:rPr>
              <a:t>可供</a:t>
            </a:r>
            <a:r>
              <a:rPr lang="zh-CN" altLang="en-US" dirty="0">
                <a:solidFill>
                  <a:srgbClr val="4F4F4F"/>
                </a:solidFill>
                <a:latin typeface="-apple-system" charset="0"/>
              </a:rPr>
              <a:t>选择，</a:t>
            </a:r>
            <a:r>
              <a:rPr lang="en-US" altLang="zh-CN" b="1" dirty="0">
                <a:solidFill>
                  <a:srgbClr val="4F4F4F"/>
                </a:solidFill>
                <a:latin typeface="-apple-system" charset="0"/>
              </a:rPr>
              <a:t>point-wise loss</a:t>
            </a:r>
            <a:r>
              <a:rPr lang="zh-CN" altLang="en-US" dirty="0">
                <a:solidFill>
                  <a:srgbClr val="4F4F4F"/>
                </a:solidFill>
                <a:latin typeface="-apple-system" charset="0"/>
              </a:rPr>
              <a:t>和</a:t>
            </a:r>
            <a:r>
              <a:rPr lang="en-US" altLang="zh-CN" b="1" dirty="0">
                <a:solidFill>
                  <a:srgbClr val="4F4F4F"/>
                </a:solidFill>
                <a:latin typeface="-apple-system" charset="0"/>
              </a:rPr>
              <a:t>pair-wise loss</a:t>
            </a:r>
            <a:r>
              <a:rPr lang="zh-CN" altLang="en-US" dirty="0">
                <a:solidFill>
                  <a:srgbClr val="4F4F4F"/>
                </a:solidFill>
                <a:latin typeface="-apple-system" charset="0"/>
              </a:rPr>
              <a:t>。</a:t>
            </a:r>
            <a:endParaRPr lang="zh-CN" altLang="en-US" dirty="0"/>
          </a:p>
        </p:txBody>
      </p:sp>
      <mc:AlternateContent xmlns:mc="http://schemas.openxmlformats.org/markup-compatibility/2006">
        <mc:Choice xmlns:a14="http://schemas.microsoft.com/office/drawing/2010/main" Requires="a14">
          <p:sp>
            <p:nvSpPr>
              <p:cNvPr id="6" name="矩形 5"/>
              <p:cNvSpPr/>
              <p:nvPr/>
            </p:nvSpPr>
            <p:spPr>
              <a:xfrm>
                <a:off x="900546" y="2662490"/>
                <a:ext cx="10058399" cy="923330"/>
              </a:xfrm>
              <a:prstGeom prst="rect">
                <a:avLst/>
              </a:prstGeom>
            </p:spPr>
            <p:txBody>
              <a:bodyPr wrap="square">
                <a:spAutoFit/>
              </a:bodyPr>
              <a:lstStyle/>
              <a:p>
                <a:pPr>
                  <a:lnSpc>
                    <a:spcPct val="150000"/>
                  </a:lnSpc>
                </a:pPr>
                <a:r>
                  <a:rPr lang="zh-CN" altLang="en-US" dirty="0" smtClean="0">
                    <a:latin typeface="-apple-system" charset="0"/>
                  </a:rPr>
                  <a:t>逐点损失（</a:t>
                </a:r>
                <a:r>
                  <a:rPr lang="en-US" altLang="zh-CN" dirty="0">
                    <a:latin typeface="-apple-system" charset="0"/>
                  </a:rPr>
                  <a:t>point-wise loss</a:t>
                </a:r>
                <a:r>
                  <a:rPr lang="zh-CN" altLang="en-US" dirty="0">
                    <a:latin typeface="-apple-system" charset="0"/>
                  </a:rPr>
                  <a:t>）：</a:t>
                </a:r>
                <a:r>
                  <a:rPr lang="zh-CN" altLang="en-US" dirty="0" smtClean="0">
                    <a:latin typeface="-apple-system" charset="0"/>
                  </a:rPr>
                  <a:t>最小化</a:t>
                </a:r>
                <a:r>
                  <a:rPr lang="zh-CN" altLang="en-US" dirty="0" smtClean="0">
                    <a:latin typeface="STIXGeneral-Italic" charset="0"/>
                  </a:rPr>
                  <a:t>真实值</a:t>
                </a:r>
                <a14:m>
                  <m:oMath xmlns:m="http://schemas.openxmlformats.org/officeDocument/2006/math">
                    <m:sSub>
                      <m:sSubPr>
                        <m:ctrlPr>
                          <a:rPr kumimoji="1" lang="en-US" altLang="zh-CN" i="1">
                            <a:latin typeface="Cambria Math" charset="0"/>
                          </a:rPr>
                        </m:ctrlPr>
                      </m:sSubPr>
                      <m:e>
                        <m:r>
                          <a:rPr kumimoji="1" lang="en-US" altLang="zh-CN" b="0" i="1" smtClean="0">
                            <a:latin typeface="Cambria Math" charset="0"/>
                          </a:rPr>
                          <m:t>𝑦</m:t>
                        </m:r>
                      </m:e>
                      <m:sub>
                        <m:r>
                          <a:rPr kumimoji="1" lang="en-US" altLang="zh-CN" i="1">
                            <a:latin typeface="Cambria Math" charset="0"/>
                          </a:rPr>
                          <m:t>𝑢𝑖</m:t>
                        </m:r>
                      </m:sub>
                    </m:sSub>
                  </m:oMath>
                </a14:m>
                <a:r>
                  <a:rPr lang="zh-CN" altLang="en-US" dirty="0" smtClean="0">
                    <a:latin typeface="-apple-system" charset="0"/>
                  </a:rPr>
                  <a:t>与</a:t>
                </a:r>
                <a:r>
                  <a:rPr lang="zh-CN" altLang="en-US" dirty="0" smtClean="0">
                    <a:latin typeface="STIXGeneral-Italic" charset="0"/>
                  </a:rPr>
                  <a:t>预测值</a:t>
                </a:r>
                <a14:m>
                  <m:oMath xmlns:m="http://schemas.openxmlformats.org/officeDocument/2006/math">
                    <m:sSub>
                      <m:sSubPr>
                        <m:ctrlPr>
                          <a:rPr kumimoji="1" lang="en-US" altLang="zh-CN" i="1">
                            <a:latin typeface="Cambria Math" charset="0"/>
                          </a:rPr>
                        </m:ctrlPr>
                      </m:sSubPr>
                      <m:e>
                        <m:acc>
                          <m:accPr>
                            <m:chr m:val="̂"/>
                            <m:ctrlPr>
                              <a:rPr kumimoji="1" lang="en-US" altLang="zh-CN" i="1">
                                <a:latin typeface="Cambria Math" charset="0"/>
                              </a:rPr>
                            </m:ctrlPr>
                          </m:accPr>
                          <m:e>
                            <m:r>
                              <a:rPr kumimoji="1" lang="en-US" altLang="zh-CN" i="1">
                                <a:latin typeface="Cambria Math" charset="0"/>
                              </a:rPr>
                              <m:t>𝑦</m:t>
                            </m:r>
                          </m:e>
                        </m:acc>
                      </m:e>
                      <m:sub>
                        <m:r>
                          <a:rPr kumimoji="1" lang="en-US" altLang="zh-CN" i="1">
                            <a:latin typeface="Cambria Math" charset="0"/>
                          </a:rPr>
                          <m:t>𝑢𝑖</m:t>
                        </m:r>
                      </m:sub>
                    </m:sSub>
                  </m:oMath>
                </a14:m>
                <a:r>
                  <a:rPr lang="zh-CN" altLang="en-US" dirty="0" smtClean="0">
                    <a:latin typeface="-apple-system" charset="0"/>
                  </a:rPr>
                  <a:t>之间</a:t>
                </a:r>
                <a:r>
                  <a:rPr lang="zh-CN" altLang="en-US" dirty="0">
                    <a:latin typeface="-apple-system" charset="0"/>
                  </a:rPr>
                  <a:t>的</a:t>
                </a:r>
                <a:r>
                  <a:rPr lang="zh-CN" altLang="en-US" dirty="0" smtClean="0">
                    <a:latin typeface="-apple-system" charset="0"/>
                  </a:rPr>
                  <a:t>差距。</a:t>
                </a:r>
                <a:endParaRPr lang="en-US" altLang="zh-CN" dirty="0" smtClean="0">
                  <a:latin typeface="-apple-system" charset="0"/>
                </a:endParaRPr>
              </a:p>
              <a:p>
                <a:pPr>
                  <a:lnSpc>
                    <a:spcPct val="150000"/>
                  </a:lnSpc>
                </a:pPr>
                <a:r>
                  <a:rPr lang="zh-CN" altLang="en-US" dirty="0"/>
                  <a:t>成对损失（</a:t>
                </a:r>
                <a:r>
                  <a:rPr lang="en-US" altLang="zh-CN" dirty="0"/>
                  <a:t>pair-wise loss</a:t>
                </a:r>
                <a:r>
                  <a:rPr lang="zh-CN" altLang="en-US" dirty="0"/>
                  <a:t>）：最大化</a:t>
                </a:r>
                <a:r>
                  <a:rPr lang="zh-CN" altLang="en-US" b="1" dirty="0">
                    <a:solidFill>
                      <a:srgbClr val="FF0000"/>
                    </a:solidFill>
                  </a:rPr>
                  <a:t>观察到信息</a:t>
                </a:r>
                <a:r>
                  <a:rPr lang="zh-CN" altLang="en-US" dirty="0" smtClean="0"/>
                  <a:t>的</a:t>
                </a:r>
                <a14:m>
                  <m:oMath xmlns:m="http://schemas.openxmlformats.org/officeDocument/2006/math">
                    <m:sSub>
                      <m:sSubPr>
                        <m:ctrlPr>
                          <a:rPr kumimoji="1" lang="en-US" altLang="zh-CN" i="1">
                            <a:latin typeface="Cambria Math" charset="0"/>
                          </a:rPr>
                        </m:ctrlPr>
                      </m:sSubPr>
                      <m:e>
                        <m:r>
                          <a:rPr kumimoji="1" lang="en-US" altLang="zh-CN" b="0" i="1" smtClean="0">
                            <a:latin typeface="Cambria Math" charset="0"/>
                          </a:rPr>
                          <m:t>𝑒𝑛𝑡𝑟𝑦</m:t>
                        </m:r>
                        <m:acc>
                          <m:accPr>
                            <m:chr m:val="̂"/>
                            <m:ctrlPr>
                              <a:rPr kumimoji="1" lang="en-US" altLang="zh-CN" i="1">
                                <a:latin typeface="Cambria Math" charset="0"/>
                              </a:rPr>
                            </m:ctrlPr>
                          </m:accPr>
                          <m:e>
                            <m:r>
                              <a:rPr kumimoji="1" lang="en-US" altLang="zh-CN" i="1">
                                <a:latin typeface="Cambria Math" charset="0"/>
                              </a:rPr>
                              <m:t>𝑦</m:t>
                            </m:r>
                          </m:e>
                        </m:acc>
                      </m:e>
                      <m:sub>
                        <m:r>
                          <a:rPr kumimoji="1" lang="en-US" altLang="zh-CN" i="1">
                            <a:latin typeface="Cambria Math" charset="0"/>
                          </a:rPr>
                          <m:t>𝑢𝑖</m:t>
                        </m:r>
                      </m:sub>
                    </m:sSub>
                  </m:oMath>
                </a14:m>
                <a:r>
                  <a:rPr lang="zh-CN" altLang="en-US" dirty="0" smtClean="0"/>
                  <a:t>与</a:t>
                </a:r>
                <a:r>
                  <a:rPr lang="zh-CN" altLang="en-US" b="1" dirty="0">
                    <a:solidFill>
                      <a:srgbClr val="FF0000"/>
                    </a:solidFill>
                  </a:rPr>
                  <a:t>未观察到信息</a:t>
                </a:r>
                <a:r>
                  <a:rPr lang="zh-CN" altLang="en-US" dirty="0"/>
                  <a:t>的</a:t>
                </a:r>
                <a14:m>
                  <m:oMath xmlns:m="http://schemas.openxmlformats.org/officeDocument/2006/math">
                    <m:sSub>
                      <m:sSubPr>
                        <m:ctrlPr>
                          <a:rPr kumimoji="1" lang="en-US" altLang="zh-CN" i="1">
                            <a:latin typeface="Cambria Math" charset="0"/>
                          </a:rPr>
                        </m:ctrlPr>
                      </m:sSubPr>
                      <m:e>
                        <m:r>
                          <a:rPr kumimoji="1" lang="en-US" altLang="zh-CN" i="1">
                            <a:latin typeface="Cambria Math" charset="0"/>
                          </a:rPr>
                          <m:t>𝑒𝑛𝑡𝑟𝑦</m:t>
                        </m:r>
                        <m:acc>
                          <m:accPr>
                            <m:chr m:val="̂"/>
                            <m:ctrlPr>
                              <a:rPr kumimoji="1" lang="en-US" altLang="zh-CN" i="1">
                                <a:latin typeface="Cambria Math" charset="0"/>
                              </a:rPr>
                            </m:ctrlPr>
                          </m:accPr>
                          <m:e>
                            <m:r>
                              <a:rPr kumimoji="1" lang="en-US" altLang="zh-CN" i="1">
                                <a:latin typeface="Cambria Math" charset="0"/>
                              </a:rPr>
                              <m:t>𝑦</m:t>
                            </m:r>
                          </m:e>
                        </m:acc>
                      </m:e>
                      <m:sub>
                        <m:r>
                          <a:rPr kumimoji="1" lang="en-US" altLang="zh-CN" i="1">
                            <a:latin typeface="Cambria Math" charset="0"/>
                          </a:rPr>
                          <m:t>𝑢𝑖</m:t>
                        </m:r>
                      </m:sub>
                    </m:sSub>
                  </m:oMath>
                </a14:m>
                <a:r>
                  <a:rPr lang="zh-CN" altLang="en-US" dirty="0"/>
                  <a:t>之间的差距。</a:t>
                </a:r>
              </a:p>
            </p:txBody>
          </p:sp>
        </mc:Choice>
        <mc:Fallback>
          <p:sp>
            <p:nvSpPr>
              <p:cNvPr id="6" name="矩形 5"/>
              <p:cNvSpPr>
                <a:spLocks noRot="1" noChangeAspect="1" noMove="1" noResize="1" noEditPoints="1" noAdjustHandles="1" noChangeArrowheads="1" noChangeShapeType="1" noTextEdit="1"/>
              </p:cNvSpPr>
              <p:nvPr/>
            </p:nvSpPr>
            <p:spPr>
              <a:xfrm>
                <a:off x="900546" y="2662490"/>
                <a:ext cx="10058399" cy="923330"/>
              </a:xfrm>
              <a:prstGeom prst="rect">
                <a:avLst/>
              </a:prstGeom>
              <a:blipFill rotWithShape="0">
                <a:blip r:embed="rId2"/>
                <a:stretch>
                  <a:fillRect l="-545" r="-485" b="-52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42390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51978" y="1235042"/>
            <a:ext cx="8496822" cy="369332"/>
          </a:xfrm>
          <a:prstGeom prst="rect">
            <a:avLst/>
          </a:prstGeom>
          <a:noFill/>
        </p:spPr>
        <p:txBody>
          <a:bodyPr wrap="square" rtlCol="0">
            <a:spAutoFit/>
          </a:bodyPr>
          <a:lstStyle/>
          <a:p>
            <a:r>
              <a:rPr kumimoji="1" lang="en-US" altLang="zh-CN" b="1" dirty="0" smtClean="0"/>
              <a:t>MF</a:t>
            </a:r>
            <a:r>
              <a:rPr kumimoji="1" lang="zh-CN" altLang="en-US" dirty="0" smtClean="0"/>
              <a:t>的基本思想是用一个潜在特征向量将每个用户和项目关联起来。（</a:t>
            </a:r>
            <a:r>
              <a:rPr kumimoji="1" lang="zh-CN" altLang="en-US" b="1" dirty="0" smtClean="0"/>
              <a:t>内积函数</a:t>
            </a:r>
            <a:r>
              <a:rPr kumimoji="1" lang="zh-CN" altLang="en-US" dirty="0" smtClean="0"/>
              <a:t>）</a:t>
            </a:r>
            <a:endParaRPr kumimoji="1" lang="zh-CN" altLang="en-US" dirty="0"/>
          </a:p>
        </p:txBody>
      </p:sp>
      <p:pic>
        <p:nvPicPr>
          <p:cNvPr id="5" name="图片 4"/>
          <p:cNvPicPr>
            <a:picLocks noChangeAspect="1"/>
          </p:cNvPicPr>
          <p:nvPr/>
        </p:nvPicPr>
        <p:blipFill>
          <a:blip r:embed="rId2"/>
          <a:stretch>
            <a:fillRect/>
          </a:stretch>
        </p:blipFill>
        <p:spPr>
          <a:xfrm>
            <a:off x="3154471" y="1888721"/>
            <a:ext cx="5181600" cy="520700"/>
          </a:xfrm>
          <a:prstGeom prst="rect">
            <a:avLst/>
          </a:prstGeom>
        </p:spPr>
      </p:pic>
      <p:sp>
        <p:nvSpPr>
          <p:cNvPr id="6" name="文本框 5"/>
          <p:cNvSpPr txBox="1"/>
          <p:nvPr/>
        </p:nvSpPr>
        <p:spPr>
          <a:xfrm>
            <a:off x="951978" y="2744711"/>
            <a:ext cx="8855901" cy="646331"/>
          </a:xfrm>
          <a:prstGeom prst="rect">
            <a:avLst/>
          </a:prstGeom>
          <a:noFill/>
        </p:spPr>
        <p:txBody>
          <a:bodyPr wrap="square" rtlCol="0">
            <a:spAutoFit/>
          </a:bodyPr>
          <a:lstStyle/>
          <a:p>
            <a:r>
              <a:rPr kumimoji="1" lang="en-US" altLang="zh-CN" b="1" dirty="0" smtClean="0"/>
              <a:t>K</a:t>
            </a:r>
            <a:r>
              <a:rPr kumimoji="1" lang="zh-CN" altLang="en-US" dirty="0" smtClean="0"/>
              <a:t>表示潜在空间的维度，</a:t>
            </a:r>
            <a:r>
              <a:rPr kumimoji="1" lang="en-US" altLang="zh-CN" b="1" dirty="0" smtClean="0"/>
              <a:t>MF</a:t>
            </a:r>
            <a:r>
              <a:rPr kumimoji="1" lang="zh-CN" altLang="en-US" dirty="0" smtClean="0"/>
              <a:t>模型是用户和项目的潜在因素的双向互动，</a:t>
            </a:r>
            <a:r>
              <a:rPr kumimoji="1" lang="en-US" altLang="zh-CN" b="1" dirty="0" smtClean="0"/>
              <a:t>MF</a:t>
            </a:r>
            <a:r>
              <a:rPr kumimoji="1" lang="zh-CN" altLang="en-US" dirty="0" smtClean="0"/>
              <a:t>可视为潜在因素的线性模型。</a:t>
            </a:r>
            <a:endParaRPr kumimoji="1" lang="zh-CN" altLang="en-US" dirty="0"/>
          </a:p>
        </p:txBody>
      </p:sp>
      <p:pic>
        <p:nvPicPr>
          <p:cNvPr id="7" name="图片 6"/>
          <p:cNvPicPr>
            <a:picLocks noChangeAspect="1"/>
          </p:cNvPicPr>
          <p:nvPr/>
        </p:nvPicPr>
        <p:blipFill>
          <a:blip r:embed="rId3"/>
          <a:stretch>
            <a:fillRect/>
          </a:stretch>
        </p:blipFill>
        <p:spPr>
          <a:xfrm>
            <a:off x="3518465" y="3391042"/>
            <a:ext cx="4817606" cy="3169714"/>
          </a:xfrm>
          <a:prstGeom prst="rect">
            <a:avLst/>
          </a:prstGeom>
        </p:spPr>
      </p:pic>
      <p:sp>
        <p:nvSpPr>
          <p:cNvPr id="8" name="标题 1"/>
          <p:cNvSpPr txBox="1">
            <a:spLocks/>
          </p:cNvSpPr>
          <p:nvPr/>
        </p:nvSpPr>
        <p:spPr>
          <a:xfrm>
            <a:off x="651164" y="507947"/>
            <a:ext cx="6800919" cy="7001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smtClean="0">
                <a:latin typeface="Mongolian Baiti" charset="-122"/>
                <a:ea typeface="Mongolian Baiti" charset="-122"/>
                <a:cs typeface="Mongolian Baiti" charset="-122"/>
              </a:rPr>
              <a:t>Matrix</a:t>
            </a:r>
            <a:r>
              <a:rPr lang="zh-CN" altLang="en-US" sz="3600" b="1" dirty="0" smtClean="0">
                <a:latin typeface="Mongolian Baiti" charset="-122"/>
                <a:ea typeface="Mongolian Baiti" charset="-122"/>
                <a:cs typeface="Mongolian Baiti" charset="-122"/>
              </a:rPr>
              <a:t> </a:t>
            </a:r>
            <a:r>
              <a:rPr lang="en-US" altLang="zh-CN" sz="3600" b="1" dirty="0" smtClean="0">
                <a:latin typeface="Mongolian Baiti" charset="-122"/>
                <a:ea typeface="Mongolian Baiti" charset="-122"/>
                <a:cs typeface="Mongolian Baiti" charset="-122"/>
              </a:rPr>
              <a:t>Factorization</a:t>
            </a:r>
            <a:endParaRPr lang="en-US" altLang="zh-CN" sz="3600" b="1" dirty="0">
              <a:latin typeface="Mongolian Baiti" charset="-122"/>
              <a:ea typeface="Mongolian Baiti" charset="-122"/>
              <a:cs typeface="Mongolian Baiti" charset="-122"/>
            </a:endParaRPr>
          </a:p>
        </p:txBody>
      </p:sp>
    </p:spTree>
    <p:extLst>
      <p:ext uri="{BB962C8B-B14F-4D97-AF65-F5344CB8AC3E}">
        <p14:creationId xmlns:p14="http://schemas.microsoft.com/office/powerpoint/2010/main" val="1716095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713018" y="1576096"/>
            <a:ext cx="4955562" cy="3260481"/>
          </a:xfrm>
          <a:prstGeom prst="rect">
            <a:avLst/>
          </a:prstGeom>
        </p:spPr>
      </p:pic>
      <p:sp>
        <p:nvSpPr>
          <p:cNvPr id="5" name="标题 1"/>
          <p:cNvSpPr txBox="1">
            <a:spLocks/>
          </p:cNvSpPr>
          <p:nvPr/>
        </p:nvSpPr>
        <p:spPr>
          <a:xfrm>
            <a:off x="651164" y="507947"/>
            <a:ext cx="6800919" cy="7001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smtClean="0">
                <a:latin typeface="Mongolian Baiti" charset="-122"/>
                <a:ea typeface="Mongolian Baiti" charset="-122"/>
                <a:cs typeface="Mongolian Baiti" charset="-122"/>
              </a:rPr>
              <a:t>Existing</a:t>
            </a:r>
            <a:r>
              <a:rPr lang="zh-CN" altLang="en-US" sz="3600" b="1" dirty="0" smtClean="0">
                <a:latin typeface="Mongolian Baiti" charset="-122"/>
                <a:ea typeface="Mongolian Baiti" charset="-122"/>
                <a:cs typeface="Mongolian Baiti" charset="-122"/>
              </a:rPr>
              <a:t> </a:t>
            </a:r>
            <a:r>
              <a:rPr lang="en-US" altLang="zh-CN" sz="3600" b="1" dirty="0" smtClean="0">
                <a:latin typeface="Mongolian Baiti" charset="-122"/>
                <a:ea typeface="Mongolian Baiti" charset="-122"/>
                <a:cs typeface="Mongolian Baiti" charset="-122"/>
              </a:rPr>
              <a:t>Problem</a:t>
            </a:r>
            <a:endParaRPr lang="en-US" altLang="zh-CN" sz="3600" b="1" dirty="0">
              <a:latin typeface="Mongolian Baiti" charset="-122"/>
              <a:ea typeface="Mongolian Baiti" charset="-122"/>
              <a:cs typeface="Mongolian Baiti" charset="-122"/>
            </a:endParaRPr>
          </a:p>
        </p:txBody>
      </p:sp>
      <p:sp>
        <p:nvSpPr>
          <p:cNvPr id="6" name="矩形 5"/>
          <p:cNvSpPr/>
          <p:nvPr/>
        </p:nvSpPr>
        <p:spPr>
          <a:xfrm>
            <a:off x="865077" y="5204586"/>
            <a:ext cx="9719795" cy="923330"/>
          </a:xfrm>
          <a:prstGeom prst="rect">
            <a:avLst/>
          </a:prstGeom>
        </p:spPr>
        <p:txBody>
          <a:bodyPr wrap="square">
            <a:spAutoFit/>
          </a:bodyPr>
          <a:lstStyle/>
          <a:p>
            <a:r>
              <a:rPr lang="zh-CN" altLang="en-US" dirty="0">
                <a:solidFill>
                  <a:srgbClr val="000000"/>
                </a:solidFill>
                <a:latin typeface="Verdana" charset="0"/>
              </a:rPr>
              <a:t>解决该问题的方法之一是使用大量的潜在</a:t>
            </a:r>
            <a:r>
              <a:rPr lang="zh-CN" altLang="en-US" dirty="0" smtClean="0">
                <a:solidFill>
                  <a:srgbClr val="000000"/>
                </a:solidFill>
                <a:latin typeface="Verdana" charset="0"/>
              </a:rPr>
              <a:t>因子</a:t>
            </a:r>
            <a:r>
              <a:rPr lang="en-US" altLang="zh-CN" dirty="0" smtClean="0">
                <a:solidFill>
                  <a:srgbClr val="000000"/>
                </a:solidFill>
                <a:latin typeface="STIXGeneral-Italic" charset="0"/>
              </a:rPr>
              <a:t>K</a:t>
            </a:r>
            <a:r>
              <a:rPr lang="zh-CN" altLang="en-US" dirty="0">
                <a:solidFill>
                  <a:srgbClr val="000000"/>
                </a:solidFill>
                <a:latin typeface="Verdana" charset="0"/>
              </a:rPr>
              <a:t> </a:t>
            </a:r>
            <a:r>
              <a:rPr lang="en-US" altLang="zh-CN" b="1" i="1" dirty="0">
                <a:solidFill>
                  <a:srgbClr val="000000"/>
                </a:solidFill>
                <a:latin typeface="Verdana" charset="0"/>
              </a:rPr>
              <a:t>(</a:t>
            </a:r>
            <a:r>
              <a:rPr lang="zh-CN" altLang="en-US" b="1" i="1" dirty="0">
                <a:solidFill>
                  <a:srgbClr val="000000"/>
                </a:solidFill>
                <a:latin typeface="Verdana" charset="0"/>
              </a:rPr>
              <a:t>就是潜在空间向量的维度</a:t>
            </a:r>
            <a:r>
              <a:rPr lang="en-US" altLang="zh-CN" b="1" i="1" dirty="0">
                <a:solidFill>
                  <a:srgbClr val="000000"/>
                </a:solidFill>
                <a:latin typeface="Verdana" charset="0"/>
              </a:rPr>
              <a:t>)</a:t>
            </a:r>
            <a:r>
              <a:rPr lang="zh-CN" altLang="en-US" dirty="0">
                <a:solidFill>
                  <a:srgbClr val="000000"/>
                </a:solidFill>
                <a:latin typeface="Verdana" charset="0"/>
              </a:rPr>
              <a:t>。然而这可能对模型的泛化能力产生不利的影响</a:t>
            </a:r>
            <a:r>
              <a:rPr lang="zh-CN" altLang="en-US" dirty="0" smtClean="0">
                <a:solidFill>
                  <a:srgbClr val="000000"/>
                </a:solidFill>
                <a:latin typeface="Verdana" charset="0"/>
              </a:rPr>
              <a:t>（过</a:t>
            </a:r>
            <a:r>
              <a:rPr lang="zh-CN" altLang="en-US" dirty="0">
                <a:solidFill>
                  <a:srgbClr val="000000"/>
                </a:solidFill>
                <a:latin typeface="Verdana" charset="0"/>
              </a:rPr>
              <a:t>拟合问题），特别是在稀疏的集合上。在本文的工作中，我们通过使用</a:t>
            </a:r>
            <a:r>
              <a:rPr lang="en-US" altLang="zh-CN" dirty="0" smtClean="0">
                <a:solidFill>
                  <a:srgbClr val="000000"/>
                </a:solidFill>
                <a:latin typeface="Verdana" charset="0"/>
              </a:rPr>
              <a:t>DNN</a:t>
            </a:r>
            <a:r>
              <a:rPr lang="zh-CN" altLang="en-US" dirty="0" smtClean="0">
                <a:solidFill>
                  <a:srgbClr val="000000"/>
                </a:solidFill>
                <a:latin typeface="Verdana" charset="0"/>
              </a:rPr>
              <a:t>从</a:t>
            </a:r>
            <a:r>
              <a:rPr lang="zh-CN" altLang="en-US" dirty="0">
                <a:solidFill>
                  <a:srgbClr val="000000"/>
                </a:solidFill>
                <a:latin typeface="Verdana" charset="0"/>
              </a:rPr>
              <a:t>数据中学习交互函数，突破了这个限制。</a:t>
            </a:r>
            <a:endParaRPr lang="zh-CN" altLang="en-US" dirty="0"/>
          </a:p>
        </p:txBody>
      </p:sp>
    </p:spTree>
    <p:extLst>
      <p:ext uri="{BB962C8B-B14F-4D97-AF65-F5344CB8AC3E}">
        <p14:creationId xmlns:p14="http://schemas.microsoft.com/office/powerpoint/2010/main" val="16734139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3268945" y="1083587"/>
            <a:ext cx="5876520" cy="3529977"/>
          </a:xfrm>
          <a:prstGeom prst="rect">
            <a:avLst/>
          </a:prstGeom>
        </p:spPr>
      </p:pic>
      <p:sp>
        <p:nvSpPr>
          <p:cNvPr id="6" name="文本框 5"/>
          <p:cNvSpPr txBox="1"/>
          <p:nvPr/>
        </p:nvSpPr>
        <p:spPr>
          <a:xfrm>
            <a:off x="651165" y="4735624"/>
            <a:ext cx="9961418" cy="1938992"/>
          </a:xfrm>
          <a:prstGeom prst="rect">
            <a:avLst/>
          </a:prstGeom>
          <a:noFill/>
        </p:spPr>
        <p:txBody>
          <a:bodyPr wrap="square" rtlCol="0">
            <a:spAutoFit/>
          </a:bodyPr>
          <a:lstStyle/>
          <a:p>
            <a:pPr>
              <a:lnSpc>
                <a:spcPct val="150000"/>
              </a:lnSpc>
            </a:pPr>
            <a:r>
              <a:rPr lang="zh-CN" altLang="en-US" sz="1600" dirty="0"/>
              <a:t>输入层上面是嵌入层（</a:t>
            </a:r>
            <a:r>
              <a:rPr lang="en-US" altLang="zh-CN" sz="1600" dirty="0"/>
              <a:t>Embedding Layer</a:t>
            </a:r>
            <a:r>
              <a:rPr lang="zh-CN" altLang="en-US" sz="1600" dirty="0" smtClean="0"/>
              <a:t>）</a:t>
            </a:r>
            <a:r>
              <a:rPr lang="zh-CN" altLang="en-US" sz="1600" dirty="0"/>
              <a:t>，</a:t>
            </a:r>
            <a:r>
              <a:rPr lang="zh-CN" altLang="en-US" sz="1600" dirty="0" smtClean="0"/>
              <a:t>它</a:t>
            </a:r>
            <a:r>
              <a:rPr lang="zh-CN" altLang="en-US" sz="1600" dirty="0"/>
              <a:t>是一个全连接层，用来将输入层的稀疏表示映射为一个稠密向量（</a:t>
            </a:r>
            <a:r>
              <a:rPr lang="en-US" altLang="zh-CN" sz="1600" dirty="0"/>
              <a:t>dense vector</a:t>
            </a:r>
            <a:r>
              <a:rPr lang="zh-CN" altLang="en-US" sz="1600" dirty="0"/>
              <a:t>）。所获得的用户（项目）的嵌入（就是一个稠密向量）可以被看作是在潜在因素模型的上下文中用于描述用户（项目）的潜在向量。然后我们将用户嵌入和项目嵌入送入多层神经网络结构，我们把这个结构称为</a:t>
            </a:r>
            <a:r>
              <a:rPr lang="zh-CN" altLang="en-US" sz="1600" b="1" dirty="0"/>
              <a:t>神经协作过滤层</a:t>
            </a:r>
            <a:r>
              <a:rPr lang="zh-CN" altLang="en-US" sz="1600" dirty="0"/>
              <a:t>，它将潜在向量映射为预测分数。</a:t>
            </a:r>
            <a:r>
              <a:rPr lang="en-US" altLang="zh-CN" sz="1600" dirty="0"/>
              <a:t>NCF</a:t>
            </a:r>
            <a:r>
              <a:rPr lang="zh-CN" altLang="en-US" sz="1600" dirty="0"/>
              <a:t>层的每一层可以被定制，用以发现用户</a:t>
            </a:r>
            <a:r>
              <a:rPr lang="en-US" altLang="zh-CN" sz="1600" dirty="0"/>
              <a:t>-</a:t>
            </a:r>
            <a:r>
              <a:rPr lang="zh-CN" altLang="en-US" sz="1600" dirty="0"/>
              <a:t>项目交互的某些潜在结构。最后一个隐含层</a:t>
            </a:r>
            <a:r>
              <a:rPr lang="zh-CN" altLang="en-US" sz="1600" b="1" dirty="0"/>
              <a:t> </a:t>
            </a:r>
            <a:r>
              <a:rPr lang="en-US" altLang="zh-CN" sz="1600" b="1" dirty="0" smtClean="0"/>
              <a:t>X</a:t>
            </a:r>
            <a:r>
              <a:rPr lang="zh-CN" altLang="en-US" sz="1600" dirty="0"/>
              <a:t> 的维度尺寸决定了模型的能力。</a:t>
            </a:r>
            <a:endParaRPr kumimoji="1" lang="zh-CN" altLang="en-US" sz="1600" dirty="0"/>
          </a:p>
        </p:txBody>
      </p:sp>
      <p:sp>
        <p:nvSpPr>
          <p:cNvPr id="7" name="标题 1"/>
          <p:cNvSpPr txBox="1">
            <a:spLocks/>
          </p:cNvSpPr>
          <p:nvPr/>
        </p:nvSpPr>
        <p:spPr>
          <a:xfrm>
            <a:off x="651164" y="507947"/>
            <a:ext cx="6800919" cy="7001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smtClean="0">
                <a:latin typeface="Mongolian Baiti" charset="-122"/>
                <a:ea typeface="Mongolian Baiti" charset="-122"/>
                <a:cs typeface="Mongolian Baiti" charset="-122"/>
              </a:rPr>
              <a:t>General</a:t>
            </a:r>
            <a:r>
              <a:rPr lang="zh-CN" altLang="en-US" sz="3600" b="1" dirty="0" smtClean="0">
                <a:latin typeface="Mongolian Baiti" charset="-122"/>
                <a:ea typeface="Mongolian Baiti" charset="-122"/>
                <a:cs typeface="Mongolian Baiti" charset="-122"/>
              </a:rPr>
              <a:t> </a:t>
            </a:r>
            <a:r>
              <a:rPr lang="en-US" altLang="zh-CN" sz="3600" b="1" dirty="0" smtClean="0">
                <a:latin typeface="Mongolian Baiti" charset="-122"/>
                <a:ea typeface="Mongolian Baiti" charset="-122"/>
                <a:cs typeface="Mongolian Baiti" charset="-122"/>
              </a:rPr>
              <a:t>Framework</a:t>
            </a:r>
            <a:endParaRPr lang="en-US" altLang="zh-CN" sz="3600" b="1" dirty="0">
              <a:latin typeface="Mongolian Baiti" charset="-122"/>
              <a:ea typeface="Mongolian Baiti" charset="-122"/>
              <a:cs typeface="Mongolian Baiti" charset="-122"/>
            </a:endParaRPr>
          </a:p>
        </p:txBody>
      </p:sp>
    </p:spTree>
    <p:extLst>
      <p:ext uri="{BB962C8B-B14F-4D97-AF65-F5344CB8AC3E}">
        <p14:creationId xmlns:p14="http://schemas.microsoft.com/office/powerpoint/2010/main" val="3438120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339729" y="1401136"/>
            <a:ext cx="4457700" cy="800100"/>
          </a:xfrm>
          <a:prstGeom prst="rect">
            <a:avLst/>
          </a:prstGeom>
        </p:spPr>
      </p:pic>
      <p:sp>
        <p:nvSpPr>
          <p:cNvPr id="6" name="标题 1"/>
          <p:cNvSpPr txBox="1">
            <a:spLocks/>
          </p:cNvSpPr>
          <p:nvPr/>
        </p:nvSpPr>
        <p:spPr>
          <a:xfrm>
            <a:off x="651164" y="507947"/>
            <a:ext cx="6800919" cy="7001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smtClean="0">
                <a:latin typeface="Mongolian Baiti" charset="-122"/>
                <a:ea typeface="Mongolian Baiti" charset="-122"/>
                <a:cs typeface="Mongolian Baiti" charset="-122"/>
              </a:rPr>
              <a:t>Prediction</a:t>
            </a:r>
            <a:r>
              <a:rPr lang="zh-CN" altLang="en-US" sz="3600" b="1" dirty="0" smtClean="0">
                <a:latin typeface="Mongolian Baiti" charset="-122"/>
                <a:ea typeface="Mongolian Baiti" charset="-122"/>
                <a:cs typeface="Mongolian Baiti" charset="-122"/>
              </a:rPr>
              <a:t> </a:t>
            </a:r>
            <a:r>
              <a:rPr lang="en-US" altLang="zh-CN" sz="3600" b="1" dirty="0" smtClean="0">
                <a:latin typeface="Mongolian Baiti" charset="-122"/>
                <a:ea typeface="Mongolian Baiti" charset="-122"/>
                <a:cs typeface="Mongolian Baiti" charset="-122"/>
              </a:rPr>
              <a:t>Function</a:t>
            </a:r>
            <a:endParaRPr lang="en-US" altLang="zh-CN" sz="3600" b="1" dirty="0">
              <a:latin typeface="Mongolian Baiti" charset="-122"/>
              <a:ea typeface="Mongolian Baiti" charset="-122"/>
              <a:cs typeface="Mongolian Baiti" charset="-122"/>
            </a:endParaRPr>
          </a:p>
        </p:txBody>
      </p:sp>
      <mc:AlternateContent xmlns:mc="http://schemas.openxmlformats.org/markup-compatibility/2006" xmlns:a14="http://schemas.microsoft.com/office/drawing/2010/main">
        <mc:Choice Requires="a14">
          <p:sp>
            <p:nvSpPr>
              <p:cNvPr id="7" name="文本框 6"/>
              <p:cNvSpPr txBox="1"/>
              <p:nvPr/>
            </p:nvSpPr>
            <p:spPr>
              <a:xfrm>
                <a:off x="914401" y="2798618"/>
                <a:ext cx="9490364" cy="668581"/>
              </a:xfrm>
              <a:prstGeom prst="rect">
                <a:avLst/>
              </a:prstGeom>
              <a:noFill/>
            </p:spPr>
            <p:txBody>
              <a:bodyPr wrap="square" rtlCol="0">
                <a:spAutoFit/>
              </a:bodyPr>
              <a:lstStyle/>
              <a:p>
                <a:r>
                  <a:rPr kumimoji="1" lang="zh-CN" altLang="en-US" dirty="0" smtClean="0"/>
                  <a:t>其中</a:t>
                </a:r>
                <a14:m>
                  <m:oMath xmlns:m="http://schemas.openxmlformats.org/officeDocument/2006/math">
                    <m:r>
                      <a:rPr kumimoji="1" lang="en-US" altLang="zh-CN" b="0" i="1" dirty="0" smtClean="0">
                        <a:latin typeface="Cambria Math" charset="0"/>
                      </a:rPr>
                      <m:t>𝑃</m:t>
                    </m:r>
                    <m:r>
                      <a:rPr kumimoji="1" lang="en-US" altLang="zh-CN" b="0" i="1" dirty="0" smtClean="0">
                        <a:latin typeface="Cambria Math" charset="0"/>
                        <a:ea typeface="Cambria Math" charset="0"/>
                        <a:cs typeface="Cambria Math" charset="0"/>
                      </a:rPr>
                      <m:t>∈</m:t>
                    </m:r>
                    <m:sSup>
                      <m:sSupPr>
                        <m:ctrlPr>
                          <a:rPr kumimoji="1" lang="en-US" altLang="zh-CN" b="0" i="1" dirty="0" smtClean="0">
                            <a:latin typeface="Cambria Math" charset="0"/>
                            <a:ea typeface="Cambria Math" charset="0"/>
                            <a:cs typeface="Cambria Math" charset="0"/>
                          </a:rPr>
                        </m:ctrlPr>
                      </m:sSupPr>
                      <m:e>
                        <m:r>
                          <a:rPr kumimoji="1" lang="en-US" altLang="zh-CN" b="0" i="1" dirty="0" smtClean="0">
                            <a:latin typeface="Cambria Math" charset="0"/>
                            <a:ea typeface="Cambria Math" charset="0"/>
                            <a:cs typeface="Cambria Math" charset="0"/>
                          </a:rPr>
                          <m:t>𝑅</m:t>
                        </m:r>
                      </m:e>
                      <m:sup>
                        <m:r>
                          <a:rPr kumimoji="1" lang="en-US" altLang="zh-CN" b="0" i="1" dirty="0" smtClean="0">
                            <a:latin typeface="Cambria Math" charset="0"/>
                            <a:ea typeface="Cambria Math" charset="0"/>
                            <a:cs typeface="Cambria Math" charset="0"/>
                          </a:rPr>
                          <m:t>𝑀</m:t>
                        </m:r>
                        <m:r>
                          <a:rPr kumimoji="1" lang="en-US" altLang="zh-CN" b="0" i="1" dirty="0" smtClean="0">
                            <a:latin typeface="Cambria Math" charset="0"/>
                            <a:ea typeface="Cambria Math" charset="0"/>
                            <a:cs typeface="Cambria Math" charset="0"/>
                          </a:rPr>
                          <m:t>×</m:t>
                        </m:r>
                        <m:r>
                          <a:rPr kumimoji="1" lang="en-US" altLang="zh-CN" b="0" i="1" dirty="0" smtClean="0">
                            <a:latin typeface="Cambria Math" charset="0"/>
                            <a:ea typeface="Cambria Math" charset="0"/>
                            <a:cs typeface="Cambria Math" charset="0"/>
                          </a:rPr>
                          <m:t>𝐾</m:t>
                        </m:r>
                      </m:sup>
                    </m:sSup>
                    <m:r>
                      <a:rPr kumimoji="1" lang="en-US" altLang="zh-CN" b="0" i="1" dirty="0" smtClean="0">
                        <a:latin typeface="Cambria Math" charset="0"/>
                        <a:ea typeface="Cambria Math" charset="0"/>
                        <a:cs typeface="Cambria Math" charset="0"/>
                      </a:rPr>
                      <m:t>,</m:t>
                    </m:r>
                    <m:r>
                      <a:rPr kumimoji="1" lang="en-US" altLang="zh-CN" b="0" i="1" dirty="0" smtClean="0">
                        <a:latin typeface="Cambria Math" charset="0"/>
                      </a:rPr>
                      <m:t>𝑄</m:t>
                    </m:r>
                    <m:r>
                      <a:rPr kumimoji="1" lang="en-US" altLang="zh-CN" i="1" dirty="0">
                        <a:latin typeface="Cambria Math" charset="0"/>
                        <a:ea typeface="Cambria Math" charset="0"/>
                        <a:cs typeface="Cambria Math" charset="0"/>
                      </a:rPr>
                      <m:t>∈</m:t>
                    </m:r>
                    <m:sSup>
                      <m:sSupPr>
                        <m:ctrlPr>
                          <a:rPr kumimoji="1" lang="en-US" altLang="zh-CN" i="1" dirty="0">
                            <a:latin typeface="Cambria Math" charset="0"/>
                            <a:ea typeface="Cambria Math" charset="0"/>
                            <a:cs typeface="Cambria Math" charset="0"/>
                          </a:rPr>
                        </m:ctrlPr>
                      </m:sSupPr>
                      <m:e>
                        <m:r>
                          <a:rPr kumimoji="1" lang="en-US" altLang="zh-CN" i="1" dirty="0">
                            <a:latin typeface="Cambria Math" charset="0"/>
                            <a:ea typeface="Cambria Math" charset="0"/>
                            <a:cs typeface="Cambria Math" charset="0"/>
                          </a:rPr>
                          <m:t>𝑅</m:t>
                        </m:r>
                      </m:e>
                      <m:sup>
                        <m:r>
                          <a:rPr kumimoji="1" lang="en-US" altLang="zh-CN" b="0" i="1" dirty="0" smtClean="0">
                            <a:latin typeface="Cambria Math" charset="0"/>
                            <a:ea typeface="Cambria Math" charset="0"/>
                            <a:cs typeface="Cambria Math" charset="0"/>
                          </a:rPr>
                          <m:t>𝑁</m:t>
                        </m:r>
                        <m:r>
                          <a:rPr kumimoji="1" lang="en-US" altLang="zh-CN" i="1" dirty="0">
                            <a:latin typeface="Cambria Math" charset="0"/>
                            <a:ea typeface="Cambria Math" charset="0"/>
                            <a:cs typeface="Cambria Math" charset="0"/>
                          </a:rPr>
                          <m:t>×</m:t>
                        </m:r>
                        <m:r>
                          <a:rPr kumimoji="1" lang="en-US" altLang="zh-CN" i="1" dirty="0">
                            <a:latin typeface="Cambria Math" charset="0"/>
                            <a:ea typeface="Cambria Math" charset="0"/>
                            <a:cs typeface="Cambria Math" charset="0"/>
                          </a:rPr>
                          <m:t>𝐾</m:t>
                        </m:r>
                      </m:sup>
                    </m:sSup>
                  </m:oMath>
                </a14:m>
                <a:r>
                  <a:rPr kumimoji="1" lang="zh-CN" altLang="en-US" dirty="0" smtClean="0"/>
                  <a:t>，分别表示用户和项目的潜在因素矩阵；</a:t>
                </a:r>
                <a14:m>
                  <m:oMath xmlns:m="http://schemas.openxmlformats.org/officeDocument/2006/math">
                    <m:sSub>
                      <m:sSubPr>
                        <m:ctrlPr>
                          <a:rPr kumimoji="1" lang="en-US" altLang="zh-CN" i="1" smtClean="0">
                            <a:latin typeface="Cambria Math" charset="0"/>
                          </a:rPr>
                        </m:ctrlPr>
                      </m:sSubPr>
                      <m:e>
                        <m:r>
                          <m:rPr>
                            <m:sty m:val="p"/>
                          </m:rPr>
                          <a:rPr kumimoji="1" lang="el-GR" altLang="zh-CN" i="1" smtClean="0">
                            <a:latin typeface="Cambria Math" charset="0"/>
                            <a:ea typeface="Cambria Math" charset="0"/>
                            <a:cs typeface="Cambria Math" charset="0"/>
                          </a:rPr>
                          <m:t>Θ</m:t>
                        </m:r>
                      </m:e>
                      <m:sub>
                        <m:r>
                          <a:rPr kumimoji="1" lang="en-US" altLang="zh-CN" b="0" i="1" smtClean="0">
                            <a:latin typeface="Cambria Math" charset="0"/>
                          </a:rPr>
                          <m:t>𝑓</m:t>
                        </m:r>
                      </m:sub>
                    </m:sSub>
                  </m:oMath>
                </a14:m>
                <a:r>
                  <a:rPr kumimoji="1" lang="zh-CN" altLang="en-US" dirty="0" smtClean="0"/>
                  <a:t>表示交互函数</a:t>
                </a:r>
                <a14:m>
                  <m:oMath xmlns:m="http://schemas.openxmlformats.org/officeDocument/2006/math">
                    <m:r>
                      <a:rPr kumimoji="1" lang="en-US" altLang="zh-CN" b="0" i="1" smtClean="0">
                        <a:latin typeface="Cambria Math" charset="0"/>
                      </a:rPr>
                      <m:t>𝑓</m:t>
                    </m:r>
                  </m:oMath>
                </a14:m>
                <a:r>
                  <a:rPr kumimoji="1" lang="zh-CN" altLang="en-US" dirty="0" smtClean="0"/>
                  <a:t>的参数。</a:t>
                </a:r>
                <a:r>
                  <a:rPr kumimoji="1" lang="en-US" altLang="zh-CN" dirty="0"/>
                  <a:t> </a:t>
                </a:r>
                <a14:m>
                  <m:oMath xmlns:m="http://schemas.openxmlformats.org/officeDocument/2006/math">
                    <m:r>
                      <a:rPr kumimoji="1" lang="en-US" altLang="zh-CN" i="1">
                        <a:latin typeface="Cambria Math" charset="0"/>
                      </a:rPr>
                      <m:t>𝑓</m:t>
                    </m:r>
                  </m:oMath>
                </a14:m>
                <a:r>
                  <a:rPr kumimoji="1" lang="zh-CN" altLang="en-US" dirty="0" smtClean="0"/>
                  <a:t>具体表示如下：</a:t>
                </a:r>
                <a:endParaRPr kumimoji="1" lang="en-US" altLang="zh-CN" dirty="0" smtClean="0"/>
              </a:p>
            </p:txBody>
          </p:sp>
        </mc:Choice>
        <mc:Fallback xmlns="">
          <p:sp>
            <p:nvSpPr>
              <p:cNvPr id="7" name="文本框 6"/>
              <p:cNvSpPr txBox="1">
                <a:spLocks noRot="1" noChangeAspect="1" noMove="1" noResize="1" noEditPoints="1" noAdjustHandles="1" noChangeArrowheads="1" noChangeShapeType="1" noTextEdit="1"/>
              </p:cNvSpPr>
              <p:nvPr/>
            </p:nvSpPr>
            <p:spPr>
              <a:xfrm>
                <a:off x="914401" y="2798618"/>
                <a:ext cx="9490364" cy="668581"/>
              </a:xfrm>
              <a:prstGeom prst="rect">
                <a:avLst/>
              </a:prstGeom>
              <a:blipFill rotWithShape="0">
                <a:blip r:embed="rId3"/>
                <a:stretch>
                  <a:fillRect l="-514" t="-7273" r="-257" b="-10000"/>
                </a:stretch>
              </a:blipFill>
            </p:spPr>
            <p:txBody>
              <a:bodyPr/>
              <a:lstStyle/>
              <a:p>
                <a:r>
                  <a:rPr lang="zh-CN" altLang="en-US">
                    <a:noFill/>
                  </a:rPr>
                  <a:t> </a:t>
                </a:r>
              </a:p>
            </p:txBody>
          </p:sp>
        </mc:Fallback>
      </mc:AlternateContent>
      <p:pic>
        <p:nvPicPr>
          <p:cNvPr id="8" name="图片 7"/>
          <p:cNvPicPr>
            <a:picLocks noChangeAspect="1"/>
          </p:cNvPicPr>
          <p:nvPr/>
        </p:nvPicPr>
        <p:blipFill>
          <a:blip r:embed="rId4"/>
          <a:stretch>
            <a:fillRect/>
          </a:stretch>
        </p:blipFill>
        <p:spPr>
          <a:xfrm>
            <a:off x="2233311" y="3793213"/>
            <a:ext cx="7128898" cy="542735"/>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914400" y="5156353"/>
                <a:ext cx="9254835" cy="646331"/>
              </a:xfrm>
              <a:prstGeom prst="rect">
                <a:avLst/>
              </a:prstGeom>
            </p:spPr>
            <p:txBody>
              <a:bodyPr wrap="square">
                <a:spAutoFit/>
              </a:bodyPr>
              <a:lstStyle/>
              <a:p>
                <a:r>
                  <a:rPr lang="zh-CN" altLang="en-US" dirty="0" smtClean="0">
                    <a:solidFill>
                      <a:srgbClr val="000000"/>
                    </a:solidFill>
                    <a:latin typeface="Verdana" charset="0"/>
                  </a:rPr>
                  <a:t>其中 </a:t>
                </a:r>
                <a14:m>
                  <m:oMath xmlns:m="http://schemas.openxmlformats.org/officeDocument/2006/math">
                    <m:sSub>
                      <m:sSubPr>
                        <m:ctrlPr>
                          <a:rPr lang="en-US" altLang="zh-CN" i="1" smtClean="0">
                            <a:solidFill>
                              <a:srgbClr val="000000"/>
                            </a:solidFill>
                            <a:latin typeface="Cambria Math" charset="0"/>
                          </a:rPr>
                        </m:ctrlPr>
                      </m:sSubPr>
                      <m:e>
                        <m:r>
                          <a:rPr lang="en-US" altLang="zh-CN" i="1" smtClean="0">
                            <a:solidFill>
                              <a:srgbClr val="000000"/>
                            </a:solidFill>
                            <a:latin typeface="Cambria Math" charset="0"/>
                            <a:ea typeface="Cambria Math" charset="0"/>
                            <a:cs typeface="Cambria Math" charset="0"/>
                          </a:rPr>
                          <m:t>∅</m:t>
                        </m:r>
                      </m:e>
                      <m:sub>
                        <m:r>
                          <a:rPr lang="en-US" altLang="zh-CN" b="0" i="1" smtClean="0">
                            <a:solidFill>
                              <a:srgbClr val="000000"/>
                            </a:solidFill>
                            <a:latin typeface="Cambria Math" charset="0"/>
                          </a:rPr>
                          <m:t>𝑜𝑢𝑡</m:t>
                        </m:r>
                      </m:sub>
                    </m:sSub>
                  </m:oMath>
                </a14:m>
                <a:r>
                  <a:rPr lang="zh-CN" altLang="en-US" dirty="0" smtClean="0">
                    <a:solidFill>
                      <a:srgbClr val="000000"/>
                    </a:solidFill>
                    <a:latin typeface="Verdana" charset="0"/>
                  </a:rPr>
                  <a:t>和</a:t>
                </a:r>
                <a14:m>
                  <m:oMath xmlns:m="http://schemas.openxmlformats.org/officeDocument/2006/math">
                    <m:sSub>
                      <m:sSubPr>
                        <m:ctrlPr>
                          <a:rPr lang="en-US" altLang="zh-CN" i="1">
                            <a:solidFill>
                              <a:srgbClr val="000000"/>
                            </a:solidFill>
                            <a:latin typeface="Cambria Math" charset="0"/>
                          </a:rPr>
                        </m:ctrlPr>
                      </m:sSubPr>
                      <m:e>
                        <m:r>
                          <a:rPr lang="en-US" altLang="zh-CN" i="1">
                            <a:solidFill>
                              <a:srgbClr val="000000"/>
                            </a:solidFill>
                            <a:latin typeface="Cambria Math" charset="0"/>
                            <a:ea typeface="Cambria Math" charset="0"/>
                            <a:cs typeface="Cambria Math" charset="0"/>
                          </a:rPr>
                          <m:t>∅</m:t>
                        </m:r>
                      </m:e>
                      <m:sub>
                        <m:r>
                          <a:rPr lang="en-US" altLang="zh-CN" b="0" i="1" smtClean="0">
                            <a:solidFill>
                              <a:srgbClr val="000000"/>
                            </a:solidFill>
                            <a:latin typeface="Cambria Math" charset="0"/>
                          </a:rPr>
                          <m:t>𝑋</m:t>
                        </m:r>
                      </m:sub>
                    </m:sSub>
                  </m:oMath>
                </a14:m>
                <a:r>
                  <a:rPr lang="zh-CN" altLang="en-US" dirty="0">
                    <a:solidFill>
                      <a:srgbClr val="000000"/>
                    </a:solidFill>
                    <a:latin typeface="Verdana" charset="0"/>
                  </a:rPr>
                  <a:t>分别表示为输出层和</a:t>
                </a:r>
                <a:r>
                  <a:rPr lang="zh-CN" altLang="en-US" dirty="0" smtClean="0">
                    <a:solidFill>
                      <a:srgbClr val="000000"/>
                    </a:solidFill>
                    <a:latin typeface="Verdana" charset="0"/>
                  </a:rPr>
                  <a:t>第</a:t>
                </a:r>
                <a14:m>
                  <m:oMath xmlns:m="http://schemas.openxmlformats.org/officeDocument/2006/math">
                    <m:r>
                      <a:rPr lang="en-US" altLang="zh-CN" b="0" i="1" smtClean="0">
                        <a:solidFill>
                          <a:srgbClr val="000000"/>
                        </a:solidFill>
                        <a:latin typeface="Cambria Math" charset="0"/>
                      </a:rPr>
                      <m:t>𝑋</m:t>
                    </m:r>
                  </m:oMath>
                </a14:m>
                <a:r>
                  <a:rPr lang="zh-CN" altLang="en-US" dirty="0" smtClean="0">
                    <a:solidFill>
                      <a:srgbClr val="000000"/>
                    </a:solidFill>
                    <a:latin typeface="Verdana" charset="0"/>
                  </a:rPr>
                  <a:t>个</a:t>
                </a:r>
                <a:r>
                  <a:rPr lang="zh-CN" altLang="en-US" dirty="0">
                    <a:solidFill>
                      <a:srgbClr val="000000"/>
                    </a:solidFill>
                    <a:latin typeface="Verdana" charset="0"/>
                  </a:rPr>
                  <a:t>神经协作过滤（</a:t>
                </a:r>
                <a:r>
                  <a:rPr lang="en-US" altLang="zh-CN" dirty="0">
                    <a:solidFill>
                      <a:srgbClr val="000000"/>
                    </a:solidFill>
                    <a:latin typeface="Verdana" charset="0"/>
                  </a:rPr>
                  <a:t>CF</a:t>
                </a:r>
                <a:r>
                  <a:rPr lang="zh-CN" altLang="en-US" dirty="0">
                    <a:solidFill>
                      <a:srgbClr val="000000"/>
                    </a:solidFill>
                    <a:latin typeface="Verdana" charset="0"/>
                  </a:rPr>
                  <a:t>）层映射函数，总共</a:t>
                </a:r>
                <a:r>
                  <a:rPr lang="zh-CN" altLang="en-US" dirty="0" smtClean="0">
                    <a:solidFill>
                      <a:srgbClr val="000000"/>
                    </a:solidFill>
                    <a:latin typeface="Verdana" charset="0"/>
                  </a:rPr>
                  <a:t>有</a:t>
                </a:r>
                <a14:m>
                  <m:oMath xmlns:m="http://schemas.openxmlformats.org/officeDocument/2006/math">
                    <m:r>
                      <a:rPr lang="en-US" altLang="zh-CN" i="1">
                        <a:solidFill>
                          <a:srgbClr val="000000"/>
                        </a:solidFill>
                        <a:latin typeface="Cambria Math" charset="0"/>
                      </a:rPr>
                      <m:t>𝑋</m:t>
                    </m:r>
                  </m:oMath>
                </a14:m>
                <a:r>
                  <a:rPr lang="zh-CN" altLang="en-US" dirty="0" smtClean="0">
                    <a:solidFill>
                      <a:srgbClr val="000000"/>
                    </a:solidFill>
                    <a:latin typeface="Verdana" charset="0"/>
                  </a:rPr>
                  <a:t>个</a:t>
                </a:r>
                <a:r>
                  <a:rPr lang="zh-CN" altLang="en-US" dirty="0">
                    <a:solidFill>
                      <a:srgbClr val="000000"/>
                    </a:solidFill>
                    <a:latin typeface="Verdana" charset="0"/>
                  </a:rPr>
                  <a:t>神经协作过滤（</a:t>
                </a:r>
                <a:r>
                  <a:rPr lang="en-US" altLang="zh-CN" dirty="0">
                    <a:solidFill>
                      <a:srgbClr val="000000"/>
                    </a:solidFill>
                    <a:latin typeface="Verdana" charset="0"/>
                  </a:rPr>
                  <a:t>CF</a:t>
                </a:r>
                <a:r>
                  <a:rPr lang="zh-CN" altLang="en-US" dirty="0">
                    <a:solidFill>
                      <a:srgbClr val="000000"/>
                    </a:solidFill>
                    <a:latin typeface="Verdana" charset="0"/>
                  </a:rPr>
                  <a:t>）层。</a:t>
                </a:r>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914400" y="5156353"/>
                <a:ext cx="9254835" cy="646331"/>
              </a:xfrm>
              <a:prstGeom prst="rect">
                <a:avLst/>
              </a:prstGeom>
              <a:blipFill rotWithShape="0">
                <a:blip r:embed="rId5"/>
                <a:stretch>
                  <a:fillRect l="-527" t="-7547" b="-132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7705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651164" y="507947"/>
            <a:ext cx="6800919" cy="7001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smtClean="0">
                <a:latin typeface="Mongolian Baiti" charset="-122"/>
                <a:ea typeface="Mongolian Baiti" charset="-122"/>
                <a:cs typeface="Mongolian Baiti" charset="-122"/>
              </a:rPr>
              <a:t>NCF</a:t>
            </a:r>
            <a:r>
              <a:rPr lang="zh-CN" altLang="en-US" sz="3600" b="1" dirty="0" smtClean="0">
                <a:latin typeface="Mongolian Baiti" charset="-122"/>
                <a:ea typeface="Mongolian Baiti" charset="-122"/>
                <a:cs typeface="Mongolian Baiti" charset="-122"/>
              </a:rPr>
              <a:t> </a:t>
            </a:r>
            <a:r>
              <a:rPr lang="en-US" altLang="zh-CN" sz="3600" b="1" dirty="0" smtClean="0">
                <a:latin typeface="Mongolian Baiti" charset="-122"/>
                <a:ea typeface="Mongolian Baiti" charset="-122"/>
                <a:cs typeface="Mongolian Baiti" charset="-122"/>
              </a:rPr>
              <a:t>Learning</a:t>
            </a:r>
            <a:endParaRPr lang="en-US" altLang="zh-CN" sz="3600" b="1" dirty="0">
              <a:latin typeface="Mongolian Baiti" charset="-122"/>
              <a:ea typeface="Mongolian Baiti" charset="-122"/>
              <a:cs typeface="Mongolian Baiti" charset="-122"/>
            </a:endParaRPr>
          </a:p>
        </p:txBody>
      </p:sp>
      <p:sp>
        <p:nvSpPr>
          <p:cNvPr id="4" name="矩形 3"/>
          <p:cNvSpPr/>
          <p:nvPr/>
        </p:nvSpPr>
        <p:spPr>
          <a:xfrm>
            <a:off x="1025237" y="1343652"/>
            <a:ext cx="8492836" cy="369332"/>
          </a:xfrm>
          <a:prstGeom prst="rect">
            <a:avLst/>
          </a:prstGeom>
        </p:spPr>
        <p:txBody>
          <a:bodyPr wrap="square">
            <a:spAutoFit/>
          </a:bodyPr>
          <a:lstStyle/>
          <a:p>
            <a:r>
              <a:rPr lang="zh-CN" altLang="en-US" dirty="0">
                <a:solidFill>
                  <a:srgbClr val="000000"/>
                </a:solidFill>
                <a:latin typeface="Verdana" charset="0"/>
              </a:rPr>
              <a:t>学习模型参数</a:t>
            </a:r>
            <a:r>
              <a:rPr lang="zh-CN" altLang="en-US" dirty="0" smtClean="0">
                <a:solidFill>
                  <a:srgbClr val="000000"/>
                </a:solidFill>
                <a:latin typeface="Verdana" charset="0"/>
              </a:rPr>
              <a:t>，现有逐</a:t>
            </a:r>
            <a:r>
              <a:rPr lang="zh-CN" altLang="en-US" dirty="0">
                <a:solidFill>
                  <a:srgbClr val="000000"/>
                </a:solidFill>
                <a:latin typeface="Verdana" charset="0"/>
              </a:rPr>
              <a:t>点学习</a:t>
            </a:r>
            <a:r>
              <a:rPr lang="zh-CN" altLang="en-US" dirty="0" smtClean="0">
                <a:solidFill>
                  <a:srgbClr val="000000"/>
                </a:solidFill>
                <a:latin typeface="Verdana" charset="0"/>
              </a:rPr>
              <a:t>方法主要</a:t>
            </a:r>
            <a:r>
              <a:rPr lang="zh-CN" altLang="en-US" dirty="0">
                <a:solidFill>
                  <a:srgbClr val="000000"/>
                </a:solidFill>
                <a:latin typeface="Verdana" charset="0"/>
              </a:rPr>
              <a:t>运用均方误差</a:t>
            </a:r>
            <a:r>
              <a:rPr lang="zh-CN" altLang="en-US" dirty="0">
                <a:solidFill>
                  <a:srgbClr val="000000"/>
                </a:solidFill>
                <a:latin typeface="Mongolian Baiti" charset="-122"/>
                <a:ea typeface="Mongolian Baiti" charset="-122"/>
                <a:cs typeface="Mongolian Baiti" charset="-122"/>
              </a:rPr>
              <a:t>（</a:t>
            </a:r>
            <a:r>
              <a:rPr lang="en-US" altLang="zh-CN" dirty="0">
                <a:solidFill>
                  <a:srgbClr val="000000"/>
                </a:solidFill>
                <a:latin typeface="Mongolian Baiti" charset="-122"/>
                <a:ea typeface="Mongolian Baiti" charset="-122"/>
                <a:cs typeface="Mongolian Baiti" charset="-122"/>
              </a:rPr>
              <a:t>squared loss</a:t>
            </a:r>
            <a:r>
              <a:rPr lang="zh-CN" altLang="en-US" dirty="0">
                <a:solidFill>
                  <a:srgbClr val="000000"/>
                </a:solidFill>
                <a:latin typeface="Mongolian Baiti" charset="-122"/>
                <a:ea typeface="Mongolian Baiti" charset="-122"/>
                <a:cs typeface="Mongolian Baiti" charset="-122"/>
              </a:rPr>
              <a:t>）</a:t>
            </a:r>
            <a:r>
              <a:rPr lang="zh-CN" altLang="en-US" dirty="0">
                <a:solidFill>
                  <a:srgbClr val="000000"/>
                </a:solidFill>
                <a:latin typeface="Verdana" charset="0"/>
              </a:rPr>
              <a:t>进行回归：</a:t>
            </a:r>
            <a:endParaRPr lang="zh-CN" altLang="en-US" dirty="0"/>
          </a:p>
        </p:txBody>
      </p:sp>
      <p:pic>
        <p:nvPicPr>
          <p:cNvPr id="7" name="图片 6"/>
          <p:cNvPicPr>
            <a:picLocks noChangeAspect="1"/>
          </p:cNvPicPr>
          <p:nvPr/>
        </p:nvPicPr>
        <p:blipFill>
          <a:blip r:embed="rId2"/>
          <a:stretch>
            <a:fillRect/>
          </a:stretch>
        </p:blipFill>
        <p:spPr>
          <a:xfrm>
            <a:off x="3569855" y="1848549"/>
            <a:ext cx="3403600" cy="482600"/>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1025237" y="2466714"/>
                <a:ext cx="8603673" cy="2122376"/>
              </a:xfrm>
              <a:prstGeom prst="rect">
                <a:avLst/>
              </a:prstGeom>
              <a:noFill/>
            </p:spPr>
            <p:txBody>
              <a:bodyPr wrap="square" rtlCol="0">
                <a:spAutoFit/>
              </a:bodyPr>
              <a:lstStyle/>
              <a:p>
                <a:pPr>
                  <a:lnSpc>
                    <a:spcPct val="150000"/>
                  </a:lnSpc>
                </a:pPr>
                <a:r>
                  <a:rPr lang="zh-CN" altLang="en-US" dirty="0" smtClean="0"/>
                  <a:t>它不适合处理隐性数据</a:t>
                </a:r>
                <a:r>
                  <a:rPr lang="zh-CN" altLang="en-US" dirty="0">
                    <a:latin typeface="Mongolian Baiti" charset="-122"/>
                    <a:ea typeface="Mongolian Baiti" charset="-122"/>
                    <a:cs typeface="Mongolian Baiti" charset="-122"/>
                  </a:rPr>
                  <a:t>（</a:t>
                </a:r>
                <a:r>
                  <a:rPr lang="en-US" altLang="zh-CN" dirty="0">
                    <a:latin typeface="Mongolian Baiti" charset="-122"/>
                    <a:ea typeface="Mongolian Baiti" charset="-122"/>
                    <a:cs typeface="Mongolian Baiti" charset="-122"/>
                  </a:rPr>
                  <a:t>implicit data</a:t>
                </a:r>
                <a:r>
                  <a:rPr lang="zh-CN" altLang="en-US" dirty="0">
                    <a:latin typeface="Mongolian Baiti" charset="-122"/>
                    <a:ea typeface="Mongolian Baiti" charset="-122"/>
                    <a:cs typeface="Mongolian Baiti" charset="-122"/>
                  </a:rPr>
                  <a:t>）</a:t>
                </a:r>
                <a:r>
                  <a:rPr lang="zh-CN" altLang="en-US" dirty="0"/>
                  <a:t>。这是因为对于隐含数据来说，目标</a:t>
                </a:r>
                <a:r>
                  <a:rPr lang="zh-CN" altLang="en-US" dirty="0" smtClean="0"/>
                  <a:t>值</a:t>
                </a:r>
                <a14:m>
                  <m:oMath xmlns:m="http://schemas.openxmlformats.org/officeDocument/2006/math">
                    <m:sSub>
                      <m:sSubPr>
                        <m:ctrlPr>
                          <a:rPr lang="en-US" altLang="zh-CN" i="1" smtClean="0">
                            <a:latin typeface="Cambria Math" charset="0"/>
                          </a:rPr>
                        </m:ctrlPr>
                      </m:sSubPr>
                      <m:e>
                        <m:r>
                          <a:rPr lang="en-US" altLang="zh-CN" b="0" i="1" smtClean="0">
                            <a:latin typeface="Cambria Math" charset="0"/>
                          </a:rPr>
                          <m:t>𝑦</m:t>
                        </m:r>
                      </m:e>
                      <m:sub>
                        <m:r>
                          <a:rPr lang="en-US" altLang="zh-CN" b="0" i="1" smtClean="0">
                            <a:latin typeface="Cambria Math" charset="0"/>
                          </a:rPr>
                          <m:t>𝑢𝑖</m:t>
                        </m:r>
                      </m:sub>
                    </m:sSub>
                  </m:oMath>
                </a14:m>
                <a:r>
                  <a:rPr lang="zh-CN" altLang="en-US" dirty="0" smtClean="0"/>
                  <a:t>是</a:t>
                </a:r>
                <a:r>
                  <a:rPr lang="zh-CN" altLang="en-US" dirty="0"/>
                  <a:t>二进制值</a:t>
                </a:r>
                <a:r>
                  <a:rPr lang="en-US" altLang="zh-CN" dirty="0"/>
                  <a:t>1</a:t>
                </a:r>
                <a:r>
                  <a:rPr lang="zh-CN" altLang="en-US" dirty="0"/>
                  <a:t>或</a:t>
                </a:r>
                <a:r>
                  <a:rPr lang="en-US" altLang="zh-CN" dirty="0"/>
                  <a:t>0</a:t>
                </a:r>
                <a:r>
                  <a:rPr lang="zh-CN" altLang="en-US" dirty="0"/>
                  <a:t>，</a:t>
                </a:r>
                <a:r>
                  <a:rPr lang="zh-CN" altLang="en-US" dirty="0" smtClean="0"/>
                  <a:t>表示</a:t>
                </a:r>
                <a14:m>
                  <m:oMath xmlns:m="http://schemas.openxmlformats.org/officeDocument/2006/math">
                    <m:r>
                      <a:rPr lang="en-US" altLang="zh-CN" b="0" i="1" smtClean="0">
                        <a:latin typeface="Cambria Math" charset="0"/>
                      </a:rPr>
                      <m:t>𝑢</m:t>
                    </m:r>
                  </m:oMath>
                </a14:m>
                <a:r>
                  <a:rPr lang="zh-CN" altLang="en-US" dirty="0"/>
                  <a:t> 是否</a:t>
                </a:r>
                <a:r>
                  <a:rPr lang="zh-CN" altLang="en-US" dirty="0" smtClean="0"/>
                  <a:t>与</a:t>
                </a:r>
                <a14:m>
                  <m:oMath xmlns:m="http://schemas.openxmlformats.org/officeDocument/2006/math">
                    <m:r>
                      <a:rPr lang="en-US" altLang="zh-CN" b="0" i="1" smtClean="0">
                        <a:latin typeface="Cambria Math" charset="0"/>
                      </a:rPr>
                      <m:t>𝑖</m:t>
                    </m:r>
                  </m:oMath>
                </a14:m>
                <a:r>
                  <a:rPr lang="zh-CN" altLang="en-US" dirty="0" smtClean="0"/>
                  <a:t>进行</a:t>
                </a:r>
                <a:r>
                  <a:rPr lang="zh-CN" altLang="en-US" dirty="0"/>
                  <a:t>了互动</a:t>
                </a:r>
                <a:r>
                  <a:rPr lang="zh-CN" altLang="en-US" dirty="0" smtClean="0"/>
                  <a:t>。所以也正是因为这样的性质，作者将</a:t>
                </a:r>
                <a14:m>
                  <m:oMath xmlns:m="http://schemas.openxmlformats.org/officeDocument/2006/math">
                    <m:sSub>
                      <m:sSubPr>
                        <m:ctrlPr>
                          <a:rPr lang="en-US" altLang="zh-CN" i="1">
                            <a:latin typeface="Cambria Math" charset="0"/>
                          </a:rPr>
                        </m:ctrlPr>
                      </m:sSubPr>
                      <m:e>
                        <m:r>
                          <a:rPr lang="en-US" altLang="zh-CN" i="1">
                            <a:latin typeface="Cambria Math" charset="0"/>
                          </a:rPr>
                          <m:t>𝑦</m:t>
                        </m:r>
                      </m:e>
                      <m:sub>
                        <m:r>
                          <a:rPr lang="en-US" altLang="zh-CN" i="1">
                            <a:latin typeface="Cambria Math" charset="0"/>
                          </a:rPr>
                          <m:t>𝑢𝑖</m:t>
                        </m:r>
                      </m:sub>
                    </m:sSub>
                  </m:oMath>
                </a14:m>
                <a:r>
                  <a:rPr kumimoji="1" lang="zh-CN" altLang="en-US" dirty="0" smtClean="0"/>
                  <a:t>的值作为一个标签：</a:t>
                </a:r>
                <a:r>
                  <a:rPr lang="en-US" altLang="zh-CN" dirty="0" smtClean="0"/>
                  <a:t>1</a:t>
                </a:r>
                <a:r>
                  <a:rPr lang="zh-CN" altLang="en-US" dirty="0"/>
                  <a:t>表示项目</a:t>
                </a:r>
                <a14:m>
                  <m:oMath xmlns:m="http://schemas.openxmlformats.org/officeDocument/2006/math">
                    <m:r>
                      <a:rPr lang="en-US" altLang="zh-CN" i="1" dirty="0">
                        <a:latin typeface="Cambria Math" charset="0"/>
                      </a:rPr>
                      <m:t>𝑖</m:t>
                    </m:r>
                  </m:oMath>
                </a14:m>
                <a:r>
                  <a:rPr lang="zh-CN" altLang="en-US" dirty="0"/>
                  <a:t>和</a:t>
                </a:r>
                <a:r>
                  <a:rPr lang="zh-CN" altLang="en-US" dirty="0" smtClean="0"/>
                  <a:t>用户</a:t>
                </a:r>
                <a14:m>
                  <m:oMath xmlns:m="http://schemas.openxmlformats.org/officeDocument/2006/math">
                    <m:r>
                      <a:rPr lang="en-US" altLang="zh-CN" i="1" dirty="0" smtClean="0">
                        <a:latin typeface="Cambria Math" charset="0"/>
                      </a:rPr>
                      <m:t>𝑢</m:t>
                    </m:r>
                  </m:oMath>
                </a14:m>
                <a:r>
                  <a:rPr lang="zh-CN" altLang="en-US" dirty="0" smtClean="0"/>
                  <a:t>相关</a:t>
                </a:r>
                <a:r>
                  <a:rPr lang="zh-CN" altLang="en-US" dirty="0"/>
                  <a:t>，否则为</a:t>
                </a:r>
                <a:r>
                  <a:rPr lang="en-US" altLang="zh-CN" dirty="0"/>
                  <a:t>0</a:t>
                </a:r>
                <a:r>
                  <a:rPr lang="zh-CN" altLang="en-US" dirty="0"/>
                  <a:t>。这样一来预测分数 </a:t>
                </a:r>
                <a14:m>
                  <m:oMath xmlns:m="http://schemas.openxmlformats.org/officeDocument/2006/math">
                    <m:sSub>
                      <m:sSubPr>
                        <m:ctrlPr>
                          <a:rPr lang="en-US" altLang="zh-CN" i="1" smtClean="0">
                            <a:latin typeface="Cambria Math" charset="0"/>
                          </a:rPr>
                        </m:ctrlPr>
                      </m:sSubPr>
                      <m:e>
                        <m:acc>
                          <m:accPr>
                            <m:chr m:val="̂"/>
                            <m:ctrlPr>
                              <a:rPr lang="en-US" altLang="zh-CN" i="1" smtClean="0">
                                <a:latin typeface="Cambria Math" charset="0"/>
                              </a:rPr>
                            </m:ctrlPr>
                          </m:accPr>
                          <m:e>
                            <m:r>
                              <a:rPr lang="en-US" altLang="zh-CN" b="0" i="1" smtClean="0">
                                <a:latin typeface="Cambria Math" charset="0"/>
                              </a:rPr>
                              <m:t>𝑦</m:t>
                            </m:r>
                          </m:e>
                        </m:acc>
                      </m:e>
                      <m:sub>
                        <m:r>
                          <a:rPr lang="en-US" altLang="zh-CN" b="0" i="1" smtClean="0">
                            <a:latin typeface="Cambria Math" charset="0"/>
                          </a:rPr>
                          <m:t>𝑢𝑖</m:t>
                        </m:r>
                      </m:sub>
                    </m:sSub>
                  </m:oMath>
                </a14:m>
                <a:r>
                  <a:rPr lang="zh-CN" altLang="en-US" dirty="0" smtClean="0"/>
                  <a:t>就</a:t>
                </a:r>
                <a:r>
                  <a:rPr lang="zh-CN" altLang="en-US" dirty="0"/>
                  <a:t>代表了</a:t>
                </a:r>
                <a:r>
                  <a:rPr lang="zh-CN" altLang="en-US" dirty="0" smtClean="0"/>
                  <a:t>项目</a:t>
                </a:r>
                <a14:m>
                  <m:oMath xmlns:m="http://schemas.openxmlformats.org/officeDocument/2006/math">
                    <m:r>
                      <a:rPr lang="en-US" altLang="zh-CN" i="1" dirty="0" smtClean="0">
                        <a:latin typeface="Cambria Math" charset="0"/>
                      </a:rPr>
                      <m:t>𝑖</m:t>
                    </m:r>
                  </m:oMath>
                </a14:m>
                <a:r>
                  <a:rPr lang="zh-CN" altLang="en-US" dirty="0" smtClean="0"/>
                  <a:t>和用户</a:t>
                </a:r>
                <a14:m>
                  <m:oMath xmlns:m="http://schemas.openxmlformats.org/officeDocument/2006/math">
                    <m:r>
                      <a:rPr lang="en-US" altLang="zh-CN" i="1" dirty="0" smtClean="0">
                        <a:latin typeface="Cambria Math" charset="0"/>
                      </a:rPr>
                      <m:t>𝑢</m:t>
                    </m:r>
                  </m:oMath>
                </a14:m>
                <a:r>
                  <a:rPr lang="zh-CN" altLang="en-US" dirty="0" smtClean="0"/>
                  <a:t>相关</a:t>
                </a:r>
                <a:r>
                  <a:rPr lang="zh-CN" altLang="en-US" dirty="0"/>
                  <a:t>的可能性</a:t>
                </a:r>
                <a:r>
                  <a:rPr lang="zh-CN" altLang="en-US" dirty="0" smtClean="0"/>
                  <a:t>大小。为了符合概率意义，引入</a:t>
                </a:r>
                <a:r>
                  <a:rPr lang="en-US" altLang="zh-CN" dirty="0" err="1" smtClean="0"/>
                  <a:t>sigmod</a:t>
                </a:r>
                <a:r>
                  <a:rPr lang="zh-CN" altLang="en-US" dirty="0" smtClean="0"/>
                  <a:t>函数，将</a:t>
                </a:r>
                <a:r>
                  <a:rPr lang="zh-CN" altLang="en-US" dirty="0"/>
                  <a:t>网络输出限制到</a:t>
                </a:r>
                <a:r>
                  <a:rPr lang="en-US" altLang="zh-CN" dirty="0"/>
                  <a:t>[0</a:t>
                </a:r>
                <a:r>
                  <a:rPr lang="zh-CN" altLang="en-US" dirty="0"/>
                  <a:t>，</a:t>
                </a:r>
                <a:r>
                  <a:rPr lang="en-US" altLang="zh-CN" dirty="0"/>
                  <a:t>1]</a:t>
                </a:r>
                <a:r>
                  <a:rPr lang="zh-CN" altLang="en-US" dirty="0"/>
                  <a:t>的范围</a:t>
                </a:r>
                <a:r>
                  <a:rPr lang="zh-CN" altLang="en-US" dirty="0" smtClean="0"/>
                  <a:t>内。似然函数：</a:t>
                </a:r>
                <a:endParaRPr kumimoji="1"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1025237" y="2466714"/>
                <a:ext cx="8603673" cy="2122376"/>
              </a:xfrm>
              <a:prstGeom prst="rect">
                <a:avLst/>
              </a:prstGeom>
              <a:blipFill rotWithShape="0">
                <a:blip r:embed="rId3"/>
                <a:stretch>
                  <a:fillRect l="-567" b="-4023"/>
                </a:stretch>
              </a:blipFill>
            </p:spPr>
            <p:txBody>
              <a:bodyPr/>
              <a:lstStyle/>
              <a:p>
                <a:r>
                  <a:rPr lang="zh-CN" altLang="en-US">
                    <a:noFill/>
                  </a:rPr>
                  <a:t> </a:t>
                </a:r>
              </a:p>
            </p:txBody>
          </p:sp>
        </mc:Fallback>
      </mc:AlternateContent>
      <p:pic>
        <p:nvPicPr>
          <p:cNvPr id="9" name="图片 8"/>
          <p:cNvPicPr>
            <a:picLocks noChangeAspect="1"/>
          </p:cNvPicPr>
          <p:nvPr/>
        </p:nvPicPr>
        <p:blipFill>
          <a:blip r:embed="rId4"/>
          <a:stretch>
            <a:fillRect/>
          </a:stretch>
        </p:blipFill>
        <p:spPr>
          <a:xfrm>
            <a:off x="2980458" y="4724655"/>
            <a:ext cx="5945293" cy="618165"/>
          </a:xfrm>
          <a:prstGeom prst="rect">
            <a:avLst/>
          </a:prstGeom>
        </p:spPr>
      </p:pic>
      <p:pic>
        <p:nvPicPr>
          <p:cNvPr id="10" name="图片 9"/>
          <p:cNvPicPr>
            <a:picLocks noChangeAspect="1"/>
          </p:cNvPicPr>
          <p:nvPr/>
        </p:nvPicPr>
        <p:blipFill>
          <a:blip r:embed="rId5"/>
          <a:stretch>
            <a:fillRect/>
          </a:stretch>
        </p:blipFill>
        <p:spPr>
          <a:xfrm>
            <a:off x="2175164" y="5478385"/>
            <a:ext cx="8408548" cy="1007274"/>
          </a:xfrm>
          <a:prstGeom prst="rect">
            <a:avLst/>
          </a:prstGeom>
        </p:spPr>
      </p:pic>
    </p:spTree>
    <p:extLst>
      <p:ext uri="{BB962C8B-B14F-4D97-AF65-F5344CB8AC3E}">
        <p14:creationId xmlns:p14="http://schemas.microsoft.com/office/powerpoint/2010/main" val="10965197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2689</TotalTime>
  <Words>2164</Words>
  <Application>Microsoft Macintosh PowerPoint</Application>
  <PresentationFormat>宽屏</PresentationFormat>
  <Paragraphs>88</Paragraphs>
  <Slides>29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29</vt:i4>
      </vt:variant>
    </vt:vector>
  </HeadingPairs>
  <TitlesOfParts>
    <vt:vector size="43" baseType="lpstr">
      <vt:lpstr>-apple-system</vt:lpstr>
      <vt:lpstr>-apple-system-font</vt:lpstr>
      <vt:lpstr>Calibri</vt:lpstr>
      <vt:lpstr>Calibri Light</vt:lpstr>
      <vt:lpstr>Cambria Math</vt:lpstr>
      <vt:lpstr>DengXian</vt:lpstr>
      <vt:lpstr>Mangal</vt:lpstr>
      <vt:lpstr>Mongolian Baiti</vt:lpstr>
      <vt:lpstr>News Gothic MT</vt:lpstr>
      <vt:lpstr>STIXGeneral-Italic</vt:lpstr>
      <vt:lpstr>Verdana</vt:lpstr>
      <vt:lpstr>宋体</vt:lpstr>
      <vt:lpstr>Arial</vt:lpstr>
      <vt:lpstr>Office 主题</vt:lpstr>
      <vt:lpstr>Neural Collaborative Filtering  </vt:lpstr>
      <vt:lpstr>PowerPoint 演示文稿</vt:lpstr>
      <vt:lpstr>Learning from Implicit Data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Self-Attentive Neural Collaborative Filtering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lxp</dc:creator>
  <cp:lastModifiedBy>Microsoft Office 用户</cp:lastModifiedBy>
  <cp:revision>134</cp:revision>
  <dcterms:created xsi:type="dcterms:W3CDTF">2018-06-24T05:55:15Z</dcterms:created>
  <dcterms:modified xsi:type="dcterms:W3CDTF">2018-07-11T07:49:35Z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2052-1.0.0.133</vt:lpwstr>
  </property>
</Properties>
</file>