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501" r:id="rId3"/>
    <p:sldId id="502" r:id="rId4"/>
    <p:sldId id="1695" r:id="rId5"/>
    <p:sldId id="503" r:id="rId6"/>
    <p:sldId id="1701" r:id="rId7"/>
    <p:sldId id="1706" r:id="rId8"/>
    <p:sldId id="1709" r:id="rId9"/>
    <p:sldId id="1708" r:id="rId10"/>
    <p:sldId id="1707" r:id="rId11"/>
    <p:sldId id="1702" r:id="rId12"/>
    <p:sldId id="1717" r:id="rId13"/>
    <p:sldId id="171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16664-DF88-4F71-9B99-311B0F258217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C34E3-D1FC-472C-837E-CCE118B2A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377E4-AA64-4515-AD0A-969166BA7F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87338B-851F-475C-AD29-9CB9AA8E4F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79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87338B-851F-475C-AD29-9CB9AA8E4F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52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2D131-EB36-4233-B11E-076843F10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DA3789-F525-4B51-A6C6-DE259F295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DEA33-D545-4E07-BE32-690F1421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3B9B-6E32-4EA6-BD5A-24D6289E613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48621-8625-4022-891F-DBA998C0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E00EE-9814-49DA-9EF1-7D2934C1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DE6F-CC22-4F23-931E-731358DC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0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B47BC-C672-40A3-BA82-4DA141AD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9B278D-15EC-4F0D-B391-5385476D9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D8010-7F10-4B52-9523-528EB252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3B9B-6E32-4EA6-BD5A-24D6289E613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E4C60-764A-4A69-B786-12E3BFB4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C695A-D547-4ED1-A0FA-24EAB181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DE6F-CC22-4F23-931E-731358DC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40F4DD-72D1-4C81-8317-885F4DAD5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FC054-8B61-40CF-B9BD-010C28D0C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454F1-769D-4FF1-8445-18E501C4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3B9B-6E32-4EA6-BD5A-24D6289E613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C0941-3530-46DD-A034-9F9E4C18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20FC4-E475-445E-BDE5-545B2227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DE6F-CC22-4F23-931E-731358DC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8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D5EEF-1276-4F36-832F-44E58C23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682E2-2EC7-4B35-B97D-3FB1B7D1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3A713-B686-4A54-B2C8-CB235959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3B9B-6E32-4EA6-BD5A-24D6289E613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8C773-4E0E-4060-BEB8-8B62CBA9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2758E-D944-4374-ACC4-22C1F207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DE6F-CC22-4F23-931E-731358DC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7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6C84A-29E4-407B-9AB7-6C35AFC7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D8330-E820-4246-AC9E-EDC2FF62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41E06-1D62-4B53-BEFF-65F90FB9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3B9B-6E32-4EA6-BD5A-24D6289E613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74521-08B3-44BA-B59C-BDEDD7A1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95C30-E9F3-4DF8-9DDE-5BE56F85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DE6F-CC22-4F23-931E-731358DC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5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0C4C-9B4D-4D8E-A6D5-9E141208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A5522-BB31-46E0-826D-6D047F038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66ADD-2C7E-4BB7-8BB9-90C5CCC6F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B2C9D-E8EC-47ED-869B-AC4DB092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3B9B-6E32-4EA6-BD5A-24D6289E613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AF0C9-1B1A-485B-9F4F-D03C6E8E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7411E-E545-4C71-B3BC-3135259E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DE6F-CC22-4F23-931E-731358DC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1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ED8B9-7517-4095-94BB-D613A36B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17CC28-EEB3-4B8A-A0FD-DB471E1D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FD30B-199B-4568-A8DF-8D541E7B3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A4E9DF-0F73-441E-BCEB-132FD2CB7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06DCB4-3057-449B-BFB0-50A5F6B25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982E58-964C-4715-A01B-0B73EA58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3B9B-6E32-4EA6-BD5A-24D6289E613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0C18DD-282E-46A2-AACB-BF6EB408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A665E0-1C49-4C0C-B852-F2B02EB5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DE6F-CC22-4F23-931E-731358DC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7C71F-2A2C-4B41-81CB-99409186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C54119-4AA5-4BBE-B5C9-59C8E2B6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3B9B-6E32-4EA6-BD5A-24D6289E613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45A7F-8CBE-483B-A2FB-5CDD9221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8A5EB-E62F-474E-A892-5F25B811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DE6F-CC22-4F23-931E-731358DC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C8B388-A1C9-4F08-B511-0C0EC100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3B9B-6E32-4EA6-BD5A-24D6289E613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92D698-A8A1-477D-993B-91FECA60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51B9-C0A3-42A9-B694-08B16E7B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DE6F-CC22-4F23-931E-731358DC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5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BD9F5-8632-4D9E-99DC-929D470C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0E32A-AE05-4870-8AC7-1766F80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9BAE5-20D5-4EDA-9C85-472BB05E3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13CE5-2857-49CF-99A5-F257017F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3B9B-6E32-4EA6-BD5A-24D6289E613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43EAE8-144C-4EDA-A0A4-41C9C663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BD096-0322-4AD7-A640-34124C72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DE6F-CC22-4F23-931E-731358DC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B06CE-2083-4555-AD4E-C9BBC8AA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65078E-D4AD-4520-A86F-1143F41E2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5A39-E6F1-4EE1-8087-1673D7EA0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89240-7122-4D3A-8D78-F36035AA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3B9B-6E32-4EA6-BD5A-24D6289E613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E5305-DE66-4F01-8AD4-CAB5E9D2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7707E-F67A-4E75-8CE2-988E6D63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ADE6F-CC22-4F23-931E-731358DC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7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2FBC8-D8F2-4EE7-9671-31C034A8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EBC28-F5F2-41EF-A993-806F8A3B1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71C4E-5E98-4775-BBD4-3DC6515AD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3B9B-6E32-4EA6-BD5A-24D6289E6138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C05AE-E183-43BD-8913-E9AE9298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B585D-5733-4122-A076-27E06F42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DE6F-CC22-4F23-931E-731358DC48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8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63" y="4775199"/>
            <a:ext cx="3059365" cy="36558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20" y="-1904986"/>
            <a:ext cx="4629180" cy="380997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836">
            <a:off x="9016829" y="3626901"/>
            <a:ext cx="5896200" cy="3256697"/>
          </a:xfrm>
          <a:prstGeom prst="rect">
            <a:avLst/>
          </a:prstGeom>
          <a:solidFill>
            <a:srgbClr val="EE7993"/>
          </a:solidFill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62" y="4613699"/>
            <a:ext cx="2368347" cy="29915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8" y="0"/>
            <a:ext cx="3242596" cy="28034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16" y="1668808"/>
            <a:ext cx="3143632" cy="425632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93" y="348854"/>
            <a:ext cx="9681780" cy="557628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079266" y="2822765"/>
            <a:ext cx="5913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  <a:sym typeface="+mn-lt"/>
              </a:rPr>
              <a:t>工作汇报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713618" y="3806041"/>
            <a:ext cx="24745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  <a:sym typeface="+mn-lt"/>
              </a:rPr>
              <a:t>汇报人：曾毅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305132" y="3969906"/>
            <a:ext cx="1369574" cy="72380"/>
            <a:chOff x="3580448" y="3392810"/>
            <a:chExt cx="1369574" cy="72380"/>
          </a:xfrm>
        </p:grpSpPr>
        <p:cxnSp>
          <p:nvCxnSpPr>
            <p:cNvPr id="20" name="直接连接符 19"/>
            <p:cNvCxnSpPr/>
            <p:nvPr/>
          </p:nvCxnSpPr>
          <p:spPr>
            <a:xfrm flipH="1" flipV="1">
              <a:off x="3580448" y="3416271"/>
              <a:ext cx="1329690" cy="12729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4877642" y="3392810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9D1D4">
                    <a:lumMod val="5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227051" y="3957177"/>
            <a:ext cx="1473396" cy="72380"/>
            <a:chOff x="7436657" y="3772204"/>
            <a:chExt cx="1473396" cy="7238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476541" y="3817918"/>
              <a:ext cx="1433512" cy="1101"/>
            </a:xfrm>
            <a:prstGeom prst="line">
              <a:avLst/>
            </a:prstGeom>
            <a:ln w="6350" cap="rnd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 flipH="1" flipV="1">
              <a:off x="7436657" y="3772204"/>
              <a:ext cx="72380" cy="7238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9D1D4">
                    <a:lumMod val="50000"/>
                  </a:srgbClr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  <a:sym typeface="+mn-lt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555" y="-301464"/>
            <a:ext cx="3143632" cy="42563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608" y="865943"/>
            <a:ext cx="1189818" cy="11898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62860FA-C13B-4E82-AB09-4FC04071A11A}"/>
              </a:ext>
            </a:extLst>
          </p:cNvPr>
          <p:cNvSpPr/>
          <p:nvPr/>
        </p:nvSpPr>
        <p:spPr>
          <a:xfrm>
            <a:off x="6312023" y="2137950"/>
            <a:ext cx="1633491" cy="64449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22FF95-7970-47B9-9755-2C5CF5390BB5}"/>
              </a:ext>
            </a:extLst>
          </p:cNvPr>
          <p:cNvGrpSpPr/>
          <p:nvPr/>
        </p:nvGrpSpPr>
        <p:grpSpPr>
          <a:xfrm>
            <a:off x="477086" y="440949"/>
            <a:ext cx="6660832" cy="911989"/>
            <a:chOff x="477086" y="440950"/>
            <a:chExt cx="4715993" cy="73976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02769AE-D03C-4466-9BFA-662C463A5CA0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59DCEF2C-37BA-4684-A337-8AAC4A87E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89E1F8CE-054D-49BE-9E43-78DC3B599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18" name="文本框 19">
              <a:extLst>
                <a:ext uri="{FF2B5EF4-FFF2-40B4-BE49-F238E27FC236}">
                  <a16:creationId xmlns:a16="http://schemas.microsoft.com/office/drawing/2014/main" id="{4D9BBC6F-4B50-43B2-B9CA-6E12445218A9}"/>
                </a:ext>
              </a:extLst>
            </p:cNvPr>
            <p:cNvSpPr txBox="1"/>
            <p:nvPr/>
          </p:nvSpPr>
          <p:spPr>
            <a:xfrm>
              <a:off x="1262743" y="595941"/>
              <a:ext cx="3930336" cy="474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强化学习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E9893D-9E51-4426-8BF8-072E1C3275BB}"/>
              </a:ext>
            </a:extLst>
          </p:cNvPr>
          <p:cNvSpPr txBox="1"/>
          <p:nvPr/>
        </p:nvSpPr>
        <p:spPr>
          <a:xfrm>
            <a:off x="1586742" y="1409099"/>
            <a:ext cx="760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将计算机自适应测评问题定义为强化学习问题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74E913-44D1-4DD1-A52B-2F3A7A9361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1544" y="2046538"/>
            <a:ext cx="8226379" cy="27649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6E0B69-2603-4CD0-8306-15FD23C091A4}"/>
              </a:ext>
            </a:extLst>
          </p:cNvPr>
          <p:cNvSpPr txBox="1"/>
          <p:nvPr/>
        </p:nvSpPr>
        <p:spPr>
          <a:xfrm>
            <a:off x="1551981" y="4948260"/>
            <a:ext cx="905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基于值的</a:t>
            </a:r>
            <a:r>
              <a:rPr lang="en-US" altLang="zh-CN" dirty="0"/>
              <a:t>RL:  </a:t>
            </a:r>
            <a:r>
              <a:rPr lang="zh-CN" altLang="en-US" dirty="0"/>
              <a:t>定义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状态行动值函数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Q(s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a)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，在策略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π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中选择行为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所获得的累积期望奖励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C33090-CFF3-4226-B332-F2457D5A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174" y="5449807"/>
            <a:ext cx="4483340" cy="5368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16243BE-B8BC-47AF-828F-E84397E61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743" y="6057855"/>
            <a:ext cx="2800151" cy="53687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29AA988-AF9D-4507-BE2B-0A59E4E22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7923" y="1629232"/>
            <a:ext cx="2183571" cy="331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5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7D593CF-38B5-4107-9B1D-84C363672CF5}"/>
              </a:ext>
            </a:extLst>
          </p:cNvPr>
          <p:cNvGrpSpPr/>
          <p:nvPr/>
        </p:nvGrpSpPr>
        <p:grpSpPr>
          <a:xfrm>
            <a:off x="477086" y="440949"/>
            <a:ext cx="6660832" cy="1268293"/>
            <a:chOff x="477086" y="440950"/>
            <a:chExt cx="4715993" cy="102878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BD8D00D-1B3C-4E37-8758-767C3A84DE20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35E5ED4-1FB3-474F-B3F4-0FFEDE71B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A4CFC62-1C77-4BA9-BC82-1F0CE5DA1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6" name="文本框 19">
              <a:extLst>
                <a:ext uri="{FF2B5EF4-FFF2-40B4-BE49-F238E27FC236}">
                  <a16:creationId xmlns:a16="http://schemas.microsoft.com/office/drawing/2014/main" id="{AC23C2C4-96D3-42C7-B4AD-EC2FF4D54C08}"/>
                </a:ext>
              </a:extLst>
            </p:cNvPr>
            <p:cNvSpPr txBox="1"/>
            <p:nvPr/>
          </p:nvSpPr>
          <p:spPr>
            <a:xfrm>
              <a:off x="1262743" y="595941"/>
              <a:ext cx="3930336" cy="87379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元学习</a:t>
              </a: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(</a:t>
              </a:r>
              <a:r>
                <a: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思路</a:t>
              </a: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)</a:t>
              </a:r>
              <a:endPara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2F996F7-03A9-4CF7-8DA0-B5DBD4DF7757}"/>
              </a:ext>
            </a:extLst>
          </p:cNvPr>
          <p:cNvSpPr txBox="1"/>
          <p:nvPr/>
        </p:nvSpPr>
        <p:spPr>
          <a:xfrm>
            <a:off x="1551981" y="1457984"/>
            <a:ext cx="760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将计算机自适应测评问题定义为元学习问题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24D0D0-3DE3-4669-A168-E4F5DCB64516}"/>
              </a:ext>
            </a:extLst>
          </p:cNvPr>
          <p:cNvSpPr/>
          <p:nvPr/>
        </p:nvSpPr>
        <p:spPr>
          <a:xfrm>
            <a:off x="1703034" y="2441863"/>
            <a:ext cx="3329126" cy="2256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9E967E-F96D-4493-AC88-F522BC5D78D2}"/>
              </a:ext>
            </a:extLst>
          </p:cNvPr>
          <p:cNvSpPr txBox="1"/>
          <p:nvPr/>
        </p:nvSpPr>
        <p:spPr>
          <a:xfrm>
            <a:off x="2805344" y="2099827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Task_N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9FB70D05-3757-4FF4-8B36-651F4AC40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06386"/>
              </p:ext>
            </p:extLst>
          </p:nvPr>
        </p:nvGraphicFramePr>
        <p:xfrm>
          <a:off x="2468884" y="2811255"/>
          <a:ext cx="25017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2">
                  <a:extLst>
                    <a:ext uri="{9D8B030D-6E8A-4147-A177-3AD203B41FA5}">
                      <a16:colId xmlns:a16="http://schemas.microsoft.com/office/drawing/2014/main" val="259539219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2817563962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74939945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2531585962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753425171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654983209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867719148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422060381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1042923820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338330527"/>
                    </a:ext>
                  </a:extLst>
                </a:gridCol>
              </a:tblGrid>
              <a:tr h="13456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2E75B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2E75B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69600"/>
                  </a:ext>
                </a:extLst>
              </a:tr>
            </a:tbl>
          </a:graphicData>
        </a:graphic>
      </p:graphicFrame>
      <p:graphicFrame>
        <p:nvGraphicFramePr>
          <p:cNvPr id="12" name="表格 10">
            <a:extLst>
              <a:ext uri="{FF2B5EF4-FFF2-40B4-BE49-F238E27FC236}">
                <a16:creationId xmlns:a16="http://schemas.microsoft.com/office/drawing/2014/main" id="{C0B900C6-A75E-4B2B-9744-330F42A36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42560"/>
              </p:ext>
            </p:extLst>
          </p:nvPr>
        </p:nvGraphicFramePr>
        <p:xfrm>
          <a:off x="2468884" y="3488508"/>
          <a:ext cx="25017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2">
                  <a:extLst>
                    <a:ext uri="{9D8B030D-6E8A-4147-A177-3AD203B41FA5}">
                      <a16:colId xmlns:a16="http://schemas.microsoft.com/office/drawing/2014/main" val="259539219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2817563962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74939945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2531585962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753425171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654983209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867719148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422060381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1042923820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338330527"/>
                    </a:ext>
                  </a:extLst>
                </a:gridCol>
              </a:tblGrid>
              <a:tr h="13456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2E75B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2E75B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69600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80FEB258-CE86-4894-8E17-A23D01B8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96790"/>
              </p:ext>
            </p:extLst>
          </p:nvPr>
        </p:nvGraphicFramePr>
        <p:xfrm>
          <a:off x="2468884" y="4142773"/>
          <a:ext cx="25017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2">
                  <a:extLst>
                    <a:ext uri="{9D8B030D-6E8A-4147-A177-3AD203B41FA5}">
                      <a16:colId xmlns:a16="http://schemas.microsoft.com/office/drawing/2014/main" val="259539219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2817563962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74939945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2531585962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753425171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654983209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867719148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422060381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1042923820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338330527"/>
                    </a:ext>
                  </a:extLst>
                </a:gridCol>
              </a:tblGrid>
              <a:tr h="13456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2E75B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2E75B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6960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BC9E17E-7436-408F-B182-EC89F822D202}"/>
              </a:ext>
            </a:extLst>
          </p:cNvPr>
          <p:cNvSpPr txBox="1"/>
          <p:nvPr/>
        </p:nvSpPr>
        <p:spPr>
          <a:xfrm>
            <a:off x="2929632" y="2486318"/>
            <a:ext cx="22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对应用户作答题目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3A8EE0-F4F8-4ECF-BFE5-F4A81A10AC84}"/>
              </a:ext>
            </a:extLst>
          </p:cNvPr>
          <p:cNvSpPr txBox="1"/>
          <p:nvPr/>
        </p:nvSpPr>
        <p:spPr>
          <a:xfrm>
            <a:off x="1685729" y="2853177"/>
            <a:ext cx="8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Task_id1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0E5E7C-BC0D-48CE-B45F-9BD17DAD3FC2}"/>
              </a:ext>
            </a:extLst>
          </p:cNvPr>
          <p:cNvSpPr txBox="1"/>
          <p:nvPr/>
        </p:nvSpPr>
        <p:spPr>
          <a:xfrm>
            <a:off x="1685728" y="3488508"/>
            <a:ext cx="89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Task_id2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FAC558-CC61-4221-B2B3-AEEC9EF83F8D}"/>
              </a:ext>
            </a:extLst>
          </p:cNvPr>
          <p:cNvSpPr txBox="1"/>
          <p:nvPr/>
        </p:nvSpPr>
        <p:spPr>
          <a:xfrm>
            <a:off x="1703034" y="4165761"/>
            <a:ext cx="840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Task_id3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C82281-9321-4B1E-A719-7B6C98F02995}"/>
              </a:ext>
            </a:extLst>
          </p:cNvPr>
          <p:cNvSpPr txBox="1"/>
          <p:nvPr/>
        </p:nvSpPr>
        <p:spPr>
          <a:xfrm>
            <a:off x="2365161" y="3169539"/>
            <a:ext cx="3189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Train_support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Train_query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B4126D-5744-4CC7-8FB7-E6871869DA8D}"/>
              </a:ext>
            </a:extLst>
          </p:cNvPr>
          <p:cNvSpPr txBox="1"/>
          <p:nvPr/>
        </p:nvSpPr>
        <p:spPr>
          <a:xfrm>
            <a:off x="2365161" y="3828026"/>
            <a:ext cx="3189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Train_support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Train_query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3DB4B28-E38B-4384-B2CD-4D4310F02C8F}"/>
              </a:ext>
            </a:extLst>
          </p:cNvPr>
          <p:cNvSpPr/>
          <p:nvPr/>
        </p:nvSpPr>
        <p:spPr>
          <a:xfrm>
            <a:off x="5032160" y="3396173"/>
            <a:ext cx="1131721" cy="36933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E36A17C-AF41-442C-841B-EB0103D12DC0}"/>
              </a:ext>
            </a:extLst>
          </p:cNvPr>
          <p:cNvSpPr/>
          <p:nvPr/>
        </p:nvSpPr>
        <p:spPr>
          <a:xfrm>
            <a:off x="6225437" y="3091190"/>
            <a:ext cx="1736185" cy="9575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选题的能力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l-GR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00220B7-D210-46C2-B203-981E257B21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964"/>
          <a:stretch/>
        </p:blipFill>
        <p:spPr>
          <a:xfrm>
            <a:off x="5205509" y="3098675"/>
            <a:ext cx="697907" cy="369331"/>
          </a:xfrm>
          <a:prstGeom prst="rect">
            <a:avLst/>
          </a:prstGeom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8D5E68F0-2EE9-4B59-B5F4-ADB141605F48}"/>
              </a:ext>
            </a:extLst>
          </p:cNvPr>
          <p:cNvSpPr/>
          <p:nvPr/>
        </p:nvSpPr>
        <p:spPr>
          <a:xfrm>
            <a:off x="7961622" y="3385290"/>
            <a:ext cx="1131721" cy="36933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BEBFE62-AB55-4FD7-936E-65FB205F4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491" y="3099645"/>
            <a:ext cx="703675" cy="369332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C5B2491-6B4C-42BF-8910-DA07CE8A2E8B}"/>
              </a:ext>
            </a:extLst>
          </p:cNvPr>
          <p:cNvSpPr/>
          <p:nvPr/>
        </p:nvSpPr>
        <p:spPr>
          <a:xfrm>
            <a:off x="9237212" y="3238238"/>
            <a:ext cx="1274340" cy="663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题目选择器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l-GR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833C417-E7FA-4477-B68F-1C9B3ABDD419}"/>
              </a:ext>
            </a:extLst>
          </p:cNvPr>
          <p:cNvCxnSpPr>
            <a:stCxn id="31" idx="3"/>
          </p:cNvCxnSpPr>
          <p:nvPr/>
        </p:nvCxnSpPr>
        <p:spPr>
          <a:xfrm flipV="1">
            <a:off x="10511552" y="3559946"/>
            <a:ext cx="407982" cy="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E00909A-7A71-41CE-91A2-961BD5EFCE52}"/>
              </a:ext>
            </a:extLst>
          </p:cNvPr>
          <p:cNvSpPr txBox="1"/>
          <p:nvPr/>
        </p:nvSpPr>
        <p:spPr>
          <a:xfrm>
            <a:off x="10919534" y="3375280"/>
            <a:ext cx="115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Train_qid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97352-A897-4F19-B186-E004FD1A27F6}"/>
              </a:ext>
            </a:extLst>
          </p:cNvPr>
          <p:cNvSpPr txBox="1"/>
          <p:nvPr/>
        </p:nvSpPr>
        <p:spPr>
          <a:xfrm>
            <a:off x="506453" y="3255566"/>
            <a:ext cx="101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4628951-CE20-4238-9FF1-CD6C8F976C18}"/>
              </a:ext>
            </a:extLst>
          </p:cNvPr>
          <p:cNvSpPr txBox="1"/>
          <p:nvPr/>
        </p:nvSpPr>
        <p:spPr>
          <a:xfrm>
            <a:off x="516305" y="5266515"/>
            <a:ext cx="101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" name="表格 10">
            <a:extLst>
              <a:ext uri="{FF2B5EF4-FFF2-40B4-BE49-F238E27FC236}">
                <a16:creationId xmlns:a16="http://schemas.microsoft.com/office/drawing/2014/main" id="{87370890-E5AC-4BD0-A13E-7F8E48B7F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21146"/>
              </p:ext>
            </p:extLst>
          </p:nvPr>
        </p:nvGraphicFramePr>
        <p:xfrm>
          <a:off x="2478737" y="5270087"/>
          <a:ext cx="25017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2">
                  <a:extLst>
                    <a:ext uri="{9D8B030D-6E8A-4147-A177-3AD203B41FA5}">
                      <a16:colId xmlns:a16="http://schemas.microsoft.com/office/drawing/2014/main" val="259539219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2817563962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74939945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2531585962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753425171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654983209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867719148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422060381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1042923820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338330527"/>
                    </a:ext>
                  </a:extLst>
                </a:gridCol>
              </a:tblGrid>
              <a:tr h="13456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2E75B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2E75B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69600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4DD01CD4-5466-45A8-843B-C7A2DAA8BAA2}"/>
              </a:ext>
            </a:extLst>
          </p:cNvPr>
          <p:cNvSpPr txBox="1"/>
          <p:nvPr/>
        </p:nvSpPr>
        <p:spPr>
          <a:xfrm>
            <a:off x="1724285" y="5285852"/>
            <a:ext cx="840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New_id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98FB6B-8CE5-4E1C-AC45-F046736F8CA1}"/>
              </a:ext>
            </a:extLst>
          </p:cNvPr>
          <p:cNvSpPr txBox="1"/>
          <p:nvPr/>
        </p:nvSpPr>
        <p:spPr>
          <a:xfrm>
            <a:off x="2438422" y="5676371"/>
            <a:ext cx="3189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test_support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test_query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8794C8E-2413-43D6-B5CF-F29D5EA59294}"/>
              </a:ext>
            </a:extLst>
          </p:cNvPr>
          <p:cNvSpPr/>
          <p:nvPr/>
        </p:nvSpPr>
        <p:spPr>
          <a:xfrm>
            <a:off x="6226310" y="4922191"/>
            <a:ext cx="1736185" cy="9575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学生选题的能力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l-GR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8E60E3B-289D-411E-8DA2-26183BE47369}"/>
              </a:ext>
            </a:extLst>
          </p:cNvPr>
          <p:cNvSpPr/>
          <p:nvPr/>
        </p:nvSpPr>
        <p:spPr>
          <a:xfrm>
            <a:off x="9237212" y="5012936"/>
            <a:ext cx="1274340" cy="663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题目选择器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l-GR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007B684-B495-4263-ABE5-41CE47FE490B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10511552" y="5334644"/>
            <a:ext cx="407982" cy="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9D12ACE-241B-45EB-B83E-D8C27C2F4445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7981686" y="5344654"/>
            <a:ext cx="1255526" cy="1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CDE52FB-F1F1-4C67-A381-AB4120D80727}"/>
              </a:ext>
            </a:extLst>
          </p:cNvPr>
          <p:cNvCxnSpPr>
            <a:cxnSpLocks/>
          </p:cNvCxnSpPr>
          <p:nvPr/>
        </p:nvCxnSpPr>
        <p:spPr>
          <a:xfrm flipV="1">
            <a:off x="4946383" y="5400959"/>
            <a:ext cx="1255526" cy="1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09C82A5A-7229-4064-BD58-5F08AB387CC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6563" y="5134601"/>
            <a:ext cx="808740" cy="454349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FE990183-BD04-4E5F-9BD6-E3DB4C4CD5E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62"/>
          <a:stretch/>
        </p:blipFill>
        <p:spPr>
          <a:xfrm>
            <a:off x="8185551" y="5056333"/>
            <a:ext cx="828228" cy="481763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9A42A00D-A37C-42E7-B532-44A6EEFE35CD}"/>
              </a:ext>
            </a:extLst>
          </p:cNvPr>
          <p:cNvSpPr txBox="1"/>
          <p:nvPr/>
        </p:nvSpPr>
        <p:spPr>
          <a:xfrm>
            <a:off x="10919534" y="5090390"/>
            <a:ext cx="11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Test_qid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936E7B3-5E66-4065-A56B-C93F8F220F6E}"/>
              </a:ext>
            </a:extLst>
          </p:cNvPr>
          <p:cNvSpPr txBox="1"/>
          <p:nvPr/>
        </p:nvSpPr>
        <p:spPr>
          <a:xfrm>
            <a:off x="4879766" y="6213300"/>
            <a:ext cx="616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关键在于训练元题目选择器的设计</a:t>
            </a:r>
          </a:p>
        </p:txBody>
      </p:sp>
    </p:spTree>
    <p:extLst>
      <p:ext uri="{BB962C8B-B14F-4D97-AF65-F5344CB8AC3E}">
        <p14:creationId xmlns:p14="http://schemas.microsoft.com/office/powerpoint/2010/main" val="428853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22FF95-7970-47B9-9755-2C5CF5390BB5}"/>
              </a:ext>
            </a:extLst>
          </p:cNvPr>
          <p:cNvGrpSpPr/>
          <p:nvPr/>
        </p:nvGrpSpPr>
        <p:grpSpPr>
          <a:xfrm>
            <a:off x="610251" y="383798"/>
            <a:ext cx="6767365" cy="911989"/>
            <a:chOff x="477086" y="440950"/>
            <a:chExt cx="4791420" cy="73976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02769AE-D03C-4466-9BFA-662C463A5CA0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59DCEF2C-37BA-4684-A337-8AAC4A87E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89E1F8CE-054D-49BE-9E43-78DC3B599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18" name="文本框 19">
              <a:extLst>
                <a:ext uri="{FF2B5EF4-FFF2-40B4-BE49-F238E27FC236}">
                  <a16:creationId xmlns:a16="http://schemas.microsoft.com/office/drawing/2014/main" id="{4D9BBC6F-4B50-43B2-B9CA-6E12445218A9}"/>
                </a:ext>
              </a:extLst>
            </p:cNvPr>
            <p:cNvSpPr txBox="1"/>
            <p:nvPr/>
          </p:nvSpPr>
          <p:spPr>
            <a:xfrm>
              <a:off x="1338170" y="573548"/>
              <a:ext cx="3930336" cy="474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思路</a:t>
              </a:r>
            </a:p>
          </p:txBody>
        </p:sp>
      </p:grpSp>
      <p:graphicFrame>
        <p:nvGraphicFramePr>
          <p:cNvPr id="15" name="表格 10">
            <a:extLst>
              <a:ext uri="{FF2B5EF4-FFF2-40B4-BE49-F238E27FC236}">
                <a16:creationId xmlns:a16="http://schemas.microsoft.com/office/drawing/2014/main" id="{2FF32710-DB42-4537-97BB-0EFD05EA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966158"/>
              </p:ext>
            </p:extLst>
          </p:nvPr>
        </p:nvGraphicFramePr>
        <p:xfrm>
          <a:off x="2130950" y="2920733"/>
          <a:ext cx="25017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72">
                  <a:extLst>
                    <a:ext uri="{9D8B030D-6E8A-4147-A177-3AD203B41FA5}">
                      <a16:colId xmlns:a16="http://schemas.microsoft.com/office/drawing/2014/main" val="259539219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2817563962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74939945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2531585962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753425171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654983209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867719148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4220603814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1042923820"/>
                    </a:ext>
                  </a:extLst>
                </a:gridCol>
                <a:gridCol w="250172">
                  <a:extLst>
                    <a:ext uri="{9D8B030D-6E8A-4147-A177-3AD203B41FA5}">
                      <a16:colId xmlns:a16="http://schemas.microsoft.com/office/drawing/2014/main" val="3338330527"/>
                    </a:ext>
                  </a:extLst>
                </a:gridCol>
              </a:tblGrid>
              <a:tr h="13456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2E75B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rgbClr val="2E75B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69600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46D5C5F5-01EB-4B36-AB7E-8F1086C2BE6A}"/>
              </a:ext>
            </a:extLst>
          </p:cNvPr>
          <p:cNvSpPr txBox="1"/>
          <p:nvPr/>
        </p:nvSpPr>
        <p:spPr>
          <a:xfrm>
            <a:off x="1347795" y="2962655"/>
            <a:ext cx="8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Task_id1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AB76E75-D754-4D01-83C8-0231C028EE0F}"/>
              </a:ext>
            </a:extLst>
          </p:cNvPr>
          <p:cNvSpPr/>
          <p:nvPr/>
        </p:nvSpPr>
        <p:spPr>
          <a:xfrm>
            <a:off x="5891814" y="2622387"/>
            <a:ext cx="1736185" cy="8066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学生选题的能力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</a:t>
            </a:r>
            <a:r>
              <a:rPr kumimoji="0" lang="el-GR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27A0746-0656-418B-95A1-D7C7E0D9A5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964"/>
          <a:stretch/>
        </p:blipFill>
        <p:spPr>
          <a:xfrm>
            <a:off x="7933286" y="3190747"/>
            <a:ext cx="697907" cy="36933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56A6AF0-8EC5-4F1F-861F-F404F142F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179" y="2629676"/>
            <a:ext cx="703675" cy="369332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F0740B9-35E8-4D02-BD50-CB924C0F2269}"/>
              </a:ext>
            </a:extLst>
          </p:cNvPr>
          <p:cNvSpPr/>
          <p:nvPr/>
        </p:nvSpPr>
        <p:spPr>
          <a:xfrm>
            <a:off x="8920035" y="2723270"/>
            <a:ext cx="1274340" cy="663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题目选择器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</a:t>
            </a:r>
            <a:r>
              <a:rPr kumimoji="0" lang="el-GR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θ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,w)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DDC8440-9364-486F-AA23-70E5052937B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0194375" y="3044978"/>
            <a:ext cx="407982" cy="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089A510-F334-42AF-92BA-D6A0E1C5BB51}"/>
              </a:ext>
            </a:extLst>
          </p:cNvPr>
          <p:cNvSpPr txBox="1"/>
          <p:nvPr/>
        </p:nvSpPr>
        <p:spPr>
          <a:xfrm>
            <a:off x="10602357" y="2860312"/>
            <a:ext cx="115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Train_qid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4899249-A17F-4F0B-8FD8-5589DBDFB1C4}"/>
              </a:ext>
            </a:extLst>
          </p:cNvPr>
          <p:cNvCxnSpPr>
            <a:cxnSpLocks/>
          </p:cNvCxnSpPr>
          <p:nvPr/>
        </p:nvCxnSpPr>
        <p:spPr>
          <a:xfrm>
            <a:off x="4616224" y="3101154"/>
            <a:ext cx="1275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BDD97B0-1922-4BB2-89A7-63D4B785A111}"/>
              </a:ext>
            </a:extLst>
          </p:cNvPr>
          <p:cNvCxnSpPr>
            <a:cxnSpLocks/>
          </p:cNvCxnSpPr>
          <p:nvPr/>
        </p:nvCxnSpPr>
        <p:spPr>
          <a:xfrm>
            <a:off x="7644445" y="3054988"/>
            <a:ext cx="1275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5E9C67E1-45EF-4323-9F48-3E12D24CD0EA}"/>
              </a:ext>
            </a:extLst>
          </p:cNvPr>
          <p:cNvSpPr txBox="1"/>
          <p:nvPr/>
        </p:nvSpPr>
        <p:spPr>
          <a:xfrm>
            <a:off x="1719907" y="1331769"/>
            <a:ext cx="751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利用元学习来学习训练集 中用户的选题能力，应用到新用户上进行选题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53426B-0787-4981-956B-E184CF641DBB}"/>
              </a:ext>
            </a:extLst>
          </p:cNvPr>
          <p:cNvSpPr/>
          <p:nvPr/>
        </p:nvSpPr>
        <p:spPr>
          <a:xfrm>
            <a:off x="4876968" y="2185602"/>
            <a:ext cx="6998114" cy="1529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C73F69-D3BD-48EA-8C19-A34E92BC683D}"/>
              </a:ext>
            </a:extLst>
          </p:cNvPr>
          <p:cNvSpPr txBox="1"/>
          <p:nvPr/>
        </p:nvSpPr>
        <p:spPr>
          <a:xfrm>
            <a:off x="1347795" y="1910541"/>
            <a:ext cx="39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元训练阶段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D490CC-CF14-4921-BCCC-6E98E9DE7A46}"/>
              </a:ext>
            </a:extLst>
          </p:cNvPr>
          <p:cNvCxnSpPr>
            <a:cxnSpLocks/>
          </p:cNvCxnSpPr>
          <p:nvPr/>
        </p:nvCxnSpPr>
        <p:spPr>
          <a:xfrm flipH="1">
            <a:off x="11118468" y="3264772"/>
            <a:ext cx="14107" cy="94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30AD8FF-EA40-4DD3-A270-A3BDA08339DC}"/>
              </a:ext>
            </a:extLst>
          </p:cNvPr>
          <p:cNvCxnSpPr>
            <a:cxnSpLocks/>
          </p:cNvCxnSpPr>
          <p:nvPr/>
        </p:nvCxnSpPr>
        <p:spPr>
          <a:xfrm>
            <a:off x="6779506" y="3429000"/>
            <a:ext cx="0" cy="75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107C607-F107-4CE1-9DA6-58384A2C4536}"/>
              </a:ext>
            </a:extLst>
          </p:cNvPr>
          <p:cNvSpPr txBox="1"/>
          <p:nvPr/>
        </p:nvSpPr>
        <p:spPr>
          <a:xfrm>
            <a:off x="1984699" y="3508035"/>
            <a:ext cx="3837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输入：训练好的模型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θ,qid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训练集每个用户最终训练的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真实值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对应每个题目的难度、区分度参数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训练每个用户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初始值和选题能力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</a:p>
          <a:p>
            <a:endParaRPr lang="zh-CN" altLang="en-US" sz="12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DF8ECBD-D321-4D81-831E-85EB4615CFED}"/>
              </a:ext>
            </a:extLst>
          </p:cNvPr>
          <p:cNvSpPr/>
          <p:nvPr/>
        </p:nvSpPr>
        <p:spPr>
          <a:xfrm>
            <a:off x="1930262" y="3465640"/>
            <a:ext cx="2673295" cy="929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6B1879-1D9F-40C5-8D86-2AD2F0A8580A}"/>
              </a:ext>
            </a:extLst>
          </p:cNvPr>
          <p:cNvSpPr/>
          <p:nvPr/>
        </p:nvSpPr>
        <p:spPr>
          <a:xfrm>
            <a:off x="10602357" y="2783559"/>
            <a:ext cx="1032223" cy="477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18252A2-A70D-484D-B2FF-6EB196608E59}"/>
              </a:ext>
            </a:extLst>
          </p:cNvPr>
          <p:cNvSpPr/>
          <p:nvPr/>
        </p:nvSpPr>
        <p:spPr>
          <a:xfrm>
            <a:off x="9850853" y="4209684"/>
            <a:ext cx="2147373" cy="15297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C481465-594D-4210-B506-BD363E8A7091}"/>
              </a:ext>
            </a:extLst>
          </p:cNvPr>
          <p:cNvSpPr txBox="1"/>
          <p:nvPr/>
        </p:nvSpPr>
        <p:spPr>
          <a:xfrm>
            <a:off x="9956296" y="4219166"/>
            <a:ext cx="3837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Train_support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 =(M(θ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l-GR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θ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1,w1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Update </a:t>
            </a:r>
            <a:r>
              <a:rPr kumimoji="0" lang="el-GR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θ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,w</a:t>
            </a:r>
          </a:p>
          <a:p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Train_query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 = M(</a:t>
            </a:r>
            <a:r>
              <a:rPr kumimoji="0" lang="el-GR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θ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1,query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loss1= acc = (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pred,label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12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6AEB92D-D773-4675-9D38-5A1053732C2E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7922179" y="4974537"/>
            <a:ext cx="19286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2EAB1D5-4301-4070-A1AD-38CB8068CC18}"/>
              </a:ext>
            </a:extLst>
          </p:cNvPr>
          <p:cNvSpPr/>
          <p:nvPr/>
        </p:nvSpPr>
        <p:spPr>
          <a:xfrm>
            <a:off x="5785913" y="4183864"/>
            <a:ext cx="2147373" cy="1228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DFD40F2-256E-42D6-B4B0-DFA6CF19FD86}"/>
              </a:ext>
            </a:extLst>
          </p:cNvPr>
          <p:cNvSpPr txBox="1"/>
          <p:nvPr/>
        </p:nvSpPr>
        <p:spPr>
          <a:xfrm>
            <a:off x="5805356" y="4365320"/>
            <a:ext cx="2249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l-GR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θ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,w2 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Update loss1</a:t>
            </a:r>
          </a:p>
          <a:p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Loss_min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</a:t>
            </a:r>
            <a:r>
              <a:rPr kumimoji="0" lang="el-GR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θ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2,θ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A2501E1-14D7-4166-833A-A3308E8E1200}"/>
              </a:ext>
            </a:extLst>
          </p:cNvPr>
          <p:cNvSpPr txBox="1"/>
          <p:nvPr/>
        </p:nvSpPr>
        <p:spPr>
          <a:xfrm>
            <a:off x="7767086" y="2257063"/>
            <a:ext cx="1463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输入：</a:t>
            </a:r>
            <a:r>
              <a:rPr lang="en-US" altLang="zh-CN" sz="1200" dirty="0"/>
              <a:t>θ</a:t>
            </a:r>
            <a:r>
              <a:rPr lang="zh-CN" altLang="en-US" sz="1200" dirty="0"/>
              <a:t>，</a:t>
            </a:r>
            <a:r>
              <a:rPr lang="en-US" altLang="zh-CN" sz="1200" dirty="0"/>
              <a:t>w</a:t>
            </a:r>
            <a:endParaRPr lang="zh-CN" altLang="en-US" sz="1200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42211560-60C8-4D00-911A-E35959B2C104}"/>
              </a:ext>
            </a:extLst>
          </p:cNvPr>
          <p:cNvSpPr/>
          <p:nvPr/>
        </p:nvSpPr>
        <p:spPr>
          <a:xfrm>
            <a:off x="1347795" y="5670383"/>
            <a:ext cx="1274340" cy="663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题目选择器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</a:t>
            </a:r>
            <a:r>
              <a:rPr kumimoji="0" lang="el-GR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θ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,w)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C87BCA8E-9970-46EA-9BAD-C7A3D26A1AFE}"/>
              </a:ext>
            </a:extLst>
          </p:cNvPr>
          <p:cNvSpPr/>
          <p:nvPr/>
        </p:nvSpPr>
        <p:spPr>
          <a:xfrm>
            <a:off x="2727578" y="5412662"/>
            <a:ext cx="185730" cy="12287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DAD02E-D5C0-47BC-A818-3592A15DB61D}"/>
              </a:ext>
            </a:extLst>
          </p:cNvPr>
          <p:cNvSpPr txBox="1"/>
          <p:nvPr/>
        </p:nvSpPr>
        <p:spPr>
          <a:xfrm>
            <a:off x="2939716" y="5594118"/>
            <a:ext cx="7984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、认为元题目选择器就是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多层感知机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)MLP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，输出对应选择题目的概率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、用强化学习的思路，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reward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定义为选题题目的期望梯度变化</a:t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、用学习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的形式，来优化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值的结果。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2F0386D-5DD9-4152-ADA2-7D85C827946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2471" y="5842036"/>
            <a:ext cx="2458911" cy="4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7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F3624B-741C-47FA-A833-FB48A5FC599B}"/>
              </a:ext>
            </a:extLst>
          </p:cNvPr>
          <p:cNvSpPr txBox="1"/>
          <p:nvPr/>
        </p:nvSpPr>
        <p:spPr>
          <a:xfrm>
            <a:off x="597763" y="380246"/>
            <a:ext cx="1148770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具体细节：</a:t>
            </a:r>
            <a:endParaRPr lang="en-US" altLang="zh-CN" dirty="0"/>
          </a:p>
          <a:p>
            <a:r>
              <a:rPr lang="zh-CN" altLang="en-US" dirty="0"/>
              <a:t>前期准备工作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、将训练集按照用户进行整理，分成</a:t>
            </a:r>
            <a:r>
              <a:rPr lang="en-US" altLang="zh-CN" dirty="0"/>
              <a:t>task1……</a:t>
            </a:r>
            <a:r>
              <a:rPr lang="en-US" altLang="zh-CN" dirty="0" err="1"/>
              <a:t>taskn</a:t>
            </a:r>
            <a:r>
              <a:rPr lang="zh-CN" altLang="en-US" dirty="0"/>
              <a:t>任务，每个用户的行为数据对应一个任务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、将每个用户行为数据按照</a:t>
            </a:r>
            <a:r>
              <a:rPr lang="en-US" altLang="zh-CN" dirty="0"/>
              <a:t>4:4:2</a:t>
            </a:r>
            <a:r>
              <a:rPr lang="zh-CN" altLang="en-US" dirty="0"/>
              <a:t>进行拆分成</a:t>
            </a:r>
            <a:r>
              <a:rPr lang="en-US" altLang="zh-CN" dirty="0" err="1"/>
              <a:t>support_set</a:t>
            </a:r>
            <a:r>
              <a:rPr lang="en-US" altLang="zh-CN" dirty="0"/>
              <a:t>: </a:t>
            </a:r>
            <a:r>
              <a:rPr lang="en-US" altLang="zh-CN" dirty="0" err="1"/>
              <a:t>query_set</a:t>
            </a:r>
            <a:r>
              <a:rPr lang="en-US" altLang="zh-CN" dirty="0"/>
              <a:t> : </a:t>
            </a:r>
            <a:r>
              <a:rPr lang="en-US" altLang="zh-CN" dirty="0" err="1"/>
              <a:t>update_set</a:t>
            </a:r>
            <a:r>
              <a:rPr lang="en-US" altLang="zh-CN" dirty="0"/>
              <a:t>(</a:t>
            </a:r>
            <a:r>
              <a:rPr lang="zh-CN" altLang="en-US" dirty="0"/>
              <a:t>避免一道题对用户</a:t>
            </a:r>
            <a:r>
              <a:rPr lang="en-US" altLang="zh-CN" dirty="0"/>
              <a:t>θ</a:t>
            </a:r>
            <a:r>
              <a:rPr lang="zh-CN" altLang="en-US" dirty="0"/>
              <a:t>更新不准确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、初始化全局参数</a:t>
            </a:r>
            <a:r>
              <a:rPr lang="en-US" altLang="zh-CN" dirty="0"/>
              <a:t>θ 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，其中</a:t>
            </a:r>
            <a:r>
              <a:rPr lang="en-US" altLang="zh-CN" dirty="0"/>
              <a:t>θ</a:t>
            </a:r>
            <a:r>
              <a:rPr lang="zh-CN" altLang="en-US" dirty="0"/>
              <a:t>代表学生能力参数，</a:t>
            </a:r>
            <a:r>
              <a:rPr lang="en-US" altLang="zh-CN" dirty="0"/>
              <a:t>w</a:t>
            </a:r>
            <a:r>
              <a:rPr lang="zh-CN" altLang="en-US" dirty="0"/>
              <a:t>代表选题能力参数。</a:t>
            </a:r>
            <a:endParaRPr lang="en-US" altLang="zh-CN" dirty="0"/>
          </a:p>
          <a:p>
            <a:r>
              <a:rPr lang="zh-CN" altLang="en-US" dirty="0"/>
              <a:t>训练开始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第一阶段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第二阶段  输入</a:t>
            </a:r>
            <a:r>
              <a:rPr lang="en-US" altLang="zh-CN" dirty="0"/>
              <a:t>θ </a:t>
            </a:r>
            <a:r>
              <a:rPr lang="zh-CN" altLang="en-US" dirty="0"/>
              <a:t>、</a:t>
            </a:r>
            <a:r>
              <a:rPr lang="en-US" altLang="zh-CN" dirty="0"/>
              <a:t>w </a:t>
            </a:r>
            <a:r>
              <a:rPr lang="zh-CN" altLang="en-US" dirty="0"/>
              <a:t>和 </a:t>
            </a:r>
            <a:r>
              <a:rPr lang="en-US" altLang="zh-CN" dirty="0" err="1"/>
              <a:t>support_set</a:t>
            </a:r>
            <a:r>
              <a:rPr lang="en-US" altLang="zh-CN" dirty="0"/>
              <a:t>                               MLP(</a:t>
            </a:r>
            <a:r>
              <a:rPr lang="zh-CN" altLang="en-US" sz="1400" dirty="0"/>
              <a:t>嵌入层、隐藏层、</a:t>
            </a:r>
            <a:r>
              <a:rPr lang="en-US" altLang="zh-CN" sz="1400" dirty="0" err="1"/>
              <a:t>softmax</a:t>
            </a:r>
            <a:r>
              <a:rPr lang="zh-CN" altLang="en-US" sz="1400" dirty="0"/>
              <a:t>层</a:t>
            </a:r>
            <a:r>
              <a:rPr lang="en-US" altLang="zh-CN" dirty="0"/>
              <a:t>)          </a:t>
            </a:r>
            <a:r>
              <a:rPr lang="zh-CN" altLang="en-US" sz="1400" dirty="0"/>
              <a:t>选择题目概率</a:t>
            </a:r>
            <a:r>
              <a:rPr lang="en-US" altLang="zh-CN" sz="1400" dirty="0"/>
              <a:t>P(p1,p2… </a:t>
            </a:r>
            <a:r>
              <a:rPr lang="en-US" altLang="zh-CN" sz="1400" dirty="0" err="1"/>
              <a:t>pn</a:t>
            </a:r>
            <a:r>
              <a:rPr lang="en-US" altLang="zh-CN" sz="1400" dirty="0"/>
              <a:t>)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dirty="0"/>
              <a:t>第三阶段  选择概率最大的一道题目</a:t>
            </a:r>
            <a:r>
              <a:rPr lang="en-US" altLang="zh-CN" dirty="0" err="1"/>
              <a:t>qid</a:t>
            </a:r>
            <a:r>
              <a:rPr lang="en-US" altLang="zh-CN" dirty="0"/>
              <a:t>,</a:t>
            </a:r>
            <a:r>
              <a:rPr lang="zh-CN" altLang="en-US" dirty="0"/>
              <a:t> 加上</a:t>
            </a:r>
            <a:r>
              <a:rPr lang="en-US" altLang="zh-CN" dirty="0" err="1"/>
              <a:t>update_set</a:t>
            </a:r>
            <a:r>
              <a:rPr lang="en-US" altLang="zh-CN" dirty="0"/>
              <a:t> ; </a:t>
            </a:r>
          </a:p>
          <a:p>
            <a:r>
              <a:rPr lang="zh-CN" altLang="en-US" dirty="0"/>
              <a:t>只更新用户的</a:t>
            </a:r>
            <a:r>
              <a:rPr lang="en-US" altLang="zh-CN" dirty="0"/>
              <a:t>θ</a:t>
            </a:r>
            <a:r>
              <a:rPr lang="zh-CN" altLang="en-US" dirty="0"/>
              <a:t>值，更新</a:t>
            </a:r>
            <a:r>
              <a:rPr lang="en-US" altLang="zh-CN" dirty="0"/>
              <a:t>10</a:t>
            </a:r>
            <a:r>
              <a:rPr lang="zh-CN" altLang="en-US" dirty="0"/>
              <a:t>次后为</a:t>
            </a:r>
            <a:r>
              <a:rPr lang="en-US" altLang="zh-CN" dirty="0"/>
              <a:t>θ1</a:t>
            </a:r>
          </a:p>
          <a:p>
            <a:endParaRPr lang="en-US" altLang="zh-CN" dirty="0"/>
          </a:p>
          <a:p>
            <a:r>
              <a:rPr lang="zh-CN" altLang="en-US" dirty="0"/>
              <a:t>第四阶段  在</a:t>
            </a:r>
            <a:r>
              <a:rPr lang="en-US" altLang="zh-CN" dirty="0" err="1"/>
              <a:t>query_set</a:t>
            </a:r>
            <a:r>
              <a:rPr lang="zh-CN" altLang="en-US" dirty="0"/>
              <a:t>数据集上，</a:t>
            </a:r>
            <a:r>
              <a:rPr lang="en-US" altLang="zh-CN" dirty="0"/>
              <a:t>M(query, θ1)</a:t>
            </a:r>
            <a:r>
              <a:rPr lang="zh-CN" altLang="en-US" dirty="0"/>
              <a:t>来验证选题效果好不好；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</a:t>
            </a:r>
            <a:r>
              <a:rPr lang="zh-CN" altLang="en-US" dirty="0"/>
              <a:t>，更新参数 </a:t>
            </a:r>
            <a:r>
              <a:rPr lang="en-US" altLang="zh-CN" dirty="0"/>
              <a:t>w1 </a:t>
            </a:r>
            <a:r>
              <a:rPr lang="zh-CN" altLang="en-US" dirty="0"/>
              <a:t>，保存</a:t>
            </a:r>
            <a:r>
              <a:rPr lang="en-US" altLang="zh-CN" dirty="0"/>
              <a:t>[θ1</a:t>
            </a:r>
            <a:r>
              <a:rPr lang="zh-CN" altLang="en-US" dirty="0"/>
              <a:t> </a:t>
            </a:r>
            <a:r>
              <a:rPr lang="en-US" altLang="zh-CN" dirty="0"/>
              <a:t>,w1]</a:t>
            </a:r>
          </a:p>
          <a:p>
            <a:endParaRPr lang="en-US" altLang="zh-CN" dirty="0"/>
          </a:p>
          <a:p>
            <a:r>
              <a:rPr lang="zh-CN" altLang="en-US" dirty="0"/>
              <a:t>第五阶段  将</a:t>
            </a:r>
            <a:r>
              <a:rPr lang="en-US" altLang="zh-CN" dirty="0"/>
              <a:t>w1</a:t>
            </a:r>
            <a:r>
              <a:rPr lang="zh-CN" altLang="en-US" dirty="0"/>
              <a:t>和</a:t>
            </a:r>
            <a:r>
              <a:rPr lang="en-US" altLang="zh-CN" dirty="0"/>
              <a:t>θ1</a:t>
            </a:r>
            <a:r>
              <a:rPr lang="zh-CN" altLang="en-US" dirty="0"/>
              <a:t>来更新</a:t>
            </a:r>
            <a:r>
              <a:rPr lang="en-US" altLang="zh-CN" dirty="0"/>
              <a:t>F(w) 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97FBA2B-E13D-4D12-8996-D1A85D549435}"/>
              </a:ext>
            </a:extLst>
          </p:cNvPr>
          <p:cNvSpPr/>
          <p:nvPr/>
        </p:nvSpPr>
        <p:spPr>
          <a:xfrm>
            <a:off x="2740242" y="2249524"/>
            <a:ext cx="1698594" cy="5558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学生选题的能力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)=w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E5DCD50-EB12-4B7E-8B67-47D009E501DA}"/>
              </a:ext>
            </a:extLst>
          </p:cNvPr>
          <p:cNvCxnSpPr/>
          <p:nvPr/>
        </p:nvCxnSpPr>
        <p:spPr>
          <a:xfrm>
            <a:off x="1686758" y="2527433"/>
            <a:ext cx="1053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F14E61C-6CA7-48F7-8719-288270294CE7}"/>
              </a:ext>
            </a:extLst>
          </p:cNvPr>
          <p:cNvSpPr txBox="1"/>
          <p:nvPr/>
        </p:nvSpPr>
        <p:spPr>
          <a:xfrm>
            <a:off x="1784413" y="2158101"/>
            <a:ext cx="8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θ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E9DECE4-7AC5-4CB1-AF1D-0A0676621CDE}"/>
              </a:ext>
            </a:extLst>
          </p:cNvPr>
          <p:cNvCxnSpPr>
            <a:cxnSpLocks/>
          </p:cNvCxnSpPr>
          <p:nvPr/>
        </p:nvCxnSpPr>
        <p:spPr>
          <a:xfrm>
            <a:off x="4438836" y="2527433"/>
            <a:ext cx="926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815E76-5E39-4726-A7FC-A2756F30378D}"/>
              </a:ext>
            </a:extLst>
          </p:cNvPr>
          <p:cNvSpPr txBox="1"/>
          <p:nvPr/>
        </p:nvSpPr>
        <p:spPr>
          <a:xfrm>
            <a:off x="4480266" y="2145143"/>
            <a:ext cx="88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3697134-3AEE-4EBB-B8C8-8020E3F83A60}"/>
              </a:ext>
            </a:extLst>
          </p:cNvPr>
          <p:cNvSpPr/>
          <p:nvPr/>
        </p:nvSpPr>
        <p:spPr>
          <a:xfrm>
            <a:off x="4727904" y="3012842"/>
            <a:ext cx="1274340" cy="663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题目选择器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f(</a:t>
            </a:r>
            <a:r>
              <a:rPr kumimoji="0" lang="el-GR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θ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,w)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8F75D5-516B-47E6-A2B6-EB719A945C50}"/>
              </a:ext>
            </a:extLst>
          </p:cNvPr>
          <p:cNvCxnSpPr>
            <a:cxnSpLocks/>
          </p:cNvCxnSpPr>
          <p:nvPr/>
        </p:nvCxnSpPr>
        <p:spPr>
          <a:xfrm>
            <a:off x="4264785" y="3344559"/>
            <a:ext cx="463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320FAAA-18FD-408D-8096-5E4E483CAC1B}"/>
              </a:ext>
            </a:extLst>
          </p:cNvPr>
          <p:cNvCxnSpPr>
            <a:cxnSpLocks/>
          </p:cNvCxnSpPr>
          <p:nvPr/>
        </p:nvCxnSpPr>
        <p:spPr>
          <a:xfrm>
            <a:off x="8918164" y="3344559"/>
            <a:ext cx="463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41011D18-97E4-4AF5-954E-157CB57C70B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1615" y="3792907"/>
            <a:ext cx="5394507" cy="5837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FC60FB8-F0D9-4F85-8303-18908241E4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402" y="5060440"/>
            <a:ext cx="5261002" cy="7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4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1D3ACB32-D413-4C97-946E-08D914571A6B}"/>
              </a:ext>
            </a:extLst>
          </p:cNvPr>
          <p:cNvGrpSpPr/>
          <p:nvPr/>
        </p:nvGrpSpPr>
        <p:grpSpPr>
          <a:xfrm>
            <a:off x="477086" y="440949"/>
            <a:ext cx="7481926" cy="911989"/>
            <a:chOff x="477086" y="440950"/>
            <a:chExt cx="5297343" cy="73976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150DBF5-AD39-43E0-8A8A-60B9F00D073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73A26A87-D72B-4B4D-9E37-3487D9B0BA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05A8CBEA-F069-4A64-B6CF-B2EC3D84A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21" name="文本框 19">
              <a:extLst>
                <a:ext uri="{FF2B5EF4-FFF2-40B4-BE49-F238E27FC236}">
                  <a16:creationId xmlns:a16="http://schemas.microsoft.com/office/drawing/2014/main" id="{90F1B3AE-ACFD-45BE-A08C-C629A2BF0325}"/>
                </a:ext>
              </a:extLst>
            </p:cNvPr>
            <p:cNvSpPr txBox="1"/>
            <p:nvPr/>
          </p:nvSpPr>
          <p:spPr>
            <a:xfrm>
              <a:off x="1262743" y="595941"/>
              <a:ext cx="4511686" cy="474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基于学习主动学习的</a:t>
              </a: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CAT—</a:t>
              </a: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背景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DADB9E0-5CC0-4528-88F3-BA3E423AB8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924" b="1137"/>
          <a:stretch/>
        </p:blipFill>
        <p:spPr>
          <a:xfrm>
            <a:off x="1713915" y="1521581"/>
            <a:ext cx="8764169" cy="48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5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1D3ACB32-D413-4C97-946E-08D914571A6B}"/>
              </a:ext>
            </a:extLst>
          </p:cNvPr>
          <p:cNvGrpSpPr/>
          <p:nvPr/>
        </p:nvGrpSpPr>
        <p:grpSpPr>
          <a:xfrm>
            <a:off x="477086" y="440949"/>
            <a:ext cx="6660832" cy="911989"/>
            <a:chOff x="477086" y="440950"/>
            <a:chExt cx="4715993" cy="73976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150DBF5-AD39-43E0-8A8A-60B9F00D0739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73A26A87-D72B-4B4D-9E37-3487D9B0BA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05A8CBEA-F069-4A64-B6CF-B2EC3D84A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21" name="文本框 19">
              <a:extLst>
                <a:ext uri="{FF2B5EF4-FFF2-40B4-BE49-F238E27FC236}">
                  <a16:creationId xmlns:a16="http://schemas.microsoft.com/office/drawing/2014/main" id="{90F1B3AE-ACFD-45BE-A08C-C629A2BF0325}"/>
                </a:ext>
              </a:extLst>
            </p:cNvPr>
            <p:cNvSpPr txBox="1"/>
            <p:nvPr/>
          </p:nvSpPr>
          <p:spPr>
            <a:xfrm>
              <a:off x="1262743" y="595941"/>
              <a:ext cx="3930336" cy="474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框架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9A8B4D5-F012-4535-B464-B9373E716B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9701" y="1216798"/>
            <a:ext cx="10773506" cy="53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4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7D593CF-38B5-4107-9B1D-84C363672CF5}"/>
              </a:ext>
            </a:extLst>
          </p:cNvPr>
          <p:cNvGrpSpPr/>
          <p:nvPr/>
        </p:nvGrpSpPr>
        <p:grpSpPr>
          <a:xfrm>
            <a:off x="477086" y="440949"/>
            <a:ext cx="6660832" cy="1268293"/>
            <a:chOff x="477086" y="440950"/>
            <a:chExt cx="4715993" cy="102878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BD8D00D-1B3C-4E37-8758-767C3A84DE20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35E5ED4-1FB3-474F-B3F4-0FFEDE71B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7A4CFC62-1C77-4BA9-BC82-1F0CE5DA1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6" name="文本框 19">
              <a:extLst>
                <a:ext uri="{FF2B5EF4-FFF2-40B4-BE49-F238E27FC236}">
                  <a16:creationId xmlns:a16="http://schemas.microsoft.com/office/drawing/2014/main" id="{AC23C2C4-96D3-42C7-B4AD-EC2FF4D54C08}"/>
                </a:ext>
              </a:extLst>
            </p:cNvPr>
            <p:cNvSpPr txBox="1"/>
            <p:nvPr/>
          </p:nvSpPr>
          <p:spPr>
            <a:xfrm>
              <a:off x="1262743" y="595941"/>
              <a:ext cx="3930336" cy="87379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sz="3200" noProof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Loss</a:t>
              </a:r>
              <a:r>
                <a:rPr lang="zh-CN" altLang="en-US" sz="3200" noProof="1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函数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0779079A-C482-4E4A-93A6-49CC015D98D1}"/>
              </a:ext>
            </a:extLst>
          </p:cNvPr>
          <p:cNvSpPr txBox="1">
            <a:spLocks/>
          </p:cNvSpPr>
          <p:nvPr/>
        </p:nvSpPr>
        <p:spPr>
          <a:xfrm>
            <a:off x="1894559" y="3123953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nstantia" panose="02030602050306030303" pitchFamily="18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偏序</a:t>
            </a:r>
            <a:r>
              <a:rPr lang="en-US" altLang="zh-CN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判断两个输入数据的</a:t>
            </a:r>
            <a:r>
              <a:rPr lang="el-GR" altLang="zh-CN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5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zh-CN" altLang="en-US" sz="15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76C0EF-7FE3-4D23-8BCB-F75B12D4ADDF}"/>
              </a:ext>
            </a:extLst>
          </p:cNvPr>
          <p:cNvSpPr txBox="1"/>
          <p:nvPr/>
        </p:nvSpPr>
        <p:spPr>
          <a:xfrm>
            <a:off x="1894561" y="1869994"/>
            <a:ext cx="420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使用传统</a:t>
            </a:r>
            <a:r>
              <a:rPr lang="en-US" altLang="zh-CN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1350" b="1" dirty="0">
                <a:solidFill>
                  <a:srgbClr val="4F4F4F"/>
                </a:solidFill>
                <a:latin typeface="PingFang SC"/>
                <a:ea typeface="等线" panose="02010600030101010101" pitchFamily="2" charset="-122"/>
              </a:rPr>
              <a:t>RMSE</a:t>
            </a:r>
          </a:p>
          <a:p>
            <a:pPr defTabSz="685800"/>
            <a:endParaRPr lang="en-US" altLang="zh-CN" sz="1350" dirty="0">
              <a:solidFill>
                <a:srgbClr val="4D4D4D"/>
              </a:solidFill>
              <a:latin typeface="-apple-system"/>
              <a:ea typeface="等线" panose="02010600030101010101" pitchFamily="2" charset="-122"/>
            </a:endParaRPr>
          </a:p>
          <a:p>
            <a:pPr defTabSz="685800"/>
            <a:endParaRPr lang="en-US" altLang="zh-CN" sz="1350" b="1" dirty="0">
              <a:solidFill>
                <a:srgbClr val="4F4F4F"/>
              </a:solidFill>
              <a:latin typeface="PingFang SC"/>
              <a:ea typeface="等线" panose="02010600030101010101" pitchFamily="2" charset="-122"/>
            </a:endParaRPr>
          </a:p>
          <a:p>
            <a:pPr defTabSz="685800"/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75C32754-C216-4CCC-B418-D9E4149AEF82}"/>
              </a:ext>
            </a:extLst>
          </p:cNvPr>
          <p:cNvGraphicFramePr>
            <a:graphicFrameLocks noGrp="1"/>
          </p:cNvGraphicFramePr>
          <p:nvPr/>
        </p:nvGraphicFramePr>
        <p:xfrm>
          <a:off x="3048002" y="4133315"/>
          <a:ext cx="6095997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1885865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66536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309448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524016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48452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0287787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02677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22698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676947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3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4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5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6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7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8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9</a:t>
                      </a:r>
                      <a:endParaRPr lang="zh-CN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04697072"/>
                  </a:ext>
                </a:extLst>
              </a:tr>
            </a:tbl>
          </a:graphicData>
        </a:graphic>
      </p:graphicFrame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748BFF9-395A-4DE6-ACBB-6F84287F067F}"/>
              </a:ext>
            </a:extLst>
          </p:cNvPr>
          <p:cNvSpPr/>
          <p:nvPr/>
        </p:nvSpPr>
        <p:spPr>
          <a:xfrm>
            <a:off x="3423201" y="3852201"/>
            <a:ext cx="800595" cy="286473"/>
          </a:xfrm>
          <a:custGeom>
            <a:avLst/>
            <a:gdLst>
              <a:gd name="connsiteX0" fmla="*/ 2589 w 1067460"/>
              <a:gd name="connsiteY0" fmla="*/ 381964 h 381964"/>
              <a:gd name="connsiteX1" fmla="*/ 8376 w 1067460"/>
              <a:gd name="connsiteY1" fmla="*/ 243068 h 381964"/>
              <a:gd name="connsiteX2" fmla="*/ 66249 w 1067460"/>
              <a:gd name="connsiteY2" fmla="*/ 208344 h 381964"/>
              <a:gd name="connsiteX3" fmla="*/ 100974 w 1067460"/>
              <a:gd name="connsiteY3" fmla="*/ 179407 h 381964"/>
              <a:gd name="connsiteX4" fmla="*/ 181996 w 1067460"/>
              <a:gd name="connsiteY4" fmla="*/ 104172 h 381964"/>
              <a:gd name="connsiteX5" fmla="*/ 222508 w 1067460"/>
              <a:gd name="connsiteY5" fmla="*/ 81023 h 381964"/>
              <a:gd name="connsiteX6" fmla="*/ 419277 w 1067460"/>
              <a:gd name="connsiteY6" fmla="*/ 5787 h 381964"/>
              <a:gd name="connsiteX7" fmla="*/ 540811 w 1067460"/>
              <a:gd name="connsiteY7" fmla="*/ 0 h 381964"/>
              <a:gd name="connsiteX8" fmla="*/ 726006 w 1067460"/>
              <a:gd name="connsiteY8" fmla="*/ 11575 h 381964"/>
              <a:gd name="connsiteX9" fmla="*/ 789667 w 1067460"/>
              <a:gd name="connsiteY9" fmla="*/ 34724 h 381964"/>
              <a:gd name="connsiteX10" fmla="*/ 835966 w 1067460"/>
              <a:gd name="connsiteY10" fmla="*/ 46299 h 381964"/>
              <a:gd name="connsiteX11" fmla="*/ 870690 w 1067460"/>
              <a:gd name="connsiteY11" fmla="*/ 57873 h 381964"/>
              <a:gd name="connsiteX12" fmla="*/ 940138 w 1067460"/>
              <a:gd name="connsiteY12" fmla="*/ 144683 h 381964"/>
              <a:gd name="connsiteX13" fmla="*/ 945925 w 1067460"/>
              <a:gd name="connsiteY13" fmla="*/ 167833 h 381964"/>
              <a:gd name="connsiteX14" fmla="*/ 963287 w 1067460"/>
              <a:gd name="connsiteY14" fmla="*/ 179407 h 381964"/>
              <a:gd name="connsiteX15" fmla="*/ 980649 w 1067460"/>
              <a:gd name="connsiteY15" fmla="*/ 202557 h 381964"/>
              <a:gd name="connsiteX16" fmla="*/ 1009586 w 1067460"/>
              <a:gd name="connsiteY16" fmla="*/ 277792 h 381964"/>
              <a:gd name="connsiteX17" fmla="*/ 1021161 w 1067460"/>
              <a:gd name="connsiteY17" fmla="*/ 318304 h 381964"/>
              <a:gd name="connsiteX18" fmla="*/ 1038523 w 1067460"/>
              <a:gd name="connsiteY18" fmla="*/ 347240 h 381964"/>
              <a:gd name="connsiteX19" fmla="*/ 1050098 w 1067460"/>
              <a:gd name="connsiteY19" fmla="*/ 370390 h 381964"/>
              <a:gd name="connsiteX20" fmla="*/ 1067460 w 1067460"/>
              <a:gd name="connsiteY20" fmla="*/ 381964 h 38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7460" h="381964">
                <a:moveTo>
                  <a:pt x="2589" y="381964"/>
                </a:moveTo>
                <a:cubicBezTo>
                  <a:pt x="4518" y="335665"/>
                  <a:pt x="-7576" y="286574"/>
                  <a:pt x="8376" y="243068"/>
                </a:cubicBezTo>
                <a:cubicBezTo>
                  <a:pt x="16121" y="221946"/>
                  <a:pt x="47711" y="221089"/>
                  <a:pt x="66249" y="208344"/>
                </a:cubicBezTo>
                <a:cubicBezTo>
                  <a:pt x="78665" y="199808"/>
                  <a:pt x="89867" y="189588"/>
                  <a:pt x="100974" y="179407"/>
                </a:cubicBezTo>
                <a:cubicBezTo>
                  <a:pt x="136416" y="146919"/>
                  <a:pt x="140645" y="134496"/>
                  <a:pt x="181996" y="104172"/>
                </a:cubicBezTo>
                <a:cubicBezTo>
                  <a:pt x="194538" y="94975"/>
                  <a:pt x="208369" y="87503"/>
                  <a:pt x="222508" y="81023"/>
                </a:cubicBezTo>
                <a:cubicBezTo>
                  <a:pt x="238311" y="73780"/>
                  <a:pt x="399960" y="6707"/>
                  <a:pt x="419277" y="5787"/>
                </a:cubicBezTo>
                <a:lnTo>
                  <a:pt x="540811" y="0"/>
                </a:lnTo>
                <a:cubicBezTo>
                  <a:pt x="602543" y="3858"/>
                  <a:pt x="664477" y="5264"/>
                  <a:pt x="726006" y="11575"/>
                </a:cubicBezTo>
                <a:cubicBezTo>
                  <a:pt x="778070" y="16915"/>
                  <a:pt x="751956" y="22153"/>
                  <a:pt x="789667" y="34724"/>
                </a:cubicBezTo>
                <a:cubicBezTo>
                  <a:pt x="804759" y="39755"/>
                  <a:pt x="820670" y="41929"/>
                  <a:pt x="835966" y="46299"/>
                </a:cubicBezTo>
                <a:cubicBezTo>
                  <a:pt x="847697" y="49651"/>
                  <a:pt x="859115" y="54015"/>
                  <a:pt x="870690" y="57873"/>
                </a:cubicBezTo>
                <a:cubicBezTo>
                  <a:pt x="927687" y="133869"/>
                  <a:pt x="902315" y="106860"/>
                  <a:pt x="940138" y="144683"/>
                </a:cubicBezTo>
                <a:cubicBezTo>
                  <a:pt x="942067" y="152400"/>
                  <a:pt x="941513" y="161215"/>
                  <a:pt x="945925" y="167833"/>
                </a:cubicBezTo>
                <a:cubicBezTo>
                  <a:pt x="949783" y="173620"/>
                  <a:pt x="958369" y="174489"/>
                  <a:pt x="963287" y="179407"/>
                </a:cubicBezTo>
                <a:cubicBezTo>
                  <a:pt x="970108" y="186228"/>
                  <a:pt x="976030" y="194089"/>
                  <a:pt x="980649" y="202557"/>
                </a:cubicBezTo>
                <a:cubicBezTo>
                  <a:pt x="991546" y="222534"/>
                  <a:pt x="1002725" y="255496"/>
                  <a:pt x="1009586" y="277792"/>
                </a:cubicBezTo>
                <a:cubicBezTo>
                  <a:pt x="1013716" y="291215"/>
                  <a:pt x="1015759" y="305340"/>
                  <a:pt x="1021161" y="318304"/>
                </a:cubicBezTo>
                <a:cubicBezTo>
                  <a:pt x="1025487" y="328687"/>
                  <a:pt x="1033060" y="337407"/>
                  <a:pt x="1038523" y="347240"/>
                </a:cubicBezTo>
                <a:cubicBezTo>
                  <a:pt x="1042713" y="354782"/>
                  <a:pt x="1044575" y="363762"/>
                  <a:pt x="1050098" y="370390"/>
                </a:cubicBezTo>
                <a:cubicBezTo>
                  <a:pt x="1054551" y="375733"/>
                  <a:pt x="1067460" y="381964"/>
                  <a:pt x="1067460" y="3819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198A168-F30E-4261-902E-B149E6FC470E}"/>
              </a:ext>
            </a:extLst>
          </p:cNvPr>
          <p:cNvSpPr/>
          <p:nvPr/>
        </p:nvSpPr>
        <p:spPr>
          <a:xfrm>
            <a:off x="4665804" y="3868104"/>
            <a:ext cx="800595" cy="286473"/>
          </a:xfrm>
          <a:custGeom>
            <a:avLst/>
            <a:gdLst>
              <a:gd name="connsiteX0" fmla="*/ 2589 w 1067460"/>
              <a:gd name="connsiteY0" fmla="*/ 381964 h 381964"/>
              <a:gd name="connsiteX1" fmla="*/ 8376 w 1067460"/>
              <a:gd name="connsiteY1" fmla="*/ 243068 h 381964"/>
              <a:gd name="connsiteX2" fmla="*/ 66249 w 1067460"/>
              <a:gd name="connsiteY2" fmla="*/ 208344 h 381964"/>
              <a:gd name="connsiteX3" fmla="*/ 100974 w 1067460"/>
              <a:gd name="connsiteY3" fmla="*/ 179407 h 381964"/>
              <a:gd name="connsiteX4" fmla="*/ 181996 w 1067460"/>
              <a:gd name="connsiteY4" fmla="*/ 104172 h 381964"/>
              <a:gd name="connsiteX5" fmla="*/ 222508 w 1067460"/>
              <a:gd name="connsiteY5" fmla="*/ 81023 h 381964"/>
              <a:gd name="connsiteX6" fmla="*/ 419277 w 1067460"/>
              <a:gd name="connsiteY6" fmla="*/ 5787 h 381964"/>
              <a:gd name="connsiteX7" fmla="*/ 540811 w 1067460"/>
              <a:gd name="connsiteY7" fmla="*/ 0 h 381964"/>
              <a:gd name="connsiteX8" fmla="*/ 726006 w 1067460"/>
              <a:gd name="connsiteY8" fmla="*/ 11575 h 381964"/>
              <a:gd name="connsiteX9" fmla="*/ 789667 w 1067460"/>
              <a:gd name="connsiteY9" fmla="*/ 34724 h 381964"/>
              <a:gd name="connsiteX10" fmla="*/ 835966 w 1067460"/>
              <a:gd name="connsiteY10" fmla="*/ 46299 h 381964"/>
              <a:gd name="connsiteX11" fmla="*/ 870690 w 1067460"/>
              <a:gd name="connsiteY11" fmla="*/ 57873 h 381964"/>
              <a:gd name="connsiteX12" fmla="*/ 940138 w 1067460"/>
              <a:gd name="connsiteY12" fmla="*/ 144683 h 381964"/>
              <a:gd name="connsiteX13" fmla="*/ 945925 w 1067460"/>
              <a:gd name="connsiteY13" fmla="*/ 167833 h 381964"/>
              <a:gd name="connsiteX14" fmla="*/ 963287 w 1067460"/>
              <a:gd name="connsiteY14" fmla="*/ 179407 h 381964"/>
              <a:gd name="connsiteX15" fmla="*/ 980649 w 1067460"/>
              <a:gd name="connsiteY15" fmla="*/ 202557 h 381964"/>
              <a:gd name="connsiteX16" fmla="*/ 1009586 w 1067460"/>
              <a:gd name="connsiteY16" fmla="*/ 277792 h 381964"/>
              <a:gd name="connsiteX17" fmla="*/ 1021161 w 1067460"/>
              <a:gd name="connsiteY17" fmla="*/ 318304 h 381964"/>
              <a:gd name="connsiteX18" fmla="*/ 1038523 w 1067460"/>
              <a:gd name="connsiteY18" fmla="*/ 347240 h 381964"/>
              <a:gd name="connsiteX19" fmla="*/ 1050098 w 1067460"/>
              <a:gd name="connsiteY19" fmla="*/ 370390 h 381964"/>
              <a:gd name="connsiteX20" fmla="*/ 1067460 w 1067460"/>
              <a:gd name="connsiteY20" fmla="*/ 381964 h 38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7460" h="381964">
                <a:moveTo>
                  <a:pt x="2589" y="381964"/>
                </a:moveTo>
                <a:cubicBezTo>
                  <a:pt x="4518" y="335665"/>
                  <a:pt x="-7576" y="286574"/>
                  <a:pt x="8376" y="243068"/>
                </a:cubicBezTo>
                <a:cubicBezTo>
                  <a:pt x="16121" y="221946"/>
                  <a:pt x="47711" y="221089"/>
                  <a:pt x="66249" y="208344"/>
                </a:cubicBezTo>
                <a:cubicBezTo>
                  <a:pt x="78665" y="199808"/>
                  <a:pt x="89867" y="189588"/>
                  <a:pt x="100974" y="179407"/>
                </a:cubicBezTo>
                <a:cubicBezTo>
                  <a:pt x="136416" y="146919"/>
                  <a:pt x="140645" y="134496"/>
                  <a:pt x="181996" y="104172"/>
                </a:cubicBezTo>
                <a:cubicBezTo>
                  <a:pt x="194538" y="94975"/>
                  <a:pt x="208369" y="87503"/>
                  <a:pt x="222508" y="81023"/>
                </a:cubicBezTo>
                <a:cubicBezTo>
                  <a:pt x="238311" y="73780"/>
                  <a:pt x="399960" y="6707"/>
                  <a:pt x="419277" y="5787"/>
                </a:cubicBezTo>
                <a:lnTo>
                  <a:pt x="540811" y="0"/>
                </a:lnTo>
                <a:cubicBezTo>
                  <a:pt x="602543" y="3858"/>
                  <a:pt x="664477" y="5264"/>
                  <a:pt x="726006" y="11575"/>
                </a:cubicBezTo>
                <a:cubicBezTo>
                  <a:pt x="778070" y="16915"/>
                  <a:pt x="751956" y="22153"/>
                  <a:pt x="789667" y="34724"/>
                </a:cubicBezTo>
                <a:cubicBezTo>
                  <a:pt x="804759" y="39755"/>
                  <a:pt x="820670" y="41929"/>
                  <a:pt x="835966" y="46299"/>
                </a:cubicBezTo>
                <a:cubicBezTo>
                  <a:pt x="847697" y="49651"/>
                  <a:pt x="859115" y="54015"/>
                  <a:pt x="870690" y="57873"/>
                </a:cubicBezTo>
                <a:cubicBezTo>
                  <a:pt x="927687" y="133869"/>
                  <a:pt x="902315" y="106860"/>
                  <a:pt x="940138" y="144683"/>
                </a:cubicBezTo>
                <a:cubicBezTo>
                  <a:pt x="942067" y="152400"/>
                  <a:pt x="941513" y="161215"/>
                  <a:pt x="945925" y="167833"/>
                </a:cubicBezTo>
                <a:cubicBezTo>
                  <a:pt x="949783" y="173620"/>
                  <a:pt x="958369" y="174489"/>
                  <a:pt x="963287" y="179407"/>
                </a:cubicBezTo>
                <a:cubicBezTo>
                  <a:pt x="970108" y="186228"/>
                  <a:pt x="976030" y="194089"/>
                  <a:pt x="980649" y="202557"/>
                </a:cubicBezTo>
                <a:cubicBezTo>
                  <a:pt x="991546" y="222534"/>
                  <a:pt x="1002725" y="255496"/>
                  <a:pt x="1009586" y="277792"/>
                </a:cubicBezTo>
                <a:cubicBezTo>
                  <a:pt x="1013716" y="291215"/>
                  <a:pt x="1015759" y="305340"/>
                  <a:pt x="1021161" y="318304"/>
                </a:cubicBezTo>
                <a:cubicBezTo>
                  <a:pt x="1025487" y="328687"/>
                  <a:pt x="1033060" y="337407"/>
                  <a:pt x="1038523" y="347240"/>
                </a:cubicBezTo>
                <a:cubicBezTo>
                  <a:pt x="1042713" y="354782"/>
                  <a:pt x="1044575" y="363762"/>
                  <a:pt x="1050098" y="370390"/>
                </a:cubicBezTo>
                <a:cubicBezTo>
                  <a:pt x="1054551" y="375733"/>
                  <a:pt x="1067460" y="381964"/>
                  <a:pt x="1067460" y="3819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31709D1E-857E-4AFB-A69E-E6C71BA3089D}"/>
              </a:ext>
            </a:extLst>
          </p:cNvPr>
          <p:cNvSpPr/>
          <p:nvPr/>
        </p:nvSpPr>
        <p:spPr>
          <a:xfrm>
            <a:off x="7423691" y="3846843"/>
            <a:ext cx="800595" cy="286473"/>
          </a:xfrm>
          <a:custGeom>
            <a:avLst/>
            <a:gdLst>
              <a:gd name="connsiteX0" fmla="*/ 2589 w 1067460"/>
              <a:gd name="connsiteY0" fmla="*/ 381964 h 381964"/>
              <a:gd name="connsiteX1" fmla="*/ 8376 w 1067460"/>
              <a:gd name="connsiteY1" fmla="*/ 243068 h 381964"/>
              <a:gd name="connsiteX2" fmla="*/ 66249 w 1067460"/>
              <a:gd name="connsiteY2" fmla="*/ 208344 h 381964"/>
              <a:gd name="connsiteX3" fmla="*/ 100974 w 1067460"/>
              <a:gd name="connsiteY3" fmla="*/ 179407 h 381964"/>
              <a:gd name="connsiteX4" fmla="*/ 181996 w 1067460"/>
              <a:gd name="connsiteY4" fmla="*/ 104172 h 381964"/>
              <a:gd name="connsiteX5" fmla="*/ 222508 w 1067460"/>
              <a:gd name="connsiteY5" fmla="*/ 81023 h 381964"/>
              <a:gd name="connsiteX6" fmla="*/ 419277 w 1067460"/>
              <a:gd name="connsiteY6" fmla="*/ 5787 h 381964"/>
              <a:gd name="connsiteX7" fmla="*/ 540811 w 1067460"/>
              <a:gd name="connsiteY7" fmla="*/ 0 h 381964"/>
              <a:gd name="connsiteX8" fmla="*/ 726006 w 1067460"/>
              <a:gd name="connsiteY8" fmla="*/ 11575 h 381964"/>
              <a:gd name="connsiteX9" fmla="*/ 789667 w 1067460"/>
              <a:gd name="connsiteY9" fmla="*/ 34724 h 381964"/>
              <a:gd name="connsiteX10" fmla="*/ 835966 w 1067460"/>
              <a:gd name="connsiteY10" fmla="*/ 46299 h 381964"/>
              <a:gd name="connsiteX11" fmla="*/ 870690 w 1067460"/>
              <a:gd name="connsiteY11" fmla="*/ 57873 h 381964"/>
              <a:gd name="connsiteX12" fmla="*/ 940138 w 1067460"/>
              <a:gd name="connsiteY12" fmla="*/ 144683 h 381964"/>
              <a:gd name="connsiteX13" fmla="*/ 945925 w 1067460"/>
              <a:gd name="connsiteY13" fmla="*/ 167833 h 381964"/>
              <a:gd name="connsiteX14" fmla="*/ 963287 w 1067460"/>
              <a:gd name="connsiteY14" fmla="*/ 179407 h 381964"/>
              <a:gd name="connsiteX15" fmla="*/ 980649 w 1067460"/>
              <a:gd name="connsiteY15" fmla="*/ 202557 h 381964"/>
              <a:gd name="connsiteX16" fmla="*/ 1009586 w 1067460"/>
              <a:gd name="connsiteY16" fmla="*/ 277792 h 381964"/>
              <a:gd name="connsiteX17" fmla="*/ 1021161 w 1067460"/>
              <a:gd name="connsiteY17" fmla="*/ 318304 h 381964"/>
              <a:gd name="connsiteX18" fmla="*/ 1038523 w 1067460"/>
              <a:gd name="connsiteY18" fmla="*/ 347240 h 381964"/>
              <a:gd name="connsiteX19" fmla="*/ 1050098 w 1067460"/>
              <a:gd name="connsiteY19" fmla="*/ 370390 h 381964"/>
              <a:gd name="connsiteX20" fmla="*/ 1067460 w 1067460"/>
              <a:gd name="connsiteY20" fmla="*/ 381964 h 38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7460" h="381964">
                <a:moveTo>
                  <a:pt x="2589" y="381964"/>
                </a:moveTo>
                <a:cubicBezTo>
                  <a:pt x="4518" y="335665"/>
                  <a:pt x="-7576" y="286574"/>
                  <a:pt x="8376" y="243068"/>
                </a:cubicBezTo>
                <a:cubicBezTo>
                  <a:pt x="16121" y="221946"/>
                  <a:pt x="47711" y="221089"/>
                  <a:pt x="66249" y="208344"/>
                </a:cubicBezTo>
                <a:cubicBezTo>
                  <a:pt x="78665" y="199808"/>
                  <a:pt x="89867" y="189588"/>
                  <a:pt x="100974" y="179407"/>
                </a:cubicBezTo>
                <a:cubicBezTo>
                  <a:pt x="136416" y="146919"/>
                  <a:pt x="140645" y="134496"/>
                  <a:pt x="181996" y="104172"/>
                </a:cubicBezTo>
                <a:cubicBezTo>
                  <a:pt x="194538" y="94975"/>
                  <a:pt x="208369" y="87503"/>
                  <a:pt x="222508" y="81023"/>
                </a:cubicBezTo>
                <a:cubicBezTo>
                  <a:pt x="238311" y="73780"/>
                  <a:pt x="399960" y="6707"/>
                  <a:pt x="419277" y="5787"/>
                </a:cubicBezTo>
                <a:lnTo>
                  <a:pt x="540811" y="0"/>
                </a:lnTo>
                <a:cubicBezTo>
                  <a:pt x="602543" y="3858"/>
                  <a:pt x="664477" y="5264"/>
                  <a:pt x="726006" y="11575"/>
                </a:cubicBezTo>
                <a:cubicBezTo>
                  <a:pt x="778070" y="16915"/>
                  <a:pt x="751956" y="22153"/>
                  <a:pt x="789667" y="34724"/>
                </a:cubicBezTo>
                <a:cubicBezTo>
                  <a:pt x="804759" y="39755"/>
                  <a:pt x="820670" y="41929"/>
                  <a:pt x="835966" y="46299"/>
                </a:cubicBezTo>
                <a:cubicBezTo>
                  <a:pt x="847697" y="49651"/>
                  <a:pt x="859115" y="54015"/>
                  <a:pt x="870690" y="57873"/>
                </a:cubicBezTo>
                <a:cubicBezTo>
                  <a:pt x="927687" y="133869"/>
                  <a:pt x="902315" y="106860"/>
                  <a:pt x="940138" y="144683"/>
                </a:cubicBezTo>
                <a:cubicBezTo>
                  <a:pt x="942067" y="152400"/>
                  <a:pt x="941513" y="161215"/>
                  <a:pt x="945925" y="167833"/>
                </a:cubicBezTo>
                <a:cubicBezTo>
                  <a:pt x="949783" y="173620"/>
                  <a:pt x="958369" y="174489"/>
                  <a:pt x="963287" y="179407"/>
                </a:cubicBezTo>
                <a:cubicBezTo>
                  <a:pt x="970108" y="186228"/>
                  <a:pt x="976030" y="194089"/>
                  <a:pt x="980649" y="202557"/>
                </a:cubicBezTo>
                <a:cubicBezTo>
                  <a:pt x="991546" y="222534"/>
                  <a:pt x="1002725" y="255496"/>
                  <a:pt x="1009586" y="277792"/>
                </a:cubicBezTo>
                <a:cubicBezTo>
                  <a:pt x="1013716" y="291215"/>
                  <a:pt x="1015759" y="305340"/>
                  <a:pt x="1021161" y="318304"/>
                </a:cubicBezTo>
                <a:cubicBezTo>
                  <a:pt x="1025487" y="328687"/>
                  <a:pt x="1033060" y="337407"/>
                  <a:pt x="1038523" y="347240"/>
                </a:cubicBezTo>
                <a:cubicBezTo>
                  <a:pt x="1042713" y="354782"/>
                  <a:pt x="1044575" y="363762"/>
                  <a:pt x="1050098" y="370390"/>
                </a:cubicBezTo>
                <a:cubicBezTo>
                  <a:pt x="1054551" y="375733"/>
                  <a:pt x="1067460" y="381964"/>
                  <a:pt x="1067460" y="3819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F61F858-6DA2-4073-8ECB-C1AD3FC0EE77}"/>
              </a:ext>
            </a:extLst>
          </p:cNvPr>
          <p:cNvSpPr/>
          <p:nvPr/>
        </p:nvSpPr>
        <p:spPr>
          <a:xfrm rot="10800000">
            <a:off x="4054021" y="4380380"/>
            <a:ext cx="800595" cy="286473"/>
          </a:xfrm>
          <a:custGeom>
            <a:avLst/>
            <a:gdLst>
              <a:gd name="connsiteX0" fmla="*/ 2589 w 1067460"/>
              <a:gd name="connsiteY0" fmla="*/ 381964 h 381964"/>
              <a:gd name="connsiteX1" fmla="*/ 8376 w 1067460"/>
              <a:gd name="connsiteY1" fmla="*/ 243068 h 381964"/>
              <a:gd name="connsiteX2" fmla="*/ 66249 w 1067460"/>
              <a:gd name="connsiteY2" fmla="*/ 208344 h 381964"/>
              <a:gd name="connsiteX3" fmla="*/ 100974 w 1067460"/>
              <a:gd name="connsiteY3" fmla="*/ 179407 h 381964"/>
              <a:gd name="connsiteX4" fmla="*/ 181996 w 1067460"/>
              <a:gd name="connsiteY4" fmla="*/ 104172 h 381964"/>
              <a:gd name="connsiteX5" fmla="*/ 222508 w 1067460"/>
              <a:gd name="connsiteY5" fmla="*/ 81023 h 381964"/>
              <a:gd name="connsiteX6" fmla="*/ 419277 w 1067460"/>
              <a:gd name="connsiteY6" fmla="*/ 5787 h 381964"/>
              <a:gd name="connsiteX7" fmla="*/ 540811 w 1067460"/>
              <a:gd name="connsiteY7" fmla="*/ 0 h 381964"/>
              <a:gd name="connsiteX8" fmla="*/ 726006 w 1067460"/>
              <a:gd name="connsiteY8" fmla="*/ 11575 h 381964"/>
              <a:gd name="connsiteX9" fmla="*/ 789667 w 1067460"/>
              <a:gd name="connsiteY9" fmla="*/ 34724 h 381964"/>
              <a:gd name="connsiteX10" fmla="*/ 835966 w 1067460"/>
              <a:gd name="connsiteY10" fmla="*/ 46299 h 381964"/>
              <a:gd name="connsiteX11" fmla="*/ 870690 w 1067460"/>
              <a:gd name="connsiteY11" fmla="*/ 57873 h 381964"/>
              <a:gd name="connsiteX12" fmla="*/ 940138 w 1067460"/>
              <a:gd name="connsiteY12" fmla="*/ 144683 h 381964"/>
              <a:gd name="connsiteX13" fmla="*/ 945925 w 1067460"/>
              <a:gd name="connsiteY13" fmla="*/ 167833 h 381964"/>
              <a:gd name="connsiteX14" fmla="*/ 963287 w 1067460"/>
              <a:gd name="connsiteY14" fmla="*/ 179407 h 381964"/>
              <a:gd name="connsiteX15" fmla="*/ 980649 w 1067460"/>
              <a:gd name="connsiteY15" fmla="*/ 202557 h 381964"/>
              <a:gd name="connsiteX16" fmla="*/ 1009586 w 1067460"/>
              <a:gd name="connsiteY16" fmla="*/ 277792 h 381964"/>
              <a:gd name="connsiteX17" fmla="*/ 1021161 w 1067460"/>
              <a:gd name="connsiteY17" fmla="*/ 318304 h 381964"/>
              <a:gd name="connsiteX18" fmla="*/ 1038523 w 1067460"/>
              <a:gd name="connsiteY18" fmla="*/ 347240 h 381964"/>
              <a:gd name="connsiteX19" fmla="*/ 1050098 w 1067460"/>
              <a:gd name="connsiteY19" fmla="*/ 370390 h 381964"/>
              <a:gd name="connsiteX20" fmla="*/ 1067460 w 1067460"/>
              <a:gd name="connsiteY20" fmla="*/ 381964 h 38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7460" h="381964">
                <a:moveTo>
                  <a:pt x="2589" y="381964"/>
                </a:moveTo>
                <a:cubicBezTo>
                  <a:pt x="4518" y="335665"/>
                  <a:pt x="-7576" y="286574"/>
                  <a:pt x="8376" y="243068"/>
                </a:cubicBezTo>
                <a:cubicBezTo>
                  <a:pt x="16121" y="221946"/>
                  <a:pt x="47711" y="221089"/>
                  <a:pt x="66249" y="208344"/>
                </a:cubicBezTo>
                <a:cubicBezTo>
                  <a:pt x="78665" y="199808"/>
                  <a:pt x="89867" y="189588"/>
                  <a:pt x="100974" y="179407"/>
                </a:cubicBezTo>
                <a:cubicBezTo>
                  <a:pt x="136416" y="146919"/>
                  <a:pt x="140645" y="134496"/>
                  <a:pt x="181996" y="104172"/>
                </a:cubicBezTo>
                <a:cubicBezTo>
                  <a:pt x="194538" y="94975"/>
                  <a:pt x="208369" y="87503"/>
                  <a:pt x="222508" y="81023"/>
                </a:cubicBezTo>
                <a:cubicBezTo>
                  <a:pt x="238311" y="73780"/>
                  <a:pt x="399960" y="6707"/>
                  <a:pt x="419277" y="5787"/>
                </a:cubicBezTo>
                <a:lnTo>
                  <a:pt x="540811" y="0"/>
                </a:lnTo>
                <a:cubicBezTo>
                  <a:pt x="602543" y="3858"/>
                  <a:pt x="664477" y="5264"/>
                  <a:pt x="726006" y="11575"/>
                </a:cubicBezTo>
                <a:cubicBezTo>
                  <a:pt x="778070" y="16915"/>
                  <a:pt x="751956" y="22153"/>
                  <a:pt x="789667" y="34724"/>
                </a:cubicBezTo>
                <a:cubicBezTo>
                  <a:pt x="804759" y="39755"/>
                  <a:pt x="820670" y="41929"/>
                  <a:pt x="835966" y="46299"/>
                </a:cubicBezTo>
                <a:cubicBezTo>
                  <a:pt x="847697" y="49651"/>
                  <a:pt x="859115" y="54015"/>
                  <a:pt x="870690" y="57873"/>
                </a:cubicBezTo>
                <a:cubicBezTo>
                  <a:pt x="927687" y="133869"/>
                  <a:pt x="902315" y="106860"/>
                  <a:pt x="940138" y="144683"/>
                </a:cubicBezTo>
                <a:cubicBezTo>
                  <a:pt x="942067" y="152400"/>
                  <a:pt x="941513" y="161215"/>
                  <a:pt x="945925" y="167833"/>
                </a:cubicBezTo>
                <a:cubicBezTo>
                  <a:pt x="949783" y="173620"/>
                  <a:pt x="958369" y="174489"/>
                  <a:pt x="963287" y="179407"/>
                </a:cubicBezTo>
                <a:cubicBezTo>
                  <a:pt x="970108" y="186228"/>
                  <a:pt x="976030" y="194089"/>
                  <a:pt x="980649" y="202557"/>
                </a:cubicBezTo>
                <a:cubicBezTo>
                  <a:pt x="991546" y="222534"/>
                  <a:pt x="1002725" y="255496"/>
                  <a:pt x="1009586" y="277792"/>
                </a:cubicBezTo>
                <a:cubicBezTo>
                  <a:pt x="1013716" y="291215"/>
                  <a:pt x="1015759" y="305340"/>
                  <a:pt x="1021161" y="318304"/>
                </a:cubicBezTo>
                <a:cubicBezTo>
                  <a:pt x="1025487" y="328687"/>
                  <a:pt x="1033060" y="337407"/>
                  <a:pt x="1038523" y="347240"/>
                </a:cubicBezTo>
                <a:cubicBezTo>
                  <a:pt x="1042713" y="354782"/>
                  <a:pt x="1044575" y="363762"/>
                  <a:pt x="1050098" y="370390"/>
                </a:cubicBezTo>
                <a:cubicBezTo>
                  <a:pt x="1054551" y="375733"/>
                  <a:pt x="1067460" y="381964"/>
                  <a:pt x="1067460" y="3819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483C061-0CD1-43AD-B6E8-178ADD43B3B0}"/>
              </a:ext>
            </a:extLst>
          </p:cNvPr>
          <p:cNvSpPr/>
          <p:nvPr/>
        </p:nvSpPr>
        <p:spPr>
          <a:xfrm rot="10800000">
            <a:off x="5437613" y="4380380"/>
            <a:ext cx="800595" cy="286473"/>
          </a:xfrm>
          <a:custGeom>
            <a:avLst/>
            <a:gdLst>
              <a:gd name="connsiteX0" fmla="*/ 2589 w 1067460"/>
              <a:gd name="connsiteY0" fmla="*/ 381964 h 381964"/>
              <a:gd name="connsiteX1" fmla="*/ 8376 w 1067460"/>
              <a:gd name="connsiteY1" fmla="*/ 243068 h 381964"/>
              <a:gd name="connsiteX2" fmla="*/ 66249 w 1067460"/>
              <a:gd name="connsiteY2" fmla="*/ 208344 h 381964"/>
              <a:gd name="connsiteX3" fmla="*/ 100974 w 1067460"/>
              <a:gd name="connsiteY3" fmla="*/ 179407 h 381964"/>
              <a:gd name="connsiteX4" fmla="*/ 181996 w 1067460"/>
              <a:gd name="connsiteY4" fmla="*/ 104172 h 381964"/>
              <a:gd name="connsiteX5" fmla="*/ 222508 w 1067460"/>
              <a:gd name="connsiteY5" fmla="*/ 81023 h 381964"/>
              <a:gd name="connsiteX6" fmla="*/ 419277 w 1067460"/>
              <a:gd name="connsiteY6" fmla="*/ 5787 h 381964"/>
              <a:gd name="connsiteX7" fmla="*/ 540811 w 1067460"/>
              <a:gd name="connsiteY7" fmla="*/ 0 h 381964"/>
              <a:gd name="connsiteX8" fmla="*/ 726006 w 1067460"/>
              <a:gd name="connsiteY8" fmla="*/ 11575 h 381964"/>
              <a:gd name="connsiteX9" fmla="*/ 789667 w 1067460"/>
              <a:gd name="connsiteY9" fmla="*/ 34724 h 381964"/>
              <a:gd name="connsiteX10" fmla="*/ 835966 w 1067460"/>
              <a:gd name="connsiteY10" fmla="*/ 46299 h 381964"/>
              <a:gd name="connsiteX11" fmla="*/ 870690 w 1067460"/>
              <a:gd name="connsiteY11" fmla="*/ 57873 h 381964"/>
              <a:gd name="connsiteX12" fmla="*/ 940138 w 1067460"/>
              <a:gd name="connsiteY12" fmla="*/ 144683 h 381964"/>
              <a:gd name="connsiteX13" fmla="*/ 945925 w 1067460"/>
              <a:gd name="connsiteY13" fmla="*/ 167833 h 381964"/>
              <a:gd name="connsiteX14" fmla="*/ 963287 w 1067460"/>
              <a:gd name="connsiteY14" fmla="*/ 179407 h 381964"/>
              <a:gd name="connsiteX15" fmla="*/ 980649 w 1067460"/>
              <a:gd name="connsiteY15" fmla="*/ 202557 h 381964"/>
              <a:gd name="connsiteX16" fmla="*/ 1009586 w 1067460"/>
              <a:gd name="connsiteY16" fmla="*/ 277792 h 381964"/>
              <a:gd name="connsiteX17" fmla="*/ 1021161 w 1067460"/>
              <a:gd name="connsiteY17" fmla="*/ 318304 h 381964"/>
              <a:gd name="connsiteX18" fmla="*/ 1038523 w 1067460"/>
              <a:gd name="connsiteY18" fmla="*/ 347240 h 381964"/>
              <a:gd name="connsiteX19" fmla="*/ 1050098 w 1067460"/>
              <a:gd name="connsiteY19" fmla="*/ 370390 h 381964"/>
              <a:gd name="connsiteX20" fmla="*/ 1067460 w 1067460"/>
              <a:gd name="connsiteY20" fmla="*/ 381964 h 38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7460" h="381964">
                <a:moveTo>
                  <a:pt x="2589" y="381964"/>
                </a:moveTo>
                <a:cubicBezTo>
                  <a:pt x="4518" y="335665"/>
                  <a:pt x="-7576" y="286574"/>
                  <a:pt x="8376" y="243068"/>
                </a:cubicBezTo>
                <a:cubicBezTo>
                  <a:pt x="16121" y="221946"/>
                  <a:pt x="47711" y="221089"/>
                  <a:pt x="66249" y="208344"/>
                </a:cubicBezTo>
                <a:cubicBezTo>
                  <a:pt x="78665" y="199808"/>
                  <a:pt x="89867" y="189588"/>
                  <a:pt x="100974" y="179407"/>
                </a:cubicBezTo>
                <a:cubicBezTo>
                  <a:pt x="136416" y="146919"/>
                  <a:pt x="140645" y="134496"/>
                  <a:pt x="181996" y="104172"/>
                </a:cubicBezTo>
                <a:cubicBezTo>
                  <a:pt x="194538" y="94975"/>
                  <a:pt x="208369" y="87503"/>
                  <a:pt x="222508" y="81023"/>
                </a:cubicBezTo>
                <a:cubicBezTo>
                  <a:pt x="238311" y="73780"/>
                  <a:pt x="399960" y="6707"/>
                  <a:pt x="419277" y="5787"/>
                </a:cubicBezTo>
                <a:lnTo>
                  <a:pt x="540811" y="0"/>
                </a:lnTo>
                <a:cubicBezTo>
                  <a:pt x="602543" y="3858"/>
                  <a:pt x="664477" y="5264"/>
                  <a:pt x="726006" y="11575"/>
                </a:cubicBezTo>
                <a:cubicBezTo>
                  <a:pt x="778070" y="16915"/>
                  <a:pt x="751956" y="22153"/>
                  <a:pt x="789667" y="34724"/>
                </a:cubicBezTo>
                <a:cubicBezTo>
                  <a:pt x="804759" y="39755"/>
                  <a:pt x="820670" y="41929"/>
                  <a:pt x="835966" y="46299"/>
                </a:cubicBezTo>
                <a:cubicBezTo>
                  <a:pt x="847697" y="49651"/>
                  <a:pt x="859115" y="54015"/>
                  <a:pt x="870690" y="57873"/>
                </a:cubicBezTo>
                <a:cubicBezTo>
                  <a:pt x="927687" y="133869"/>
                  <a:pt x="902315" y="106860"/>
                  <a:pt x="940138" y="144683"/>
                </a:cubicBezTo>
                <a:cubicBezTo>
                  <a:pt x="942067" y="152400"/>
                  <a:pt x="941513" y="161215"/>
                  <a:pt x="945925" y="167833"/>
                </a:cubicBezTo>
                <a:cubicBezTo>
                  <a:pt x="949783" y="173620"/>
                  <a:pt x="958369" y="174489"/>
                  <a:pt x="963287" y="179407"/>
                </a:cubicBezTo>
                <a:cubicBezTo>
                  <a:pt x="970108" y="186228"/>
                  <a:pt x="976030" y="194089"/>
                  <a:pt x="980649" y="202557"/>
                </a:cubicBezTo>
                <a:cubicBezTo>
                  <a:pt x="991546" y="222534"/>
                  <a:pt x="1002725" y="255496"/>
                  <a:pt x="1009586" y="277792"/>
                </a:cubicBezTo>
                <a:cubicBezTo>
                  <a:pt x="1013716" y="291215"/>
                  <a:pt x="1015759" y="305340"/>
                  <a:pt x="1021161" y="318304"/>
                </a:cubicBezTo>
                <a:cubicBezTo>
                  <a:pt x="1025487" y="328687"/>
                  <a:pt x="1033060" y="337407"/>
                  <a:pt x="1038523" y="347240"/>
                </a:cubicBezTo>
                <a:cubicBezTo>
                  <a:pt x="1042713" y="354782"/>
                  <a:pt x="1044575" y="363762"/>
                  <a:pt x="1050098" y="370390"/>
                </a:cubicBezTo>
                <a:cubicBezTo>
                  <a:pt x="1054551" y="375733"/>
                  <a:pt x="1067460" y="381964"/>
                  <a:pt x="1067460" y="3819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69704C7-199A-4B24-81A4-F3879C8AD37C}"/>
              </a:ext>
            </a:extLst>
          </p:cNvPr>
          <p:cNvSpPr/>
          <p:nvPr/>
        </p:nvSpPr>
        <p:spPr>
          <a:xfrm rot="10800000">
            <a:off x="6788957" y="4396131"/>
            <a:ext cx="800595" cy="286473"/>
          </a:xfrm>
          <a:custGeom>
            <a:avLst/>
            <a:gdLst>
              <a:gd name="connsiteX0" fmla="*/ 2589 w 1067460"/>
              <a:gd name="connsiteY0" fmla="*/ 381964 h 381964"/>
              <a:gd name="connsiteX1" fmla="*/ 8376 w 1067460"/>
              <a:gd name="connsiteY1" fmla="*/ 243068 h 381964"/>
              <a:gd name="connsiteX2" fmla="*/ 66249 w 1067460"/>
              <a:gd name="connsiteY2" fmla="*/ 208344 h 381964"/>
              <a:gd name="connsiteX3" fmla="*/ 100974 w 1067460"/>
              <a:gd name="connsiteY3" fmla="*/ 179407 h 381964"/>
              <a:gd name="connsiteX4" fmla="*/ 181996 w 1067460"/>
              <a:gd name="connsiteY4" fmla="*/ 104172 h 381964"/>
              <a:gd name="connsiteX5" fmla="*/ 222508 w 1067460"/>
              <a:gd name="connsiteY5" fmla="*/ 81023 h 381964"/>
              <a:gd name="connsiteX6" fmla="*/ 419277 w 1067460"/>
              <a:gd name="connsiteY6" fmla="*/ 5787 h 381964"/>
              <a:gd name="connsiteX7" fmla="*/ 540811 w 1067460"/>
              <a:gd name="connsiteY7" fmla="*/ 0 h 381964"/>
              <a:gd name="connsiteX8" fmla="*/ 726006 w 1067460"/>
              <a:gd name="connsiteY8" fmla="*/ 11575 h 381964"/>
              <a:gd name="connsiteX9" fmla="*/ 789667 w 1067460"/>
              <a:gd name="connsiteY9" fmla="*/ 34724 h 381964"/>
              <a:gd name="connsiteX10" fmla="*/ 835966 w 1067460"/>
              <a:gd name="connsiteY10" fmla="*/ 46299 h 381964"/>
              <a:gd name="connsiteX11" fmla="*/ 870690 w 1067460"/>
              <a:gd name="connsiteY11" fmla="*/ 57873 h 381964"/>
              <a:gd name="connsiteX12" fmla="*/ 940138 w 1067460"/>
              <a:gd name="connsiteY12" fmla="*/ 144683 h 381964"/>
              <a:gd name="connsiteX13" fmla="*/ 945925 w 1067460"/>
              <a:gd name="connsiteY13" fmla="*/ 167833 h 381964"/>
              <a:gd name="connsiteX14" fmla="*/ 963287 w 1067460"/>
              <a:gd name="connsiteY14" fmla="*/ 179407 h 381964"/>
              <a:gd name="connsiteX15" fmla="*/ 980649 w 1067460"/>
              <a:gd name="connsiteY15" fmla="*/ 202557 h 381964"/>
              <a:gd name="connsiteX16" fmla="*/ 1009586 w 1067460"/>
              <a:gd name="connsiteY16" fmla="*/ 277792 h 381964"/>
              <a:gd name="connsiteX17" fmla="*/ 1021161 w 1067460"/>
              <a:gd name="connsiteY17" fmla="*/ 318304 h 381964"/>
              <a:gd name="connsiteX18" fmla="*/ 1038523 w 1067460"/>
              <a:gd name="connsiteY18" fmla="*/ 347240 h 381964"/>
              <a:gd name="connsiteX19" fmla="*/ 1050098 w 1067460"/>
              <a:gd name="connsiteY19" fmla="*/ 370390 h 381964"/>
              <a:gd name="connsiteX20" fmla="*/ 1067460 w 1067460"/>
              <a:gd name="connsiteY20" fmla="*/ 381964 h 38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7460" h="381964">
                <a:moveTo>
                  <a:pt x="2589" y="381964"/>
                </a:moveTo>
                <a:cubicBezTo>
                  <a:pt x="4518" y="335665"/>
                  <a:pt x="-7576" y="286574"/>
                  <a:pt x="8376" y="243068"/>
                </a:cubicBezTo>
                <a:cubicBezTo>
                  <a:pt x="16121" y="221946"/>
                  <a:pt x="47711" y="221089"/>
                  <a:pt x="66249" y="208344"/>
                </a:cubicBezTo>
                <a:cubicBezTo>
                  <a:pt x="78665" y="199808"/>
                  <a:pt x="89867" y="189588"/>
                  <a:pt x="100974" y="179407"/>
                </a:cubicBezTo>
                <a:cubicBezTo>
                  <a:pt x="136416" y="146919"/>
                  <a:pt x="140645" y="134496"/>
                  <a:pt x="181996" y="104172"/>
                </a:cubicBezTo>
                <a:cubicBezTo>
                  <a:pt x="194538" y="94975"/>
                  <a:pt x="208369" y="87503"/>
                  <a:pt x="222508" y="81023"/>
                </a:cubicBezTo>
                <a:cubicBezTo>
                  <a:pt x="238311" y="73780"/>
                  <a:pt x="399960" y="6707"/>
                  <a:pt x="419277" y="5787"/>
                </a:cubicBezTo>
                <a:lnTo>
                  <a:pt x="540811" y="0"/>
                </a:lnTo>
                <a:cubicBezTo>
                  <a:pt x="602543" y="3858"/>
                  <a:pt x="664477" y="5264"/>
                  <a:pt x="726006" y="11575"/>
                </a:cubicBezTo>
                <a:cubicBezTo>
                  <a:pt x="778070" y="16915"/>
                  <a:pt x="751956" y="22153"/>
                  <a:pt x="789667" y="34724"/>
                </a:cubicBezTo>
                <a:cubicBezTo>
                  <a:pt x="804759" y="39755"/>
                  <a:pt x="820670" y="41929"/>
                  <a:pt x="835966" y="46299"/>
                </a:cubicBezTo>
                <a:cubicBezTo>
                  <a:pt x="847697" y="49651"/>
                  <a:pt x="859115" y="54015"/>
                  <a:pt x="870690" y="57873"/>
                </a:cubicBezTo>
                <a:cubicBezTo>
                  <a:pt x="927687" y="133869"/>
                  <a:pt x="902315" y="106860"/>
                  <a:pt x="940138" y="144683"/>
                </a:cubicBezTo>
                <a:cubicBezTo>
                  <a:pt x="942067" y="152400"/>
                  <a:pt x="941513" y="161215"/>
                  <a:pt x="945925" y="167833"/>
                </a:cubicBezTo>
                <a:cubicBezTo>
                  <a:pt x="949783" y="173620"/>
                  <a:pt x="958369" y="174489"/>
                  <a:pt x="963287" y="179407"/>
                </a:cubicBezTo>
                <a:cubicBezTo>
                  <a:pt x="970108" y="186228"/>
                  <a:pt x="976030" y="194089"/>
                  <a:pt x="980649" y="202557"/>
                </a:cubicBezTo>
                <a:cubicBezTo>
                  <a:pt x="991546" y="222534"/>
                  <a:pt x="1002725" y="255496"/>
                  <a:pt x="1009586" y="277792"/>
                </a:cubicBezTo>
                <a:cubicBezTo>
                  <a:pt x="1013716" y="291215"/>
                  <a:pt x="1015759" y="305340"/>
                  <a:pt x="1021161" y="318304"/>
                </a:cubicBezTo>
                <a:cubicBezTo>
                  <a:pt x="1025487" y="328687"/>
                  <a:pt x="1033060" y="337407"/>
                  <a:pt x="1038523" y="347240"/>
                </a:cubicBezTo>
                <a:cubicBezTo>
                  <a:pt x="1042713" y="354782"/>
                  <a:pt x="1044575" y="363762"/>
                  <a:pt x="1050098" y="370390"/>
                </a:cubicBezTo>
                <a:cubicBezTo>
                  <a:pt x="1054551" y="375733"/>
                  <a:pt x="1067460" y="381964"/>
                  <a:pt x="1067460" y="3819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40BC022-EDDB-466D-A9DF-CD417427A780}"/>
              </a:ext>
            </a:extLst>
          </p:cNvPr>
          <p:cNvSpPr/>
          <p:nvPr/>
        </p:nvSpPr>
        <p:spPr>
          <a:xfrm rot="10800000">
            <a:off x="8168207" y="4416113"/>
            <a:ext cx="800595" cy="286473"/>
          </a:xfrm>
          <a:custGeom>
            <a:avLst/>
            <a:gdLst>
              <a:gd name="connsiteX0" fmla="*/ 2589 w 1067460"/>
              <a:gd name="connsiteY0" fmla="*/ 381964 h 381964"/>
              <a:gd name="connsiteX1" fmla="*/ 8376 w 1067460"/>
              <a:gd name="connsiteY1" fmla="*/ 243068 h 381964"/>
              <a:gd name="connsiteX2" fmla="*/ 66249 w 1067460"/>
              <a:gd name="connsiteY2" fmla="*/ 208344 h 381964"/>
              <a:gd name="connsiteX3" fmla="*/ 100974 w 1067460"/>
              <a:gd name="connsiteY3" fmla="*/ 179407 h 381964"/>
              <a:gd name="connsiteX4" fmla="*/ 181996 w 1067460"/>
              <a:gd name="connsiteY4" fmla="*/ 104172 h 381964"/>
              <a:gd name="connsiteX5" fmla="*/ 222508 w 1067460"/>
              <a:gd name="connsiteY5" fmla="*/ 81023 h 381964"/>
              <a:gd name="connsiteX6" fmla="*/ 419277 w 1067460"/>
              <a:gd name="connsiteY6" fmla="*/ 5787 h 381964"/>
              <a:gd name="connsiteX7" fmla="*/ 540811 w 1067460"/>
              <a:gd name="connsiteY7" fmla="*/ 0 h 381964"/>
              <a:gd name="connsiteX8" fmla="*/ 726006 w 1067460"/>
              <a:gd name="connsiteY8" fmla="*/ 11575 h 381964"/>
              <a:gd name="connsiteX9" fmla="*/ 789667 w 1067460"/>
              <a:gd name="connsiteY9" fmla="*/ 34724 h 381964"/>
              <a:gd name="connsiteX10" fmla="*/ 835966 w 1067460"/>
              <a:gd name="connsiteY10" fmla="*/ 46299 h 381964"/>
              <a:gd name="connsiteX11" fmla="*/ 870690 w 1067460"/>
              <a:gd name="connsiteY11" fmla="*/ 57873 h 381964"/>
              <a:gd name="connsiteX12" fmla="*/ 940138 w 1067460"/>
              <a:gd name="connsiteY12" fmla="*/ 144683 h 381964"/>
              <a:gd name="connsiteX13" fmla="*/ 945925 w 1067460"/>
              <a:gd name="connsiteY13" fmla="*/ 167833 h 381964"/>
              <a:gd name="connsiteX14" fmla="*/ 963287 w 1067460"/>
              <a:gd name="connsiteY14" fmla="*/ 179407 h 381964"/>
              <a:gd name="connsiteX15" fmla="*/ 980649 w 1067460"/>
              <a:gd name="connsiteY15" fmla="*/ 202557 h 381964"/>
              <a:gd name="connsiteX16" fmla="*/ 1009586 w 1067460"/>
              <a:gd name="connsiteY16" fmla="*/ 277792 h 381964"/>
              <a:gd name="connsiteX17" fmla="*/ 1021161 w 1067460"/>
              <a:gd name="connsiteY17" fmla="*/ 318304 h 381964"/>
              <a:gd name="connsiteX18" fmla="*/ 1038523 w 1067460"/>
              <a:gd name="connsiteY18" fmla="*/ 347240 h 381964"/>
              <a:gd name="connsiteX19" fmla="*/ 1050098 w 1067460"/>
              <a:gd name="connsiteY19" fmla="*/ 370390 h 381964"/>
              <a:gd name="connsiteX20" fmla="*/ 1067460 w 1067460"/>
              <a:gd name="connsiteY20" fmla="*/ 381964 h 38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7460" h="381964">
                <a:moveTo>
                  <a:pt x="2589" y="381964"/>
                </a:moveTo>
                <a:cubicBezTo>
                  <a:pt x="4518" y="335665"/>
                  <a:pt x="-7576" y="286574"/>
                  <a:pt x="8376" y="243068"/>
                </a:cubicBezTo>
                <a:cubicBezTo>
                  <a:pt x="16121" y="221946"/>
                  <a:pt x="47711" y="221089"/>
                  <a:pt x="66249" y="208344"/>
                </a:cubicBezTo>
                <a:cubicBezTo>
                  <a:pt x="78665" y="199808"/>
                  <a:pt x="89867" y="189588"/>
                  <a:pt x="100974" y="179407"/>
                </a:cubicBezTo>
                <a:cubicBezTo>
                  <a:pt x="136416" y="146919"/>
                  <a:pt x="140645" y="134496"/>
                  <a:pt x="181996" y="104172"/>
                </a:cubicBezTo>
                <a:cubicBezTo>
                  <a:pt x="194538" y="94975"/>
                  <a:pt x="208369" y="87503"/>
                  <a:pt x="222508" y="81023"/>
                </a:cubicBezTo>
                <a:cubicBezTo>
                  <a:pt x="238311" y="73780"/>
                  <a:pt x="399960" y="6707"/>
                  <a:pt x="419277" y="5787"/>
                </a:cubicBezTo>
                <a:lnTo>
                  <a:pt x="540811" y="0"/>
                </a:lnTo>
                <a:cubicBezTo>
                  <a:pt x="602543" y="3858"/>
                  <a:pt x="664477" y="5264"/>
                  <a:pt x="726006" y="11575"/>
                </a:cubicBezTo>
                <a:cubicBezTo>
                  <a:pt x="778070" y="16915"/>
                  <a:pt x="751956" y="22153"/>
                  <a:pt x="789667" y="34724"/>
                </a:cubicBezTo>
                <a:cubicBezTo>
                  <a:pt x="804759" y="39755"/>
                  <a:pt x="820670" y="41929"/>
                  <a:pt x="835966" y="46299"/>
                </a:cubicBezTo>
                <a:cubicBezTo>
                  <a:pt x="847697" y="49651"/>
                  <a:pt x="859115" y="54015"/>
                  <a:pt x="870690" y="57873"/>
                </a:cubicBezTo>
                <a:cubicBezTo>
                  <a:pt x="927687" y="133869"/>
                  <a:pt x="902315" y="106860"/>
                  <a:pt x="940138" y="144683"/>
                </a:cubicBezTo>
                <a:cubicBezTo>
                  <a:pt x="942067" y="152400"/>
                  <a:pt x="941513" y="161215"/>
                  <a:pt x="945925" y="167833"/>
                </a:cubicBezTo>
                <a:cubicBezTo>
                  <a:pt x="949783" y="173620"/>
                  <a:pt x="958369" y="174489"/>
                  <a:pt x="963287" y="179407"/>
                </a:cubicBezTo>
                <a:cubicBezTo>
                  <a:pt x="970108" y="186228"/>
                  <a:pt x="976030" y="194089"/>
                  <a:pt x="980649" y="202557"/>
                </a:cubicBezTo>
                <a:cubicBezTo>
                  <a:pt x="991546" y="222534"/>
                  <a:pt x="1002725" y="255496"/>
                  <a:pt x="1009586" y="277792"/>
                </a:cubicBezTo>
                <a:cubicBezTo>
                  <a:pt x="1013716" y="291215"/>
                  <a:pt x="1015759" y="305340"/>
                  <a:pt x="1021161" y="318304"/>
                </a:cubicBezTo>
                <a:cubicBezTo>
                  <a:pt x="1025487" y="328687"/>
                  <a:pt x="1033060" y="337407"/>
                  <a:pt x="1038523" y="347240"/>
                </a:cubicBezTo>
                <a:cubicBezTo>
                  <a:pt x="1042713" y="354782"/>
                  <a:pt x="1044575" y="363762"/>
                  <a:pt x="1050098" y="370390"/>
                </a:cubicBezTo>
                <a:cubicBezTo>
                  <a:pt x="1054551" y="375733"/>
                  <a:pt x="1067460" y="381964"/>
                  <a:pt x="1067460" y="3819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E97A9D9-BB25-4F5B-8B54-4149C0C04B01}"/>
              </a:ext>
            </a:extLst>
          </p:cNvPr>
          <p:cNvSpPr/>
          <p:nvPr/>
        </p:nvSpPr>
        <p:spPr>
          <a:xfrm>
            <a:off x="6044747" y="3848469"/>
            <a:ext cx="800595" cy="286473"/>
          </a:xfrm>
          <a:custGeom>
            <a:avLst/>
            <a:gdLst>
              <a:gd name="connsiteX0" fmla="*/ 2589 w 1067460"/>
              <a:gd name="connsiteY0" fmla="*/ 381964 h 381964"/>
              <a:gd name="connsiteX1" fmla="*/ 8376 w 1067460"/>
              <a:gd name="connsiteY1" fmla="*/ 243068 h 381964"/>
              <a:gd name="connsiteX2" fmla="*/ 66249 w 1067460"/>
              <a:gd name="connsiteY2" fmla="*/ 208344 h 381964"/>
              <a:gd name="connsiteX3" fmla="*/ 100974 w 1067460"/>
              <a:gd name="connsiteY3" fmla="*/ 179407 h 381964"/>
              <a:gd name="connsiteX4" fmla="*/ 181996 w 1067460"/>
              <a:gd name="connsiteY4" fmla="*/ 104172 h 381964"/>
              <a:gd name="connsiteX5" fmla="*/ 222508 w 1067460"/>
              <a:gd name="connsiteY5" fmla="*/ 81023 h 381964"/>
              <a:gd name="connsiteX6" fmla="*/ 419277 w 1067460"/>
              <a:gd name="connsiteY6" fmla="*/ 5787 h 381964"/>
              <a:gd name="connsiteX7" fmla="*/ 540811 w 1067460"/>
              <a:gd name="connsiteY7" fmla="*/ 0 h 381964"/>
              <a:gd name="connsiteX8" fmla="*/ 726006 w 1067460"/>
              <a:gd name="connsiteY8" fmla="*/ 11575 h 381964"/>
              <a:gd name="connsiteX9" fmla="*/ 789667 w 1067460"/>
              <a:gd name="connsiteY9" fmla="*/ 34724 h 381964"/>
              <a:gd name="connsiteX10" fmla="*/ 835966 w 1067460"/>
              <a:gd name="connsiteY10" fmla="*/ 46299 h 381964"/>
              <a:gd name="connsiteX11" fmla="*/ 870690 w 1067460"/>
              <a:gd name="connsiteY11" fmla="*/ 57873 h 381964"/>
              <a:gd name="connsiteX12" fmla="*/ 940138 w 1067460"/>
              <a:gd name="connsiteY12" fmla="*/ 144683 h 381964"/>
              <a:gd name="connsiteX13" fmla="*/ 945925 w 1067460"/>
              <a:gd name="connsiteY13" fmla="*/ 167833 h 381964"/>
              <a:gd name="connsiteX14" fmla="*/ 963287 w 1067460"/>
              <a:gd name="connsiteY14" fmla="*/ 179407 h 381964"/>
              <a:gd name="connsiteX15" fmla="*/ 980649 w 1067460"/>
              <a:gd name="connsiteY15" fmla="*/ 202557 h 381964"/>
              <a:gd name="connsiteX16" fmla="*/ 1009586 w 1067460"/>
              <a:gd name="connsiteY16" fmla="*/ 277792 h 381964"/>
              <a:gd name="connsiteX17" fmla="*/ 1021161 w 1067460"/>
              <a:gd name="connsiteY17" fmla="*/ 318304 h 381964"/>
              <a:gd name="connsiteX18" fmla="*/ 1038523 w 1067460"/>
              <a:gd name="connsiteY18" fmla="*/ 347240 h 381964"/>
              <a:gd name="connsiteX19" fmla="*/ 1050098 w 1067460"/>
              <a:gd name="connsiteY19" fmla="*/ 370390 h 381964"/>
              <a:gd name="connsiteX20" fmla="*/ 1067460 w 1067460"/>
              <a:gd name="connsiteY20" fmla="*/ 381964 h 38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7460" h="381964">
                <a:moveTo>
                  <a:pt x="2589" y="381964"/>
                </a:moveTo>
                <a:cubicBezTo>
                  <a:pt x="4518" y="335665"/>
                  <a:pt x="-7576" y="286574"/>
                  <a:pt x="8376" y="243068"/>
                </a:cubicBezTo>
                <a:cubicBezTo>
                  <a:pt x="16121" y="221946"/>
                  <a:pt x="47711" y="221089"/>
                  <a:pt x="66249" y="208344"/>
                </a:cubicBezTo>
                <a:cubicBezTo>
                  <a:pt x="78665" y="199808"/>
                  <a:pt x="89867" y="189588"/>
                  <a:pt x="100974" y="179407"/>
                </a:cubicBezTo>
                <a:cubicBezTo>
                  <a:pt x="136416" y="146919"/>
                  <a:pt x="140645" y="134496"/>
                  <a:pt x="181996" y="104172"/>
                </a:cubicBezTo>
                <a:cubicBezTo>
                  <a:pt x="194538" y="94975"/>
                  <a:pt x="208369" y="87503"/>
                  <a:pt x="222508" y="81023"/>
                </a:cubicBezTo>
                <a:cubicBezTo>
                  <a:pt x="238311" y="73780"/>
                  <a:pt x="399960" y="6707"/>
                  <a:pt x="419277" y="5787"/>
                </a:cubicBezTo>
                <a:lnTo>
                  <a:pt x="540811" y="0"/>
                </a:lnTo>
                <a:cubicBezTo>
                  <a:pt x="602543" y="3858"/>
                  <a:pt x="664477" y="5264"/>
                  <a:pt x="726006" y="11575"/>
                </a:cubicBezTo>
                <a:cubicBezTo>
                  <a:pt x="778070" y="16915"/>
                  <a:pt x="751956" y="22153"/>
                  <a:pt x="789667" y="34724"/>
                </a:cubicBezTo>
                <a:cubicBezTo>
                  <a:pt x="804759" y="39755"/>
                  <a:pt x="820670" y="41929"/>
                  <a:pt x="835966" y="46299"/>
                </a:cubicBezTo>
                <a:cubicBezTo>
                  <a:pt x="847697" y="49651"/>
                  <a:pt x="859115" y="54015"/>
                  <a:pt x="870690" y="57873"/>
                </a:cubicBezTo>
                <a:cubicBezTo>
                  <a:pt x="927687" y="133869"/>
                  <a:pt x="902315" y="106860"/>
                  <a:pt x="940138" y="144683"/>
                </a:cubicBezTo>
                <a:cubicBezTo>
                  <a:pt x="942067" y="152400"/>
                  <a:pt x="941513" y="161215"/>
                  <a:pt x="945925" y="167833"/>
                </a:cubicBezTo>
                <a:cubicBezTo>
                  <a:pt x="949783" y="173620"/>
                  <a:pt x="958369" y="174489"/>
                  <a:pt x="963287" y="179407"/>
                </a:cubicBezTo>
                <a:cubicBezTo>
                  <a:pt x="970108" y="186228"/>
                  <a:pt x="976030" y="194089"/>
                  <a:pt x="980649" y="202557"/>
                </a:cubicBezTo>
                <a:cubicBezTo>
                  <a:pt x="991546" y="222534"/>
                  <a:pt x="1002725" y="255496"/>
                  <a:pt x="1009586" y="277792"/>
                </a:cubicBezTo>
                <a:cubicBezTo>
                  <a:pt x="1013716" y="291215"/>
                  <a:pt x="1015759" y="305340"/>
                  <a:pt x="1021161" y="318304"/>
                </a:cubicBezTo>
                <a:cubicBezTo>
                  <a:pt x="1025487" y="328687"/>
                  <a:pt x="1033060" y="337407"/>
                  <a:pt x="1038523" y="347240"/>
                </a:cubicBezTo>
                <a:cubicBezTo>
                  <a:pt x="1042713" y="354782"/>
                  <a:pt x="1044575" y="363762"/>
                  <a:pt x="1050098" y="370390"/>
                </a:cubicBezTo>
                <a:cubicBezTo>
                  <a:pt x="1054551" y="375733"/>
                  <a:pt x="1067460" y="381964"/>
                  <a:pt x="1067460" y="38196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B2F3ED2-A5F7-462D-B4B1-BB0DF1C0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37968" y="4617156"/>
            <a:ext cx="4516065" cy="146515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F7543E6-9C2A-427F-8CE3-91E406647C2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5026" y="2089841"/>
            <a:ext cx="4577005" cy="13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3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A8D694-B45D-42BF-AD67-6A00EA02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16" y="3421316"/>
            <a:ext cx="15368" cy="15368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6C49117-0783-4D90-AFC2-D75D5FEC245E}"/>
              </a:ext>
            </a:extLst>
          </p:cNvPr>
          <p:cNvGrpSpPr/>
          <p:nvPr/>
        </p:nvGrpSpPr>
        <p:grpSpPr>
          <a:xfrm>
            <a:off x="477086" y="440949"/>
            <a:ext cx="6660832" cy="911989"/>
            <a:chOff x="477086" y="440950"/>
            <a:chExt cx="4715993" cy="73976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EEE8DDF-DF49-46C2-BDD0-391F9C70E8ED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8074BD5-D660-4D78-9E60-494E0057C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D281F2D5-7EAE-42C0-B0B7-C09004291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8" name="文本框 19">
              <a:extLst>
                <a:ext uri="{FF2B5EF4-FFF2-40B4-BE49-F238E27FC236}">
                  <a16:creationId xmlns:a16="http://schemas.microsoft.com/office/drawing/2014/main" id="{B6A9DA8F-DDD3-4301-AA45-0628F80F7D3B}"/>
                </a:ext>
              </a:extLst>
            </p:cNvPr>
            <p:cNvSpPr txBox="1"/>
            <p:nvPr/>
          </p:nvSpPr>
          <p:spPr>
            <a:xfrm>
              <a:off x="1262743" y="595941"/>
              <a:ext cx="3930336" cy="474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实验结果</a:t>
              </a: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6E7BE7A-93F9-4063-87A0-9F9C6DE42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83122"/>
              </p:ext>
            </p:extLst>
          </p:nvPr>
        </p:nvGraphicFramePr>
        <p:xfrm>
          <a:off x="1551981" y="3339775"/>
          <a:ext cx="8702475" cy="2858219"/>
        </p:xfrm>
        <a:graphic>
          <a:graphicData uri="http://schemas.openxmlformats.org/drawingml/2006/table">
            <a:tbl>
              <a:tblPr firstRow="1" bandRow="1"/>
              <a:tblGrid>
                <a:gridCol w="1740495">
                  <a:extLst>
                    <a:ext uri="{9D8B030D-6E8A-4147-A177-3AD203B41FA5}">
                      <a16:colId xmlns:a16="http://schemas.microsoft.com/office/drawing/2014/main" val="1926600568"/>
                    </a:ext>
                  </a:extLst>
                </a:gridCol>
                <a:gridCol w="1740495">
                  <a:extLst>
                    <a:ext uri="{9D8B030D-6E8A-4147-A177-3AD203B41FA5}">
                      <a16:colId xmlns:a16="http://schemas.microsoft.com/office/drawing/2014/main" val="69981262"/>
                    </a:ext>
                  </a:extLst>
                </a:gridCol>
                <a:gridCol w="1740495">
                  <a:extLst>
                    <a:ext uri="{9D8B030D-6E8A-4147-A177-3AD203B41FA5}">
                      <a16:colId xmlns:a16="http://schemas.microsoft.com/office/drawing/2014/main" val="1362681425"/>
                    </a:ext>
                  </a:extLst>
                </a:gridCol>
                <a:gridCol w="1740495">
                  <a:extLst>
                    <a:ext uri="{9D8B030D-6E8A-4147-A177-3AD203B41FA5}">
                      <a16:colId xmlns:a16="http://schemas.microsoft.com/office/drawing/2014/main" val="3111541375"/>
                    </a:ext>
                  </a:extLst>
                </a:gridCol>
                <a:gridCol w="1740495">
                  <a:extLst>
                    <a:ext uri="{9D8B030D-6E8A-4147-A177-3AD203B41FA5}">
                      <a16:colId xmlns:a16="http://schemas.microsoft.com/office/drawing/2014/main" val="4282916479"/>
                    </a:ext>
                  </a:extLst>
                </a:gridCol>
              </a:tblGrid>
              <a:tr h="4083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 err="1"/>
                        <a:t>NeuralCD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模型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zh-CN" altLang="en-US" dirty="0"/>
                        <a:t>策略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Random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Maat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LAL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381293"/>
                  </a:ext>
                </a:extLst>
              </a:tr>
              <a:tr h="408317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grade1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0.8538/0.7367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0.8775/0.7618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0.8554/0.7246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040096"/>
                  </a:ext>
                </a:extLst>
              </a:tr>
              <a:tr h="4083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zh-CN" altLang="en-US" dirty="0"/>
                        <a:t>偏序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0.851/0.7311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0.8772/0.766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0.8645/0.7445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68850"/>
                  </a:ext>
                </a:extLst>
              </a:tr>
              <a:tr h="4083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0.8552/0.7261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0.8716/0.754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0.8639/0.7374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15635"/>
                  </a:ext>
                </a:extLst>
              </a:tr>
              <a:tr h="408317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dirty="0"/>
                        <a:t>grade2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0.8300/0.7293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0.8535/0.7648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0.8436/0.7391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258334"/>
                  </a:ext>
                </a:extLst>
              </a:tr>
              <a:tr h="4083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zh-CN" altLang="en-US" dirty="0"/>
                        <a:t>偏序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0.8314/0.732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0.8639/0.7607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0.8386/0.7353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603338"/>
                  </a:ext>
                </a:extLst>
              </a:tr>
              <a:tr h="4083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CNN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0.8284/0.7180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0.8489/0.7375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dirty="0"/>
                        <a:t>0.8237/0.7203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263169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2F10BF5-5AEA-4736-BE37-D9C3EB708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981" y="1452572"/>
            <a:ext cx="8702474" cy="17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0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2DE6561D-ED8C-4495-830C-0341F390D7A5}"/>
              </a:ext>
            </a:extLst>
          </p:cNvPr>
          <p:cNvSpPr txBox="1">
            <a:spLocks/>
          </p:cNvSpPr>
          <p:nvPr/>
        </p:nvSpPr>
        <p:spPr>
          <a:xfrm>
            <a:off x="1551981" y="1600101"/>
            <a:ext cx="4608000" cy="46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00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IRT </a:t>
            </a:r>
            <a:r>
              <a:rPr lang="zh-CN" altLang="en-US" sz="200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 </a:t>
            </a:r>
            <a:r>
              <a:rPr lang="en-US" altLang="zh-CN" sz="200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+Assistment2009 </a:t>
            </a:r>
            <a:r>
              <a:rPr lang="zh-CN" altLang="en-US" sz="2000" dirty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0B11A9-B93A-45D4-8B86-F0C91D90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50" y="1397579"/>
            <a:ext cx="4343744" cy="866609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22FF95-7970-47B9-9755-2C5CF5390BB5}"/>
              </a:ext>
            </a:extLst>
          </p:cNvPr>
          <p:cNvGrpSpPr/>
          <p:nvPr/>
        </p:nvGrpSpPr>
        <p:grpSpPr>
          <a:xfrm>
            <a:off x="450453" y="463241"/>
            <a:ext cx="6660832" cy="911989"/>
            <a:chOff x="477086" y="440950"/>
            <a:chExt cx="4715993" cy="73976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02769AE-D03C-4466-9BFA-662C463A5CA0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59DCEF2C-37BA-4684-A337-8AAC4A87E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89E1F8CE-054D-49BE-9E43-78DC3B599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18" name="文本框 19">
              <a:extLst>
                <a:ext uri="{FF2B5EF4-FFF2-40B4-BE49-F238E27FC236}">
                  <a16:creationId xmlns:a16="http://schemas.microsoft.com/office/drawing/2014/main" id="{4D9BBC6F-4B50-43B2-B9CA-6E12445218A9}"/>
                </a:ext>
              </a:extLst>
            </p:cNvPr>
            <p:cNvSpPr txBox="1"/>
            <p:nvPr/>
          </p:nvSpPr>
          <p:spPr>
            <a:xfrm>
              <a:off x="1262743" y="595941"/>
              <a:ext cx="3930336" cy="474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实验结果</a:t>
              </a: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DFB67D2-30A8-422F-99CE-8709C4299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205" y="2903652"/>
            <a:ext cx="3451883" cy="2618913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CDF843EE-84AD-43A7-8043-595FE95B7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995" y="2610727"/>
            <a:ext cx="6993193" cy="36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3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22FF95-7970-47B9-9755-2C5CF5390BB5}"/>
              </a:ext>
            </a:extLst>
          </p:cNvPr>
          <p:cNvGrpSpPr/>
          <p:nvPr/>
        </p:nvGrpSpPr>
        <p:grpSpPr>
          <a:xfrm>
            <a:off x="477086" y="440949"/>
            <a:ext cx="6660832" cy="911989"/>
            <a:chOff x="477086" y="440950"/>
            <a:chExt cx="4715993" cy="73976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02769AE-D03C-4466-9BFA-662C463A5CA0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59DCEF2C-37BA-4684-A337-8AAC4A87E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89E1F8CE-054D-49BE-9E43-78DC3B599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18" name="文本框 19">
              <a:extLst>
                <a:ext uri="{FF2B5EF4-FFF2-40B4-BE49-F238E27FC236}">
                  <a16:creationId xmlns:a16="http://schemas.microsoft.com/office/drawing/2014/main" id="{4D9BBC6F-4B50-43B2-B9CA-6E12445218A9}"/>
                </a:ext>
              </a:extLst>
            </p:cNvPr>
            <p:cNvSpPr txBox="1"/>
            <p:nvPr/>
          </p:nvSpPr>
          <p:spPr>
            <a:xfrm>
              <a:off x="1262743" y="595941"/>
              <a:ext cx="3930336" cy="474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现有方法</a:t>
              </a: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-BOBCAT</a:t>
              </a:r>
              <a:endPara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CE11638-9145-4FF0-8645-688FB0D98A3B}"/>
              </a:ext>
            </a:extLst>
          </p:cNvPr>
          <p:cNvSpPr txBox="1"/>
          <p:nvPr/>
        </p:nvSpPr>
        <p:spPr>
          <a:xfrm>
            <a:off x="599400" y="6154773"/>
            <a:ext cx="10683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Ghosh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-apple-system"/>
              </a:rPr>
              <a:t>Aritra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 and Lan Andrew "BOBCAT - Bilevel Optimization-Based Computerized Adaptive Testing."(IJCAI 2021)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57DBE8-DC52-4520-9AA0-18B702FD92CA}"/>
              </a:ext>
            </a:extLst>
          </p:cNvPr>
          <p:cNvSpPr txBox="1"/>
          <p:nvPr/>
        </p:nvSpPr>
        <p:spPr>
          <a:xfrm>
            <a:off x="1551981" y="1477375"/>
            <a:ext cx="10389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BOBCAT: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一种基于双层优化的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CAT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框架，可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直接从训练数据中学习数据驱动的问题选择算法。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0452D4F-AE80-402F-B0DB-4145E9D9C7F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400" y="2116563"/>
            <a:ext cx="6344126" cy="364621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43A8C09-13AC-42C4-B47E-F46258A3ED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3063" y="2290393"/>
            <a:ext cx="5096853" cy="201653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029BB5D-CFA5-41E2-A398-F47270983EA9}"/>
              </a:ext>
            </a:extLst>
          </p:cNvPr>
          <p:cNvSpPr txBox="1"/>
          <p:nvPr/>
        </p:nvSpPr>
        <p:spPr>
          <a:xfrm>
            <a:off x="6783063" y="4480753"/>
            <a:ext cx="46373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γ：全局响应模型参数</a:t>
            </a:r>
            <a:endParaRPr lang="en-US" altLang="zh-CN" dirty="0"/>
          </a:p>
          <a:p>
            <a:r>
              <a:rPr lang="zh-CN" altLang="en-US" dirty="0"/>
              <a:t>φ：问题选择算法参数</a:t>
            </a:r>
            <a:endParaRPr lang="en-US" altLang="zh-CN" dirty="0"/>
          </a:p>
          <a:p>
            <a:r>
              <a:rPr lang="en-US" altLang="zh-CN" dirty="0" err="1"/>
              <a:t>θ</a:t>
            </a:r>
            <a:r>
              <a:rPr lang="en-US" altLang="zh-CN" sz="2000" dirty="0" err="1"/>
              <a:t>∗</a:t>
            </a:r>
            <a:r>
              <a:rPr lang="en-US" altLang="zh-CN" dirty="0" err="1"/>
              <a:t>i</a:t>
            </a:r>
            <a:r>
              <a:rPr lang="en-US" altLang="zh-CN" dirty="0"/>
              <a:t>: </a:t>
            </a:r>
            <a:r>
              <a:rPr lang="zh-CN" altLang="en-US" dirty="0"/>
              <a:t>是全局参数</a:t>
            </a:r>
            <a:r>
              <a:rPr lang="en-US" altLang="zh-CN" dirty="0"/>
              <a:t>γ</a:t>
            </a:r>
            <a:r>
              <a:rPr lang="zh-CN" altLang="en-US" dirty="0"/>
              <a:t>和</a:t>
            </a:r>
            <a:r>
              <a:rPr lang="en-US" altLang="zh-CN" dirty="0"/>
              <a:t>φ</a:t>
            </a:r>
            <a:r>
              <a:rPr lang="zh-CN" altLang="en-US" dirty="0"/>
              <a:t>的函数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F892F4-F95E-4F10-9422-2E12CECF5CA2}"/>
              </a:ext>
            </a:extLst>
          </p:cNvPr>
          <p:cNvSpPr/>
          <p:nvPr/>
        </p:nvSpPr>
        <p:spPr>
          <a:xfrm>
            <a:off x="6702641" y="2290393"/>
            <a:ext cx="5177275" cy="3240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4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22FF95-7970-47B9-9755-2C5CF5390BB5}"/>
              </a:ext>
            </a:extLst>
          </p:cNvPr>
          <p:cNvGrpSpPr/>
          <p:nvPr/>
        </p:nvGrpSpPr>
        <p:grpSpPr>
          <a:xfrm>
            <a:off x="477086" y="440949"/>
            <a:ext cx="6660832" cy="911989"/>
            <a:chOff x="477086" y="440950"/>
            <a:chExt cx="4715993" cy="73976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02769AE-D03C-4466-9BFA-662C463A5CA0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59DCEF2C-37BA-4684-A337-8AAC4A87E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89E1F8CE-054D-49BE-9E43-78DC3B599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18" name="文本框 19">
              <a:extLst>
                <a:ext uri="{FF2B5EF4-FFF2-40B4-BE49-F238E27FC236}">
                  <a16:creationId xmlns:a16="http://schemas.microsoft.com/office/drawing/2014/main" id="{4D9BBC6F-4B50-43B2-B9CA-6E12445218A9}"/>
                </a:ext>
              </a:extLst>
            </p:cNvPr>
            <p:cNvSpPr txBox="1"/>
            <p:nvPr/>
          </p:nvSpPr>
          <p:spPr>
            <a:xfrm>
              <a:off x="1262743" y="595941"/>
              <a:ext cx="3930336" cy="474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现有方法</a:t>
              </a: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-NCAT</a:t>
              </a:r>
              <a:endPara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E199CA3-BD71-483B-917A-DE416E59EB47}"/>
              </a:ext>
            </a:extLst>
          </p:cNvPr>
          <p:cNvSpPr txBox="1"/>
          <p:nvPr/>
        </p:nvSpPr>
        <p:spPr>
          <a:xfrm>
            <a:off x="836917" y="1717852"/>
            <a:ext cx="10798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CAT 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提出了一个名为神经计算机化自适应测试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(NCA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的框架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将完全自适应选择算法定义为一个双层优化问题，并采用强化学习框架来解决它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A40972-4A04-4504-87EC-D88374686F0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249" y="3519000"/>
            <a:ext cx="3976039" cy="19379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4BBB62-199A-4BA7-A968-091A16D46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288" y="3643484"/>
            <a:ext cx="2422447" cy="6227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678FC1-05A4-4F2A-984B-F48BFD6CD2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95" t="2462" r="6248" b="3241"/>
          <a:stretch/>
        </p:blipFill>
        <p:spPr>
          <a:xfrm>
            <a:off x="9090595" y="2973426"/>
            <a:ext cx="2778244" cy="26452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B641974-999E-4789-BBD7-9766B9868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625" y="3268308"/>
            <a:ext cx="1383138" cy="345784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3F61751-E853-4CB9-B98D-073288518B7A}"/>
              </a:ext>
            </a:extLst>
          </p:cNvPr>
          <p:cNvSpPr/>
          <p:nvPr/>
        </p:nvSpPr>
        <p:spPr>
          <a:xfrm>
            <a:off x="898789" y="3258658"/>
            <a:ext cx="3867367" cy="2082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E23244-4EFC-410C-8116-F643D178776B}"/>
              </a:ext>
            </a:extLst>
          </p:cNvPr>
          <p:cNvSpPr txBox="1"/>
          <p:nvPr/>
        </p:nvSpPr>
        <p:spPr>
          <a:xfrm>
            <a:off x="2010725" y="3251331"/>
            <a:ext cx="3011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双层优化问题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6AF3A4B-7AE6-4B6D-8FF7-5BE4041AB519}"/>
              </a:ext>
            </a:extLst>
          </p:cNvPr>
          <p:cNvSpPr txBox="1"/>
          <p:nvPr/>
        </p:nvSpPr>
        <p:spPr>
          <a:xfrm>
            <a:off x="5022563" y="3286619"/>
            <a:ext cx="3011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最大期望累计回报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4EDE540-B47D-40FC-94C7-42A9D1BA5CC5}"/>
              </a:ext>
            </a:extLst>
          </p:cNvPr>
          <p:cNvSpPr/>
          <p:nvPr/>
        </p:nvSpPr>
        <p:spPr>
          <a:xfrm>
            <a:off x="4799616" y="3251330"/>
            <a:ext cx="4004154" cy="2089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740F627-CE67-47DE-A83F-06A2C0B0F6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4828" y="4382385"/>
            <a:ext cx="3857858" cy="833449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FC6A5B0-0FB4-4718-8767-0E207C07C95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30735" y="3954844"/>
            <a:ext cx="2368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1ADA514-F239-461A-8965-4E868A70FF41}"/>
              </a:ext>
            </a:extLst>
          </p:cNvPr>
          <p:cNvCxnSpPr>
            <a:cxnSpLocks/>
          </p:cNvCxnSpPr>
          <p:nvPr/>
        </p:nvCxnSpPr>
        <p:spPr>
          <a:xfrm>
            <a:off x="7617041" y="3519000"/>
            <a:ext cx="0" cy="43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3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22FF95-7970-47B9-9755-2C5CF5390BB5}"/>
              </a:ext>
            </a:extLst>
          </p:cNvPr>
          <p:cNvGrpSpPr/>
          <p:nvPr/>
        </p:nvGrpSpPr>
        <p:grpSpPr>
          <a:xfrm>
            <a:off x="477086" y="440949"/>
            <a:ext cx="6660832" cy="911989"/>
            <a:chOff x="477086" y="440950"/>
            <a:chExt cx="4715993" cy="73976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02769AE-D03C-4466-9BFA-662C463A5CA0}"/>
                </a:ext>
              </a:extLst>
            </p:cNvPr>
            <p:cNvGrpSpPr/>
            <p:nvPr/>
          </p:nvGrpSpPr>
          <p:grpSpPr>
            <a:xfrm>
              <a:off x="477086" y="440950"/>
              <a:ext cx="785657" cy="739766"/>
              <a:chOff x="4047600" y="12678"/>
              <a:chExt cx="3444796" cy="3243581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59DCEF2C-37BA-4684-A337-8AAC4A87E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93907">
                <a:off x="3828049" y="232229"/>
                <a:ext cx="3242596" cy="2803493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89E1F8CE-054D-49BE-9E43-78DC3B599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8038" y="511969"/>
                <a:ext cx="3334358" cy="2744290"/>
              </a:xfrm>
              <a:prstGeom prst="rect">
                <a:avLst/>
              </a:prstGeom>
            </p:spPr>
          </p:pic>
        </p:grpSp>
        <p:sp>
          <p:nvSpPr>
            <p:cNvPr id="18" name="文本框 19">
              <a:extLst>
                <a:ext uri="{FF2B5EF4-FFF2-40B4-BE49-F238E27FC236}">
                  <a16:creationId xmlns:a16="http://schemas.microsoft.com/office/drawing/2014/main" id="{4D9BBC6F-4B50-43B2-B9CA-6E12445218A9}"/>
                </a:ext>
              </a:extLst>
            </p:cNvPr>
            <p:cNvSpPr txBox="1"/>
            <p:nvPr/>
          </p:nvSpPr>
          <p:spPr>
            <a:xfrm>
              <a:off x="1262743" y="595941"/>
              <a:ext cx="3930336" cy="474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现有方法</a:t>
              </a:r>
              <a:r>
                <a:rPr lang="en-US" altLang="zh-CN" sz="32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-NCAT</a:t>
              </a:r>
              <a:endPara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AE199CA3-BD71-483B-917A-DE416E59EB47}"/>
              </a:ext>
            </a:extLst>
          </p:cNvPr>
          <p:cNvSpPr txBox="1"/>
          <p:nvPr/>
        </p:nvSpPr>
        <p:spPr>
          <a:xfrm>
            <a:off x="1367565" y="1317303"/>
            <a:ext cx="10135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Attentive Neural Selection Algorithm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分层注意力神经网络实现了强化学习中的选择算法，用于建模学生与问题之间的复杂交互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EB51A2F7-FCD5-47F4-BBA9-7D66CCD1F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888" y="2968551"/>
            <a:ext cx="8417420" cy="3257426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42C6DA7A-75D1-403E-973F-5FC6F5B32B2A}"/>
              </a:ext>
            </a:extLst>
          </p:cNvPr>
          <p:cNvSpPr/>
          <p:nvPr/>
        </p:nvSpPr>
        <p:spPr>
          <a:xfrm>
            <a:off x="3375920" y="3030016"/>
            <a:ext cx="4923655" cy="3195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6F066D-A7E1-4E9E-AABB-976A4FF2AED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606" y="2968551"/>
            <a:ext cx="2272378" cy="8953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D448B1-0D09-455D-9C63-BBCE3034D452}"/>
              </a:ext>
            </a:extLst>
          </p:cNvPr>
          <p:cNvSpPr txBox="1"/>
          <p:nvPr/>
        </p:nvSpPr>
        <p:spPr>
          <a:xfrm>
            <a:off x="406850" y="3710013"/>
            <a:ext cx="2625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1400" b="0" i="0" dirty="0" err="1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ij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是问题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q0i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q1j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的矛盾分数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8DAE3-6281-4724-9BCA-1DC78A59C0E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33" y="3909957"/>
            <a:ext cx="3381696" cy="6050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A3BE173-60DC-47CF-BFBE-6A1CDFED1633}"/>
              </a:ext>
            </a:extLst>
          </p:cNvPr>
          <p:cNvSpPr txBox="1"/>
          <p:nvPr/>
        </p:nvSpPr>
        <p:spPr>
          <a:xfrm>
            <a:off x="330273" y="4366361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两个通道中问题的矛盾特征矩阵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3BF983B-03B2-487E-A462-AF17B74CD794}"/>
              </a:ext>
            </a:extLst>
          </p:cNvPr>
          <p:cNvSpPr txBox="1"/>
          <p:nvPr/>
        </p:nvSpPr>
        <p:spPr>
          <a:xfrm>
            <a:off x="1189500" y="2714691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</a:t>
            </a:r>
            <a:r>
              <a:rPr lang="zh-CN" altLang="en-US" sz="1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BC0623-D1B3-4E80-8C4A-CB9658290CBD}"/>
              </a:ext>
            </a:extLst>
          </p:cNvPr>
          <p:cNvSpPr txBox="1"/>
          <p:nvPr/>
        </p:nvSpPr>
        <p:spPr>
          <a:xfrm>
            <a:off x="1189500" y="4829242"/>
            <a:ext cx="9708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r>
              <a:rPr lang="zh-CN" altLang="en-US" sz="1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175551-82CE-40E5-B284-564330A59CB6}"/>
              </a:ext>
            </a:extLst>
          </p:cNvPr>
          <p:cNvSpPr txBox="1"/>
          <p:nvPr/>
        </p:nvSpPr>
        <p:spPr>
          <a:xfrm>
            <a:off x="404456" y="5130542"/>
            <a:ext cx="2540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400" i="0" dirty="0"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双通道自我注意网络来分别处理正确和不正确的回答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DB9529-655C-4F9F-8B9E-221C79D9D50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628" y="5598825"/>
            <a:ext cx="2984429" cy="4699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3E1B653-AAE1-4588-8AA9-55BDC473418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628" y="5981976"/>
            <a:ext cx="2953296" cy="33080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3CF44C5-20D3-45A9-8F7D-83D47B025F89}"/>
              </a:ext>
            </a:extLst>
          </p:cNvPr>
          <p:cNvSpPr txBox="1"/>
          <p:nvPr/>
        </p:nvSpPr>
        <p:spPr>
          <a:xfrm>
            <a:off x="3376925" y="2009689"/>
            <a:ext cx="6116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策略层：</a:t>
            </a:r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基于四个矩阵</a:t>
            </a:r>
            <a:r>
              <a:rPr lang="en-US" altLang="zh-CN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{F0t</a:t>
            </a:r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F1t</a:t>
            </a:r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F01t</a:t>
            </a:r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F10t}</a:t>
            </a:r>
            <a:r>
              <a:rPr lang="zh-CN" altLang="en-US" sz="1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来预测下一次选择的得分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B129145-E543-4DE5-B00D-472B9A797DB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7489" y="2179303"/>
            <a:ext cx="4749680" cy="81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18890</TotalTime>
  <Words>880</Words>
  <Application>Microsoft Office PowerPoint</Application>
  <PresentationFormat>宽屏</PresentationFormat>
  <Paragraphs>155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-apple-system</vt:lpstr>
      <vt:lpstr>PingFang SC</vt:lpstr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毅</dc:creator>
  <cp:lastModifiedBy>曾 毅</cp:lastModifiedBy>
  <cp:revision>13</cp:revision>
  <dcterms:created xsi:type="dcterms:W3CDTF">2021-11-05T13:31:23Z</dcterms:created>
  <dcterms:modified xsi:type="dcterms:W3CDTF">2021-11-25T03:41:20Z</dcterms:modified>
</cp:coreProperties>
</file>