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4" r:id="rId1"/>
  </p:sldMasterIdLst>
  <p:notesMasterIdLst>
    <p:notesMasterId r:id="rId5"/>
  </p:notesMasterIdLst>
  <p:handoutMasterIdLst>
    <p:handoutMasterId r:id="rId6"/>
  </p:handoutMasterIdLst>
  <p:sldIdLst>
    <p:sldId id="2415" r:id="rId2"/>
    <p:sldId id="2412" r:id="rId3"/>
    <p:sldId id="2413" r:id="rId4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FFCC"/>
    <a:srgbClr val="E9EAEE"/>
    <a:srgbClr val="CFD0DB"/>
    <a:srgbClr val="008000"/>
    <a:srgbClr val="800000"/>
    <a:srgbClr val="FFD279"/>
    <a:srgbClr val="285EA6"/>
    <a:srgbClr val="4343FF"/>
    <a:srgbClr val="FF9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36" autoAdjust="0"/>
    <p:restoredTop sz="91995" autoAdjust="0"/>
  </p:normalViewPr>
  <p:slideViewPr>
    <p:cSldViewPr>
      <p:cViewPr varScale="1">
        <p:scale>
          <a:sx n="62" d="100"/>
          <a:sy n="62" d="100"/>
        </p:scale>
        <p:origin x="1456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692" y="-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03" tIns="47551" rIns="95103" bIns="47551" numCol="1" anchor="t" anchorCtr="0" compatLnSpc="1">
            <a:prstTxWarp prst="textNoShape">
              <a:avLst/>
            </a:prstTxWarp>
          </a:bodyPr>
          <a:lstStyle>
            <a:lvl1pPr defTabSz="950913">
              <a:defRPr sz="1200" b="0" i="0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03" tIns="47551" rIns="95103" bIns="47551" numCol="1" anchor="t" anchorCtr="0" compatLnSpc="1">
            <a:prstTxWarp prst="textNoShape">
              <a:avLst/>
            </a:prstTxWarp>
          </a:bodyPr>
          <a:lstStyle>
            <a:lvl1pPr algn="r" defTabSz="950913">
              <a:defRPr sz="1200" b="0" i="0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03" tIns="47551" rIns="95103" bIns="47551" numCol="1" anchor="b" anchorCtr="0" compatLnSpc="1">
            <a:prstTxWarp prst="textNoShape">
              <a:avLst/>
            </a:prstTxWarp>
          </a:bodyPr>
          <a:lstStyle>
            <a:lvl1pPr defTabSz="950913">
              <a:defRPr sz="1200" b="0" i="0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03" tIns="47551" rIns="95103" bIns="47551" numCol="1" anchor="b" anchorCtr="0" compatLnSpc="1">
            <a:prstTxWarp prst="textNoShape">
              <a:avLst/>
            </a:prstTxWarp>
          </a:bodyPr>
          <a:lstStyle>
            <a:lvl1pPr algn="r" defTabSz="950913">
              <a:defRPr sz="1200" b="0" i="0" baseline="0">
                <a:latin typeface="Times New Roman" pitchFamily="18" charset="0"/>
              </a:defRPr>
            </a:lvl1pPr>
          </a:lstStyle>
          <a:p>
            <a:pPr>
              <a:defRPr/>
            </a:pPr>
            <a:fld id="{7F88E111-ADD3-4C5E-97A8-DE9BEC6B2C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88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4" tIns="48303" rIns="96604" bIns="48303" numCol="1" anchor="t" anchorCtr="0" compatLnSpc="1">
            <a:prstTxWarp prst="textNoShape">
              <a:avLst/>
            </a:prstTxWarp>
          </a:bodyPr>
          <a:lstStyle>
            <a:lvl1pPr defTabSz="966788">
              <a:defRPr sz="1200" b="0" i="0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4" tIns="48303" rIns="96604" bIns="48303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b="0" i="0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4" tIns="48303" rIns="96604" bIns="483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4" tIns="48303" rIns="96604" bIns="48303" numCol="1" anchor="b" anchorCtr="0" compatLnSpc="1">
            <a:prstTxWarp prst="textNoShape">
              <a:avLst/>
            </a:prstTxWarp>
          </a:bodyPr>
          <a:lstStyle>
            <a:lvl1pPr defTabSz="966788">
              <a:defRPr sz="1200" b="0" i="0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4" tIns="48303" rIns="96604" bIns="48303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b="0" i="0" baseline="0">
                <a:latin typeface="Times New Roman" pitchFamily="18" charset="0"/>
              </a:defRPr>
            </a:lvl1pPr>
          </a:lstStyle>
          <a:p>
            <a:pPr>
              <a:defRPr/>
            </a:pPr>
            <a:fld id="{1DF624E7-1084-4DBE-BF39-2D65AB09D2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8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A04C-D7CF-4861-95F0-3F5ACF508755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/>
              <a:t>ChN-</a:t>
            </a:r>
            <a:fld id="{823AF61A-A44D-4D5E-863A-0ECFDC6EFE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6909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B24B-F41A-4540-8EEC-C29B4F79802D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ChN-</a:t>
            </a:r>
            <a:fld id="{823AF61A-A44D-4D5E-863A-0ECFDC6EFE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4285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989E-5397-49EE-B0F5-E72D9FFD7EC0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ChN-</a:t>
            </a:r>
            <a:fld id="{823AF61A-A44D-4D5E-863A-0ECFDC6EFE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5315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C42F-EA91-460E-9436-9A6C9B1CB0C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430F-4146-4631-9FBE-DB29DF45634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5AAA99F-C5C6-4DF7-A9A3-8940FE39BBD7}"/>
              </a:ext>
            </a:extLst>
          </p:cNvPr>
          <p:cNvCxnSpPr/>
          <p:nvPr userDrawn="1"/>
        </p:nvCxnSpPr>
        <p:spPr bwMode="auto">
          <a:xfrm>
            <a:off x="152400" y="832757"/>
            <a:ext cx="88392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19229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23D4350-0632-4F67-B357-AFC21C62564D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ChN-</a:t>
            </a:r>
            <a:fld id="{823AF61A-A44D-4D5E-863A-0ECFDC6EFE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4886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1A35-803D-44FA-BA88-E6B5FB347587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ChN-</a:t>
            </a:r>
            <a:fld id="{823AF61A-A44D-4D5E-863A-0ECFDC6EFE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9809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6CED-B3EE-49D9-9922-CBB48E54335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ChN-</a:t>
            </a:r>
            <a:fld id="{823AF61A-A44D-4D5E-863A-0ECFDC6EFE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6868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F9237B0-CC05-45CB-9D8E-44851499E325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ChN-</a:t>
            </a:r>
            <a:fld id="{823AF61A-A44D-4D5E-863A-0ECFDC6EFE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8763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1777-83B6-4CFA-89A1-52400FB2059F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ChN-</a:t>
            </a:r>
            <a:fld id="{823AF61A-A44D-4D5E-863A-0ECFDC6EFE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0751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A2A1-C9A8-42DC-AF5F-29D58FE3A81E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ChN-</a:t>
            </a:r>
            <a:fld id="{823AF61A-A44D-4D5E-863A-0ECFDC6EFE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4878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28B6-2144-4760-B3DF-18C646FA52B1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ChN-</a:t>
            </a:r>
            <a:fld id="{823AF61A-A44D-4D5E-863A-0ECFDC6EFE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056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51F38EA-B09F-4C97-9264-D1353869D1EA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/>
              <a:t>ChN-</a:t>
            </a:r>
            <a:fld id="{823AF61A-A44D-4D5E-863A-0ECFDC6EFE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1057">
            <a:extLst>
              <a:ext uri="{FF2B5EF4-FFF2-40B4-BE49-F238E27FC236}">
                <a16:creationId xmlns:a16="http://schemas.microsoft.com/office/drawing/2014/main" id="{86107AAD-DE65-4185-B9A4-B5A48D7A1F76}"/>
              </a:ext>
            </a:extLst>
          </p:cNvPr>
          <p:cNvSpPr txBox="1">
            <a:spLocks noGrp="1" noChangeArrowheads="1"/>
          </p:cNvSpPr>
          <p:nvPr userDrawn="1"/>
        </p:nvSpPr>
        <p:spPr bwMode="auto">
          <a:xfrm>
            <a:off x="5943600" y="6376988"/>
            <a:ext cx="312737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tIns="228600"/>
          <a:lstStyle/>
          <a:p>
            <a:pPr algn="r">
              <a:defRPr/>
            </a:pPr>
            <a:r>
              <a:rPr lang="en-US" sz="1200" i="0" baseline="0">
                <a:solidFill>
                  <a:schemeClr val="bg1"/>
                </a:solidFill>
                <a:latin typeface="+mn-lt"/>
              </a:rPr>
              <a:t>D. Markovic  /  Slide </a:t>
            </a:r>
            <a:fld id="{2B194E31-93D7-4A20-B1ED-047359E91DCD}" type="slidenum">
              <a:rPr lang="en-US" sz="1200" i="0" baseline="0">
                <a:solidFill>
                  <a:schemeClr val="bg1"/>
                </a:solidFill>
                <a:latin typeface="+mn-lt"/>
              </a:rPr>
              <a:pPr algn="r">
                <a:defRPr/>
              </a:pPr>
              <a:t>‹#›</a:t>
            </a:fld>
            <a:endParaRPr lang="en-US" sz="1200" i="0" baseline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6594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2976C-B565-4AEE-9E2E-D1D127B9E5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EE216A FALL 2017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8A1D55-CD03-457F-929D-014440C5E4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</a:t>
            </a:r>
            <a:r>
              <a:rPr lang="en-US" altLang="zh-CN" dirty="0"/>
              <a:t>eam Number: </a:t>
            </a:r>
            <a:r>
              <a:rPr lang="en-US" altLang="zh-CN" dirty="0" err="1"/>
              <a:t>Shizhong</a:t>
            </a:r>
            <a:r>
              <a:rPr lang="en-US" altLang="zh-CN" dirty="0"/>
              <a:t> Hao,  UID:  605035020</a:t>
            </a:r>
          </a:p>
          <a:p>
            <a:r>
              <a:rPr lang="en-US" altLang="zh-CN" dirty="0"/>
              <a:t>	            Endi Xu, UID: 005030030</a:t>
            </a:r>
          </a:p>
          <a:p>
            <a:r>
              <a:rPr lang="en-US" dirty="0"/>
              <a:t>Date: 12/5/2017</a:t>
            </a:r>
          </a:p>
        </p:txBody>
      </p:sp>
    </p:spTree>
    <p:extLst>
      <p:ext uri="{BB962C8B-B14F-4D97-AF65-F5344CB8AC3E}">
        <p14:creationId xmlns:p14="http://schemas.microsoft.com/office/powerpoint/2010/main" val="176336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0D8C-25AF-4979-A4F8-C3C08A922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0DAAB-E61B-4491-B89C-9AB0A3870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 err="1"/>
              <a:t>E</a:t>
            </a:r>
            <a:r>
              <a:rPr lang="en-US" sz="4000" baseline="-25000" dirty="0" err="1"/>
              <a:t>op</a:t>
            </a:r>
            <a:r>
              <a:rPr lang="en-US" sz="4000" baseline="-25000" dirty="0"/>
              <a:t> </a:t>
            </a:r>
            <a:r>
              <a:rPr lang="en-US" sz="4000" dirty="0"/>
              <a:t>= 8</a:t>
            </a:r>
            <a:r>
              <a:rPr lang="en-US" altLang="zh-CN" sz="4000" dirty="0"/>
              <a:t>.299 </a:t>
            </a:r>
            <a:r>
              <a:rPr lang="en-US" altLang="zh-CN" sz="4000" dirty="0" err="1"/>
              <a:t>uJ</a:t>
            </a:r>
            <a:endParaRPr lang="en-US" sz="4000" baseline="-25000" dirty="0"/>
          </a:p>
          <a:p>
            <a:r>
              <a:rPr lang="en-US" sz="4000" dirty="0"/>
              <a:t>P</a:t>
            </a:r>
            <a:r>
              <a:rPr lang="en-US" sz="4000" baseline="-25000" dirty="0"/>
              <a:t>T </a:t>
            </a:r>
            <a:r>
              <a:rPr lang="en-US" sz="4000" dirty="0"/>
              <a:t>= 5.11W</a:t>
            </a:r>
            <a:endParaRPr lang="en-US" sz="4000" baseline="-25000" dirty="0"/>
          </a:p>
          <a:p>
            <a:r>
              <a:rPr lang="en-US" sz="4000" dirty="0" err="1"/>
              <a:t>N</a:t>
            </a:r>
            <a:r>
              <a:rPr lang="en-US" sz="4000" baseline="-25000" dirty="0" err="1"/>
              <a:t>clk</a:t>
            </a:r>
            <a:r>
              <a:rPr lang="en-US" sz="4000" baseline="-25000" dirty="0"/>
              <a:t> </a:t>
            </a:r>
            <a:r>
              <a:rPr lang="en-US" sz="4000" dirty="0"/>
              <a:t>= 203</a:t>
            </a:r>
          </a:p>
          <a:p>
            <a:r>
              <a:rPr lang="en-US" sz="4000" dirty="0" err="1"/>
              <a:t>T</a:t>
            </a:r>
            <a:r>
              <a:rPr lang="en-US" sz="4000" baseline="-25000" dirty="0" err="1"/>
              <a:t>clk</a:t>
            </a:r>
            <a:r>
              <a:rPr lang="en-US" sz="4000" baseline="-25000" dirty="0"/>
              <a:t> </a:t>
            </a:r>
            <a:r>
              <a:rPr lang="en-US" sz="4000" dirty="0"/>
              <a:t>= 8ns</a:t>
            </a:r>
            <a:endParaRPr lang="en-US" sz="4000" baseline="-25000" dirty="0"/>
          </a:p>
          <a:p>
            <a:r>
              <a:rPr lang="en-US" sz="4000" dirty="0"/>
              <a:t>A = 0.8049mm</a:t>
            </a:r>
            <a:r>
              <a:rPr lang="en-US" sz="4000" baseline="30000" dirty="0"/>
              <a:t>2</a:t>
            </a:r>
          </a:p>
          <a:p>
            <a:r>
              <a:rPr lang="en-US" sz="4000" dirty="0"/>
              <a:t>Energy*Area = 6</a:t>
            </a:r>
            <a:r>
              <a:rPr lang="en-US" altLang="zh-CN" sz="4000" dirty="0"/>
              <a:t>.67 </a:t>
            </a:r>
            <a:r>
              <a:rPr lang="en-US" altLang="zh-CN" sz="4000" dirty="0" err="1"/>
              <a:t>uJ</a:t>
            </a:r>
            <a:r>
              <a:rPr lang="zh-CN" altLang="en-US" sz="4000" dirty="0"/>
              <a:t>*</a:t>
            </a:r>
            <a:r>
              <a:rPr lang="en-US" altLang="zh-CN" sz="4000" dirty="0"/>
              <a:t>mm</a:t>
            </a:r>
            <a:r>
              <a:rPr lang="en-US" altLang="zh-CN" sz="4000" baseline="30000" dirty="0"/>
              <a:t>2</a:t>
            </a:r>
            <a:endParaRPr lang="en-US" sz="4000" baseline="30000" dirty="0"/>
          </a:p>
        </p:txBody>
      </p:sp>
    </p:spTree>
    <p:extLst>
      <p:ext uri="{BB962C8B-B14F-4D97-AF65-F5344CB8AC3E}">
        <p14:creationId xmlns:p14="http://schemas.microsoft.com/office/powerpoint/2010/main" val="3664459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59862-AA23-4FF6-A653-55F57AEAC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E6A03-D1C4-4157-BF29-2D8F5D174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altLang="zh-CN" dirty="0"/>
              <a:t>ased on our observation, a number usually will not write on the boundary of a image. So we shrink each input from a 28*28 image to a 27*27 image. Although this may affect the results in some cases, the classification rate will still be above 80%. Through this way, we can remove 1080 registers and save 19 clock cycles in our design. This will save power and area. However, since this method can’t guarantee a classification rate above 83% every time (According to our test, sometimes the classification rate is only 80%). We still used our non-optimization work as our final design.</a:t>
            </a:r>
          </a:p>
        </p:txBody>
      </p:sp>
    </p:spTree>
    <p:extLst>
      <p:ext uri="{BB962C8B-B14F-4D97-AF65-F5344CB8AC3E}">
        <p14:creationId xmlns:p14="http://schemas.microsoft.com/office/powerpoint/2010/main" val="9196817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66732</TotalTime>
  <Words>156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方正姚体</vt:lpstr>
      <vt:lpstr>Rockwell</vt:lpstr>
      <vt:lpstr>Rockwell Condensed</vt:lpstr>
      <vt:lpstr>Times New Roman</vt:lpstr>
      <vt:lpstr>Wingdings</vt:lpstr>
      <vt:lpstr>Wood Type</vt:lpstr>
      <vt:lpstr>EE216A FALL 2017 PROJECT</vt:lpstr>
      <vt:lpstr>Design summary</vt:lpstr>
      <vt:lpstr>optimizations</vt:lpstr>
    </vt:vector>
  </TitlesOfParts>
  <Company>U.C.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Dejan</dc:creator>
  <cp:lastModifiedBy>Endi Xu</cp:lastModifiedBy>
  <cp:revision>3226</cp:revision>
  <dcterms:created xsi:type="dcterms:W3CDTF">2000-12-04T03:21:06Z</dcterms:created>
  <dcterms:modified xsi:type="dcterms:W3CDTF">2017-12-08T02:48:25Z</dcterms:modified>
</cp:coreProperties>
</file>