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4" r:id="rId4"/>
    <p:sldId id="265" r:id="rId5"/>
    <p:sldId id="267" r:id="rId6"/>
    <p:sldId id="268" r:id="rId7"/>
    <p:sldId id="269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28" y="-16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4EEE-F845-7F4F-A0D3-6B14B5986315}" type="datetimeFigureOut">
              <a:rPr lang="en-US" smtClean="0"/>
              <a:t>10/23/13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DA0D-F418-7045-B08B-C5203A483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129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4EEE-F845-7F4F-A0D3-6B14B5986315}" type="datetimeFigureOut">
              <a:rPr lang="en-US" smtClean="0"/>
              <a:t>10/23/13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DA0D-F418-7045-B08B-C5203A483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54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4EEE-F845-7F4F-A0D3-6B14B5986315}" type="datetimeFigureOut">
              <a:rPr lang="en-US" smtClean="0"/>
              <a:t>10/23/13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DA0D-F418-7045-B08B-C5203A483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228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4EEE-F845-7F4F-A0D3-6B14B5986315}" type="datetimeFigureOut">
              <a:rPr lang="en-US" smtClean="0"/>
              <a:t>10/23/13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DA0D-F418-7045-B08B-C5203A483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76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4EEE-F845-7F4F-A0D3-6B14B5986315}" type="datetimeFigureOut">
              <a:rPr lang="en-US" smtClean="0"/>
              <a:t>10/23/13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DA0D-F418-7045-B08B-C5203A483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91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4EEE-F845-7F4F-A0D3-6B14B5986315}" type="datetimeFigureOut">
              <a:rPr lang="en-US" smtClean="0"/>
              <a:t>10/23/13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DA0D-F418-7045-B08B-C5203A483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473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4EEE-F845-7F4F-A0D3-6B14B5986315}" type="datetimeFigureOut">
              <a:rPr lang="en-US" smtClean="0"/>
              <a:t>10/23/13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DA0D-F418-7045-B08B-C5203A483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10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4EEE-F845-7F4F-A0D3-6B14B5986315}" type="datetimeFigureOut">
              <a:rPr lang="en-US" smtClean="0"/>
              <a:t>10/23/13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DA0D-F418-7045-B08B-C5203A483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33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4EEE-F845-7F4F-A0D3-6B14B5986315}" type="datetimeFigureOut">
              <a:rPr lang="en-US" smtClean="0"/>
              <a:t>10/23/13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DA0D-F418-7045-B08B-C5203A483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6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4EEE-F845-7F4F-A0D3-6B14B5986315}" type="datetimeFigureOut">
              <a:rPr lang="en-US" smtClean="0"/>
              <a:t>10/23/13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DA0D-F418-7045-B08B-C5203A483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1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4EEE-F845-7F4F-A0D3-6B14B5986315}" type="datetimeFigureOut">
              <a:rPr lang="en-US" smtClean="0"/>
              <a:t>10/23/13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DA0D-F418-7045-B08B-C5203A483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38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C4EEE-F845-7F4F-A0D3-6B14B5986315}" type="datetimeFigureOut">
              <a:rPr lang="en-US" smtClean="0"/>
              <a:t>10/23/13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6DA0D-F418-7045-B08B-C5203A483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12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2 Help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CSCE351: OS kernel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526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2: Think about this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795811" y="1706439"/>
            <a:ext cx="9921" cy="19941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875184" y="2037673"/>
            <a:ext cx="2840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Your thread is running along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43850" y="3436558"/>
            <a:ext cx="2505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Alarm come when PC = x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805732" y="2222340"/>
            <a:ext cx="3075698" cy="14782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881430" y="2222339"/>
            <a:ext cx="0" cy="21727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1795811" y="3700592"/>
            <a:ext cx="3085619" cy="6944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9236" y="3164851"/>
            <a:ext cx="2597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Execute interrupt handler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1789464" y="3700592"/>
            <a:ext cx="9921" cy="19941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27584" y="4650520"/>
            <a:ext cx="2562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Your thread continues on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875184" y="4216489"/>
            <a:ext cx="2889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 to interrupted thread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95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5" grpId="0"/>
      <p:bldP spid="15" grpId="1"/>
      <p:bldP spid="17" grpId="0"/>
      <p:bldP spid="18" grpId="0"/>
      <p:bldP spid="1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2: Think about this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795811" y="1706439"/>
            <a:ext cx="9921" cy="19941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875184" y="2037673"/>
            <a:ext cx="2840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Your thread is running along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43850" y="3436558"/>
            <a:ext cx="2505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Alarm come when PC = x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805732" y="2222340"/>
            <a:ext cx="3075698" cy="14782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881430" y="2222339"/>
            <a:ext cx="0" cy="21727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881431" y="4395073"/>
            <a:ext cx="1319573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9236" y="3164851"/>
            <a:ext cx="2597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Execute interrupt handler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6191083" y="4395073"/>
            <a:ext cx="9921" cy="19941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59889" y="5027270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thread runs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387433" y="4025741"/>
            <a:ext cx="185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Pick a new thread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286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5" grpId="0"/>
      <p:bldP spid="15" grpId="1"/>
      <p:bldP spid="17" grpId="0"/>
      <p:bldP spid="18" grpId="0"/>
      <p:bldP spid="1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2: What you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53725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A few things you need to know</a:t>
            </a:r>
          </a:p>
          <a:p>
            <a:pPr lvl="1"/>
            <a:r>
              <a:rPr lang="en-US" dirty="0" smtClean="0"/>
              <a:t>Where is the return address? (when a function exits, it needs to return to the caller)</a:t>
            </a:r>
          </a:p>
          <a:p>
            <a:pPr lvl="1"/>
            <a:r>
              <a:rPr lang="en-US" dirty="0" smtClean="0"/>
              <a:t>What </a:t>
            </a:r>
            <a:r>
              <a:rPr lang="en-US" dirty="0" smtClean="0"/>
              <a:t>happens after exception handler exits?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Look at </a:t>
            </a:r>
            <a:r>
              <a:rPr lang="en-US" dirty="0" err="1" smtClean="0">
                <a:solidFill>
                  <a:srgbClr val="FF0000"/>
                </a:solidFill>
              </a:rPr>
              <a:t>Alt_exception_entry.S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93164" y="1894941"/>
            <a:ext cx="1269966" cy="525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196734" y="2424339"/>
            <a:ext cx="1269966" cy="525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200304" y="2953737"/>
            <a:ext cx="1269966" cy="525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203874" y="3483135"/>
            <a:ext cx="1269966" cy="525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203874" y="4003426"/>
            <a:ext cx="1269966" cy="525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203874" y="4518187"/>
            <a:ext cx="1269966" cy="525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118441" y="1974309"/>
            <a:ext cx="4099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3"/>
            <a:endCxn id="4" idx="1"/>
          </p:cNvCxnSpPr>
          <p:nvPr/>
        </p:nvCxnSpPr>
        <p:spPr>
          <a:xfrm flipV="1">
            <a:off x="6528417" y="2157852"/>
            <a:ext cx="664747" cy="11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35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2: Exception Handling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1613991"/>
            <a:ext cx="7708900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60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2: Exception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90150" cy="4525963"/>
          </a:xfrm>
        </p:spPr>
        <p:txBody>
          <a:bodyPr/>
          <a:lstStyle/>
          <a:p>
            <a:r>
              <a:rPr lang="en-US" dirty="0" smtClean="0"/>
              <a:t>Step 1: what do you think it does?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02627" y="1181547"/>
            <a:ext cx="4113973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Courier"/>
                <a:cs typeface="Courier"/>
              </a:rPr>
              <a:t>       </a:t>
            </a:r>
            <a:r>
              <a:rPr lang="pl-PL" dirty="0">
                <a:latin typeface="Courier"/>
                <a:cs typeface="Courier"/>
              </a:rPr>
              <a:t> </a:t>
            </a:r>
            <a:r>
              <a:rPr lang="pl-PL" dirty="0" err="1">
                <a:latin typeface="Courier"/>
                <a:cs typeface="Courier"/>
              </a:rPr>
              <a:t>stw</a:t>
            </a:r>
            <a:r>
              <a:rPr lang="pl-PL" dirty="0">
                <a:latin typeface="Courier"/>
                <a:cs typeface="Courier"/>
              </a:rPr>
              <a:t>   </a:t>
            </a:r>
            <a:r>
              <a:rPr lang="pl-PL" dirty="0" err="1">
                <a:latin typeface="Courier"/>
                <a:cs typeface="Courier"/>
              </a:rPr>
              <a:t>ra</a:t>
            </a:r>
            <a:r>
              <a:rPr lang="pl-PL" dirty="0">
                <a:latin typeface="Courier"/>
                <a:cs typeface="Courier"/>
              </a:rPr>
              <a:t>,  </a:t>
            </a:r>
            <a:r>
              <a:rPr lang="pl-PL" dirty="0" smtClean="0">
                <a:latin typeface="Courier"/>
                <a:cs typeface="Courier"/>
              </a:rPr>
              <a:t> 0</a:t>
            </a:r>
            <a:r>
              <a:rPr lang="pl-PL" dirty="0">
                <a:latin typeface="Courier"/>
                <a:cs typeface="Courier"/>
              </a:rPr>
              <a:t>(</a:t>
            </a:r>
            <a:r>
              <a:rPr lang="pl-PL" dirty="0" err="1">
                <a:latin typeface="Courier"/>
                <a:cs typeface="Courier"/>
              </a:rPr>
              <a:t>sp</a:t>
            </a:r>
            <a:r>
              <a:rPr lang="pl-PL" dirty="0">
                <a:latin typeface="Courier"/>
                <a:cs typeface="Courier"/>
              </a:rPr>
              <a:t>)</a:t>
            </a:r>
            <a:endParaRPr lang="pl-PL" dirty="0" smtClean="0">
              <a:latin typeface="Courier"/>
              <a:cs typeface="Courier"/>
            </a:endParaRPr>
          </a:p>
          <a:p>
            <a:r>
              <a:rPr lang="pl-PL" dirty="0">
                <a:latin typeface="Courier"/>
                <a:cs typeface="Courier"/>
              </a:rPr>
              <a:t> </a:t>
            </a:r>
            <a:r>
              <a:rPr lang="pl-PL" dirty="0" smtClean="0">
                <a:latin typeface="Courier"/>
                <a:cs typeface="Courier"/>
              </a:rPr>
              <a:t>       </a:t>
            </a:r>
            <a:r>
              <a:rPr lang="pl-PL" dirty="0" err="1" smtClean="0">
                <a:latin typeface="Courier"/>
                <a:cs typeface="Courier"/>
              </a:rPr>
              <a:t>stw</a:t>
            </a:r>
            <a:r>
              <a:rPr lang="pl-PL" dirty="0" smtClean="0">
                <a:latin typeface="Courier"/>
                <a:cs typeface="Courier"/>
              </a:rPr>
              <a:t>   </a:t>
            </a:r>
            <a:r>
              <a:rPr lang="pl-PL" dirty="0">
                <a:latin typeface="Courier"/>
                <a:cs typeface="Courier"/>
              </a:rPr>
              <a:t>r1,   8(</a:t>
            </a:r>
            <a:r>
              <a:rPr lang="pl-PL" dirty="0" err="1">
                <a:latin typeface="Courier"/>
                <a:cs typeface="Courier"/>
              </a:rPr>
              <a:t>sp</a:t>
            </a:r>
            <a:r>
              <a:rPr lang="pl-PL" dirty="0">
                <a:latin typeface="Courier"/>
                <a:cs typeface="Courier"/>
              </a:rPr>
              <a:t>)</a:t>
            </a:r>
          </a:p>
          <a:p>
            <a:r>
              <a:rPr lang="pl-PL" dirty="0" smtClean="0">
                <a:latin typeface="Courier"/>
                <a:cs typeface="Courier"/>
              </a:rPr>
              <a:t>        </a:t>
            </a:r>
            <a:r>
              <a:rPr lang="pl-PL" dirty="0" err="1" smtClean="0">
                <a:latin typeface="Courier"/>
                <a:cs typeface="Courier"/>
              </a:rPr>
              <a:t>stw</a:t>
            </a:r>
            <a:r>
              <a:rPr lang="pl-PL" dirty="0" smtClean="0">
                <a:latin typeface="Courier"/>
                <a:cs typeface="Courier"/>
              </a:rPr>
              <a:t>   </a:t>
            </a:r>
            <a:r>
              <a:rPr lang="pl-PL" dirty="0">
                <a:latin typeface="Courier"/>
                <a:cs typeface="Courier"/>
              </a:rPr>
              <a:t>r2,  12(</a:t>
            </a:r>
            <a:r>
              <a:rPr lang="pl-PL" dirty="0" err="1">
                <a:latin typeface="Courier"/>
                <a:cs typeface="Courier"/>
              </a:rPr>
              <a:t>sp</a:t>
            </a:r>
            <a:r>
              <a:rPr lang="pl-PL" dirty="0">
                <a:latin typeface="Courier"/>
                <a:cs typeface="Courier"/>
              </a:rPr>
              <a:t>)</a:t>
            </a:r>
          </a:p>
          <a:p>
            <a:r>
              <a:rPr lang="pl-PL" dirty="0">
                <a:latin typeface="Courier"/>
                <a:cs typeface="Courier"/>
              </a:rPr>
              <a:t>        </a:t>
            </a:r>
            <a:r>
              <a:rPr lang="pl-PL" dirty="0" err="1">
                <a:latin typeface="Courier"/>
                <a:cs typeface="Courier"/>
              </a:rPr>
              <a:t>stw</a:t>
            </a:r>
            <a:r>
              <a:rPr lang="pl-PL" dirty="0">
                <a:latin typeface="Courier"/>
                <a:cs typeface="Courier"/>
              </a:rPr>
              <a:t>   r3,  16(</a:t>
            </a:r>
            <a:r>
              <a:rPr lang="pl-PL" dirty="0" err="1">
                <a:latin typeface="Courier"/>
                <a:cs typeface="Courier"/>
              </a:rPr>
              <a:t>sp</a:t>
            </a:r>
            <a:r>
              <a:rPr lang="pl-PL" dirty="0">
                <a:latin typeface="Courier"/>
                <a:cs typeface="Courier"/>
              </a:rPr>
              <a:t>)</a:t>
            </a:r>
          </a:p>
          <a:p>
            <a:r>
              <a:rPr lang="pl-PL" dirty="0">
                <a:latin typeface="Courier"/>
                <a:cs typeface="Courier"/>
              </a:rPr>
              <a:t>        </a:t>
            </a:r>
            <a:r>
              <a:rPr lang="pl-PL" dirty="0" err="1">
                <a:latin typeface="Courier"/>
                <a:cs typeface="Courier"/>
              </a:rPr>
              <a:t>stw</a:t>
            </a:r>
            <a:r>
              <a:rPr lang="pl-PL" dirty="0">
                <a:latin typeface="Courier"/>
                <a:cs typeface="Courier"/>
              </a:rPr>
              <a:t>   r4,  20(</a:t>
            </a:r>
            <a:r>
              <a:rPr lang="pl-PL" dirty="0" err="1">
                <a:latin typeface="Courier"/>
                <a:cs typeface="Courier"/>
              </a:rPr>
              <a:t>sp</a:t>
            </a:r>
            <a:r>
              <a:rPr lang="pl-PL" dirty="0">
                <a:latin typeface="Courier"/>
                <a:cs typeface="Courier"/>
              </a:rPr>
              <a:t>)</a:t>
            </a:r>
          </a:p>
          <a:p>
            <a:r>
              <a:rPr lang="pl-PL" dirty="0">
                <a:latin typeface="Courier"/>
                <a:cs typeface="Courier"/>
              </a:rPr>
              <a:t>        </a:t>
            </a:r>
            <a:r>
              <a:rPr lang="pl-PL" dirty="0" err="1">
                <a:latin typeface="Courier"/>
                <a:cs typeface="Courier"/>
              </a:rPr>
              <a:t>stw</a:t>
            </a:r>
            <a:r>
              <a:rPr lang="pl-PL" dirty="0">
                <a:latin typeface="Courier"/>
                <a:cs typeface="Courier"/>
              </a:rPr>
              <a:t>   r5,  24(</a:t>
            </a:r>
            <a:r>
              <a:rPr lang="pl-PL" dirty="0" err="1">
                <a:latin typeface="Courier"/>
                <a:cs typeface="Courier"/>
              </a:rPr>
              <a:t>sp</a:t>
            </a:r>
            <a:r>
              <a:rPr lang="pl-PL" dirty="0">
                <a:latin typeface="Courier"/>
                <a:cs typeface="Courier"/>
              </a:rPr>
              <a:t>)</a:t>
            </a:r>
          </a:p>
          <a:p>
            <a:r>
              <a:rPr lang="pl-PL" dirty="0">
                <a:latin typeface="Courier"/>
                <a:cs typeface="Courier"/>
              </a:rPr>
              <a:t>        </a:t>
            </a:r>
            <a:r>
              <a:rPr lang="pl-PL" dirty="0" err="1">
                <a:latin typeface="Courier"/>
                <a:cs typeface="Courier"/>
              </a:rPr>
              <a:t>stw</a:t>
            </a:r>
            <a:r>
              <a:rPr lang="pl-PL" dirty="0">
                <a:latin typeface="Courier"/>
                <a:cs typeface="Courier"/>
              </a:rPr>
              <a:t>   r6,  28(</a:t>
            </a:r>
            <a:r>
              <a:rPr lang="pl-PL" dirty="0" err="1">
                <a:latin typeface="Courier"/>
                <a:cs typeface="Courier"/>
              </a:rPr>
              <a:t>sp</a:t>
            </a:r>
            <a:r>
              <a:rPr lang="pl-PL" dirty="0">
                <a:latin typeface="Courier"/>
                <a:cs typeface="Courier"/>
              </a:rPr>
              <a:t>)</a:t>
            </a:r>
          </a:p>
          <a:p>
            <a:r>
              <a:rPr lang="pl-PL" dirty="0">
                <a:latin typeface="Courier"/>
                <a:cs typeface="Courier"/>
              </a:rPr>
              <a:t>        </a:t>
            </a:r>
            <a:r>
              <a:rPr lang="pl-PL" dirty="0" err="1">
                <a:latin typeface="Courier"/>
                <a:cs typeface="Courier"/>
              </a:rPr>
              <a:t>stw</a:t>
            </a:r>
            <a:r>
              <a:rPr lang="pl-PL" dirty="0">
                <a:latin typeface="Courier"/>
                <a:cs typeface="Courier"/>
              </a:rPr>
              <a:t>   r7,  32(</a:t>
            </a:r>
            <a:r>
              <a:rPr lang="pl-PL" dirty="0" err="1">
                <a:latin typeface="Courier"/>
                <a:cs typeface="Courier"/>
              </a:rPr>
              <a:t>sp</a:t>
            </a:r>
            <a:r>
              <a:rPr lang="pl-PL" dirty="0" smtClean="0">
                <a:latin typeface="Courier"/>
                <a:cs typeface="Courier"/>
              </a:rPr>
              <a:t>)</a:t>
            </a:r>
            <a:endParaRPr lang="pl-PL" dirty="0">
              <a:latin typeface="Courier"/>
              <a:cs typeface="Courier"/>
            </a:endParaRPr>
          </a:p>
          <a:p>
            <a:r>
              <a:rPr lang="pl-PL" dirty="0">
                <a:latin typeface="Courier"/>
                <a:cs typeface="Courier"/>
              </a:rPr>
              <a:t>        </a:t>
            </a:r>
            <a:r>
              <a:rPr lang="pl-PL" dirty="0" err="1">
                <a:latin typeface="Courier"/>
                <a:cs typeface="Courier"/>
              </a:rPr>
              <a:t>rdctl</a:t>
            </a:r>
            <a:r>
              <a:rPr lang="pl-PL" dirty="0">
                <a:latin typeface="Courier"/>
                <a:cs typeface="Courier"/>
              </a:rPr>
              <a:t> r5, </a:t>
            </a:r>
            <a:r>
              <a:rPr lang="pl-PL" dirty="0" err="1" smtClean="0">
                <a:latin typeface="Courier"/>
                <a:cs typeface="Courier"/>
              </a:rPr>
              <a:t>estatus</a:t>
            </a:r>
            <a:endParaRPr lang="pl-PL" dirty="0">
              <a:latin typeface="Courier"/>
              <a:cs typeface="Courier"/>
            </a:endParaRPr>
          </a:p>
          <a:p>
            <a:r>
              <a:rPr lang="pl-PL" dirty="0">
                <a:latin typeface="Courier"/>
                <a:cs typeface="Courier"/>
              </a:rPr>
              <a:t>        </a:t>
            </a:r>
            <a:r>
              <a:rPr lang="pl-PL" dirty="0" err="1">
                <a:latin typeface="Courier"/>
                <a:cs typeface="Courier"/>
              </a:rPr>
              <a:t>stw</a:t>
            </a:r>
            <a:r>
              <a:rPr lang="pl-PL" dirty="0">
                <a:latin typeface="Courier"/>
                <a:cs typeface="Courier"/>
              </a:rPr>
              <a:t>   r8,  36(</a:t>
            </a:r>
            <a:r>
              <a:rPr lang="pl-PL" dirty="0" err="1">
                <a:latin typeface="Courier"/>
                <a:cs typeface="Courier"/>
              </a:rPr>
              <a:t>sp</a:t>
            </a:r>
            <a:r>
              <a:rPr lang="pl-PL" dirty="0">
                <a:latin typeface="Courier"/>
                <a:cs typeface="Courier"/>
              </a:rPr>
              <a:t>)</a:t>
            </a:r>
          </a:p>
          <a:p>
            <a:r>
              <a:rPr lang="pl-PL" dirty="0">
                <a:latin typeface="Courier"/>
                <a:cs typeface="Courier"/>
              </a:rPr>
              <a:t>        </a:t>
            </a:r>
            <a:r>
              <a:rPr lang="pl-PL" dirty="0" err="1">
                <a:latin typeface="Courier"/>
                <a:cs typeface="Courier"/>
              </a:rPr>
              <a:t>stw</a:t>
            </a:r>
            <a:r>
              <a:rPr lang="pl-PL" dirty="0">
                <a:latin typeface="Courier"/>
                <a:cs typeface="Courier"/>
              </a:rPr>
              <a:t>   r9,  40(</a:t>
            </a:r>
            <a:r>
              <a:rPr lang="pl-PL" dirty="0" err="1">
                <a:latin typeface="Courier"/>
                <a:cs typeface="Courier"/>
              </a:rPr>
              <a:t>sp</a:t>
            </a:r>
            <a:r>
              <a:rPr lang="pl-PL" dirty="0">
                <a:latin typeface="Courier"/>
                <a:cs typeface="Courier"/>
              </a:rPr>
              <a:t>)</a:t>
            </a:r>
          </a:p>
          <a:p>
            <a:r>
              <a:rPr lang="pl-PL" dirty="0">
                <a:latin typeface="Courier"/>
                <a:cs typeface="Courier"/>
              </a:rPr>
              <a:t>        </a:t>
            </a:r>
            <a:r>
              <a:rPr lang="pl-PL" dirty="0" err="1">
                <a:latin typeface="Courier"/>
                <a:cs typeface="Courier"/>
              </a:rPr>
              <a:t>stw</a:t>
            </a:r>
            <a:r>
              <a:rPr lang="pl-PL" dirty="0">
                <a:latin typeface="Courier"/>
                <a:cs typeface="Courier"/>
              </a:rPr>
              <a:t>   r10, 44(</a:t>
            </a:r>
            <a:r>
              <a:rPr lang="pl-PL" dirty="0" err="1">
                <a:latin typeface="Courier"/>
                <a:cs typeface="Courier"/>
              </a:rPr>
              <a:t>sp</a:t>
            </a:r>
            <a:r>
              <a:rPr lang="pl-PL" dirty="0">
                <a:latin typeface="Courier"/>
                <a:cs typeface="Courier"/>
              </a:rPr>
              <a:t>)</a:t>
            </a:r>
          </a:p>
          <a:p>
            <a:r>
              <a:rPr lang="pl-PL" dirty="0">
                <a:latin typeface="Courier"/>
                <a:cs typeface="Courier"/>
              </a:rPr>
              <a:t>        </a:t>
            </a:r>
            <a:r>
              <a:rPr lang="pl-PL" dirty="0" err="1">
                <a:latin typeface="Courier"/>
                <a:cs typeface="Courier"/>
              </a:rPr>
              <a:t>stw</a:t>
            </a:r>
            <a:r>
              <a:rPr lang="pl-PL" dirty="0">
                <a:latin typeface="Courier"/>
                <a:cs typeface="Courier"/>
              </a:rPr>
              <a:t>   r11, 48(</a:t>
            </a:r>
            <a:r>
              <a:rPr lang="pl-PL" dirty="0" err="1">
                <a:latin typeface="Courier"/>
                <a:cs typeface="Courier"/>
              </a:rPr>
              <a:t>sp</a:t>
            </a:r>
            <a:r>
              <a:rPr lang="pl-PL" dirty="0">
                <a:latin typeface="Courier"/>
                <a:cs typeface="Courier"/>
              </a:rPr>
              <a:t>)</a:t>
            </a:r>
          </a:p>
          <a:p>
            <a:r>
              <a:rPr lang="pl-PL" dirty="0">
                <a:latin typeface="Courier"/>
                <a:cs typeface="Courier"/>
              </a:rPr>
              <a:t>        </a:t>
            </a:r>
            <a:r>
              <a:rPr lang="pl-PL" dirty="0" err="1">
                <a:latin typeface="Courier"/>
                <a:cs typeface="Courier"/>
              </a:rPr>
              <a:t>stw</a:t>
            </a:r>
            <a:r>
              <a:rPr lang="pl-PL" dirty="0">
                <a:latin typeface="Courier"/>
                <a:cs typeface="Courier"/>
              </a:rPr>
              <a:t>   r12, 52(</a:t>
            </a:r>
            <a:r>
              <a:rPr lang="pl-PL" dirty="0" err="1">
                <a:latin typeface="Courier"/>
                <a:cs typeface="Courier"/>
              </a:rPr>
              <a:t>sp</a:t>
            </a:r>
            <a:r>
              <a:rPr lang="pl-PL" dirty="0">
                <a:latin typeface="Courier"/>
                <a:cs typeface="Courier"/>
              </a:rPr>
              <a:t>)</a:t>
            </a:r>
          </a:p>
          <a:p>
            <a:r>
              <a:rPr lang="pl-PL" dirty="0">
                <a:latin typeface="Courier"/>
                <a:cs typeface="Courier"/>
              </a:rPr>
              <a:t>        </a:t>
            </a:r>
            <a:r>
              <a:rPr lang="pl-PL" dirty="0" err="1">
                <a:latin typeface="Courier"/>
                <a:cs typeface="Courier"/>
              </a:rPr>
              <a:t>stw</a:t>
            </a:r>
            <a:r>
              <a:rPr lang="pl-PL" dirty="0">
                <a:latin typeface="Courier"/>
                <a:cs typeface="Courier"/>
              </a:rPr>
              <a:t>   r13, 56(</a:t>
            </a:r>
            <a:r>
              <a:rPr lang="pl-PL" dirty="0" err="1">
                <a:latin typeface="Courier"/>
                <a:cs typeface="Courier"/>
              </a:rPr>
              <a:t>sp</a:t>
            </a:r>
            <a:r>
              <a:rPr lang="pl-PL" dirty="0">
                <a:latin typeface="Courier"/>
                <a:cs typeface="Courier"/>
              </a:rPr>
              <a:t>)</a:t>
            </a:r>
          </a:p>
          <a:p>
            <a:r>
              <a:rPr lang="pl-PL" dirty="0">
                <a:latin typeface="Courier"/>
                <a:cs typeface="Courier"/>
              </a:rPr>
              <a:t>        </a:t>
            </a:r>
            <a:r>
              <a:rPr lang="pl-PL" dirty="0" err="1">
                <a:latin typeface="Courier"/>
                <a:cs typeface="Courier"/>
              </a:rPr>
              <a:t>stw</a:t>
            </a:r>
            <a:r>
              <a:rPr lang="pl-PL" dirty="0">
                <a:latin typeface="Courier"/>
                <a:cs typeface="Courier"/>
              </a:rPr>
              <a:t>   r14, 60(</a:t>
            </a:r>
            <a:r>
              <a:rPr lang="pl-PL" dirty="0" err="1">
                <a:latin typeface="Courier"/>
                <a:cs typeface="Courier"/>
              </a:rPr>
              <a:t>sp</a:t>
            </a:r>
            <a:r>
              <a:rPr lang="pl-PL" dirty="0">
                <a:latin typeface="Courier"/>
                <a:cs typeface="Courier"/>
              </a:rPr>
              <a:t>)</a:t>
            </a:r>
          </a:p>
          <a:p>
            <a:r>
              <a:rPr lang="pl-PL" dirty="0">
                <a:latin typeface="Courier"/>
                <a:cs typeface="Courier"/>
              </a:rPr>
              <a:t>        </a:t>
            </a:r>
            <a:r>
              <a:rPr lang="pl-PL" dirty="0" err="1">
                <a:latin typeface="Courier"/>
                <a:cs typeface="Courier"/>
              </a:rPr>
              <a:t>stw</a:t>
            </a:r>
            <a:r>
              <a:rPr lang="pl-PL" dirty="0">
                <a:latin typeface="Courier"/>
                <a:cs typeface="Courier"/>
              </a:rPr>
              <a:t>   r15, 64(</a:t>
            </a:r>
            <a:r>
              <a:rPr lang="pl-PL" dirty="0" err="1">
                <a:latin typeface="Courier"/>
                <a:cs typeface="Courier"/>
              </a:rPr>
              <a:t>sp</a:t>
            </a:r>
            <a:r>
              <a:rPr lang="pl-PL" dirty="0" smtClean="0">
                <a:latin typeface="Courier"/>
                <a:cs typeface="Courier"/>
              </a:rPr>
              <a:t>)</a:t>
            </a:r>
          </a:p>
          <a:p>
            <a:r>
              <a:rPr lang="en-US" dirty="0" smtClean="0">
                <a:latin typeface="Courier"/>
                <a:cs typeface="Courier"/>
              </a:rPr>
              <a:t>        </a:t>
            </a:r>
            <a:r>
              <a:rPr lang="en-US" dirty="0" err="1" smtClean="0">
                <a:latin typeface="Courier"/>
                <a:cs typeface="Courier"/>
              </a:rPr>
              <a:t>stw</a:t>
            </a:r>
            <a:r>
              <a:rPr lang="en-US" dirty="0" smtClean="0">
                <a:latin typeface="Courier"/>
                <a:cs typeface="Courier"/>
              </a:rPr>
              <a:t>   </a:t>
            </a:r>
            <a:r>
              <a:rPr lang="en-US" dirty="0">
                <a:latin typeface="Courier"/>
                <a:cs typeface="Courier"/>
              </a:rPr>
              <a:t>r5,  68(</a:t>
            </a:r>
            <a:r>
              <a:rPr lang="en-US" dirty="0" err="1">
                <a:latin typeface="Courier"/>
                <a:cs typeface="Courier"/>
              </a:rPr>
              <a:t>sp</a:t>
            </a:r>
            <a:r>
              <a:rPr lang="en-US" dirty="0" smtClean="0">
                <a:latin typeface="Courier"/>
                <a:cs typeface="Courier"/>
              </a:rPr>
              <a:t>) </a:t>
            </a:r>
          </a:p>
          <a:p>
            <a:r>
              <a:rPr lang="en-US" dirty="0" smtClean="0">
                <a:latin typeface="Courier"/>
                <a:cs typeface="Courier"/>
              </a:rPr>
              <a:t>        </a:t>
            </a:r>
            <a:r>
              <a:rPr lang="en-US" dirty="0" err="1" smtClean="0">
                <a:latin typeface="Courier"/>
                <a:cs typeface="Courier"/>
              </a:rPr>
              <a:t>addi</a:t>
            </a:r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dirty="0">
                <a:latin typeface="Courier"/>
                <a:cs typeface="Courier"/>
              </a:rPr>
              <a:t>r15, </a:t>
            </a:r>
            <a:r>
              <a:rPr lang="en-US" dirty="0" err="1">
                <a:latin typeface="Courier"/>
                <a:cs typeface="Courier"/>
              </a:rPr>
              <a:t>ea</a:t>
            </a:r>
            <a:r>
              <a:rPr lang="en-US" dirty="0">
                <a:latin typeface="Courier"/>
                <a:cs typeface="Courier"/>
              </a:rPr>
              <a:t>, -</a:t>
            </a:r>
            <a:r>
              <a:rPr lang="en-US" dirty="0" smtClean="0">
                <a:latin typeface="Courier"/>
                <a:cs typeface="Courier"/>
              </a:rPr>
              <a:t>4 </a:t>
            </a:r>
          </a:p>
          <a:p>
            <a:r>
              <a:rPr lang="en-US" dirty="0" smtClean="0">
                <a:latin typeface="Courier"/>
                <a:cs typeface="Courier"/>
              </a:rPr>
              <a:t>        </a:t>
            </a:r>
            <a:r>
              <a:rPr lang="en-US" dirty="0" err="1" smtClean="0">
                <a:latin typeface="Courier"/>
                <a:cs typeface="Courier"/>
              </a:rPr>
              <a:t>stw</a:t>
            </a:r>
            <a:r>
              <a:rPr lang="en-US" dirty="0" smtClean="0">
                <a:latin typeface="Courier"/>
                <a:cs typeface="Courier"/>
              </a:rPr>
              <a:t>   </a:t>
            </a:r>
            <a:r>
              <a:rPr lang="en-US" dirty="0">
                <a:latin typeface="Courier"/>
                <a:cs typeface="Courier"/>
              </a:rPr>
              <a:t>r15,  72(</a:t>
            </a:r>
            <a:r>
              <a:rPr lang="en-US" dirty="0" err="1">
                <a:latin typeface="Courier"/>
                <a:cs typeface="Courier"/>
              </a:rPr>
              <a:t>sp</a:t>
            </a:r>
            <a:r>
              <a:rPr lang="en-US" dirty="0">
                <a:latin typeface="Courier"/>
                <a:cs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6884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2: Exception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90150" cy="4525963"/>
          </a:xfrm>
        </p:spPr>
        <p:txBody>
          <a:bodyPr/>
          <a:lstStyle/>
          <a:p>
            <a:r>
              <a:rPr lang="en-US" dirty="0" smtClean="0"/>
              <a:t>Step 5: what do you think it does?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02627" y="1287387"/>
            <a:ext cx="4113973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Courier"/>
                <a:cs typeface="Courier"/>
              </a:rPr>
              <a:t>	</a:t>
            </a:r>
            <a:r>
              <a:rPr lang="pl-PL" dirty="0" smtClean="0">
                <a:latin typeface="Courier"/>
                <a:cs typeface="Courier"/>
              </a:rPr>
              <a:t>	</a:t>
            </a:r>
            <a:r>
              <a:rPr lang="en-US" dirty="0" err="1" smtClean="0">
                <a:latin typeface="Courier"/>
                <a:cs typeface="Courier"/>
              </a:rPr>
              <a:t>ldw</a:t>
            </a:r>
            <a:r>
              <a:rPr lang="en-US" dirty="0" smtClean="0">
                <a:latin typeface="Courier"/>
                <a:cs typeface="Courier"/>
              </a:rPr>
              <a:t>   </a:t>
            </a:r>
            <a:r>
              <a:rPr lang="en-US" dirty="0">
                <a:latin typeface="Courier"/>
                <a:cs typeface="Courier"/>
              </a:rPr>
              <a:t>r5,  68(</a:t>
            </a:r>
            <a:r>
              <a:rPr lang="en-US" dirty="0" err="1">
                <a:latin typeface="Courier"/>
                <a:cs typeface="Courier"/>
              </a:rPr>
              <a:t>sp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r>
              <a:rPr lang="en-US" dirty="0" smtClean="0">
                <a:latin typeface="Courier"/>
                <a:cs typeface="Courier"/>
              </a:rPr>
              <a:t>		</a:t>
            </a:r>
            <a:r>
              <a:rPr lang="en-US" dirty="0" err="1" smtClean="0">
                <a:latin typeface="Courier"/>
                <a:cs typeface="Courier"/>
              </a:rPr>
              <a:t>ldw</a:t>
            </a:r>
            <a:r>
              <a:rPr lang="en-US" dirty="0" smtClean="0">
                <a:latin typeface="Courier"/>
                <a:cs typeface="Courier"/>
              </a:rPr>
              <a:t>   </a:t>
            </a:r>
            <a:r>
              <a:rPr lang="en-US" dirty="0" err="1">
                <a:latin typeface="Courier"/>
                <a:cs typeface="Courier"/>
              </a:rPr>
              <a:t>ea</a:t>
            </a:r>
            <a:r>
              <a:rPr lang="en-US" dirty="0">
                <a:latin typeface="Courier"/>
                <a:cs typeface="Courier"/>
              </a:rPr>
              <a:t>,  72(</a:t>
            </a:r>
            <a:r>
              <a:rPr lang="en-US" dirty="0" err="1" smtClean="0">
                <a:latin typeface="Courier"/>
                <a:cs typeface="Courier"/>
              </a:rPr>
              <a:t>sp</a:t>
            </a:r>
            <a:r>
              <a:rPr lang="en-US" dirty="0">
                <a:latin typeface="Courier"/>
                <a:cs typeface="Courier"/>
              </a:rPr>
              <a:t>)</a:t>
            </a:r>
            <a:r>
              <a:rPr lang="en-US" dirty="0" smtClean="0">
                <a:latin typeface="Courier"/>
                <a:cs typeface="Courier"/>
              </a:rPr>
              <a:t>                		</a:t>
            </a:r>
            <a:r>
              <a:rPr lang="en-US" dirty="0" err="1" smtClean="0">
                <a:latin typeface="Courier"/>
                <a:cs typeface="Courier"/>
              </a:rPr>
              <a:t>ldw</a:t>
            </a:r>
            <a:r>
              <a:rPr lang="en-US" dirty="0" smtClean="0">
                <a:latin typeface="Courier"/>
                <a:cs typeface="Courier"/>
              </a:rPr>
              <a:t>   </a:t>
            </a:r>
            <a:r>
              <a:rPr lang="en-US" dirty="0" err="1">
                <a:latin typeface="Courier"/>
                <a:cs typeface="Courier"/>
              </a:rPr>
              <a:t>ra</a:t>
            </a:r>
            <a:r>
              <a:rPr lang="en-US" dirty="0">
                <a:latin typeface="Courier"/>
                <a:cs typeface="Courier"/>
              </a:rPr>
              <a:t>,   0(</a:t>
            </a:r>
            <a:r>
              <a:rPr lang="en-US" dirty="0" err="1">
                <a:latin typeface="Courier"/>
                <a:cs typeface="Courier"/>
              </a:rPr>
              <a:t>sp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r>
              <a:rPr lang="en-US" dirty="0" smtClean="0">
                <a:latin typeface="Courier"/>
                <a:cs typeface="Courier"/>
              </a:rPr>
              <a:t>		</a:t>
            </a:r>
            <a:r>
              <a:rPr lang="en-US" dirty="0" err="1" smtClean="0">
                <a:latin typeface="Courier"/>
                <a:cs typeface="Courier"/>
              </a:rPr>
              <a:t>wrctl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estatus</a:t>
            </a:r>
            <a:r>
              <a:rPr lang="en-US" dirty="0">
                <a:latin typeface="Courier"/>
                <a:cs typeface="Courier"/>
              </a:rPr>
              <a:t>, r5</a:t>
            </a:r>
          </a:p>
          <a:p>
            <a:r>
              <a:rPr lang="en-US" dirty="0" smtClean="0">
                <a:latin typeface="Courier"/>
                <a:cs typeface="Courier"/>
              </a:rPr>
              <a:t>		</a:t>
            </a:r>
            <a:r>
              <a:rPr lang="en-US" dirty="0" err="1" smtClean="0">
                <a:latin typeface="Courier"/>
                <a:cs typeface="Courier"/>
              </a:rPr>
              <a:t>ldw</a:t>
            </a:r>
            <a:r>
              <a:rPr lang="en-US" dirty="0" smtClean="0">
                <a:latin typeface="Courier"/>
                <a:cs typeface="Courier"/>
              </a:rPr>
              <a:t>   </a:t>
            </a:r>
            <a:r>
              <a:rPr lang="en-US" dirty="0">
                <a:latin typeface="Courier"/>
                <a:cs typeface="Courier"/>
              </a:rPr>
              <a:t>r1,   8(</a:t>
            </a:r>
            <a:r>
              <a:rPr lang="en-US" dirty="0" err="1">
                <a:latin typeface="Courier"/>
                <a:cs typeface="Courier"/>
              </a:rPr>
              <a:t>sp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	</a:t>
            </a:r>
            <a:r>
              <a:rPr lang="en-US" dirty="0" err="1" smtClean="0">
                <a:latin typeface="Courier"/>
                <a:cs typeface="Courier"/>
              </a:rPr>
              <a:t>ldw</a:t>
            </a:r>
            <a:r>
              <a:rPr lang="en-US" dirty="0" smtClean="0">
                <a:latin typeface="Courier"/>
                <a:cs typeface="Courier"/>
              </a:rPr>
              <a:t>   </a:t>
            </a:r>
            <a:r>
              <a:rPr lang="en-US" dirty="0">
                <a:latin typeface="Courier"/>
                <a:cs typeface="Courier"/>
              </a:rPr>
              <a:t>r2,  12(</a:t>
            </a:r>
            <a:r>
              <a:rPr lang="en-US" dirty="0" err="1">
                <a:latin typeface="Courier"/>
                <a:cs typeface="Courier"/>
              </a:rPr>
              <a:t>sp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r>
              <a:rPr lang="en-US" dirty="0" smtClean="0">
                <a:latin typeface="Courier"/>
                <a:cs typeface="Courier"/>
              </a:rPr>
              <a:t>		</a:t>
            </a:r>
            <a:r>
              <a:rPr lang="en-US" dirty="0" err="1" smtClean="0">
                <a:latin typeface="Courier"/>
                <a:cs typeface="Courier"/>
              </a:rPr>
              <a:t>ldw</a:t>
            </a:r>
            <a:r>
              <a:rPr lang="en-US" dirty="0" smtClean="0">
                <a:latin typeface="Courier"/>
                <a:cs typeface="Courier"/>
              </a:rPr>
              <a:t>   </a:t>
            </a:r>
            <a:r>
              <a:rPr lang="en-US" dirty="0">
                <a:latin typeface="Courier"/>
                <a:cs typeface="Courier"/>
              </a:rPr>
              <a:t>r3,  16(</a:t>
            </a:r>
            <a:r>
              <a:rPr lang="en-US" dirty="0" err="1">
                <a:latin typeface="Courier"/>
                <a:cs typeface="Courier"/>
              </a:rPr>
              <a:t>sp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r>
              <a:rPr lang="en-US" dirty="0" smtClean="0">
                <a:latin typeface="Courier"/>
                <a:cs typeface="Courier"/>
              </a:rPr>
              <a:t>		</a:t>
            </a:r>
            <a:r>
              <a:rPr lang="en-US" dirty="0" err="1" smtClean="0">
                <a:latin typeface="Courier"/>
                <a:cs typeface="Courier"/>
              </a:rPr>
              <a:t>ldw</a:t>
            </a:r>
            <a:r>
              <a:rPr lang="en-US" dirty="0" smtClean="0">
                <a:latin typeface="Courier"/>
                <a:cs typeface="Courier"/>
              </a:rPr>
              <a:t>   </a:t>
            </a:r>
            <a:r>
              <a:rPr lang="en-US" dirty="0">
                <a:latin typeface="Courier"/>
                <a:cs typeface="Courier"/>
              </a:rPr>
              <a:t>r4,  20(</a:t>
            </a:r>
            <a:r>
              <a:rPr lang="en-US" dirty="0" err="1">
                <a:latin typeface="Courier"/>
                <a:cs typeface="Courier"/>
              </a:rPr>
              <a:t>sp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r>
              <a:rPr lang="en-US" dirty="0" smtClean="0">
                <a:latin typeface="Courier"/>
                <a:cs typeface="Courier"/>
              </a:rPr>
              <a:t>		</a:t>
            </a:r>
            <a:r>
              <a:rPr lang="en-US" dirty="0" err="1" smtClean="0">
                <a:latin typeface="Courier"/>
                <a:cs typeface="Courier"/>
              </a:rPr>
              <a:t>ldw</a:t>
            </a:r>
            <a:r>
              <a:rPr lang="en-US" dirty="0" smtClean="0">
                <a:latin typeface="Courier"/>
                <a:cs typeface="Courier"/>
              </a:rPr>
              <a:t>   </a:t>
            </a:r>
            <a:r>
              <a:rPr lang="en-US" dirty="0">
                <a:latin typeface="Courier"/>
                <a:cs typeface="Courier"/>
              </a:rPr>
              <a:t>r5,  24(</a:t>
            </a:r>
            <a:r>
              <a:rPr lang="en-US" dirty="0" err="1">
                <a:latin typeface="Courier"/>
                <a:cs typeface="Courier"/>
              </a:rPr>
              <a:t>sp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r>
              <a:rPr lang="en-US" dirty="0" smtClean="0">
                <a:latin typeface="Courier"/>
                <a:cs typeface="Courier"/>
              </a:rPr>
              <a:t>		</a:t>
            </a:r>
            <a:r>
              <a:rPr lang="en-US" dirty="0" err="1" smtClean="0">
                <a:latin typeface="Courier"/>
                <a:cs typeface="Courier"/>
              </a:rPr>
              <a:t>ldw</a:t>
            </a:r>
            <a:r>
              <a:rPr lang="en-US" dirty="0" smtClean="0">
                <a:latin typeface="Courier"/>
                <a:cs typeface="Courier"/>
              </a:rPr>
              <a:t>   </a:t>
            </a:r>
            <a:r>
              <a:rPr lang="en-US" dirty="0">
                <a:latin typeface="Courier"/>
                <a:cs typeface="Courier"/>
              </a:rPr>
              <a:t>r6,  28(</a:t>
            </a:r>
            <a:r>
              <a:rPr lang="en-US" dirty="0" err="1">
                <a:latin typeface="Courier"/>
                <a:cs typeface="Courier"/>
              </a:rPr>
              <a:t>sp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r>
              <a:rPr lang="en-US" dirty="0" smtClean="0">
                <a:latin typeface="Courier"/>
                <a:cs typeface="Courier"/>
              </a:rPr>
              <a:t>		</a:t>
            </a:r>
            <a:r>
              <a:rPr lang="en-US" dirty="0" err="1" smtClean="0">
                <a:latin typeface="Courier"/>
                <a:cs typeface="Courier"/>
              </a:rPr>
              <a:t>ldw</a:t>
            </a:r>
            <a:r>
              <a:rPr lang="en-US" dirty="0" smtClean="0">
                <a:latin typeface="Courier"/>
                <a:cs typeface="Courier"/>
              </a:rPr>
              <a:t>   </a:t>
            </a:r>
            <a:r>
              <a:rPr lang="en-US" dirty="0">
                <a:latin typeface="Courier"/>
                <a:cs typeface="Courier"/>
              </a:rPr>
              <a:t>r7,  32(</a:t>
            </a:r>
            <a:r>
              <a:rPr lang="en-US" dirty="0" err="1">
                <a:latin typeface="Courier"/>
                <a:cs typeface="Courier"/>
              </a:rPr>
              <a:t>sp</a:t>
            </a:r>
            <a:r>
              <a:rPr lang="en-US" dirty="0" smtClean="0">
                <a:latin typeface="Courier"/>
                <a:cs typeface="Courier"/>
              </a:rPr>
              <a:t>)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		</a:t>
            </a:r>
            <a:r>
              <a:rPr lang="en-US" dirty="0" err="1" smtClean="0">
                <a:latin typeface="Courier"/>
                <a:cs typeface="Courier"/>
              </a:rPr>
              <a:t>ldw</a:t>
            </a:r>
            <a:r>
              <a:rPr lang="en-US" dirty="0" smtClean="0">
                <a:latin typeface="Courier"/>
                <a:cs typeface="Courier"/>
              </a:rPr>
              <a:t>   </a:t>
            </a:r>
            <a:r>
              <a:rPr lang="en-US" dirty="0">
                <a:latin typeface="Courier"/>
                <a:cs typeface="Courier"/>
              </a:rPr>
              <a:t>r8,  36(</a:t>
            </a:r>
            <a:r>
              <a:rPr lang="en-US" dirty="0" err="1">
                <a:latin typeface="Courier"/>
                <a:cs typeface="Courier"/>
              </a:rPr>
              <a:t>sp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r>
              <a:rPr lang="en-US" dirty="0" smtClean="0">
                <a:latin typeface="Courier"/>
                <a:cs typeface="Courier"/>
              </a:rPr>
              <a:t>		</a:t>
            </a:r>
            <a:r>
              <a:rPr lang="en-US" dirty="0" err="1" smtClean="0">
                <a:latin typeface="Courier"/>
                <a:cs typeface="Courier"/>
              </a:rPr>
              <a:t>ldw</a:t>
            </a:r>
            <a:r>
              <a:rPr lang="en-US" dirty="0" smtClean="0">
                <a:latin typeface="Courier"/>
                <a:cs typeface="Courier"/>
              </a:rPr>
              <a:t>   </a:t>
            </a:r>
            <a:r>
              <a:rPr lang="en-US" dirty="0">
                <a:latin typeface="Courier"/>
                <a:cs typeface="Courier"/>
              </a:rPr>
              <a:t>r9,  40(</a:t>
            </a:r>
            <a:r>
              <a:rPr lang="en-US" dirty="0" err="1">
                <a:latin typeface="Courier"/>
                <a:cs typeface="Courier"/>
              </a:rPr>
              <a:t>sp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r>
              <a:rPr lang="en-US" dirty="0" smtClean="0">
                <a:latin typeface="Courier"/>
                <a:cs typeface="Courier"/>
              </a:rPr>
              <a:t>		</a:t>
            </a:r>
            <a:r>
              <a:rPr lang="en-US" dirty="0" err="1" smtClean="0">
                <a:latin typeface="Courier"/>
                <a:cs typeface="Courier"/>
              </a:rPr>
              <a:t>ldw</a:t>
            </a:r>
            <a:r>
              <a:rPr lang="en-US" dirty="0" smtClean="0">
                <a:latin typeface="Courier"/>
                <a:cs typeface="Courier"/>
              </a:rPr>
              <a:t>   </a:t>
            </a:r>
            <a:r>
              <a:rPr lang="en-US" dirty="0">
                <a:latin typeface="Courier"/>
                <a:cs typeface="Courier"/>
              </a:rPr>
              <a:t>r10, 44(</a:t>
            </a:r>
            <a:r>
              <a:rPr lang="en-US" dirty="0" err="1">
                <a:latin typeface="Courier"/>
                <a:cs typeface="Courier"/>
              </a:rPr>
              <a:t>sp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r>
              <a:rPr lang="en-US" dirty="0" smtClean="0">
                <a:latin typeface="Courier"/>
                <a:cs typeface="Courier"/>
              </a:rPr>
              <a:t>		</a:t>
            </a:r>
            <a:r>
              <a:rPr lang="en-US" dirty="0" err="1" smtClean="0">
                <a:latin typeface="Courier"/>
                <a:cs typeface="Courier"/>
              </a:rPr>
              <a:t>ldw</a:t>
            </a:r>
            <a:r>
              <a:rPr lang="en-US" dirty="0" smtClean="0">
                <a:latin typeface="Courier"/>
                <a:cs typeface="Courier"/>
              </a:rPr>
              <a:t>   </a:t>
            </a:r>
            <a:r>
              <a:rPr lang="en-US" dirty="0">
                <a:latin typeface="Courier"/>
                <a:cs typeface="Courier"/>
              </a:rPr>
              <a:t>r11, 48(</a:t>
            </a:r>
            <a:r>
              <a:rPr lang="en-US" dirty="0" err="1">
                <a:latin typeface="Courier"/>
                <a:cs typeface="Courier"/>
              </a:rPr>
              <a:t>sp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r>
              <a:rPr lang="en-US" dirty="0" smtClean="0">
                <a:latin typeface="Courier"/>
                <a:cs typeface="Courier"/>
              </a:rPr>
              <a:t>		</a:t>
            </a:r>
            <a:r>
              <a:rPr lang="en-US" dirty="0" err="1" smtClean="0">
                <a:latin typeface="Courier"/>
                <a:cs typeface="Courier"/>
              </a:rPr>
              <a:t>ldw</a:t>
            </a:r>
            <a:r>
              <a:rPr lang="en-US" dirty="0" smtClean="0">
                <a:latin typeface="Courier"/>
                <a:cs typeface="Courier"/>
              </a:rPr>
              <a:t>   </a:t>
            </a:r>
            <a:r>
              <a:rPr lang="en-US" dirty="0">
                <a:latin typeface="Courier"/>
                <a:cs typeface="Courier"/>
              </a:rPr>
              <a:t>r12, 52(</a:t>
            </a:r>
            <a:r>
              <a:rPr lang="en-US" dirty="0" err="1">
                <a:latin typeface="Courier"/>
                <a:cs typeface="Courier"/>
              </a:rPr>
              <a:t>sp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r>
              <a:rPr lang="en-US" dirty="0" smtClean="0">
                <a:latin typeface="Courier"/>
                <a:cs typeface="Courier"/>
              </a:rPr>
              <a:t>		</a:t>
            </a:r>
            <a:r>
              <a:rPr lang="en-US" dirty="0" err="1" smtClean="0">
                <a:latin typeface="Courier"/>
                <a:cs typeface="Courier"/>
              </a:rPr>
              <a:t>ldw</a:t>
            </a:r>
            <a:r>
              <a:rPr lang="en-US" dirty="0" smtClean="0">
                <a:latin typeface="Courier"/>
                <a:cs typeface="Courier"/>
              </a:rPr>
              <a:t>   </a:t>
            </a:r>
            <a:r>
              <a:rPr lang="en-US" dirty="0">
                <a:latin typeface="Courier"/>
                <a:cs typeface="Courier"/>
              </a:rPr>
              <a:t>r13, 56(</a:t>
            </a:r>
            <a:r>
              <a:rPr lang="en-US" dirty="0" err="1">
                <a:latin typeface="Courier"/>
                <a:cs typeface="Courier"/>
              </a:rPr>
              <a:t>sp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r>
              <a:rPr lang="en-US" dirty="0" smtClean="0">
                <a:latin typeface="Courier"/>
                <a:cs typeface="Courier"/>
              </a:rPr>
              <a:t>		</a:t>
            </a:r>
            <a:r>
              <a:rPr lang="en-US" dirty="0" err="1" smtClean="0">
                <a:latin typeface="Courier"/>
                <a:cs typeface="Courier"/>
              </a:rPr>
              <a:t>ldw</a:t>
            </a:r>
            <a:r>
              <a:rPr lang="en-US" dirty="0" smtClean="0">
                <a:latin typeface="Courier"/>
                <a:cs typeface="Courier"/>
              </a:rPr>
              <a:t>   </a:t>
            </a:r>
            <a:r>
              <a:rPr lang="en-US" dirty="0">
                <a:latin typeface="Courier"/>
                <a:cs typeface="Courier"/>
              </a:rPr>
              <a:t>r14, 60(</a:t>
            </a:r>
            <a:r>
              <a:rPr lang="en-US" dirty="0" err="1">
                <a:latin typeface="Courier"/>
                <a:cs typeface="Courier"/>
              </a:rPr>
              <a:t>sp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r>
              <a:rPr lang="en-US" dirty="0" smtClean="0">
                <a:latin typeface="Courier"/>
                <a:cs typeface="Courier"/>
              </a:rPr>
              <a:t>		</a:t>
            </a:r>
            <a:r>
              <a:rPr lang="en-US" dirty="0" err="1" smtClean="0">
                <a:latin typeface="Courier"/>
                <a:cs typeface="Courier"/>
              </a:rPr>
              <a:t>ldw</a:t>
            </a:r>
            <a:r>
              <a:rPr lang="en-US" dirty="0" smtClean="0">
                <a:latin typeface="Courier"/>
                <a:cs typeface="Courier"/>
              </a:rPr>
              <a:t>   </a:t>
            </a:r>
            <a:r>
              <a:rPr lang="en-US" dirty="0">
                <a:latin typeface="Courier"/>
                <a:cs typeface="Courier"/>
              </a:rPr>
              <a:t>r15, 64(</a:t>
            </a:r>
            <a:r>
              <a:rPr lang="en-US" dirty="0" err="1">
                <a:latin typeface="Courier"/>
                <a:cs typeface="Courier"/>
              </a:rPr>
              <a:t>sp</a:t>
            </a:r>
            <a:r>
              <a:rPr lang="en-US" dirty="0">
                <a:latin typeface="Courier"/>
                <a:cs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39403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2: What you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710" y="4140929"/>
            <a:ext cx="5753725" cy="2345128"/>
          </a:xfrm>
        </p:spPr>
        <p:txBody>
          <a:bodyPr>
            <a:normAutofit/>
          </a:bodyPr>
          <a:lstStyle/>
          <a:p>
            <a:r>
              <a:rPr lang="en-US" dirty="0" smtClean="0"/>
              <a:t>Where do you see a function argument (e.g., context)? </a:t>
            </a:r>
          </a:p>
          <a:p>
            <a:r>
              <a:rPr lang="en-US" dirty="0" smtClean="0"/>
              <a:t>Where do you find return value (e.g., </a:t>
            </a:r>
            <a:r>
              <a:rPr lang="en-US" dirty="0" err="1" smtClean="0"/>
              <a:t>newcontext</a:t>
            </a:r>
            <a:r>
              <a:rPr lang="en-US" dirty="0" smtClean="0"/>
              <a:t>)?	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7193164" y="1894941"/>
            <a:ext cx="1269966" cy="525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196734" y="2424339"/>
            <a:ext cx="1269966" cy="525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200304" y="2953737"/>
            <a:ext cx="1269966" cy="525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203874" y="3483135"/>
            <a:ext cx="1269966" cy="525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203874" y="4003426"/>
            <a:ext cx="1269966" cy="525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203874" y="4518187"/>
            <a:ext cx="1269966" cy="525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118441" y="1974309"/>
            <a:ext cx="4099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3"/>
            <a:endCxn id="4" idx="1"/>
          </p:cNvCxnSpPr>
          <p:nvPr/>
        </p:nvCxnSpPr>
        <p:spPr>
          <a:xfrm flipV="1">
            <a:off x="6528417" y="2157852"/>
            <a:ext cx="664747" cy="11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7200" y="1751607"/>
            <a:ext cx="50325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000" dirty="0">
                <a:latin typeface="Courier"/>
                <a:cs typeface="Courier"/>
              </a:rPr>
              <a:t>void * </a:t>
            </a:r>
            <a:r>
              <a:rPr lang="en-US" sz="2000" dirty="0" err="1">
                <a:latin typeface="Courier"/>
                <a:cs typeface="Courier"/>
              </a:rPr>
              <a:t>myscheduler</a:t>
            </a:r>
            <a:r>
              <a:rPr lang="en-US" sz="2000" dirty="0">
                <a:latin typeface="Courier"/>
                <a:cs typeface="Courier"/>
              </a:rPr>
              <a:t>( void *context) </a:t>
            </a:r>
          </a:p>
          <a:p>
            <a:pPr lvl="2"/>
            <a:r>
              <a:rPr lang="en-US" sz="2000" dirty="0" smtClean="0">
                <a:latin typeface="Courier"/>
                <a:cs typeface="Courier"/>
              </a:rPr>
              <a:t>{	…</a:t>
            </a:r>
            <a:endParaRPr lang="en-US" sz="2000" dirty="0">
              <a:latin typeface="Courier"/>
              <a:cs typeface="Courier"/>
            </a:endParaRPr>
          </a:p>
          <a:p>
            <a:pPr lvl="2"/>
            <a:r>
              <a:rPr lang="en-US" sz="2000" dirty="0" smtClean="0">
                <a:latin typeface="Courier"/>
                <a:cs typeface="Courier"/>
              </a:rPr>
              <a:t>	return </a:t>
            </a:r>
            <a:r>
              <a:rPr lang="en-US" sz="2000" dirty="0" err="1" smtClean="0">
                <a:latin typeface="Courier"/>
                <a:cs typeface="Courier"/>
              </a:rPr>
              <a:t>newcontext</a:t>
            </a:r>
            <a:r>
              <a:rPr lang="en-US" sz="2000" dirty="0" smtClean="0">
                <a:latin typeface="Courier"/>
                <a:cs typeface="Courier"/>
              </a:rPr>
              <a:t>;</a:t>
            </a:r>
          </a:p>
          <a:p>
            <a:pPr lvl="2"/>
            <a:r>
              <a:rPr lang="en-US" sz="2000" dirty="0" smtClean="0">
                <a:latin typeface="Courier"/>
                <a:cs typeface="Courier"/>
              </a:rPr>
              <a:t>}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755316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1362</TotalTime>
  <Words>341</Words>
  <Application>Microsoft Macintosh PowerPoint</Application>
  <PresentationFormat>On-screen Show (4:3)</PresentationFormat>
  <Paragraphs>71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Project 2 Help</vt:lpstr>
      <vt:lpstr>Project 2: Think about this</vt:lpstr>
      <vt:lpstr>Project 2: Think about this</vt:lpstr>
      <vt:lpstr>Project 2: What you need</vt:lpstr>
      <vt:lpstr>Project 2: Exception Handling</vt:lpstr>
      <vt:lpstr>Project 2: Exception Handling</vt:lpstr>
      <vt:lpstr>Project 2: Exception Handling</vt:lpstr>
      <vt:lpstr>Project 2: What you need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In-Line Assembly</dc:title>
  <dc:creator>Witawas Srisa-an</dc:creator>
  <cp:lastModifiedBy>Witawas Srisa-an</cp:lastModifiedBy>
  <cp:revision>16</cp:revision>
  <dcterms:created xsi:type="dcterms:W3CDTF">2012-11-05T19:27:59Z</dcterms:created>
  <dcterms:modified xsi:type="dcterms:W3CDTF">2013-10-24T13:58:38Z</dcterms:modified>
</cp:coreProperties>
</file>