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71"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3A80C-24C4-2D4C-A152-93ECCE5977AA}"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88777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A80C-24C4-2D4C-A152-93ECCE5977AA}"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16957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A80C-24C4-2D4C-A152-93ECCE5977AA}"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52126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A80C-24C4-2D4C-A152-93ECCE5977AA}"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8164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A80C-24C4-2D4C-A152-93ECCE5977AA}"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15935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3A80C-24C4-2D4C-A152-93ECCE5977AA}"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185742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3A80C-24C4-2D4C-A152-93ECCE5977AA}" type="datetimeFigureOut">
              <a:rPr lang="en-US" smtClean="0"/>
              <a:t>11/30/15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23134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3A80C-24C4-2D4C-A152-93ECCE5977AA}" type="datetimeFigureOut">
              <a:rPr lang="en-US" smtClean="0"/>
              <a:t>11/30/15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27303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A80C-24C4-2D4C-A152-93ECCE5977AA}" type="datetimeFigureOut">
              <a:rPr lang="en-US" smtClean="0"/>
              <a:t>11/30/15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419790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A80C-24C4-2D4C-A152-93ECCE5977AA}"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212947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A80C-24C4-2D4C-A152-93ECCE5977AA}"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03D8B-8193-9142-9EB0-08370A9E63F9}" type="slidenum">
              <a:rPr lang="en-US" smtClean="0"/>
              <a:t>‹#›</a:t>
            </a:fld>
            <a:endParaRPr lang="en-US"/>
          </a:p>
        </p:txBody>
      </p:sp>
    </p:spTree>
    <p:extLst>
      <p:ext uri="{BB962C8B-B14F-4D97-AF65-F5344CB8AC3E}">
        <p14:creationId xmlns:p14="http://schemas.microsoft.com/office/powerpoint/2010/main" val="3203274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3A80C-24C4-2D4C-A152-93ECCE5977AA}" type="datetimeFigureOut">
              <a:rPr lang="en-US" smtClean="0"/>
              <a:t>11/30/15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3D8B-8193-9142-9EB0-08370A9E63F9}" type="slidenum">
              <a:rPr lang="en-US" smtClean="0"/>
              <a:t>‹#›</a:t>
            </a:fld>
            <a:endParaRPr lang="en-US"/>
          </a:p>
        </p:txBody>
      </p:sp>
    </p:spTree>
    <p:extLst>
      <p:ext uri="{BB962C8B-B14F-4D97-AF65-F5344CB8AC3E}">
        <p14:creationId xmlns:p14="http://schemas.microsoft.com/office/powerpoint/2010/main" val="289493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 Creating Semaphores</a:t>
            </a:r>
            <a:endParaRPr lang="en-US" dirty="0"/>
          </a:p>
        </p:txBody>
      </p:sp>
      <p:sp>
        <p:nvSpPr>
          <p:cNvPr id="3" name="Subtitle 2"/>
          <p:cNvSpPr>
            <a:spLocks noGrp="1"/>
          </p:cNvSpPr>
          <p:nvPr>
            <p:ph type="subTitle" idx="1"/>
          </p:nvPr>
        </p:nvSpPr>
        <p:spPr/>
        <p:txBody>
          <a:bodyPr/>
          <a:lstStyle/>
          <a:p>
            <a:r>
              <a:rPr lang="en-US" dirty="0" smtClean="0"/>
              <a:t>CSCE351: OS Kernels</a:t>
            </a:r>
            <a:endParaRPr lang="en-US" dirty="0"/>
          </a:p>
        </p:txBody>
      </p:sp>
    </p:spTree>
    <p:extLst>
      <p:ext uri="{BB962C8B-B14F-4D97-AF65-F5344CB8AC3E}">
        <p14:creationId xmlns:p14="http://schemas.microsoft.com/office/powerpoint/2010/main" val="1932696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Bear and Honey Bees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a:t>
            </a:r>
            <a:r>
              <a:rPr lang="en-US" i="1" dirty="0"/>
              <a:t>10 </a:t>
            </a:r>
            <a:r>
              <a:rPr lang="en-US" dirty="0"/>
              <a:t>honeybees and a bear. They share a pot of honey. The pot is initially empty; its capacity is 30 equal-portions of honey. Each bee repeatedly gathers one portion of honey and puts it in the pot. </a:t>
            </a:r>
            <a:endParaRPr lang="en-US" dirty="0" smtClean="0"/>
          </a:p>
          <a:p>
            <a:pPr lvl="1"/>
            <a:r>
              <a:rPr lang="en-US" dirty="0" smtClean="0"/>
              <a:t>In </a:t>
            </a:r>
            <a:r>
              <a:rPr lang="en-US" dirty="0"/>
              <a:t>its life, each bee will gather 15 portions of </a:t>
            </a:r>
            <a:r>
              <a:rPr lang="en-US" dirty="0" smtClean="0"/>
              <a:t>honey before it dies. </a:t>
            </a:r>
          </a:p>
          <a:p>
            <a:pPr lvl="1"/>
            <a:r>
              <a:rPr lang="en-US" dirty="0" smtClean="0"/>
              <a:t>The </a:t>
            </a:r>
            <a:r>
              <a:rPr lang="en-US" dirty="0"/>
              <a:t>bee that fills the pot awakens the bear. </a:t>
            </a:r>
            <a:endParaRPr lang="en-US" dirty="0" smtClean="0"/>
          </a:p>
          <a:p>
            <a:pPr lvl="1"/>
            <a:r>
              <a:rPr lang="en-US" dirty="0" smtClean="0"/>
              <a:t>The </a:t>
            </a:r>
            <a:r>
              <a:rPr lang="en-US" dirty="0"/>
              <a:t>bear sleeps until the pot is full, then eats the entire pot of honey and goes back to sleep. </a:t>
            </a:r>
            <a:endParaRPr lang="en-US" dirty="0" smtClean="0"/>
          </a:p>
          <a:p>
            <a:pPr lvl="2"/>
            <a:r>
              <a:rPr lang="en-US" dirty="0" smtClean="0"/>
              <a:t>The </a:t>
            </a:r>
            <a:r>
              <a:rPr lang="en-US" dirty="0"/>
              <a:t>bear wakes up to consume the honey 5 times. </a:t>
            </a:r>
          </a:p>
        </p:txBody>
      </p:sp>
    </p:spTree>
    <p:extLst>
      <p:ext uri="{BB962C8B-B14F-4D97-AF65-F5344CB8AC3E}">
        <p14:creationId xmlns:p14="http://schemas.microsoft.com/office/powerpoint/2010/main" val="33918965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r>
              <a:rPr lang="en-US" sz="3600" dirty="0" smtClean="0"/>
              <a:t>(General Solution)</a:t>
            </a:r>
            <a:endParaRPr lang="en-US" sz="3600" dirty="0"/>
          </a:p>
        </p:txBody>
      </p:sp>
      <p:sp>
        <p:nvSpPr>
          <p:cNvPr id="4" name="Content Placeholder 2"/>
          <p:cNvSpPr txBox="1">
            <a:spLocks/>
          </p:cNvSpPr>
          <p:nvPr/>
        </p:nvSpPr>
        <p:spPr>
          <a:xfrm>
            <a:off x="4272713" y="2182313"/>
            <a:ext cx="4805147"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a:cs typeface="Courier"/>
              </a:rPr>
              <a:t>process </a:t>
            </a:r>
            <a:r>
              <a:rPr lang="en-US" dirty="0" smtClean="0">
                <a:latin typeface="Courier"/>
                <a:cs typeface="Courier"/>
              </a:rPr>
              <a:t>honeybee[I=1 to 10]</a:t>
            </a:r>
            <a:endParaRPr lang="en-US"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b="1" dirty="0" smtClean="0">
                <a:solidFill>
                  <a:srgbClr val="FF0000"/>
                </a:solidFill>
                <a:latin typeface="Courier"/>
                <a:cs typeface="Courier"/>
              </a:rPr>
              <a:t>if </a:t>
            </a:r>
            <a:r>
              <a:rPr lang="en-US" b="1" dirty="0">
                <a:solidFill>
                  <a:srgbClr val="FF0000"/>
                </a:solidFill>
                <a:latin typeface="Courier"/>
                <a:cs typeface="Courier"/>
              </a:rPr>
              <a:t>(portions == H)</a:t>
            </a:r>
          </a:p>
          <a:p>
            <a:pPr marL="0" indent="0">
              <a:buNone/>
            </a:pPr>
            <a:r>
              <a:rPr lang="en-US" b="1" dirty="0">
                <a:solidFill>
                  <a:srgbClr val="FF0000"/>
                </a:solidFill>
                <a:latin typeface="Courier"/>
                <a:cs typeface="Courier"/>
              </a:rPr>
              <a:t>			</a:t>
            </a:r>
            <a:r>
              <a:rPr lang="en-US" b="1" dirty="0" smtClean="0">
                <a:solidFill>
                  <a:srgbClr val="FF0000"/>
                </a:solidFill>
                <a:latin typeface="Courier"/>
                <a:cs typeface="Courier"/>
              </a:rPr>
              <a:t>up </a:t>
            </a:r>
            <a:r>
              <a:rPr lang="en-US" b="1" dirty="0">
                <a:solidFill>
                  <a:srgbClr val="FF0000"/>
                </a:solidFill>
                <a:latin typeface="Courier"/>
                <a:cs typeface="Courier"/>
              </a:rPr>
              <a:t>(</a:t>
            </a:r>
            <a:r>
              <a:rPr lang="en-US" b="1" dirty="0" err="1">
                <a:solidFill>
                  <a:srgbClr val="FF0000"/>
                </a:solidFill>
                <a:latin typeface="Courier"/>
                <a:cs typeface="Courier"/>
              </a:rPr>
              <a:t>pot_full</a:t>
            </a:r>
            <a:r>
              <a:rPr lang="en-US" b="1" dirty="0">
                <a:solidFill>
                  <a:srgbClr val="FF0000"/>
                </a:solidFill>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5" name="TextBox 4"/>
          <p:cNvSpPr txBox="1"/>
          <p:nvPr/>
        </p:nvSpPr>
        <p:spPr>
          <a:xfrm>
            <a:off x="73588" y="1337590"/>
            <a:ext cx="6791859" cy="1107996"/>
          </a:xfrm>
          <a:prstGeom prst="rect">
            <a:avLst/>
          </a:prstGeom>
          <a:noFill/>
        </p:spPr>
        <p:txBody>
          <a:bodyPr wrap="square" rtlCol="0">
            <a:spAutoFit/>
          </a:bodyPr>
          <a:lstStyle/>
          <a:p>
            <a:r>
              <a:rPr lang="en-US" sz="2400" dirty="0" err="1">
                <a:latin typeface="Courier"/>
                <a:cs typeface="Courier"/>
              </a:rPr>
              <a:t>sem</a:t>
            </a:r>
            <a:r>
              <a:rPr lang="en-US" sz="2400" dirty="0">
                <a:latin typeface="Courier"/>
                <a:cs typeface="Courier"/>
              </a:rPr>
              <a:t> </a:t>
            </a:r>
            <a:r>
              <a:rPr lang="en-US" sz="2400" dirty="0" err="1">
                <a:latin typeface="Courier"/>
                <a:cs typeface="Courier"/>
              </a:rPr>
              <a:t>mutex</a:t>
            </a:r>
            <a:r>
              <a:rPr lang="en-US" sz="2400" dirty="0">
                <a:latin typeface="Courier"/>
                <a:cs typeface="Courier"/>
              </a:rPr>
              <a:t> = 1, </a:t>
            </a:r>
            <a:r>
              <a:rPr lang="en-US" sz="2400" dirty="0" err="1">
                <a:latin typeface="Courier"/>
                <a:cs typeface="Courier"/>
              </a:rPr>
              <a:t>pot_full</a:t>
            </a:r>
            <a:r>
              <a:rPr lang="en-US" sz="2400" dirty="0">
                <a:latin typeface="Courier"/>
                <a:cs typeface="Courier"/>
              </a:rPr>
              <a:t> = 0;</a:t>
            </a:r>
          </a:p>
          <a:p>
            <a:r>
              <a:rPr lang="en-US" sz="2400" dirty="0" err="1">
                <a:latin typeface="Courier"/>
                <a:cs typeface="Courier"/>
              </a:rPr>
              <a:t>int</a:t>
            </a:r>
            <a:r>
              <a:rPr lang="en-US" sz="2400" dirty="0">
                <a:latin typeface="Courier"/>
                <a:cs typeface="Courier"/>
              </a:rPr>
              <a:t> portions = 0;</a:t>
            </a:r>
          </a:p>
          <a:p>
            <a:endParaRPr lang="en-US"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while (true) {</a:t>
            </a:r>
          </a:p>
          <a:p>
            <a:pPr marL="0" indent="0">
              <a:buNone/>
            </a:pPr>
            <a:r>
              <a:rPr lang="en-US" sz="2600" dirty="0">
                <a:latin typeface="Courier"/>
                <a:cs typeface="Courier"/>
              </a:rPr>
              <a:t>	</a:t>
            </a:r>
            <a:r>
              <a:rPr lang="en-US" sz="2600" dirty="0" smtClean="0">
                <a:latin typeface="Courier"/>
                <a:cs typeface="Courier"/>
              </a:rPr>
              <a:t>down</a:t>
            </a:r>
            <a:r>
              <a:rPr lang="en-US" sz="2600" dirty="0">
                <a:latin typeface="Courier"/>
                <a:cs typeface="Courier"/>
              </a:rPr>
              <a:t>(</a:t>
            </a:r>
            <a:r>
              <a:rPr lang="en-US" sz="2600" dirty="0" err="1">
                <a:latin typeface="Courier"/>
                <a:cs typeface="Courier"/>
              </a:rPr>
              <a:t>pot_full</a:t>
            </a:r>
            <a:r>
              <a:rPr lang="en-US" sz="2600" dirty="0">
                <a:latin typeface="Courier"/>
                <a:cs typeface="Courier"/>
              </a:rPr>
              <a:t>);</a:t>
            </a:r>
          </a:p>
          <a:p>
            <a:pPr marL="0" indent="0">
              <a:buNone/>
            </a:pPr>
            <a:r>
              <a:rPr lang="en-US" sz="2600" dirty="0">
                <a:latin typeface="Courier"/>
                <a:cs typeface="Courier"/>
              </a:rPr>
              <a:t>	</a:t>
            </a:r>
            <a:r>
              <a:rPr lang="en-US" sz="2600" dirty="0" err="1">
                <a:latin typeface="Courier"/>
                <a:cs typeface="Courier"/>
              </a:rPr>
              <a:t>eat_all_honey</a:t>
            </a:r>
            <a:r>
              <a:rPr lang="en-US" sz="2600" dirty="0">
                <a:latin typeface="Courier"/>
                <a:cs typeface="Courier"/>
              </a:rPr>
              <a:t>();</a:t>
            </a:r>
          </a:p>
          <a:p>
            <a:pPr marL="0" indent="0">
              <a:buNone/>
            </a:pPr>
            <a:r>
              <a:rPr lang="en-US" sz="2600" dirty="0">
                <a:latin typeface="Courier"/>
                <a:cs typeface="Courier"/>
              </a:rPr>
              <a:t>	portions = 0;</a:t>
            </a:r>
          </a:p>
          <a:p>
            <a:pPr marL="0" indent="0">
              <a:buNone/>
            </a:pPr>
            <a:r>
              <a:rPr lang="en-US" sz="2600" dirty="0">
                <a:latin typeface="Courier"/>
                <a:cs typeface="Courier"/>
              </a:rPr>
              <a:t>	</a:t>
            </a:r>
            <a:r>
              <a:rPr lang="en-US" sz="2600" b="1" dirty="0">
                <a:solidFill>
                  <a:srgbClr val="FF0000"/>
                </a:solidFill>
                <a:latin typeface="Courier"/>
                <a:cs typeface="Courier"/>
              </a:rPr>
              <a:t>up(</a:t>
            </a:r>
            <a:r>
              <a:rPr lang="en-US" sz="2600" b="1" dirty="0" err="1">
                <a:solidFill>
                  <a:srgbClr val="FF0000"/>
                </a:solidFill>
                <a:latin typeface="Courier"/>
                <a:cs typeface="Courier"/>
              </a:rPr>
              <a:t>mutex</a:t>
            </a:r>
            <a:r>
              <a:rPr lang="en-US" sz="2600" b="1" dirty="0">
                <a:solidFill>
                  <a:srgbClr val="FF0000"/>
                </a:solidFill>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Tree>
    <p:extLst>
      <p:ext uri="{BB962C8B-B14F-4D97-AF65-F5344CB8AC3E}">
        <p14:creationId xmlns:p14="http://schemas.microsoft.com/office/powerpoint/2010/main" val="1530444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5" name="TextBox 4"/>
          <p:cNvSpPr txBox="1"/>
          <p:nvPr/>
        </p:nvSpPr>
        <p:spPr>
          <a:xfrm>
            <a:off x="73588" y="1059760"/>
            <a:ext cx="6791859" cy="1107996"/>
          </a:xfrm>
          <a:prstGeom prst="rect">
            <a:avLst/>
          </a:prstGeom>
          <a:noFill/>
        </p:spPr>
        <p:txBody>
          <a:bodyPr wrap="square" rtlCol="0">
            <a:spAutoFit/>
          </a:bodyPr>
          <a:lstStyle/>
          <a:p>
            <a:r>
              <a:rPr lang="en-US" sz="2400" dirty="0" err="1" smtClean="0">
                <a:latin typeface="Courier"/>
                <a:cs typeface="Courier"/>
              </a:rPr>
              <a:t>sem</a:t>
            </a:r>
            <a:r>
              <a:rPr lang="en-US" sz="2400" dirty="0" smtClean="0">
                <a:latin typeface="Courier"/>
                <a:cs typeface="Courier"/>
              </a:rPr>
              <a:t> </a:t>
            </a:r>
            <a:r>
              <a:rPr lang="en-US" sz="2400" dirty="0" err="1" smtClean="0">
                <a:latin typeface="Courier"/>
                <a:cs typeface="Courier"/>
              </a:rPr>
              <a:t>mutex</a:t>
            </a:r>
            <a:r>
              <a:rPr lang="en-US" sz="2400" dirty="0" smtClean="0">
                <a:latin typeface="Courier"/>
                <a:cs typeface="Courier"/>
              </a:rPr>
              <a:t> = 1, </a:t>
            </a:r>
            <a:r>
              <a:rPr lang="en-US" sz="2400" dirty="0" err="1" smtClean="0">
                <a:latin typeface="Courier"/>
                <a:cs typeface="Courier"/>
              </a:rPr>
              <a:t>pot_full</a:t>
            </a:r>
            <a:r>
              <a:rPr lang="en-US" sz="2400" dirty="0" smtClean="0">
                <a:latin typeface="Courier"/>
                <a:cs typeface="Courier"/>
              </a:rPr>
              <a:t> = 0;</a:t>
            </a:r>
          </a:p>
          <a:p>
            <a:r>
              <a:rPr lang="en-US" sz="2400" dirty="0" err="1" smtClean="0">
                <a:latin typeface="Courier"/>
                <a:cs typeface="Courier"/>
              </a:rPr>
              <a:t>int</a:t>
            </a:r>
            <a:r>
              <a:rPr lang="en-US" sz="2400" dirty="0" smtClean="0">
                <a:latin typeface="Courier"/>
                <a:cs typeface="Courier"/>
              </a:rPr>
              <a:t> portions = 0;</a:t>
            </a:r>
          </a:p>
          <a:p>
            <a:endParaRPr lang="en-US"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a:t>
            </a:r>
            <a:r>
              <a:rPr lang="en-US" sz="2600" dirty="0">
                <a:solidFill>
                  <a:srgbClr val="FF0000"/>
                </a:solidFill>
                <a:latin typeface="Courier"/>
                <a:cs typeface="Courier"/>
              </a:rPr>
              <a:t>while (true) {</a:t>
            </a:r>
          </a:p>
          <a:p>
            <a:pPr marL="0" indent="0">
              <a:buNone/>
            </a:pPr>
            <a:r>
              <a:rPr lang="en-US" sz="2600" dirty="0">
                <a:latin typeface="Courier"/>
                <a:cs typeface="Courier"/>
              </a:rPr>
              <a:t>	</a:t>
            </a:r>
            <a:r>
              <a:rPr lang="en-US" sz="2600" dirty="0" smtClean="0">
                <a:latin typeface="Courier"/>
                <a:cs typeface="Courier"/>
              </a:rPr>
              <a:t>down</a:t>
            </a:r>
            <a:r>
              <a:rPr lang="en-US" sz="2600" dirty="0">
                <a:latin typeface="Courier"/>
                <a:cs typeface="Courier"/>
              </a:rPr>
              <a:t>(</a:t>
            </a:r>
            <a:r>
              <a:rPr lang="en-US" sz="2600" dirty="0" err="1">
                <a:latin typeface="Courier"/>
                <a:cs typeface="Courier"/>
              </a:rPr>
              <a:t>pot_full</a:t>
            </a:r>
            <a:r>
              <a:rPr lang="en-US" sz="2600" dirty="0">
                <a:latin typeface="Courier"/>
                <a:cs typeface="Courier"/>
              </a:rPr>
              <a:t>);</a:t>
            </a:r>
          </a:p>
          <a:p>
            <a:pPr marL="0" indent="0">
              <a:buNone/>
            </a:pPr>
            <a:r>
              <a:rPr lang="en-US" sz="2600" dirty="0">
                <a:latin typeface="Courier"/>
                <a:cs typeface="Courier"/>
              </a:rPr>
              <a:t>	</a:t>
            </a:r>
            <a:r>
              <a:rPr lang="en-US" sz="2600" dirty="0" err="1">
                <a:latin typeface="Courier"/>
                <a:cs typeface="Courier"/>
              </a:rPr>
              <a:t>eat_all_honey</a:t>
            </a:r>
            <a:r>
              <a:rPr lang="en-US" sz="2600" dirty="0">
                <a:latin typeface="Courier"/>
                <a:cs typeface="Courier"/>
              </a:rPr>
              <a:t>();</a:t>
            </a:r>
          </a:p>
          <a:p>
            <a:pPr marL="0" indent="0">
              <a:buNone/>
            </a:pPr>
            <a:r>
              <a:rPr lang="en-US" sz="2600" dirty="0">
                <a:latin typeface="Courier"/>
                <a:cs typeface="Courier"/>
              </a:rPr>
              <a:t>	portions = 0;</a:t>
            </a:r>
          </a:p>
          <a:p>
            <a:pPr marL="0" indent="0">
              <a:buNone/>
            </a:pPr>
            <a:r>
              <a:rPr lang="en-US" sz="2600" dirty="0">
                <a:latin typeface="Courier"/>
                <a:cs typeface="Courier"/>
              </a:rPr>
              <a:t>	up(</a:t>
            </a:r>
            <a:r>
              <a:rPr lang="en-US" sz="2600" dirty="0" err="1">
                <a:latin typeface="Courier"/>
                <a:cs typeface="Courier"/>
              </a:rPr>
              <a:t>mutex</a:t>
            </a:r>
            <a:r>
              <a:rPr lang="en-US" sz="2600" dirty="0">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
        <p:nvSpPr>
          <p:cNvPr id="7" name="TextBox 6"/>
          <p:cNvSpPr txBox="1"/>
          <p:nvPr/>
        </p:nvSpPr>
        <p:spPr>
          <a:xfrm>
            <a:off x="6137889" y="2368134"/>
            <a:ext cx="611841" cy="369332"/>
          </a:xfrm>
          <a:prstGeom prst="rect">
            <a:avLst/>
          </a:prstGeom>
          <a:solidFill>
            <a:srgbClr val="FFFF00"/>
          </a:solidFill>
          <a:ln>
            <a:solidFill>
              <a:srgbClr val="000000"/>
            </a:solidFill>
          </a:ln>
        </p:spPr>
        <p:txBody>
          <a:bodyPr wrap="none" rtlCol="0">
            <a:spAutoFit/>
          </a:bodyPr>
          <a:lstStyle/>
          <a:p>
            <a:r>
              <a:rPr lang="en-US" dirty="0" smtClean="0"/>
              <a:t>bear</a:t>
            </a: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9" name="TextBox 18"/>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21" name="Straight Connector 20"/>
          <p:cNvCxnSpPr>
            <a:stCxn id="7" idx="3"/>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8"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3" idx="1"/>
            <a:endCxn id="19"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9"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6" idx="0"/>
            <a:endCxn id="7" idx="1"/>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45" name="Rectangle 44"/>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46" name="Rectangle 45"/>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Tree>
    <p:extLst>
      <p:ext uri="{BB962C8B-B14F-4D97-AF65-F5344CB8AC3E}">
        <p14:creationId xmlns:p14="http://schemas.microsoft.com/office/powerpoint/2010/main" val="32345877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5" name="TextBox 4"/>
          <p:cNvSpPr txBox="1"/>
          <p:nvPr/>
        </p:nvSpPr>
        <p:spPr>
          <a:xfrm>
            <a:off x="73588" y="1059760"/>
            <a:ext cx="6791859" cy="1107996"/>
          </a:xfrm>
          <a:prstGeom prst="rect">
            <a:avLst/>
          </a:prstGeom>
          <a:noFill/>
        </p:spPr>
        <p:txBody>
          <a:bodyPr wrap="square" rtlCol="0">
            <a:spAutoFit/>
          </a:bodyPr>
          <a:lstStyle/>
          <a:p>
            <a:r>
              <a:rPr lang="en-US" sz="2400" dirty="0" err="1" smtClean="0">
                <a:latin typeface="Courier"/>
                <a:cs typeface="Courier"/>
              </a:rPr>
              <a:t>sem</a:t>
            </a:r>
            <a:r>
              <a:rPr lang="en-US" sz="2400" dirty="0" smtClean="0">
                <a:latin typeface="Courier"/>
                <a:cs typeface="Courier"/>
              </a:rPr>
              <a:t> </a:t>
            </a:r>
            <a:r>
              <a:rPr lang="en-US" sz="2400" dirty="0" err="1" smtClean="0">
                <a:latin typeface="Courier"/>
                <a:cs typeface="Courier"/>
              </a:rPr>
              <a:t>mutex</a:t>
            </a:r>
            <a:r>
              <a:rPr lang="en-US" sz="2400" dirty="0" smtClean="0">
                <a:latin typeface="Courier"/>
                <a:cs typeface="Courier"/>
              </a:rPr>
              <a:t> = 1, </a:t>
            </a:r>
            <a:r>
              <a:rPr lang="en-US" sz="2400" dirty="0" err="1" smtClean="0">
                <a:latin typeface="Courier"/>
                <a:cs typeface="Courier"/>
              </a:rPr>
              <a:t>pot_full</a:t>
            </a:r>
            <a:r>
              <a:rPr lang="en-US" sz="2400" dirty="0" smtClean="0">
                <a:latin typeface="Courier"/>
                <a:cs typeface="Courier"/>
              </a:rPr>
              <a:t> = 0;</a:t>
            </a:r>
          </a:p>
          <a:p>
            <a:r>
              <a:rPr lang="en-US" sz="2400" dirty="0" err="1" smtClean="0">
                <a:latin typeface="Courier"/>
                <a:cs typeface="Courier"/>
              </a:rPr>
              <a:t>int</a:t>
            </a:r>
            <a:r>
              <a:rPr lang="en-US" sz="2400" dirty="0" smtClean="0">
                <a:latin typeface="Courier"/>
                <a:cs typeface="Courier"/>
              </a:rPr>
              <a:t> portions = 0;</a:t>
            </a:r>
          </a:p>
          <a:p>
            <a:endParaRPr lang="en-US"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while (true) {</a:t>
            </a:r>
          </a:p>
          <a:p>
            <a:pPr marL="0" indent="0">
              <a:buNone/>
            </a:pPr>
            <a:r>
              <a:rPr lang="en-US" sz="2600" dirty="0">
                <a:latin typeface="Courier"/>
                <a:cs typeface="Courier"/>
              </a:rPr>
              <a:t>	</a:t>
            </a:r>
            <a:r>
              <a:rPr lang="en-US" sz="2600" dirty="0" smtClean="0">
                <a:solidFill>
                  <a:srgbClr val="FF0000"/>
                </a:solidFill>
                <a:latin typeface="Courier"/>
                <a:cs typeface="Courier"/>
              </a:rPr>
              <a:t>down</a:t>
            </a:r>
            <a:r>
              <a:rPr lang="en-US" sz="2600" dirty="0">
                <a:solidFill>
                  <a:srgbClr val="FF0000"/>
                </a:solidFill>
                <a:latin typeface="Courier"/>
                <a:cs typeface="Courier"/>
              </a:rPr>
              <a:t>(</a:t>
            </a:r>
            <a:r>
              <a:rPr lang="en-US" sz="2600" dirty="0" err="1">
                <a:solidFill>
                  <a:srgbClr val="FF0000"/>
                </a:solidFill>
                <a:latin typeface="Courier"/>
                <a:cs typeface="Courier"/>
              </a:rPr>
              <a:t>pot_full</a:t>
            </a:r>
            <a:r>
              <a:rPr lang="en-US" sz="2600" dirty="0">
                <a:solidFill>
                  <a:srgbClr val="FF0000"/>
                </a:solidFill>
                <a:latin typeface="Courier"/>
                <a:cs typeface="Courier"/>
              </a:rPr>
              <a:t>);</a:t>
            </a:r>
          </a:p>
          <a:p>
            <a:pPr marL="0" indent="0">
              <a:buNone/>
            </a:pPr>
            <a:r>
              <a:rPr lang="en-US" sz="2600" dirty="0">
                <a:latin typeface="Courier"/>
                <a:cs typeface="Courier"/>
              </a:rPr>
              <a:t>	</a:t>
            </a:r>
            <a:r>
              <a:rPr lang="en-US" sz="2600" dirty="0" err="1">
                <a:latin typeface="Courier"/>
                <a:cs typeface="Courier"/>
              </a:rPr>
              <a:t>eat_all_honey</a:t>
            </a:r>
            <a:r>
              <a:rPr lang="en-US" sz="2600" dirty="0">
                <a:latin typeface="Courier"/>
                <a:cs typeface="Courier"/>
              </a:rPr>
              <a:t>();</a:t>
            </a:r>
          </a:p>
          <a:p>
            <a:pPr marL="0" indent="0">
              <a:buNone/>
            </a:pPr>
            <a:r>
              <a:rPr lang="en-US" sz="2600" dirty="0">
                <a:latin typeface="Courier"/>
                <a:cs typeface="Courier"/>
              </a:rPr>
              <a:t>	portions = 0;</a:t>
            </a:r>
          </a:p>
          <a:p>
            <a:pPr marL="0" indent="0">
              <a:buNone/>
            </a:pPr>
            <a:r>
              <a:rPr lang="en-US" sz="2600" dirty="0">
                <a:latin typeface="Courier"/>
                <a:cs typeface="Courier"/>
              </a:rPr>
              <a:t>	up(</a:t>
            </a:r>
            <a:r>
              <a:rPr lang="en-US" sz="2600" dirty="0" err="1">
                <a:latin typeface="Courier"/>
                <a:cs typeface="Courier"/>
              </a:rPr>
              <a:t>mutex</a:t>
            </a:r>
            <a:r>
              <a:rPr lang="en-US" sz="2600" dirty="0">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
        <p:nvSpPr>
          <p:cNvPr id="7" name="TextBox 6"/>
          <p:cNvSpPr txBox="1"/>
          <p:nvPr/>
        </p:nvSpPr>
        <p:spPr>
          <a:xfrm>
            <a:off x="6137889" y="2368134"/>
            <a:ext cx="611841" cy="369332"/>
          </a:xfrm>
          <a:prstGeom prst="rect">
            <a:avLst/>
          </a:prstGeom>
          <a:solidFill>
            <a:srgbClr val="FFFF00"/>
          </a:solidFill>
          <a:ln>
            <a:solidFill>
              <a:srgbClr val="000000"/>
            </a:solidFill>
          </a:ln>
        </p:spPr>
        <p:txBody>
          <a:bodyPr wrap="none" rtlCol="0">
            <a:spAutoFit/>
          </a:bodyPr>
          <a:lstStyle/>
          <a:p>
            <a:r>
              <a:rPr lang="en-US" dirty="0" smtClean="0"/>
              <a:t>bear</a:t>
            </a: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9" name="TextBox 18"/>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21" name="Straight Connector 20"/>
          <p:cNvCxnSpPr>
            <a:stCxn id="7" idx="3"/>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8"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3" idx="1"/>
            <a:endCxn id="19"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9"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6" idx="0"/>
            <a:endCxn id="7" idx="1"/>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4" name="Rectangle 33"/>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Tree>
    <p:extLst>
      <p:ext uri="{BB962C8B-B14F-4D97-AF65-F5344CB8AC3E}">
        <p14:creationId xmlns:p14="http://schemas.microsoft.com/office/powerpoint/2010/main" val="117468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26815E-6 -8.89507E-7 L -0.09413 0.48645 " pathEditMode="relative" rAng="0" ptsTypes="AA">
                                      <p:cBhvr>
                                        <p:cTn id="6" dur="2000" fill="hold"/>
                                        <p:tgtEl>
                                          <p:spTgt spid="7"/>
                                        </p:tgtEl>
                                        <p:attrNameLst>
                                          <p:attrName>ppt_x</p:attrName>
                                          <p:attrName>ppt_y</p:attrName>
                                        </p:attrNameLst>
                                      </p:cBhvr>
                                      <p:rCtr x="-4706" y="243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a:t>
            </a:r>
            <a:r>
              <a:rPr lang="en-US" dirty="0">
                <a:solidFill>
                  <a:srgbClr val="FF0000"/>
                </a:solidFill>
                <a:latin typeface="Courier"/>
                <a:cs typeface="Courier"/>
              </a:rPr>
              <a:t>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39021687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solidFill>
                  <a:srgbClr val="FF0000"/>
                </a:solidFill>
                <a:latin typeface="Courier"/>
                <a:cs typeface="Courier"/>
              </a:rPr>
              <a:t>collect_honey</a:t>
            </a:r>
            <a:r>
              <a:rPr lang="en-US" dirty="0">
                <a:solidFill>
                  <a:srgbClr val="FF0000"/>
                </a:solidFill>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12711652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a:t>
            </a:r>
            <a:r>
              <a:rPr lang="en-US" dirty="0">
                <a:solidFill>
                  <a:srgbClr val="FF0000"/>
                </a:solidFill>
                <a:latin typeface="Courier"/>
                <a:cs typeface="Courier"/>
              </a:rPr>
              <a:t>down(</a:t>
            </a:r>
            <a:r>
              <a:rPr lang="en-US" dirty="0" err="1">
                <a:solidFill>
                  <a:srgbClr val="FF0000"/>
                </a:solidFill>
                <a:latin typeface="Courier"/>
                <a:cs typeface="Courier"/>
              </a:rPr>
              <a:t>mutex</a:t>
            </a:r>
            <a:r>
              <a:rPr lang="en-US" dirty="0">
                <a:solidFill>
                  <a:srgbClr val="FF0000"/>
                </a:solidFill>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12711652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solidFill>
                  <a:srgbClr val="FF0000"/>
                </a:solidFill>
                <a:latin typeface="Courier"/>
                <a:cs typeface="Courier"/>
              </a:rPr>
              <a:t>fill_pot</a:t>
            </a:r>
            <a:r>
              <a:rPr lang="en-US" dirty="0">
                <a:solidFill>
                  <a:srgbClr val="FF0000"/>
                </a:solidFill>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12711652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solidFill>
                  <a:srgbClr val="FF0000"/>
                </a:solidFill>
                <a:latin typeface="Courier"/>
                <a:cs typeface="Courier"/>
              </a:rPr>
              <a:t>portion</a:t>
            </a:r>
            <a:r>
              <a:rPr lang="en-US" dirty="0">
                <a:solidFill>
                  <a:srgbClr val="FF0000"/>
                </a:solidFill>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else</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1</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39663011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FF0000"/>
                </a:solidFill>
                <a:latin typeface="Courier"/>
                <a:cs typeface="Courier"/>
              </a:rPr>
              <a:t>else</a:t>
            </a:r>
            <a:endParaRPr lang="en-US" dirty="0">
              <a:solidFill>
                <a:srgbClr val="FF0000"/>
              </a:solidFill>
              <a:latin typeface="Courier"/>
              <a:cs typeface="Courier"/>
            </a:endParaRPr>
          </a:p>
          <a:p>
            <a:pPr marL="0" indent="0">
              <a:buNone/>
            </a:pPr>
            <a:r>
              <a:rPr lang="en-US" dirty="0">
                <a:solidFill>
                  <a:srgbClr val="FF0000"/>
                </a:solidFill>
                <a:latin typeface="Courier"/>
                <a:cs typeface="Courier"/>
              </a:rPr>
              <a:t>			</a:t>
            </a:r>
            <a:r>
              <a:rPr lang="en-US" dirty="0" smtClean="0">
                <a:solidFill>
                  <a:srgbClr val="FF0000"/>
                </a:solidFill>
                <a:latin typeface="Courier"/>
                <a:cs typeface="Courier"/>
              </a:rPr>
              <a:t>up </a:t>
            </a:r>
            <a:r>
              <a:rPr lang="en-US" dirty="0">
                <a:solidFill>
                  <a:srgbClr val="FF0000"/>
                </a:solidFill>
                <a:latin typeface="Courier"/>
                <a:cs typeface="Courier"/>
              </a:rPr>
              <a:t>(</a:t>
            </a:r>
            <a:r>
              <a:rPr lang="en-US" dirty="0" err="1">
                <a:solidFill>
                  <a:srgbClr val="FF0000"/>
                </a:solidFill>
                <a:latin typeface="Courier"/>
                <a:cs typeface="Courier"/>
              </a:rPr>
              <a:t>mutex</a:t>
            </a:r>
            <a:r>
              <a:rPr lang="en-US" dirty="0">
                <a:solidFill>
                  <a:srgbClr val="FF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1</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39663011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smtClean="0"/>
              <a:t>I have provided </a:t>
            </a:r>
            <a:r>
              <a:rPr lang="en-US" dirty="0" smtClean="0"/>
              <a:t>a zip file that has a working implementation of the scheduler (project 2) and basic function prototype for semaphores</a:t>
            </a:r>
          </a:p>
          <a:p>
            <a:pPr lvl="1"/>
            <a:r>
              <a:rPr lang="en-US" dirty="0" smtClean="0"/>
              <a:t>You can use this resource even if you second project works</a:t>
            </a:r>
          </a:p>
          <a:p>
            <a:pPr lvl="1"/>
            <a:r>
              <a:rPr lang="en-US" dirty="0" smtClean="0"/>
              <a:t>No penalty for using this </a:t>
            </a:r>
            <a:r>
              <a:rPr lang="en-US" dirty="0" smtClean="0"/>
              <a:t>resource</a:t>
            </a:r>
            <a:endParaRPr lang="en-US" dirty="0" smtClean="0"/>
          </a:p>
        </p:txBody>
      </p:sp>
    </p:spTree>
    <p:extLst>
      <p:ext uri="{BB962C8B-B14F-4D97-AF65-F5344CB8AC3E}">
        <p14:creationId xmlns:p14="http://schemas.microsoft.com/office/powerpoint/2010/main" val="159963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2</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9180154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3</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26833181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4</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26961151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5</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4958815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29</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
        <p:nvSpPr>
          <p:cNvPr id="3" name="TextBox 2"/>
          <p:cNvSpPr txBox="1"/>
          <p:nvPr/>
        </p:nvSpPr>
        <p:spPr>
          <a:xfrm>
            <a:off x="5533998" y="1891862"/>
            <a:ext cx="1685528" cy="369332"/>
          </a:xfrm>
          <a:prstGeom prst="rect">
            <a:avLst/>
          </a:prstGeom>
          <a:solidFill>
            <a:schemeClr val="accent1">
              <a:lumMod val="60000"/>
              <a:lumOff val="40000"/>
            </a:schemeClr>
          </a:solidFill>
          <a:ln>
            <a:solidFill>
              <a:srgbClr val="000000"/>
            </a:solidFill>
          </a:ln>
        </p:spPr>
        <p:txBody>
          <a:bodyPr wrap="none" rtlCol="0">
            <a:spAutoFit/>
          </a:bodyPr>
          <a:lstStyle/>
          <a:p>
            <a:r>
              <a:rPr lang="en-US" dirty="0" smtClean="0"/>
              <a:t>FAST FORWARD</a:t>
            </a:r>
            <a:endParaRPr lang="en-US" dirty="0"/>
          </a:p>
        </p:txBody>
      </p:sp>
    </p:spTree>
    <p:extLst>
      <p:ext uri="{BB962C8B-B14F-4D97-AF65-F5344CB8AC3E}">
        <p14:creationId xmlns:p14="http://schemas.microsoft.com/office/powerpoint/2010/main" val="498182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solidFill>
                  <a:srgbClr val="FF0000"/>
                </a:solidFill>
                <a:latin typeface="Courier"/>
                <a:cs typeface="Courier"/>
              </a:rPr>
              <a:t>portion</a:t>
            </a:r>
            <a:r>
              <a:rPr lang="en-US" dirty="0">
                <a:solidFill>
                  <a:srgbClr val="FF0000"/>
                </a:solidFill>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dirty="0" smtClean="0">
                <a:solidFill>
                  <a:srgbClr val="000000"/>
                </a:solidFill>
                <a:latin typeface="Courier"/>
                <a:cs typeface="Courier"/>
              </a:rPr>
              <a:t>up </a:t>
            </a:r>
            <a:r>
              <a:rPr lang="en-US" dirty="0">
                <a:solidFill>
                  <a:srgbClr val="000000"/>
                </a:solidFill>
                <a:latin typeface="Courier"/>
                <a:cs typeface="Courier"/>
              </a:rPr>
              <a:t>(</a:t>
            </a:r>
            <a:r>
              <a:rPr lang="en-US" dirty="0" err="1">
                <a:solidFill>
                  <a:srgbClr val="000000"/>
                </a:solidFill>
                <a:latin typeface="Courier"/>
                <a:cs typeface="Courier"/>
              </a:rPr>
              <a:t>mutex</a:t>
            </a:r>
            <a:r>
              <a:rPr lang="en-US"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30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27402340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while (true) {</a:t>
            </a:r>
          </a:p>
          <a:p>
            <a:pPr marL="0" indent="0">
              <a:buNone/>
            </a:pPr>
            <a:r>
              <a:rPr lang="en-US" dirty="0">
                <a:latin typeface="Courier"/>
                <a:cs typeface="Courier"/>
              </a:rPr>
              <a:t>		</a:t>
            </a:r>
            <a:r>
              <a:rPr lang="en-US" dirty="0" err="1">
                <a:latin typeface="Courier"/>
                <a:cs typeface="Courier"/>
              </a:rPr>
              <a:t>collect_honey</a:t>
            </a:r>
            <a:r>
              <a:rPr lang="en-US" dirty="0">
                <a:latin typeface="Courier"/>
                <a:cs typeface="Courier"/>
              </a:rPr>
              <a:t>();</a:t>
            </a:r>
          </a:p>
          <a:p>
            <a:pPr marL="0" indent="0">
              <a:buNone/>
            </a:pPr>
            <a:r>
              <a:rPr lang="en-US" dirty="0">
                <a:latin typeface="Courier"/>
                <a:cs typeface="Courier"/>
              </a:rPr>
              <a:t>		down(</a:t>
            </a:r>
            <a:r>
              <a:rPr lang="en-US" dirty="0" err="1">
                <a:latin typeface="Courier"/>
                <a:cs typeface="Courier"/>
              </a:rPr>
              <a:t>mutex</a:t>
            </a:r>
            <a:r>
              <a:rPr lang="en-US" dirty="0">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solidFill>
                  <a:srgbClr val="FF0000"/>
                </a:solidFill>
                <a:latin typeface="Courier"/>
                <a:cs typeface="Courier"/>
              </a:rPr>
              <a:t>if </a:t>
            </a:r>
            <a:r>
              <a:rPr lang="en-US" dirty="0">
                <a:solidFill>
                  <a:srgbClr val="FF0000"/>
                </a:solidFill>
                <a:latin typeface="Courier"/>
                <a:cs typeface="Courier"/>
              </a:rPr>
              <a:t>(portions == H)</a:t>
            </a:r>
          </a:p>
          <a:p>
            <a:pPr marL="0" indent="0">
              <a:buNone/>
            </a:pPr>
            <a:r>
              <a:rPr lang="en-US" dirty="0">
                <a:solidFill>
                  <a:srgbClr val="FF0000"/>
                </a:solidFill>
                <a:latin typeface="Courier"/>
                <a:cs typeface="Courier"/>
              </a:rPr>
              <a:t>			</a:t>
            </a:r>
            <a:r>
              <a:rPr lang="en-US" dirty="0" smtClean="0">
                <a:solidFill>
                  <a:srgbClr val="FF0000"/>
                </a:solidFill>
                <a:latin typeface="Courier"/>
                <a:cs typeface="Courier"/>
              </a:rPr>
              <a:t>up </a:t>
            </a:r>
            <a:r>
              <a:rPr lang="en-US" dirty="0">
                <a:solidFill>
                  <a:srgbClr val="FF0000"/>
                </a:solidFill>
                <a:latin typeface="Courier"/>
                <a:cs typeface="Courier"/>
              </a:rPr>
              <a:t>(</a:t>
            </a:r>
            <a:r>
              <a:rPr lang="en-US" dirty="0" err="1">
                <a:solidFill>
                  <a:srgbClr val="FF0000"/>
                </a:solidFill>
                <a:latin typeface="Courier"/>
                <a:cs typeface="Courier"/>
              </a:rPr>
              <a:t>pot_full</a:t>
            </a:r>
            <a:r>
              <a:rPr lang="en-US" dirty="0">
                <a:solidFill>
                  <a:srgbClr val="FF0000"/>
                </a:solidFill>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b="1" u="sng" dirty="0" smtClean="0">
                <a:solidFill>
                  <a:srgbClr val="000000"/>
                </a:solidFill>
                <a:latin typeface="Courier"/>
                <a:cs typeface="Courier"/>
              </a:rPr>
              <a:t>up </a:t>
            </a:r>
            <a:r>
              <a:rPr lang="en-US" b="1" u="sng" dirty="0">
                <a:solidFill>
                  <a:srgbClr val="000000"/>
                </a:solidFill>
                <a:latin typeface="Courier"/>
                <a:cs typeface="Courier"/>
              </a:rPr>
              <a:t>(</a:t>
            </a:r>
            <a:r>
              <a:rPr lang="en-US" b="1" u="sng" dirty="0" err="1">
                <a:solidFill>
                  <a:srgbClr val="000000"/>
                </a:solidFill>
                <a:latin typeface="Courier"/>
                <a:cs typeface="Courier"/>
              </a:rPr>
              <a:t>mutex</a:t>
            </a:r>
            <a:r>
              <a:rPr lang="en-US" b="1" u="sng" dirty="0">
                <a:solidFill>
                  <a:srgbClr val="000000"/>
                </a:solidFill>
                <a:latin typeface="Courier"/>
                <a:cs typeface="Courier"/>
              </a:rPr>
              <a:t>);</a:t>
            </a:r>
          </a:p>
          <a:p>
            <a:pPr marL="0" indent="0">
              <a:buNone/>
            </a:pPr>
            <a:r>
              <a:rPr lang="en-US" dirty="0">
                <a:latin typeface="Courier"/>
                <a:cs typeface="Courier"/>
              </a:rPr>
              <a:t>	</a:t>
            </a:r>
            <a:r>
              <a:rPr lang="en-US" dirty="0" smtClean="0">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30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5267033" y="5703145"/>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380826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796E-6 -1.45471E-6 L 0.09708 -0.4883 " pathEditMode="relative" rAng="0" ptsTypes="AA">
                                      <p:cBhvr>
                                        <p:cTn id="6" dur="2000" fill="hold"/>
                                        <p:tgtEl>
                                          <p:spTgt spid="36"/>
                                        </p:tgtEl>
                                        <p:attrNameLst>
                                          <p:attrName>ppt_x</p:attrName>
                                          <p:attrName>ppt_y</p:attrName>
                                        </p:attrNameLst>
                                      </p:cBhvr>
                                      <p:rCtr x="4845" y="-244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4" name="Content Placeholder 2"/>
          <p:cNvSpPr txBox="1">
            <a:spLocks/>
          </p:cNvSpPr>
          <p:nvPr/>
        </p:nvSpPr>
        <p:spPr>
          <a:xfrm>
            <a:off x="113272" y="2182313"/>
            <a:ext cx="4027163" cy="4525963"/>
          </a:xfrm>
          <a:prstGeom prst="rect">
            <a:avLst/>
          </a:prstGeom>
          <a:solidFill>
            <a:schemeClr val="bg1">
              <a:lumMod val="85000"/>
            </a:schemeClr>
          </a:solidFill>
          <a:ln>
            <a:solidFill>
              <a:schemeClr val="tx1"/>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100" dirty="0">
                <a:latin typeface="Courier"/>
                <a:cs typeface="Courier"/>
              </a:rPr>
              <a:t>process </a:t>
            </a:r>
            <a:r>
              <a:rPr lang="en-US" sz="3100" dirty="0" smtClean="0">
                <a:latin typeface="Courier"/>
                <a:cs typeface="Courier"/>
              </a:rPr>
              <a:t>honeybee</a:t>
            </a:r>
            <a:r>
              <a:rPr lang="en-US" sz="2600" dirty="0" smtClean="0">
                <a:latin typeface="Courier"/>
                <a:cs typeface="Courier"/>
              </a:rPr>
              <a:t>[I=1 to 10]</a:t>
            </a:r>
            <a:endParaRPr lang="en-US" sz="2600" dirty="0">
              <a:latin typeface="Courier"/>
              <a:cs typeface="Courier"/>
            </a:endParaRPr>
          </a:p>
          <a:p>
            <a:pPr marL="0" indent="0">
              <a:buNone/>
            </a:pPr>
            <a:r>
              <a:rPr lang="en-US" dirty="0">
                <a:latin typeface="Courier"/>
                <a:cs typeface="Courier"/>
              </a:rPr>
              <a:t>	</a:t>
            </a:r>
            <a:r>
              <a:rPr lang="en-US" dirty="0">
                <a:solidFill>
                  <a:srgbClr val="FF0000"/>
                </a:solidFill>
                <a:latin typeface="Courier"/>
                <a:cs typeface="Courier"/>
              </a:rPr>
              <a:t>while (true) {</a:t>
            </a:r>
          </a:p>
          <a:p>
            <a:pPr marL="0" indent="0">
              <a:buNone/>
            </a:pPr>
            <a:r>
              <a:rPr lang="en-US" dirty="0">
                <a:solidFill>
                  <a:srgbClr val="FF0000"/>
                </a:solidFill>
                <a:latin typeface="Courier"/>
                <a:cs typeface="Courier"/>
              </a:rPr>
              <a:t>		</a:t>
            </a:r>
            <a:r>
              <a:rPr lang="en-US" dirty="0" err="1">
                <a:solidFill>
                  <a:srgbClr val="FF0000"/>
                </a:solidFill>
                <a:latin typeface="Courier"/>
                <a:cs typeface="Courier"/>
              </a:rPr>
              <a:t>collect_honey</a:t>
            </a:r>
            <a:r>
              <a:rPr lang="en-US" dirty="0">
                <a:solidFill>
                  <a:srgbClr val="FF0000"/>
                </a:solidFill>
                <a:latin typeface="Courier"/>
                <a:cs typeface="Courier"/>
              </a:rPr>
              <a:t>();</a:t>
            </a:r>
          </a:p>
          <a:p>
            <a:pPr marL="0" indent="0">
              <a:buNone/>
            </a:pPr>
            <a:r>
              <a:rPr lang="en-US" dirty="0">
                <a:solidFill>
                  <a:srgbClr val="FF0000"/>
                </a:solidFill>
                <a:latin typeface="Courier"/>
                <a:cs typeface="Courier"/>
              </a:rPr>
              <a:t>		down(</a:t>
            </a:r>
            <a:r>
              <a:rPr lang="en-US" dirty="0" err="1">
                <a:solidFill>
                  <a:srgbClr val="FF0000"/>
                </a:solidFill>
                <a:latin typeface="Courier"/>
                <a:cs typeface="Courier"/>
              </a:rPr>
              <a:t>mutex</a:t>
            </a:r>
            <a:r>
              <a:rPr lang="en-US" dirty="0">
                <a:solidFill>
                  <a:srgbClr val="FF0000"/>
                </a:solidFill>
                <a:latin typeface="Courier"/>
                <a:cs typeface="Courier"/>
              </a:rPr>
              <a:t>);</a:t>
            </a:r>
          </a:p>
          <a:p>
            <a:pPr marL="0" indent="0">
              <a:buNone/>
            </a:pPr>
            <a:r>
              <a:rPr lang="en-US" dirty="0">
                <a:latin typeface="Courier"/>
                <a:cs typeface="Courier"/>
              </a:rPr>
              <a:t>		</a:t>
            </a:r>
            <a:r>
              <a:rPr lang="en-US" dirty="0" err="1" smtClean="0">
                <a:latin typeface="Courier"/>
                <a:cs typeface="Courier"/>
              </a:rPr>
              <a:t>fill_pot</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portion</a:t>
            </a:r>
            <a:r>
              <a:rPr lang="en-US" dirty="0">
                <a:latin typeface="Courier"/>
                <a:cs typeface="Courier"/>
              </a:rPr>
              <a:t>++;</a:t>
            </a:r>
          </a:p>
          <a:p>
            <a:pPr marL="0" indent="0">
              <a:buNone/>
            </a:pPr>
            <a:r>
              <a:rPr lang="en-US" dirty="0">
                <a:latin typeface="Courier"/>
                <a:cs typeface="Courier"/>
              </a:rPr>
              <a:t>		</a:t>
            </a:r>
            <a:r>
              <a:rPr lang="en-US" dirty="0" smtClean="0">
                <a:latin typeface="Courier"/>
                <a:cs typeface="Courier"/>
              </a:rPr>
              <a:t>if </a:t>
            </a:r>
            <a:r>
              <a:rPr lang="en-US" dirty="0">
                <a:latin typeface="Courier"/>
                <a:cs typeface="Courier"/>
              </a:rPr>
              <a:t>(portions == H)</a:t>
            </a:r>
          </a:p>
          <a:p>
            <a:pPr marL="0" indent="0">
              <a:buNone/>
            </a:pPr>
            <a:r>
              <a:rPr lang="en-US" dirty="0">
                <a:latin typeface="Courier"/>
                <a:cs typeface="Courier"/>
              </a:rPr>
              <a:t>			</a:t>
            </a:r>
            <a:r>
              <a:rPr lang="en-US" dirty="0" smtClean="0">
                <a:latin typeface="Courier"/>
                <a:cs typeface="Courier"/>
              </a:rPr>
              <a:t>up </a:t>
            </a:r>
            <a:r>
              <a:rPr lang="en-US" dirty="0">
                <a:latin typeface="Courier"/>
                <a:cs typeface="Courier"/>
              </a:rPr>
              <a:t>(</a:t>
            </a:r>
            <a:r>
              <a:rPr lang="en-US" dirty="0" err="1">
                <a:latin typeface="Courier"/>
                <a:cs typeface="Courier"/>
              </a:rPr>
              <a:t>pot_full</a:t>
            </a:r>
            <a:r>
              <a:rPr lang="en-US" dirty="0">
                <a:latin typeface="Courier"/>
                <a:cs typeface="Courier"/>
              </a:rPr>
              <a:t>);</a:t>
            </a:r>
          </a:p>
          <a:p>
            <a:pPr marL="0" indent="0">
              <a:buNone/>
            </a:pPr>
            <a:r>
              <a:rPr lang="en-US" dirty="0">
                <a:latin typeface="Courier"/>
                <a:cs typeface="Courier"/>
              </a:rPr>
              <a:t>		</a:t>
            </a:r>
            <a:r>
              <a:rPr lang="en-US" dirty="0" smtClean="0">
                <a:solidFill>
                  <a:srgbClr val="000000"/>
                </a:solidFill>
                <a:latin typeface="Courier"/>
                <a:cs typeface="Courier"/>
              </a:rPr>
              <a:t>else</a:t>
            </a:r>
            <a:endParaRPr lang="en-US" dirty="0">
              <a:solidFill>
                <a:srgbClr val="000000"/>
              </a:solidFill>
              <a:latin typeface="Courier"/>
              <a:cs typeface="Courier"/>
            </a:endParaRPr>
          </a:p>
          <a:p>
            <a:pPr marL="0" indent="0">
              <a:buNone/>
            </a:pPr>
            <a:r>
              <a:rPr lang="en-US" dirty="0">
                <a:solidFill>
                  <a:srgbClr val="000000"/>
                </a:solidFill>
                <a:latin typeface="Courier"/>
                <a:cs typeface="Courier"/>
              </a:rPr>
              <a:t>			</a:t>
            </a:r>
            <a:r>
              <a:rPr lang="en-US" b="1" u="sng" dirty="0" smtClean="0">
                <a:solidFill>
                  <a:srgbClr val="000000"/>
                </a:solidFill>
                <a:latin typeface="Courier"/>
                <a:cs typeface="Courier"/>
              </a:rPr>
              <a:t>up </a:t>
            </a:r>
            <a:r>
              <a:rPr lang="en-US" b="1" u="sng" dirty="0">
                <a:solidFill>
                  <a:srgbClr val="000000"/>
                </a:solidFill>
                <a:latin typeface="Courier"/>
                <a:cs typeface="Courier"/>
              </a:rPr>
              <a:t>(</a:t>
            </a:r>
            <a:r>
              <a:rPr lang="en-US" b="1" u="sng" dirty="0" err="1">
                <a:solidFill>
                  <a:srgbClr val="000000"/>
                </a:solidFill>
                <a:latin typeface="Courier"/>
                <a:cs typeface="Courier"/>
              </a:rPr>
              <a:t>mutex</a:t>
            </a:r>
            <a:r>
              <a:rPr lang="en-US" b="1" u="sng" dirty="0">
                <a:solidFill>
                  <a:srgbClr val="000000"/>
                </a:solidFill>
                <a:latin typeface="Courier"/>
                <a:cs typeface="Courier"/>
              </a:rPr>
              <a:t>);</a:t>
            </a:r>
          </a:p>
          <a:p>
            <a:pPr marL="0" indent="0">
              <a:buNone/>
            </a:pPr>
            <a:r>
              <a:rPr lang="en-US" dirty="0">
                <a:latin typeface="Courier"/>
                <a:cs typeface="Courier"/>
              </a:rPr>
              <a:t>	</a:t>
            </a:r>
            <a:r>
              <a:rPr lang="en-US" dirty="0" smtClean="0">
                <a:solidFill>
                  <a:srgbClr val="FF0000"/>
                </a:solidFill>
                <a:latin typeface="Courier"/>
                <a:cs typeface="Courier"/>
              </a:rPr>
              <a:t>}</a:t>
            </a:r>
          </a:p>
          <a:p>
            <a:pPr marL="0" indent="0">
              <a:buNone/>
            </a:pPr>
            <a:r>
              <a:rPr lang="en-US" dirty="0">
                <a:latin typeface="Courier"/>
                <a:cs typeface="Courier"/>
              </a:rPr>
              <a:t>}</a:t>
            </a:r>
          </a:p>
          <a:p>
            <a:pPr marL="0" indent="0">
              <a:buFont typeface="Arial"/>
              <a:buNone/>
            </a:pP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rgbClr val="C3D69B"/>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6" name="TextBox 15"/>
          <p:cNvSpPr txBox="1"/>
          <p:nvPr/>
        </p:nvSpPr>
        <p:spPr>
          <a:xfrm>
            <a:off x="5377540" y="2753627"/>
            <a:ext cx="535648" cy="369332"/>
          </a:xfrm>
          <a:prstGeom prst="rect">
            <a:avLst/>
          </a:prstGeom>
          <a:solidFill>
            <a:srgbClr val="FFFF00"/>
          </a:solidFill>
          <a:ln>
            <a:solidFill>
              <a:srgbClr val="000000"/>
            </a:solidFill>
          </a:ln>
        </p:spPr>
        <p:txBody>
          <a:bodyPr wrap="none" rtlCol="0">
            <a:spAutoFit/>
          </a:bodyPr>
          <a:lstStyle/>
          <a:p>
            <a:r>
              <a:rPr lang="en-US" dirty="0" smtClean="0"/>
              <a:t>bee</a:t>
            </a:r>
            <a:endParaRPr lang="en-US" dirty="0"/>
          </a:p>
        </p:txBody>
      </p:sp>
      <p:sp>
        <p:nvSpPr>
          <p:cNvPr id="17" name="TextBox 16"/>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19" name="Straight Connector 18"/>
          <p:cNvCxnSpPr>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2"/>
            <a:endCxn id="17"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1"/>
            <a:endCxn id="18"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0"/>
            <a:endCxn id="15" idx="2"/>
          </p:cNvCxnSpPr>
          <p:nvPr/>
        </p:nvCxnSpPr>
        <p:spPr>
          <a:xfrm flipV="1">
            <a:off x="4614121" y="3580234"/>
            <a:ext cx="6336" cy="684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5" idx="0"/>
            <a:endCxn id="16" idx="1"/>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30</a:t>
            </a:r>
            <a:endParaRPr lang="en-US" dirty="0">
              <a:solidFill>
                <a:srgbClr val="000000"/>
              </a:solidFill>
            </a:endParaRPr>
          </a:p>
        </p:txBody>
      </p:sp>
      <p:sp>
        <p:nvSpPr>
          <p:cNvPr id="32" name="Rectangle 31"/>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3" name="Rectangle 32"/>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6" name="TextBox 35"/>
          <p:cNvSpPr txBox="1"/>
          <p:nvPr/>
        </p:nvSpPr>
        <p:spPr>
          <a:xfrm>
            <a:off x="6137889" y="2368134"/>
            <a:ext cx="611841"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bear</a:t>
            </a:r>
            <a:endParaRPr lang="en-US" dirty="0"/>
          </a:p>
        </p:txBody>
      </p:sp>
    </p:spTree>
    <p:extLst>
      <p:ext uri="{BB962C8B-B14F-4D97-AF65-F5344CB8AC3E}">
        <p14:creationId xmlns:p14="http://schemas.microsoft.com/office/powerpoint/2010/main" val="348415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5294E-6 2.08478E-8 L -0.01181 0.50591 " pathEditMode="relative" rAng="0" ptsTypes="AA">
                                      <p:cBhvr>
                                        <p:cTn id="6" dur="2000" fill="hold"/>
                                        <p:tgtEl>
                                          <p:spTgt spid="16"/>
                                        </p:tgtEl>
                                        <p:attrNameLst>
                                          <p:attrName>ppt_x</p:attrName>
                                          <p:attrName>ppt_y</p:attrName>
                                        </p:attrNameLst>
                                      </p:cBhvr>
                                      <p:rCtr x="-590" y="252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while (true) {</a:t>
            </a:r>
          </a:p>
          <a:p>
            <a:pPr marL="0" indent="0">
              <a:buNone/>
            </a:pPr>
            <a:r>
              <a:rPr lang="en-US" sz="2600" dirty="0">
                <a:latin typeface="Courier"/>
                <a:cs typeface="Courier"/>
              </a:rPr>
              <a:t>	</a:t>
            </a:r>
            <a:r>
              <a:rPr lang="en-US" sz="2600" dirty="0" smtClean="0">
                <a:latin typeface="Courier"/>
                <a:cs typeface="Courier"/>
              </a:rPr>
              <a:t>down</a:t>
            </a:r>
            <a:r>
              <a:rPr lang="en-US" sz="2600" dirty="0">
                <a:latin typeface="Courier"/>
                <a:cs typeface="Courier"/>
              </a:rPr>
              <a:t>(</a:t>
            </a:r>
            <a:r>
              <a:rPr lang="en-US" sz="2600" dirty="0" err="1">
                <a:latin typeface="Courier"/>
                <a:cs typeface="Courier"/>
              </a:rPr>
              <a:t>pot_full</a:t>
            </a:r>
            <a:r>
              <a:rPr lang="en-US" sz="2600" dirty="0">
                <a:latin typeface="Courier"/>
                <a:cs typeface="Courier"/>
              </a:rPr>
              <a:t>);</a:t>
            </a:r>
          </a:p>
          <a:p>
            <a:pPr marL="0" indent="0">
              <a:buNone/>
            </a:pPr>
            <a:r>
              <a:rPr lang="en-US" sz="2600" dirty="0">
                <a:latin typeface="Courier"/>
                <a:cs typeface="Courier"/>
              </a:rPr>
              <a:t>	</a:t>
            </a:r>
            <a:r>
              <a:rPr lang="en-US" sz="2600" dirty="0" err="1">
                <a:solidFill>
                  <a:srgbClr val="FF0000"/>
                </a:solidFill>
                <a:latin typeface="Courier"/>
                <a:cs typeface="Courier"/>
              </a:rPr>
              <a:t>eat_all_honey</a:t>
            </a:r>
            <a:r>
              <a:rPr lang="en-US" sz="2600" dirty="0">
                <a:solidFill>
                  <a:srgbClr val="FF0000"/>
                </a:solidFill>
                <a:latin typeface="Courier"/>
                <a:cs typeface="Courier"/>
              </a:rPr>
              <a:t>();</a:t>
            </a:r>
          </a:p>
          <a:p>
            <a:pPr marL="0" indent="0">
              <a:buNone/>
            </a:pPr>
            <a:r>
              <a:rPr lang="en-US" sz="2600" dirty="0">
                <a:latin typeface="Courier"/>
                <a:cs typeface="Courier"/>
              </a:rPr>
              <a:t>	portions = 0;</a:t>
            </a:r>
          </a:p>
          <a:p>
            <a:pPr marL="0" indent="0">
              <a:buNone/>
            </a:pPr>
            <a:r>
              <a:rPr lang="en-US" sz="2600" dirty="0">
                <a:latin typeface="Courier"/>
                <a:cs typeface="Courier"/>
              </a:rPr>
              <a:t>	up(</a:t>
            </a:r>
            <a:r>
              <a:rPr lang="en-US" sz="2600" dirty="0" err="1">
                <a:latin typeface="Courier"/>
                <a:cs typeface="Courier"/>
              </a:rPr>
              <a:t>mutex</a:t>
            </a:r>
            <a:r>
              <a:rPr lang="en-US" sz="2600" dirty="0">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
        <p:nvSpPr>
          <p:cNvPr id="7" name="TextBox 6"/>
          <p:cNvSpPr txBox="1"/>
          <p:nvPr/>
        </p:nvSpPr>
        <p:spPr>
          <a:xfrm>
            <a:off x="6137889" y="2368134"/>
            <a:ext cx="611841" cy="369332"/>
          </a:xfrm>
          <a:prstGeom prst="rect">
            <a:avLst/>
          </a:prstGeom>
          <a:solidFill>
            <a:srgbClr val="FFFF00"/>
          </a:solidFill>
          <a:ln>
            <a:solidFill>
              <a:srgbClr val="000000"/>
            </a:solidFill>
          </a:ln>
        </p:spPr>
        <p:txBody>
          <a:bodyPr wrap="none" rtlCol="0">
            <a:spAutoFit/>
          </a:bodyPr>
          <a:lstStyle/>
          <a:p>
            <a:r>
              <a:rPr lang="en-US" dirty="0" smtClean="0"/>
              <a:t>bear</a:t>
            </a: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4" name="TextBox 13"/>
          <p:cNvSpPr txBox="1"/>
          <p:nvPr/>
        </p:nvSpPr>
        <p:spPr>
          <a:xfrm>
            <a:off x="4352633" y="372914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9" name="TextBox 18"/>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21" name="Straight Connector 20"/>
          <p:cNvCxnSpPr>
            <a:stCxn id="7" idx="3"/>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8"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3" idx="1"/>
            <a:endCxn id="19"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9" idx="0"/>
            <a:endCxn id="14" idx="2"/>
          </p:cNvCxnSpPr>
          <p:nvPr/>
        </p:nvCxnSpPr>
        <p:spPr>
          <a:xfrm flipV="1">
            <a:off x="4614121" y="4098472"/>
            <a:ext cx="6336"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4" idx="0"/>
            <a:endCxn id="15" idx="2"/>
          </p:cNvCxnSpPr>
          <p:nvPr/>
        </p:nvCxnSpPr>
        <p:spPr>
          <a:xfrm flipV="1">
            <a:off x="4620457" y="3580234"/>
            <a:ext cx="0" cy="148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0"/>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7" idx="1"/>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30</a:t>
            </a:r>
            <a:endParaRPr lang="en-US" dirty="0">
              <a:solidFill>
                <a:srgbClr val="000000"/>
              </a:solidFill>
            </a:endParaRPr>
          </a:p>
        </p:txBody>
      </p:sp>
      <p:sp>
        <p:nvSpPr>
          <p:cNvPr id="30" name="Rectangle 29"/>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2" name="Rectangle 31"/>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4" name="TextBox 33"/>
          <p:cNvSpPr txBox="1"/>
          <p:nvPr/>
        </p:nvSpPr>
        <p:spPr>
          <a:xfrm>
            <a:off x="5267033" y="619951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Tree>
    <p:extLst>
      <p:ext uri="{BB962C8B-B14F-4D97-AF65-F5344CB8AC3E}">
        <p14:creationId xmlns:p14="http://schemas.microsoft.com/office/powerpoint/2010/main" val="1174683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while (true) {</a:t>
            </a:r>
          </a:p>
          <a:p>
            <a:pPr marL="0" indent="0">
              <a:buNone/>
            </a:pPr>
            <a:r>
              <a:rPr lang="en-US" sz="2600" dirty="0">
                <a:latin typeface="Courier"/>
                <a:cs typeface="Courier"/>
              </a:rPr>
              <a:t>	</a:t>
            </a:r>
            <a:r>
              <a:rPr lang="en-US" sz="2600" dirty="0" smtClean="0">
                <a:latin typeface="Courier"/>
                <a:cs typeface="Courier"/>
              </a:rPr>
              <a:t>down</a:t>
            </a:r>
            <a:r>
              <a:rPr lang="en-US" sz="2600" dirty="0">
                <a:latin typeface="Courier"/>
                <a:cs typeface="Courier"/>
              </a:rPr>
              <a:t>(</a:t>
            </a:r>
            <a:r>
              <a:rPr lang="en-US" sz="2600" dirty="0" err="1">
                <a:latin typeface="Courier"/>
                <a:cs typeface="Courier"/>
              </a:rPr>
              <a:t>pot_full</a:t>
            </a:r>
            <a:r>
              <a:rPr lang="en-US" sz="2600" dirty="0">
                <a:latin typeface="Courier"/>
                <a:cs typeface="Courier"/>
              </a:rPr>
              <a:t>);</a:t>
            </a:r>
          </a:p>
          <a:p>
            <a:pPr marL="0" indent="0">
              <a:buNone/>
            </a:pPr>
            <a:r>
              <a:rPr lang="en-US" sz="2600" dirty="0">
                <a:latin typeface="Courier"/>
                <a:cs typeface="Courier"/>
              </a:rPr>
              <a:t>	</a:t>
            </a:r>
            <a:r>
              <a:rPr lang="en-US" sz="2600" dirty="0" err="1">
                <a:latin typeface="Courier"/>
                <a:cs typeface="Courier"/>
              </a:rPr>
              <a:t>eat_all_honey</a:t>
            </a:r>
            <a:r>
              <a:rPr lang="en-US" sz="2600" dirty="0">
                <a:latin typeface="Courier"/>
                <a:cs typeface="Courier"/>
              </a:rPr>
              <a:t>();</a:t>
            </a:r>
          </a:p>
          <a:p>
            <a:pPr marL="0" indent="0">
              <a:buNone/>
            </a:pPr>
            <a:r>
              <a:rPr lang="en-US" sz="2600" dirty="0">
                <a:latin typeface="Courier"/>
                <a:cs typeface="Courier"/>
              </a:rPr>
              <a:t>	</a:t>
            </a:r>
            <a:r>
              <a:rPr lang="en-US" sz="2600" dirty="0">
                <a:solidFill>
                  <a:srgbClr val="FF0000"/>
                </a:solidFill>
                <a:latin typeface="Courier"/>
                <a:cs typeface="Courier"/>
              </a:rPr>
              <a:t>portions = 0;</a:t>
            </a:r>
          </a:p>
          <a:p>
            <a:pPr marL="0" indent="0">
              <a:buNone/>
            </a:pPr>
            <a:r>
              <a:rPr lang="en-US" sz="2600" dirty="0">
                <a:latin typeface="Courier"/>
                <a:cs typeface="Courier"/>
              </a:rPr>
              <a:t>	up(</a:t>
            </a:r>
            <a:r>
              <a:rPr lang="en-US" sz="2600" dirty="0" err="1">
                <a:latin typeface="Courier"/>
                <a:cs typeface="Courier"/>
              </a:rPr>
              <a:t>mutex</a:t>
            </a:r>
            <a:r>
              <a:rPr lang="en-US" sz="2600" dirty="0">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
        <p:nvSpPr>
          <p:cNvPr id="7" name="TextBox 6"/>
          <p:cNvSpPr txBox="1"/>
          <p:nvPr/>
        </p:nvSpPr>
        <p:spPr>
          <a:xfrm>
            <a:off x="6137889" y="2368134"/>
            <a:ext cx="611841" cy="369332"/>
          </a:xfrm>
          <a:prstGeom prst="rect">
            <a:avLst/>
          </a:prstGeom>
          <a:solidFill>
            <a:srgbClr val="FFFF00"/>
          </a:solidFill>
          <a:ln>
            <a:solidFill>
              <a:srgbClr val="000000"/>
            </a:solidFill>
          </a:ln>
        </p:spPr>
        <p:txBody>
          <a:bodyPr wrap="none" rtlCol="0">
            <a:spAutoFit/>
          </a:bodyPr>
          <a:lstStyle/>
          <a:p>
            <a:r>
              <a:rPr lang="en-US" dirty="0" smtClean="0"/>
              <a:t>bear</a:t>
            </a: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4" name="TextBox 13"/>
          <p:cNvSpPr txBox="1"/>
          <p:nvPr/>
        </p:nvSpPr>
        <p:spPr>
          <a:xfrm>
            <a:off x="4352633" y="372914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9" name="TextBox 18"/>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21" name="Straight Connector 20"/>
          <p:cNvCxnSpPr>
            <a:stCxn id="7" idx="3"/>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8"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3" idx="1"/>
            <a:endCxn id="19"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9" idx="0"/>
            <a:endCxn id="14" idx="2"/>
          </p:cNvCxnSpPr>
          <p:nvPr/>
        </p:nvCxnSpPr>
        <p:spPr>
          <a:xfrm flipV="1">
            <a:off x="4614121" y="4098472"/>
            <a:ext cx="6336"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4" idx="0"/>
            <a:endCxn id="15" idx="2"/>
          </p:cNvCxnSpPr>
          <p:nvPr/>
        </p:nvCxnSpPr>
        <p:spPr>
          <a:xfrm flipV="1">
            <a:off x="4620457" y="3580234"/>
            <a:ext cx="0" cy="148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0"/>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7" idx="1"/>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0" name="Rectangle 29"/>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2" name="Rectangle 31"/>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4" name="TextBox 33"/>
          <p:cNvSpPr txBox="1"/>
          <p:nvPr/>
        </p:nvSpPr>
        <p:spPr>
          <a:xfrm>
            <a:off x="5267033" y="619951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Tree>
    <p:extLst>
      <p:ext uri="{BB962C8B-B14F-4D97-AF65-F5344CB8AC3E}">
        <p14:creationId xmlns:p14="http://schemas.microsoft.com/office/powerpoint/2010/main" val="17128755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You need </a:t>
            </a:r>
            <a:r>
              <a:rPr lang="en-US" dirty="0" smtClean="0"/>
              <a:t>1 bear </a:t>
            </a:r>
            <a:r>
              <a:rPr lang="en-US" dirty="0" smtClean="0"/>
              <a:t>and </a:t>
            </a:r>
            <a:r>
              <a:rPr lang="en-US" dirty="0" smtClean="0"/>
              <a:t>10 honey bees </a:t>
            </a:r>
            <a:r>
              <a:rPr lang="en-US" dirty="0" smtClean="0"/>
              <a:t>threads</a:t>
            </a:r>
          </a:p>
          <a:p>
            <a:r>
              <a:rPr lang="en-US" dirty="0" smtClean="0"/>
              <a:t>You should have the following states:</a:t>
            </a:r>
          </a:p>
          <a:p>
            <a:pPr lvl="1"/>
            <a:r>
              <a:rPr lang="en-US" dirty="0" smtClean="0"/>
              <a:t>New</a:t>
            </a:r>
          </a:p>
          <a:p>
            <a:pPr lvl="1"/>
            <a:r>
              <a:rPr lang="en-US" dirty="0" smtClean="0"/>
              <a:t>Ready</a:t>
            </a:r>
          </a:p>
          <a:p>
            <a:pPr lvl="1"/>
            <a:r>
              <a:rPr lang="en-US" dirty="0" smtClean="0"/>
              <a:t>Running</a:t>
            </a:r>
          </a:p>
          <a:p>
            <a:pPr lvl="1"/>
            <a:r>
              <a:rPr lang="en-US" dirty="0" smtClean="0"/>
              <a:t>Blocked on semaphore</a:t>
            </a:r>
          </a:p>
          <a:p>
            <a:pPr lvl="1"/>
            <a:r>
              <a:rPr lang="en-US" dirty="0" smtClean="0"/>
              <a:t>Terminated</a:t>
            </a:r>
            <a:endParaRPr lang="en-US" dirty="0"/>
          </a:p>
        </p:txBody>
      </p:sp>
    </p:spTree>
    <p:extLst>
      <p:ext uri="{BB962C8B-B14F-4D97-AF65-F5344CB8AC3E}">
        <p14:creationId xmlns:p14="http://schemas.microsoft.com/office/powerpoint/2010/main" val="1202131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Bear and Honey Bees </a:t>
            </a:r>
            <a:br>
              <a:rPr lang="en-US" dirty="0" smtClean="0"/>
            </a:br>
            <a:endParaRPr lang="en-US" sz="3600" dirty="0"/>
          </a:p>
        </p:txBody>
      </p:sp>
      <p:sp>
        <p:nvSpPr>
          <p:cNvPr id="6" name="Content Placeholder 2"/>
          <p:cNvSpPr txBox="1">
            <a:spLocks/>
          </p:cNvSpPr>
          <p:nvPr/>
        </p:nvSpPr>
        <p:spPr>
          <a:xfrm>
            <a:off x="112718" y="2182313"/>
            <a:ext cx="4001255" cy="4525963"/>
          </a:xfrm>
          <a:prstGeom prst="rect">
            <a:avLst/>
          </a:prstGeom>
          <a:solidFill>
            <a:schemeClr val="bg1">
              <a:lumMod val="8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latin typeface="Courier"/>
                <a:cs typeface="Courier"/>
              </a:rPr>
              <a:t>process bear { </a:t>
            </a:r>
          </a:p>
          <a:p>
            <a:pPr marL="0" indent="0">
              <a:buNone/>
            </a:pPr>
            <a:r>
              <a:rPr lang="en-US" sz="2600" dirty="0">
                <a:latin typeface="Courier"/>
                <a:cs typeface="Courier"/>
              </a:rPr>
              <a:t>	while (true) {</a:t>
            </a:r>
          </a:p>
          <a:p>
            <a:pPr marL="0" indent="0">
              <a:buNone/>
            </a:pPr>
            <a:r>
              <a:rPr lang="en-US" sz="2600" dirty="0">
                <a:latin typeface="Courier"/>
                <a:cs typeface="Courier"/>
              </a:rPr>
              <a:t>	</a:t>
            </a:r>
            <a:r>
              <a:rPr lang="en-US" sz="2600" dirty="0" smtClean="0">
                <a:latin typeface="Courier"/>
                <a:cs typeface="Courier"/>
              </a:rPr>
              <a:t>down</a:t>
            </a:r>
            <a:r>
              <a:rPr lang="en-US" sz="2600" dirty="0">
                <a:latin typeface="Courier"/>
                <a:cs typeface="Courier"/>
              </a:rPr>
              <a:t>(</a:t>
            </a:r>
            <a:r>
              <a:rPr lang="en-US" sz="2600" dirty="0" err="1">
                <a:latin typeface="Courier"/>
                <a:cs typeface="Courier"/>
              </a:rPr>
              <a:t>pot_full</a:t>
            </a:r>
            <a:r>
              <a:rPr lang="en-US" sz="2600" dirty="0">
                <a:latin typeface="Courier"/>
                <a:cs typeface="Courier"/>
              </a:rPr>
              <a:t>);</a:t>
            </a:r>
          </a:p>
          <a:p>
            <a:pPr marL="0" indent="0">
              <a:buNone/>
            </a:pPr>
            <a:r>
              <a:rPr lang="en-US" sz="2600" dirty="0">
                <a:latin typeface="Courier"/>
                <a:cs typeface="Courier"/>
              </a:rPr>
              <a:t>	</a:t>
            </a:r>
            <a:r>
              <a:rPr lang="en-US" sz="2600" dirty="0" err="1">
                <a:latin typeface="Courier"/>
                <a:cs typeface="Courier"/>
              </a:rPr>
              <a:t>eat_all_honey</a:t>
            </a:r>
            <a:r>
              <a:rPr lang="en-US" sz="2600" dirty="0">
                <a:latin typeface="Courier"/>
                <a:cs typeface="Courier"/>
              </a:rPr>
              <a:t>();</a:t>
            </a:r>
          </a:p>
          <a:p>
            <a:pPr marL="0" indent="0">
              <a:buNone/>
            </a:pPr>
            <a:r>
              <a:rPr lang="en-US" sz="2600" dirty="0">
                <a:latin typeface="Courier"/>
                <a:cs typeface="Courier"/>
              </a:rPr>
              <a:t>	portions = 0;</a:t>
            </a:r>
          </a:p>
          <a:p>
            <a:pPr marL="0" indent="0">
              <a:buNone/>
            </a:pPr>
            <a:r>
              <a:rPr lang="en-US" sz="2600" dirty="0">
                <a:latin typeface="Courier"/>
                <a:cs typeface="Courier"/>
              </a:rPr>
              <a:t>	</a:t>
            </a:r>
            <a:r>
              <a:rPr lang="en-US" sz="2600" dirty="0">
                <a:solidFill>
                  <a:srgbClr val="FF0000"/>
                </a:solidFill>
                <a:latin typeface="Courier"/>
                <a:cs typeface="Courier"/>
              </a:rPr>
              <a:t>up(</a:t>
            </a:r>
            <a:r>
              <a:rPr lang="en-US" sz="2600" dirty="0" err="1">
                <a:solidFill>
                  <a:srgbClr val="FF0000"/>
                </a:solidFill>
                <a:latin typeface="Courier"/>
                <a:cs typeface="Courier"/>
              </a:rPr>
              <a:t>mutex</a:t>
            </a:r>
            <a:r>
              <a:rPr lang="en-US" sz="2600" dirty="0">
                <a:solidFill>
                  <a:srgbClr val="FF0000"/>
                </a:solidFill>
                <a:latin typeface="Courier"/>
                <a:cs typeface="Courier"/>
              </a:rPr>
              <a:t>);</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a:t>
            </a:r>
          </a:p>
          <a:p>
            <a:pPr marL="0" indent="0">
              <a:buFont typeface="Arial"/>
              <a:buNone/>
            </a:pPr>
            <a:endParaRPr lang="en-US" dirty="0"/>
          </a:p>
        </p:txBody>
      </p:sp>
      <p:sp>
        <p:nvSpPr>
          <p:cNvPr id="7" name="TextBox 6"/>
          <p:cNvSpPr txBox="1"/>
          <p:nvPr/>
        </p:nvSpPr>
        <p:spPr>
          <a:xfrm>
            <a:off x="6137889" y="2368134"/>
            <a:ext cx="611841" cy="369332"/>
          </a:xfrm>
          <a:prstGeom prst="rect">
            <a:avLst/>
          </a:prstGeom>
          <a:solidFill>
            <a:srgbClr val="FFFF00"/>
          </a:solidFill>
          <a:ln>
            <a:solidFill>
              <a:srgbClr val="000000"/>
            </a:solidFill>
          </a:ln>
        </p:spPr>
        <p:txBody>
          <a:bodyPr wrap="none" rtlCol="0">
            <a:spAutoFit/>
          </a:bodyPr>
          <a:lstStyle/>
          <a:p>
            <a:r>
              <a:rPr lang="en-US" dirty="0" smtClean="0"/>
              <a:t>bear</a:t>
            </a:r>
            <a:endParaRPr lang="en-US" dirty="0"/>
          </a:p>
        </p:txBody>
      </p:sp>
      <p:sp>
        <p:nvSpPr>
          <p:cNvPr id="8" name="TextBox 7"/>
          <p:cNvSpPr txBox="1"/>
          <p:nvPr/>
        </p:nvSpPr>
        <p:spPr>
          <a:xfrm>
            <a:off x="7004615" y="275812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9" name="TextBox 8"/>
          <p:cNvSpPr txBox="1"/>
          <p:nvPr/>
        </p:nvSpPr>
        <p:spPr>
          <a:xfrm>
            <a:off x="7886772" y="320569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0" name="TextBox 9"/>
          <p:cNvSpPr txBox="1"/>
          <p:nvPr/>
        </p:nvSpPr>
        <p:spPr>
          <a:xfrm>
            <a:off x="7882639" y="372852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1" name="TextBox 10"/>
          <p:cNvSpPr txBox="1"/>
          <p:nvPr/>
        </p:nvSpPr>
        <p:spPr>
          <a:xfrm>
            <a:off x="6964931" y="4701174"/>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2" name="TextBox 11"/>
          <p:cNvSpPr txBox="1"/>
          <p:nvPr/>
        </p:nvSpPr>
        <p:spPr>
          <a:xfrm>
            <a:off x="6187806" y="5096966"/>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3" name="TextBox 12"/>
          <p:cNvSpPr txBox="1"/>
          <p:nvPr/>
        </p:nvSpPr>
        <p:spPr>
          <a:xfrm>
            <a:off x="5377540" y="473112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4" name="TextBox 13"/>
          <p:cNvSpPr txBox="1"/>
          <p:nvPr/>
        </p:nvSpPr>
        <p:spPr>
          <a:xfrm>
            <a:off x="4352633" y="372914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5" name="TextBox 14"/>
          <p:cNvSpPr txBox="1"/>
          <p:nvPr/>
        </p:nvSpPr>
        <p:spPr>
          <a:xfrm>
            <a:off x="4352633" y="3210902"/>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8" name="TextBox 17"/>
          <p:cNvSpPr txBox="1"/>
          <p:nvPr/>
        </p:nvSpPr>
        <p:spPr>
          <a:xfrm>
            <a:off x="7889531" y="4264593"/>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
        <p:nvSpPr>
          <p:cNvPr id="19" name="TextBox 18"/>
          <p:cNvSpPr txBox="1"/>
          <p:nvPr/>
        </p:nvSpPr>
        <p:spPr>
          <a:xfrm>
            <a:off x="4346297" y="4265210"/>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cxnSp>
        <p:nvCxnSpPr>
          <p:cNvPr id="21" name="Straight Connector 20"/>
          <p:cNvCxnSpPr>
            <a:stCxn id="7" idx="3"/>
            <a:endCxn id="8" idx="0"/>
          </p:cNvCxnSpPr>
          <p:nvPr/>
        </p:nvCxnSpPr>
        <p:spPr>
          <a:xfrm>
            <a:off x="6749730" y="2552800"/>
            <a:ext cx="522709" cy="205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0"/>
          </p:cNvCxnSpPr>
          <p:nvPr/>
        </p:nvCxnSpPr>
        <p:spPr>
          <a:xfrm>
            <a:off x="7540263" y="2942786"/>
            <a:ext cx="614333" cy="262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0" idx="0"/>
          </p:cNvCxnSpPr>
          <p:nvPr/>
        </p:nvCxnSpPr>
        <p:spPr>
          <a:xfrm flipH="1">
            <a:off x="8150463" y="3575024"/>
            <a:ext cx="4133" cy="153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8" idx="0"/>
          </p:cNvCxnSpPr>
          <p:nvPr/>
        </p:nvCxnSpPr>
        <p:spPr>
          <a:xfrm>
            <a:off x="8150463" y="4097855"/>
            <a:ext cx="6892"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a:endCxn id="11" idx="3"/>
          </p:cNvCxnSpPr>
          <p:nvPr/>
        </p:nvCxnSpPr>
        <p:spPr>
          <a:xfrm flipH="1">
            <a:off x="7500579" y="4633925"/>
            <a:ext cx="656776" cy="251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1" idx="2"/>
            <a:endCxn id="12" idx="3"/>
          </p:cNvCxnSpPr>
          <p:nvPr/>
        </p:nvCxnSpPr>
        <p:spPr>
          <a:xfrm flipH="1">
            <a:off x="6723454" y="5070506"/>
            <a:ext cx="509301" cy="2111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1"/>
            <a:endCxn id="13" idx="2"/>
          </p:cNvCxnSpPr>
          <p:nvPr/>
        </p:nvCxnSpPr>
        <p:spPr>
          <a:xfrm flipH="1" flipV="1">
            <a:off x="5645364" y="5100454"/>
            <a:ext cx="542442" cy="18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3" idx="1"/>
            <a:endCxn id="19" idx="2"/>
          </p:cNvCxnSpPr>
          <p:nvPr/>
        </p:nvCxnSpPr>
        <p:spPr>
          <a:xfrm flipH="1" flipV="1">
            <a:off x="4614121" y="4634542"/>
            <a:ext cx="763419" cy="281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9" idx="0"/>
            <a:endCxn id="14" idx="2"/>
          </p:cNvCxnSpPr>
          <p:nvPr/>
        </p:nvCxnSpPr>
        <p:spPr>
          <a:xfrm flipV="1">
            <a:off x="4614121" y="4098472"/>
            <a:ext cx="6336" cy="1667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4" idx="0"/>
            <a:endCxn id="15" idx="2"/>
          </p:cNvCxnSpPr>
          <p:nvPr/>
        </p:nvCxnSpPr>
        <p:spPr>
          <a:xfrm flipV="1">
            <a:off x="4620457" y="3580234"/>
            <a:ext cx="0" cy="1489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0"/>
          </p:cNvCxnSpPr>
          <p:nvPr/>
        </p:nvCxnSpPr>
        <p:spPr>
          <a:xfrm flipV="1">
            <a:off x="4620457" y="2938293"/>
            <a:ext cx="757083" cy="27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7" idx="1"/>
          </p:cNvCxnSpPr>
          <p:nvPr/>
        </p:nvCxnSpPr>
        <p:spPr>
          <a:xfrm flipV="1">
            <a:off x="5645364" y="2552800"/>
            <a:ext cx="492525" cy="200827"/>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661856" y="3575024"/>
            <a:ext cx="1481381" cy="522831"/>
          </a:xfrm>
          <a:prstGeom prst="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Portions = 0</a:t>
            </a:r>
            <a:endParaRPr lang="en-US" dirty="0">
              <a:solidFill>
                <a:srgbClr val="000000"/>
              </a:solidFill>
            </a:endParaRPr>
          </a:p>
        </p:txBody>
      </p:sp>
      <p:sp>
        <p:nvSpPr>
          <p:cNvPr id="30" name="Rectangle 29"/>
          <p:cNvSpPr/>
          <p:nvPr/>
        </p:nvSpPr>
        <p:spPr>
          <a:xfrm>
            <a:off x="4347352" y="5715275"/>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ot_full</a:t>
            </a:r>
            <a:endParaRPr lang="en-US" dirty="0"/>
          </a:p>
        </p:txBody>
      </p:sp>
      <p:sp>
        <p:nvSpPr>
          <p:cNvPr id="32" name="Rectangle 31"/>
          <p:cNvSpPr/>
          <p:nvPr/>
        </p:nvSpPr>
        <p:spPr>
          <a:xfrm>
            <a:off x="4352633" y="6211647"/>
            <a:ext cx="914400" cy="357202"/>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mutex</a:t>
            </a:r>
            <a:endParaRPr lang="en-US" dirty="0"/>
          </a:p>
        </p:txBody>
      </p:sp>
      <p:sp>
        <p:nvSpPr>
          <p:cNvPr id="34" name="TextBox 33"/>
          <p:cNvSpPr txBox="1"/>
          <p:nvPr/>
        </p:nvSpPr>
        <p:spPr>
          <a:xfrm>
            <a:off x="5267033" y="6199517"/>
            <a:ext cx="535648" cy="369332"/>
          </a:xfrm>
          <a:prstGeom prst="rect">
            <a:avLst/>
          </a:prstGeom>
          <a:solidFill>
            <a:schemeClr val="accent3">
              <a:lumMod val="60000"/>
              <a:lumOff val="40000"/>
            </a:schemeClr>
          </a:solidFill>
          <a:ln>
            <a:solidFill>
              <a:srgbClr val="000000"/>
            </a:solidFill>
          </a:ln>
        </p:spPr>
        <p:txBody>
          <a:bodyPr wrap="none" rtlCol="0">
            <a:spAutoFit/>
          </a:bodyPr>
          <a:lstStyle/>
          <a:p>
            <a:r>
              <a:rPr lang="en-US" dirty="0" smtClean="0"/>
              <a:t>bee</a:t>
            </a:r>
            <a:endParaRPr lang="en-US" dirty="0"/>
          </a:p>
        </p:txBody>
      </p:sp>
    </p:spTree>
    <p:extLst>
      <p:ext uri="{BB962C8B-B14F-4D97-AF65-F5344CB8AC3E}">
        <p14:creationId xmlns:p14="http://schemas.microsoft.com/office/powerpoint/2010/main" val="765413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45189E-6 -3.86611E-6 L 0.00295 -0.50984 " pathEditMode="relative" rAng="0" ptsTypes="AA">
                                      <p:cBhvr>
                                        <p:cTn id="6" dur="2000" fill="hold"/>
                                        <p:tgtEl>
                                          <p:spTgt spid="34"/>
                                        </p:tgtEl>
                                        <p:attrNameLst>
                                          <p:attrName>ppt_x</p:attrName>
                                          <p:attrName>ppt_y</p:attrName>
                                        </p:attrNameLst>
                                      </p:cBhvr>
                                      <p:rCtr x="139" y="-255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57300" y="0"/>
            <a:ext cx="6625525" cy="6858000"/>
          </a:xfrm>
          <a:prstGeom prst="rect">
            <a:avLst/>
          </a:prstGeom>
        </p:spPr>
      </p:pic>
    </p:spTree>
    <p:extLst>
      <p:ext uri="{BB962C8B-B14F-4D97-AF65-F5344CB8AC3E}">
        <p14:creationId xmlns:p14="http://schemas.microsoft.com/office/powerpoint/2010/main" val="8519605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Specification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48811541"/>
              </p:ext>
            </p:extLst>
          </p:nvPr>
        </p:nvGraphicFramePr>
        <p:xfrm>
          <a:off x="457200" y="2026810"/>
          <a:ext cx="8229600" cy="3754119"/>
        </p:xfrm>
        <a:graphic>
          <a:graphicData uri="http://schemas.openxmlformats.org/drawingml/2006/table">
            <a:tbl>
              <a:tblPr firstRow="1" bandRow="1">
                <a:tableStyleId>{616DA210-FB5B-4158-B5E0-FEB733F419BA}</a:tableStyleId>
              </a:tblPr>
              <a:tblGrid>
                <a:gridCol w="4114800"/>
                <a:gridCol w="4114800"/>
              </a:tblGrid>
              <a:tr h="370840">
                <a:tc>
                  <a:txBody>
                    <a:bodyPr/>
                    <a:lstStyle/>
                    <a:p>
                      <a:pPr algn="l"/>
                      <a:r>
                        <a:rPr lang="en-US" dirty="0" err="1"/>
                        <a:t>your_structure_type</a:t>
                      </a:r>
                      <a:r>
                        <a:rPr lang="en-US" dirty="0"/>
                        <a:t>* </a:t>
                      </a:r>
                      <a:r>
                        <a:rPr lang="en-US" dirty="0" err="1"/>
                        <a:t>mysem_create</a:t>
                      </a:r>
                      <a:r>
                        <a:rPr lang="en-US" dirty="0"/>
                        <a:t>( </a:t>
                      </a:r>
                      <a:r>
                        <a:rPr lang="en-US" dirty="0" err="1" smtClean="0"/>
                        <a:t>int</a:t>
                      </a:r>
                      <a:r>
                        <a:rPr lang="en-US" baseline="0" dirty="0" smtClean="0"/>
                        <a:t> value</a:t>
                      </a:r>
                      <a:r>
                        <a:rPr lang="en-US" dirty="0" smtClean="0"/>
                        <a:t> </a:t>
                      </a:r>
                      <a:r>
                        <a:rPr lang="en-US" dirty="0"/>
                        <a:t>) </a:t>
                      </a:r>
                    </a:p>
                  </a:txBody>
                  <a:tcPr anchor="ctr"/>
                </a:tc>
                <a:tc>
                  <a:txBody>
                    <a:bodyPr/>
                    <a:lstStyle/>
                    <a:p>
                      <a:pPr algn="l"/>
                      <a:r>
                        <a:rPr lang="en-US" dirty="0"/>
                        <a:t>// It returns the starting address a semaphore </a:t>
                      </a:r>
                      <a:r>
                        <a:rPr lang="en-US" dirty="0" smtClean="0"/>
                        <a:t>variable and initialize the semaphore</a:t>
                      </a:r>
                      <a:r>
                        <a:rPr lang="en-US" baseline="0" dirty="0" smtClean="0"/>
                        <a:t> value</a:t>
                      </a:r>
                      <a:r>
                        <a:rPr lang="en-US" dirty="0" smtClean="0"/>
                        <a:t>. </a:t>
                      </a:r>
                      <a:r>
                        <a:rPr lang="en-US" dirty="0"/>
                        <a:t>You can use </a:t>
                      </a:r>
                      <a:r>
                        <a:rPr lang="en-US" dirty="0" err="1"/>
                        <a:t>malloc</a:t>
                      </a:r>
                      <a:r>
                        <a:rPr lang="en-US" dirty="0"/>
                        <a:t>() to allocate memory space. </a:t>
                      </a:r>
                    </a:p>
                  </a:txBody>
                  <a:tcPr anchor="ctr"/>
                </a:tc>
              </a:tr>
              <a:tr h="370840">
                <a:tc>
                  <a:txBody>
                    <a:bodyPr/>
                    <a:lstStyle/>
                    <a:p>
                      <a:pPr algn="l"/>
                      <a:r>
                        <a:rPr lang="en-US" dirty="0"/>
                        <a:t>void </a:t>
                      </a:r>
                      <a:r>
                        <a:rPr lang="en-US" dirty="0" err="1" smtClean="0"/>
                        <a:t>mysem_up</a:t>
                      </a:r>
                      <a:r>
                        <a:rPr lang="en-US" dirty="0" smtClean="0"/>
                        <a:t>( </a:t>
                      </a:r>
                      <a:r>
                        <a:rPr lang="en-US" dirty="0" err="1"/>
                        <a:t>your_structure_type</a:t>
                      </a:r>
                      <a:r>
                        <a:rPr lang="en-US" dirty="0"/>
                        <a:t>* </a:t>
                      </a:r>
                      <a:r>
                        <a:rPr lang="en-US" dirty="0" err="1"/>
                        <a:t>sem</a:t>
                      </a:r>
                      <a:r>
                        <a:rPr lang="en-US" dirty="0"/>
                        <a:t> ) </a:t>
                      </a:r>
                    </a:p>
                  </a:txBody>
                  <a:tcPr anchor="ctr"/>
                </a:tc>
                <a:tc>
                  <a:txBody>
                    <a:bodyPr/>
                    <a:lstStyle/>
                    <a:p>
                      <a:pPr algn="l"/>
                      <a:r>
                        <a:rPr lang="en-US" dirty="0"/>
                        <a:t>// It performs the semaphore’s </a:t>
                      </a:r>
                      <a:r>
                        <a:rPr lang="en-US" dirty="0" smtClean="0"/>
                        <a:t>up </a:t>
                      </a:r>
                      <a:r>
                        <a:rPr lang="en-US" dirty="0"/>
                        <a:t>operation. </a:t>
                      </a:r>
                    </a:p>
                  </a:txBody>
                  <a:tcPr anchor="ctr"/>
                </a:tc>
              </a:tr>
              <a:tr h="370840">
                <a:tc>
                  <a:txBody>
                    <a:bodyPr/>
                    <a:lstStyle/>
                    <a:p>
                      <a:pPr algn="l"/>
                      <a:r>
                        <a:rPr lang="en-US" dirty="0"/>
                        <a:t>void </a:t>
                      </a:r>
                      <a:r>
                        <a:rPr lang="en-US" dirty="0" err="1" smtClean="0"/>
                        <a:t>mysem_down</a:t>
                      </a:r>
                      <a:r>
                        <a:rPr lang="en-US" dirty="0" smtClean="0"/>
                        <a:t>( </a:t>
                      </a:r>
                      <a:r>
                        <a:rPr lang="en-US" dirty="0" err="1"/>
                        <a:t>your_structure_type</a:t>
                      </a:r>
                      <a:r>
                        <a:rPr lang="en-US" dirty="0"/>
                        <a:t>* </a:t>
                      </a:r>
                      <a:r>
                        <a:rPr lang="en-US" dirty="0" err="1"/>
                        <a:t>sem</a:t>
                      </a:r>
                      <a:r>
                        <a:rPr lang="en-US" dirty="0"/>
                        <a:t> ) </a:t>
                      </a:r>
                    </a:p>
                  </a:txBody>
                  <a:tcPr anchor="ctr"/>
                </a:tc>
                <a:tc>
                  <a:txBody>
                    <a:bodyPr/>
                    <a:lstStyle/>
                    <a:p>
                      <a:pPr algn="l"/>
                      <a:r>
                        <a:rPr lang="en-US" dirty="0"/>
                        <a:t>// It performs the semaphore’s </a:t>
                      </a:r>
                      <a:r>
                        <a:rPr lang="en-US" dirty="0" smtClean="0"/>
                        <a:t>down </a:t>
                      </a:r>
                      <a:r>
                        <a:rPr lang="en-US" dirty="0"/>
                        <a:t>operation. </a:t>
                      </a:r>
                    </a:p>
                  </a:txBody>
                  <a:tcPr anchor="ctr"/>
                </a:tc>
              </a:tr>
              <a:tr h="370840">
                <a:tc>
                  <a:txBody>
                    <a:bodyPr/>
                    <a:lstStyle/>
                    <a:p>
                      <a:pPr algn="l"/>
                      <a:r>
                        <a:rPr lang="en-US"/>
                        <a:t>void mysem_delete( your_structure_type* sem ) </a:t>
                      </a:r>
                    </a:p>
                  </a:txBody>
                  <a:tcPr anchor="ctr"/>
                </a:tc>
                <a:tc>
                  <a:txBody>
                    <a:bodyPr/>
                    <a:lstStyle/>
                    <a:p>
                      <a:pPr algn="l"/>
                      <a:r>
                        <a:rPr lang="en-US" dirty="0"/>
                        <a:t>// It deletes the memory space of a semaphore. </a:t>
                      </a:r>
                    </a:p>
                  </a:txBody>
                  <a:tcPr anchor="ctr"/>
                </a:tc>
              </a:tr>
              <a:tr h="370840">
                <a:tc>
                  <a:txBody>
                    <a:bodyPr/>
                    <a:lstStyle/>
                    <a:p>
                      <a:pPr algn="l"/>
                      <a:r>
                        <a:rPr lang="en-US" dirty="0"/>
                        <a:t>the size of the </a:t>
                      </a:r>
                      <a:r>
                        <a:rPr lang="en-US" dirty="0" smtClean="0"/>
                        <a:t>honey</a:t>
                      </a:r>
                      <a:r>
                        <a:rPr lang="en-US" baseline="0" dirty="0" smtClean="0"/>
                        <a:t> pot</a:t>
                      </a:r>
                      <a:endParaRPr lang="en-US" dirty="0"/>
                    </a:p>
                  </a:txBody>
                  <a:tcPr anchor="ctr"/>
                </a:tc>
                <a:tc>
                  <a:txBody>
                    <a:bodyPr/>
                    <a:lstStyle/>
                    <a:p>
                      <a:pPr algn="l"/>
                      <a:r>
                        <a:rPr lang="en-US" dirty="0"/>
                        <a:t>// </a:t>
                      </a:r>
                      <a:r>
                        <a:rPr lang="en-US" dirty="0" smtClean="0"/>
                        <a:t>30 </a:t>
                      </a:r>
                      <a:endParaRPr lang="en-US" dirty="0"/>
                    </a:p>
                  </a:txBody>
                  <a:tcPr anchor="ctr"/>
                </a:tc>
              </a:tr>
            </a:tbl>
          </a:graphicData>
        </a:graphic>
      </p:graphicFrame>
    </p:spTree>
    <p:extLst>
      <p:ext uri="{BB962C8B-B14F-4D97-AF65-F5344CB8AC3E}">
        <p14:creationId xmlns:p14="http://schemas.microsoft.com/office/powerpoint/2010/main" val="12847695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47740871"/>
              </p:ext>
            </p:extLst>
          </p:nvPr>
        </p:nvGraphicFramePr>
        <p:xfrm>
          <a:off x="357467" y="1191120"/>
          <a:ext cx="8424370" cy="5069839"/>
        </p:xfrm>
        <a:graphic>
          <a:graphicData uri="http://schemas.openxmlformats.org/drawingml/2006/table">
            <a:tbl>
              <a:tblPr firstRow="1" bandRow="1">
                <a:tableStyleId>{9D7B26C5-4107-4FEC-AEDC-1716B250A1EF}</a:tableStyleId>
              </a:tblPr>
              <a:tblGrid>
                <a:gridCol w="4212185"/>
                <a:gridCol w="4212185"/>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b="0" kern="1200" dirty="0" err="1" smtClean="0"/>
                        <a:t>your_structure_type</a:t>
                      </a:r>
                      <a:r>
                        <a:rPr lang="en-US" sz="1300" b="0" kern="1200" dirty="0" smtClean="0"/>
                        <a:t>* </a:t>
                      </a:r>
                      <a:r>
                        <a:rPr lang="en-US" sz="1300" b="0" kern="1200" dirty="0" err="1" smtClean="0"/>
                        <a:t>mysem_create</a:t>
                      </a:r>
                      <a:r>
                        <a:rPr lang="en-US" sz="1300" b="0" kern="1200" dirty="0" smtClean="0"/>
                        <a:t>( </a:t>
                      </a:r>
                      <a:r>
                        <a:rPr lang="en-US" sz="1300" b="0" kern="1200" dirty="0" err="1" smtClean="0"/>
                        <a:t>int</a:t>
                      </a:r>
                      <a:r>
                        <a:rPr lang="en-US" sz="1300" b="0" kern="1200" dirty="0" smtClean="0"/>
                        <a:t> value )		</a:t>
                      </a:r>
                    </a:p>
                    <a:p>
                      <a:endParaRPr lang="en-US" sz="13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300" b="0" kern="1200" dirty="0" smtClean="0"/>
                        <a:t>// It returns the starting address a semaphore variable. You can use </a:t>
                      </a:r>
                      <a:r>
                        <a:rPr lang="en-US" sz="1300" b="0" kern="1200" dirty="0" err="1" smtClean="0"/>
                        <a:t>malloc</a:t>
                      </a:r>
                      <a:r>
                        <a:rPr lang="en-US" sz="1300" b="0" kern="1200" dirty="0" smtClean="0"/>
                        <a:t>() to allocate memory space and initialize the internal data structure of the semaphore based on provided parameter.</a:t>
                      </a:r>
                      <a:endParaRPr lang="en-US" sz="13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300" kern="1200" dirty="0" smtClean="0">
                          <a:solidFill>
                            <a:schemeClr val="tx1"/>
                          </a:solidFill>
                          <a:latin typeface="+mn-lt"/>
                          <a:ea typeface="+mn-ea"/>
                          <a:cs typeface="+mn-cs"/>
                        </a:rPr>
                        <a:t>void </a:t>
                      </a:r>
                      <a:r>
                        <a:rPr lang="en-US" sz="1300" kern="1200" dirty="0" err="1" smtClean="0">
                          <a:solidFill>
                            <a:schemeClr val="tx1"/>
                          </a:solidFill>
                          <a:latin typeface="+mn-lt"/>
                          <a:ea typeface="+mn-ea"/>
                          <a:cs typeface="+mn-cs"/>
                        </a:rPr>
                        <a:t>mysem_up</a:t>
                      </a:r>
                      <a:r>
                        <a:rPr lang="en-US" sz="1300"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your_structure_type</a:t>
                      </a:r>
                      <a:r>
                        <a:rPr lang="en-US" sz="1300" i="0" kern="1200" dirty="0" smtClean="0">
                          <a:solidFill>
                            <a:schemeClr val="tx1"/>
                          </a:solidFill>
                          <a:latin typeface="+mn-lt"/>
                          <a:ea typeface="+mn-ea"/>
                          <a:cs typeface="+mn-cs"/>
                        </a:rPr>
                        <a:t>* </a:t>
                      </a:r>
                      <a:r>
                        <a:rPr lang="en-US" sz="1300" i="0" kern="1200" dirty="0" err="1" smtClean="0">
                          <a:solidFill>
                            <a:schemeClr val="tx1"/>
                          </a:solidFill>
                          <a:latin typeface="+mn-lt"/>
                          <a:ea typeface="+mn-ea"/>
                          <a:cs typeface="+mn-cs"/>
                        </a:rPr>
                        <a:t>sem</a:t>
                      </a:r>
                      <a:r>
                        <a:rPr lang="en-US" sz="1300" i="0" kern="1200" dirty="0" smtClean="0">
                          <a:solidFill>
                            <a:schemeClr val="tx1"/>
                          </a:solidFill>
                          <a:latin typeface="+mn-lt"/>
                          <a:ea typeface="+mn-ea"/>
                          <a:cs typeface="+mn-cs"/>
                        </a:rPr>
                        <a:t> )</a:t>
                      </a:r>
                    </a:p>
                    <a:p>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300" i="0" kern="1200" dirty="0" smtClean="0">
                          <a:solidFill>
                            <a:schemeClr val="tx1"/>
                          </a:solidFill>
                          <a:latin typeface="+mn-lt"/>
                          <a:ea typeface="+mn-ea"/>
                          <a:cs typeface="+mn-cs"/>
                        </a:rPr>
                        <a:t>// It performs the semaphore’s </a:t>
                      </a:r>
                      <a:r>
                        <a:rPr lang="en-US" sz="1300" i="1" kern="1200" dirty="0" smtClean="0">
                          <a:solidFill>
                            <a:schemeClr val="tx1"/>
                          </a:solidFill>
                          <a:latin typeface="+mn-lt"/>
                          <a:ea typeface="+mn-ea"/>
                          <a:cs typeface="+mn-cs"/>
                        </a:rPr>
                        <a:t>increment</a:t>
                      </a:r>
                      <a:r>
                        <a:rPr lang="en-US" sz="1300" i="0" kern="1200" dirty="0" smtClean="0">
                          <a:solidFill>
                            <a:schemeClr val="tx1"/>
                          </a:solidFill>
                          <a:latin typeface="+mn-lt"/>
                          <a:ea typeface="+mn-ea"/>
                          <a:cs typeface="+mn-cs"/>
                        </a:rPr>
                        <a:t> operation.</a:t>
                      </a:r>
                    </a:p>
                    <a:p>
                      <a:r>
                        <a:rPr lang="en-US" sz="1300" i="0" kern="1200" dirty="0" smtClean="0">
                          <a:solidFill>
                            <a:schemeClr val="tx1"/>
                          </a:solidFill>
                          <a:latin typeface="+mn-lt"/>
                          <a:ea typeface="+mn-ea"/>
                          <a:cs typeface="+mn-cs"/>
                        </a:rPr>
                        <a:t>Increment the value of the semaphore. If one or more threads are sleeping on the semaphore, the one that has been sleeping the longest is allowed to complete its </a:t>
                      </a:r>
                      <a:r>
                        <a:rPr lang="en-US" sz="1300" i="1" kern="1200" dirty="0" smtClean="0">
                          <a:solidFill>
                            <a:schemeClr val="tx1"/>
                          </a:solidFill>
                          <a:latin typeface="+mn-lt"/>
                          <a:ea typeface="+mn-ea"/>
                          <a:cs typeface="+mn-cs"/>
                        </a:rPr>
                        <a:t>down</a:t>
                      </a:r>
                      <a:r>
                        <a:rPr lang="en-US" sz="1300" i="0" kern="1200" dirty="0" smtClean="0">
                          <a:solidFill>
                            <a:schemeClr val="tx1"/>
                          </a:solidFill>
                          <a:latin typeface="+mn-lt"/>
                          <a:ea typeface="+mn-ea"/>
                          <a:cs typeface="+mn-cs"/>
                        </a:rPr>
                        <a:t> operation. </a:t>
                      </a:r>
                      <a:r>
                        <a:rPr lang="en-US" sz="1300" b="1" i="0" kern="1200" dirty="0" smtClean="0">
                          <a:solidFill>
                            <a:schemeClr val="tx1"/>
                          </a:solidFill>
                          <a:latin typeface="+mn-lt"/>
                          <a:ea typeface="+mn-ea"/>
                          <a:cs typeface="+mn-cs"/>
                        </a:rPr>
                        <a:t>As such, after an </a:t>
                      </a:r>
                      <a:r>
                        <a:rPr lang="en-US" sz="1300" b="1" i="1" kern="1200" dirty="0" smtClean="0">
                          <a:solidFill>
                            <a:schemeClr val="tx1"/>
                          </a:solidFill>
                          <a:latin typeface="+mn-lt"/>
                          <a:ea typeface="+mn-ea"/>
                          <a:cs typeface="+mn-cs"/>
                        </a:rPr>
                        <a:t>up</a:t>
                      </a:r>
                      <a:r>
                        <a:rPr lang="en-US" sz="1300" b="1" i="0" kern="1200" dirty="0" smtClean="0">
                          <a:solidFill>
                            <a:schemeClr val="tx1"/>
                          </a:solidFill>
                          <a:latin typeface="+mn-lt"/>
                          <a:ea typeface="+mn-ea"/>
                          <a:cs typeface="+mn-cs"/>
                        </a:rPr>
                        <a:t> on a semaphore with threads sleeping on it, the semaphore value is still 0 but there is one fewer sleeping threads.</a:t>
                      </a:r>
                      <a:endParaRPr lang="en-US" sz="1300" b="0" i="0" kern="1200" dirty="0" smtClean="0">
                        <a:solidFill>
                          <a:schemeClr val="tx1"/>
                        </a:solidFill>
                        <a:latin typeface="+mn-lt"/>
                        <a:ea typeface="+mn-ea"/>
                        <a:cs typeface="+mn-cs"/>
                      </a:endParaRPr>
                    </a:p>
                    <a:p>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300" kern="1200" dirty="0" smtClean="0">
                          <a:solidFill>
                            <a:schemeClr val="tx1"/>
                          </a:solidFill>
                          <a:latin typeface="+mn-lt"/>
                          <a:ea typeface="+mn-ea"/>
                          <a:cs typeface="+mn-cs"/>
                        </a:rPr>
                        <a:t>void </a:t>
                      </a:r>
                      <a:r>
                        <a:rPr lang="en-US" sz="1300" kern="1200" dirty="0" err="1" smtClean="0">
                          <a:solidFill>
                            <a:schemeClr val="tx1"/>
                          </a:solidFill>
                          <a:latin typeface="+mn-lt"/>
                          <a:ea typeface="+mn-ea"/>
                          <a:cs typeface="+mn-cs"/>
                        </a:rPr>
                        <a:t>mysem_down</a:t>
                      </a:r>
                      <a:r>
                        <a:rPr lang="en-US" sz="1300"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your_structure_type</a:t>
                      </a:r>
                      <a:r>
                        <a:rPr lang="en-US" sz="1300" i="0" kern="1200" dirty="0" smtClean="0">
                          <a:solidFill>
                            <a:schemeClr val="tx1"/>
                          </a:solidFill>
                          <a:latin typeface="+mn-lt"/>
                          <a:ea typeface="+mn-ea"/>
                          <a:cs typeface="+mn-cs"/>
                        </a:rPr>
                        <a:t>* </a:t>
                      </a:r>
                      <a:r>
                        <a:rPr lang="en-US" sz="1300" i="0" kern="1200" dirty="0" err="1" smtClean="0">
                          <a:solidFill>
                            <a:schemeClr val="tx1"/>
                          </a:solidFill>
                          <a:latin typeface="+mn-lt"/>
                          <a:ea typeface="+mn-ea"/>
                          <a:cs typeface="+mn-cs"/>
                        </a:rPr>
                        <a:t>sem</a:t>
                      </a:r>
                      <a:r>
                        <a:rPr lang="en-US" sz="1300" i="0" kern="1200" dirty="0" smtClean="0">
                          <a:solidFill>
                            <a:schemeClr val="tx1"/>
                          </a:solidFill>
                          <a:latin typeface="+mn-lt"/>
                          <a:ea typeface="+mn-ea"/>
                          <a:cs typeface="+mn-cs"/>
                        </a:rPr>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300" i="0" kern="1200" dirty="0" smtClean="0">
                          <a:solidFill>
                            <a:schemeClr val="tx1"/>
                          </a:solidFill>
                          <a:latin typeface="+mn-lt"/>
                          <a:ea typeface="+mn-ea"/>
                          <a:cs typeface="+mn-cs"/>
                        </a:rPr>
                        <a:t>// It performs the semaphore’s </a:t>
                      </a:r>
                      <a:r>
                        <a:rPr lang="en-US" sz="1300" i="1" kern="1200" dirty="0" smtClean="0">
                          <a:solidFill>
                            <a:schemeClr val="tx1"/>
                          </a:solidFill>
                          <a:latin typeface="+mn-lt"/>
                          <a:ea typeface="+mn-ea"/>
                          <a:cs typeface="+mn-cs"/>
                        </a:rPr>
                        <a:t>decrement</a:t>
                      </a:r>
                      <a:r>
                        <a:rPr lang="en-US" sz="1300" i="0" kern="1200" dirty="0" smtClean="0">
                          <a:solidFill>
                            <a:schemeClr val="tx1"/>
                          </a:solidFill>
                          <a:latin typeface="+mn-lt"/>
                          <a:ea typeface="+mn-ea"/>
                          <a:cs typeface="+mn-cs"/>
                        </a:rPr>
                        <a:t> operation.</a:t>
                      </a:r>
                    </a:p>
                    <a:p>
                      <a:r>
                        <a:rPr lang="en-US" sz="1300" i="0" kern="1200" dirty="0" smtClean="0">
                          <a:solidFill>
                            <a:schemeClr val="tx1"/>
                          </a:solidFill>
                          <a:latin typeface="+mn-lt"/>
                          <a:ea typeface="+mn-ea"/>
                          <a:cs typeface="+mn-cs"/>
                        </a:rPr>
                        <a:t>Check to see if the semaphore value is greater than 0. If so, it decrements the value and just continues. If the value is 0, the thread is put to sleep without completing the down for the moment. </a:t>
                      </a:r>
                      <a:r>
                        <a:rPr lang="en-US" sz="1300" b="1" i="0" kern="1200" dirty="0" smtClean="0">
                          <a:solidFill>
                            <a:schemeClr val="tx1"/>
                          </a:solidFill>
                          <a:latin typeface="+mn-lt"/>
                          <a:ea typeface="+mn-ea"/>
                          <a:cs typeface="+mn-cs"/>
                        </a:rPr>
                        <a:t>As such, the semaphore value never falls below 0.</a:t>
                      </a:r>
                      <a:endParaRPr lang="en-US" sz="13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300" kern="1200" dirty="0" smtClean="0">
                          <a:solidFill>
                            <a:schemeClr val="tx1"/>
                          </a:solidFill>
                          <a:latin typeface="+mn-lt"/>
                          <a:ea typeface="+mn-ea"/>
                          <a:cs typeface="+mn-cs"/>
                        </a:rPr>
                        <a:t>void </a:t>
                      </a:r>
                      <a:r>
                        <a:rPr lang="en-US" sz="1300" kern="1200" dirty="0" err="1" smtClean="0">
                          <a:solidFill>
                            <a:schemeClr val="tx1"/>
                          </a:solidFill>
                          <a:latin typeface="+mn-lt"/>
                          <a:ea typeface="+mn-ea"/>
                          <a:cs typeface="+mn-cs"/>
                        </a:rPr>
                        <a:t>mysem_delete</a:t>
                      </a:r>
                      <a:r>
                        <a:rPr lang="en-US" sz="1300"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your_structure_type</a:t>
                      </a:r>
                      <a:r>
                        <a:rPr lang="en-US" sz="1300" i="0" kern="1200" dirty="0" smtClean="0">
                          <a:solidFill>
                            <a:schemeClr val="tx1"/>
                          </a:solidFill>
                          <a:latin typeface="+mn-lt"/>
                          <a:ea typeface="+mn-ea"/>
                          <a:cs typeface="+mn-cs"/>
                        </a:rPr>
                        <a:t>* </a:t>
                      </a:r>
                      <a:r>
                        <a:rPr lang="en-US" sz="1300" i="0" kern="1200" dirty="0" err="1" smtClean="0">
                          <a:solidFill>
                            <a:schemeClr val="tx1"/>
                          </a:solidFill>
                          <a:latin typeface="+mn-lt"/>
                          <a:ea typeface="+mn-ea"/>
                          <a:cs typeface="+mn-cs"/>
                        </a:rPr>
                        <a:t>sem</a:t>
                      </a:r>
                      <a:r>
                        <a:rPr lang="en-US" sz="1300" i="0" kern="1200" dirty="0" smtClean="0">
                          <a:solidFill>
                            <a:schemeClr val="tx1"/>
                          </a:solidFill>
                          <a:latin typeface="+mn-lt"/>
                          <a:ea typeface="+mn-ea"/>
                          <a:cs typeface="+mn-cs"/>
                        </a:rPr>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i="0" kern="1200" dirty="0" smtClean="0">
                          <a:solidFill>
                            <a:schemeClr val="tx1"/>
                          </a:solidFill>
                          <a:latin typeface="+mn-lt"/>
                          <a:ea typeface="+mn-ea"/>
                          <a:cs typeface="+mn-cs"/>
                        </a:rPr>
                        <a:t>// It deletes the memory space of a semaphore.</a:t>
                      </a:r>
                      <a:endParaRPr lang="en-US" sz="13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300" kern="1200" dirty="0" err="1" smtClean="0">
                          <a:solidFill>
                            <a:schemeClr val="tx1"/>
                          </a:solidFill>
                          <a:latin typeface="+mn-lt"/>
                          <a:ea typeface="+mn-ea"/>
                          <a:cs typeface="+mn-cs"/>
                        </a:rPr>
                        <a:t>int</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mysem_waitCount</a:t>
                      </a:r>
                      <a:r>
                        <a:rPr lang="en-US" sz="1300"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your_structure_type</a:t>
                      </a:r>
                      <a:r>
                        <a:rPr lang="en-US" sz="1300" i="1"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sem</a:t>
                      </a:r>
                      <a:r>
                        <a:rPr lang="en-US" sz="1300" i="0" kern="1200" dirty="0" smtClean="0">
                          <a:solidFill>
                            <a:schemeClr val="tx1"/>
                          </a:solidFill>
                          <a:latin typeface="+mn-lt"/>
                          <a:ea typeface="+mn-ea"/>
                          <a:cs typeface="+mn-cs"/>
                        </a:rPr>
                        <a:t>)</a:t>
                      </a:r>
                    </a:p>
                    <a:p>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i="0" kern="1200" dirty="0" smtClean="0">
                          <a:solidFill>
                            <a:schemeClr val="tx1"/>
                          </a:solidFill>
                          <a:latin typeface="+mn-lt"/>
                          <a:ea typeface="+mn-ea"/>
                          <a:cs typeface="+mn-cs"/>
                        </a:rPr>
                        <a:t>// Return the number of threads sleeping on the semaphore.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300" kern="1200" dirty="0" err="1" smtClean="0">
                          <a:solidFill>
                            <a:schemeClr val="tx1"/>
                          </a:solidFill>
                          <a:latin typeface="+mn-lt"/>
                          <a:ea typeface="+mn-ea"/>
                          <a:cs typeface="+mn-cs"/>
                        </a:rPr>
                        <a:t>int</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mysem_value</a:t>
                      </a:r>
                      <a:r>
                        <a:rPr lang="en-US" sz="1300"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your_structure_type</a:t>
                      </a:r>
                      <a:r>
                        <a:rPr lang="en-US" sz="1300" i="1" kern="1200" dirty="0" smtClean="0">
                          <a:solidFill>
                            <a:schemeClr val="tx1"/>
                          </a:solidFill>
                          <a:latin typeface="+mn-lt"/>
                          <a:ea typeface="+mn-ea"/>
                          <a:cs typeface="+mn-cs"/>
                        </a:rPr>
                        <a:t>* </a:t>
                      </a:r>
                      <a:r>
                        <a:rPr lang="en-US" sz="1300" i="1" kern="1200" dirty="0" err="1" smtClean="0">
                          <a:solidFill>
                            <a:schemeClr val="tx1"/>
                          </a:solidFill>
                          <a:latin typeface="+mn-lt"/>
                          <a:ea typeface="+mn-ea"/>
                          <a:cs typeface="+mn-cs"/>
                        </a:rPr>
                        <a:t>sem</a:t>
                      </a:r>
                      <a:r>
                        <a:rPr lang="en-US" sz="1300" i="0" kern="1200" dirty="0" smtClean="0">
                          <a:solidFill>
                            <a:schemeClr val="tx1"/>
                          </a:solidFill>
                          <a:latin typeface="+mn-lt"/>
                          <a:ea typeface="+mn-ea"/>
                          <a:cs typeface="+mn-c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300" i="0" kern="1200" dirty="0" smtClean="0">
                          <a:solidFill>
                            <a:schemeClr val="tx1"/>
                          </a:solidFill>
                          <a:latin typeface="+mn-lt"/>
                          <a:ea typeface="+mn-ea"/>
                          <a:cs typeface="+mn-cs"/>
                        </a:rPr>
                        <a:t>// Return the current value of the semaphore.</a:t>
                      </a:r>
                      <a:endParaRPr lang="en-US" sz="13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4036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Struct</a:t>
            </a:r>
            <a:endParaRPr lang="en-US" dirty="0"/>
          </a:p>
        </p:txBody>
      </p:sp>
      <p:sp>
        <p:nvSpPr>
          <p:cNvPr id="3" name="Content Placeholder 2"/>
          <p:cNvSpPr>
            <a:spLocks noGrp="1"/>
          </p:cNvSpPr>
          <p:nvPr>
            <p:ph idx="1"/>
          </p:nvPr>
        </p:nvSpPr>
        <p:spPr/>
        <p:txBody>
          <a:bodyPr/>
          <a:lstStyle/>
          <a:p>
            <a:r>
              <a:rPr lang="en-US" dirty="0" smtClean="0"/>
              <a:t>At least </a:t>
            </a:r>
            <a:r>
              <a:rPr lang="en-US" dirty="0" smtClean="0"/>
              <a:t>it would need </a:t>
            </a:r>
            <a:r>
              <a:rPr lang="en-US" dirty="0" smtClean="0"/>
              <a:t>the following:</a:t>
            </a:r>
          </a:p>
          <a:p>
            <a:pPr lvl="1"/>
            <a:r>
              <a:rPr lang="en-US" dirty="0" smtClean="0"/>
              <a:t>Need </a:t>
            </a:r>
            <a:r>
              <a:rPr lang="en-US" i="1" dirty="0" err="1" smtClean="0"/>
              <a:t>sem_count</a:t>
            </a:r>
            <a:r>
              <a:rPr lang="en-US" dirty="0" smtClean="0"/>
              <a:t>, which is the value of the semaphore</a:t>
            </a:r>
          </a:p>
          <a:p>
            <a:pPr lvl="1"/>
            <a:r>
              <a:rPr lang="en-US" dirty="0" smtClean="0"/>
              <a:t>Need </a:t>
            </a:r>
            <a:r>
              <a:rPr lang="en-US" i="1" dirty="0" smtClean="0"/>
              <a:t># of waiting thread</a:t>
            </a:r>
            <a:r>
              <a:rPr lang="en-US" dirty="0" smtClean="0"/>
              <a:t>, which is the number of threads that is waiting on the semaphores</a:t>
            </a:r>
          </a:p>
          <a:p>
            <a:pPr lvl="1"/>
            <a:r>
              <a:rPr lang="en-US" dirty="0" smtClean="0"/>
              <a:t>TCB* queue</a:t>
            </a:r>
            <a:r>
              <a:rPr lang="en-US" dirty="0" smtClean="0"/>
              <a:t>[]</a:t>
            </a:r>
            <a:r>
              <a:rPr lang="en-US" dirty="0" smtClean="0"/>
              <a:t>, hold TCBs of blocked threads </a:t>
            </a:r>
            <a:endParaRPr lang="en-US" dirty="0"/>
          </a:p>
        </p:txBody>
      </p:sp>
    </p:spTree>
    <p:extLst>
      <p:ext uri="{BB962C8B-B14F-4D97-AF65-F5344CB8AC3E}">
        <p14:creationId xmlns:p14="http://schemas.microsoft.com/office/powerpoint/2010/main" val="12507670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Section</a:t>
            </a:r>
            <a:endParaRPr lang="en-US" dirty="0"/>
          </a:p>
        </p:txBody>
      </p:sp>
      <p:sp>
        <p:nvSpPr>
          <p:cNvPr id="3" name="Content Placeholder 2"/>
          <p:cNvSpPr>
            <a:spLocks noGrp="1"/>
          </p:cNvSpPr>
          <p:nvPr>
            <p:ph idx="1"/>
          </p:nvPr>
        </p:nvSpPr>
        <p:spPr/>
        <p:txBody>
          <a:bodyPr/>
          <a:lstStyle/>
          <a:p>
            <a:r>
              <a:rPr lang="en-US" i="1" dirty="0" err="1" smtClean="0"/>
              <a:t>mysem_up</a:t>
            </a:r>
            <a:r>
              <a:rPr lang="en-US" dirty="0" smtClean="0"/>
              <a:t> and </a:t>
            </a:r>
            <a:r>
              <a:rPr lang="en-US" i="1" dirty="0" err="1" smtClean="0"/>
              <a:t>mysem_down</a:t>
            </a:r>
            <a:r>
              <a:rPr lang="en-US" dirty="0" smtClean="0"/>
              <a:t> must be atomic otherwise, you can have inconsistent semaphore values</a:t>
            </a:r>
          </a:p>
          <a:p>
            <a:pPr lvl="1"/>
            <a:r>
              <a:rPr lang="en-US" dirty="0" smtClean="0"/>
              <a:t>No TSL or XCHG so you need to disable interrupt upon entering you atomic section and then enable it when you exit</a:t>
            </a:r>
            <a:endParaRPr lang="en-US" dirty="0"/>
          </a:p>
        </p:txBody>
      </p:sp>
    </p:spTree>
    <p:extLst>
      <p:ext uri="{BB962C8B-B14F-4D97-AF65-F5344CB8AC3E}">
        <p14:creationId xmlns:p14="http://schemas.microsoft.com/office/powerpoint/2010/main" val="5905890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Needed Semaphores</a:t>
            </a:r>
            <a:endParaRPr lang="en-US" dirty="0"/>
          </a:p>
        </p:txBody>
      </p:sp>
      <p:sp>
        <p:nvSpPr>
          <p:cNvPr id="3" name="Content Placeholder 2"/>
          <p:cNvSpPr>
            <a:spLocks noGrp="1"/>
          </p:cNvSpPr>
          <p:nvPr>
            <p:ph idx="1"/>
          </p:nvPr>
        </p:nvSpPr>
        <p:spPr/>
        <p:txBody>
          <a:bodyPr/>
          <a:lstStyle/>
          <a:p>
            <a:r>
              <a:rPr lang="en-US" dirty="0" err="1" smtClean="0"/>
              <a:t>pot_full</a:t>
            </a:r>
            <a:endParaRPr lang="en-US" dirty="0" smtClean="0"/>
          </a:p>
          <a:p>
            <a:pPr lvl="1"/>
            <a:r>
              <a:rPr lang="en-US" dirty="0" smtClean="0"/>
              <a:t>Initialized to </a:t>
            </a:r>
            <a:r>
              <a:rPr lang="en-US" dirty="0" smtClean="0"/>
              <a:t>0 (pot not full at the beginnin</a:t>
            </a:r>
            <a:r>
              <a:rPr lang="en-US" dirty="0" smtClean="0"/>
              <a:t>g)</a:t>
            </a:r>
            <a:endParaRPr lang="en-US" dirty="0" smtClean="0"/>
          </a:p>
          <a:p>
            <a:r>
              <a:rPr lang="en-US" dirty="0" err="1" smtClean="0"/>
              <a:t>Mutex</a:t>
            </a:r>
            <a:endParaRPr lang="en-US" dirty="0" smtClean="0"/>
          </a:p>
          <a:p>
            <a:pPr lvl="1"/>
            <a:r>
              <a:rPr lang="en-US" dirty="0" smtClean="0"/>
              <a:t>Provide mutual exclusion for </a:t>
            </a:r>
            <a:r>
              <a:rPr lang="en-US" dirty="0" smtClean="0"/>
              <a:t>honeypot</a:t>
            </a:r>
            <a:r>
              <a:rPr lang="en-US" dirty="0" smtClean="0"/>
              <a:t> </a:t>
            </a:r>
            <a:r>
              <a:rPr lang="en-US" dirty="0" smtClean="0"/>
              <a:t>accesses</a:t>
            </a:r>
          </a:p>
          <a:p>
            <a:pPr lvl="1"/>
            <a:r>
              <a:rPr lang="en-US" dirty="0" smtClean="0"/>
              <a:t>Initialized to 1</a:t>
            </a:r>
            <a:endParaRPr lang="en-US" dirty="0"/>
          </a:p>
        </p:txBody>
      </p:sp>
    </p:spTree>
    <p:extLst>
      <p:ext uri="{BB962C8B-B14F-4D97-AF65-F5344CB8AC3E}">
        <p14:creationId xmlns:p14="http://schemas.microsoft.com/office/powerpoint/2010/main" val="170806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1222</Words>
  <Application>Microsoft Macintosh PowerPoint</Application>
  <PresentationFormat>On-screen Show (4:3)</PresentationFormat>
  <Paragraphs>584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Project 3: Creating Semaphores</vt:lpstr>
      <vt:lpstr>Additional Resources</vt:lpstr>
      <vt:lpstr>Thread States</vt:lpstr>
      <vt:lpstr>PowerPoint Presentation</vt:lpstr>
      <vt:lpstr>Semaphore Specification</vt:lpstr>
      <vt:lpstr>Semaphores</vt:lpstr>
      <vt:lpstr>Semaphore Struct</vt:lpstr>
      <vt:lpstr>Atomic Section</vt:lpstr>
      <vt:lpstr>Needed Semaphores</vt:lpstr>
      <vt:lpstr>Bear and Honey Bees</vt:lpstr>
      <vt:lpstr>Bear and Honey Bees  (General Solution)</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lpstr>Bear and Honey Bees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Creating Semaphores</dc:title>
  <dc:creator>Witawas Srisa-an</dc:creator>
  <cp:lastModifiedBy>Witawas Srisa-an</cp:lastModifiedBy>
  <cp:revision>16</cp:revision>
  <dcterms:created xsi:type="dcterms:W3CDTF">2012-11-26T20:41:03Z</dcterms:created>
  <dcterms:modified xsi:type="dcterms:W3CDTF">2015-11-30T21:25:58Z</dcterms:modified>
</cp:coreProperties>
</file>