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59" r:id="rId2"/>
    <p:sldId id="471" r:id="rId3"/>
    <p:sldId id="473" r:id="rId4"/>
    <p:sldId id="476" r:id="rId5"/>
    <p:sldId id="474" r:id="rId6"/>
    <p:sldId id="470" r:id="rId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F2F2F2"/>
    <a:srgbClr val="FFFFFF"/>
    <a:srgbClr val="66FF33"/>
    <a:srgbClr val="FF6600"/>
    <a:srgbClr val="CC99FF"/>
    <a:srgbClr val="008000"/>
    <a:srgbClr val="CC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7" autoAdjust="0"/>
    <p:restoredTop sz="93496" autoAdjust="0"/>
  </p:normalViewPr>
  <p:slideViewPr>
    <p:cSldViewPr snapToGrid="0">
      <p:cViewPr>
        <p:scale>
          <a:sx n="75" d="100"/>
          <a:sy n="75" d="100"/>
        </p:scale>
        <p:origin x="162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3" tIns="49522" rIns="99043" bIns="49522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3" tIns="49522" rIns="99043" bIns="49522" rtlCol="0"/>
          <a:lstStyle>
            <a:lvl1pPr algn="r">
              <a:defRPr sz="1300"/>
            </a:lvl1pPr>
          </a:lstStyle>
          <a:p>
            <a:fld id="{02BFC817-3ECD-427A-9A04-CB71FAF65912}" type="datetimeFigureOut">
              <a:rPr lang="zh-TW" altLang="en-US" smtClean="0"/>
              <a:pPr/>
              <a:t>2018/6/21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3" tIns="49522" rIns="99043" bIns="49522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3" tIns="49522" rIns="99043" bIns="49522" rtlCol="0" anchor="b"/>
          <a:lstStyle>
            <a:lvl1pPr algn="r">
              <a:defRPr sz="1300"/>
            </a:lvl1pPr>
          </a:lstStyle>
          <a:p>
            <a:fld id="{78ED0EA4-F0B2-41F3-A483-7F13EF74B39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940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8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5" y="4861442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8" y="9722883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4FB46DE6-6126-4AE3-8906-F5EBB4B3E3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82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46DE6-6126-4AE3-8906-F5EBB4B3E33F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86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8463" y="0"/>
            <a:ext cx="366553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98550" y="2130425"/>
            <a:ext cx="69469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Click to edit Master title style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29581" y="3886200"/>
            <a:ext cx="568483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33713" y="1665288"/>
            <a:ext cx="3888000" cy="443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2288" y="1665288"/>
            <a:ext cx="3888000" cy="443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9" name="內容版面配置區 3"/>
          <p:cNvSpPr>
            <a:spLocks noGrp="1"/>
          </p:cNvSpPr>
          <p:nvPr>
            <p:ph sz="half" idx="10"/>
          </p:nvPr>
        </p:nvSpPr>
        <p:spPr>
          <a:xfrm>
            <a:off x="522288" y="1665288"/>
            <a:ext cx="3888000" cy="443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7950" y="5559425"/>
            <a:ext cx="33623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15238" y="0"/>
            <a:ext cx="1524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0" y="5757863"/>
            <a:ext cx="1524000" cy="110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333375"/>
            <a:ext cx="8099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1665288"/>
            <a:ext cx="8099425" cy="443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8331846" y="6345324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fld id="{99903E0D-09A4-4159-BE40-7D01E2A13058}" type="slidenum">
              <a:rPr lang="en-US" altLang="zh-TW" sz="2000">
                <a:solidFill>
                  <a:schemeClr val="accent6">
                    <a:lumMod val="25000"/>
                  </a:schemeClr>
                </a:solidFill>
                <a:latin typeface="Comic Sans MS" pitchFamily="66" charset="0"/>
                <a:ea typeface="微軟正黑體" pitchFamily="34" charset="-120"/>
                <a:cs typeface="Calibri" pitchFamily="34" charset="0"/>
              </a:rPr>
              <a:pPr>
                <a:defRPr/>
              </a:pPr>
              <a:t>‹#›</a:t>
            </a:fld>
            <a:endParaRPr lang="en-US" altLang="zh-TW" sz="2000" dirty="0">
              <a:solidFill>
                <a:schemeClr val="accent6">
                  <a:lumMod val="25000"/>
                </a:schemeClr>
              </a:solidFill>
              <a:latin typeface="Comic Sans MS" pitchFamily="66" charset="0"/>
              <a:ea typeface="微軟正黑體" pitchFamily="34" charset="-12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>
              <a:lumMod val="85000"/>
              <a:lumOff val="15000"/>
            </a:schemeClr>
          </a:solidFill>
          <a:latin typeface="Comic Sans MS" pitchFamily="66" charset="0"/>
          <a:ea typeface="微軟正黑體" pitchFamily="34" charset="-120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800" b="1">
          <a:solidFill>
            <a:schemeClr val="tx1">
              <a:lumMod val="85000"/>
              <a:lumOff val="15000"/>
            </a:schemeClr>
          </a:solidFill>
          <a:latin typeface="Comic Sans MS" pitchFamily="66" charset="0"/>
          <a:ea typeface="微軟正黑體" pitchFamily="34" charset="-120"/>
          <a:cs typeface="Calibri" pitchFamily="34" charset="0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–"/>
        <a:defRPr sz="2400" b="1">
          <a:solidFill>
            <a:schemeClr val="tx1">
              <a:lumMod val="85000"/>
              <a:lumOff val="15000"/>
            </a:schemeClr>
          </a:solidFill>
          <a:latin typeface="Comic Sans MS" pitchFamily="66" charset="0"/>
          <a:ea typeface="微軟正黑體" pitchFamily="34" charset="-120"/>
          <a:cs typeface="Calibri" pitchFamily="34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har char="•"/>
        <a:defRPr sz="2000" b="1">
          <a:solidFill>
            <a:schemeClr val="tx1">
              <a:lumMod val="85000"/>
              <a:lumOff val="15000"/>
            </a:schemeClr>
          </a:solidFill>
          <a:latin typeface="Comic Sans MS" pitchFamily="66" charset="0"/>
          <a:ea typeface="微軟正黑體" pitchFamily="34" charset="-12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  <a:ea typeface="微軟正黑體" pitchFamily="34" charset="-12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9036" y="2130425"/>
            <a:ext cx="7306414" cy="1470025"/>
          </a:xfrm>
        </p:spPr>
        <p:txBody>
          <a:bodyPr/>
          <a:lstStyle/>
          <a:p>
            <a:r>
              <a:rPr lang="en-US" altLang="zh-TW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CSX</a:t>
            </a:r>
            <a:r>
              <a:rPr lang="zh-TW" altLang="en-US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--</a:t>
            </a:r>
            <a:r>
              <a:rPr lang="zh-TW" altLang="en-US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US" altLang="zh-TW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91APP </a:t>
            </a:r>
            <a:br>
              <a:rPr lang="en-US" altLang="zh-TW" sz="4000" dirty="0" smtClean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altLang="zh-TW" sz="4000" dirty="0" smtClean="0">
                <a:latin typeface="Times" panose="02020603050405020304" pitchFamily="18" charset="0"/>
                <a:cs typeface="Times" panose="02020603050405020304" pitchFamily="18" charset="0"/>
              </a:rPr>
              <a:t>– Final Project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49824" y="4170679"/>
            <a:ext cx="5684838" cy="191917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cs typeface="Tahoma" panose="020B0604030504040204" pitchFamily="34" charset="0"/>
              </a:rPr>
              <a:t>指導老師</a:t>
            </a:r>
            <a:r>
              <a:rPr lang="en-US" altLang="zh-TW" dirty="0" smtClean="0">
                <a:latin typeface="微軟正黑體" panose="020B0604030504040204" pitchFamily="34" charset="-120"/>
                <a:cs typeface="Tahoma" panose="020B0604030504040204" pitchFamily="34" charset="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cs typeface="Tahoma" panose="020B0604030504040204" pitchFamily="34" charset="0"/>
              </a:rPr>
              <a:t>蔡芸</a:t>
            </a:r>
            <a:r>
              <a:rPr lang="zh-TW" altLang="en-US" dirty="0" smtClean="0">
                <a:latin typeface="微軟正黑體" panose="020B0604030504040204" pitchFamily="34" charset="-120"/>
                <a:cs typeface="Tahoma" panose="020B0604030504040204" pitchFamily="34" charset="0"/>
              </a:rPr>
              <a:t>琤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cs typeface="Tahoma" panose="020B0604030504040204" pitchFamily="34" charset="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cs typeface="Tahoma" panose="020B0604030504040204" pitchFamily="34" charset="0"/>
              </a:rPr>
              <a:t>報告</a:t>
            </a:r>
            <a:r>
              <a:rPr lang="zh-TW" altLang="en-US" dirty="0">
                <a:latin typeface="微軟正黑體" panose="020B0604030504040204" pitchFamily="34" charset="-120"/>
                <a:cs typeface="Tahoma" panose="020B0604030504040204" pitchFamily="34" charset="0"/>
              </a:rPr>
              <a:t>者</a:t>
            </a:r>
            <a:r>
              <a:rPr lang="en-US" altLang="zh-TW" dirty="0">
                <a:latin typeface="微軟正黑體" panose="020B0604030504040204" pitchFamily="34" charset="-120"/>
                <a:cs typeface="Tahoma" panose="020B0604030504040204" pitchFamily="34" charset="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</a:rPr>
              <a:t>連</a:t>
            </a:r>
            <a:r>
              <a:rPr lang="zh-TW" altLang="en-US" dirty="0" smtClean="0">
                <a:latin typeface="微軟正黑體" panose="020B0604030504040204" pitchFamily="34" charset="-120"/>
              </a:rPr>
              <a:t>鑫、</a:t>
            </a:r>
            <a:r>
              <a:rPr lang="zh-TW" altLang="en-US" dirty="0" smtClean="0">
                <a:latin typeface="微軟正黑體" panose="020B0604030504040204" pitchFamily="34" charset="-120"/>
              </a:rPr>
              <a:t>蕭啟</a:t>
            </a:r>
            <a:r>
              <a:rPr lang="zh-TW" altLang="en-US" dirty="0">
                <a:latin typeface="微軟正黑體" panose="020B0604030504040204" pitchFamily="34" charset="-120"/>
              </a:rPr>
              <a:t>軒</a:t>
            </a:r>
            <a:endParaRPr lang="en-US" altLang="zh-TW" dirty="0">
              <a:latin typeface="微軟正黑體" panose="020B0604030504040204" pitchFamily="34" charset="-120"/>
              <a:cs typeface="Tahoma" panose="020B0604030504040204" pitchFamily="34" charset="0"/>
            </a:endParaRPr>
          </a:p>
          <a:p>
            <a:r>
              <a:rPr lang="en-US" altLang="zh-TW" dirty="0" smtClean="0">
                <a:latin typeface="Times" panose="02020603050405020304" pitchFamily="18" charset="0"/>
                <a:cs typeface="Times" panose="02020603050405020304" pitchFamily="18" charset="0"/>
              </a:rPr>
              <a:t>20180622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2288" y="641287"/>
            <a:ext cx="8099425" cy="1143000"/>
          </a:xfrm>
        </p:spPr>
        <p:txBody>
          <a:bodyPr/>
          <a:lstStyle/>
          <a:p>
            <a:pPr algn="l"/>
            <a:r>
              <a:rPr lang="en-US" altLang="zh-TW" sz="4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 	   * 	 T 	    = 	   P</a:t>
            </a:r>
            <a:endParaRPr lang="zh-TW" altLang="en-US" sz="4000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165304" y="3144413"/>
            <a:ext cx="2687216" cy="27898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/>
              <a:t>Input Data: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b="1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b="1" dirty="0" err="1" smtClean="0"/>
              <a:t>ItemID</a:t>
            </a:r>
            <a:endParaRPr lang="en-US" altLang="zh-TW" sz="2000" b="1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b="1" dirty="0" smtClean="0"/>
              <a:t>Temp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b="1" dirty="0" err="1" smtClean="0"/>
              <a:t>Humi</a:t>
            </a:r>
            <a:endParaRPr lang="en-US" altLang="zh-TW" sz="2000" b="1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b="1" dirty="0" smtClean="0"/>
              <a:t>Quantity</a:t>
            </a:r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b="1" dirty="0" smtClean="0"/>
              <a:t>Date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3191074" y="3144415"/>
            <a:ext cx="2687216" cy="278985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/>
              <a:t>Task: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b="1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b="1" dirty="0" smtClean="0"/>
              <a:t>Predict </a:t>
            </a:r>
            <a:r>
              <a:rPr lang="en-US" altLang="zh-TW" sz="2000" b="1" dirty="0" err="1" smtClean="0"/>
              <a:t>ItemID</a:t>
            </a:r>
            <a:endParaRPr lang="en-US" altLang="zh-TW" sz="2000" b="1" dirty="0" smtClean="0"/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6186196" y="3144414"/>
            <a:ext cx="2687216" cy="27898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/>
              <a:t>Performance: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b="1" dirty="0" smtClean="0"/>
          </a:p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2000" b="1" dirty="0" smtClean="0"/>
              <a:t>Accurate rate =21%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b="1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223935" y="1784287"/>
            <a:ext cx="2687216" cy="72564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/>
              <a:t>Input Data</a:t>
            </a:r>
          </a:p>
        </p:txBody>
      </p:sp>
      <p:sp>
        <p:nvSpPr>
          <p:cNvPr id="10" name="圓角矩形 9"/>
          <p:cNvSpPr/>
          <p:nvPr/>
        </p:nvSpPr>
        <p:spPr bwMode="auto">
          <a:xfrm>
            <a:off x="3191074" y="1784287"/>
            <a:ext cx="2687216" cy="72564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/>
              <a:t>Task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b="1" dirty="0" smtClean="0"/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6186196" y="1784287"/>
            <a:ext cx="2687216" cy="72564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/>
              <a:t>Performance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TW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文字方塊 11"/>
          <p:cNvSpPr txBox="1"/>
          <p:nvPr/>
        </p:nvSpPr>
        <p:spPr>
          <a:xfrm flipH="1">
            <a:off x="5847642" y="1906945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=</a:t>
            </a:r>
            <a:endParaRPr lang="zh-TW" altLang="en-US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852520" y="191627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*</a:t>
            </a:r>
            <a:endParaRPr lang="zh-TW" altLang="en-US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21834" y="4354446"/>
            <a:ext cx="16033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北部 </a:t>
            </a:r>
            <a:r>
              <a:rPr lang="en-US" altLang="zh-TW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:</a:t>
            </a:r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dirty="0" smtClean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24%</a:t>
            </a:r>
          </a:p>
          <a:p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中部 </a:t>
            </a:r>
            <a:r>
              <a:rPr lang="en-US" altLang="zh-TW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:</a:t>
            </a:r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dirty="0" smtClean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23%</a:t>
            </a:r>
          </a:p>
          <a:p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東部 </a:t>
            </a:r>
            <a:r>
              <a:rPr lang="en-US" altLang="zh-TW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:</a:t>
            </a:r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dirty="0" smtClean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50%</a:t>
            </a:r>
          </a:p>
          <a:p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南部</a:t>
            </a:r>
            <a:r>
              <a:rPr lang="zh-TW" altLang="en-US" dirty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:</a:t>
            </a:r>
            <a:r>
              <a:rPr lang="zh-TW" altLang="en-US" dirty="0" smtClean="0">
                <a:latin typeface="Times" panose="02020603050405020304" pitchFamily="18" charset="0"/>
                <a:ea typeface="標楷體" panose="03000509000000000000" pitchFamily="65" charset="-120"/>
                <a:cs typeface="Times" panose="02020603050405020304" pitchFamily="18" charset="0"/>
              </a:rPr>
              <a:t> </a:t>
            </a:r>
            <a:r>
              <a:rPr lang="en-US" altLang="zh-TW" dirty="0" smtClean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18%</a:t>
            </a:r>
            <a:endParaRPr lang="zh-TW" altLang="en-US" dirty="0">
              <a:latin typeface="Times" panose="02020603050405020304" pitchFamily="18" charset="0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/>
          <p:cNvGrpSpPr/>
          <p:nvPr/>
        </p:nvGrpSpPr>
        <p:grpSpPr>
          <a:xfrm>
            <a:off x="298952" y="1172698"/>
            <a:ext cx="2560320" cy="3101780"/>
            <a:chOff x="207028" y="1202450"/>
            <a:chExt cx="2560320" cy="3101780"/>
          </a:xfrm>
        </p:grpSpPr>
        <p:grpSp>
          <p:nvGrpSpPr>
            <p:cNvPr id="17" name="群組 16"/>
            <p:cNvGrpSpPr/>
            <p:nvPr/>
          </p:nvGrpSpPr>
          <p:grpSpPr>
            <a:xfrm>
              <a:off x="207028" y="1539916"/>
              <a:ext cx="2560320" cy="2764314"/>
              <a:chOff x="142240" y="1798320"/>
              <a:chExt cx="2560320" cy="3377089"/>
            </a:xfrm>
          </p:grpSpPr>
          <p:sp>
            <p:nvSpPr>
              <p:cNvPr id="4" name="圓角矩形 3"/>
              <p:cNvSpPr/>
              <p:nvPr/>
            </p:nvSpPr>
            <p:spPr bwMode="auto">
              <a:xfrm>
                <a:off x="477438" y="2055937"/>
                <a:ext cx="1914236" cy="94409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氣溫及雨量</a:t>
                </a:r>
                <a:endParaRPr kumimoji="0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kumimoji="0" lang="en-US" altLang="zh-TW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18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中央氣象局</a:t>
                </a:r>
                <a:r>
                  <a:rPr kumimoji="0" lang="en-US" altLang="zh-TW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kumimoji="0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5" name="圓角矩形 4"/>
              <p:cNvSpPr/>
              <p:nvPr/>
            </p:nvSpPr>
            <p:spPr bwMode="auto">
              <a:xfrm>
                <a:off x="445322" y="3092351"/>
                <a:ext cx="1946168" cy="97536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台灣分成</a:t>
                </a:r>
                <a:endPara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北、中、東、南區</a:t>
                </a:r>
                <a:endParaRPr kumimoji="0" lang="zh-TW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 bwMode="auto">
              <a:xfrm>
                <a:off x="142240" y="1798320"/>
                <a:ext cx="2560320" cy="3377089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 bwMode="auto">
              <a:xfrm>
                <a:off x="414257" y="4137669"/>
                <a:ext cx="1946168" cy="84864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品項編號及數量</a:t>
                </a:r>
                <a:endPara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、時間序列</a:t>
                </a:r>
                <a:endParaRPr kumimoji="0" lang="zh-TW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18" name="圓角矩形 17"/>
            <p:cNvSpPr/>
            <p:nvPr/>
          </p:nvSpPr>
          <p:spPr bwMode="auto">
            <a:xfrm>
              <a:off x="691251" y="1202450"/>
              <a:ext cx="1616185" cy="4277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資料收集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818271" y="1180452"/>
            <a:ext cx="4871720" cy="3040602"/>
            <a:chOff x="3736991" y="1247881"/>
            <a:chExt cx="4871720" cy="3040602"/>
          </a:xfrm>
        </p:grpSpPr>
        <p:grpSp>
          <p:nvGrpSpPr>
            <p:cNvPr id="13" name="群組 12"/>
            <p:cNvGrpSpPr/>
            <p:nvPr/>
          </p:nvGrpSpPr>
          <p:grpSpPr>
            <a:xfrm>
              <a:off x="3736991" y="1524169"/>
              <a:ext cx="4871720" cy="2764314"/>
              <a:chOff x="2809240" y="938832"/>
              <a:chExt cx="4871720" cy="4248268"/>
            </a:xfrm>
          </p:grpSpPr>
          <p:sp>
            <p:nvSpPr>
              <p:cNvPr id="6" name="圓角矩形 5"/>
              <p:cNvSpPr/>
              <p:nvPr/>
            </p:nvSpPr>
            <p:spPr bwMode="auto">
              <a:xfrm>
                <a:off x="2920815" y="3744153"/>
                <a:ext cx="2346960" cy="122552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每區每周最熱銷商品</a:t>
                </a:r>
                <a:r>
                  <a:rPr kumimoji="0" lang="en-US" altLang="zh-TW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kumimoji="0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前十名</a:t>
                </a:r>
                <a:r>
                  <a:rPr kumimoji="0" lang="en-US" altLang="zh-TW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kumimoji="0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及數量</a:t>
                </a:r>
                <a:endParaRPr kumimoji="0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5480797" y="2500650"/>
                <a:ext cx="2066179" cy="798819"/>
              </a:xfrm>
              <a:prstGeom prst="roundRect">
                <a:avLst/>
              </a:prstGeom>
              <a:solidFill>
                <a:schemeClr val="accent6">
                  <a:lumMod val="9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RNN</a:t>
                </a:r>
                <a:r>
                  <a:rPr kumimoji="0" lang="zh-TW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US" altLang="zh-TW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-</a:t>
                </a:r>
                <a:r>
                  <a:rPr kumimoji="0" lang="zh-TW" alt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US" altLang="zh-TW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LSTM</a:t>
                </a:r>
                <a:endParaRPr kumimoji="0" lang="zh-TW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9" name="弧形箭號 (左彎) 8"/>
              <p:cNvSpPr/>
              <p:nvPr/>
            </p:nvSpPr>
            <p:spPr bwMode="auto">
              <a:xfrm rot="16449049">
                <a:off x="5861964" y="1075643"/>
                <a:ext cx="671590" cy="1870822"/>
              </a:xfrm>
              <a:prstGeom prst="curvedLef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6225618" y="1077530"/>
                <a:ext cx="1114408" cy="413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800" dirty="0" smtClean="0"/>
                  <a:t>Input data</a:t>
                </a:r>
                <a:endParaRPr lang="zh-TW" altLang="en-US" sz="1800" dirty="0"/>
              </a:p>
            </p:txBody>
          </p:sp>
          <p:sp>
            <p:nvSpPr>
              <p:cNvPr id="12" name="圓角矩形 11"/>
              <p:cNvSpPr/>
              <p:nvPr/>
            </p:nvSpPr>
            <p:spPr bwMode="auto">
              <a:xfrm>
                <a:off x="3362875" y="1418448"/>
                <a:ext cx="1650995" cy="1148233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每區每周</a:t>
                </a:r>
                <a:endParaRPr kumimoji="0" lang="en-US" altLang="zh-TW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氣溫及</a:t>
                </a:r>
                <a:r>
                  <a:rPr lang="zh-TW" altLang="en-US" sz="18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雨量</a:t>
                </a:r>
                <a:endParaRPr kumimoji="0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4" name="圓角矩形 13"/>
              <p:cNvSpPr/>
              <p:nvPr/>
            </p:nvSpPr>
            <p:spPr bwMode="auto">
              <a:xfrm>
                <a:off x="2809240" y="938832"/>
                <a:ext cx="4871720" cy="42482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135704" y="4180879"/>
                <a:ext cx="1268296" cy="413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800" dirty="0" smtClean="0"/>
                  <a:t>Output data</a:t>
                </a:r>
                <a:endParaRPr lang="zh-TW" altLang="en-US" sz="1800" dirty="0"/>
              </a:p>
            </p:txBody>
          </p:sp>
          <p:sp>
            <p:nvSpPr>
              <p:cNvPr id="16" name="弧形箭號 (左彎) 15"/>
              <p:cNvSpPr/>
              <p:nvPr/>
            </p:nvSpPr>
            <p:spPr bwMode="auto">
              <a:xfrm rot="4951850">
                <a:off x="5866572" y="2937155"/>
                <a:ext cx="718092" cy="1870822"/>
              </a:xfrm>
              <a:prstGeom prst="curvedLef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20" name="圓角矩形 19"/>
            <p:cNvSpPr/>
            <p:nvPr/>
          </p:nvSpPr>
          <p:spPr bwMode="auto">
            <a:xfrm>
              <a:off x="5364759" y="1247881"/>
              <a:ext cx="1616185" cy="4277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模型訓練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197403" y="4372951"/>
            <a:ext cx="2560320" cy="2245289"/>
            <a:chOff x="207028" y="1202450"/>
            <a:chExt cx="2560320" cy="3101780"/>
          </a:xfrm>
        </p:grpSpPr>
        <p:grpSp>
          <p:nvGrpSpPr>
            <p:cNvPr id="24" name="群組 23"/>
            <p:cNvGrpSpPr/>
            <p:nvPr/>
          </p:nvGrpSpPr>
          <p:grpSpPr>
            <a:xfrm>
              <a:off x="207028" y="1539916"/>
              <a:ext cx="2560320" cy="2764314"/>
              <a:chOff x="142240" y="1798320"/>
              <a:chExt cx="2560320" cy="3377089"/>
            </a:xfrm>
          </p:grpSpPr>
          <p:sp>
            <p:nvSpPr>
              <p:cNvPr id="26" name="圓角矩形 25"/>
              <p:cNvSpPr/>
              <p:nvPr/>
            </p:nvSpPr>
            <p:spPr bwMode="auto">
              <a:xfrm>
                <a:off x="355321" y="2256470"/>
                <a:ext cx="2225040" cy="117431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TW" altLang="en-US" sz="18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最熱銷</a:t>
                </a:r>
                <a:r>
                  <a:rPr lang="zh-TW" altLang="en-US" sz="18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商品</a:t>
                </a:r>
                <a:endParaRPr lang="en-US" altLang="zh-TW" sz="1800" b="1" dirty="0" smtClean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en-US" altLang="zh-TW" sz="1800" b="1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lang="zh-TW" altLang="en-US" sz="18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前十名</a:t>
                </a:r>
                <a:r>
                  <a:rPr lang="en-US" altLang="zh-TW" sz="18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kumimoji="0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7" name="圓角矩形 26"/>
              <p:cNvSpPr/>
              <p:nvPr/>
            </p:nvSpPr>
            <p:spPr bwMode="auto">
              <a:xfrm>
                <a:off x="355321" y="3669541"/>
                <a:ext cx="2225040" cy="130463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</a:rPr>
                  <a:t>用後半段資料測試得到預測準確率</a:t>
                </a:r>
                <a:endParaRPr kumimoji="0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28" name="圓角矩形 27"/>
              <p:cNvSpPr/>
              <p:nvPr/>
            </p:nvSpPr>
            <p:spPr bwMode="auto">
              <a:xfrm>
                <a:off x="142240" y="1798320"/>
                <a:ext cx="2560320" cy="3377089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sp>
          <p:nvSpPr>
            <p:cNvPr id="25" name="圓角矩形 24"/>
            <p:cNvSpPr/>
            <p:nvPr/>
          </p:nvSpPr>
          <p:spPr bwMode="auto">
            <a:xfrm>
              <a:off x="691251" y="1202450"/>
              <a:ext cx="1616185" cy="5170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結果及預測</a:t>
              </a:r>
              <a:endPara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0" name="向右箭號 29"/>
          <p:cNvSpPr/>
          <p:nvPr/>
        </p:nvSpPr>
        <p:spPr bwMode="auto">
          <a:xfrm>
            <a:off x="3015129" y="2542008"/>
            <a:ext cx="678753" cy="426574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上彎箭號 30"/>
          <p:cNvSpPr/>
          <p:nvPr/>
        </p:nvSpPr>
        <p:spPr bwMode="auto">
          <a:xfrm rot="16200000" flipH="1">
            <a:off x="7840532" y="4760513"/>
            <a:ext cx="590567" cy="619369"/>
          </a:xfrm>
          <a:prstGeom prst="bentUpArrow">
            <a:avLst>
              <a:gd name="adj1" fmla="val 28281"/>
              <a:gd name="adj2" fmla="val 23360"/>
              <a:gd name="adj3" fmla="val 28281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標題 31"/>
          <p:cNvSpPr>
            <a:spLocks noGrp="1"/>
          </p:cNvSpPr>
          <p:nvPr>
            <p:ph type="title"/>
          </p:nvPr>
        </p:nvSpPr>
        <p:spPr>
          <a:xfrm>
            <a:off x="298952" y="345558"/>
            <a:ext cx="8099425" cy="718701"/>
          </a:xfrm>
        </p:spPr>
        <p:txBody>
          <a:bodyPr/>
          <a:lstStyle/>
          <a:p>
            <a:r>
              <a:rPr lang="zh-TW" altLang="en-US" sz="3600" dirty="0" smtClean="0"/>
              <a:t>流程</a:t>
            </a:r>
            <a:endParaRPr lang="zh-TW" altLang="en-US" sz="3600" dirty="0"/>
          </a:p>
        </p:txBody>
      </p:sp>
      <p:pic>
        <p:nvPicPr>
          <p:cNvPr id="35" name="Picture 2" descr="https://scontent-hkg3-1.xx.fbcdn.net/v/t1.15752-9/35758849_1384764094956585_5233787876356915200_n.png?_nc_cat=0&amp;oh=737ce22d2714a9ace034c7ded52d3777&amp;oe=5BA420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3" y="4350042"/>
            <a:ext cx="2855295" cy="21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/>
          <p:cNvSpPr txBox="1"/>
          <p:nvPr/>
        </p:nvSpPr>
        <p:spPr>
          <a:xfrm>
            <a:off x="-54274" y="6491881"/>
            <a:ext cx="5153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/>
              <a:t>https://e-service.cwb.gov.tw/HistoryDataQuery/index.jsp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1501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31" y="2298909"/>
            <a:ext cx="1870717" cy="28420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2288" y="342628"/>
            <a:ext cx="8099425" cy="1143000"/>
          </a:xfrm>
        </p:spPr>
        <p:txBody>
          <a:bodyPr/>
          <a:lstStyle/>
          <a:p>
            <a:r>
              <a:rPr lang="zh-TW" altLang="en-US" sz="3600" dirty="0"/>
              <a:t>遇到問題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ItemID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97890" y="269646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假設皆是相同短袖，</a:t>
            </a:r>
            <a:endParaRPr lang="en-US" altLang="zh-TW" sz="18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但根據店家、材質、顏色</a:t>
            </a:r>
            <a:endParaRPr lang="en-US" altLang="zh-TW" sz="18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zh-TW" altLang="en-US" sz="1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編號有所不同</a:t>
            </a:r>
            <a:endParaRPr lang="zh-TW" altLang="en-US" sz="18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5152073" y="2748376"/>
            <a:ext cx="701040" cy="1675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>
            <a:off x="5152073" y="3043873"/>
            <a:ext cx="701040" cy="1675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3206235" y="186831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某週預測物品編號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92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/>
              <a:t>瓶頸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有幾個月會預測出完全相同的物品項目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欲解決方法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/>
              <a:t>--</a:t>
            </a:r>
            <a:r>
              <a:rPr lang="zh-TW" altLang="en-US" dirty="0" smtClean="0"/>
              <a:t> </a:t>
            </a:r>
            <a:r>
              <a:rPr lang="zh-TW" altLang="en-US" sz="2400" dirty="0" smtClean="0"/>
              <a:t>取得每個編號的品名，可將相同品名的其一剔除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--</a:t>
            </a:r>
            <a:r>
              <a:rPr lang="zh-TW" altLang="en-US" sz="2400" dirty="0" smtClean="0"/>
              <a:t> 增加折扣等更多資訊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特徵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06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796" y="2967335"/>
            <a:ext cx="86864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Thanks for your attention</a:t>
            </a:r>
            <a:endParaRPr lang="zh-TW" alt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5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C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CC0066"/>
        </a:dk1>
        <a:lt1>
          <a:srgbClr val="FFFFFF"/>
        </a:lt1>
        <a:dk2>
          <a:srgbClr val="CC0066"/>
        </a:dk2>
        <a:lt2>
          <a:srgbClr val="993366"/>
        </a:lt2>
        <a:accent1>
          <a:srgbClr val="FFFFCC"/>
        </a:accent1>
        <a:accent2>
          <a:srgbClr val="663366"/>
        </a:accent2>
        <a:accent3>
          <a:srgbClr val="FFFFFF"/>
        </a:accent3>
        <a:accent4>
          <a:srgbClr val="AE0056"/>
        </a:accent4>
        <a:accent5>
          <a:srgbClr val="FFFFE2"/>
        </a:accent5>
        <a:accent6>
          <a:srgbClr val="5C2D5C"/>
        </a:accent6>
        <a:hlink>
          <a:srgbClr val="CC0033"/>
        </a:hlink>
        <a:folHlink>
          <a:srgbClr val="FF01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37931</TotalTime>
  <Words>207</Words>
  <Application>Microsoft Office PowerPoint</Application>
  <PresentationFormat>如螢幕大小 (4:3)</PresentationFormat>
  <Paragraphs>62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Calibri</vt:lpstr>
      <vt:lpstr>Comic Sans MS</vt:lpstr>
      <vt:lpstr>Tahoma</vt:lpstr>
      <vt:lpstr>Times</vt:lpstr>
      <vt:lpstr>Times New Roman</vt:lpstr>
      <vt:lpstr>Blank Presentation</vt:lpstr>
      <vt:lpstr>CSX --  91APP  – Final Project</vt:lpstr>
      <vt:lpstr> E     *   T      =     P</vt:lpstr>
      <vt:lpstr>流程</vt:lpstr>
      <vt:lpstr>遇到問題 </vt:lpstr>
      <vt:lpstr>瓶頸</vt:lpstr>
      <vt:lpstr>PowerPoint 簡報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Easter Pastel Eggs</dc:title>
  <dc:creator>Presentation Magazine</dc:creator>
  <cp:lastModifiedBy>鑫 連</cp:lastModifiedBy>
  <cp:revision>1570</cp:revision>
  <cp:lastPrinted>2014-04-24T06:46:44Z</cp:lastPrinted>
  <dcterms:created xsi:type="dcterms:W3CDTF">2006-02-25T11:00:53Z</dcterms:created>
  <dcterms:modified xsi:type="dcterms:W3CDTF">2018-06-21T05:58:55Z</dcterms:modified>
</cp:coreProperties>
</file>