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97975" cy="10752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08" autoAdjust="0"/>
    <p:restoredTop sz="94660"/>
  </p:normalViewPr>
  <p:slideViewPr>
    <p:cSldViewPr snapToGrid="0">
      <p:cViewPr>
        <p:scale>
          <a:sx n="66" d="100"/>
          <a:sy n="66" d="100"/>
        </p:scale>
        <p:origin x="7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848" y="1759668"/>
            <a:ext cx="7818279" cy="3743337"/>
          </a:xfrm>
        </p:spPr>
        <p:txBody>
          <a:bodyPr anchor="b"/>
          <a:lstStyle>
            <a:lvl1pPr algn="ctr">
              <a:defRPr sz="60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9747" y="5647362"/>
            <a:ext cx="6898481" cy="2595944"/>
          </a:xfrm>
        </p:spPr>
        <p:txBody>
          <a:bodyPr/>
          <a:lstStyle>
            <a:lvl1pPr marL="0" indent="0" algn="ctr">
              <a:buNone/>
              <a:defRPr sz="2414"/>
            </a:lvl1pPr>
            <a:lvl2pPr marL="459897" indent="0" algn="ctr">
              <a:buNone/>
              <a:defRPr sz="2012"/>
            </a:lvl2pPr>
            <a:lvl3pPr marL="919795" indent="0" algn="ctr">
              <a:buNone/>
              <a:defRPr sz="1811"/>
            </a:lvl3pPr>
            <a:lvl4pPr marL="1379692" indent="0" algn="ctr">
              <a:buNone/>
              <a:defRPr sz="1609"/>
            </a:lvl4pPr>
            <a:lvl5pPr marL="1839590" indent="0" algn="ctr">
              <a:buNone/>
              <a:defRPr sz="1609"/>
            </a:lvl5pPr>
            <a:lvl6pPr marL="2299487" indent="0" algn="ctr">
              <a:buNone/>
              <a:defRPr sz="1609"/>
            </a:lvl6pPr>
            <a:lvl7pPr marL="2759385" indent="0" algn="ctr">
              <a:buNone/>
              <a:defRPr sz="1609"/>
            </a:lvl7pPr>
            <a:lvl8pPr marL="3219282" indent="0" algn="ctr">
              <a:buNone/>
              <a:defRPr sz="1609"/>
            </a:lvl8pPr>
            <a:lvl9pPr marL="3679180" indent="0" algn="ctr">
              <a:buNone/>
              <a:defRPr sz="160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00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9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2302" y="572452"/>
            <a:ext cx="1983313" cy="91119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2361" y="572452"/>
            <a:ext cx="5834965" cy="91119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8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71" y="2680571"/>
            <a:ext cx="7933253" cy="4472590"/>
          </a:xfrm>
        </p:spPr>
        <p:txBody>
          <a:bodyPr anchor="b"/>
          <a:lstStyle>
            <a:lvl1pPr>
              <a:defRPr sz="60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71" y="7195473"/>
            <a:ext cx="7933253" cy="2352029"/>
          </a:xfrm>
        </p:spPr>
        <p:txBody>
          <a:bodyPr/>
          <a:lstStyle>
            <a:lvl1pPr marL="0" indent="0">
              <a:buNone/>
              <a:defRPr sz="2414">
                <a:solidFill>
                  <a:schemeClr val="tx1"/>
                </a:solidFill>
              </a:defRPr>
            </a:lvl1pPr>
            <a:lvl2pPr marL="459897" indent="0">
              <a:buNone/>
              <a:defRPr sz="2012">
                <a:solidFill>
                  <a:schemeClr val="tx1">
                    <a:tint val="75000"/>
                  </a:schemeClr>
                </a:solidFill>
              </a:defRPr>
            </a:lvl2pPr>
            <a:lvl3pPr marL="919795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3pPr>
            <a:lvl4pPr marL="1379692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4pPr>
            <a:lvl5pPr marL="1839590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5pPr>
            <a:lvl6pPr marL="2299487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6pPr>
            <a:lvl7pPr marL="2759385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7pPr>
            <a:lvl8pPr marL="3219282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8pPr>
            <a:lvl9pPr marL="3679180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361" y="2862259"/>
            <a:ext cx="3909139" cy="6822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475" y="2862259"/>
            <a:ext cx="3909139" cy="6822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4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59" y="572454"/>
            <a:ext cx="7933253" cy="2078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0" y="2635768"/>
            <a:ext cx="3891174" cy="1291749"/>
          </a:xfrm>
        </p:spPr>
        <p:txBody>
          <a:bodyPr anchor="b"/>
          <a:lstStyle>
            <a:lvl1pPr marL="0" indent="0">
              <a:buNone/>
              <a:defRPr sz="2414" b="1"/>
            </a:lvl1pPr>
            <a:lvl2pPr marL="459897" indent="0">
              <a:buNone/>
              <a:defRPr sz="2012" b="1"/>
            </a:lvl2pPr>
            <a:lvl3pPr marL="919795" indent="0">
              <a:buNone/>
              <a:defRPr sz="1811" b="1"/>
            </a:lvl3pPr>
            <a:lvl4pPr marL="1379692" indent="0">
              <a:buNone/>
              <a:defRPr sz="1609" b="1"/>
            </a:lvl4pPr>
            <a:lvl5pPr marL="1839590" indent="0">
              <a:buNone/>
              <a:defRPr sz="1609" b="1"/>
            </a:lvl5pPr>
            <a:lvl6pPr marL="2299487" indent="0">
              <a:buNone/>
              <a:defRPr sz="1609" b="1"/>
            </a:lvl6pPr>
            <a:lvl7pPr marL="2759385" indent="0">
              <a:buNone/>
              <a:defRPr sz="1609" b="1"/>
            </a:lvl7pPr>
            <a:lvl8pPr marL="3219282" indent="0">
              <a:buNone/>
              <a:defRPr sz="1609" b="1"/>
            </a:lvl8pPr>
            <a:lvl9pPr marL="3679180" indent="0">
              <a:buNone/>
              <a:defRPr sz="1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60" y="3927517"/>
            <a:ext cx="3891174" cy="5776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476" y="2635768"/>
            <a:ext cx="3910337" cy="1291749"/>
          </a:xfrm>
        </p:spPr>
        <p:txBody>
          <a:bodyPr anchor="b"/>
          <a:lstStyle>
            <a:lvl1pPr marL="0" indent="0">
              <a:buNone/>
              <a:defRPr sz="2414" b="1"/>
            </a:lvl1pPr>
            <a:lvl2pPr marL="459897" indent="0">
              <a:buNone/>
              <a:defRPr sz="2012" b="1"/>
            </a:lvl2pPr>
            <a:lvl3pPr marL="919795" indent="0">
              <a:buNone/>
              <a:defRPr sz="1811" b="1"/>
            </a:lvl3pPr>
            <a:lvl4pPr marL="1379692" indent="0">
              <a:buNone/>
              <a:defRPr sz="1609" b="1"/>
            </a:lvl4pPr>
            <a:lvl5pPr marL="1839590" indent="0">
              <a:buNone/>
              <a:defRPr sz="1609" b="1"/>
            </a:lvl5pPr>
            <a:lvl6pPr marL="2299487" indent="0">
              <a:buNone/>
              <a:defRPr sz="1609" b="1"/>
            </a:lvl6pPr>
            <a:lvl7pPr marL="2759385" indent="0">
              <a:buNone/>
              <a:defRPr sz="1609" b="1"/>
            </a:lvl7pPr>
            <a:lvl8pPr marL="3219282" indent="0">
              <a:buNone/>
              <a:defRPr sz="1609" b="1"/>
            </a:lvl8pPr>
            <a:lvl9pPr marL="3679180" indent="0">
              <a:buNone/>
              <a:defRPr sz="16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476" y="3927517"/>
            <a:ext cx="3910337" cy="5776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1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9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59" y="716809"/>
            <a:ext cx="2966586" cy="2508832"/>
          </a:xfrm>
        </p:spPr>
        <p:txBody>
          <a:bodyPr anchor="b"/>
          <a:lstStyle>
            <a:lvl1pPr>
              <a:defRPr sz="3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337" y="1548111"/>
            <a:ext cx="4656475" cy="7640987"/>
          </a:xfrm>
        </p:spPr>
        <p:txBody>
          <a:bodyPr/>
          <a:lstStyle>
            <a:lvl1pPr>
              <a:defRPr sz="3219"/>
            </a:lvl1pPr>
            <a:lvl2pPr>
              <a:defRPr sz="2817"/>
            </a:lvl2pPr>
            <a:lvl3pPr>
              <a:defRPr sz="2414"/>
            </a:lvl3pPr>
            <a:lvl4pPr>
              <a:defRPr sz="2012"/>
            </a:lvl4pPr>
            <a:lvl5pPr>
              <a:defRPr sz="2012"/>
            </a:lvl5pPr>
            <a:lvl6pPr>
              <a:defRPr sz="2012"/>
            </a:lvl6pPr>
            <a:lvl7pPr>
              <a:defRPr sz="2012"/>
            </a:lvl7pPr>
            <a:lvl8pPr>
              <a:defRPr sz="2012"/>
            </a:lvl8pPr>
            <a:lvl9pPr>
              <a:defRPr sz="20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559" y="3225641"/>
            <a:ext cx="2966586" cy="5975900"/>
          </a:xfrm>
        </p:spPr>
        <p:txBody>
          <a:bodyPr/>
          <a:lstStyle>
            <a:lvl1pPr marL="0" indent="0">
              <a:buNone/>
              <a:defRPr sz="1609"/>
            </a:lvl1pPr>
            <a:lvl2pPr marL="459897" indent="0">
              <a:buNone/>
              <a:defRPr sz="1408"/>
            </a:lvl2pPr>
            <a:lvl3pPr marL="919795" indent="0">
              <a:buNone/>
              <a:defRPr sz="1207"/>
            </a:lvl3pPr>
            <a:lvl4pPr marL="1379692" indent="0">
              <a:buNone/>
              <a:defRPr sz="1006"/>
            </a:lvl4pPr>
            <a:lvl5pPr marL="1839590" indent="0">
              <a:buNone/>
              <a:defRPr sz="1006"/>
            </a:lvl5pPr>
            <a:lvl6pPr marL="2299487" indent="0">
              <a:buNone/>
              <a:defRPr sz="1006"/>
            </a:lvl6pPr>
            <a:lvl7pPr marL="2759385" indent="0">
              <a:buNone/>
              <a:defRPr sz="1006"/>
            </a:lvl7pPr>
            <a:lvl8pPr marL="3219282" indent="0">
              <a:buNone/>
              <a:defRPr sz="1006"/>
            </a:lvl8pPr>
            <a:lvl9pPr marL="3679180" indent="0">
              <a:buNone/>
              <a:defRPr sz="10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4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59" y="716809"/>
            <a:ext cx="2966586" cy="2508832"/>
          </a:xfrm>
        </p:spPr>
        <p:txBody>
          <a:bodyPr anchor="b"/>
          <a:lstStyle>
            <a:lvl1pPr>
              <a:defRPr sz="3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337" y="1548111"/>
            <a:ext cx="4656475" cy="7640987"/>
          </a:xfrm>
        </p:spPr>
        <p:txBody>
          <a:bodyPr anchor="t"/>
          <a:lstStyle>
            <a:lvl1pPr marL="0" indent="0">
              <a:buNone/>
              <a:defRPr sz="3219"/>
            </a:lvl1pPr>
            <a:lvl2pPr marL="459897" indent="0">
              <a:buNone/>
              <a:defRPr sz="2817"/>
            </a:lvl2pPr>
            <a:lvl3pPr marL="919795" indent="0">
              <a:buNone/>
              <a:defRPr sz="2414"/>
            </a:lvl3pPr>
            <a:lvl4pPr marL="1379692" indent="0">
              <a:buNone/>
              <a:defRPr sz="2012"/>
            </a:lvl4pPr>
            <a:lvl5pPr marL="1839590" indent="0">
              <a:buNone/>
              <a:defRPr sz="2012"/>
            </a:lvl5pPr>
            <a:lvl6pPr marL="2299487" indent="0">
              <a:buNone/>
              <a:defRPr sz="2012"/>
            </a:lvl6pPr>
            <a:lvl7pPr marL="2759385" indent="0">
              <a:buNone/>
              <a:defRPr sz="2012"/>
            </a:lvl7pPr>
            <a:lvl8pPr marL="3219282" indent="0">
              <a:buNone/>
              <a:defRPr sz="2012"/>
            </a:lvl8pPr>
            <a:lvl9pPr marL="3679180" indent="0">
              <a:buNone/>
              <a:defRPr sz="201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3559" y="3225641"/>
            <a:ext cx="2966586" cy="5975900"/>
          </a:xfrm>
        </p:spPr>
        <p:txBody>
          <a:bodyPr/>
          <a:lstStyle>
            <a:lvl1pPr marL="0" indent="0">
              <a:buNone/>
              <a:defRPr sz="1609"/>
            </a:lvl1pPr>
            <a:lvl2pPr marL="459897" indent="0">
              <a:buNone/>
              <a:defRPr sz="1408"/>
            </a:lvl2pPr>
            <a:lvl3pPr marL="919795" indent="0">
              <a:buNone/>
              <a:defRPr sz="1207"/>
            </a:lvl3pPr>
            <a:lvl4pPr marL="1379692" indent="0">
              <a:buNone/>
              <a:defRPr sz="1006"/>
            </a:lvl4pPr>
            <a:lvl5pPr marL="1839590" indent="0">
              <a:buNone/>
              <a:defRPr sz="1006"/>
            </a:lvl5pPr>
            <a:lvl6pPr marL="2299487" indent="0">
              <a:buNone/>
              <a:defRPr sz="1006"/>
            </a:lvl6pPr>
            <a:lvl7pPr marL="2759385" indent="0">
              <a:buNone/>
              <a:defRPr sz="1006"/>
            </a:lvl7pPr>
            <a:lvl8pPr marL="3219282" indent="0">
              <a:buNone/>
              <a:defRPr sz="1006"/>
            </a:lvl8pPr>
            <a:lvl9pPr marL="3679180" indent="0">
              <a:buNone/>
              <a:defRPr sz="10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2361" y="572454"/>
            <a:ext cx="7933253" cy="2078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61" y="2862259"/>
            <a:ext cx="7933253" cy="682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361" y="9965641"/>
            <a:ext cx="2069544" cy="572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8509-2F36-408F-997B-EE4701DD66B7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6829" y="9965641"/>
            <a:ext cx="3104317" cy="572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6070" y="9965641"/>
            <a:ext cx="2069544" cy="572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60CC-242F-4BD2-A526-FFCF8050A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4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9795" rtl="0" eaLnBrk="1" latinLnBrk="0" hangingPunct="1">
        <a:lnSpc>
          <a:spcPct val="90000"/>
        </a:lnSpc>
        <a:spcBef>
          <a:spcPct val="0"/>
        </a:spcBef>
        <a:buNone/>
        <a:defRPr sz="44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949" indent="-229949" algn="l" defTabSz="919795" rtl="0" eaLnBrk="1" latinLnBrk="0" hangingPunct="1">
        <a:lnSpc>
          <a:spcPct val="90000"/>
        </a:lnSpc>
        <a:spcBef>
          <a:spcPts val="1006"/>
        </a:spcBef>
        <a:buFont typeface="Arial" panose="020B0604020202020204" pitchFamily="34" charset="0"/>
        <a:buChar char="•"/>
        <a:defRPr sz="2817" kern="1200">
          <a:solidFill>
            <a:schemeClr val="tx1"/>
          </a:solidFill>
          <a:latin typeface="+mn-lt"/>
          <a:ea typeface="+mn-ea"/>
          <a:cs typeface="+mn-cs"/>
        </a:defRPr>
      </a:lvl1pPr>
      <a:lvl2pPr marL="689846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14" kern="1200">
          <a:solidFill>
            <a:schemeClr val="tx1"/>
          </a:solidFill>
          <a:latin typeface="+mn-lt"/>
          <a:ea typeface="+mn-ea"/>
          <a:cs typeface="+mn-cs"/>
        </a:defRPr>
      </a:lvl2pPr>
      <a:lvl3pPr marL="1149744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12" kern="1200">
          <a:solidFill>
            <a:schemeClr val="tx1"/>
          </a:solidFill>
          <a:latin typeface="+mn-lt"/>
          <a:ea typeface="+mn-ea"/>
          <a:cs typeface="+mn-cs"/>
        </a:defRPr>
      </a:lvl3pPr>
      <a:lvl4pPr marL="1609641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4pPr>
      <a:lvl5pPr marL="2069539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5pPr>
      <a:lvl6pPr marL="2529436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6pPr>
      <a:lvl7pPr marL="2989334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7pPr>
      <a:lvl8pPr marL="3449231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8pPr>
      <a:lvl9pPr marL="3909129" indent="-229949" algn="l" defTabSz="91979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1pPr>
      <a:lvl2pPr marL="459897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2pPr>
      <a:lvl3pPr marL="919795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379692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4pPr>
      <a:lvl5pPr marL="1839590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5pPr>
      <a:lvl6pPr marL="2299487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6pPr>
      <a:lvl7pPr marL="2759385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7pPr>
      <a:lvl8pPr marL="3219282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8pPr>
      <a:lvl9pPr marL="3679180" algn="l" defTabSz="919795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0777" y="385409"/>
            <a:ext cx="1054992" cy="677080"/>
            <a:chOff x="1364566" y="393895"/>
            <a:chExt cx="1012874" cy="393896"/>
          </a:xfrm>
        </p:grpSpPr>
        <p:sp>
          <p:nvSpPr>
            <p:cNvPr id="4" name="Oval 3"/>
            <p:cNvSpPr/>
            <p:nvPr/>
          </p:nvSpPr>
          <p:spPr>
            <a:xfrm>
              <a:off x="1364566" y="393895"/>
              <a:ext cx="1012874" cy="393896"/>
            </a:xfrm>
            <a:prstGeom prst="ellipse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12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56006" y="507733"/>
              <a:ext cx="921434" cy="16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/>
                <a:t>BaseSpace</a:t>
              </a:r>
              <a:endParaRPr lang="en-GB" sz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94930" y="586246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FASTQs</a:t>
            </a:r>
          </a:p>
        </p:txBody>
      </p:sp>
      <p:cxnSp>
        <p:nvCxnSpPr>
          <p:cNvPr id="20" name="Straight Arrow Connector 19"/>
          <p:cNvCxnSpPr>
            <a:stCxn id="4" idx="6"/>
            <a:endCxn id="12" idx="1"/>
          </p:cNvCxnSpPr>
          <p:nvPr/>
        </p:nvCxnSpPr>
        <p:spPr>
          <a:xfrm>
            <a:off x="1775769" y="723949"/>
            <a:ext cx="1419161" cy="7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>
            <a:off x="3636296" y="863243"/>
            <a:ext cx="0" cy="126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6099" y="1972422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FastQC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16019" y="2215038"/>
            <a:ext cx="105096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FastQCs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137381" y="2119587"/>
            <a:ext cx="105096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Trimmed FASTQs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64994" y="1254263"/>
            <a:ext cx="69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Trim Galore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27028" y="586246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Genome</a:t>
            </a:r>
          </a:p>
        </p:txBody>
      </p:sp>
      <p:cxnSp>
        <p:nvCxnSpPr>
          <p:cNvPr id="50" name="Straight Arrow Connector 49"/>
          <p:cNvCxnSpPr>
            <a:stCxn id="41" idx="2"/>
            <a:endCxn id="62" idx="0"/>
          </p:cNvCxnSpPr>
          <p:nvPr/>
        </p:nvCxnSpPr>
        <p:spPr>
          <a:xfrm>
            <a:off x="3662867" y="2581252"/>
            <a:ext cx="13287" cy="19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6468394" y="863246"/>
            <a:ext cx="0" cy="11274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04895" y="1091842"/>
            <a:ext cx="13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Bismark</a:t>
            </a:r>
            <a:r>
              <a:rPr lang="en-GB" sz="1200" dirty="0"/>
              <a:t> Genome Preparation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50828" y="1990715"/>
            <a:ext cx="10351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BS-Genome</a:t>
            </a:r>
          </a:p>
        </p:txBody>
      </p:sp>
      <p:cxnSp>
        <p:nvCxnSpPr>
          <p:cNvPr id="60" name="Curved Connector 59"/>
          <p:cNvCxnSpPr/>
          <p:nvPr/>
        </p:nvCxnSpPr>
        <p:spPr>
          <a:xfrm rot="5400000">
            <a:off x="4238083" y="1733210"/>
            <a:ext cx="1708234" cy="28321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64994" y="3037088"/>
            <a:ext cx="69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Bismark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137383" y="4577015"/>
            <a:ext cx="107753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SAM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6019" y="3936659"/>
            <a:ext cx="83617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Mapping Efficiency Summary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1652192" y="4252507"/>
            <a:ext cx="2023958" cy="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2" idx="2"/>
          </p:cNvCxnSpPr>
          <p:nvPr/>
        </p:nvCxnSpPr>
        <p:spPr>
          <a:xfrm rot="5400000">
            <a:off x="2447196" y="4077094"/>
            <a:ext cx="452039" cy="20058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70266" y="5306054"/>
            <a:ext cx="0" cy="6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4783" y="5954944"/>
            <a:ext cx="105096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BED</a:t>
            </a:r>
          </a:p>
        </p:txBody>
      </p:sp>
      <p:cxnSp>
        <p:nvCxnSpPr>
          <p:cNvPr id="79" name="Straight Arrow Connector 78"/>
          <p:cNvCxnSpPr>
            <a:stCxn id="76" idx="2"/>
          </p:cNvCxnSpPr>
          <p:nvPr/>
        </p:nvCxnSpPr>
        <p:spPr>
          <a:xfrm>
            <a:off x="1670266" y="6231943"/>
            <a:ext cx="0" cy="125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4934" y="6451669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Amplicon</a:t>
            </a:r>
          </a:p>
        </p:txBody>
      </p:sp>
      <p:cxnSp>
        <p:nvCxnSpPr>
          <p:cNvPr id="82" name="Curved Connector 81"/>
          <p:cNvCxnSpPr>
            <a:stCxn id="80" idx="2"/>
          </p:cNvCxnSpPr>
          <p:nvPr/>
        </p:nvCxnSpPr>
        <p:spPr>
          <a:xfrm rot="16200000" flipH="1">
            <a:off x="1006604" y="6338366"/>
            <a:ext cx="273377" cy="105397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79750" y="6710901"/>
            <a:ext cx="8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Bedtools</a:t>
            </a:r>
            <a:r>
              <a:rPr lang="en-GB" sz="1200" dirty="0"/>
              <a:t> Coverage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7988" y="7484648"/>
            <a:ext cx="132455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BED Coverage (per amplicon)</a:t>
            </a:r>
          </a:p>
        </p:txBody>
      </p:sp>
      <p:cxnSp>
        <p:nvCxnSpPr>
          <p:cNvPr id="87" name="Straight Arrow Connector 86"/>
          <p:cNvCxnSpPr>
            <a:stCxn id="85" idx="2"/>
          </p:cNvCxnSpPr>
          <p:nvPr/>
        </p:nvCxnSpPr>
        <p:spPr>
          <a:xfrm>
            <a:off x="1670267" y="7946313"/>
            <a:ext cx="18974" cy="74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54273" y="8735954"/>
            <a:ext cx="116286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Coverage.tsv</a:t>
            </a:r>
            <a:endParaRPr lang="en-GB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25318" y="8015849"/>
            <a:ext cx="130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coverage_parser</a:t>
            </a:r>
            <a:endParaRPr lang="en-GB" sz="12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3677227" y="5303678"/>
            <a:ext cx="2395218" cy="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94" idx="0"/>
          </p:cNvCxnSpPr>
          <p:nvPr/>
        </p:nvCxnSpPr>
        <p:spPr>
          <a:xfrm>
            <a:off x="6071367" y="5303678"/>
            <a:ext cx="0" cy="60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495166" y="5911885"/>
            <a:ext cx="115240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</a:t>
            </a:r>
            <a:r>
              <a:rPr lang="en-GB" sz="1200" dirty="0"/>
              <a:t> Sites </a:t>
            </a:r>
            <a:br>
              <a:rPr lang="en-GB" sz="1200" dirty="0"/>
            </a:br>
            <a:r>
              <a:rPr lang="en-GB" sz="1200" dirty="0"/>
              <a:t>(split by strand)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54463" y="5460128"/>
            <a:ext cx="7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Sam2Bed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14258" y="5423028"/>
            <a:ext cx="15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Bismark</a:t>
            </a:r>
            <a:r>
              <a:rPr lang="en-GB" sz="1200" dirty="0"/>
              <a:t> Methylation Extractor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071367" y="6373547"/>
            <a:ext cx="0" cy="75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564118" y="7139290"/>
            <a:ext cx="10834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Bedgraph</a:t>
            </a:r>
            <a:r>
              <a:rPr lang="en-GB" sz="1200" dirty="0"/>
              <a:t> Coverage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114258" y="6561892"/>
            <a:ext cx="1480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Bismark2Bedgraph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26588" y="9554985"/>
            <a:ext cx="194507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CpG_meth_percent.tsv</a:t>
            </a:r>
            <a:endParaRPr lang="en-GB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75847" y="8656692"/>
            <a:ext cx="882732" cy="461665"/>
          </a:xfrm>
          <a:prstGeom prst="rect">
            <a:avLst/>
          </a:prstGeom>
          <a:noFill/>
          <a:ln cmpd="sng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</a:t>
            </a:r>
            <a:r>
              <a:rPr lang="en-GB" sz="1200" dirty="0"/>
              <a:t> Sites of interest</a:t>
            </a:r>
          </a:p>
        </p:txBody>
      </p:sp>
      <p:cxnSp>
        <p:nvCxnSpPr>
          <p:cNvPr id="148" name="Curved Connector 147"/>
          <p:cNvCxnSpPr/>
          <p:nvPr/>
        </p:nvCxnSpPr>
        <p:spPr>
          <a:xfrm rot="5400000">
            <a:off x="7666035" y="8802688"/>
            <a:ext cx="285821" cy="950882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610558" y="9534952"/>
            <a:ext cx="194507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CpG_amplicon_coverage.tsv</a:t>
            </a:r>
            <a:endParaRPr lang="en-GB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328565" y="8193427"/>
            <a:ext cx="147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cpg_meth_percent</a:t>
            </a:r>
            <a:endParaRPr lang="en-GB" sz="1200" dirty="0"/>
          </a:p>
        </p:txBody>
      </p:sp>
      <p:sp>
        <p:nvSpPr>
          <p:cNvPr id="2" name="Rectangle 1"/>
          <p:cNvSpPr/>
          <p:nvPr/>
        </p:nvSpPr>
        <p:spPr>
          <a:xfrm>
            <a:off x="616303" y="278150"/>
            <a:ext cx="7099908" cy="46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06282" y="5432921"/>
            <a:ext cx="2764944" cy="36577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413966" y="4565159"/>
            <a:ext cx="31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27800" y="8757225"/>
            <a:ext cx="3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96435" y="9803522"/>
            <a:ext cx="4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689324" y="9814248"/>
            <a:ext cx="4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529" y="9997215"/>
            <a:ext cx="1563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Key</a:t>
            </a:r>
            <a:endParaRPr lang="en-GB" sz="1200" dirty="0"/>
          </a:p>
          <a:p>
            <a:r>
              <a:rPr lang="en-GB" sz="1200" dirty="0"/>
              <a:t>        -  output </a:t>
            </a:r>
            <a:r>
              <a:rPr lang="en-GB" sz="1200" dirty="0" smtClean="0"/>
              <a:t>files</a:t>
            </a:r>
            <a:endParaRPr lang="en-GB" sz="1200" dirty="0"/>
          </a:p>
          <a:p>
            <a:r>
              <a:rPr lang="en-GB" sz="1200" dirty="0" smtClean="0"/>
              <a:t>        -  optional input</a:t>
            </a:r>
            <a:endParaRPr lang="en-GB" sz="1200" dirty="0"/>
          </a:p>
        </p:txBody>
      </p:sp>
      <p:sp>
        <p:nvSpPr>
          <p:cNvPr id="23" name="Rectangle 22"/>
          <p:cNvSpPr/>
          <p:nvPr/>
        </p:nvSpPr>
        <p:spPr>
          <a:xfrm>
            <a:off x="140167" y="10281650"/>
            <a:ext cx="247410" cy="1470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>
            <a:stCxn id="41" idx="1"/>
            <a:endCxn id="40" idx="3"/>
          </p:cNvCxnSpPr>
          <p:nvPr/>
        </p:nvCxnSpPr>
        <p:spPr>
          <a:xfrm flipH="1">
            <a:off x="1866985" y="2350420"/>
            <a:ext cx="1270396" cy="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3124497" y="5432918"/>
            <a:ext cx="5957681" cy="52106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8722686" y="10291039"/>
            <a:ext cx="4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cxnSp>
        <p:nvCxnSpPr>
          <p:cNvPr id="9" name="Straight Connector 8"/>
          <p:cNvCxnSpPr>
            <a:stCxn id="140" idx="2"/>
          </p:cNvCxnSpPr>
          <p:nvPr/>
        </p:nvCxnSpPr>
        <p:spPr>
          <a:xfrm>
            <a:off x="6105844" y="7600955"/>
            <a:ext cx="0" cy="44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95605" y="8048312"/>
            <a:ext cx="1718652" cy="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103334" y="8048449"/>
            <a:ext cx="1235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38427" y="8046121"/>
            <a:ext cx="0" cy="148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231157" y="8400407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Amplicon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395606" y="8046124"/>
            <a:ext cx="8466" cy="148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6648645" y="8669589"/>
            <a:ext cx="685800" cy="292100"/>
          </a:xfrm>
          <a:custGeom>
            <a:avLst/>
            <a:gdLst>
              <a:gd name="connsiteX0" fmla="*/ 0 w 685800"/>
              <a:gd name="connsiteY0" fmla="*/ 0 h 292100"/>
              <a:gd name="connsiteX1" fmla="*/ 228600 w 685800"/>
              <a:gd name="connsiteY1" fmla="*/ 215900 h 292100"/>
              <a:gd name="connsiteX2" fmla="*/ 685800 w 6858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92100">
                <a:moveTo>
                  <a:pt x="0" y="0"/>
                </a:moveTo>
                <a:cubicBezTo>
                  <a:pt x="57150" y="83608"/>
                  <a:pt x="114300" y="167217"/>
                  <a:pt x="228600" y="215900"/>
                </a:cubicBezTo>
                <a:cubicBezTo>
                  <a:pt x="342900" y="264583"/>
                  <a:pt x="514350" y="278341"/>
                  <a:pt x="685800" y="292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8" name="TextBox 107"/>
          <p:cNvSpPr txBox="1"/>
          <p:nvPr/>
        </p:nvSpPr>
        <p:spPr>
          <a:xfrm>
            <a:off x="3321887" y="8398370"/>
            <a:ext cx="882732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Amplicon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3718271" y="8667007"/>
            <a:ext cx="685800" cy="292100"/>
          </a:xfrm>
          <a:custGeom>
            <a:avLst/>
            <a:gdLst>
              <a:gd name="connsiteX0" fmla="*/ 0 w 685800"/>
              <a:gd name="connsiteY0" fmla="*/ 0 h 292100"/>
              <a:gd name="connsiteX1" fmla="*/ 228600 w 685800"/>
              <a:gd name="connsiteY1" fmla="*/ 215900 h 292100"/>
              <a:gd name="connsiteX2" fmla="*/ 685800 w 685800"/>
              <a:gd name="connsiteY2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92100">
                <a:moveTo>
                  <a:pt x="0" y="0"/>
                </a:moveTo>
                <a:cubicBezTo>
                  <a:pt x="57150" y="83608"/>
                  <a:pt x="114300" y="167217"/>
                  <a:pt x="228600" y="215900"/>
                </a:cubicBezTo>
                <a:cubicBezTo>
                  <a:pt x="342900" y="264583"/>
                  <a:pt x="514350" y="278341"/>
                  <a:pt x="685800" y="2921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4338565" y="8274289"/>
            <a:ext cx="184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cpg_amplicon_coverage</a:t>
            </a:r>
            <a:endParaRPr lang="en-GB" sz="1200" dirty="0"/>
          </a:p>
        </p:txBody>
      </p:sp>
      <p:sp>
        <p:nvSpPr>
          <p:cNvPr id="118" name="Rectangle 117"/>
          <p:cNvSpPr/>
          <p:nvPr/>
        </p:nvSpPr>
        <p:spPr>
          <a:xfrm>
            <a:off x="3239452" y="8193285"/>
            <a:ext cx="2831000" cy="19459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6152887" y="8193284"/>
            <a:ext cx="2807441" cy="19459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/>
          <p:nvPr/>
        </p:nvCxnSpPr>
        <p:spPr>
          <a:xfrm>
            <a:off x="140167" y="10502267"/>
            <a:ext cx="247410" cy="45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45997" y="358366"/>
            <a:ext cx="1032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</a:t>
            </a:r>
            <a:r>
              <a:rPr lang="en-GB" sz="1200" dirty="0" smtClean="0"/>
              <a:t>amples2files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0934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64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David</dc:creator>
  <cp:lastModifiedBy>ROSS David</cp:lastModifiedBy>
  <cp:revision>45</cp:revision>
  <dcterms:created xsi:type="dcterms:W3CDTF">2017-05-12T15:41:20Z</dcterms:created>
  <dcterms:modified xsi:type="dcterms:W3CDTF">2017-05-19T16:19:07Z</dcterms:modified>
</cp:coreProperties>
</file>