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sldIdLst>
    <p:sldId id="256" r:id="rId2"/>
    <p:sldId id="339" r:id="rId3"/>
    <p:sldId id="365" r:id="rId4"/>
    <p:sldId id="351" r:id="rId5"/>
    <p:sldId id="353" r:id="rId6"/>
    <p:sldId id="354" r:id="rId7"/>
    <p:sldId id="355" r:id="rId8"/>
    <p:sldId id="349" r:id="rId9"/>
    <p:sldId id="352" r:id="rId10"/>
    <p:sldId id="340" r:id="rId11"/>
    <p:sldId id="341" r:id="rId12"/>
    <p:sldId id="358" r:id="rId13"/>
    <p:sldId id="320" r:id="rId14"/>
    <p:sldId id="321" r:id="rId15"/>
    <p:sldId id="322" r:id="rId16"/>
    <p:sldId id="346" r:id="rId17"/>
    <p:sldId id="367" r:id="rId18"/>
    <p:sldId id="366" r:id="rId19"/>
    <p:sldId id="327" r:id="rId20"/>
    <p:sldId id="323" r:id="rId21"/>
    <p:sldId id="324" r:id="rId22"/>
    <p:sldId id="325" r:id="rId23"/>
    <p:sldId id="326" r:id="rId24"/>
    <p:sldId id="328" r:id="rId25"/>
    <p:sldId id="359" r:id="rId26"/>
    <p:sldId id="329" r:id="rId27"/>
    <p:sldId id="361" r:id="rId28"/>
    <p:sldId id="362" r:id="rId29"/>
    <p:sldId id="363" r:id="rId30"/>
    <p:sldId id="348" r:id="rId31"/>
    <p:sldId id="360" r:id="rId32"/>
    <p:sldId id="330" r:id="rId33"/>
    <p:sldId id="331" r:id="rId34"/>
    <p:sldId id="364" r:id="rId35"/>
    <p:sldId id="29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b Young" initials="RY" lastIdx="1" clrIdx="0">
    <p:extLst>
      <p:ext uri="{19B8F6BF-5375-455C-9EA6-DF929625EA0E}">
        <p15:presenceInfo xmlns:p15="http://schemas.microsoft.com/office/powerpoint/2012/main" userId="Rob You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E73"/>
    <a:srgbClr val="BEBEBE"/>
    <a:srgbClr val="3010DA"/>
    <a:srgbClr val="18759B"/>
    <a:srgbClr val="DE102A"/>
    <a:srgbClr val="000000"/>
    <a:srgbClr val="FEFFFE"/>
    <a:srgbClr val="FF0000"/>
    <a:srgbClr val="4472C4"/>
    <a:srgbClr val="06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AC94A9-C66E-784A-94A8-5219DDB680B6}" v="1" dt="2024-05-12T07:15:42.3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40"/>
    <p:restoredTop sz="84636"/>
  </p:normalViewPr>
  <p:slideViewPr>
    <p:cSldViewPr snapToGrid="0" snapToObjects="1">
      <p:cViewPr varScale="1">
        <p:scale>
          <a:sx n="106" d="100"/>
          <a:sy n="106" d="100"/>
        </p:scale>
        <p:origin x="944" y="184"/>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 Young" userId="87ddfee0-a2c9-460a-a058-961019f2e8d3" providerId="ADAL" clId="{1DAC94A9-C66E-784A-94A8-5219DDB680B6}"/>
    <pc:docChg chg="custSel delSld modSld">
      <pc:chgData name="Rob Young" userId="87ddfee0-a2c9-460a-a058-961019f2e8d3" providerId="ADAL" clId="{1DAC94A9-C66E-784A-94A8-5219DDB680B6}" dt="2024-05-12T07:17:24.219" v="41" actId="20577"/>
      <pc:docMkLst>
        <pc:docMk/>
      </pc:docMkLst>
      <pc:sldChg chg="addSp modSp mod modNotesTx">
        <pc:chgData name="Rob Young" userId="87ddfee0-a2c9-460a-a058-961019f2e8d3" providerId="ADAL" clId="{1DAC94A9-C66E-784A-94A8-5219DDB680B6}" dt="2024-05-12T07:16:32.691" v="40" actId="313"/>
        <pc:sldMkLst>
          <pc:docMk/>
          <pc:sldMk cId="113680522" sldId="320"/>
        </pc:sldMkLst>
        <pc:picChg chg="add mod modCrop">
          <ac:chgData name="Rob Young" userId="87ddfee0-a2c9-460a-a058-961019f2e8d3" providerId="ADAL" clId="{1DAC94A9-C66E-784A-94A8-5219DDB680B6}" dt="2024-05-12T07:16:10.556" v="9" actId="12788"/>
          <ac:picMkLst>
            <pc:docMk/>
            <pc:sldMk cId="113680522" sldId="320"/>
            <ac:picMk id="2" creationId="{266D7D76-0312-C2E5-08CB-F259A0D0B8B9}"/>
          </ac:picMkLst>
        </pc:picChg>
      </pc:sldChg>
      <pc:sldChg chg="modNotesTx">
        <pc:chgData name="Rob Young" userId="87ddfee0-a2c9-460a-a058-961019f2e8d3" providerId="ADAL" clId="{1DAC94A9-C66E-784A-94A8-5219DDB680B6}" dt="2024-05-12T07:17:24.219" v="41" actId="20577"/>
        <pc:sldMkLst>
          <pc:docMk/>
          <pc:sldMk cId="3726120911" sldId="321"/>
        </pc:sldMkLst>
      </pc:sldChg>
      <pc:sldChg chg="delCm">
        <pc:chgData name="Rob Young" userId="87ddfee0-a2c9-460a-a058-961019f2e8d3" providerId="ADAL" clId="{1DAC94A9-C66E-784A-94A8-5219DDB680B6}" dt="2024-05-12T07:12:18.463" v="0" actId="1592"/>
        <pc:sldMkLst>
          <pc:docMk/>
          <pc:sldMk cId="2036005939" sldId="339"/>
        </pc:sldMkLst>
      </pc:sldChg>
      <pc:sldChg chg="del">
        <pc:chgData name="Rob Young" userId="87ddfee0-a2c9-460a-a058-961019f2e8d3" providerId="ADAL" clId="{1DAC94A9-C66E-784A-94A8-5219DDB680B6}" dt="2024-05-12T07:13:03.175" v="1" actId="2696"/>
        <pc:sldMkLst>
          <pc:docMk/>
          <pc:sldMk cId="1175477129" sldId="350"/>
        </pc:sldMkLst>
      </pc:sldChg>
    </pc:docChg>
  </pc:docChgLst>
  <pc:docChgLst>
    <pc:chgData name="Rob Young" userId="87ddfee0-a2c9-460a-a058-961019f2e8d3" providerId="ADAL" clId="{31C5B2D9-55E4-2643-9A53-A04A4C15B516}"/>
    <pc:docChg chg="custSel modSld">
      <pc:chgData name="Rob Young" userId="87ddfee0-a2c9-460a-a058-961019f2e8d3" providerId="ADAL" clId="{31C5B2D9-55E4-2643-9A53-A04A4C15B516}" dt="2024-04-23T10:34:05.939" v="551" actId="20577"/>
      <pc:docMkLst>
        <pc:docMk/>
      </pc:docMkLst>
      <pc:sldChg chg="modSp mod">
        <pc:chgData name="Rob Young" userId="87ddfee0-a2c9-460a-a058-961019f2e8d3" providerId="ADAL" clId="{31C5B2D9-55E4-2643-9A53-A04A4C15B516}" dt="2024-04-22T14:18:48.592" v="13" actId="20577"/>
        <pc:sldMkLst>
          <pc:docMk/>
          <pc:sldMk cId="653297109" sldId="256"/>
        </pc:sldMkLst>
        <pc:spChg chg="mod">
          <ac:chgData name="Rob Young" userId="87ddfee0-a2c9-460a-a058-961019f2e8d3" providerId="ADAL" clId="{31C5B2D9-55E4-2643-9A53-A04A4C15B516}" dt="2024-04-22T14:18:48.592" v="13" actId="20577"/>
          <ac:spMkLst>
            <pc:docMk/>
            <pc:sldMk cId="653297109" sldId="256"/>
            <ac:spMk id="3" creationId="{6FFC3444-6741-454F-B10B-0C96FE021AF0}"/>
          </ac:spMkLst>
        </pc:spChg>
        <pc:spChg chg="mod">
          <ac:chgData name="Rob Young" userId="87ddfee0-a2c9-460a-a058-961019f2e8d3" providerId="ADAL" clId="{31C5B2D9-55E4-2643-9A53-A04A4C15B516}" dt="2024-04-22T14:18:37.952" v="1" actId="6549"/>
          <ac:spMkLst>
            <pc:docMk/>
            <pc:sldMk cId="653297109" sldId="256"/>
            <ac:spMk id="8" creationId="{B2C398A7-42F2-604A-AF11-FD61E82115CD}"/>
          </ac:spMkLst>
        </pc:spChg>
      </pc:sldChg>
      <pc:sldChg chg="modSp mod">
        <pc:chgData name="Rob Young" userId="87ddfee0-a2c9-460a-a058-961019f2e8d3" providerId="ADAL" clId="{31C5B2D9-55E4-2643-9A53-A04A4C15B516}" dt="2024-04-22T14:19:00.276" v="23" actId="20577"/>
        <pc:sldMkLst>
          <pc:docMk/>
          <pc:sldMk cId="2603045326" sldId="292"/>
        </pc:sldMkLst>
        <pc:spChg chg="mod">
          <ac:chgData name="Rob Young" userId="87ddfee0-a2c9-460a-a058-961019f2e8d3" providerId="ADAL" clId="{31C5B2D9-55E4-2643-9A53-A04A4C15B516}" dt="2024-04-22T14:18:53.899" v="15" actId="6549"/>
          <ac:spMkLst>
            <pc:docMk/>
            <pc:sldMk cId="2603045326" sldId="292"/>
            <ac:spMk id="7" creationId="{C3BC10F5-D715-964E-AD66-C60239119599}"/>
          </ac:spMkLst>
        </pc:spChg>
        <pc:spChg chg="mod">
          <ac:chgData name="Rob Young" userId="87ddfee0-a2c9-460a-a058-961019f2e8d3" providerId="ADAL" clId="{31C5B2D9-55E4-2643-9A53-A04A4C15B516}" dt="2024-04-22T14:19:00.276" v="23" actId="20577"/>
          <ac:spMkLst>
            <pc:docMk/>
            <pc:sldMk cId="2603045326" sldId="292"/>
            <ac:spMk id="10" creationId="{E988CF02-82CA-104F-9C1B-8B4D4A2F7146}"/>
          </ac:spMkLst>
        </pc:spChg>
      </pc:sldChg>
      <pc:sldChg chg="modNotesTx">
        <pc:chgData name="Rob Young" userId="87ddfee0-a2c9-460a-a058-961019f2e8d3" providerId="ADAL" clId="{31C5B2D9-55E4-2643-9A53-A04A4C15B516}" dt="2024-04-23T10:31:43.074" v="368" actId="20577"/>
        <pc:sldMkLst>
          <pc:docMk/>
          <pc:sldMk cId="3726120911" sldId="321"/>
        </pc:sldMkLst>
      </pc:sldChg>
      <pc:sldChg chg="modNotesTx">
        <pc:chgData name="Rob Young" userId="87ddfee0-a2c9-460a-a058-961019f2e8d3" providerId="ADAL" clId="{31C5B2D9-55E4-2643-9A53-A04A4C15B516}" dt="2024-04-23T10:33:36.541" v="466" actId="20577"/>
        <pc:sldMkLst>
          <pc:docMk/>
          <pc:sldMk cId="4135505746" sldId="322"/>
        </pc:sldMkLst>
      </pc:sldChg>
      <pc:sldChg chg="modNotesTx">
        <pc:chgData name="Rob Young" userId="87ddfee0-a2c9-460a-a058-961019f2e8d3" providerId="ADAL" clId="{31C5B2D9-55E4-2643-9A53-A04A4C15B516}" dt="2024-04-23T10:34:05.939" v="551" actId="20577"/>
        <pc:sldMkLst>
          <pc:docMk/>
          <pc:sldMk cId="40608893" sldId="330"/>
        </pc:sldMkLst>
      </pc:sldChg>
      <pc:sldChg chg="modSp mod">
        <pc:chgData name="Rob Young" userId="87ddfee0-a2c9-460a-a058-961019f2e8d3" providerId="ADAL" clId="{31C5B2D9-55E4-2643-9A53-A04A4C15B516}" dt="2024-04-22T14:19:15.522" v="31" actId="255"/>
        <pc:sldMkLst>
          <pc:docMk/>
          <pc:sldMk cId="2036005939" sldId="339"/>
        </pc:sldMkLst>
        <pc:spChg chg="mod">
          <ac:chgData name="Rob Young" userId="87ddfee0-a2c9-460a-a058-961019f2e8d3" providerId="ADAL" clId="{31C5B2D9-55E4-2643-9A53-A04A4C15B516}" dt="2024-04-22T14:19:15.522" v="31" actId="255"/>
          <ac:spMkLst>
            <pc:docMk/>
            <pc:sldMk cId="2036005939" sldId="339"/>
            <ac:spMk id="6" creationId="{DAAE40B6-2C42-C740-9565-6F4D833B64EF}"/>
          </ac:spMkLst>
        </pc:spChg>
      </pc:sldChg>
      <pc:sldChg chg="modNotesTx">
        <pc:chgData name="Rob Young" userId="87ddfee0-a2c9-460a-a058-961019f2e8d3" providerId="ADAL" clId="{31C5B2D9-55E4-2643-9A53-A04A4C15B516}" dt="2024-04-23T10:22:42.250" v="122" actId="20577"/>
        <pc:sldMkLst>
          <pc:docMk/>
          <pc:sldMk cId="1607231121" sldId="340"/>
        </pc:sldMkLst>
      </pc:sldChg>
      <pc:sldChg chg="modNotesTx">
        <pc:chgData name="Rob Young" userId="87ddfee0-a2c9-460a-a058-961019f2e8d3" providerId="ADAL" clId="{31C5B2D9-55E4-2643-9A53-A04A4C15B516}" dt="2024-04-23T10:23:18.292" v="201" actId="20577"/>
        <pc:sldMkLst>
          <pc:docMk/>
          <pc:sldMk cId="1319557077" sldId="34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FEA21A-F70B-CE4F-85F4-AB5D1EAB7A83}" type="datetimeFigureOut">
              <a:rPr lang="en-GB" smtClean="0"/>
              <a:t>12/05/2024</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F69F72-EDF3-2444-9A55-46F3B9B9F7A2}" type="slidenum">
              <a:rPr lang="en-GB" smtClean="0"/>
              <a:t>‹#›</a:t>
            </a:fld>
            <a:endParaRPr lang="en-GB" dirty="0"/>
          </a:p>
        </p:txBody>
      </p:sp>
    </p:spTree>
    <p:extLst>
      <p:ext uri="{BB962C8B-B14F-4D97-AF65-F5344CB8AC3E}">
        <p14:creationId xmlns:p14="http://schemas.microsoft.com/office/powerpoint/2010/main" val="22136109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8F69F72-EDF3-2444-9A55-46F3B9B9F7A2}" type="slidenum">
              <a:rPr lang="en-GB" smtClean="0"/>
              <a:t>1</a:t>
            </a:fld>
            <a:endParaRPr lang="en-GB" dirty="0"/>
          </a:p>
        </p:txBody>
      </p:sp>
    </p:spTree>
    <p:extLst>
      <p:ext uri="{BB962C8B-B14F-4D97-AF65-F5344CB8AC3E}">
        <p14:creationId xmlns:p14="http://schemas.microsoft.com/office/powerpoint/2010/main" val="22220256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Flat line, each number should be on average drawn 10 times</a:t>
            </a:r>
          </a:p>
        </p:txBody>
      </p:sp>
      <p:sp>
        <p:nvSpPr>
          <p:cNvPr id="4" name="Slide Number Placeholder 3"/>
          <p:cNvSpPr>
            <a:spLocks noGrp="1"/>
          </p:cNvSpPr>
          <p:nvPr>
            <p:ph type="sldNum" sz="quarter" idx="5"/>
          </p:nvPr>
        </p:nvSpPr>
        <p:spPr/>
        <p:txBody>
          <a:bodyPr/>
          <a:lstStyle/>
          <a:p>
            <a:fld id="{78F69F72-EDF3-2444-9A55-46F3B9B9F7A2}" type="slidenum">
              <a:rPr lang="en-GB" smtClean="0"/>
              <a:t>11</a:t>
            </a:fld>
            <a:endParaRPr lang="en-GB" dirty="0"/>
          </a:p>
        </p:txBody>
      </p:sp>
    </p:spTree>
    <p:extLst>
      <p:ext uri="{BB962C8B-B14F-4D97-AF65-F5344CB8AC3E}">
        <p14:creationId xmlns:p14="http://schemas.microsoft.com/office/powerpoint/2010/main" val="23586690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8F69F72-EDF3-2444-9A55-46F3B9B9F7A2}" type="slidenum">
              <a:rPr lang="en-GB" smtClean="0"/>
              <a:t>12</a:t>
            </a:fld>
            <a:endParaRPr lang="en-GB" dirty="0"/>
          </a:p>
        </p:txBody>
      </p:sp>
    </p:spTree>
    <p:extLst>
      <p:ext uri="{BB962C8B-B14F-4D97-AF65-F5344CB8AC3E}">
        <p14:creationId xmlns:p14="http://schemas.microsoft.com/office/powerpoint/2010/main" val="23634611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‘succeed by your own efforts’</a:t>
            </a:r>
          </a:p>
        </p:txBody>
      </p:sp>
      <p:sp>
        <p:nvSpPr>
          <p:cNvPr id="4" name="Slide Number Placeholder 3"/>
          <p:cNvSpPr>
            <a:spLocks noGrp="1"/>
          </p:cNvSpPr>
          <p:nvPr>
            <p:ph type="sldNum" sz="quarter" idx="5"/>
          </p:nvPr>
        </p:nvSpPr>
        <p:spPr/>
        <p:txBody>
          <a:bodyPr/>
          <a:lstStyle/>
          <a:p>
            <a:fld id="{78F69F72-EDF3-2444-9A55-46F3B9B9F7A2}" type="slidenum">
              <a:rPr lang="en-GB" smtClean="0"/>
              <a:t>13</a:t>
            </a:fld>
            <a:endParaRPr lang="en-GB" dirty="0"/>
          </a:p>
        </p:txBody>
      </p:sp>
    </p:spTree>
    <p:extLst>
      <p:ext uri="{BB962C8B-B14F-4D97-AF65-F5344CB8AC3E}">
        <p14:creationId xmlns:p14="http://schemas.microsoft.com/office/powerpoint/2010/main" val="23982871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8F69F72-EDF3-2444-9A55-46F3B9B9F7A2}" type="slidenum">
              <a:rPr lang="en-GB" smtClean="0"/>
              <a:t>14</a:t>
            </a:fld>
            <a:endParaRPr lang="en-GB" dirty="0"/>
          </a:p>
        </p:txBody>
      </p:sp>
    </p:spTree>
    <p:extLst>
      <p:ext uri="{BB962C8B-B14F-4D97-AF65-F5344CB8AC3E}">
        <p14:creationId xmlns:p14="http://schemas.microsoft.com/office/powerpoint/2010/main" val="8993057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Give them a few mins to think about this. They did not see the next set of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We create a </a:t>
            </a:r>
            <a:r>
              <a:rPr lang="en-GB" sz="1200" b="1" dirty="0"/>
              <a:t>bootstrap sample </a:t>
            </a:r>
            <a:r>
              <a:rPr lang="en-GB" sz="1200" dirty="0"/>
              <a:t>by sampling (with replacement) from the data, and repeat this procedure many times.</a:t>
            </a:r>
            <a:endParaRPr lang="en-GB" sz="1200" b="1" dirty="0">
              <a:solidFill>
                <a:schemeClr val="accent1"/>
              </a:solidFill>
            </a:endParaRPr>
          </a:p>
          <a:p>
            <a:endParaRPr lang="en-GB" dirty="0"/>
          </a:p>
        </p:txBody>
      </p:sp>
      <p:sp>
        <p:nvSpPr>
          <p:cNvPr id="4" name="Slide Number Placeholder 3"/>
          <p:cNvSpPr>
            <a:spLocks noGrp="1"/>
          </p:cNvSpPr>
          <p:nvPr>
            <p:ph type="sldNum" sz="quarter" idx="5"/>
          </p:nvPr>
        </p:nvSpPr>
        <p:spPr/>
        <p:txBody>
          <a:bodyPr/>
          <a:lstStyle/>
          <a:p>
            <a:fld id="{78F69F72-EDF3-2444-9A55-46F3B9B9F7A2}" type="slidenum">
              <a:rPr lang="en-GB" smtClean="0"/>
              <a:t>15</a:t>
            </a:fld>
            <a:endParaRPr lang="en-GB" dirty="0"/>
          </a:p>
        </p:txBody>
      </p:sp>
    </p:spTree>
    <p:extLst>
      <p:ext uri="{BB962C8B-B14F-4D97-AF65-F5344CB8AC3E}">
        <p14:creationId xmlns:p14="http://schemas.microsoft.com/office/powerpoint/2010/main" val="2583719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8F69F72-EDF3-2444-9A55-46F3B9B9F7A2}" type="slidenum">
              <a:rPr lang="en-GB" smtClean="0"/>
              <a:t>25</a:t>
            </a:fld>
            <a:endParaRPr lang="en-GB" dirty="0"/>
          </a:p>
        </p:txBody>
      </p:sp>
    </p:spTree>
    <p:extLst>
      <p:ext uri="{BB962C8B-B14F-4D97-AF65-F5344CB8AC3E}">
        <p14:creationId xmlns:p14="http://schemas.microsoft.com/office/powerpoint/2010/main" val="16113209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8F69F72-EDF3-2444-9A55-46F3B9B9F7A2}" type="slidenum">
              <a:rPr lang="en-GB" smtClean="0"/>
              <a:t>31</a:t>
            </a:fld>
            <a:endParaRPr lang="en-GB" dirty="0"/>
          </a:p>
        </p:txBody>
      </p:sp>
    </p:spTree>
    <p:extLst>
      <p:ext uri="{BB962C8B-B14F-4D97-AF65-F5344CB8AC3E}">
        <p14:creationId xmlns:p14="http://schemas.microsoft.com/office/powerpoint/2010/main" val="13771839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Give them a few mins here to talk about. They did not see the next slide</a:t>
            </a:r>
          </a:p>
        </p:txBody>
      </p:sp>
      <p:sp>
        <p:nvSpPr>
          <p:cNvPr id="4" name="Slide Number Placeholder 3"/>
          <p:cNvSpPr>
            <a:spLocks noGrp="1"/>
          </p:cNvSpPr>
          <p:nvPr>
            <p:ph type="sldNum" sz="quarter" idx="5"/>
          </p:nvPr>
        </p:nvSpPr>
        <p:spPr/>
        <p:txBody>
          <a:bodyPr/>
          <a:lstStyle/>
          <a:p>
            <a:fld id="{78F69F72-EDF3-2444-9A55-46F3B9B9F7A2}" type="slidenum">
              <a:rPr lang="en-GB" smtClean="0"/>
              <a:t>32</a:t>
            </a:fld>
            <a:endParaRPr lang="en-GB" dirty="0"/>
          </a:p>
        </p:txBody>
      </p:sp>
    </p:spTree>
    <p:extLst>
      <p:ext uri="{BB962C8B-B14F-4D97-AF65-F5344CB8AC3E}">
        <p14:creationId xmlns:p14="http://schemas.microsoft.com/office/powerpoint/2010/main" val="1343255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8F69F72-EDF3-2444-9A55-46F3B9B9F7A2}" type="slidenum">
              <a:rPr lang="en-GB" smtClean="0"/>
              <a:t>2</a:t>
            </a:fld>
            <a:endParaRPr lang="en-GB" dirty="0"/>
          </a:p>
        </p:txBody>
      </p:sp>
    </p:spTree>
    <p:extLst>
      <p:ext uri="{BB962C8B-B14F-4D97-AF65-F5344CB8AC3E}">
        <p14:creationId xmlns:p14="http://schemas.microsoft.com/office/powerpoint/2010/main" val="176396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8F69F72-EDF3-2444-9A55-46F3B9B9F7A2}" type="slidenum">
              <a:rPr lang="en-GB" smtClean="0"/>
              <a:t>3</a:t>
            </a:fld>
            <a:endParaRPr lang="en-GB" dirty="0"/>
          </a:p>
        </p:txBody>
      </p:sp>
    </p:spTree>
    <p:extLst>
      <p:ext uri="{BB962C8B-B14F-4D97-AF65-F5344CB8AC3E}">
        <p14:creationId xmlns:p14="http://schemas.microsoft.com/office/powerpoint/2010/main" val="14065436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8F69F72-EDF3-2444-9A55-46F3B9B9F7A2}" type="slidenum">
              <a:rPr lang="en-GB" smtClean="0"/>
              <a:t>4</a:t>
            </a:fld>
            <a:endParaRPr lang="en-GB" dirty="0"/>
          </a:p>
        </p:txBody>
      </p:sp>
    </p:spTree>
    <p:extLst>
      <p:ext uri="{BB962C8B-B14F-4D97-AF65-F5344CB8AC3E}">
        <p14:creationId xmlns:p14="http://schemas.microsoft.com/office/powerpoint/2010/main" val="41209140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COVID-19 graph taken from IBI1 6.1 lecture</a:t>
            </a:r>
          </a:p>
        </p:txBody>
      </p:sp>
      <p:sp>
        <p:nvSpPr>
          <p:cNvPr id="4" name="Slide Number Placeholder 3"/>
          <p:cNvSpPr>
            <a:spLocks noGrp="1"/>
          </p:cNvSpPr>
          <p:nvPr>
            <p:ph type="sldNum" sz="quarter" idx="5"/>
          </p:nvPr>
        </p:nvSpPr>
        <p:spPr/>
        <p:txBody>
          <a:bodyPr/>
          <a:lstStyle/>
          <a:p>
            <a:fld id="{78F69F72-EDF3-2444-9A55-46F3B9B9F7A2}" type="slidenum">
              <a:rPr lang="en-GB" smtClean="0"/>
              <a:t>5</a:t>
            </a:fld>
            <a:endParaRPr lang="en-GB" dirty="0"/>
          </a:p>
        </p:txBody>
      </p:sp>
    </p:spTree>
    <p:extLst>
      <p:ext uri="{BB962C8B-B14F-4D97-AF65-F5344CB8AC3E}">
        <p14:creationId xmlns:p14="http://schemas.microsoft.com/office/powerpoint/2010/main" val="2059891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8F69F72-EDF3-2444-9A55-46F3B9B9F7A2}" type="slidenum">
              <a:rPr lang="en-GB" smtClean="0"/>
              <a:t>7</a:t>
            </a:fld>
            <a:endParaRPr lang="en-GB" dirty="0"/>
          </a:p>
        </p:txBody>
      </p:sp>
    </p:spTree>
    <p:extLst>
      <p:ext uri="{BB962C8B-B14F-4D97-AF65-F5344CB8AC3E}">
        <p14:creationId xmlns:p14="http://schemas.microsoft.com/office/powerpoint/2010/main" val="28891479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8F69F72-EDF3-2444-9A55-46F3B9B9F7A2}" type="slidenum">
              <a:rPr lang="en-GB" smtClean="0"/>
              <a:t>8</a:t>
            </a:fld>
            <a:endParaRPr lang="en-GB" dirty="0"/>
          </a:p>
        </p:txBody>
      </p:sp>
    </p:spTree>
    <p:extLst>
      <p:ext uri="{BB962C8B-B14F-4D97-AF65-F5344CB8AC3E}">
        <p14:creationId xmlns:p14="http://schemas.microsoft.com/office/powerpoint/2010/main" val="30193753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8F69F72-EDF3-2444-9A55-46F3B9B9F7A2}" type="slidenum">
              <a:rPr lang="en-GB" smtClean="0"/>
              <a:t>9</a:t>
            </a:fld>
            <a:endParaRPr lang="en-GB" dirty="0"/>
          </a:p>
        </p:txBody>
      </p:sp>
    </p:spTree>
    <p:extLst>
      <p:ext uri="{BB962C8B-B14F-4D97-AF65-F5344CB8AC3E}">
        <p14:creationId xmlns:p14="http://schemas.microsoft.com/office/powerpoint/2010/main" val="27682540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normal distribution, bell curve</a:t>
            </a:r>
          </a:p>
          <a:p>
            <a:r>
              <a:rPr lang="en-GB" dirty="0"/>
              <a:t>Of the type we’ve looked at lots of times before</a:t>
            </a:r>
          </a:p>
        </p:txBody>
      </p:sp>
      <p:sp>
        <p:nvSpPr>
          <p:cNvPr id="4" name="Slide Number Placeholder 3"/>
          <p:cNvSpPr>
            <a:spLocks noGrp="1"/>
          </p:cNvSpPr>
          <p:nvPr>
            <p:ph type="sldNum" sz="quarter" idx="5"/>
          </p:nvPr>
        </p:nvSpPr>
        <p:spPr/>
        <p:txBody>
          <a:bodyPr/>
          <a:lstStyle/>
          <a:p>
            <a:fld id="{78F69F72-EDF3-2444-9A55-46F3B9B9F7A2}" type="slidenum">
              <a:rPr lang="en-GB" smtClean="0"/>
              <a:t>10</a:t>
            </a:fld>
            <a:endParaRPr lang="en-GB" dirty="0"/>
          </a:p>
        </p:txBody>
      </p:sp>
    </p:spTree>
    <p:extLst>
      <p:ext uri="{BB962C8B-B14F-4D97-AF65-F5344CB8AC3E}">
        <p14:creationId xmlns:p14="http://schemas.microsoft.com/office/powerpoint/2010/main" val="32341786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8F70C-69E1-A14A-956B-5619422405D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0D11D28A-1287-AA4A-9AAA-A8B2888B03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8CD03133-1235-2D45-8803-A5BEBBB3A3EA}"/>
              </a:ext>
            </a:extLst>
          </p:cNvPr>
          <p:cNvSpPr>
            <a:spLocks noGrp="1"/>
          </p:cNvSpPr>
          <p:nvPr>
            <p:ph type="dt" sz="half" idx="10"/>
          </p:nvPr>
        </p:nvSpPr>
        <p:spPr/>
        <p:txBody>
          <a:bodyPr/>
          <a:lstStyle/>
          <a:p>
            <a:fld id="{A94CF348-DF48-8E4D-A07C-064589B43876}" type="datetimeFigureOut">
              <a:rPr lang="en-GB" smtClean="0"/>
              <a:t>12/05/2024</a:t>
            </a:fld>
            <a:endParaRPr lang="en-GB" dirty="0"/>
          </a:p>
        </p:txBody>
      </p:sp>
      <p:sp>
        <p:nvSpPr>
          <p:cNvPr id="5" name="Footer Placeholder 4">
            <a:extLst>
              <a:ext uri="{FF2B5EF4-FFF2-40B4-BE49-F238E27FC236}">
                <a16:creationId xmlns:a16="http://schemas.microsoft.com/office/drawing/2014/main" id="{56B7BD76-E94D-D043-BDEC-D1BE5961E688}"/>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A09E6884-CDA6-CF4E-8167-A1526130847E}"/>
              </a:ext>
            </a:extLst>
          </p:cNvPr>
          <p:cNvSpPr>
            <a:spLocks noGrp="1"/>
          </p:cNvSpPr>
          <p:nvPr>
            <p:ph type="sldNum" sz="quarter" idx="12"/>
          </p:nvPr>
        </p:nvSpPr>
        <p:spPr/>
        <p:txBody>
          <a:bodyPr/>
          <a:lstStyle/>
          <a:p>
            <a:fld id="{C0FF8685-3724-844A-B4C9-6CC1D7F6B571}" type="slidenum">
              <a:rPr lang="en-GB" smtClean="0"/>
              <a:t>‹#›</a:t>
            </a:fld>
            <a:endParaRPr lang="en-GB" dirty="0"/>
          </a:p>
        </p:txBody>
      </p:sp>
    </p:spTree>
    <p:extLst>
      <p:ext uri="{BB962C8B-B14F-4D97-AF65-F5344CB8AC3E}">
        <p14:creationId xmlns:p14="http://schemas.microsoft.com/office/powerpoint/2010/main" val="3172003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01D35-A13E-8246-92E2-240D8A5A9E86}"/>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BA56A820-B8DF-954D-8A07-61513714DF5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5D85FBAD-4660-9745-A4B5-BA70E6F668A6}"/>
              </a:ext>
            </a:extLst>
          </p:cNvPr>
          <p:cNvSpPr>
            <a:spLocks noGrp="1"/>
          </p:cNvSpPr>
          <p:nvPr>
            <p:ph type="dt" sz="half" idx="10"/>
          </p:nvPr>
        </p:nvSpPr>
        <p:spPr/>
        <p:txBody>
          <a:bodyPr/>
          <a:lstStyle/>
          <a:p>
            <a:fld id="{A94CF348-DF48-8E4D-A07C-064589B43876}" type="datetimeFigureOut">
              <a:rPr lang="en-GB" smtClean="0"/>
              <a:t>12/05/2024</a:t>
            </a:fld>
            <a:endParaRPr lang="en-GB" dirty="0"/>
          </a:p>
        </p:txBody>
      </p:sp>
      <p:sp>
        <p:nvSpPr>
          <p:cNvPr id="5" name="Footer Placeholder 4">
            <a:extLst>
              <a:ext uri="{FF2B5EF4-FFF2-40B4-BE49-F238E27FC236}">
                <a16:creationId xmlns:a16="http://schemas.microsoft.com/office/drawing/2014/main" id="{41117AB3-38A0-7844-9714-B5C2C2E3C3EE}"/>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37C5D45A-D606-3942-98B0-138D7D3A2FD9}"/>
              </a:ext>
            </a:extLst>
          </p:cNvPr>
          <p:cNvSpPr>
            <a:spLocks noGrp="1"/>
          </p:cNvSpPr>
          <p:nvPr>
            <p:ph type="sldNum" sz="quarter" idx="12"/>
          </p:nvPr>
        </p:nvSpPr>
        <p:spPr/>
        <p:txBody>
          <a:bodyPr/>
          <a:lstStyle/>
          <a:p>
            <a:fld id="{C0FF8685-3724-844A-B4C9-6CC1D7F6B571}" type="slidenum">
              <a:rPr lang="en-GB" smtClean="0"/>
              <a:t>‹#›</a:t>
            </a:fld>
            <a:endParaRPr lang="en-GB" dirty="0"/>
          </a:p>
        </p:txBody>
      </p:sp>
    </p:spTree>
    <p:extLst>
      <p:ext uri="{BB962C8B-B14F-4D97-AF65-F5344CB8AC3E}">
        <p14:creationId xmlns:p14="http://schemas.microsoft.com/office/powerpoint/2010/main" val="2080148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27914B-A343-7F4C-A11E-88F7A5849D8A}"/>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5557CBE7-CEF2-3C48-952B-D30C857B993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CAB6A032-D72C-534A-86A6-5DB956A1909E}"/>
              </a:ext>
            </a:extLst>
          </p:cNvPr>
          <p:cNvSpPr>
            <a:spLocks noGrp="1"/>
          </p:cNvSpPr>
          <p:nvPr>
            <p:ph type="dt" sz="half" idx="10"/>
          </p:nvPr>
        </p:nvSpPr>
        <p:spPr/>
        <p:txBody>
          <a:bodyPr/>
          <a:lstStyle/>
          <a:p>
            <a:fld id="{A94CF348-DF48-8E4D-A07C-064589B43876}" type="datetimeFigureOut">
              <a:rPr lang="en-GB" smtClean="0"/>
              <a:t>12/05/2024</a:t>
            </a:fld>
            <a:endParaRPr lang="en-GB" dirty="0"/>
          </a:p>
        </p:txBody>
      </p:sp>
      <p:sp>
        <p:nvSpPr>
          <p:cNvPr id="5" name="Footer Placeholder 4">
            <a:extLst>
              <a:ext uri="{FF2B5EF4-FFF2-40B4-BE49-F238E27FC236}">
                <a16:creationId xmlns:a16="http://schemas.microsoft.com/office/drawing/2014/main" id="{EBC13D94-B1FB-1741-AB26-8105CC11BCF5}"/>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16ACF0A7-FABA-B445-9508-1FFCF7F190F1}"/>
              </a:ext>
            </a:extLst>
          </p:cNvPr>
          <p:cNvSpPr>
            <a:spLocks noGrp="1"/>
          </p:cNvSpPr>
          <p:nvPr>
            <p:ph type="sldNum" sz="quarter" idx="12"/>
          </p:nvPr>
        </p:nvSpPr>
        <p:spPr/>
        <p:txBody>
          <a:bodyPr/>
          <a:lstStyle/>
          <a:p>
            <a:fld id="{C0FF8685-3724-844A-B4C9-6CC1D7F6B571}" type="slidenum">
              <a:rPr lang="en-GB" smtClean="0"/>
              <a:t>‹#›</a:t>
            </a:fld>
            <a:endParaRPr lang="en-GB" dirty="0"/>
          </a:p>
        </p:txBody>
      </p:sp>
    </p:spTree>
    <p:extLst>
      <p:ext uri="{BB962C8B-B14F-4D97-AF65-F5344CB8AC3E}">
        <p14:creationId xmlns:p14="http://schemas.microsoft.com/office/powerpoint/2010/main" val="1442777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ABB1B-8BFF-644A-9DC2-0F86B31DCD6E}"/>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B1E563E0-1D5B-C246-99B7-FBCA16939F1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3A6B4163-2288-8540-9AA0-1CB409419FA7}"/>
              </a:ext>
            </a:extLst>
          </p:cNvPr>
          <p:cNvSpPr>
            <a:spLocks noGrp="1"/>
          </p:cNvSpPr>
          <p:nvPr>
            <p:ph type="dt" sz="half" idx="10"/>
          </p:nvPr>
        </p:nvSpPr>
        <p:spPr/>
        <p:txBody>
          <a:bodyPr/>
          <a:lstStyle/>
          <a:p>
            <a:fld id="{A94CF348-DF48-8E4D-A07C-064589B43876}" type="datetimeFigureOut">
              <a:rPr lang="en-GB" smtClean="0"/>
              <a:t>12/05/2024</a:t>
            </a:fld>
            <a:endParaRPr lang="en-GB" dirty="0"/>
          </a:p>
        </p:txBody>
      </p:sp>
      <p:sp>
        <p:nvSpPr>
          <p:cNvPr id="5" name="Footer Placeholder 4">
            <a:extLst>
              <a:ext uri="{FF2B5EF4-FFF2-40B4-BE49-F238E27FC236}">
                <a16:creationId xmlns:a16="http://schemas.microsoft.com/office/drawing/2014/main" id="{78E04DE5-14F9-0C49-A198-7CB1D28EE841}"/>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48CB24AE-EE08-8A4B-B65B-836FDD661C26}"/>
              </a:ext>
            </a:extLst>
          </p:cNvPr>
          <p:cNvSpPr>
            <a:spLocks noGrp="1"/>
          </p:cNvSpPr>
          <p:nvPr>
            <p:ph type="sldNum" sz="quarter" idx="12"/>
          </p:nvPr>
        </p:nvSpPr>
        <p:spPr/>
        <p:txBody>
          <a:bodyPr/>
          <a:lstStyle/>
          <a:p>
            <a:fld id="{C0FF8685-3724-844A-B4C9-6CC1D7F6B571}" type="slidenum">
              <a:rPr lang="en-GB" smtClean="0"/>
              <a:t>‹#›</a:t>
            </a:fld>
            <a:endParaRPr lang="en-GB" dirty="0"/>
          </a:p>
        </p:txBody>
      </p:sp>
    </p:spTree>
    <p:extLst>
      <p:ext uri="{BB962C8B-B14F-4D97-AF65-F5344CB8AC3E}">
        <p14:creationId xmlns:p14="http://schemas.microsoft.com/office/powerpoint/2010/main" val="3782014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D631B-AA04-F14F-BF83-224A73EBD90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A8A39AFE-CAFB-3746-984F-EED556AC88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A04C1B3-802B-0248-AA6A-48B4E1265C15}"/>
              </a:ext>
            </a:extLst>
          </p:cNvPr>
          <p:cNvSpPr>
            <a:spLocks noGrp="1"/>
          </p:cNvSpPr>
          <p:nvPr>
            <p:ph type="dt" sz="half" idx="10"/>
          </p:nvPr>
        </p:nvSpPr>
        <p:spPr/>
        <p:txBody>
          <a:bodyPr/>
          <a:lstStyle/>
          <a:p>
            <a:fld id="{A94CF348-DF48-8E4D-A07C-064589B43876}" type="datetimeFigureOut">
              <a:rPr lang="en-GB" smtClean="0"/>
              <a:t>12/05/2024</a:t>
            </a:fld>
            <a:endParaRPr lang="en-GB" dirty="0"/>
          </a:p>
        </p:txBody>
      </p:sp>
      <p:sp>
        <p:nvSpPr>
          <p:cNvPr id="5" name="Footer Placeholder 4">
            <a:extLst>
              <a:ext uri="{FF2B5EF4-FFF2-40B4-BE49-F238E27FC236}">
                <a16:creationId xmlns:a16="http://schemas.microsoft.com/office/drawing/2014/main" id="{AF15EEEB-D00C-F94E-8BF7-E8982F095A8B}"/>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E2E0D385-0FCC-AA47-8693-7E0BA1E53139}"/>
              </a:ext>
            </a:extLst>
          </p:cNvPr>
          <p:cNvSpPr>
            <a:spLocks noGrp="1"/>
          </p:cNvSpPr>
          <p:nvPr>
            <p:ph type="sldNum" sz="quarter" idx="12"/>
          </p:nvPr>
        </p:nvSpPr>
        <p:spPr/>
        <p:txBody>
          <a:bodyPr/>
          <a:lstStyle/>
          <a:p>
            <a:fld id="{C0FF8685-3724-844A-B4C9-6CC1D7F6B571}" type="slidenum">
              <a:rPr lang="en-GB" smtClean="0"/>
              <a:t>‹#›</a:t>
            </a:fld>
            <a:endParaRPr lang="en-GB" dirty="0"/>
          </a:p>
        </p:txBody>
      </p:sp>
    </p:spTree>
    <p:extLst>
      <p:ext uri="{BB962C8B-B14F-4D97-AF65-F5344CB8AC3E}">
        <p14:creationId xmlns:p14="http://schemas.microsoft.com/office/powerpoint/2010/main" val="822208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3505B-F892-4A4F-9855-3102F81FE204}"/>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DD8F4F00-42A5-974F-AED2-B66F3FC828A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52BA2853-FA31-E841-B8AA-E9C328E514B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A7715B72-FCA9-E64E-B7C4-064ABC014406}"/>
              </a:ext>
            </a:extLst>
          </p:cNvPr>
          <p:cNvSpPr>
            <a:spLocks noGrp="1"/>
          </p:cNvSpPr>
          <p:nvPr>
            <p:ph type="dt" sz="half" idx="10"/>
          </p:nvPr>
        </p:nvSpPr>
        <p:spPr/>
        <p:txBody>
          <a:bodyPr/>
          <a:lstStyle/>
          <a:p>
            <a:fld id="{A94CF348-DF48-8E4D-A07C-064589B43876}" type="datetimeFigureOut">
              <a:rPr lang="en-GB" smtClean="0"/>
              <a:t>12/05/2024</a:t>
            </a:fld>
            <a:endParaRPr lang="en-GB" dirty="0"/>
          </a:p>
        </p:txBody>
      </p:sp>
      <p:sp>
        <p:nvSpPr>
          <p:cNvPr id="6" name="Footer Placeholder 5">
            <a:extLst>
              <a:ext uri="{FF2B5EF4-FFF2-40B4-BE49-F238E27FC236}">
                <a16:creationId xmlns:a16="http://schemas.microsoft.com/office/drawing/2014/main" id="{E36FC3B5-EC11-A842-8B3B-9A45943DE15F}"/>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96F11ADB-D156-D64E-A134-EEC0EA531D77}"/>
              </a:ext>
            </a:extLst>
          </p:cNvPr>
          <p:cNvSpPr>
            <a:spLocks noGrp="1"/>
          </p:cNvSpPr>
          <p:nvPr>
            <p:ph type="sldNum" sz="quarter" idx="12"/>
          </p:nvPr>
        </p:nvSpPr>
        <p:spPr/>
        <p:txBody>
          <a:bodyPr/>
          <a:lstStyle/>
          <a:p>
            <a:fld id="{C0FF8685-3724-844A-B4C9-6CC1D7F6B571}" type="slidenum">
              <a:rPr lang="en-GB" smtClean="0"/>
              <a:t>‹#›</a:t>
            </a:fld>
            <a:endParaRPr lang="en-GB" dirty="0"/>
          </a:p>
        </p:txBody>
      </p:sp>
    </p:spTree>
    <p:extLst>
      <p:ext uri="{BB962C8B-B14F-4D97-AF65-F5344CB8AC3E}">
        <p14:creationId xmlns:p14="http://schemas.microsoft.com/office/powerpoint/2010/main" val="337674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ADF63-8534-E045-A348-51C8FE677053}"/>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CB98688C-8E1A-8147-9AC0-26E9F945D7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5558B10-3589-6344-AEE1-9D91292376C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FD17F2CE-5762-9A44-9D26-5947DBD4EA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E6C225B-0DA6-B345-845D-E53159BB396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448CDC08-8DFC-D94C-9416-8062DCD7289F}"/>
              </a:ext>
            </a:extLst>
          </p:cNvPr>
          <p:cNvSpPr>
            <a:spLocks noGrp="1"/>
          </p:cNvSpPr>
          <p:nvPr>
            <p:ph type="dt" sz="half" idx="10"/>
          </p:nvPr>
        </p:nvSpPr>
        <p:spPr/>
        <p:txBody>
          <a:bodyPr/>
          <a:lstStyle/>
          <a:p>
            <a:fld id="{A94CF348-DF48-8E4D-A07C-064589B43876}" type="datetimeFigureOut">
              <a:rPr lang="en-GB" smtClean="0"/>
              <a:t>12/05/2024</a:t>
            </a:fld>
            <a:endParaRPr lang="en-GB" dirty="0"/>
          </a:p>
        </p:txBody>
      </p:sp>
      <p:sp>
        <p:nvSpPr>
          <p:cNvPr id="8" name="Footer Placeholder 7">
            <a:extLst>
              <a:ext uri="{FF2B5EF4-FFF2-40B4-BE49-F238E27FC236}">
                <a16:creationId xmlns:a16="http://schemas.microsoft.com/office/drawing/2014/main" id="{5A3C05A8-5E7D-9645-8745-7B5C6C465602}"/>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76018D77-E2C4-DA40-AB15-8C11E96D8951}"/>
              </a:ext>
            </a:extLst>
          </p:cNvPr>
          <p:cNvSpPr>
            <a:spLocks noGrp="1"/>
          </p:cNvSpPr>
          <p:nvPr>
            <p:ph type="sldNum" sz="quarter" idx="12"/>
          </p:nvPr>
        </p:nvSpPr>
        <p:spPr/>
        <p:txBody>
          <a:bodyPr/>
          <a:lstStyle/>
          <a:p>
            <a:fld id="{C0FF8685-3724-844A-B4C9-6CC1D7F6B571}" type="slidenum">
              <a:rPr lang="en-GB" smtClean="0"/>
              <a:t>‹#›</a:t>
            </a:fld>
            <a:endParaRPr lang="en-GB" dirty="0"/>
          </a:p>
        </p:txBody>
      </p:sp>
    </p:spTree>
    <p:extLst>
      <p:ext uri="{BB962C8B-B14F-4D97-AF65-F5344CB8AC3E}">
        <p14:creationId xmlns:p14="http://schemas.microsoft.com/office/powerpoint/2010/main" val="53254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FE617-5A60-B941-A2A6-E11327A29768}"/>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DDD90467-F9A5-624A-AB3E-B23D2CAD35F5}"/>
              </a:ext>
            </a:extLst>
          </p:cNvPr>
          <p:cNvSpPr>
            <a:spLocks noGrp="1"/>
          </p:cNvSpPr>
          <p:nvPr>
            <p:ph type="dt" sz="half" idx="10"/>
          </p:nvPr>
        </p:nvSpPr>
        <p:spPr/>
        <p:txBody>
          <a:bodyPr/>
          <a:lstStyle/>
          <a:p>
            <a:fld id="{A94CF348-DF48-8E4D-A07C-064589B43876}" type="datetimeFigureOut">
              <a:rPr lang="en-GB" smtClean="0"/>
              <a:t>12/05/2024</a:t>
            </a:fld>
            <a:endParaRPr lang="en-GB" dirty="0"/>
          </a:p>
        </p:txBody>
      </p:sp>
      <p:sp>
        <p:nvSpPr>
          <p:cNvPr id="4" name="Footer Placeholder 3">
            <a:extLst>
              <a:ext uri="{FF2B5EF4-FFF2-40B4-BE49-F238E27FC236}">
                <a16:creationId xmlns:a16="http://schemas.microsoft.com/office/drawing/2014/main" id="{A30D4E19-5E9C-EE43-98CA-81E13260FE2C}"/>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D47F580B-8564-FC4A-9230-BFFF5B188258}"/>
              </a:ext>
            </a:extLst>
          </p:cNvPr>
          <p:cNvSpPr>
            <a:spLocks noGrp="1"/>
          </p:cNvSpPr>
          <p:nvPr>
            <p:ph type="sldNum" sz="quarter" idx="12"/>
          </p:nvPr>
        </p:nvSpPr>
        <p:spPr/>
        <p:txBody>
          <a:bodyPr/>
          <a:lstStyle/>
          <a:p>
            <a:fld id="{C0FF8685-3724-844A-B4C9-6CC1D7F6B571}" type="slidenum">
              <a:rPr lang="en-GB" smtClean="0"/>
              <a:t>‹#›</a:t>
            </a:fld>
            <a:endParaRPr lang="en-GB" dirty="0"/>
          </a:p>
        </p:txBody>
      </p:sp>
    </p:spTree>
    <p:extLst>
      <p:ext uri="{BB962C8B-B14F-4D97-AF65-F5344CB8AC3E}">
        <p14:creationId xmlns:p14="http://schemas.microsoft.com/office/powerpoint/2010/main" val="4115032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93211A-996D-6A4F-A875-964951787802}"/>
              </a:ext>
            </a:extLst>
          </p:cNvPr>
          <p:cNvSpPr>
            <a:spLocks noGrp="1"/>
          </p:cNvSpPr>
          <p:nvPr>
            <p:ph type="dt" sz="half" idx="10"/>
          </p:nvPr>
        </p:nvSpPr>
        <p:spPr/>
        <p:txBody>
          <a:bodyPr/>
          <a:lstStyle/>
          <a:p>
            <a:fld id="{A94CF348-DF48-8E4D-A07C-064589B43876}" type="datetimeFigureOut">
              <a:rPr lang="en-GB" smtClean="0"/>
              <a:t>12/05/2024</a:t>
            </a:fld>
            <a:endParaRPr lang="en-GB" dirty="0"/>
          </a:p>
        </p:txBody>
      </p:sp>
      <p:sp>
        <p:nvSpPr>
          <p:cNvPr id="3" name="Footer Placeholder 2">
            <a:extLst>
              <a:ext uri="{FF2B5EF4-FFF2-40B4-BE49-F238E27FC236}">
                <a16:creationId xmlns:a16="http://schemas.microsoft.com/office/drawing/2014/main" id="{BEEC3441-AEA7-2043-B849-A8BC7B806907}"/>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1A43D199-7B45-4E47-89B8-CB28B5A28907}"/>
              </a:ext>
            </a:extLst>
          </p:cNvPr>
          <p:cNvSpPr>
            <a:spLocks noGrp="1"/>
          </p:cNvSpPr>
          <p:nvPr>
            <p:ph type="sldNum" sz="quarter" idx="12"/>
          </p:nvPr>
        </p:nvSpPr>
        <p:spPr/>
        <p:txBody>
          <a:bodyPr/>
          <a:lstStyle/>
          <a:p>
            <a:fld id="{C0FF8685-3724-844A-B4C9-6CC1D7F6B571}" type="slidenum">
              <a:rPr lang="en-GB" smtClean="0"/>
              <a:t>‹#›</a:t>
            </a:fld>
            <a:endParaRPr lang="en-GB" dirty="0"/>
          </a:p>
        </p:txBody>
      </p:sp>
    </p:spTree>
    <p:extLst>
      <p:ext uri="{BB962C8B-B14F-4D97-AF65-F5344CB8AC3E}">
        <p14:creationId xmlns:p14="http://schemas.microsoft.com/office/powerpoint/2010/main" val="1586199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37DE9-E577-C649-9B29-DDB010695BA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97871E62-1643-5742-99C0-4055CAAB9C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1D333579-9224-4947-9EE1-85FE0CD5B0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7DD1D7B-7ACB-174E-AF2B-16CC68851FC8}"/>
              </a:ext>
            </a:extLst>
          </p:cNvPr>
          <p:cNvSpPr>
            <a:spLocks noGrp="1"/>
          </p:cNvSpPr>
          <p:nvPr>
            <p:ph type="dt" sz="half" idx="10"/>
          </p:nvPr>
        </p:nvSpPr>
        <p:spPr/>
        <p:txBody>
          <a:bodyPr/>
          <a:lstStyle/>
          <a:p>
            <a:fld id="{A94CF348-DF48-8E4D-A07C-064589B43876}" type="datetimeFigureOut">
              <a:rPr lang="en-GB" smtClean="0"/>
              <a:t>12/05/2024</a:t>
            </a:fld>
            <a:endParaRPr lang="en-GB" dirty="0"/>
          </a:p>
        </p:txBody>
      </p:sp>
      <p:sp>
        <p:nvSpPr>
          <p:cNvPr id="6" name="Footer Placeholder 5">
            <a:extLst>
              <a:ext uri="{FF2B5EF4-FFF2-40B4-BE49-F238E27FC236}">
                <a16:creationId xmlns:a16="http://schemas.microsoft.com/office/drawing/2014/main" id="{223339E2-1F41-904F-917A-D464D59C24E5}"/>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B5DA2F0B-A964-DB4E-B65B-67B47DA293C0}"/>
              </a:ext>
            </a:extLst>
          </p:cNvPr>
          <p:cNvSpPr>
            <a:spLocks noGrp="1"/>
          </p:cNvSpPr>
          <p:nvPr>
            <p:ph type="sldNum" sz="quarter" idx="12"/>
          </p:nvPr>
        </p:nvSpPr>
        <p:spPr/>
        <p:txBody>
          <a:bodyPr/>
          <a:lstStyle/>
          <a:p>
            <a:fld id="{C0FF8685-3724-844A-B4C9-6CC1D7F6B571}" type="slidenum">
              <a:rPr lang="en-GB" smtClean="0"/>
              <a:t>‹#›</a:t>
            </a:fld>
            <a:endParaRPr lang="en-GB" dirty="0"/>
          </a:p>
        </p:txBody>
      </p:sp>
    </p:spTree>
    <p:extLst>
      <p:ext uri="{BB962C8B-B14F-4D97-AF65-F5344CB8AC3E}">
        <p14:creationId xmlns:p14="http://schemas.microsoft.com/office/powerpoint/2010/main" val="3107537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154D6-CDAD-AB4D-A57F-D2C14611383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65700697-0DFC-7F48-8384-CBB4628651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A552E3EE-393C-D643-915B-A0A8E9FC9C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DC28E72-5177-6D41-875D-009FC96DFA1D}"/>
              </a:ext>
            </a:extLst>
          </p:cNvPr>
          <p:cNvSpPr>
            <a:spLocks noGrp="1"/>
          </p:cNvSpPr>
          <p:nvPr>
            <p:ph type="dt" sz="half" idx="10"/>
          </p:nvPr>
        </p:nvSpPr>
        <p:spPr/>
        <p:txBody>
          <a:bodyPr/>
          <a:lstStyle/>
          <a:p>
            <a:fld id="{A94CF348-DF48-8E4D-A07C-064589B43876}" type="datetimeFigureOut">
              <a:rPr lang="en-GB" smtClean="0"/>
              <a:t>12/05/2024</a:t>
            </a:fld>
            <a:endParaRPr lang="en-GB" dirty="0"/>
          </a:p>
        </p:txBody>
      </p:sp>
      <p:sp>
        <p:nvSpPr>
          <p:cNvPr id="6" name="Footer Placeholder 5">
            <a:extLst>
              <a:ext uri="{FF2B5EF4-FFF2-40B4-BE49-F238E27FC236}">
                <a16:creationId xmlns:a16="http://schemas.microsoft.com/office/drawing/2014/main" id="{2C3A584B-9685-1846-869E-8936551B552E}"/>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AC2C1395-967B-B044-A1E9-DECCEEF5CBD9}"/>
              </a:ext>
            </a:extLst>
          </p:cNvPr>
          <p:cNvSpPr>
            <a:spLocks noGrp="1"/>
          </p:cNvSpPr>
          <p:nvPr>
            <p:ph type="sldNum" sz="quarter" idx="12"/>
          </p:nvPr>
        </p:nvSpPr>
        <p:spPr/>
        <p:txBody>
          <a:bodyPr/>
          <a:lstStyle/>
          <a:p>
            <a:fld id="{C0FF8685-3724-844A-B4C9-6CC1D7F6B571}" type="slidenum">
              <a:rPr lang="en-GB" smtClean="0"/>
              <a:t>‹#›</a:t>
            </a:fld>
            <a:endParaRPr lang="en-GB" dirty="0"/>
          </a:p>
        </p:txBody>
      </p:sp>
    </p:spTree>
    <p:extLst>
      <p:ext uri="{BB962C8B-B14F-4D97-AF65-F5344CB8AC3E}">
        <p14:creationId xmlns:p14="http://schemas.microsoft.com/office/powerpoint/2010/main" val="405606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97C381-A38A-6146-BBDA-9F16C7003D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4F061580-5EC7-5841-BD6E-5A208720F7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24BB134B-6BDA-2646-8C0D-CCE29BF1F9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4CF348-DF48-8E4D-A07C-064589B43876}" type="datetimeFigureOut">
              <a:rPr lang="en-GB" smtClean="0"/>
              <a:t>12/05/2024</a:t>
            </a:fld>
            <a:endParaRPr lang="en-GB" dirty="0"/>
          </a:p>
        </p:txBody>
      </p:sp>
      <p:sp>
        <p:nvSpPr>
          <p:cNvPr id="5" name="Footer Placeholder 4">
            <a:extLst>
              <a:ext uri="{FF2B5EF4-FFF2-40B4-BE49-F238E27FC236}">
                <a16:creationId xmlns:a16="http://schemas.microsoft.com/office/drawing/2014/main" id="{DE31FA7E-ABB3-9747-921F-23205B8544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01E9AFF5-24A5-304D-8A7C-D99BF7D1B9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FF8685-3724-844A-B4C9-6CC1D7F6B571}" type="slidenum">
              <a:rPr lang="en-GB" smtClean="0"/>
              <a:t>‹#›</a:t>
            </a:fld>
            <a:endParaRPr lang="en-GB" dirty="0"/>
          </a:p>
        </p:txBody>
      </p:sp>
    </p:spTree>
    <p:extLst>
      <p:ext uri="{BB962C8B-B14F-4D97-AF65-F5344CB8AC3E}">
        <p14:creationId xmlns:p14="http://schemas.microsoft.com/office/powerpoint/2010/main" val="41484686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obert.young@ed.ac.u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tiff"/><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27.xml.rels><?xml version="1.0" encoding="UTF-8" standalone="yes"?>
<Relationships xmlns="http://schemas.openxmlformats.org/package/2006/relationships"><Relationship Id="rId3" Type="http://schemas.openxmlformats.org/officeDocument/2006/relationships/image" Target="../media/image15.tiff"/><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28.xml.rels><?xml version="1.0" encoding="UTF-8" standalone="yes"?>
<Relationships xmlns="http://schemas.openxmlformats.org/package/2006/relationships"><Relationship Id="rId3" Type="http://schemas.openxmlformats.org/officeDocument/2006/relationships/image" Target="../media/image15.tiff"/><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emf"/></Relationships>
</file>

<file path=ppt/slides/_rels/slide29.xml.rels><?xml version="1.0" encoding="UTF-8" standalone="yes"?>
<Relationships xmlns="http://schemas.openxmlformats.org/package/2006/relationships"><Relationship Id="rId3" Type="http://schemas.openxmlformats.org/officeDocument/2006/relationships/image" Target="../media/image15.tiff"/><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6.emf"/></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tiff"/><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mailto:robert.young@ed.ac.uk"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FFC3444-6741-454F-B10B-0C96FE021AF0}"/>
              </a:ext>
            </a:extLst>
          </p:cNvPr>
          <p:cNvSpPr>
            <a:spLocks noGrp="1"/>
          </p:cNvSpPr>
          <p:nvPr>
            <p:ph type="subTitle" idx="1"/>
          </p:nvPr>
        </p:nvSpPr>
        <p:spPr>
          <a:xfrm>
            <a:off x="1524000" y="4849791"/>
            <a:ext cx="9144000" cy="1206661"/>
          </a:xfrm>
        </p:spPr>
        <p:txBody>
          <a:bodyPr>
            <a:noAutofit/>
          </a:bodyPr>
          <a:lstStyle/>
          <a:p>
            <a:r>
              <a:rPr lang="en-GB" sz="3000" dirty="0"/>
              <a:t>ADS2, Lecture 2.14</a:t>
            </a:r>
          </a:p>
          <a:p>
            <a:r>
              <a:rPr lang="en-GB" sz="3000" dirty="0"/>
              <a:t>Dr Rob Young – </a:t>
            </a:r>
            <a:r>
              <a:rPr lang="en-GB" sz="3000" dirty="0">
                <a:hlinkClick r:id="rId3"/>
              </a:rPr>
              <a:t>robert.young@ed.ac.uk</a:t>
            </a:r>
            <a:r>
              <a:rPr lang="en-GB" sz="3000" dirty="0"/>
              <a:t> </a:t>
            </a:r>
          </a:p>
          <a:p>
            <a:r>
              <a:rPr lang="en-GB" sz="3000" dirty="0"/>
              <a:t>Semester 2, 2023/24</a:t>
            </a:r>
          </a:p>
        </p:txBody>
      </p:sp>
      <p:pic>
        <p:nvPicPr>
          <p:cNvPr id="1025" name="Picture 1" descr="page1image43643696">
            <a:extLst>
              <a:ext uri="{FF2B5EF4-FFF2-40B4-BE49-F238E27FC236}">
                <a16:creationId xmlns:a16="http://schemas.microsoft.com/office/drawing/2014/main" id="{FC3C6E5A-053A-B446-B972-9E95D5450E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390" y="0"/>
            <a:ext cx="11451220" cy="2317109"/>
          </a:xfrm>
          <a:prstGeom prst="rect">
            <a:avLst/>
          </a:prstGeom>
          <a:noFill/>
          <a:extLst>
            <a:ext uri="{909E8E84-426E-40DD-AFC4-6F175D3DCCD1}">
              <a14:hiddenFill xmlns:a14="http://schemas.microsoft.com/office/drawing/2010/main">
                <a:solidFill>
                  <a:srgbClr val="FFFFFF"/>
                </a:solidFill>
              </a14:hiddenFill>
            </a:ext>
          </a:extLst>
        </p:spPr>
      </p:pic>
      <p:sp>
        <p:nvSpPr>
          <p:cNvPr id="8" name="Title 7">
            <a:extLst>
              <a:ext uri="{FF2B5EF4-FFF2-40B4-BE49-F238E27FC236}">
                <a16:creationId xmlns:a16="http://schemas.microsoft.com/office/drawing/2014/main" id="{B2C398A7-42F2-604A-AF11-FD61E82115CD}"/>
              </a:ext>
            </a:extLst>
          </p:cNvPr>
          <p:cNvSpPr>
            <a:spLocks noGrp="1"/>
          </p:cNvSpPr>
          <p:nvPr>
            <p:ph type="ctrTitle"/>
          </p:nvPr>
        </p:nvSpPr>
        <p:spPr>
          <a:xfrm>
            <a:off x="1435743" y="2424993"/>
            <a:ext cx="9320514" cy="1004007"/>
          </a:xfrm>
          <a:ln>
            <a:noFill/>
          </a:ln>
        </p:spPr>
        <p:txBody>
          <a:bodyPr/>
          <a:lstStyle/>
          <a:p>
            <a:r>
              <a:rPr lang="en-GB" b="1" dirty="0">
                <a:solidFill>
                  <a:schemeClr val="accent1"/>
                </a:solidFill>
                <a:latin typeface="+mn-lt"/>
              </a:rPr>
              <a:t>Bootstrapping</a:t>
            </a:r>
            <a:endParaRPr lang="en-GB" sz="5000" b="1" dirty="0">
              <a:solidFill>
                <a:schemeClr val="accent1"/>
              </a:solidFill>
              <a:latin typeface="+mn-lt"/>
            </a:endParaRPr>
          </a:p>
        </p:txBody>
      </p:sp>
    </p:spTree>
    <p:extLst>
      <p:ext uri="{BB962C8B-B14F-4D97-AF65-F5344CB8AC3E}">
        <p14:creationId xmlns:p14="http://schemas.microsoft.com/office/powerpoint/2010/main" val="653297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a:extLst>
              <a:ext uri="{FF2B5EF4-FFF2-40B4-BE49-F238E27FC236}">
                <a16:creationId xmlns:a16="http://schemas.microsoft.com/office/drawing/2014/main" id="{DAAE40B6-2C42-C740-9565-6F4D833B64EF}"/>
              </a:ext>
            </a:extLst>
          </p:cNvPr>
          <p:cNvSpPr>
            <a:spLocks noGrp="1"/>
          </p:cNvSpPr>
          <p:nvPr>
            <p:ph type="title"/>
          </p:nvPr>
        </p:nvSpPr>
        <p:spPr>
          <a:xfrm>
            <a:off x="758911" y="0"/>
            <a:ext cx="10674178" cy="1325563"/>
          </a:xfrm>
        </p:spPr>
        <p:txBody>
          <a:bodyPr/>
          <a:lstStyle/>
          <a:p>
            <a:pPr algn="ctr"/>
            <a:r>
              <a:rPr lang="en-GB" b="1" dirty="0">
                <a:solidFill>
                  <a:schemeClr val="accent1"/>
                </a:solidFill>
                <a:latin typeface="+mn-lt"/>
              </a:rPr>
              <a:t>Drawing random numbers in R</a:t>
            </a:r>
            <a:endParaRPr lang="en-GB" dirty="0">
              <a:latin typeface="+mn-lt"/>
            </a:endParaRPr>
          </a:p>
        </p:txBody>
      </p:sp>
      <p:sp>
        <p:nvSpPr>
          <p:cNvPr id="4" name="Content Placeholder 3">
            <a:extLst>
              <a:ext uri="{FF2B5EF4-FFF2-40B4-BE49-F238E27FC236}">
                <a16:creationId xmlns:a16="http://schemas.microsoft.com/office/drawing/2014/main" id="{461C9BF0-13F3-9144-93A1-AA6D218E75F0}"/>
              </a:ext>
            </a:extLst>
          </p:cNvPr>
          <p:cNvSpPr>
            <a:spLocks noGrp="1"/>
          </p:cNvSpPr>
          <p:nvPr>
            <p:ph idx="1"/>
          </p:nvPr>
        </p:nvSpPr>
        <p:spPr>
          <a:xfrm>
            <a:off x="758911" y="1813810"/>
            <a:ext cx="10674178" cy="4426351"/>
          </a:xfrm>
        </p:spPr>
        <p:txBody>
          <a:bodyPr>
            <a:noAutofit/>
          </a:bodyPr>
          <a:lstStyle/>
          <a:p>
            <a:r>
              <a:rPr lang="en-GB" sz="2500" dirty="0"/>
              <a:t>Sampling from a set: </a:t>
            </a:r>
            <a:r>
              <a:rPr lang="en-GB" sz="2500" dirty="0">
                <a:latin typeface="Consolas" panose="020B0609020204030204" pitchFamily="49" charset="0"/>
                <a:cs typeface="Consolas" panose="020B0609020204030204" pitchFamily="49" charset="0"/>
              </a:rPr>
              <a:t>sample()</a:t>
            </a:r>
            <a:r>
              <a:rPr lang="en-GB" sz="2500" dirty="0"/>
              <a:t>, e.g. draw 10 samples from your dataset with replacement: </a:t>
            </a:r>
            <a:r>
              <a:rPr lang="en-GB" sz="2500" dirty="0">
                <a:latin typeface="Consolas" panose="020B0609020204030204" pitchFamily="49" charset="0"/>
                <a:cs typeface="Consolas" panose="020B0609020204030204" pitchFamily="49" charset="0"/>
              </a:rPr>
              <a:t>sample(dataset, 10, replace=FALSE)</a:t>
            </a:r>
          </a:p>
          <a:p>
            <a:pPr marL="0" indent="0">
              <a:buNone/>
            </a:pPr>
            <a:r>
              <a:rPr lang="en-GB" sz="2500" dirty="0"/>
              <a:t>If your datasets contains 50 data points, what is the maximal sample size for sampling without replacement? How about with replacement?</a:t>
            </a:r>
          </a:p>
          <a:p>
            <a:r>
              <a:rPr lang="en-GB" sz="2500" dirty="0"/>
              <a:t>Normally distributed random numbers: </a:t>
            </a:r>
            <a:r>
              <a:rPr lang="en-GB" sz="2500" dirty="0" err="1">
                <a:latin typeface="Consolas" panose="020B0609020204030204" pitchFamily="49" charset="0"/>
                <a:cs typeface="Consolas" panose="020B0609020204030204" pitchFamily="49" charset="0"/>
              </a:rPr>
              <a:t>rnorm</a:t>
            </a:r>
            <a:r>
              <a:rPr lang="en-GB" sz="2500" dirty="0">
                <a:latin typeface="Consolas" panose="020B0609020204030204" pitchFamily="49" charset="0"/>
                <a:cs typeface="Consolas" panose="020B0609020204030204" pitchFamily="49" charset="0"/>
              </a:rPr>
              <a:t>()</a:t>
            </a:r>
            <a:r>
              <a:rPr lang="en-GB" sz="2500" dirty="0"/>
              <a:t>, e.g. draw 100 numbers from a normal distribution with mean 4 and standard deviation 2: </a:t>
            </a:r>
            <a:r>
              <a:rPr lang="en-GB" sz="2500" dirty="0" err="1">
                <a:latin typeface="Consolas" panose="020B0609020204030204" pitchFamily="49" charset="0"/>
                <a:cs typeface="Consolas" panose="020B0609020204030204" pitchFamily="49" charset="0"/>
              </a:rPr>
              <a:t>rnorm</a:t>
            </a:r>
            <a:r>
              <a:rPr lang="en-GB" sz="2500" dirty="0">
                <a:latin typeface="Consolas" panose="020B0609020204030204" pitchFamily="49" charset="0"/>
                <a:cs typeface="Consolas" panose="020B0609020204030204" pitchFamily="49" charset="0"/>
              </a:rPr>
              <a:t>(100,4,2)</a:t>
            </a:r>
          </a:p>
          <a:p>
            <a:pPr marL="0" indent="0">
              <a:buNone/>
            </a:pPr>
            <a:r>
              <a:rPr lang="en-GB" sz="2500" i="1" dirty="0"/>
              <a:t>What will the histogram look like?</a:t>
            </a:r>
          </a:p>
        </p:txBody>
      </p:sp>
    </p:spTree>
    <p:extLst>
      <p:ext uri="{BB962C8B-B14F-4D97-AF65-F5344CB8AC3E}">
        <p14:creationId xmlns:p14="http://schemas.microsoft.com/office/powerpoint/2010/main" val="1607231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a:extLst>
              <a:ext uri="{FF2B5EF4-FFF2-40B4-BE49-F238E27FC236}">
                <a16:creationId xmlns:a16="http://schemas.microsoft.com/office/drawing/2014/main" id="{DAAE40B6-2C42-C740-9565-6F4D833B64EF}"/>
              </a:ext>
            </a:extLst>
          </p:cNvPr>
          <p:cNvSpPr>
            <a:spLocks noGrp="1"/>
          </p:cNvSpPr>
          <p:nvPr>
            <p:ph type="title"/>
          </p:nvPr>
        </p:nvSpPr>
        <p:spPr>
          <a:xfrm>
            <a:off x="758911" y="0"/>
            <a:ext cx="10674178" cy="1325563"/>
          </a:xfrm>
        </p:spPr>
        <p:txBody>
          <a:bodyPr/>
          <a:lstStyle/>
          <a:p>
            <a:pPr algn="ctr"/>
            <a:r>
              <a:rPr lang="en-GB" b="1" dirty="0">
                <a:solidFill>
                  <a:schemeClr val="accent1"/>
                </a:solidFill>
                <a:latin typeface="+mn-lt"/>
              </a:rPr>
              <a:t>Drawing random numbers in R</a:t>
            </a:r>
            <a:endParaRPr lang="en-GB" dirty="0">
              <a:latin typeface="+mn-lt"/>
            </a:endParaRPr>
          </a:p>
        </p:txBody>
      </p:sp>
      <p:sp>
        <p:nvSpPr>
          <p:cNvPr id="4" name="Content Placeholder 3">
            <a:extLst>
              <a:ext uri="{FF2B5EF4-FFF2-40B4-BE49-F238E27FC236}">
                <a16:creationId xmlns:a16="http://schemas.microsoft.com/office/drawing/2014/main" id="{461C9BF0-13F3-9144-93A1-AA6D218E75F0}"/>
              </a:ext>
            </a:extLst>
          </p:cNvPr>
          <p:cNvSpPr>
            <a:spLocks noGrp="1"/>
          </p:cNvSpPr>
          <p:nvPr>
            <p:ph idx="1"/>
          </p:nvPr>
        </p:nvSpPr>
        <p:spPr>
          <a:xfrm>
            <a:off x="758911" y="1813810"/>
            <a:ext cx="10674178" cy="4426351"/>
          </a:xfrm>
        </p:spPr>
        <p:txBody>
          <a:bodyPr>
            <a:noAutofit/>
          </a:bodyPr>
          <a:lstStyle/>
          <a:p>
            <a:r>
              <a:rPr lang="en-GB" sz="2500" dirty="0"/>
              <a:t>Sampling from a set: </a:t>
            </a:r>
            <a:r>
              <a:rPr lang="en-GB" sz="2500" dirty="0">
                <a:latin typeface="Consolas" panose="020B0609020204030204" pitchFamily="49" charset="0"/>
                <a:cs typeface="Consolas" panose="020B0609020204030204" pitchFamily="49" charset="0"/>
              </a:rPr>
              <a:t>sample()</a:t>
            </a:r>
            <a:r>
              <a:rPr lang="en-GB" sz="2500" dirty="0"/>
              <a:t>, e.g. draw 10 samples from your dataset with replacement: </a:t>
            </a:r>
            <a:r>
              <a:rPr lang="en-GB" sz="2500" dirty="0">
                <a:latin typeface="Consolas" panose="020B0609020204030204" pitchFamily="49" charset="0"/>
                <a:cs typeface="Consolas" panose="020B0609020204030204" pitchFamily="49" charset="0"/>
              </a:rPr>
              <a:t>sample(dataset, 10, replace=FALSE)</a:t>
            </a:r>
          </a:p>
          <a:p>
            <a:pPr marL="0" indent="0">
              <a:buNone/>
            </a:pPr>
            <a:r>
              <a:rPr lang="en-GB" sz="2500" dirty="0"/>
              <a:t>If your datasets contains 50 data points, what is the maximal sample size for sampling without replacement? How about with replacement?</a:t>
            </a:r>
          </a:p>
          <a:p>
            <a:r>
              <a:rPr lang="en-GB" sz="2500" dirty="0"/>
              <a:t>Normally distributed random numbers: </a:t>
            </a:r>
            <a:r>
              <a:rPr lang="en-GB" sz="2500" dirty="0" err="1">
                <a:latin typeface="Consolas" panose="020B0609020204030204" pitchFamily="49" charset="0"/>
                <a:cs typeface="Consolas" panose="020B0609020204030204" pitchFamily="49" charset="0"/>
              </a:rPr>
              <a:t>rnorm</a:t>
            </a:r>
            <a:r>
              <a:rPr lang="en-GB" sz="2500" dirty="0">
                <a:latin typeface="Consolas" panose="020B0609020204030204" pitchFamily="49" charset="0"/>
                <a:cs typeface="Consolas" panose="020B0609020204030204" pitchFamily="49" charset="0"/>
              </a:rPr>
              <a:t>()</a:t>
            </a:r>
            <a:r>
              <a:rPr lang="en-GB" sz="2500" dirty="0"/>
              <a:t>, e.g. draw 100 numbers from a normal distribution with mean 4 and standard deviation 2: </a:t>
            </a:r>
            <a:r>
              <a:rPr lang="en-GB" sz="2500" dirty="0" err="1">
                <a:latin typeface="Consolas" panose="020B0609020204030204" pitchFamily="49" charset="0"/>
                <a:cs typeface="Consolas" panose="020B0609020204030204" pitchFamily="49" charset="0"/>
              </a:rPr>
              <a:t>rnorm</a:t>
            </a:r>
            <a:r>
              <a:rPr lang="en-GB" sz="2500" dirty="0">
                <a:latin typeface="Consolas" panose="020B0609020204030204" pitchFamily="49" charset="0"/>
                <a:cs typeface="Consolas" panose="020B0609020204030204" pitchFamily="49" charset="0"/>
              </a:rPr>
              <a:t>(100,4,2)</a:t>
            </a:r>
          </a:p>
          <a:p>
            <a:pPr marL="0" indent="0">
              <a:buNone/>
            </a:pPr>
            <a:r>
              <a:rPr lang="en-GB" sz="2500" i="1" dirty="0"/>
              <a:t>What will the histogram look like?</a:t>
            </a:r>
          </a:p>
          <a:p>
            <a:r>
              <a:rPr lang="en-GB" sz="2500" dirty="0"/>
              <a:t>Uniformly distributed random numbers: </a:t>
            </a:r>
            <a:r>
              <a:rPr lang="en-GB" sz="2500" dirty="0" err="1">
                <a:latin typeface="Consolas" panose="020B0609020204030204" pitchFamily="49" charset="0"/>
                <a:cs typeface="Consolas" panose="020B0609020204030204" pitchFamily="49" charset="0"/>
              </a:rPr>
              <a:t>runif</a:t>
            </a:r>
            <a:r>
              <a:rPr lang="en-GB" sz="2500" dirty="0">
                <a:latin typeface="Consolas" panose="020B0609020204030204" pitchFamily="49" charset="0"/>
                <a:cs typeface="Consolas" panose="020B0609020204030204" pitchFamily="49" charset="0"/>
              </a:rPr>
              <a:t>()</a:t>
            </a:r>
            <a:r>
              <a:rPr lang="en-GB" sz="2500" dirty="0"/>
              <a:t>, e.g. draw 100 numbers between 0 and 10: </a:t>
            </a:r>
            <a:r>
              <a:rPr lang="en-GB" sz="2500" dirty="0" err="1">
                <a:latin typeface="Consolas" panose="020B0609020204030204" pitchFamily="49" charset="0"/>
                <a:cs typeface="Consolas" panose="020B0609020204030204" pitchFamily="49" charset="0"/>
              </a:rPr>
              <a:t>runif</a:t>
            </a:r>
            <a:r>
              <a:rPr lang="en-GB" sz="2500" dirty="0">
                <a:latin typeface="Consolas" panose="020B0609020204030204" pitchFamily="49" charset="0"/>
                <a:cs typeface="Consolas" panose="020B0609020204030204" pitchFamily="49" charset="0"/>
              </a:rPr>
              <a:t>(100,0,10)</a:t>
            </a:r>
          </a:p>
          <a:p>
            <a:pPr marL="0" indent="0">
              <a:buNone/>
            </a:pPr>
            <a:r>
              <a:rPr lang="en-GB" sz="2500" i="1" dirty="0"/>
              <a:t>What will the histogram look like?</a:t>
            </a:r>
          </a:p>
        </p:txBody>
      </p:sp>
    </p:spTree>
    <p:extLst>
      <p:ext uri="{BB962C8B-B14F-4D97-AF65-F5344CB8AC3E}">
        <p14:creationId xmlns:p14="http://schemas.microsoft.com/office/powerpoint/2010/main" val="1319557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C08BE-CB62-A94E-9883-7C4AC5CDD6BE}"/>
              </a:ext>
            </a:extLst>
          </p:cNvPr>
          <p:cNvSpPr>
            <a:spLocks noGrp="1"/>
          </p:cNvSpPr>
          <p:nvPr>
            <p:ph type="title"/>
          </p:nvPr>
        </p:nvSpPr>
        <p:spPr/>
        <p:txBody>
          <a:bodyPr>
            <a:normAutofit/>
          </a:bodyPr>
          <a:lstStyle/>
          <a:p>
            <a:pPr algn="ctr">
              <a:lnSpc>
                <a:spcPct val="150000"/>
              </a:lnSpc>
            </a:pPr>
            <a:r>
              <a:rPr lang="en-GB" b="1" dirty="0">
                <a:solidFill>
                  <a:schemeClr val="accent1"/>
                </a:solidFill>
                <a:latin typeface="+mn-lt"/>
              </a:rPr>
              <a:t>Lecture outline</a:t>
            </a:r>
            <a:endParaRPr lang="en-GB" dirty="0">
              <a:latin typeface="+mn-lt"/>
            </a:endParaRPr>
          </a:p>
        </p:txBody>
      </p:sp>
      <p:sp>
        <p:nvSpPr>
          <p:cNvPr id="14" name="Content Placeholder 2">
            <a:extLst>
              <a:ext uri="{FF2B5EF4-FFF2-40B4-BE49-F238E27FC236}">
                <a16:creationId xmlns:a16="http://schemas.microsoft.com/office/drawing/2014/main" id="{496317F9-AD52-0E4C-850D-4805DB4E9E6C}"/>
              </a:ext>
            </a:extLst>
          </p:cNvPr>
          <p:cNvSpPr>
            <a:spLocks noGrp="1"/>
          </p:cNvSpPr>
          <p:nvPr>
            <p:ph idx="1"/>
          </p:nvPr>
        </p:nvSpPr>
        <p:spPr>
          <a:xfrm>
            <a:off x="838200" y="1763486"/>
            <a:ext cx="10515600" cy="5094514"/>
          </a:xfrm>
        </p:spPr>
        <p:txBody>
          <a:bodyPr>
            <a:normAutofit/>
          </a:bodyPr>
          <a:lstStyle/>
          <a:p>
            <a:pPr marL="457200" indent="-457200">
              <a:lnSpc>
                <a:spcPct val="150000"/>
              </a:lnSpc>
              <a:buFont typeface="+mj-lt"/>
              <a:buAutoNum type="arabicPeriod"/>
            </a:pPr>
            <a:r>
              <a:rPr lang="en-GB" sz="3000" dirty="0">
                <a:solidFill>
                  <a:schemeClr val="bg1">
                    <a:lumMod val="50000"/>
                  </a:schemeClr>
                </a:solidFill>
              </a:rPr>
              <a:t>R function </a:t>
            </a:r>
            <a:r>
              <a:rPr lang="en-GB" sz="3000" dirty="0">
                <a:solidFill>
                  <a:schemeClr val="bg1">
                    <a:lumMod val="50000"/>
                  </a:schemeClr>
                </a:solidFill>
                <a:latin typeface="Consolas" panose="020B0609020204030204" pitchFamily="49" charset="0"/>
                <a:cs typeface="Consolas" panose="020B0609020204030204" pitchFamily="49" charset="0"/>
              </a:rPr>
              <a:t>sample</a:t>
            </a:r>
          </a:p>
          <a:p>
            <a:pPr marL="457200" indent="-457200">
              <a:lnSpc>
                <a:spcPct val="150000"/>
              </a:lnSpc>
              <a:buFont typeface="+mj-lt"/>
              <a:buAutoNum type="arabicPeriod"/>
            </a:pPr>
            <a:r>
              <a:rPr lang="en-GB" sz="3000" dirty="0"/>
              <a:t>Bootstrapping for hypothesis testing</a:t>
            </a:r>
          </a:p>
          <a:p>
            <a:pPr marL="457200" indent="-457200">
              <a:lnSpc>
                <a:spcPct val="150000"/>
              </a:lnSpc>
              <a:buFont typeface="+mj-lt"/>
              <a:buAutoNum type="arabicPeriod"/>
            </a:pPr>
            <a:r>
              <a:rPr lang="en-GB" sz="3000" dirty="0">
                <a:solidFill>
                  <a:schemeClr val="bg1">
                    <a:lumMod val="50000"/>
                  </a:schemeClr>
                </a:solidFill>
              </a:rPr>
              <a:t>Bootstrapping to generate confidence intervals</a:t>
            </a:r>
          </a:p>
        </p:txBody>
      </p:sp>
    </p:spTree>
    <p:extLst>
      <p:ext uri="{BB962C8B-B14F-4D97-AF65-F5344CB8AC3E}">
        <p14:creationId xmlns:p14="http://schemas.microsoft.com/office/powerpoint/2010/main" val="3254650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B519B79-7FC7-4B46-BD3C-375BBD99CFCF}"/>
              </a:ext>
            </a:extLst>
          </p:cNvPr>
          <p:cNvSpPr>
            <a:spLocks noGrp="1"/>
          </p:cNvSpPr>
          <p:nvPr>
            <p:ph type="title"/>
          </p:nvPr>
        </p:nvSpPr>
        <p:spPr>
          <a:xfrm>
            <a:off x="838200" y="13425"/>
            <a:ext cx="10515600" cy="1325563"/>
          </a:xfrm>
        </p:spPr>
        <p:txBody>
          <a:bodyPr/>
          <a:lstStyle/>
          <a:p>
            <a:pPr algn="ctr"/>
            <a:r>
              <a:rPr lang="en-GB" b="1" dirty="0">
                <a:solidFill>
                  <a:schemeClr val="accent1"/>
                </a:solidFill>
                <a:latin typeface="+mn-lt"/>
              </a:rPr>
              <a:t>Bootstrapping</a:t>
            </a:r>
            <a:endParaRPr lang="en-GB" b="1" dirty="0">
              <a:latin typeface="+mn-lt"/>
            </a:endParaRPr>
          </a:p>
        </p:txBody>
      </p:sp>
      <p:sp>
        <p:nvSpPr>
          <p:cNvPr id="4" name="Content Placeholder 3">
            <a:extLst>
              <a:ext uri="{FF2B5EF4-FFF2-40B4-BE49-F238E27FC236}">
                <a16:creationId xmlns:a16="http://schemas.microsoft.com/office/drawing/2014/main" id="{82CE79DE-F5E0-2A44-91AF-116C10628C5F}"/>
              </a:ext>
            </a:extLst>
          </p:cNvPr>
          <p:cNvSpPr>
            <a:spLocks noGrp="1"/>
          </p:cNvSpPr>
          <p:nvPr>
            <p:ph idx="1"/>
          </p:nvPr>
        </p:nvSpPr>
        <p:spPr>
          <a:xfrm>
            <a:off x="758911" y="1641213"/>
            <a:ext cx="10674178" cy="4809953"/>
          </a:xfrm>
        </p:spPr>
        <p:txBody>
          <a:bodyPr>
            <a:noAutofit/>
          </a:bodyPr>
          <a:lstStyle/>
          <a:p>
            <a:pPr marL="0" indent="0">
              <a:buNone/>
            </a:pPr>
            <a:r>
              <a:rPr lang="en-GB" sz="2500" b="1" dirty="0">
                <a:solidFill>
                  <a:schemeClr val="accent1"/>
                </a:solidFill>
              </a:rPr>
              <a:t>Problem:</a:t>
            </a:r>
          </a:p>
          <a:p>
            <a:pPr algn="just"/>
            <a:r>
              <a:rPr lang="en-GB" sz="2500" dirty="0"/>
              <a:t>We do not know or fully understand the population distribution. </a:t>
            </a:r>
          </a:p>
          <a:p>
            <a:pPr marL="0" indent="0" algn="just">
              <a:buNone/>
            </a:pPr>
            <a:endParaRPr lang="en-GB" sz="1500" b="1" dirty="0">
              <a:solidFill>
                <a:schemeClr val="accent1"/>
              </a:solidFill>
            </a:endParaRPr>
          </a:p>
          <a:p>
            <a:pPr marL="0" indent="0">
              <a:buNone/>
            </a:pPr>
            <a:r>
              <a:rPr lang="en-GB" sz="2500" b="1" dirty="0">
                <a:solidFill>
                  <a:schemeClr val="accent1"/>
                </a:solidFill>
              </a:rPr>
              <a:t>However:</a:t>
            </a:r>
          </a:p>
          <a:p>
            <a:pPr marL="0" indent="0">
              <a:buNone/>
            </a:pPr>
            <a:r>
              <a:rPr lang="en-GB" sz="2500" dirty="0"/>
              <a:t>We have </a:t>
            </a:r>
            <a:r>
              <a:rPr lang="en-GB" sz="2500" i="1" dirty="0"/>
              <a:t>some </a:t>
            </a:r>
            <a:r>
              <a:rPr lang="en-GB" sz="2500" dirty="0"/>
              <a:t>information about the underlying distribution: the data! We use the data itself as the basis for our randomisation. This is called </a:t>
            </a:r>
            <a:r>
              <a:rPr lang="en-GB" sz="2500" b="1" dirty="0"/>
              <a:t>bootstrapping</a:t>
            </a:r>
            <a:r>
              <a:rPr lang="en-GB" sz="2500" dirty="0"/>
              <a:t>. We create a </a:t>
            </a:r>
            <a:r>
              <a:rPr lang="en-GB" sz="2500" b="1" dirty="0"/>
              <a:t>bootstrap sample </a:t>
            </a:r>
            <a:r>
              <a:rPr lang="en-GB" sz="2500" dirty="0"/>
              <a:t>by sampling (with replacement) from the data, and repeat this procedure many times.</a:t>
            </a:r>
            <a:endParaRPr lang="en-GB" sz="2500" b="1" dirty="0">
              <a:solidFill>
                <a:schemeClr val="accent1"/>
              </a:solidFill>
            </a:endParaRPr>
          </a:p>
          <a:p>
            <a:pPr marL="0" indent="0">
              <a:buNone/>
            </a:pPr>
            <a:endParaRPr lang="en-GB" sz="2500" b="1" dirty="0">
              <a:solidFill>
                <a:schemeClr val="accent1"/>
              </a:solidFill>
            </a:endParaRPr>
          </a:p>
        </p:txBody>
      </p:sp>
      <p:pic>
        <p:nvPicPr>
          <p:cNvPr id="2" name="Picture 1">
            <a:extLst>
              <a:ext uri="{FF2B5EF4-FFF2-40B4-BE49-F238E27FC236}">
                <a16:creationId xmlns:a16="http://schemas.microsoft.com/office/drawing/2014/main" id="{266D7D76-0312-C2E5-08CB-F259A0D0B8B9}"/>
              </a:ext>
            </a:extLst>
          </p:cNvPr>
          <p:cNvPicPr>
            <a:picLocks noChangeAspect="1"/>
          </p:cNvPicPr>
          <p:nvPr/>
        </p:nvPicPr>
        <p:blipFill rotWithShape="1">
          <a:blip r:embed="rId3"/>
          <a:srcRect l="13260" t="27063" r="12354" b="24774"/>
          <a:stretch/>
        </p:blipFill>
        <p:spPr>
          <a:xfrm>
            <a:off x="4204436" y="4906159"/>
            <a:ext cx="3783128" cy="1835360"/>
          </a:xfrm>
          <a:prstGeom prst="rect">
            <a:avLst/>
          </a:prstGeom>
        </p:spPr>
      </p:pic>
    </p:spTree>
    <p:extLst>
      <p:ext uri="{BB962C8B-B14F-4D97-AF65-F5344CB8AC3E}">
        <p14:creationId xmlns:p14="http://schemas.microsoft.com/office/powerpoint/2010/main" val="113680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8D07FC-A3F5-1442-AA9D-A8DDC42A841C}"/>
              </a:ext>
            </a:extLst>
          </p:cNvPr>
          <p:cNvSpPr>
            <a:spLocks noGrp="1"/>
          </p:cNvSpPr>
          <p:nvPr>
            <p:ph idx="1"/>
          </p:nvPr>
        </p:nvSpPr>
        <p:spPr/>
        <p:txBody>
          <a:bodyPr>
            <a:normAutofit/>
          </a:bodyPr>
          <a:lstStyle/>
          <a:p>
            <a:pPr marL="0" indent="0">
              <a:buNone/>
            </a:pPr>
            <a:r>
              <a:rPr lang="en-GB" sz="2500" dirty="0"/>
              <a:t>A lab tests response to a cancer drug in two cell lines with different genetic backgrounds. Response is measured as survival rate (in percent) per sample. 10 samples were tested for each condition. Researchers would like to know whether the median response rate differs between both groups. What test would you use?</a:t>
            </a:r>
          </a:p>
          <a:p>
            <a:endParaRPr lang="en-GB" sz="2500" dirty="0"/>
          </a:p>
        </p:txBody>
      </p:sp>
      <p:sp>
        <p:nvSpPr>
          <p:cNvPr id="8" name="Title 7">
            <a:extLst>
              <a:ext uri="{FF2B5EF4-FFF2-40B4-BE49-F238E27FC236}">
                <a16:creationId xmlns:a16="http://schemas.microsoft.com/office/drawing/2014/main" id="{7B519B79-7FC7-4B46-BD3C-375BBD99CFCF}"/>
              </a:ext>
            </a:extLst>
          </p:cNvPr>
          <p:cNvSpPr>
            <a:spLocks noGrp="1"/>
          </p:cNvSpPr>
          <p:nvPr>
            <p:ph type="title"/>
          </p:nvPr>
        </p:nvSpPr>
        <p:spPr/>
        <p:txBody>
          <a:bodyPr/>
          <a:lstStyle/>
          <a:p>
            <a:pPr algn="ctr"/>
            <a:r>
              <a:rPr lang="en-GB" b="1" dirty="0">
                <a:solidFill>
                  <a:schemeClr val="accent1"/>
                </a:solidFill>
              </a:rPr>
              <a:t>Example: How do groups respond to a drug?</a:t>
            </a:r>
            <a:endParaRPr lang="en-GB" dirty="0"/>
          </a:p>
        </p:txBody>
      </p:sp>
      <p:pic>
        <p:nvPicPr>
          <p:cNvPr id="4" name="Picture 3" descr="A screenshot of a cell phone&#10;&#10;Description automatically generated">
            <a:extLst>
              <a:ext uri="{FF2B5EF4-FFF2-40B4-BE49-F238E27FC236}">
                <a16:creationId xmlns:a16="http://schemas.microsoft.com/office/drawing/2014/main" id="{0A2541A9-F41C-824D-8881-6362D674C130}"/>
              </a:ext>
            </a:extLst>
          </p:cNvPr>
          <p:cNvPicPr>
            <a:picLocks noChangeAspect="1"/>
          </p:cNvPicPr>
          <p:nvPr/>
        </p:nvPicPr>
        <p:blipFill>
          <a:blip r:embed="rId3"/>
          <a:stretch>
            <a:fillRect/>
          </a:stretch>
        </p:blipFill>
        <p:spPr>
          <a:xfrm>
            <a:off x="2709233" y="3526228"/>
            <a:ext cx="6408264" cy="3060102"/>
          </a:xfrm>
          <a:prstGeom prst="rect">
            <a:avLst/>
          </a:prstGeom>
        </p:spPr>
      </p:pic>
    </p:spTree>
    <p:extLst>
      <p:ext uri="{BB962C8B-B14F-4D97-AF65-F5344CB8AC3E}">
        <p14:creationId xmlns:p14="http://schemas.microsoft.com/office/powerpoint/2010/main" val="3726120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2CE79DE-F5E0-2A44-91AF-116C10628C5F}"/>
              </a:ext>
            </a:extLst>
          </p:cNvPr>
          <p:cNvSpPr>
            <a:spLocks noGrp="1"/>
          </p:cNvSpPr>
          <p:nvPr>
            <p:ph idx="1"/>
          </p:nvPr>
        </p:nvSpPr>
        <p:spPr>
          <a:xfrm>
            <a:off x="758911" y="1430208"/>
            <a:ext cx="10674178" cy="4809953"/>
          </a:xfrm>
        </p:spPr>
        <p:txBody>
          <a:bodyPr>
            <a:noAutofit/>
          </a:bodyPr>
          <a:lstStyle/>
          <a:p>
            <a:pPr marL="0" indent="0">
              <a:buNone/>
            </a:pPr>
            <a:r>
              <a:rPr lang="en-GB" b="1" dirty="0">
                <a:solidFill>
                  <a:schemeClr val="accent1"/>
                </a:solidFill>
              </a:rPr>
              <a:t>How would you bootstrap this?</a:t>
            </a:r>
          </a:p>
          <a:p>
            <a:endParaRPr lang="en-GB" i="1" dirty="0"/>
          </a:p>
        </p:txBody>
      </p:sp>
      <p:sp>
        <p:nvSpPr>
          <p:cNvPr id="6" name="Title 7">
            <a:extLst>
              <a:ext uri="{FF2B5EF4-FFF2-40B4-BE49-F238E27FC236}">
                <a16:creationId xmlns:a16="http://schemas.microsoft.com/office/drawing/2014/main" id="{DAAE40B6-2C42-C740-9565-6F4D833B64EF}"/>
              </a:ext>
            </a:extLst>
          </p:cNvPr>
          <p:cNvSpPr>
            <a:spLocks noGrp="1"/>
          </p:cNvSpPr>
          <p:nvPr>
            <p:ph type="title"/>
          </p:nvPr>
        </p:nvSpPr>
        <p:spPr>
          <a:xfrm>
            <a:off x="838200" y="365125"/>
            <a:ext cx="10515600" cy="1325563"/>
          </a:xfrm>
        </p:spPr>
        <p:txBody>
          <a:bodyPr/>
          <a:lstStyle/>
          <a:p>
            <a:pPr algn="ctr"/>
            <a:r>
              <a:rPr lang="en-GB" b="1" dirty="0">
                <a:solidFill>
                  <a:schemeClr val="accent1"/>
                </a:solidFill>
              </a:rPr>
              <a:t>Example: How do groups respond to a drug?</a:t>
            </a:r>
            <a:endParaRPr lang="en-GB" dirty="0"/>
          </a:p>
        </p:txBody>
      </p:sp>
    </p:spTree>
    <p:extLst>
      <p:ext uri="{BB962C8B-B14F-4D97-AF65-F5344CB8AC3E}">
        <p14:creationId xmlns:p14="http://schemas.microsoft.com/office/powerpoint/2010/main" val="41355057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2CE79DE-F5E0-2A44-91AF-116C10628C5F}"/>
              </a:ext>
            </a:extLst>
          </p:cNvPr>
          <p:cNvSpPr>
            <a:spLocks noGrp="1"/>
          </p:cNvSpPr>
          <p:nvPr>
            <p:ph idx="1"/>
          </p:nvPr>
        </p:nvSpPr>
        <p:spPr>
          <a:xfrm>
            <a:off x="758911" y="1430208"/>
            <a:ext cx="10674178" cy="4809953"/>
          </a:xfrm>
        </p:spPr>
        <p:txBody>
          <a:bodyPr>
            <a:noAutofit/>
          </a:bodyPr>
          <a:lstStyle/>
          <a:p>
            <a:pPr marL="0" indent="0">
              <a:buNone/>
            </a:pPr>
            <a:r>
              <a:rPr lang="en-GB" b="1" dirty="0">
                <a:solidFill>
                  <a:schemeClr val="accent1"/>
                </a:solidFill>
              </a:rPr>
              <a:t>How would you bootstrap this?</a:t>
            </a:r>
          </a:p>
          <a:p>
            <a:r>
              <a:rPr lang="en-GB" dirty="0"/>
              <a:t>If H</a:t>
            </a:r>
            <a:r>
              <a:rPr lang="en-GB" baseline="-25000" dirty="0"/>
              <a:t>0 </a:t>
            </a:r>
            <a:r>
              <a:rPr lang="en-GB" dirty="0"/>
              <a:t>is true, then genetic background does not really matter. So, under H</a:t>
            </a:r>
            <a:r>
              <a:rPr lang="en-GB" baseline="-25000" dirty="0"/>
              <a:t>0,</a:t>
            </a:r>
            <a:r>
              <a:rPr lang="en-GB" dirty="0"/>
              <a:t> a given observation (from our sample) could equally well come from group 1 or from group 2.</a:t>
            </a:r>
          </a:p>
          <a:p>
            <a:r>
              <a:rPr lang="en-GB" dirty="0"/>
              <a:t>Pool data from group 1 and group 2.</a:t>
            </a:r>
          </a:p>
        </p:txBody>
      </p:sp>
      <p:sp>
        <p:nvSpPr>
          <p:cNvPr id="6" name="Title 7">
            <a:extLst>
              <a:ext uri="{FF2B5EF4-FFF2-40B4-BE49-F238E27FC236}">
                <a16:creationId xmlns:a16="http://schemas.microsoft.com/office/drawing/2014/main" id="{DAAE40B6-2C42-C740-9565-6F4D833B64EF}"/>
              </a:ext>
            </a:extLst>
          </p:cNvPr>
          <p:cNvSpPr>
            <a:spLocks noGrp="1"/>
          </p:cNvSpPr>
          <p:nvPr>
            <p:ph type="title"/>
          </p:nvPr>
        </p:nvSpPr>
        <p:spPr>
          <a:xfrm>
            <a:off x="838200" y="365125"/>
            <a:ext cx="10515600" cy="1325563"/>
          </a:xfrm>
        </p:spPr>
        <p:txBody>
          <a:bodyPr/>
          <a:lstStyle/>
          <a:p>
            <a:pPr algn="ctr"/>
            <a:r>
              <a:rPr lang="en-GB" b="1" dirty="0">
                <a:solidFill>
                  <a:schemeClr val="accent1"/>
                </a:solidFill>
              </a:rPr>
              <a:t>Example: How do groups respond to a drug?</a:t>
            </a:r>
            <a:endParaRPr lang="en-GB" dirty="0"/>
          </a:p>
        </p:txBody>
      </p:sp>
    </p:spTree>
    <p:extLst>
      <p:ext uri="{BB962C8B-B14F-4D97-AF65-F5344CB8AC3E}">
        <p14:creationId xmlns:p14="http://schemas.microsoft.com/office/powerpoint/2010/main" val="28869667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2CE79DE-F5E0-2A44-91AF-116C10628C5F}"/>
              </a:ext>
            </a:extLst>
          </p:cNvPr>
          <p:cNvSpPr>
            <a:spLocks noGrp="1"/>
          </p:cNvSpPr>
          <p:nvPr>
            <p:ph idx="1"/>
          </p:nvPr>
        </p:nvSpPr>
        <p:spPr>
          <a:xfrm>
            <a:off x="758911" y="1430208"/>
            <a:ext cx="10674178" cy="4809953"/>
          </a:xfrm>
        </p:spPr>
        <p:txBody>
          <a:bodyPr>
            <a:noAutofit/>
          </a:bodyPr>
          <a:lstStyle/>
          <a:p>
            <a:pPr marL="0" indent="0">
              <a:buNone/>
            </a:pPr>
            <a:r>
              <a:rPr lang="en-GB" b="1" dirty="0">
                <a:solidFill>
                  <a:schemeClr val="accent1"/>
                </a:solidFill>
              </a:rPr>
              <a:t>How would you bootstrap this?</a:t>
            </a:r>
          </a:p>
          <a:p>
            <a:r>
              <a:rPr lang="en-GB" dirty="0"/>
              <a:t>If H</a:t>
            </a:r>
            <a:r>
              <a:rPr lang="en-GB" baseline="-25000" dirty="0"/>
              <a:t>0 </a:t>
            </a:r>
            <a:r>
              <a:rPr lang="en-GB" dirty="0"/>
              <a:t>is true, then genetic background does not really matter. So, under H</a:t>
            </a:r>
            <a:r>
              <a:rPr lang="en-GB" baseline="-25000" dirty="0"/>
              <a:t>0,</a:t>
            </a:r>
            <a:r>
              <a:rPr lang="en-GB" dirty="0"/>
              <a:t> a given observation (from our sample) could equally well come from group 1 or from group 2.</a:t>
            </a:r>
          </a:p>
          <a:p>
            <a:r>
              <a:rPr lang="en-GB" dirty="0"/>
              <a:t>Pool data from group 1 and group 2.</a:t>
            </a:r>
          </a:p>
          <a:p>
            <a:r>
              <a:rPr lang="en-GB" dirty="0"/>
              <a:t>For each experiment, do the following:</a:t>
            </a:r>
          </a:p>
          <a:p>
            <a:pPr lvl="1"/>
            <a:r>
              <a:rPr lang="en-GB" dirty="0"/>
              <a:t>Sample (with replacement) from pool to get bootstrap sample 1.</a:t>
            </a:r>
          </a:p>
          <a:p>
            <a:pPr lvl="1"/>
            <a:r>
              <a:rPr lang="en-GB" dirty="0"/>
              <a:t>Sample (with replacement) from pool to get bootstrap sample 2.</a:t>
            </a:r>
          </a:p>
          <a:p>
            <a:pPr lvl="1"/>
            <a:r>
              <a:rPr lang="en-GB" dirty="0"/>
              <a:t>Compute difference in median between sample 1 and sample 2.</a:t>
            </a:r>
          </a:p>
        </p:txBody>
      </p:sp>
      <p:sp>
        <p:nvSpPr>
          <p:cNvPr id="6" name="Title 7">
            <a:extLst>
              <a:ext uri="{FF2B5EF4-FFF2-40B4-BE49-F238E27FC236}">
                <a16:creationId xmlns:a16="http://schemas.microsoft.com/office/drawing/2014/main" id="{DAAE40B6-2C42-C740-9565-6F4D833B64EF}"/>
              </a:ext>
            </a:extLst>
          </p:cNvPr>
          <p:cNvSpPr>
            <a:spLocks noGrp="1"/>
          </p:cNvSpPr>
          <p:nvPr>
            <p:ph type="title"/>
          </p:nvPr>
        </p:nvSpPr>
        <p:spPr>
          <a:xfrm>
            <a:off x="838200" y="365125"/>
            <a:ext cx="10515600" cy="1325563"/>
          </a:xfrm>
        </p:spPr>
        <p:txBody>
          <a:bodyPr/>
          <a:lstStyle/>
          <a:p>
            <a:pPr algn="ctr"/>
            <a:r>
              <a:rPr lang="en-GB" b="1" dirty="0">
                <a:solidFill>
                  <a:schemeClr val="accent1"/>
                </a:solidFill>
              </a:rPr>
              <a:t>Example: How do groups respond to a drug?</a:t>
            </a:r>
            <a:endParaRPr lang="en-GB" dirty="0"/>
          </a:p>
        </p:txBody>
      </p:sp>
    </p:spTree>
    <p:extLst>
      <p:ext uri="{BB962C8B-B14F-4D97-AF65-F5344CB8AC3E}">
        <p14:creationId xmlns:p14="http://schemas.microsoft.com/office/powerpoint/2010/main" val="1354577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2CE79DE-F5E0-2A44-91AF-116C10628C5F}"/>
              </a:ext>
            </a:extLst>
          </p:cNvPr>
          <p:cNvSpPr>
            <a:spLocks noGrp="1"/>
          </p:cNvSpPr>
          <p:nvPr>
            <p:ph idx="1"/>
          </p:nvPr>
        </p:nvSpPr>
        <p:spPr>
          <a:xfrm>
            <a:off x="758911" y="1430208"/>
            <a:ext cx="10674178" cy="4809953"/>
          </a:xfrm>
        </p:spPr>
        <p:txBody>
          <a:bodyPr>
            <a:noAutofit/>
          </a:bodyPr>
          <a:lstStyle/>
          <a:p>
            <a:pPr marL="0" indent="0">
              <a:buNone/>
            </a:pPr>
            <a:r>
              <a:rPr lang="en-GB" b="1" dirty="0">
                <a:solidFill>
                  <a:schemeClr val="accent1"/>
                </a:solidFill>
              </a:rPr>
              <a:t>How would you bootstrap this?</a:t>
            </a:r>
          </a:p>
          <a:p>
            <a:r>
              <a:rPr lang="en-GB" dirty="0"/>
              <a:t>If H</a:t>
            </a:r>
            <a:r>
              <a:rPr lang="en-GB" baseline="-25000" dirty="0"/>
              <a:t>0 </a:t>
            </a:r>
            <a:r>
              <a:rPr lang="en-GB" dirty="0"/>
              <a:t>is true, then genetic background does not really matter. So, under H</a:t>
            </a:r>
            <a:r>
              <a:rPr lang="en-GB" baseline="-25000" dirty="0"/>
              <a:t>0,</a:t>
            </a:r>
            <a:r>
              <a:rPr lang="en-GB" dirty="0"/>
              <a:t> a given observation (from our sample) could equally well come from group 1 or from group 2.</a:t>
            </a:r>
          </a:p>
          <a:p>
            <a:r>
              <a:rPr lang="en-GB" dirty="0"/>
              <a:t>Pool data from group 1 and group 2.</a:t>
            </a:r>
          </a:p>
          <a:p>
            <a:r>
              <a:rPr lang="en-GB" dirty="0"/>
              <a:t>For each experiment, do the following:</a:t>
            </a:r>
          </a:p>
          <a:p>
            <a:pPr lvl="1"/>
            <a:r>
              <a:rPr lang="en-GB" dirty="0"/>
              <a:t>Sample (with replacement) from pool to get bootstrap sample 1.</a:t>
            </a:r>
          </a:p>
          <a:p>
            <a:pPr lvl="1"/>
            <a:r>
              <a:rPr lang="en-GB" dirty="0"/>
              <a:t>Sample (with replacement) from pool to get bootstrap sample 2.</a:t>
            </a:r>
          </a:p>
          <a:p>
            <a:pPr lvl="1"/>
            <a:r>
              <a:rPr lang="en-GB" dirty="0"/>
              <a:t>Compute difference in median between sample 1 and sample 2.</a:t>
            </a:r>
          </a:p>
          <a:p>
            <a:r>
              <a:rPr lang="en-GB" dirty="0"/>
              <a:t>Do this many times. How often is the difference in median greater than or equal to that observed?</a:t>
            </a:r>
          </a:p>
          <a:p>
            <a:pPr marL="0" indent="0">
              <a:buNone/>
            </a:pPr>
            <a:r>
              <a:rPr lang="en-GB" i="1" dirty="0"/>
              <a:t>Why do we want to know this?</a:t>
            </a:r>
          </a:p>
        </p:txBody>
      </p:sp>
      <p:sp>
        <p:nvSpPr>
          <p:cNvPr id="6" name="Title 7">
            <a:extLst>
              <a:ext uri="{FF2B5EF4-FFF2-40B4-BE49-F238E27FC236}">
                <a16:creationId xmlns:a16="http://schemas.microsoft.com/office/drawing/2014/main" id="{DAAE40B6-2C42-C740-9565-6F4D833B64EF}"/>
              </a:ext>
            </a:extLst>
          </p:cNvPr>
          <p:cNvSpPr>
            <a:spLocks noGrp="1"/>
          </p:cNvSpPr>
          <p:nvPr>
            <p:ph type="title"/>
          </p:nvPr>
        </p:nvSpPr>
        <p:spPr>
          <a:xfrm>
            <a:off x="838200" y="365125"/>
            <a:ext cx="10515600" cy="1325563"/>
          </a:xfrm>
        </p:spPr>
        <p:txBody>
          <a:bodyPr/>
          <a:lstStyle/>
          <a:p>
            <a:pPr algn="ctr"/>
            <a:r>
              <a:rPr lang="en-GB" b="1" dirty="0">
                <a:solidFill>
                  <a:schemeClr val="accent1"/>
                </a:solidFill>
              </a:rPr>
              <a:t>Example: How do groups respond to a drug?</a:t>
            </a:r>
            <a:endParaRPr lang="en-GB" dirty="0"/>
          </a:p>
        </p:txBody>
      </p:sp>
    </p:spTree>
    <p:extLst>
      <p:ext uri="{BB962C8B-B14F-4D97-AF65-F5344CB8AC3E}">
        <p14:creationId xmlns:p14="http://schemas.microsoft.com/office/powerpoint/2010/main" val="1019516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B519B79-7FC7-4B46-BD3C-375BBD99CFCF}"/>
              </a:ext>
            </a:extLst>
          </p:cNvPr>
          <p:cNvSpPr>
            <a:spLocks noGrp="1"/>
          </p:cNvSpPr>
          <p:nvPr>
            <p:ph type="title"/>
          </p:nvPr>
        </p:nvSpPr>
        <p:spPr/>
        <p:txBody>
          <a:bodyPr/>
          <a:lstStyle/>
          <a:p>
            <a:pPr algn="ctr"/>
            <a:r>
              <a:rPr lang="en-GB" b="1" dirty="0">
                <a:solidFill>
                  <a:schemeClr val="accent1"/>
                </a:solidFill>
              </a:rPr>
              <a:t>Responses</a:t>
            </a:r>
            <a:endParaRPr lang="en-GB" dirty="0"/>
          </a:p>
        </p:txBody>
      </p:sp>
      <p:pic>
        <p:nvPicPr>
          <p:cNvPr id="3" name="Picture 2" descr="A screenshot of a video game&#10;&#10;Description automatically generated">
            <a:extLst>
              <a:ext uri="{FF2B5EF4-FFF2-40B4-BE49-F238E27FC236}">
                <a16:creationId xmlns:a16="http://schemas.microsoft.com/office/drawing/2014/main" id="{A0F40A90-A1C1-344C-BD31-0B613D62CD9A}"/>
              </a:ext>
            </a:extLst>
          </p:cNvPr>
          <p:cNvPicPr>
            <a:picLocks noChangeAspect="1"/>
          </p:cNvPicPr>
          <p:nvPr/>
        </p:nvPicPr>
        <p:blipFill>
          <a:blip r:embed="rId2"/>
          <a:stretch>
            <a:fillRect/>
          </a:stretch>
        </p:blipFill>
        <p:spPr>
          <a:xfrm>
            <a:off x="0" y="1374943"/>
            <a:ext cx="12192000" cy="5311366"/>
          </a:xfrm>
          <a:prstGeom prst="rect">
            <a:avLst/>
          </a:prstGeom>
        </p:spPr>
      </p:pic>
    </p:spTree>
    <p:extLst>
      <p:ext uri="{BB962C8B-B14F-4D97-AF65-F5344CB8AC3E}">
        <p14:creationId xmlns:p14="http://schemas.microsoft.com/office/powerpoint/2010/main" val="4081768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a:extLst>
              <a:ext uri="{FF2B5EF4-FFF2-40B4-BE49-F238E27FC236}">
                <a16:creationId xmlns:a16="http://schemas.microsoft.com/office/drawing/2014/main" id="{DAAE40B6-2C42-C740-9565-6F4D833B64EF}"/>
              </a:ext>
            </a:extLst>
          </p:cNvPr>
          <p:cNvSpPr>
            <a:spLocks noGrp="1"/>
          </p:cNvSpPr>
          <p:nvPr>
            <p:ph type="title"/>
          </p:nvPr>
        </p:nvSpPr>
        <p:spPr>
          <a:xfrm>
            <a:off x="758911" y="0"/>
            <a:ext cx="10674178" cy="1449659"/>
          </a:xfrm>
        </p:spPr>
        <p:txBody>
          <a:bodyPr>
            <a:normAutofit/>
          </a:bodyPr>
          <a:lstStyle/>
          <a:p>
            <a:pPr algn="ctr"/>
            <a:r>
              <a:rPr lang="en-GB" sz="4000" b="1" dirty="0">
                <a:solidFill>
                  <a:schemeClr val="accent1"/>
                </a:solidFill>
                <a:latin typeface="+mn-lt"/>
              </a:rPr>
              <a:t>We’ve talked a lot about assumptions in ADS2…</a:t>
            </a:r>
            <a:endParaRPr lang="en-GB" sz="4000" dirty="0">
              <a:latin typeface="+mn-lt"/>
            </a:endParaRPr>
          </a:p>
        </p:txBody>
      </p:sp>
      <p:sp>
        <p:nvSpPr>
          <p:cNvPr id="9" name="Terminator 8">
            <a:extLst>
              <a:ext uri="{FF2B5EF4-FFF2-40B4-BE49-F238E27FC236}">
                <a16:creationId xmlns:a16="http://schemas.microsoft.com/office/drawing/2014/main" id="{EF69E101-FB3B-0944-80D4-C8342D44CF3F}"/>
              </a:ext>
            </a:extLst>
          </p:cNvPr>
          <p:cNvSpPr/>
          <p:nvPr/>
        </p:nvSpPr>
        <p:spPr>
          <a:xfrm>
            <a:off x="1203960" y="1621705"/>
            <a:ext cx="2499360" cy="115824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a:t>T-tests</a:t>
            </a:r>
          </a:p>
        </p:txBody>
      </p:sp>
      <p:sp>
        <p:nvSpPr>
          <p:cNvPr id="10" name="Terminator 9">
            <a:extLst>
              <a:ext uri="{FF2B5EF4-FFF2-40B4-BE49-F238E27FC236}">
                <a16:creationId xmlns:a16="http://schemas.microsoft.com/office/drawing/2014/main" id="{F5FE333A-FD5A-0E41-9B71-7ABD9E4A4630}"/>
              </a:ext>
            </a:extLst>
          </p:cNvPr>
          <p:cNvSpPr/>
          <p:nvPr/>
        </p:nvSpPr>
        <p:spPr>
          <a:xfrm>
            <a:off x="7543800" y="4872232"/>
            <a:ext cx="2499360" cy="115824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a:t>ANOVA</a:t>
            </a:r>
          </a:p>
        </p:txBody>
      </p:sp>
      <p:sp>
        <p:nvSpPr>
          <p:cNvPr id="11" name="Terminator 10">
            <a:extLst>
              <a:ext uri="{FF2B5EF4-FFF2-40B4-BE49-F238E27FC236}">
                <a16:creationId xmlns:a16="http://schemas.microsoft.com/office/drawing/2014/main" id="{364D7EC2-13EF-4F44-AAAE-30816718C49A}"/>
              </a:ext>
            </a:extLst>
          </p:cNvPr>
          <p:cNvSpPr/>
          <p:nvPr/>
        </p:nvSpPr>
        <p:spPr>
          <a:xfrm>
            <a:off x="2255521" y="4078055"/>
            <a:ext cx="3296671" cy="115824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a:t>Categorical data</a:t>
            </a:r>
          </a:p>
        </p:txBody>
      </p:sp>
      <p:sp>
        <p:nvSpPr>
          <p:cNvPr id="12" name="Terminator 11">
            <a:extLst>
              <a:ext uri="{FF2B5EF4-FFF2-40B4-BE49-F238E27FC236}">
                <a16:creationId xmlns:a16="http://schemas.microsoft.com/office/drawing/2014/main" id="{B386D7EF-ACAC-A44C-836A-79EFF364508A}"/>
              </a:ext>
            </a:extLst>
          </p:cNvPr>
          <p:cNvSpPr/>
          <p:nvPr/>
        </p:nvSpPr>
        <p:spPr>
          <a:xfrm>
            <a:off x="6096000" y="1966808"/>
            <a:ext cx="4289688" cy="115824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a:t>Correlation and regression</a:t>
            </a:r>
          </a:p>
        </p:txBody>
      </p:sp>
    </p:spTree>
    <p:extLst>
      <p:ext uri="{BB962C8B-B14F-4D97-AF65-F5344CB8AC3E}">
        <p14:creationId xmlns:p14="http://schemas.microsoft.com/office/powerpoint/2010/main" val="20360059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B519B79-7FC7-4B46-BD3C-375BBD99CFCF}"/>
              </a:ext>
            </a:extLst>
          </p:cNvPr>
          <p:cNvSpPr>
            <a:spLocks noGrp="1"/>
          </p:cNvSpPr>
          <p:nvPr>
            <p:ph type="title"/>
          </p:nvPr>
        </p:nvSpPr>
        <p:spPr/>
        <p:txBody>
          <a:bodyPr/>
          <a:lstStyle/>
          <a:p>
            <a:pPr algn="ctr"/>
            <a:r>
              <a:rPr lang="en-GB" b="1" dirty="0">
                <a:solidFill>
                  <a:schemeClr val="accent1"/>
                </a:solidFill>
              </a:rPr>
              <a:t>Responses</a:t>
            </a:r>
            <a:endParaRPr lang="en-GB" dirty="0"/>
          </a:p>
        </p:txBody>
      </p:sp>
      <p:pic>
        <p:nvPicPr>
          <p:cNvPr id="7" name="Picture 6" descr="A screenshot of a video game&#10;&#10;Description automatically generated">
            <a:extLst>
              <a:ext uri="{FF2B5EF4-FFF2-40B4-BE49-F238E27FC236}">
                <a16:creationId xmlns:a16="http://schemas.microsoft.com/office/drawing/2014/main" id="{84B05D81-3D67-C94D-8459-8076ED7F3C5A}"/>
              </a:ext>
            </a:extLst>
          </p:cNvPr>
          <p:cNvPicPr>
            <a:picLocks noChangeAspect="1"/>
          </p:cNvPicPr>
          <p:nvPr/>
        </p:nvPicPr>
        <p:blipFill>
          <a:blip r:embed="rId2"/>
          <a:stretch>
            <a:fillRect/>
          </a:stretch>
        </p:blipFill>
        <p:spPr>
          <a:xfrm>
            <a:off x="0" y="1382031"/>
            <a:ext cx="12192000" cy="5429798"/>
          </a:xfrm>
          <a:prstGeom prst="rect">
            <a:avLst/>
          </a:prstGeom>
        </p:spPr>
      </p:pic>
    </p:spTree>
    <p:extLst>
      <p:ext uri="{BB962C8B-B14F-4D97-AF65-F5344CB8AC3E}">
        <p14:creationId xmlns:p14="http://schemas.microsoft.com/office/powerpoint/2010/main" val="16648177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B519B79-7FC7-4B46-BD3C-375BBD99CFCF}"/>
              </a:ext>
            </a:extLst>
          </p:cNvPr>
          <p:cNvSpPr>
            <a:spLocks noGrp="1"/>
          </p:cNvSpPr>
          <p:nvPr>
            <p:ph type="title"/>
          </p:nvPr>
        </p:nvSpPr>
        <p:spPr/>
        <p:txBody>
          <a:bodyPr/>
          <a:lstStyle/>
          <a:p>
            <a:pPr algn="ctr"/>
            <a:r>
              <a:rPr lang="en-GB" b="1" dirty="0">
                <a:solidFill>
                  <a:schemeClr val="accent1"/>
                </a:solidFill>
              </a:rPr>
              <a:t>Responses</a:t>
            </a:r>
            <a:endParaRPr lang="en-GB" dirty="0"/>
          </a:p>
        </p:txBody>
      </p:sp>
      <p:pic>
        <p:nvPicPr>
          <p:cNvPr id="5" name="Picture 4" descr="A picture containing screenshot&#10;&#10;Description automatically generated">
            <a:extLst>
              <a:ext uri="{FF2B5EF4-FFF2-40B4-BE49-F238E27FC236}">
                <a16:creationId xmlns:a16="http://schemas.microsoft.com/office/drawing/2014/main" id="{C4DFB86B-433C-6E4F-82D4-9BFE23581DF3}"/>
              </a:ext>
            </a:extLst>
          </p:cNvPr>
          <p:cNvPicPr>
            <a:picLocks noChangeAspect="1"/>
          </p:cNvPicPr>
          <p:nvPr/>
        </p:nvPicPr>
        <p:blipFill>
          <a:blip r:embed="rId2"/>
          <a:stretch>
            <a:fillRect/>
          </a:stretch>
        </p:blipFill>
        <p:spPr>
          <a:xfrm>
            <a:off x="0" y="1334442"/>
            <a:ext cx="12192000" cy="5523558"/>
          </a:xfrm>
          <a:prstGeom prst="rect">
            <a:avLst/>
          </a:prstGeom>
        </p:spPr>
      </p:pic>
    </p:spTree>
    <p:extLst>
      <p:ext uri="{BB962C8B-B14F-4D97-AF65-F5344CB8AC3E}">
        <p14:creationId xmlns:p14="http://schemas.microsoft.com/office/powerpoint/2010/main" val="19188918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B519B79-7FC7-4B46-BD3C-375BBD99CFCF}"/>
              </a:ext>
            </a:extLst>
          </p:cNvPr>
          <p:cNvSpPr>
            <a:spLocks noGrp="1"/>
          </p:cNvSpPr>
          <p:nvPr>
            <p:ph type="title"/>
          </p:nvPr>
        </p:nvSpPr>
        <p:spPr/>
        <p:txBody>
          <a:bodyPr/>
          <a:lstStyle/>
          <a:p>
            <a:pPr algn="ctr"/>
            <a:r>
              <a:rPr lang="en-GB" b="1" dirty="0">
                <a:solidFill>
                  <a:schemeClr val="accent1"/>
                </a:solidFill>
              </a:rPr>
              <a:t>Responses</a:t>
            </a:r>
            <a:endParaRPr lang="en-GB" dirty="0"/>
          </a:p>
        </p:txBody>
      </p:sp>
      <p:pic>
        <p:nvPicPr>
          <p:cNvPr id="3" name="Picture 2" descr="A picture containing drawing&#10;&#10;Description automatically generated">
            <a:extLst>
              <a:ext uri="{FF2B5EF4-FFF2-40B4-BE49-F238E27FC236}">
                <a16:creationId xmlns:a16="http://schemas.microsoft.com/office/drawing/2014/main" id="{7D4DE782-FCB1-3946-97CE-DD2348B25AFD}"/>
              </a:ext>
            </a:extLst>
          </p:cNvPr>
          <p:cNvPicPr>
            <a:picLocks noChangeAspect="1"/>
          </p:cNvPicPr>
          <p:nvPr/>
        </p:nvPicPr>
        <p:blipFill>
          <a:blip r:embed="rId2"/>
          <a:stretch>
            <a:fillRect/>
          </a:stretch>
        </p:blipFill>
        <p:spPr>
          <a:xfrm>
            <a:off x="0" y="1690688"/>
            <a:ext cx="12192000" cy="5004709"/>
          </a:xfrm>
          <a:prstGeom prst="rect">
            <a:avLst/>
          </a:prstGeom>
        </p:spPr>
      </p:pic>
    </p:spTree>
    <p:extLst>
      <p:ext uri="{BB962C8B-B14F-4D97-AF65-F5344CB8AC3E}">
        <p14:creationId xmlns:p14="http://schemas.microsoft.com/office/powerpoint/2010/main" val="19124764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B519B79-7FC7-4B46-BD3C-375BBD99CFCF}"/>
              </a:ext>
            </a:extLst>
          </p:cNvPr>
          <p:cNvSpPr>
            <a:spLocks noGrp="1"/>
          </p:cNvSpPr>
          <p:nvPr>
            <p:ph type="title"/>
          </p:nvPr>
        </p:nvSpPr>
        <p:spPr/>
        <p:txBody>
          <a:bodyPr/>
          <a:lstStyle/>
          <a:p>
            <a:pPr algn="ctr"/>
            <a:r>
              <a:rPr lang="en-GB" b="1" dirty="0">
                <a:solidFill>
                  <a:schemeClr val="accent1"/>
                </a:solidFill>
              </a:rPr>
              <a:t>Responses</a:t>
            </a:r>
            <a:endParaRPr lang="en-GB" dirty="0"/>
          </a:p>
        </p:txBody>
      </p:sp>
      <p:pic>
        <p:nvPicPr>
          <p:cNvPr id="3" name="Picture 2" descr="A picture containing screenshot, drawing&#10;&#10;Description automatically generated">
            <a:extLst>
              <a:ext uri="{FF2B5EF4-FFF2-40B4-BE49-F238E27FC236}">
                <a16:creationId xmlns:a16="http://schemas.microsoft.com/office/drawing/2014/main" id="{695E4B7B-035F-0547-A183-D71A66AF159B}"/>
              </a:ext>
            </a:extLst>
          </p:cNvPr>
          <p:cNvPicPr>
            <a:picLocks noChangeAspect="1"/>
          </p:cNvPicPr>
          <p:nvPr/>
        </p:nvPicPr>
        <p:blipFill>
          <a:blip r:embed="rId2"/>
          <a:stretch>
            <a:fillRect/>
          </a:stretch>
        </p:blipFill>
        <p:spPr>
          <a:xfrm>
            <a:off x="0" y="1442757"/>
            <a:ext cx="12192000" cy="5050118"/>
          </a:xfrm>
          <a:prstGeom prst="rect">
            <a:avLst/>
          </a:prstGeom>
        </p:spPr>
      </p:pic>
    </p:spTree>
    <p:extLst>
      <p:ext uri="{BB962C8B-B14F-4D97-AF65-F5344CB8AC3E}">
        <p14:creationId xmlns:p14="http://schemas.microsoft.com/office/powerpoint/2010/main" val="8368903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B519B79-7FC7-4B46-BD3C-375BBD99CFCF}"/>
              </a:ext>
            </a:extLst>
          </p:cNvPr>
          <p:cNvSpPr>
            <a:spLocks noGrp="1"/>
          </p:cNvSpPr>
          <p:nvPr>
            <p:ph type="title"/>
          </p:nvPr>
        </p:nvSpPr>
        <p:spPr>
          <a:xfrm>
            <a:off x="838200" y="0"/>
            <a:ext cx="10515600" cy="1325563"/>
          </a:xfrm>
        </p:spPr>
        <p:txBody>
          <a:bodyPr/>
          <a:lstStyle/>
          <a:p>
            <a:pPr algn="ctr"/>
            <a:r>
              <a:rPr lang="en-GB" b="1" dirty="0">
                <a:solidFill>
                  <a:schemeClr val="accent1"/>
                </a:solidFill>
              </a:rPr>
              <a:t>Results</a:t>
            </a:r>
            <a:endParaRPr lang="en-GB" dirty="0"/>
          </a:p>
        </p:txBody>
      </p:sp>
      <p:pic>
        <p:nvPicPr>
          <p:cNvPr id="4" name="Picture 3" descr="A screenshot of a cell phone&#10;&#10;Description automatically generated">
            <a:extLst>
              <a:ext uri="{FF2B5EF4-FFF2-40B4-BE49-F238E27FC236}">
                <a16:creationId xmlns:a16="http://schemas.microsoft.com/office/drawing/2014/main" id="{A19D4BF2-5339-EF4B-84AD-EC5EA5A0B7A2}"/>
              </a:ext>
            </a:extLst>
          </p:cNvPr>
          <p:cNvPicPr>
            <a:picLocks noChangeAspect="1"/>
          </p:cNvPicPr>
          <p:nvPr/>
        </p:nvPicPr>
        <p:blipFill>
          <a:blip r:embed="rId2"/>
          <a:stretch>
            <a:fillRect/>
          </a:stretch>
        </p:blipFill>
        <p:spPr>
          <a:xfrm>
            <a:off x="1476230" y="1141461"/>
            <a:ext cx="9239540" cy="5446717"/>
          </a:xfrm>
          <a:prstGeom prst="rect">
            <a:avLst/>
          </a:prstGeom>
        </p:spPr>
      </p:pic>
    </p:spTree>
    <p:extLst>
      <p:ext uri="{BB962C8B-B14F-4D97-AF65-F5344CB8AC3E}">
        <p14:creationId xmlns:p14="http://schemas.microsoft.com/office/powerpoint/2010/main" val="26544241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C08BE-CB62-A94E-9883-7C4AC5CDD6BE}"/>
              </a:ext>
            </a:extLst>
          </p:cNvPr>
          <p:cNvSpPr>
            <a:spLocks noGrp="1"/>
          </p:cNvSpPr>
          <p:nvPr>
            <p:ph type="title"/>
          </p:nvPr>
        </p:nvSpPr>
        <p:spPr/>
        <p:txBody>
          <a:bodyPr>
            <a:normAutofit/>
          </a:bodyPr>
          <a:lstStyle/>
          <a:p>
            <a:pPr algn="ctr">
              <a:lnSpc>
                <a:spcPct val="150000"/>
              </a:lnSpc>
            </a:pPr>
            <a:r>
              <a:rPr lang="en-GB" b="1" dirty="0">
                <a:solidFill>
                  <a:schemeClr val="accent1"/>
                </a:solidFill>
                <a:latin typeface="+mn-lt"/>
              </a:rPr>
              <a:t>Lecture outline</a:t>
            </a:r>
            <a:endParaRPr lang="en-GB" dirty="0">
              <a:latin typeface="+mn-lt"/>
            </a:endParaRPr>
          </a:p>
        </p:txBody>
      </p:sp>
      <p:sp>
        <p:nvSpPr>
          <p:cNvPr id="14" name="Content Placeholder 2">
            <a:extLst>
              <a:ext uri="{FF2B5EF4-FFF2-40B4-BE49-F238E27FC236}">
                <a16:creationId xmlns:a16="http://schemas.microsoft.com/office/drawing/2014/main" id="{496317F9-AD52-0E4C-850D-4805DB4E9E6C}"/>
              </a:ext>
            </a:extLst>
          </p:cNvPr>
          <p:cNvSpPr>
            <a:spLocks noGrp="1"/>
          </p:cNvSpPr>
          <p:nvPr>
            <p:ph idx="1"/>
          </p:nvPr>
        </p:nvSpPr>
        <p:spPr>
          <a:xfrm>
            <a:off x="838200" y="1763486"/>
            <a:ext cx="10515600" cy="5094514"/>
          </a:xfrm>
        </p:spPr>
        <p:txBody>
          <a:bodyPr>
            <a:normAutofit/>
          </a:bodyPr>
          <a:lstStyle/>
          <a:p>
            <a:pPr marL="457200" indent="-457200">
              <a:lnSpc>
                <a:spcPct val="150000"/>
              </a:lnSpc>
              <a:buFont typeface="+mj-lt"/>
              <a:buAutoNum type="arabicPeriod"/>
            </a:pPr>
            <a:r>
              <a:rPr lang="en-GB" sz="3000" dirty="0">
                <a:solidFill>
                  <a:schemeClr val="bg1">
                    <a:lumMod val="50000"/>
                  </a:schemeClr>
                </a:solidFill>
              </a:rPr>
              <a:t>R function </a:t>
            </a:r>
            <a:r>
              <a:rPr lang="en-GB" sz="3000" dirty="0">
                <a:solidFill>
                  <a:schemeClr val="bg1">
                    <a:lumMod val="50000"/>
                  </a:schemeClr>
                </a:solidFill>
                <a:latin typeface="Consolas" panose="020B0609020204030204" pitchFamily="49" charset="0"/>
                <a:cs typeface="Consolas" panose="020B0609020204030204" pitchFamily="49" charset="0"/>
              </a:rPr>
              <a:t>sample</a:t>
            </a:r>
          </a:p>
          <a:p>
            <a:pPr marL="457200" indent="-457200">
              <a:lnSpc>
                <a:spcPct val="150000"/>
              </a:lnSpc>
              <a:buFont typeface="+mj-lt"/>
              <a:buAutoNum type="arabicPeriod"/>
            </a:pPr>
            <a:r>
              <a:rPr lang="en-GB" sz="3000" dirty="0">
                <a:solidFill>
                  <a:schemeClr val="bg1">
                    <a:lumMod val="50000"/>
                  </a:schemeClr>
                </a:solidFill>
              </a:rPr>
              <a:t>Bootstrapping for hypothesis testing</a:t>
            </a:r>
          </a:p>
          <a:p>
            <a:pPr marL="457200" indent="-457200">
              <a:lnSpc>
                <a:spcPct val="150000"/>
              </a:lnSpc>
              <a:buFont typeface="+mj-lt"/>
              <a:buAutoNum type="arabicPeriod"/>
            </a:pPr>
            <a:r>
              <a:rPr lang="en-GB" sz="3000" dirty="0"/>
              <a:t>Bootstrapping to generate confidence intervals</a:t>
            </a:r>
            <a:endParaRPr lang="en-GB" sz="3000" dirty="0">
              <a:solidFill>
                <a:schemeClr val="bg1">
                  <a:lumMod val="50000"/>
                </a:schemeClr>
              </a:solidFill>
            </a:endParaRPr>
          </a:p>
          <a:p>
            <a:pPr marL="457200" indent="-457200">
              <a:lnSpc>
                <a:spcPct val="150000"/>
              </a:lnSpc>
              <a:buFont typeface="+mj-lt"/>
              <a:buAutoNum type="arabicPeriod"/>
            </a:pPr>
            <a:r>
              <a:rPr lang="en-GB" sz="3000" dirty="0">
                <a:solidFill>
                  <a:schemeClr val="bg1">
                    <a:lumMod val="50000"/>
                  </a:schemeClr>
                </a:solidFill>
              </a:rPr>
              <a:t>Reflection on bootstrapping</a:t>
            </a:r>
          </a:p>
        </p:txBody>
      </p:sp>
    </p:spTree>
    <p:extLst>
      <p:ext uri="{BB962C8B-B14F-4D97-AF65-F5344CB8AC3E}">
        <p14:creationId xmlns:p14="http://schemas.microsoft.com/office/powerpoint/2010/main" val="22704204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CDF12885-F81A-084A-AE5D-5D4B8873137B}"/>
              </a:ext>
            </a:extLst>
          </p:cNvPr>
          <p:cNvSpPr>
            <a:spLocks noGrp="1"/>
          </p:cNvSpPr>
          <p:nvPr>
            <p:ph idx="1"/>
          </p:nvPr>
        </p:nvSpPr>
        <p:spPr>
          <a:xfrm>
            <a:off x="6224954" y="2250830"/>
            <a:ext cx="5128846" cy="4246571"/>
          </a:xfrm>
        </p:spPr>
        <p:txBody>
          <a:bodyPr>
            <a:normAutofit lnSpcReduction="10000"/>
          </a:bodyPr>
          <a:lstStyle/>
          <a:p>
            <a:r>
              <a:rPr lang="en-GB" dirty="0"/>
              <a:t>Do the percentage of different types of noncoding and anonymous promoters differ?</a:t>
            </a:r>
          </a:p>
          <a:p>
            <a:endParaRPr lang="en-GB" dirty="0"/>
          </a:p>
          <a:p>
            <a:r>
              <a:rPr lang="en-GB" dirty="0"/>
              <a:t>Error bars represent the 95% confidence interval of 100 samplings </a:t>
            </a:r>
            <a:r>
              <a:rPr lang="en-GB" dirty="0">
                <a:sym typeface="Wingdings" pitchFamily="2" charset="2"/>
              </a:rPr>
              <a:t> why with replacement?</a:t>
            </a:r>
          </a:p>
          <a:p>
            <a:endParaRPr lang="en-GB" dirty="0">
              <a:sym typeface="Wingdings" pitchFamily="2" charset="2"/>
            </a:endParaRPr>
          </a:p>
          <a:p>
            <a:r>
              <a:rPr lang="en-GB" dirty="0">
                <a:sym typeface="Wingdings" pitchFamily="2" charset="2"/>
              </a:rPr>
              <a:t>Can we reject the H</a:t>
            </a:r>
            <a:r>
              <a:rPr lang="en-GB" baseline="-25000" dirty="0">
                <a:sym typeface="Wingdings" pitchFamily="2" charset="2"/>
              </a:rPr>
              <a:t>0</a:t>
            </a:r>
            <a:r>
              <a:rPr lang="en-GB" dirty="0">
                <a:sym typeface="Wingdings" pitchFamily="2" charset="2"/>
              </a:rPr>
              <a:t>?</a:t>
            </a:r>
            <a:endParaRPr lang="en-GB" dirty="0"/>
          </a:p>
          <a:p>
            <a:endParaRPr lang="en-GB" dirty="0"/>
          </a:p>
        </p:txBody>
      </p:sp>
      <p:pic>
        <p:nvPicPr>
          <p:cNvPr id="6" name="Picture 5" descr="A screenshot of a cell phone&#10;&#10;Description automatically generated">
            <a:extLst>
              <a:ext uri="{FF2B5EF4-FFF2-40B4-BE49-F238E27FC236}">
                <a16:creationId xmlns:a16="http://schemas.microsoft.com/office/drawing/2014/main" id="{71CE1845-E1BB-6B4C-8854-F59713202251}"/>
              </a:ext>
            </a:extLst>
          </p:cNvPr>
          <p:cNvPicPr>
            <a:picLocks noChangeAspect="1"/>
          </p:cNvPicPr>
          <p:nvPr/>
        </p:nvPicPr>
        <p:blipFill rotWithShape="1">
          <a:blip r:embed="rId2"/>
          <a:srcRect l="8220" t="17486" r="10423" b="52350"/>
          <a:stretch/>
        </p:blipFill>
        <p:spPr>
          <a:xfrm>
            <a:off x="1415884" y="0"/>
            <a:ext cx="9360231" cy="2068643"/>
          </a:xfrm>
          <a:prstGeom prst="rect">
            <a:avLst/>
          </a:prstGeom>
        </p:spPr>
      </p:pic>
      <p:pic>
        <p:nvPicPr>
          <p:cNvPr id="8" name="Picture 7">
            <a:extLst>
              <a:ext uri="{FF2B5EF4-FFF2-40B4-BE49-F238E27FC236}">
                <a16:creationId xmlns:a16="http://schemas.microsoft.com/office/drawing/2014/main" id="{F5EF92CA-5947-554A-97FC-9929F47AE7D3}"/>
              </a:ext>
            </a:extLst>
          </p:cNvPr>
          <p:cNvPicPr>
            <a:picLocks noChangeAspect="1"/>
          </p:cNvPicPr>
          <p:nvPr/>
        </p:nvPicPr>
        <p:blipFill rotWithShape="1">
          <a:blip r:embed="rId3"/>
          <a:srcRect r="20067"/>
          <a:stretch/>
        </p:blipFill>
        <p:spPr>
          <a:xfrm>
            <a:off x="9454662" y="0"/>
            <a:ext cx="2737338" cy="908098"/>
          </a:xfrm>
          <a:prstGeom prst="rect">
            <a:avLst/>
          </a:prstGeom>
        </p:spPr>
      </p:pic>
      <p:pic>
        <p:nvPicPr>
          <p:cNvPr id="9" name="Picture 8">
            <a:extLst>
              <a:ext uri="{FF2B5EF4-FFF2-40B4-BE49-F238E27FC236}">
                <a16:creationId xmlns:a16="http://schemas.microsoft.com/office/drawing/2014/main" id="{8C8FBC77-F050-174B-A1C6-A6C416D201F2}"/>
              </a:ext>
            </a:extLst>
          </p:cNvPr>
          <p:cNvPicPr>
            <a:picLocks noChangeAspect="1"/>
          </p:cNvPicPr>
          <p:nvPr/>
        </p:nvPicPr>
        <p:blipFill rotWithShape="1">
          <a:blip r:embed="rId4"/>
          <a:srcRect r="67644"/>
          <a:stretch/>
        </p:blipFill>
        <p:spPr>
          <a:xfrm>
            <a:off x="1790213" y="2282645"/>
            <a:ext cx="2904880" cy="4246571"/>
          </a:xfrm>
          <a:prstGeom prst="rect">
            <a:avLst/>
          </a:prstGeom>
        </p:spPr>
      </p:pic>
      <p:sp>
        <p:nvSpPr>
          <p:cNvPr id="11" name="Rectangle 10">
            <a:extLst>
              <a:ext uri="{FF2B5EF4-FFF2-40B4-BE49-F238E27FC236}">
                <a16:creationId xmlns:a16="http://schemas.microsoft.com/office/drawing/2014/main" id="{B5870869-6C3A-A740-B661-B2E3A31A9394}"/>
              </a:ext>
            </a:extLst>
          </p:cNvPr>
          <p:cNvSpPr/>
          <p:nvPr/>
        </p:nvSpPr>
        <p:spPr>
          <a:xfrm>
            <a:off x="5832231" y="3681046"/>
            <a:ext cx="5662246" cy="28481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327873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CDF12885-F81A-084A-AE5D-5D4B8873137B}"/>
              </a:ext>
            </a:extLst>
          </p:cNvPr>
          <p:cNvSpPr>
            <a:spLocks noGrp="1"/>
          </p:cNvSpPr>
          <p:nvPr>
            <p:ph idx="1"/>
          </p:nvPr>
        </p:nvSpPr>
        <p:spPr>
          <a:xfrm>
            <a:off x="6224954" y="2250830"/>
            <a:ext cx="5128846" cy="4246571"/>
          </a:xfrm>
        </p:spPr>
        <p:txBody>
          <a:bodyPr>
            <a:normAutofit/>
          </a:bodyPr>
          <a:lstStyle/>
          <a:p>
            <a:r>
              <a:rPr lang="en-GB" dirty="0"/>
              <a:t>21/313 noncoding promoters are housekeeping (6.7%).</a:t>
            </a:r>
          </a:p>
        </p:txBody>
      </p:sp>
      <p:pic>
        <p:nvPicPr>
          <p:cNvPr id="6" name="Picture 5" descr="A screenshot of a cell phone&#10;&#10;Description automatically generated">
            <a:extLst>
              <a:ext uri="{FF2B5EF4-FFF2-40B4-BE49-F238E27FC236}">
                <a16:creationId xmlns:a16="http://schemas.microsoft.com/office/drawing/2014/main" id="{71CE1845-E1BB-6B4C-8854-F59713202251}"/>
              </a:ext>
            </a:extLst>
          </p:cNvPr>
          <p:cNvPicPr>
            <a:picLocks noChangeAspect="1"/>
          </p:cNvPicPr>
          <p:nvPr/>
        </p:nvPicPr>
        <p:blipFill rotWithShape="1">
          <a:blip r:embed="rId2"/>
          <a:srcRect l="8220" t="17486" r="10423" b="52350"/>
          <a:stretch/>
        </p:blipFill>
        <p:spPr>
          <a:xfrm>
            <a:off x="1415884" y="0"/>
            <a:ext cx="9360231" cy="2068643"/>
          </a:xfrm>
          <a:prstGeom prst="rect">
            <a:avLst/>
          </a:prstGeom>
        </p:spPr>
      </p:pic>
      <p:pic>
        <p:nvPicPr>
          <p:cNvPr id="8" name="Picture 7">
            <a:extLst>
              <a:ext uri="{FF2B5EF4-FFF2-40B4-BE49-F238E27FC236}">
                <a16:creationId xmlns:a16="http://schemas.microsoft.com/office/drawing/2014/main" id="{F5EF92CA-5947-554A-97FC-9929F47AE7D3}"/>
              </a:ext>
            </a:extLst>
          </p:cNvPr>
          <p:cNvPicPr>
            <a:picLocks noChangeAspect="1"/>
          </p:cNvPicPr>
          <p:nvPr/>
        </p:nvPicPr>
        <p:blipFill rotWithShape="1">
          <a:blip r:embed="rId3"/>
          <a:srcRect r="20067"/>
          <a:stretch/>
        </p:blipFill>
        <p:spPr>
          <a:xfrm>
            <a:off x="9454662" y="0"/>
            <a:ext cx="2737338" cy="908098"/>
          </a:xfrm>
          <a:prstGeom prst="rect">
            <a:avLst/>
          </a:prstGeom>
        </p:spPr>
      </p:pic>
      <p:pic>
        <p:nvPicPr>
          <p:cNvPr id="9" name="Picture 8">
            <a:extLst>
              <a:ext uri="{FF2B5EF4-FFF2-40B4-BE49-F238E27FC236}">
                <a16:creationId xmlns:a16="http://schemas.microsoft.com/office/drawing/2014/main" id="{8C8FBC77-F050-174B-A1C6-A6C416D201F2}"/>
              </a:ext>
            </a:extLst>
          </p:cNvPr>
          <p:cNvPicPr>
            <a:picLocks noChangeAspect="1"/>
          </p:cNvPicPr>
          <p:nvPr/>
        </p:nvPicPr>
        <p:blipFill rotWithShape="1">
          <a:blip r:embed="rId4"/>
          <a:srcRect r="67644"/>
          <a:stretch/>
        </p:blipFill>
        <p:spPr>
          <a:xfrm>
            <a:off x="1790213" y="2282645"/>
            <a:ext cx="2904880" cy="4246571"/>
          </a:xfrm>
          <a:prstGeom prst="rect">
            <a:avLst/>
          </a:prstGeom>
        </p:spPr>
      </p:pic>
    </p:spTree>
    <p:extLst>
      <p:ext uri="{BB962C8B-B14F-4D97-AF65-F5344CB8AC3E}">
        <p14:creationId xmlns:p14="http://schemas.microsoft.com/office/powerpoint/2010/main" val="11364891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CDF12885-F81A-084A-AE5D-5D4B8873137B}"/>
              </a:ext>
            </a:extLst>
          </p:cNvPr>
          <p:cNvSpPr>
            <a:spLocks noGrp="1"/>
          </p:cNvSpPr>
          <p:nvPr>
            <p:ph idx="1"/>
          </p:nvPr>
        </p:nvSpPr>
        <p:spPr>
          <a:xfrm>
            <a:off x="6224954" y="2250830"/>
            <a:ext cx="5128846" cy="4246571"/>
          </a:xfrm>
        </p:spPr>
        <p:txBody>
          <a:bodyPr>
            <a:normAutofit/>
          </a:bodyPr>
          <a:lstStyle/>
          <a:p>
            <a:r>
              <a:rPr lang="en-GB" dirty="0"/>
              <a:t>21/313 noncoding promoters are housekeeping (6.7%).</a:t>
            </a:r>
          </a:p>
        </p:txBody>
      </p:sp>
      <p:pic>
        <p:nvPicPr>
          <p:cNvPr id="6" name="Picture 5" descr="A screenshot of a cell phone&#10;&#10;Description automatically generated">
            <a:extLst>
              <a:ext uri="{FF2B5EF4-FFF2-40B4-BE49-F238E27FC236}">
                <a16:creationId xmlns:a16="http://schemas.microsoft.com/office/drawing/2014/main" id="{71CE1845-E1BB-6B4C-8854-F59713202251}"/>
              </a:ext>
            </a:extLst>
          </p:cNvPr>
          <p:cNvPicPr>
            <a:picLocks noChangeAspect="1"/>
          </p:cNvPicPr>
          <p:nvPr/>
        </p:nvPicPr>
        <p:blipFill rotWithShape="1">
          <a:blip r:embed="rId2"/>
          <a:srcRect l="8220" t="17486" r="10423" b="52350"/>
          <a:stretch/>
        </p:blipFill>
        <p:spPr>
          <a:xfrm>
            <a:off x="1415884" y="0"/>
            <a:ext cx="9360231" cy="2068643"/>
          </a:xfrm>
          <a:prstGeom prst="rect">
            <a:avLst/>
          </a:prstGeom>
        </p:spPr>
      </p:pic>
      <p:pic>
        <p:nvPicPr>
          <p:cNvPr id="8" name="Picture 7">
            <a:extLst>
              <a:ext uri="{FF2B5EF4-FFF2-40B4-BE49-F238E27FC236}">
                <a16:creationId xmlns:a16="http://schemas.microsoft.com/office/drawing/2014/main" id="{F5EF92CA-5947-554A-97FC-9929F47AE7D3}"/>
              </a:ext>
            </a:extLst>
          </p:cNvPr>
          <p:cNvPicPr>
            <a:picLocks noChangeAspect="1"/>
          </p:cNvPicPr>
          <p:nvPr/>
        </p:nvPicPr>
        <p:blipFill rotWithShape="1">
          <a:blip r:embed="rId3"/>
          <a:srcRect r="20067"/>
          <a:stretch/>
        </p:blipFill>
        <p:spPr>
          <a:xfrm>
            <a:off x="9454662" y="0"/>
            <a:ext cx="2737338" cy="908098"/>
          </a:xfrm>
          <a:prstGeom prst="rect">
            <a:avLst/>
          </a:prstGeom>
        </p:spPr>
      </p:pic>
      <p:pic>
        <p:nvPicPr>
          <p:cNvPr id="9" name="Picture 8">
            <a:extLst>
              <a:ext uri="{FF2B5EF4-FFF2-40B4-BE49-F238E27FC236}">
                <a16:creationId xmlns:a16="http://schemas.microsoft.com/office/drawing/2014/main" id="{8C8FBC77-F050-174B-A1C6-A6C416D201F2}"/>
              </a:ext>
            </a:extLst>
          </p:cNvPr>
          <p:cNvPicPr>
            <a:picLocks noChangeAspect="1"/>
          </p:cNvPicPr>
          <p:nvPr/>
        </p:nvPicPr>
        <p:blipFill rotWithShape="1">
          <a:blip r:embed="rId4"/>
          <a:srcRect r="67644"/>
          <a:stretch/>
        </p:blipFill>
        <p:spPr>
          <a:xfrm>
            <a:off x="1790213" y="2282645"/>
            <a:ext cx="2904880" cy="4246571"/>
          </a:xfrm>
          <a:prstGeom prst="rect">
            <a:avLst/>
          </a:prstGeom>
        </p:spPr>
      </p:pic>
      <p:pic>
        <p:nvPicPr>
          <p:cNvPr id="7" name="Picture 6">
            <a:extLst>
              <a:ext uri="{FF2B5EF4-FFF2-40B4-BE49-F238E27FC236}">
                <a16:creationId xmlns:a16="http://schemas.microsoft.com/office/drawing/2014/main" id="{94DD0DF7-940E-304F-BEBA-EDE5EACF9321}"/>
              </a:ext>
            </a:extLst>
          </p:cNvPr>
          <p:cNvPicPr>
            <a:picLocks noChangeAspect="1"/>
          </p:cNvPicPr>
          <p:nvPr/>
        </p:nvPicPr>
        <p:blipFill rotWithShape="1">
          <a:blip r:embed="rId5"/>
          <a:srcRect l="1114" t="36747" r="20676"/>
          <a:stretch/>
        </p:blipFill>
        <p:spPr>
          <a:xfrm>
            <a:off x="5967046" y="3328639"/>
            <a:ext cx="6014261" cy="2224668"/>
          </a:xfrm>
          <a:prstGeom prst="rect">
            <a:avLst/>
          </a:prstGeom>
        </p:spPr>
      </p:pic>
    </p:spTree>
    <p:extLst>
      <p:ext uri="{BB962C8B-B14F-4D97-AF65-F5344CB8AC3E}">
        <p14:creationId xmlns:p14="http://schemas.microsoft.com/office/powerpoint/2010/main" val="40560093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CDF12885-F81A-084A-AE5D-5D4B8873137B}"/>
              </a:ext>
            </a:extLst>
          </p:cNvPr>
          <p:cNvSpPr>
            <a:spLocks noGrp="1"/>
          </p:cNvSpPr>
          <p:nvPr>
            <p:ph idx="1"/>
          </p:nvPr>
        </p:nvSpPr>
        <p:spPr>
          <a:xfrm>
            <a:off x="6224954" y="2250830"/>
            <a:ext cx="5128846" cy="4246571"/>
          </a:xfrm>
        </p:spPr>
        <p:txBody>
          <a:bodyPr>
            <a:normAutofit/>
          </a:bodyPr>
          <a:lstStyle/>
          <a:p>
            <a:r>
              <a:rPr lang="en-GB" dirty="0"/>
              <a:t>21/313 noncoding promoters are housekeeping (6.7%).</a:t>
            </a:r>
          </a:p>
        </p:txBody>
      </p:sp>
      <p:pic>
        <p:nvPicPr>
          <p:cNvPr id="6" name="Picture 5" descr="A screenshot of a cell phone&#10;&#10;Description automatically generated">
            <a:extLst>
              <a:ext uri="{FF2B5EF4-FFF2-40B4-BE49-F238E27FC236}">
                <a16:creationId xmlns:a16="http://schemas.microsoft.com/office/drawing/2014/main" id="{71CE1845-E1BB-6B4C-8854-F59713202251}"/>
              </a:ext>
            </a:extLst>
          </p:cNvPr>
          <p:cNvPicPr>
            <a:picLocks noChangeAspect="1"/>
          </p:cNvPicPr>
          <p:nvPr/>
        </p:nvPicPr>
        <p:blipFill rotWithShape="1">
          <a:blip r:embed="rId2"/>
          <a:srcRect l="8220" t="17486" r="10423" b="52350"/>
          <a:stretch/>
        </p:blipFill>
        <p:spPr>
          <a:xfrm>
            <a:off x="1415884" y="0"/>
            <a:ext cx="9360231" cy="2068643"/>
          </a:xfrm>
          <a:prstGeom prst="rect">
            <a:avLst/>
          </a:prstGeom>
        </p:spPr>
      </p:pic>
      <p:pic>
        <p:nvPicPr>
          <p:cNvPr id="8" name="Picture 7">
            <a:extLst>
              <a:ext uri="{FF2B5EF4-FFF2-40B4-BE49-F238E27FC236}">
                <a16:creationId xmlns:a16="http://schemas.microsoft.com/office/drawing/2014/main" id="{F5EF92CA-5947-554A-97FC-9929F47AE7D3}"/>
              </a:ext>
            </a:extLst>
          </p:cNvPr>
          <p:cNvPicPr>
            <a:picLocks noChangeAspect="1"/>
          </p:cNvPicPr>
          <p:nvPr/>
        </p:nvPicPr>
        <p:blipFill rotWithShape="1">
          <a:blip r:embed="rId3"/>
          <a:srcRect r="20067"/>
          <a:stretch/>
        </p:blipFill>
        <p:spPr>
          <a:xfrm>
            <a:off x="9454662" y="0"/>
            <a:ext cx="2737338" cy="908098"/>
          </a:xfrm>
          <a:prstGeom prst="rect">
            <a:avLst/>
          </a:prstGeom>
        </p:spPr>
      </p:pic>
      <p:pic>
        <p:nvPicPr>
          <p:cNvPr id="9" name="Picture 8">
            <a:extLst>
              <a:ext uri="{FF2B5EF4-FFF2-40B4-BE49-F238E27FC236}">
                <a16:creationId xmlns:a16="http://schemas.microsoft.com/office/drawing/2014/main" id="{8C8FBC77-F050-174B-A1C6-A6C416D201F2}"/>
              </a:ext>
            </a:extLst>
          </p:cNvPr>
          <p:cNvPicPr>
            <a:picLocks noChangeAspect="1"/>
          </p:cNvPicPr>
          <p:nvPr/>
        </p:nvPicPr>
        <p:blipFill rotWithShape="1">
          <a:blip r:embed="rId4"/>
          <a:srcRect r="67644"/>
          <a:stretch/>
        </p:blipFill>
        <p:spPr>
          <a:xfrm>
            <a:off x="1790213" y="2282645"/>
            <a:ext cx="2904880" cy="4246571"/>
          </a:xfrm>
          <a:prstGeom prst="rect">
            <a:avLst/>
          </a:prstGeom>
        </p:spPr>
      </p:pic>
      <p:pic>
        <p:nvPicPr>
          <p:cNvPr id="10" name="Picture 9">
            <a:extLst>
              <a:ext uri="{FF2B5EF4-FFF2-40B4-BE49-F238E27FC236}">
                <a16:creationId xmlns:a16="http://schemas.microsoft.com/office/drawing/2014/main" id="{6C76F055-B12E-CE4F-911A-818BE809F10F}"/>
              </a:ext>
            </a:extLst>
          </p:cNvPr>
          <p:cNvPicPr>
            <a:picLocks noChangeAspect="1"/>
          </p:cNvPicPr>
          <p:nvPr/>
        </p:nvPicPr>
        <p:blipFill>
          <a:blip r:embed="rId5"/>
          <a:stretch>
            <a:fillRect/>
          </a:stretch>
        </p:blipFill>
        <p:spPr>
          <a:xfrm>
            <a:off x="5878830" y="3133493"/>
            <a:ext cx="5078327" cy="3000452"/>
          </a:xfrm>
          <a:prstGeom prst="rect">
            <a:avLst/>
          </a:prstGeom>
        </p:spPr>
      </p:pic>
    </p:spTree>
    <p:extLst>
      <p:ext uri="{BB962C8B-B14F-4D97-AF65-F5344CB8AC3E}">
        <p14:creationId xmlns:p14="http://schemas.microsoft.com/office/powerpoint/2010/main" val="1704849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a:extLst>
              <a:ext uri="{FF2B5EF4-FFF2-40B4-BE49-F238E27FC236}">
                <a16:creationId xmlns:a16="http://schemas.microsoft.com/office/drawing/2014/main" id="{DAAE40B6-2C42-C740-9565-6F4D833B64EF}"/>
              </a:ext>
            </a:extLst>
          </p:cNvPr>
          <p:cNvSpPr>
            <a:spLocks noGrp="1"/>
          </p:cNvSpPr>
          <p:nvPr>
            <p:ph type="title"/>
          </p:nvPr>
        </p:nvSpPr>
        <p:spPr>
          <a:xfrm>
            <a:off x="758911" y="0"/>
            <a:ext cx="10674178" cy="1449659"/>
          </a:xfrm>
        </p:spPr>
        <p:txBody>
          <a:bodyPr>
            <a:normAutofit/>
          </a:bodyPr>
          <a:lstStyle/>
          <a:p>
            <a:pPr algn="ctr"/>
            <a:r>
              <a:rPr lang="en-GB" sz="3500" b="1" dirty="0">
                <a:solidFill>
                  <a:schemeClr val="accent1"/>
                </a:solidFill>
                <a:latin typeface="+mn-lt"/>
              </a:rPr>
              <a:t>We talk a lot about assumptions in statistics generally…</a:t>
            </a:r>
            <a:endParaRPr lang="en-GB" sz="3500" dirty="0">
              <a:latin typeface="+mn-lt"/>
            </a:endParaRPr>
          </a:p>
        </p:txBody>
      </p:sp>
      <p:pic>
        <p:nvPicPr>
          <p:cNvPr id="5" name="Picture 4">
            <a:extLst>
              <a:ext uri="{FF2B5EF4-FFF2-40B4-BE49-F238E27FC236}">
                <a16:creationId xmlns:a16="http://schemas.microsoft.com/office/drawing/2014/main" id="{49F421A5-35F2-AA42-AAF2-977CFD393AAC}"/>
              </a:ext>
            </a:extLst>
          </p:cNvPr>
          <p:cNvPicPr>
            <a:picLocks noChangeAspect="1"/>
          </p:cNvPicPr>
          <p:nvPr/>
        </p:nvPicPr>
        <p:blipFill rotWithShape="1">
          <a:blip r:embed="rId3"/>
          <a:srcRect t="3290"/>
          <a:stretch/>
        </p:blipFill>
        <p:spPr>
          <a:xfrm>
            <a:off x="3940913" y="1004372"/>
            <a:ext cx="4310175" cy="5853627"/>
          </a:xfrm>
          <a:prstGeom prst="rect">
            <a:avLst/>
          </a:prstGeom>
        </p:spPr>
      </p:pic>
    </p:spTree>
    <p:extLst>
      <p:ext uri="{BB962C8B-B14F-4D97-AF65-F5344CB8AC3E}">
        <p14:creationId xmlns:p14="http://schemas.microsoft.com/office/powerpoint/2010/main" val="20719439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id="{71CE1845-E1BB-6B4C-8854-F59713202251}"/>
              </a:ext>
            </a:extLst>
          </p:cNvPr>
          <p:cNvPicPr>
            <a:picLocks noChangeAspect="1"/>
          </p:cNvPicPr>
          <p:nvPr/>
        </p:nvPicPr>
        <p:blipFill rotWithShape="1">
          <a:blip r:embed="rId2"/>
          <a:srcRect l="8220" t="17486" r="10423" b="52350"/>
          <a:stretch/>
        </p:blipFill>
        <p:spPr>
          <a:xfrm>
            <a:off x="1415884" y="0"/>
            <a:ext cx="9360231" cy="2068643"/>
          </a:xfrm>
          <a:prstGeom prst="rect">
            <a:avLst/>
          </a:prstGeom>
        </p:spPr>
      </p:pic>
      <p:pic>
        <p:nvPicPr>
          <p:cNvPr id="8" name="Picture 7">
            <a:extLst>
              <a:ext uri="{FF2B5EF4-FFF2-40B4-BE49-F238E27FC236}">
                <a16:creationId xmlns:a16="http://schemas.microsoft.com/office/drawing/2014/main" id="{F5EF92CA-5947-554A-97FC-9929F47AE7D3}"/>
              </a:ext>
            </a:extLst>
          </p:cNvPr>
          <p:cNvPicPr>
            <a:picLocks noChangeAspect="1"/>
          </p:cNvPicPr>
          <p:nvPr/>
        </p:nvPicPr>
        <p:blipFill rotWithShape="1">
          <a:blip r:embed="rId3"/>
          <a:srcRect r="20067"/>
          <a:stretch/>
        </p:blipFill>
        <p:spPr>
          <a:xfrm>
            <a:off x="9454662" y="0"/>
            <a:ext cx="2737338" cy="908098"/>
          </a:xfrm>
          <a:prstGeom prst="rect">
            <a:avLst/>
          </a:prstGeom>
        </p:spPr>
      </p:pic>
      <p:pic>
        <p:nvPicPr>
          <p:cNvPr id="9" name="Picture 8">
            <a:extLst>
              <a:ext uri="{FF2B5EF4-FFF2-40B4-BE49-F238E27FC236}">
                <a16:creationId xmlns:a16="http://schemas.microsoft.com/office/drawing/2014/main" id="{8C8FBC77-F050-174B-A1C6-A6C416D201F2}"/>
              </a:ext>
            </a:extLst>
          </p:cNvPr>
          <p:cNvPicPr>
            <a:picLocks noChangeAspect="1"/>
          </p:cNvPicPr>
          <p:nvPr/>
        </p:nvPicPr>
        <p:blipFill rotWithShape="1">
          <a:blip r:embed="rId4"/>
          <a:srcRect l="32160" r="34999"/>
          <a:stretch/>
        </p:blipFill>
        <p:spPr>
          <a:xfrm>
            <a:off x="1789200" y="2282400"/>
            <a:ext cx="2948353" cy="4246571"/>
          </a:xfrm>
          <a:prstGeom prst="rect">
            <a:avLst/>
          </a:prstGeom>
        </p:spPr>
      </p:pic>
      <p:sp>
        <p:nvSpPr>
          <p:cNvPr id="12" name="Content Placeholder 2">
            <a:extLst>
              <a:ext uri="{FF2B5EF4-FFF2-40B4-BE49-F238E27FC236}">
                <a16:creationId xmlns:a16="http://schemas.microsoft.com/office/drawing/2014/main" id="{90D3233E-1D00-A64D-92B2-3C6509B04E1A}"/>
              </a:ext>
            </a:extLst>
          </p:cNvPr>
          <p:cNvSpPr>
            <a:spLocks noGrp="1"/>
          </p:cNvSpPr>
          <p:nvPr>
            <p:ph idx="1"/>
          </p:nvPr>
        </p:nvSpPr>
        <p:spPr>
          <a:xfrm>
            <a:off x="6224954" y="2250830"/>
            <a:ext cx="5128846" cy="4246571"/>
          </a:xfrm>
        </p:spPr>
        <p:txBody>
          <a:bodyPr>
            <a:normAutofit lnSpcReduction="10000"/>
          </a:bodyPr>
          <a:lstStyle/>
          <a:p>
            <a:r>
              <a:rPr lang="en-GB" dirty="0"/>
              <a:t>Do the percentage of different types of noncoding and anonymous promoters differ?</a:t>
            </a:r>
          </a:p>
          <a:p>
            <a:endParaRPr lang="en-GB" dirty="0"/>
          </a:p>
          <a:p>
            <a:r>
              <a:rPr lang="en-GB" dirty="0"/>
              <a:t>Error bars represent the 95% confidence interval of 1,000 samplings </a:t>
            </a:r>
            <a:r>
              <a:rPr lang="en-GB" dirty="0">
                <a:sym typeface="Wingdings" pitchFamily="2" charset="2"/>
              </a:rPr>
              <a:t> why with replacement?</a:t>
            </a:r>
          </a:p>
          <a:p>
            <a:endParaRPr lang="en-GB" dirty="0">
              <a:sym typeface="Wingdings" pitchFamily="2" charset="2"/>
            </a:endParaRPr>
          </a:p>
          <a:p>
            <a:r>
              <a:rPr lang="en-GB" dirty="0">
                <a:sym typeface="Wingdings" pitchFamily="2" charset="2"/>
              </a:rPr>
              <a:t>Can we reject the H</a:t>
            </a:r>
            <a:r>
              <a:rPr lang="en-GB" baseline="-25000" dirty="0">
                <a:sym typeface="Wingdings" pitchFamily="2" charset="2"/>
              </a:rPr>
              <a:t>0</a:t>
            </a:r>
            <a:r>
              <a:rPr lang="en-GB" dirty="0">
                <a:sym typeface="Wingdings" pitchFamily="2" charset="2"/>
              </a:rPr>
              <a:t>?</a:t>
            </a:r>
            <a:endParaRPr lang="en-GB" dirty="0"/>
          </a:p>
          <a:p>
            <a:endParaRPr lang="en-GB" dirty="0"/>
          </a:p>
        </p:txBody>
      </p:sp>
    </p:spTree>
    <p:extLst>
      <p:ext uri="{BB962C8B-B14F-4D97-AF65-F5344CB8AC3E}">
        <p14:creationId xmlns:p14="http://schemas.microsoft.com/office/powerpoint/2010/main" val="26882887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C08BE-CB62-A94E-9883-7C4AC5CDD6BE}"/>
              </a:ext>
            </a:extLst>
          </p:cNvPr>
          <p:cNvSpPr>
            <a:spLocks noGrp="1"/>
          </p:cNvSpPr>
          <p:nvPr>
            <p:ph type="title"/>
          </p:nvPr>
        </p:nvSpPr>
        <p:spPr/>
        <p:txBody>
          <a:bodyPr>
            <a:normAutofit/>
          </a:bodyPr>
          <a:lstStyle/>
          <a:p>
            <a:pPr algn="ctr">
              <a:lnSpc>
                <a:spcPct val="150000"/>
              </a:lnSpc>
            </a:pPr>
            <a:r>
              <a:rPr lang="en-GB" b="1" dirty="0">
                <a:solidFill>
                  <a:schemeClr val="accent1"/>
                </a:solidFill>
                <a:latin typeface="+mn-lt"/>
              </a:rPr>
              <a:t>Lecture outline</a:t>
            </a:r>
            <a:endParaRPr lang="en-GB" dirty="0">
              <a:latin typeface="+mn-lt"/>
            </a:endParaRPr>
          </a:p>
        </p:txBody>
      </p:sp>
      <p:sp>
        <p:nvSpPr>
          <p:cNvPr id="14" name="Content Placeholder 2">
            <a:extLst>
              <a:ext uri="{FF2B5EF4-FFF2-40B4-BE49-F238E27FC236}">
                <a16:creationId xmlns:a16="http://schemas.microsoft.com/office/drawing/2014/main" id="{496317F9-AD52-0E4C-850D-4805DB4E9E6C}"/>
              </a:ext>
            </a:extLst>
          </p:cNvPr>
          <p:cNvSpPr>
            <a:spLocks noGrp="1"/>
          </p:cNvSpPr>
          <p:nvPr>
            <p:ph idx="1"/>
          </p:nvPr>
        </p:nvSpPr>
        <p:spPr>
          <a:xfrm>
            <a:off x="838200" y="1763486"/>
            <a:ext cx="10515600" cy="5094514"/>
          </a:xfrm>
        </p:spPr>
        <p:txBody>
          <a:bodyPr>
            <a:normAutofit/>
          </a:bodyPr>
          <a:lstStyle/>
          <a:p>
            <a:pPr marL="457200" indent="-457200">
              <a:lnSpc>
                <a:spcPct val="150000"/>
              </a:lnSpc>
              <a:buFont typeface="+mj-lt"/>
              <a:buAutoNum type="arabicPeriod"/>
            </a:pPr>
            <a:r>
              <a:rPr lang="en-GB" sz="3000" dirty="0">
                <a:solidFill>
                  <a:schemeClr val="bg1">
                    <a:lumMod val="50000"/>
                  </a:schemeClr>
                </a:solidFill>
              </a:rPr>
              <a:t>R function </a:t>
            </a:r>
            <a:r>
              <a:rPr lang="en-GB" sz="3000" dirty="0">
                <a:solidFill>
                  <a:schemeClr val="bg1">
                    <a:lumMod val="50000"/>
                  </a:schemeClr>
                </a:solidFill>
                <a:latin typeface="Consolas" panose="020B0609020204030204" pitchFamily="49" charset="0"/>
                <a:cs typeface="Consolas" panose="020B0609020204030204" pitchFamily="49" charset="0"/>
              </a:rPr>
              <a:t>sample</a:t>
            </a:r>
          </a:p>
          <a:p>
            <a:pPr marL="457200" indent="-457200">
              <a:lnSpc>
                <a:spcPct val="150000"/>
              </a:lnSpc>
              <a:buFont typeface="+mj-lt"/>
              <a:buAutoNum type="arabicPeriod"/>
            </a:pPr>
            <a:r>
              <a:rPr lang="en-GB" sz="3000" dirty="0">
                <a:solidFill>
                  <a:schemeClr val="bg1">
                    <a:lumMod val="50000"/>
                  </a:schemeClr>
                </a:solidFill>
              </a:rPr>
              <a:t>Bootstrapping for hypothesis testing</a:t>
            </a:r>
          </a:p>
          <a:p>
            <a:pPr marL="457200" indent="-457200">
              <a:lnSpc>
                <a:spcPct val="150000"/>
              </a:lnSpc>
              <a:buFont typeface="+mj-lt"/>
              <a:buAutoNum type="arabicPeriod"/>
            </a:pPr>
            <a:r>
              <a:rPr lang="en-GB" sz="3000" dirty="0">
                <a:solidFill>
                  <a:schemeClr val="bg1">
                    <a:lumMod val="50000"/>
                  </a:schemeClr>
                </a:solidFill>
              </a:rPr>
              <a:t>Bootstrapping to generate confidence intervals</a:t>
            </a:r>
          </a:p>
          <a:p>
            <a:pPr marL="457200" indent="-457200">
              <a:lnSpc>
                <a:spcPct val="150000"/>
              </a:lnSpc>
              <a:buFont typeface="+mj-lt"/>
              <a:buAutoNum type="arabicPeriod"/>
            </a:pPr>
            <a:r>
              <a:rPr lang="en-GB" sz="3000" dirty="0"/>
              <a:t>Reflection on bootstrapping</a:t>
            </a:r>
          </a:p>
        </p:txBody>
      </p:sp>
    </p:spTree>
    <p:extLst>
      <p:ext uri="{BB962C8B-B14F-4D97-AF65-F5344CB8AC3E}">
        <p14:creationId xmlns:p14="http://schemas.microsoft.com/office/powerpoint/2010/main" val="42762474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a:extLst>
              <a:ext uri="{FF2B5EF4-FFF2-40B4-BE49-F238E27FC236}">
                <a16:creationId xmlns:a16="http://schemas.microsoft.com/office/drawing/2014/main" id="{DAAE40B6-2C42-C740-9565-6F4D833B64EF}"/>
              </a:ext>
            </a:extLst>
          </p:cNvPr>
          <p:cNvSpPr>
            <a:spLocks noGrp="1"/>
          </p:cNvSpPr>
          <p:nvPr>
            <p:ph type="title"/>
          </p:nvPr>
        </p:nvSpPr>
        <p:spPr>
          <a:xfrm>
            <a:off x="758911" y="365125"/>
            <a:ext cx="10674178" cy="1325563"/>
          </a:xfrm>
        </p:spPr>
        <p:txBody>
          <a:bodyPr/>
          <a:lstStyle/>
          <a:p>
            <a:pPr algn="ctr"/>
            <a:r>
              <a:rPr lang="en-GB" b="1" dirty="0">
                <a:solidFill>
                  <a:schemeClr val="accent1"/>
                </a:solidFill>
              </a:rPr>
              <a:t>Does bootstrapping make you uncomfortable?</a:t>
            </a:r>
            <a:endParaRPr lang="en-GB" dirty="0"/>
          </a:p>
        </p:txBody>
      </p:sp>
    </p:spTree>
    <p:extLst>
      <p:ext uri="{BB962C8B-B14F-4D97-AF65-F5344CB8AC3E}">
        <p14:creationId xmlns:p14="http://schemas.microsoft.com/office/powerpoint/2010/main" val="406088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2CE79DE-F5E0-2A44-91AF-116C10628C5F}"/>
              </a:ext>
            </a:extLst>
          </p:cNvPr>
          <p:cNvSpPr>
            <a:spLocks noGrp="1"/>
          </p:cNvSpPr>
          <p:nvPr>
            <p:ph idx="1"/>
          </p:nvPr>
        </p:nvSpPr>
        <p:spPr>
          <a:xfrm>
            <a:off x="758911" y="2766060"/>
            <a:ext cx="10674178" cy="3474101"/>
          </a:xfrm>
        </p:spPr>
        <p:txBody>
          <a:bodyPr>
            <a:noAutofit/>
          </a:bodyPr>
          <a:lstStyle/>
          <a:p>
            <a:pPr marL="0" indent="0">
              <a:buNone/>
            </a:pPr>
            <a:endParaRPr lang="en-GB" i="1" dirty="0"/>
          </a:p>
          <a:p>
            <a:r>
              <a:rPr lang="en-GB" dirty="0"/>
              <a:t>The data we have is incomplete (</a:t>
            </a:r>
            <a:r>
              <a:rPr lang="en-GB" i="1" dirty="0"/>
              <a:t>but it is all we have!)</a:t>
            </a:r>
          </a:p>
          <a:p>
            <a:r>
              <a:rPr lang="en-GB" dirty="0"/>
              <a:t>Fundamentally not an exact method </a:t>
            </a:r>
            <a:r>
              <a:rPr lang="en-GB" i="1" dirty="0"/>
              <a:t>(but does it matter?)</a:t>
            </a:r>
            <a:endParaRPr lang="en-GB" dirty="0"/>
          </a:p>
        </p:txBody>
      </p:sp>
      <p:sp>
        <p:nvSpPr>
          <p:cNvPr id="6" name="Title 7">
            <a:extLst>
              <a:ext uri="{FF2B5EF4-FFF2-40B4-BE49-F238E27FC236}">
                <a16:creationId xmlns:a16="http://schemas.microsoft.com/office/drawing/2014/main" id="{DAAE40B6-2C42-C740-9565-6F4D833B64EF}"/>
              </a:ext>
            </a:extLst>
          </p:cNvPr>
          <p:cNvSpPr>
            <a:spLocks noGrp="1"/>
          </p:cNvSpPr>
          <p:nvPr>
            <p:ph type="title"/>
          </p:nvPr>
        </p:nvSpPr>
        <p:spPr>
          <a:xfrm>
            <a:off x="758911" y="365125"/>
            <a:ext cx="10674178" cy="1325563"/>
          </a:xfrm>
        </p:spPr>
        <p:txBody>
          <a:bodyPr/>
          <a:lstStyle/>
          <a:p>
            <a:pPr algn="ctr"/>
            <a:r>
              <a:rPr lang="en-GB" b="1" dirty="0">
                <a:solidFill>
                  <a:schemeClr val="accent1"/>
                </a:solidFill>
              </a:rPr>
              <a:t>Does bootstrapping make you uncomfortable?</a:t>
            </a:r>
            <a:endParaRPr lang="en-GB" dirty="0"/>
          </a:p>
        </p:txBody>
      </p:sp>
    </p:spTree>
    <p:extLst>
      <p:ext uri="{BB962C8B-B14F-4D97-AF65-F5344CB8AC3E}">
        <p14:creationId xmlns:p14="http://schemas.microsoft.com/office/powerpoint/2010/main" val="25193184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8D07FC-A3F5-1442-AA9D-A8DDC42A841C}"/>
              </a:ext>
            </a:extLst>
          </p:cNvPr>
          <p:cNvSpPr>
            <a:spLocks noGrp="1"/>
          </p:cNvSpPr>
          <p:nvPr>
            <p:ph idx="1"/>
          </p:nvPr>
        </p:nvSpPr>
        <p:spPr/>
        <p:txBody>
          <a:bodyPr/>
          <a:lstStyle/>
          <a:p>
            <a:pPr marL="0" indent="0">
              <a:buNone/>
            </a:pPr>
            <a:r>
              <a:rPr lang="en-GB" dirty="0"/>
              <a:t>After this lecture, you should be able to:</a:t>
            </a:r>
          </a:p>
          <a:p>
            <a:endParaRPr lang="en-GB" dirty="0"/>
          </a:p>
          <a:p>
            <a:r>
              <a:rPr lang="en-GB" dirty="0"/>
              <a:t>Explain the concept of bootstrapping.</a:t>
            </a:r>
          </a:p>
          <a:p>
            <a:endParaRPr lang="en-GB" dirty="0"/>
          </a:p>
          <a:p>
            <a:r>
              <a:rPr lang="en-GB" dirty="0"/>
              <a:t>Recognise situations where bootstrapping is useful.</a:t>
            </a:r>
          </a:p>
          <a:p>
            <a:endParaRPr lang="en-GB" dirty="0"/>
          </a:p>
        </p:txBody>
      </p:sp>
      <p:sp>
        <p:nvSpPr>
          <p:cNvPr id="8" name="Title 7">
            <a:extLst>
              <a:ext uri="{FF2B5EF4-FFF2-40B4-BE49-F238E27FC236}">
                <a16:creationId xmlns:a16="http://schemas.microsoft.com/office/drawing/2014/main" id="{7B519B79-7FC7-4B46-BD3C-375BBD99CFCF}"/>
              </a:ext>
            </a:extLst>
          </p:cNvPr>
          <p:cNvSpPr>
            <a:spLocks noGrp="1"/>
          </p:cNvSpPr>
          <p:nvPr>
            <p:ph type="title"/>
          </p:nvPr>
        </p:nvSpPr>
        <p:spPr/>
        <p:txBody>
          <a:bodyPr/>
          <a:lstStyle/>
          <a:p>
            <a:pPr algn="ctr"/>
            <a:r>
              <a:rPr lang="en-GB" b="1" dirty="0">
                <a:solidFill>
                  <a:schemeClr val="accent1"/>
                </a:solidFill>
                <a:latin typeface="+mn-lt"/>
              </a:rPr>
              <a:t>Learning objectives</a:t>
            </a:r>
            <a:endParaRPr lang="en-GB" dirty="0">
              <a:latin typeface="+mn-lt"/>
            </a:endParaRPr>
          </a:p>
        </p:txBody>
      </p:sp>
    </p:spTree>
    <p:extLst>
      <p:ext uri="{BB962C8B-B14F-4D97-AF65-F5344CB8AC3E}">
        <p14:creationId xmlns:p14="http://schemas.microsoft.com/office/powerpoint/2010/main" val="5933192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 name="Picture 1" descr="page1image43643696">
            <a:extLst>
              <a:ext uri="{FF2B5EF4-FFF2-40B4-BE49-F238E27FC236}">
                <a16:creationId xmlns:a16="http://schemas.microsoft.com/office/drawing/2014/main" id="{FC3C6E5A-053A-B446-B972-9E95D5450E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390" y="0"/>
            <a:ext cx="11451220" cy="2317109"/>
          </a:xfrm>
          <a:prstGeom prst="rect">
            <a:avLst/>
          </a:prstGeom>
          <a:noFill/>
          <a:extLst>
            <a:ext uri="{909E8E84-426E-40DD-AFC4-6F175D3DCCD1}">
              <a14:hiddenFill xmlns:a14="http://schemas.microsoft.com/office/drawing/2010/main">
                <a:solidFill>
                  <a:srgbClr val="FFFFFF"/>
                </a:solidFill>
              </a14:hiddenFill>
            </a:ext>
          </a:extLst>
        </p:spPr>
      </p:pic>
      <p:sp>
        <p:nvSpPr>
          <p:cNvPr id="7" name="Title 7">
            <a:extLst>
              <a:ext uri="{FF2B5EF4-FFF2-40B4-BE49-F238E27FC236}">
                <a16:creationId xmlns:a16="http://schemas.microsoft.com/office/drawing/2014/main" id="{C3BC10F5-D715-964E-AD66-C60239119599}"/>
              </a:ext>
            </a:extLst>
          </p:cNvPr>
          <p:cNvSpPr>
            <a:spLocks noGrp="1"/>
          </p:cNvSpPr>
          <p:nvPr>
            <p:ph type="ctrTitle"/>
          </p:nvPr>
        </p:nvSpPr>
        <p:spPr>
          <a:xfrm>
            <a:off x="568552" y="2424993"/>
            <a:ext cx="11054897" cy="1786117"/>
          </a:xfrm>
          <a:ln>
            <a:noFill/>
          </a:ln>
        </p:spPr>
        <p:txBody>
          <a:bodyPr>
            <a:normAutofit/>
          </a:bodyPr>
          <a:lstStyle/>
          <a:p>
            <a:r>
              <a:rPr lang="en-GB" b="1" dirty="0">
                <a:solidFill>
                  <a:schemeClr val="accent1"/>
                </a:solidFill>
                <a:latin typeface="+mn-lt"/>
              </a:rPr>
              <a:t>Bootstrapping</a:t>
            </a:r>
            <a:br>
              <a:rPr lang="en-GB" b="1" dirty="0">
                <a:solidFill>
                  <a:schemeClr val="accent1"/>
                </a:solidFill>
                <a:latin typeface="+mn-lt"/>
              </a:rPr>
            </a:br>
            <a:r>
              <a:rPr lang="en-GB" b="1" dirty="0">
                <a:latin typeface="+mn-lt"/>
              </a:rPr>
              <a:t>Any questions?</a:t>
            </a:r>
            <a:endParaRPr lang="en-GB" sz="5000" b="1" dirty="0">
              <a:latin typeface="+mn-lt"/>
            </a:endParaRPr>
          </a:p>
        </p:txBody>
      </p:sp>
      <p:sp>
        <p:nvSpPr>
          <p:cNvPr id="10" name="Subtitle 2">
            <a:extLst>
              <a:ext uri="{FF2B5EF4-FFF2-40B4-BE49-F238E27FC236}">
                <a16:creationId xmlns:a16="http://schemas.microsoft.com/office/drawing/2014/main" id="{E988CF02-82CA-104F-9C1B-8B4D4A2F7146}"/>
              </a:ext>
            </a:extLst>
          </p:cNvPr>
          <p:cNvSpPr>
            <a:spLocks noGrp="1"/>
          </p:cNvSpPr>
          <p:nvPr>
            <p:ph type="subTitle" idx="1"/>
          </p:nvPr>
        </p:nvSpPr>
        <p:spPr>
          <a:xfrm>
            <a:off x="1524000" y="4849791"/>
            <a:ext cx="9144000" cy="1206661"/>
          </a:xfrm>
        </p:spPr>
        <p:txBody>
          <a:bodyPr>
            <a:noAutofit/>
          </a:bodyPr>
          <a:lstStyle/>
          <a:p>
            <a:r>
              <a:rPr lang="en-GB" sz="3000" dirty="0"/>
              <a:t>ADS2, Lecture 21</a:t>
            </a:r>
          </a:p>
          <a:p>
            <a:r>
              <a:rPr lang="en-GB" sz="3000" dirty="0"/>
              <a:t>Dr Rob Young – </a:t>
            </a:r>
            <a:r>
              <a:rPr lang="en-GB" sz="3000" dirty="0">
                <a:hlinkClick r:id="rId3"/>
              </a:rPr>
              <a:t>robert.young@ed.ac.uk</a:t>
            </a:r>
            <a:r>
              <a:rPr lang="en-GB" sz="3000" dirty="0"/>
              <a:t> </a:t>
            </a:r>
          </a:p>
          <a:p>
            <a:r>
              <a:rPr lang="en-GB" sz="3000" dirty="0"/>
              <a:t>Semester 2, 2023/24</a:t>
            </a:r>
          </a:p>
        </p:txBody>
      </p:sp>
    </p:spTree>
    <p:extLst>
      <p:ext uri="{BB962C8B-B14F-4D97-AF65-F5344CB8AC3E}">
        <p14:creationId xmlns:p14="http://schemas.microsoft.com/office/powerpoint/2010/main" val="2603045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a:extLst>
              <a:ext uri="{FF2B5EF4-FFF2-40B4-BE49-F238E27FC236}">
                <a16:creationId xmlns:a16="http://schemas.microsoft.com/office/drawing/2014/main" id="{DAAE40B6-2C42-C740-9565-6F4D833B64EF}"/>
              </a:ext>
            </a:extLst>
          </p:cNvPr>
          <p:cNvSpPr>
            <a:spLocks noGrp="1"/>
          </p:cNvSpPr>
          <p:nvPr>
            <p:ph type="title"/>
          </p:nvPr>
        </p:nvSpPr>
        <p:spPr>
          <a:xfrm>
            <a:off x="758911" y="289560"/>
            <a:ext cx="10674178" cy="1583473"/>
          </a:xfrm>
        </p:spPr>
        <p:txBody>
          <a:bodyPr/>
          <a:lstStyle/>
          <a:p>
            <a:pPr algn="ctr"/>
            <a:r>
              <a:rPr lang="en-GB" b="1" dirty="0">
                <a:solidFill>
                  <a:schemeClr val="accent1"/>
                </a:solidFill>
                <a:latin typeface="+mn-lt"/>
              </a:rPr>
              <a:t>…but what if your data doesn't fit any of these?!</a:t>
            </a:r>
            <a:endParaRPr lang="en-GB" dirty="0">
              <a:latin typeface="+mn-lt"/>
            </a:endParaRPr>
          </a:p>
        </p:txBody>
      </p:sp>
      <p:pic>
        <p:nvPicPr>
          <p:cNvPr id="5" name="Picture 4">
            <a:extLst>
              <a:ext uri="{FF2B5EF4-FFF2-40B4-BE49-F238E27FC236}">
                <a16:creationId xmlns:a16="http://schemas.microsoft.com/office/drawing/2014/main" id="{CDBFBC7A-B2E0-F448-A4B0-6201288145C8}"/>
              </a:ext>
            </a:extLst>
          </p:cNvPr>
          <p:cNvPicPr>
            <a:picLocks noChangeAspect="1"/>
          </p:cNvPicPr>
          <p:nvPr/>
        </p:nvPicPr>
        <p:blipFill>
          <a:blip r:embed="rId3"/>
          <a:stretch>
            <a:fillRect/>
          </a:stretch>
        </p:blipFill>
        <p:spPr>
          <a:xfrm>
            <a:off x="3517324" y="1755280"/>
            <a:ext cx="5157353" cy="5102720"/>
          </a:xfrm>
          <a:prstGeom prst="rect">
            <a:avLst/>
          </a:prstGeom>
        </p:spPr>
      </p:pic>
    </p:spTree>
    <p:extLst>
      <p:ext uri="{BB962C8B-B14F-4D97-AF65-F5344CB8AC3E}">
        <p14:creationId xmlns:p14="http://schemas.microsoft.com/office/powerpoint/2010/main" val="3059117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a:extLst>
              <a:ext uri="{FF2B5EF4-FFF2-40B4-BE49-F238E27FC236}">
                <a16:creationId xmlns:a16="http://schemas.microsoft.com/office/drawing/2014/main" id="{DAAE40B6-2C42-C740-9565-6F4D833B64EF}"/>
              </a:ext>
            </a:extLst>
          </p:cNvPr>
          <p:cNvSpPr>
            <a:spLocks noGrp="1"/>
          </p:cNvSpPr>
          <p:nvPr>
            <p:ph type="title"/>
          </p:nvPr>
        </p:nvSpPr>
        <p:spPr>
          <a:xfrm>
            <a:off x="758911" y="289560"/>
            <a:ext cx="10674178" cy="1583473"/>
          </a:xfrm>
        </p:spPr>
        <p:txBody>
          <a:bodyPr/>
          <a:lstStyle/>
          <a:p>
            <a:pPr algn="ctr"/>
            <a:r>
              <a:rPr lang="en-GB" b="1" dirty="0">
                <a:solidFill>
                  <a:schemeClr val="accent1"/>
                </a:solidFill>
                <a:latin typeface="+mn-lt"/>
              </a:rPr>
              <a:t>Many biomedical datasets have a complex distribution</a:t>
            </a:r>
            <a:endParaRPr lang="en-GB" dirty="0">
              <a:latin typeface="+mn-lt"/>
            </a:endParaRPr>
          </a:p>
        </p:txBody>
      </p:sp>
      <p:pic>
        <p:nvPicPr>
          <p:cNvPr id="5" name="Picture 4">
            <a:extLst>
              <a:ext uri="{FF2B5EF4-FFF2-40B4-BE49-F238E27FC236}">
                <a16:creationId xmlns:a16="http://schemas.microsoft.com/office/drawing/2014/main" id="{B2DBEBDF-1D4C-7A43-9CE9-CF3820AB9F40}"/>
              </a:ext>
            </a:extLst>
          </p:cNvPr>
          <p:cNvPicPr>
            <a:picLocks noChangeAspect="1"/>
          </p:cNvPicPr>
          <p:nvPr/>
        </p:nvPicPr>
        <p:blipFill>
          <a:blip r:embed="rId3"/>
          <a:stretch>
            <a:fillRect/>
          </a:stretch>
        </p:blipFill>
        <p:spPr>
          <a:xfrm>
            <a:off x="310903" y="1873033"/>
            <a:ext cx="5510868" cy="4822010"/>
          </a:xfrm>
          <a:prstGeom prst="rect">
            <a:avLst/>
          </a:prstGeom>
        </p:spPr>
      </p:pic>
      <p:pic>
        <p:nvPicPr>
          <p:cNvPr id="9" name="Picture 8">
            <a:extLst>
              <a:ext uri="{FF2B5EF4-FFF2-40B4-BE49-F238E27FC236}">
                <a16:creationId xmlns:a16="http://schemas.microsoft.com/office/drawing/2014/main" id="{6A3C19DB-24E3-2846-8229-981D8FBD37C4}"/>
              </a:ext>
            </a:extLst>
          </p:cNvPr>
          <p:cNvPicPr>
            <a:picLocks noChangeAspect="1"/>
          </p:cNvPicPr>
          <p:nvPr/>
        </p:nvPicPr>
        <p:blipFill>
          <a:blip r:embed="rId4"/>
          <a:stretch>
            <a:fillRect/>
          </a:stretch>
        </p:blipFill>
        <p:spPr>
          <a:xfrm>
            <a:off x="6088500" y="2288540"/>
            <a:ext cx="5510869" cy="3947160"/>
          </a:xfrm>
          <a:prstGeom prst="rect">
            <a:avLst/>
          </a:prstGeom>
        </p:spPr>
      </p:pic>
    </p:spTree>
    <p:extLst>
      <p:ext uri="{BB962C8B-B14F-4D97-AF65-F5344CB8AC3E}">
        <p14:creationId xmlns:p14="http://schemas.microsoft.com/office/powerpoint/2010/main" val="3369547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8D07FC-A3F5-1442-AA9D-A8DDC42A841C}"/>
              </a:ext>
            </a:extLst>
          </p:cNvPr>
          <p:cNvSpPr>
            <a:spLocks noGrp="1"/>
          </p:cNvSpPr>
          <p:nvPr>
            <p:ph idx="1"/>
          </p:nvPr>
        </p:nvSpPr>
        <p:spPr/>
        <p:txBody>
          <a:bodyPr/>
          <a:lstStyle/>
          <a:p>
            <a:pPr marL="0" indent="0">
              <a:buNone/>
            </a:pPr>
            <a:r>
              <a:rPr lang="en-GB" dirty="0"/>
              <a:t>After this lecture, you should be able to:</a:t>
            </a:r>
          </a:p>
          <a:p>
            <a:endParaRPr lang="en-GB" dirty="0"/>
          </a:p>
          <a:p>
            <a:r>
              <a:rPr lang="en-GB" dirty="0"/>
              <a:t>Explain the concept of bootstrapping.</a:t>
            </a:r>
          </a:p>
          <a:p>
            <a:endParaRPr lang="en-GB" dirty="0"/>
          </a:p>
          <a:p>
            <a:r>
              <a:rPr lang="en-GB" dirty="0"/>
              <a:t>Recognise situations where bootstrapping is useful.</a:t>
            </a:r>
          </a:p>
          <a:p>
            <a:endParaRPr lang="en-GB" dirty="0"/>
          </a:p>
        </p:txBody>
      </p:sp>
      <p:sp>
        <p:nvSpPr>
          <p:cNvPr id="8" name="Title 7">
            <a:extLst>
              <a:ext uri="{FF2B5EF4-FFF2-40B4-BE49-F238E27FC236}">
                <a16:creationId xmlns:a16="http://schemas.microsoft.com/office/drawing/2014/main" id="{7B519B79-7FC7-4B46-BD3C-375BBD99CFCF}"/>
              </a:ext>
            </a:extLst>
          </p:cNvPr>
          <p:cNvSpPr>
            <a:spLocks noGrp="1"/>
          </p:cNvSpPr>
          <p:nvPr>
            <p:ph type="title"/>
          </p:nvPr>
        </p:nvSpPr>
        <p:spPr/>
        <p:txBody>
          <a:bodyPr/>
          <a:lstStyle/>
          <a:p>
            <a:pPr algn="ctr"/>
            <a:r>
              <a:rPr lang="en-GB" b="1" dirty="0">
                <a:solidFill>
                  <a:schemeClr val="accent1"/>
                </a:solidFill>
                <a:latin typeface="+mn-lt"/>
              </a:rPr>
              <a:t>Learning objectives</a:t>
            </a:r>
            <a:endParaRPr lang="en-GB" dirty="0">
              <a:latin typeface="+mn-lt"/>
            </a:endParaRPr>
          </a:p>
        </p:txBody>
      </p:sp>
    </p:spTree>
    <p:extLst>
      <p:ext uri="{BB962C8B-B14F-4D97-AF65-F5344CB8AC3E}">
        <p14:creationId xmlns:p14="http://schemas.microsoft.com/office/powerpoint/2010/main" val="2800539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C08BE-CB62-A94E-9883-7C4AC5CDD6BE}"/>
              </a:ext>
            </a:extLst>
          </p:cNvPr>
          <p:cNvSpPr>
            <a:spLocks noGrp="1"/>
          </p:cNvSpPr>
          <p:nvPr>
            <p:ph type="title"/>
          </p:nvPr>
        </p:nvSpPr>
        <p:spPr/>
        <p:txBody>
          <a:bodyPr>
            <a:normAutofit/>
          </a:bodyPr>
          <a:lstStyle/>
          <a:p>
            <a:pPr algn="ctr">
              <a:lnSpc>
                <a:spcPct val="150000"/>
              </a:lnSpc>
            </a:pPr>
            <a:r>
              <a:rPr lang="en-GB" b="1" dirty="0">
                <a:solidFill>
                  <a:schemeClr val="accent1"/>
                </a:solidFill>
                <a:latin typeface="+mn-lt"/>
              </a:rPr>
              <a:t>Lecture outline</a:t>
            </a:r>
            <a:endParaRPr lang="en-GB" dirty="0">
              <a:latin typeface="+mn-lt"/>
            </a:endParaRPr>
          </a:p>
        </p:txBody>
      </p:sp>
      <p:sp>
        <p:nvSpPr>
          <p:cNvPr id="14" name="Content Placeholder 2">
            <a:extLst>
              <a:ext uri="{FF2B5EF4-FFF2-40B4-BE49-F238E27FC236}">
                <a16:creationId xmlns:a16="http://schemas.microsoft.com/office/drawing/2014/main" id="{496317F9-AD52-0E4C-850D-4805DB4E9E6C}"/>
              </a:ext>
            </a:extLst>
          </p:cNvPr>
          <p:cNvSpPr>
            <a:spLocks noGrp="1"/>
          </p:cNvSpPr>
          <p:nvPr>
            <p:ph idx="1"/>
          </p:nvPr>
        </p:nvSpPr>
        <p:spPr>
          <a:xfrm>
            <a:off x="838200" y="1763486"/>
            <a:ext cx="10515600" cy="5094514"/>
          </a:xfrm>
        </p:spPr>
        <p:txBody>
          <a:bodyPr>
            <a:normAutofit/>
          </a:bodyPr>
          <a:lstStyle/>
          <a:p>
            <a:pPr marL="457200" indent="-457200">
              <a:lnSpc>
                <a:spcPct val="150000"/>
              </a:lnSpc>
              <a:buFont typeface="+mj-lt"/>
              <a:buAutoNum type="arabicPeriod"/>
            </a:pPr>
            <a:r>
              <a:rPr lang="en-GB" sz="3000" dirty="0"/>
              <a:t>R function </a:t>
            </a:r>
            <a:r>
              <a:rPr lang="en-GB" sz="3000" dirty="0">
                <a:latin typeface="Consolas" panose="020B0609020204030204" pitchFamily="49" charset="0"/>
                <a:cs typeface="Consolas" panose="020B0609020204030204" pitchFamily="49" charset="0"/>
              </a:rPr>
              <a:t>sample</a:t>
            </a:r>
          </a:p>
          <a:p>
            <a:pPr marL="457200" indent="-457200">
              <a:lnSpc>
                <a:spcPct val="150000"/>
              </a:lnSpc>
              <a:buFont typeface="+mj-lt"/>
              <a:buAutoNum type="arabicPeriod"/>
            </a:pPr>
            <a:r>
              <a:rPr lang="en-GB" sz="3000" dirty="0">
                <a:solidFill>
                  <a:schemeClr val="bg1">
                    <a:lumMod val="50000"/>
                  </a:schemeClr>
                </a:solidFill>
              </a:rPr>
              <a:t>Bootstrapping for hypothesis testing</a:t>
            </a:r>
          </a:p>
          <a:p>
            <a:pPr marL="457200" indent="-457200">
              <a:lnSpc>
                <a:spcPct val="150000"/>
              </a:lnSpc>
              <a:buFont typeface="+mj-lt"/>
              <a:buAutoNum type="arabicPeriod"/>
            </a:pPr>
            <a:r>
              <a:rPr lang="en-GB" sz="3000" dirty="0">
                <a:solidFill>
                  <a:schemeClr val="bg1">
                    <a:lumMod val="50000"/>
                  </a:schemeClr>
                </a:solidFill>
              </a:rPr>
              <a:t>Bootstrapping to generate confidence intervals</a:t>
            </a:r>
          </a:p>
          <a:p>
            <a:pPr marL="457200" indent="-457200">
              <a:lnSpc>
                <a:spcPct val="150000"/>
              </a:lnSpc>
              <a:buFont typeface="+mj-lt"/>
              <a:buAutoNum type="arabicPeriod"/>
            </a:pPr>
            <a:r>
              <a:rPr lang="en-GB" sz="3000" dirty="0">
                <a:solidFill>
                  <a:schemeClr val="bg1">
                    <a:lumMod val="50000"/>
                  </a:schemeClr>
                </a:solidFill>
              </a:rPr>
              <a:t>Reflection on bootstrapping</a:t>
            </a:r>
          </a:p>
        </p:txBody>
      </p:sp>
    </p:spTree>
    <p:extLst>
      <p:ext uri="{BB962C8B-B14F-4D97-AF65-F5344CB8AC3E}">
        <p14:creationId xmlns:p14="http://schemas.microsoft.com/office/powerpoint/2010/main" val="985065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a:extLst>
              <a:ext uri="{FF2B5EF4-FFF2-40B4-BE49-F238E27FC236}">
                <a16:creationId xmlns:a16="http://schemas.microsoft.com/office/drawing/2014/main" id="{DAAE40B6-2C42-C740-9565-6F4D833B64EF}"/>
              </a:ext>
            </a:extLst>
          </p:cNvPr>
          <p:cNvSpPr>
            <a:spLocks noGrp="1"/>
          </p:cNvSpPr>
          <p:nvPr>
            <p:ph type="title"/>
          </p:nvPr>
        </p:nvSpPr>
        <p:spPr>
          <a:xfrm>
            <a:off x="758911" y="263769"/>
            <a:ext cx="10674178" cy="1325563"/>
          </a:xfrm>
        </p:spPr>
        <p:txBody>
          <a:bodyPr/>
          <a:lstStyle/>
          <a:p>
            <a:pPr algn="ctr"/>
            <a:r>
              <a:rPr lang="en-GB" b="1" dirty="0">
                <a:solidFill>
                  <a:schemeClr val="accent1"/>
                </a:solidFill>
                <a:latin typeface="+mn-lt"/>
              </a:rPr>
              <a:t>Bonus content: No equations, only a function</a:t>
            </a:r>
            <a:endParaRPr lang="en-GB" dirty="0">
              <a:latin typeface="+mn-lt"/>
            </a:endParaRPr>
          </a:p>
        </p:txBody>
      </p:sp>
      <p:sp>
        <p:nvSpPr>
          <p:cNvPr id="4" name="Content Placeholder 3">
            <a:extLst>
              <a:ext uri="{FF2B5EF4-FFF2-40B4-BE49-F238E27FC236}">
                <a16:creationId xmlns:a16="http://schemas.microsoft.com/office/drawing/2014/main" id="{461C9BF0-13F3-9144-93A1-AA6D218E75F0}"/>
              </a:ext>
            </a:extLst>
          </p:cNvPr>
          <p:cNvSpPr>
            <a:spLocks noGrp="1"/>
          </p:cNvSpPr>
          <p:nvPr>
            <p:ph idx="1"/>
          </p:nvPr>
        </p:nvSpPr>
        <p:spPr>
          <a:xfrm>
            <a:off x="758911" y="1813810"/>
            <a:ext cx="10674178" cy="4426351"/>
          </a:xfrm>
        </p:spPr>
        <p:txBody>
          <a:bodyPr>
            <a:noAutofit/>
          </a:bodyPr>
          <a:lstStyle/>
          <a:p>
            <a:r>
              <a:rPr lang="en-GB" dirty="0"/>
              <a:t>Sampling from a set: </a:t>
            </a:r>
            <a:r>
              <a:rPr lang="en-GB" dirty="0">
                <a:latin typeface="Consolas" panose="020B0609020204030204" pitchFamily="49" charset="0"/>
                <a:cs typeface="Consolas" panose="020B0609020204030204" pitchFamily="49" charset="0"/>
              </a:rPr>
              <a:t>sample()</a:t>
            </a:r>
          </a:p>
          <a:p>
            <a:pPr marL="457200" lvl="1" indent="0">
              <a:buNone/>
            </a:pPr>
            <a:r>
              <a:rPr lang="en-GB" sz="2500" dirty="0"/>
              <a:t>e.g. draw 10 samples from your dataset without replacement: </a:t>
            </a:r>
            <a:r>
              <a:rPr lang="en-GB" sz="2500" dirty="0">
                <a:latin typeface="Consolas" panose="020B0609020204030204" pitchFamily="49" charset="0"/>
                <a:cs typeface="Consolas" panose="020B0609020204030204" pitchFamily="49" charset="0"/>
              </a:rPr>
              <a:t>sample(dataset, 10, replace=FALSE)</a:t>
            </a:r>
          </a:p>
          <a:p>
            <a:endParaRPr lang="en-GB" dirty="0">
              <a:latin typeface="Consolas" panose="020B0609020204030204" pitchFamily="49" charset="0"/>
              <a:cs typeface="Consolas" panose="020B0609020204030204" pitchFamily="49" charset="0"/>
            </a:endParaRPr>
          </a:p>
          <a:p>
            <a:r>
              <a:rPr lang="en-GB" dirty="0">
                <a:cs typeface="Consolas" panose="020B0609020204030204" pitchFamily="49" charset="0"/>
              </a:rPr>
              <a:t>Can you explore this function yourself in R?</a:t>
            </a:r>
          </a:p>
          <a:p>
            <a:r>
              <a:rPr lang="en-GB" dirty="0">
                <a:cs typeface="Consolas" panose="020B0609020204030204" pitchFamily="49" charset="0"/>
              </a:rPr>
              <a:t>What do you think might be the most useful parameters?</a:t>
            </a:r>
            <a:endParaRPr lang="en-GB"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320395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a:extLst>
              <a:ext uri="{FF2B5EF4-FFF2-40B4-BE49-F238E27FC236}">
                <a16:creationId xmlns:a16="http://schemas.microsoft.com/office/drawing/2014/main" id="{DAAE40B6-2C42-C740-9565-6F4D833B64EF}"/>
              </a:ext>
            </a:extLst>
          </p:cNvPr>
          <p:cNvSpPr>
            <a:spLocks noGrp="1"/>
          </p:cNvSpPr>
          <p:nvPr>
            <p:ph type="title"/>
          </p:nvPr>
        </p:nvSpPr>
        <p:spPr>
          <a:xfrm>
            <a:off x="758911" y="0"/>
            <a:ext cx="10674178" cy="1325563"/>
          </a:xfrm>
        </p:spPr>
        <p:txBody>
          <a:bodyPr/>
          <a:lstStyle/>
          <a:p>
            <a:pPr algn="ctr"/>
            <a:r>
              <a:rPr lang="en-GB" b="1" dirty="0">
                <a:solidFill>
                  <a:schemeClr val="accent1"/>
                </a:solidFill>
                <a:latin typeface="+mn-lt"/>
                <a:cs typeface="Consolas" panose="020B0609020204030204" pitchFamily="49" charset="0"/>
              </a:rPr>
              <a:t>Drawing random numbers in R</a:t>
            </a:r>
            <a:endParaRPr lang="en-GB" dirty="0">
              <a:latin typeface="+mn-lt"/>
              <a:cs typeface="Consolas" panose="020B0609020204030204" pitchFamily="49" charset="0"/>
            </a:endParaRPr>
          </a:p>
        </p:txBody>
      </p:sp>
      <p:sp>
        <p:nvSpPr>
          <p:cNvPr id="4" name="Content Placeholder 3">
            <a:extLst>
              <a:ext uri="{FF2B5EF4-FFF2-40B4-BE49-F238E27FC236}">
                <a16:creationId xmlns:a16="http://schemas.microsoft.com/office/drawing/2014/main" id="{461C9BF0-13F3-9144-93A1-AA6D218E75F0}"/>
              </a:ext>
            </a:extLst>
          </p:cNvPr>
          <p:cNvSpPr>
            <a:spLocks noGrp="1"/>
          </p:cNvSpPr>
          <p:nvPr>
            <p:ph idx="1"/>
          </p:nvPr>
        </p:nvSpPr>
        <p:spPr>
          <a:xfrm>
            <a:off x="758911" y="1813810"/>
            <a:ext cx="10674178" cy="4426351"/>
          </a:xfrm>
        </p:spPr>
        <p:txBody>
          <a:bodyPr>
            <a:noAutofit/>
          </a:bodyPr>
          <a:lstStyle/>
          <a:p>
            <a:r>
              <a:rPr lang="en-GB" sz="2500" dirty="0"/>
              <a:t>Sampling from a set: </a:t>
            </a:r>
            <a:r>
              <a:rPr lang="en-GB" sz="2500" dirty="0">
                <a:latin typeface="Consolas" panose="020B0609020204030204" pitchFamily="49" charset="0"/>
                <a:cs typeface="Consolas" panose="020B0609020204030204" pitchFamily="49" charset="0"/>
              </a:rPr>
              <a:t>sample()</a:t>
            </a:r>
            <a:r>
              <a:rPr lang="en-GB" sz="2500" dirty="0"/>
              <a:t>, e.g. draw 10 samples from your dataset with replacement: </a:t>
            </a:r>
            <a:r>
              <a:rPr lang="en-GB" sz="2500" dirty="0">
                <a:latin typeface="Consolas" panose="020B0609020204030204" pitchFamily="49" charset="0"/>
                <a:cs typeface="Consolas" panose="020B0609020204030204" pitchFamily="49" charset="0"/>
              </a:rPr>
              <a:t>sample(dataset, 10, replace=FALSE)</a:t>
            </a:r>
          </a:p>
          <a:p>
            <a:pPr marL="0" indent="0">
              <a:buNone/>
            </a:pPr>
            <a:r>
              <a:rPr lang="en-GB" sz="2500" dirty="0"/>
              <a:t>If your dataset contains 50 data points, what is the maximal sample size for sampling without replacement? How about with replacement?</a:t>
            </a:r>
          </a:p>
        </p:txBody>
      </p:sp>
    </p:spTree>
    <p:extLst>
      <p:ext uri="{BB962C8B-B14F-4D97-AF65-F5344CB8AC3E}">
        <p14:creationId xmlns:p14="http://schemas.microsoft.com/office/powerpoint/2010/main" val="12277101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24835</TotalTime>
  <Words>1261</Words>
  <Application>Microsoft Macintosh PowerPoint</Application>
  <PresentationFormat>Widescreen</PresentationFormat>
  <Paragraphs>150</Paragraphs>
  <Slides>35</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Calibri Light</vt:lpstr>
      <vt:lpstr>Consolas</vt:lpstr>
      <vt:lpstr>Wingdings</vt:lpstr>
      <vt:lpstr>Office Theme</vt:lpstr>
      <vt:lpstr>Bootstrapping</vt:lpstr>
      <vt:lpstr>We’ve talked a lot about assumptions in ADS2…</vt:lpstr>
      <vt:lpstr>We talk a lot about assumptions in statistics generally…</vt:lpstr>
      <vt:lpstr>…but what if your data doesn't fit any of these?!</vt:lpstr>
      <vt:lpstr>Many biomedical datasets have a complex distribution</vt:lpstr>
      <vt:lpstr>Learning objectives</vt:lpstr>
      <vt:lpstr>Lecture outline</vt:lpstr>
      <vt:lpstr>Bonus content: No equations, only a function</vt:lpstr>
      <vt:lpstr>Drawing random numbers in R</vt:lpstr>
      <vt:lpstr>Drawing random numbers in R</vt:lpstr>
      <vt:lpstr>Drawing random numbers in R</vt:lpstr>
      <vt:lpstr>Lecture outline</vt:lpstr>
      <vt:lpstr>Bootstrapping</vt:lpstr>
      <vt:lpstr>Example: How do groups respond to a drug?</vt:lpstr>
      <vt:lpstr>Example: How do groups respond to a drug?</vt:lpstr>
      <vt:lpstr>Example: How do groups respond to a drug?</vt:lpstr>
      <vt:lpstr>Example: How do groups respond to a drug?</vt:lpstr>
      <vt:lpstr>Example: How do groups respond to a drug?</vt:lpstr>
      <vt:lpstr>Responses</vt:lpstr>
      <vt:lpstr>Responses</vt:lpstr>
      <vt:lpstr>Responses</vt:lpstr>
      <vt:lpstr>Responses</vt:lpstr>
      <vt:lpstr>Responses</vt:lpstr>
      <vt:lpstr>Results</vt:lpstr>
      <vt:lpstr>Lecture outline</vt:lpstr>
      <vt:lpstr>PowerPoint Presentation</vt:lpstr>
      <vt:lpstr>PowerPoint Presentation</vt:lpstr>
      <vt:lpstr>PowerPoint Presentation</vt:lpstr>
      <vt:lpstr>PowerPoint Presentation</vt:lpstr>
      <vt:lpstr>PowerPoint Presentation</vt:lpstr>
      <vt:lpstr>Lecture outline</vt:lpstr>
      <vt:lpstr>Does bootstrapping make you uncomfortable?</vt:lpstr>
      <vt:lpstr>Does bootstrapping make you uncomfortable?</vt:lpstr>
      <vt:lpstr>Learning objectives</vt:lpstr>
      <vt:lpstr>Bootstrapping 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 Young</dc:creator>
  <cp:lastModifiedBy>Rob Young</cp:lastModifiedBy>
  <cp:revision>314</cp:revision>
  <cp:lastPrinted>2020-03-11T15:03:12Z</cp:lastPrinted>
  <dcterms:created xsi:type="dcterms:W3CDTF">2019-09-24T13:15:33Z</dcterms:created>
  <dcterms:modified xsi:type="dcterms:W3CDTF">2024-05-12T07:17:34Z</dcterms:modified>
</cp:coreProperties>
</file>