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88" r:id="rId5"/>
    <p:sldId id="289" r:id="rId6"/>
    <p:sldId id="273" r:id="rId7"/>
    <p:sldId id="272" r:id="rId8"/>
    <p:sldId id="290" r:id="rId9"/>
    <p:sldId id="291" r:id="rId10"/>
    <p:sldId id="274" r:id="rId11"/>
    <p:sldId id="275" r:id="rId12"/>
    <p:sldId id="276" r:id="rId13"/>
    <p:sldId id="293" r:id="rId14"/>
    <p:sldId id="28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54C8F-6C15-F1EE-5EC6-F5A58FAABD75}" v="3" dt="2024-11-15T06:55:49.023"/>
    <p1510:client id="{0E729712-4DEB-B3F5-DB7F-D32F2AF6A1C2}" v="1" dt="2024-11-15T05:13:48.260"/>
    <p1510:client id="{B210C41A-0B19-4E4A-B231-93541800E951}" v="64" dt="2024-11-15T05:06:57.657"/>
    <p1510:client id="{EA88DA92-E6C4-46C8-C0A1-B89CBA1C0CCB}" v="11" dt="2024-11-15T05:13:31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/>
    <p:restoredTop sz="94648"/>
  </p:normalViewPr>
  <p:slideViewPr>
    <p:cSldViewPr snapToGrid="0">
      <p:cViewPr>
        <p:scale>
          <a:sx n="97" d="100"/>
          <a:sy n="97" d="100"/>
        </p:scale>
        <p:origin x="90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894FD-18C7-1E6E-40DD-9A3A67CE2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E0C9F-20A0-1BB6-8C9F-1D7B6D71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40F27-2921-FF47-2BAA-44D2432A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95FEB-7BB9-0AEA-2596-32288EBF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4B8A5E-BC5C-6125-39BF-EB2D7306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5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91FDF-CC38-EDE0-9760-744071D5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FAB17B-C79D-A9B2-A686-9B09A1B5B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57D5B-C0D6-53E9-3F61-C569ABD7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A789FC-5A39-9E95-48F9-CBBDE0F6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B5D25-84DA-9DA5-F26A-A08C67BE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D64C4F-83F0-A311-3997-07E94F280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B56386-68FC-0CB9-B104-47FF3C7C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3513E-1DBC-EE79-2C2D-A6433D1A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8F173-B7DA-F2DF-0FAB-AD545609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72C5D-FA69-E669-6079-D359DF5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E100E-078D-2398-3F36-1600EC77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8A7D8-D621-E24D-8813-77F9EE9D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CA1DE-3CD7-FB70-1A5C-1E109DA3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253C49-B84E-A982-5937-954F21B2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FD544-13CB-5AD6-E758-B64A5822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6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1A448-53C4-2C9E-D3BC-2EA6FF65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066841-1F48-C9AF-94FE-8F165D01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F440B-BA02-1B53-AE03-244DB077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255C4-D2E4-03DA-1D3D-98496D13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CFDF5-881F-4742-1076-54601670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4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2759F-B88F-D550-304F-4A39B099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ED4B2-AACE-FBB4-47D5-F63D1A7B2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4139A-7345-2C76-2695-5CD53BEE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E53768-CEE0-1262-910E-7031B8EF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6FDCBA-AD2C-8224-8F3D-AE31D100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DD57D-1B79-C2FF-6D79-A728E357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2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DD305-7E92-DBF5-20AA-32D499C6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DB07F-795E-B40A-3C14-943EA8CA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BA0E6-C613-6830-2560-851B60FA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2DAE9E-434E-C5CA-0973-1899CC1EA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71BBD7-3265-C25E-CC06-A4EBF6294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10D36F-3323-FC51-E56D-716DA0E7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5CE336-0038-9D4F-F746-67D7D15B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EF8FB4-BE6E-CC96-32FA-BDEC6096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90983-902F-93B6-1B52-6C279FB8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2C529E-544B-F345-0C5B-BEB7D341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7CAD1C-ABAC-0D3A-C1F2-3414D0FC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3F1DDF-F59D-4E2A-38DD-9439A5B3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7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E5FDF4-ED4A-E369-1D2C-314B2EB4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EAF155-CBC0-440B-2D06-8C1315AB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50A989-ABE3-8D69-5F29-F0EB2F5A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57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0DD1D-F103-2A03-9432-B27D7130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80E1A-389E-6351-2AAA-4E6A5F98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61398-CA93-8BCE-4477-81739E6F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14CF55-7EE7-04F6-B8A1-52A2C3B8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683ADF-7C44-0873-09B8-0E1A60C5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76C3C8-2CDA-1057-15CA-E8106A78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9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60A0-D007-C4BB-3C9B-AF3D12AE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DA68C2-B219-01DD-2080-B1F7E9DBB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3ED95-8C5C-E2C1-9B3C-4A1728E8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20DDF-1C44-6100-D2E3-E3CCE5E0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1CD9D-30E1-7F10-56CB-0B48E71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8FB145-805C-1308-3E5D-3DAAC32D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DEB6F-ECAC-24E2-D7DF-929470E6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BA49BC-53ED-2585-9B6D-B35800C4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01831-92F9-66EA-2CA6-C7B76285C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D8D02-4679-CE42-B7D0-DEC17079BE94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52D21-B55E-297A-7696-422446637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65F0D-1D34-4CDE-DAD0-57B2C5E37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6218F-DC04-4E4D-84B6-ADD825E47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829E0-4FEE-CC4A-FB04-D1BCFC66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4" y="1136876"/>
            <a:ext cx="10464800" cy="76063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II </a:t>
            </a:r>
            <a:r>
              <a:rPr lang="ru-RU" sz="4400" dirty="0"/>
              <a:t>Всероссийский квантовый хакатон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1AF0E0-0182-987F-B523-9DDB8BECE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14" y="2078037"/>
            <a:ext cx="9144000" cy="2537506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Команда «Квинженьшень»</a:t>
            </a:r>
          </a:p>
          <a:p>
            <a:pPr algn="l"/>
            <a:r>
              <a:rPr lang="ru-RU" dirty="0"/>
              <a:t>Шабанова М.Р., Шувалов Г.В., Морев И.В., </a:t>
            </a:r>
          </a:p>
          <a:p>
            <a:pPr algn="l"/>
            <a:r>
              <a:rPr lang="ru-RU" dirty="0"/>
              <a:t>Детковский А.Д., Зинченко А.Д.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03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0BC4B-B91F-9D41-2A70-CE6647C72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03CCA-468B-C535-B713-728BF489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Задача №3: Семантический анализ отзывов о продукте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4CCCF-16F7-97D5-F67E-86B3C003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задача подразделяется на две подзадачи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Создание числовых векторов</a:t>
            </a:r>
          </a:p>
          <a:p>
            <a:pPr marL="514350" indent="-514350">
              <a:buAutoNum type="arabicParenR"/>
            </a:pPr>
            <a:r>
              <a:rPr lang="ru-RU" dirty="0"/>
              <a:t>Обучение нейросети на основании численных векторов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29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DFCF0-2EDD-0AF2-D231-3D0105ADC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0785F-51B4-D775-5FFA-77A68F08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Выбор способа векторизации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8D58-0743-C4D5-CB48-1C4989DA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Мешок слов</a:t>
            </a:r>
          </a:p>
          <a:p>
            <a:r>
              <a:rPr lang="en-US" dirty="0"/>
              <a:t>TF-IDF</a:t>
            </a:r>
          </a:p>
          <a:p>
            <a:r>
              <a:rPr lang="en-US" dirty="0"/>
              <a:t>Word2Vec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 результатом проделанной работы представлялось несколько вариантов работ</a:t>
            </a:r>
            <a:r>
              <a:rPr lang="en-US" dirty="0"/>
              <a:t>,</a:t>
            </a:r>
            <a:r>
              <a:rPr lang="ru-RU" dirty="0"/>
              <a:t> где использовались 2 и 3 способы векторизации слов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6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30D04-8A2C-32DB-3386-E6C310ED8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D894B-19D0-BAF3-E026-DA4145BA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TF-IDF vs Word2Vec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ABB58-7CF1-C05A-58FA-225C79A2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</a:t>
            </a:r>
            <a:r>
              <a:rPr lang="ru-RU" dirty="0"/>
              <a:t>– алгоритм без машинного обучения</a:t>
            </a:r>
            <a:r>
              <a:rPr lang="en-US" dirty="0"/>
              <a:t>,</a:t>
            </a:r>
            <a:r>
              <a:rPr lang="ru-RU" dirty="0"/>
              <a:t> который учитывает различное влияние повторения слова в предложении и повторения слова в выборке предложений. Не умеет работать с контекстом.</a:t>
            </a:r>
          </a:p>
          <a:p>
            <a:r>
              <a:rPr lang="en-US" dirty="0"/>
              <a:t>Word2Vec – </a:t>
            </a:r>
            <a:r>
              <a:rPr lang="ru-RU" dirty="0"/>
              <a:t>нейросетевой алгоритм, учитывает контекст, работает по принципу того, что пытается определить скалярное произведение между различными словами.</a:t>
            </a:r>
          </a:p>
        </p:txBody>
      </p:sp>
    </p:spTree>
    <p:extLst>
      <p:ext uri="{BB962C8B-B14F-4D97-AF65-F5344CB8AC3E}">
        <p14:creationId xmlns:p14="http://schemas.microsoft.com/office/powerpoint/2010/main" val="133720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8E2C1-2DA1-3E13-0F01-3BB0FEF6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DC3E8-590C-94D7-DF25-86FB497F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Реализации третьей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7A320-86F8-835E-D10F-948180DC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Подготовлена реализация алгоритма на </a:t>
            </a:r>
            <a:r>
              <a:rPr lang="en-US" b="1" dirty="0" err="1"/>
              <a:t>qiskit</a:t>
            </a:r>
            <a:r>
              <a:rPr lang="en-US" dirty="0"/>
              <a:t>-e</a:t>
            </a:r>
            <a:r>
              <a:rPr lang="ru-RU" dirty="0"/>
              <a:t>, с использованием векторизации слов </a:t>
            </a:r>
            <a:r>
              <a:rPr lang="en-US" dirty="0"/>
              <a:t>TF-IDF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Также разрабатывалась реализация на </a:t>
            </a:r>
            <a:r>
              <a:rPr lang="en-US" b="1" dirty="0" err="1"/>
              <a:t>cirq</a:t>
            </a:r>
            <a:r>
              <a:rPr lang="ru-RU" dirty="0"/>
              <a:t> с использованием </a:t>
            </a:r>
            <a:r>
              <a:rPr lang="en-US" dirty="0"/>
              <a:t>Word2Vec,</a:t>
            </a:r>
            <a:r>
              <a:rPr lang="ru-RU" dirty="0"/>
              <a:t> которая до конца не закончена.</a:t>
            </a:r>
          </a:p>
          <a:p>
            <a:pPr marL="0" indent="0">
              <a:buNone/>
            </a:pPr>
            <a:r>
              <a:rPr lang="ru-RU" dirty="0"/>
              <a:t>В обоих реализациях использовалась техника добавления промежуточного </a:t>
            </a:r>
            <a:r>
              <a:rPr lang="en-US" dirty="0"/>
              <a:t>VQC</a:t>
            </a:r>
            <a:r>
              <a:rPr lang="ru-RU" dirty="0"/>
              <a:t>-слоя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Word2Vec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lang="ru-RU" dirty="0">
              <a:solidFill>
                <a:prstClr val="black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5446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5A012-F9D4-016D-6A2D-45CECABB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ACEE4-9032-2A99-3140-04223862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Сходимость третьей задачи к минимуму</a:t>
            </a:r>
            <a:r>
              <a:rPr lang="en-US" sz="3600" dirty="0"/>
              <a:t>, </a:t>
            </a:r>
            <a:r>
              <a:rPr lang="ru-RU" sz="3600" dirty="0"/>
              <a:t>матрица численного вектора всех комментариев</a:t>
            </a:r>
          </a:p>
        </p:txBody>
      </p:sp>
      <p:pic>
        <p:nvPicPr>
          <p:cNvPr id="5" name="Объект 4" descr="Изображение выглядит как снимок экрана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5BD447B-E054-9152-6EDD-4B39A5898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183" y="2289451"/>
            <a:ext cx="4209591" cy="3157193"/>
          </a:xfrm>
        </p:spPr>
      </p:pic>
      <p:pic>
        <p:nvPicPr>
          <p:cNvPr id="3" name="Рисунок 2" descr="Изображение выглядит как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0CF26FB0-412B-1CAC-0C8D-575D9CBA42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613" t="27157" r="3538" b="21635"/>
          <a:stretch/>
        </p:blipFill>
        <p:spPr>
          <a:xfrm>
            <a:off x="4935999" y="3084136"/>
            <a:ext cx="6415015" cy="19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464A7-B234-971C-78C2-6B73D56B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Задача №1: Формирование инвестиционного портфеля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95D81-D1F6-D6C4-6B72-7AAAD3D3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Максимизируем прибыль при конкретном значении риска 0.2;</a:t>
            </a:r>
          </a:p>
          <a:p>
            <a:r>
              <a:rPr lang="ru-RU" sz="3200" dirty="0"/>
              <a:t>Была составлена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матрица разности значения стоимости акции за этот и предыдущий день;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36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DB13E-3202-27F1-FAD7-77D49781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CC4F44-24DF-FE5B-DB08-AE52F458C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u-RU" sz="28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сумма всех долей равна 100% вкладываемых средств</a:t>
                </a:r>
                <a:endParaRPr lang="ru-RU" sz="2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ru-RU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0,04</m:t>
                    </m:r>
                  </m:oMath>
                </a14:m>
                <a:r>
                  <a:rPr lang="ru-RU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квадратичная сумма рисков на доли в этой акции должны быть меньше или равны.</a:t>
                </a:r>
                <a:endParaRPr lang="ru-RU" sz="2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800" dirty="0"/>
                  <a:t>Проверка необходимости использования квантового отжига: если </a:t>
                </a:r>
                <a:r>
                  <a:rPr lang="ru-RU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квадратичная сумма рисков на доли в этой акции строго меньше.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CC4F44-24DF-FE5B-DB08-AE52F458C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25" t="-16570" r="-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16EEB-0CF0-64D0-222C-35FB27F2B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7CED-4D23-297B-A37A-9A971CA2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QUBO</a:t>
            </a:r>
            <a:endParaRPr lang="ru-RU" sz="36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803B40D-462B-E2DD-7714-52FF2286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6991"/>
            <a:ext cx="10515600" cy="1339972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9E6DB9-682B-DB0D-32E9-D69010A8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4727"/>
            <a:ext cx="10515600" cy="3382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EFC43-23E3-E0EF-4423-07A17D790232}"/>
              </a:ext>
            </a:extLst>
          </p:cNvPr>
          <p:cNvSpPr txBox="1"/>
          <p:nvPr/>
        </p:nvSpPr>
        <p:spPr>
          <a:xfrm>
            <a:off x="838200" y="4836991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Далее – подбор коэффициента р</a:t>
            </a:r>
          </a:p>
        </p:txBody>
      </p:sp>
    </p:spTree>
    <p:extLst>
      <p:ext uri="{BB962C8B-B14F-4D97-AF65-F5344CB8AC3E}">
        <p14:creationId xmlns:p14="http://schemas.microsoft.com/office/powerpoint/2010/main" val="220939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01D23-95DC-B08C-62E2-D1DE0EB0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B28E9D-6526-E626-FD4E-48078AB0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Асимптотически решения расходятся.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Потенциально размерность можно увеличивать до бесконечности.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одних и тех же данных система стабильно расходится к разным решениям и подтверждает наши теоретические предположения.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43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B994D-5E40-B1F9-F68E-862360F71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FB13C-7DF3-085A-15F5-923624C0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упрощения решения задачи: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B93D6-BC3B-A5D0-559A-D7EE17C1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en-US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меньше 0, то мы не рассматриваем их для приобретения.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Если у акции с максимальной прибыльность уровень риска меньше 0,2, то мы вкладываем все средства в неё.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86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0A66B-187C-7C35-B852-79F21FADE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666B4-877C-18F4-319D-C311C03C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Задача №2: Оптимизация туристических маршрутов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DCCE0-7CAB-658E-1FE1-41051FA9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Возможные алгоритмы:</a:t>
            </a:r>
          </a:p>
          <a:p>
            <a:pPr marL="514350" indent="-514350">
              <a:buAutoNum type="arabicPeriod"/>
            </a:pPr>
            <a:r>
              <a:rPr lang="ru-RU" sz="3200" dirty="0"/>
              <a:t>Жадный алгоритм</a:t>
            </a:r>
          </a:p>
          <a:p>
            <a:pPr marL="514350" indent="-514350">
              <a:buAutoNum type="arabicPeriod"/>
            </a:pPr>
            <a:r>
              <a:rPr lang="ru-RU" sz="3200" dirty="0"/>
              <a:t>Алгоритмы муравьиной колонии</a:t>
            </a:r>
          </a:p>
          <a:p>
            <a:pPr marL="514350" indent="-514350">
              <a:buAutoNum type="arabicPeriod"/>
            </a:pPr>
            <a:r>
              <a:rPr lang="ru-RU" sz="3200" dirty="0"/>
              <a:t>Квантовый отжиг</a:t>
            </a:r>
          </a:p>
          <a:p>
            <a:endParaRPr lang="ru-RU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35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7EDD2-6E7A-D37B-51E3-8B26A990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F4AFE-A86F-E705-0FD2-68279996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A7AD8-4E35-7ED7-F33C-5354B0F9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векторов параметров</a:t>
            </a:r>
          </a:p>
          <a:p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QUBO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матрицы</a:t>
            </a:r>
          </a:p>
          <a:p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Запись квадратичной формы для ее минимизации </a:t>
            </a:r>
          </a:p>
        </p:txBody>
      </p:sp>
    </p:spTree>
    <p:extLst>
      <p:ext uri="{BB962C8B-B14F-4D97-AF65-F5344CB8AC3E}">
        <p14:creationId xmlns:p14="http://schemas.microsoft.com/office/powerpoint/2010/main" val="408698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7E4EA-C00E-0305-C275-5DE659B7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B04A1-BA0C-7E5D-891C-F063176D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9254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Векторы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3B791-46B5-A149-8982-C2350B55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Компоненты векторов х(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a, v, s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–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номер машины, 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такт, на котором посещается достопримечательность, 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номер достопримечательности </a:t>
            </a:r>
          </a:p>
          <a:p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Гамильтониан такой задачи:</a:t>
            </a:r>
          </a:p>
        </p:txBody>
      </p:sp>
      <p:pic>
        <p:nvPicPr>
          <p:cNvPr id="5" name="Рисунок 4" descr="Изображение выглядит как текст, Шрифт, белый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9D6C0B-E42F-032C-07A9-9AF74D5B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0187"/>
            <a:ext cx="8427484" cy="13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5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408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II Всероссийский квантовый хакатон</vt:lpstr>
      <vt:lpstr>Задача №1: Формирование инвестиционного портфеля</vt:lpstr>
      <vt:lpstr>Презентация PowerPoint</vt:lpstr>
      <vt:lpstr>QUBO</vt:lpstr>
      <vt:lpstr>Презентация PowerPoint</vt:lpstr>
      <vt:lpstr>Методы упрощения решения задачи:</vt:lpstr>
      <vt:lpstr>Задача №2: Оптимизация туристических маршрутов</vt:lpstr>
      <vt:lpstr>Алгоритм</vt:lpstr>
      <vt:lpstr>Векторы параметров</vt:lpstr>
      <vt:lpstr>Задача №3: Семантический анализ отзывов о продукте</vt:lpstr>
      <vt:lpstr>Выбор способа векторизации слов</vt:lpstr>
      <vt:lpstr>TF-IDF vs Word2Vec</vt:lpstr>
      <vt:lpstr>Реализации третьей задачи</vt:lpstr>
      <vt:lpstr>Сходимость третьей задачи к минимуму, матрица численного вектора всех комментариев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Мира Шабанова</dc:creator>
  <cp:lastModifiedBy>Мира Шабанова</cp:lastModifiedBy>
  <cp:revision>3</cp:revision>
  <dcterms:created xsi:type="dcterms:W3CDTF">2024-11-14T19:21:02Z</dcterms:created>
  <dcterms:modified xsi:type="dcterms:W3CDTF">2024-11-15T07:27:24Z</dcterms:modified>
</cp:coreProperties>
</file>