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74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168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842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284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6507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94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5672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264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74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210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68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24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57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001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923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05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46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80199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20875"/>
            <a:ext cx="9601196" cy="1303867"/>
          </a:xfrm>
        </p:spPr>
        <p:txBody>
          <a:bodyPr>
            <a:normAutofit/>
          </a:bodyPr>
          <a:lstStyle/>
          <a:p>
            <a:r>
              <a:rPr lang="en-PH" sz="5400" dirty="0" smtClean="0">
                <a:latin typeface="Arial Black" panose="020B0A04020102020204" pitchFamily="34" charset="0"/>
              </a:rPr>
              <a:t>Before the </a:t>
            </a:r>
            <a:r>
              <a:rPr lang="en-PH" sz="5400" dirty="0">
                <a:latin typeface="Arial Black" panose="020B0A04020102020204" pitchFamily="34" charset="0"/>
              </a:rPr>
              <a:t>C</a:t>
            </a:r>
            <a:r>
              <a:rPr lang="en-PH" sz="5400" dirty="0" smtClean="0">
                <a:latin typeface="Arial Black" panose="020B0A04020102020204" pitchFamily="34" charset="0"/>
              </a:rPr>
              <a:t>onquest</a:t>
            </a:r>
            <a:endParaRPr lang="en-PH" sz="5400" dirty="0">
              <a:latin typeface="Arial Black" panose="020B0A04020102020204" pitchFamily="34" charset="0"/>
            </a:endParaRPr>
          </a:p>
        </p:txBody>
      </p:sp>
      <p:sp>
        <p:nvSpPr>
          <p:cNvPr id="3" name="Content Placeholder 2"/>
          <p:cNvSpPr>
            <a:spLocks noGrp="1"/>
          </p:cNvSpPr>
          <p:nvPr>
            <p:ph idx="1"/>
          </p:nvPr>
        </p:nvSpPr>
        <p:spPr>
          <a:xfrm>
            <a:off x="1295401" y="2024742"/>
            <a:ext cx="9601196" cy="3948371"/>
          </a:xfrm>
        </p:spPr>
        <p:txBody>
          <a:bodyPr>
            <a:noAutofit/>
          </a:bodyPr>
          <a:lstStyle/>
          <a:p>
            <a:r>
              <a:rPr lang="en-PH" sz="2800" dirty="0" smtClean="0"/>
              <a:t>The tradition of Philippine history writing, which the Spanish chroniclers originated and which American and Filipino writers followed later.</a:t>
            </a:r>
          </a:p>
          <a:p>
            <a:endParaRPr lang="en-PH" sz="2800" dirty="0" smtClean="0"/>
          </a:p>
          <a:p>
            <a:r>
              <a:rPr lang="en-PH" sz="2800" dirty="0" smtClean="0"/>
              <a:t>Peopling of the Philippines-up to the early 1920s, it had been assumed that the Philippines was a part of mainland china. It was theorized that during the Pleistocene or ice age, the waters surrounding what is now the Philippines fell 156 feet below the present levels.</a:t>
            </a:r>
            <a:endParaRPr lang="en-PH" sz="2800" dirty="0"/>
          </a:p>
        </p:txBody>
      </p:sp>
    </p:spTree>
    <p:extLst>
      <p:ext uri="{BB962C8B-B14F-4D97-AF65-F5344CB8AC3E}">
        <p14:creationId xmlns:p14="http://schemas.microsoft.com/office/powerpoint/2010/main" val="125804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69" y="613955"/>
            <a:ext cx="10620103" cy="5603965"/>
          </a:xfrm>
        </p:spPr>
        <p:txBody>
          <a:bodyPr>
            <a:normAutofit lnSpcReduction="10000"/>
          </a:bodyPr>
          <a:lstStyle/>
          <a:p>
            <a:pPr algn="just"/>
            <a:r>
              <a:rPr lang="en-PH" dirty="0" smtClean="0"/>
              <a:t>VIII.  Slavery for a </a:t>
            </a:r>
            <a:r>
              <a:rPr lang="en-PH" dirty="0" err="1" smtClean="0"/>
              <a:t>daom</a:t>
            </a:r>
            <a:r>
              <a:rPr lang="en-PH" dirty="0" smtClean="0"/>
              <a:t> [certain period of time] [shall be suffered]: by those who steal away the women of the headmen; by him who keeps ill-tempered dogs that bite the headmen; by him who burns the fields of another.</a:t>
            </a:r>
          </a:p>
          <a:p>
            <a:pPr algn="just"/>
            <a:r>
              <a:rPr lang="en-PH" dirty="0" smtClean="0"/>
              <a:t>IX.  It shall be an obligation: let every mother teach matters pertaining to lust secretly to her daughters, and prepare them  for  womanhood; let not men be cruel nor punish their women when they catch them in the act of adultery.</a:t>
            </a:r>
          </a:p>
          <a:p>
            <a:pPr algn="just"/>
            <a:r>
              <a:rPr lang="en-PH" dirty="0" smtClean="0"/>
              <a:t>Whoever shall disobey shall be killed [by being cut] to pieces and thrown to the </a:t>
            </a:r>
            <a:r>
              <a:rPr lang="en-PH" dirty="0" err="1" smtClean="0"/>
              <a:t>caymans</a:t>
            </a:r>
            <a:r>
              <a:rPr lang="en-PH" dirty="0" smtClean="0"/>
              <a:t>.</a:t>
            </a:r>
          </a:p>
          <a:p>
            <a:pPr algn="just"/>
            <a:r>
              <a:rPr lang="en-PH" dirty="0" smtClean="0"/>
              <a:t>X.  All those shall be beaten for two days, who: sing while traveling by night; kill the bird </a:t>
            </a:r>
            <a:r>
              <a:rPr lang="en-PH" dirty="0" err="1" smtClean="0"/>
              <a:t>Manaul</a:t>
            </a:r>
            <a:r>
              <a:rPr lang="en-PH" dirty="0" smtClean="0"/>
              <a:t> [bird resembling an eagle]: tear the documents belonging to the headmen..; or mock the dead.</a:t>
            </a:r>
          </a:p>
          <a:p>
            <a:pPr algn="just"/>
            <a:r>
              <a:rPr lang="en-PH" dirty="0" smtClean="0"/>
              <a:t>XI. They shall be burned: those who by their strength or cunning have mocked at and escaped punishment; or who have killed young boys; or try away the women of </a:t>
            </a:r>
            <a:r>
              <a:rPr lang="en-PH" dirty="0" err="1" smtClean="0"/>
              <a:t>agorangs</a:t>
            </a:r>
            <a:r>
              <a:rPr lang="en-PH" dirty="0" smtClean="0"/>
              <a:t> (old men).</a:t>
            </a:r>
          </a:p>
          <a:p>
            <a:pPr algn="just"/>
            <a:endParaRPr lang="en-PH" dirty="0"/>
          </a:p>
          <a:p>
            <a:pPr algn="just"/>
            <a:endParaRPr lang="en-PH" dirty="0" smtClean="0"/>
          </a:p>
          <a:p>
            <a:pPr algn="just"/>
            <a:endParaRPr lang="en-PH" dirty="0"/>
          </a:p>
          <a:p>
            <a:pPr algn="just"/>
            <a:endParaRPr lang="en-PH" dirty="0" smtClean="0"/>
          </a:p>
          <a:p>
            <a:pPr algn="just"/>
            <a:endParaRPr lang="en-PH" dirty="0"/>
          </a:p>
          <a:p>
            <a:pPr algn="just"/>
            <a:endParaRPr lang="en-PH" dirty="0" smtClean="0"/>
          </a:p>
          <a:p>
            <a:pPr algn="just"/>
            <a:endParaRPr lang="en-PH" dirty="0"/>
          </a:p>
          <a:p>
            <a:pPr algn="just"/>
            <a:endParaRPr lang="en-PH" dirty="0" smtClean="0"/>
          </a:p>
          <a:p>
            <a:pPr algn="just"/>
            <a:endParaRPr lang="en-PH" dirty="0"/>
          </a:p>
          <a:p>
            <a:pPr algn="just"/>
            <a:endParaRPr lang="en-PH" dirty="0" smtClean="0"/>
          </a:p>
          <a:p>
            <a:pPr algn="just"/>
            <a:endParaRPr lang="en-PH" dirty="0"/>
          </a:p>
          <a:p>
            <a:pPr algn="just"/>
            <a:endParaRPr lang="en-PH" dirty="0" smtClean="0"/>
          </a:p>
          <a:p>
            <a:pPr algn="just"/>
            <a:endParaRPr lang="en-PH" dirty="0"/>
          </a:p>
          <a:p>
            <a:pPr marL="0" indent="0" algn="just">
              <a:buNone/>
            </a:pPr>
            <a:endParaRPr lang="en-PH" dirty="0"/>
          </a:p>
        </p:txBody>
      </p:sp>
    </p:spTree>
    <p:extLst>
      <p:ext uri="{BB962C8B-B14F-4D97-AF65-F5344CB8AC3E}">
        <p14:creationId xmlns:p14="http://schemas.microsoft.com/office/powerpoint/2010/main" val="408814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1" y="653143"/>
            <a:ext cx="10620103" cy="5486400"/>
          </a:xfrm>
        </p:spPr>
        <p:txBody>
          <a:bodyPr>
            <a:noAutofit/>
          </a:bodyPr>
          <a:lstStyle/>
          <a:p>
            <a:pPr algn="just"/>
            <a:r>
              <a:rPr lang="en-PH" sz="2800" dirty="0" smtClean="0"/>
              <a:t>XII. They shall be drowned: all those slaves who interfere with their superiors, or their owners or masters: all those who abuse themselves through their lust; those who destroy their </a:t>
            </a:r>
            <a:r>
              <a:rPr lang="en-PH" sz="2800" dirty="0" err="1" smtClean="0"/>
              <a:t>anitos</a:t>
            </a:r>
            <a:r>
              <a:rPr lang="en-PH" sz="2800" dirty="0" smtClean="0"/>
              <a:t> (idols) by breaking them or throwing them down.</a:t>
            </a:r>
          </a:p>
          <a:p>
            <a:pPr algn="just"/>
            <a:r>
              <a:rPr lang="en-PH" sz="2800" dirty="0" smtClean="0"/>
              <a:t>XIII. All those shall be exposed to the ants for half a day: who kill back cats during a new moon; or steal anything from the chiefs and </a:t>
            </a:r>
            <a:r>
              <a:rPr lang="en-PH" sz="2800" dirty="0" err="1" smtClean="0"/>
              <a:t>agorangs</a:t>
            </a:r>
            <a:r>
              <a:rPr lang="en-PH" sz="2800" dirty="0" smtClean="0"/>
              <a:t>, however small it be.</a:t>
            </a:r>
          </a:p>
          <a:p>
            <a:pPr algn="just"/>
            <a:r>
              <a:rPr lang="en-PH" sz="2800" dirty="0" smtClean="0"/>
              <a:t>XIV. Those shall be made slaves for life: who have beautiful daughters and deny them to the son of chiefs, and with bad faith hide them away.</a:t>
            </a:r>
          </a:p>
          <a:p>
            <a:pPr algn="just"/>
            <a:r>
              <a:rPr lang="en-PH" sz="2800" dirty="0" smtClean="0"/>
              <a:t>XV. Those shall be beaten: who eat the diseased flesh of the beasts whish they hold in respect, or the herbs which they consider good; who would try to kill the young of </a:t>
            </a:r>
            <a:r>
              <a:rPr lang="en-PH" sz="2800" dirty="0" err="1" smtClean="0"/>
              <a:t>Manaul</a:t>
            </a:r>
            <a:r>
              <a:rPr lang="en-PH" sz="2800" dirty="0" smtClean="0"/>
              <a:t>, or the white monkey.</a:t>
            </a:r>
          </a:p>
        </p:txBody>
      </p:sp>
    </p:spTree>
    <p:extLst>
      <p:ext uri="{BB962C8B-B14F-4D97-AF65-F5344CB8AC3E}">
        <p14:creationId xmlns:p14="http://schemas.microsoft.com/office/powerpoint/2010/main" val="242889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023" y="718457"/>
            <a:ext cx="10580914" cy="5434149"/>
          </a:xfrm>
        </p:spPr>
        <p:txBody>
          <a:bodyPr>
            <a:normAutofit fontScale="92500" lnSpcReduction="20000"/>
          </a:bodyPr>
          <a:lstStyle/>
          <a:p>
            <a:pPr algn="just"/>
            <a:r>
              <a:rPr lang="en-PH" sz="3200" dirty="0"/>
              <a:t>XVI. The fingers shall bet cut: of all those who break idols of wood and clay in their </a:t>
            </a:r>
            <a:r>
              <a:rPr lang="en-PH" sz="3200" dirty="0" err="1"/>
              <a:t>olongans</a:t>
            </a:r>
            <a:r>
              <a:rPr lang="en-PH" sz="3200" dirty="0"/>
              <a:t>(probably shrines) and temples; of those who destroy the daggers of the </a:t>
            </a:r>
            <a:r>
              <a:rPr lang="en-PH" sz="3200" dirty="0" err="1" smtClean="0"/>
              <a:t>katalonas</a:t>
            </a:r>
            <a:r>
              <a:rPr lang="en-PH" sz="3200" dirty="0" smtClean="0"/>
              <a:t> (priest of priestess) for killing pigs, or break the drinking jars [of the latter].</a:t>
            </a:r>
          </a:p>
          <a:p>
            <a:pPr algn="just"/>
            <a:r>
              <a:rPr lang="en-PH" sz="3200" dirty="0" smtClean="0"/>
              <a:t>XVII. Those shall be killed who profaned sites where idols are kept, and sites where are buried the scared things of their </a:t>
            </a:r>
            <a:r>
              <a:rPr lang="en-PH" sz="3200" dirty="0" err="1" smtClean="0"/>
              <a:t>diwatas</a:t>
            </a:r>
            <a:r>
              <a:rPr lang="en-PH" sz="3200" dirty="0" smtClean="0"/>
              <a:t> and headmen. He who perform his necessities in those places shall be burned.</a:t>
            </a:r>
          </a:p>
          <a:p>
            <a:pPr algn="just"/>
            <a:r>
              <a:rPr lang="en-PH" sz="3200" dirty="0" smtClean="0"/>
              <a:t>XVIII. Those who do not cause these rules to be obeyed: if they are headmen they shall be put to death by being stoned and crushed; and if they are </a:t>
            </a:r>
            <a:r>
              <a:rPr lang="en-PH" sz="3200" dirty="0" err="1" smtClean="0"/>
              <a:t>agorangs</a:t>
            </a:r>
            <a:r>
              <a:rPr lang="en-PH" sz="3200" dirty="0" smtClean="0"/>
              <a:t>, they shall be placed in rivers, to be eaten by sharks and </a:t>
            </a:r>
            <a:r>
              <a:rPr lang="en-PH" sz="3200" dirty="0" err="1" smtClean="0"/>
              <a:t>caymans</a:t>
            </a:r>
            <a:r>
              <a:rPr lang="en-PH" sz="3200" dirty="0" smtClean="0"/>
              <a:t>.</a:t>
            </a:r>
          </a:p>
          <a:p>
            <a:pPr algn="just"/>
            <a:endParaRPr lang="en-PH" dirty="0"/>
          </a:p>
          <a:p>
            <a:pPr algn="just"/>
            <a:endParaRPr lang="en-PH" dirty="0"/>
          </a:p>
        </p:txBody>
      </p:sp>
    </p:spTree>
    <p:extLst>
      <p:ext uri="{BB962C8B-B14F-4D97-AF65-F5344CB8AC3E}">
        <p14:creationId xmlns:p14="http://schemas.microsoft.com/office/powerpoint/2010/main" val="207318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692331"/>
            <a:ext cx="10515600" cy="5551715"/>
          </a:xfrm>
        </p:spPr>
        <p:txBody>
          <a:bodyPr>
            <a:normAutofit lnSpcReduction="10000"/>
          </a:bodyPr>
          <a:lstStyle/>
          <a:p>
            <a:pPr algn="just"/>
            <a:r>
              <a:rPr lang="en-PH" sz="2800" dirty="0" smtClean="0">
                <a:latin typeface="Arial Black" panose="020B0A04020102020204" pitchFamily="34" charset="0"/>
              </a:rPr>
              <a:t>Chinese Influence-</a:t>
            </a:r>
            <a:r>
              <a:rPr lang="en-PH" sz="2800" dirty="0" smtClean="0"/>
              <a:t>The long contacts of the Filipinos with the Chinese, beginning with the tenth century of the of the Christian era. Inevitably led to Chinese cultural penetration of the Philippines.</a:t>
            </a:r>
          </a:p>
          <a:p>
            <a:pPr algn="just"/>
            <a:r>
              <a:rPr lang="en-PH" sz="2800" dirty="0" smtClean="0"/>
              <a:t>From the Chinese, too, the ancient Filipinos learned the use of umbrellas, gongs, lead, porcelain, the manufacture of gunpowder, mining methods, and metallurgy.</a:t>
            </a:r>
          </a:p>
          <a:p>
            <a:pPr algn="just"/>
            <a:r>
              <a:rPr lang="en-PH" sz="2800" dirty="0" smtClean="0">
                <a:latin typeface="Arial Black" panose="020B0A04020102020204" pitchFamily="34" charset="0"/>
              </a:rPr>
              <a:t>Indian Influences-</a:t>
            </a:r>
            <a:r>
              <a:rPr lang="en-PH" sz="2800" dirty="0" smtClean="0"/>
              <a:t>The Indian influences on Filipino life are primarily reflected in the Philippine languages, particularly in Tagalog. </a:t>
            </a:r>
          </a:p>
          <a:p>
            <a:pPr algn="just"/>
            <a:r>
              <a:rPr lang="en-PH" sz="2800" dirty="0" smtClean="0"/>
              <a:t>Dr. Trinidad H. Pardo de </a:t>
            </a:r>
            <a:r>
              <a:rPr lang="en-PH" sz="2800" dirty="0" err="1" smtClean="0"/>
              <a:t>Tavera</a:t>
            </a:r>
            <a:r>
              <a:rPr lang="en-PH" sz="2800" dirty="0" smtClean="0"/>
              <a:t>, in his study of Sanskrit loan words in Tagalog, classifies these loan-words into “those which signify intellectual acts, moral conceptions, emotions, superstitions, names of deities, of planets, of numerals of high number, and the names of money.”</a:t>
            </a:r>
          </a:p>
          <a:p>
            <a:pPr algn="just"/>
            <a:endParaRPr lang="en-PH" dirty="0"/>
          </a:p>
        </p:txBody>
      </p:sp>
    </p:spTree>
    <p:extLst>
      <p:ext uri="{BB962C8B-B14F-4D97-AF65-F5344CB8AC3E}">
        <p14:creationId xmlns:p14="http://schemas.microsoft.com/office/powerpoint/2010/main" val="388829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8458"/>
            <a:ext cx="9601196" cy="1567542"/>
          </a:xfrm>
        </p:spPr>
        <p:txBody>
          <a:bodyPr>
            <a:normAutofit fontScale="90000"/>
          </a:bodyPr>
          <a:lstStyle/>
          <a:p>
            <a:r>
              <a:rPr lang="en-PH" dirty="0" smtClean="0">
                <a:latin typeface="Arial Black" panose="020B0A04020102020204" pitchFamily="34" charset="0"/>
              </a:rPr>
              <a:t>Summarizing his findings the Filipino Anthropologist, F. </a:t>
            </a:r>
            <a:r>
              <a:rPr lang="en-PH" dirty="0" err="1" smtClean="0">
                <a:latin typeface="Arial Black" panose="020B0A04020102020204" pitchFamily="34" charset="0"/>
              </a:rPr>
              <a:t>Landa</a:t>
            </a:r>
            <a:r>
              <a:rPr lang="en-PH" dirty="0" smtClean="0">
                <a:latin typeface="Arial Black" panose="020B0A04020102020204" pitchFamily="34" charset="0"/>
              </a:rPr>
              <a:t> </a:t>
            </a:r>
            <a:r>
              <a:rPr lang="en-PH" dirty="0" err="1" smtClean="0">
                <a:latin typeface="Arial Black" panose="020B0A04020102020204" pitchFamily="34" charset="0"/>
              </a:rPr>
              <a:t>Jocano</a:t>
            </a:r>
            <a:r>
              <a:rPr lang="en-PH" dirty="0" smtClean="0">
                <a:latin typeface="Arial Black" panose="020B0A04020102020204" pitchFamily="34" charset="0"/>
              </a:rPr>
              <a:t> of U.P</a:t>
            </a:r>
            <a:endParaRPr lang="en-PH" dirty="0">
              <a:latin typeface="Arial Black" panose="020B0A04020102020204" pitchFamily="34" charset="0"/>
            </a:endParaRPr>
          </a:p>
        </p:txBody>
      </p:sp>
      <p:sp>
        <p:nvSpPr>
          <p:cNvPr id="3" name="Content Placeholder 2"/>
          <p:cNvSpPr>
            <a:spLocks noGrp="1"/>
          </p:cNvSpPr>
          <p:nvPr>
            <p:ph idx="1"/>
          </p:nvPr>
        </p:nvSpPr>
        <p:spPr>
          <a:xfrm>
            <a:off x="1295400" y="2556931"/>
            <a:ext cx="9601197" cy="3582611"/>
          </a:xfrm>
        </p:spPr>
        <p:txBody>
          <a:bodyPr/>
          <a:lstStyle/>
          <a:p>
            <a:pPr algn="just"/>
            <a:r>
              <a:rPr lang="en-PH" dirty="0" smtClean="0"/>
              <a:t>1.The peoples of prehistoric Island Southeast Asia belonged to the same population. It grew out of the combination of human evolution which occurred in Island Southeast Asia about 1.9 million years ago,</a:t>
            </a:r>
          </a:p>
          <a:p>
            <a:pPr algn="just"/>
            <a:r>
              <a:rPr lang="en-PH" dirty="0" smtClean="0"/>
              <a:t>2.This core population shared a common cultural orientation that include both flake and core implements and their complex ceramic industries.</a:t>
            </a:r>
          </a:p>
          <a:p>
            <a:pPr algn="just"/>
            <a:r>
              <a:rPr lang="en-PH" dirty="0" smtClean="0"/>
              <a:t>3.The configuration of these shared elements into a common way of life is what we call the base culture.it emerged from similar responses people made to similar geographical conditions, climate, fauna, and flora.</a:t>
            </a:r>
          </a:p>
          <a:p>
            <a:pPr algn="just"/>
            <a:endParaRPr lang="en-PH" dirty="0" smtClean="0"/>
          </a:p>
          <a:p>
            <a:pPr algn="just"/>
            <a:endParaRPr lang="en-PH" dirty="0"/>
          </a:p>
        </p:txBody>
      </p:sp>
    </p:spTree>
    <p:extLst>
      <p:ext uri="{BB962C8B-B14F-4D97-AF65-F5344CB8AC3E}">
        <p14:creationId xmlns:p14="http://schemas.microsoft.com/office/powerpoint/2010/main" val="3585470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809897"/>
            <a:ext cx="10345783" cy="5065971"/>
          </a:xfrm>
        </p:spPr>
        <p:txBody>
          <a:bodyPr>
            <a:normAutofit fontScale="92500" lnSpcReduction="20000"/>
          </a:bodyPr>
          <a:lstStyle/>
          <a:p>
            <a:pPr algn="just"/>
            <a:r>
              <a:rPr lang="en-PH" sz="3500" dirty="0" smtClean="0">
                <a:latin typeface="Bell MT" panose="02020503060305020303" pitchFamily="18" charset="0"/>
              </a:rPr>
              <a:t>4.None of these ancient men could be categorized under any of the historical identified ethnic groups(i.e., Malays, Indonesians, Filipinos) today. The Western colonizers were the ones as they partitioned the region  into their respective colonies.</a:t>
            </a:r>
          </a:p>
          <a:p>
            <a:pPr algn="just"/>
            <a:r>
              <a:rPr lang="en-PH" sz="3500" dirty="0" smtClean="0">
                <a:latin typeface="Bell MT" panose="02020503060305020303" pitchFamily="18" charset="0"/>
              </a:rPr>
              <a:t>5.The explanation of the peopling of the Philippines through a series of waves of migration, as documented by folk history like the </a:t>
            </a:r>
            <a:r>
              <a:rPr lang="en-PH" sz="3500" dirty="0" err="1" smtClean="0">
                <a:latin typeface="Bell MT" panose="02020503060305020303" pitchFamily="18" charset="0"/>
              </a:rPr>
              <a:t>Maragtas</a:t>
            </a:r>
            <a:r>
              <a:rPr lang="en-PH" sz="3500" dirty="0" smtClean="0">
                <a:latin typeface="Bell MT" panose="02020503060305020303" pitchFamily="18" charset="0"/>
              </a:rPr>
              <a:t>, has to reconsidered. The undue credit given to the Malays as the original settlers of the region and dominant cultural transmitter must be corrected. </a:t>
            </a:r>
          </a:p>
          <a:p>
            <a:endParaRPr lang="en-PH" dirty="0" smtClean="0"/>
          </a:p>
          <a:p>
            <a:endParaRPr lang="en-PH" dirty="0"/>
          </a:p>
          <a:p>
            <a:pPr marL="0" indent="0">
              <a:buNone/>
            </a:pPr>
            <a:endParaRPr lang="en-PH" dirty="0"/>
          </a:p>
        </p:txBody>
      </p:sp>
    </p:spTree>
    <p:extLst>
      <p:ext uri="{BB962C8B-B14F-4D97-AF65-F5344CB8AC3E}">
        <p14:creationId xmlns:p14="http://schemas.microsoft.com/office/powerpoint/2010/main" val="359526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714" y="793446"/>
            <a:ext cx="10241279" cy="5084840"/>
          </a:xfrm>
        </p:spPr>
        <p:txBody>
          <a:bodyPr>
            <a:noAutofit/>
          </a:bodyPr>
          <a:lstStyle/>
          <a:p>
            <a:pPr algn="just"/>
            <a:r>
              <a:rPr lang="en-PH" sz="2800" dirty="0" smtClean="0">
                <a:latin typeface="Cooper Black" panose="0208090404030B020404" pitchFamily="18" charset="0"/>
              </a:rPr>
              <a:t>Introduction of Islam-</a:t>
            </a:r>
            <a:r>
              <a:rPr lang="en-PH" sz="2800" dirty="0" smtClean="0"/>
              <a:t>The spread of </a:t>
            </a:r>
            <a:r>
              <a:rPr lang="en-PH" sz="2800" dirty="0"/>
              <a:t>I</a:t>
            </a:r>
            <a:r>
              <a:rPr lang="en-PH" sz="2800" dirty="0" smtClean="0"/>
              <a:t>slam to old Malaysia was brought about by the activities of the Arab traders, missionaries, and teachers who introduced  their religious beliefs among Malays.</a:t>
            </a:r>
          </a:p>
          <a:p>
            <a:pPr algn="just"/>
            <a:r>
              <a:rPr lang="en-PH" sz="2800" dirty="0" smtClean="0">
                <a:latin typeface="Cooper Black" panose="0208090404030B020404" pitchFamily="18" charset="0"/>
              </a:rPr>
              <a:t>Relations with the Orang </a:t>
            </a:r>
            <a:r>
              <a:rPr lang="en-PH" sz="2800" dirty="0" err="1" smtClean="0">
                <a:latin typeface="Cooper Black" panose="0208090404030B020404" pitchFamily="18" charset="0"/>
              </a:rPr>
              <a:t>Dampuans</a:t>
            </a:r>
            <a:r>
              <a:rPr lang="en-PH" sz="2800" dirty="0" smtClean="0">
                <a:latin typeface="Cooper Black" panose="0208090404030B020404" pitchFamily="18" charset="0"/>
              </a:rPr>
              <a:t>-</a:t>
            </a:r>
            <a:r>
              <a:rPr lang="en-PH" sz="2800" dirty="0" smtClean="0"/>
              <a:t>Between 900 and 1200 A.D., another group of immigrants came to the Philippines from southern Annam. Known as Orang </a:t>
            </a:r>
            <a:r>
              <a:rPr lang="en-PH" sz="2800" dirty="0" err="1" smtClean="0"/>
              <a:t>Dampuans</a:t>
            </a:r>
            <a:r>
              <a:rPr lang="en-PH" sz="2800" dirty="0" smtClean="0"/>
              <a:t> or Men from </a:t>
            </a:r>
            <a:r>
              <a:rPr lang="en-PH" sz="2800" dirty="0" err="1" smtClean="0"/>
              <a:t>champa,the</a:t>
            </a:r>
            <a:r>
              <a:rPr lang="en-PH" sz="2800" dirty="0" smtClean="0"/>
              <a:t> orang </a:t>
            </a:r>
            <a:r>
              <a:rPr lang="en-PH" sz="2800" dirty="0" err="1" smtClean="0"/>
              <a:t>dampuans</a:t>
            </a:r>
            <a:r>
              <a:rPr lang="en-PH" sz="2800" dirty="0" smtClean="0"/>
              <a:t> were not politically minded and had no intention of dominating the people of </a:t>
            </a:r>
            <a:r>
              <a:rPr lang="en-PH" sz="2800" dirty="0"/>
              <a:t>S</a:t>
            </a:r>
            <a:r>
              <a:rPr lang="en-PH" sz="2800" dirty="0" smtClean="0"/>
              <a:t>ulu.</a:t>
            </a:r>
          </a:p>
          <a:p>
            <a:pPr algn="just"/>
            <a:r>
              <a:rPr lang="en-PH" sz="2800" dirty="0" smtClean="0">
                <a:latin typeface="Cooper Black" panose="0208090404030B020404" pitchFamily="18" charset="0"/>
              </a:rPr>
              <a:t>Relations with Banjarmasin-</a:t>
            </a:r>
            <a:r>
              <a:rPr lang="en-PH" sz="2800" dirty="0" smtClean="0"/>
              <a:t>The fame of </a:t>
            </a:r>
            <a:r>
              <a:rPr lang="en-PH" sz="2800" dirty="0"/>
              <a:t>S</a:t>
            </a:r>
            <a:r>
              <a:rPr lang="en-PH" sz="2800" dirty="0" smtClean="0"/>
              <a:t>ulu reached as far as northern </a:t>
            </a:r>
            <a:r>
              <a:rPr lang="en-PH" sz="2800" dirty="0"/>
              <a:t>B</a:t>
            </a:r>
            <a:r>
              <a:rPr lang="en-PH" sz="2800" dirty="0" smtClean="0"/>
              <a:t>orneo and soon Banjarmasin and Brunei, two of the important sub-states of the empire of Sri </a:t>
            </a:r>
            <a:r>
              <a:rPr lang="en-PH" sz="2800" dirty="0" err="1" smtClean="0"/>
              <a:t>Vijaya</a:t>
            </a:r>
            <a:r>
              <a:rPr lang="en-PH" sz="2800" dirty="0" smtClean="0"/>
              <a:t>, sent traders to </a:t>
            </a:r>
            <a:r>
              <a:rPr lang="en-PH" sz="2800" dirty="0"/>
              <a:t>S</a:t>
            </a:r>
            <a:r>
              <a:rPr lang="en-PH" sz="2800" dirty="0" smtClean="0"/>
              <a:t>ulu. The latter’s famous pearl beds drew the interest of the Banjarmasin merchants and adventurers.</a:t>
            </a:r>
            <a:endParaRPr lang="en-PH" sz="2800" dirty="0">
              <a:latin typeface="Cooper Black" panose="0208090404030B020404" pitchFamily="18" charset="0"/>
            </a:endParaRPr>
          </a:p>
        </p:txBody>
      </p:sp>
    </p:spTree>
    <p:extLst>
      <p:ext uri="{BB962C8B-B14F-4D97-AF65-F5344CB8AC3E}">
        <p14:creationId xmlns:p14="http://schemas.microsoft.com/office/powerpoint/2010/main" val="60360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1" y="783771"/>
            <a:ext cx="10580914" cy="5381898"/>
          </a:xfrm>
        </p:spPr>
        <p:txBody>
          <a:bodyPr>
            <a:noAutofit/>
          </a:bodyPr>
          <a:lstStyle/>
          <a:p>
            <a:pPr algn="just"/>
            <a:r>
              <a:rPr lang="en-PH" sz="2800" dirty="0" smtClean="0">
                <a:latin typeface="Cooper Black" panose="0208090404030B020404" pitchFamily="18" charset="0"/>
              </a:rPr>
              <a:t>Relations with China-</a:t>
            </a:r>
            <a:r>
              <a:rPr lang="en-PH" sz="2800" dirty="0" smtClean="0"/>
              <a:t>From scanty records that have come down to the present, Trade relations with the latter started in the 9</a:t>
            </a:r>
            <a:r>
              <a:rPr lang="en-PH" sz="2800" baseline="30000" dirty="0" smtClean="0"/>
              <a:t>th</a:t>
            </a:r>
            <a:r>
              <a:rPr lang="en-PH" sz="2800" dirty="0" smtClean="0"/>
              <a:t> century when some Arab traders who were barred from the Central China coast found an alternative route starting from Malacca and passing through Borneo, the Philippines, and Taiwan.</a:t>
            </a:r>
          </a:p>
          <a:p>
            <a:r>
              <a:rPr lang="en-PH" sz="2800" dirty="0" smtClean="0"/>
              <a:t>During the rule of the Sung Dynasty(960-1127) in china Chinese goods began to flow in a continuous stream into the Philippines.</a:t>
            </a:r>
          </a:p>
          <a:p>
            <a:pPr algn="just"/>
            <a:r>
              <a:rPr lang="en-PH" sz="2800" dirty="0" smtClean="0"/>
              <a:t>The middle of the 14</a:t>
            </a:r>
            <a:r>
              <a:rPr lang="en-PH" sz="2800" baseline="30000" dirty="0" smtClean="0"/>
              <a:t>th</a:t>
            </a:r>
            <a:r>
              <a:rPr lang="en-PH" sz="2800" dirty="0" smtClean="0"/>
              <a:t> century, however, other countries of </a:t>
            </a:r>
            <a:r>
              <a:rPr lang="en-PH" sz="2800" dirty="0"/>
              <a:t>A</a:t>
            </a:r>
            <a:r>
              <a:rPr lang="en-PH" sz="2800" dirty="0" smtClean="0"/>
              <a:t>sia had began to take an active interest in the Philippine trade. Cambodia and </a:t>
            </a:r>
            <a:r>
              <a:rPr lang="en-PH" sz="2800" dirty="0" err="1" smtClean="0"/>
              <a:t>Champa</a:t>
            </a:r>
            <a:r>
              <a:rPr lang="en-PH" sz="2800" dirty="0" smtClean="0"/>
              <a:t>, in Indo-China, trade their porcelain products for Philippines. A little later, Annam, Siam and Tonkin also began to trade with the Philippines.</a:t>
            </a:r>
            <a:endParaRPr lang="en-PH" sz="2800" dirty="0"/>
          </a:p>
        </p:txBody>
      </p:sp>
    </p:spTree>
    <p:extLst>
      <p:ext uri="{BB962C8B-B14F-4D97-AF65-F5344CB8AC3E}">
        <p14:creationId xmlns:p14="http://schemas.microsoft.com/office/powerpoint/2010/main" val="301978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274" y="862148"/>
            <a:ext cx="10476412" cy="5238205"/>
          </a:xfrm>
        </p:spPr>
        <p:txBody>
          <a:bodyPr>
            <a:noAutofit/>
          </a:bodyPr>
          <a:lstStyle/>
          <a:p>
            <a:pPr algn="just"/>
            <a:r>
              <a:rPr lang="en-PH" sz="2800" dirty="0" smtClean="0">
                <a:latin typeface="Cooper Black" panose="0208090404030B020404" pitchFamily="18" charset="0"/>
              </a:rPr>
              <a:t>The Ten Bornean </a:t>
            </a:r>
            <a:r>
              <a:rPr lang="en-PH" sz="2800" dirty="0" err="1" smtClean="0">
                <a:latin typeface="Cooper Black" panose="0208090404030B020404" pitchFamily="18" charset="0"/>
              </a:rPr>
              <a:t>Datus</a:t>
            </a:r>
            <a:r>
              <a:rPr lang="en-PH" sz="2800" dirty="0" smtClean="0">
                <a:latin typeface="Cooper Black" panose="0208090404030B020404" pitchFamily="18" charset="0"/>
              </a:rPr>
              <a:t>.-</a:t>
            </a:r>
            <a:r>
              <a:rPr lang="en-PH" sz="2800" dirty="0" smtClean="0"/>
              <a:t>The Malay settlement of </a:t>
            </a:r>
            <a:r>
              <a:rPr lang="en-PH" sz="2800" dirty="0"/>
              <a:t>P</a:t>
            </a:r>
            <a:r>
              <a:rPr lang="en-PH" sz="2800" dirty="0" smtClean="0"/>
              <a:t>anay in the </a:t>
            </a:r>
            <a:r>
              <a:rPr lang="en-PH" sz="2800" dirty="0" err="1" smtClean="0"/>
              <a:t>Visayas</a:t>
            </a:r>
            <a:r>
              <a:rPr lang="en-PH" sz="2800" dirty="0" smtClean="0"/>
              <a:t> is told in the </a:t>
            </a:r>
            <a:r>
              <a:rPr lang="en-PH" sz="2800" dirty="0" err="1" smtClean="0"/>
              <a:t>Maragtas</a:t>
            </a:r>
            <a:r>
              <a:rPr lang="en-PH" sz="2800" dirty="0" smtClean="0"/>
              <a:t>. Which is legendary or at least semi-historical. Borneo was seething with discontent. It appeared that Sultan </a:t>
            </a:r>
            <a:r>
              <a:rPr lang="en-PH" sz="2800" dirty="0" err="1" smtClean="0"/>
              <a:t>Makatunaw</a:t>
            </a:r>
            <a:r>
              <a:rPr lang="en-PH" sz="2800" dirty="0" smtClean="0"/>
              <a:t> was mistreating his subjects, so that ten of the chieftains(or </a:t>
            </a:r>
            <a:r>
              <a:rPr lang="en-PH" sz="2800" dirty="0" err="1" smtClean="0"/>
              <a:t>datus</a:t>
            </a:r>
            <a:r>
              <a:rPr lang="en-PH" sz="2800" dirty="0" smtClean="0"/>
              <a:t>) decided to leave for known parts in search of freedom. With their families, </a:t>
            </a:r>
            <a:r>
              <a:rPr lang="en-PH" sz="2800" dirty="0" err="1" smtClean="0"/>
              <a:t>Datus</a:t>
            </a:r>
            <a:r>
              <a:rPr lang="en-PH" sz="2800" dirty="0" smtClean="0"/>
              <a:t>  </a:t>
            </a:r>
            <a:r>
              <a:rPr lang="en-PH" sz="2800" dirty="0" err="1" smtClean="0"/>
              <a:t>Puti</a:t>
            </a:r>
            <a:r>
              <a:rPr lang="en-PH" sz="2800" dirty="0" smtClean="0"/>
              <a:t>, </a:t>
            </a:r>
            <a:r>
              <a:rPr lang="en-PH" sz="2800" dirty="0" err="1" smtClean="0"/>
              <a:t>Bangkaya</a:t>
            </a:r>
            <a:r>
              <a:rPr lang="en-PH" sz="2800" dirty="0" smtClean="0"/>
              <a:t>, </a:t>
            </a:r>
            <a:r>
              <a:rPr lang="en-PH" sz="2800" dirty="0" err="1" smtClean="0"/>
              <a:t>Dumalugdog</a:t>
            </a:r>
            <a:r>
              <a:rPr lang="en-PH" sz="2800" dirty="0" smtClean="0"/>
              <a:t>, </a:t>
            </a:r>
            <a:r>
              <a:rPr lang="en-PH" sz="2800" dirty="0" err="1" smtClean="0"/>
              <a:t>Sumakwel</a:t>
            </a:r>
            <a:r>
              <a:rPr lang="en-PH" sz="2800" dirty="0" smtClean="0"/>
              <a:t>, </a:t>
            </a:r>
            <a:r>
              <a:rPr lang="en-PH" sz="2800" dirty="0" err="1" smtClean="0"/>
              <a:t>Lubay</a:t>
            </a:r>
            <a:r>
              <a:rPr lang="en-PH" sz="2800" dirty="0" smtClean="0"/>
              <a:t>, </a:t>
            </a:r>
            <a:r>
              <a:rPr lang="en-PH" sz="2800" dirty="0" err="1" smtClean="0"/>
              <a:t>Paiburong</a:t>
            </a:r>
            <a:r>
              <a:rPr lang="en-PH" sz="2800" dirty="0" smtClean="0"/>
              <a:t>, </a:t>
            </a:r>
            <a:r>
              <a:rPr lang="en-PH" sz="2800" dirty="0" err="1" smtClean="0"/>
              <a:t>Dumangsil</a:t>
            </a:r>
            <a:r>
              <a:rPr lang="en-PH" sz="2800" dirty="0" smtClean="0"/>
              <a:t>, </a:t>
            </a:r>
            <a:r>
              <a:rPr lang="en-PH" sz="2800" dirty="0" err="1" smtClean="0"/>
              <a:t>Balensusa</a:t>
            </a:r>
            <a:r>
              <a:rPr lang="en-PH" sz="2800" dirty="0" smtClean="0"/>
              <a:t>, </a:t>
            </a:r>
            <a:r>
              <a:rPr lang="en-PH" sz="2800" dirty="0" err="1" smtClean="0"/>
              <a:t>Paduhinog</a:t>
            </a:r>
            <a:r>
              <a:rPr lang="en-PH" sz="2800" dirty="0" smtClean="0"/>
              <a:t>, and </a:t>
            </a:r>
            <a:r>
              <a:rPr lang="en-PH" sz="2800" dirty="0" err="1" smtClean="0"/>
              <a:t>Dumangsol</a:t>
            </a:r>
            <a:r>
              <a:rPr lang="en-PH" sz="2800" dirty="0" smtClean="0"/>
              <a:t> secretly sailed in their </a:t>
            </a:r>
            <a:r>
              <a:rPr lang="en-PH" sz="2800" dirty="0" err="1" smtClean="0"/>
              <a:t>balangays</a:t>
            </a:r>
            <a:r>
              <a:rPr lang="en-PH" sz="2800" dirty="0" smtClean="0"/>
              <a:t> without any definite destination.</a:t>
            </a:r>
          </a:p>
          <a:p>
            <a:pPr algn="just"/>
            <a:r>
              <a:rPr lang="en-PH" sz="2800" dirty="0" smtClean="0">
                <a:latin typeface="Cooper Black" panose="0208090404030B020404" pitchFamily="18" charset="0"/>
              </a:rPr>
              <a:t>The Alleged Code of </a:t>
            </a:r>
            <a:r>
              <a:rPr lang="en-PH" sz="2800" dirty="0" err="1" smtClean="0">
                <a:latin typeface="Cooper Black" panose="0208090404030B020404" pitchFamily="18" charset="0"/>
              </a:rPr>
              <a:t>Kalantiyaw</a:t>
            </a:r>
            <a:r>
              <a:rPr lang="en-PH" sz="2800" dirty="0" smtClean="0">
                <a:latin typeface="Cooper Black" panose="0208090404030B020404" pitchFamily="18" charset="0"/>
              </a:rPr>
              <a:t>-</a:t>
            </a:r>
            <a:r>
              <a:rPr lang="en-PH" sz="2800" dirty="0" smtClean="0"/>
              <a:t>It may be presumed that there were “laws” or, more accurately, orders promulgated by ranking chieftains, for in any community, no matter how primitive, “laws” or “orders” were promulgated by the chieftains and/or a council of elders.</a:t>
            </a:r>
            <a:endParaRPr lang="en-PH" sz="2800" dirty="0">
              <a:latin typeface="Cooper Black" panose="0208090404030B020404" pitchFamily="18" charset="0"/>
            </a:endParaRPr>
          </a:p>
        </p:txBody>
      </p:sp>
    </p:spTree>
    <p:extLst>
      <p:ext uri="{BB962C8B-B14F-4D97-AF65-F5344CB8AC3E}">
        <p14:creationId xmlns:p14="http://schemas.microsoft.com/office/powerpoint/2010/main" val="262716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271" y="720875"/>
            <a:ext cx="9601196" cy="859732"/>
          </a:xfrm>
        </p:spPr>
        <p:txBody>
          <a:bodyPr>
            <a:normAutofit fontScale="90000"/>
          </a:bodyPr>
          <a:lstStyle/>
          <a:p>
            <a:r>
              <a:rPr lang="en-PH" sz="2800" dirty="0" smtClean="0"/>
              <a:t>This so ca-called Code of </a:t>
            </a:r>
            <a:r>
              <a:rPr lang="en-PH" sz="2800" dirty="0" err="1" smtClean="0"/>
              <a:t>Kalantiyaw</a:t>
            </a:r>
            <a:r>
              <a:rPr lang="en-PH" sz="2800" dirty="0" smtClean="0"/>
              <a:t> is a disputed document1 but its contents may be of some interest to the readers:*</a:t>
            </a:r>
            <a:endParaRPr lang="en-PH" sz="2800" dirty="0"/>
          </a:p>
        </p:txBody>
      </p:sp>
      <p:sp>
        <p:nvSpPr>
          <p:cNvPr id="3" name="Content Placeholder 2"/>
          <p:cNvSpPr>
            <a:spLocks noGrp="1"/>
          </p:cNvSpPr>
          <p:nvPr>
            <p:ph idx="1"/>
          </p:nvPr>
        </p:nvSpPr>
        <p:spPr>
          <a:xfrm>
            <a:off x="796834" y="1580607"/>
            <a:ext cx="10620103" cy="4611187"/>
          </a:xfrm>
        </p:spPr>
        <p:txBody>
          <a:bodyPr>
            <a:noAutofit/>
          </a:bodyPr>
          <a:lstStyle/>
          <a:p>
            <a:pPr algn="just"/>
            <a:r>
              <a:rPr lang="en-PH" sz="2800" dirty="0" smtClean="0"/>
              <a:t>I.  Ye shall not kill; neither shall ye steal; neither shall ye do hurt to the aged; lest ye incur the danger of death. All those who infringe this [order shall be condemned] to death by being drowned with stones in the river, or in boiling water.</a:t>
            </a:r>
          </a:p>
          <a:p>
            <a:r>
              <a:rPr lang="en-PH" sz="2800" dirty="0" smtClean="0"/>
              <a:t>II.  Ye shall obey. Let all your debts with the headmen (principles) be met punctually. He who does not obey [shall </a:t>
            </a:r>
          </a:p>
          <a:p>
            <a:pPr algn="just"/>
            <a:r>
              <a:rPr lang="en-PH" sz="2800" dirty="0" smtClean="0"/>
              <a:t>In a recent study,  Professor W. Henry Scott disputed the authenticity of the </a:t>
            </a:r>
            <a:r>
              <a:rPr lang="en-PH" sz="2800" dirty="0" err="1" smtClean="0"/>
              <a:t>Kalantiyaw</a:t>
            </a:r>
            <a:r>
              <a:rPr lang="en-PH" sz="2800" dirty="0" smtClean="0"/>
              <a:t> Code. Cf. A Critical Study of the Prehistoric Materials for  the study of Philippine History (Manila, University of Santo Tomas Pres. 1968;revised 1984). </a:t>
            </a:r>
          </a:p>
        </p:txBody>
      </p:sp>
    </p:spTree>
    <p:extLst>
      <p:ext uri="{BB962C8B-B14F-4D97-AF65-F5344CB8AC3E}">
        <p14:creationId xmlns:p14="http://schemas.microsoft.com/office/powerpoint/2010/main" val="377384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9625" y="757238"/>
            <a:ext cx="10555288" cy="5316537"/>
          </a:xfrm>
        </p:spPr>
        <p:txBody>
          <a:bodyPr>
            <a:normAutofit fontScale="92500" lnSpcReduction="10000"/>
          </a:bodyPr>
          <a:lstStyle/>
          <a:p>
            <a:pPr algn="just"/>
            <a:r>
              <a:rPr lang="en-PH" sz="2800" dirty="0"/>
              <a:t>*James A. Robertson, “Social Structure of, and Ideas of Law Among Early Philippine Peoples; and a Recently Discovered </a:t>
            </a:r>
            <a:r>
              <a:rPr lang="en-PH" sz="2800" dirty="0" err="1"/>
              <a:t>Prehispanic</a:t>
            </a:r>
            <a:r>
              <a:rPr lang="en-PH" sz="2800" dirty="0"/>
              <a:t> Criminal Code of the Philippine Island ,” in H, Morse Stephens and Herbert E. Bolton(eds.). The </a:t>
            </a:r>
            <a:r>
              <a:rPr lang="en-PH" sz="2800" dirty="0" smtClean="0"/>
              <a:t>Pacific Ocean in History (New York, The Macmillan Company, 1918), pp. 185-191.received] for the first time one hundred lashes. If the debt is large, [he shall be condemned] to be beaten to death.</a:t>
            </a:r>
          </a:p>
          <a:p>
            <a:r>
              <a:rPr lang="en-PH" sz="2800" dirty="0" smtClean="0"/>
              <a:t>III.  Obey ye: let no one have women that are very young; nor more than he can support ; nor be given to </a:t>
            </a:r>
            <a:r>
              <a:rPr lang="en-PH" sz="2800" dirty="0"/>
              <a:t>e</a:t>
            </a:r>
            <a:r>
              <a:rPr lang="en-PH" sz="2800" dirty="0" smtClean="0"/>
              <a:t>xcessive lust.</a:t>
            </a:r>
          </a:p>
          <a:p>
            <a:r>
              <a:rPr lang="en-PH" sz="2800" dirty="0" smtClean="0"/>
              <a:t>IV.  Observe and obey ye: let no one disturb the quiet of graves. When passing by the caves and trees where  they are, give respect to them</a:t>
            </a:r>
          </a:p>
          <a:p>
            <a:r>
              <a:rPr lang="en-PH" sz="2800" dirty="0" smtClean="0"/>
              <a:t>He who does not observe this [order] shall be killed by ants, or beaten with thorns until he dies.</a:t>
            </a:r>
            <a:endParaRPr lang="en-PH" sz="2800" dirty="0"/>
          </a:p>
          <a:p>
            <a:endParaRPr lang="en-PH" dirty="0"/>
          </a:p>
        </p:txBody>
      </p:sp>
    </p:spTree>
    <p:extLst>
      <p:ext uri="{BB962C8B-B14F-4D97-AF65-F5344CB8AC3E}">
        <p14:creationId xmlns:p14="http://schemas.microsoft.com/office/powerpoint/2010/main" val="304917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1" y="705395"/>
            <a:ext cx="10593978" cy="5460274"/>
          </a:xfrm>
        </p:spPr>
        <p:txBody>
          <a:bodyPr>
            <a:normAutofit lnSpcReduction="10000"/>
          </a:bodyPr>
          <a:lstStyle/>
          <a:p>
            <a:pPr algn="just"/>
            <a:r>
              <a:rPr lang="en-PH" sz="2800" dirty="0" smtClean="0"/>
              <a:t>V.  Ye shall obey: he who [makes] exchanges for food, let it be always done in accordance with his word.</a:t>
            </a:r>
          </a:p>
          <a:p>
            <a:r>
              <a:rPr lang="en-PH" sz="2800" dirty="0" smtClean="0"/>
              <a:t>He who does not comply, shall be beaten for one hour, he who repeats [the offense] shall be exposed for one day among ants.</a:t>
            </a:r>
          </a:p>
          <a:p>
            <a:pPr algn="just"/>
            <a:r>
              <a:rPr lang="en-PH" sz="2800" dirty="0" smtClean="0"/>
              <a:t>VI.  Ye shall be obliged to reverse sites that the held is respect [such as those of] trees of recognized worth; and others sites.</a:t>
            </a:r>
          </a:p>
          <a:p>
            <a:pPr algn="just"/>
            <a:r>
              <a:rPr lang="en-PH" sz="2800" dirty="0" smtClean="0"/>
              <a:t>He who fails to comply shall pay with one month’s work in gold or in honey.</a:t>
            </a:r>
          </a:p>
          <a:p>
            <a:pPr algn="just"/>
            <a:r>
              <a:rPr lang="en-PH" sz="2800" dirty="0" smtClean="0"/>
              <a:t>VII.  They shall be put to death: he who kills trees of venerable appearance; he who shoots arrows at night at old men and women; he who enters the house of the headmen without permission; he who kills the fish [called] shark, or the streaked </a:t>
            </a:r>
            <a:r>
              <a:rPr lang="en-PH" sz="2800" dirty="0" err="1" smtClean="0"/>
              <a:t>cayman</a:t>
            </a:r>
            <a:r>
              <a:rPr lang="en-PH" sz="2800" dirty="0" smtClean="0"/>
              <a:t> (crocodile).</a:t>
            </a:r>
          </a:p>
          <a:p>
            <a:endParaRPr lang="en-PH" dirty="0" smtClean="0"/>
          </a:p>
        </p:txBody>
      </p:sp>
    </p:spTree>
    <p:extLst>
      <p:ext uri="{BB962C8B-B14F-4D97-AF65-F5344CB8AC3E}">
        <p14:creationId xmlns:p14="http://schemas.microsoft.com/office/powerpoint/2010/main" val="12031438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293</TotalTime>
  <Words>1799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Bell MT</vt:lpstr>
      <vt:lpstr>Cooper Black</vt:lpstr>
      <vt:lpstr>Garamond</vt:lpstr>
      <vt:lpstr>Organic</vt:lpstr>
      <vt:lpstr>Before the Conquest</vt:lpstr>
      <vt:lpstr>Summarizing his findings the Filipino Anthropologist, F. Landa Jocano of U.P</vt:lpstr>
      <vt:lpstr>PowerPoint Presentation</vt:lpstr>
      <vt:lpstr>PowerPoint Presentation</vt:lpstr>
      <vt:lpstr>PowerPoint Presentation</vt:lpstr>
      <vt:lpstr>PowerPoint Presentation</vt:lpstr>
      <vt:lpstr>This so ca-called Code of Kalantiyaw is a disputed document1 but its contents may be of some interest to the readers:*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the conquest</dc:title>
  <dc:creator>ACER PC</dc:creator>
  <cp:lastModifiedBy>ACER PC</cp:lastModifiedBy>
  <cp:revision>33</cp:revision>
  <dcterms:created xsi:type="dcterms:W3CDTF">2019-02-05T10:12:54Z</dcterms:created>
  <dcterms:modified xsi:type="dcterms:W3CDTF">2019-02-09T04:29:37Z</dcterms:modified>
</cp:coreProperties>
</file>