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72" r:id="rId9"/>
    <p:sldId id="263" r:id="rId10"/>
    <p:sldId id="273" r:id="rId11"/>
    <p:sldId id="264" r:id="rId12"/>
    <p:sldId id="274" r:id="rId13"/>
    <p:sldId id="265" r:id="rId14"/>
    <p:sldId id="275" r:id="rId15"/>
    <p:sldId id="266" r:id="rId16"/>
    <p:sldId id="276" r:id="rId17"/>
    <p:sldId id="267" r:id="rId18"/>
    <p:sldId id="277" r:id="rId19"/>
    <p:sldId id="268" r:id="rId20"/>
    <p:sldId id="278" r:id="rId21"/>
    <p:sldId id="269" r:id="rId22"/>
    <p:sldId id="279" r:id="rId23"/>
    <p:sldId id="270" r:id="rId24"/>
    <p:sldId id="280" r:id="rId25"/>
    <p:sldId id="271"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20D45EA-9536-48C1-9487-4ED427A6B6E9}" type="datetimeFigureOut">
              <a:rPr lang="en-US" smtClean="0"/>
              <a:t>9/4/2019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0051815-FC2A-4EA9-AD00-2ADCAA6713A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0D45EA-9536-48C1-9487-4ED427A6B6E9}"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51815-FC2A-4EA9-AD00-2ADCAA6713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0D45EA-9536-48C1-9487-4ED427A6B6E9}"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51815-FC2A-4EA9-AD00-2ADCAA6713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20D45EA-9536-48C1-9487-4ED427A6B6E9}" type="datetimeFigureOut">
              <a:rPr lang="en-US" smtClean="0"/>
              <a:t>9/4/2019</a:t>
            </a:fld>
            <a:endParaRPr lang="en-US"/>
          </a:p>
        </p:txBody>
      </p:sp>
      <p:sp>
        <p:nvSpPr>
          <p:cNvPr id="9" name="Slide Number Placeholder 8"/>
          <p:cNvSpPr>
            <a:spLocks noGrp="1"/>
          </p:cNvSpPr>
          <p:nvPr>
            <p:ph type="sldNum" sz="quarter" idx="15"/>
          </p:nvPr>
        </p:nvSpPr>
        <p:spPr/>
        <p:txBody>
          <a:bodyPr rtlCol="0"/>
          <a:lstStyle/>
          <a:p>
            <a:fld id="{B0051815-FC2A-4EA9-AD00-2ADCAA6713A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20D45EA-9536-48C1-9487-4ED427A6B6E9}" type="datetimeFigureOut">
              <a:rPr lang="en-US" smtClean="0"/>
              <a:t>9/4/2019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0051815-FC2A-4EA9-AD00-2ADCAA6713A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20D45EA-9536-48C1-9487-4ED427A6B6E9}"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51815-FC2A-4EA9-AD00-2ADCAA6713A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20D45EA-9536-48C1-9487-4ED427A6B6E9}" type="datetimeFigureOut">
              <a:rPr lang="en-US" smtClean="0"/>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051815-FC2A-4EA9-AD00-2ADCAA6713A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20D45EA-9536-48C1-9487-4ED427A6B6E9}" type="datetimeFigureOut">
              <a:rPr lang="en-US" smtClean="0"/>
              <a:t>9/4/2019</a:t>
            </a:fld>
            <a:endParaRPr lang="en-US"/>
          </a:p>
        </p:txBody>
      </p:sp>
      <p:sp>
        <p:nvSpPr>
          <p:cNvPr id="7" name="Slide Number Placeholder 6"/>
          <p:cNvSpPr>
            <a:spLocks noGrp="1"/>
          </p:cNvSpPr>
          <p:nvPr>
            <p:ph type="sldNum" sz="quarter" idx="11"/>
          </p:nvPr>
        </p:nvSpPr>
        <p:spPr/>
        <p:txBody>
          <a:bodyPr rtlCol="0"/>
          <a:lstStyle/>
          <a:p>
            <a:fld id="{B0051815-FC2A-4EA9-AD00-2ADCAA6713A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D45EA-9536-48C1-9487-4ED427A6B6E9}" type="datetimeFigureOut">
              <a:rPr lang="en-US" smtClean="0"/>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051815-FC2A-4EA9-AD00-2ADCAA6713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20D45EA-9536-48C1-9487-4ED427A6B6E9}" type="datetimeFigureOut">
              <a:rPr lang="en-US" smtClean="0"/>
              <a:t>9/4/2019</a:t>
            </a:fld>
            <a:endParaRPr lang="en-US"/>
          </a:p>
        </p:txBody>
      </p:sp>
      <p:sp>
        <p:nvSpPr>
          <p:cNvPr id="22" name="Slide Number Placeholder 21"/>
          <p:cNvSpPr>
            <a:spLocks noGrp="1"/>
          </p:cNvSpPr>
          <p:nvPr>
            <p:ph type="sldNum" sz="quarter" idx="15"/>
          </p:nvPr>
        </p:nvSpPr>
        <p:spPr/>
        <p:txBody>
          <a:bodyPr rtlCol="0"/>
          <a:lstStyle/>
          <a:p>
            <a:fld id="{B0051815-FC2A-4EA9-AD00-2ADCAA6713A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20D45EA-9536-48C1-9487-4ED427A6B6E9}" type="datetimeFigureOut">
              <a:rPr lang="en-US" smtClean="0"/>
              <a:t>9/4/2019</a:t>
            </a:fld>
            <a:endParaRPr lang="en-US"/>
          </a:p>
        </p:txBody>
      </p:sp>
      <p:sp>
        <p:nvSpPr>
          <p:cNvPr id="18" name="Slide Number Placeholder 17"/>
          <p:cNvSpPr>
            <a:spLocks noGrp="1"/>
          </p:cNvSpPr>
          <p:nvPr>
            <p:ph type="sldNum" sz="quarter" idx="11"/>
          </p:nvPr>
        </p:nvSpPr>
        <p:spPr/>
        <p:txBody>
          <a:bodyPr rtlCol="0"/>
          <a:lstStyle/>
          <a:p>
            <a:fld id="{B0051815-FC2A-4EA9-AD00-2ADCAA6713A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20D45EA-9536-48C1-9487-4ED427A6B6E9}" type="datetimeFigureOut">
              <a:rPr lang="en-US" smtClean="0"/>
              <a:t>9/4/2019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0051815-FC2A-4EA9-AD00-2ADCAA6713A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685800"/>
            <a:ext cx="6477000" cy="5334000"/>
          </a:xfrm>
        </p:spPr>
        <p:txBody>
          <a:bodyPr>
            <a:noAutofit/>
          </a:bodyPr>
          <a:lstStyle/>
          <a:p>
            <a:pPr algn="ctr"/>
            <a:r>
              <a:rPr lang="en-US" sz="11500" dirty="0" smtClean="0">
                <a:solidFill>
                  <a:schemeClr val="tx1"/>
                </a:solidFill>
                <a:latin typeface="Adobe Garamond Pro Bold" pitchFamily="18" charset="0"/>
              </a:rPr>
              <a:t>Medium of the Arts</a:t>
            </a:r>
            <a:endParaRPr lang="en-US" sz="11500" dirty="0">
              <a:solidFill>
                <a:schemeClr val="tx1"/>
              </a:solidFill>
              <a:latin typeface="Adobe Garamond Pro Bold" pitchFamily="18" charset="0"/>
            </a:endParaRPr>
          </a:p>
        </p:txBody>
      </p:sp>
    </p:spTree>
    <p:extLst>
      <p:ext uri="{BB962C8B-B14F-4D97-AF65-F5344CB8AC3E}">
        <p14:creationId xmlns:p14="http://schemas.microsoft.com/office/powerpoint/2010/main" val="2030010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2"/>
          </p:nvPr>
        </p:nvPicPr>
        <p:blipFill>
          <a:blip r:embed="rId2" cstate="print">
            <a:extLst>
              <a:ext uri="{28A0092B-C50C-407E-A947-70E740481C1C}">
                <a14:useLocalDpi xmlns:a14="http://schemas.microsoft.com/office/drawing/2010/main" val="0"/>
              </a:ext>
            </a:extLst>
          </a:blip>
          <a:stretch>
            <a:fillRect/>
          </a:stretch>
        </p:blipFill>
        <p:spPr>
          <a:xfrm>
            <a:off x="152400" y="1219200"/>
            <a:ext cx="4114800" cy="4191000"/>
          </a:xfrm>
        </p:spPr>
      </p:pic>
      <p:pic>
        <p:nvPicPr>
          <p:cNvPr id="17" name="Content Placeholder 16"/>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371974" y="1219200"/>
            <a:ext cx="4162426" cy="4191000"/>
          </a:xfrm>
        </p:spPr>
      </p:pic>
      <p:sp>
        <p:nvSpPr>
          <p:cNvPr id="13" name="Text Placeholder 12"/>
          <p:cNvSpPr>
            <a:spLocks noGrp="1"/>
          </p:cNvSpPr>
          <p:nvPr>
            <p:ph type="body" sz="quarter" idx="1"/>
          </p:nvPr>
        </p:nvSpPr>
        <p:spPr>
          <a:xfrm>
            <a:off x="304800" y="228600"/>
            <a:ext cx="3657600" cy="658368"/>
          </a:xfrm>
        </p:spPr>
        <p:style>
          <a:lnRef idx="2">
            <a:schemeClr val="accent2"/>
          </a:lnRef>
          <a:fillRef idx="1">
            <a:schemeClr val="lt1"/>
          </a:fillRef>
          <a:effectRef idx="0">
            <a:schemeClr val="accent2"/>
          </a:effectRef>
          <a:fontRef idx="minor">
            <a:schemeClr val="dk1"/>
          </a:fontRef>
        </p:style>
        <p:txBody>
          <a:bodyPr/>
          <a:lstStyle/>
          <a:p>
            <a:pPr algn="ctr"/>
            <a:r>
              <a:rPr lang="en-PH" sz="3600" b="0" dirty="0" smtClean="0">
                <a:ln w="0"/>
                <a:solidFill>
                  <a:schemeClr val="accent1"/>
                </a:solidFill>
                <a:effectLst>
                  <a:outerShdw blurRad="38100" dist="25400" dir="5400000" algn="ctr" rotWithShape="0">
                    <a:srgbClr val="6E747A">
                      <a:alpha val="43000"/>
                    </a:srgbClr>
                  </a:outerShdw>
                </a:effectLst>
              </a:rPr>
              <a:t>Gouache</a:t>
            </a:r>
            <a:endParaRPr lang="en-PH" sz="3600" b="0" dirty="0">
              <a:ln w="0"/>
              <a:solidFill>
                <a:schemeClr val="accent1"/>
              </a:solidFill>
              <a:effectLst>
                <a:outerShdw blurRad="38100" dist="25400" dir="5400000" algn="ctr" rotWithShape="0">
                  <a:srgbClr val="6E747A">
                    <a:alpha val="43000"/>
                  </a:srgbClr>
                </a:outerShdw>
              </a:effectLst>
            </a:endParaRPr>
          </a:p>
        </p:txBody>
      </p:sp>
      <p:sp>
        <p:nvSpPr>
          <p:cNvPr id="15" name="Text Placeholder 14"/>
          <p:cNvSpPr>
            <a:spLocks noGrp="1"/>
          </p:cNvSpPr>
          <p:nvPr>
            <p:ph type="body" sz="quarter" idx="3"/>
          </p:nvPr>
        </p:nvSpPr>
        <p:spPr>
          <a:xfrm>
            <a:off x="4371974" y="263236"/>
            <a:ext cx="3657600" cy="658368"/>
          </a:xfrm>
        </p:spPr>
        <p:style>
          <a:lnRef idx="2">
            <a:schemeClr val="accent1"/>
          </a:lnRef>
          <a:fillRef idx="1">
            <a:schemeClr val="lt1"/>
          </a:fillRef>
          <a:effectRef idx="0">
            <a:schemeClr val="accent1"/>
          </a:effectRef>
          <a:fontRef idx="minor">
            <a:schemeClr val="dk1"/>
          </a:fontRef>
        </p:style>
        <p:txBody>
          <a:bodyPr/>
          <a:lstStyle/>
          <a:p>
            <a:pPr algn="ctr"/>
            <a:r>
              <a:rPr lang="en-PH" sz="3200" dirty="0" smtClean="0">
                <a:ln w="22225">
                  <a:solidFill>
                    <a:schemeClr val="accent2"/>
                  </a:solidFill>
                  <a:prstDash val="solid"/>
                </a:ln>
                <a:solidFill>
                  <a:schemeClr val="accent2">
                    <a:lumMod val="40000"/>
                    <a:lumOff val="60000"/>
                  </a:schemeClr>
                </a:solidFill>
              </a:rPr>
              <a:t>Oil </a:t>
            </a:r>
            <a:r>
              <a:rPr lang="en-PH" sz="3600" dirty="0" smtClean="0">
                <a:ln w="22225">
                  <a:solidFill>
                    <a:schemeClr val="accent2"/>
                  </a:solidFill>
                  <a:prstDash val="solid"/>
                </a:ln>
                <a:solidFill>
                  <a:schemeClr val="accent2">
                    <a:lumMod val="40000"/>
                    <a:lumOff val="60000"/>
                  </a:schemeClr>
                </a:solidFill>
              </a:rPr>
              <a:t>Paint</a:t>
            </a:r>
            <a:endParaRPr lang="en-PH" sz="3200"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914979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05800" cy="6172200"/>
          </a:xfrm>
        </p:spPr>
        <p:txBody>
          <a:bodyPr/>
          <a:lstStyle/>
          <a:p>
            <a:r>
              <a:rPr lang="en-US" b="1" dirty="0" smtClean="0"/>
              <a:t>Pointillism – </a:t>
            </a:r>
            <a:r>
              <a:rPr lang="en-US" dirty="0" smtClean="0"/>
              <a:t>is painting in a small dot strokes of opaque paint close together.</a:t>
            </a:r>
          </a:p>
          <a:p>
            <a:r>
              <a:rPr lang="en-US" dirty="0" smtClean="0"/>
              <a:t>The painter can apply paint in thin </a:t>
            </a:r>
            <a:r>
              <a:rPr lang="en-US" b="1" dirty="0" smtClean="0"/>
              <a:t>glazes </a:t>
            </a:r>
            <a:r>
              <a:rPr lang="en-US" dirty="0" smtClean="0"/>
              <a:t>of smooth subtle strokes or thick </a:t>
            </a:r>
            <a:r>
              <a:rPr lang="en-US" b="1" dirty="0" smtClean="0"/>
              <a:t>impasto </a:t>
            </a:r>
            <a:r>
              <a:rPr lang="en-US" dirty="0" smtClean="0"/>
              <a:t>to produce rough surface.</a:t>
            </a:r>
          </a:p>
          <a:p>
            <a:endParaRPr lang="en-US" dirty="0"/>
          </a:p>
          <a:p>
            <a:pPr marL="0" indent="0">
              <a:buNone/>
            </a:pPr>
            <a:r>
              <a:rPr lang="en-US" b="1" dirty="0" smtClean="0"/>
              <a:t>Advantages</a:t>
            </a:r>
            <a:endParaRPr lang="en-US" dirty="0" smtClean="0"/>
          </a:p>
          <a:p>
            <a:r>
              <a:rPr lang="en-US" dirty="0" smtClean="0"/>
              <a:t>Oil paint is the heaviest of all the painting media.</a:t>
            </a:r>
          </a:p>
          <a:p>
            <a:r>
              <a:rPr lang="en-US" dirty="0" smtClean="0"/>
              <a:t>Very flexible medium; slow to dry and the painting can be changed and worked over a long period of time.</a:t>
            </a:r>
          </a:p>
          <a:p>
            <a:pPr marL="0" indent="0">
              <a:buNone/>
            </a:pPr>
            <a:r>
              <a:rPr lang="en-US" b="1" dirty="0" smtClean="0"/>
              <a:t>Disadvantages</a:t>
            </a:r>
            <a:endParaRPr lang="en-US" dirty="0" smtClean="0"/>
          </a:p>
          <a:p>
            <a:r>
              <a:rPr lang="en-US" sz="2300" dirty="0" smtClean="0"/>
              <a:t>has a tendency to rise to the surface and from a</a:t>
            </a:r>
            <a:r>
              <a:rPr lang="en-US" dirty="0" smtClean="0"/>
              <a:t> </a:t>
            </a:r>
            <a:r>
              <a:rPr lang="en-US" sz="2300" dirty="0" smtClean="0"/>
              <a:t>painting.</a:t>
            </a:r>
          </a:p>
          <a:p>
            <a:r>
              <a:rPr lang="en-US" sz="2300" dirty="0" smtClean="0"/>
              <a:t>Oil makes colors full and yellow with age.</a:t>
            </a:r>
          </a:p>
          <a:p>
            <a:r>
              <a:rPr lang="en-US" sz="2300" dirty="0" smtClean="0"/>
              <a:t>It tends to crack.</a:t>
            </a:r>
            <a:endParaRPr lang="en-US" sz="2300" dirty="0"/>
          </a:p>
        </p:txBody>
      </p:sp>
    </p:spTree>
    <p:extLst>
      <p:ext uri="{BB962C8B-B14F-4D97-AF65-F5344CB8AC3E}">
        <p14:creationId xmlns:p14="http://schemas.microsoft.com/office/powerpoint/2010/main" val="2257190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62600"/>
            <a:ext cx="7467600" cy="1143000"/>
          </a:xfrm>
        </p:spPr>
        <p:txBody>
          <a:bodyPr>
            <a:normAutofit/>
          </a:bodyPr>
          <a:lstStyle/>
          <a:p>
            <a:pPr algn="ctr"/>
            <a:r>
              <a:rPr lang="en-PH" sz="4800" dirty="0" smtClean="0">
                <a:solidFill>
                  <a:srgbClr val="002060"/>
                </a:solidFill>
                <a:latin typeface="Arial Black" panose="020B0A04020102020204" pitchFamily="34" charset="0"/>
              </a:rPr>
              <a:t>Pointillism</a:t>
            </a:r>
            <a:endParaRPr lang="en-PH" sz="4000" dirty="0">
              <a:solidFill>
                <a:srgbClr val="002060"/>
              </a:solidFill>
              <a:latin typeface="Arial Black" panose="020B0A04020102020204" pitchFamily="34"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71500" y="457200"/>
            <a:ext cx="7658100" cy="4876800"/>
          </a:xfrm>
        </p:spPr>
      </p:pic>
    </p:spTree>
    <p:extLst>
      <p:ext uri="{BB962C8B-B14F-4D97-AF65-F5344CB8AC3E}">
        <p14:creationId xmlns:p14="http://schemas.microsoft.com/office/powerpoint/2010/main" val="2923914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05800" cy="6096000"/>
          </a:xfrm>
        </p:spPr>
        <p:txBody>
          <a:bodyPr/>
          <a:lstStyle/>
          <a:p>
            <a:pPr marL="457200" indent="-457200">
              <a:buFont typeface="+mj-lt"/>
              <a:buAutoNum type="arabicPeriod" startAt="3"/>
            </a:pPr>
            <a:r>
              <a:rPr lang="en-US" b="1" dirty="0" smtClean="0"/>
              <a:t>Tempera</a:t>
            </a:r>
            <a:endParaRPr lang="en-US" dirty="0"/>
          </a:p>
          <a:p>
            <a:r>
              <a:rPr lang="en-US" dirty="0" smtClean="0"/>
              <a:t>Earth or mineral pigments mixed with egg yolk and egg white, gum or glue.</a:t>
            </a:r>
          </a:p>
          <a:p>
            <a:r>
              <a:rPr lang="en-US" dirty="0" smtClean="0"/>
              <a:t>Normally applied on wooden panels.</a:t>
            </a:r>
          </a:p>
          <a:p>
            <a:pPr marL="0" indent="0">
              <a:buNone/>
            </a:pPr>
            <a:endParaRPr lang="en-US" b="1" dirty="0" smtClean="0"/>
          </a:p>
          <a:p>
            <a:pPr marL="0" indent="0">
              <a:buNone/>
            </a:pPr>
            <a:r>
              <a:rPr lang="en-US" b="1" dirty="0" smtClean="0"/>
              <a:t>Advantages</a:t>
            </a:r>
          </a:p>
          <a:p>
            <a:r>
              <a:rPr lang="en-US" dirty="0" smtClean="0"/>
              <a:t>It does not darken or yellow with age.</a:t>
            </a:r>
          </a:p>
          <a:p>
            <a:r>
              <a:rPr lang="en-US" dirty="0" smtClean="0"/>
              <a:t>The oil – egg – milk mixture work as natural emulsion.</a:t>
            </a:r>
          </a:p>
          <a:p>
            <a:r>
              <a:rPr lang="en-US" dirty="0" smtClean="0"/>
              <a:t>Dries quickly; there is blending or fusing of colors.</a:t>
            </a:r>
          </a:p>
          <a:p>
            <a:pPr marL="0" indent="0">
              <a:buNone/>
            </a:pPr>
            <a:r>
              <a:rPr lang="en-US" b="1" dirty="0" smtClean="0"/>
              <a:t>Disadvantages</a:t>
            </a:r>
          </a:p>
          <a:p>
            <a:r>
              <a:rPr lang="en-US" dirty="0" smtClean="0"/>
              <a:t>Tempera is difficult to spread on very large areas.</a:t>
            </a:r>
          </a:p>
          <a:p>
            <a:r>
              <a:rPr lang="en-US" dirty="0" smtClean="0"/>
              <a:t>It calls for a rigid support. It cannot be freely moved around.</a:t>
            </a:r>
            <a:endParaRPr lang="en-US" dirty="0"/>
          </a:p>
        </p:txBody>
      </p:sp>
    </p:spTree>
    <p:extLst>
      <p:ext uri="{BB962C8B-B14F-4D97-AF65-F5344CB8AC3E}">
        <p14:creationId xmlns:p14="http://schemas.microsoft.com/office/powerpoint/2010/main" val="1346447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4800" y="152400"/>
            <a:ext cx="8077200" cy="6553200"/>
          </a:xfrm>
        </p:spPr>
      </p:pic>
    </p:spTree>
    <p:extLst>
      <p:ext uri="{BB962C8B-B14F-4D97-AF65-F5344CB8AC3E}">
        <p14:creationId xmlns:p14="http://schemas.microsoft.com/office/powerpoint/2010/main" val="3140786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05800" cy="6096000"/>
          </a:xfrm>
        </p:spPr>
        <p:txBody>
          <a:bodyPr/>
          <a:lstStyle/>
          <a:p>
            <a:pPr marL="457200" indent="-457200">
              <a:buFont typeface="+mj-lt"/>
              <a:buAutoNum type="arabicPeriod" startAt="4"/>
            </a:pPr>
            <a:r>
              <a:rPr lang="en-US" b="1" dirty="0" smtClean="0"/>
              <a:t>Fresco</a:t>
            </a:r>
          </a:p>
          <a:p>
            <a:r>
              <a:rPr lang="en-US" dirty="0" smtClean="0"/>
              <a:t>Application of Earth pigments mixed with water on a plaster wall while the plaster is damp, color then sinks into the surface and becomes an integral part of the wall.</a:t>
            </a:r>
          </a:p>
          <a:p>
            <a:r>
              <a:rPr lang="en-US" dirty="0" smtClean="0"/>
              <a:t>Fresco is commonly used for mural painting; </a:t>
            </a:r>
            <a:r>
              <a:rPr lang="en-US" b="1" dirty="0" smtClean="0"/>
              <a:t>mural paintings</a:t>
            </a:r>
            <a:r>
              <a:rPr lang="en-US" dirty="0" smtClean="0"/>
              <a:t> refers to the decoration of walls or ceiling by various techniques.</a:t>
            </a:r>
          </a:p>
          <a:p>
            <a:pPr marL="0" indent="0">
              <a:buNone/>
            </a:pPr>
            <a:r>
              <a:rPr lang="en-US" b="1" dirty="0" smtClean="0"/>
              <a:t>Advantages</a:t>
            </a:r>
          </a:p>
          <a:p>
            <a:r>
              <a:rPr lang="en-US" dirty="0" smtClean="0"/>
              <a:t>Water is binding agent of fresco.</a:t>
            </a:r>
          </a:p>
          <a:p>
            <a:r>
              <a:rPr lang="en-US" dirty="0" smtClean="0"/>
              <a:t>It is an exacting medium; no possibility of rubbing out.</a:t>
            </a:r>
          </a:p>
          <a:p>
            <a:pPr marL="0" indent="0">
              <a:buNone/>
            </a:pPr>
            <a:r>
              <a:rPr lang="en-US" b="1" dirty="0" smtClean="0"/>
              <a:t>Disadvantages</a:t>
            </a:r>
            <a:endParaRPr lang="en-US" dirty="0" smtClean="0"/>
          </a:p>
          <a:p>
            <a:r>
              <a:rPr lang="en-US" dirty="0" smtClean="0"/>
              <a:t>It is almost impossible to move a fresco.</a:t>
            </a:r>
          </a:p>
          <a:p>
            <a:r>
              <a:rPr lang="en-US" dirty="0" smtClean="0"/>
              <a:t>Permanently fixed to the wall.</a:t>
            </a:r>
          </a:p>
        </p:txBody>
      </p:sp>
    </p:spTree>
    <p:extLst>
      <p:ext uri="{BB962C8B-B14F-4D97-AF65-F5344CB8AC3E}">
        <p14:creationId xmlns:p14="http://schemas.microsoft.com/office/powerpoint/2010/main" val="532382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73" y="5410200"/>
            <a:ext cx="7467600" cy="1143000"/>
          </a:xfrm>
        </p:spPr>
        <p:txBody>
          <a:bodyPr>
            <a:normAutofit/>
          </a:bodyPr>
          <a:lstStyle/>
          <a:p>
            <a:pPr algn="ctr"/>
            <a:r>
              <a:rPr lang="en-PH" sz="5400" dirty="0" smtClean="0">
                <a:solidFill>
                  <a:srgbClr val="0070C0"/>
                </a:solidFill>
                <a:latin typeface="Elephant" panose="02020904090505020303" pitchFamily="18" charset="0"/>
              </a:rPr>
              <a:t>Fresco</a:t>
            </a:r>
            <a:endParaRPr lang="en-PH" sz="5400" dirty="0">
              <a:solidFill>
                <a:srgbClr val="0070C0"/>
              </a:solidFill>
              <a:latin typeface="Elephant" panose="02020904090505020303"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0272" y="228600"/>
            <a:ext cx="7931727" cy="5181600"/>
          </a:xfrm>
        </p:spPr>
      </p:pic>
    </p:spTree>
    <p:extLst>
      <p:ext uri="{BB962C8B-B14F-4D97-AF65-F5344CB8AC3E}">
        <p14:creationId xmlns:p14="http://schemas.microsoft.com/office/powerpoint/2010/main" val="3060024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762000"/>
            <a:ext cx="8305800" cy="5334000"/>
          </a:xfrm>
        </p:spPr>
        <p:txBody>
          <a:bodyPr/>
          <a:lstStyle/>
          <a:p>
            <a:pPr marL="457200" indent="-457200">
              <a:buFont typeface="+mj-lt"/>
              <a:buAutoNum type="alphaUcPeriod" startAt="2"/>
            </a:pPr>
            <a:r>
              <a:rPr lang="en-US" b="1" dirty="0" smtClean="0"/>
              <a:t>DRAWING</a:t>
            </a:r>
          </a:p>
          <a:p>
            <a:r>
              <a:rPr lang="en-US" dirty="0" smtClean="0"/>
              <a:t>Is the most fundamental of all skill needed in the arts.</a:t>
            </a:r>
          </a:p>
          <a:p>
            <a:r>
              <a:rPr lang="en-US" dirty="0" smtClean="0"/>
              <a:t>It maybe a study (made for the sake of learning how to draw some forms); a sketch (showing the general organization or a design of a product being planned); a cartoon (full – size work meant to be a basis for some other work)</a:t>
            </a:r>
          </a:p>
          <a:p>
            <a:endParaRPr lang="en-US" dirty="0"/>
          </a:p>
          <a:p>
            <a:pPr marL="0" indent="0">
              <a:buNone/>
            </a:pPr>
            <a:r>
              <a:rPr lang="en-US" b="1" dirty="0" smtClean="0"/>
              <a:t>Medium of Drawing</a:t>
            </a:r>
          </a:p>
          <a:p>
            <a:pPr marL="457200" indent="-457200">
              <a:buFont typeface="+mj-lt"/>
              <a:buAutoNum type="arabicPeriod"/>
            </a:pPr>
            <a:r>
              <a:rPr lang="en-US" b="1" dirty="0" smtClean="0"/>
              <a:t>Pencil</a:t>
            </a:r>
          </a:p>
          <a:p>
            <a:pPr marL="822960" lvl="1" indent="-457200">
              <a:buFont typeface="+mj-lt"/>
              <a:buAutoNum type="arabicPeriod"/>
            </a:pPr>
            <a:r>
              <a:rPr lang="en-US" dirty="0" smtClean="0"/>
              <a:t>Lead which comes in different hardness from soft and smudgy to very hard and needle like making possible a wide range of values.</a:t>
            </a:r>
          </a:p>
        </p:txBody>
      </p:sp>
    </p:spTree>
    <p:extLst>
      <p:ext uri="{BB962C8B-B14F-4D97-AF65-F5344CB8AC3E}">
        <p14:creationId xmlns:p14="http://schemas.microsoft.com/office/powerpoint/2010/main" val="1901245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486400"/>
            <a:ext cx="7467600" cy="1143000"/>
          </a:xfrm>
        </p:spPr>
        <p:txBody>
          <a:bodyPr>
            <a:normAutofit/>
          </a:bodyPr>
          <a:lstStyle/>
          <a:p>
            <a:pPr algn="ctr"/>
            <a:r>
              <a:rPr lang="en-PH" sz="6000" dirty="0" smtClean="0">
                <a:solidFill>
                  <a:schemeClr val="tx1">
                    <a:lumMod val="95000"/>
                    <a:lumOff val="5000"/>
                  </a:schemeClr>
                </a:solidFill>
                <a:latin typeface="Cooper Black" panose="0208090404030B020404" pitchFamily="18" charset="0"/>
              </a:rPr>
              <a:t>Pencil</a:t>
            </a:r>
            <a:endParaRPr lang="en-PH" sz="6000" dirty="0">
              <a:solidFill>
                <a:schemeClr val="tx1">
                  <a:lumMod val="95000"/>
                  <a:lumOff val="5000"/>
                </a:schemeClr>
              </a:solidFill>
              <a:latin typeface="Cooper Black" panose="0208090404030B020404"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304800"/>
            <a:ext cx="7772400" cy="4949825"/>
          </a:xfrm>
        </p:spPr>
      </p:pic>
    </p:spTree>
    <p:extLst>
      <p:ext uri="{BB962C8B-B14F-4D97-AF65-F5344CB8AC3E}">
        <p14:creationId xmlns:p14="http://schemas.microsoft.com/office/powerpoint/2010/main" val="1519472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05800" cy="6172200"/>
          </a:xfrm>
        </p:spPr>
        <p:txBody>
          <a:bodyPr/>
          <a:lstStyle/>
          <a:p>
            <a:pPr marL="457200" indent="-457200">
              <a:buFont typeface="+mj-lt"/>
              <a:buAutoNum type="arabicPeriod" startAt="2"/>
            </a:pPr>
            <a:r>
              <a:rPr lang="en-US" b="1" dirty="0" smtClean="0"/>
              <a:t>Ink</a:t>
            </a:r>
          </a:p>
          <a:p>
            <a:r>
              <a:rPr lang="en-US" dirty="0" smtClean="0"/>
              <a:t>One of the oldest material still in use, allows for a great variety of qualities.</a:t>
            </a:r>
          </a:p>
          <a:p>
            <a:r>
              <a:rPr lang="en-US" dirty="0" smtClean="0"/>
              <a:t>Pen and ink drawings are characterized by precisely controlled and uniformly wide lines.</a:t>
            </a:r>
            <a:endParaRPr lang="en-US" dirty="0"/>
          </a:p>
          <a:p>
            <a:pPr marL="0" indent="0">
              <a:buNone/>
            </a:pPr>
            <a:endParaRPr lang="en-US" dirty="0" smtClean="0"/>
          </a:p>
          <a:p>
            <a:pPr marL="457200" indent="-457200">
              <a:buFont typeface="+mj-lt"/>
              <a:buAutoNum type="arabicPeriod" startAt="3"/>
            </a:pPr>
            <a:r>
              <a:rPr lang="en-US" b="1" dirty="0" smtClean="0"/>
              <a:t>Pastel</a:t>
            </a:r>
          </a:p>
          <a:p>
            <a:r>
              <a:rPr lang="en-US" dirty="0" smtClean="0"/>
              <a:t>Dry pigment held together with a gum binder and compressed into sticks.</a:t>
            </a:r>
          </a:p>
          <a:p>
            <a:r>
              <a:rPr lang="en-US" dirty="0" smtClean="0"/>
              <a:t>As a finished work of art, these drawings are quite fragile and must be sprayed with a fixative.</a:t>
            </a:r>
          </a:p>
          <a:p>
            <a:endParaRPr lang="en-US" dirty="0"/>
          </a:p>
          <a:p>
            <a:pPr marL="457200" indent="-457200">
              <a:buFont typeface="+mj-lt"/>
              <a:buAutoNum type="arabicPeriod" startAt="4"/>
            </a:pPr>
            <a:r>
              <a:rPr lang="en-US" b="1" dirty="0" smtClean="0"/>
              <a:t>Charcoal</a:t>
            </a:r>
          </a:p>
          <a:p>
            <a:r>
              <a:rPr lang="en-US" dirty="0" smtClean="0"/>
              <a:t>Come from a burned twig or piece of wood.</a:t>
            </a:r>
          </a:p>
        </p:txBody>
      </p:sp>
    </p:spTree>
    <p:extLst>
      <p:ext uri="{BB962C8B-B14F-4D97-AF65-F5344CB8AC3E}">
        <p14:creationId xmlns:p14="http://schemas.microsoft.com/office/powerpoint/2010/main" val="1003446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153400" cy="6172200"/>
          </a:xfrm>
        </p:spPr>
        <p:txBody>
          <a:bodyPr/>
          <a:lstStyle/>
          <a:p>
            <a:pPr marL="0" indent="0">
              <a:buNone/>
            </a:pPr>
            <a:r>
              <a:rPr lang="en-US" dirty="0" smtClean="0"/>
              <a:t>Unless an artist translate his experience into a form that can be perceived, It cannot be shared by other people. Art has to exist in some medium to be recognized as such.</a:t>
            </a:r>
          </a:p>
          <a:p>
            <a:pPr marL="0" indent="0">
              <a:buNone/>
            </a:pPr>
            <a:endParaRPr lang="en-US" dirty="0"/>
          </a:p>
          <a:p>
            <a:pPr marL="0" indent="0">
              <a:buNone/>
            </a:pPr>
            <a:r>
              <a:rPr lang="en-US" b="1" dirty="0" smtClean="0"/>
              <a:t>Medium</a:t>
            </a:r>
            <a:r>
              <a:rPr lang="en-US" dirty="0" smtClean="0"/>
              <a:t> in art refers to the materials that an artist uses to communicate his ideas, feelings and his thoughts.</a:t>
            </a:r>
          </a:p>
          <a:p>
            <a:pPr marL="0" indent="0">
              <a:buNone/>
            </a:pPr>
            <a:endParaRPr lang="en-US" b="1" dirty="0"/>
          </a:p>
          <a:p>
            <a:pPr marL="0" indent="0">
              <a:buNone/>
            </a:pPr>
            <a:r>
              <a:rPr lang="en-US" b="1" dirty="0" smtClean="0"/>
              <a:t>Classification of arts according to medium</a:t>
            </a:r>
          </a:p>
          <a:p>
            <a:pPr marL="0" indent="0">
              <a:buNone/>
            </a:pPr>
            <a:endParaRPr lang="en-US" b="1" dirty="0" smtClean="0"/>
          </a:p>
          <a:p>
            <a:pPr marL="457200" indent="-457200">
              <a:buAutoNum type="arabicPeriod"/>
            </a:pPr>
            <a:r>
              <a:rPr lang="en-US" b="1" dirty="0" smtClean="0"/>
              <a:t>VISUAL ARTS</a:t>
            </a:r>
          </a:p>
          <a:p>
            <a:pPr marL="365760" lvl="1" indent="0">
              <a:buNone/>
            </a:pPr>
            <a:r>
              <a:rPr lang="en-US" b="1" dirty="0"/>
              <a:t>	</a:t>
            </a:r>
            <a:r>
              <a:rPr lang="en-US" dirty="0" smtClean="0"/>
              <a:t>	There are arts that we perceive with our eyes; mediums that can be seen and occupies space.</a:t>
            </a:r>
          </a:p>
        </p:txBody>
      </p:sp>
    </p:spTree>
    <p:extLst>
      <p:ext uri="{BB962C8B-B14F-4D97-AF65-F5344CB8AC3E}">
        <p14:creationId xmlns:p14="http://schemas.microsoft.com/office/powerpoint/2010/main" val="2275656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304800" y="730826"/>
            <a:ext cx="3581400" cy="4570163"/>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1015657"/>
            <a:ext cx="4572000" cy="4013543"/>
          </a:xfrm>
          <a:prstGeom prst="rect">
            <a:avLst/>
          </a:prstGeom>
          <a:ln w="88900" cap="sq" cmpd="thickThin">
            <a:solidFill>
              <a:srgbClr val="000000"/>
            </a:solidFill>
            <a:prstDash val="solid"/>
            <a:miter lim="800000"/>
          </a:ln>
          <a:effectLst>
            <a:innerShdw blurRad="76200">
              <a:srgbClr val="000000"/>
            </a:innerShdw>
          </a:effectLst>
        </p:spPr>
      </p:pic>
      <p:sp>
        <p:nvSpPr>
          <p:cNvPr id="6" name="TextBox 5"/>
          <p:cNvSpPr txBox="1"/>
          <p:nvPr/>
        </p:nvSpPr>
        <p:spPr>
          <a:xfrm>
            <a:off x="152400" y="6019800"/>
            <a:ext cx="3048000" cy="646331"/>
          </a:xfrm>
          <a:prstGeom prst="rect">
            <a:avLst/>
          </a:prstGeom>
          <a:noFill/>
        </p:spPr>
        <p:txBody>
          <a:bodyPr wrap="square" rtlCol="0">
            <a:spAutoFit/>
          </a:bodyPr>
          <a:lstStyle/>
          <a:p>
            <a:pPr algn="ctr"/>
            <a:r>
              <a:rPr lang="en-PH" sz="3600" dirty="0" smtClean="0">
                <a:solidFill>
                  <a:schemeClr val="tx1">
                    <a:lumMod val="95000"/>
                    <a:lumOff val="5000"/>
                  </a:schemeClr>
                </a:solidFill>
                <a:latin typeface="Arial Black" panose="020B0A04020102020204" pitchFamily="34" charset="0"/>
              </a:rPr>
              <a:t>INK</a:t>
            </a:r>
            <a:endParaRPr lang="en-PH" sz="3600" dirty="0">
              <a:solidFill>
                <a:schemeClr val="tx1">
                  <a:lumMod val="95000"/>
                  <a:lumOff val="5000"/>
                </a:schemeClr>
              </a:solidFill>
              <a:latin typeface="Arial Black" panose="020B0A04020102020204" pitchFamily="34" charset="0"/>
            </a:endParaRPr>
          </a:p>
        </p:txBody>
      </p:sp>
      <p:sp>
        <p:nvSpPr>
          <p:cNvPr id="8" name="TextBox 7"/>
          <p:cNvSpPr txBox="1"/>
          <p:nvPr/>
        </p:nvSpPr>
        <p:spPr>
          <a:xfrm>
            <a:off x="4724400" y="5943600"/>
            <a:ext cx="3276600" cy="646331"/>
          </a:xfrm>
          <a:prstGeom prst="rect">
            <a:avLst/>
          </a:prstGeom>
          <a:noFill/>
        </p:spPr>
        <p:txBody>
          <a:bodyPr wrap="square" rtlCol="0">
            <a:spAutoFit/>
          </a:bodyPr>
          <a:lstStyle/>
          <a:p>
            <a:pPr algn="ctr"/>
            <a:r>
              <a:rPr lang="en-PH" sz="3600" dirty="0" smtClean="0">
                <a:solidFill>
                  <a:srgbClr val="002060"/>
                </a:solidFill>
                <a:latin typeface="Arial Black" panose="020B0A04020102020204" pitchFamily="34" charset="0"/>
              </a:rPr>
              <a:t>PASTEL</a:t>
            </a:r>
            <a:endParaRPr lang="en-PH" sz="3600"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2850583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438400"/>
            <a:ext cx="8229600" cy="4191000"/>
          </a:xfrm>
        </p:spPr>
        <p:txBody>
          <a:bodyPr>
            <a:normAutofit lnSpcReduction="10000"/>
          </a:bodyPr>
          <a:lstStyle/>
          <a:p>
            <a:r>
              <a:rPr lang="en-US" dirty="0" smtClean="0"/>
              <a:t>Modern manufacture charcoal sticks are made from particles of carbon mixed with a binder and compressed.</a:t>
            </a:r>
          </a:p>
          <a:p>
            <a:r>
              <a:rPr lang="en-US" dirty="0" smtClean="0"/>
              <a:t>Softest charcoal produces the darkest most velvety tones and the hardest produces the lightest, grayest ones.</a:t>
            </a:r>
          </a:p>
          <a:p>
            <a:endParaRPr lang="en-US" dirty="0"/>
          </a:p>
          <a:p>
            <a:pPr marL="457200" indent="-457200">
              <a:buFont typeface="+mj-lt"/>
              <a:buAutoNum type="arabicPeriod" startAt="5"/>
            </a:pPr>
            <a:r>
              <a:rPr lang="en-US" sz="2800" b="1" dirty="0" smtClean="0"/>
              <a:t>Crayons</a:t>
            </a:r>
          </a:p>
          <a:p>
            <a:r>
              <a:rPr lang="en-US" sz="2800" dirty="0" smtClean="0"/>
              <a:t>Pigment bound by wax and compressed into sticks.</a:t>
            </a:r>
          </a:p>
          <a:p>
            <a:endParaRPr lang="en-US" dirty="0"/>
          </a:p>
        </p:txBody>
      </p:sp>
      <p:sp>
        <p:nvSpPr>
          <p:cNvPr id="2" name="Rectangle 1"/>
          <p:cNvSpPr/>
          <p:nvPr/>
        </p:nvSpPr>
        <p:spPr>
          <a:xfrm>
            <a:off x="609600" y="838200"/>
            <a:ext cx="6858000" cy="907941"/>
          </a:xfrm>
          <a:prstGeom prst="rect">
            <a:avLst/>
          </a:prstGeom>
        </p:spPr>
        <p:txBody>
          <a:bodyPr wrap="square">
            <a:spAutoFit/>
          </a:bodyPr>
          <a:lstStyle/>
          <a:p>
            <a:pPr marL="457200" lvl="0" indent="-457200">
              <a:spcBef>
                <a:spcPts val="600"/>
              </a:spcBef>
              <a:buClr>
                <a:srgbClr val="FE8637"/>
              </a:buClr>
              <a:buSzPct val="70000"/>
              <a:buFont typeface="+mj-lt"/>
              <a:buAutoNum type="arabicPeriod" startAt="4"/>
            </a:pPr>
            <a:r>
              <a:rPr lang="en-US" sz="2400" b="1" dirty="0">
                <a:solidFill>
                  <a:prstClr val="black"/>
                </a:solidFill>
              </a:rPr>
              <a:t>Charcoal</a:t>
            </a:r>
          </a:p>
          <a:p>
            <a:pPr marL="274320" lvl="0" indent="-274320">
              <a:spcBef>
                <a:spcPts val="600"/>
              </a:spcBef>
              <a:buClr>
                <a:srgbClr val="FE8637"/>
              </a:buClr>
              <a:buSzPct val="70000"/>
              <a:buFont typeface="Wingdings"/>
              <a:buChar char=""/>
            </a:pPr>
            <a:r>
              <a:rPr lang="en-US" sz="2400" dirty="0">
                <a:solidFill>
                  <a:prstClr val="black"/>
                </a:solidFill>
              </a:rPr>
              <a:t>Come from a burned twig or piece of wood.</a:t>
            </a:r>
          </a:p>
        </p:txBody>
      </p:sp>
    </p:spTree>
    <p:extLst>
      <p:ext uri="{BB962C8B-B14F-4D97-AF65-F5344CB8AC3E}">
        <p14:creationId xmlns:p14="http://schemas.microsoft.com/office/powerpoint/2010/main" val="1314632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sz="quarter" idx="4294967295"/>
          </p:nvPr>
        </p:nvPicPr>
        <p:blipFill>
          <a:blip r:embed="rId2" cstate="print">
            <a:extLst>
              <a:ext uri="{28A0092B-C50C-407E-A947-70E740481C1C}">
                <a14:useLocalDpi xmlns:a14="http://schemas.microsoft.com/office/drawing/2010/main" val="0"/>
              </a:ext>
            </a:extLst>
          </a:blip>
          <a:stretch>
            <a:fillRect/>
          </a:stretch>
        </p:blipFill>
        <p:spPr>
          <a:xfrm>
            <a:off x="4495800" y="610394"/>
            <a:ext cx="4114800" cy="426561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0" name="Content Placeholder 19"/>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28600" y="685800"/>
            <a:ext cx="3962400" cy="4114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1" name="TextBox 20"/>
          <p:cNvSpPr txBox="1"/>
          <p:nvPr/>
        </p:nvSpPr>
        <p:spPr>
          <a:xfrm>
            <a:off x="533400" y="5181600"/>
            <a:ext cx="3200400" cy="707886"/>
          </a:xfrm>
          <a:prstGeom prst="rect">
            <a:avLst/>
          </a:prstGeom>
          <a:noFill/>
        </p:spPr>
        <p:txBody>
          <a:bodyPr wrap="square" rtlCol="0">
            <a:spAutoFit/>
          </a:bodyPr>
          <a:lstStyle/>
          <a:p>
            <a:pPr algn="ctr"/>
            <a:r>
              <a:rPr lang="en-PH" sz="4000" dirty="0" smtClean="0">
                <a:solidFill>
                  <a:schemeClr val="accent3">
                    <a:lumMod val="50000"/>
                  </a:schemeClr>
                </a:solidFill>
                <a:latin typeface="Berlin Sans FB Demi" panose="020E0802020502020306" pitchFamily="34" charset="0"/>
              </a:rPr>
              <a:t>CHARCOAL</a:t>
            </a:r>
            <a:endParaRPr lang="en-PH" sz="4000" dirty="0">
              <a:solidFill>
                <a:schemeClr val="accent3">
                  <a:lumMod val="50000"/>
                </a:schemeClr>
              </a:solidFill>
              <a:latin typeface="Berlin Sans FB Demi" panose="020E0802020502020306" pitchFamily="34" charset="0"/>
            </a:endParaRPr>
          </a:p>
        </p:txBody>
      </p:sp>
      <p:sp>
        <p:nvSpPr>
          <p:cNvPr id="22" name="TextBox 21"/>
          <p:cNvSpPr txBox="1"/>
          <p:nvPr/>
        </p:nvSpPr>
        <p:spPr>
          <a:xfrm>
            <a:off x="4648200" y="5181600"/>
            <a:ext cx="3429000" cy="707886"/>
          </a:xfrm>
          <a:prstGeom prst="rect">
            <a:avLst/>
          </a:prstGeom>
          <a:noFill/>
        </p:spPr>
        <p:txBody>
          <a:bodyPr wrap="square" rtlCol="0">
            <a:spAutoFit/>
          </a:bodyPr>
          <a:lstStyle/>
          <a:p>
            <a:pPr algn="ctr"/>
            <a:r>
              <a:rPr lang="en-PH" sz="4000" dirty="0" smtClean="0">
                <a:solidFill>
                  <a:srgbClr val="002060"/>
                </a:solidFill>
                <a:latin typeface="Arial Black" panose="020B0A04020102020204" pitchFamily="34" charset="0"/>
              </a:rPr>
              <a:t>CRAYONS</a:t>
            </a:r>
            <a:endParaRPr lang="en-PH" sz="4000"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12995523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200400"/>
            <a:ext cx="8382000" cy="2895600"/>
          </a:xfrm>
        </p:spPr>
        <p:txBody>
          <a:bodyPr/>
          <a:lstStyle/>
          <a:p>
            <a:pPr marL="457200" indent="-457200">
              <a:buFont typeface="+mj-lt"/>
              <a:buAutoNum type="alphaUcPeriod" startAt="4"/>
            </a:pPr>
            <a:r>
              <a:rPr lang="en-US" b="1" dirty="0" smtClean="0"/>
              <a:t>TAPESTRY</a:t>
            </a:r>
          </a:p>
          <a:p>
            <a:pPr algn="just"/>
            <a:r>
              <a:rPr lang="en-US" dirty="0" smtClean="0"/>
              <a:t>These are hangings that added color to the drab interiors and also served to retain in the room whatever heat is generated from the fireplace.</a:t>
            </a:r>
          </a:p>
          <a:p>
            <a:pPr algn="just"/>
            <a:r>
              <a:rPr lang="en-US" dirty="0" smtClean="0"/>
              <a:t>Tapestries are fabrics into which design is woven with colored and metallic threads into a warp that is usually thin; tapestry is originally woven by hand.</a:t>
            </a:r>
          </a:p>
          <a:p>
            <a:endParaRPr lang="en-US" dirty="0"/>
          </a:p>
        </p:txBody>
      </p:sp>
      <p:sp>
        <p:nvSpPr>
          <p:cNvPr id="2" name="Rectangle 1"/>
          <p:cNvSpPr/>
          <p:nvPr/>
        </p:nvSpPr>
        <p:spPr>
          <a:xfrm>
            <a:off x="609600" y="685800"/>
            <a:ext cx="6553200" cy="1646605"/>
          </a:xfrm>
          <a:prstGeom prst="rect">
            <a:avLst/>
          </a:prstGeom>
        </p:spPr>
        <p:txBody>
          <a:bodyPr wrap="square">
            <a:spAutoFit/>
          </a:bodyPr>
          <a:lstStyle/>
          <a:p>
            <a:pPr marL="457200" lvl="0" indent="-457200">
              <a:spcBef>
                <a:spcPts val="600"/>
              </a:spcBef>
              <a:buClr>
                <a:srgbClr val="FE8637"/>
              </a:buClr>
              <a:buSzPct val="70000"/>
              <a:buFont typeface="+mj-lt"/>
              <a:buAutoNum type="alphaUcPeriod" startAt="3"/>
            </a:pPr>
            <a:r>
              <a:rPr lang="en-US" sz="2400" b="1" dirty="0">
                <a:solidFill>
                  <a:prstClr val="black"/>
                </a:solidFill>
              </a:rPr>
              <a:t>MOSAIC</a:t>
            </a:r>
          </a:p>
          <a:p>
            <a:pPr marL="274320" lvl="0" indent="-274320" algn="just">
              <a:spcBef>
                <a:spcPts val="600"/>
              </a:spcBef>
              <a:buClr>
                <a:srgbClr val="FE8637"/>
              </a:buClr>
              <a:buSzPct val="70000"/>
              <a:buFont typeface="Wingdings"/>
              <a:buChar char=""/>
            </a:pPr>
            <a:r>
              <a:rPr lang="en-US" sz="2400" dirty="0">
                <a:solidFill>
                  <a:prstClr val="black"/>
                </a:solidFill>
              </a:rPr>
              <a:t>Are wall and floor decorations made of small cubes or irregularly colored stones called </a:t>
            </a:r>
            <a:r>
              <a:rPr lang="en-US" sz="2400" b="1" dirty="0">
                <a:solidFill>
                  <a:prstClr val="black"/>
                </a:solidFill>
              </a:rPr>
              <a:t>tesserae.</a:t>
            </a:r>
          </a:p>
        </p:txBody>
      </p:sp>
    </p:spTree>
    <p:extLst>
      <p:ext uri="{BB962C8B-B14F-4D97-AF65-F5344CB8AC3E}">
        <p14:creationId xmlns:p14="http://schemas.microsoft.com/office/powerpoint/2010/main" val="579894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609600"/>
            <a:ext cx="3962400" cy="4495800"/>
          </a:xfrm>
          <a:prstGeom prst="rect">
            <a:avLst/>
          </a:prstGeom>
          <a:ln w="88900" cap="sq" cmpd="thickThin">
            <a:solidFill>
              <a:srgbClr val="000000"/>
            </a:solidFill>
            <a:prstDash val="solid"/>
            <a:miter lim="800000"/>
          </a:ln>
          <a:effectLst>
            <a:innerShdw blurRad="76200">
              <a:srgbClr val="000000"/>
            </a:innerShdw>
          </a:effectLst>
        </p:spPr>
      </p:pic>
      <p:sp>
        <p:nvSpPr>
          <p:cNvPr id="5" name="TextBox 4"/>
          <p:cNvSpPr txBox="1"/>
          <p:nvPr/>
        </p:nvSpPr>
        <p:spPr>
          <a:xfrm>
            <a:off x="533400" y="5257800"/>
            <a:ext cx="3124200" cy="707886"/>
          </a:xfrm>
          <a:prstGeom prst="rect">
            <a:avLst/>
          </a:prstGeom>
          <a:noFill/>
        </p:spPr>
        <p:txBody>
          <a:bodyPr wrap="square" rtlCol="0">
            <a:spAutoFit/>
          </a:bodyPr>
          <a:lstStyle/>
          <a:p>
            <a:pPr algn="ctr"/>
            <a:r>
              <a:rPr lang="en-PH" sz="4000" dirty="0" smtClean="0">
                <a:solidFill>
                  <a:srgbClr val="0070C0"/>
                </a:solidFill>
                <a:latin typeface="Jokerman" panose="04090605060D06020702" pitchFamily="82" charset="0"/>
              </a:rPr>
              <a:t>MOSAIC</a:t>
            </a:r>
            <a:endParaRPr lang="en-PH" sz="4000" dirty="0">
              <a:solidFill>
                <a:srgbClr val="0070C0"/>
              </a:solidFill>
              <a:latin typeface="Jokerman" panose="04090605060D06020702" pitchFamily="82"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609600"/>
            <a:ext cx="4426527" cy="4495800"/>
          </a:xfrm>
          <a:prstGeom prst="rect">
            <a:avLst/>
          </a:prstGeom>
          <a:ln w="88900" cap="sq" cmpd="thickThin">
            <a:solidFill>
              <a:srgbClr val="000000"/>
            </a:solidFill>
            <a:prstDash val="solid"/>
            <a:miter lim="800000"/>
          </a:ln>
          <a:effectLst>
            <a:innerShdw blurRad="76200">
              <a:srgbClr val="000000"/>
            </a:innerShdw>
          </a:effectLst>
        </p:spPr>
      </p:pic>
      <p:sp>
        <p:nvSpPr>
          <p:cNvPr id="7" name="TextBox 6"/>
          <p:cNvSpPr txBox="1"/>
          <p:nvPr/>
        </p:nvSpPr>
        <p:spPr>
          <a:xfrm>
            <a:off x="4648200" y="5257800"/>
            <a:ext cx="3505200" cy="707886"/>
          </a:xfrm>
          <a:prstGeom prst="rect">
            <a:avLst/>
          </a:prstGeom>
          <a:noFill/>
        </p:spPr>
        <p:txBody>
          <a:bodyPr wrap="square" rtlCol="0">
            <a:spAutoFit/>
          </a:bodyPr>
          <a:lstStyle/>
          <a:p>
            <a:pPr algn="ctr"/>
            <a:r>
              <a:rPr lang="en-PH" sz="4000" dirty="0" smtClean="0">
                <a:latin typeface="Elephant" panose="02020904090505020303" pitchFamily="18" charset="0"/>
              </a:rPr>
              <a:t>TAPESTRY</a:t>
            </a:r>
            <a:endParaRPr lang="en-PH" sz="4000" dirty="0">
              <a:latin typeface="Elephant" panose="02020904090505020303" pitchFamily="18" charset="0"/>
            </a:endParaRPr>
          </a:p>
        </p:txBody>
      </p:sp>
    </p:spTree>
    <p:extLst>
      <p:ext uri="{BB962C8B-B14F-4D97-AF65-F5344CB8AC3E}">
        <p14:creationId xmlns:p14="http://schemas.microsoft.com/office/powerpoint/2010/main" val="20014096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276600"/>
            <a:ext cx="8153400" cy="2895600"/>
          </a:xfrm>
        </p:spPr>
        <p:txBody>
          <a:bodyPr/>
          <a:lstStyle/>
          <a:p>
            <a:pPr marL="457200" indent="-457200" algn="just">
              <a:buFont typeface="+mj-lt"/>
              <a:buAutoNum type="alphaUcPeriod" startAt="6"/>
            </a:pPr>
            <a:r>
              <a:rPr lang="en-US" b="1" dirty="0" smtClean="0"/>
              <a:t>GRAPHIC PROCESSES (Printmaking)</a:t>
            </a:r>
          </a:p>
          <a:p>
            <a:pPr algn="just"/>
            <a:r>
              <a:rPr lang="en-US" b="1" dirty="0" smtClean="0"/>
              <a:t>These are processes for making multi – reproduction of graphic works. All processes involve the preparation of a master image of the drawing or design on some durable materials from which printing is done.</a:t>
            </a:r>
            <a:endParaRPr lang="en-US" b="1" dirty="0"/>
          </a:p>
        </p:txBody>
      </p:sp>
      <p:sp>
        <p:nvSpPr>
          <p:cNvPr id="5" name="Rectangle 4"/>
          <p:cNvSpPr/>
          <p:nvPr/>
        </p:nvSpPr>
        <p:spPr>
          <a:xfrm>
            <a:off x="304800" y="457200"/>
            <a:ext cx="7696200" cy="2323713"/>
          </a:xfrm>
          <a:prstGeom prst="rect">
            <a:avLst/>
          </a:prstGeom>
        </p:spPr>
        <p:txBody>
          <a:bodyPr wrap="square">
            <a:spAutoFit/>
          </a:bodyPr>
          <a:lstStyle/>
          <a:p>
            <a:pPr marL="457200" lvl="0" indent="-457200">
              <a:spcBef>
                <a:spcPts val="600"/>
              </a:spcBef>
              <a:buClr>
                <a:srgbClr val="FE8637"/>
              </a:buClr>
              <a:buSzPct val="70000"/>
              <a:buFont typeface="+mj-lt"/>
              <a:buAutoNum type="alphaUcPeriod" startAt="5"/>
            </a:pPr>
            <a:r>
              <a:rPr lang="en-US" sz="2800" b="1" dirty="0">
                <a:solidFill>
                  <a:prstClr val="black"/>
                </a:solidFill>
              </a:rPr>
              <a:t>STAINED GLASS</a:t>
            </a:r>
          </a:p>
          <a:p>
            <a:pPr marL="274320" lvl="0" indent="-274320" algn="just">
              <a:spcBef>
                <a:spcPts val="600"/>
              </a:spcBef>
              <a:buClr>
                <a:srgbClr val="FE8637"/>
              </a:buClr>
              <a:buSzPct val="70000"/>
              <a:buFont typeface="Wingdings"/>
              <a:buChar char=""/>
            </a:pPr>
            <a:r>
              <a:rPr lang="en-US" sz="2800" dirty="0">
                <a:solidFill>
                  <a:prstClr val="black"/>
                </a:solidFill>
              </a:rPr>
              <a:t>Are the colorful windows that we see in the churches; these follows a pattern and admitted the much needed light in the Romanesque churches.</a:t>
            </a:r>
          </a:p>
        </p:txBody>
      </p:sp>
    </p:spTree>
    <p:extLst>
      <p:ext uri="{BB962C8B-B14F-4D97-AF65-F5344CB8AC3E}">
        <p14:creationId xmlns:p14="http://schemas.microsoft.com/office/powerpoint/2010/main" val="2918444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09600" y="228600"/>
            <a:ext cx="7315200" cy="4873625"/>
          </a:xfrm>
          <a:prstGeom prst="rect">
            <a:avLst/>
          </a:prstGeom>
          <a:ln w="88900" cap="sq" cmpd="thickThin">
            <a:solidFill>
              <a:srgbClr val="000000"/>
            </a:solidFill>
            <a:prstDash val="solid"/>
            <a:miter lim="800000"/>
          </a:ln>
          <a:effectLst>
            <a:innerShdw blurRad="76200">
              <a:srgbClr val="000000"/>
            </a:innerShdw>
          </a:effectLst>
        </p:spPr>
      </p:pic>
      <p:sp>
        <p:nvSpPr>
          <p:cNvPr id="5" name="TextBox 4"/>
          <p:cNvSpPr txBox="1"/>
          <p:nvPr/>
        </p:nvSpPr>
        <p:spPr>
          <a:xfrm>
            <a:off x="1219200" y="5257800"/>
            <a:ext cx="5410200" cy="769441"/>
          </a:xfrm>
          <a:prstGeom prst="rect">
            <a:avLst/>
          </a:prstGeom>
          <a:noFill/>
        </p:spPr>
        <p:txBody>
          <a:bodyPr wrap="square" rtlCol="0">
            <a:spAutoFit/>
          </a:bodyPr>
          <a:lstStyle/>
          <a:p>
            <a:pPr algn="ctr"/>
            <a:r>
              <a:rPr lang="en-PH" sz="4400" dirty="0" smtClean="0">
                <a:solidFill>
                  <a:srgbClr val="002060"/>
                </a:solidFill>
                <a:latin typeface="Berlin Sans FB Demi" panose="020E0802020502020306" pitchFamily="34" charset="0"/>
              </a:rPr>
              <a:t>STAINED GLASS</a:t>
            </a:r>
            <a:endParaRPr lang="en-PH" sz="4400" dirty="0">
              <a:solidFill>
                <a:srgbClr val="002060"/>
              </a:solidFill>
              <a:latin typeface="Berlin Sans FB Demi" panose="020E0802020502020306" pitchFamily="34" charset="0"/>
            </a:endParaRPr>
          </a:p>
        </p:txBody>
      </p:sp>
    </p:spTree>
    <p:extLst>
      <p:ext uri="{BB962C8B-B14F-4D97-AF65-F5344CB8AC3E}">
        <p14:creationId xmlns:p14="http://schemas.microsoft.com/office/powerpoint/2010/main" val="2132198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6172200"/>
          </a:xfrm>
        </p:spPr>
        <p:txBody>
          <a:bodyPr/>
          <a:lstStyle/>
          <a:p>
            <a:pPr marL="0" indent="0">
              <a:buNone/>
            </a:pPr>
            <a:r>
              <a:rPr lang="en-US" dirty="0" smtClean="0"/>
              <a:t>	</a:t>
            </a:r>
            <a:r>
              <a:rPr lang="en-US" b="1" dirty="0" smtClean="0"/>
              <a:t>Classified as:</a:t>
            </a:r>
          </a:p>
          <a:p>
            <a:pPr marL="0" indent="0">
              <a:buNone/>
            </a:pPr>
            <a:endParaRPr lang="en-US" dirty="0" smtClean="0"/>
          </a:p>
          <a:p>
            <a:pPr marL="0" indent="0">
              <a:buNone/>
            </a:pPr>
            <a:r>
              <a:rPr lang="en-US" dirty="0" smtClean="0"/>
              <a:t>a.) </a:t>
            </a:r>
            <a:r>
              <a:rPr lang="en-US" b="1" dirty="0" smtClean="0"/>
              <a:t>Graphic arts or two – dimensional </a:t>
            </a:r>
            <a:r>
              <a:rPr lang="en-US" dirty="0" smtClean="0"/>
              <a:t>– drawing, painting, graphic processes, surface printing, commercial arts, mechanical processes and photography.</a:t>
            </a:r>
          </a:p>
          <a:p>
            <a:pPr marL="0" indent="0">
              <a:buNone/>
            </a:pPr>
            <a:endParaRPr lang="en-US" dirty="0"/>
          </a:p>
          <a:p>
            <a:pPr marL="0" indent="0">
              <a:buNone/>
            </a:pPr>
            <a:r>
              <a:rPr lang="en-US" dirty="0" smtClean="0"/>
              <a:t>b.) </a:t>
            </a:r>
            <a:r>
              <a:rPr lang="en-US" b="1" dirty="0" smtClean="0"/>
              <a:t>Plastic arts or three – dimensional </a:t>
            </a:r>
            <a:r>
              <a:rPr lang="en-US" dirty="0" smtClean="0"/>
              <a:t>– sculpture, architecture, landscaping, interior design, city planning, crafts, industrial design, dress and costume design and theater design.</a:t>
            </a:r>
          </a:p>
          <a:p>
            <a:pPr marL="0" indent="0">
              <a:buNone/>
            </a:pPr>
            <a:endParaRPr lang="en-US" dirty="0" smtClean="0"/>
          </a:p>
          <a:p>
            <a:pPr marL="457200" indent="-457200">
              <a:buFont typeface="+mj-lt"/>
              <a:buAutoNum type="arabicPeriod" startAt="2"/>
            </a:pPr>
            <a:r>
              <a:rPr lang="en-US" dirty="0" smtClean="0"/>
              <a:t> </a:t>
            </a:r>
            <a:r>
              <a:rPr lang="en-US" b="1" dirty="0" smtClean="0"/>
              <a:t>AUDITORY OR TIME – ARTS </a:t>
            </a:r>
          </a:p>
          <a:p>
            <a:pPr marL="365760" lvl="1" indent="0">
              <a:buNone/>
            </a:pPr>
            <a:r>
              <a:rPr lang="en-US" b="1" dirty="0"/>
              <a:t>	</a:t>
            </a:r>
            <a:r>
              <a:rPr lang="en-US" b="1" dirty="0" smtClean="0"/>
              <a:t>	</a:t>
            </a:r>
            <a:r>
              <a:rPr lang="en-US" dirty="0" smtClean="0"/>
              <a:t>These are medium that can be heard and which are expressed in time. These are music and literature.</a:t>
            </a:r>
            <a:endParaRPr lang="en-US" b="1" dirty="0" smtClean="0"/>
          </a:p>
        </p:txBody>
      </p:sp>
    </p:spTree>
    <p:extLst>
      <p:ext uri="{BB962C8B-B14F-4D97-AF65-F5344CB8AC3E}">
        <p14:creationId xmlns:p14="http://schemas.microsoft.com/office/powerpoint/2010/main" val="131745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153400" cy="6324600"/>
          </a:xfrm>
        </p:spPr>
        <p:txBody>
          <a:bodyPr/>
          <a:lstStyle/>
          <a:p>
            <a:pPr marL="457200" indent="-457200">
              <a:buFont typeface="+mj-lt"/>
              <a:buAutoNum type="arabicPeriod" startAt="3"/>
            </a:pPr>
            <a:r>
              <a:rPr lang="en-US" b="1" dirty="0" smtClean="0"/>
              <a:t>COMBINED ARTS</a:t>
            </a:r>
          </a:p>
          <a:p>
            <a:pPr marL="365760" lvl="1" indent="0">
              <a:buNone/>
            </a:pPr>
            <a:r>
              <a:rPr lang="en-US" b="1" dirty="0"/>
              <a:t>	</a:t>
            </a:r>
            <a:r>
              <a:rPr lang="en-US" b="1" dirty="0" smtClean="0"/>
              <a:t>	</a:t>
            </a:r>
            <a:r>
              <a:rPr lang="en-US" dirty="0" smtClean="0"/>
              <a:t>These are medium that can be heard both seen and heard and which exist in both time and space. Theses include dance, drama, the opera and the movies. Each artwork is apprehended as “happening.”</a:t>
            </a:r>
          </a:p>
          <a:p>
            <a:pPr marL="365760" lvl="1" indent="0">
              <a:buNone/>
            </a:pPr>
            <a:endParaRPr lang="en-US" dirty="0"/>
          </a:p>
          <a:p>
            <a:pPr marL="365760" lvl="1" indent="0">
              <a:buNone/>
            </a:pPr>
            <a:r>
              <a:rPr lang="en-US" b="1" dirty="0" smtClean="0"/>
              <a:t>The Artist and His Medium</a:t>
            </a:r>
          </a:p>
          <a:p>
            <a:pPr marL="365760" lvl="1" indent="0">
              <a:buNone/>
            </a:pPr>
            <a:endParaRPr lang="en-US" b="1" dirty="0"/>
          </a:p>
          <a:p>
            <a:pPr marL="365760" lvl="1" indent="0">
              <a:buNone/>
            </a:pPr>
            <a:r>
              <a:rPr lang="en-US" b="1" dirty="0" smtClean="0"/>
              <a:t>	</a:t>
            </a:r>
            <a:r>
              <a:rPr lang="en-US" dirty="0" smtClean="0"/>
              <a:t>When an artist proceeds to give shape to his vision, his first thoughts are on what medium to employ.</a:t>
            </a:r>
          </a:p>
          <a:p>
            <a:pPr marL="365760" lvl="1" indent="0">
              <a:buNone/>
            </a:pPr>
            <a:endParaRPr lang="en-US" b="1" dirty="0"/>
          </a:p>
          <a:p>
            <a:pPr marL="365760" lvl="1" indent="0">
              <a:buNone/>
            </a:pPr>
            <a:r>
              <a:rPr lang="en-US" b="1" dirty="0" smtClean="0"/>
              <a:t>	</a:t>
            </a:r>
            <a:r>
              <a:rPr lang="en-US" dirty="0" smtClean="0"/>
              <a:t>An artist’s choice is usually influenced by such practical considerations as the availability of the material, the use to which the art object will be put, the idea that he wants to communicate and the nature and special characteristics of the medium it self.</a:t>
            </a:r>
          </a:p>
        </p:txBody>
      </p:sp>
    </p:spTree>
    <p:extLst>
      <p:ext uri="{BB962C8B-B14F-4D97-AF65-F5344CB8AC3E}">
        <p14:creationId xmlns:p14="http://schemas.microsoft.com/office/powerpoint/2010/main" val="1495092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685800"/>
            <a:ext cx="8229600" cy="5562600"/>
          </a:xfrm>
        </p:spPr>
        <p:txBody>
          <a:bodyPr/>
          <a:lstStyle/>
          <a:p>
            <a:pPr marL="0" indent="0">
              <a:buNone/>
            </a:pPr>
            <a:r>
              <a:rPr lang="en-US" dirty="0" smtClean="0"/>
              <a:t>	The nature of each medium determines the way it can be worked and turned into a work of art. It’s nature also determines what can be expressed through it. Only subjects that are frozen in one moment of time can be shown by the mediums of the space arts.</a:t>
            </a:r>
          </a:p>
          <a:p>
            <a:pPr marL="0" indent="0">
              <a:buNone/>
            </a:pPr>
            <a:endParaRPr lang="en-US" dirty="0" smtClean="0"/>
          </a:p>
          <a:p>
            <a:pPr marL="0" indent="0">
              <a:buNone/>
            </a:pPr>
            <a:r>
              <a:rPr lang="en-US" dirty="0" smtClean="0"/>
              <a:t>	Each medium has its own rang of characteristics which determine the physical appearance of the product. It also has inherent limitations as well as potentials. And it is a wise artist who accepts the limitation and at the same time exploits them. For each medium has its own way of behaving. Although it responds to the artist’s way of handling it, it nevertheless imposes its will on him, daring him to explore its various possibilities.</a:t>
            </a:r>
          </a:p>
        </p:txBody>
      </p:sp>
    </p:spTree>
    <p:extLst>
      <p:ext uri="{BB962C8B-B14F-4D97-AF65-F5344CB8AC3E}">
        <p14:creationId xmlns:p14="http://schemas.microsoft.com/office/powerpoint/2010/main" val="593179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762000"/>
            <a:ext cx="8382000" cy="5410200"/>
          </a:xfrm>
        </p:spPr>
        <p:txBody>
          <a:bodyPr/>
          <a:lstStyle/>
          <a:p>
            <a:pPr marL="0" indent="0">
              <a:buNone/>
            </a:pPr>
            <a:r>
              <a:rPr lang="en-US" b="1" dirty="0" smtClean="0"/>
              <a:t>The Artist and His Technique</a:t>
            </a:r>
            <a:endParaRPr lang="en-US" dirty="0" smtClean="0"/>
          </a:p>
          <a:p>
            <a:pPr marL="0" indent="0">
              <a:buNone/>
            </a:pPr>
            <a:r>
              <a:rPr lang="en-US" b="1" dirty="0"/>
              <a:t>	</a:t>
            </a:r>
            <a:endParaRPr lang="en-US" b="1" dirty="0" smtClean="0"/>
          </a:p>
          <a:p>
            <a:pPr marL="0" indent="0">
              <a:buNone/>
            </a:pPr>
            <a:r>
              <a:rPr lang="en-US" b="1" dirty="0"/>
              <a:t>	</a:t>
            </a:r>
            <a:r>
              <a:rPr lang="en-US" dirty="0" smtClean="0"/>
              <a:t>A good artist makes his medium work for him to produce effects he cannot possibly attain by any other means. An artist’s knowledge of his medium and his skill in making it achieve what he wants it to, make up what is called </a:t>
            </a:r>
            <a:r>
              <a:rPr lang="en-US" i="1" dirty="0" smtClean="0"/>
              <a:t>technique</a:t>
            </a:r>
            <a:r>
              <a:rPr lang="en-US" dirty="0" smtClean="0"/>
              <a:t>.</a:t>
            </a:r>
          </a:p>
          <a:p>
            <a:pPr marL="0" indent="0">
              <a:buNone/>
            </a:pPr>
            <a:endParaRPr lang="en-US" b="1" dirty="0"/>
          </a:p>
          <a:p>
            <a:pPr marL="0" indent="0">
              <a:buNone/>
            </a:pPr>
            <a:r>
              <a:rPr lang="en-US" b="1" dirty="0" smtClean="0"/>
              <a:t>	</a:t>
            </a:r>
            <a:r>
              <a:rPr lang="en-US" dirty="0" smtClean="0"/>
              <a:t>Obviously, artist differ from each other in technique even if they work with the same medium. Each artist, working with the same medium, may employ a different technique at another time for another purpose. Technique is adapted as the need arises.</a:t>
            </a:r>
            <a:endParaRPr lang="en-US" b="1" dirty="0"/>
          </a:p>
        </p:txBody>
      </p:sp>
    </p:spTree>
    <p:extLst>
      <p:ext uri="{BB962C8B-B14F-4D97-AF65-F5344CB8AC3E}">
        <p14:creationId xmlns:p14="http://schemas.microsoft.com/office/powerpoint/2010/main" val="157683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305800" cy="6096000"/>
          </a:xfrm>
        </p:spPr>
        <p:txBody>
          <a:bodyPr/>
          <a:lstStyle/>
          <a:p>
            <a:pPr marL="0" indent="0">
              <a:buNone/>
            </a:pPr>
            <a:r>
              <a:rPr lang="en-US" b="1" dirty="0" smtClean="0"/>
              <a:t>Medium of the Visual Arts</a:t>
            </a:r>
          </a:p>
          <a:p>
            <a:pPr marL="457200" indent="-457200">
              <a:buFont typeface="+mj-lt"/>
              <a:buAutoNum type="alphaUcPeriod"/>
            </a:pPr>
            <a:r>
              <a:rPr lang="en-US" b="1" dirty="0" smtClean="0"/>
              <a:t> PAINTING</a:t>
            </a:r>
          </a:p>
          <a:p>
            <a:pPr marL="0" indent="0">
              <a:buNone/>
            </a:pPr>
            <a:r>
              <a:rPr lang="en-US" dirty="0"/>
              <a:t>	</a:t>
            </a:r>
            <a:r>
              <a:rPr lang="en-US" dirty="0" smtClean="0"/>
              <a:t>Painting is the art of creating meaningful effects on a flat surface. It is the process of applying pigment on a smooth surface – paper, cloth, canvass, wood or plaster.</a:t>
            </a:r>
            <a:endParaRPr lang="en-US" dirty="0"/>
          </a:p>
          <a:p>
            <a:pPr marL="0" indent="0">
              <a:buNone/>
            </a:pPr>
            <a:r>
              <a:rPr lang="en-US" dirty="0" smtClean="0"/>
              <a:t>	</a:t>
            </a:r>
          </a:p>
          <a:p>
            <a:pPr marL="0" indent="0">
              <a:buNone/>
            </a:pPr>
            <a:r>
              <a:rPr lang="en-US" dirty="0"/>
              <a:t>	</a:t>
            </a:r>
            <a:r>
              <a:rPr lang="en-US" dirty="0" smtClean="0"/>
              <a:t>Pigment is the part of the paint which supplies the color. It is a fine powder ground from some clay, stone or mineral, extracted from vegetable matter or produced by a chemical process.</a:t>
            </a:r>
          </a:p>
          <a:p>
            <a:pPr marL="0" indent="0">
              <a:buNone/>
            </a:pPr>
            <a:endParaRPr lang="en-US" dirty="0"/>
          </a:p>
          <a:p>
            <a:pPr marL="0" indent="0">
              <a:buNone/>
            </a:pPr>
            <a:r>
              <a:rPr lang="en-US" b="1" dirty="0" smtClean="0"/>
              <a:t>Medium of Painting</a:t>
            </a:r>
            <a:endParaRPr lang="en-US" dirty="0" smtClean="0"/>
          </a:p>
          <a:p>
            <a:pPr marL="457200" indent="-457200">
              <a:buFont typeface="+mj-lt"/>
              <a:buAutoNum type="arabicPeriod"/>
            </a:pPr>
            <a:r>
              <a:rPr lang="en-US" b="1" dirty="0" smtClean="0"/>
              <a:t>Watercolor</a:t>
            </a:r>
          </a:p>
          <a:p>
            <a:pPr marL="365760" lvl="1" indent="0">
              <a:buNone/>
            </a:pPr>
            <a:r>
              <a:rPr lang="en-US" b="1" dirty="0"/>
              <a:t>	</a:t>
            </a:r>
            <a:r>
              <a:rPr lang="en-US" dirty="0" smtClean="0"/>
              <a:t>In watercolor, the pigments are mixed with water and applied to fine white paper.</a:t>
            </a:r>
            <a:endParaRPr lang="en-US" b="1" dirty="0"/>
          </a:p>
        </p:txBody>
      </p:sp>
    </p:spTree>
    <p:extLst>
      <p:ext uri="{BB962C8B-B14F-4D97-AF65-F5344CB8AC3E}">
        <p14:creationId xmlns:p14="http://schemas.microsoft.com/office/powerpoint/2010/main" val="2112023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486400"/>
            <a:ext cx="7467600" cy="1143000"/>
          </a:xfrm>
        </p:spPr>
        <p:txBody>
          <a:bodyPr>
            <a:normAutofit/>
          </a:bodyPr>
          <a:lstStyle/>
          <a:p>
            <a:pPr algn="ctr"/>
            <a:r>
              <a:rPr lang="en-PH" sz="6000" dirty="0" smtClean="0">
                <a:solidFill>
                  <a:schemeClr val="tx1">
                    <a:lumMod val="95000"/>
                    <a:lumOff val="5000"/>
                  </a:schemeClr>
                </a:solidFill>
              </a:rPr>
              <a:t>Water color</a:t>
            </a:r>
            <a:endParaRPr lang="en-PH" sz="6000" dirty="0">
              <a:solidFill>
                <a:schemeClr val="tx1">
                  <a:lumMod val="95000"/>
                  <a:lumOff val="5000"/>
                </a:schemeClr>
              </a:solidFill>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37309" y="228600"/>
            <a:ext cx="6858000" cy="5105400"/>
          </a:xfrm>
        </p:spPr>
      </p:pic>
    </p:spTree>
    <p:extLst>
      <p:ext uri="{BB962C8B-B14F-4D97-AF65-F5344CB8AC3E}">
        <p14:creationId xmlns:p14="http://schemas.microsoft.com/office/powerpoint/2010/main" val="177328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82000" cy="6324600"/>
          </a:xfrm>
        </p:spPr>
        <p:txBody>
          <a:bodyPr>
            <a:normAutofit/>
          </a:bodyPr>
          <a:lstStyle/>
          <a:p>
            <a:pPr marL="0" indent="0">
              <a:buNone/>
            </a:pPr>
            <a:r>
              <a:rPr lang="en-US" b="1" dirty="0" smtClean="0"/>
              <a:t>Gouache</a:t>
            </a:r>
            <a:r>
              <a:rPr lang="en-US" dirty="0" smtClean="0"/>
              <a:t> – paint in which the pigment has been mixed with a chalk like material which gives it an opaque effect.</a:t>
            </a:r>
          </a:p>
          <a:p>
            <a:pPr marL="0" indent="0">
              <a:buNone/>
            </a:pPr>
            <a:endParaRPr lang="en-US" dirty="0"/>
          </a:p>
          <a:p>
            <a:pPr marL="0" indent="0">
              <a:buNone/>
            </a:pPr>
            <a:r>
              <a:rPr lang="en-US" b="1" dirty="0" smtClean="0"/>
              <a:t>Advantages</a:t>
            </a:r>
          </a:p>
          <a:p>
            <a:r>
              <a:rPr lang="en-US" dirty="0" smtClean="0"/>
              <a:t>Watercolor is light and portable, best for horizontal or vertical scrolls.</a:t>
            </a:r>
          </a:p>
          <a:p>
            <a:r>
              <a:rPr lang="en-US" dirty="0" smtClean="0"/>
              <a:t>Spontaneously is its very essence</a:t>
            </a:r>
          </a:p>
          <a:p>
            <a:pPr marL="0" indent="0">
              <a:buNone/>
            </a:pPr>
            <a:r>
              <a:rPr lang="en-US" b="1" dirty="0" smtClean="0"/>
              <a:t>Disadvantages</a:t>
            </a:r>
          </a:p>
          <a:p>
            <a:r>
              <a:rPr lang="en-US" dirty="0" smtClean="0"/>
              <a:t>Watercolor painting has to be done in one setting because it dries quickly.</a:t>
            </a:r>
          </a:p>
          <a:p>
            <a:endParaRPr lang="en-US" dirty="0"/>
          </a:p>
          <a:p>
            <a:pPr marL="457200" indent="-457200">
              <a:buFont typeface="+mj-lt"/>
              <a:buAutoNum type="arabicPeriod" startAt="2"/>
            </a:pPr>
            <a:r>
              <a:rPr lang="en-US" b="1" dirty="0" smtClean="0"/>
              <a:t>Oil</a:t>
            </a:r>
            <a:endParaRPr lang="en-US" dirty="0" smtClean="0"/>
          </a:p>
          <a:p>
            <a:pPr lvl="1"/>
            <a:r>
              <a:rPr lang="en-US" dirty="0" smtClean="0"/>
              <a:t>Discovered by a Flemish painter Jan Van Eyck in 15</a:t>
            </a:r>
            <a:r>
              <a:rPr lang="en-US" baseline="30000" dirty="0" smtClean="0"/>
              <a:t>th</a:t>
            </a:r>
            <a:r>
              <a:rPr lang="en-US" dirty="0" smtClean="0"/>
              <a:t> century.</a:t>
            </a:r>
          </a:p>
          <a:p>
            <a:pPr lvl="1"/>
            <a:r>
              <a:rPr lang="en-US" dirty="0" smtClean="0"/>
              <a:t>Can be used with brush, airbrush, palette knife, bare-hands.</a:t>
            </a:r>
          </a:p>
        </p:txBody>
      </p:sp>
    </p:spTree>
    <p:extLst>
      <p:ext uri="{BB962C8B-B14F-4D97-AF65-F5344CB8AC3E}">
        <p14:creationId xmlns:p14="http://schemas.microsoft.com/office/powerpoint/2010/main" val="40756511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153</TotalTime>
  <Words>814</Words>
  <Application>Microsoft Office PowerPoint</Application>
  <PresentationFormat>On-screen Show (4:3)</PresentationFormat>
  <Paragraphs>129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Adobe Garamond Pro Bold</vt:lpstr>
      <vt:lpstr>Arial Black</vt:lpstr>
      <vt:lpstr>Berlin Sans FB Demi</vt:lpstr>
      <vt:lpstr>Century Schoolbook</vt:lpstr>
      <vt:lpstr>Cooper Black</vt:lpstr>
      <vt:lpstr>Elephant</vt:lpstr>
      <vt:lpstr>Jokerman</vt:lpstr>
      <vt:lpstr>Wingdings</vt:lpstr>
      <vt:lpstr>Wingdings 2</vt:lpstr>
      <vt:lpstr>Oriel</vt:lpstr>
      <vt:lpstr>Medium of the Arts</vt:lpstr>
      <vt:lpstr>PowerPoint Presentation</vt:lpstr>
      <vt:lpstr>PowerPoint Presentation</vt:lpstr>
      <vt:lpstr>PowerPoint Presentation</vt:lpstr>
      <vt:lpstr>PowerPoint Presentation</vt:lpstr>
      <vt:lpstr>PowerPoint Presentation</vt:lpstr>
      <vt:lpstr>PowerPoint Presentation</vt:lpstr>
      <vt:lpstr>Water color</vt:lpstr>
      <vt:lpstr>PowerPoint Presentation</vt:lpstr>
      <vt:lpstr>PowerPoint Presentation</vt:lpstr>
      <vt:lpstr>PowerPoint Presentation</vt:lpstr>
      <vt:lpstr>Pointillism</vt:lpstr>
      <vt:lpstr>PowerPoint Presentation</vt:lpstr>
      <vt:lpstr>PowerPoint Presentation</vt:lpstr>
      <vt:lpstr>PowerPoint Presentation</vt:lpstr>
      <vt:lpstr>Fresco</vt:lpstr>
      <vt:lpstr>PowerPoint Presentation</vt:lpstr>
      <vt:lpstr>Pencil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Medium of the Arts</dc:title>
  <dc:creator>Gaming</dc:creator>
  <cp:lastModifiedBy>ACER PC</cp:lastModifiedBy>
  <cp:revision>18</cp:revision>
  <dcterms:created xsi:type="dcterms:W3CDTF">2019-08-30T07:17:05Z</dcterms:created>
  <dcterms:modified xsi:type="dcterms:W3CDTF">2019-09-04T06:12:35Z</dcterms:modified>
</cp:coreProperties>
</file>