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917" r:id="rId3"/>
    <p:sldId id="262" r:id="rId5"/>
    <p:sldId id="11428" r:id="rId6"/>
    <p:sldId id="11437" r:id="rId7"/>
    <p:sldId id="360" r:id="rId8"/>
    <p:sldId id="11438" r:id="rId9"/>
    <p:sldId id="11439" r:id="rId10"/>
    <p:sldId id="11440" r:id="rId11"/>
    <p:sldId id="11441" r:id="rId12"/>
    <p:sldId id="11443" r:id="rId13"/>
    <p:sldId id="11451" r:id="rId14"/>
    <p:sldId id="1142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80604020202020204" pitchFamily="34" charset="0"/>
                <a:ea typeface="Arial" panose="0208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80604020202020204" pitchFamily="34" charset="0"/>
                <a:ea typeface="Arial" panose="02080604020202020204" pitchFamily="34" charset="0"/>
              </a:defRPr>
            </a:lvl1pPr>
          </a:lstStyle>
          <a:p>
            <a:fld id="{B5A4C52D-C6B7-41DA-A60F-B208D7CEED3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80604020202020204" pitchFamily="34" charset="0"/>
                <a:ea typeface="Arial" panose="0208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80604020202020204" pitchFamily="34" charset="0"/>
                <a:ea typeface="Arial" panose="02080604020202020204" pitchFamily="34" charset="0"/>
              </a:defRPr>
            </a:lvl1pPr>
          </a:lstStyle>
          <a:p>
            <a:fld id="{57AA8FD2-7679-4EE5-9DCD-38DAD58C7D7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80604020202020204" pitchFamily="34" charset="0"/>
        <a:ea typeface="Arial" panose="02080604020202020204" pitchFamily="34" charset="0"/>
        <a:cs typeface="+mn-cs"/>
      </a:defRPr>
    </a:lvl1pPr>
    <a:lvl2pPr marL="457200" algn="l" defTabSz="914400" rtl="0" eaLnBrk="1" latinLnBrk="0" hangingPunct="1">
      <a:defRPr sz="1200" kern="1200">
        <a:solidFill>
          <a:schemeClr val="tx1"/>
        </a:solidFill>
        <a:latin typeface="Arial" panose="02080604020202020204" pitchFamily="34" charset="0"/>
        <a:ea typeface="Arial" panose="02080604020202020204" pitchFamily="34" charset="0"/>
        <a:cs typeface="+mn-cs"/>
      </a:defRPr>
    </a:lvl2pPr>
    <a:lvl3pPr marL="914400" algn="l" defTabSz="914400" rtl="0" eaLnBrk="1" latinLnBrk="0" hangingPunct="1">
      <a:defRPr sz="1200" kern="1200">
        <a:solidFill>
          <a:schemeClr val="tx1"/>
        </a:solidFill>
        <a:latin typeface="Arial" panose="02080604020202020204" pitchFamily="34" charset="0"/>
        <a:ea typeface="Arial" panose="02080604020202020204" pitchFamily="34" charset="0"/>
        <a:cs typeface="+mn-cs"/>
      </a:defRPr>
    </a:lvl3pPr>
    <a:lvl4pPr marL="1371600" algn="l" defTabSz="914400" rtl="0" eaLnBrk="1" latinLnBrk="0" hangingPunct="1">
      <a:defRPr sz="1200" kern="1200">
        <a:solidFill>
          <a:schemeClr val="tx1"/>
        </a:solidFill>
        <a:latin typeface="Arial" panose="02080604020202020204" pitchFamily="34" charset="0"/>
        <a:ea typeface="Arial" panose="02080604020202020204" pitchFamily="34" charset="0"/>
        <a:cs typeface="+mn-cs"/>
      </a:defRPr>
    </a:lvl4pPr>
    <a:lvl5pPr marL="1828800" algn="l" defTabSz="914400" rtl="0" eaLnBrk="1" latinLnBrk="0" hangingPunct="1">
      <a:defRPr sz="1200" kern="1200">
        <a:solidFill>
          <a:schemeClr val="tx1"/>
        </a:solidFill>
        <a:latin typeface="Arial" panose="02080604020202020204" pitchFamily="34" charset="0"/>
        <a:ea typeface="Arial" panose="0208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401050" y="1905000"/>
            <a:ext cx="2552700" cy="3028950"/>
          </a:xfrm>
          <a:prstGeom prst="rect">
            <a:avLst/>
          </a:prstGeom>
          <a:solidFill>
            <a:schemeClr val="bg1">
              <a:lumMod val="8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80604020202020204" pitchFamily="34" charset="0"/>
                <a:ea typeface="Arial" panose="02080604020202020204" pitchFamily="34" charset="0"/>
              </a:defRPr>
            </a:lvl1pPr>
          </a:lstStyle>
          <a:p>
            <a:fld id="{B12F3171-8956-4695-A467-EE0FBB2C295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80604020202020204" pitchFamily="34" charset="0"/>
                <a:ea typeface="Arial" panose="0208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80604020202020204" pitchFamily="34" charset="0"/>
                <a:ea typeface="Arial" panose="02080604020202020204" pitchFamily="34" charset="0"/>
              </a:defRPr>
            </a:lvl1pPr>
          </a:lstStyle>
          <a:p>
            <a:fld id="{796AA30E-77CE-4035-B27E-0276965D95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Arial" panose="02080604020202020204" pitchFamily="34" charset="0"/>
          <a:ea typeface="Arial" panose="0208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Arial" panose="02080604020202020204" pitchFamily="34" charset="0"/>
          <a:ea typeface="Arial" panose="02080604020202020204" pitchFamily="34" charset="0"/>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Arial" panose="02080604020202020204" pitchFamily="34" charset="0"/>
          <a:ea typeface="Arial" panose="02080604020202020204" pitchFamily="34" charset="0"/>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rial" panose="02080604020202020204" pitchFamily="34" charset="0"/>
          <a:ea typeface="Arial" panose="02080604020202020204" pitchFamily="34" charset="0"/>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Arial" panose="02080604020202020204" pitchFamily="34" charset="0"/>
          <a:ea typeface="Arial" panose="02080604020202020204" pitchFamily="34" charset="0"/>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grpSp>
        <p:nvGrpSpPr>
          <p:cNvPr id="2" name="组合 1"/>
          <p:cNvGrpSpPr/>
          <p:nvPr/>
        </p:nvGrpSpPr>
        <p:grpSpPr>
          <a:xfrm>
            <a:off x="827314" y="758372"/>
            <a:ext cx="10537372" cy="5341257"/>
            <a:chOff x="827314" y="758372"/>
            <a:chExt cx="10537372" cy="5341257"/>
          </a:xfrm>
        </p:grpSpPr>
        <p:sp>
          <p:nvSpPr>
            <p:cNvPr id="8" name="稻壳天启设计原创模板"/>
            <p:cNvSpPr txBox="1"/>
            <p:nvPr/>
          </p:nvSpPr>
          <p:spPr>
            <a:xfrm>
              <a:off x="2552787" y="2693574"/>
              <a:ext cx="7086427" cy="9233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80604020202020204" pitchFamily="34" charset="0"/>
              </a:pPr>
              <a:r>
                <a:rPr lang="en-US" altLang="zh-CN" sz="5400" b="1" dirty="0">
                  <a:gradFill>
                    <a:gsLst>
                      <a:gs pos="58000">
                        <a:srgbClr val="8CD5DB"/>
                      </a:gs>
                      <a:gs pos="0">
                        <a:srgbClr val="7EBDA8"/>
                      </a:gs>
                      <a:gs pos="100000">
                        <a:srgbClr val="F6957C"/>
                      </a:gs>
                    </a:gsLst>
                    <a:lin ang="10800000" scaled="0"/>
                  </a:gradFill>
                  <a:latin typeface="Arial" panose="02080604020202020204" pitchFamily="34" charset="0"/>
                  <a:ea typeface="Arial" panose="02080604020202020204" pitchFamily="34" charset="0"/>
                </a:rPr>
                <a:t> FASHION GENERAL</a:t>
              </a:r>
              <a:endParaRPr lang="en-US" sz="5400" b="1" dirty="0">
                <a:gradFill>
                  <a:gsLst>
                    <a:gs pos="58000">
                      <a:srgbClr val="8CD5DB"/>
                    </a:gs>
                    <a:gs pos="0">
                      <a:srgbClr val="7EBDA8"/>
                    </a:gs>
                    <a:gs pos="100000">
                      <a:srgbClr val="F6957C"/>
                    </a:gs>
                  </a:gsLst>
                  <a:lin ang="10800000" scaled="0"/>
                </a:gradFill>
                <a:latin typeface="Arial" panose="02080604020202020204" pitchFamily="34" charset="0"/>
                <a:ea typeface="Arial" panose="02080604020202020204" pitchFamily="34" charset="0"/>
              </a:endParaRPr>
            </a:p>
          </p:txBody>
        </p:sp>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7" name="稻壳天启设计原创模板"/>
            <p:cNvPicPr>
              <a:picLocks noChangeAspect="1"/>
            </p:cNvPicPr>
            <p:nvPr/>
          </p:nvPicPr>
          <p:blipFill rotWithShape="1">
            <a:blip r:embed="rId2" cstate="screen"/>
            <a:srcRect/>
            <a:stretch>
              <a:fillRect/>
            </a:stretch>
          </p:blipFill>
          <p:spPr>
            <a:xfrm>
              <a:off x="827314" y="3926896"/>
              <a:ext cx="3178629" cy="2172732"/>
            </a:xfrm>
            <a:prstGeom prst="rect">
              <a:avLst/>
            </a:prstGeom>
          </p:spPr>
        </p:pic>
        <p:pic>
          <p:nvPicPr>
            <p:cNvPr id="9" name="稻壳天启设计原创模板"/>
            <p:cNvPicPr>
              <a:picLocks noChangeAspect="1"/>
            </p:cNvPicPr>
            <p:nvPr/>
          </p:nvPicPr>
          <p:blipFill rotWithShape="1">
            <a:blip r:embed="rId3" cstate="screen"/>
            <a:srcRect/>
            <a:stretch>
              <a:fillRect/>
            </a:stretch>
          </p:blipFill>
          <p:spPr>
            <a:xfrm>
              <a:off x="7460344" y="762783"/>
              <a:ext cx="3904342" cy="3164113"/>
            </a:xfrm>
            <a:prstGeom prst="rect">
              <a:avLst/>
            </a:prstGeom>
          </p:spPr>
        </p:pic>
        <p:sp>
          <p:nvSpPr>
            <p:cNvPr id="10" name="稻壳天启设计原创模板"/>
            <p:cNvSpPr txBox="1"/>
            <p:nvPr/>
          </p:nvSpPr>
          <p:spPr>
            <a:xfrm>
              <a:off x="2094230" y="2687935"/>
              <a:ext cx="8003540" cy="64516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80604020202020204" pitchFamily="34" charset="0"/>
              </a:pPr>
              <a:r>
                <a:rPr lang="en-US" altLang="zh-CN" sz="3600" b="1" dirty="0">
                  <a:gradFill>
                    <a:gsLst>
                      <a:gs pos="44000">
                        <a:srgbClr val="8CD5DB"/>
                      </a:gs>
                      <a:gs pos="0">
                        <a:srgbClr val="F19881"/>
                      </a:gs>
                      <a:gs pos="100000">
                        <a:srgbClr val="F6957C"/>
                      </a:gs>
                    </a:gsLst>
                    <a:lin ang="10800000" scaled="0"/>
                  </a:gradFill>
                  <a:latin typeface="Arial" panose="02080604020202020204" pitchFamily="34" charset="0"/>
                  <a:ea typeface="Arial" panose="02080604020202020204" pitchFamily="34" charset="0"/>
                </a:rPr>
                <a:t>Abstrak Dalam Penulisan Karya Ilmiah</a:t>
              </a:r>
              <a:endParaRPr lang="en-US" altLang="zh-CN" sz="3600" b="1" dirty="0">
                <a:gradFill>
                  <a:gsLst>
                    <a:gs pos="44000">
                      <a:srgbClr val="8CD5DB"/>
                    </a:gs>
                    <a:gs pos="0">
                      <a:srgbClr val="F19881"/>
                    </a:gs>
                    <a:gs pos="100000">
                      <a:srgbClr val="F6957C"/>
                    </a:gs>
                  </a:gsLst>
                  <a:lin ang="10800000" scaled="0"/>
                </a:gradFill>
                <a:latin typeface="Arial" panose="02080604020202020204" pitchFamily="34" charset="0"/>
                <a:ea typeface="Arial" panose="02080604020202020204" pitchFamily="34" charset="0"/>
              </a:endParaRPr>
            </a:p>
          </p:txBody>
        </p:sp>
        <p:sp>
          <p:nvSpPr>
            <p:cNvPr id="11" name="稻壳天启设计原创模板"/>
            <p:cNvSpPr/>
            <p:nvPr/>
          </p:nvSpPr>
          <p:spPr>
            <a:xfrm>
              <a:off x="2633698" y="3634458"/>
              <a:ext cx="6924604" cy="1630045"/>
            </a:xfrm>
            <a:prstGeom prst="rect">
              <a:avLst/>
            </a:prstGeom>
          </p:spPr>
          <p:txBody>
            <a:bodyPr wrap="square">
              <a:spAutoFit/>
            </a:bodyPr>
            <a:lstStyle/>
            <a:p>
              <a:pPr algn="l">
                <a:lnSpc>
                  <a:spcPct val="100000"/>
                </a:lnSpc>
              </a:pPr>
              <a:r>
                <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rPr>
                <a:t>Disusun oleh:</a:t>
              </a:r>
              <a:endPar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endParaRPr>
            </a:p>
            <a:p>
              <a:pPr algn="l">
                <a:lnSpc>
                  <a:spcPct val="200000"/>
                </a:lnSpc>
              </a:pPr>
              <a:r>
                <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rPr>
                <a:t>1.Fikri Rudiansyah (11218063)</a:t>
              </a:r>
              <a:endPar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endParaRPr>
            </a:p>
            <a:p>
              <a:pPr algn="l">
                <a:lnSpc>
                  <a:spcPct val="200000"/>
                </a:lnSpc>
              </a:pPr>
              <a:r>
                <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rPr>
                <a:t>2.Hasrie Yunan Suyatman (11219070)</a:t>
              </a:r>
              <a:endParaRPr lang="en-US" altLang="zh-CN" sz="2000" b="1" dirty="0">
                <a:solidFill>
                  <a:schemeClr val="tx1">
                    <a:lumMod val="75000"/>
                    <a:lumOff val="25000"/>
                  </a:schemeClr>
                </a:solidFill>
                <a:latin typeface="Arial" panose="02080604020202020204" pitchFamily="34" charset="0"/>
                <a:ea typeface="Arial" panose="02080604020202020204" pitchFamily="34" charset="0"/>
                <a:cs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5"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80604020202020204" pitchFamily="34" charset="0"/>
                  <a:ea typeface="Arial" panose="02080604020202020204" pitchFamily="34" charset="0"/>
                </a:rPr>
                <a:t>ABSTRAK</a:t>
              </a: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sp>
        <p:nvSpPr>
          <p:cNvPr id="34" name="稻壳天启设计原创模板"/>
          <p:cNvSpPr>
            <a:spLocks noChangeArrowheads="1"/>
          </p:cNvSpPr>
          <p:nvPr/>
        </p:nvSpPr>
        <p:spPr bwMode="auto">
          <a:xfrm>
            <a:off x="807085" y="1305560"/>
            <a:ext cx="1057592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	Penelitian ini menggunakan metode kuantitatif dan kualitatif. Data dikumpulkan dengan teknik kuesioner dan wawancara. Responden dalam penelitian ini sebanyak 100 orang yang memenuhi satu dari lima kriteria; pemrakarsa (initiator), pemberi pengaruh (influencer), pengambilan keputusan (decider), pembeli (buyer), pemakai (user) sepeda motor Honda di Kota Semarang. Tiga hipotesis diformulasikan dan diuji menggunakan Analisis Regresi. Sementara analisis kualitatif diambil dari interpretasi data dengan memberikan keterangan dan penjelasan. Hasil penelitian menunjukkan bahwa motivasi konsumen, persepsi kualitas, dan sikap konsumen mempunyai hubungan signifikan dengan keputusan pembelian. Motivasi konsumen juga berpengaruh lebih tinggi terhadap keputusan pembelian daripada persepsi kualitas dan sikap konsumen. </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a:lnSpc>
                <a:spcPct val="150000"/>
              </a:lnSpc>
            </a:pP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 Kata Kunci: Keputusan Pembelian, Motivasi Konsumen, Persepsi Kualitas, Sikap Konsumen.</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18000">
        <p:fade/>
      </p:transition>
    </mc:Choice>
    <mc:Fallback>
      <p:transition spd="slow" advClick="0" advTm="1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580" y="1605280"/>
            <a:ext cx="404114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49" name="稻壳天启设计原创模板"/>
          <p:cNvSpPr/>
          <p:nvPr/>
        </p:nvSpPr>
        <p:spPr bwMode="auto">
          <a:xfrm>
            <a:off x="830606" y="187971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50" name="稻壳天启设计原创模板"/>
          <p:cNvSpPr/>
          <p:nvPr/>
        </p:nvSpPr>
        <p:spPr bwMode="auto">
          <a:xfrm>
            <a:off x="1560854" y="2149587"/>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54" name="稻壳天启设计原创模板"/>
          <p:cNvSpPr/>
          <p:nvPr/>
        </p:nvSpPr>
        <p:spPr bwMode="auto">
          <a:xfrm>
            <a:off x="1560830" y="1742440"/>
            <a:ext cx="2460625"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grpSp>
        <p:nvGrpSpPr>
          <p:cNvPr id="2" name="组合 1"/>
          <p:cNvGrpSpPr/>
          <p:nvPr/>
        </p:nvGrpSpPr>
        <p:grpSpPr>
          <a:xfrm>
            <a:off x="830580" y="1832611"/>
            <a:ext cx="9473565" cy="3659591"/>
            <a:chOff x="766988" y="2031707"/>
            <a:chExt cx="2725618" cy="2471843"/>
          </a:xfrm>
        </p:grpSpPr>
        <p:sp>
          <p:nvSpPr>
            <p:cNvPr id="34" name="稻壳天启设计原创模板"/>
            <p:cNvSpPr>
              <a:spLocks noChangeArrowheads="1"/>
            </p:cNvSpPr>
            <p:nvPr/>
          </p:nvSpPr>
          <p:spPr bwMode="auto">
            <a:xfrm>
              <a:off x="766988" y="2477398"/>
              <a:ext cx="2725618" cy="202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Jelas mengenai isi suatu dokumen. Abstrak yang dikenal dalam penulisan karya setidaknya ada 2 jenis, yaitu abstrak informasi dan abstrak deskriptif.</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Kegunaan abstrak adalah dengan membaca abstrak mampu membantu pembaca agar dengan cepat dapat memperoleh gambaran umum mengenai proyek akhir yang akan dikerjakan.</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Fungsi abstrak adalah untuk memberikan informasi kepada pembaca perihal hasil penelitian yang telah dibuat. Penyusunan Abstrak untuk Pembuatan Karya Ilmiah dibagi menjadi 5 yaitu (1)latar belakang, (2)metode, (3)hasil, (4)kesimpulan, dan (5)kata kunci</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5" name="稻壳天启设计原创模板"/>
            <p:cNvSpPr txBox="1">
              <a:spLocks noChangeArrowheads="1"/>
            </p:cNvSpPr>
            <p:nvPr/>
          </p:nvSpPr>
          <p:spPr bwMode="auto">
            <a:xfrm>
              <a:off x="1063684" y="2031707"/>
              <a:ext cx="621161" cy="2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Kesimpulan</a:t>
              </a:r>
              <a:endParaRPr lang="en-US" altLang="zh-CN" b="1" dirty="0">
                <a:solidFill>
                  <a:schemeClr val="bg1"/>
                </a:solidFill>
                <a:ea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18000">
        <p:push dir="u"/>
      </p:transition>
    </mc:Choice>
    <mc:Fallback>
      <p:transition spd="slow" advClick="0" advTm="18000">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grpSp>
        <p:nvGrpSpPr>
          <p:cNvPr id="2" name="组合 1"/>
          <p:cNvGrpSpPr/>
          <p:nvPr/>
        </p:nvGrpSpPr>
        <p:grpSpPr>
          <a:xfrm>
            <a:off x="827314" y="762783"/>
            <a:ext cx="10537372" cy="5341291"/>
            <a:chOff x="827314" y="762783"/>
            <a:chExt cx="10537372" cy="5341291"/>
          </a:xfrm>
        </p:grpSpPr>
        <p:sp>
          <p:nvSpPr>
            <p:cNvPr id="8" name="稻壳天启设计原创模板"/>
            <p:cNvSpPr txBox="1"/>
            <p:nvPr/>
          </p:nvSpPr>
          <p:spPr>
            <a:xfrm>
              <a:off x="2552787" y="2693574"/>
              <a:ext cx="7086427" cy="9233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80604020202020204" pitchFamily="34" charset="0"/>
              </a:pPr>
              <a:r>
                <a:rPr lang="en-US" altLang="zh-CN" sz="5400" b="1" dirty="0">
                  <a:gradFill>
                    <a:gsLst>
                      <a:gs pos="58000">
                        <a:srgbClr val="8CD5DB"/>
                      </a:gs>
                      <a:gs pos="0">
                        <a:srgbClr val="7EBDA8"/>
                      </a:gs>
                      <a:gs pos="100000">
                        <a:srgbClr val="F6957C"/>
                      </a:gs>
                    </a:gsLst>
                    <a:lin ang="10800000" scaled="0"/>
                  </a:gradFill>
                  <a:latin typeface="Arial" panose="02080604020202020204" pitchFamily="34" charset="0"/>
                  <a:ea typeface="Arial" panose="02080604020202020204" pitchFamily="34" charset="0"/>
                </a:rPr>
                <a:t> FASHION GENERAL</a:t>
              </a:r>
              <a:endParaRPr lang="en-US" sz="5400" b="1" dirty="0">
                <a:gradFill>
                  <a:gsLst>
                    <a:gs pos="58000">
                      <a:srgbClr val="8CD5DB"/>
                    </a:gs>
                    <a:gs pos="0">
                      <a:srgbClr val="7EBDA8"/>
                    </a:gs>
                    <a:gs pos="100000">
                      <a:srgbClr val="F6957C"/>
                    </a:gs>
                  </a:gsLst>
                  <a:lin ang="10800000" scaled="0"/>
                </a:gradFill>
                <a:latin typeface="Arial" panose="02080604020202020204" pitchFamily="34" charset="0"/>
                <a:ea typeface="Arial" panose="02080604020202020204" pitchFamily="34" charset="0"/>
              </a:endParaRPr>
            </a:p>
          </p:txBody>
        </p:sp>
        <p:sp>
          <p:nvSpPr>
            <p:cNvPr id="4" name="稻壳天启设计原创模板"/>
            <p:cNvSpPr/>
            <p:nvPr/>
          </p:nvSpPr>
          <p:spPr>
            <a:xfrm>
              <a:off x="827314" y="762817"/>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7" name="稻壳天启设计原创模板"/>
            <p:cNvPicPr>
              <a:picLocks noChangeAspect="1"/>
            </p:cNvPicPr>
            <p:nvPr/>
          </p:nvPicPr>
          <p:blipFill rotWithShape="1">
            <a:blip r:embed="rId2" cstate="screen"/>
            <a:srcRect/>
            <a:stretch>
              <a:fillRect/>
            </a:stretch>
          </p:blipFill>
          <p:spPr>
            <a:xfrm>
              <a:off x="827314" y="3926896"/>
              <a:ext cx="3178629" cy="2172732"/>
            </a:xfrm>
            <a:prstGeom prst="rect">
              <a:avLst/>
            </a:prstGeom>
          </p:spPr>
        </p:pic>
        <p:pic>
          <p:nvPicPr>
            <p:cNvPr id="9" name="稻壳天启设计原创模板"/>
            <p:cNvPicPr>
              <a:picLocks noChangeAspect="1"/>
            </p:cNvPicPr>
            <p:nvPr/>
          </p:nvPicPr>
          <p:blipFill rotWithShape="1">
            <a:blip r:embed="rId3" cstate="screen"/>
            <a:srcRect/>
            <a:stretch>
              <a:fillRect/>
            </a:stretch>
          </p:blipFill>
          <p:spPr>
            <a:xfrm>
              <a:off x="7460344" y="762783"/>
              <a:ext cx="3904342" cy="3164113"/>
            </a:xfrm>
            <a:prstGeom prst="rect">
              <a:avLst/>
            </a:prstGeom>
          </p:spPr>
        </p:pic>
        <p:sp>
          <p:nvSpPr>
            <p:cNvPr id="10" name="稻壳天启设计原创模板"/>
            <p:cNvSpPr txBox="1"/>
            <p:nvPr/>
          </p:nvSpPr>
          <p:spPr>
            <a:xfrm>
              <a:off x="1619250" y="3004800"/>
              <a:ext cx="8953500" cy="922020"/>
            </a:xfrm>
            <a:prstGeom prst="rect">
              <a:avLst/>
            </a:prstGeom>
            <a:noFill/>
            <a:ln w="9525">
              <a:noFill/>
            </a:ln>
            <a:effectLst>
              <a:outerShdw blurRad="50800" dist="50800" dir="5400000" sx="1000" sy="1000" algn="ctr" rotWithShape="0">
                <a:srgbClr val="000000"/>
              </a:outerShdw>
            </a:effectLst>
          </p:spPr>
          <p:txBody>
            <a:bodyPr wrap="square" anchor="t">
              <a:spAutoFit/>
            </a:bodyPr>
            <a:lstStyle/>
            <a:p>
              <a:pPr algn="ctr">
                <a:buFont typeface="Arial" panose="02080604020202020204" pitchFamily="34" charset="0"/>
              </a:pPr>
              <a:r>
                <a:rPr lang="en-US" altLang="zh-CN" sz="5400" b="1" dirty="0">
                  <a:gradFill>
                    <a:gsLst>
                      <a:gs pos="44000">
                        <a:srgbClr val="8CD5DB"/>
                      </a:gs>
                      <a:gs pos="0">
                        <a:srgbClr val="F19881"/>
                      </a:gs>
                      <a:gs pos="100000">
                        <a:srgbClr val="F6957C"/>
                      </a:gs>
                    </a:gsLst>
                    <a:lin ang="10800000" scaled="0"/>
                  </a:gradFill>
                  <a:latin typeface="Arial" panose="02080604020202020204" pitchFamily="34" charset="0"/>
                  <a:ea typeface="Arial" panose="02080604020202020204" pitchFamily="34" charset="0"/>
                </a:rPr>
                <a:t>SEKIAN &amp; TERIMA KASIH</a:t>
              </a:r>
              <a:endParaRPr lang="en-US" sz="5400" b="1" dirty="0">
                <a:gradFill>
                  <a:gsLst>
                    <a:gs pos="44000">
                      <a:srgbClr val="8CD5DB"/>
                    </a:gs>
                    <a:gs pos="0">
                      <a:srgbClr val="F19881"/>
                    </a:gs>
                    <a:gs pos="100000">
                      <a:srgbClr val="F6957C"/>
                    </a:gs>
                  </a:gsLst>
                  <a:lin ang="10800000" scaled="0"/>
                </a:gradFill>
                <a:latin typeface="Arial" panose="02080604020202020204" pitchFamily="34" charset="0"/>
                <a:ea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580" y="1605280"/>
            <a:ext cx="404114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49" name="稻壳天启设计原创模板"/>
          <p:cNvSpPr/>
          <p:nvPr/>
        </p:nvSpPr>
        <p:spPr bwMode="auto">
          <a:xfrm>
            <a:off x="830606" y="187971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50" name="稻壳天启设计原创模板"/>
          <p:cNvSpPr/>
          <p:nvPr/>
        </p:nvSpPr>
        <p:spPr bwMode="auto">
          <a:xfrm>
            <a:off x="1560854" y="2149587"/>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54" name="稻壳天启设计原创模板"/>
          <p:cNvSpPr/>
          <p:nvPr/>
        </p:nvSpPr>
        <p:spPr bwMode="auto">
          <a:xfrm>
            <a:off x="1560830" y="1742440"/>
            <a:ext cx="3765550"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grpSp>
        <p:nvGrpSpPr>
          <p:cNvPr id="2" name="组合 1"/>
          <p:cNvGrpSpPr/>
          <p:nvPr/>
        </p:nvGrpSpPr>
        <p:grpSpPr>
          <a:xfrm>
            <a:off x="830580" y="1832611"/>
            <a:ext cx="9473565" cy="3659591"/>
            <a:chOff x="766988" y="2031707"/>
            <a:chExt cx="2725618" cy="2471843"/>
          </a:xfrm>
        </p:grpSpPr>
        <p:sp>
          <p:nvSpPr>
            <p:cNvPr id="34" name="稻壳天启设计原创模板"/>
            <p:cNvSpPr>
              <a:spLocks noChangeArrowheads="1"/>
            </p:cNvSpPr>
            <p:nvPr/>
          </p:nvSpPr>
          <p:spPr bwMode="auto">
            <a:xfrm>
              <a:off x="766988" y="2477398"/>
              <a:ext cx="2725618" cy="202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Abstrak adalah rangkuman dari isi tulisan dalam format yang sangat singkat atau dengan kata lain penyajian atau gambaran ringkas yang benar, tepat dan jelas mengenai isi suatu dokumen (Ahira,2009).</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Mengingat abstrak adalah ringkasan singkat dari sebuah tulisan maka panjangnya abstrak pada umumnya tidak melebihi dari 250 kata. Informasi ataupun simpulan yang dituliskan penulisan abstrak pada akhir sebuah penulisan karena abstark berisi informasi esensial yang telah dipaparkan dalam sebuah tulisan.</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5" name="稻壳天启设计原创模板"/>
            <p:cNvSpPr txBox="1">
              <a:spLocks noChangeArrowheads="1"/>
            </p:cNvSpPr>
            <p:nvPr/>
          </p:nvSpPr>
          <p:spPr bwMode="auto">
            <a:xfrm>
              <a:off x="1063683" y="2031707"/>
              <a:ext cx="910001" cy="2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A. Pengertian Abstrak</a:t>
              </a:r>
              <a:endParaRPr lang="en-US" altLang="zh-CN" b="1" dirty="0">
                <a:solidFill>
                  <a:schemeClr val="bg1"/>
                </a:solidFill>
                <a:ea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18000">
        <p14:prism/>
      </p:transition>
    </mc:Choice>
    <mc:Fallback>
      <p:transition spd="slow" advClick="0" advTm="1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5" y="4445"/>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60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49" name="稻壳天启设计原创模板"/>
          <p:cNvSpPr/>
          <p:nvPr/>
        </p:nvSpPr>
        <p:spPr bwMode="auto">
          <a:xfrm>
            <a:off x="984276" y="294397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54" name="稻壳天启设计原创模板"/>
          <p:cNvSpPr/>
          <p:nvPr/>
        </p:nvSpPr>
        <p:spPr bwMode="auto">
          <a:xfrm>
            <a:off x="1559560" y="2666365"/>
            <a:ext cx="3224530"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7" name="稻壳天启设计原创模板"/>
          <p:cNvSpPr/>
          <p:nvPr/>
        </p:nvSpPr>
        <p:spPr bwMode="auto">
          <a:xfrm>
            <a:off x="6073166" y="294397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a:solidFill>
                <a:schemeClr val="bg1"/>
              </a:solidFill>
              <a:latin typeface="Calibri" panose="020F0502020204030204"/>
            </a:endParaRPr>
          </a:p>
        </p:txBody>
      </p:sp>
      <p:sp>
        <p:nvSpPr>
          <p:cNvPr id="61" name="稻壳天启设计原创模板"/>
          <p:cNvSpPr/>
          <p:nvPr/>
        </p:nvSpPr>
        <p:spPr bwMode="auto">
          <a:xfrm>
            <a:off x="5325780" y="2149768"/>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sp>
        <p:nvSpPr>
          <p:cNvPr id="62" name="稻壳天启设计原创模板"/>
          <p:cNvSpPr/>
          <p:nvPr/>
        </p:nvSpPr>
        <p:spPr bwMode="auto">
          <a:xfrm>
            <a:off x="6963410" y="2666365"/>
            <a:ext cx="3208655"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cxnSp>
        <p:nvCxnSpPr>
          <p:cNvPr id="71" name="稻壳天启设计原创模板"/>
          <p:cNvCxnSpPr/>
          <p:nvPr/>
        </p:nvCxnSpPr>
        <p:spPr>
          <a:xfrm>
            <a:off x="5885815" y="2653030"/>
            <a:ext cx="16510" cy="3528695"/>
          </a:xfrm>
          <a:prstGeom prst="line">
            <a:avLst/>
          </a:prstGeom>
          <a:noFill/>
          <a:ln w="6350" cap="flat" cmpd="sng" algn="ctr">
            <a:solidFill>
              <a:sysClr val="window" lastClr="FFFFFF">
                <a:lumMod val="85000"/>
              </a:sysClr>
            </a:solidFill>
            <a:prstDash val="solid"/>
            <a:miter lim="800000"/>
          </a:ln>
          <a:effectLst/>
        </p:spPr>
      </p:cxnSp>
      <p:grpSp>
        <p:nvGrpSpPr>
          <p:cNvPr id="2" name="组合 1"/>
          <p:cNvGrpSpPr/>
          <p:nvPr/>
        </p:nvGrpSpPr>
        <p:grpSpPr>
          <a:xfrm>
            <a:off x="984251" y="2755900"/>
            <a:ext cx="4732020" cy="3480634"/>
            <a:chOff x="818403" y="1975325"/>
            <a:chExt cx="2725618" cy="2907440"/>
          </a:xfrm>
        </p:grpSpPr>
        <p:sp>
          <p:nvSpPr>
            <p:cNvPr id="34" name="稻壳天启设计原创模板"/>
            <p:cNvSpPr>
              <a:spLocks noChangeArrowheads="1"/>
            </p:cNvSpPr>
            <p:nvPr/>
          </p:nvSpPr>
          <p:spPr bwMode="auto">
            <a:xfrm>
              <a:off x="818403" y="2647013"/>
              <a:ext cx="2725618" cy="223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Pada umumnya abstrak informasi dirancang untuk merangkum sebuah karya ilmiah yang harus memaparkan permasalahan, metode penelitian, data utama2hasil penelitian, data utama2hasil penelitian, dan simpulan. Abstrak informatif sering kali mampu mengatikan kebutuhan pembaca untuk untuk membaca karya ilmiah secara utuh.</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5" name="稻壳天启设计原创模板"/>
            <p:cNvSpPr txBox="1">
              <a:spLocks noChangeArrowheads="1"/>
            </p:cNvSpPr>
            <p:nvPr/>
          </p:nvSpPr>
          <p:spPr bwMode="auto">
            <a:xfrm>
              <a:off x="1349115" y="1975325"/>
              <a:ext cx="1821468" cy="30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Abstrak informasi</a:t>
              </a:r>
              <a:endParaRPr lang="en-US" altLang="zh-CN" b="1" dirty="0">
                <a:solidFill>
                  <a:schemeClr val="bg1"/>
                </a:solidFill>
                <a:ea typeface="Arial" panose="02080604020202020204" pitchFamily="34" charset="0"/>
              </a:endParaRPr>
            </a:p>
          </p:txBody>
        </p:sp>
      </p:grpSp>
      <p:grpSp>
        <p:nvGrpSpPr>
          <p:cNvPr id="37" name="组合 36"/>
          <p:cNvGrpSpPr/>
          <p:nvPr/>
        </p:nvGrpSpPr>
        <p:grpSpPr>
          <a:xfrm>
            <a:off x="6073140" y="2755900"/>
            <a:ext cx="5066030" cy="2710915"/>
            <a:chOff x="657184" y="2460207"/>
            <a:chExt cx="2725618" cy="1327742"/>
          </a:xfrm>
        </p:grpSpPr>
        <p:sp>
          <p:nvSpPr>
            <p:cNvPr id="38" name="稻壳天启设计原创模板"/>
            <p:cNvSpPr>
              <a:spLocks noChangeArrowheads="1"/>
            </p:cNvSpPr>
            <p:nvPr/>
          </p:nvSpPr>
          <p:spPr bwMode="auto">
            <a:xfrm>
              <a:off x="657184" y="2838753"/>
              <a:ext cx="2725618" cy="94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Abstrak deskriptif yang dalam Bahasa Inggris dikenal dengan describtive abstract merupakan bagian dari sebuah tulisan atau dokumen dengan biasanya dibuat dengan menggunakan penyataan yang umum dan tidak disertakan data kuantitatif atau informasi yang detail.</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9" name="稻壳天启设计原创模板"/>
            <p:cNvSpPr txBox="1">
              <a:spLocks noChangeArrowheads="1"/>
            </p:cNvSpPr>
            <p:nvPr/>
          </p:nvSpPr>
          <p:spPr bwMode="auto">
            <a:xfrm>
              <a:off x="1355158" y="2460207"/>
              <a:ext cx="1690443" cy="1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Abstrak deskriptif</a:t>
              </a:r>
              <a:endParaRPr lang="en-US" altLang="zh-CN" b="1" dirty="0">
                <a:solidFill>
                  <a:schemeClr val="bg1"/>
                </a:solidFill>
                <a:ea typeface="Arial" panose="02080604020202020204" pitchFamily="34" charset="0"/>
              </a:endParaRPr>
            </a:p>
          </p:txBody>
        </p:sp>
      </p:grpSp>
      <p:sp>
        <p:nvSpPr>
          <p:cNvPr id="3" name="稻壳天启设计原创模板"/>
          <p:cNvSpPr/>
          <p:nvPr/>
        </p:nvSpPr>
        <p:spPr bwMode="auto">
          <a:xfrm>
            <a:off x="830580" y="990600"/>
            <a:ext cx="2126615" cy="548005"/>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4" name="稻壳天启设计原创模板"/>
          <p:cNvSpPr/>
          <p:nvPr/>
        </p:nvSpPr>
        <p:spPr bwMode="auto">
          <a:xfrm>
            <a:off x="1559560" y="768985"/>
            <a:ext cx="3765550"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6" name="稻壳天启设计原创模板"/>
          <p:cNvSpPr txBox="1">
            <a:spLocks noChangeArrowheads="1"/>
          </p:cNvSpPr>
          <p:nvPr/>
        </p:nvSpPr>
        <p:spPr bwMode="auto">
          <a:xfrm>
            <a:off x="1905632" y="842011"/>
            <a:ext cx="31629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B. Jenis Abstrak</a:t>
            </a:r>
            <a:endParaRPr lang="en-US" altLang="zh-CN" b="1" dirty="0">
              <a:solidFill>
                <a:schemeClr val="bg1"/>
              </a:solidFill>
              <a:ea typeface="Arial" panose="02080604020202020204" pitchFamily="34" charset="0"/>
            </a:endParaRPr>
          </a:p>
        </p:txBody>
      </p:sp>
      <p:sp>
        <p:nvSpPr>
          <p:cNvPr id="8" name="稻壳天启设计原创模板"/>
          <p:cNvSpPr>
            <a:spLocks noChangeArrowheads="1"/>
          </p:cNvSpPr>
          <p:nvPr/>
        </p:nvSpPr>
        <p:spPr bwMode="auto">
          <a:xfrm>
            <a:off x="830580" y="1605280"/>
            <a:ext cx="99491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Menurut Day (1993) abstak yang dikenal dalam penulisan karya setidaknya ada 2 jenis, yaitu abstrak informasi dan abstrak deskriptif.</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18000">
        <p:cover dir="d"/>
      </p:transition>
    </mc:Choice>
    <mc:Fallback>
      <p:transition spd="slow" advClick="0" advTm="18000">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580" y="1605280"/>
            <a:ext cx="404114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49" name="稻壳天启设计原创模板"/>
          <p:cNvSpPr/>
          <p:nvPr/>
        </p:nvSpPr>
        <p:spPr bwMode="auto">
          <a:xfrm>
            <a:off x="830606" y="187971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50" name="稻壳天启设计原创模板"/>
          <p:cNvSpPr/>
          <p:nvPr/>
        </p:nvSpPr>
        <p:spPr bwMode="auto">
          <a:xfrm>
            <a:off x="1560854" y="2149587"/>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54" name="稻壳天启设计原创模板"/>
          <p:cNvSpPr/>
          <p:nvPr/>
        </p:nvSpPr>
        <p:spPr bwMode="auto">
          <a:xfrm>
            <a:off x="1560830" y="1742440"/>
            <a:ext cx="5236845"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grpSp>
        <p:nvGrpSpPr>
          <p:cNvPr id="2" name="组合 1"/>
          <p:cNvGrpSpPr/>
          <p:nvPr/>
        </p:nvGrpSpPr>
        <p:grpSpPr>
          <a:xfrm>
            <a:off x="830580" y="1832611"/>
            <a:ext cx="9473565" cy="2828376"/>
            <a:chOff x="766988" y="2031707"/>
            <a:chExt cx="2725618" cy="1910405"/>
          </a:xfrm>
        </p:grpSpPr>
        <p:sp>
          <p:nvSpPr>
            <p:cNvPr id="34" name="稻壳天启设计原创模板"/>
            <p:cNvSpPr>
              <a:spLocks noChangeArrowheads="1"/>
            </p:cNvSpPr>
            <p:nvPr/>
          </p:nvSpPr>
          <p:spPr bwMode="auto">
            <a:xfrm>
              <a:off x="766988" y="2477398"/>
              <a:ext cx="2725618" cy="14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Fungsi abstrak adalah untuk memberikan informasi kepada pembaca perihal hasil penelitian yang telah dibuat. Uraian yang hanya satu halaman tersebut memudahkan abstrak untuk dimasukkan dalam jaringan internet. 0al ini dilakukan untuk memudahkan pembaca mengetahui hasil penelitian tanpa harus membaca keseluruhan penelitian yang berlembar-lembar. Sehingga dengan adanya abstrak dapat membantu mencari referensi penelitian yang dicari(Ahira, 2009)</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5" name="稻壳天启设计原创模板"/>
            <p:cNvSpPr txBox="1">
              <a:spLocks noChangeArrowheads="1"/>
            </p:cNvSpPr>
            <p:nvPr/>
          </p:nvSpPr>
          <p:spPr bwMode="auto">
            <a:xfrm>
              <a:off x="1063684" y="2031707"/>
              <a:ext cx="1530797" cy="2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C. Fungsi dan Kegunaan Abstrak</a:t>
              </a:r>
              <a:endParaRPr lang="en-US" altLang="zh-CN" b="1" dirty="0">
                <a:solidFill>
                  <a:schemeClr val="bg1"/>
                </a:solidFill>
                <a:ea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18000">
        <p14:prism/>
      </p:transition>
    </mc:Choice>
    <mc:Fallback>
      <p:transition spd="slow" advClick="0" advTm="1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35" y="0"/>
            <a:ext cx="12192000" cy="6858000"/>
            <a:chOff x="0" y="0"/>
            <a:chExt cx="12192000" cy="6858000"/>
          </a:xfrm>
        </p:grpSpPr>
        <p:pic>
          <p:nvPicPr>
            <p:cNvPr id="36"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37"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80604020202020204" pitchFamily="34" charset="0"/>
                <a:ea typeface="Arial" panose="02080604020202020204" pitchFamily="34" charset="0"/>
              </a:endParaRPr>
            </a:p>
          </p:txBody>
        </p:sp>
        <p:pic>
          <p:nvPicPr>
            <p:cNvPr id="44"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5"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6" name="稻壳天启设计原创模板"/>
          <p:cNvSpPr>
            <a:spLocks noChangeArrowheads="1"/>
          </p:cNvSpPr>
          <p:nvPr/>
        </p:nvSpPr>
        <p:spPr bwMode="auto">
          <a:xfrm>
            <a:off x="1050290" y="2628265"/>
            <a:ext cx="488696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Kamu bisa memulai menulis Abstrak dengan memaparkan latar belakang penelitian. Apa argumen yang melandasi kamu meneliti? Jabarkan pula tentang topik/isu/masalah yang diangkat dalam penelitian. Jelaskan mengapa kamu memilih topik ini.</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105" name="稻壳天启设计原创模板"/>
          <p:cNvSpPr/>
          <p:nvPr/>
        </p:nvSpPr>
        <p:spPr bwMode="auto">
          <a:xfrm>
            <a:off x="3951345" y="2168049"/>
            <a:ext cx="382486" cy="364067"/>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7" name="稻壳天启设计原创模板"/>
          <p:cNvSpPr/>
          <p:nvPr/>
        </p:nvSpPr>
        <p:spPr bwMode="auto">
          <a:xfrm>
            <a:off x="1653256" y="2168049"/>
            <a:ext cx="380319" cy="364067"/>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9" name="稻壳天启设计原创模板"/>
          <p:cNvSpPr/>
          <p:nvPr/>
        </p:nvSpPr>
        <p:spPr>
          <a:xfrm>
            <a:off x="1660525" y="1960880"/>
            <a:ext cx="2673350" cy="570865"/>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3" name="稻壳天启设计原创模板"/>
          <p:cNvSpPr txBox="1">
            <a:spLocks noChangeArrowheads="1"/>
          </p:cNvSpPr>
          <p:nvPr/>
        </p:nvSpPr>
        <p:spPr bwMode="auto">
          <a:xfrm>
            <a:off x="1768888" y="2017813"/>
            <a:ext cx="245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algn="ctr" eaLnBrk="1" hangingPunct="1">
              <a:buFont typeface="Arial" panose="02080604020202020204" pitchFamily="34" charset="0"/>
              <a:buNone/>
              <a:defRPr/>
            </a:pPr>
            <a:r>
              <a:rPr lang="en-US" altLang="zh-CN" b="1" dirty="0">
                <a:solidFill>
                  <a:schemeClr val="bg1"/>
                </a:solidFill>
                <a:ea typeface="Arial" panose="02080604020202020204" pitchFamily="34" charset="0"/>
              </a:rPr>
              <a:t>1. Latar Belakang</a:t>
            </a:r>
            <a:endParaRPr lang="en-US" altLang="zh-CN" b="1" dirty="0">
              <a:solidFill>
                <a:schemeClr val="bg1"/>
              </a:solidFill>
              <a:ea typeface="Arial" panose="02080604020202020204" pitchFamily="34" charset="0"/>
            </a:endParaRPr>
          </a:p>
        </p:txBody>
      </p:sp>
      <p:cxnSp>
        <p:nvCxnSpPr>
          <p:cNvPr id="71" name="稻壳天启设计原创模板"/>
          <p:cNvCxnSpPr/>
          <p:nvPr/>
        </p:nvCxnSpPr>
        <p:spPr>
          <a:xfrm>
            <a:off x="5935980" y="2082165"/>
            <a:ext cx="0" cy="2959735"/>
          </a:xfrm>
          <a:prstGeom prst="line">
            <a:avLst/>
          </a:prstGeom>
          <a:noFill/>
          <a:ln w="6350" cap="flat" cmpd="sng" algn="ctr">
            <a:solidFill>
              <a:sysClr val="window" lastClr="FFFFFF">
                <a:lumMod val="85000"/>
              </a:sysClr>
            </a:solidFill>
            <a:prstDash val="solid"/>
            <a:miter lim="800000"/>
          </a:ln>
          <a:effectLst/>
        </p:spPr>
      </p:cxnSp>
      <p:sp>
        <p:nvSpPr>
          <p:cNvPr id="4" name="稻壳天启设计原创模板"/>
          <p:cNvSpPr/>
          <p:nvPr/>
        </p:nvSpPr>
        <p:spPr bwMode="auto">
          <a:xfrm>
            <a:off x="9776200" y="2168049"/>
            <a:ext cx="382486" cy="364067"/>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8" name="稻壳天启设计原创模板"/>
          <p:cNvSpPr/>
          <p:nvPr/>
        </p:nvSpPr>
        <p:spPr bwMode="auto">
          <a:xfrm>
            <a:off x="6817711" y="2168049"/>
            <a:ext cx="380319" cy="364067"/>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5" name="稻壳天启设计原创模板"/>
          <p:cNvSpPr/>
          <p:nvPr/>
        </p:nvSpPr>
        <p:spPr>
          <a:xfrm>
            <a:off x="6797675" y="1960880"/>
            <a:ext cx="3376295" cy="570865"/>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22" name="稻壳天启设计原创模板"/>
          <p:cNvSpPr txBox="1">
            <a:spLocks noChangeArrowheads="1"/>
          </p:cNvSpPr>
          <p:nvPr/>
        </p:nvSpPr>
        <p:spPr bwMode="auto">
          <a:xfrm>
            <a:off x="7114953" y="2012098"/>
            <a:ext cx="28549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algn="ctr" eaLnBrk="1" hangingPunct="1">
              <a:buFont typeface="Arial" panose="02080604020202020204" pitchFamily="34" charset="0"/>
              <a:buNone/>
              <a:defRPr/>
            </a:pPr>
            <a:r>
              <a:rPr lang="en-US" altLang="zh-CN" b="1" dirty="0">
                <a:solidFill>
                  <a:schemeClr val="bg1"/>
                </a:solidFill>
                <a:ea typeface="Arial" panose="02080604020202020204" pitchFamily="34" charset="0"/>
              </a:rPr>
              <a:t>2. Metode Penelitian</a:t>
            </a:r>
            <a:endParaRPr lang="en-US" altLang="zh-CN" b="1" dirty="0">
              <a:solidFill>
                <a:schemeClr val="bg1"/>
              </a:solidFill>
              <a:ea typeface="Arial" panose="02080604020202020204" pitchFamily="34" charset="0"/>
            </a:endParaRPr>
          </a:p>
        </p:txBody>
      </p:sp>
      <p:sp>
        <p:nvSpPr>
          <p:cNvPr id="27" name="稻壳天启设计原创模板"/>
          <p:cNvSpPr>
            <a:spLocks noChangeArrowheads="1"/>
          </p:cNvSpPr>
          <p:nvPr/>
        </p:nvSpPr>
        <p:spPr bwMode="auto">
          <a:xfrm>
            <a:off x="6311900" y="2751455"/>
            <a:ext cx="488696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Metode dalam sebuah karya tulis ilmiah adalah wajib. Tanpa metode penelitian, karya tulis yang  dibuat tidak memiliki landasan yang kuat dan data dipatahkan dengan mudah oleh peneliti lain. Metode penelitian dapat didefinisikan sebagai alat peneliti untuk menyelesaikan permasalahan yang diangkat dalam penelitian.</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cover dir="d"/>
      </p:transition>
    </mc:Choice>
    <mc:Fallback>
      <p:transition spd="slow" advTm="0">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35" y="0"/>
            <a:ext cx="12192000" cy="6858000"/>
            <a:chOff x="0" y="0"/>
            <a:chExt cx="12192000" cy="6858000"/>
          </a:xfrm>
        </p:grpSpPr>
        <p:pic>
          <p:nvPicPr>
            <p:cNvPr id="36"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37"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80604020202020204" pitchFamily="34" charset="0"/>
                <a:ea typeface="Arial" panose="02080604020202020204" pitchFamily="34" charset="0"/>
              </a:endParaRPr>
            </a:p>
          </p:txBody>
        </p:sp>
        <p:pic>
          <p:nvPicPr>
            <p:cNvPr id="44"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5"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6" name="稻壳天启设计原创模板"/>
          <p:cNvSpPr>
            <a:spLocks noChangeArrowheads="1"/>
          </p:cNvSpPr>
          <p:nvPr/>
        </p:nvSpPr>
        <p:spPr bwMode="auto">
          <a:xfrm>
            <a:off x="1050290" y="2628265"/>
            <a:ext cx="488696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Setelah latar belakang dan metode, selanjutnya menerangkan hasil penelitian. Pada bagian ini, penulis Abstrak menjelaskan secara ringkas hasil dan temuan dari penelitian agar pembaca mengetahui apa saja yang didapat dari penelitian tersebut.</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105" name="稻壳天启设计原创模板"/>
          <p:cNvSpPr/>
          <p:nvPr/>
        </p:nvSpPr>
        <p:spPr bwMode="auto">
          <a:xfrm>
            <a:off x="3951345" y="2168049"/>
            <a:ext cx="382486" cy="364067"/>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7" name="稻壳天启设计原创模板"/>
          <p:cNvSpPr/>
          <p:nvPr/>
        </p:nvSpPr>
        <p:spPr bwMode="auto">
          <a:xfrm>
            <a:off x="1653256" y="2168049"/>
            <a:ext cx="380319" cy="364067"/>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9" name="稻壳天启设计原创模板"/>
          <p:cNvSpPr/>
          <p:nvPr/>
        </p:nvSpPr>
        <p:spPr>
          <a:xfrm>
            <a:off x="1660525" y="1960880"/>
            <a:ext cx="2673350" cy="570865"/>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3" name="稻壳天启设计原创模板"/>
          <p:cNvSpPr txBox="1">
            <a:spLocks noChangeArrowheads="1"/>
          </p:cNvSpPr>
          <p:nvPr/>
        </p:nvSpPr>
        <p:spPr bwMode="auto">
          <a:xfrm>
            <a:off x="1774603" y="2017813"/>
            <a:ext cx="24460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algn="ctr" eaLnBrk="1" hangingPunct="1">
              <a:buFont typeface="Arial" panose="02080604020202020204" pitchFamily="34" charset="0"/>
              <a:buNone/>
              <a:defRPr/>
            </a:pPr>
            <a:r>
              <a:rPr lang="en-US" altLang="zh-CN" b="1" dirty="0">
                <a:solidFill>
                  <a:schemeClr val="bg1"/>
                </a:solidFill>
                <a:ea typeface="Arial" panose="02080604020202020204" pitchFamily="34" charset="0"/>
              </a:rPr>
              <a:t>3.Hasil Penelitian</a:t>
            </a:r>
            <a:endParaRPr lang="en-US" altLang="zh-CN" b="1" dirty="0">
              <a:solidFill>
                <a:schemeClr val="bg1"/>
              </a:solidFill>
              <a:ea typeface="Arial" panose="02080604020202020204" pitchFamily="34" charset="0"/>
            </a:endParaRPr>
          </a:p>
        </p:txBody>
      </p:sp>
      <p:cxnSp>
        <p:nvCxnSpPr>
          <p:cNvPr id="71" name="稻壳天启设计原创模板"/>
          <p:cNvCxnSpPr/>
          <p:nvPr/>
        </p:nvCxnSpPr>
        <p:spPr>
          <a:xfrm>
            <a:off x="5935980" y="2099310"/>
            <a:ext cx="0" cy="2942590"/>
          </a:xfrm>
          <a:prstGeom prst="line">
            <a:avLst/>
          </a:prstGeom>
          <a:noFill/>
          <a:ln w="6350" cap="flat" cmpd="sng" algn="ctr">
            <a:solidFill>
              <a:sysClr val="window" lastClr="FFFFFF">
                <a:lumMod val="85000"/>
              </a:sysClr>
            </a:solidFill>
            <a:prstDash val="solid"/>
            <a:miter lim="800000"/>
          </a:ln>
          <a:effectLst/>
        </p:spPr>
      </p:cxnSp>
      <p:sp>
        <p:nvSpPr>
          <p:cNvPr id="4" name="稻壳天启设计原创模板"/>
          <p:cNvSpPr/>
          <p:nvPr/>
        </p:nvSpPr>
        <p:spPr bwMode="auto">
          <a:xfrm>
            <a:off x="9181840" y="2168049"/>
            <a:ext cx="382486" cy="364067"/>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8" name="稻壳天启设计原创模板"/>
          <p:cNvSpPr/>
          <p:nvPr/>
        </p:nvSpPr>
        <p:spPr bwMode="auto">
          <a:xfrm>
            <a:off x="6801201" y="2168049"/>
            <a:ext cx="380319" cy="364067"/>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5" name="稻壳天启设计原创模板"/>
          <p:cNvSpPr/>
          <p:nvPr/>
        </p:nvSpPr>
        <p:spPr>
          <a:xfrm>
            <a:off x="6797675" y="1960880"/>
            <a:ext cx="2741295" cy="570865"/>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22" name="稻壳天启设计原创模板"/>
          <p:cNvSpPr txBox="1">
            <a:spLocks noChangeArrowheads="1"/>
          </p:cNvSpPr>
          <p:nvPr/>
        </p:nvSpPr>
        <p:spPr bwMode="auto">
          <a:xfrm>
            <a:off x="7197821" y="2017813"/>
            <a:ext cx="19297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algn="ctr" eaLnBrk="1" hangingPunct="1">
              <a:buFont typeface="Arial" panose="02080604020202020204" pitchFamily="34" charset="0"/>
              <a:buNone/>
              <a:defRPr/>
            </a:pPr>
            <a:r>
              <a:rPr lang="en-US" altLang="zh-CN" b="1" dirty="0">
                <a:solidFill>
                  <a:schemeClr val="bg1"/>
                </a:solidFill>
                <a:ea typeface="Arial" panose="02080604020202020204" pitchFamily="34" charset="0"/>
              </a:rPr>
              <a:t>4.Kesimpulan</a:t>
            </a:r>
            <a:endParaRPr lang="en-US" altLang="zh-CN" b="1" dirty="0">
              <a:solidFill>
                <a:schemeClr val="bg1"/>
              </a:solidFill>
              <a:ea typeface="Arial" panose="02080604020202020204" pitchFamily="34" charset="0"/>
            </a:endParaRPr>
          </a:p>
        </p:txBody>
      </p:sp>
      <p:sp>
        <p:nvSpPr>
          <p:cNvPr id="27" name="稻壳天启设计原创模板"/>
          <p:cNvSpPr>
            <a:spLocks noChangeArrowheads="1"/>
          </p:cNvSpPr>
          <p:nvPr/>
        </p:nvSpPr>
        <p:spPr bwMode="auto">
          <a:xfrm>
            <a:off x="6311900" y="2751455"/>
            <a:ext cx="488696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Kesimpulan merupakan bagian yang tidak boleh terlewatkan. Kesimpulan ini berisi interpretasi penulis mengenai penelitian yang dilakukan. Setelah mencari data, mengolah data, hingga menganalisis data dan menemukan hasil penelitian, apa pandangan penulis dari semua proses tersebut?</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pull/>
      </p:transition>
    </mc:Choice>
    <mc:Fallback>
      <p:transition spd="slow" advTm="0">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635" y="0"/>
            <a:ext cx="12192000" cy="6858000"/>
            <a:chOff x="0" y="0"/>
            <a:chExt cx="12192000" cy="6858000"/>
          </a:xfrm>
        </p:grpSpPr>
        <p:pic>
          <p:nvPicPr>
            <p:cNvPr id="36"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37"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80604020202020204" pitchFamily="34" charset="0"/>
                <a:ea typeface="Arial" panose="02080604020202020204" pitchFamily="34" charset="0"/>
              </a:endParaRPr>
            </a:p>
          </p:txBody>
        </p:sp>
        <p:pic>
          <p:nvPicPr>
            <p:cNvPr id="44"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5"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6" name="稻壳天启设计原创模板"/>
          <p:cNvSpPr>
            <a:spLocks noChangeArrowheads="1"/>
          </p:cNvSpPr>
          <p:nvPr/>
        </p:nvSpPr>
        <p:spPr bwMode="auto">
          <a:xfrm>
            <a:off x="1050290" y="2628265"/>
            <a:ext cx="991997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Inilah yang membedakan Pengertian Abstrak dengan bagian lain dalam karya tulis ilmiah. Terdapat kata kunci yang harus dimasukkan di akhir paragraf. Kata kunci ini dapat diambil dari poin-poin penting dalam judul penelitian. </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a:p>
            <a:pPr eaLnBrk="1" hangingPunct="1">
              <a:lnSpc>
                <a:spcPct val="150000"/>
              </a:lnSpc>
              <a:buFont typeface="Arial" panose="02080604020202020204" pitchFamily="34" charset="0"/>
              <a:buNone/>
            </a:pPr>
            <a:r>
              <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Apa fungsi kata kunci? Memudahkan pencarian penelitian tersebut secara online. Selain itu perhatikan penulisan Abstrak seperti jumlah kata dan jarak antar kata yang digunakan. Penulisan Abstrak berbeda dengan bagian lain di karya tulis ilmiah.</a:t>
            </a:r>
            <a:endParaRPr lang="en-US" altLang="zh-CN" sz="1600"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105" name="稻壳天启设计原创模板"/>
          <p:cNvSpPr/>
          <p:nvPr/>
        </p:nvSpPr>
        <p:spPr bwMode="auto">
          <a:xfrm>
            <a:off x="7050145" y="2034064"/>
            <a:ext cx="382486" cy="364067"/>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7" name="稻壳天启设计原创模板"/>
          <p:cNvSpPr/>
          <p:nvPr/>
        </p:nvSpPr>
        <p:spPr bwMode="auto">
          <a:xfrm>
            <a:off x="4752056" y="2034064"/>
            <a:ext cx="380319" cy="364067"/>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rgbClr val="F5B8A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a:solidFill>
                <a:prstClr val="black"/>
              </a:solidFill>
              <a:latin typeface="Arial" panose="02080604020202020204" pitchFamily="34" charset="0"/>
            </a:endParaRPr>
          </a:p>
        </p:txBody>
      </p:sp>
      <p:sp>
        <p:nvSpPr>
          <p:cNvPr id="109" name="稻壳天启设计原创模板"/>
          <p:cNvSpPr/>
          <p:nvPr/>
        </p:nvSpPr>
        <p:spPr>
          <a:xfrm>
            <a:off x="4742180" y="1826895"/>
            <a:ext cx="2673350" cy="570865"/>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3" name="稻壳天启设计原创模板"/>
          <p:cNvSpPr txBox="1">
            <a:spLocks noChangeArrowheads="1"/>
          </p:cNvSpPr>
          <p:nvPr/>
        </p:nvSpPr>
        <p:spPr bwMode="auto">
          <a:xfrm>
            <a:off x="5189316" y="1883828"/>
            <a:ext cx="18141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algn="ctr" eaLnBrk="1" hangingPunct="1">
              <a:buFont typeface="Arial" panose="02080604020202020204" pitchFamily="34" charset="0"/>
              <a:buNone/>
              <a:defRPr/>
            </a:pPr>
            <a:r>
              <a:rPr lang="en-US" altLang="zh-CN" b="1" dirty="0">
                <a:solidFill>
                  <a:schemeClr val="bg1"/>
                </a:solidFill>
                <a:ea typeface="Arial" panose="02080604020202020204" pitchFamily="34" charset="0"/>
              </a:rPr>
              <a:t>5.Kata Kunci</a:t>
            </a:r>
            <a:endParaRPr lang="en-US" altLang="zh-CN" b="1" dirty="0">
              <a:solidFill>
                <a:schemeClr val="bg1"/>
              </a:solidFill>
              <a:ea typeface="Arial" panose="0208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cover dir="d"/>
      </p:transition>
    </mc:Choice>
    <mc:Fallback>
      <p:transition spd="slow" advTm="0">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580" y="1605280"/>
            <a:ext cx="404114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49" name="稻壳天启设计原创模板"/>
          <p:cNvSpPr/>
          <p:nvPr/>
        </p:nvSpPr>
        <p:spPr bwMode="auto">
          <a:xfrm>
            <a:off x="830606" y="1879713"/>
            <a:ext cx="2160588" cy="547688"/>
          </a:xfrm>
          <a:custGeom>
            <a:avLst/>
            <a:gdLst>
              <a:gd name="T0" fmla="*/ 1361 w 1361"/>
              <a:gd name="T1" fmla="*/ 345 h 345"/>
              <a:gd name="T2" fmla="*/ 0 w 1361"/>
              <a:gd name="T3" fmla="*/ 345 h 345"/>
              <a:gd name="T4" fmla="*/ 97 w 1361"/>
              <a:gd name="T5" fmla="*/ 0 h 345"/>
              <a:gd name="T6" fmla="*/ 638 w 1361"/>
              <a:gd name="T7" fmla="*/ 0 h 345"/>
              <a:gd name="T8" fmla="*/ 1361 w 1361"/>
              <a:gd name="T9" fmla="*/ 345 h 345"/>
            </a:gdLst>
            <a:ahLst/>
            <a:cxnLst>
              <a:cxn ang="0">
                <a:pos x="T0" y="T1"/>
              </a:cxn>
              <a:cxn ang="0">
                <a:pos x="T2" y="T3"/>
              </a:cxn>
              <a:cxn ang="0">
                <a:pos x="T4" y="T5"/>
              </a:cxn>
              <a:cxn ang="0">
                <a:pos x="T6" y="T7"/>
              </a:cxn>
              <a:cxn ang="0">
                <a:pos x="T8" y="T9"/>
              </a:cxn>
            </a:cxnLst>
            <a:rect l="0" t="0" r="r" b="b"/>
            <a:pathLst>
              <a:path w="1361" h="345">
                <a:moveTo>
                  <a:pt x="1361" y="345"/>
                </a:moveTo>
                <a:lnTo>
                  <a:pt x="0" y="345"/>
                </a:lnTo>
                <a:lnTo>
                  <a:pt x="97" y="0"/>
                </a:lnTo>
                <a:lnTo>
                  <a:pt x="638" y="0"/>
                </a:lnTo>
                <a:lnTo>
                  <a:pt x="1361" y="345"/>
                </a:lnTo>
                <a:close/>
              </a:path>
            </a:pathLst>
          </a:custGeom>
          <a:solidFill>
            <a:srgbClr val="F5B8A8"/>
          </a:solidFill>
          <a:ln>
            <a:noFill/>
          </a:ln>
        </p:spPr>
        <p:txBody>
          <a:bodyPr vert="horz" wrap="square" lIns="91440" tIns="45720" rIns="91440" bIns="45720" numCol="1" anchor="t" anchorCtr="0" compatLnSpc="1"/>
          <a:lstStyle/>
          <a:p>
            <a:pPr defTabSz="914400" eaLnBrk="1" fontAlgn="auto" hangingPunct="1">
              <a:spcBef>
                <a:spcPts val="0"/>
              </a:spcBef>
              <a:spcAft>
                <a:spcPts val="0"/>
              </a:spcAft>
            </a:pPr>
            <a:endParaRPr lang="en-IN" kern="0" dirty="0">
              <a:solidFill>
                <a:schemeClr val="bg1"/>
              </a:solidFill>
              <a:latin typeface="Calibri" panose="020F0502020204030204"/>
            </a:endParaRPr>
          </a:p>
        </p:txBody>
      </p:sp>
      <p:sp>
        <p:nvSpPr>
          <p:cNvPr id="50" name="稻壳天启设计原创模板"/>
          <p:cNvSpPr/>
          <p:nvPr/>
        </p:nvSpPr>
        <p:spPr bwMode="auto">
          <a:xfrm>
            <a:off x="1560854" y="2149587"/>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54" name="稻壳天启设计原创模板"/>
          <p:cNvSpPr/>
          <p:nvPr/>
        </p:nvSpPr>
        <p:spPr bwMode="auto">
          <a:xfrm>
            <a:off x="1560830" y="1742440"/>
            <a:ext cx="5003165" cy="548005"/>
          </a:xfrm>
          <a:custGeom>
            <a:avLst/>
            <a:gdLst>
              <a:gd name="T0" fmla="*/ 1366 w 1452"/>
              <a:gd name="T1" fmla="*/ 345 h 345"/>
              <a:gd name="T2" fmla="*/ 0 w 1452"/>
              <a:gd name="T3" fmla="*/ 345 h 345"/>
              <a:gd name="T4" fmla="*/ 85 w 1452"/>
              <a:gd name="T5" fmla="*/ 0 h 345"/>
              <a:gd name="T6" fmla="*/ 1452 w 1452"/>
              <a:gd name="T7" fmla="*/ 0 h 345"/>
              <a:gd name="T8" fmla="*/ 1366 w 1452"/>
              <a:gd name="T9" fmla="*/ 345 h 345"/>
            </a:gdLst>
            <a:ahLst/>
            <a:cxnLst>
              <a:cxn ang="0">
                <a:pos x="T0" y="T1"/>
              </a:cxn>
              <a:cxn ang="0">
                <a:pos x="T2" y="T3"/>
              </a:cxn>
              <a:cxn ang="0">
                <a:pos x="T4" y="T5"/>
              </a:cxn>
              <a:cxn ang="0">
                <a:pos x="T6" y="T7"/>
              </a:cxn>
              <a:cxn ang="0">
                <a:pos x="T8" y="T9"/>
              </a:cxn>
            </a:cxnLst>
            <a:rect l="0" t="0" r="r" b="b"/>
            <a:pathLst>
              <a:path w="1452" h="345">
                <a:moveTo>
                  <a:pt x="1366" y="345"/>
                </a:moveTo>
                <a:lnTo>
                  <a:pt x="0" y="345"/>
                </a:lnTo>
                <a:lnTo>
                  <a:pt x="85" y="0"/>
                </a:lnTo>
                <a:lnTo>
                  <a:pt x="1452" y="0"/>
                </a:lnTo>
                <a:lnTo>
                  <a:pt x="1366" y="345"/>
                </a:lnTo>
                <a:close/>
              </a:path>
            </a:pathLst>
          </a:custGeom>
          <a:solidFill>
            <a:srgbClr val="A6D7E8"/>
          </a:solidFill>
          <a:ln>
            <a:noFill/>
          </a:ln>
        </p:spPr>
        <p:txBody>
          <a:bodyPr vert="horz" wrap="square" lIns="121920" tIns="60960" rIns="121920" bIns="60960" numCol="1" anchor="t" anchorCtr="0" compatLnSpc="1"/>
          <a:lstStyle/>
          <a:p>
            <a:pPr defTabSz="1219200" eaLnBrk="0" fontAlgn="base" hangingPunct="0">
              <a:spcBef>
                <a:spcPct val="0"/>
              </a:spcBef>
              <a:spcAft>
                <a:spcPct val="0"/>
              </a:spcAft>
            </a:pPr>
            <a:endParaRPr lang="en-IN" sz="2400" dirty="0">
              <a:solidFill>
                <a:prstClr val="black"/>
              </a:solidFill>
              <a:latin typeface="Arial" panose="02080604020202020204" pitchFamily="34" charset="0"/>
            </a:endParaRPr>
          </a:p>
        </p:txBody>
      </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grpSp>
        <p:nvGrpSpPr>
          <p:cNvPr id="2" name="组合 1"/>
          <p:cNvGrpSpPr/>
          <p:nvPr/>
        </p:nvGrpSpPr>
        <p:grpSpPr>
          <a:xfrm>
            <a:off x="830580" y="1832611"/>
            <a:ext cx="9473565" cy="2413085"/>
            <a:chOff x="766988" y="2031707"/>
            <a:chExt cx="2725618" cy="1629900"/>
          </a:xfrm>
        </p:grpSpPr>
        <p:sp>
          <p:nvSpPr>
            <p:cNvPr id="34" name="稻壳天启设计原创模板"/>
            <p:cNvSpPr>
              <a:spLocks noChangeArrowheads="1"/>
            </p:cNvSpPr>
            <p:nvPr/>
          </p:nvSpPr>
          <p:spPr bwMode="auto">
            <a:xfrm>
              <a:off x="766988" y="2477398"/>
              <a:ext cx="2725618" cy="118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Berikut ini adalah contoh Abstrak dari skripsi seorang mahasiswa fakultas Ekonomi Universitas Diponegoro. Skripsi yang dibuat pada tahun 2010 ini berjudul Analisis Pengaruh Motivasi Konsumen, Persepsi Kualitas, dan Sikap Konsumen Terhadap Keputusan pembelian Sepeda Motor Honda (Studi pada Konsumen Sepeda Motor Honda di Semarang).</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5" name="稻壳天启设计原创模板"/>
            <p:cNvSpPr txBox="1">
              <a:spLocks noChangeArrowheads="1"/>
            </p:cNvSpPr>
            <p:nvPr/>
          </p:nvSpPr>
          <p:spPr bwMode="auto">
            <a:xfrm>
              <a:off x="1063684" y="2031707"/>
              <a:ext cx="1222591" cy="2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SimSun" pitchFamily="2" charset="-122"/>
                </a:defRPr>
              </a:lvl1pPr>
              <a:lvl2pPr defTabSz="513080" eaLnBrk="0" hangingPunct="0">
                <a:defRPr>
                  <a:solidFill>
                    <a:schemeClr val="tx1"/>
                  </a:solidFill>
                  <a:latin typeface="Calibri" panose="020F0502020204030204" pitchFamily="34" charset="0"/>
                  <a:ea typeface="SimSun" pitchFamily="2" charset="-122"/>
                </a:defRPr>
              </a:lvl2pPr>
              <a:lvl3pPr defTabSz="513080" eaLnBrk="0" hangingPunct="0">
                <a:defRPr>
                  <a:solidFill>
                    <a:schemeClr val="tx1"/>
                  </a:solidFill>
                  <a:latin typeface="Calibri" panose="020F0502020204030204" pitchFamily="34" charset="0"/>
                  <a:ea typeface="SimSun" pitchFamily="2" charset="-122"/>
                </a:defRPr>
              </a:lvl3pPr>
              <a:lvl4pPr defTabSz="513080" eaLnBrk="0" hangingPunct="0">
                <a:defRPr>
                  <a:solidFill>
                    <a:schemeClr val="tx1"/>
                  </a:solidFill>
                  <a:latin typeface="Calibri" panose="020F0502020204030204" pitchFamily="34" charset="0"/>
                  <a:ea typeface="SimSun" pitchFamily="2" charset="-122"/>
                </a:defRPr>
              </a:lvl4pPr>
              <a:lvl5pPr defTabSz="513080" eaLnBrk="0" hangingPunct="0">
                <a:defRPr>
                  <a:solidFill>
                    <a:schemeClr val="tx1"/>
                  </a:solidFill>
                  <a:latin typeface="Calibri" panose="020F0502020204030204" pitchFamily="34" charset="0"/>
                  <a:ea typeface="SimSun" pitchFamily="2" charset="-122"/>
                </a:defRPr>
              </a:lvl5pPr>
              <a:lvl6pPr marL="22847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6pPr>
              <a:lvl7pPr marL="27419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7pPr>
              <a:lvl8pPr marL="31991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8pPr>
              <a:lvl9pPr marL="3656330" indent="1905" defTabSz="513080" eaLnBrk="0" fontAlgn="base" hangingPunct="0">
                <a:spcBef>
                  <a:spcPct val="0"/>
                </a:spcBef>
                <a:spcAft>
                  <a:spcPct val="0"/>
                </a:spcAft>
                <a:buFont typeface="Arial" panose="02080604020202020204" pitchFamily="34" charset="0"/>
                <a:defRPr>
                  <a:solidFill>
                    <a:schemeClr val="tx1"/>
                  </a:solidFill>
                  <a:latin typeface="Calibri" panose="020F0502020204030204" pitchFamily="34" charset="0"/>
                  <a:ea typeface="SimSun" pitchFamily="2" charset="-122"/>
                </a:defRPr>
              </a:lvl9pPr>
            </a:lstStyle>
            <a:p>
              <a:pPr eaLnBrk="1" hangingPunct="1">
                <a:buFont typeface="Arial" panose="02080604020202020204" pitchFamily="34" charset="0"/>
                <a:buNone/>
                <a:defRPr/>
              </a:pPr>
              <a:r>
                <a:rPr lang="en-US" altLang="zh-CN" b="1" dirty="0">
                  <a:solidFill>
                    <a:schemeClr val="bg1"/>
                  </a:solidFill>
                  <a:ea typeface="Arial" panose="02080604020202020204" pitchFamily="34" charset="0"/>
                </a:rPr>
                <a:t>E. Contoh Abstrak Karya Ilmiah</a:t>
              </a:r>
              <a:endParaRPr lang="en-US" altLang="zh-CN" b="1" dirty="0">
                <a:solidFill>
                  <a:schemeClr val="bg1"/>
                </a:solidFill>
                <a:ea typeface="Arial" panose="0208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18000">
        <p14:prism/>
      </p:transition>
    </mc:Choice>
    <mc:Fallback>
      <p:transition spd="slow"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5"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80604020202020204" pitchFamily="34" charset="0"/>
                  <a:ea typeface="Arial" panose="02080604020202020204" pitchFamily="34" charset="0"/>
                </a:rPr>
                <a:t>ABSTRAK</a:t>
              </a:r>
              <a:endParaRPr lang="zh-CN" altLang="en-US">
                <a:latin typeface="Arial" panose="02080604020202020204" pitchFamily="34" charset="0"/>
                <a:ea typeface="Arial" panose="0208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80604020202020204" pitchFamily="34" charset="0"/>
              <a:ea typeface="Arial" panose="0208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80604020202020204" pitchFamily="34" charset="0"/>
              <a:ea typeface="Arial" panose="02080604020202020204" pitchFamily="34" charset="0"/>
            </a:endParaRPr>
          </a:p>
        </p:txBody>
      </p:sp>
      <p:sp>
        <p:nvSpPr>
          <p:cNvPr id="34" name="稻壳天启设计原创模板"/>
          <p:cNvSpPr>
            <a:spLocks noChangeArrowheads="1"/>
          </p:cNvSpPr>
          <p:nvPr/>
        </p:nvSpPr>
        <p:spPr bwMode="auto">
          <a:xfrm>
            <a:off x="830580" y="2258060"/>
            <a:ext cx="10575925"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itchFamily="2" charset="-122"/>
              </a:defRPr>
            </a:lvl1pPr>
            <a:lvl2pPr defTabSz="684530">
              <a:defRPr>
                <a:solidFill>
                  <a:schemeClr val="tx1"/>
                </a:solidFill>
                <a:latin typeface="Calibri" panose="020F0502020204030204" pitchFamily="34" charset="0"/>
                <a:ea typeface="SimSun" pitchFamily="2" charset="-122"/>
              </a:defRPr>
            </a:lvl2pPr>
            <a:lvl3pPr defTabSz="684530">
              <a:defRPr>
                <a:solidFill>
                  <a:schemeClr val="tx1"/>
                </a:solidFill>
                <a:latin typeface="Calibri" panose="020F0502020204030204" pitchFamily="34" charset="0"/>
                <a:ea typeface="SimSun" pitchFamily="2" charset="-122"/>
              </a:defRPr>
            </a:lvl3pPr>
            <a:lvl4pPr defTabSz="684530">
              <a:defRPr>
                <a:solidFill>
                  <a:schemeClr val="tx1"/>
                </a:solidFill>
                <a:latin typeface="Calibri" panose="020F0502020204030204" pitchFamily="34" charset="0"/>
                <a:ea typeface="SimSun" pitchFamily="2" charset="-122"/>
              </a:defRPr>
            </a:lvl4pPr>
            <a:lvl5pPr defTabSz="684530">
              <a:defRPr>
                <a:solidFill>
                  <a:schemeClr val="tx1"/>
                </a:solidFill>
                <a:latin typeface="Calibri" panose="020F0502020204030204" pitchFamily="34" charset="0"/>
                <a:ea typeface="SimSun"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itchFamily="2" charset="-122"/>
              </a:defRPr>
            </a:lvl9pPr>
          </a:lstStyle>
          <a:p>
            <a:pPr>
              <a:lnSpc>
                <a:spcPct val="150000"/>
              </a:lnSpc>
            </a:pPr>
            <a:r>
              <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rPr>
              <a:t>	Penelitian ini dilatarbelakangi adanya penurunan penjualan sepeda motor Honda dalam kurun waktu 2005-2008. Penurunan penjualan ini menunjukkan adanya penurunan keputusan pembelian konsumen pada produk sepeda motor Honda sehingga dapat dirumuskan dalam penelitian ini bahwa bagaimana konsumen mengambil keputusan pembelian sepeda motor di tengah fenomena persaingan yang semakin ketat yang berdasarkan pada motivasi konsumen, persepsi kualitas, dan sikap konsumen. Tujuan penelitian ini adalah untuk menganalisis pengaruh motivasi konsumen, persepsi kualitas, dan sikap konsumen terhadap keputusan pembelian sepeda motor Honda.</a:t>
            </a:r>
            <a:endParaRPr lang="en-US" altLang="zh-CN" dirty="0">
              <a:solidFill>
                <a:schemeClr val="tx1">
                  <a:lumMod val="75000"/>
                  <a:lumOff val="25000"/>
                </a:schemeClr>
              </a:solidFill>
              <a:latin typeface="Arial" panose="02080604020202020204" pitchFamily="34" charset="0"/>
              <a:ea typeface="Arial" panose="02080604020202020204" pitchFamily="34" charset="0"/>
              <a:sym typeface="Arial" panose="02080604020202020204" pitchFamily="34" charset="0"/>
            </a:endParaRPr>
          </a:p>
        </p:txBody>
      </p:sp>
      <p:sp>
        <p:nvSpPr>
          <p:cNvPr id="3" name="Text Box 2"/>
          <p:cNvSpPr txBox="1"/>
          <p:nvPr/>
        </p:nvSpPr>
        <p:spPr>
          <a:xfrm>
            <a:off x="4921250" y="1605280"/>
            <a:ext cx="1292225" cy="368300"/>
          </a:xfrm>
          <a:prstGeom prst="rect">
            <a:avLst/>
          </a:prstGeom>
          <a:noFill/>
        </p:spPr>
        <p:txBody>
          <a:bodyPr wrap="none" rtlCol="0">
            <a:spAutoFit/>
          </a:bodyPr>
          <a:p>
            <a:pPr algn="l"/>
            <a:r>
              <a:rPr lang="en-US" b="1"/>
              <a:t>ABSTRAK</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250" advClick="0" advTm="18000">
        <p:fade/>
      </p:transition>
    </mc:Choice>
    <mc:Fallback>
      <p:transition spd="slow" advClick="0" advTm="18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6013</Words>
  <Application>WPS Presentation</Application>
  <PresentationFormat>宽屏</PresentationFormat>
  <Paragraphs>76</Paragraphs>
  <Slides>12</Slides>
  <Notes>14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Nimbus Roman No9 L</vt:lpstr>
      <vt:lpstr>Calibri</vt:lpstr>
      <vt:lpstr>Calibri</vt:lpstr>
      <vt:lpstr>DejaVu Sans</vt:lpstr>
      <vt:lpstr>Droid Sans Fallback</vt:lpstr>
      <vt:lpstr>Century Gothic</vt:lpstr>
      <vt:lpstr>FreeSans</vt:lpstr>
      <vt:lpstr>Agency FB</vt:lpstr>
      <vt:lpstr>Roboto Regular</vt:lpstr>
      <vt:lpstr>Microsoft YaHei</vt:lpstr>
      <vt:lpstr>Arial Unicode MS</vt:lpstr>
      <vt:lpstr>SimSun</vt:lpstr>
      <vt:lpstr>等线</vt:lpstr>
      <vt:lpstr>Gubbi</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fikri</cp:lastModifiedBy>
  <cp:revision>20</cp:revision>
  <dcterms:created xsi:type="dcterms:W3CDTF">2022-07-13T03:51:47Z</dcterms:created>
  <dcterms:modified xsi:type="dcterms:W3CDTF">2022-07-13T03:51:47Z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