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01" r:id="rId1"/>
    <p:sldMasterId id="2147484008" r:id="rId2"/>
    <p:sldMasterId id="2147484036" r:id="rId3"/>
  </p:sldMasterIdLst>
  <p:notesMasterIdLst>
    <p:notesMasterId r:id="rId58"/>
  </p:notesMasterIdLst>
  <p:handoutMasterIdLst>
    <p:handoutMasterId r:id="rId59"/>
  </p:handoutMasterIdLst>
  <p:sldIdLst>
    <p:sldId id="601" r:id="rId4"/>
    <p:sldId id="582" r:id="rId5"/>
    <p:sldId id="272" r:id="rId6"/>
    <p:sldId id="274" r:id="rId7"/>
    <p:sldId id="784" r:id="rId8"/>
    <p:sldId id="299" r:id="rId9"/>
    <p:sldId id="785" r:id="rId10"/>
    <p:sldId id="595" r:id="rId11"/>
    <p:sldId id="305" r:id="rId12"/>
    <p:sldId id="786" r:id="rId13"/>
    <p:sldId id="336" r:id="rId14"/>
    <p:sldId id="787" r:id="rId15"/>
    <p:sldId id="288" r:id="rId16"/>
    <p:sldId id="289" r:id="rId17"/>
    <p:sldId id="306" r:id="rId18"/>
    <p:sldId id="310" r:id="rId19"/>
    <p:sldId id="788" r:id="rId20"/>
    <p:sldId id="789" r:id="rId21"/>
    <p:sldId id="318" r:id="rId22"/>
    <p:sldId id="317" r:id="rId23"/>
    <p:sldId id="791" r:id="rId24"/>
    <p:sldId id="321" r:id="rId25"/>
    <p:sldId id="322" r:id="rId26"/>
    <p:sldId id="598" r:id="rId27"/>
    <p:sldId id="338" r:id="rId28"/>
    <p:sldId id="319" r:id="rId29"/>
    <p:sldId id="599" r:id="rId30"/>
    <p:sldId id="325" r:id="rId31"/>
    <p:sldId id="326" r:id="rId32"/>
    <p:sldId id="327" r:id="rId33"/>
    <p:sldId id="792" r:id="rId34"/>
    <p:sldId id="793" r:id="rId35"/>
    <p:sldId id="374" r:id="rId36"/>
    <p:sldId id="375" r:id="rId37"/>
    <p:sldId id="331" r:id="rId38"/>
    <p:sldId id="602" r:id="rId39"/>
    <p:sldId id="794" r:id="rId40"/>
    <p:sldId id="472" r:id="rId41"/>
    <p:sldId id="401" r:id="rId42"/>
    <p:sldId id="409" r:id="rId43"/>
    <p:sldId id="412" r:id="rId44"/>
    <p:sldId id="413" r:id="rId45"/>
    <p:sldId id="414" r:id="rId46"/>
    <p:sldId id="417" r:id="rId47"/>
    <p:sldId id="418" r:id="rId48"/>
    <p:sldId id="421" r:id="rId49"/>
    <p:sldId id="422" r:id="rId50"/>
    <p:sldId id="430" r:id="rId51"/>
    <p:sldId id="605" r:id="rId52"/>
    <p:sldId id="519" r:id="rId53"/>
    <p:sldId id="279" r:id="rId54"/>
    <p:sldId id="608" r:id="rId55"/>
    <p:sldId id="797" r:id="rId56"/>
    <p:sldId id="461" r:id="rId5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CCFF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1199" autoAdjust="0"/>
  </p:normalViewPr>
  <p:slideViewPr>
    <p:cSldViewPr>
      <p:cViewPr varScale="1">
        <p:scale>
          <a:sx n="69" d="100"/>
          <a:sy n="69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3730FC1F-A491-4158-BB20-60F87CF627B1}" type="datetime3">
              <a:rPr lang="en-US" altLang="zh-CN" smtClean="0">
                <a:ea typeface="微软雅黑" panose="020B0503020204020204" pitchFamily="34" charset="-122"/>
              </a:rPr>
              <a:t>30 May 2025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F93BBAD-F9FD-4012-AB71-C1B5F60C857D}" type="slidenum">
              <a:rPr lang="en-US" altLang="zh-CN">
                <a:ea typeface="微软雅黑" panose="020B0503020204020204" pitchFamily="34" charset="-122"/>
              </a:rPr>
              <a:pPr>
                <a:defRPr/>
              </a:pPr>
              <a:t>‹#›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831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827945B-C59B-459B-86AA-B0A5D549AC2C}" type="datetime3">
              <a:rPr lang="en-US" altLang="zh-CN" smtClean="0"/>
              <a:pPr>
                <a:defRPr/>
              </a:pPr>
              <a:t>30 May 2025</a:t>
            </a:fld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 smtClean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B291648-D8B4-4A9F-BB59-1DDC06203C9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40634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AE6C26-8BBA-4BEF-93A6-E7D919C4442C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7990F0-1E50-4877-BEF1-C65518D8C48A}" type="slidenum">
              <a:rPr lang="en-AU" altLang="zh-CN">
                <a:latin typeface="Times New Roman" pitchFamily="18" charset="0"/>
              </a:rPr>
              <a:pPr/>
              <a:t>1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以下我们分析一下各种存储部件的特性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799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7028D1-ADDC-4A6C-9BF7-7D4352FDC686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FF711A6-C637-4A55-86E0-B5B968BF3731}" type="slidenum">
              <a:rPr lang="en-AU" altLang="zh-CN">
                <a:latin typeface="Times New Roman" pitchFamily="18" charset="0"/>
              </a:rPr>
              <a:pPr/>
              <a:t>10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失效的影响，如果命中，</a:t>
            </a:r>
            <a:r>
              <a:rPr lang="en-US" altLang="zh-CN" dirty="0"/>
              <a:t>CPU</a:t>
            </a:r>
            <a:r>
              <a:rPr lang="zh-CN" altLang="en-US" dirty="0"/>
              <a:t>正常执行，</a:t>
            </a:r>
            <a:endParaRPr lang="en-US" altLang="zh-CN" dirty="0"/>
          </a:p>
          <a:p>
            <a:r>
              <a:rPr lang="zh-CN" altLang="en-US" dirty="0"/>
              <a:t>如果失效，那么需要挂起流水线，</a:t>
            </a:r>
            <a:endParaRPr lang="en-US" altLang="zh-CN" dirty="0"/>
          </a:p>
          <a:p>
            <a:r>
              <a:rPr lang="en-US" baseline="0" dirty="0"/>
              <a:t> </a:t>
            </a:r>
            <a:r>
              <a:rPr lang="zh-CN" altLang="en-US" baseline="0"/>
              <a:t>需要在下一层中获取一块数据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7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621A09-C331-4369-8B19-D7BF8C02BB06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2B0D4A-D877-4D14-8AF0-B10DFAE24D96}" type="slidenum">
              <a:rPr lang="en-AU" altLang="zh-CN">
                <a:latin typeface="Times New Roman" pitchFamily="18" charset="0"/>
              </a:rPr>
              <a:pPr/>
              <a:t>11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综上所述，</a:t>
            </a:r>
            <a:r>
              <a:rPr lang="en-US" altLang="zh-CN" dirty="0"/>
              <a:t>Hit Time </a:t>
            </a:r>
            <a:r>
              <a:rPr lang="zh-CN" altLang="en-US" dirty="0"/>
              <a:t>命中时间是重要的性能指标</a:t>
            </a:r>
            <a:endParaRPr lang="en-US" altLang="zh-CN" dirty="0"/>
          </a:p>
          <a:p>
            <a:r>
              <a:rPr lang="en-US" altLang="zh-CN" dirty="0"/>
              <a:t>AMAT</a:t>
            </a:r>
            <a:r>
              <a:rPr lang="zh-CN" altLang="en-US" dirty="0"/>
              <a:t>（平均访问内存时间）</a:t>
            </a:r>
            <a:r>
              <a:rPr lang="en-US" altLang="zh-CN" dirty="0"/>
              <a:t>, Hit Time </a:t>
            </a:r>
            <a:r>
              <a:rPr lang="zh-CN" altLang="en-US" dirty="0"/>
              <a:t>命中时间通常为</a:t>
            </a:r>
            <a:r>
              <a:rPr lang="en-US" altLang="zh-CN" dirty="0"/>
              <a:t>1</a:t>
            </a:r>
            <a:r>
              <a:rPr lang="zh-CN" altLang="en-US" dirty="0"/>
              <a:t>个时钟周期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CPU 1ns,</a:t>
            </a:r>
            <a:r>
              <a:rPr lang="zh-CN" altLang="en-US" dirty="0"/>
              <a:t>命中事件</a:t>
            </a:r>
            <a:r>
              <a:rPr lang="en-US" altLang="zh-CN" dirty="0"/>
              <a:t>1</a:t>
            </a:r>
            <a:r>
              <a:rPr lang="zh-CN" altLang="en-US" dirty="0"/>
              <a:t>个周期，失效的代价为</a:t>
            </a:r>
            <a:r>
              <a:rPr lang="en-US" altLang="zh-CN" dirty="0"/>
              <a:t>20ns</a:t>
            </a:r>
            <a:r>
              <a:rPr lang="zh-CN" altLang="en-US" dirty="0"/>
              <a:t>，失效率为</a:t>
            </a:r>
            <a:r>
              <a:rPr lang="en-US" altLang="zh-CN" dirty="0"/>
              <a:t>5%</a:t>
            </a:r>
          </a:p>
          <a:p>
            <a:r>
              <a:rPr lang="zh-CN" altLang="en-US" dirty="0"/>
              <a:t>那么</a:t>
            </a:r>
            <a:r>
              <a:rPr lang="en-US" altLang="zh-CN" dirty="0"/>
              <a:t>AMAT=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54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7F74E6-C114-4EA0-9578-67F033161FBF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8C8B61A-5AD3-4103-A410-E5E783DA85C4}" type="slidenum">
              <a:rPr lang="en-AU" altLang="zh-CN">
                <a:latin typeface="Times New Roman" pitchFamily="18" charset="0"/>
              </a:rPr>
              <a:pPr/>
              <a:t>12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如何评估</a:t>
            </a:r>
            <a:r>
              <a:rPr lang="en-US" altLang="zh-CN" dirty="0"/>
              <a:t>Cache</a:t>
            </a:r>
            <a:r>
              <a:rPr lang="zh-CN" altLang="en-US" dirty="0"/>
              <a:t>系统的性能：是本学期的重点</a:t>
            </a:r>
            <a:endParaRPr lang="en-US" altLang="zh-CN" dirty="0"/>
          </a:p>
          <a:p>
            <a:r>
              <a:rPr lang="en-US" altLang="zh-CN" dirty="0"/>
              <a:t>  1 CPU</a:t>
            </a:r>
            <a:r>
              <a:rPr lang="zh-CN" altLang="en-US" dirty="0"/>
              <a:t>时间包含：</a:t>
            </a:r>
            <a:endParaRPr lang="en-US" altLang="zh-CN" dirty="0"/>
          </a:p>
          <a:p>
            <a:r>
              <a:rPr lang="en-US" altLang="zh-CN" baseline="0" dirty="0"/>
              <a:t>       </a:t>
            </a:r>
            <a:r>
              <a:rPr lang="zh-CN" altLang="en-US" baseline="0" dirty="0"/>
              <a:t>程序执行周期 以及 访问内存而挂起的周期</a:t>
            </a:r>
            <a:endParaRPr lang="en-US" altLang="zh-CN" baseline="0" dirty="0"/>
          </a:p>
          <a:p>
            <a:r>
              <a:rPr lang="en-US" altLang="zh-CN" baseline="0" dirty="0"/>
              <a:t>       </a:t>
            </a:r>
            <a:r>
              <a:rPr lang="zh-CN" altLang="en-US" baseline="0" dirty="0"/>
              <a:t>主要是由于</a:t>
            </a:r>
            <a:r>
              <a:rPr lang="en-US" altLang="zh-CN" baseline="0" dirty="0"/>
              <a:t>Cache</a:t>
            </a:r>
            <a:r>
              <a:rPr lang="zh-CN" altLang="en-US" baseline="0" dirty="0"/>
              <a:t>缺失导致的</a:t>
            </a:r>
            <a:endParaRPr lang="en-US" altLang="zh-CN" baseline="0" dirty="0"/>
          </a:p>
          <a:p>
            <a:r>
              <a:rPr lang="en-US" altLang="zh-CN" baseline="0" dirty="0"/>
              <a:t>  2 </a:t>
            </a:r>
            <a:r>
              <a:rPr lang="zh-CN" altLang="en-US" baseline="0" dirty="0"/>
              <a:t>当然进行了简化的假设</a:t>
            </a:r>
            <a:endParaRPr lang="en-US" altLang="zh-CN" baseline="0" dirty="0"/>
          </a:p>
          <a:p>
            <a:r>
              <a:rPr lang="en-US" altLang="zh-CN" baseline="0" dirty="0"/>
              <a:t>   </a:t>
            </a:r>
            <a:r>
              <a:rPr lang="zh-CN" altLang="en-US" baseline="0" dirty="0"/>
              <a:t>忽略写缓存挂起的时间</a:t>
            </a:r>
            <a:endParaRPr lang="en-US" altLang="zh-CN" baseline="0" dirty="0"/>
          </a:p>
          <a:p>
            <a:r>
              <a:rPr lang="en-US" altLang="zh-CN" baseline="0" dirty="0"/>
              <a:t>  </a:t>
            </a:r>
            <a:r>
              <a:rPr lang="zh-CN" altLang="en-US" baseline="0" dirty="0"/>
              <a:t>内存挂起的周期数</a:t>
            </a:r>
            <a:r>
              <a:rPr lang="en-US" altLang="zh-CN" baseline="0" dirty="0"/>
              <a:t>=</a:t>
            </a:r>
            <a:r>
              <a:rPr lang="zh-CN" altLang="en-US" baseline="0" dirty="0"/>
              <a:t>内存访问次数</a:t>
            </a:r>
            <a:r>
              <a:rPr lang="en-US" altLang="zh-CN" baseline="0" dirty="0"/>
              <a:t>*</a:t>
            </a:r>
            <a:r>
              <a:rPr lang="zh-CN" altLang="en-US" baseline="0" dirty="0"/>
              <a:t>失效率*失效的代价</a:t>
            </a:r>
            <a:r>
              <a:rPr lang="en-US" altLang="zh-CN" baseline="0" dirty="0"/>
              <a:t>=</a:t>
            </a:r>
            <a:r>
              <a:rPr lang="zh-CN" altLang="en-US" baseline="0" dirty="0"/>
              <a:t>指令数*失效指令*代价</a:t>
            </a:r>
            <a:endParaRPr lang="en-US" altLang="zh-CN" dirty="0"/>
          </a:p>
          <a:p>
            <a:r>
              <a:rPr lang="en-US" baseline="0" dirty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439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284FD2-F3D5-4239-96FA-581B3BB33D5D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3DE6E9-8FC5-427C-8FEE-DD3AF628623A}" type="slidenum">
              <a:rPr lang="en-AU" altLang="zh-CN">
                <a:latin typeface="Times New Roman" pitchFamily="18" charset="0"/>
              </a:rPr>
              <a:pPr/>
              <a:t>13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Cache</a:t>
            </a:r>
            <a:r>
              <a:rPr lang="zh-CN" altLang="en-US" dirty="0"/>
              <a:t>的写操作的处理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当数据写命中，可以只更新</a:t>
            </a:r>
            <a:r>
              <a:rPr lang="en-US" altLang="zh-CN" dirty="0"/>
              <a:t>Cache</a:t>
            </a:r>
            <a:r>
              <a:rPr lang="zh-CN" altLang="en-US" dirty="0"/>
              <a:t>中的内容，但是内存和</a:t>
            </a:r>
            <a:r>
              <a:rPr lang="en-US" altLang="zh-CN" dirty="0"/>
              <a:t>Cache</a:t>
            </a:r>
            <a:r>
              <a:rPr lang="zh-CN" altLang="en-US" dirty="0"/>
              <a:t>中的内容就不一致了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为了解决这个问题可以采用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2. </a:t>
            </a:r>
            <a:r>
              <a:rPr lang="zh-CN" altLang="en-US" dirty="0"/>
              <a:t>写直达法，更新</a:t>
            </a:r>
            <a:r>
              <a:rPr lang="en-US" altLang="zh-CN" dirty="0"/>
              <a:t>Cache</a:t>
            </a:r>
            <a:r>
              <a:rPr lang="zh-CN" altLang="en-US" dirty="0"/>
              <a:t>时同时更新内存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baseline="0" dirty="0"/>
              <a:t>   </a:t>
            </a:r>
            <a:r>
              <a:rPr lang="zh-CN" altLang="en-US" baseline="0" dirty="0"/>
              <a:t>但是使得写操花费更长的时间</a:t>
            </a:r>
            <a:endParaRPr lang="en-US" altLang="zh-CN" baseline="0" dirty="0"/>
          </a:p>
          <a:p>
            <a:pPr marL="0" indent="0">
              <a:buNone/>
            </a:pPr>
            <a:r>
              <a:rPr lang="en-US" baseline="0" dirty="0"/>
              <a:t>      </a:t>
            </a:r>
            <a:r>
              <a:rPr lang="zh-CN" altLang="en-US" baseline="0" dirty="0"/>
              <a:t>例如， 假设</a:t>
            </a:r>
            <a:r>
              <a:rPr lang="en-US" altLang="zh-CN" baseline="0" dirty="0"/>
              <a:t>CPI=1,10%</a:t>
            </a:r>
            <a:r>
              <a:rPr lang="zh-CN" altLang="en-US" baseline="0" dirty="0"/>
              <a:t>的指令为</a:t>
            </a:r>
            <a:r>
              <a:rPr lang="en-US" altLang="zh-CN" baseline="0" dirty="0"/>
              <a:t>SW</a:t>
            </a:r>
            <a:r>
              <a:rPr lang="zh-CN" altLang="en-US" baseline="0" dirty="0"/>
              <a:t>指令，但是写内存的时间需要</a:t>
            </a:r>
            <a:r>
              <a:rPr lang="en-US" altLang="zh-CN" baseline="0" dirty="0"/>
              <a:t>100</a:t>
            </a:r>
            <a:r>
              <a:rPr lang="zh-CN" altLang="en-US" baseline="0" dirty="0"/>
              <a:t>个周期，那么</a:t>
            </a:r>
            <a:endParaRPr lang="en-US" altLang="zh-CN" baseline="0" dirty="0"/>
          </a:p>
          <a:p>
            <a:pPr marL="0" indent="0">
              <a:buNone/>
            </a:pPr>
            <a:r>
              <a:rPr lang="en-US" baseline="0" dirty="0"/>
              <a:t>                        </a:t>
            </a:r>
            <a:r>
              <a:rPr lang="zh-CN" altLang="en-US" baseline="0" dirty="0"/>
              <a:t>实际的</a:t>
            </a:r>
            <a:r>
              <a:rPr lang="en-US" altLang="zh-CN" baseline="0" dirty="0"/>
              <a:t>CPI</a:t>
            </a:r>
            <a:r>
              <a:rPr lang="zh-CN" altLang="en-US" baseline="0" dirty="0"/>
              <a:t>为</a:t>
            </a:r>
            <a:r>
              <a:rPr lang="en-US" altLang="zh-CN" baseline="0" dirty="0"/>
              <a:t>1+0.1*100=11</a:t>
            </a:r>
          </a:p>
          <a:p>
            <a:pPr marL="0" indent="0">
              <a:buNone/>
            </a:pPr>
            <a:r>
              <a:rPr lang="en-US" baseline="0" dirty="0"/>
              <a:t> 3. </a:t>
            </a:r>
            <a:r>
              <a:rPr lang="zh-CN" altLang="en-US" baseline="0" dirty="0"/>
              <a:t>解决的方式就是采用 写缓存的方法</a:t>
            </a:r>
            <a:endParaRPr lang="en-US" altLang="zh-CN" baseline="0" dirty="0"/>
          </a:p>
          <a:p>
            <a:pPr marL="0" indent="0">
              <a:buNone/>
            </a:pPr>
            <a:r>
              <a:rPr lang="en-US" baseline="0" dirty="0"/>
              <a:t>          1</a:t>
            </a:r>
            <a:r>
              <a:rPr lang="zh-CN" altLang="en-US" baseline="0" dirty="0"/>
              <a:t>）写缓存中保持数据，直到需要写回内存</a:t>
            </a:r>
            <a:endParaRPr lang="en-US" altLang="zh-CN" baseline="0" dirty="0"/>
          </a:p>
          <a:p>
            <a:pPr marL="0" indent="0">
              <a:buNone/>
            </a:pPr>
            <a:r>
              <a:rPr lang="en-US" baseline="0" dirty="0"/>
              <a:t>        </a:t>
            </a:r>
            <a:r>
              <a:rPr lang="en-US" dirty="0"/>
              <a:t>  2</a:t>
            </a:r>
            <a:r>
              <a:rPr lang="zh-CN" altLang="en-US" dirty="0"/>
              <a:t>）</a:t>
            </a:r>
            <a:r>
              <a:rPr lang="en-US" dirty="0"/>
              <a:t>CPU</a:t>
            </a:r>
            <a:r>
              <a:rPr lang="zh-CN" altLang="en-US" dirty="0"/>
              <a:t>继续执行，只有当缓存中的数据已经填满了为止。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613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72A8ABD-8489-4D09-B93D-D74AFC628BED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0B8EA1-D1B2-4726-B17D-B5A85D0E2721}" type="slidenum">
              <a:rPr lang="en-AU" altLang="zh-CN">
                <a:latin typeface="Times New Roman" pitchFamily="18" charset="0"/>
              </a:rPr>
              <a:pPr/>
              <a:t>14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当数据命中时的策略</a:t>
            </a:r>
            <a:endParaRPr lang="en-US" altLang="zh-CN" dirty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without waiting for the block to be written into memory first?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a typeface="宋体" charset="-122"/>
              </a:rPr>
              <a:t>一种替换的策略，就是当写回的数据在</a:t>
            </a:r>
            <a:r>
              <a:rPr lang="en-US" altLang="zh-CN" dirty="0">
                <a:ea typeface="宋体" charset="-122"/>
              </a:rPr>
              <a:t>Cache</a:t>
            </a:r>
            <a:r>
              <a:rPr lang="zh-CN" altLang="en-US" dirty="0">
                <a:ea typeface="宋体" charset="-122"/>
              </a:rPr>
              <a:t>中时，先不写会内存，保留</a:t>
            </a:r>
            <a:r>
              <a:rPr lang="en-US" altLang="zh-CN" dirty="0">
                <a:ea typeface="宋体" charset="-122"/>
              </a:rPr>
              <a:t>Dirty</a:t>
            </a:r>
            <a:r>
              <a:rPr lang="zh-CN" altLang="en-US" dirty="0">
                <a:ea typeface="宋体" charset="-122"/>
              </a:rPr>
              <a:t>的状态，直到替换时写入内存</a:t>
            </a:r>
            <a:endParaRPr lang="en-US" altLang="zh-CN" dirty="0">
              <a:ea typeface="宋体" charset="-122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a typeface="宋体" charset="-122"/>
              </a:rPr>
              <a:t>同样，允许写缓存，允许替换块优先从内存读取，而不需要等待该</a:t>
            </a:r>
            <a:r>
              <a:rPr lang="zh-CN" altLang="en-US">
                <a:ea typeface="宋体" charset="-122"/>
              </a:rPr>
              <a:t>块数据写回到内存</a:t>
            </a:r>
            <a:endParaRPr lang="en-AU" altLang="zh-CN" dirty="0">
              <a:ea typeface="宋体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7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69E509-5EF1-4128-A814-7178369148DE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495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495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02BCD8-02D5-4397-9436-1E9633DEDE16}" type="slidenum">
              <a:rPr lang="en-AU" altLang="zh-CN">
                <a:latin typeface="Times New Roman" pitchFamily="18" charset="0"/>
              </a:rPr>
              <a:pPr/>
              <a:t>15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495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对于组相联存储器，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如果存在一个没有使用的单元，则直接使用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否则就需要进行替换。</a:t>
            </a:r>
            <a:endParaRPr lang="en-US" altLang="zh-CN" dirty="0"/>
          </a:p>
          <a:p>
            <a:r>
              <a:rPr lang="zh-CN" altLang="en-US" dirty="0"/>
              <a:t>常见的替换策略包括</a:t>
            </a:r>
            <a:r>
              <a:rPr lang="zh-CN" altLang="en-US" baseline="0" dirty="0"/>
              <a:t>  </a:t>
            </a:r>
            <a:r>
              <a:rPr lang="en-US" altLang="zh-CN" baseline="0" dirty="0" err="1"/>
              <a:t>LRU</a:t>
            </a:r>
            <a:r>
              <a:rPr lang="en-US" altLang="zh-CN" baseline="0" dirty="0"/>
              <a:t> </a:t>
            </a:r>
            <a:r>
              <a:rPr lang="zh-CN" altLang="en-US" baseline="0" dirty="0"/>
              <a:t>和随机替换策略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1607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0C5776-3052-418A-854B-03847A7D0A8F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53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53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E27BD9-4124-4BDC-B031-35AA9961256C}" type="slidenum">
              <a:rPr lang="en-AU" altLang="zh-CN">
                <a:latin typeface="Times New Roman" pitchFamily="18" charset="0"/>
              </a:rPr>
              <a:pPr/>
              <a:t>16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53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对于单极缓存来说，优化的首要目标是降低缺失率</a:t>
            </a:r>
            <a:endParaRPr lang="en-US" altLang="zh-CN" dirty="0"/>
          </a:p>
          <a:p>
            <a:r>
              <a:rPr lang="zh-CN" altLang="en-US" dirty="0"/>
              <a:t>而对于多级缓存来说，额外增加的缓存，改变了设计优化目标</a:t>
            </a:r>
            <a:endParaRPr lang="en-US" altLang="zh-CN" dirty="0"/>
          </a:p>
          <a:p>
            <a:r>
              <a:rPr lang="zh-CN" altLang="en-US" dirty="0"/>
              <a:t>这个时候，主缓存的首要目标是降低命中时间，也就是</a:t>
            </a:r>
            <a:r>
              <a:rPr lang="en-US" altLang="zh-CN" dirty="0"/>
              <a:t>CPI</a:t>
            </a:r>
            <a:r>
              <a:rPr lang="zh-CN" altLang="en-US" dirty="0"/>
              <a:t>，由前面的例子可以看出</a:t>
            </a:r>
            <a:r>
              <a:rPr lang="en-US" altLang="zh-CN" dirty="0"/>
              <a:t>xxx</a:t>
            </a:r>
          </a:p>
          <a:p>
            <a:r>
              <a:rPr lang="zh-CN" altLang="en-US" dirty="0"/>
              <a:t>而二级缓存的目标主要是降低缺失率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85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A29847-1CFA-4B5C-B6D6-424E513EC85E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9618C8-68E9-4BDA-AD35-CD9651FE4225}" type="slidenum">
              <a:rPr lang="en-AU" altLang="zh-CN">
                <a:latin typeface="Times New Roman" pitchFamily="18" charset="0"/>
              </a:rPr>
              <a:pPr/>
              <a:t>17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前面我们介绍的内存数据的访问均按照物理地址进行。但是直接采用物理地址编码会存在哪些问题？</a:t>
            </a:r>
            <a:endParaRPr lang="en-US" altLang="zh-CN" dirty="0"/>
          </a:p>
          <a:p>
            <a:r>
              <a:rPr lang="en-US" altLang="zh-CN" baseline="0" dirty="0"/>
              <a:t> </a:t>
            </a:r>
            <a:r>
              <a:rPr lang="zh-CN" altLang="en-US" baseline="0" dirty="0"/>
              <a:t>虚拟存储器的作用</a:t>
            </a:r>
            <a:r>
              <a:rPr lang="en-US" altLang="zh-CN" baseline="0" dirty="0"/>
              <a:t> </a:t>
            </a:r>
            <a:r>
              <a:rPr lang="zh-CN" altLang="en-US" baseline="0" dirty="0"/>
              <a:t>：</a:t>
            </a:r>
            <a:r>
              <a:rPr lang="en-US" altLang="zh-CN" baseline="0" dirty="0"/>
              <a:t>1)</a:t>
            </a:r>
            <a:r>
              <a:rPr lang="zh-CN" altLang="en-US" baseline="0" dirty="0"/>
              <a:t>解决程序设计不独立，之间会存在地址和数据相关的问题。 </a:t>
            </a:r>
            <a:r>
              <a:rPr lang="en-US" altLang="zh-CN" baseline="0" dirty="0"/>
              <a:t>2) </a:t>
            </a:r>
            <a:r>
              <a:rPr lang="zh-CN" altLang="en-US" baseline="0" dirty="0"/>
              <a:t>运行的程序空间大于物理内存的限制</a:t>
            </a:r>
            <a:endParaRPr lang="en-US" altLang="zh-CN" dirty="0"/>
          </a:p>
          <a:p>
            <a:r>
              <a:rPr lang="zh-CN" altLang="en-US" dirty="0"/>
              <a:t>虚拟存储器，</a:t>
            </a:r>
            <a:endParaRPr lang="en-US" altLang="zh-CN" dirty="0"/>
          </a:p>
          <a:p>
            <a:r>
              <a:rPr lang="en-US" baseline="0" dirty="0"/>
              <a:t>   1. </a:t>
            </a:r>
            <a:r>
              <a:rPr lang="zh-CN" altLang="en-US" baseline="0" dirty="0"/>
              <a:t>由于每个程序的寻址在逻辑上都是独立的，因此需要为每个程序管理逻辑地址到物理地址之间的转换问题。多道程序共享内存</a:t>
            </a:r>
            <a:endParaRPr lang="en-US" altLang="zh-CN" baseline="0" dirty="0"/>
          </a:p>
          <a:p>
            <a:r>
              <a:rPr lang="en-US" baseline="0" dirty="0"/>
              <a:t>   2. </a:t>
            </a:r>
            <a:r>
              <a:rPr lang="zh-CN" altLang="en-US" baseline="0" dirty="0"/>
              <a:t>将内存作为硬盘的</a:t>
            </a:r>
            <a:r>
              <a:rPr lang="en-US" altLang="zh-CN" baseline="0" dirty="0"/>
              <a:t>Cache</a:t>
            </a:r>
            <a:r>
              <a:rPr lang="zh-CN" altLang="en-US" baseline="0" dirty="0"/>
              <a:t>，提高速度，而容量又是磁盘的容量，例如</a:t>
            </a:r>
            <a:r>
              <a:rPr lang="en-US" altLang="zh-CN" baseline="0" dirty="0"/>
              <a:t>1TB</a:t>
            </a:r>
            <a:r>
              <a:rPr lang="zh-CN" altLang="en-US" baseline="0" dirty="0"/>
              <a:t>的文件如何使用的问题</a:t>
            </a:r>
            <a:endParaRPr lang="en-US" altLang="zh-CN" baseline="0" dirty="0"/>
          </a:p>
          <a:p>
            <a:r>
              <a:rPr lang="en-US" baseline="0" dirty="0"/>
              <a:t>   3. </a:t>
            </a:r>
            <a:r>
              <a:rPr lang="zh-CN" altLang="en-US" baseline="0" dirty="0"/>
              <a:t>虚拟存储器由</a:t>
            </a:r>
            <a:r>
              <a:rPr lang="en-US" altLang="zh-CN" baseline="0" dirty="0"/>
              <a:t>CPU</a:t>
            </a:r>
            <a:r>
              <a:rPr lang="zh-CN" altLang="en-US" baseline="0" dirty="0"/>
              <a:t>和操作系统共同来管理，</a:t>
            </a:r>
            <a:endParaRPr lang="en-US" altLang="zh-CN" baseline="0" dirty="0"/>
          </a:p>
          <a:p>
            <a:r>
              <a:rPr lang="en-US" baseline="0" dirty="0"/>
              <a:t>       </a:t>
            </a:r>
            <a:r>
              <a:rPr lang="zh-CN" altLang="en-US" baseline="0" dirty="0"/>
              <a:t>内存与磁盘交换的数据称为页面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83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1BCE287-F447-42AC-982B-250B1AC7EFA2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577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577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EE8E5F-D4DB-4C6B-9746-BEC3220E7AD3}" type="slidenum">
              <a:rPr lang="en-AU" altLang="zh-CN">
                <a:latin typeface="Times New Roman" pitchFamily="18" charset="0"/>
              </a:rPr>
              <a:pPr/>
              <a:t>18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57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虚拟存储器中首要解决的问题是如何实现虚拟地址（逻辑地址）与物理地址之间的转换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/>
              <a:t> </a:t>
            </a:r>
            <a:r>
              <a:rPr lang="zh-CN" altLang="en-US" dirty="0"/>
              <a:t>如何实现转换，需要一个页表的数据结构来完成</a:t>
            </a:r>
            <a:endParaRPr lang="en-US" altLang="zh-CN" dirty="0"/>
          </a:p>
          <a:p>
            <a:r>
              <a:rPr lang="zh-CN" altLang="en-US" dirty="0"/>
              <a:t>地址被划分为虚拟页号和页偏移，虚拟页与物理页的页偏移是一样的</a:t>
            </a:r>
            <a:endParaRPr lang="en-US" altLang="zh-CN" dirty="0"/>
          </a:p>
          <a:p>
            <a:r>
              <a:rPr lang="zh-CN" altLang="en-US" dirty="0"/>
              <a:t>页偏移的位数决定了一个页的大小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接下来我们就看看如何实现虚拟地址到物理地址的转化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59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66660C-BCE0-41F1-A846-F879AFA4DAA1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07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607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D26A78-4B7B-4303-8E9E-A312C48F6BF9}" type="slidenum">
              <a:rPr lang="en-AU" altLang="zh-CN">
                <a:latin typeface="Times New Roman" pitchFamily="18" charset="0"/>
              </a:rPr>
              <a:pPr/>
              <a:t>19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07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如何使用页表来进行地质转换</a:t>
            </a:r>
            <a:endParaRPr lang="en-US" altLang="zh-CN" dirty="0"/>
          </a:p>
          <a:p>
            <a:r>
              <a:rPr lang="en-US" baseline="0" dirty="0"/>
              <a:t> 1 </a:t>
            </a:r>
            <a:r>
              <a:rPr lang="zh-CN" altLang="en-US" baseline="0" dirty="0"/>
              <a:t>虚表号在物理页表中读取物理页的状态</a:t>
            </a:r>
            <a:endParaRPr lang="en-US" altLang="zh-CN" baseline="0" dirty="0"/>
          </a:p>
          <a:p>
            <a:r>
              <a:rPr lang="en-US" baseline="0" dirty="0"/>
              <a:t> 2 </a:t>
            </a:r>
            <a:r>
              <a:rPr lang="zh-CN" altLang="en-US" baseline="0" dirty="0"/>
              <a:t>如果为</a:t>
            </a:r>
            <a:r>
              <a:rPr lang="en-US" altLang="zh-CN" baseline="0" dirty="0"/>
              <a:t>0 </a:t>
            </a:r>
            <a:r>
              <a:rPr lang="zh-CN" altLang="en-US" baseline="0" dirty="0"/>
              <a:t>表示该页不在内存中</a:t>
            </a:r>
            <a:endParaRPr lang="en-US" altLang="zh-CN" baseline="0" dirty="0"/>
          </a:p>
          <a:p>
            <a:r>
              <a:rPr lang="en-US" baseline="0" dirty="0"/>
              <a:t> 3 </a:t>
            </a:r>
            <a:r>
              <a:rPr lang="zh-CN" altLang="en-US" baseline="0" dirty="0"/>
              <a:t>如果为</a:t>
            </a:r>
            <a:r>
              <a:rPr lang="en-US" altLang="zh-CN" baseline="0" dirty="0"/>
              <a:t>1 </a:t>
            </a:r>
            <a:r>
              <a:rPr lang="zh-CN" altLang="en-US" baseline="0" dirty="0"/>
              <a:t>则将真实地质加上页内的偏移地址进行拼接，形成真实的物理地址</a:t>
            </a:r>
            <a:endParaRPr lang="en-US" altLang="zh-CN" baseline="0" dirty="0"/>
          </a:p>
          <a:p>
            <a:r>
              <a:rPr lang="zh-CN" altLang="en-US" baseline="0" dirty="0"/>
              <a:t>页表不需要标记位，因为页表包含了每个可能的虚拟页的映射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6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AE6C26-8BBA-4BEF-93A6-E7D919C4442C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7990F0-1E50-4877-BEF1-C65518D8C48A}" type="slidenum">
              <a:rPr lang="en-AU" altLang="zh-CN">
                <a:latin typeface="Times New Roman" pitchFamily="18" charset="0"/>
              </a:rPr>
              <a:pPr/>
              <a:t>2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以下我们分析一下各种存储部件的特性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60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3A5844-0F2D-41E6-AED5-B2D40C99CA1E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17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617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189763-F44E-43D6-AAA6-D4D814ED42D3}" type="slidenum">
              <a:rPr lang="en-AU" altLang="zh-CN">
                <a:latin typeface="Times New Roman" pitchFamily="18" charset="0"/>
              </a:rPr>
              <a:pPr/>
              <a:t>20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17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如果该内存页不在内存中，则需要定位到磁盘上将磁盘中的数据读入内存中</a:t>
            </a:r>
            <a:endParaRPr lang="en-US" altLang="zh-CN" dirty="0"/>
          </a:p>
          <a:p>
            <a:r>
              <a:rPr lang="zh-CN" altLang="en-US" dirty="0"/>
              <a:t>地址转换的过程：</a:t>
            </a:r>
            <a:endParaRPr lang="en-US" altLang="zh-CN" dirty="0"/>
          </a:p>
          <a:p>
            <a:r>
              <a:rPr lang="zh-CN" altLang="en-US" dirty="0"/>
              <a:t>首先，根据地址中的虚拟页的编号，定位到</a:t>
            </a:r>
            <a:r>
              <a:rPr lang="en-US" altLang="zh-CN" dirty="0" err="1"/>
              <a:t>PageTable</a:t>
            </a:r>
            <a:r>
              <a:rPr lang="zh-CN" altLang="en-US" dirty="0"/>
              <a:t>中的</a:t>
            </a:r>
            <a:r>
              <a:rPr lang="en-US" altLang="zh-CN" dirty="0"/>
              <a:t>PTE</a:t>
            </a:r>
          </a:p>
          <a:p>
            <a:r>
              <a:rPr lang="zh-CN" altLang="en-US" dirty="0"/>
              <a:t>其次，从</a:t>
            </a:r>
            <a:r>
              <a:rPr lang="en-US" altLang="zh-CN" dirty="0"/>
              <a:t>PTE</a:t>
            </a:r>
            <a:r>
              <a:rPr lang="zh-CN" altLang="en-US" dirty="0"/>
              <a:t>中将该虚拟页对应的物理页面查找出来，或者将对应的硬盘位置将数据交换到内存中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02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881A16E-6A58-4F7A-96F3-0FD73E87D8C9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3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63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DF9628-F096-4FEF-AEA0-0D8045F956D8}" type="slidenum">
              <a:rPr lang="en-AU" altLang="zh-CN">
                <a:latin typeface="Times New Roman" pitchFamily="18" charset="0"/>
              </a:rPr>
              <a:pPr/>
              <a:t>21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3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由于页表存放在主存中，因此程序访存需要至少两次，一次访问页表获得物理地址，一次才真正访问数据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TLB</a:t>
            </a:r>
            <a:r>
              <a:rPr lang="zh-CN" altLang="en-US" dirty="0"/>
              <a:t>（快表）的快速地址转换</a:t>
            </a:r>
            <a:endParaRPr lang="en-US" altLang="zh-CN" dirty="0"/>
          </a:p>
          <a:p>
            <a:r>
              <a:rPr lang="en-US" dirty="0"/>
              <a:t>   1  </a:t>
            </a:r>
            <a:r>
              <a:rPr lang="zh-CN" altLang="en-US" dirty="0"/>
              <a:t>地址转换需要额外的内存访问，至少一次访问</a:t>
            </a:r>
            <a:r>
              <a:rPr lang="en-US" altLang="zh-CN" dirty="0" err="1"/>
              <a:t>PTE</a:t>
            </a:r>
            <a:r>
              <a:rPr lang="en-US" altLang="zh-CN" dirty="0"/>
              <a:t>(</a:t>
            </a:r>
            <a:r>
              <a:rPr lang="zh-CN" altLang="en-US" dirty="0"/>
              <a:t>页表项</a:t>
            </a:r>
            <a:r>
              <a:rPr lang="en-US" altLang="zh-CN" dirty="0"/>
              <a:t>),</a:t>
            </a:r>
            <a:r>
              <a:rPr lang="zh-CN" altLang="en-US" dirty="0"/>
              <a:t>然后才是真实的地址访问</a:t>
            </a:r>
            <a:endParaRPr lang="en-US" altLang="zh-CN" dirty="0"/>
          </a:p>
          <a:p>
            <a:r>
              <a:rPr lang="en-US" baseline="0" dirty="0"/>
              <a:t>   2  </a:t>
            </a:r>
            <a:r>
              <a:rPr lang="zh-CN" altLang="en-US" baseline="0" dirty="0"/>
              <a:t>由于页表具有好的局部性特性</a:t>
            </a:r>
            <a:endParaRPr lang="en-US" altLang="zh-CN" baseline="0" dirty="0"/>
          </a:p>
          <a:p>
            <a:r>
              <a:rPr lang="en-US" baseline="0" dirty="0"/>
              <a:t>     1)  </a:t>
            </a:r>
            <a:r>
              <a:rPr lang="zh-CN" altLang="en-US" baseline="0" dirty="0"/>
              <a:t>因此可以在</a:t>
            </a:r>
            <a:r>
              <a:rPr lang="en-US" altLang="zh-CN" baseline="0" dirty="0"/>
              <a:t>CPU</a:t>
            </a:r>
            <a:r>
              <a:rPr lang="zh-CN" altLang="en-US" baseline="0" dirty="0"/>
              <a:t>中缓存部分</a:t>
            </a:r>
            <a:r>
              <a:rPr lang="en-US" altLang="zh-CN" baseline="0" dirty="0"/>
              <a:t>PTE</a:t>
            </a:r>
            <a:r>
              <a:rPr lang="zh-CN" altLang="en-US" baseline="0" dirty="0"/>
              <a:t>，称为</a:t>
            </a:r>
            <a:r>
              <a:rPr lang="en-US" altLang="zh-CN" baseline="0" dirty="0"/>
              <a:t>TLB</a:t>
            </a:r>
          </a:p>
          <a:p>
            <a:r>
              <a:rPr lang="en-US" altLang="zh-CN" baseline="0" dirty="0"/>
              <a:t>     2)  </a:t>
            </a:r>
            <a:r>
              <a:rPr lang="zh-CN" altLang="en-US" baseline="0" dirty="0"/>
              <a:t>典型的</a:t>
            </a:r>
            <a:r>
              <a:rPr lang="en-US" altLang="zh-CN" baseline="0" dirty="0"/>
              <a:t>16-512PTE, 0.5-1</a:t>
            </a:r>
            <a:r>
              <a:rPr lang="zh-CN" altLang="en-US" baseline="0" dirty="0"/>
              <a:t>周期命中，</a:t>
            </a:r>
            <a:r>
              <a:rPr lang="en-US" altLang="zh-CN" baseline="0" dirty="0"/>
              <a:t>10-100</a:t>
            </a:r>
            <a:r>
              <a:rPr lang="zh-CN" altLang="en-US" baseline="0" dirty="0"/>
              <a:t>周期不命中，</a:t>
            </a:r>
            <a:r>
              <a:rPr lang="en-US" altLang="zh-CN" baseline="0" dirty="0"/>
              <a:t>0.01%</a:t>
            </a:r>
            <a:r>
              <a:rPr lang="zh-CN" altLang="en-US" baseline="0" dirty="0"/>
              <a:t>失效率</a:t>
            </a:r>
            <a:endParaRPr lang="en-US" altLang="zh-CN" baseline="0" dirty="0"/>
          </a:p>
          <a:p>
            <a:r>
              <a:rPr lang="en-US" baseline="0" dirty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64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E45AA6-4E22-4C20-8938-52BD7D875B8E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48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648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D63AA5C-5939-4254-B624-4D7D0D0F97D4}" type="slidenum">
              <a:rPr lang="en-AU" altLang="zh-CN">
                <a:latin typeface="Times New Roman" pitchFamily="18" charset="0"/>
              </a:rPr>
              <a:pPr/>
              <a:t>22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48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dirty="0"/>
              <a:t>TLB</a:t>
            </a:r>
            <a:r>
              <a:rPr lang="zh-CN" altLang="en-US" dirty="0"/>
              <a:t>之后的地址转换处理流程</a:t>
            </a:r>
            <a:endParaRPr lang="en-US" altLang="zh-CN" dirty="0"/>
          </a:p>
          <a:p>
            <a:r>
              <a:rPr lang="en-US" dirty="0"/>
              <a:t>  1</a:t>
            </a:r>
            <a:r>
              <a:rPr lang="zh-CN" altLang="en-US" dirty="0"/>
              <a:t>）</a:t>
            </a:r>
            <a:r>
              <a:rPr lang="en-US" dirty="0"/>
              <a:t> </a:t>
            </a:r>
            <a:r>
              <a:rPr lang="zh-CN" altLang="en-US" dirty="0"/>
              <a:t>首先 在</a:t>
            </a:r>
            <a:r>
              <a:rPr lang="en-US" altLang="zh-CN" dirty="0"/>
              <a:t>TLB</a:t>
            </a:r>
            <a:r>
              <a:rPr lang="zh-CN" altLang="en-US" dirty="0"/>
              <a:t>中查找虚拟表所在的内存地址，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如果在</a:t>
            </a:r>
            <a:r>
              <a:rPr lang="en-US" altLang="zh-CN" dirty="0" err="1"/>
              <a:t>TLB</a:t>
            </a:r>
            <a:r>
              <a:rPr lang="zh-CN" altLang="en-US" dirty="0"/>
              <a:t>中找到了，直接完成逻辑地址与物理地址之间的转换。</a:t>
            </a:r>
            <a:endParaRPr lang="en-US" altLang="zh-CN" dirty="0"/>
          </a:p>
          <a:p>
            <a:r>
              <a:rPr lang="en-US" baseline="0" dirty="0"/>
              <a:t>  2</a:t>
            </a:r>
            <a:r>
              <a:rPr lang="zh-CN" altLang="en-US" baseline="0" dirty="0"/>
              <a:t>） 如果没有命中才到</a:t>
            </a:r>
            <a:r>
              <a:rPr lang="en-US" altLang="zh-CN" baseline="0" dirty="0" err="1"/>
              <a:t>PageTable</a:t>
            </a:r>
            <a:r>
              <a:rPr lang="zh-CN" altLang="en-US" baseline="0" dirty="0"/>
              <a:t>中查找</a:t>
            </a:r>
            <a:endParaRPr lang="en-US" altLang="zh-CN" baseline="0" dirty="0"/>
          </a:p>
          <a:p>
            <a:r>
              <a:rPr lang="en-US" baseline="0" dirty="0"/>
              <a:t>    </a:t>
            </a:r>
            <a:r>
              <a:rPr lang="zh-CN" altLang="en-US" baseline="0" dirty="0"/>
              <a:t>如果没有命中，就需要到页表中去查询，以完成转换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12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0FC0B4-0B48-4052-99E2-6452A2517C1D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8A9DE8-9D8B-4A83-8CF0-3B7430ED2770}" type="slidenum">
              <a:rPr lang="en-AU" altLang="zh-CN">
                <a:latin typeface="Times New Roman" pitchFamily="18" charset="0"/>
              </a:rPr>
              <a:pPr/>
              <a:t>23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TLB </a:t>
            </a:r>
            <a:r>
              <a:rPr lang="zh-CN" altLang="en-US" dirty="0"/>
              <a:t>的失效</a:t>
            </a:r>
            <a:endParaRPr lang="en-US" altLang="zh-CN" dirty="0"/>
          </a:p>
          <a:p>
            <a:r>
              <a:rPr lang="en-US" dirty="0"/>
              <a:t>  1.</a:t>
            </a:r>
            <a:r>
              <a:rPr lang="en-US" baseline="0" dirty="0"/>
              <a:t> </a:t>
            </a:r>
            <a:r>
              <a:rPr lang="zh-CN" altLang="en-US" baseline="0" dirty="0"/>
              <a:t>如果页在内存中</a:t>
            </a:r>
            <a:endParaRPr lang="en-US" altLang="zh-CN" baseline="0" dirty="0"/>
          </a:p>
          <a:p>
            <a:r>
              <a:rPr lang="en-US" baseline="0" dirty="0"/>
              <a:t>      </a:t>
            </a:r>
            <a:r>
              <a:rPr lang="zh-CN" altLang="en-US" baseline="0" dirty="0"/>
              <a:t>将页表项</a:t>
            </a:r>
            <a:r>
              <a:rPr lang="en-US" altLang="zh-CN" baseline="0" dirty="0"/>
              <a:t>PTE</a:t>
            </a:r>
            <a:r>
              <a:rPr lang="zh-CN" altLang="en-US" baseline="0" dirty="0"/>
              <a:t>，加载到</a:t>
            </a:r>
            <a:r>
              <a:rPr lang="en-US" altLang="zh-CN" baseline="0" dirty="0"/>
              <a:t>TLB</a:t>
            </a:r>
            <a:r>
              <a:rPr lang="zh-CN" altLang="en-US" baseline="0" dirty="0"/>
              <a:t>中需要 约</a:t>
            </a:r>
            <a:r>
              <a:rPr lang="en-US" altLang="zh-CN" baseline="0" dirty="0"/>
              <a:t>10</a:t>
            </a:r>
            <a:r>
              <a:rPr lang="zh-CN" altLang="en-US" baseline="0" dirty="0"/>
              <a:t>个内存周期</a:t>
            </a:r>
            <a:endParaRPr lang="en-US" altLang="zh-CN" baseline="0" dirty="0"/>
          </a:p>
          <a:p>
            <a:r>
              <a:rPr lang="en-US" altLang="zh-CN" baseline="0" dirty="0"/>
              <a:t>      </a:t>
            </a:r>
            <a:r>
              <a:rPr lang="zh-CN" altLang="en-US" baseline="0" dirty="0"/>
              <a:t>是可以通过硬件来完成（由于硬件实现</a:t>
            </a:r>
            <a:r>
              <a:rPr lang="en-US" altLang="zh-CN" baseline="0" dirty="0"/>
              <a:t>LRU</a:t>
            </a:r>
            <a:r>
              <a:rPr lang="zh-CN" altLang="en-US" baseline="0" dirty="0"/>
              <a:t>会很复杂，可能会导致复杂的硬件和页表结构）</a:t>
            </a:r>
            <a:endParaRPr lang="en-US" altLang="zh-CN" baseline="0" dirty="0"/>
          </a:p>
          <a:p>
            <a:r>
              <a:rPr lang="en-US" altLang="zh-CN" baseline="0" dirty="0"/>
              <a:t>      </a:t>
            </a:r>
            <a:r>
              <a:rPr lang="zh-CN" altLang="en-US" baseline="0" dirty="0"/>
              <a:t>也可以采用软件，通过异常机制来处理（</a:t>
            </a:r>
            <a:r>
              <a:rPr lang="en-US" altLang="zh-CN" baseline="0" dirty="0"/>
              <a:t>MIPS </a:t>
            </a:r>
            <a:r>
              <a:rPr lang="zh-CN" altLang="en-US" baseline="0" dirty="0"/>
              <a:t>采用这种方式）</a:t>
            </a:r>
            <a:endParaRPr lang="en-US" altLang="zh-CN" baseline="0" dirty="0"/>
          </a:p>
          <a:p>
            <a:r>
              <a:rPr lang="en-US" baseline="0" dirty="0"/>
              <a:t> 2.  </a:t>
            </a:r>
            <a:r>
              <a:rPr lang="zh-CN" altLang="en-US" baseline="0" dirty="0"/>
              <a:t>如果不在内存中需要由操作系统参与，花费约</a:t>
            </a:r>
            <a:r>
              <a:rPr lang="en-US" altLang="zh-CN" baseline="0" dirty="0"/>
              <a:t>100</a:t>
            </a:r>
            <a:r>
              <a:rPr lang="zh-CN" altLang="en-US" baseline="0" dirty="0"/>
              <a:t>万个周期</a:t>
            </a:r>
            <a:endParaRPr lang="en-US" altLang="zh-CN" baseline="0" dirty="0"/>
          </a:p>
          <a:p>
            <a:r>
              <a:rPr lang="en-US" baseline="0" dirty="0"/>
              <a:t>       </a:t>
            </a:r>
            <a:r>
              <a:rPr lang="zh-CN" altLang="en-US" baseline="0" dirty="0"/>
              <a:t>操作系统来处理内存页的获取，并更新页表</a:t>
            </a:r>
            <a:endParaRPr lang="en-US" altLang="zh-CN" baseline="0" dirty="0"/>
          </a:p>
          <a:p>
            <a:r>
              <a:rPr lang="en-US" baseline="0" dirty="0"/>
              <a:t>       </a:t>
            </a:r>
            <a:r>
              <a:rPr lang="zh-CN" altLang="en-US" baseline="0" dirty="0"/>
              <a:t>然后重新执行异常的指令，需要百万个周期</a:t>
            </a:r>
            <a:endParaRPr lang="en-US" altLang="zh-CN" baseline="0" dirty="0"/>
          </a:p>
          <a:p>
            <a:r>
              <a:rPr lang="zh-CN" altLang="en-US" baseline="0" dirty="0"/>
              <a:t>当然 </a:t>
            </a:r>
            <a:r>
              <a:rPr lang="en-US" altLang="zh-CN" baseline="0" dirty="0"/>
              <a:t>TLB MISS </a:t>
            </a:r>
            <a:r>
              <a:rPr lang="zh-CN" altLang="en-US" baseline="0" dirty="0"/>
              <a:t>会远远超过</a:t>
            </a:r>
            <a:r>
              <a:rPr lang="en-US" altLang="zh-CN" baseline="0" dirty="0"/>
              <a:t>Page</a:t>
            </a:r>
            <a:r>
              <a:rPr lang="zh-CN" altLang="en-US" baseline="0" dirty="0"/>
              <a:t>的缺陷</a:t>
            </a:r>
            <a:r>
              <a:rPr lang="en-US" baseline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06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0FC0B4-0B48-4052-99E2-6452A2517C1D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58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658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8A9DE8-9D8B-4A83-8CF0-3B7430ED2770}" type="slidenum">
              <a:rPr lang="en-AU" altLang="zh-CN">
                <a:latin typeface="Times New Roman" pitchFamily="18" charset="0"/>
              </a:rPr>
              <a:pPr/>
              <a:t>24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58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TLB </a:t>
            </a:r>
            <a:r>
              <a:rPr lang="zh-CN" altLang="en-US" dirty="0"/>
              <a:t>的失效</a:t>
            </a:r>
            <a:endParaRPr lang="en-US" altLang="zh-CN" dirty="0"/>
          </a:p>
          <a:p>
            <a:r>
              <a:rPr lang="en-US" dirty="0"/>
              <a:t>  1.</a:t>
            </a:r>
            <a:r>
              <a:rPr lang="en-US" baseline="0" dirty="0"/>
              <a:t> </a:t>
            </a:r>
            <a:r>
              <a:rPr lang="zh-CN" altLang="en-US" baseline="0" dirty="0"/>
              <a:t>如果页在内存中</a:t>
            </a:r>
            <a:endParaRPr lang="en-US" altLang="zh-CN" baseline="0" dirty="0"/>
          </a:p>
          <a:p>
            <a:r>
              <a:rPr lang="en-US" baseline="0" dirty="0"/>
              <a:t>      </a:t>
            </a:r>
            <a:r>
              <a:rPr lang="zh-CN" altLang="en-US" baseline="0" dirty="0"/>
              <a:t>将页表项</a:t>
            </a:r>
            <a:r>
              <a:rPr lang="en-US" altLang="zh-CN" baseline="0" dirty="0"/>
              <a:t>PTE</a:t>
            </a:r>
            <a:r>
              <a:rPr lang="zh-CN" altLang="en-US" baseline="0" dirty="0"/>
              <a:t>，加载到</a:t>
            </a:r>
            <a:r>
              <a:rPr lang="en-US" altLang="zh-CN" baseline="0" dirty="0"/>
              <a:t>TLB</a:t>
            </a:r>
            <a:r>
              <a:rPr lang="zh-CN" altLang="en-US" baseline="0" dirty="0"/>
              <a:t>中需要 约</a:t>
            </a:r>
            <a:r>
              <a:rPr lang="en-US" altLang="zh-CN" baseline="0" dirty="0"/>
              <a:t>10</a:t>
            </a:r>
            <a:r>
              <a:rPr lang="zh-CN" altLang="en-US" baseline="0" dirty="0"/>
              <a:t>个内存周期</a:t>
            </a:r>
            <a:endParaRPr lang="en-US" altLang="zh-CN" baseline="0" dirty="0"/>
          </a:p>
          <a:p>
            <a:r>
              <a:rPr lang="en-US" altLang="zh-CN" baseline="0" dirty="0"/>
              <a:t>      </a:t>
            </a:r>
            <a:r>
              <a:rPr lang="zh-CN" altLang="en-US" baseline="0" dirty="0"/>
              <a:t>是可以通过硬件来完成（但是可能会导致复杂的硬件和页表结构）</a:t>
            </a:r>
            <a:endParaRPr lang="en-US" altLang="zh-CN" baseline="0" dirty="0"/>
          </a:p>
          <a:p>
            <a:r>
              <a:rPr lang="en-US" altLang="zh-CN" baseline="0" dirty="0"/>
              <a:t>      </a:t>
            </a:r>
            <a:r>
              <a:rPr lang="zh-CN" altLang="en-US" baseline="0" dirty="0"/>
              <a:t>也可以采用软件，通过异常机制来处理（</a:t>
            </a:r>
            <a:r>
              <a:rPr lang="en-US" altLang="zh-CN" baseline="0" dirty="0"/>
              <a:t>MIPS </a:t>
            </a:r>
            <a:r>
              <a:rPr lang="zh-CN" altLang="en-US" baseline="0" dirty="0"/>
              <a:t>采用这种方式）</a:t>
            </a:r>
            <a:endParaRPr lang="en-US" altLang="zh-CN" baseline="0" dirty="0"/>
          </a:p>
          <a:p>
            <a:r>
              <a:rPr lang="en-US" baseline="0" dirty="0"/>
              <a:t> 2.  </a:t>
            </a:r>
            <a:r>
              <a:rPr lang="zh-CN" altLang="en-US" baseline="0" dirty="0"/>
              <a:t>如果不在内存中需要由操作系统参与，花费约</a:t>
            </a:r>
            <a:r>
              <a:rPr lang="en-US" altLang="zh-CN" baseline="0" dirty="0"/>
              <a:t>100</a:t>
            </a:r>
            <a:r>
              <a:rPr lang="zh-CN" altLang="en-US" baseline="0" dirty="0"/>
              <a:t>万个周期</a:t>
            </a:r>
            <a:endParaRPr lang="en-US" altLang="zh-CN" baseline="0" dirty="0"/>
          </a:p>
          <a:p>
            <a:r>
              <a:rPr lang="en-US" baseline="0" dirty="0"/>
              <a:t>       </a:t>
            </a:r>
            <a:r>
              <a:rPr lang="zh-CN" altLang="en-US" baseline="0" dirty="0"/>
              <a:t>操作系统来处理内存页的获取，并更新页表</a:t>
            </a:r>
            <a:endParaRPr lang="en-US" altLang="zh-CN" baseline="0" dirty="0"/>
          </a:p>
          <a:p>
            <a:r>
              <a:rPr lang="en-US" baseline="0" dirty="0"/>
              <a:t>       </a:t>
            </a:r>
            <a:r>
              <a:rPr lang="zh-CN" altLang="en-US" baseline="0" dirty="0"/>
              <a:t>然后重新执行异常的指令，需要百万个周期</a:t>
            </a:r>
            <a:endParaRPr lang="en-US" altLang="zh-CN" baseline="0" dirty="0"/>
          </a:p>
          <a:p>
            <a:r>
              <a:rPr lang="zh-CN" altLang="en-US" baseline="0" dirty="0"/>
              <a:t>当然 </a:t>
            </a:r>
            <a:r>
              <a:rPr lang="en-US" altLang="zh-CN" baseline="0" dirty="0"/>
              <a:t>TLB MISS </a:t>
            </a:r>
            <a:r>
              <a:rPr lang="zh-CN" altLang="en-US" baseline="0" dirty="0"/>
              <a:t>会远远超过</a:t>
            </a:r>
            <a:r>
              <a:rPr lang="en-US" altLang="zh-CN" baseline="0" dirty="0"/>
              <a:t>Page</a:t>
            </a:r>
            <a:r>
              <a:rPr lang="zh-CN" altLang="en-US" baseline="0" dirty="0"/>
              <a:t>的缺陷</a:t>
            </a:r>
            <a:r>
              <a:rPr lang="en-US" baseline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76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B9784DB-5709-4B81-BC3B-37608288E177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0F32444-FDEA-4E2B-88B4-87840D1A177C}" type="slidenum">
              <a:rPr lang="en-AU" altLang="zh-CN">
                <a:latin typeface="Times New Roman" pitchFamily="18" charset="0"/>
              </a:rPr>
              <a:pPr/>
              <a:t>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如果页面失效的处理过程</a:t>
            </a:r>
            <a:endParaRPr lang="en-US" altLang="zh-CN" dirty="0"/>
          </a:p>
          <a:p>
            <a:r>
              <a:rPr lang="en-US" dirty="0"/>
              <a:t>   1) </a:t>
            </a:r>
            <a:r>
              <a:rPr lang="zh-CN" altLang="en-US" dirty="0"/>
              <a:t>首先 定位</a:t>
            </a:r>
            <a:r>
              <a:rPr lang="en-US" altLang="zh-CN" dirty="0"/>
              <a:t>PTE,</a:t>
            </a:r>
          </a:p>
          <a:p>
            <a:r>
              <a:rPr lang="en-US" dirty="0"/>
              <a:t>   2) </a:t>
            </a:r>
            <a:r>
              <a:rPr lang="zh-CN" altLang="en-US" dirty="0"/>
              <a:t>定位在磁盘中的页</a:t>
            </a:r>
            <a:endParaRPr lang="en-US" altLang="zh-CN" dirty="0"/>
          </a:p>
          <a:p>
            <a:r>
              <a:rPr lang="en-US" baseline="0" dirty="0"/>
              <a:t>   3)  </a:t>
            </a:r>
            <a:r>
              <a:rPr lang="zh-CN" altLang="en-US" baseline="0" dirty="0"/>
              <a:t>查找替换的页面，如果被替换的页面是</a:t>
            </a:r>
            <a:r>
              <a:rPr lang="en-US" altLang="zh-CN" baseline="0" dirty="0"/>
              <a:t>Dirty</a:t>
            </a:r>
            <a:r>
              <a:rPr lang="zh-CN" altLang="en-US" baseline="0" dirty="0"/>
              <a:t>，还需要将文件写入磁盘</a:t>
            </a:r>
            <a:endParaRPr lang="en-US" altLang="zh-CN" baseline="0" dirty="0"/>
          </a:p>
          <a:p>
            <a:r>
              <a:rPr lang="en-US" baseline="0" dirty="0"/>
              <a:t>   4</a:t>
            </a:r>
            <a:r>
              <a:rPr lang="en-US" altLang="zh-CN" baseline="0" dirty="0"/>
              <a:t>)  </a:t>
            </a:r>
            <a:r>
              <a:rPr lang="zh-CN" altLang="en-US" baseline="0" dirty="0"/>
              <a:t>读页面到内存时，更新页表</a:t>
            </a:r>
            <a:endParaRPr lang="en-US" altLang="zh-CN" baseline="0" dirty="0"/>
          </a:p>
          <a:p>
            <a:r>
              <a:rPr lang="en-US" baseline="0" dirty="0"/>
              <a:t>   5)  </a:t>
            </a:r>
            <a:r>
              <a:rPr lang="zh-CN" altLang="en-US" baseline="0" dirty="0"/>
              <a:t>从新启动该进程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31554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FB2F8E-4040-4A15-ACF3-D95F7E308715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28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628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2C1C4E9-06B2-4167-9EF6-35234EB550B7}" type="slidenum">
              <a:rPr lang="en-AU" altLang="zh-CN">
                <a:latin typeface="Times New Roman" pitchFamily="18" charset="0"/>
              </a:rPr>
              <a:pPr/>
              <a:t>26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28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1 </a:t>
            </a:r>
            <a:r>
              <a:rPr lang="zh-CN" altLang="en-US" dirty="0"/>
              <a:t>替换策略，可以采用</a:t>
            </a:r>
            <a:r>
              <a:rPr lang="en-US" altLang="zh-CN" dirty="0"/>
              <a:t>LRU</a:t>
            </a:r>
            <a:r>
              <a:rPr lang="zh-CN" altLang="en-US" dirty="0"/>
              <a:t>等复杂的策略</a:t>
            </a:r>
            <a:endParaRPr lang="en-US" altLang="zh-CN" dirty="0"/>
          </a:p>
          <a:p>
            <a:r>
              <a:rPr lang="zh-CN" altLang="en-US" dirty="0"/>
              <a:t>完全的</a:t>
            </a:r>
            <a:r>
              <a:rPr lang="en-US" altLang="zh-CN" dirty="0"/>
              <a:t>LRU</a:t>
            </a:r>
            <a:r>
              <a:rPr lang="zh-CN" altLang="en-US" dirty="0"/>
              <a:t>很复杂，需要很多位来记录，同时要找出最小那个值</a:t>
            </a:r>
            <a:endParaRPr lang="en-US" altLang="zh-CN" dirty="0"/>
          </a:p>
          <a:p>
            <a:r>
              <a:rPr lang="zh-CN" altLang="en-US" dirty="0"/>
              <a:t>因此采用一种近似策略，只用一位，也即</a:t>
            </a:r>
            <a:r>
              <a:rPr lang="en-US" altLang="zh-CN" dirty="0"/>
              <a:t>reference bit</a:t>
            </a:r>
            <a:r>
              <a:rPr lang="zh-CN" altLang="en-US" dirty="0"/>
              <a:t>来记录，同时</a:t>
            </a:r>
            <a:r>
              <a:rPr lang="en-US" altLang="zh-CN" dirty="0"/>
              <a:t>OS</a:t>
            </a:r>
            <a:r>
              <a:rPr lang="zh-CN" altLang="en-US" dirty="0"/>
              <a:t>会周期性地清零</a:t>
            </a:r>
            <a:endParaRPr lang="en-US" altLang="zh-CN" dirty="0"/>
          </a:p>
          <a:p>
            <a:r>
              <a:rPr lang="zh-CN" altLang="en-US" dirty="0"/>
              <a:t>然后找出最近一段时间内用得最少的页表之一进行替换</a:t>
            </a:r>
            <a:endParaRPr lang="en-US" dirty="0"/>
          </a:p>
          <a:p>
            <a:r>
              <a:rPr lang="en-US" dirty="0"/>
              <a:t>2 </a:t>
            </a:r>
            <a:r>
              <a:rPr lang="zh-CN" altLang="en-US" dirty="0"/>
              <a:t>虚拟存储器的替换和写入策略，</a:t>
            </a:r>
            <a:endParaRPr lang="en-US" altLang="zh-CN" dirty="0"/>
          </a:p>
          <a:p>
            <a:r>
              <a:rPr lang="en-US" baseline="0" dirty="0"/>
              <a:t>   </a:t>
            </a:r>
            <a:r>
              <a:rPr lang="zh-CN" altLang="en-US" baseline="0" dirty="0"/>
              <a:t>磁盘采用写直达法是不可能的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07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5120BF14-760D-4DF8-949D-3917369841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A9132F36-D593-4F13-9E07-5C9ACFB524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37CDB9-3EC1-4AFB-A92A-C34EAE013F00}" type="datetime3">
              <a:rPr lang="en-AU" altLang="en-US" smtClean="0">
                <a:latin typeface="Times New Roman" panose="02020603050405020304" pitchFamily="18" charset="0"/>
              </a:rPr>
              <a:pPr/>
              <a:t>30 May, 2025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7700" name="Rectangle 6">
            <a:extLst>
              <a:ext uri="{FF2B5EF4-FFF2-40B4-BE49-F238E27FC236}">
                <a16:creationId xmlns:a16="http://schemas.microsoft.com/office/drawing/2014/main" id="{924F67D4-047C-489E-B056-3E2ED1652C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7701" name="Rectangle 7">
            <a:extLst>
              <a:ext uri="{FF2B5EF4-FFF2-40B4-BE49-F238E27FC236}">
                <a16:creationId xmlns:a16="http://schemas.microsoft.com/office/drawing/2014/main" id="{92251737-0487-4D2F-A6FC-A2AAD99E22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CB54E4-AD31-49D4-A089-BC45BB7E0199}" type="slidenum">
              <a:rPr lang="en-AU" altLang="en-US">
                <a:latin typeface="Times New Roman" panose="02020603050405020304" pitchFamily="18" charset="0"/>
              </a:rPr>
              <a:pPr/>
              <a:t>27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57702" name="Rectangle 2">
            <a:extLst>
              <a:ext uri="{FF2B5EF4-FFF2-40B4-BE49-F238E27FC236}">
                <a16:creationId xmlns:a16="http://schemas.microsoft.com/office/drawing/2014/main" id="{BE26C878-B54B-4EBA-8E8A-591B7C8D8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3" name="Rectangle 3">
            <a:extLst>
              <a:ext uri="{FF2B5EF4-FFF2-40B4-BE49-F238E27FC236}">
                <a16:creationId xmlns:a16="http://schemas.microsoft.com/office/drawing/2014/main" id="{3628F7AD-AE3B-4FB6-91E6-1F048ED1D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TLB</a:t>
            </a:r>
            <a:r>
              <a:rPr lang="zh-CN" altLang="en-US" dirty="0"/>
              <a:t>与</a:t>
            </a:r>
            <a:r>
              <a:rPr lang="en-US" altLang="zh-CN" dirty="0"/>
              <a:t>Cache</a:t>
            </a:r>
            <a:r>
              <a:rPr lang="zh-CN" altLang="en-US" dirty="0"/>
              <a:t>之间的交互例子，还是以</a:t>
            </a:r>
            <a:r>
              <a:rPr lang="en-US" altLang="zh-CN" sz="1200" dirty="0" err="1">
                <a:solidFill>
                  <a:srgbClr val="FF0000"/>
                </a:solidFill>
              </a:rPr>
              <a:t>Intrinsity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FastMATH</a:t>
            </a:r>
            <a:r>
              <a:rPr lang="zh-CN" altLang="en-US" sz="1200" dirty="0">
                <a:solidFill>
                  <a:srgbClr val="FF0000"/>
                </a:solidFill>
              </a:rPr>
              <a:t>缓存为例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FF0000"/>
                </a:solidFill>
              </a:rPr>
              <a:t>   </a:t>
            </a:r>
            <a:r>
              <a:rPr lang="zh-CN" altLang="en-US" sz="1200" dirty="0">
                <a:solidFill>
                  <a:srgbClr val="FF0000"/>
                </a:solidFill>
              </a:rPr>
              <a:t>其工作过程，首先是虚拟地址在</a:t>
            </a:r>
            <a:r>
              <a:rPr lang="en-US" altLang="zh-CN" sz="1200" dirty="0">
                <a:solidFill>
                  <a:srgbClr val="FF0000"/>
                </a:solidFill>
              </a:rPr>
              <a:t>TLB</a:t>
            </a:r>
            <a:r>
              <a:rPr lang="zh-CN" altLang="en-US" sz="1200" dirty="0">
                <a:solidFill>
                  <a:srgbClr val="FF0000"/>
                </a:solidFill>
              </a:rPr>
              <a:t>中完成物理地址转换，然后将形成的地址送到</a:t>
            </a:r>
            <a:r>
              <a:rPr lang="en-US" altLang="zh-CN" sz="1200" dirty="0">
                <a:solidFill>
                  <a:srgbClr val="FF0000"/>
                </a:solidFill>
              </a:rPr>
              <a:t>Cache</a:t>
            </a:r>
            <a:r>
              <a:rPr lang="zh-CN" altLang="en-US" sz="1200" dirty="0">
                <a:solidFill>
                  <a:srgbClr val="FF0000"/>
                </a:solidFill>
              </a:rPr>
              <a:t>中取出</a:t>
            </a:r>
            <a:r>
              <a:rPr lang="en-US" altLang="zh-CN" sz="1200" dirty="0">
                <a:solidFill>
                  <a:srgbClr val="FF0000"/>
                </a:solidFill>
              </a:rPr>
              <a:t>Cache</a:t>
            </a:r>
            <a:r>
              <a:rPr lang="zh-CN" altLang="en-US" sz="1200" dirty="0">
                <a:solidFill>
                  <a:srgbClr val="FF0000"/>
                </a:solidFill>
              </a:rPr>
              <a:t>中的数据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dirty="0"/>
              <a:t>    1) TLB </a:t>
            </a:r>
            <a:r>
              <a:rPr lang="zh-CN" altLang="en-US" dirty="0"/>
              <a:t>是全相联的的方式</a:t>
            </a:r>
            <a:endParaRPr lang="en-US" altLang="zh-CN" dirty="0"/>
          </a:p>
          <a:p>
            <a:r>
              <a:rPr lang="en-US" altLang="zh-CN" baseline="0" dirty="0"/>
              <a:t>    2) Cache</a:t>
            </a:r>
            <a:r>
              <a:rPr lang="zh-CN" altLang="en-US" baseline="0" dirty="0"/>
              <a:t>采用直接映射</a:t>
            </a: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  </a:t>
            </a:r>
            <a:r>
              <a:rPr lang="en-US" altLang="zh-CN" sz="1200" dirty="0" err="1">
                <a:solidFill>
                  <a:srgbClr val="FF0000"/>
                </a:solidFill>
              </a:rPr>
              <a:t>Intrinsity</a:t>
            </a:r>
            <a:r>
              <a:rPr lang="en-US" altLang="zh-CN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 err="1">
                <a:solidFill>
                  <a:srgbClr val="FF0000"/>
                </a:solidFill>
              </a:rPr>
              <a:t>FastMATH</a:t>
            </a:r>
            <a:r>
              <a:rPr lang="en-US" altLang="zh-CN" sz="1200" baseline="0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每个</a:t>
            </a:r>
            <a:r>
              <a:rPr lang="en-US" altLang="zh-CN" dirty="0"/>
              <a:t>Cache  256</a:t>
            </a:r>
            <a:r>
              <a:rPr lang="zh-CN" altLang="en-US" dirty="0"/>
              <a:t>块，每个块</a:t>
            </a:r>
            <a:r>
              <a:rPr lang="zh-CN" altLang="en-US" baseline="0" dirty="0"/>
              <a:t> </a:t>
            </a:r>
            <a:r>
              <a:rPr lang="en-US" altLang="zh-CN" baseline="0" dirty="0"/>
              <a:t>16</a:t>
            </a:r>
            <a:r>
              <a:rPr lang="zh-CN" altLang="en-US" baseline="0" dirty="0"/>
              <a:t>个字，</a:t>
            </a:r>
            <a:r>
              <a:rPr lang="en-US" altLang="zh-CN" baseline="0" dirty="0"/>
              <a:t>64</a:t>
            </a:r>
            <a:r>
              <a:rPr lang="zh-CN" altLang="en-US" baseline="0" dirty="0"/>
              <a:t>个字节。总容量为</a:t>
            </a:r>
            <a:r>
              <a:rPr lang="en-US" altLang="zh-CN" baseline="0" dirty="0"/>
              <a:t>4KB</a:t>
            </a:r>
            <a:r>
              <a:rPr lang="zh-CN" altLang="en-US" baseline="0" dirty="0"/>
              <a:t>，刚好与一个内存页的大小相当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0778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6C37AF-DAFE-4BDC-A6EE-F33B9B5A5C6D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B09D5B-3F81-439B-9E59-43BA21ED41D6}" type="slidenum">
              <a:rPr lang="en-AU" altLang="zh-CN">
                <a:latin typeface="Times New Roman" pitchFamily="18" charset="0"/>
              </a:rPr>
              <a:pPr/>
              <a:t>28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内存的体系结构</a:t>
            </a:r>
            <a:endParaRPr lang="en-US" altLang="zh-CN" dirty="0"/>
          </a:p>
          <a:p>
            <a:r>
              <a:rPr lang="en-US" baseline="0" dirty="0"/>
              <a:t>  </a:t>
            </a:r>
            <a:r>
              <a:rPr lang="zh-CN" altLang="en-US" baseline="0" dirty="0"/>
              <a:t>可以看成基于</a:t>
            </a:r>
            <a:r>
              <a:rPr lang="en-US" baseline="0" dirty="0"/>
              <a:t>Cache</a:t>
            </a:r>
            <a:r>
              <a:rPr lang="zh-CN" altLang="en-US" baseline="0" dirty="0"/>
              <a:t>原理的构成的多级系统</a:t>
            </a:r>
            <a:endParaRPr lang="en-US" altLang="zh-CN" baseline="0" dirty="0"/>
          </a:p>
          <a:p>
            <a:r>
              <a:rPr lang="zh-CN" altLang="en-US" baseline="0" dirty="0"/>
              <a:t>每级</a:t>
            </a:r>
            <a:r>
              <a:rPr lang="en-US" altLang="zh-CN" baseline="0" dirty="0"/>
              <a:t>Cache</a:t>
            </a:r>
            <a:r>
              <a:rPr lang="zh-CN" altLang="en-US" baseline="0" dirty="0"/>
              <a:t>都存在</a:t>
            </a:r>
            <a:endParaRPr lang="en-US" altLang="zh-CN" baseline="0" dirty="0"/>
          </a:p>
          <a:p>
            <a:r>
              <a:rPr lang="en-US" baseline="0" dirty="0"/>
              <a:t>    </a:t>
            </a:r>
            <a:r>
              <a:rPr lang="zh-CN" altLang="en-US" baseline="0" dirty="0"/>
              <a:t>如何存放、查找、替换和写策略的设计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69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053162-DA20-4C75-88B2-09F9203D6928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DC7DFF-08C0-4A17-AC5A-BE1FABE5FD07}" type="slidenum">
              <a:rPr lang="en-AU" altLang="zh-CN">
                <a:latin typeface="Times New Roman" pitchFamily="18" charset="0"/>
              </a:rPr>
              <a:pPr/>
              <a:t>29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 </a:t>
            </a:r>
            <a:r>
              <a:rPr lang="zh-CN" altLang="en-US" dirty="0"/>
              <a:t>放置块的策略，相联性</a:t>
            </a:r>
            <a:endParaRPr lang="en-US" altLang="zh-CN" dirty="0"/>
          </a:p>
          <a:p>
            <a:r>
              <a:rPr lang="en-US" dirty="0"/>
              <a:t>  </a:t>
            </a:r>
            <a:r>
              <a:rPr lang="zh-CN" altLang="en-US" dirty="0"/>
              <a:t>结论，提高相联性，将降低失效率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9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35536D-D913-4845-A773-79A7ADD7621D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75171E-6053-46E8-AC26-B6807282CD9F}" type="slidenum">
              <a:rPr lang="en-AU" altLang="zh-CN">
                <a:latin typeface="Times New Roman" pitchFamily="18" charset="0"/>
              </a:rPr>
              <a:pPr/>
              <a:t>3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Induction variable (loop iteration variable)</a:t>
            </a:r>
          </a:p>
          <a:p>
            <a:r>
              <a:rPr lang="zh-CN" altLang="en-US" dirty="0"/>
              <a:t>局部性原理（时间局部性和空间局部性原理）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6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E9CE88-0580-413A-80CB-D4B960962F46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72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2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3F634A-D49E-45F7-9814-E9B997498B05}" type="slidenum">
              <a:rPr lang="en-AU" altLang="zh-CN">
                <a:latin typeface="Times New Roman" pitchFamily="18" charset="0"/>
              </a:rPr>
              <a:pPr/>
              <a:t>30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72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如何定位块</a:t>
            </a:r>
            <a:endParaRPr lang="en-US" altLang="zh-CN" dirty="0"/>
          </a:p>
          <a:p>
            <a:r>
              <a:rPr lang="en-US" dirty="0"/>
              <a:t>    </a:t>
            </a:r>
            <a:r>
              <a:rPr lang="zh-CN" altLang="en-US" dirty="0"/>
              <a:t>直接、</a:t>
            </a:r>
            <a:r>
              <a:rPr lang="en-US" altLang="zh-CN" dirty="0"/>
              <a:t>n-way,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Cache </a:t>
            </a:r>
            <a:r>
              <a:rPr lang="zh-CN" altLang="en-US" dirty="0"/>
              <a:t>：  采用组相联</a:t>
            </a:r>
            <a:endParaRPr lang="en-US" altLang="zh-CN" dirty="0"/>
          </a:p>
          <a:p>
            <a:r>
              <a:rPr lang="en-US" baseline="0" dirty="0"/>
              <a:t> </a:t>
            </a:r>
            <a:r>
              <a:rPr lang="zh-CN" altLang="en-US" baseline="0" dirty="0"/>
              <a:t>对于虚拟存储器：  全相联，因为失效的代价太大，可以使用较为复杂的提花策略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647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248CE2-D5D5-497E-B799-FB127C2A0EBD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73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3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C74B3DD-41DF-47D1-96E5-D4B1040FEB7A}" type="slidenum">
              <a:rPr lang="en-AU" altLang="zh-CN">
                <a:latin typeface="Times New Roman" pitchFamily="18" charset="0"/>
              </a:rPr>
              <a:pPr/>
              <a:t>31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73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替换策略：</a:t>
            </a:r>
            <a:endParaRPr lang="en-US" altLang="zh-CN" dirty="0"/>
          </a:p>
          <a:p>
            <a:r>
              <a:rPr lang="en-US" dirty="0"/>
              <a:t>   Cache LRU.</a:t>
            </a:r>
            <a:r>
              <a:rPr lang="zh-CN" altLang="en-US" dirty="0"/>
              <a:t>随机替换</a:t>
            </a:r>
            <a:endParaRPr lang="en-US" altLang="zh-CN" dirty="0"/>
          </a:p>
          <a:p>
            <a:r>
              <a:rPr lang="en-US" baseline="0" dirty="0"/>
              <a:t> VM:  </a:t>
            </a:r>
            <a:r>
              <a:rPr lang="en-US" altLang="zh-CN" baseline="0" dirty="0"/>
              <a:t>LRU</a:t>
            </a:r>
          </a:p>
          <a:p>
            <a:r>
              <a:rPr lang="en-US" altLang="zh-CN" dirty="0"/>
              <a:t>Gives approximately the same performance as LRU for high associativity</a:t>
            </a:r>
          </a:p>
          <a:p>
            <a:r>
              <a:rPr lang="en-US" altLang="zh-CN" dirty="0">
                <a:ea typeface="宋体" charset="-122"/>
              </a:rPr>
              <a:t>Hardware support: reference bit</a:t>
            </a: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683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EB602B-12FE-4C26-B80F-711CF73C154E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B6B50A-A7FD-44B0-AD62-028E5E6DBF76}" type="slidenum">
              <a:rPr lang="en-AU" altLang="zh-CN">
                <a:latin typeface="Times New Roman" pitchFamily="18" charset="0"/>
              </a:rPr>
              <a:pPr/>
              <a:t>32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写策略</a:t>
            </a:r>
            <a:endParaRPr lang="en-US" altLang="zh-CN" dirty="0"/>
          </a:p>
          <a:p>
            <a:r>
              <a:rPr lang="en-US" baseline="0" dirty="0"/>
              <a:t>   </a:t>
            </a:r>
            <a:r>
              <a:rPr lang="zh-CN" altLang="en-US" baseline="0" dirty="0"/>
              <a:t>写直达： 使用写</a:t>
            </a:r>
            <a:r>
              <a:rPr lang="en-US" altLang="zh-CN" baseline="0" dirty="0"/>
              <a:t>Buffer</a:t>
            </a:r>
          </a:p>
          <a:p>
            <a:r>
              <a:rPr lang="en-US" baseline="0" dirty="0"/>
              <a:t>   </a:t>
            </a:r>
            <a:r>
              <a:rPr lang="zh-CN" altLang="en-US" baseline="0" dirty="0"/>
              <a:t>写回法： 需要更多状态</a:t>
            </a:r>
            <a:endParaRPr lang="en-US" altLang="zh-CN" baseline="0" dirty="0"/>
          </a:p>
          <a:p>
            <a:r>
              <a:rPr lang="zh-CN" altLang="en-US" baseline="0" dirty="0"/>
              <a:t>对于虚拟存储器，只使用写回法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771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compulsory miss</a:t>
            </a:r>
            <a:r>
              <a:rPr lang="zh-CN" altLang="en-US" dirty="0"/>
              <a:t>：增大</a:t>
            </a:r>
            <a:r>
              <a:rPr lang="en-US" altLang="zh-CN" dirty="0"/>
              <a:t>block size</a:t>
            </a:r>
            <a:r>
              <a:rPr lang="zh-CN" altLang="en-US" dirty="0"/>
              <a:t>，块大了，一次</a:t>
            </a:r>
            <a:r>
              <a:rPr lang="en-US" altLang="zh-CN" dirty="0"/>
              <a:t>miss</a:t>
            </a:r>
            <a:r>
              <a:rPr lang="zh-CN" altLang="en-US" dirty="0"/>
              <a:t>后更多的数据放进来</a:t>
            </a:r>
            <a:r>
              <a:rPr lang="en-US" altLang="zh-CN" dirty="0"/>
              <a:t>cache</a:t>
            </a:r>
            <a:r>
              <a:rPr lang="zh-CN" altLang="en-US" dirty="0"/>
              <a:t>，下一次访问就更有可能命中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38F9E06-DCC1-4D42-8CD0-CBAE82B4E1A4}" type="datetime3">
              <a:rPr lang="en-AU" altLang="zh-CN" smtClean="0"/>
              <a:t>30 May, 2025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06FFA-0B2B-49BB-83F3-A3ACB40C6167}" type="slidenum">
              <a:rPr lang="en-AU" altLang="zh-CN" smtClean="0"/>
              <a:pPr/>
              <a:t>33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850944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导致</a:t>
            </a:r>
            <a:r>
              <a:rPr lang="en-US" altLang="zh-CN" dirty="0" err="1"/>
              <a:t>CaheMiss</a:t>
            </a:r>
            <a:r>
              <a:rPr lang="zh-CN" altLang="en-US" dirty="0"/>
              <a:t>的原因</a:t>
            </a:r>
            <a:endParaRPr lang="en-US" altLang="zh-CN" dirty="0"/>
          </a:p>
          <a:p>
            <a:r>
              <a:rPr lang="en-US" altLang="zh-CN" baseline="0" dirty="0"/>
              <a:t> 1</a:t>
            </a:r>
            <a:r>
              <a:rPr lang="zh-CN" altLang="en-US" baseline="0" dirty="0"/>
              <a:t>）强制，没有出现在图中</a:t>
            </a:r>
            <a:endParaRPr lang="en-US" altLang="zh-CN" baseline="0" dirty="0"/>
          </a:p>
          <a:p>
            <a:r>
              <a:rPr lang="en-US" altLang="zh-CN" baseline="0" dirty="0"/>
              <a:t> 2</a:t>
            </a:r>
            <a:r>
              <a:rPr lang="zh-CN" altLang="en-US" baseline="0" dirty="0"/>
              <a:t>）容量，由于程序使用的空间超过量</a:t>
            </a:r>
            <a:r>
              <a:rPr lang="en-US" altLang="zh-CN" baseline="0" dirty="0"/>
              <a:t>Cache</a:t>
            </a:r>
            <a:r>
              <a:rPr lang="zh-CN" altLang="en-US" baseline="0" dirty="0"/>
              <a:t>的容量（浅蓝色）</a:t>
            </a:r>
            <a:endParaRPr lang="en-US" altLang="zh-CN" baseline="0" dirty="0"/>
          </a:p>
          <a:p>
            <a:r>
              <a:rPr lang="en-US" altLang="zh-CN" baseline="0" dirty="0"/>
              <a:t> 3</a:t>
            </a:r>
            <a:r>
              <a:rPr lang="zh-CN" altLang="en-US" baseline="0" dirty="0"/>
              <a:t>）冲突，（深蓝色），可以看书对于相同容量采用</a:t>
            </a:r>
            <a:r>
              <a:rPr lang="en-US" altLang="zh-CN" baseline="0" dirty="0"/>
              <a:t>4</a:t>
            </a:r>
            <a:r>
              <a:rPr lang="zh-CN" altLang="en-US" baseline="0" dirty="0"/>
              <a:t>、</a:t>
            </a:r>
            <a:r>
              <a:rPr lang="en-US" altLang="zh-CN" baseline="0" dirty="0"/>
              <a:t>2</a:t>
            </a:r>
            <a:r>
              <a:rPr lang="zh-CN" altLang="en-US" baseline="0" dirty="0"/>
              <a:t>、</a:t>
            </a:r>
            <a:r>
              <a:rPr lang="en-US" altLang="zh-CN" baseline="0" dirty="0"/>
              <a:t>1</a:t>
            </a:r>
            <a:r>
              <a:rPr lang="zh-CN" altLang="en-US" baseline="0" dirty="0"/>
              <a:t>路组相联的（灰色、黑色、深蓝色）依次增加</a:t>
            </a:r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F1177CD-2FE8-40BF-93DC-E5A73128D879}" type="datetime3">
              <a:rPr lang="en-AU" altLang="zh-CN" smtClean="0"/>
              <a:t>30 May, 2025</a:t>
            </a:fld>
            <a:endParaRPr lang="en-AU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4206FFA-0B2B-49BB-83F3-A3ACB40C6167}" type="slidenum">
              <a:rPr lang="en-AU" altLang="zh-CN" smtClean="0"/>
              <a:pPr/>
              <a:t>34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518268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3FD236E-42AF-407E-AF6C-D028B331C181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5359801-BEFF-4959-82E7-F509CA49FAA0}" type="slidenum">
              <a:rPr lang="en-AU" altLang="zh-CN">
                <a:latin typeface="Times New Roman" pitchFamily="18" charset="0"/>
              </a:rPr>
              <a:pPr/>
              <a:t>35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总结：设计的折中</a:t>
            </a:r>
            <a:endParaRPr lang="en-US" altLang="zh-CN" dirty="0"/>
          </a:p>
          <a:p>
            <a:r>
              <a:rPr lang="en-US" dirty="0"/>
              <a:t>   </a:t>
            </a:r>
            <a:r>
              <a:rPr lang="zh-CN" altLang="en-US" dirty="0"/>
              <a:t>增加</a:t>
            </a:r>
            <a:r>
              <a:rPr lang="en-US" altLang="zh-CN" dirty="0"/>
              <a:t>Cache</a:t>
            </a:r>
            <a:r>
              <a:rPr lang="zh-CN" altLang="en-US" dirty="0"/>
              <a:t>容量，  降低容量缺失，增加访问事件</a:t>
            </a:r>
            <a:endParaRPr lang="en-US" altLang="zh-CN" dirty="0"/>
          </a:p>
          <a:p>
            <a:r>
              <a:rPr lang="en-US" dirty="0"/>
              <a:t>   </a:t>
            </a:r>
            <a:r>
              <a:rPr lang="zh-CN" altLang="en-US" dirty="0"/>
              <a:t>增加相联性，  降低冲突、增加访问时间</a:t>
            </a:r>
            <a:endParaRPr lang="en-US" altLang="zh-CN" dirty="0"/>
          </a:p>
          <a:p>
            <a:r>
              <a:rPr lang="en-US" altLang="zh-CN" baseline="0" dirty="0"/>
              <a:t>   </a:t>
            </a:r>
            <a:r>
              <a:rPr lang="zh-CN" altLang="en-US" baseline="0" dirty="0"/>
              <a:t>增加块容量，降低强制缺失，  增加缺失代价、并且会导致污染导致的失效</a:t>
            </a:r>
            <a:endParaRPr lang="en-US" altLang="zh-CN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509585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6AE6C26-8BBA-4BEF-93A6-E7D919C4442C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7990F0-1E50-4877-BEF1-C65518D8C48A}" type="slidenum">
              <a:rPr lang="en-AU" altLang="zh-CN">
                <a:latin typeface="Times New Roman" pitchFamily="18" charset="0"/>
              </a:rPr>
              <a:pPr/>
              <a:t>36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13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082FE0-EA00-47A2-BCDF-6718471D364C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6359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AFD3E2-D1B3-4566-944B-107C5DCB878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30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66F466-7FFE-4A0D-AE12-800E392362C6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981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F018A5-031E-4C36-980E-79757BBF759F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146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EA529E9-72F2-4907-8F42-556932606CC9}" type="slidenum">
              <a:rPr lang="en-AU" altLang="zh-CN">
                <a:latin typeface="Times New Roman" pitchFamily="18" charset="0"/>
              </a:rPr>
              <a:pPr/>
              <a:t>4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146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Aka</a:t>
            </a:r>
            <a:r>
              <a:rPr lang="zh-CN" altLang="en-US" dirty="0"/>
              <a:t>（</a:t>
            </a:r>
            <a:r>
              <a:rPr lang="en-US" altLang="zh-CN" dirty="0"/>
              <a:t>as known</a:t>
            </a:r>
            <a:r>
              <a:rPr lang="en-US" altLang="zh-CN" baseline="0" dirty="0"/>
              <a:t> as  </a:t>
            </a:r>
            <a:r>
              <a:rPr lang="zh-CN" altLang="en-US" baseline="0" dirty="0"/>
              <a:t>）</a:t>
            </a:r>
            <a:r>
              <a:rPr lang="en-US" altLang="zh-CN" baseline="0" dirty="0"/>
              <a:t>, </a:t>
            </a:r>
            <a:r>
              <a:rPr lang="zh-CN" altLang="en-US" baseline="0" dirty="0"/>
              <a:t>数据按照块（行）来复制</a:t>
            </a:r>
            <a:endParaRPr lang="en-US" altLang="zh-CN" baseline="0" dirty="0"/>
          </a:p>
          <a:p>
            <a:r>
              <a:rPr lang="en-US" altLang="zh-CN" baseline="0" dirty="0"/>
              <a:t>  </a:t>
            </a:r>
            <a:r>
              <a:rPr lang="zh-CN" altLang="en-US" baseline="0" dirty="0"/>
              <a:t>如果数据出现在上层，那么就以为着命中；否则缺失，需要从速度较慢的层中复制数据</a:t>
            </a:r>
            <a:r>
              <a:rPr lang="en-US" altLang="zh-CN" baseline="0" dirty="0"/>
              <a:t> </a:t>
            </a:r>
          </a:p>
          <a:p>
            <a:r>
              <a:rPr lang="zh-CN" altLang="en-US" baseline="0" dirty="0"/>
              <a:t>首先我们来观察和分析缓存</a:t>
            </a:r>
            <a:r>
              <a:rPr lang="en-US" altLang="zh-CN" baseline="0" dirty="0"/>
              <a:t>(SRAM)</a:t>
            </a:r>
            <a:r>
              <a:rPr lang="zh-CN" altLang="en-US" baseline="0" dirty="0"/>
              <a:t>部分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089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3DA47-B9A4-4C05-A8B1-A352184EBEC9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8424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FB0048-F302-4AE5-A597-1C41D83D2A2F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447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6A5C18-C3C7-46E1-A4A0-63A4236DACB4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13414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4CA4A2-A336-4220-A49E-C379A31A1D2F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24709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1FA486-A57E-466B-93F3-459DE914C01D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6661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24D7EE-131B-49E3-9B94-C30F0AC3B41B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2601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8DD6CA-73EB-4779-892C-64E75D446CE0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243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52097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CF1117-3681-45AD-B84E-3A5CE8E7E290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450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EAFF88-0085-4487-AF4A-BAB542C07FC0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96154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4D405D-EBC4-419B-A91B-B27A5879F9B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292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70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7F3C53-03D6-4277-872E-AE12B66D956A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1919EA-A7F3-43EC-9162-A2E8AB608588}" type="slidenum">
              <a:rPr lang="en-AU" altLang="zh-CN">
                <a:latin typeface="Times New Roman" pitchFamily="18" charset="0"/>
              </a:rPr>
              <a:pPr/>
              <a:t>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我们前面介绍了这种</a:t>
            </a:r>
            <a:r>
              <a:rPr lang="zh-CN" altLang="en-US" i="0" dirty="0">
                <a:solidFill>
                  <a:schemeClr val="tx2"/>
                </a:solidFill>
              </a:rPr>
              <a:t>直接映射的</a:t>
            </a:r>
            <a:r>
              <a:rPr lang="en-US" altLang="zh-CN" i="0" dirty="0" err="1">
                <a:solidFill>
                  <a:schemeClr val="tx2"/>
                </a:solidFill>
              </a:rPr>
              <a:t>Cahe</a:t>
            </a:r>
            <a:r>
              <a:rPr lang="zh-CN" altLang="en-US" i="0" dirty="0">
                <a:solidFill>
                  <a:schemeClr val="tx2"/>
                </a:solidFill>
              </a:rPr>
              <a:t>管理机制，由于一个内存块只能存放在唯一的</a:t>
            </a:r>
            <a:r>
              <a:rPr lang="en-US" altLang="zh-CN" i="0" dirty="0">
                <a:solidFill>
                  <a:schemeClr val="tx2"/>
                </a:solidFill>
              </a:rPr>
              <a:t>Cache</a:t>
            </a:r>
            <a:r>
              <a:rPr lang="zh-CN" altLang="en-US" i="0" dirty="0">
                <a:solidFill>
                  <a:schemeClr val="tx2"/>
                </a:solidFill>
              </a:rPr>
              <a:t>块中，因此有较大的概率产生内存块之间的竞争</a:t>
            </a:r>
            <a:endParaRPr lang="en-US" altLang="zh-CN" i="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431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E91EE4-7C80-4373-9247-661B22A6B55C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301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992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3DC601-E231-4598-9213-EFBAFBE82844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302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973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37781C-AB3E-4649-B510-4B6290033E8D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361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0159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60E2BF-9632-4214-8E99-1ABF69192C4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368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 DS</a:t>
            </a:r>
            <a:r>
              <a:rPr lang="en-US" altLang="zh-CN" baseline="0" dirty="0">
                <a:ea typeface="宋体" charset="-122"/>
              </a:rPr>
              <a:t>/RS </a:t>
            </a:r>
            <a:r>
              <a:rPr lang="zh-CN" altLang="en-US" baseline="0" dirty="0">
                <a:ea typeface="宋体" charset="-122"/>
              </a:rPr>
              <a:t>传送的 </a:t>
            </a:r>
            <a:r>
              <a:rPr lang="en-US" altLang="zh-CN" baseline="0" dirty="0">
                <a:ea typeface="宋体" charset="-122"/>
              </a:rPr>
              <a:t>(</a:t>
            </a:r>
            <a:r>
              <a:rPr lang="zh-CN" altLang="en-US" baseline="0" dirty="0">
                <a:ea typeface="宋体" charset="-122"/>
              </a:rPr>
              <a:t>读写地址寄存器</a:t>
            </a:r>
            <a:r>
              <a:rPr lang="en-US" altLang="zh-CN" baseline="0" dirty="0">
                <a:ea typeface="宋体" charset="-122"/>
              </a:rPr>
              <a:t>)</a:t>
            </a:r>
          </a:p>
          <a:p>
            <a:pPr eaLnBrk="1" hangingPunct="1"/>
            <a:r>
              <a:rPr lang="en-US" altLang="zh-CN" baseline="0" dirty="0">
                <a:ea typeface="宋体" charset="-122"/>
              </a:rPr>
              <a:t> RD/WR </a:t>
            </a:r>
            <a:r>
              <a:rPr lang="zh-CN" altLang="en-US" baseline="0" dirty="0">
                <a:ea typeface="宋体" charset="-122"/>
              </a:rPr>
              <a:t>读写控制信号，</a:t>
            </a:r>
            <a:r>
              <a:rPr lang="en-US" altLang="zh-CN" baseline="0" dirty="0">
                <a:ea typeface="宋体" charset="-122"/>
              </a:rPr>
              <a:t>Add/data</a:t>
            </a:r>
            <a:r>
              <a:rPr lang="zh-CN" altLang="en-US" baseline="0" dirty="0">
                <a:ea typeface="宋体" charset="-122"/>
              </a:rPr>
              <a:t>为地址总线和数据总线</a:t>
            </a:r>
            <a:endParaRPr lang="en-US" altLang="zh-CN" baseline="0" dirty="0">
              <a:ea typeface="宋体" charset="-122"/>
            </a:endParaRPr>
          </a:p>
          <a:p>
            <a:pPr eaLnBrk="1" hangingPunct="1"/>
            <a:r>
              <a:rPr lang="en-US" altLang="zh-CN" baseline="0" dirty="0">
                <a:ea typeface="宋体" charset="-122"/>
              </a:rPr>
              <a:t> BR/BG </a:t>
            </a:r>
            <a:r>
              <a:rPr lang="zh-CN" altLang="en-US" baseline="0" dirty="0">
                <a:ea typeface="宋体" charset="-122"/>
              </a:rPr>
              <a:t>总线请求与响应信号</a:t>
            </a:r>
            <a:endParaRPr lang="en-US" altLang="zh-CN" baseline="0" dirty="0">
              <a:ea typeface="宋体" charset="-122"/>
            </a:endParaRPr>
          </a:p>
          <a:p>
            <a:pPr eaLnBrk="1" hangingPunct="1"/>
            <a:r>
              <a:rPr lang="en-US" altLang="zh-CN" baseline="0" dirty="0">
                <a:ea typeface="宋体" charset="-122"/>
              </a:rPr>
              <a:t> IR </a:t>
            </a:r>
            <a:r>
              <a:rPr lang="zh-CN" altLang="en-US" baseline="0" dirty="0">
                <a:ea typeface="宋体" charset="-122"/>
              </a:rPr>
              <a:t>为中断请求信号</a:t>
            </a:r>
            <a:endParaRPr lang="en-US" altLang="zh-CN" baseline="0" dirty="0">
              <a:ea typeface="宋体" charset="-122"/>
            </a:endParaRPr>
          </a:p>
          <a:p>
            <a:pPr eaLnBrk="1" hangingPunct="1"/>
            <a:endParaRPr lang="zh-CN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008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E54301-FC7C-4D4C-AEFE-F00CF1CEDFAD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367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454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0C016F-36B1-4ED6-A3F2-5D22A8604DFA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4790A22-E4FB-4935-8942-34E1AE2EFC2E}" type="slidenum">
              <a:rPr lang="en-AU" altLang="zh-CN">
                <a:latin typeface="Times New Roman" pitchFamily="18" charset="0"/>
              </a:rPr>
              <a:pPr/>
              <a:t>6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i="0" dirty="0">
                <a:solidFill>
                  <a:schemeClr val="tx2"/>
                </a:solidFill>
              </a:rPr>
              <a:t>组相联的</a:t>
            </a:r>
            <a:r>
              <a:rPr lang="en-US" altLang="zh-CN" i="0" dirty="0">
                <a:solidFill>
                  <a:schemeClr val="tx2"/>
                </a:solidFill>
              </a:rPr>
              <a:t>Cache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i="0" dirty="0">
                <a:solidFill>
                  <a:schemeClr val="tx2"/>
                </a:solidFill>
              </a:rPr>
              <a:t>组相联映射就是解决这种冲突的方式：可以分为</a:t>
            </a:r>
            <a:r>
              <a:rPr lang="en-US" altLang="zh-CN" i="0" dirty="0">
                <a:solidFill>
                  <a:schemeClr val="tx2"/>
                </a:solidFill>
              </a:rPr>
              <a:t> </a:t>
            </a:r>
            <a:r>
              <a:rPr lang="zh-CN" altLang="en-US" i="0" dirty="0">
                <a:solidFill>
                  <a:schemeClr val="tx2"/>
                </a:solidFill>
              </a:rPr>
              <a:t>全相联、组相联两种方式</a:t>
            </a:r>
            <a:endParaRPr lang="en-US" altLang="zh-CN" i="0" dirty="0">
              <a:solidFill>
                <a:schemeClr val="tx2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dirty="0">
                <a:solidFill>
                  <a:schemeClr val="tx2"/>
                </a:solidFill>
              </a:rPr>
              <a:t>1.</a:t>
            </a:r>
            <a:r>
              <a:rPr lang="zh-CN" altLang="en-US" i="0" dirty="0">
                <a:solidFill>
                  <a:schemeClr val="tx2"/>
                </a:solidFill>
              </a:rPr>
              <a:t>全相联</a:t>
            </a:r>
            <a:endParaRPr lang="en-US" altLang="zh-CN" i="0" dirty="0">
              <a:solidFill>
                <a:schemeClr val="tx2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dirty="0">
                <a:solidFill>
                  <a:schemeClr val="tx2"/>
                </a:solidFill>
              </a:rPr>
              <a:t>   </a:t>
            </a:r>
            <a:r>
              <a:rPr lang="zh-CN" altLang="en-US" i="0" dirty="0">
                <a:solidFill>
                  <a:schemeClr val="tx2"/>
                </a:solidFill>
              </a:rPr>
              <a:t>任何一个块可以放置到每个</a:t>
            </a:r>
            <a:r>
              <a:rPr lang="en-US" altLang="zh-CN" i="0" dirty="0" err="1">
                <a:solidFill>
                  <a:schemeClr val="tx2"/>
                </a:solidFill>
              </a:rPr>
              <a:t>Cahce</a:t>
            </a:r>
            <a:r>
              <a:rPr lang="en-US" altLang="zh-CN" i="0" baseline="0" dirty="0">
                <a:solidFill>
                  <a:schemeClr val="tx2"/>
                </a:solidFill>
              </a:rPr>
              <a:t> </a:t>
            </a:r>
            <a:r>
              <a:rPr lang="zh-CN" altLang="en-US" i="0" baseline="0" dirty="0">
                <a:solidFill>
                  <a:schemeClr val="tx2"/>
                </a:solidFill>
              </a:rPr>
              <a:t>块中；定位时要求每个块对应的</a:t>
            </a:r>
            <a:r>
              <a:rPr lang="en-US" altLang="zh-CN" i="0" baseline="0" dirty="0">
                <a:solidFill>
                  <a:schemeClr val="tx2"/>
                </a:solidFill>
              </a:rPr>
              <a:t>Tag</a:t>
            </a:r>
            <a:r>
              <a:rPr lang="zh-CN" altLang="en-US" i="0" baseline="0" dirty="0">
                <a:solidFill>
                  <a:schemeClr val="tx2"/>
                </a:solidFill>
              </a:rPr>
              <a:t>和</a:t>
            </a:r>
            <a:r>
              <a:rPr lang="en-US" altLang="zh-CN" i="0" baseline="0" dirty="0">
                <a:solidFill>
                  <a:schemeClr val="tx2"/>
                </a:solidFill>
              </a:rPr>
              <a:t>Valid</a:t>
            </a:r>
            <a:r>
              <a:rPr lang="zh-CN" altLang="en-US" i="0" baseline="0" dirty="0">
                <a:solidFill>
                  <a:schemeClr val="tx2"/>
                </a:solidFill>
              </a:rPr>
              <a:t>需要被查询一遍；</a:t>
            </a:r>
            <a:endParaRPr lang="en-US" altLang="zh-CN" i="0" baseline="0" dirty="0">
              <a:solidFill>
                <a:schemeClr val="tx2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baseline="0" dirty="0">
                <a:solidFill>
                  <a:schemeClr val="tx2"/>
                </a:solidFill>
              </a:rPr>
              <a:t>   </a:t>
            </a:r>
            <a:r>
              <a:rPr lang="zh-CN" altLang="en-US" i="0" baseline="0" dirty="0">
                <a:solidFill>
                  <a:schemeClr val="tx2"/>
                </a:solidFill>
              </a:rPr>
              <a:t>为了提高性能，需要每个块提供一个比较器（非常昂贵）</a:t>
            </a:r>
            <a:endParaRPr lang="en-US" altLang="zh-CN" i="0" dirty="0">
              <a:solidFill>
                <a:schemeClr val="tx2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dirty="0">
                <a:solidFill>
                  <a:schemeClr val="tx2"/>
                </a:solidFill>
              </a:rPr>
              <a:t>2. N</a:t>
            </a:r>
            <a:r>
              <a:rPr lang="zh-CN" altLang="en-US" i="0" dirty="0">
                <a:solidFill>
                  <a:schemeClr val="tx2"/>
                </a:solidFill>
              </a:rPr>
              <a:t>路组相联方式</a:t>
            </a:r>
            <a:endParaRPr lang="en-US" altLang="zh-CN" i="0" dirty="0">
              <a:solidFill>
                <a:schemeClr val="tx2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dirty="0">
                <a:solidFill>
                  <a:schemeClr val="tx2"/>
                </a:solidFill>
              </a:rPr>
              <a:t>    </a:t>
            </a:r>
            <a:r>
              <a:rPr lang="zh-CN" altLang="en-US" i="0" dirty="0">
                <a:solidFill>
                  <a:schemeClr val="tx2"/>
                </a:solidFill>
              </a:rPr>
              <a:t>每组包含</a:t>
            </a:r>
            <a:r>
              <a:rPr lang="en-US" altLang="zh-CN" i="0" dirty="0">
                <a:solidFill>
                  <a:schemeClr val="tx2"/>
                </a:solidFill>
              </a:rPr>
              <a:t>n</a:t>
            </a:r>
            <a:r>
              <a:rPr lang="zh-CN" altLang="en-US" i="0" dirty="0">
                <a:solidFill>
                  <a:schemeClr val="tx2"/>
                </a:solidFill>
              </a:rPr>
              <a:t>个块， 内存的块编号计算映射到哪一组，比较组内的每项信息，只需要比较</a:t>
            </a:r>
            <a:r>
              <a:rPr lang="en-US" altLang="zh-CN" i="0" dirty="0">
                <a:solidFill>
                  <a:schemeClr val="tx2"/>
                </a:solidFill>
              </a:rPr>
              <a:t>n</a:t>
            </a:r>
            <a:r>
              <a:rPr lang="zh-CN" altLang="en-US" i="0" dirty="0">
                <a:solidFill>
                  <a:schemeClr val="tx2"/>
                </a:solidFill>
              </a:rPr>
              <a:t>项（较为昂贵）</a:t>
            </a:r>
            <a:endParaRPr lang="en-US" altLang="zh-CN" i="0" dirty="0">
              <a:solidFill>
                <a:schemeClr val="tx2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0" dirty="0">
                <a:solidFill>
                  <a:schemeClr val="tx2"/>
                </a:solidFill>
              </a:rPr>
              <a:t>n-way set associative</a:t>
            </a:r>
            <a:r>
              <a:rPr lang="zh-CN" altLang="en-US" i="0" dirty="0"/>
              <a:t> 多路相联， 组间直接映射，组内全映射方式。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83847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923100-6812-4F42-ABCB-238872F19D24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44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5F49A2-ADE2-42DE-937E-DBB7EFDB50BA}" type="slidenum">
              <a:rPr lang="en-AU" altLang="zh-CN">
                <a:latin typeface="Times New Roman" pitchFamily="18" charset="0"/>
              </a:rPr>
              <a:pPr/>
              <a:t>7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44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关联方式，以只有</a:t>
            </a:r>
            <a:r>
              <a:rPr lang="en-US" altLang="zh-CN" dirty="0"/>
              <a:t>8</a:t>
            </a:r>
            <a:r>
              <a:rPr lang="zh-CN" altLang="en-US" dirty="0"/>
              <a:t>块为例，可以设置为直接映像，或者两路、四路、八路映像，那种方式更好？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8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60C5023-1577-424B-BDD9-E905A269A2DC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035E0D1-3993-413E-8BE2-E56B5FC992D2}" type="slidenum">
              <a:rPr lang="en-AU" altLang="zh-CN">
                <a:latin typeface="Times New Roman" pitchFamily="18" charset="0"/>
              </a:rPr>
              <a:pPr/>
              <a:t>8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中内存地址的分段方式</a:t>
            </a:r>
            <a:endParaRPr lang="en-US" altLang="zh-CN" dirty="0"/>
          </a:p>
          <a:p>
            <a:r>
              <a:rPr lang="zh-CN" altLang="en-US" dirty="0"/>
              <a:t>根据直接映射机制，那么地址变换和映射的硬件原理图如下图所示：</a:t>
            </a:r>
            <a:endParaRPr lang="en-US" altLang="zh-CN" dirty="0"/>
          </a:p>
          <a:p>
            <a:r>
              <a:rPr lang="zh-CN" altLang="en-US" dirty="0"/>
              <a:t>其中地址划分与组织方法为：</a:t>
            </a:r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Cache</a:t>
            </a:r>
            <a:r>
              <a:rPr lang="zh-CN" altLang="en-US" dirty="0"/>
              <a:t>的容量为</a:t>
            </a:r>
            <a:r>
              <a:rPr lang="en-US" altLang="zh-CN" dirty="0" err="1"/>
              <a:t>1K</a:t>
            </a:r>
            <a:r>
              <a:rPr lang="zh-CN" altLang="en-US" dirty="0"/>
              <a:t>个块，</a:t>
            </a:r>
            <a:r>
              <a:rPr lang="en-US" altLang="zh-CN" dirty="0"/>
              <a:t>1K</a:t>
            </a:r>
            <a:r>
              <a:rPr lang="en-US" altLang="zh-CN" baseline="0" dirty="0"/>
              <a:t> Word = 4KB </a:t>
            </a:r>
            <a:r>
              <a:rPr lang="zh-CN" altLang="en-US" baseline="0" dirty="0"/>
              <a:t>地址</a:t>
            </a:r>
            <a:endParaRPr lang="en-US" altLang="zh-CN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地址分段方式为： </a:t>
            </a:r>
            <a:r>
              <a:rPr lang="en-US" altLang="zh-CN" dirty="0"/>
              <a:t>20</a:t>
            </a:r>
            <a:r>
              <a:rPr lang="zh-CN" altLang="en-US" dirty="0"/>
              <a:t>位的块的</a:t>
            </a:r>
            <a:r>
              <a:rPr lang="en-US" altLang="zh-CN" dirty="0"/>
              <a:t>Tag</a:t>
            </a:r>
            <a:r>
              <a:rPr lang="zh-CN" altLang="en-US" dirty="0"/>
              <a:t>（唯一确定物理内存中的位置）</a:t>
            </a:r>
            <a:r>
              <a:rPr lang="en-US" altLang="zh-CN" dirty="0"/>
              <a:t>,10</a:t>
            </a:r>
            <a:r>
              <a:rPr lang="zh-CN" altLang="en-US" dirty="0"/>
              <a:t>位为块的编号，</a:t>
            </a:r>
            <a:r>
              <a:rPr lang="en-US" altLang="zh-CN" dirty="0"/>
              <a:t>2</a:t>
            </a:r>
            <a:r>
              <a:rPr lang="zh-CN" altLang="en-US" dirty="0"/>
              <a:t>位位块内的地址</a:t>
            </a:r>
            <a:r>
              <a:rPr lang="en-US" altLang="zh-CN" dirty="0"/>
              <a:t> 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6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B0F612-99E1-44CC-806F-FC5F20F942F1}" type="datetime3">
              <a:rPr lang="en-AU" altLang="zh-CN" smtClean="0">
                <a:latin typeface="Times New Roman" pitchFamily="18" charset="0"/>
              </a:rPr>
              <a:t>30 May, 2025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zh-CN">
                <a:latin typeface="Times New Roman" pitchFamily="18" charset="0"/>
              </a:rPr>
              <a:t>Chapter 5 — Large and Fast: Exploiting Memory Hierarchy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14EEC6-633E-4A0C-92E7-8B26F3A54E82}" type="slidenum">
              <a:rPr lang="en-AU" altLang="zh-CN">
                <a:latin typeface="Times New Roman" pitchFamily="18" charset="0"/>
              </a:rPr>
              <a:pPr/>
              <a:t>9</a:t>
            </a:fld>
            <a:endParaRPr lang="en-AU" altLang="zh-CN">
              <a:latin typeface="Times New Roman" pitchFamily="18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上图就是四路组相联映射的示意图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2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微软雅黑" panose="020B0503020204020204" pitchFamily="34" charset="-122"/>
                <a:ea typeface="方正兰亭黑简体" panose="02000000000000000000" pitchFamily="2" charset="-122"/>
              </a:defRPr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878" y="1484312"/>
            <a:ext cx="8046245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微软雅黑" panose="020B0503020204020204" pitchFamily="34" charset="-122"/>
                <a:ea typeface="方正兰亭黑简体" panose="02000000000000000000" pitchFamily="2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42946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159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6044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28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2991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5117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4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631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1497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1950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987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微软雅黑" panose="020B0503020204020204" pitchFamily="34" charset="-122"/>
                <a:ea typeface="方正兰亭黑简体" panose="02000000000000000000" pitchFamily="2" charset="-122"/>
              </a:defRPr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878" y="1047751"/>
            <a:ext cx="804624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微软雅黑" panose="020B0503020204020204" pitchFamily="34" charset="-122"/>
                <a:ea typeface="方正兰亭黑简体" panose="02000000000000000000" pitchFamily="2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221588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334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268A1-239F-4BAE-A970-2CA8B7C9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5078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5 — Large and Fast: Exploiting Memory Hierarchy — 10</a:t>
            </a: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2557185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26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4 — The Processor — 69</a:t>
            </a: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49969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4 — The Processor — 69</a:t>
            </a: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74710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4 — The Processor — 69</a:t>
            </a: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929396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4 — The Processor — 69</a:t>
            </a: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8075514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4 — The Processor — 69</a:t>
            </a: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967004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4 — The Processor — 69</a:t>
            </a: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35205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3071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4 — The Processor — 69</a:t>
            </a: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4374144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4 — The Processor — 69</a:t>
            </a: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636224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4 — The Processor — 69</a:t>
            </a: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9233165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4 — The Processor — 69</a:t>
            </a:r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3638492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6304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9"/>
            <a:ext cx="8046244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3250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64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64381" y="1844676"/>
            <a:ext cx="7615238" cy="4068811"/>
          </a:xfrm>
          <a:prstGeom prst="rect">
            <a:avLst/>
          </a:prstGeom>
        </p:spPr>
        <p:txBody>
          <a:bodyPr/>
          <a:lstStyle>
            <a:lvl1pPr marL="342900" marR="0" indent="-342900" algn="just" defTabSz="601025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微软雅黑" panose="020B0503020204020204" pitchFamily="34" charset="-122"/>
                <a:ea typeface="方正兰亭黑简体" panose="02000000000000000000" pitchFamily="2" charset="-122"/>
                <a:cs typeface="微软雅黑" panose="020B0503020204020204" pitchFamily="34" charset="-122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微软雅黑" panose="020B0503020204020204" pitchFamily="34" charset="-122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90341" lvl="1" indent="-342763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772439" y="1349255"/>
            <a:ext cx="664475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689188" y="630373"/>
            <a:ext cx="883575" cy="512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marR="0" lvl="0" indent="0" algn="l" defTabSz="750917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3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方正兰亭黑简体" panose="02000000000000000000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129762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dirty="0">
              <a:ea typeface="微软雅黑" panose="020B0503020204020204" pitchFamily="34" charset="-122"/>
            </a:endParaRP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2124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259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92275" y="6381750"/>
            <a:ext cx="7272338" cy="358775"/>
          </a:xfrm>
          <a:prstGeom prst="rect">
            <a:avLst/>
          </a:prstGeom>
          <a:ln/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4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50598" y="457500"/>
            <a:ext cx="8044524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8879" y="1484313"/>
            <a:ext cx="8046244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659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</p:sldLayoutIdLst>
  <p:hf sldNum="0" hdr="0" ftr="0" dt="0"/>
  <p:txStyles>
    <p:titleStyle>
      <a:lvl1pPr algn="l" defTabSz="685526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2400" kern="1200" baseline="0" dirty="0">
          <a:solidFill>
            <a:schemeClr val="tx1"/>
          </a:solidFill>
          <a:latin typeface="微软雅黑" panose="020B0503020204020204" pitchFamily="34" charset="-122"/>
          <a:ea typeface="方正兰亭黑简体" panose="02000000000000000000" pitchFamily="2" charset="-122"/>
          <a:cs typeface="+mn-cs"/>
        </a:defRPr>
      </a:lvl1pPr>
    </p:titleStyle>
    <p:bodyStyle>
      <a:lvl1pPr marL="226709" indent="-226709" algn="l" defTabSz="685526" rtl="0" eaLnBrk="1" fontAlgn="ctr" latinLnBrk="0" hangingPunct="1">
        <a:lnSpc>
          <a:spcPct val="140000"/>
        </a:lnSpc>
        <a:spcBef>
          <a:spcPts val="594"/>
        </a:spcBef>
        <a:buSzPct val="50000"/>
        <a:buFont typeface="Wingdings" panose="05000000000000000000" pitchFamily="2" charset="2"/>
        <a:buChar char="l"/>
        <a:defRPr sz="1649" kern="1200" baseline="0">
          <a:solidFill>
            <a:schemeClr val="tx1"/>
          </a:solidFill>
          <a:latin typeface="微软雅黑" panose="020B0503020204020204" pitchFamily="34" charset="-122"/>
          <a:ea typeface="方正兰亭黑简体" panose="02000000000000000000" pitchFamily="2" charset="-122"/>
          <a:cs typeface="+mn-cs"/>
        </a:defRPr>
      </a:lvl1pPr>
      <a:lvl2pPr marL="491204" indent="-188924" algn="l" defTabSz="685526" rtl="0" eaLnBrk="1" fontAlgn="ctr" latinLnBrk="0" hangingPunct="1">
        <a:lnSpc>
          <a:spcPct val="140000"/>
        </a:lnSpc>
        <a:spcBef>
          <a:spcPts val="540"/>
        </a:spcBef>
        <a:buClrTx/>
        <a:buSzPct val="50000"/>
        <a:buFont typeface="Wingdings" panose="05000000000000000000" pitchFamily="2" charset="2"/>
        <a:buChar char="p"/>
        <a:defRPr sz="1499" kern="1200" baseline="0">
          <a:solidFill>
            <a:schemeClr val="tx1"/>
          </a:solidFill>
          <a:latin typeface="微软雅黑" panose="020B0503020204020204" pitchFamily="34" charset="-122"/>
          <a:ea typeface="方正兰亭黑简体" panose="02000000000000000000" pitchFamily="2" charset="-122"/>
          <a:cs typeface="+mn-cs"/>
        </a:defRPr>
      </a:lvl2pPr>
      <a:lvl3pPr marL="752999" indent="-151139" algn="l" defTabSz="685526" rtl="0" eaLnBrk="1" fontAlgn="ctr" latinLnBrk="0" hangingPunct="1">
        <a:lnSpc>
          <a:spcPct val="140000"/>
        </a:lnSpc>
        <a:spcBef>
          <a:spcPts val="486"/>
        </a:spcBef>
        <a:buClrTx/>
        <a:buSzPct val="50000"/>
        <a:buFont typeface="Wingdings" panose="05000000000000000000" pitchFamily="2" charset="2"/>
        <a:buChar char="n"/>
        <a:defRPr sz="1349" kern="1200" baseline="0">
          <a:solidFill>
            <a:schemeClr val="tx1"/>
          </a:solidFill>
          <a:latin typeface="微软雅黑" panose="020B0503020204020204" pitchFamily="34" charset="-122"/>
          <a:ea typeface="方正兰亭黑简体" panose="02000000000000000000" pitchFamily="2" charset="-122"/>
          <a:cs typeface="+mn-cs"/>
        </a:defRPr>
      </a:lvl3pPr>
      <a:lvl4pPr marL="1049880" indent="-148441" algn="l" defTabSz="685526" rtl="0" eaLnBrk="1" fontAlgn="ctr" latinLnBrk="0" hangingPunct="1">
        <a:lnSpc>
          <a:spcPct val="140000"/>
        </a:lnSpc>
        <a:spcBef>
          <a:spcPts val="432"/>
        </a:spcBef>
        <a:buFont typeface="Huawei Sans" panose="020C0503030203020204" pitchFamily="34" charset="0"/>
        <a:buChar char="−"/>
        <a:defRPr sz="1199" kern="1200" baseline="0">
          <a:solidFill>
            <a:schemeClr val="tx1"/>
          </a:solidFill>
          <a:latin typeface="微软雅黑" panose="020B0503020204020204" pitchFamily="34" charset="-122"/>
          <a:ea typeface="方正兰亭黑简体" panose="02000000000000000000" pitchFamily="2" charset="-122"/>
          <a:cs typeface="+mn-cs"/>
        </a:defRPr>
      </a:lvl4pPr>
      <a:lvl5pPr marL="1352159" indent="-151139" algn="l" defTabSz="685526" rtl="0" eaLnBrk="1" fontAlgn="ctr" latinLnBrk="0" hangingPunct="1">
        <a:lnSpc>
          <a:spcPct val="140000"/>
        </a:lnSpc>
        <a:spcBef>
          <a:spcPts val="432"/>
        </a:spcBef>
        <a:buFont typeface="Huawei Sans" panose="020C0503030203020204" pitchFamily="34" charset="0"/>
        <a:buChar char="~"/>
        <a:defRPr sz="1049" kern="1200" baseline="0">
          <a:solidFill>
            <a:schemeClr val="tx1"/>
          </a:solidFill>
          <a:latin typeface="微软雅黑" panose="020B0503020204020204" pitchFamily="34" charset="-122"/>
          <a:ea typeface="方正兰亭黑简体" panose="02000000000000000000" pitchFamily="2" charset="-122"/>
          <a:cs typeface="+mn-cs"/>
        </a:defRPr>
      </a:lvl5pPr>
      <a:lvl6pPr marL="1885196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7958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721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3485" indent="-171382" algn="l" defTabSz="68552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63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26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288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051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815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577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340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103" algn="l" defTabSz="685526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8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49" r:id="rId15"/>
    <p:sldLayoutId id="2147484050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zh-CN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zh-CN"/>
              <a:t>Click to edit Master text styles</a:t>
            </a:r>
          </a:p>
          <a:p>
            <a:pPr lvl="1"/>
            <a:r>
              <a:rPr lang="en-AU" altLang="zh-CN"/>
              <a:t>Second level</a:t>
            </a:r>
          </a:p>
          <a:p>
            <a:pPr lvl="2"/>
            <a:r>
              <a:rPr lang="en-AU" altLang="zh-CN"/>
              <a:t>Third level</a:t>
            </a:r>
          </a:p>
          <a:p>
            <a:pPr lvl="3"/>
            <a:r>
              <a:rPr lang="en-AU" altLang="zh-CN"/>
              <a:t>Fourth level</a:t>
            </a:r>
          </a:p>
          <a:p>
            <a:pPr lvl="4"/>
            <a:r>
              <a:rPr lang="en-AU" altLang="zh-CN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ea typeface="宋体" pitchFamily="2" charset="-122"/>
              </a:defRPr>
            </a:lvl1pPr>
          </a:lstStyle>
          <a:p>
            <a:r>
              <a:rPr lang="en-US" altLang="zh-CN"/>
              <a:t>Chapter 4 — The Processor — 69</a:t>
            </a:r>
            <a:endParaRPr lang="en-AU" altLang="zh-CN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7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B1E28CA5-B0C3-4B90-9459-2FC5CD267135}"/>
              </a:ext>
            </a:extLst>
          </p:cNvPr>
          <p:cNvSpPr txBox="1">
            <a:spLocks noChangeArrowheads="1"/>
          </p:cNvSpPr>
          <p:nvPr/>
        </p:nvSpPr>
        <p:spPr>
          <a:xfrm>
            <a:off x="1655762" y="3429000"/>
            <a:ext cx="5832475" cy="76944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kern="0" dirty="0">
                <a:ea typeface="微软雅黑" panose="020B0503020204020204" pitchFamily="34" charset="-122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24028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Cache Misses</a:t>
            </a:r>
            <a:endParaRPr lang="en-AU" altLang="zh-CN">
              <a:ea typeface="宋体" charset="-122"/>
            </a:endParaRP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On cache hit, CPU proceeds normally</a:t>
            </a:r>
          </a:p>
          <a:p>
            <a:pPr eaLnBrk="1" hangingPunct="1"/>
            <a:r>
              <a:rPr lang="en-US"/>
              <a:t>On cache miss</a:t>
            </a:r>
          </a:p>
          <a:p>
            <a:pPr lvl="1" eaLnBrk="1" hangingPunct="1"/>
            <a:r>
              <a:rPr lang="en-US"/>
              <a:t>Stall the CPU pipeline</a:t>
            </a:r>
          </a:p>
          <a:p>
            <a:pPr lvl="2" eaLnBrk="1" hangingPunct="1"/>
            <a:r>
              <a:rPr lang="en-US"/>
              <a:t>Instead of interrupts which require saving context</a:t>
            </a:r>
          </a:p>
          <a:p>
            <a:pPr lvl="1" eaLnBrk="1" hangingPunct="1"/>
            <a:r>
              <a:rPr lang="en-US"/>
              <a:t>Fetch block from next level of hierarchy</a:t>
            </a:r>
          </a:p>
          <a:p>
            <a:pPr lvl="1" eaLnBrk="1" hangingPunct="1"/>
            <a:r>
              <a:rPr lang="en-US"/>
              <a:t>Instruction cache miss</a:t>
            </a:r>
          </a:p>
          <a:p>
            <a:pPr lvl="2" eaLnBrk="1" hangingPunct="1"/>
            <a:r>
              <a:rPr lang="en-US"/>
              <a:t>Restart instruction fetch</a:t>
            </a:r>
          </a:p>
          <a:p>
            <a:pPr lvl="1" eaLnBrk="1" hangingPunct="1"/>
            <a:r>
              <a:rPr lang="en-US"/>
              <a:t>Data cache miss</a:t>
            </a:r>
          </a:p>
          <a:p>
            <a:pPr lvl="2" eaLnBrk="1" hangingPunct="1"/>
            <a:r>
              <a:rPr lang="en-US"/>
              <a:t>Complete data access</a:t>
            </a:r>
            <a:endParaRPr lang="en-AU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79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 dirty="0">
                <a:ea typeface="宋体" charset="-122"/>
              </a:rPr>
              <a:t>Average Access Time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CN" dirty="0">
                <a:solidFill>
                  <a:srgbClr val="FF0000"/>
                </a:solidFill>
                <a:ea typeface="宋体" charset="-122"/>
              </a:rPr>
              <a:t>Hit time </a:t>
            </a:r>
            <a:r>
              <a:rPr lang="en-AU" altLang="zh-CN" dirty="0">
                <a:ea typeface="宋体" charset="-122"/>
              </a:rPr>
              <a:t>is also important for performance</a:t>
            </a:r>
          </a:p>
          <a:p>
            <a:pPr eaLnBrk="1" hangingPunct="1"/>
            <a:r>
              <a:rPr lang="en-AU" altLang="zh-CN" dirty="0">
                <a:ea typeface="宋体" charset="-122"/>
              </a:rPr>
              <a:t>Average memory access time (</a:t>
            </a:r>
            <a:r>
              <a:rPr lang="en-AU" altLang="zh-CN" dirty="0">
                <a:solidFill>
                  <a:schemeClr val="tx2"/>
                </a:solidFill>
                <a:ea typeface="宋体" charset="-122"/>
              </a:rPr>
              <a:t>AMAT</a:t>
            </a:r>
            <a:r>
              <a:rPr lang="en-AU" altLang="zh-CN" dirty="0">
                <a:ea typeface="宋体" charset="-122"/>
              </a:rPr>
              <a:t>)</a:t>
            </a:r>
          </a:p>
          <a:p>
            <a:pPr lvl="1" eaLnBrk="1" hangingPunct="1"/>
            <a:r>
              <a:rPr lang="en-AU" altLang="zh-CN" dirty="0">
                <a:solidFill>
                  <a:srgbClr val="FF0000"/>
                </a:solidFill>
                <a:ea typeface="宋体" charset="-122"/>
              </a:rPr>
              <a:t>AMAT = Hit time + Miss rate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× Miss penalty</a:t>
            </a:r>
          </a:p>
          <a:p>
            <a:pPr eaLnBrk="1" hangingPunct="1"/>
            <a:r>
              <a:rPr lang="en-US" dirty="0">
                <a:cs typeface="Arial" charset="0"/>
              </a:rPr>
              <a:t>Example</a:t>
            </a:r>
          </a:p>
          <a:p>
            <a:pPr lvl="1" eaLnBrk="1" hangingPunct="1"/>
            <a:r>
              <a:rPr lang="en-US" dirty="0">
                <a:cs typeface="Arial" charset="0"/>
              </a:rPr>
              <a:t>CPU with 1ns clock, hit time = 1 cycle, miss penalty = 20 cycles, miss rate/instruction = 5%</a:t>
            </a:r>
          </a:p>
          <a:p>
            <a:pPr lvl="1" eaLnBrk="1" hangingPunct="1"/>
            <a:r>
              <a:rPr lang="en-US" dirty="0">
                <a:cs typeface="Arial" charset="0"/>
              </a:rPr>
              <a:t>AMAT = 1 + 0.05 × 20 = 2ns</a:t>
            </a:r>
          </a:p>
          <a:p>
            <a:pPr lvl="2" eaLnBrk="1" hangingPunct="1"/>
            <a:r>
              <a:rPr lang="en-US" dirty="0">
                <a:cs typeface="Arial" charset="0"/>
              </a:rPr>
              <a:t>2 cycles per instruction</a:t>
            </a:r>
          </a:p>
        </p:txBody>
      </p:sp>
    </p:spTree>
    <p:extLst>
      <p:ext uri="{BB962C8B-B14F-4D97-AF65-F5344CB8AC3E}">
        <p14:creationId xmlns:p14="http://schemas.microsoft.com/office/powerpoint/2010/main" val="16971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sz="4000"/>
              <a:t>Measuring Cache Performance</a:t>
            </a:r>
            <a:endParaRPr lang="en-AU" altLang="zh-CN" sz="4000">
              <a:ea typeface="宋体" charset="-122"/>
            </a:endParaRPr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With simplifying assumptions: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Write buffer stalls negligible</a:t>
            </a:r>
            <a:endParaRPr lang="en-AU" altLang="zh-CN" sz="240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5"/>
              <p:cNvSpPr txBox="1"/>
              <p:nvPr/>
            </p:nvSpPr>
            <p:spPr bwMode="auto">
              <a:xfrm>
                <a:off x="1035050" y="3994150"/>
                <a:ext cx="7558087" cy="218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Memory</m:t>
                      </m:r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stall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cycles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Memory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accesses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Program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Miss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Miss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penalty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Instructions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Program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Misses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Instruction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Miss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penalty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50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5050" y="3994150"/>
                <a:ext cx="7558087" cy="2184400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1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Write-Through</a:t>
            </a:r>
            <a:endParaRPr lang="en-AU" altLang="zh-CN" dirty="0">
              <a:ea typeface="宋体" charset="-122"/>
            </a:endParaRP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1" y="1125538"/>
            <a:ext cx="8703568" cy="5586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Write through: </a:t>
            </a:r>
            <a:r>
              <a:rPr lang="en-US" sz="2800" dirty="0"/>
              <a:t>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Solution: </a:t>
            </a:r>
            <a:r>
              <a:rPr lang="en-US" sz="2800" dirty="0">
                <a:solidFill>
                  <a:srgbClr val="FF0000"/>
                </a:solidFill>
              </a:rPr>
              <a:t>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Only stalls on write if write buffer is already full</a:t>
            </a:r>
          </a:p>
        </p:txBody>
      </p:sp>
    </p:spTree>
    <p:extLst>
      <p:ext uri="{BB962C8B-B14F-4D97-AF65-F5344CB8AC3E}">
        <p14:creationId xmlns:p14="http://schemas.microsoft.com/office/powerpoint/2010/main" val="6436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Write-Back</a:t>
            </a:r>
            <a:endParaRPr lang="en-AU" altLang="zh-CN">
              <a:ea typeface="宋体" charset="-122"/>
            </a:endParaRP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Alternative Solution: On data-write hit, just update the block in cache</a:t>
            </a:r>
          </a:p>
          <a:p>
            <a:pPr lvl="1" eaLnBrk="1" hangingPunct="1"/>
            <a:r>
              <a:rPr lang="en-US" dirty="0"/>
              <a:t>Keep track of whether each block is </a:t>
            </a:r>
            <a:r>
              <a:rPr lang="en-US" dirty="0">
                <a:solidFill>
                  <a:srgbClr val="FF0000"/>
                </a:solidFill>
              </a:rPr>
              <a:t>dirty</a:t>
            </a:r>
          </a:p>
          <a:p>
            <a:pPr eaLnBrk="1" hangingPunct="1"/>
            <a:r>
              <a:rPr lang="en-US" dirty="0"/>
              <a:t>When a </a:t>
            </a:r>
            <a:r>
              <a:rPr lang="en-US" dirty="0">
                <a:solidFill>
                  <a:srgbClr val="FF0000"/>
                </a:solidFill>
              </a:rPr>
              <a:t>dirty</a:t>
            </a:r>
            <a:r>
              <a:rPr lang="en-US" dirty="0"/>
              <a:t> block is replaced</a:t>
            </a:r>
          </a:p>
          <a:p>
            <a:pPr lvl="1" eaLnBrk="1" hangingPunct="1"/>
            <a:r>
              <a:rPr lang="en-US" dirty="0"/>
              <a:t>Write it back to memory</a:t>
            </a:r>
          </a:p>
          <a:p>
            <a:pPr lvl="1" eaLnBrk="1" hangingPunct="1"/>
            <a:r>
              <a:rPr lang="en-US" dirty="0"/>
              <a:t>Can use a write buffer to allow replacing block to be read first</a:t>
            </a:r>
          </a:p>
          <a:p>
            <a:pPr lvl="2" eaLnBrk="1" hangingPunct="1"/>
            <a:r>
              <a:rPr lang="en-US" dirty="0"/>
              <a:t>without waiting for the block to be written into memory first</a:t>
            </a: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79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Replacement Policy</a:t>
            </a:r>
            <a:endParaRPr lang="en-AU" altLang="zh-CN" dirty="0">
              <a:ea typeface="宋体" charset="-122"/>
            </a:endParaRP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Direct mapped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no choice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Set associative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Prefer non-valid entry, if there is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Otherwise, choose among entries in the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Least-recently used (LRU)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Choose the one unused for the longest time</a:t>
            </a:r>
          </a:p>
          <a:p>
            <a:pPr lvl="3" eaLnBrk="1" hangingPunct="1">
              <a:lnSpc>
                <a:spcPct val="80000"/>
              </a:lnSpc>
            </a:pPr>
            <a:r>
              <a:rPr lang="en-US" dirty="0"/>
              <a:t>Simple for 2-way, manageable for 4-way, too hard beyond that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Random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Gives approximately the same performance as LRU for high associativity</a:t>
            </a: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72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sz="4000"/>
              <a:t>Multilevel Cache Considerations</a:t>
            </a:r>
            <a:endParaRPr lang="en-AU" altLang="zh-CN" sz="4000">
              <a:ea typeface="宋体" charset="-122"/>
            </a:endParaRP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</a:rPr>
              <a:t>Primary cache</a:t>
            </a:r>
          </a:p>
          <a:p>
            <a:pPr lvl="1" eaLnBrk="1" hangingPunct="1"/>
            <a:r>
              <a:rPr lang="en-US"/>
              <a:t>Focus on minimal hit time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L-2 cache</a:t>
            </a:r>
          </a:p>
          <a:p>
            <a:pPr lvl="1" eaLnBrk="1" hangingPunct="1"/>
            <a:r>
              <a:rPr lang="en-US"/>
              <a:t>Focus on low miss rate to avoid main memory access</a:t>
            </a:r>
          </a:p>
          <a:p>
            <a:pPr lvl="1" eaLnBrk="1" hangingPunct="1"/>
            <a:r>
              <a:rPr lang="en-US"/>
              <a:t>Hit time has less overall impact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Results</a:t>
            </a:r>
          </a:p>
          <a:p>
            <a:pPr lvl="1" eaLnBrk="1" hangingPunct="1"/>
            <a:r>
              <a:rPr lang="en-US"/>
              <a:t>L-1 cache usually smaller than a single cache</a:t>
            </a:r>
          </a:p>
          <a:p>
            <a:pPr lvl="1" eaLnBrk="1" hangingPunct="1"/>
            <a:r>
              <a:rPr lang="en-US"/>
              <a:t>L-1 block size smaller than L-2 block size</a:t>
            </a:r>
            <a:endParaRPr lang="en-AU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6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Virtual Memory</a:t>
            </a:r>
            <a:endParaRPr lang="en-AU" altLang="zh-CN">
              <a:ea typeface="宋体" charset="-122"/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6220" y="1052736"/>
            <a:ext cx="8631560" cy="55864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Use main memory as a “cache” for secondary (disk) storage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Managed jointly by CPU hardware and the operating system (OS)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Programs share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Each gets a private virtual address space holding its frequently used code and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Protected from other programs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CPU and OS translate virtual addresses to physical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VM “block” is called a </a:t>
            </a:r>
            <a:r>
              <a:rPr lang="en-US" dirty="0">
                <a:solidFill>
                  <a:srgbClr val="FF0000"/>
                </a:solidFill>
              </a:rPr>
              <a:t>page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VM translation “miss” is called a </a:t>
            </a:r>
            <a:r>
              <a:rPr lang="en-US" dirty="0">
                <a:solidFill>
                  <a:srgbClr val="FF0000"/>
                </a:solidFill>
              </a:rPr>
              <a:t>page fault</a:t>
            </a:r>
            <a:endParaRPr lang="en-AU" altLang="zh-CN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35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Address Translation</a:t>
            </a:r>
            <a:endParaRPr lang="en-AU" altLang="zh-CN">
              <a:ea typeface="宋体" charset="-122"/>
            </a:endParaRP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Fixed-size pages (e.g., 4K)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Main memory can have 1GB while virtual address space is 4 GB</a:t>
            </a:r>
            <a:endParaRPr lang="en-AU" altLang="zh-CN">
              <a:ea typeface="宋体" charset="-122"/>
            </a:endParaRPr>
          </a:p>
        </p:txBody>
      </p:sp>
      <p:pic>
        <p:nvPicPr>
          <p:cNvPr id="55301" name="Picture 8" descr="f05-20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93900"/>
            <a:ext cx="4318000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9" descr="f05-19-P37449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74" y="2276872"/>
            <a:ext cx="4010994" cy="273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73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Translation Using a Page Table</a:t>
            </a:r>
            <a:endParaRPr lang="en-AU" altLang="zh-CN" sz="4000" dirty="0">
              <a:ea typeface="宋体" charset="-122"/>
            </a:endParaRPr>
          </a:p>
        </p:txBody>
      </p:sp>
      <p:pic>
        <p:nvPicPr>
          <p:cNvPr id="58372" name="Picture 4" descr="f05-2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812" y="1130440"/>
            <a:ext cx="6474376" cy="558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27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 Technology</a:t>
            </a:r>
            <a:endParaRPr lang="en-AU" altLang="zh-CN">
              <a:ea typeface="宋体" charset="-122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solidFill>
                  <a:srgbClr val="FF0000"/>
                </a:solidFill>
              </a:rPr>
              <a:t>Static RAM (SRAM)</a:t>
            </a:r>
          </a:p>
          <a:p>
            <a:pPr lvl="1" eaLnBrk="1" hangingPunct="1"/>
            <a:r>
              <a:rPr lang="en-US" sz="2400"/>
              <a:t>0.5ns – 2.5ns, $2000 – $5000 per GB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Dynamic RAM (DRAM)</a:t>
            </a:r>
          </a:p>
          <a:p>
            <a:pPr lvl="1" eaLnBrk="1" hangingPunct="1"/>
            <a:r>
              <a:rPr lang="en-US" sz="2400"/>
              <a:t>50ns – 70ns, $20 – $75 per GB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Magnetic disk</a:t>
            </a:r>
          </a:p>
          <a:p>
            <a:pPr lvl="1" eaLnBrk="1" hangingPunct="1"/>
            <a:r>
              <a:rPr lang="en-US" sz="2400"/>
              <a:t>5ms – 20ms, $0.20 – $2 per GB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Flash Memory</a:t>
            </a:r>
          </a:p>
          <a:p>
            <a:pPr lvl="1" eaLnBrk="1" hangingPunct="1"/>
            <a:r>
              <a:rPr lang="en-US" sz="2400"/>
              <a:t>0.1 – 2 ms, $5 – 50 per GB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Ideal memory</a:t>
            </a:r>
          </a:p>
          <a:p>
            <a:pPr lvl="1" eaLnBrk="1" hangingPunct="1"/>
            <a:r>
              <a:rPr lang="en-US" sz="2400"/>
              <a:t>Access time of SRAM</a:t>
            </a:r>
          </a:p>
          <a:p>
            <a:pPr lvl="1" eaLnBrk="1" hangingPunct="1"/>
            <a:r>
              <a:rPr lang="en-US" sz="2400"/>
              <a:t>Capacity and cost/GB of disk</a:t>
            </a:r>
          </a:p>
        </p:txBody>
      </p:sp>
    </p:spTree>
    <p:extLst>
      <p:ext uri="{BB962C8B-B14F-4D97-AF65-F5344CB8AC3E}">
        <p14:creationId xmlns:p14="http://schemas.microsoft.com/office/powerpoint/2010/main" val="31167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Mapping Pages to Storage</a:t>
            </a:r>
            <a:endParaRPr lang="en-AU" altLang="zh-CN">
              <a:ea typeface="宋体" charset="-122"/>
            </a:endParaRPr>
          </a:p>
        </p:txBody>
      </p:sp>
      <p:pic>
        <p:nvPicPr>
          <p:cNvPr id="59396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22" y="1240536"/>
            <a:ext cx="6933955" cy="5316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810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Fast Translation Using a TLB</a:t>
            </a:r>
            <a:endParaRPr lang="en-AU" altLang="zh-CN">
              <a:ea typeface="宋体" charset="-122"/>
            </a:endParaRPr>
          </a:p>
        </p:txBody>
      </p:sp>
      <p:sp>
        <p:nvSpPr>
          <p:cNvPr id="624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537" y="1000124"/>
            <a:ext cx="8559552" cy="5597227"/>
          </a:xfrm>
        </p:spPr>
        <p:txBody>
          <a:bodyPr/>
          <a:lstStyle/>
          <a:p>
            <a:pPr eaLnBrk="1" hangingPunct="1"/>
            <a:r>
              <a:rPr lang="en-US" sz="2800" dirty="0"/>
              <a:t>Address translation would appear to require extra memory references</a:t>
            </a:r>
          </a:p>
          <a:p>
            <a:pPr lvl="1" eaLnBrk="1" hangingPunct="1"/>
            <a:r>
              <a:rPr lang="en-US" sz="2400" dirty="0"/>
              <a:t>One to access the PTE</a:t>
            </a:r>
          </a:p>
          <a:p>
            <a:pPr lvl="1" eaLnBrk="1" hangingPunct="1"/>
            <a:r>
              <a:rPr lang="en-US" sz="2400" dirty="0"/>
              <a:t>Then the actual memory access</a:t>
            </a:r>
          </a:p>
          <a:p>
            <a:pPr eaLnBrk="1" hangingPunct="1"/>
            <a:r>
              <a:rPr lang="en-US" sz="2800" dirty="0"/>
              <a:t>But access to page tables has good locality</a:t>
            </a:r>
          </a:p>
          <a:p>
            <a:pPr lvl="1" eaLnBrk="1" hangingPunct="1"/>
            <a:r>
              <a:rPr lang="en-US" sz="2400" dirty="0"/>
              <a:t>So use a fast cache of PTEs within the CPU</a:t>
            </a:r>
          </a:p>
          <a:p>
            <a:pPr lvl="1" eaLnBrk="1" hangingPunct="1"/>
            <a:r>
              <a:rPr lang="en-US" sz="2400" dirty="0"/>
              <a:t>Called a </a:t>
            </a:r>
            <a:r>
              <a:rPr lang="en-US" sz="2400" dirty="0">
                <a:solidFill>
                  <a:srgbClr val="FF0000"/>
                </a:solidFill>
              </a:rPr>
              <a:t>Translation Look-aside Buffer (TLB)</a:t>
            </a:r>
          </a:p>
          <a:p>
            <a:pPr lvl="1" eaLnBrk="1" hangingPunct="1"/>
            <a:r>
              <a:rPr lang="en-US" sz="2400" dirty="0"/>
              <a:t>Typical: 16–512 PTEs, 0.5–1 cycle for hit, 10–100 cycles for miss, 0.01%–1% miss rate</a:t>
            </a:r>
          </a:p>
          <a:p>
            <a:pPr lvl="1" eaLnBrk="1" hangingPunct="1"/>
            <a:r>
              <a:rPr lang="en-US" sz="2400" dirty="0"/>
              <a:t>Small TLBs are typically fully associative, large TLBs have small associativity (due to cost issues)</a:t>
            </a:r>
          </a:p>
          <a:p>
            <a:pPr lvl="1" eaLnBrk="1" hangingPunct="1"/>
            <a:r>
              <a:rPr lang="en-US" sz="2400" dirty="0"/>
              <a:t>Misses could be handled by hardware or software</a:t>
            </a:r>
          </a:p>
          <a:p>
            <a:pPr lvl="2" eaLnBrk="1" hangingPunct="1"/>
            <a:r>
              <a:rPr lang="en-US" sz="2000" dirty="0"/>
              <a:t>Write back scheme for writing reference, dirty bits to PTE</a:t>
            </a:r>
          </a:p>
        </p:txBody>
      </p:sp>
    </p:spTree>
    <p:extLst>
      <p:ext uri="{BB962C8B-B14F-4D97-AF65-F5344CB8AC3E}">
        <p14:creationId xmlns:p14="http://schemas.microsoft.com/office/powerpoint/2010/main" val="125962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9" name="Picture 5" descr="f05-2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6815138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Fast Translation Using a TLB</a:t>
            </a:r>
            <a:endParaRPr lang="en-AU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33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TLB Misses</a:t>
            </a:r>
            <a:endParaRPr lang="en-AU" altLang="zh-CN">
              <a:ea typeface="宋体" charset="-122"/>
            </a:endParaRPr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3" y="1125538"/>
            <a:ext cx="8964488" cy="10770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If page is 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Load the PTE from memory and retry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10’s of cycles</a:t>
            </a:r>
          </a:p>
        </p:txBody>
      </p:sp>
      <p:pic>
        <p:nvPicPr>
          <p:cNvPr id="4" name="Picture 5" descr="f05-23-P374493">
            <a:extLst>
              <a:ext uri="{FF2B5EF4-FFF2-40B4-BE49-F238E27FC236}">
                <a16:creationId xmlns:a16="http://schemas.microsoft.com/office/drawing/2014/main" id="{F4288E88-BA73-4852-8961-32A0CD04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32" y="2420048"/>
            <a:ext cx="5764084" cy="406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283F6F9E-3810-4EB7-8112-C68B1F22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828" y="1985856"/>
            <a:ext cx="259228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16000" lvl="1" indent="-216000" eaLnBrk="1" hangingPunct="1">
              <a:lnSpc>
                <a:spcPct val="90000"/>
              </a:lnSpc>
            </a:pPr>
            <a:r>
              <a:rPr lang="en-US" sz="2000" kern="0" dirty="0"/>
              <a:t>Could be handled in hardware</a:t>
            </a:r>
          </a:p>
          <a:p>
            <a:pPr marL="360000" lvl="2" indent="-216000" eaLnBrk="1" hangingPunct="1">
              <a:lnSpc>
                <a:spcPct val="90000"/>
              </a:lnSpc>
            </a:pPr>
            <a:r>
              <a:rPr lang="en-US" sz="2000" kern="0" dirty="0"/>
              <a:t>Can get complex for more complex page table structures</a:t>
            </a:r>
          </a:p>
          <a:p>
            <a:pPr marL="216000" lvl="1" indent="-216000" eaLnBrk="1" hangingPunct="1">
              <a:lnSpc>
                <a:spcPct val="90000"/>
              </a:lnSpc>
            </a:pPr>
            <a:r>
              <a:rPr lang="en-US" sz="2000" kern="0" dirty="0"/>
              <a:t>Or in software</a:t>
            </a:r>
          </a:p>
          <a:p>
            <a:pPr marL="360000" lvl="2" indent="-216000" eaLnBrk="1" hangingPunct="1">
              <a:lnSpc>
                <a:spcPct val="90000"/>
              </a:lnSpc>
            </a:pPr>
            <a:r>
              <a:rPr lang="en-US" sz="2000" kern="0" dirty="0"/>
              <a:t>Raise a special exception, with optimized handler</a:t>
            </a:r>
          </a:p>
        </p:txBody>
      </p:sp>
    </p:spTree>
    <p:extLst>
      <p:ext uri="{BB962C8B-B14F-4D97-AF65-F5344CB8AC3E}">
        <p14:creationId xmlns:p14="http://schemas.microsoft.com/office/powerpoint/2010/main" val="192888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TLB Misses</a:t>
            </a:r>
            <a:endParaRPr lang="en-AU" altLang="zh-CN">
              <a:ea typeface="宋体" charset="-122"/>
            </a:endParaRPr>
          </a:p>
        </p:txBody>
      </p:sp>
      <p:sp>
        <p:nvSpPr>
          <p:cNvPr id="645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3" y="1125538"/>
            <a:ext cx="8964488" cy="15833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page is not in memory (page fault)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OS handles fetching the page and updating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Then restart the faulting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1,000,000’s of cycles</a:t>
            </a:r>
          </a:p>
        </p:txBody>
      </p:sp>
      <p:pic>
        <p:nvPicPr>
          <p:cNvPr id="4" name="Picture 5" descr="f05-23-P374493">
            <a:extLst>
              <a:ext uri="{FF2B5EF4-FFF2-40B4-BE49-F238E27FC236}">
                <a16:creationId xmlns:a16="http://schemas.microsoft.com/office/drawing/2014/main" id="{F4288E88-BA73-4852-8961-32A0CD04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97" y="2914584"/>
            <a:ext cx="5288296" cy="372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703FCD-A329-4322-BF52-B9EE1E1D2D44}"/>
              </a:ext>
            </a:extLst>
          </p:cNvPr>
          <p:cNvSpPr txBox="1"/>
          <p:nvPr/>
        </p:nvSpPr>
        <p:spPr>
          <a:xfrm>
            <a:off x="6631287" y="3429000"/>
            <a:ext cx="2304256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TLB misses more frequent than page faults</a:t>
            </a:r>
            <a:endParaRPr lang="en-AU" altLang="zh-CN" sz="2400" dirty="0">
              <a:solidFill>
                <a:srgbClr val="FF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168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zh-CN">
                <a:ea typeface="宋体" charset="-122"/>
              </a:rPr>
              <a:t>Page Fault Handler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zh-CN" dirty="0">
                <a:ea typeface="宋体" charset="-122"/>
              </a:rPr>
              <a:t>Use faulting virtual address to find PTE</a:t>
            </a:r>
          </a:p>
          <a:p>
            <a:pPr eaLnBrk="1" hangingPunct="1"/>
            <a:r>
              <a:rPr lang="en-AU" altLang="zh-CN" dirty="0">
                <a:ea typeface="宋体" charset="-122"/>
              </a:rPr>
              <a:t>Locate page on disk</a:t>
            </a:r>
          </a:p>
          <a:p>
            <a:pPr eaLnBrk="1" hangingPunct="1"/>
            <a:r>
              <a:rPr lang="en-AU" altLang="zh-CN" dirty="0">
                <a:ea typeface="宋体" charset="-122"/>
              </a:rPr>
              <a:t>Choose page to replace</a:t>
            </a:r>
          </a:p>
          <a:p>
            <a:pPr lvl="1" eaLnBrk="1" hangingPunct="1"/>
            <a:r>
              <a:rPr lang="en-AU" altLang="zh-CN" dirty="0">
                <a:ea typeface="宋体" charset="-122"/>
              </a:rPr>
              <a:t>If dirty, write to disk first</a:t>
            </a:r>
          </a:p>
          <a:p>
            <a:pPr eaLnBrk="1" hangingPunct="1"/>
            <a:r>
              <a:rPr lang="en-AU" altLang="zh-CN" dirty="0">
                <a:ea typeface="宋体" charset="-122"/>
              </a:rPr>
              <a:t>Read page into memory and update page table</a:t>
            </a:r>
          </a:p>
          <a:p>
            <a:pPr eaLnBrk="1" hangingPunct="1"/>
            <a:r>
              <a:rPr lang="en-AU" altLang="zh-CN" dirty="0">
                <a:ea typeface="宋体" charset="-122"/>
              </a:rPr>
              <a:t>Make process runnable again</a:t>
            </a:r>
          </a:p>
          <a:p>
            <a:pPr lvl="1" eaLnBrk="1" hangingPunct="1"/>
            <a:r>
              <a:rPr lang="en-AU" altLang="zh-CN" dirty="0">
                <a:ea typeface="宋体" charset="-122"/>
              </a:rPr>
              <a:t>Restart from faulting instruction</a:t>
            </a:r>
          </a:p>
        </p:txBody>
      </p:sp>
    </p:spTree>
    <p:extLst>
      <p:ext uri="{BB962C8B-B14F-4D97-AF65-F5344CB8AC3E}">
        <p14:creationId xmlns:p14="http://schemas.microsoft.com/office/powerpoint/2010/main" val="3325483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Replacement and Writes</a:t>
            </a:r>
            <a:endParaRPr lang="en-AU" altLang="zh-CN">
              <a:ea typeface="宋体" charset="-122"/>
            </a:endParaRPr>
          </a:p>
        </p:txBody>
      </p:sp>
      <p:sp>
        <p:nvSpPr>
          <p:cNvPr id="614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To reduce page fault rate, prefer </a:t>
            </a:r>
            <a:r>
              <a:rPr lang="en-US" dirty="0">
                <a:solidFill>
                  <a:srgbClr val="FF0000"/>
                </a:solidFill>
              </a:rPr>
              <a:t>least-recently used (LRU) </a:t>
            </a:r>
            <a:r>
              <a:rPr lang="en-US" dirty="0"/>
              <a:t>replacement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Reference bit (aka use bit) in PTE set to 1 on access to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Periodically cleared to 0 by OS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A page with reference bit = 0 has not been used recently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Disk writes take millions of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Block at once, not individual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Write through </a:t>
            </a:r>
            <a:r>
              <a:rPr lang="en-US" dirty="0"/>
              <a:t>is impractical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Use 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Dirty bit in PTE set when page is written</a:t>
            </a: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83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2">
            <a:extLst>
              <a:ext uri="{FF2B5EF4-FFF2-40B4-BE49-F238E27FC236}">
                <a16:creationId xmlns:a16="http://schemas.microsoft.com/office/drawing/2014/main" id="{3DB65722-3D58-4AD9-8B99-BCD77355D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and Cache Interaction</a:t>
            </a:r>
            <a:endParaRPr lang="en-AU" altLang="en-US"/>
          </a:p>
        </p:txBody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6E31D6D4-6CDD-4FA7-92DE-014C89704C0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512473" y="1134899"/>
            <a:ext cx="3590925" cy="51117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If cache tag uses physical address</a:t>
            </a:r>
          </a:p>
          <a:p>
            <a:pPr lvl="1" eaLnBrk="1" hangingPunct="1"/>
            <a:r>
              <a:rPr lang="en-US" altLang="en-US" sz="2000" dirty="0"/>
              <a:t>Need to translate before cache lookup</a:t>
            </a:r>
          </a:p>
          <a:p>
            <a:pPr eaLnBrk="1" hangingPunct="1"/>
            <a:r>
              <a:rPr lang="en-US" altLang="en-US" sz="2400" dirty="0"/>
              <a:t>Alternative: use virtual address tag</a:t>
            </a:r>
          </a:p>
          <a:p>
            <a:pPr lvl="1" eaLnBrk="1" hangingPunct="1"/>
            <a:r>
              <a:rPr lang="en-US" altLang="en-US" sz="2000" dirty="0"/>
              <a:t>Complications due to aliasing</a:t>
            </a:r>
          </a:p>
          <a:p>
            <a:pPr lvl="2" eaLnBrk="1" hangingPunct="1"/>
            <a:r>
              <a:rPr lang="en-US" altLang="en-US" sz="1800" dirty="0"/>
              <a:t>Different virtual addresses for shared physical address</a:t>
            </a:r>
            <a:endParaRPr lang="en-AU" altLang="en-US" sz="1800" dirty="0"/>
          </a:p>
        </p:txBody>
      </p:sp>
      <p:pic>
        <p:nvPicPr>
          <p:cNvPr id="156677" name="Picture 5" descr="f05-24-P374493">
            <a:extLst>
              <a:ext uri="{FF2B5EF4-FFF2-40B4-BE49-F238E27FC236}">
                <a16:creationId xmlns:a16="http://schemas.microsoft.com/office/drawing/2014/main" id="{6210D8A6-FF95-480D-9586-C3305C75B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7" y="1108956"/>
            <a:ext cx="5444606" cy="558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114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Memory Hierarchy</a:t>
            </a:r>
            <a:endParaRPr lang="en-AU" altLang="zh-CN">
              <a:ea typeface="宋体" charset="-122"/>
            </a:endParaRP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8270875" cy="4392613"/>
          </a:xfrm>
        </p:spPr>
        <p:txBody>
          <a:bodyPr/>
          <a:lstStyle/>
          <a:p>
            <a:pPr eaLnBrk="1" hangingPunct="1"/>
            <a:r>
              <a:rPr lang="en-US" dirty="0"/>
              <a:t>Common principles apply at all levels of the memory hierarchy</a:t>
            </a:r>
          </a:p>
          <a:p>
            <a:pPr lvl="1" eaLnBrk="1" hangingPunct="1"/>
            <a:r>
              <a:rPr lang="en-US" dirty="0"/>
              <a:t>Based on notions of caching</a:t>
            </a:r>
          </a:p>
          <a:p>
            <a:pPr eaLnBrk="1" hangingPunct="1"/>
            <a:r>
              <a:rPr lang="en-US" dirty="0"/>
              <a:t>At each level in the hierarchy</a:t>
            </a:r>
          </a:p>
          <a:p>
            <a:pPr lvl="1" eaLnBrk="1" hangingPunct="1"/>
            <a:r>
              <a:rPr lang="en-US" dirty="0"/>
              <a:t>Block placement</a:t>
            </a:r>
          </a:p>
          <a:p>
            <a:pPr lvl="1" eaLnBrk="1" hangingPunct="1"/>
            <a:r>
              <a:rPr lang="en-US" dirty="0"/>
              <a:t>Finding a block</a:t>
            </a:r>
          </a:p>
          <a:p>
            <a:pPr lvl="1" eaLnBrk="1" hangingPunct="1"/>
            <a:r>
              <a:rPr lang="en-US" dirty="0"/>
              <a:t>Replacement on a miss</a:t>
            </a:r>
          </a:p>
          <a:p>
            <a:pPr lvl="1" eaLnBrk="1" hangingPunct="1"/>
            <a:r>
              <a:rPr lang="en-US" dirty="0"/>
              <a:t>Write policy</a:t>
            </a:r>
            <a:endParaRPr lang="en-AU" altLang="zh-CN" dirty="0">
              <a:ea typeface="宋体" charset="-122"/>
            </a:endParaRPr>
          </a:p>
        </p:txBody>
      </p:sp>
      <p:sp>
        <p:nvSpPr>
          <p:cNvPr id="76806" name="Text Box 7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>
                <a:solidFill>
                  <a:schemeClr val="folHlink"/>
                </a:solidFill>
                <a:latin typeface="Arial Black" pitchFamily="34" charset="0"/>
              </a:rPr>
              <a:t>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21416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Q1. Block Placement?</a:t>
            </a:r>
            <a:endParaRPr lang="en-AU" altLang="zh-CN">
              <a:ea typeface="宋体" charset="-122"/>
            </a:endParaRPr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1624" y="1125538"/>
            <a:ext cx="8455025" cy="5111750"/>
          </a:xfrm>
        </p:spPr>
        <p:txBody>
          <a:bodyPr/>
          <a:lstStyle/>
          <a:p>
            <a:pPr eaLnBrk="1" hangingPunct="1"/>
            <a:r>
              <a:rPr lang="en-US" dirty="0"/>
              <a:t>Determined by associativity</a:t>
            </a:r>
          </a:p>
          <a:p>
            <a:pPr marL="432000" lvl="1" eaLnBrk="1" hangingPunct="1"/>
            <a:r>
              <a:rPr lang="en-US" sz="2400" dirty="0"/>
              <a:t>Direct mapped </a:t>
            </a:r>
            <a:br>
              <a:rPr lang="en-US" sz="2400" dirty="0"/>
            </a:br>
            <a:r>
              <a:rPr lang="en-US" sz="2400" dirty="0"/>
              <a:t>(1-way associative)</a:t>
            </a:r>
          </a:p>
          <a:p>
            <a:pPr marL="720000" lvl="2" eaLnBrk="1" hangingPunct="1"/>
            <a:r>
              <a:rPr lang="en-US" sz="2000" dirty="0"/>
              <a:t>One choice for placement</a:t>
            </a:r>
          </a:p>
          <a:p>
            <a:pPr marL="432000" lvl="1" eaLnBrk="1" hangingPunct="1"/>
            <a:r>
              <a:rPr lang="en-US" sz="2400" dirty="0"/>
              <a:t>n-way set associative</a:t>
            </a:r>
          </a:p>
          <a:p>
            <a:pPr marL="720000" lvl="2" eaLnBrk="1" hangingPunct="1"/>
            <a:r>
              <a:rPr lang="en-US" sz="2000" dirty="0"/>
              <a:t>n choices within a set</a:t>
            </a:r>
          </a:p>
          <a:p>
            <a:pPr marL="432000" lvl="1" eaLnBrk="1" hangingPunct="1"/>
            <a:r>
              <a:rPr lang="en-US" sz="2400" dirty="0"/>
              <a:t>Fully associative</a:t>
            </a:r>
          </a:p>
          <a:p>
            <a:pPr marL="720000" lvl="2" eaLnBrk="1" hangingPunct="1"/>
            <a:r>
              <a:rPr lang="en-US" sz="2000" dirty="0"/>
              <a:t>Any location</a:t>
            </a:r>
          </a:p>
          <a:p>
            <a:pPr marL="720000" lvl="2" eaLnBrk="1" hangingPunct="1"/>
            <a:endParaRPr lang="en-US" sz="2000" dirty="0"/>
          </a:p>
          <a:p>
            <a:pPr marL="720000" lvl="2" eaLnBrk="1" hangingPunct="1"/>
            <a:endParaRPr lang="en-US" sz="800" dirty="0"/>
          </a:p>
          <a:p>
            <a:pPr eaLnBrk="1" hangingPunct="1"/>
            <a:r>
              <a:rPr lang="en-US" dirty="0"/>
              <a:t>Higher associativity reduces miss rate</a:t>
            </a:r>
          </a:p>
          <a:p>
            <a:pPr lvl="1" eaLnBrk="1" hangingPunct="1"/>
            <a:r>
              <a:rPr lang="en-US" dirty="0"/>
              <a:t>Increases complexity, cost, and access time</a:t>
            </a:r>
            <a:endParaRPr lang="en-AU" altLang="zh-CN" dirty="0">
              <a:ea typeface="宋体" charset="-122"/>
            </a:endParaRPr>
          </a:p>
        </p:txBody>
      </p:sp>
      <p:pic>
        <p:nvPicPr>
          <p:cNvPr id="5" name="Picture 4" descr="f05-30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628800"/>
            <a:ext cx="4995828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58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Principle of Locality</a:t>
            </a:r>
            <a:endParaRPr lang="en-AU" altLang="zh-CN">
              <a:ea typeface="宋体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Programs access a small proportion of their address space at any time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Temporal locality</a:t>
            </a:r>
          </a:p>
          <a:p>
            <a:pPr lvl="1" eaLnBrk="1" hangingPunct="1"/>
            <a:r>
              <a:rPr lang="en-US"/>
              <a:t>Items accessed recently are likely to be accessed again soon</a:t>
            </a:r>
          </a:p>
          <a:p>
            <a:pPr lvl="1" eaLnBrk="1" hangingPunct="1"/>
            <a:r>
              <a:rPr lang="en-US"/>
              <a:t>e.g., instructions in a loop, induction variables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Spatial locality</a:t>
            </a:r>
          </a:p>
          <a:p>
            <a:pPr lvl="1" eaLnBrk="1" hangingPunct="1"/>
            <a:r>
              <a:rPr lang="en-US"/>
              <a:t>Items near those accessed recently are likely to be accessed soon</a:t>
            </a:r>
          </a:p>
          <a:p>
            <a:pPr lvl="1" eaLnBrk="1" hangingPunct="1"/>
            <a:r>
              <a:rPr lang="en-US"/>
              <a:t>e.g., sequential instruction access, array data</a:t>
            </a:r>
            <a:endParaRPr lang="en-AU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57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Q2. Finding a Block?</a:t>
            </a:r>
            <a:endParaRPr lang="en-AU" altLang="zh-CN">
              <a:ea typeface="宋体" charset="-122"/>
            </a:endParaRPr>
          </a:p>
        </p:txBody>
      </p:sp>
      <p:sp>
        <p:nvSpPr>
          <p:cNvPr id="79876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4213" y="3571875"/>
            <a:ext cx="8270875" cy="2665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Hardware caches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Reduce comparisons to reduce cost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Usually </a:t>
            </a:r>
            <a:r>
              <a:rPr lang="en-US" sz="2000" dirty="0">
                <a:solidFill>
                  <a:srgbClr val="FF0000"/>
                </a:solidFill>
              </a:rPr>
              <a:t>set associative </a:t>
            </a:r>
            <a:r>
              <a:rPr lang="en-US" sz="2000" dirty="0"/>
              <a:t>or (less commonly) </a:t>
            </a:r>
            <a:r>
              <a:rPr lang="en-US" sz="2000" dirty="0">
                <a:solidFill>
                  <a:srgbClr val="FF0000"/>
                </a:solidFill>
              </a:rPr>
              <a:t>direct mapped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Virtual memory systems (with page tables)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Almost always </a:t>
            </a:r>
            <a:r>
              <a:rPr lang="en-US" sz="2000" dirty="0">
                <a:solidFill>
                  <a:srgbClr val="FF0000"/>
                </a:solidFill>
              </a:rPr>
              <a:t>fully associative</a:t>
            </a:r>
            <a:r>
              <a:rPr lang="en-US" sz="2000" dirty="0"/>
              <a:t>, as misses are very expensive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Software can use sophisticated replacement schemes to further reduce miss rate</a:t>
            </a:r>
            <a:endParaRPr lang="en-AU" altLang="zh-CN" sz="2000" dirty="0">
              <a:ea typeface="宋体" charset="-122"/>
            </a:endParaRPr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/>
        </p:nvGraphicFramePr>
        <p:xfrm>
          <a:off x="684213" y="1360388"/>
          <a:ext cx="7848228" cy="1891515"/>
        </p:xfrm>
        <a:graphic>
          <a:graphicData uri="http://schemas.openxmlformats.org/drawingml/2006/table">
            <a:tbl>
              <a:tblPr/>
              <a:tblGrid>
                <a:gridCol w="261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8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2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Associativity</a:t>
                      </a:r>
                      <a:endParaRPr kumimoji="0" lang="en-AU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 method</a:t>
                      </a:r>
                      <a:endParaRPr kumimoji="0" lang="en-AU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Tag comparisons</a:t>
                      </a:r>
                      <a:endParaRPr kumimoji="0" lang="en-AU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Direct mapped</a:t>
                      </a:r>
                      <a:endParaRPr kumimoji="0" lang="en-AU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</a:t>
                      </a:r>
                      <a:endParaRPr kumimoji="0" lang="en-AU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AU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n-way set associative</a:t>
                      </a:r>
                      <a:endParaRPr kumimoji="0" lang="en-AU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index, then search entries within the set</a:t>
                      </a:r>
                      <a:endParaRPr kumimoji="0" lang="en-AU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associative</a:t>
                      </a:r>
                      <a:endParaRPr kumimoji="0" lang="en-AU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45" marB="456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Search all entries</a:t>
                      </a:r>
                      <a:endParaRPr kumimoji="0" lang="en-AU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#entries</a:t>
                      </a:r>
                      <a:endParaRPr kumimoji="0" lang="en-AU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Q3.	 Replacement on Miss?</a:t>
            </a:r>
            <a:endParaRPr lang="en-AU" altLang="zh-CN">
              <a:ea typeface="宋体" charset="-122"/>
            </a:endParaRPr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Choice of entry to replace on a miss</a:t>
            </a:r>
          </a:p>
          <a:p>
            <a:pPr lvl="1" eaLnBrk="1" hangingPunct="1"/>
            <a:r>
              <a:rPr lang="en-US" dirty="0"/>
              <a:t>Least recently used (LRU)</a:t>
            </a:r>
          </a:p>
          <a:p>
            <a:pPr lvl="2" eaLnBrk="1" hangingPunct="1"/>
            <a:r>
              <a:rPr lang="en-US" dirty="0"/>
              <a:t>Complex and costly hardware for high associativity</a:t>
            </a:r>
          </a:p>
          <a:p>
            <a:pPr lvl="1" eaLnBrk="1" hangingPunct="1"/>
            <a:r>
              <a:rPr lang="en-US" dirty="0"/>
              <a:t>Random</a:t>
            </a:r>
          </a:p>
          <a:p>
            <a:pPr lvl="2" eaLnBrk="1" hangingPunct="1"/>
            <a:r>
              <a:rPr lang="en-US" dirty="0"/>
              <a:t>Close to LRU, easier to implement</a:t>
            </a:r>
          </a:p>
          <a:p>
            <a:pPr eaLnBrk="1" hangingPunct="1"/>
            <a:r>
              <a:rPr lang="en-US" dirty="0"/>
              <a:t>Virtual memory</a:t>
            </a:r>
          </a:p>
          <a:p>
            <a:pPr lvl="1" eaLnBrk="1" hangingPunct="1"/>
            <a:r>
              <a:rPr lang="en-US" dirty="0"/>
              <a:t>LRU approximation with hardware support</a:t>
            </a: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46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Q4. Write Policy?</a:t>
            </a:r>
            <a:endParaRPr lang="en-AU" altLang="zh-CN">
              <a:ea typeface="宋体" charset="-122"/>
            </a:endParaRPr>
          </a:p>
        </p:txBody>
      </p:sp>
      <p:sp>
        <p:nvSpPr>
          <p:cNvPr id="819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Write-through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Update both upper and lower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Simplifies replacement, but may require write buffer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Write-back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Update upper level only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Update lower level when block is replaced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Need to keep more state</a:t>
            </a:r>
          </a:p>
          <a:p>
            <a:pPr lvl="4"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Virtual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Only write-back is feasible, given disk write latency </a:t>
            </a:r>
            <a:endParaRPr lang="en-AU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91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Cache Misses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125538"/>
            <a:ext cx="8692454" cy="511175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Compulsory</a:t>
            </a:r>
            <a:r>
              <a:rPr lang="en-US" sz="2400" dirty="0"/>
              <a:t> (cold start or process migration, first reference):</a:t>
            </a:r>
          </a:p>
          <a:p>
            <a:pPr marL="540000" lvl="1"/>
            <a:r>
              <a:rPr lang="en-US" sz="2200" dirty="0"/>
              <a:t>First access to a block, “cold” fact of life, not a whole lot you can do about it.  If you are going to run “millions” of instruction, compulsory misses are insignificant</a:t>
            </a:r>
          </a:p>
          <a:p>
            <a:pPr marL="540000" lvl="1"/>
            <a:r>
              <a:rPr lang="en-US" sz="2200" dirty="0">
                <a:solidFill>
                  <a:schemeClr val="tx2"/>
                </a:solidFill>
              </a:rPr>
              <a:t>Solution: </a:t>
            </a:r>
            <a:r>
              <a:rPr lang="en-US" sz="2200" dirty="0"/>
              <a:t>increase block size (increases miss penalty; very large blocks could increase miss rate)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Capacity</a:t>
            </a:r>
            <a:r>
              <a:rPr lang="en-US" sz="2800" dirty="0"/>
              <a:t>:</a:t>
            </a:r>
          </a:p>
          <a:p>
            <a:pPr marL="540000" lvl="1"/>
            <a:r>
              <a:rPr lang="en-US" sz="2200" dirty="0"/>
              <a:t>Cache cannot contain all blocks accessed by the program</a:t>
            </a:r>
          </a:p>
          <a:p>
            <a:pPr marL="540000" lvl="1"/>
            <a:r>
              <a:rPr lang="en-US" sz="2200" dirty="0">
                <a:solidFill>
                  <a:schemeClr val="tx2"/>
                </a:solidFill>
              </a:rPr>
              <a:t>Solution: </a:t>
            </a:r>
            <a:r>
              <a:rPr lang="en-US" sz="2200" dirty="0"/>
              <a:t>increase cache size (may increase access time)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Conflict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(collision):</a:t>
            </a:r>
          </a:p>
          <a:p>
            <a:pPr marL="540000" lvl="1"/>
            <a:r>
              <a:rPr lang="en-US" sz="2200" dirty="0"/>
              <a:t>Multiple memory locations mapped to the same cache location</a:t>
            </a:r>
          </a:p>
          <a:p>
            <a:pPr marL="540000" lvl="1"/>
            <a:r>
              <a:rPr lang="en-US" sz="2200" dirty="0">
                <a:solidFill>
                  <a:schemeClr val="tx2"/>
                </a:solidFill>
              </a:rPr>
              <a:t>Solution 1</a:t>
            </a:r>
            <a:r>
              <a:rPr lang="en-US" sz="2200" dirty="0"/>
              <a:t>: increase cache size (may increase access time)</a:t>
            </a:r>
          </a:p>
          <a:p>
            <a:pPr marL="540000" lvl="1"/>
            <a:r>
              <a:rPr lang="en-US" sz="2200" dirty="0">
                <a:solidFill>
                  <a:schemeClr val="tx2"/>
                </a:solidFill>
              </a:rPr>
              <a:t>Solution 2</a:t>
            </a:r>
            <a:r>
              <a:rPr lang="en-US" sz="2200" dirty="0"/>
              <a:t>: increase associativity (may increase access time)</a:t>
            </a:r>
          </a:p>
        </p:txBody>
      </p:sp>
    </p:spTree>
    <p:extLst>
      <p:ext uri="{BB962C8B-B14F-4D97-AF65-F5344CB8AC3E}">
        <p14:creationId xmlns:p14="http://schemas.microsoft.com/office/powerpoint/2010/main" val="41553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Sources of Cache Misses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908165" y="5291984"/>
            <a:ext cx="7302385" cy="1165224"/>
          </a:xfrm>
        </p:spPr>
        <p:txBody>
          <a:bodyPr/>
          <a:lstStyle/>
          <a:p>
            <a:r>
              <a:rPr lang="en-US" sz="2000" dirty="0"/>
              <a:t>Compulsory misses 0.006% (not shown in graph)</a:t>
            </a:r>
          </a:p>
          <a:p>
            <a:r>
              <a:rPr lang="en-US" sz="2000" dirty="0"/>
              <a:t>Capacity misses depend on cache size</a:t>
            </a:r>
          </a:p>
          <a:p>
            <a:r>
              <a:rPr lang="en-US" sz="2000" dirty="0"/>
              <a:t>Conflict misses shown change with associativity </a:t>
            </a:r>
          </a:p>
        </p:txBody>
      </p:sp>
      <p:pic>
        <p:nvPicPr>
          <p:cNvPr id="83973" name="Picture 4" descr="f05-31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37778"/>
            <a:ext cx="6122646" cy="413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Box 5"/>
          <p:cNvSpPr txBox="1">
            <a:spLocks noChangeArrowheads="1"/>
          </p:cNvSpPr>
          <p:nvPr/>
        </p:nvSpPr>
        <p:spPr bwMode="auto">
          <a:xfrm>
            <a:off x="6365806" y="1285177"/>
            <a:ext cx="1423987" cy="646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SPEC2000</a:t>
            </a:r>
          </a:p>
          <a:p>
            <a:pPr algn="ctr"/>
            <a:r>
              <a:rPr lang="en-US" dirty="0"/>
              <a:t> INT and FP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334963"/>
            <a:ext cx="8459787" cy="646112"/>
          </a:xfrm>
        </p:spPr>
        <p:txBody>
          <a:bodyPr/>
          <a:lstStyle/>
          <a:p>
            <a:pPr eaLnBrk="1" hangingPunct="1"/>
            <a:r>
              <a:rPr lang="en-US" sz="3600"/>
              <a:t>Cache Design Trade-offs: Summary</a:t>
            </a:r>
            <a:endParaRPr lang="en-AU" altLang="zh-CN" sz="3600">
              <a:ea typeface="宋体" charset="-122"/>
            </a:endParaRPr>
          </a:p>
        </p:txBody>
      </p:sp>
      <p:graphicFrame>
        <p:nvGraphicFramePr>
          <p:cNvPr id="363523" name="Group 3"/>
          <p:cNvGraphicFramePr>
            <a:graphicFrameLocks noGrp="1"/>
          </p:cNvGraphicFramePr>
          <p:nvPr/>
        </p:nvGraphicFramePr>
        <p:xfrm>
          <a:off x="684213" y="1541463"/>
          <a:ext cx="8135937" cy="3832226"/>
        </p:xfrm>
        <a:graphic>
          <a:graphicData uri="http://schemas.openxmlformats.org/drawingml/2006/table">
            <a:tbl>
              <a:tblPr/>
              <a:tblGrid>
                <a:gridCol w="271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Design change</a:t>
                      </a:r>
                      <a:endParaRPr kumimoji="0" lang="en-AU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Effect on miss rate</a:t>
                      </a:r>
                      <a:endParaRPr kumimoji="0" lang="en-AU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Negative performance effect</a:t>
                      </a:r>
                      <a:endParaRPr kumimoji="0" lang="en-AU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cache size</a:t>
                      </a:r>
                      <a:endParaRPr kumimoji="0" lang="en-AU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AU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associativity</a:t>
                      </a:r>
                      <a:endParaRPr kumimoji="0" lang="en-AU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Increase block size</a:t>
                      </a:r>
                      <a:endParaRPr kumimoji="0" lang="en-AU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B58CA80-9B7B-437F-8379-D99CBC513450}"/>
              </a:ext>
            </a:extLst>
          </p:cNvPr>
          <p:cNvSpPr txBox="1"/>
          <p:nvPr/>
        </p:nvSpPr>
        <p:spPr>
          <a:xfrm>
            <a:off x="3405784" y="2276872"/>
            <a:ext cx="2664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dirty="0"/>
              <a:t>Decrease capacity misses</a:t>
            </a:r>
            <a:endParaRPr lang="en-AU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8F802F-246F-4BC6-B892-0D60B179C8AA}"/>
              </a:ext>
            </a:extLst>
          </p:cNvPr>
          <p:cNvSpPr txBox="1"/>
          <p:nvPr/>
        </p:nvSpPr>
        <p:spPr>
          <a:xfrm>
            <a:off x="3398168" y="3012281"/>
            <a:ext cx="2664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Decrease conflict misses</a:t>
            </a:r>
            <a:endParaRPr kumimoji="0" lang="en-AU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4BB0E7-CA4D-46A3-89DC-9DD6F42C3B0D}"/>
              </a:ext>
            </a:extLst>
          </p:cNvPr>
          <p:cNvSpPr txBox="1"/>
          <p:nvPr/>
        </p:nvSpPr>
        <p:spPr>
          <a:xfrm>
            <a:off x="3398168" y="3747690"/>
            <a:ext cx="2664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Decrease compulsory misses</a:t>
            </a:r>
            <a:endParaRPr kumimoji="0" lang="en-AU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28039E-9BF7-4E69-8AF6-C68D1C3A7945}"/>
              </a:ext>
            </a:extLst>
          </p:cNvPr>
          <p:cNvSpPr txBox="1"/>
          <p:nvPr/>
        </p:nvSpPr>
        <p:spPr>
          <a:xfrm>
            <a:off x="6136895" y="2276872"/>
            <a:ext cx="2664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May increase access time</a:t>
            </a:r>
            <a:endParaRPr kumimoji="0" lang="en-AU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145422-796F-44DC-9EB9-C3230ECFF93D}"/>
              </a:ext>
            </a:extLst>
          </p:cNvPr>
          <p:cNvSpPr txBox="1"/>
          <p:nvPr/>
        </p:nvSpPr>
        <p:spPr>
          <a:xfrm>
            <a:off x="6129279" y="3009146"/>
            <a:ext cx="2664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May increase access time</a:t>
            </a:r>
            <a:endParaRPr kumimoji="0" lang="en-AU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E14663-C658-4E86-B053-95B81443BB76}"/>
              </a:ext>
            </a:extLst>
          </p:cNvPr>
          <p:cNvSpPr txBox="1"/>
          <p:nvPr/>
        </p:nvSpPr>
        <p:spPr>
          <a:xfrm>
            <a:off x="6108627" y="3713460"/>
            <a:ext cx="26642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Increases miss penalty. For very large block size, may increase miss rate due to pollution.</a:t>
            </a:r>
            <a:endParaRPr kumimoji="0" lang="en-AU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53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B1E28CA5-B0C3-4B90-9459-2FC5CD267135}"/>
              </a:ext>
            </a:extLst>
          </p:cNvPr>
          <p:cNvSpPr txBox="1">
            <a:spLocks noChangeArrowheads="1"/>
          </p:cNvSpPr>
          <p:nvPr/>
        </p:nvSpPr>
        <p:spPr>
          <a:xfrm>
            <a:off x="1655762" y="3429000"/>
            <a:ext cx="5832475" cy="769441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kern="0" dirty="0">
                <a:ea typeface="微软雅黑" panose="020B0503020204020204" pitchFamily="34" charset="-122"/>
              </a:rPr>
              <a:t>I/O</a:t>
            </a:r>
          </a:p>
        </p:txBody>
      </p:sp>
    </p:spTree>
    <p:extLst>
      <p:ext uri="{BB962C8B-B14F-4D97-AF65-F5344CB8AC3E}">
        <p14:creationId xmlns:p14="http://schemas.microsoft.com/office/powerpoint/2010/main" val="3233272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027"/>
          <p:cNvSpPr txBox="1">
            <a:spLocks noChangeArrowheads="1"/>
          </p:cNvSpPr>
          <p:nvPr/>
        </p:nvSpPr>
        <p:spPr bwMode="auto">
          <a:xfrm>
            <a:off x="304800" y="228600"/>
            <a:ext cx="45132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zh-CN" altLang="en-US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总线的基本概念</a:t>
            </a:r>
          </a:p>
        </p:txBody>
      </p:sp>
      <p:sp>
        <p:nvSpPr>
          <p:cNvPr id="27651" name="Text Box 1028"/>
          <p:cNvSpPr txBox="1">
            <a:spLocks noChangeArrowheads="1"/>
          </p:cNvSpPr>
          <p:nvPr/>
        </p:nvSpPr>
        <p:spPr bwMode="auto">
          <a:xfrm>
            <a:off x="299243" y="1845568"/>
            <a:ext cx="824071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现代计算机系统多采用模块结构，一个模块就是一个功能部件，如主机板、显示适配器、解压卡、声卡、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A/D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板等。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各模块之间进行信息传送的公共通路称为总线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。</a:t>
            </a:r>
          </a:p>
        </p:txBody>
      </p:sp>
      <p:sp>
        <p:nvSpPr>
          <p:cNvPr id="27652" name="Text Box 1029"/>
          <p:cNvSpPr txBox="1">
            <a:spLocks noChangeArrowheads="1"/>
          </p:cNvSpPr>
          <p:nvPr/>
        </p:nvSpPr>
        <p:spPr bwMode="auto">
          <a:xfrm>
            <a:off x="451643" y="3140968"/>
            <a:ext cx="824071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借助于总线连接，计算机在各功能部件间实现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地址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数据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控制信息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的交换，并在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争用资源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的基础上进行工作。</a:t>
            </a:r>
          </a:p>
        </p:txBody>
      </p:sp>
      <p:sp>
        <p:nvSpPr>
          <p:cNvPr id="27653" name="Text Box 1030"/>
          <p:cNvSpPr txBox="1">
            <a:spLocks noChangeArrowheads="1"/>
          </p:cNvSpPr>
          <p:nvPr/>
        </p:nvSpPr>
        <p:spPr bwMode="auto">
          <a:xfrm>
            <a:off x="375443" y="1540768"/>
            <a:ext cx="2847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(1)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什么是总线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27243" y="1056110"/>
            <a:ext cx="8424936" cy="237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按相对于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与其他芯片的位置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: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片内总线和片外总线。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按总线传送信息的类别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: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地址总线、数据总线和控制总线。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按照总线传送信息的方向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: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单向总线和双向总线。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按总线的层次结构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总线、存储总线、系统总线和外部总线。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 </a:t>
            </a:r>
          </a:p>
        </p:txBody>
      </p:sp>
      <p:sp>
        <p:nvSpPr>
          <p:cNvPr id="4" name="Text Box 1034">
            <a:extLst>
              <a:ext uri="{FF2B5EF4-FFF2-40B4-BE49-F238E27FC236}">
                <a16:creationId xmlns:a16="http://schemas.microsoft.com/office/drawing/2014/main" id="{B7418B2A-0C2B-4BC8-87EA-7362BA4F1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92" y="3764231"/>
            <a:ext cx="8150225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一个单处理器系统中的总线，大致分为三类：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内部总线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内部连接各寄存器及运算部件之间的总线。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系统总线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同计算机系统的其他高速功能部件，如存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             储器、通道等互相连接的总线。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I/O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总线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： 中、低速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I/O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设备之间互相连接的总线。</a:t>
            </a:r>
          </a:p>
        </p:txBody>
      </p:sp>
      <p:sp>
        <p:nvSpPr>
          <p:cNvPr id="5" name="Text Box 1033">
            <a:extLst>
              <a:ext uri="{FF2B5EF4-FFF2-40B4-BE49-F238E27FC236}">
                <a16:creationId xmlns:a16="http://schemas.microsoft.com/office/drawing/2014/main" id="{73E226AD-C744-46B8-8FFD-C2684A6C9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06" y="431295"/>
            <a:ext cx="53975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1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kumimoji="1" sz="2400">
                <a:latin typeface="Tahoma" pitchFamily="34" charset="0"/>
                <a:ea typeface="宋体" charset="-122"/>
              </a:defRPr>
            </a:lvl2pPr>
            <a:lvl3pPr marL="1143000" indent="-228600">
              <a:defRPr kumimoji="1" sz="2400">
                <a:latin typeface="Tahoma" pitchFamily="34" charset="0"/>
                <a:ea typeface="宋体" charset="-122"/>
              </a:defRPr>
            </a:lvl3pPr>
            <a:lvl4pPr marL="1600200" indent="-228600">
              <a:defRPr kumimoji="1" sz="2400">
                <a:latin typeface="Tahoma" pitchFamily="34" charset="0"/>
                <a:ea typeface="宋体" charset="-122"/>
              </a:defRPr>
            </a:lvl4pPr>
            <a:lvl5pPr marL="2057400" indent="-228600">
              <a:defRPr kumimoji="1" sz="2400"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dirty="0"/>
              <a:t>(2)</a:t>
            </a:r>
            <a:r>
              <a:rPr lang="zh-CN" altLang="en-US" dirty="0"/>
              <a:t> 总线分类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026"/>
          <p:cNvSpPr txBox="1">
            <a:spLocks noChangeArrowheads="1"/>
          </p:cNvSpPr>
          <p:nvPr/>
        </p:nvSpPr>
        <p:spPr bwMode="auto">
          <a:xfrm>
            <a:off x="381000" y="381000"/>
            <a:ext cx="707132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1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kumimoji="1" sz="2400">
                <a:latin typeface="Tahoma" pitchFamily="34" charset="0"/>
                <a:ea typeface="宋体" charset="-122"/>
              </a:defRPr>
            </a:lvl2pPr>
            <a:lvl3pPr marL="1143000" indent="-228600">
              <a:defRPr kumimoji="1" sz="2400">
                <a:latin typeface="Tahoma" pitchFamily="34" charset="0"/>
                <a:ea typeface="宋体" charset="-122"/>
              </a:defRPr>
            </a:lvl3pPr>
            <a:lvl4pPr marL="1600200" indent="-228600">
              <a:defRPr kumimoji="1" sz="2400">
                <a:latin typeface="Tahoma" pitchFamily="34" charset="0"/>
                <a:ea typeface="宋体" charset="-122"/>
              </a:defRPr>
            </a:lvl4pPr>
            <a:lvl5pPr marL="2057400" indent="-228600">
              <a:defRPr kumimoji="1" sz="2400"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总线结构实例</a:t>
            </a:r>
            <a:r>
              <a:rPr lang="en-US" altLang="zh-CN" dirty="0"/>
              <a:t>—</a:t>
            </a:r>
            <a:r>
              <a:rPr lang="zh-CN" altLang="en-US" dirty="0"/>
              <a:t>分层的多总线结构</a:t>
            </a:r>
          </a:p>
        </p:txBody>
      </p:sp>
      <p:sp>
        <p:nvSpPr>
          <p:cNvPr id="46083" name="Text Box 1027"/>
          <p:cNvSpPr txBox="1">
            <a:spLocks noChangeArrowheads="1"/>
          </p:cNvSpPr>
          <p:nvPr/>
        </p:nvSpPr>
        <p:spPr bwMode="auto">
          <a:xfrm>
            <a:off x="304800" y="1295400"/>
            <a:ext cx="8288338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大多数计算机采用了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分层次的多总线结构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在这种结构中：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速度差异较大的设备模块使用不同速度的总线；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速度相近的设备模块使用同一类总线。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Memory Hierarchy Levels</a:t>
            </a:r>
            <a:endParaRPr lang="en-AU" altLang="zh-CN">
              <a:ea typeface="宋体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8B85C3-4232-4968-B48D-D337961B8136}"/>
              </a:ext>
            </a:extLst>
          </p:cNvPr>
          <p:cNvGrpSpPr/>
          <p:nvPr/>
        </p:nvGrpSpPr>
        <p:grpSpPr>
          <a:xfrm>
            <a:off x="323528" y="1628800"/>
            <a:ext cx="8259762" cy="4612853"/>
            <a:chOff x="142875" y="1768475"/>
            <a:chExt cx="4717157" cy="3946525"/>
          </a:xfrm>
        </p:grpSpPr>
        <p:pic>
          <p:nvPicPr>
            <p:cNvPr id="7173" name="Picture 9" descr="f05-01-P37449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" y="1768475"/>
              <a:ext cx="4717157" cy="394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175" name="Straight Arrow Connector 8"/>
            <p:cNvCxnSpPr>
              <a:cxnSpLocks noChangeShapeType="1"/>
            </p:cNvCxnSpPr>
            <p:nvPr/>
          </p:nvCxnSpPr>
          <p:spPr bwMode="auto">
            <a:xfrm rot="5400000">
              <a:off x="1217613" y="2573338"/>
              <a:ext cx="287337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6" name="Straight Arrow Connector 10"/>
            <p:cNvCxnSpPr>
              <a:cxnSpLocks noChangeShapeType="1"/>
            </p:cNvCxnSpPr>
            <p:nvPr/>
          </p:nvCxnSpPr>
          <p:spPr bwMode="auto">
            <a:xfrm rot="5400000">
              <a:off x="1250157" y="3256756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7" name="Straight Arrow Connector 12"/>
            <p:cNvCxnSpPr>
              <a:cxnSpLocks noChangeShapeType="1"/>
            </p:cNvCxnSpPr>
            <p:nvPr/>
          </p:nvCxnSpPr>
          <p:spPr bwMode="auto">
            <a:xfrm rot="16200000" flipH="1">
              <a:off x="1259682" y="4315619"/>
              <a:ext cx="2667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47496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513548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1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kumimoji="1" sz="2400">
                <a:latin typeface="Tahoma" pitchFamily="34" charset="0"/>
                <a:ea typeface="宋体" charset="-122"/>
              </a:defRPr>
            </a:lvl2pPr>
            <a:lvl3pPr marL="1143000" indent="-228600">
              <a:defRPr kumimoji="1" sz="2400">
                <a:latin typeface="Tahoma" pitchFamily="34" charset="0"/>
                <a:ea typeface="宋体" charset="-122"/>
              </a:defRPr>
            </a:lvl3pPr>
            <a:lvl4pPr marL="1600200" indent="-228600">
              <a:defRPr kumimoji="1" sz="2400">
                <a:latin typeface="Tahoma" pitchFamily="34" charset="0"/>
                <a:ea typeface="宋体" charset="-122"/>
              </a:defRPr>
            </a:lvl4pPr>
            <a:lvl5pPr marL="2057400" indent="-228600">
              <a:defRPr kumimoji="1" sz="2400"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数据传输方式：串行传送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28600" y="1124744"/>
            <a:ext cx="8686800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当信息以串行方式传送时，只有一条传输线且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采用脉冲传送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在串行传送时，按顺序来传送表示一个数码的所有二进制位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(bit)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的脉冲信号，每次一位，通常以第一个脉冲信号表示数码的最低有效位，最后一个脉冲信号表示数码的最高有效位。</a:t>
            </a:r>
          </a:p>
          <a:p>
            <a:pPr marL="0" marR="0" lvl="0" indent="0" algn="l" defTabSz="914400" rtl="0" eaLnBrk="1" fontAlgn="base" latinLnBrk="0" hangingPunct="1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传送时低位在前，高位在后。 </a:t>
            </a:r>
          </a:p>
        </p:txBody>
      </p:sp>
      <p:pic>
        <p:nvPicPr>
          <p:cNvPr id="54276" name="Picture 8" descr="k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607377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026"/>
          <p:cNvSpPr txBox="1">
            <a:spLocks noChangeArrowheads="1"/>
          </p:cNvSpPr>
          <p:nvPr/>
        </p:nvSpPr>
        <p:spPr bwMode="auto">
          <a:xfrm>
            <a:off x="304800" y="381000"/>
            <a:ext cx="2971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1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kumimoji="1" sz="2400">
                <a:latin typeface="Tahoma" pitchFamily="34" charset="0"/>
                <a:ea typeface="宋体" charset="-122"/>
              </a:defRPr>
            </a:lvl2pPr>
            <a:lvl3pPr marL="1143000" indent="-228600">
              <a:defRPr kumimoji="1" sz="2400">
                <a:latin typeface="Tahoma" pitchFamily="34" charset="0"/>
                <a:ea typeface="宋体" charset="-122"/>
              </a:defRPr>
            </a:lvl3pPr>
            <a:lvl4pPr marL="1600200" indent="-228600">
              <a:defRPr kumimoji="1" sz="2400">
                <a:latin typeface="Tahoma" pitchFamily="34" charset="0"/>
                <a:ea typeface="宋体" charset="-122"/>
              </a:defRPr>
            </a:lvl4pPr>
            <a:lvl5pPr marL="2057400" indent="-228600">
              <a:defRPr kumimoji="1" sz="2400"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并行传送</a:t>
            </a:r>
          </a:p>
        </p:txBody>
      </p:sp>
      <p:sp>
        <p:nvSpPr>
          <p:cNvPr id="56323" name="Text Box 1027"/>
          <p:cNvSpPr txBox="1">
            <a:spLocks noChangeArrowheads="1"/>
          </p:cNvSpPr>
          <p:nvPr/>
        </p:nvSpPr>
        <p:spPr bwMode="auto">
          <a:xfrm>
            <a:off x="381000" y="1066800"/>
            <a:ext cx="83200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用并行方式传送二进制信息时，对每个数据位都需要单独一条传输线。信息有多少二进制位组成，就需要多少条传输线，从而使得二进制数“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0”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或“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1”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在不同的线上同时进行传送。并行传送一般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采用电位传送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</p:txBody>
      </p:sp>
      <p:pic>
        <p:nvPicPr>
          <p:cNvPr id="56324" name="Picture 1028" descr="k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3594100"/>
            <a:ext cx="6657975" cy="29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026"/>
          <p:cNvSpPr txBox="1">
            <a:spLocks noChangeArrowheads="1"/>
          </p:cNvSpPr>
          <p:nvPr/>
        </p:nvSpPr>
        <p:spPr bwMode="auto">
          <a:xfrm>
            <a:off x="381000" y="533400"/>
            <a:ext cx="2971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1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kumimoji="1" sz="2400">
                <a:latin typeface="Tahoma" pitchFamily="34" charset="0"/>
                <a:ea typeface="宋体" charset="-122"/>
              </a:defRPr>
            </a:lvl2pPr>
            <a:lvl3pPr marL="1143000" indent="-228600">
              <a:defRPr kumimoji="1" sz="2400">
                <a:latin typeface="Tahoma" pitchFamily="34" charset="0"/>
                <a:ea typeface="宋体" charset="-122"/>
              </a:defRPr>
            </a:lvl3pPr>
            <a:lvl4pPr marL="1600200" indent="-228600">
              <a:defRPr kumimoji="1" sz="2400">
                <a:latin typeface="Tahoma" pitchFamily="34" charset="0"/>
                <a:ea typeface="宋体" charset="-122"/>
              </a:defRPr>
            </a:lvl4pPr>
            <a:lvl5pPr marL="2057400" indent="-228600">
              <a:defRPr kumimoji="1" sz="2400"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分时传送</a:t>
            </a:r>
          </a:p>
        </p:txBody>
      </p:sp>
      <p:sp>
        <p:nvSpPr>
          <p:cNvPr id="57347" name="Text Box 1027"/>
          <p:cNvSpPr txBox="1">
            <a:spLocks noChangeArrowheads="1"/>
          </p:cNvSpPr>
          <p:nvPr/>
        </p:nvSpPr>
        <p:spPr bwMode="auto">
          <a:xfrm>
            <a:off x="519113" y="1636713"/>
            <a:ext cx="8316912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分时传送有两种概念。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①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总线复用方式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 某个传输线上既传送地址信息，又传送数据信息。为此必须划分时间片，以便在不同的时间间隔中完成传送地址和传送数据的任务。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  ②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共享总线的部件分时使用总线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026"/>
          <p:cNvSpPr txBox="1">
            <a:spLocks noChangeArrowheads="1"/>
          </p:cNvSpPr>
          <p:nvPr/>
        </p:nvSpPr>
        <p:spPr bwMode="auto">
          <a:xfrm>
            <a:off x="304799" y="228600"/>
            <a:ext cx="73755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1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kumimoji="1" sz="2400">
                <a:latin typeface="Tahoma" pitchFamily="34" charset="0"/>
                <a:ea typeface="宋体" charset="-122"/>
              </a:defRPr>
            </a:lvl2pPr>
            <a:lvl3pPr marL="1143000" indent="-228600">
              <a:defRPr kumimoji="1" sz="2400">
                <a:latin typeface="Tahoma" pitchFamily="34" charset="0"/>
                <a:ea typeface="宋体" charset="-122"/>
              </a:defRPr>
            </a:lvl3pPr>
            <a:lvl4pPr marL="1600200" indent="-228600">
              <a:defRPr kumimoji="1" sz="2400">
                <a:latin typeface="Tahoma" pitchFamily="34" charset="0"/>
                <a:ea typeface="宋体" charset="-122"/>
              </a:defRPr>
            </a:lvl4pPr>
            <a:lvl5pPr marL="2057400" indent="-228600">
              <a:defRPr kumimoji="1" sz="2400"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接口的基本概念</a:t>
            </a:r>
          </a:p>
        </p:txBody>
      </p:sp>
      <p:sp>
        <p:nvSpPr>
          <p:cNvPr id="58371" name="Text Box 1027"/>
          <p:cNvSpPr txBox="1">
            <a:spLocks noChangeArrowheads="1"/>
          </p:cNvSpPr>
          <p:nvPr/>
        </p:nvSpPr>
        <p:spPr bwMode="auto">
          <a:xfrm>
            <a:off x="206152" y="1088619"/>
            <a:ext cx="8731696" cy="99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接口定义：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接口指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和主存、外围设备之间通过总线进行连接的逻辑部件。</a:t>
            </a:r>
          </a:p>
        </p:txBody>
      </p:sp>
      <p:pic>
        <p:nvPicPr>
          <p:cNvPr id="58372" name="Picture 1028" descr="k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83276"/>
            <a:ext cx="6003925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 Box 1029"/>
          <p:cNvSpPr txBox="1">
            <a:spLocks noChangeArrowheads="1"/>
          </p:cNvSpPr>
          <p:nvPr/>
        </p:nvSpPr>
        <p:spPr bwMode="auto">
          <a:xfrm>
            <a:off x="395536" y="5517232"/>
            <a:ext cx="814724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接口部件在它动态连接的两个部件之间起着“转换器”的作用，以便实现彼此之间的信息传送。</a:t>
            </a:r>
          </a:p>
        </p:txBody>
      </p:sp>
      <p:sp>
        <p:nvSpPr>
          <p:cNvPr id="58374" name="Text Box 1033"/>
          <p:cNvSpPr txBox="1">
            <a:spLocks noChangeArrowheads="1"/>
          </p:cNvSpPr>
          <p:nvPr/>
        </p:nvSpPr>
        <p:spPr bwMode="auto">
          <a:xfrm>
            <a:off x="7663607" y="3351639"/>
            <a:ext cx="7953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外部设备包括设备控制器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47663" y="1112838"/>
            <a:ext cx="839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381000" y="381000"/>
            <a:ext cx="2209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1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kumimoji="1" sz="2400">
                <a:latin typeface="Tahoma" pitchFamily="34" charset="0"/>
                <a:ea typeface="宋体" charset="-122"/>
              </a:defRPr>
            </a:lvl2pPr>
            <a:lvl3pPr marL="1143000" indent="-228600">
              <a:defRPr kumimoji="1" sz="2400">
                <a:latin typeface="Tahoma" pitchFamily="34" charset="0"/>
                <a:ea typeface="宋体" charset="-122"/>
              </a:defRPr>
            </a:lvl3pPr>
            <a:lvl4pPr marL="1600200" indent="-228600">
              <a:defRPr kumimoji="1" sz="2400">
                <a:latin typeface="Tahoma" pitchFamily="34" charset="0"/>
                <a:ea typeface="宋体" charset="-122"/>
              </a:defRPr>
            </a:lvl4pPr>
            <a:lvl5pPr marL="2057400" indent="-228600">
              <a:defRPr kumimoji="1" sz="2400"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接口功能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8220075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(1)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控制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　 接口靠程序的指令信息来控制外围设备的动作，如启动、关闭设备等。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(2)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缓冲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　接口在外围设备和计算机系统其他部件之间用作为一个缓冲器，以补偿各种设备在速度上的差异。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(3)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状态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　 接口监视外围设备的工作状态并保存状态信息。状态信息包括数据“准备就绪”、“忙”、“错误”等等，供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询问外围设备时进行分析之用。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23528" y="1412776"/>
            <a:ext cx="86566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(4)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转换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　接口可以完成任何要求的数据转换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例如并－串转换或串－并转换，因此数据能在外围设备和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之间正确地进行传送。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(5)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整理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　接口可以完成一些特别的功能，例如在需要时可以修改字计数器或当前内存地址寄存器。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(6)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程序中断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　每当外围设备向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请求某种动作时，接口即发送一个中断请求信号到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240494" y="541584"/>
            <a:ext cx="71517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总线仲裁、定时及数据传送模式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304800" y="1101005"/>
            <a:ext cx="351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1.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总线的仲裁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64516" name="Text Box 6"/>
          <p:cNvSpPr txBox="1">
            <a:spLocks noChangeArrowheads="1"/>
          </p:cNvSpPr>
          <p:nvPr/>
        </p:nvSpPr>
        <p:spPr bwMode="auto">
          <a:xfrm>
            <a:off x="381000" y="1710605"/>
            <a:ext cx="4005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(1)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为什么要进行总线仲裁</a:t>
            </a:r>
          </a:p>
        </p:txBody>
      </p:sp>
      <p:sp>
        <p:nvSpPr>
          <p:cNvPr id="64517" name="Text Box 7"/>
          <p:cNvSpPr txBox="1">
            <a:spLocks noChangeArrowheads="1"/>
          </p:cNvSpPr>
          <p:nvPr/>
        </p:nvSpPr>
        <p:spPr bwMode="auto">
          <a:xfrm>
            <a:off x="457200" y="2244005"/>
            <a:ext cx="8162314" cy="85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每次总线操作，只能有一个主方占用总线控制权，但可以有多个从方。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外，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I/O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模块也可提出总线请求。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64518" name="Text Box 8"/>
          <p:cNvSpPr txBox="1">
            <a:spLocks noChangeArrowheads="1"/>
          </p:cNvSpPr>
          <p:nvPr/>
        </p:nvSpPr>
        <p:spPr bwMode="auto">
          <a:xfrm>
            <a:off x="394676" y="3700189"/>
            <a:ext cx="82248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为了解决多个主设备同时竞争总线控制权，必须具有总线仲裁部件，以某种方式选择其中一个主设备作为总线的下一次主方。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40052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1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kumimoji="1" sz="2400">
                <a:latin typeface="Tahoma" pitchFamily="34" charset="0"/>
                <a:ea typeface="宋体" charset="-122"/>
              </a:defRPr>
            </a:lvl2pPr>
            <a:lvl3pPr marL="1143000" indent="-228600">
              <a:defRPr kumimoji="1" sz="2400">
                <a:latin typeface="Tahoma" pitchFamily="34" charset="0"/>
                <a:ea typeface="宋体" charset="-122"/>
              </a:defRPr>
            </a:lvl3pPr>
            <a:lvl4pPr marL="1600200" indent="-228600">
              <a:defRPr kumimoji="1" sz="2400">
                <a:latin typeface="Tahoma" pitchFamily="34" charset="0"/>
                <a:ea typeface="宋体" charset="-122"/>
              </a:defRPr>
            </a:lvl4pPr>
            <a:lvl5pPr marL="2057400" indent="-228600">
              <a:defRPr kumimoji="1" sz="2400"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9pPr>
          </a:lstStyle>
          <a:p>
            <a:r>
              <a:rPr lang="en-US" altLang="zh-CN" dirty="0"/>
              <a:t>(2)</a:t>
            </a:r>
            <a:r>
              <a:rPr lang="zh-CN" altLang="en-US" dirty="0"/>
              <a:t>总线仲裁方式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310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仲裁方式分为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集中式仲裁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分布式仲裁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两类。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81000" y="1494968"/>
            <a:ext cx="260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①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集中式仲裁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899592" y="1952168"/>
            <a:ext cx="75072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若总线仲裁逻辑集中于一个单元（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中央仲裁器又称总线控制器</a:t>
            </a:r>
            <a:r>
              <a:rPr lang="zh-CN" altLang="en-US" b="1" dirty="0">
                <a:solidFill>
                  <a:srgbClr val="000000"/>
                </a:solidFill>
                <a:latin typeface="宋体" charset="-122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，称为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集中式仲裁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。</a:t>
            </a:r>
          </a:p>
        </p:txBody>
      </p:sp>
      <p:pic>
        <p:nvPicPr>
          <p:cNvPr id="8" name="Picture 4" descr="k24">
            <a:extLst>
              <a:ext uri="{FF2B5EF4-FFF2-40B4-BE49-F238E27FC236}">
                <a16:creationId xmlns:a16="http://schemas.microsoft.com/office/drawing/2014/main" id="{D9518EDE-9AF3-4D52-BF1C-979D090CD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7" y="2852936"/>
            <a:ext cx="7489665" cy="3900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1000" y="381000"/>
            <a:ext cx="28622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② </a:t>
            </a:r>
            <a:r>
              <a:rPr kumimoji="1" lang="zh-CN" altLang="en-US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分布式仲裁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51520" y="1268760"/>
            <a:ext cx="8318500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•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分布式仲裁不需要中央仲裁器，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每个潜在的主方功能模块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都有自己的仲裁号和仲裁器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•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当它们有总线请求时，把它们唯一的仲裁号发送到共享的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仲裁总线上，每个仲裁器将仲裁总线上得到的号与自己的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号进行比较。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•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如果仲裁总线上的号大，则它的总线请求不予响应，并撤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消它的仲裁号。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•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最后，获胜者的仲裁号保留在仲裁总线上。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分布式仲裁是以优先级仲裁策略为基础。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5562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kumimoji="1" sz="3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defRPr kumimoji="1" sz="2400">
                <a:latin typeface="Tahoma" pitchFamily="34" charset="0"/>
                <a:ea typeface="宋体" charset="-122"/>
              </a:defRPr>
            </a:lvl2pPr>
            <a:lvl3pPr marL="1143000" indent="-228600">
              <a:defRPr kumimoji="1" sz="2400">
                <a:latin typeface="Tahoma" pitchFamily="34" charset="0"/>
                <a:ea typeface="宋体" charset="-122"/>
              </a:defRPr>
            </a:lvl3pPr>
            <a:lvl4pPr marL="1600200" indent="-228600">
              <a:defRPr kumimoji="1" sz="2400">
                <a:latin typeface="Tahoma" pitchFamily="34" charset="0"/>
                <a:ea typeface="宋体" charset="-122"/>
              </a:defRPr>
            </a:lvl4pPr>
            <a:lvl5pPr marL="2057400" indent="-228600">
              <a:defRPr kumimoji="1" sz="2400"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ahoma" pitchFamily="34" charset="0"/>
                <a:ea typeface="宋体" charset="-122"/>
              </a:defRPr>
            </a:lvl9pPr>
          </a:lstStyle>
          <a:p>
            <a:r>
              <a:rPr lang="zh-CN" altLang="en-US" dirty="0"/>
              <a:t>信息交换方式 </a:t>
            </a:r>
          </a:p>
        </p:txBody>
      </p:sp>
      <p:pic>
        <p:nvPicPr>
          <p:cNvPr id="107523" name="Picture 3" descr="w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813752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9" descr="f05-05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Direct Mapped Cache</a:t>
            </a:r>
            <a:endParaRPr lang="en-AU" altLang="zh-CN">
              <a:ea typeface="宋体" charset="-122"/>
            </a:endParaRPr>
          </a:p>
        </p:txBody>
      </p:sp>
      <p:sp>
        <p:nvSpPr>
          <p:cNvPr id="1126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dirty="0"/>
              <a:t>Location determined by </a:t>
            </a:r>
            <a:r>
              <a:rPr lang="en-US" dirty="0">
                <a:solidFill>
                  <a:schemeClr val="tx2"/>
                </a:solidFill>
              </a:rPr>
              <a:t>address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Direct mapped</a:t>
            </a:r>
            <a:r>
              <a:rPr lang="en-US" dirty="0"/>
              <a:t>: only one choice</a:t>
            </a:r>
          </a:p>
          <a:p>
            <a:pPr lvl="1" eaLnBrk="1" hangingPunct="1"/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Block address</a:t>
            </a:r>
            <a:r>
              <a:rPr lang="en-US" dirty="0"/>
              <a:t>) modulo (</a:t>
            </a:r>
            <a:r>
              <a:rPr lang="en-US" dirty="0">
                <a:solidFill>
                  <a:srgbClr val="FF0000"/>
                </a:solidFill>
              </a:rPr>
              <a:t>#Blocks in cache</a:t>
            </a:r>
            <a:r>
              <a:rPr lang="en-US" dirty="0"/>
              <a:t>)</a:t>
            </a:r>
            <a:endParaRPr lang="en-AU" altLang="zh-CN" dirty="0">
              <a:ea typeface="宋体" charset="-122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084888" y="3500438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#Blocks is a power of 2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/>
              <a:t>Use low-order address bits for block addr</a:t>
            </a:r>
            <a:endParaRPr lang="en-AU" altLang="zh-CN" sz="28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95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685800" y="533400"/>
            <a:ext cx="364715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程序查询方式特点：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457200" y="1574800"/>
            <a:ext cx="66255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、何时对何设备输入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输出操作完全由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控制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81000" y="2489200"/>
            <a:ext cx="464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、外设与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处于异步工作方式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457200" y="3327400"/>
            <a:ext cx="464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、外设与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处于异步工作方式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457200" y="4089400"/>
            <a:ext cx="4459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、数据的输入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输出要经过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457200" y="4927600"/>
            <a:ext cx="433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5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利用率低，但控制简单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457200" y="5537200"/>
            <a:ext cx="18854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6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、实时性差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381000" y="228600"/>
            <a:ext cx="52800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程序中断方式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81000" y="1337211"/>
            <a:ext cx="822344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1" indent="0" algn="di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当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正常运行程序时，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由于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内部事件或外设请求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随机的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，引起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暂时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中止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正在运行的程序，转去执行发出请求的外设（或内部事件）的服务子程序，待该服务程序执行完毕，再返回被中止的程序，这一过程称为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中断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5AF5D33-C005-4B64-A453-14870C65ECA8}"/>
              </a:ext>
            </a:extLst>
          </p:cNvPr>
          <p:cNvGrpSpPr/>
          <p:nvPr/>
        </p:nvGrpSpPr>
        <p:grpSpPr>
          <a:xfrm>
            <a:off x="1475656" y="3284984"/>
            <a:ext cx="6443663" cy="3208338"/>
            <a:chOff x="1524000" y="3124200"/>
            <a:chExt cx="6443663" cy="3208338"/>
          </a:xfrm>
        </p:grpSpPr>
        <p:sp>
          <p:nvSpPr>
            <p:cNvPr id="116741" name="Line 10"/>
            <p:cNvSpPr>
              <a:spLocks noChangeShapeType="1"/>
            </p:cNvSpPr>
            <p:nvPr/>
          </p:nvSpPr>
          <p:spPr bwMode="auto">
            <a:xfrm>
              <a:off x="3360738" y="3560763"/>
              <a:ext cx="0" cy="27717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16742" name="Text Box 11"/>
            <p:cNvSpPr txBox="1">
              <a:spLocks noChangeArrowheads="1"/>
            </p:cNvSpPr>
            <p:nvPr/>
          </p:nvSpPr>
          <p:spPr bwMode="auto">
            <a:xfrm>
              <a:off x="1524000" y="4097338"/>
              <a:ext cx="796925" cy="4572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中断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16743" name="AutoShape 12"/>
            <p:cNvSpPr>
              <a:spLocks noChangeArrowheads="1"/>
            </p:cNvSpPr>
            <p:nvPr/>
          </p:nvSpPr>
          <p:spPr bwMode="auto">
            <a:xfrm>
              <a:off x="3208338" y="4613275"/>
              <a:ext cx="304800" cy="142875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sp>
          <p:nvSpPr>
            <p:cNvPr id="116744" name="Text Box 13"/>
            <p:cNvSpPr txBox="1">
              <a:spLocks noChangeArrowheads="1"/>
            </p:cNvSpPr>
            <p:nvPr/>
          </p:nvSpPr>
          <p:spPr bwMode="auto">
            <a:xfrm>
              <a:off x="1590675" y="4575175"/>
              <a:ext cx="796925" cy="457200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黑体" pitchFamily="2" charset="-122"/>
                  <a:cs typeface="+mn-cs"/>
                </a:rPr>
                <a:t>断点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  <p:cxnSp>
          <p:nvCxnSpPr>
            <p:cNvPr id="116745" name="AutoShape 14"/>
            <p:cNvCxnSpPr>
              <a:cxnSpLocks noChangeShapeType="1"/>
              <a:stCxn id="116744" idx="3"/>
              <a:endCxn id="116743" idx="2"/>
            </p:cNvCxnSpPr>
            <p:nvPr/>
          </p:nvCxnSpPr>
          <p:spPr bwMode="auto">
            <a:xfrm flipV="1">
              <a:off x="2387600" y="4684713"/>
              <a:ext cx="820738" cy="1190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46" name="AutoShape 15"/>
            <p:cNvCxnSpPr>
              <a:cxnSpLocks noChangeShapeType="1"/>
              <a:stCxn id="116743" idx="7"/>
            </p:cNvCxnSpPr>
            <p:nvPr/>
          </p:nvCxnSpPr>
          <p:spPr bwMode="auto">
            <a:xfrm flipV="1">
              <a:off x="3468688" y="3657600"/>
              <a:ext cx="3313112" cy="97631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47" name="AutoShape 16"/>
            <p:cNvCxnSpPr>
              <a:cxnSpLocks noChangeShapeType="1"/>
              <a:endCxn id="116743" idx="6"/>
            </p:cNvCxnSpPr>
            <p:nvPr/>
          </p:nvCxnSpPr>
          <p:spPr bwMode="auto">
            <a:xfrm flipH="1" flipV="1">
              <a:off x="3513138" y="4684713"/>
              <a:ext cx="3192462" cy="11064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48" name="AutoShape 17"/>
            <p:cNvCxnSpPr>
              <a:cxnSpLocks noChangeShapeType="1"/>
            </p:cNvCxnSpPr>
            <p:nvPr/>
          </p:nvCxnSpPr>
          <p:spPr bwMode="auto">
            <a:xfrm flipH="1">
              <a:off x="6802438" y="3670300"/>
              <a:ext cx="1587" cy="219710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749" name="Text Box 18"/>
            <p:cNvSpPr txBox="1">
              <a:spLocks noChangeArrowheads="1"/>
            </p:cNvSpPr>
            <p:nvPr/>
          </p:nvSpPr>
          <p:spPr bwMode="auto">
            <a:xfrm>
              <a:off x="7010400" y="5486400"/>
              <a:ext cx="836613" cy="4572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charset="-122"/>
                  <a:cs typeface="+mn-cs"/>
                </a:rPr>
                <a:t>IRET</a:t>
              </a:r>
            </a:p>
          </p:txBody>
        </p:sp>
        <p:sp>
          <p:nvSpPr>
            <p:cNvPr id="116750" name="Text Box 19"/>
            <p:cNvSpPr txBox="1">
              <a:spLocks noChangeArrowheads="1"/>
            </p:cNvSpPr>
            <p:nvPr/>
          </p:nvSpPr>
          <p:spPr bwMode="auto">
            <a:xfrm>
              <a:off x="5638800" y="3124200"/>
              <a:ext cx="2328863" cy="4572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charset="-122"/>
                  <a:cs typeface="+mn-cs"/>
                </a:rPr>
                <a:t>中断服务子程序</a:t>
              </a:r>
            </a:p>
          </p:txBody>
        </p:sp>
        <p:sp>
          <p:nvSpPr>
            <p:cNvPr id="116751" name="Text Box 20"/>
            <p:cNvSpPr txBox="1">
              <a:spLocks noChangeArrowheads="1"/>
            </p:cNvSpPr>
            <p:nvPr/>
          </p:nvSpPr>
          <p:spPr bwMode="auto">
            <a:xfrm>
              <a:off x="2819400" y="3200400"/>
              <a:ext cx="1103313" cy="45720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charset="-122"/>
                  <a:cs typeface="+mn-cs"/>
                </a:rPr>
                <a:t>主程序</a:t>
              </a:r>
            </a:p>
          </p:txBody>
        </p:sp>
        <p:cxnSp>
          <p:nvCxnSpPr>
            <p:cNvPr id="116752" name="AutoShape 21"/>
            <p:cNvCxnSpPr>
              <a:cxnSpLocks noChangeShapeType="1"/>
              <a:stCxn id="116742" idx="3"/>
              <a:endCxn id="116743" idx="1"/>
            </p:cNvCxnSpPr>
            <p:nvPr/>
          </p:nvCxnSpPr>
          <p:spPr bwMode="auto">
            <a:xfrm>
              <a:off x="2322513" y="4325938"/>
              <a:ext cx="930275" cy="307975"/>
            </a:xfrm>
            <a:prstGeom prst="straightConnector1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57200" y="228600"/>
            <a:ext cx="47656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DMA</a:t>
            </a:r>
            <a:r>
              <a:rPr kumimoji="1" lang="zh-CN" altLang="en-US" sz="3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方式</a:t>
            </a:r>
          </a:p>
        </p:txBody>
      </p:sp>
      <p:sp>
        <p:nvSpPr>
          <p:cNvPr id="171012" name="Text Box 6"/>
          <p:cNvSpPr txBox="1">
            <a:spLocks noChangeArrowheads="1"/>
          </p:cNvSpPr>
          <p:nvPr/>
        </p:nvSpPr>
        <p:spPr bwMode="auto">
          <a:xfrm>
            <a:off x="515937" y="1556792"/>
            <a:ext cx="811212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直接内存访问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(DMA)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是一种完全由硬件执行数据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(I/O)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交换的工作方式。在这种方式中，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DMA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控制器从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完全接管对总线的控制，数据交换不经过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，而直接在内存和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I/O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设备之间进行 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DMA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方式一般用于高速传送成组数据。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DMA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控制器将向内存发出地址和控制信号，修改地址，对传送的字的个数计数，并且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以中断方式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向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CPU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报告传送操作的结束。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84202"/>
            <a:ext cx="83820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DMA</a:t>
            </a:r>
            <a:r>
              <a:rPr kumimoji="1" lang="zh-CN" altLang="en-US" sz="3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kumimoji="1" lang="en-US" altLang="zh-CN" sz="3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kumimoji="1" lang="zh-CN" altLang="en-US" sz="3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的连接</a:t>
            </a:r>
          </a:p>
        </p:txBody>
      </p:sp>
      <p:graphicFrame>
        <p:nvGraphicFramePr>
          <p:cNvPr id="19458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4027264718"/>
              </p:ext>
            </p:extLst>
          </p:nvPr>
        </p:nvGraphicFramePr>
        <p:xfrm>
          <a:off x="838200" y="1196752"/>
          <a:ext cx="74676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图片" r:id="rId4" imgW="3962520" imgH="2828880" progId="Word.Picture.8">
                  <p:embed/>
                </p:oleObj>
              </mc:Choice>
              <mc:Fallback>
                <p:oleObj name="图片" r:id="rId4" imgW="3962520" imgH="2828880" progId="Word.Picture.8">
                  <p:embed/>
                  <p:pic>
                    <p:nvPicPr>
                      <p:cNvPr id="19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96752"/>
                        <a:ext cx="74676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16551" y="404664"/>
            <a:ext cx="8382000" cy="55399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3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DMA</a:t>
            </a:r>
            <a:r>
              <a:rPr kumimoji="1" lang="zh-CN" altLang="en-US" sz="3000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控制器结构</a:t>
            </a:r>
          </a:p>
        </p:txBody>
      </p:sp>
      <p:graphicFrame>
        <p:nvGraphicFramePr>
          <p:cNvPr id="18434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990600" y="1371600"/>
          <a:ext cx="7718425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图片" r:id="rId4" imgW="3733920" imgH="2104920" progId="Word.Picture.8">
                  <p:embed/>
                </p:oleObj>
              </mc:Choice>
              <mc:Fallback>
                <p:oleObj name="图片" r:id="rId4" imgW="3733920" imgH="2104920" progId="Word.Picture.8">
                  <p:embed/>
                  <p:pic>
                    <p:nvPicPr>
                      <p:cNvPr id="184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71600"/>
                        <a:ext cx="7718425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Associative Caches</a:t>
            </a:r>
            <a:endParaRPr lang="en-AU" altLang="zh-CN">
              <a:ea typeface="宋体" charset="-122"/>
            </a:endParaRP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Fully associative</a:t>
            </a:r>
          </a:p>
          <a:p>
            <a:pPr lvl="1" eaLnBrk="1" hangingPunct="1"/>
            <a:r>
              <a:rPr lang="en-US" dirty="0"/>
              <a:t>Allow a given block to go in any cache entry</a:t>
            </a:r>
          </a:p>
          <a:p>
            <a:pPr lvl="1" eaLnBrk="1" hangingPunct="1"/>
            <a:r>
              <a:rPr lang="en-US" dirty="0"/>
              <a:t>Requires all entries to be searched at once</a:t>
            </a:r>
          </a:p>
          <a:p>
            <a:pPr lvl="1" eaLnBrk="1" hangingPunct="1"/>
            <a:r>
              <a:rPr lang="en-US" dirty="0"/>
              <a:t>One comparator per cache entry (</a:t>
            </a:r>
            <a:r>
              <a:rPr lang="en-US" dirty="0">
                <a:solidFill>
                  <a:srgbClr val="FF0000"/>
                </a:solidFill>
              </a:rPr>
              <a:t>expensive!</a:t>
            </a:r>
            <a:r>
              <a:rPr lang="en-US" dirty="0"/>
              <a:t>)</a:t>
            </a:r>
          </a:p>
          <a:p>
            <a:pPr eaLnBrk="1" hangingPunct="1"/>
            <a:r>
              <a:rPr lang="en-US" i="1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-way set associative</a:t>
            </a:r>
          </a:p>
          <a:p>
            <a:pPr lvl="1" eaLnBrk="1" hangingPunct="1"/>
            <a:r>
              <a:rPr lang="en-US" dirty="0"/>
              <a:t>Each set contains </a:t>
            </a:r>
            <a:r>
              <a:rPr lang="en-US" i="1" dirty="0"/>
              <a:t>n</a:t>
            </a:r>
            <a:r>
              <a:rPr lang="en-US" dirty="0"/>
              <a:t> entries</a:t>
            </a:r>
            <a:endParaRPr lang="en-AU" altLang="zh-CN" dirty="0">
              <a:ea typeface="宋体" charset="-122"/>
            </a:endParaRPr>
          </a:p>
          <a:p>
            <a:pPr lvl="1" eaLnBrk="1" hangingPunct="1"/>
            <a:r>
              <a:rPr lang="en-US" dirty="0"/>
              <a:t>Block number determines which set</a:t>
            </a:r>
          </a:p>
          <a:p>
            <a:pPr lvl="2" eaLnBrk="1" hangingPunct="1"/>
            <a:r>
              <a:rPr lang="en-US" dirty="0"/>
              <a:t>(Block number) modulo (#Sets in cache)</a:t>
            </a:r>
          </a:p>
          <a:p>
            <a:pPr lvl="1" eaLnBrk="1" hangingPunct="1"/>
            <a:r>
              <a:rPr lang="en-US" dirty="0"/>
              <a:t>Search all entries in a given set at once</a:t>
            </a:r>
          </a:p>
          <a:p>
            <a:pPr lvl="1" eaLnBrk="1" hangingPunct="1"/>
            <a:r>
              <a:rPr lang="en-US" i="1" dirty="0"/>
              <a:t>n</a:t>
            </a:r>
            <a:r>
              <a:rPr lang="en-US" dirty="0"/>
              <a:t> comparators (</a:t>
            </a:r>
            <a:r>
              <a:rPr lang="en-US" dirty="0">
                <a:solidFill>
                  <a:srgbClr val="FF0000"/>
                </a:solidFill>
              </a:rPr>
              <a:t>less expensive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65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Spectrum of Associativity</a:t>
            </a:r>
            <a:endParaRPr lang="en-AU" altLang="zh-CN" dirty="0">
              <a:ea typeface="宋体" charset="-122"/>
            </a:endParaRP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6562" y="951457"/>
            <a:ext cx="8270875" cy="485412"/>
          </a:xfrm>
        </p:spPr>
        <p:txBody>
          <a:bodyPr/>
          <a:lstStyle/>
          <a:p>
            <a:pPr eaLnBrk="1" hangingPunct="1"/>
            <a:r>
              <a:rPr lang="en-US" dirty="0"/>
              <a:t>For a cache with 8 entries</a:t>
            </a:r>
            <a:endParaRPr lang="en-AU" altLang="zh-CN" dirty="0">
              <a:ea typeface="宋体" charset="-122"/>
            </a:endParaRPr>
          </a:p>
        </p:txBody>
      </p:sp>
      <p:pic>
        <p:nvPicPr>
          <p:cNvPr id="39941" name="Picture 7" descr="f05-1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27" y="1457112"/>
            <a:ext cx="6522744" cy="510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51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69386"/>
            <a:ext cx="8892479" cy="738664"/>
          </a:xfrm>
        </p:spPr>
        <p:txBody>
          <a:bodyPr/>
          <a:lstStyle/>
          <a:p>
            <a:pPr eaLnBrk="1" hangingPunct="1"/>
            <a:r>
              <a:rPr lang="en-US" altLang="zh-CN" sz="4200" spc="-150" dirty="0"/>
              <a:t>Direct Mapped Cache Organization</a:t>
            </a:r>
            <a:endParaRPr lang="en-AU" altLang="zh-CN" sz="4200" spc="-150" dirty="0">
              <a:ea typeface="宋体" charset="-122"/>
            </a:endParaRPr>
          </a:p>
        </p:txBody>
      </p:sp>
      <p:pic>
        <p:nvPicPr>
          <p:cNvPr id="17412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20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Set Associative Cache Organization</a:t>
            </a:r>
            <a:endParaRPr lang="en-AU" altLang="zh-CN" sz="3600" dirty="0">
              <a:ea typeface="宋体" charset="-122"/>
            </a:endParaRPr>
          </a:p>
        </p:txBody>
      </p:sp>
      <p:pic>
        <p:nvPicPr>
          <p:cNvPr id="44036" name="Picture 4" descr="f05-1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95" y="1124744"/>
            <a:ext cx="6716610" cy="5587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262015"/>
      </p:ext>
    </p:extLst>
  </p:cSld>
  <p:clrMapOvr>
    <a:masterClrMapping/>
  </p:clrMapOvr>
</p:sld>
</file>

<file path=ppt/theme/theme1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46567</TotalTime>
  <Words>5527</Words>
  <Application>Microsoft Office PowerPoint</Application>
  <PresentationFormat>全屏显示(4:3)</PresentationFormat>
  <Paragraphs>681</Paragraphs>
  <Slides>54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Huawei Sans</vt:lpstr>
      <vt:lpstr>黑体</vt:lpstr>
      <vt:lpstr>宋体</vt:lpstr>
      <vt:lpstr>微软雅黑</vt:lpstr>
      <vt:lpstr>Arial</vt:lpstr>
      <vt:lpstr>Arial Black</vt:lpstr>
      <vt:lpstr>Cambria Math</vt:lpstr>
      <vt:lpstr>Tahoma</vt:lpstr>
      <vt:lpstr>Times New Roman</vt:lpstr>
      <vt:lpstr>Wingdings</vt:lpstr>
      <vt:lpstr>3_内容页模板</vt:lpstr>
      <vt:lpstr>2_Blends</vt:lpstr>
      <vt:lpstr>cod4e</vt:lpstr>
      <vt:lpstr>图片</vt:lpstr>
      <vt:lpstr>PowerPoint 演示文稿</vt:lpstr>
      <vt:lpstr>Memory Technology</vt:lpstr>
      <vt:lpstr>Principle of Locality</vt:lpstr>
      <vt:lpstr>Memory Hierarchy Levels</vt:lpstr>
      <vt:lpstr>Direct Mapped Cache</vt:lpstr>
      <vt:lpstr>Associative Caches</vt:lpstr>
      <vt:lpstr>Spectrum of Associativity</vt:lpstr>
      <vt:lpstr>Direct Mapped Cache Organization</vt:lpstr>
      <vt:lpstr>Set Associative Cache Organization</vt:lpstr>
      <vt:lpstr>Cache Misses</vt:lpstr>
      <vt:lpstr>Average Access Time</vt:lpstr>
      <vt:lpstr>Measuring Cache Performance</vt:lpstr>
      <vt:lpstr>Write-Through</vt:lpstr>
      <vt:lpstr>Write-Back</vt:lpstr>
      <vt:lpstr>Replacement Policy</vt:lpstr>
      <vt:lpstr>Multilevel Cache Considerations</vt:lpstr>
      <vt:lpstr>Virtual Memory</vt:lpstr>
      <vt:lpstr>Address Translation</vt:lpstr>
      <vt:lpstr>Translation Using a Page Table</vt:lpstr>
      <vt:lpstr>Mapping Pages to Storage</vt:lpstr>
      <vt:lpstr>Fast Translation Using a TLB</vt:lpstr>
      <vt:lpstr>Fast Translation Using a TLB</vt:lpstr>
      <vt:lpstr>TLB Misses</vt:lpstr>
      <vt:lpstr>TLB Misses</vt:lpstr>
      <vt:lpstr>Page Fault Handler</vt:lpstr>
      <vt:lpstr>Replacement and Writes</vt:lpstr>
      <vt:lpstr>TLB and Cache Interaction</vt:lpstr>
      <vt:lpstr>The Memory Hierarchy</vt:lpstr>
      <vt:lpstr>Q1. Block Placement?</vt:lpstr>
      <vt:lpstr>Q2. Finding a Block?</vt:lpstr>
      <vt:lpstr>Q3.  Replacement on Miss?</vt:lpstr>
      <vt:lpstr>Q4. Write Policy?</vt:lpstr>
      <vt:lpstr>Sources of Cache Misses</vt:lpstr>
      <vt:lpstr>Sources of Cache Misses</vt:lpstr>
      <vt:lpstr>Cache Design Trade-offs: Summary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DMA与CPU的连接</vt:lpstr>
      <vt:lpstr>DMA控制器结构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think</cp:lastModifiedBy>
  <cp:revision>1042</cp:revision>
  <dcterms:created xsi:type="dcterms:W3CDTF">2008-07-27T22:34:41Z</dcterms:created>
  <dcterms:modified xsi:type="dcterms:W3CDTF">2025-05-30T08:15:32Z</dcterms:modified>
</cp:coreProperties>
</file>