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53"/>
  </p:handoutMasterIdLst>
  <p:sldIdLst>
    <p:sldId id="258" r:id="rId3"/>
    <p:sldId id="627" r:id="rId5"/>
    <p:sldId id="669" r:id="rId6"/>
    <p:sldId id="460" r:id="rId7"/>
    <p:sldId id="462" r:id="rId8"/>
    <p:sldId id="461" r:id="rId9"/>
    <p:sldId id="463" r:id="rId10"/>
    <p:sldId id="464" r:id="rId11"/>
    <p:sldId id="465" r:id="rId12"/>
    <p:sldId id="513" r:id="rId13"/>
    <p:sldId id="473" r:id="rId14"/>
    <p:sldId id="472" r:id="rId15"/>
    <p:sldId id="474" r:id="rId16"/>
    <p:sldId id="475" r:id="rId17"/>
    <p:sldId id="688" r:id="rId18"/>
    <p:sldId id="689" r:id="rId19"/>
    <p:sldId id="690" r:id="rId20"/>
    <p:sldId id="722" r:id="rId21"/>
    <p:sldId id="691" r:id="rId22"/>
    <p:sldId id="694" r:id="rId23"/>
    <p:sldId id="695" r:id="rId24"/>
    <p:sldId id="698" r:id="rId25"/>
    <p:sldId id="747" r:id="rId26"/>
    <p:sldId id="723" r:id="rId27"/>
    <p:sldId id="742" r:id="rId28"/>
    <p:sldId id="743" r:id="rId29"/>
    <p:sldId id="744" r:id="rId30"/>
    <p:sldId id="745" r:id="rId31"/>
    <p:sldId id="749" r:id="rId32"/>
    <p:sldId id="769" r:id="rId33"/>
    <p:sldId id="770" r:id="rId34"/>
    <p:sldId id="750" r:id="rId35"/>
    <p:sldId id="751" r:id="rId36"/>
    <p:sldId id="753" r:id="rId37"/>
    <p:sldId id="756" r:id="rId38"/>
    <p:sldId id="757" r:id="rId39"/>
    <p:sldId id="768" r:id="rId40"/>
    <p:sldId id="807" r:id="rId41"/>
    <p:sldId id="808" r:id="rId42"/>
    <p:sldId id="809" r:id="rId43"/>
    <p:sldId id="810" r:id="rId44"/>
    <p:sldId id="811" r:id="rId45"/>
    <p:sldId id="812" r:id="rId46"/>
    <p:sldId id="783" r:id="rId47"/>
    <p:sldId id="784" r:id="rId48"/>
    <p:sldId id="785" r:id="rId49"/>
    <p:sldId id="787" r:id="rId50"/>
    <p:sldId id="789" r:id="rId51"/>
    <p:sldId id="818" r:id="rId52"/>
  </p:sldIdLst>
  <p:sldSz cx="9144000" cy="6858000" type="screen4x3"/>
  <p:notesSz cx="6735445" cy="9799320"/>
  <p:custDataLst>
    <p:tags r:id="rId58"/>
  </p:custDataLst>
  <p:defaultTextStyle>
    <a:defPPr>
      <a:defRPr lang="en-US"/>
    </a:defPPr>
    <a:lvl1pPr algn="l" rtl="0" fontAlgn="base">
      <a:spcBef>
        <a:spcPct val="0"/>
      </a:spcBef>
      <a:spcAft>
        <a:spcPct val="0"/>
      </a:spcAft>
      <a:defRPr sz="1400" b="1" kern="1200">
        <a:solidFill>
          <a:schemeClr val="tx2"/>
        </a:solidFill>
        <a:latin typeface="黑体" panose="02010609060101010101" pitchFamily="49" charset="-122"/>
        <a:ea typeface="黑体" panose="02010609060101010101" pitchFamily="49" charset="-122"/>
        <a:cs typeface="+mn-cs"/>
      </a:defRPr>
    </a:lvl1pPr>
    <a:lvl2pPr marL="457200" algn="l" rtl="0" fontAlgn="base">
      <a:spcBef>
        <a:spcPct val="0"/>
      </a:spcBef>
      <a:spcAft>
        <a:spcPct val="0"/>
      </a:spcAft>
      <a:defRPr sz="1400" b="1" kern="1200">
        <a:solidFill>
          <a:schemeClr val="tx2"/>
        </a:solidFill>
        <a:latin typeface="黑体" panose="02010609060101010101" pitchFamily="49" charset="-122"/>
        <a:ea typeface="黑体" panose="02010609060101010101" pitchFamily="49" charset="-122"/>
        <a:cs typeface="+mn-cs"/>
      </a:defRPr>
    </a:lvl2pPr>
    <a:lvl3pPr marL="914400" algn="l" rtl="0" fontAlgn="base">
      <a:spcBef>
        <a:spcPct val="0"/>
      </a:spcBef>
      <a:spcAft>
        <a:spcPct val="0"/>
      </a:spcAft>
      <a:defRPr sz="1400" b="1" kern="1200">
        <a:solidFill>
          <a:schemeClr val="tx2"/>
        </a:solidFill>
        <a:latin typeface="黑体" panose="02010609060101010101" pitchFamily="49" charset="-122"/>
        <a:ea typeface="黑体" panose="02010609060101010101" pitchFamily="49" charset="-122"/>
        <a:cs typeface="+mn-cs"/>
      </a:defRPr>
    </a:lvl3pPr>
    <a:lvl4pPr marL="1371600" algn="l" rtl="0" fontAlgn="base">
      <a:spcBef>
        <a:spcPct val="0"/>
      </a:spcBef>
      <a:spcAft>
        <a:spcPct val="0"/>
      </a:spcAft>
      <a:defRPr sz="1400" b="1" kern="1200">
        <a:solidFill>
          <a:schemeClr val="tx2"/>
        </a:solidFill>
        <a:latin typeface="黑体" panose="02010609060101010101" pitchFamily="49" charset="-122"/>
        <a:ea typeface="黑体" panose="02010609060101010101" pitchFamily="49" charset="-122"/>
        <a:cs typeface="+mn-cs"/>
      </a:defRPr>
    </a:lvl4pPr>
    <a:lvl5pPr marL="1828800" algn="l" rtl="0" fontAlgn="base">
      <a:spcBef>
        <a:spcPct val="0"/>
      </a:spcBef>
      <a:spcAft>
        <a:spcPct val="0"/>
      </a:spcAft>
      <a:defRPr sz="1400" b="1" kern="1200">
        <a:solidFill>
          <a:schemeClr val="tx2"/>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1400" b="1" kern="1200">
        <a:solidFill>
          <a:schemeClr val="tx2"/>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sz="1400" b="1" kern="1200">
        <a:solidFill>
          <a:schemeClr val="tx2"/>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sz="1400" b="1" kern="1200">
        <a:solidFill>
          <a:schemeClr val="tx2"/>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sz="1400" b="1" kern="1200">
        <a:solidFill>
          <a:schemeClr val="tx2"/>
        </a:solidFill>
        <a:latin typeface="黑体" panose="02010609060101010101" pitchFamily="49" charset="-122"/>
        <a:ea typeface="黑体" panose="02010609060101010101" pitchFamily="49" charset="-122"/>
        <a:cs typeface="+mn-cs"/>
      </a:defRPr>
    </a:lvl9pPr>
  </p:defaultTextStyle>
  <p:extLst>
    <p:ext uri="{EFAFB233-063F-42B5-8137-9DF3F51BA10A}">
      <p15:sldGuideLst xmlns:p15="http://schemas.microsoft.com/office/powerpoint/2012/main">
        <p15:guide id="1" orient="horz" pos="2103" userDrawn="1">
          <p15:clr>
            <a:srgbClr val="A4A3A4"/>
          </p15:clr>
        </p15:guide>
        <p15:guide id="2" pos="287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 initials="L" lastIdx="1" clrIdx="0"/>
  <p:cmAuthor id="2" name="29986" initials="2" lastIdx="8"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7" autoAdjust="0"/>
    <p:restoredTop sz="91425" autoAdjust="0"/>
  </p:normalViewPr>
  <p:slideViewPr>
    <p:cSldViewPr snapToGrid="0" showGuides="1">
      <p:cViewPr varScale="1">
        <p:scale>
          <a:sx n="79" d="100"/>
          <a:sy n="79" d="100"/>
        </p:scale>
        <p:origin x="1723" y="43"/>
      </p:cViewPr>
      <p:guideLst>
        <p:guide orient="horz" pos="2103"/>
        <p:guide pos="2878"/>
      </p:guideLst>
    </p:cSldViewPr>
  </p:slideViewPr>
  <p:notesTextViewPr>
    <p:cViewPr>
      <p:scale>
        <a:sx n="100" d="100"/>
        <a:sy n="100" d="100"/>
      </p:scale>
      <p:origin x="0" y="0"/>
    </p:cViewPr>
  </p:notesTextViewPr>
  <p:sorterViewPr>
    <p:cViewPr>
      <p:scale>
        <a:sx n="66" d="100"/>
        <a:sy n="66"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gs" Target="tags/tag17.xml"/><Relationship Id="rId57" Type="http://schemas.openxmlformats.org/officeDocument/2006/relationships/commentAuthors" Target="commentAuthors.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19413"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lvl1pPr eaLnBrk="0" hangingPunct="0">
              <a:defRPr sz="1200" b="0">
                <a:solidFill>
                  <a:schemeClr val="tx1"/>
                </a:solidFill>
                <a:latin typeface="Tahoma" panose="020B0604030504040204" pitchFamily="2" charset="0"/>
                <a:ea typeface="宋体" panose="02010600030101010101" pitchFamily="2" charset="-122"/>
              </a:defRPr>
            </a:lvl1pPr>
          </a:lstStyle>
          <a:p>
            <a:pPr>
              <a:defRPr/>
            </a:pPr>
            <a:endParaRPr lang="zh-CN" altLang="en-US"/>
          </a:p>
        </p:txBody>
      </p:sp>
      <p:sp>
        <p:nvSpPr>
          <p:cNvPr id="36867" name="Rectangle 3"/>
          <p:cNvSpPr>
            <a:spLocks noGrp="1" noChangeArrowheads="1"/>
          </p:cNvSpPr>
          <p:nvPr>
            <p:ph type="dt" sz="quarter" idx="1"/>
          </p:nvPr>
        </p:nvSpPr>
        <p:spPr bwMode="auto">
          <a:xfrm>
            <a:off x="3814763" y="0"/>
            <a:ext cx="2919412"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lvl1pPr algn="r" eaLnBrk="0" hangingPunct="0">
              <a:defRPr sz="1200" b="0">
                <a:solidFill>
                  <a:schemeClr val="tx1"/>
                </a:solidFill>
                <a:latin typeface="Tahoma" panose="020B0604030504040204" pitchFamily="2" charset="0"/>
                <a:ea typeface="宋体" panose="02010600030101010101" pitchFamily="2" charset="-122"/>
              </a:defRPr>
            </a:lvl1pPr>
          </a:lstStyle>
          <a:p>
            <a:pPr>
              <a:defRPr/>
            </a:pPr>
            <a:endParaRPr lang="en-US" altLang="zh-CN"/>
          </a:p>
        </p:txBody>
      </p:sp>
      <p:sp>
        <p:nvSpPr>
          <p:cNvPr id="36868" name="Rectangle 4"/>
          <p:cNvSpPr>
            <a:spLocks noGrp="1" noChangeArrowheads="1"/>
          </p:cNvSpPr>
          <p:nvPr>
            <p:ph type="ftr" sz="quarter" idx="2"/>
          </p:nvPr>
        </p:nvSpPr>
        <p:spPr bwMode="auto">
          <a:xfrm>
            <a:off x="0" y="9307513"/>
            <a:ext cx="2919413"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lstStyle>
            <a:lvl1pPr eaLnBrk="0" hangingPunct="0">
              <a:defRPr sz="1200" b="0">
                <a:solidFill>
                  <a:schemeClr val="tx1"/>
                </a:solidFill>
                <a:latin typeface="Tahoma" panose="020B0604030504040204" pitchFamily="2" charset="0"/>
                <a:ea typeface="宋体" panose="02010600030101010101" pitchFamily="2" charset="-122"/>
              </a:defRPr>
            </a:lvl1pPr>
          </a:lstStyle>
          <a:p>
            <a:pPr>
              <a:defRPr/>
            </a:pPr>
            <a:endParaRPr lang="en-US" altLang="zh-CN"/>
          </a:p>
        </p:txBody>
      </p:sp>
      <p:sp>
        <p:nvSpPr>
          <p:cNvPr id="36869" name="Rectangle 5"/>
          <p:cNvSpPr>
            <a:spLocks noGrp="1" noChangeArrowheads="1"/>
          </p:cNvSpPr>
          <p:nvPr>
            <p:ph type="sldNum" sz="quarter" idx="3"/>
          </p:nvPr>
        </p:nvSpPr>
        <p:spPr bwMode="auto">
          <a:xfrm>
            <a:off x="3814763" y="9307513"/>
            <a:ext cx="2919412"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lstStyle>
            <a:lvl1pPr algn="r" eaLnBrk="0" hangingPunct="0">
              <a:defRPr sz="1200" b="0">
                <a:solidFill>
                  <a:schemeClr val="tx1"/>
                </a:solidFill>
                <a:latin typeface="Tahoma" panose="020B0604030504040204" pitchFamily="2" charset="0"/>
                <a:ea typeface="宋体" panose="02010600030101010101" pitchFamily="2" charset="-122"/>
              </a:defRPr>
            </a:lvl1pPr>
          </a:lstStyle>
          <a:p>
            <a:fld id="{495CE880-5131-4DB7-B5B8-3C482365819A}"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19413"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lvl1pPr eaLnBrk="0" hangingPunct="0">
              <a:defRPr sz="1200" b="0">
                <a:solidFill>
                  <a:schemeClr val="tx1"/>
                </a:solidFill>
                <a:latin typeface="Tahoma" panose="020B0604030504040204" pitchFamily="2" charset="0"/>
                <a:ea typeface="宋体" panose="02010600030101010101" pitchFamily="2" charset="-122"/>
              </a:defRPr>
            </a:lvl1pPr>
          </a:lstStyle>
          <a:p>
            <a:pPr>
              <a:defRPr/>
            </a:pPr>
            <a:endParaRPr lang="zh-CN" altLang="en-US"/>
          </a:p>
        </p:txBody>
      </p:sp>
      <p:sp>
        <p:nvSpPr>
          <p:cNvPr id="38915" name="Rectangle 3"/>
          <p:cNvSpPr>
            <a:spLocks noGrp="1" noChangeArrowheads="1"/>
          </p:cNvSpPr>
          <p:nvPr>
            <p:ph type="dt" idx="1"/>
          </p:nvPr>
        </p:nvSpPr>
        <p:spPr bwMode="auto">
          <a:xfrm>
            <a:off x="3814763" y="0"/>
            <a:ext cx="2919412"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lstStyle>
            <a:lvl1pPr algn="r" eaLnBrk="0" hangingPunct="0">
              <a:defRPr sz="1200" b="0">
                <a:solidFill>
                  <a:schemeClr val="tx1"/>
                </a:solidFill>
                <a:latin typeface="Tahoma" panose="020B0604030504040204" pitchFamily="2" charset="0"/>
                <a:ea typeface="宋体" panose="02010600030101010101" pitchFamily="2" charset="-122"/>
              </a:defRPr>
            </a:lvl1pPr>
          </a:lstStyle>
          <a:p>
            <a:pPr>
              <a:defRPr/>
            </a:pPr>
            <a:endParaRPr lang="en-US" altLang="zh-CN"/>
          </a:p>
        </p:txBody>
      </p:sp>
      <p:sp>
        <p:nvSpPr>
          <p:cNvPr id="6148" name="Rectangle 4"/>
          <p:cNvSpPr>
            <a:spLocks noGrp="1" noRot="1" noChangeAspect="1" noChangeArrowheads="1" noTextEdit="1"/>
          </p:cNvSpPr>
          <p:nvPr>
            <p:ph type="sldImg" idx="4294967295"/>
          </p:nvPr>
        </p:nvSpPr>
        <p:spPr bwMode="auto">
          <a:xfrm>
            <a:off x="917575" y="735013"/>
            <a:ext cx="4900613" cy="367506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9"/>
          </p:nvPr>
        </p:nvSpPr>
        <p:spPr bwMode="auto">
          <a:xfrm>
            <a:off x="673100" y="4654550"/>
            <a:ext cx="5389563"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8918" name="Rectangle 6"/>
          <p:cNvSpPr>
            <a:spLocks noGrp="1" noChangeArrowheads="1"/>
          </p:cNvSpPr>
          <p:nvPr>
            <p:ph type="ftr" sz="quarter" idx="4"/>
          </p:nvPr>
        </p:nvSpPr>
        <p:spPr bwMode="auto">
          <a:xfrm>
            <a:off x="0" y="9307513"/>
            <a:ext cx="2919413"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lstStyle>
            <a:lvl1pPr eaLnBrk="0" hangingPunct="0">
              <a:defRPr sz="1200" b="0">
                <a:solidFill>
                  <a:schemeClr val="tx1"/>
                </a:solidFill>
                <a:latin typeface="Tahoma" panose="020B0604030504040204" pitchFamily="2" charset="0"/>
                <a:ea typeface="宋体" panose="02010600030101010101" pitchFamily="2" charset="-122"/>
              </a:defRPr>
            </a:lvl1pPr>
          </a:lstStyle>
          <a:p>
            <a:pPr>
              <a:defRPr/>
            </a:pPr>
            <a:endParaRPr lang="en-US" altLang="zh-CN"/>
          </a:p>
        </p:txBody>
      </p:sp>
      <p:sp>
        <p:nvSpPr>
          <p:cNvPr id="38919" name="Rectangle 7"/>
          <p:cNvSpPr>
            <a:spLocks noGrp="1" noChangeArrowheads="1"/>
          </p:cNvSpPr>
          <p:nvPr>
            <p:ph type="sldNum" sz="quarter" idx="5"/>
          </p:nvPr>
        </p:nvSpPr>
        <p:spPr bwMode="auto">
          <a:xfrm>
            <a:off x="3814763" y="9307513"/>
            <a:ext cx="2919412"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lstStyle>
            <a:lvl1pPr algn="r" eaLnBrk="0" hangingPunct="0">
              <a:defRPr sz="1200" b="0">
                <a:solidFill>
                  <a:schemeClr val="tx1"/>
                </a:solidFill>
                <a:latin typeface="Tahoma" panose="020B0604030504040204" pitchFamily="2" charset="0"/>
                <a:ea typeface="宋体" panose="02010600030101010101" pitchFamily="2" charset="-122"/>
              </a:defRPr>
            </a:lvl1pPr>
          </a:lstStyle>
          <a:p>
            <a:fld id="{42A832D8-8B4C-41A0-B444-154C35EBC742}"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txBox="1">
            <a:spLocks noGrp="1" noChangeArrowheads="1"/>
          </p:cNvSpPr>
          <p:nvPr>
            <p:ph type="sldNum" sz="quarter"/>
          </p:nvPr>
        </p:nvSpPr>
        <p:spPr bwMode="auto">
          <a:xfrm>
            <a:off x="3814763" y="9307513"/>
            <a:ext cx="2919412" cy="49053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b"/>
          <a:lstStyle/>
          <a:p>
            <a:pPr algn="r" eaLnBrk="0" hangingPunct="0"/>
            <a:fld id="{2DD9FCF9-878A-4A20-BBDD-232B73660051}" type="slidenum">
              <a:rPr lang="zh-CN" altLang="en-US" sz="1200" b="0">
                <a:solidFill>
                  <a:schemeClr val="tx1"/>
                </a:solidFill>
                <a:latin typeface="Tahoma" panose="020B0604030504040204" pitchFamily="2" charset="0"/>
                <a:ea typeface="宋体" panose="02010600030101010101" pitchFamily="2" charset="-122"/>
              </a:rPr>
            </a:fld>
            <a:endParaRPr lang="en-US" altLang="zh-CN" sz="1200" b="0">
              <a:solidFill>
                <a:schemeClr val="tx1"/>
              </a:solidFill>
              <a:latin typeface="Tahoma" panose="020B0604030504040204" pitchFamily="2" charset="0"/>
              <a:ea typeface="宋体" panose="02010600030101010101" pitchFamily="2" charset="-122"/>
            </a:endParaRPr>
          </a:p>
        </p:txBody>
      </p:sp>
      <p:sp>
        <p:nvSpPr>
          <p:cNvPr id="8194" name="Rectangle 2"/>
          <p:cNvSpPr>
            <a:spLocks noGrp="1" noRot="1" noChangeAspect="1" noChangeArrowheads="1" noTextEdit="1"/>
          </p:cNvSpPr>
          <p:nvPr>
            <p:ph type="sldImg" idx="4294967295"/>
          </p:nvPr>
        </p:nvSpPr>
        <p:spPr>
          <a:xfrm>
            <a:off x="919163" y="735013"/>
            <a:ext cx="4900612" cy="3675062"/>
          </a:xfrm>
        </p:spPr>
      </p:sp>
      <p:sp>
        <p:nvSpPr>
          <p:cNvPr id="45059" name="Rectangle 3"/>
          <p:cNvSpPr>
            <a:spLocks noGrp="1" noChangeArrowheads="1"/>
          </p:cNvSpPr>
          <p:nvPr>
            <p:ph type="body" idx="1"/>
          </p:nvPr>
        </p:nvSpPr>
        <p:spPr>
          <a:xfrm>
            <a:off x="898525" y="4654550"/>
            <a:ext cx="4938713" cy="4410075"/>
          </a:xfrm>
          <a:noFill/>
        </p:spPr>
        <p:txBody>
          <a:bodyPr/>
          <a:lstStyle/>
          <a:p>
            <a:pPr>
              <a:defRPr/>
            </a:pP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数据库研究人员借鉴和吸收面向对象的方法和技术，用面向对象的观点来描述现实世界实体的逻辑组织、对象间的关系，提出面向对象的数据模型。</a:t>
            </a:r>
            <a:r>
              <a:rPr lang="zh-CN">
                <a:latin typeface="Times New Roman" panose="02020603050405020304" pitchFamily="18" charset="0"/>
                <a:ea typeface="宋体" panose="02010600030101010101" pitchFamily="2" charset="-122"/>
                <a:sym typeface="+mn-ea"/>
              </a:rPr>
              <a:t>但是都没有获得市场上的成功。</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uFillTx/>
                <a:latin typeface="Times New Roman" panose="02020603050405020304" pitchFamily="18" charset="0"/>
                <a:ea typeface="宋体" panose="02010600030101010101" pitchFamily="2" charset="-122"/>
                <a:cs typeface="宋体" panose="02010600030101010101" pitchFamily="2" charset="-122"/>
                <a:sym typeface="+mn-ea"/>
              </a:rPr>
              <a:t>近年来，随着大数据、机器学习算法、新型硬件技术的发展，使得AI技术应用在实际场景中成为可能，几乎所有行业对AI的需求都在增长。</a:t>
            </a:r>
            <a:endParaRPr lang="zh-CN" altLang="en-US">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atin typeface="Times New Roman" panose="02020603050405020304" pitchFamily="18" charset="0"/>
                <a:ea typeface="宋体" panose="02010600030101010101" pitchFamily="2" charset="-122"/>
                <a:sym typeface="+mn-ea"/>
              </a:rPr>
              <a:t>虽然参加会议的人数不多，会议内容也是以介绍国外的数据库技术和动向为主，但是，这次会议标志着我国数据库的教学研究工作开始起步。</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a:latin typeface="Times New Roman" panose="02020603050405020304" pitchFamily="18" charset="0"/>
                <a:ea typeface="宋体" panose="02010600030101010101" pitchFamily="2" charset="-122"/>
                <a:sym typeface="+mn-ea"/>
              </a:rPr>
              <a:t>就象BASIC语言对于中国普及计算机知识功不可没一样，dBASE由于其易学易用的特点，为信息系统开发人员所喜欢</a:t>
            </a:r>
            <a:r>
              <a:rPr lang="zh-CN">
                <a:latin typeface="Times New Roman" panose="02020603050405020304" pitchFamily="18" charset="0"/>
                <a:ea typeface="宋体" panose="02010600030101010101" pitchFamily="2" charset="-122"/>
                <a:sym typeface="+mn-ea"/>
              </a:rPr>
              <a:t>。</a:t>
            </a:r>
            <a:r>
              <a:rPr>
                <a:latin typeface="Times New Roman" panose="02020603050405020304" pitchFamily="18" charset="0"/>
                <a:ea typeface="宋体" panose="02010600030101010101" pitchFamily="2" charset="-122"/>
                <a:sym typeface="+mn-ea"/>
              </a:rPr>
              <a:t>ORACLE 第4版和第5版相继在中国市场推出，原来只有在教科书中学习到的关系数据库的一些功能，第一次可以在一个实际的商品化系统中看到。</a:t>
            </a:r>
            <a:endParaRPr lang="zh-CN">
              <a:latin typeface="Times New Roman" panose="02020603050405020304" pitchFamily="18" charset="0"/>
              <a:ea typeface="宋体" panose="02010600030101010101" pitchFamily="2" charset="-122"/>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indent="0" fontAlgn="auto">
              <a:lnSpc>
                <a:spcPct val="150000"/>
              </a:lnSpc>
            </a:pPr>
            <a:r>
              <a:rPr lang="zh-CN">
                <a:solidFill>
                  <a:srgbClr val="0070C0"/>
                </a:solidFill>
                <a:uFillTx/>
                <a:latin typeface="Times New Roman" panose="02020603050405020304" pitchFamily="18" charset="0"/>
                <a:ea typeface="宋体" panose="02010600030101010101" pitchFamily="2" charset="-122"/>
                <a:sym typeface="+mn-ea"/>
              </a:rPr>
              <a:t>追赶期</a:t>
            </a:r>
            <a:endParaRPr>
              <a:solidFill>
                <a:srgbClr val="0070C0"/>
              </a:solidFill>
              <a:uFillTx/>
              <a:latin typeface="Times New Roman" panose="02020603050405020304" pitchFamily="18" charset="0"/>
              <a:ea typeface="宋体" panose="02010600030101010101" pitchFamily="2" charset="-122"/>
            </a:endParaRPr>
          </a:p>
          <a:p>
            <a:pPr indent="0" fontAlgn="auto">
              <a:lnSpc>
                <a:spcPct val="150000"/>
              </a:lnSpc>
            </a:pPr>
            <a:r>
              <a:rPr>
                <a:uFillTx/>
                <a:latin typeface="Times New Roman" panose="02020603050405020304" pitchFamily="18" charset="0"/>
                <a:ea typeface="宋体" panose="02010600030101010101" pitchFamily="2" charset="-122"/>
                <a:sym typeface="+mn-ea"/>
              </a:rPr>
              <a:t>进入到21世纪，中国加入WTO，市场更加国际化。尽管数据库的市场还是ORACLE一家独霸，但是</a:t>
            </a:r>
            <a:endParaRPr>
              <a:solidFill>
                <a:schemeClr val="tx1"/>
              </a:solidFill>
              <a:uFillTx/>
              <a:latin typeface="Times New Roman" panose="02020603050405020304" pitchFamily="18" charset="0"/>
              <a:ea typeface="宋体" panose="02010600030101010101" pitchFamily="2" charset="-122"/>
            </a:endParaRPr>
          </a:p>
          <a:p>
            <a:pPr indent="0" fontAlgn="auto">
              <a:lnSpc>
                <a:spcPct val="150000"/>
              </a:lnSpc>
            </a:pPr>
            <a:r>
              <a:rPr>
                <a:uFillTx/>
                <a:latin typeface="Times New Roman" panose="02020603050405020304" pitchFamily="18" charset="0"/>
                <a:ea typeface="宋体" panose="02010600030101010101" pitchFamily="2" charset="-122"/>
                <a:sym typeface="+mn-ea"/>
              </a:rPr>
              <a:t>全球的数据库厂商也纷纷进入中国，其中包括IBM的DB2，Sybase公司的Sybase，微软公司的SQL Server等，也包括开源数据库PostgreSQL和MySQL等。</a:t>
            </a:r>
            <a:endParaRPr>
              <a:solidFill>
                <a:schemeClr val="tx1"/>
              </a:solidFill>
              <a:uFillTx/>
              <a:latin typeface="Times New Roman" panose="02020603050405020304" pitchFamily="18" charset="0"/>
              <a:ea typeface="宋体" panose="02010600030101010101" pitchFamily="2" charset="-122"/>
            </a:endParaRPr>
          </a:p>
          <a:p>
            <a:pPr indent="0" fontAlgn="auto">
              <a:lnSpc>
                <a:spcPct val="150000"/>
              </a:lnSpc>
            </a:pPr>
            <a:r>
              <a:rPr>
                <a:uFillTx/>
                <a:latin typeface="Times New Roman" panose="02020603050405020304" pitchFamily="18" charset="0"/>
                <a:ea typeface="宋体" panose="02010600030101010101" pitchFamily="2" charset="-122"/>
                <a:sym typeface="+mn-ea"/>
              </a:rPr>
              <a:t>在这样的情况下，尽管反对声没有断过，但是人们又一次掀起了开发国产数据库的热潮。支持者的主要理由是：中国是一个大国，国家的信息安全是一直悬在我们头上的一把利剑；中国的信息化建设成本居高不下，严重影响了信息化的进程。这两条理由，让国家下决心再一次开发国产数据库。</a:t>
            </a:r>
            <a:endParaRPr>
              <a:solidFill>
                <a:schemeClr val="tx1"/>
              </a:solidFill>
              <a:uFillTx/>
              <a:latin typeface="Times New Roman" panose="02020603050405020304" pitchFamily="18" charset="0"/>
              <a:ea typeface="宋体" panose="02010600030101010101" pitchFamily="2" charset="-122"/>
            </a:endParaRPr>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atin typeface="Times New Roman" panose="02020603050405020304" pitchFamily="18" charset="0"/>
                <a:ea typeface="宋体" panose="02010600030101010101" pitchFamily="2" charset="-122"/>
                <a:sym typeface="+mn-ea"/>
              </a:rPr>
              <a:t>信息技术的应用前沿</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kumimoji="1" sz="1200">
                <a:solidFill>
                  <a:schemeClr val="tx1"/>
                </a:solidFill>
                <a:latin typeface="宋体" panose="02010600030101010101" pitchFamily="2" charset="-122"/>
                <a:ea typeface="宋体" panose="02010600030101010101" pitchFamily="2" charset="-122"/>
              </a:defRPr>
            </a:lvl1pPr>
            <a:lvl2pPr marL="742950" indent="-285750">
              <a:spcBef>
                <a:spcPct val="30000"/>
              </a:spcBef>
              <a:defRPr kumimoji="1" sz="1200">
                <a:solidFill>
                  <a:schemeClr val="tx1"/>
                </a:solidFill>
                <a:latin typeface="宋体" panose="02010600030101010101" pitchFamily="2" charset="-122"/>
                <a:ea typeface="宋体" panose="02010600030101010101" pitchFamily="2" charset="-122"/>
              </a:defRPr>
            </a:lvl2pPr>
            <a:lvl3pPr marL="1143000" indent="-228600">
              <a:spcBef>
                <a:spcPct val="30000"/>
              </a:spcBef>
              <a:defRPr kumimoji="1" sz="1200">
                <a:solidFill>
                  <a:schemeClr val="tx1"/>
                </a:solidFill>
                <a:latin typeface="宋体" panose="02010600030101010101" pitchFamily="2" charset="-122"/>
                <a:ea typeface="宋体" panose="02010600030101010101" pitchFamily="2" charset="-122"/>
              </a:defRPr>
            </a:lvl3pPr>
            <a:lvl4pPr marL="1600200" indent="-228600">
              <a:spcBef>
                <a:spcPct val="30000"/>
              </a:spcBef>
              <a:defRPr kumimoji="1" sz="1200">
                <a:solidFill>
                  <a:schemeClr val="tx1"/>
                </a:solidFill>
                <a:latin typeface="宋体" panose="02010600030101010101" pitchFamily="2" charset="-122"/>
                <a:ea typeface="宋体" panose="02010600030101010101" pitchFamily="2" charset="-122"/>
              </a:defRPr>
            </a:lvl4pPr>
            <a:lvl5pPr marL="2057400" indent="-228600">
              <a:spcBef>
                <a:spcPct val="30000"/>
              </a:spcBef>
              <a:defRPr kumimoji="1"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9pPr>
          </a:lstStyle>
          <a:p>
            <a:pPr>
              <a:spcBef>
                <a:spcPct val="0"/>
              </a:spcBef>
            </a:pPr>
            <a:fld id="{E9055491-9D76-47C5-93AD-773E178325C4}"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33794" name="Rectangle 2"/>
          <p:cNvSpPr>
            <a:spLocks noGrp="1" noRot="1" noChangeAspect="1" noChangeArrowheads="1" noTextEdit="1"/>
          </p:cNvSpPr>
          <p:nvPr>
            <p:ph type="sldImg"/>
          </p:nvPr>
        </p:nvSpPr>
        <p:spPr/>
      </p:sp>
      <p:sp>
        <p:nvSpPr>
          <p:cNvPr id="27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宋体" panose="02010600030101010101" pitchFamily="2" charset="-122"/>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kumimoji="1" sz="1200">
                <a:solidFill>
                  <a:schemeClr val="tx1"/>
                </a:solidFill>
                <a:latin typeface="宋体" panose="02010600030101010101" pitchFamily="2" charset="-122"/>
                <a:ea typeface="宋体" panose="02010600030101010101" pitchFamily="2" charset="-122"/>
              </a:defRPr>
            </a:lvl1pPr>
            <a:lvl2pPr marL="742950" indent="-285750">
              <a:spcBef>
                <a:spcPct val="30000"/>
              </a:spcBef>
              <a:defRPr kumimoji="1" sz="1200">
                <a:solidFill>
                  <a:schemeClr val="tx1"/>
                </a:solidFill>
                <a:latin typeface="宋体" panose="02010600030101010101" pitchFamily="2" charset="-122"/>
                <a:ea typeface="宋体" panose="02010600030101010101" pitchFamily="2" charset="-122"/>
              </a:defRPr>
            </a:lvl2pPr>
            <a:lvl3pPr marL="1143000" indent="-228600">
              <a:spcBef>
                <a:spcPct val="30000"/>
              </a:spcBef>
              <a:defRPr kumimoji="1" sz="1200">
                <a:solidFill>
                  <a:schemeClr val="tx1"/>
                </a:solidFill>
                <a:latin typeface="宋体" panose="02010600030101010101" pitchFamily="2" charset="-122"/>
                <a:ea typeface="宋体" panose="02010600030101010101" pitchFamily="2" charset="-122"/>
              </a:defRPr>
            </a:lvl3pPr>
            <a:lvl4pPr marL="1600200" indent="-228600">
              <a:spcBef>
                <a:spcPct val="30000"/>
              </a:spcBef>
              <a:defRPr kumimoji="1" sz="1200">
                <a:solidFill>
                  <a:schemeClr val="tx1"/>
                </a:solidFill>
                <a:latin typeface="宋体" panose="02010600030101010101" pitchFamily="2" charset="-122"/>
                <a:ea typeface="宋体" panose="02010600030101010101" pitchFamily="2" charset="-122"/>
              </a:defRPr>
            </a:lvl4pPr>
            <a:lvl5pPr marL="2057400" indent="-228600">
              <a:spcBef>
                <a:spcPct val="30000"/>
              </a:spcBef>
              <a:defRPr kumimoji="1"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9pPr>
          </a:lstStyle>
          <a:p>
            <a:pPr>
              <a:spcBef>
                <a:spcPct val="0"/>
              </a:spcBef>
            </a:pPr>
            <a:fld id="{D39EC24A-04BE-4533-AD6D-B87BE182F874}"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35842" name="Rectangle 2"/>
          <p:cNvSpPr>
            <a:spLocks noGrp="1" noRot="1" noChangeAspect="1" noChangeArrowheads="1" noTextEdit="1"/>
          </p:cNvSpPr>
          <p:nvPr>
            <p:ph type="sldImg"/>
          </p:nvPr>
        </p:nvSpPr>
        <p:spPr/>
      </p:sp>
      <p:sp>
        <p:nvSpPr>
          <p:cNvPr id="29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宋体" panose="02010600030101010101" pitchFamily="2" charset="-122"/>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kumimoji="1" sz="1200">
                <a:solidFill>
                  <a:schemeClr val="tx1"/>
                </a:solidFill>
                <a:latin typeface="宋体" panose="02010600030101010101" pitchFamily="2" charset="-122"/>
                <a:ea typeface="宋体" panose="02010600030101010101" pitchFamily="2" charset="-122"/>
              </a:defRPr>
            </a:lvl1pPr>
            <a:lvl2pPr marL="742950" indent="-285750">
              <a:spcBef>
                <a:spcPct val="30000"/>
              </a:spcBef>
              <a:defRPr kumimoji="1" sz="1200">
                <a:solidFill>
                  <a:schemeClr val="tx1"/>
                </a:solidFill>
                <a:latin typeface="宋体" panose="02010600030101010101" pitchFamily="2" charset="-122"/>
                <a:ea typeface="宋体" panose="02010600030101010101" pitchFamily="2" charset="-122"/>
              </a:defRPr>
            </a:lvl2pPr>
            <a:lvl3pPr marL="1143000" indent="-228600">
              <a:spcBef>
                <a:spcPct val="30000"/>
              </a:spcBef>
              <a:defRPr kumimoji="1" sz="1200">
                <a:solidFill>
                  <a:schemeClr val="tx1"/>
                </a:solidFill>
                <a:latin typeface="宋体" panose="02010600030101010101" pitchFamily="2" charset="-122"/>
                <a:ea typeface="宋体" panose="02010600030101010101" pitchFamily="2" charset="-122"/>
              </a:defRPr>
            </a:lvl3pPr>
            <a:lvl4pPr marL="1600200" indent="-228600">
              <a:spcBef>
                <a:spcPct val="30000"/>
              </a:spcBef>
              <a:defRPr kumimoji="1" sz="1200">
                <a:solidFill>
                  <a:schemeClr val="tx1"/>
                </a:solidFill>
                <a:latin typeface="宋体" panose="02010600030101010101" pitchFamily="2" charset="-122"/>
                <a:ea typeface="宋体" panose="02010600030101010101" pitchFamily="2" charset="-122"/>
              </a:defRPr>
            </a:lvl4pPr>
            <a:lvl5pPr marL="2057400" indent="-228600">
              <a:spcBef>
                <a:spcPct val="30000"/>
              </a:spcBef>
              <a:defRPr kumimoji="1"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9pPr>
          </a:lstStyle>
          <a:p>
            <a:pPr>
              <a:spcBef>
                <a:spcPct val="0"/>
              </a:spcBef>
            </a:pPr>
            <a:fld id="{4602AAB7-383D-49F9-9820-004C5989A968}"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37890" name="Rectangle 2"/>
          <p:cNvSpPr>
            <a:spLocks noGrp="1" noRot="1" noChangeAspect="1" noChangeArrowheads="1" noTextEdit="1"/>
          </p:cNvSpPr>
          <p:nvPr>
            <p:ph type="sldImg"/>
          </p:nvPr>
        </p:nvSpPr>
        <p:spPr/>
      </p:sp>
      <p:sp>
        <p:nvSpPr>
          <p:cNvPr id="32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宋体" panose="02010600030101010101" pitchFamily="2" charset="-122"/>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kumimoji="1" sz="1200">
                <a:solidFill>
                  <a:schemeClr val="tx1"/>
                </a:solidFill>
                <a:latin typeface="宋体" panose="02010600030101010101" pitchFamily="2" charset="-122"/>
                <a:ea typeface="宋体" panose="02010600030101010101" pitchFamily="2" charset="-122"/>
              </a:defRPr>
            </a:lvl1pPr>
            <a:lvl2pPr marL="742950" indent="-285750">
              <a:spcBef>
                <a:spcPct val="30000"/>
              </a:spcBef>
              <a:defRPr kumimoji="1" sz="1200">
                <a:solidFill>
                  <a:schemeClr val="tx1"/>
                </a:solidFill>
                <a:latin typeface="宋体" panose="02010600030101010101" pitchFamily="2" charset="-122"/>
                <a:ea typeface="宋体" panose="02010600030101010101" pitchFamily="2" charset="-122"/>
              </a:defRPr>
            </a:lvl2pPr>
            <a:lvl3pPr marL="1143000" indent="-228600">
              <a:spcBef>
                <a:spcPct val="30000"/>
              </a:spcBef>
              <a:defRPr kumimoji="1" sz="1200">
                <a:solidFill>
                  <a:schemeClr val="tx1"/>
                </a:solidFill>
                <a:latin typeface="宋体" panose="02010600030101010101" pitchFamily="2" charset="-122"/>
                <a:ea typeface="宋体" panose="02010600030101010101" pitchFamily="2" charset="-122"/>
              </a:defRPr>
            </a:lvl3pPr>
            <a:lvl4pPr marL="1600200" indent="-228600">
              <a:spcBef>
                <a:spcPct val="30000"/>
              </a:spcBef>
              <a:defRPr kumimoji="1" sz="1200">
                <a:solidFill>
                  <a:schemeClr val="tx1"/>
                </a:solidFill>
                <a:latin typeface="宋体" panose="02010600030101010101" pitchFamily="2" charset="-122"/>
                <a:ea typeface="宋体" panose="02010600030101010101" pitchFamily="2" charset="-122"/>
              </a:defRPr>
            </a:lvl4pPr>
            <a:lvl5pPr marL="2057400" indent="-228600">
              <a:spcBef>
                <a:spcPct val="30000"/>
              </a:spcBef>
              <a:defRPr kumimoji="1"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9pPr>
          </a:lstStyle>
          <a:p>
            <a:pPr>
              <a:spcBef>
                <a:spcPct val="0"/>
              </a:spcBef>
            </a:pPr>
            <a:fld id="{65CCA840-1B77-4FD1-9E17-9478A74C7555}"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44034" name="Rectangle 2"/>
          <p:cNvSpPr>
            <a:spLocks noGrp="1" noRot="1" noChangeAspect="1" noChangeArrowheads="1" noTextEdit="1"/>
          </p:cNvSpPr>
          <p:nvPr>
            <p:ph type="sldImg"/>
          </p:nvPr>
        </p:nvSpPr>
        <p:spPr/>
      </p:sp>
      <p:sp>
        <p:nvSpPr>
          <p:cNvPr id="36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宋体" panose="02010600030101010101" pitchFamily="2" charset="-122"/>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kumimoji="1" sz="1200">
                <a:solidFill>
                  <a:schemeClr val="tx1"/>
                </a:solidFill>
                <a:latin typeface="宋体" panose="02010600030101010101" pitchFamily="2" charset="-122"/>
                <a:ea typeface="宋体" panose="02010600030101010101" pitchFamily="2" charset="-122"/>
              </a:defRPr>
            </a:lvl1pPr>
            <a:lvl2pPr marL="742950" indent="-285750">
              <a:spcBef>
                <a:spcPct val="30000"/>
              </a:spcBef>
              <a:defRPr kumimoji="1" sz="1200">
                <a:solidFill>
                  <a:schemeClr val="tx1"/>
                </a:solidFill>
                <a:latin typeface="宋体" panose="02010600030101010101" pitchFamily="2" charset="-122"/>
                <a:ea typeface="宋体" panose="02010600030101010101" pitchFamily="2" charset="-122"/>
              </a:defRPr>
            </a:lvl2pPr>
            <a:lvl3pPr marL="1143000" indent="-228600">
              <a:spcBef>
                <a:spcPct val="30000"/>
              </a:spcBef>
              <a:defRPr kumimoji="1" sz="1200">
                <a:solidFill>
                  <a:schemeClr val="tx1"/>
                </a:solidFill>
                <a:latin typeface="宋体" panose="02010600030101010101" pitchFamily="2" charset="-122"/>
                <a:ea typeface="宋体" panose="02010600030101010101" pitchFamily="2" charset="-122"/>
              </a:defRPr>
            </a:lvl3pPr>
            <a:lvl4pPr marL="1600200" indent="-228600">
              <a:spcBef>
                <a:spcPct val="30000"/>
              </a:spcBef>
              <a:defRPr kumimoji="1" sz="1200">
                <a:solidFill>
                  <a:schemeClr val="tx1"/>
                </a:solidFill>
                <a:latin typeface="宋体" panose="02010600030101010101" pitchFamily="2" charset="-122"/>
                <a:ea typeface="宋体" panose="02010600030101010101" pitchFamily="2" charset="-122"/>
              </a:defRPr>
            </a:lvl4pPr>
            <a:lvl5pPr marL="2057400" indent="-228600">
              <a:spcBef>
                <a:spcPct val="30000"/>
              </a:spcBef>
              <a:defRPr kumimoji="1" sz="12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宋体" panose="02010600030101010101" pitchFamily="2" charset="-122"/>
                <a:ea typeface="宋体" panose="02010600030101010101" pitchFamily="2" charset="-122"/>
              </a:defRPr>
            </a:lvl9pPr>
          </a:lstStyle>
          <a:p>
            <a:pPr>
              <a:spcBef>
                <a:spcPct val="0"/>
              </a:spcBef>
            </a:pPr>
            <a:fld id="{8A4F6DC9-923C-403B-9AC7-D87A8302EF34}"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50178" name="Rectangle 2"/>
          <p:cNvSpPr>
            <a:spLocks noGrp="1" noRot="1" noChangeAspect="1" noChangeArrowheads="1" noTextEdit="1"/>
          </p:cNvSpPr>
          <p:nvPr>
            <p:ph type="sldImg"/>
          </p:nvPr>
        </p:nvSpPr>
        <p:spPr/>
      </p:sp>
      <p:sp>
        <p:nvSpPr>
          <p:cNvPr id="38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宋体" panose="02010600030101010101" pitchFamily="2" charset="-122"/>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网状数据库和层次数据库在数据库发展的早期比较流行，但它们在数据查询和数据操纵方面都采用的是一次一个记录的导航式过程化语言，需要用户明确数据的存储结构，预设数据访问路径，编程繁琐，应用程序的可移植性较差。</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b="1">
                <a:latin typeface="Times New Roman" panose="02020603050405020304" pitchFamily="18" charset="0"/>
                <a:ea typeface="宋体" panose="02010600030101010101" pitchFamily="2" charset="-122"/>
                <a:sym typeface="+mn-ea"/>
              </a:rPr>
              <a:t>当一个大型组织拥有众多的数据库以后，公司决策者常常需要访问来自多个数据库的信息。</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1447800"/>
            <a:ext cx="9156700" cy="757238"/>
            <a:chOff x="0" y="0"/>
            <a:chExt cx="5768" cy="477"/>
          </a:xfrm>
        </p:grpSpPr>
        <p:sp>
          <p:nvSpPr>
            <p:cNvPr id="5" name="Freeform 3"/>
            <p:cNvSpPr/>
            <p:nvPr/>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5"/>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6" name="Freeform 4"/>
            <p:cNvSpPr/>
            <p:nvPr/>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7" name="Freeform 5"/>
            <p:cNvSpPr/>
            <p:nvPr/>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8" name="Freeform 6"/>
            <p:cNvSpPr/>
            <p:nvPr/>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9" name="Freeform 7"/>
            <p:cNvSpPr/>
            <p:nvPr/>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 name="Freeform 8"/>
            <p:cNvSpPr/>
            <p:nvPr/>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1" name="Freeform 9"/>
            <p:cNvSpPr/>
            <p:nvPr/>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2" name="Freeform 10"/>
            <p:cNvSpPr/>
            <p:nvPr/>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3" name="Freeform 11"/>
            <p:cNvSpPr/>
            <p:nvPr/>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4" name="Freeform 12"/>
            <p:cNvSpPr/>
            <p:nvPr/>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5" name="Freeform 13"/>
            <p:cNvSpPr/>
            <p:nvPr/>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6" name="Freeform 14"/>
            <p:cNvSpPr/>
            <p:nvPr/>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7" name="Freeform 15"/>
            <p:cNvSpPr/>
            <p:nvPr/>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8" name="Freeform 16"/>
            <p:cNvSpPr/>
            <p:nvPr/>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9" name="Freeform 17"/>
            <p:cNvSpPr/>
            <p:nvPr/>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20" name="Freeform 18"/>
            <p:cNvSpPr/>
            <p:nvPr/>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21" name="Freeform 19"/>
            <p:cNvSpPr/>
            <p:nvPr/>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22" name="Freeform 20"/>
            <p:cNvSpPr/>
            <p:nvPr/>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23" name="Freeform 21"/>
            <p:cNvSpPr/>
            <p:nvPr/>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24" name="Freeform 22"/>
            <p:cNvSpPr/>
            <p:nvPr/>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25" name="Freeform 23"/>
            <p:cNvSpPr/>
            <p:nvPr/>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26" name="Freeform 24"/>
            <p:cNvSpPr/>
            <p:nvPr/>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grpSp>
      <p:sp>
        <p:nvSpPr>
          <p:cNvPr id="32797" name="Rectangle 29"/>
          <p:cNvSpPr>
            <a:spLocks noGrp="1" noChangeArrowheads="1"/>
          </p:cNvSpPr>
          <p:nvPr>
            <p:ph type="ctrTitle"/>
          </p:nvPr>
        </p:nvSpPr>
        <p:spPr>
          <a:xfrm>
            <a:off x="685800" y="2286000"/>
            <a:ext cx="7772400" cy="1143000"/>
          </a:xfrm>
        </p:spPr>
        <p:txBody>
          <a:bodyPr/>
          <a:lstStyle>
            <a:lvl1pPr>
              <a:defRPr>
                <a:cs typeface="Tahoma" panose="020B0604030504040204" pitchFamily="2" charset="0"/>
              </a:defRPr>
            </a:lvl1pPr>
          </a:lstStyle>
          <a:p>
            <a:pPr lvl="0"/>
            <a:r>
              <a:rPr lang="zh-CN" altLang="en-US" noProof="0"/>
              <a:t>单击此处编辑母版标题样式</a:t>
            </a:r>
            <a:endParaRPr lang="zh-CN" altLang="en-US" noProof="0"/>
          </a:p>
        </p:txBody>
      </p:sp>
      <p:sp>
        <p:nvSpPr>
          <p:cNvPr id="32798" name="Rectangle 30"/>
          <p:cNvSpPr>
            <a:spLocks noGrp="1" noChangeArrowheads="1"/>
          </p:cNvSpPr>
          <p:nvPr>
            <p:ph type="subTitle" idx="1"/>
          </p:nvPr>
        </p:nvSpPr>
        <p:spPr>
          <a:xfrm>
            <a:off x="1371600" y="4114800"/>
            <a:ext cx="6400800" cy="1752600"/>
          </a:xfrm>
        </p:spPr>
        <p:txBody>
          <a:bodyPr/>
          <a:lstStyle>
            <a:lvl1pPr marL="0" indent="0" algn="ctr">
              <a:buFontTx/>
              <a:buNone/>
              <a:defRPr>
                <a:cs typeface="Tahoma" panose="020B0604030504040204" pitchFamily="2" charset="0"/>
              </a:defRPr>
            </a:lvl1pPr>
          </a:lstStyle>
          <a:p>
            <a:pPr lvl="0"/>
            <a:r>
              <a:rPr lang="zh-CN" altLang="en-US" noProof="0"/>
              <a:t>单击此处编辑母版副标题样式</a:t>
            </a:r>
            <a:endParaRPr lang="zh-CN" altLang="en-US" noProof="0"/>
          </a:p>
        </p:txBody>
      </p:sp>
      <p:sp>
        <p:nvSpPr>
          <p:cNvPr id="27" name="Rectangle 31"/>
          <p:cNvSpPr>
            <a:spLocks noGrp="1" noChangeArrowheads="1"/>
          </p:cNvSpPr>
          <p:nvPr>
            <p:ph type="dt" sz="half" idx="10"/>
          </p:nvPr>
        </p:nvSpPr>
        <p:spPr>
          <a:xfrm>
            <a:off x="685800" y="6248400"/>
            <a:ext cx="1905000" cy="457200"/>
          </a:xfrm>
        </p:spPr>
        <p:txBody>
          <a:bodyPr/>
          <a:lstStyle>
            <a:lvl1pPr>
              <a:defRPr>
                <a:latin typeface="Tahoma" panose="020B0604030504040204" pitchFamily="2" charset="0"/>
              </a:defRPr>
            </a:lvl1pPr>
          </a:lstStyle>
          <a:p>
            <a:pPr>
              <a:defRPr/>
            </a:pPr>
            <a:endParaRPr lang="en-US" altLang="zh-CN"/>
          </a:p>
        </p:txBody>
      </p:sp>
      <p:sp>
        <p:nvSpPr>
          <p:cNvPr id="28" name="Rectangle 32"/>
          <p:cNvSpPr>
            <a:spLocks noGrp="1" noChangeArrowheads="1"/>
          </p:cNvSpPr>
          <p:nvPr>
            <p:ph type="ftr" sz="quarter" idx="11"/>
          </p:nvPr>
        </p:nvSpPr>
        <p:spPr>
          <a:xfrm>
            <a:off x="3124200" y="6248400"/>
            <a:ext cx="2895600" cy="457200"/>
          </a:xfrm>
        </p:spPr>
        <p:txBody>
          <a:bodyPr/>
          <a:lstStyle>
            <a:lvl1pPr>
              <a:defRPr>
                <a:latin typeface="Tahoma" panose="020B0604030504040204" pitchFamily="2" charset="0"/>
              </a:defRPr>
            </a:lvl1pPr>
          </a:lstStyle>
          <a:p>
            <a:pPr>
              <a:defRPr/>
            </a:pPr>
            <a:endParaRPr lang="en-US" altLang="zh-CN"/>
          </a:p>
        </p:txBody>
      </p:sp>
      <p:sp>
        <p:nvSpPr>
          <p:cNvPr id="29" name="Rectangle 33"/>
          <p:cNvSpPr>
            <a:spLocks noGrp="1" noChangeArrowheads="1"/>
          </p:cNvSpPr>
          <p:nvPr>
            <p:ph type="sldNum" sz="quarter" idx="12"/>
          </p:nvPr>
        </p:nvSpPr>
        <p:spPr>
          <a:xfrm>
            <a:off x="6553200" y="6248400"/>
            <a:ext cx="1905000" cy="457200"/>
          </a:xfrm>
        </p:spPr>
        <p:txBody>
          <a:bodyPr/>
          <a:lstStyle>
            <a:lvl1pPr>
              <a:defRPr>
                <a:latin typeface="Tahoma" panose="020B0604030504040204" pitchFamily="2" charset="0"/>
              </a:defRPr>
            </a:lvl1pPr>
          </a:lstStyle>
          <a:p>
            <a:fld id="{C500056D-68B3-4796-98FF-787D5E2EBC61}"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本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D63669BF-D0C0-4BDE-A3E3-3C0A29408899}" type="slidenum">
              <a:rPr lang="zh-CN" altLang="en-US"/>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762000"/>
            <a:ext cx="1943100" cy="5486400"/>
          </a:xfrm>
        </p:spPr>
        <p:txBody>
          <a:bodyPr vert="eaVert"/>
          <a:lstStyle/>
          <a:p>
            <a:r>
              <a:rPr lang="zh-CN" altLang="en-US" noProof="1"/>
              <a:t>单击此处编辑母版标题样式</a:t>
            </a:r>
            <a:endParaRPr lang="zh-CN" altLang="en-US" noProof="1"/>
          </a:p>
        </p:txBody>
      </p:sp>
      <p:sp>
        <p:nvSpPr>
          <p:cNvPr id="3" name="竖排文本占位符 2"/>
          <p:cNvSpPr>
            <a:spLocks noGrp="1"/>
          </p:cNvSpPr>
          <p:nvPr>
            <p:ph type="body" orient="vert" idx="1"/>
          </p:nvPr>
        </p:nvSpPr>
        <p:spPr>
          <a:xfrm>
            <a:off x="685800" y="762000"/>
            <a:ext cx="5676900" cy="5486400"/>
          </a:xfrm>
        </p:spPr>
        <p:txBody>
          <a:bodyPr vert="eaVert"/>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0F1FF308-D3DC-42BA-A577-0FF5C751DE06}"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CA1A2885-4A69-40B3-96B1-46A6104E7E02}" type="slidenum">
              <a:rPr lang="zh-CN" altLang="en-US"/>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endParaRPr lang="zh-CN" altLang="en-US" noProof="1"/>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D82A8CD3-E860-4C71-8BA9-3E56AFBC4FBE}" type="slidenum">
              <a:rPr lang="zh-CN" altLang="en-US"/>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85800" y="2133600"/>
            <a:ext cx="3810000" cy="4114800"/>
          </a:xfrm>
        </p:spPr>
        <p:txBody>
          <a:body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4" name="内容占位符 3"/>
          <p:cNvSpPr>
            <a:spLocks noGrp="1"/>
          </p:cNvSpPr>
          <p:nvPr>
            <p:ph sz="half" idx="2"/>
          </p:nvPr>
        </p:nvSpPr>
        <p:spPr>
          <a:xfrm>
            <a:off x="4648200" y="2133600"/>
            <a:ext cx="3810000" cy="4114800"/>
          </a:xfrm>
        </p:spPr>
        <p:txBody>
          <a:body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2EF3809D-3954-4681-BA78-AF391364E7E5}" type="slidenum">
              <a:rPr lang="zh-CN" altLang="en-US"/>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30238" y="2505075"/>
            <a:ext cx="3868737" cy="3684588"/>
          </a:xfrm>
        </p:spPr>
        <p:txBody>
          <a:body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505075"/>
            <a:ext cx="3887788" cy="3684588"/>
          </a:xfrm>
        </p:spPr>
        <p:txBody>
          <a:body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AF4FAB3A-90FB-41D9-93B5-246E708AC2A6}" type="slidenum">
              <a:rPr lang="zh-CN" altLang="en-US"/>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BAC53790-FDAF-4E2C-94CD-44B2E0767C12}" type="slidenum">
              <a:rPr lang="zh-CN" altLang="en-US"/>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042A11B4-5ACB-48C3-AF95-057164107A67}" type="slidenum">
              <a:rPr lang="zh-CN" altLang="en-US"/>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二级</a:t>
            </a:r>
            <a:endParaRPr lang="zh-CN" altLang="en-US" noProof="1"/>
          </a:p>
          <a:p>
            <a:pPr lvl="2"/>
            <a:r>
              <a:rPr lang="zh-CN" altLang="en-US" noProof="1"/>
              <a:t>三级</a:t>
            </a:r>
            <a:endParaRPr lang="zh-CN" altLang="en-US" noProof="1"/>
          </a:p>
          <a:p>
            <a:pPr lvl="3"/>
            <a:r>
              <a:rPr lang="zh-CN" altLang="en-US" noProof="1"/>
              <a:t>四级</a:t>
            </a:r>
            <a:endParaRPr lang="zh-CN" altLang="en-US" noProof="1"/>
          </a:p>
          <a:p>
            <a:pPr lvl="4"/>
            <a:r>
              <a:rPr lang="zh-CN" altLang="en-US" noProof="1"/>
              <a:t>五级</a:t>
            </a:r>
            <a:endParaRPr lang="zh-CN" altLang="en-US" noProof="1"/>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BC1EF4D7-0971-46A2-ADA2-EA5136549832}" type="slidenum">
              <a:rPr lang="zh-CN" altLang="en-US"/>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F3F4CE50-46E3-4125-A591-331178556E36}"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grpSp>
        <p:nvGrpSpPr>
          <p:cNvPr id="1026" name="Group 34"/>
          <p:cNvGrpSpPr/>
          <p:nvPr/>
        </p:nvGrpSpPr>
        <p:grpSpPr bwMode="auto">
          <a:xfrm>
            <a:off x="0" y="0"/>
            <a:ext cx="9169400" cy="6615113"/>
            <a:chOff x="0" y="0"/>
            <a:chExt cx="5776" cy="4167"/>
          </a:xfrm>
        </p:grpSpPr>
        <p:grpSp>
          <p:nvGrpSpPr>
            <p:cNvPr id="1027" name="Group 7"/>
            <p:cNvGrpSpPr/>
            <p:nvPr/>
          </p:nvGrpSpPr>
          <p:grpSpPr bwMode="auto">
            <a:xfrm>
              <a:off x="0" y="0"/>
              <a:ext cx="5768" cy="477"/>
              <a:chOff x="0" y="0"/>
              <a:chExt cx="5768" cy="477"/>
            </a:xfrm>
          </p:grpSpPr>
          <p:sp>
            <p:nvSpPr>
              <p:cNvPr id="2" name="Freeform 8"/>
              <p:cNvSpPr/>
              <p:nvPr/>
            </p:nvSpPr>
            <p:spPr bwMode="auto">
              <a:xfrm>
                <a:off x="5" y="0"/>
                <a:ext cx="5763" cy="477"/>
              </a:xfrm>
              <a:custGeom>
                <a:avLst/>
                <a:gdLst>
                  <a:gd name="T0" fmla="*/ 0 w 5763"/>
                  <a:gd name="T1" fmla="*/ 450 h 477"/>
                  <a:gd name="T2" fmla="*/ 3 w 5763"/>
                  <a:gd name="T3" fmla="*/ 0 h 477"/>
                  <a:gd name="T4" fmla="*/ 5763 w 5763"/>
                  <a:gd name="T5" fmla="*/ 0 h 477"/>
                  <a:gd name="T6" fmla="*/ 5763 w 5763"/>
                  <a:gd name="T7" fmla="*/ 465 h 477"/>
                  <a:gd name="T8" fmla="*/ 4821 w 5763"/>
                  <a:gd name="T9" fmla="*/ 477 h 477"/>
                  <a:gd name="T10" fmla="*/ 4326 w 5763"/>
                  <a:gd name="T11" fmla="*/ 447 h 477"/>
                  <a:gd name="T12" fmla="*/ 3783 w 5763"/>
                  <a:gd name="T13" fmla="*/ 465 h 477"/>
                  <a:gd name="T14" fmla="*/ 3417 w 5763"/>
                  <a:gd name="T15" fmla="*/ 456 h 477"/>
                  <a:gd name="T16" fmla="*/ 2973 w 5763"/>
                  <a:gd name="T17" fmla="*/ 459 h 477"/>
                  <a:gd name="T18" fmla="*/ 2451 w 5763"/>
                  <a:gd name="T19" fmla="*/ 453 h 477"/>
                  <a:gd name="T20" fmla="*/ 2289 w 5763"/>
                  <a:gd name="T21" fmla="*/ 441 h 477"/>
                  <a:gd name="T22" fmla="*/ 2010 w 5763"/>
                  <a:gd name="T23" fmla="*/ 453 h 477"/>
                  <a:gd name="T24" fmla="*/ 1827 w 5763"/>
                  <a:gd name="T25" fmla="*/ 450 h 477"/>
                  <a:gd name="T26" fmla="*/ 1215 w 5763"/>
                  <a:gd name="T27" fmla="*/ 465 h 477"/>
                  <a:gd name="T28" fmla="*/ 660 w 5763"/>
                  <a:gd name="T29" fmla="*/ 456 h 477"/>
                  <a:gd name="T30" fmla="*/ 0 w 5763"/>
                  <a:gd name="T31" fmla="*/ 450 h 47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63" h="477">
                    <a:moveTo>
                      <a:pt x="0" y="450"/>
                    </a:moveTo>
                    <a:lnTo>
                      <a:pt x="3" y="0"/>
                    </a:lnTo>
                    <a:lnTo>
                      <a:pt x="5763" y="0"/>
                    </a:lnTo>
                    <a:lnTo>
                      <a:pt x="5763" y="465"/>
                    </a:lnTo>
                    <a:lnTo>
                      <a:pt x="4821" y="477"/>
                    </a:lnTo>
                    <a:lnTo>
                      <a:pt x="4326" y="447"/>
                    </a:lnTo>
                    <a:lnTo>
                      <a:pt x="3783" y="465"/>
                    </a:lnTo>
                    <a:lnTo>
                      <a:pt x="3417" y="456"/>
                    </a:lnTo>
                    <a:lnTo>
                      <a:pt x="2973" y="459"/>
                    </a:lnTo>
                    <a:lnTo>
                      <a:pt x="2451" y="453"/>
                    </a:lnTo>
                    <a:lnTo>
                      <a:pt x="2289" y="441"/>
                    </a:lnTo>
                    <a:lnTo>
                      <a:pt x="2010" y="453"/>
                    </a:lnTo>
                    <a:lnTo>
                      <a:pt x="1827" y="450"/>
                    </a:lnTo>
                    <a:lnTo>
                      <a:pt x="1215" y="465"/>
                    </a:lnTo>
                    <a:lnTo>
                      <a:pt x="660" y="456"/>
                    </a:lnTo>
                    <a:lnTo>
                      <a:pt x="0" y="450"/>
                    </a:lnTo>
                    <a:close/>
                  </a:path>
                </a:pathLst>
              </a:custGeom>
              <a:solidFill>
                <a:schemeClr val="accent2">
                  <a:alpha val="50195"/>
                </a:schemeClr>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3" name="Freeform 9"/>
              <p:cNvSpPr/>
              <p:nvPr/>
            </p:nvSpPr>
            <p:spPr bwMode="auto">
              <a:xfrm>
                <a:off x="0" y="98"/>
                <a:ext cx="256" cy="253"/>
              </a:xfrm>
              <a:custGeom>
                <a:avLst/>
                <a:gdLst>
                  <a:gd name="T0" fmla="*/ 8 w 256"/>
                  <a:gd name="T1" fmla="*/ 190 h 253"/>
                  <a:gd name="T2" fmla="*/ 71 w 256"/>
                  <a:gd name="T3" fmla="*/ 115 h 253"/>
                  <a:gd name="T4" fmla="*/ 203 w 256"/>
                  <a:gd name="T5" fmla="*/ 16 h 253"/>
                  <a:gd name="T6" fmla="*/ 251 w 256"/>
                  <a:gd name="T7" fmla="*/ 19 h 253"/>
                  <a:gd name="T8" fmla="*/ 236 w 256"/>
                  <a:gd name="T9" fmla="*/ 46 h 253"/>
                  <a:gd name="T10" fmla="*/ 176 w 256"/>
                  <a:gd name="T11" fmla="*/ 82 h 253"/>
                  <a:gd name="T12" fmla="*/ 92 w 256"/>
                  <a:gd name="T13" fmla="*/ 154 h 253"/>
                  <a:gd name="T14" fmla="*/ 23 w 256"/>
                  <a:gd name="T15" fmla="*/ 247 h 253"/>
                  <a:gd name="T16" fmla="*/ 8 w 256"/>
                  <a:gd name="T17" fmla="*/ 190 h 25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6" h="253">
                    <a:moveTo>
                      <a:pt x="8" y="190"/>
                    </a:moveTo>
                    <a:cubicBezTo>
                      <a:pt x="16" y="168"/>
                      <a:pt x="38" y="144"/>
                      <a:pt x="71" y="115"/>
                    </a:cubicBezTo>
                    <a:cubicBezTo>
                      <a:pt x="104" y="86"/>
                      <a:pt x="173" y="32"/>
                      <a:pt x="203" y="16"/>
                    </a:cubicBezTo>
                    <a:cubicBezTo>
                      <a:pt x="233" y="0"/>
                      <a:pt x="246" y="14"/>
                      <a:pt x="251" y="19"/>
                    </a:cubicBezTo>
                    <a:cubicBezTo>
                      <a:pt x="256" y="24"/>
                      <a:pt x="249" y="35"/>
                      <a:pt x="236" y="46"/>
                    </a:cubicBezTo>
                    <a:cubicBezTo>
                      <a:pt x="223" y="57"/>
                      <a:pt x="200" y="64"/>
                      <a:pt x="176" y="82"/>
                    </a:cubicBezTo>
                    <a:cubicBezTo>
                      <a:pt x="152" y="100"/>
                      <a:pt x="118" y="126"/>
                      <a:pt x="92" y="154"/>
                    </a:cubicBezTo>
                    <a:cubicBezTo>
                      <a:pt x="66" y="182"/>
                      <a:pt x="36" y="241"/>
                      <a:pt x="23" y="247"/>
                    </a:cubicBezTo>
                    <a:cubicBezTo>
                      <a:pt x="10" y="253"/>
                      <a:pt x="0" y="212"/>
                      <a:pt x="8" y="190"/>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34" name="Freeform 10"/>
              <p:cNvSpPr/>
              <p:nvPr/>
            </p:nvSpPr>
            <p:spPr bwMode="auto">
              <a:xfrm>
                <a:off x="56" y="0"/>
                <a:ext cx="708" cy="459"/>
              </a:xfrm>
              <a:custGeom>
                <a:avLst/>
                <a:gdLst>
                  <a:gd name="T0" fmla="*/ 0 w 708"/>
                  <a:gd name="T1" fmla="*/ 432 h 459"/>
                  <a:gd name="T2" fmla="*/ 0 w 708"/>
                  <a:gd name="T3" fmla="*/ 453 h 459"/>
                  <a:gd name="T4" fmla="*/ 72 w 708"/>
                  <a:gd name="T5" fmla="*/ 324 h 459"/>
                  <a:gd name="T6" fmla="*/ 198 w 708"/>
                  <a:gd name="T7" fmla="*/ 201 h 459"/>
                  <a:gd name="T8" fmla="*/ 366 w 708"/>
                  <a:gd name="T9" fmla="*/ 102 h 459"/>
                  <a:gd name="T10" fmla="*/ 531 w 708"/>
                  <a:gd name="T11" fmla="*/ 36 h 459"/>
                  <a:gd name="T12" fmla="*/ 609 w 708"/>
                  <a:gd name="T13" fmla="*/ 0 h 459"/>
                  <a:gd name="T14" fmla="*/ 708 w 708"/>
                  <a:gd name="T15" fmla="*/ 3 h 459"/>
                  <a:gd name="T16" fmla="*/ 591 w 708"/>
                  <a:gd name="T17" fmla="*/ 66 h 459"/>
                  <a:gd name="T18" fmla="*/ 417 w 708"/>
                  <a:gd name="T19" fmla="*/ 126 h 459"/>
                  <a:gd name="T20" fmla="*/ 237 w 708"/>
                  <a:gd name="T21" fmla="*/ 231 h 459"/>
                  <a:gd name="T22" fmla="*/ 117 w 708"/>
                  <a:gd name="T23" fmla="*/ 345 h 459"/>
                  <a:gd name="T24" fmla="*/ 51 w 708"/>
                  <a:gd name="T25" fmla="*/ 459 h 459"/>
                  <a:gd name="T26" fmla="*/ 0 w 708"/>
                  <a:gd name="T27" fmla="*/ 453 h 4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708" h="459">
                    <a:moveTo>
                      <a:pt x="0" y="432"/>
                    </a:moveTo>
                    <a:lnTo>
                      <a:pt x="0" y="453"/>
                    </a:lnTo>
                    <a:cubicBezTo>
                      <a:pt x="12" y="435"/>
                      <a:pt x="39" y="366"/>
                      <a:pt x="72" y="324"/>
                    </a:cubicBezTo>
                    <a:cubicBezTo>
                      <a:pt x="105" y="282"/>
                      <a:pt x="149" y="238"/>
                      <a:pt x="198" y="201"/>
                    </a:cubicBezTo>
                    <a:cubicBezTo>
                      <a:pt x="247" y="164"/>
                      <a:pt x="311" y="129"/>
                      <a:pt x="366" y="102"/>
                    </a:cubicBezTo>
                    <a:cubicBezTo>
                      <a:pt x="421" y="75"/>
                      <a:pt x="490" y="53"/>
                      <a:pt x="531" y="36"/>
                    </a:cubicBezTo>
                    <a:cubicBezTo>
                      <a:pt x="572" y="19"/>
                      <a:pt x="580" y="5"/>
                      <a:pt x="609" y="0"/>
                    </a:cubicBezTo>
                    <a:lnTo>
                      <a:pt x="708" y="3"/>
                    </a:lnTo>
                    <a:cubicBezTo>
                      <a:pt x="705" y="14"/>
                      <a:pt x="640" y="45"/>
                      <a:pt x="591" y="66"/>
                    </a:cubicBezTo>
                    <a:cubicBezTo>
                      <a:pt x="542" y="87"/>
                      <a:pt x="476" y="98"/>
                      <a:pt x="417" y="126"/>
                    </a:cubicBezTo>
                    <a:cubicBezTo>
                      <a:pt x="358" y="154"/>
                      <a:pt x="287" y="195"/>
                      <a:pt x="237" y="231"/>
                    </a:cubicBezTo>
                    <a:cubicBezTo>
                      <a:pt x="187" y="267"/>
                      <a:pt x="148" y="307"/>
                      <a:pt x="117" y="345"/>
                    </a:cubicBezTo>
                    <a:cubicBezTo>
                      <a:pt x="86" y="383"/>
                      <a:pt x="70" y="441"/>
                      <a:pt x="51" y="459"/>
                    </a:cubicBezTo>
                    <a:lnTo>
                      <a:pt x="0" y="453"/>
                    </a:lnTo>
                  </a:path>
                </a:pathLst>
              </a:custGeom>
              <a:gradFill rotWithShape="0">
                <a:gsLst>
                  <a:gs pos="0">
                    <a:schemeClr val="bg2"/>
                  </a:gs>
                  <a:gs pos="50000">
                    <a:schemeClr val="accent2"/>
                  </a:gs>
                  <a:gs pos="100000">
                    <a:schemeClr val="bg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35" name="Freeform 11"/>
              <p:cNvSpPr/>
              <p:nvPr/>
            </p:nvSpPr>
            <p:spPr bwMode="auto">
              <a:xfrm>
                <a:off x="131" y="269"/>
                <a:ext cx="251" cy="194"/>
              </a:xfrm>
              <a:custGeom>
                <a:avLst/>
                <a:gdLst>
                  <a:gd name="T0" fmla="*/ 21 w 251"/>
                  <a:gd name="T1" fmla="*/ 163 h 194"/>
                  <a:gd name="T2" fmla="*/ 9 w 251"/>
                  <a:gd name="T3" fmla="*/ 184 h 194"/>
                  <a:gd name="T4" fmla="*/ 75 w 251"/>
                  <a:gd name="T5" fmla="*/ 103 h 194"/>
                  <a:gd name="T6" fmla="*/ 165 w 251"/>
                  <a:gd name="T7" fmla="*/ 28 h 194"/>
                  <a:gd name="T8" fmla="*/ 207 w 251"/>
                  <a:gd name="T9" fmla="*/ 7 h 194"/>
                  <a:gd name="T10" fmla="*/ 246 w 251"/>
                  <a:gd name="T11" fmla="*/ 4 h 194"/>
                  <a:gd name="T12" fmla="*/ 237 w 251"/>
                  <a:gd name="T13" fmla="*/ 34 h 194"/>
                  <a:gd name="T14" fmla="*/ 183 w 251"/>
                  <a:gd name="T15" fmla="*/ 61 h 194"/>
                  <a:gd name="T16" fmla="*/ 108 w 251"/>
                  <a:gd name="T17" fmla="*/ 124 h 194"/>
                  <a:gd name="T18" fmla="*/ 54 w 251"/>
                  <a:gd name="T19" fmla="*/ 190 h 194"/>
                  <a:gd name="T20" fmla="*/ 6 w 251"/>
                  <a:gd name="T21" fmla="*/ 184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1" h="194">
                    <a:moveTo>
                      <a:pt x="21" y="163"/>
                    </a:moveTo>
                    <a:cubicBezTo>
                      <a:pt x="10" y="178"/>
                      <a:pt x="0" y="194"/>
                      <a:pt x="9" y="184"/>
                    </a:cubicBezTo>
                    <a:cubicBezTo>
                      <a:pt x="18" y="174"/>
                      <a:pt x="49" y="129"/>
                      <a:pt x="75" y="103"/>
                    </a:cubicBezTo>
                    <a:cubicBezTo>
                      <a:pt x="101" y="77"/>
                      <a:pt x="143" y="44"/>
                      <a:pt x="165" y="28"/>
                    </a:cubicBezTo>
                    <a:cubicBezTo>
                      <a:pt x="187" y="12"/>
                      <a:pt x="194" y="11"/>
                      <a:pt x="207" y="7"/>
                    </a:cubicBezTo>
                    <a:cubicBezTo>
                      <a:pt x="220" y="3"/>
                      <a:pt x="241" y="0"/>
                      <a:pt x="246" y="4"/>
                    </a:cubicBezTo>
                    <a:cubicBezTo>
                      <a:pt x="251" y="8"/>
                      <a:pt x="247" y="25"/>
                      <a:pt x="237" y="34"/>
                    </a:cubicBezTo>
                    <a:cubicBezTo>
                      <a:pt x="227" y="43"/>
                      <a:pt x="204" y="46"/>
                      <a:pt x="183" y="61"/>
                    </a:cubicBezTo>
                    <a:cubicBezTo>
                      <a:pt x="162" y="76"/>
                      <a:pt x="129" y="103"/>
                      <a:pt x="108" y="124"/>
                    </a:cubicBezTo>
                    <a:cubicBezTo>
                      <a:pt x="87" y="145"/>
                      <a:pt x="71" y="180"/>
                      <a:pt x="54" y="190"/>
                    </a:cubicBezTo>
                    <a:lnTo>
                      <a:pt x="6" y="184"/>
                    </a:lnTo>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36" name="Freeform 12"/>
              <p:cNvSpPr/>
              <p:nvPr/>
            </p:nvSpPr>
            <p:spPr bwMode="auto">
              <a:xfrm>
                <a:off x="341" y="0"/>
                <a:ext cx="159" cy="72"/>
              </a:xfrm>
              <a:custGeom>
                <a:avLst/>
                <a:gdLst>
                  <a:gd name="T0" fmla="*/ 99 w 159"/>
                  <a:gd name="T1" fmla="*/ 0 h 72"/>
                  <a:gd name="T2" fmla="*/ 15 w 159"/>
                  <a:gd name="T3" fmla="*/ 36 h 72"/>
                  <a:gd name="T4" fmla="*/ 6 w 159"/>
                  <a:gd name="T5" fmla="*/ 60 h 72"/>
                  <a:gd name="T6" fmla="*/ 36 w 159"/>
                  <a:gd name="T7" fmla="*/ 69 h 72"/>
                  <a:gd name="T8" fmla="*/ 87 w 159"/>
                  <a:gd name="T9" fmla="*/ 42 h 72"/>
                  <a:gd name="T10" fmla="*/ 159 w 159"/>
                  <a:gd name="T11" fmla="*/ 0 h 72"/>
                  <a:gd name="T12" fmla="*/ 99 w 159"/>
                  <a:gd name="T13" fmla="*/ 0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9" h="72">
                    <a:moveTo>
                      <a:pt x="99" y="0"/>
                    </a:moveTo>
                    <a:cubicBezTo>
                      <a:pt x="75" y="6"/>
                      <a:pt x="30" y="26"/>
                      <a:pt x="15" y="36"/>
                    </a:cubicBezTo>
                    <a:cubicBezTo>
                      <a:pt x="0" y="46"/>
                      <a:pt x="3" y="55"/>
                      <a:pt x="6" y="60"/>
                    </a:cubicBezTo>
                    <a:cubicBezTo>
                      <a:pt x="9" y="65"/>
                      <a:pt x="23" y="72"/>
                      <a:pt x="36" y="69"/>
                    </a:cubicBezTo>
                    <a:cubicBezTo>
                      <a:pt x="49" y="66"/>
                      <a:pt x="67" y="53"/>
                      <a:pt x="87" y="42"/>
                    </a:cubicBezTo>
                    <a:cubicBezTo>
                      <a:pt x="107" y="31"/>
                      <a:pt x="158" y="6"/>
                      <a:pt x="159" y="0"/>
                    </a:cubicBezTo>
                    <a:lnTo>
                      <a:pt x="99"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37" name="Freeform 13"/>
              <p:cNvSpPr/>
              <p:nvPr/>
            </p:nvSpPr>
            <p:spPr bwMode="auto">
              <a:xfrm>
                <a:off x="488" y="0"/>
                <a:ext cx="455" cy="216"/>
              </a:xfrm>
              <a:custGeom>
                <a:avLst/>
                <a:gdLst>
                  <a:gd name="T0" fmla="*/ 395 w 455"/>
                  <a:gd name="T1" fmla="*/ 0 h 216"/>
                  <a:gd name="T2" fmla="*/ 338 w 455"/>
                  <a:gd name="T3" fmla="*/ 48 h 216"/>
                  <a:gd name="T4" fmla="*/ 242 w 455"/>
                  <a:gd name="T5" fmla="*/ 102 h 216"/>
                  <a:gd name="T6" fmla="*/ 104 w 455"/>
                  <a:gd name="T7" fmla="*/ 147 h 216"/>
                  <a:gd name="T8" fmla="*/ 35 w 455"/>
                  <a:gd name="T9" fmla="*/ 168 h 216"/>
                  <a:gd name="T10" fmla="*/ 8 w 455"/>
                  <a:gd name="T11" fmla="*/ 192 h 216"/>
                  <a:gd name="T12" fmla="*/ 8 w 455"/>
                  <a:gd name="T13" fmla="*/ 213 h 216"/>
                  <a:gd name="T14" fmla="*/ 59 w 455"/>
                  <a:gd name="T15" fmla="*/ 213 h 216"/>
                  <a:gd name="T16" fmla="*/ 86 w 455"/>
                  <a:gd name="T17" fmla="*/ 192 h 216"/>
                  <a:gd name="T18" fmla="*/ 173 w 455"/>
                  <a:gd name="T19" fmla="*/ 159 h 216"/>
                  <a:gd name="T20" fmla="*/ 299 w 455"/>
                  <a:gd name="T21" fmla="*/ 126 h 216"/>
                  <a:gd name="T22" fmla="*/ 392 w 455"/>
                  <a:gd name="T23" fmla="*/ 72 h 216"/>
                  <a:gd name="T24" fmla="*/ 455 w 455"/>
                  <a:gd name="T25" fmla="*/ 0 h 216"/>
                  <a:gd name="T26" fmla="*/ 395 w 455"/>
                  <a:gd name="T27" fmla="*/ 0 h 21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55" h="216">
                    <a:moveTo>
                      <a:pt x="395" y="0"/>
                    </a:moveTo>
                    <a:cubicBezTo>
                      <a:pt x="376" y="8"/>
                      <a:pt x="364" y="31"/>
                      <a:pt x="338" y="48"/>
                    </a:cubicBezTo>
                    <a:cubicBezTo>
                      <a:pt x="312" y="65"/>
                      <a:pt x="281" y="86"/>
                      <a:pt x="242" y="102"/>
                    </a:cubicBezTo>
                    <a:cubicBezTo>
                      <a:pt x="203" y="118"/>
                      <a:pt x="138" y="136"/>
                      <a:pt x="104" y="147"/>
                    </a:cubicBezTo>
                    <a:cubicBezTo>
                      <a:pt x="70" y="158"/>
                      <a:pt x="51" y="161"/>
                      <a:pt x="35" y="168"/>
                    </a:cubicBezTo>
                    <a:cubicBezTo>
                      <a:pt x="19" y="175"/>
                      <a:pt x="12" y="185"/>
                      <a:pt x="8" y="192"/>
                    </a:cubicBezTo>
                    <a:cubicBezTo>
                      <a:pt x="4" y="199"/>
                      <a:pt x="0" y="210"/>
                      <a:pt x="8" y="213"/>
                    </a:cubicBezTo>
                    <a:cubicBezTo>
                      <a:pt x="16" y="216"/>
                      <a:pt x="46" y="216"/>
                      <a:pt x="59" y="213"/>
                    </a:cubicBezTo>
                    <a:cubicBezTo>
                      <a:pt x="72" y="210"/>
                      <a:pt x="67" y="201"/>
                      <a:pt x="86" y="192"/>
                    </a:cubicBezTo>
                    <a:cubicBezTo>
                      <a:pt x="105" y="183"/>
                      <a:pt x="138" y="170"/>
                      <a:pt x="173" y="159"/>
                    </a:cubicBezTo>
                    <a:cubicBezTo>
                      <a:pt x="208" y="148"/>
                      <a:pt x="263" y="140"/>
                      <a:pt x="299" y="126"/>
                    </a:cubicBezTo>
                    <a:cubicBezTo>
                      <a:pt x="335" y="112"/>
                      <a:pt x="366" y="93"/>
                      <a:pt x="392" y="72"/>
                    </a:cubicBezTo>
                    <a:cubicBezTo>
                      <a:pt x="418" y="51"/>
                      <a:pt x="454" y="12"/>
                      <a:pt x="455" y="0"/>
                    </a:cubicBezTo>
                    <a:lnTo>
                      <a:pt x="395" y="0"/>
                    </a:ln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38" name="Freeform 14"/>
              <p:cNvSpPr/>
              <p:nvPr/>
            </p:nvSpPr>
            <p:spPr bwMode="auto">
              <a:xfrm>
                <a:off x="1448" y="37"/>
                <a:ext cx="414" cy="108"/>
              </a:xfrm>
              <a:custGeom>
                <a:avLst/>
                <a:gdLst>
                  <a:gd name="T0" fmla="*/ 0 w 414"/>
                  <a:gd name="T1" fmla="*/ 11 h 108"/>
                  <a:gd name="T2" fmla="*/ 24 w 414"/>
                  <a:gd name="T3" fmla="*/ 11 h 108"/>
                  <a:gd name="T4" fmla="*/ 156 w 414"/>
                  <a:gd name="T5" fmla="*/ 2 h 108"/>
                  <a:gd name="T6" fmla="*/ 288 w 414"/>
                  <a:gd name="T7" fmla="*/ 23 h 108"/>
                  <a:gd name="T8" fmla="*/ 384 w 414"/>
                  <a:gd name="T9" fmla="*/ 53 h 108"/>
                  <a:gd name="T10" fmla="*/ 411 w 414"/>
                  <a:gd name="T11" fmla="*/ 74 h 108"/>
                  <a:gd name="T12" fmla="*/ 405 w 414"/>
                  <a:gd name="T13" fmla="*/ 104 h 108"/>
                  <a:gd name="T14" fmla="*/ 363 w 414"/>
                  <a:gd name="T15" fmla="*/ 101 h 108"/>
                  <a:gd name="T16" fmla="*/ 294 w 414"/>
                  <a:gd name="T17" fmla="*/ 77 h 108"/>
                  <a:gd name="T18" fmla="*/ 174 w 414"/>
                  <a:gd name="T19" fmla="*/ 50 h 108"/>
                  <a:gd name="T20" fmla="*/ 72 w 414"/>
                  <a:gd name="T21" fmla="*/ 62 h 108"/>
                  <a:gd name="T22" fmla="*/ 36 w 414"/>
                  <a:gd name="T23" fmla="*/ 59 h 108"/>
                  <a:gd name="T24" fmla="*/ 0 w 414"/>
                  <a:gd name="T25" fmla="*/ 11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14" h="108">
                    <a:moveTo>
                      <a:pt x="0" y="11"/>
                    </a:moveTo>
                    <a:lnTo>
                      <a:pt x="24" y="11"/>
                    </a:lnTo>
                    <a:cubicBezTo>
                      <a:pt x="50" y="9"/>
                      <a:pt x="112" y="0"/>
                      <a:pt x="156" y="2"/>
                    </a:cubicBezTo>
                    <a:cubicBezTo>
                      <a:pt x="200" y="4"/>
                      <a:pt x="250" y="15"/>
                      <a:pt x="288" y="23"/>
                    </a:cubicBezTo>
                    <a:cubicBezTo>
                      <a:pt x="326" y="31"/>
                      <a:pt x="363" y="44"/>
                      <a:pt x="384" y="53"/>
                    </a:cubicBezTo>
                    <a:cubicBezTo>
                      <a:pt x="405" y="62"/>
                      <a:pt x="408" y="66"/>
                      <a:pt x="411" y="74"/>
                    </a:cubicBezTo>
                    <a:cubicBezTo>
                      <a:pt x="414" y="82"/>
                      <a:pt x="413" y="100"/>
                      <a:pt x="405" y="104"/>
                    </a:cubicBezTo>
                    <a:cubicBezTo>
                      <a:pt x="397" y="108"/>
                      <a:pt x="381" y="105"/>
                      <a:pt x="363" y="101"/>
                    </a:cubicBezTo>
                    <a:cubicBezTo>
                      <a:pt x="345" y="97"/>
                      <a:pt x="325" y="85"/>
                      <a:pt x="294" y="77"/>
                    </a:cubicBezTo>
                    <a:cubicBezTo>
                      <a:pt x="263" y="69"/>
                      <a:pt x="211" y="53"/>
                      <a:pt x="174" y="50"/>
                    </a:cubicBezTo>
                    <a:cubicBezTo>
                      <a:pt x="137" y="47"/>
                      <a:pt x="95" y="61"/>
                      <a:pt x="72" y="62"/>
                    </a:cubicBezTo>
                    <a:cubicBezTo>
                      <a:pt x="49" y="63"/>
                      <a:pt x="48" y="66"/>
                      <a:pt x="36" y="59"/>
                    </a:cubicBezTo>
                    <a:cubicBezTo>
                      <a:pt x="24" y="52"/>
                      <a:pt x="13" y="36"/>
                      <a:pt x="0" y="11"/>
                    </a:cubicBezTo>
                    <a:close/>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39" name="Freeform 15"/>
              <p:cNvSpPr/>
              <p:nvPr/>
            </p:nvSpPr>
            <p:spPr bwMode="auto">
              <a:xfrm>
                <a:off x="1790" y="0"/>
                <a:ext cx="520" cy="225"/>
              </a:xfrm>
              <a:custGeom>
                <a:avLst/>
                <a:gdLst>
                  <a:gd name="T0" fmla="*/ 42 w 520"/>
                  <a:gd name="T1" fmla="*/ 0 h 225"/>
                  <a:gd name="T2" fmla="*/ 12 w 520"/>
                  <a:gd name="T3" fmla="*/ 24 h 225"/>
                  <a:gd name="T4" fmla="*/ 114 w 520"/>
                  <a:gd name="T5" fmla="*/ 54 h 225"/>
                  <a:gd name="T6" fmla="*/ 240 w 520"/>
                  <a:gd name="T7" fmla="*/ 117 h 225"/>
                  <a:gd name="T8" fmla="*/ 333 w 520"/>
                  <a:gd name="T9" fmla="*/ 153 h 225"/>
                  <a:gd name="T10" fmla="*/ 438 w 520"/>
                  <a:gd name="T11" fmla="*/ 219 h 225"/>
                  <a:gd name="T12" fmla="*/ 426 w 520"/>
                  <a:gd name="T13" fmla="*/ 192 h 225"/>
                  <a:gd name="T14" fmla="*/ 441 w 520"/>
                  <a:gd name="T15" fmla="*/ 180 h 225"/>
                  <a:gd name="T16" fmla="*/ 519 w 520"/>
                  <a:gd name="T17" fmla="*/ 216 h 225"/>
                  <a:gd name="T18" fmla="*/ 450 w 520"/>
                  <a:gd name="T19" fmla="*/ 162 h 225"/>
                  <a:gd name="T20" fmla="*/ 381 w 520"/>
                  <a:gd name="T21" fmla="*/ 135 h 225"/>
                  <a:gd name="T22" fmla="*/ 285 w 520"/>
                  <a:gd name="T23" fmla="*/ 84 h 225"/>
                  <a:gd name="T24" fmla="*/ 186 w 520"/>
                  <a:gd name="T25" fmla="*/ 18 h 225"/>
                  <a:gd name="T26" fmla="*/ 123 w 520"/>
                  <a:gd name="T27" fmla="*/ 0 h 225"/>
                  <a:gd name="T28" fmla="*/ 42 w 520"/>
                  <a:gd name="T29" fmla="*/ 0 h 2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20" h="225">
                    <a:moveTo>
                      <a:pt x="42" y="0"/>
                    </a:moveTo>
                    <a:cubicBezTo>
                      <a:pt x="24" y="4"/>
                      <a:pt x="0" y="15"/>
                      <a:pt x="12" y="24"/>
                    </a:cubicBezTo>
                    <a:cubicBezTo>
                      <a:pt x="24" y="33"/>
                      <a:pt x="76" y="39"/>
                      <a:pt x="114" y="54"/>
                    </a:cubicBezTo>
                    <a:cubicBezTo>
                      <a:pt x="152" y="69"/>
                      <a:pt x="203" y="100"/>
                      <a:pt x="240" y="117"/>
                    </a:cubicBezTo>
                    <a:cubicBezTo>
                      <a:pt x="277" y="134"/>
                      <a:pt x="300" y="136"/>
                      <a:pt x="333" y="153"/>
                    </a:cubicBezTo>
                    <a:cubicBezTo>
                      <a:pt x="366" y="170"/>
                      <a:pt x="423" y="213"/>
                      <a:pt x="438" y="219"/>
                    </a:cubicBezTo>
                    <a:cubicBezTo>
                      <a:pt x="453" y="225"/>
                      <a:pt x="426" y="198"/>
                      <a:pt x="426" y="192"/>
                    </a:cubicBezTo>
                    <a:cubicBezTo>
                      <a:pt x="426" y="186"/>
                      <a:pt x="426" y="176"/>
                      <a:pt x="441" y="180"/>
                    </a:cubicBezTo>
                    <a:cubicBezTo>
                      <a:pt x="456" y="184"/>
                      <a:pt x="518" y="219"/>
                      <a:pt x="519" y="216"/>
                    </a:cubicBezTo>
                    <a:cubicBezTo>
                      <a:pt x="520" y="213"/>
                      <a:pt x="473" y="176"/>
                      <a:pt x="450" y="162"/>
                    </a:cubicBezTo>
                    <a:cubicBezTo>
                      <a:pt x="427" y="148"/>
                      <a:pt x="408" y="148"/>
                      <a:pt x="381" y="135"/>
                    </a:cubicBezTo>
                    <a:cubicBezTo>
                      <a:pt x="354" y="122"/>
                      <a:pt x="318" y="104"/>
                      <a:pt x="285" y="84"/>
                    </a:cubicBezTo>
                    <a:cubicBezTo>
                      <a:pt x="252" y="64"/>
                      <a:pt x="213" y="32"/>
                      <a:pt x="186" y="18"/>
                    </a:cubicBezTo>
                    <a:cubicBezTo>
                      <a:pt x="159" y="4"/>
                      <a:pt x="147" y="2"/>
                      <a:pt x="123" y="0"/>
                    </a:cubicBezTo>
                    <a:lnTo>
                      <a:pt x="42" y="0"/>
                    </a:ln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40" name="Freeform 16"/>
              <p:cNvSpPr/>
              <p:nvPr/>
            </p:nvSpPr>
            <p:spPr bwMode="auto">
              <a:xfrm>
                <a:off x="1943" y="154"/>
                <a:ext cx="431" cy="233"/>
              </a:xfrm>
              <a:custGeom>
                <a:avLst/>
                <a:gdLst>
                  <a:gd name="T0" fmla="*/ 6 w 431"/>
                  <a:gd name="T1" fmla="*/ 38 h 233"/>
                  <a:gd name="T2" fmla="*/ 9 w 431"/>
                  <a:gd name="T3" fmla="*/ 20 h 233"/>
                  <a:gd name="T4" fmla="*/ 42 w 431"/>
                  <a:gd name="T5" fmla="*/ 2 h 233"/>
                  <a:gd name="T6" fmla="*/ 90 w 431"/>
                  <a:gd name="T7" fmla="*/ 35 h 233"/>
                  <a:gd name="T8" fmla="*/ 189 w 431"/>
                  <a:gd name="T9" fmla="*/ 89 h 233"/>
                  <a:gd name="T10" fmla="*/ 288 w 431"/>
                  <a:gd name="T11" fmla="*/ 140 h 233"/>
                  <a:gd name="T12" fmla="*/ 375 w 431"/>
                  <a:gd name="T13" fmla="*/ 176 h 233"/>
                  <a:gd name="T14" fmla="*/ 396 w 431"/>
                  <a:gd name="T15" fmla="*/ 176 h 233"/>
                  <a:gd name="T16" fmla="*/ 429 w 431"/>
                  <a:gd name="T17" fmla="*/ 212 h 233"/>
                  <a:gd name="T18" fmla="*/ 408 w 431"/>
                  <a:gd name="T19" fmla="*/ 233 h 233"/>
                  <a:gd name="T20" fmla="*/ 333 w 431"/>
                  <a:gd name="T21" fmla="*/ 212 h 233"/>
                  <a:gd name="T22" fmla="*/ 186 w 431"/>
                  <a:gd name="T23" fmla="*/ 143 h 233"/>
                  <a:gd name="T24" fmla="*/ 48 w 431"/>
                  <a:gd name="T25" fmla="*/ 68 h 233"/>
                  <a:gd name="T26" fmla="*/ 6 w 431"/>
                  <a:gd name="T27" fmla="*/ 38 h 23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31" h="233">
                    <a:moveTo>
                      <a:pt x="6" y="38"/>
                    </a:moveTo>
                    <a:cubicBezTo>
                      <a:pt x="0" y="26"/>
                      <a:pt x="3" y="26"/>
                      <a:pt x="9" y="20"/>
                    </a:cubicBezTo>
                    <a:cubicBezTo>
                      <a:pt x="15" y="14"/>
                      <a:pt x="29" y="0"/>
                      <a:pt x="42" y="2"/>
                    </a:cubicBezTo>
                    <a:cubicBezTo>
                      <a:pt x="55" y="4"/>
                      <a:pt x="66" y="21"/>
                      <a:pt x="90" y="35"/>
                    </a:cubicBezTo>
                    <a:cubicBezTo>
                      <a:pt x="114" y="49"/>
                      <a:pt x="156" y="72"/>
                      <a:pt x="189" y="89"/>
                    </a:cubicBezTo>
                    <a:cubicBezTo>
                      <a:pt x="222" y="106"/>
                      <a:pt x="257" y="126"/>
                      <a:pt x="288" y="140"/>
                    </a:cubicBezTo>
                    <a:cubicBezTo>
                      <a:pt x="319" y="154"/>
                      <a:pt x="357" y="170"/>
                      <a:pt x="375" y="176"/>
                    </a:cubicBezTo>
                    <a:cubicBezTo>
                      <a:pt x="393" y="182"/>
                      <a:pt x="387" y="170"/>
                      <a:pt x="396" y="176"/>
                    </a:cubicBezTo>
                    <a:cubicBezTo>
                      <a:pt x="405" y="182"/>
                      <a:pt x="427" y="203"/>
                      <a:pt x="429" y="212"/>
                    </a:cubicBezTo>
                    <a:cubicBezTo>
                      <a:pt x="431" y="221"/>
                      <a:pt x="424" y="233"/>
                      <a:pt x="408" y="233"/>
                    </a:cubicBezTo>
                    <a:cubicBezTo>
                      <a:pt x="392" y="233"/>
                      <a:pt x="370" y="227"/>
                      <a:pt x="333" y="212"/>
                    </a:cubicBezTo>
                    <a:cubicBezTo>
                      <a:pt x="296" y="197"/>
                      <a:pt x="234" y="167"/>
                      <a:pt x="186" y="143"/>
                    </a:cubicBezTo>
                    <a:cubicBezTo>
                      <a:pt x="138" y="119"/>
                      <a:pt x="78" y="86"/>
                      <a:pt x="48" y="68"/>
                    </a:cubicBezTo>
                    <a:cubicBezTo>
                      <a:pt x="18" y="50"/>
                      <a:pt x="12" y="50"/>
                      <a:pt x="6" y="38"/>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41" name="Freeform 17"/>
              <p:cNvSpPr/>
              <p:nvPr/>
            </p:nvSpPr>
            <p:spPr bwMode="auto">
              <a:xfrm>
                <a:off x="2262" y="87"/>
                <a:ext cx="396" cy="227"/>
              </a:xfrm>
              <a:custGeom>
                <a:avLst/>
                <a:gdLst>
                  <a:gd name="T0" fmla="*/ 2 w 396"/>
                  <a:gd name="T1" fmla="*/ 9 h 227"/>
                  <a:gd name="T2" fmla="*/ 53 w 396"/>
                  <a:gd name="T3" fmla="*/ 66 h 227"/>
                  <a:gd name="T4" fmla="*/ 176 w 396"/>
                  <a:gd name="T5" fmla="*/ 132 h 227"/>
                  <a:gd name="T6" fmla="*/ 293 w 396"/>
                  <a:gd name="T7" fmla="*/ 189 h 227"/>
                  <a:gd name="T8" fmla="*/ 341 w 396"/>
                  <a:gd name="T9" fmla="*/ 222 h 227"/>
                  <a:gd name="T10" fmla="*/ 377 w 396"/>
                  <a:gd name="T11" fmla="*/ 219 h 227"/>
                  <a:gd name="T12" fmla="*/ 377 w 396"/>
                  <a:gd name="T13" fmla="*/ 180 h 227"/>
                  <a:gd name="T14" fmla="*/ 260 w 396"/>
                  <a:gd name="T15" fmla="*/ 126 h 227"/>
                  <a:gd name="T16" fmla="*/ 113 w 396"/>
                  <a:gd name="T17" fmla="*/ 51 h 227"/>
                  <a:gd name="T18" fmla="*/ 41 w 396"/>
                  <a:gd name="T19" fmla="*/ 9 h 227"/>
                  <a:gd name="T20" fmla="*/ 2 w 396"/>
                  <a:gd name="T21" fmla="*/ 9 h 22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6" h="227">
                    <a:moveTo>
                      <a:pt x="2" y="9"/>
                    </a:moveTo>
                    <a:cubicBezTo>
                      <a:pt x="4" y="18"/>
                      <a:pt x="24" y="45"/>
                      <a:pt x="53" y="66"/>
                    </a:cubicBezTo>
                    <a:cubicBezTo>
                      <a:pt x="82" y="87"/>
                      <a:pt x="136" y="111"/>
                      <a:pt x="176" y="132"/>
                    </a:cubicBezTo>
                    <a:cubicBezTo>
                      <a:pt x="216" y="153"/>
                      <a:pt x="266" y="174"/>
                      <a:pt x="293" y="189"/>
                    </a:cubicBezTo>
                    <a:cubicBezTo>
                      <a:pt x="320" y="204"/>
                      <a:pt x="327" y="217"/>
                      <a:pt x="341" y="222"/>
                    </a:cubicBezTo>
                    <a:cubicBezTo>
                      <a:pt x="355" y="227"/>
                      <a:pt x="371" y="226"/>
                      <a:pt x="377" y="219"/>
                    </a:cubicBezTo>
                    <a:cubicBezTo>
                      <a:pt x="383" y="212"/>
                      <a:pt x="396" y="195"/>
                      <a:pt x="377" y="180"/>
                    </a:cubicBezTo>
                    <a:cubicBezTo>
                      <a:pt x="358" y="165"/>
                      <a:pt x="304" y="147"/>
                      <a:pt x="260" y="126"/>
                    </a:cubicBezTo>
                    <a:cubicBezTo>
                      <a:pt x="216" y="105"/>
                      <a:pt x="149" y="70"/>
                      <a:pt x="113" y="51"/>
                    </a:cubicBezTo>
                    <a:cubicBezTo>
                      <a:pt x="77" y="32"/>
                      <a:pt x="60" y="17"/>
                      <a:pt x="41" y="9"/>
                    </a:cubicBezTo>
                    <a:cubicBezTo>
                      <a:pt x="22" y="1"/>
                      <a:pt x="0" y="0"/>
                      <a:pt x="2" y="9"/>
                    </a:cubicBezTo>
                    <a:close/>
                  </a:path>
                </a:pathLst>
              </a:custGeom>
              <a:gradFill rotWithShape="0">
                <a:gsLst>
                  <a:gs pos="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42" name="Freeform 18"/>
              <p:cNvSpPr/>
              <p:nvPr/>
            </p:nvSpPr>
            <p:spPr bwMode="auto">
              <a:xfrm>
                <a:off x="2264" y="240"/>
                <a:ext cx="516" cy="223"/>
              </a:xfrm>
              <a:custGeom>
                <a:avLst/>
                <a:gdLst>
                  <a:gd name="T0" fmla="*/ 3 w 516"/>
                  <a:gd name="T1" fmla="*/ 10 h 223"/>
                  <a:gd name="T2" fmla="*/ 105 w 516"/>
                  <a:gd name="T3" fmla="*/ 97 h 223"/>
                  <a:gd name="T4" fmla="*/ 243 w 516"/>
                  <a:gd name="T5" fmla="*/ 178 h 223"/>
                  <a:gd name="T6" fmla="*/ 357 w 516"/>
                  <a:gd name="T7" fmla="*/ 217 h 223"/>
                  <a:gd name="T8" fmla="*/ 498 w 516"/>
                  <a:gd name="T9" fmla="*/ 214 h 223"/>
                  <a:gd name="T10" fmla="*/ 468 w 516"/>
                  <a:gd name="T11" fmla="*/ 187 h 223"/>
                  <a:gd name="T12" fmla="*/ 309 w 516"/>
                  <a:gd name="T13" fmla="*/ 136 h 223"/>
                  <a:gd name="T14" fmla="*/ 123 w 516"/>
                  <a:gd name="T15" fmla="*/ 34 h 223"/>
                  <a:gd name="T16" fmla="*/ 3 w 516"/>
                  <a:gd name="T17" fmla="*/ 10 h 22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6" h="223">
                    <a:moveTo>
                      <a:pt x="3" y="10"/>
                    </a:moveTo>
                    <a:cubicBezTo>
                      <a:pt x="0" y="20"/>
                      <a:pt x="65" y="69"/>
                      <a:pt x="105" y="97"/>
                    </a:cubicBezTo>
                    <a:cubicBezTo>
                      <a:pt x="145" y="125"/>
                      <a:pt x="201" y="158"/>
                      <a:pt x="243" y="178"/>
                    </a:cubicBezTo>
                    <a:cubicBezTo>
                      <a:pt x="285" y="198"/>
                      <a:pt x="315" y="211"/>
                      <a:pt x="357" y="217"/>
                    </a:cubicBezTo>
                    <a:cubicBezTo>
                      <a:pt x="399" y="223"/>
                      <a:pt x="480" y="219"/>
                      <a:pt x="498" y="214"/>
                    </a:cubicBezTo>
                    <a:cubicBezTo>
                      <a:pt x="516" y="209"/>
                      <a:pt x="499" y="200"/>
                      <a:pt x="468" y="187"/>
                    </a:cubicBezTo>
                    <a:cubicBezTo>
                      <a:pt x="437" y="174"/>
                      <a:pt x="366" y="161"/>
                      <a:pt x="309" y="136"/>
                    </a:cubicBezTo>
                    <a:cubicBezTo>
                      <a:pt x="252" y="111"/>
                      <a:pt x="172" y="54"/>
                      <a:pt x="123" y="34"/>
                    </a:cubicBezTo>
                    <a:cubicBezTo>
                      <a:pt x="74" y="14"/>
                      <a:pt x="6" y="0"/>
                      <a:pt x="3" y="10"/>
                    </a:cubicBezTo>
                    <a:close/>
                  </a:path>
                </a:pathLst>
              </a:custGeom>
              <a:gradFill rotWithShape="0">
                <a:gsLst>
                  <a:gs pos="0">
                    <a:schemeClr val="bg2"/>
                  </a:gs>
                  <a:gs pos="100000">
                    <a:schemeClr val="accent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43" name="Freeform 19"/>
              <p:cNvSpPr/>
              <p:nvPr/>
            </p:nvSpPr>
            <p:spPr bwMode="auto">
              <a:xfrm>
                <a:off x="2723" y="324"/>
                <a:ext cx="414" cy="100"/>
              </a:xfrm>
              <a:custGeom>
                <a:avLst/>
                <a:gdLst>
                  <a:gd name="T0" fmla="*/ 69 w 414"/>
                  <a:gd name="T1" fmla="*/ 60 h 100"/>
                  <a:gd name="T2" fmla="*/ 12 w 414"/>
                  <a:gd name="T3" fmla="*/ 42 h 100"/>
                  <a:gd name="T4" fmla="*/ 3 w 414"/>
                  <a:gd name="T5" fmla="*/ 15 h 100"/>
                  <a:gd name="T6" fmla="*/ 30 w 414"/>
                  <a:gd name="T7" fmla="*/ 0 h 100"/>
                  <a:gd name="T8" fmla="*/ 117 w 414"/>
                  <a:gd name="T9" fmla="*/ 18 h 100"/>
                  <a:gd name="T10" fmla="*/ 243 w 414"/>
                  <a:gd name="T11" fmla="*/ 48 h 100"/>
                  <a:gd name="T12" fmla="*/ 387 w 414"/>
                  <a:gd name="T13" fmla="*/ 48 h 100"/>
                  <a:gd name="T14" fmla="*/ 408 w 414"/>
                  <a:gd name="T15" fmla="*/ 54 h 100"/>
                  <a:gd name="T16" fmla="*/ 381 w 414"/>
                  <a:gd name="T17" fmla="*/ 87 h 100"/>
                  <a:gd name="T18" fmla="*/ 318 w 414"/>
                  <a:gd name="T19" fmla="*/ 99 h 100"/>
                  <a:gd name="T20" fmla="*/ 195 w 414"/>
                  <a:gd name="T21" fmla="*/ 93 h 100"/>
                  <a:gd name="T22" fmla="*/ 69 w 414"/>
                  <a:gd name="T23" fmla="*/ 60 h 1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414" h="100">
                    <a:moveTo>
                      <a:pt x="69" y="60"/>
                    </a:moveTo>
                    <a:cubicBezTo>
                      <a:pt x="39" y="52"/>
                      <a:pt x="23" y="49"/>
                      <a:pt x="12" y="42"/>
                    </a:cubicBezTo>
                    <a:cubicBezTo>
                      <a:pt x="1" y="35"/>
                      <a:pt x="0" y="22"/>
                      <a:pt x="3" y="15"/>
                    </a:cubicBezTo>
                    <a:cubicBezTo>
                      <a:pt x="6" y="8"/>
                      <a:pt x="11" y="0"/>
                      <a:pt x="30" y="0"/>
                    </a:cubicBezTo>
                    <a:cubicBezTo>
                      <a:pt x="49" y="0"/>
                      <a:pt x="82" y="10"/>
                      <a:pt x="117" y="18"/>
                    </a:cubicBezTo>
                    <a:cubicBezTo>
                      <a:pt x="152" y="26"/>
                      <a:pt x="198" y="43"/>
                      <a:pt x="243" y="48"/>
                    </a:cubicBezTo>
                    <a:cubicBezTo>
                      <a:pt x="288" y="53"/>
                      <a:pt x="360" y="47"/>
                      <a:pt x="387" y="48"/>
                    </a:cubicBezTo>
                    <a:cubicBezTo>
                      <a:pt x="414" y="49"/>
                      <a:pt x="409" y="48"/>
                      <a:pt x="408" y="54"/>
                    </a:cubicBezTo>
                    <a:cubicBezTo>
                      <a:pt x="407" y="60"/>
                      <a:pt x="396" y="80"/>
                      <a:pt x="381" y="87"/>
                    </a:cubicBezTo>
                    <a:cubicBezTo>
                      <a:pt x="366" y="94"/>
                      <a:pt x="349" y="98"/>
                      <a:pt x="318" y="99"/>
                    </a:cubicBezTo>
                    <a:cubicBezTo>
                      <a:pt x="287" y="100"/>
                      <a:pt x="237" y="99"/>
                      <a:pt x="195" y="93"/>
                    </a:cubicBezTo>
                    <a:cubicBezTo>
                      <a:pt x="153" y="87"/>
                      <a:pt x="99" y="68"/>
                      <a:pt x="69" y="6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44" name="Freeform 20"/>
              <p:cNvSpPr/>
              <p:nvPr/>
            </p:nvSpPr>
            <p:spPr bwMode="auto">
              <a:xfrm>
                <a:off x="3165" y="375"/>
                <a:ext cx="150" cy="72"/>
              </a:xfrm>
              <a:custGeom>
                <a:avLst/>
                <a:gdLst>
                  <a:gd name="T0" fmla="*/ 3 w 150"/>
                  <a:gd name="T1" fmla="*/ 67 h 72"/>
                  <a:gd name="T2" fmla="*/ 84 w 150"/>
                  <a:gd name="T3" fmla="*/ 19 h 72"/>
                  <a:gd name="T4" fmla="*/ 123 w 150"/>
                  <a:gd name="T5" fmla="*/ 1 h 72"/>
                  <a:gd name="T6" fmla="*/ 150 w 150"/>
                  <a:gd name="T7" fmla="*/ 22 h 72"/>
                  <a:gd name="T8" fmla="*/ 123 w 150"/>
                  <a:gd name="T9" fmla="*/ 55 h 72"/>
                  <a:gd name="T10" fmla="*/ 90 w 150"/>
                  <a:gd name="T11" fmla="*/ 70 h 72"/>
                  <a:gd name="T12" fmla="*/ 0 w 150"/>
                  <a:gd name="T13" fmla="*/ 67 h 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0" h="72">
                    <a:moveTo>
                      <a:pt x="3" y="67"/>
                    </a:moveTo>
                    <a:cubicBezTo>
                      <a:pt x="16" y="59"/>
                      <a:pt x="64" y="30"/>
                      <a:pt x="84" y="19"/>
                    </a:cubicBezTo>
                    <a:cubicBezTo>
                      <a:pt x="104" y="8"/>
                      <a:pt x="112" y="0"/>
                      <a:pt x="123" y="1"/>
                    </a:cubicBezTo>
                    <a:cubicBezTo>
                      <a:pt x="134" y="2"/>
                      <a:pt x="150" y="13"/>
                      <a:pt x="150" y="22"/>
                    </a:cubicBezTo>
                    <a:cubicBezTo>
                      <a:pt x="150" y="31"/>
                      <a:pt x="133" y="47"/>
                      <a:pt x="123" y="55"/>
                    </a:cubicBezTo>
                    <a:cubicBezTo>
                      <a:pt x="113" y="63"/>
                      <a:pt x="110" y="68"/>
                      <a:pt x="90" y="70"/>
                    </a:cubicBezTo>
                    <a:cubicBezTo>
                      <a:pt x="70" y="72"/>
                      <a:pt x="35" y="69"/>
                      <a:pt x="0" y="67"/>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45" name="Freeform 21"/>
              <p:cNvSpPr/>
              <p:nvPr/>
            </p:nvSpPr>
            <p:spPr bwMode="auto">
              <a:xfrm>
                <a:off x="3463" y="267"/>
                <a:ext cx="148" cy="91"/>
              </a:xfrm>
              <a:custGeom>
                <a:avLst/>
                <a:gdLst>
                  <a:gd name="T0" fmla="*/ 1 w 148"/>
                  <a:gd name="T1" fmla="*/ 69 h 91"/>
                  <a:gd name="T2" fmla="*/ 25 w 148"/>
                  <a:gd name="T3" fmla="*/ 51 h 91"/>
                  <a:gd name="T4" fmla="*/ 100 w 148"/>
                  <a:gd name="T5" fmla="*/ 9 h 91"/>
                  <a:gd name="T6" fmla="*/ 133 w 148"/>
                  <a:gd name="T7" fmla="*/ 3 h 91"/>
                  <a:gd name="T8" fmla="*/ 136 w 148"/>
                  <a:gd name="T9" fmla="*/ 27 h 91"/>
                  <a:gd name="T10" fmla="*/ 61 w 148"/>
                  <a:gd name="T11" fmla="*/ 75 h 91"/>
                  <a:gd name="T12" fmla="*/ 19 w 148"/>
                  <a:gd name="T13" fmla="*/ 90 h 91"/>
                  <a:gd name="T14" fmla="*/ 1 w 148"/>
                  <a:gd name="T15" fmla="*/ 69 h 9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48" h="91">
                    <a:moveTo>
                      <a:pt x="1" y="69"/>
                    </a:moveTo>
                    <a:cubicBezTo>
                      <a:pt x="2" y="63"/>
                      <a:pt x="9" y="61"/>
                      <a:pt x="25" y="51"/>
                    </a:cubicBezTo>
                    <a:cubicBezTo>
                      <a:pt x="41" y="41"/>
                      <a:pt x="82" y="17"/>
                      <a:pt x="100" y="9"/>
                    </a:cubicBezTo>
                    <a:cubicBezTo>
                      <a:pt x="118" y="1"/>
                      <a:pt x="127" y="0"/>
                      <a:pt x="133" y="3"/>
                    </a:cubicBezTo>
                    <a:cubicBezTo>
                      <a:pt x="139" y="6"/>
                      <a:pt x="148" y="15"/>
                      <a:pt x="136" y="27"/>
                    </a:cubicBezTo>
                    <a:cubicBezTo>
                      <a:pt x="124" y="39"/>
                      <a:pt x="80" y="65"/>
                      <a:pt x="61" y="75"/>
                    </a:cubicBezTo>
                    <a:cubicBezTo>
                      <a:pt x="42" y="85"/>
                      <a:pt x="29" y="91"/>
                      <a:pt x="19" y="90"/>
                    </a:cubicBezTo>
                    <a:cubicBezTo>
                      <a:pt x="9" y="89"/>
                      <a:pt x="0" y="75"/>
                      <a:pt x="1" y="69"/>
                    </a:cubicBezTo>
                    <a:close/>
                  </a:path>
                </a:pathLst>
              </a:custGeom>
              <a:gradFill rotWithShape="0">
                <a:gsLst>
                  <a:gs pos="0">
                    <a:schemeClr val="bg2"/>
                  </a:gs>
                  <a:gs pos="100000">
                    <a:schemeClr val="accent2"/>
                  </a:gs>
                </a:gsLst>
                <a:lin ang="27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46" name="Freeform 22"/>
              <p:cNvSpPr/>
              <p:nvPr/>
            </p:nvSpPr>
            <p:spPr bwMode="auto">
              <a:xfrm>
                <a:off x="3580" y="58"/>
                <a:ext cx="938" cy="158"/>
              </a:xfrm>
              <a:custGeom>
                <a:avLst/>
                <a:gdLst>
                  <a:gd name="T0" fmla="*/ 172 w 938"/>
                  <a:gd name="T1" fmla="*/ 86 h 158"/>
                  <a:gd name="T2" fmla="*/ 61 w 938"/>
                  <a:gd name="T3" fmla="*/ 137 h 158"/>
                  <a:gd name="T4" fmla="*/ 16 w 938"/>
                  <a:gd name="T5" fmla="*/ 155 h 158"/>
                  <a:gd name="T6" fmla="*/ 7 w 938"/>
                  <a:gd name="T7" fmla="*/ 122 h 158"/>
                  <a:gd name="T8" fmla="*/ 58 w 938"/>
                  <a:gd name="T9" fmla="*/ 80 h 158"/>
                  <a:gd name="T10" fmla="*/ 172 w 938"/>
                  <a:gd name="T11" fmla="*/ 38 h 158"/>
                  <a:gd name="T12" fmla="*/ 304 w 938"/>
                  <a:gd name="T13" fmla="*/ 11 h 158"/>
                  <a:gd name="T14" fmla="*/ 463 w 938"/>
                  <a:gd name="T15" fmla="*/ 2 h 158"/>
                  <a:gd name="T16" fmla="*/ 631 w 938"/>
                  <a:gd name="T17" fmla="*/ 23 h 158"/>
                  <a:gd name="T18" fmla="*/ 796 w 938"/>
                  <a:gd name="T19" fmla="*/ 53 h 158"/>
                  <a:gd name="T20" fmla="*/ 841 w 938"/>
                  <a:gd name="T21" fmla="*/ 47 h 158"/>
                  <a:gd name="T22" fmla="*/ 907 w 938"/>
                  <a:gd name="T23" fmla="*/ 71 h 158"/>
                  <a:gd name="T24" fmla="*/ 919 w 938"/>
                  <a:gd name="T25" fmla="*/ 101 h 158"/>
                  <a:gd name="T26" fmla="*/ 793 w 938"/>
                  <a:gd name="T27" fmla="*/ 98 h 158"/>
                  <a:gd name="T28" fmla="*/ 634 w 938"/>
                  <a:gd name="T29" fmla="*/ 62 h 158"/>
                  <a:gd name="T30" fmla="*/ 439 w 938"/>
                  <a:gd name="T31" fmla="*/ 38 h 158"/>
                  <a:gd name="T32" fmla="*/ 238 w 938"/>
                  <a:gd name="T33" fmla="*/ 59 h 158"/>
                  <a:gd name="T34" fmla="*/ 172 w 938"/>
                  <a:gd name="T35" fmla="*/ 86 h 15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938" h="158">
                    <a:moveTo>
                      <a:pt x="172" y="86"/>
                    </a:moveTo>
                    <a:cubicBezTo>
                      <a:pt x="142" y="99"/>
                      <a:pt x="87" y="126"/>
                      <a:pt x="61" y="137"/>
                    </a:cubicBezTo>
                    <a:cubicBezTo>
                      <a:pt x="35" y="148"/>
                      <a:pt x="25" y="158"/>
                      <a:pt x="16" y="155"/>
                    </a:cubicBezTo>
                    <a:cubicBezTo>
                      <a:pt x="7" y="152"/>
                      <a:pt x="0" y="134"/>
                      <a:pt x="7" y="122"/>
                    </a:cubicBezTo>
                    <a:cubicBezTo>
                      <a:pt x="14" y="110"/>
                      <a:pt x="31" y="94"/>
                      <a:pt x="58" y="80"/>
                    </a:cubicBezTo>
                    <a:cubicBezTo>
                      <a:pt x="85" y="66"/>
                      <a:pt x="131" y="49"/>
                      <a:pt x="172" y="38"/>
                    </a:cubicBezTo>
                    <a:cubicBezTo>
                      <a:pt x="213" y="27"/>
                      <a:pt x="256" y="17"/>
                      <a:pt x="304" y="11"/>
                    </a:cubicBezTo>
                    <a:cubicBezTo>
                      <a:pt x="352" y="5"/>
                      <a:pt x="409" y="0"/>
                      <a:pt x="463" y="2"/>
                    </a:cubicBezTo>
                    <a:cubicBezTo>
                      <a:pt x="517" y="4"/>
                      <a:pt x="576" y="15"/>
                      <a:pt x="631" y="23"/>
                    </a:cubicBezTo>
                    <a:cubicBezTo>
                      <a:pt x="686" y="31"/>
                      <a:pt x="761" y="49"/>
                      <a:pt x="796" y="53"/>
                    </a:cubicBezTo>
                    <a:cubicBezTo>
                      <a:pt x="831" y="57"/>
                      <a:pt x="823" y="44"/>
                      <a:pt x="841" y="47"/>
                    </a:cubicBezTo>
                    <a:cubicBezTo>
                      <a:pt x="859" y="50"/>
                      <a:pt x="894" y="62"/>
                      <a:pt x="907" y="71"/>
                    </a:cubicBezTo>
                    <a:cubicBezTo>
                      <a:pt x="920" y="80"/>
                      <a:pt x="938" y="97"/>
                      <a:pt x="919" y="101"/>
                    </a:cubicBezTo>
                    <a:cubicBezTo>
                      <a:pt x="900" y="105"/>
                      <a:pt x="840" y="104"/>
                      <a:pt x="793" y="98"/>
                    </a:cubicBezTo>
                    <a:cubicBezTo>
                      <a:pt x="746" y="92"/>
                      <a:pt x="693" y="72"/>
                      <a:pt x="634" y="62"/>
                    </a:cubicBezTo>
                    <a:cubicBezTo>
                      <a:pt x="575" y="52"/>
                      <a:pt x="505" y="38"/>
                      <a:pt x="439" y="38"/>
                    </a:cubicBezTo>
                    <a:cubicBezTo>
                      <a:pt x="373" y="38"/>
                      <a:pt x="284" y="51"/>
                      <a:pt x="238" y="59"/>
                    </a:cubicBezTo>
                    <a:cubicBezTo>
                      <a:pt x="192" y="67"/>
                      <a:pt x="202" y="73"/>
                      <a:pt x="172" y="86"/>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47" name="Freeform 23"/>
              <p:cNvSpPr/>
              <p:nvPr/>
            </p:nvSpPr>
            <p:spPr bwMode="auto">
              <a:xfrm>
                <a:off x="3686" y="145"/>
                <a:ext cx="372" cy="98"/>
              </a:xfrm>
              <a:custGeom>
                <a:avLst/>
                <a:gdLst>
                  <a:gd name="T0" fmla="*/ 18 w 372"/>
                  <a:gd name="T1" fmla="*/ 47 h 98"/>
                  <a:gd name="T2" fmla="*/ 141 w 372"/>
                  <a:gd name="T3" fmla="*/ 17 h 98"/>
                  <a:gd name="T4" fmla="*/ 246 w 372"/>
                  <a:gd name="T5" fmla="*/ 2 h 98"/>
                  <a:gd name="T6" fmla="*/ 351 w 372"/>
                  <a:gd name="T7" fmla="*/ 5 h 98"/>
                  <a:gd name="T8" fmla="*/ 372 w 372"/>
                  <a:gd name="T9" fmla="*/ 23 h 98"/>
                  <a:gd name="T10" fmla="*/ 354 w 372"/>
                  <a:gd name="T11" fmla="*/ 44 h 98"/>
                  <a:gd name="T12" fmla="*/ 264 w 372"/>
                  <a:gd name="T13" fmla="*/ 50 h 98"/>
                  <a:gd name="T14" fmla="*/ 168 w 372"/>
                  <a:gd name="T15" fmla="*/ 53 h 98"/>
                  <a:gd name="T16" fmla="*/ 72 w 372"/>
                  <a:gd name="T17" fmla="*/ 77 h 98"/>
                  <a:gd name="T18" fmla="*/ 15 w 372"/>
                  <a:gd name="T19" fmla="*/ 95 h 98"/>
                  <a:gd name="T20" fmla="*/ 0 w 372"/>
                  <a:gd name="T21" fmla="*/ 56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2" h="98">
                    <a:moveTo>
                      <a:pt x="18" y="47"/>
                    </a:moveTo>
                    <a:cubicBezTo>
                      <a:pt x="60" y="36"/>
                      <a:pt x="103" y="25"/>
                      <a:pt x="141" y="17"/>
                    </a:cubicBezTo>
                    <a:cubicBezTo>
                      <a:pt x="179" y="9"/>
                      <a:pt x="211" y="4"/>
                      <a:pt x="246" y="2"/>
                    </a:cubicBezTo>
                    <a:cubicBezTo>
                      <a:pt x="281" y="0"/>
                      <a:pt x="330" y="1"/>
                      <a:pt x="351" y="5"/>
                    </a:cubicBezTo>
                    <a:cubicBezTo>
                      <a:pt x="372" y="9"/>
                      <a:pt x="372" y="17"/>
                      <a:pt x="372" y="23"/>
                    </a:cubicBezTo>
                    <a:cubicBezTo>
                      <a:pt x="372" y="29"/>
                      <a:pt x="372" y="40"/>
                      <a:pt x="354" y="44"/>
                    </a:cubicBezTo>
                    <a:cubicBezTo>
                      <a:pt x="336" y="48"/>
                      <a:pt x="295" y="49"/>
                      <a:pt x="264" y="50"/>
                    </a:cubicBezTo>
                    <a:cubicBezTo>
                      <a:pt x="233" y="51"/>
                      <a:pt x="200" y="49"/>
                      <a:pt x="168" y="53"/>
                    </a:cubicBezTo>
                    <a:cubicBezTo>
                      <a:pt x="136" y="57"/>
                      <a:pt x="98" y="70"/>
                      <a:pt x="72" y="77"/>
                    </a:cubicBezTo>
                    <a:cubicBezTo>
                      <a:pt x="46" y="84"/>
                      <a:pt x="27" y="98"/>
                      <a:pt x="15" y="95"/>
                    </a:cubicBezTo>
                    <a:cubicBezTo>
                      <a:pt x="3" y="92"/>
                      <a:pt x="1" y="74"/>
                      <a:pt x="0" y="56"/>
                    </a:cubicBezTo>
                  </a:path>
                </a:pathLst>
              </a:custGeom>
              <a:gradFill rotWithShape="0">
                <a:gsLst>
                  <a:gs pos="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48" name="Freeform 24"/>
              <p:cNvSpPr/>
              <p:nvPr/>
            </p:nvSpPr>
            <p:spPr bwMode="auto">
              <a:xfrm>
                <a:off x="3618" y="308"/>
                <a:ext cx="318" cy="158"/>
              </a:xfrm>
              <a:custGeom>
                <a:avLst/>
                <a:gdLst>
                  <a:gd name="T0" fmla="*/ 0 w 318"/>
                  <a:gd name="T1" fmla="*/ 158 h 158"/>
                  <a:gd name="T2" fmla="*/ 12 w 318"/>
                  <a:gd name="T3" fmla="*/ 137 h 158"/>
                  <a:gd name="T4" fmla="*/ 162 w 318"/>
                  <a:gd name="T5" fmla="*/ 71 h 158"/>
                  <a:gd name="T6" fmla="*/ 249 w 318"/>
                  <a:gd name="T7" fmla="*/ 20 h 158"/>
                  <a:gd name="T8" fmla="*/ 285 w 318"/>
                  <a:gd name="T9" fmla="*/ 2 h 158"/>
                  <a:gd name="T10" fmla="*/ 309 w 318"/>
                  <a:gd name="T11" fmla="*/ 11 h 158"/>
                  <a:gd name="T12" fmla="*/ 303 w 318"/>
                  <a:gd name="T13" fmla="*/ 47 h 158"/>
                  <a:gd name="T14" fmla="*/ 219 w 318"/>
                  <a:gd name="T15" fmla="*/ 89 h 158"/>
                  <a:gd name="T16" fmla="*/ 108 w 318"/>
                  <a:gd name="T17" fmla="*/ 140 h 158"/>
                  <a:gd name="T18" fmla="*/ 57 w 318"/>
                  <a:gd name="T19" fmla="*/ 152 h 158"/>
                  <a:gd name="T20" fmla="*/ 0 w 318"/>
                  <a:gd name="T21" fmla="*/ 158 h 15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8" h="158">
                    <a:moveTo>
                      <a:pt x="0" y="158"/>
                    </a:moveTo>
                    <a:lnTo>
                      <a:pt x="12" y="137"/>
                    </a:lnTo>
                    <a:cubicBezTo>
                      <a:pt x="39" y="123"/>
                      <a:pt x="122" y="90"/>
                      <a:pt x="162" y="71"/>
                    </a:cubicBezTo>
                    <a:cubicBezTo>
                      <a:pt x="202" y="52"/>
                      <a:pt x="229" y="31"/>
                      <a:pt x="249" y="20"/>
                    </a:cubicBezTo>
                    <a:cubicBezTo>
                      <a:pt x="269" y="9"/>
                      <a:pt x="275" y="4"/>
                      <a:pt x="285" y="2"/>
                    </a:cubicBezTo>
                    <a:cubicBezTo>
                      <a:pt x="295" y="0"/>
                      <a:pt x="306" y="4"/>
                      <a:pt x="309" y="11"/>
                    </a:cubicBezTo>
                    <a:cubicBezTo>
                      <a:pt x="312" y="18"/>
                      <a:pt x="318" y="34"/>
                      <a:pt x="303" y="47"/>
                    </a:cubicBezTo>
                    <a:cubicBezTo>
                      <a:pt x="288" y="60"/>
                      <a:pt x="252" y="74"/>
                      <a:pt x="219" y="89"/>
                    </a:cubicBezTo>
                    <a:cubicBezTo>
                      <a:pt x="186" y="104"/>
                      <a:pt x="135" y="130"/>
                      <a:pt x="108" y="140"/>
                    </a:cubicBezTo>
                    <a:cubicBezTo>
                      <a:pt x="81" y="150"/>
                      <a:pt x="74" y="150"/>
                      <a:pt x="57" y="152"/>
                    </a:cubicBezTo>
                    <a:cubicBezTo>
                      <a:pt x="40" y="154"/>
                      <a:pt x="23" y="154"/>
                      <a:pt x="0" y="158"/>
                    </a:cubicBezTo>
                    <a:close/>
                  </a:path>
                </a:pathLst>
              </a:custGeom>
              <a:gradFill rotWithShape="0">
                <a:gsLst>
                  <a:gs pos="0">
                    <a:schemeClr val="bg2"/>
                  </a:gs>
                  <a:gs pos="50000">
                    <a:schemeClr val="accent2"/>
                  </a:gs>
                  <a:gs pos="100000">
                    <a:schemeClr val="bg2"/>
                  </a:gs>
                </a:gsLst>
                <a:lin ang="27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49" name="Freeform 25"/>
              <p:cNvSpPr/>
              <p:nvPr/>
            </p:nvSpPr>
            <p:spPr bwMode="auto">
              <a:xfrm>
                <a:off x="3413" y="291"/>
                <a:ext cx="380" cy="174"/>
              </a:xfrm>
              <a:custGeom>
                <a:avLst/>
                <a:gdLst>
                  <a:gd name="T0" fmla="*/ 3 w 380"/>
                  <a:gd name="T1" fmla="*/ 165 h 174"/>
                  <a:gd name="T2" fmla="*/ 129 w 380"/>
                  <a:gd name="T3" fmla="*/ 93 h 174"/>
                  <a:gd name="T4" fmla="*/ 261 w 380"/>
                  <a:gd name="T5" fmla="*/ 30 h 174"/>
                  <a:gd name="T6" fmla="*/ 351 w 380"/>
                  <a:gd name="T7" fmla="*/ 0 h 174"/>
                  <a:gd name="T8" fmla="*/ 378 w 380"/>
                  <a:gd name="T9" fmla="*/ 27 h 174"/>
                  <a:gd name="T10" fmla="*/ 336 w 380"/>
                  <a:gd name="T11" fmla="*/ 51 h 174"/>
                  <a:gd name="T12" fmla="*/ 291 w 380"/>
                  <a:gd name="T13" fmla="*/ 60 h 174"/>
                  <a:gd name="T14" fmla="*/ 240 w 380"/>
                  <a:gd name="T15" fmla="*/ 75 h 174"/>
                  <a:gd name="T16" fmla="*/ 189 w 380"/>
                  <a:gd name="T17" fmla="*/ 120 h 174"/>
                  <a:gd name="T18" fmla="*/ 102 w 380"/>
                  <a:gd name="T19" fmla="*/ 174 h 174"/>
                  <a:gd name="T20" fmla="*/ 0 w 380"/>
                  <a:gd name="T21" fmla="*/ 162 h 1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80" h="174">
                    <a:moveTo>
                      <a:pt x="3" y="165"/>
                    </a:moveTo>
                    <a:cubicBezTo>
                      <a:pt x="24" y="153"/>
                      <a:pt x="86" y="115"/>
                      <a:pt x="129" y="93"/>
                    </a:cubicBezTo>
                    <a:cubicBezTo>
                      <a:pt x="172" y="71"/>
                      <a:pt x="224" y="45"/>
                      <a:pt x="261" y="30"/>
                    </a:cubicBezTo>
                    <a:cubicBezTo>
                      <a:pt x="298" y="15"/>
                      <a:pt x="332" y="0"/>
                      <a:pt x="351" y="0"/>
                    </a:cubicBezTo>
                    <a:cubicBezTo>
                      <a:pt x="370" y="0"/>
                      <a:pt x="380" y="19"/>
                      <a:pt x="378" y="27"/>
                    </a:cubicBezTo>
                    <a:cubicBezTo>
                      <a:pt x="376" y="35"/>
                      <a:pt x="350" y="46"/>
                      <a:pt x="336" y="51"/>
                    </a:cubicBezTo>
                    <a:cubicBezTo>
                      <a:pt x="322" y="56"/>
                      <a:pt x="307" y="56"/>
                      <a:pt x="291" y="60"/>
                    </a:cubicBezTo>
                    <a:cubicBezTo>
                      <a:pt x="275" y="64"/>
                      <a:pt x="257" y="65"/>
                      <a:pt x="240" y="75"/>
                    </a:cubicBezTo>
                    <a:cubicBezTo>
                      <a:pt x="223" y="85"/>
                      <a:pt x="212" y="104"/>
                      <a:pt x="189" y="120"/>
                    </a:cubicBezTo>
                    <a:cubicBezTo>
                      <a:pt x="166" y="136"/>
                      <a:pt x="133" y="167"/>
                      <a:pt x="102" y="174"/>
                    </a:cubicBezTo>
                    <a:lnTo>
                      <a:pt x="0" y="162"/>
                    </a:lnTo>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4" name="Freeform 26"/>
              <p:cNvSpPr/>
              <p:nvPr/>
            </p:nvSpPr>
            <p:spPr bwMode="auto">
              <a:xfrm>
                <a:off x="4178" y="187"/>
                <a:ext cx="523" cy="69"/>
              </a:xfrm>
              <a:custGeom>
                <a:avLst/>
                <a:gdLst>
                  <a:gd name="T0" fmla="*/ 84 w 523"/>
                  <a:gd name="T1" fmla="*/ 11 h 69"/>
                  <a:gd name="T2" fmla="*/ 27 w 523"/>
                  <a:gd name="T3" fmla="*/ 5 h 69"/>
                  <a:gd name="T4" fmla="*/ 9 w 523"/>
                  <a:gd name="T5" fmla="*/ 35 h 69"/>
                  <a:gd name="T6" fmla="*/ 81 w 523"/>
                  <a:gd name="T7" fmla="*/ 56 h 69"/>
                  <a:gd name="T8" fmla="*/ 255 w 523"/>
                  <a:gd name="T9" fmla="*/ 68 h 69"/>
                  <a:gd name="T10" fmla="*/ 432 w 523"/>
                  <a:gd name="T11" fmla="*/ 50 h 69"/>
                  <a:gd name="T12" fmla="*/ 513 w 523"/>
                  <a:gd name="T13" fmla="*/ 5 h 69"/>
                  <a:gd name="T14" fmla="*/ 372 w 523"/>
                  <a:gd name="T15" fmla="*/ 20 h 69"/>
                  <a:gd name="T16" fmla="*/ 141 w 523"/>
                  <a:gd name="T17" fmla="*/ 14 h 69"/>
                  <a:gd name="T18" fmla="*/ 84 w 523"/>
                  <a:gd name="T19" fmla="*/ 11 h 6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23" h="69">
                    <a:moveTo>
                      <a:pt x="84" y="11"/>
                    </a:moveTo>
                    <a:cubicBezTo>
                      <a:pt x="65" y="9"/>
                      <a:pt x="40" y="1"/>
                      <a:pt x="27" y="5"/>
                    </a:cubicBezTo>
                    <a:cubicBezTo>
                      <a:pt x="14" y="9"/>
                      <a:pt x="0" y="27"/>
                      <a:pt x="9" y="35"/>
                    </a:cubicBezTo>
                    <a:cubicBezTo>
                      <a:pt x="18" y="43"/>
                      <a:pt x="40" y="51"/>
                      <a:pt x="81" y="56"/>
                    </a:cubicBezTo>
                    <a:cubicBezTo>
                      <a:pt x="122" y="61"/>
                      <a:pt x="197" y="69"/>
                      <a:pt x="255" y="68"/>
                    </a:cubicBezTo>
                    <a:cubicBezTo>
                      <a:pt x="313" y="67"/>
                      <a:pt x="389" y="60"/>
                      <a:pt x="432" y="50"/>
                    </a:cubicBezTo>
                    <a:cubicBezTo>
                      <a:pt x="475" y="40"/>
                      <a:pt x="523" y="10"/>
                      <a:pt x="513" y="5"/>
                    </a:cubicBezTo>
                    <a:cubicBezTo>
                      <a:pt x="503" y="0"/>
                      <a:pt x="434" y="19"/>
                      <a:pt x="372" y="20"/>
                    </a:cubicBezTo>
                    <a:cubicBezTo>
                      <a:pt x="310" y="21"/>
                      <a:pt x="189" y="15"/>
                      <a:pt x="141" y="14"/>
                    </a:cubicBezTo>
                    <a:cubicBezTo>
                      <a:pt x="93" y="13"/>
                      <a:pt x="103" y="13"/>
                      <a:pt x="84" y="11"/>
                    </a:cubicBezTo>
                    <a:close/>
                  </a:path>
                </a:pathLst>
              </a:custGeom>
              <a:gradFill rotWithShape="0">
                <a:gsLst>
                  <a:gs pos="0">
                    <a:schemeClr val="bg2"/>
                  </a:gs>
                  <a:gs pos="100000">
                    <a:schemeClr val="accent2"/>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51" name="Freeform 27"/>
              <p:cNvSpPr/>
              <p:nvPr/>
            </p:nvSpPr>
            <p:spPr bwMode="auto">
              <a:xfrm>
                <a:off x="4689" y="186"/>
                <a:ext cx="537" cy="120"/>
              </a:xfrm>
              <a:custGeom>
                <a:avLst/>
                <a:gdLst>
                  <a:gd name="T0" fmla="*/ 23 w 537"/>
                  <a:gd name="T1" fmla="*/ 6 h 120"/>
                  <a:gd name="T2" fmla="*/ 188 w 537"/>
                  <a:gd name="T3" fmla="*/ 3 h 120"/>
                  <a:gd name="T4" fmla="*/ 323 w 537"/>
                  <a:gd name="T5" fmla="*/ 27 h 120"/>
                  <a:gd name="T6" fmla="*/ 464 w 537"/>
                  <a:gd name="T7" fmla="*/ 69 h 120"/>
                  <a:gd name="T8" fmla="*/ 521 w 537"/>
                  <a:gd name="T9" fmla="*/ 90 h 120"/>
                  <a:gd name="T10" fmla="*/ 533 w 537"/>
                  <a:gd name="T11" fmla="*/ 105 h 120"/>
                  <a:gd name="T12" fmla="*/ 497 w 537"/>
                  <a:gd name="T13" fmla="*/ 120 h 120"/>
                  <a:gd name="T14" fmla="*/ 452 w 537"/>
                  <a:gd name="T15" fmla="*/ 108 h 120"/>
                  <a:gd name="T16" fmla="*/ 350 w 537"/>
                  <a:gd name="T17" fmla="*/ 72 h 120"/>
                  <a:gd name="T18" fmla="*/ 158 w 537"/>
                  <a:gd name="T19" fmla="*/ 39 h 120"/>
                  <a:gd name="T20" fmla="*/ 50 w 537"/>
                  <a:gd name="T21" fmla="*/ 39 h 120"/>
                  <a:gd name="T22" fmla="*/ 23 w 537"/>
                  <a:gd name="T23" fmla="*/ 6 h 12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37" h="120">
                    <a:moveTo>
                      <a:pt x="23" y="6"/>
                    </a:moveTo>
                    <a:cubicBezTo>
                      <a:pt x="46" y="0"/>
                      <a:pt x="138" y="0"/>
                      <a:pt x="188" y="3"/>
                    </a:cubicBezTo>
                    <a:cubicBezTo>
                      <a:pt x="238" y="6"/>
                      <a:pt x="277" y="16"/>
                      <a:pt x="323" y="27"/>
                    </a:cubicBezTo>
                    <a:cubicBezTo>
                      <a:pt x="369" y="38"/>
                      <a:pt x="431" y="59"/>
                      <a:pt x="464" y="69"/>
                    </a:cubicBezTo>
                    <a:cubicBezTo>
                      <a:pt x="497" y="79"/>
                      <a:pt x="509" y="84"/>
                      <a:pt x="521" y="90"/>
                    </a:cubicBezTo>
                    <a:cubicBezTo>
                      <a:pt x="533" y="96"/>
                      <a:pt x="537" y="100"/>
                      <a:pt x="533" y="105"/>
                    </a:cubicBezTo>
                    <a:cubicBezTo>
                      <a:pt x="529" y="110"/>
                      <a:pt x="510" y="120"/>
                      <a:pt x="497" y="120"/>
                    </a:cubicBezTo>
                    <a:cubicBezTo>
                      <a:pt x="484" y="120"/>
                      <a:pt x="476" y="116"/>
                      <a:pt x="452" y="108"/>
                    </a:cubicBezTo>
                    <a:cubicBezTo>
                      <a:pt x="428" y="100"/>
                      <a:pt x="399" y="84"/>
                      <a:pt x="350" y="72"/>
                    </a:cubicBezTo>
                    <a:cubicBezTo>
                      <a:pt x="301" y="60"/>
                      <a:pt x="208" y="45"/>
                      <a:pt x="158" y="39"/>
                    </a:cubicBezTo>
                    <a:cubicBezTo>
                      <a:pt x="108" y="33"/>
                      <a:pt x="72" y="43"/>
                      <a:pt x="50" y="39"/>
                    </a:cubicBezTo>
                    <a:cubicBezTo>
                      <a:pt x="28" y="35"/>
                      <a:pt x="0" y="12"/>
                      <a:pt x="23" y="6"/>
                    </a:cubicBezTo>
                    <a:close/>
                  </a:path>
                </a:pathLst>
              </a:custGeom>
              <a:gradFill rotWithShape="0">
                <a:gsLst>
                  <a:gs pos="0">
                    <a:schemeClr val="bg2"/>
                  </a:gs>
                  <a:gs pos="50000">
                    <a:schemeClr val="accent2"/>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52" name="Freeform 28"/>
              <p:cNvSpPr/>
              <p:nvPr/>
            </p:nvSpPr>
            <p:spPr bwMode="auto">
              <a:xfrm>
                <a:off x="4968" y="312"/>
                <a:ext cx="800" cy="143"/>
              </a:xfrm>
              <a:custGeom>
                <a:avLst/>
                <a:gdLst>
                  <a:gd name="T0" fmla="*/ 800 w 800"/>
                  <a:gd name="T1" fmla="*/ 24 h 143"/>
                  <a:gd name="T2" fmla="*/ 782 w 800"/>
                  <a:gd name="T3" fmla="*/ 15 h 143"/>
                  <a:gd name="T4" fmla="*/ 659 w 800"/>
                  <a:gd name="T5" fmla="*/ 63 h 143"/>
                  <a:gd name="T6" fmla="*/ 500 w 800"/>
                  <a:gd name="T7" fmla="*/ 84 h 143"/>
                  <a:gd name="T8" fmla="*/ 326 w 800"/>
                  <a:gd name="T9" fmla="*/ 69 h 143"/>
                  <a:gd name="T10" fmla="*/ 98 w 800"/>
                  <a:gd name="T11" fmla="*/ 21 h 143"/>
                  <a:gd name="T12" fmla="*/ 11 w 800"/>
                  <a:gd name="T13" fmla="*/ 6 h 143"/>
                  <a:gd name="T14" fmla="*/ 32 w 800"/>
                  <a:gd name="T15" fmla="*/ 60 h 143"/>
                  <a:gd name="T16" fmla="*/ 155 w 800"/>
                  <a:gd name="T17" fmla="*/ 96 h 143"/>
                  <a:gd name="T18" fmla="*/ 410 w 800"/>
                  <a:gd name="T19" fmla="*/ 138 h 143"/>
                  <a:gd name="T20" fmla="*/ 596 w 800"/>
                  <a:gd name="T21" fmla="*/ 129 h 143"/>
                  <a:gd name="T22" fmla="*/ 737 w 800"/>
                  <a:gd name="T23" fmla="*/ 90 h 143"/>
                  <a:gd name="T24" fmla="*/ 788 w 800"/>
                  <a:gd name="T25" fmla="*/ 69 h 143"/>
                  <a:gd name="T26" fmla="*/ 800 w 800"/>
                  <a:gd name="T27" fmla="*/ 24 h 1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800" h="143">
                    <a:moveTo>
                      <a:pt x="800" y="24"/>
                    </a:moveTo>
                    <a:lnTo>
                      <a:pt x="782" y="15"/>
                    </a:lnTo>
                    <a:cubicBezTo>
                      <a:pt x="759" y="21"/>
                      <a:pt x="706" y="51"/>
                      <a:pt x="659" y="63"/>
                    </a:cubicBezTo>
                    <a:cubicBezTo>
                      <a:pt x="612" y="75"/>
                      <a:pt x="555" y="83"/>
                      <a:pt x="500" y="84"/>
                    </a:cubicBezTo>
                    <a:cubicBezTo>
                      <a:pt x="445" y="85"/>
                      <a:pt x="393" y="79"/>
                      <a:pt x="326" y="69"/>
                    </a:cubicBezTo>
                    <a:cubicBezTo>
                      <a:pt x="259" y="59"/>
                      <a:pt x="150" y="31"/>
                      <a:pt x="98" y="21"/>
                    </a:cubicBezTo>
                    <a:cubicBezTo>
                      <a:pt x="46" y="11"/>
                      <a:pt x="22" y="0"/>
                      <a:pt x="11" y="6"/>
                    </a:cubicBezTo>
                    <a:cubicBezTo>
                      <a:pt x="0" y="12"/>
                      <a:pt x="8" y="45"/>
                      <a:pt x="32" y="60"/>
                    </a:cubicBezTo>
                    <a:cubicBezTo>
                      <a:pt x="56" y="75"/>
                      <a:pt x="92" y="83"/>
                      <a:pt x="155" y="96"/>
                    </a:cubicBezTo>
                    <a:cubicBezTo>
                      <a:pt x="218" y="109"/>
                      <a:pt x="337" y="133"/>
                      <a:pt x="410" y="138"/>
                    </a:cubicBezTo>
                    <a:cubicBezTo>
                      <a:pt x="483" y="143"/>
                      <a:pt x="542" y="137"/>
                      <a:pt x="596" y="129"/>
                    </a:cubicBezTo>
                    <a:cubicBezTo>
                      <a:pt x="650" y="121"/>
                      <a:pt x="705" y="100"/>
                      <a:pt x="737" y="90"/>
                    </a:cubicBezTo>
                    <a:cubicBezTo>
                      <a:pt x="769" y="80"/>
                      <a:pt x="780" y="80"/>
                      <a:pt x="788" y="69"/>
                    </a:cubicBezTo>
                    <a:cubicBezTo>
                      <a:pt x="796" y="58"/>
                      <a:pt x="792" y="39"/>
                      <a:pt x="800" y="24"/>
                    </a:cubicBezTo>
                    <a:close/>
                  </a:path>
                </a:pathLst>
              </a:custGeom>
              <a:gradFill rotWithShape="0">
                <a:gsLst>
                  <a:gs pos="0">
                    <a:schemeClr val="bg2"/>
                  </a:gs>
                  <a:gs pos="50000">
                    <a:schemeClr val="accent2"/>
                  </a:gs>
                  <a:gs pos="100000">
                    <a:schemeClr val="bg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53" name="Freeform 29"/>
              <p:cNvSpPr/>
              <p:nvPr/>
            </p:nvSpPr>
            <p:spPr bwMode="auto">
              <a:xfrm>
                <a:off x="5318" y="240"/>
                <a:ext cx="402" cy="115"/>
              </a:xfrm>
              <a:custGeom>
                <a:avLst/>
                <a:gdLst>
                  <a:gd name="T0" fmla="*/ 402 w 402"/>
                  <a:gd name="T1" fmla="*/ 0 h 115"/>
                  <a:gd name="T2" fmla="*/ 384 w 402"/>
                  <a:gd name="T3" fmla="*/ 12 h 115"/>
                  <a:gd name="T4" fmla="*/ 276 w 402"/>
                  <a:gd name="T5" fmla="*/ 51 h 115"/>
                  <a:gd name="T6" fmla="*/ 165 w 402"/>
                  <a:gd name="T7" fmla="*/ 66 h 115"/>
                  <a:gd name="T8" fmla="*/ 51 w 402"/>
                  <a:gd name="T9" fmla="*/ 57 h 115"/>
                  <a:gd name="T10" fmla="*/ 15 w 402"/>
                  <a:gd name="T11" fmla="*/ 54 h 115"/>
                  <a:gd name="T12" fmla="*/ 3 w 402"/>
                  <a:gd name="T13" fmla="*/ 69 h 115"/>
                  <a:gd name="T14" fmla="*/ 9 w 402"/>
                  <a:gd name="T15" fmla="*/ 93 h 115"/>
                  <a:gd name="T16" fmla="*/ 54 w 402"/>
                  <a:gd name="T17" fmla="*/ 102 h 115"/>
                  <a:gd name="T18" fmla="*/ 198 w 402"/>
                  <a:gd name="T19" fmla="*/ 111 h 115"/>
                  <a:gd name="T20" fmla="*/ 336 w 402"/>
                  <a:gd name="T21" fmla="*/ 75 h 115"/>
                  <a:gd name="T22" fmla="*/ 375 w 402"/>
                  <a:gd name="T23" fmla="*/ 54 h 115"/>
                  <a:gd name="T24" fmla="*/ 402 w 402"/>
                  <a:gd name="T25" fmla="*/ 0 h 11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02" h="115">
                    <a:moveTo>
                      <a:pt x="402" y="0"/>
                    </a:moveTo>
                    <a:lnTo>
                      <a:pt x="384" y="12"/>
                    </a:lnTo>
                    <a:cubicBezTo>
                      <a:pt x="363" y="20"/>
                      <a:pt x="312" y="42"/>
                      <a:pt x="276" y="51"/>
                    </a:cubicBezTo>
                    <a:cubicBezTo>
                      <a:pt x="240" y="60"/>
                      <a:pt x="202" y="65"/>
                      <a:pt x="165" y="66"/>
                    </a:cubicBezTo>
                    <a:cubicBezTo>
                      <a:pt x="128" y="67"/>
                      <a:pt x="76" y="59"/>
                      <a:pt x="51" y="57"/>
                    </a:cubicBezTo>
                    <a:cubicBezTo>
                      <a:pt x="26" y="55"/>
                      <a:pt x="23" y="52"/>
                      <a:pt x="15" y="54"/>
                    </a:cubicBezTo>
                    <a:cubicBezTo>
                      <a:pt x="7" y="56"/>
                      <a:pt x="4" y="63"/>
                      <a:pt x="3" y="69"/>
                    </a:cubicBezTo>
                    <a:cubicBezTo>
                      <a:pt x="2" y="75"/>
                      <a:pt x="0" y="88"/>
                      <a:pt x="9" y="93"/>
                    </a:cubicBezTo>
                    <a:cubicBezTo>
                      <a:pt x="18" y="98"/>
                      <a:pt x="22" y="99"/>
                      <a:pt x="54" y="102"/>
                    </a:cubicBezTo>
                    <a:cubicBezTo>
                      <a:pt x="86" y="105"/>
                      <a:pt x="151" y="115"/>
                      <a:pt x="198" y="111"/>
                    </a:cubicBezTo>
                    <a:cubicBezTo>
                      <a:pt x="245" y="107"/>
                      <a:pt x="307" y="84"/>
                      <a:pt x="336" y="75"/>
                    </a:cubicBezTo>
                    <a:cubicBezTo>
                      <a:pt x="365" y="66"/>
                      <a:pt x="365" y="65"/>
                      <a:pt x="375" y="54"/>
                    </a:cubicBezTo>
                    <a:cubicBezTo>
                      <a:pt x="385" y="43"/>
                      <a:pt x="392" y="26"/>
                      <a:pt x="402" y="0"/>
                    </a:cubicBezTo>
                    <a:close/>
                  </a:path>
                </a:pathLst>
              </a:cu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grpSp>
        <p:grpSp>
          <p:nvGrpSpPr>
            <p:cNvPr id="1050" name="Group 30"/>
            <p:cNvGrpSpPr/>
            <p:nvPr/>
          </p:nvGrpSpPr>
          <p:grpSpPr bwMode="auto">
            <a:xfrm>
              <a:off x="0" y="4080"/>
              <a:ext cx="5776" cy="87"/>
              <a:chOff x="0" y="4185"/>
              <a:chExt cx="5776" cy="87"/>
            </a:xfrm>
          </p:grpSpPr>
          <p:sp>
            <p:nvSpPr>
              <p:cNvPr id="5" name="Freeform 31"/>
              <p:cNvSpPr/>
              <p:nvPr/>
            </p:nvSpPr>
            <p:spPr bwMode="auto">
              <a:xfrm>
                <a:off x="4041" y="4200"/>
                <a:ext cx="1735" cy="72"/>
              </a:xfrm>
              <a:custGeom>
                <a:avLst/>
                <a:gdLst>
                  <a:gd name="T0" fmla="*/ 165 w 1735"/>
                  <a:gd name="T1" fmla="*/ 6 h 72"/>
                  <a:gd name="T2" fmla="*/ 450 w 1735"/>
                  <a:gd name="T3" fmla="*/ 3 h 72"/>
                  <a:gd name="T4" fmla="*/ 714 w 1735"/>
                  <a:gd name="T5" fmla="*/ 12 h 72"/>
                  <a:gd name="T6" fmla="*/ 957 w 1735"/>
                  <a:gd name="T7" fmla="*/ 24 h 72"/>
                  <a:gd name="T8" fmla="*/ 1173 w 1735"/>
                  <a:gd name="T9" fmla="*/ 24 h 72"/>
                  <a:gd name="T10" fmla="*/ 1473 w 1735"/>
                  <a:gd name="T11" fmla="*/ 15 h 72"/>
                  <a:gd name="T12" fmla="*/ 1617 w 1735"/>
                  <a:gd name="T13" fmla="*/ 0 h 72"/>
                  <a:gd name="T14" fmla="*/ 1719 w 1735"/>
                  <a:gd name="T15" fmla="*/ 15 h 72"/>
                  <a:gd name="T16" fmla="*/ 1716 w 1735"/>
                  <a:gd name="T17" fmla="*/ 66 h 72"/>
                  <a:gd name="T18" fmla="*/ 1632 w 1735"/>
                  <a:gd name="T19" fmla="*/ 51 h 72"/>
                  <a:gd name="T20" fmla="*/ 1407 w 1735"/>
                  <a:gd name="T21" fmla="*/ 51 h 72"/>
                  <a:gd name="T22" fmla="*/ 1191 w 1735"/>
                  <a:gd name="T23" fmla="*/ 48 h 72"/>
                  <a:gd name="T24" fmla="*/ 870 w 1735"/>
                  <a:gd name="T25" fmla="*/ 60 h 72"/>
                  <a:gd name="T26" fmla="*/ 492 w 1735"/>
                  <a:gd name="T27" fmla="*/ 48 h 72"/>
                  <a:gd name="T28" fmla="*/ 291 w 1735"/>
                  <a:gd name="T29" fmla="*/ 27 h 72"/>
                  <a:gd name="T30" fmla="*/ 21 w 1735"/>
                  <a:gd name="T31" fmla="*/ 36 h 72"/>
                  <a:gd name="T32" fmla="*/ 165 w 1735"/>
                  <a:gd name="T33" fmla="*/ 6 h 7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35" h="72">
                    <a:moveTo>
                      <a:pt x="165" y="6"/>
                    </a:moveTo>
                    <a:cubicBezTo>
                      <a:pt x="236" y="1"/>
                      <a:pt x="359" y="2"/>
                      <a:pt x="450" y="3"/>
                    </a:cubicBezTo>
                    <a:cubicBezTo>
                      <a:pt x="541" y="4"/>
                      <a:pt x="630" y="9"/>
                      <a:pt x="714" y="12"/>
                    </a:cubicBezTo>
                    <a:cubicBezTo>
                      <a:pt x="798" y="15"/>
                      <a:pt x="881" y="22"/>
                      <a:pt x="957" y="24"/>
                    </a:cubicBezTo>
                    <a:cubicBezTo>
                      <a:pt x="1033" y="26"/>
                      <a:pt x="1087" y="25"/>
                      <a:pt x="1173" y="24"/>
                    </a:cubicBezTo>
                    <a:cubicBezTo>
                      <a:pt x="1259" y="23"/>
                      <a:pt x="1399" y="19"/>
                      <a:pt x="1473" y="15"/>
                    </a:cubicBezTo>
                    <a:cubicBezTo>
                      <a:pt x="1547" y="11"/>
                      <a:pt x="1576" y="0"/>
                      <a:pt x="1617" y="0"/>
                    </a:cubicBezTo>
                    <a:cubicBezTo>
                      <a:pt x="1658" y="0"/>
                      <a:pt x="1703" y="4"/>
                      <a:pt x="1719" y="15"/>
                    </a:cubicBezTo>
                    <a:cubicBezTo>
                      <a:pt x="1735" y="26"/>
                      <a:pt x="1730" y="60"/>
                      <a:pt x="1716" y="66"/>
                    </a:cubicBezTo>
                    <a:cubicBezTo>
                      <a:pt x="1702" y="72"/>
                      <a:pt x="1683" y="53"/>
                      <a:pt x="1632" y="51"/>
                    </a:cubicBezTo>
                    <a:cubicBezTo>
                      <a:pt x="1581" y="49"/>
                      <a:pt x="1480" y="51"/>
                      <a:pt x="1407" y="51"/>
                    </a:cubicBezTo>
                    <a:cubicBezTo>
                      <a:pt x="1334" y="51"/>
                      <a:pt x="1280" y="47"/>
                      <a:pt x="1191" y="48"/>
                    </a:cubicBezTo>
                    <a:cubicBezTo>
                      <a:pt x="1102" y="49"/>
                      <a:pt x="986" y="60"/>
                      <a:pt x="870" y="60"/>
                    </a:cubicBezTo>
                    <a:cubicBezTo>
                      <a:pt x="754" y="60"/>
                      <a:pt x="588" y="53"/>
                      <a:pt x="492" y="48"/>
                    </a:cubicBezTo>
                    <a:cubicBezTo>
                      <a:pt x="396" y="43"/>
                      <a:pt x="369" y="29"/>
                      <a:pt x="291" y="27"/>
                    </a:cubicBezTo>
                    <a:cubicBezTo>
                      <a:pt x="213" y="25"/>
                      <a:pt x="42" y="39"/>
                      <a:pt x="21" y="36"/>
                    </a:cubicBezTo>
                    <a:cubicBezTo>
                      <a:pt x="0" y="33"/>
                      <a:pt x="94" y="11"/>
                      <a:pt x="165"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56" name="Freeform 32"/>
              <p:cNvSpPr/>
              <p:nvPr/>
            </p:nvSpPr>
            <p:spPr bwMode="auto">
              <a:xfrm>
                <a:off x="1727" y="4191"/>
                <a:ext cx="2655" cy="60"/>
              </a:xfrm>
              <a:custGeom>
                <a:avLst/>
                <a:gdLst>
                  <a:gd name="T0" fmla="*/ 2641 w 2655"/>
                  <a:gd name="T1" fmla="*/ 6 h 60"/>
                  <a:gd name="T2" fmla="*/ 2620 w 2655"/>
                  <a:gd name="T3" fmla="*/ 30 h 60"/>
                  <a:gd name="T4" fmla="*/ 2368 w 2655"/>
                  <a:gd name="T5" fmla="*/ 45 h 60"/>
                  <a:gd name="T6" fmla="*/ 2023 w 2655"/>
                  <a:gd name="T7" fmla="*/ 60 h 60"/>
                  <a:gd name="T8" fmla="*/ 1786 w 2655"/>
                  <a:gd name="T9" fmla="*/ 48 h 60"/>
                  <a:gd name="T10" fmla="*/ 1525 w 2655"/>
                  <a:gd name="T11" fmla="*/ 36 h 60"/>
                  <a:gd name="T12" fmla="*/ 1195 w 2655"/>
                  <a:gd name="T13" fmla="*/ 45 h 60"/>
                  <a:gd name="T14" fmla="*/ 817 w 2655"/>
                  <a:gd name="T15" fmla="*/ 39 h 60"/>
                  <a:gd name="T16" fmla="*/ 499 w 2655"/>
                  <a:gd name="T17" fmla="*/ 27 h 60"/>
                  <a:gd name="T18" fmla="*/ 136 w 2655"/>
                  <a:gd name="T19" fmla="*/ 39 h 60"/>
                  <a:gd name="T20" fmla="*/ 10 w 2655"/>
                  <a:gd name="T21" fmla="*/ 33 h 60"/>
                  <a:gd name="T22" fmla="*/ 76 w 2655"/>
                  <a:gd name="T23" fmla="*/ 24 h 60"/>
                  <a:gd name="T24" fmla="*/ 310 w 2655"/>
                  <a:gd name="T25" fmla="*/ 18 h 60"/>
                  <a:gd name="T26" fmla="*/ 544 w 2655"/>
                  <a:gd name="T27" fmla="*/ 0 h 60"/>
                  <a:gd name="T28" fmla="*/ 853 w 2655"/>
                  <a:gd name="T29" fmla="*/ 21 h 60"/>
                  <a:gd name="T30" fmla="*/ 1114 w 2655"/>
                  <a:gd name="T31" fmla="*/ 21 h 60"/>
                  <a:gd name="T32" fmla="*/ 1399 w 2655"/>
                  <a:gd name="T33" fmla="*/ 3 h 60"/>
                  <a:gd name="T34" fmla="*/ 1588 w 2655"/>
                  <a:gd name="T35" fmla="*/ 9 h 60"/>
                  <a:gd name="T36" fmla="*/ 1807 w 2655"/>
                  <a:gd name="T37" fmla="*/ 21 h 60"/>
                  <a:gd name="T38" fmla="*/ 2035 w 2655"/>
                  <a:gd name="T39" fmla="*/ 12 h 60"/>
                  <a:gd name="T40" fmla="*/ 2290 w 2655"/>
                  <a:gd name="T41" fmla="*/ 18 h 60"/>
                  <a:gd name="T42" fmla="*/ 2596 w 2655"/>
                  <a:gd name="T43" fmla="*/ 3 h 60"/>
                  <a:gd name="T44" fmla="*/ 2641 w 2655"/>
                  <a:gd name="T45" fmla="*/ 6 h 6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655" h="60">
                    <a:moveTo>
                      <a:pt x="2641" y="6"/>
                    </a:moveTo>
                    <a:lnTo>
                      <a:pt x="2620" y="30"/>
                    </a:lnTo>
                    <a:cubicBezTo>
                      <a:pt x="2575" y="36"/>
                      <a:pt x="2467" y="40"/>
                      <a:pt x="2368" y="45"/>
                    </a:cubicBezTo>
                    <a:cubicBezTo>
                      <a:pt x="2269" y="50"/>
                      <a:pt x="2120" y="60"/>
                      <a:pt x="2023" y="60"/>
                    </a:cubicBezTo>
                    <a:cubicBezTo>
                      <a:pt x="1926" y="60"/>
                      <a:pt x="1869" y="52"/>
                      <a:pt x="1786" y="48"/>
                    </a:cubicBezTo>
                    <a:cubicBezTo>
                      <a:pt x="1703" y="44"/>
                      <a:pt x="1623" y="36"/>
                      <a:pt x="1525" y="36"/>
                    </a:cubicBezTo>
                    <a:cubicBezTo>
                      <a:pt x="1427" y="36"/>
                      <a:pt x="1313" y="44"/>
                      <a:pt x="1195" y="45"/>
                    </a:cubicBezTo>
                    <a:cubicBezTo>
                      <a:pt x="1077" y="46"/>
                      <a:pt x="933" y="42"/>
                      <a:pt x="817" y="39"/>
                    </a:cubicBezTo>
                    <a:cubicBezTo>
                      <a:pt x="701" y="36"/>
                      <a:pt x="612" y="27"/>
                      <a:pt x="499" y="27"/>
                    </a:cubicBezTo>
                    <a:cubicBezTo>
                      <a:pt x="386" y="27"/>
                      <a:pt x="217" y="38"/>
                      <a:pt x="136" y="39"/>
                    </a:cubicBezTo>
                    <a:cubicBezTo>
                      <a:pt x="55" y="40"/>
                      <a:pt x="20" y="36"/>
                      <a:pt x="10" y="33"/>
                    </a:cubicBezTo>
                    <a:cubicBezTo>
                      <a:pt x="0" y="30"/>
                      <a:pt x="26" y="27"/>
                      <a:pt x="76" y="24"/>
                    </a:cubicBezTo>
                    <a:cubicBezTo>
                      <a:pt x="126" y="21"/>
                      <a:pt x="232" y="22"/>
                      <a:pt x="310" y="18"/>
                    </a:cubicBezTo>
                    <a:cubicBezTo>
                      <a:pt x="388" y="14"/>
                      <a:pt x="454" y="0"/>
                      <a:pt x="544" y="0"/>
                    </a:cubicBezTo>
                    <a:cubicBezTo>
                      <a:pt x="634" y="0"/>
                      <a:pt x="758" y="18"/>
                      <a:pt x="853" y="21"/>
                    </a:cubicBezTo>
                    <a:cubicBezTo>
                      <a:pt x="948" y="24"/>
                      <a:pt x="1023" y="24"/>
                      <a:pt x="1114" y="21"/>
                    </a:cubicBezTo>
                    <a:cubicBezTo>
                      <a:pt x="1205" y="18"/>
                      <a:pt x="1320" y="5"/>
                      <a:pt x="1399" y="3"/>
                    </a:cubicBezTo>
                    <a:cubicBezTo>
                      <a:pt x="1478" y="1"/>
                      <a:pt x="1520" y="6"/>
                      <a:pt x="1588" y="9"/>
                    </a:cubicBezTo>
                    <a:cubicBezTo>
                      <a:pt x="1656" y="12"/>
                      <a:pt x="1733" y="21"/>
                      <a:pt x="1807" y="21"/>
                    </a:cubicBezTo>
                    <a:cubicBezTo>
                      <a:pt x="1881" y="21"/>
                      <a:pt x="1955" y="12"/>
                      <a:pt x="2035" y="12"/>
                    </a:cubicBezTo>
                    <a:cubicBezTo>
                      <a:pt x="2115" y="12"/>
                      <a:pt x="2197" y="19"/>
                      <a:pt x="2290" y="18"/>
                    </a:cubicBezTo>
                    <a:cubicBezTo>
                      <a:pt x="2383" y="17"/>
                      <a:pt x="2537" y="5"/>
                      <a:pt x="2596" y="3"/>
                    </a:cubicBezTo>
                    <a:cubicBezTo>
                      <a:pt x="2655" y="1"/>
                      <a:pt x="2651" y="3"/>
                      <a:pt x="2641" y="6"/>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sp>
            <p:nvSpPr>
              <p:cNvPr id="1057" name="Freeform 33"/>
              <p:cNvSpPr/>
              <p:nvPr/>
            </p:nvSpPr>
            <p:spPr bwMode="auto">
              <a:xfrm>
                <a:off x="0" y="4185"/>
                <a:ext cx="2041" cy="62"/>
              </a:xfrm>
              <a:custGeom>
                <a:avLst/>
                <a:gdLst>
                  <a:gd name="T0" fmla="*/ 1893 w 2041"/>
                  <a:gd name="T1" fmla="*/ 39 h 62"/>
                  <a:gd name="T2" fmla="*/ 1578 w 2041"/>
                  <a:gd name="T3" fmla="*/ 45 h 62"/>
                  <a:gd name="T4" fmla="*/ 1011 w 2041"/>
                  <a:gd name="T5" fmla="*/ 60 h 62"/>
                  <a:gd name="T6" fmla="*/ 438 w 2041"/>
                  <a:gd name="T7" fmla="*/ 57 h 62"/>
                  <a:gd name="T8" fmla="*/ 0 w 2041"/>
                  <a:gd name="T9" fmla="*/ 36 h 62"/>
                  <a:gd name="T10" fmla="*/ 0 w 2041"/>
                  <a:gd name="T11" fmla="*/ 3 h 62"/>
                  <a:gd name="T12" fmla="*/ 210 w 2041"/>
                  <a:gd name="T13" fmla="*/ 18 h 62"/>
                  <a:gd name="T14" fmla="*/ 474 w 2041"/>
                  <a:gd name="T15" fmla="*/ 21 h 62"/>
                  <a:gd name="T16" fmla="*/ 678 w 2041"/>
                  <a:gd name="T17" fmla="*/ 9 h 62"/>
                  <a:gd name="T18" fmla="*/ 897 w 2041"/>
                  <a:gd name="T19" fmla="*/ 9 h 62"/>
                  <a:gd name="T20" fmla="*/ 1167 w 2041"/>
                  <a:gd name="T21" fmla="*/ 30 h 62"/>
                  <a:gd name="T22" fmla="*/ 1500 w 2041"/>
                  <a:gd name="T23" fmla="*/ 24 h 62"/>
                  <a:gd name="T24" fmla="*/ 1758 w 2041"/>
                  <a:gd name="T25" fmla="*/ 3 h 62"/>
                  <a:gd name="T26" fmla="*/ 1938 w 2041"/>
                  <a:gd name="T27" fmla="*/ 18 h 62"/>
                  <a:gd name="T28" fmla="*/ 2034 w 2041"/>
                  <a:gd name="T29" fmla="*/ 33 h 62"/>
                  <a:gd name="T30" fmla="*/ 1893 w 2041"/>
                  <a:gd name="T31" fmla="*/ 39 h 6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041" h="62">
                    <a:moveTo>
                      <a:pt x="1893" y="39"/>
                    </a:moveTo>
                    <a:cubicBezTo>
                      <a:pt x="1817" y="41"/>
                      <a:pt x="1725" y="42"/>
                      <a:pt x="1578" y="45"/>
                    </a:cubicBezTo>
                    <a:cubicBezTo>
                      <a:pt x="1431" y="48"/>
                      <a:pt x="1201" y="58"/>
                      <a:pt x="1011" y="60"/>
                    </a:cubicBezTo>
                    <a:cubicBezTo>
                      <a:pt x="821" y="62"/>
                      <a:pt x="606" y="61"/>
                      <a:pt x="438" y="57"/>
                    </a:cubicBezTo>
                    <a:cubicBezTo>
                      <a:pt x="270" y="53"/>
                      <a:pt x="73" y="45"/>
                      <a:pt x="0" y="36"/>
                    </a:cubicBezTo>
                    <a:lnTo>
                      <a:pt x="0" y="3"/>
                    </a:lnTo>
                    <a:cubicBezTo>
                      <a:pt x="35" y="0"/>
                      <a:pt x="131" y="15"/>
                      <a:pt x="210" y="18"/>
                    </a:cubicBezTo>
                    <a:cubicBezTo>
                      <a:pt x="289" y="21"/>
                      <a:pt x="396" y="22"/>
                      <a:pt x="474" y="21"/>
                    </a:cubicBezTo>
                    <a:cubicBezTo>
                      <a:pt x="552" y="20"/>
                      <a:pt x="608" y="11"/>
                      <a:pt x="678" y="9"/>
                    </a:cubicBezTo>
                    <a:cubicBezTo>
                      <a:pt x="748" y="7"/>
                      <a:pt x="816" y="6"/>
                      <a:pt x="897" y="9"/>
                    </a:cubicBezTo>
                    <a:cubicBezTo>
                      <a:pt x="978" y="12"/>
                      <a:pt x="1067" y="28"/>
                      <a:pt x="1167" y="30"/>
                    </a:cubicBezTo>
                    <a:cubicBezTo>
                      <a:pt x="1267" y="32"/>
                      <a:pt x="1402" y="28"/>
                      <a:pt x="1500" y="24"/>
                    </a:cubicBezTo>
                    <a:cubicBezTo>
                      <a:pt x="1598" y="20"/>
                      <a:pt x="1685" y="4"/>
                      <a:pt x="1758" y="3"/>
                    </a:cubicBezTo>
                    <a:cubicBezTo>
                      <a:pt x="1831" y="2"/>
                      <a:pt x="1892" y="13"/>
                      <a:pt x="1938" y="18"/>
                    </a:cubicBezTo>
                    <a:cubicBezTo>
                      <a:pt x="1984" y="23"/>
                      <a:pt x="2041" y="30"/>
                      <a:pt x="2034" y="33"/>
                    </a:cubicBezTo>
                    <a:cubicBezTo>
                      <a:pt x="2027" y="36"/>
                      <a:pt x="1969" y="37"/>
                      <a:pt x="1893" y="39"/>
                    </a:cubicBezTo>
                    <a:close/>
                  </a:path>
                </a:pathLst>
              </a:custGeom>
              <a:gradFill rotWithShape="0">
                <a:gsLst>
                  <a:gs pos="0">
                    <a:schemeClr val="accent2"/>
                  </a:gs>
                  <a:gs pos="100000">
                    <a:schemeClr val="bg2"/>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eaLnBrk="0" hangingPunct="0">
                  <a:defRPr/>
                </a:pPr>
                <a:endParaRPr lang="zh-CN" altLang="en-US">
                  <a:latin typeface="黑体" panose="02010609060101010101" pitchFamily="49" charset="-122"/>
                  <a:ea typeface="黑体" panose="02010609060101010101" pitchFamily="49" charset="-122"/>
                </a:endParaRPr>
              </a:p>
            </p:txBody>
          </p:sp>
        </p:grpSp>
      </p:grpSp>
      <p:sp>
        <p:nvSpPr>
          <p:cNvPr id="1054" name="Rectangle 2"/>
          <p:cNvSpPr>
            <a:spLocks noGrp="1" noChangeArrowheads="1"/>
          </p:cNvSpPr>
          <p:nvPr>
            <p:ph type="title" idx="4294967295"/>
          </p:nvPr>
        </p:nvSpPr>
        <p:spPr bwMode="auto">
          <a:xfrm>
            <a:off x="685800" y="762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55" name="Rectangle 3"/>
          <p:cNvSpPr>
            <a:spLocks noGrp="1" noChangeArrowheads="1"/>
          </p:cNvSpPr>
          <p:nvPr>
            <p:ph type="body" idx="9"/>
          </p:nvPr>
        </p:nvSpPr>
        <p:spPr bwMode="auto">
          <a:xfrm>
            <a:off x="685800" y="21336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lstStyle>
            <a:lvl1pPr eaLnBrk="0" hangingPunct="0">
              <a:defRPr b="0">
                <a:solidFill>
                  <a:schemeClr val="tx1"/>
                </a:solidFill>
                <a:latin typeface="+mn-lt"/>
                <a:ea typeface="+mn-ea"/>
                <a:cs typeface="Tahoma" panose="020B0604030504040204" pitchFamily="2"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24200" y="64008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lstStyle>
            <a:lvl1pPr algn="ctr" eaLnBrk="0" hangingPunct="0">
              <a:defRPr b="0">
                <a:solidFill>
                  <a:schemeClr val="tx1"/>
                </a:solidFill>
                <a:latin typeface="+mn-lt"/>
                <a:ea typeface="+mn-ea"/>
                <a:cs typeface="Tahoma" panose="020B0604030504040204" pitchFamily="2"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b" anchorCtr="0" compatLnSpc="1"/>
          <a:lstStyle>
            <a:lvl1pPr algn="r" eaLnBrk="0" hangingPunct="0">
              <a:defRPr b="0">
                <a:solidFill>
                  <a:schemeClr val="tx1"/>
                </a:solidFill>
                <a:latin typeface="宋体" panose="02010600030101010101" pitchFamily="2" charset="-122"/>
                <a:ea typeface="宋体" panose="02010600030101010101" pitchFamily="2" charset="-122"/>
              </a:defRPr>
            </a:lvl1pPr>
          </a:lstStyle>
          <a:p>
            <a:fld id="{CFE7A2F1-E7BA-4DA1-8D45-C908AE637C05}" type="slidenum">
              <a:rPr lang="zh-CN" altLang="en-US"/>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2pPr>
      <a:lvl3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3pPr>
      <a:lvl4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4pPr>
      <a:lvl5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93750" indent="-3365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3.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5.xml"/><Relationship Id="rId1" Type="http://schemas.openxmlformats.org/officeDocument/2006/relationships/tags" Target="../tags/tag4.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6.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1.jpeg"/><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tags" Target="../tags/tag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tags" Target="../tags/tag1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3"/>
          <p:cNvSpPr>
            <a:spLocks noGrp="1" noChangeArrowheads="1"/>
          </p:cNvSpPr>
          <p:nvPr>
            <p:ph type="sldNum" sz="quarter" idx="12"/>
          </p:nvPr>
        </p:nvSpPr>
        <p:spPr/>
        <p:txBody>
          <a:bodyPr/>
          <a:lstStyle/>
          <a:p>
            <a:fld id="{8A4DB637-F309-4CB1-AFD7-AA91BABA3565}" type="slidenum">
              <a:rPr lang="zh-CN" altLang="en-US"/>
            </a:fld>
            <a:endParaRPr lang="en-US" altLang="zh-CN"/>
          </a:p>
        </p:txBody>
      </p:sp>
      <p:sp>
        <p:nvSpPr>
          <p:cNvPr id="44034" name="Rectangle 2"/>
          <p:cNvSpPr>
            <a:spLocks noGrp="1" noChangeArrowheads="1"/>
          </p:cNvSpPr>
          <p:nvPr>
            <p:ph type="ctrTitle"/>
          </p:nvPr>
        </p:nvSpPr>
        <p:spPr>
          <a:xfrm>
            <a:off x="1461770" y="2042795"/>
            <a:ext cx="7236460" cy="3384550"/>
          </a:xfrm>
        </p:spPr>
        <p:txBody>
          <a:bodyPr/>
          <a:lstStyle/>
          <a:p>
            <a:pPr algn="l"/>
            <a:br>
              <a:rPr lang="en-US" altLang="zh-CN" sz="1200" b="1" i="1" dirty="0">
                <a:solidFill>
                  <a:srgbClr val="494EAD"/>
                </a:solidFill>
                <a:latin typeface="楷体_GB2312" pitchFamily="49" charset="-122"/>
                <a:ea typeface="楷体_GB2312" pitchFamily="49" charset="-122"/>
                <a:cs typeface="+mj-cs"/>
              </a:rPr>
            </a:br>
            <a:br>
              <a:rPr lang="en-US" altLang="zh-CN" sz="1800" b="1" i="1" dirty="0">
                <a:solidFill>
                  <a:srgbClr val="494EAD"/>
                </a:solidFill>
                <a:latin typeface="楷体_GB2312" pitchFamily="49" charset="-122"/>
                <a:ea typeface="楷体_GB2312" pitchFamily="49" charset="-122"/>
                <a:cs typeface="+mj-cs"/>
              </a:rPr>
            </a:br>
            <a:br>
              <a:rPr lang="en-US" altLang="zh-CN" sz="1400" b="1" i="1" dirty="0">
                <a:solidFill>
                  <a:srgbClr val="494EAD"/>
                </a:solidFill>
                <a:latin typeface="楷体_GB2312" pitchFamily="49" charset="-122"/>
                <a:ea typeface="楷体_GB2312" pitchFamily="49" charset="-122"/>
                <a:cs typeface="+mj-cs"/>
              </a:rPr>
            </a:br>
            <a:r>
              <a:rPr lang="en-US" altLang="zh-CN" sz="1400" b="1" i="1" noProof="1">
                <a:solidFill>
                  <a:srgbClr val="494EAD"/>
                </a:solidFill>
                <a:latin typeface="楷体_GB2312" pitchFamily="49" charset="-122"/>
                <a:ea typeface="楷体_GB2312" pitchFamily="49" charset="-122"/>
                <a:cs typeface="+mj-cs"/>
              </a:rPr>
              <a:t> </a:t>
            </a:r>
            <a:br>
              <a:rPr lang="en-US" altLang="zh-CN" sz="3200" b="1" dirty="0">
                <a:effectLst>
                  <a:outerShdw blurRad="38100" dist="38100" dir="2700000">
                    <a:srgbClr val="000000"/>
                  </a:outerShdw>
                </a:effectLst>
                <a:latin typeface="楷体_GB2312" pitchFamily="49" charset="-122"/>
                <a:ea typeface="楷体_GB2312" pitchFamily="49" charset="-122"/>
                <a:cs typeface="+mj-cs"/>
              </a:rPr>
            </a:br>
            <a:r>
              <a:rPr lang="en-US" altLang="zh-CN" sz="3200" b="1" noProof="1">
                <a:effectLst>
                  <a:outerShdw blurRad="38100" dist="38100" dir="2700000">
                    <a:srgbClr val="000000"/>
                  </a:outerShdw>
                </a:effectLst>
                <a:latin typeface="楷体_GB2312" pitchFamily="49" charset="-122"/>
                <a:ea typeface="楷体_GB2312" pitchFamily="49" charset="-122"/>
                <a:cs typeface="+mj-cs"/>
              </a:rPr>
              <a:t>          </a:t>
            </a:r>
            <a:r>
              <a:rPr lang="zh-CN" sz="3200" b="1" noProof="1">
                <a:effectLst>
                  <a:outerShdw blurRad="38100" dist="38100" dir="2700000">
                    <a:srgbClr val="000000"/>
                  </a:outerShdw>
                </a:effectLst>
                <a:latin typeface="楷体_GB2312" pitchFamily="49" charset="-122"/>
                <a:ea typeface="楷体_GB2312" pitchFamily="49" charset="-122"/>
                <a:cs typeface="+mj-cs"/>
              </a:rPr>
              <a:t>概</a:t>
            </a:r>
            <a:r>
              <a:rPr lang="en-US" altLang="zh-CN" sz="3200" b="1" noProof="1">
                <a:effectLst>
                  <a:outerShdw blurRad="38100" dist="38100" dir="2700000">
                    <a:srgbClr val="000000"/>
                  </a:outerShdw>
                </a:effectLst>
                <a:latin typeface="楷体_GB2312" pitchFamily="49" charset="-122"/>
                <a:ea typeface="楷体_GB2312" pitchFamily="49" charset="-122"/>
                <a:cs typeface="+mj-cs"/>
              </a:rPr>
              <a:t>      </a:t>
            </a:r>
            <a:r>
              <a:rPr lang="zh-CN" sz="3200" b="1" noProof="1">
                <a:effectLst>
                  <a:outerShdw blurRad="38100" dist="38100" dir="2700000">
                    <a:srgbClr val="000000"/>
                  </a:outerShdw>
                </a:effectLst>
                <a:latin typeface="楷体_GB2312" pitchFamily="49" charset="-122"/>
                <a:ea typeface="楷体_GB2312" pitchFamily="49" charset="-122"/>
                <a:cs typeface="+mj-cs"/>
              </a:rPr>
              <a:t>述</a:t>
            </a:r>
            <a:r>
              <a:rPr lang="zh-CN" altLang="en-US" sz="3200" b="1" noProof="1">
                <a:effectLst>
                  <a:outerShdw blurRad="38100" dist="38100" dir="2700000">
                    <a:srgbClr val="000000"/>
                  </a:outerShdw>
                </a:effectLst>
                <a:latin typeface="楷体_GB2312" pitchFamily="49" charset="-122"/>
                <a:ea typeface="楷体_GB2312" pitchFamily="49" charset="-122"/>
                <a:cs typeface="+mj-cs"/>
              </a:rPr>
              <a:t> </a:t>
            </a:r>
            <a:br>
              <a:rPr lang="zh-CN" altLang="en-US" sz="3200" b="1" noProof="1">
                <a:effectLst>
                  <a:outerShdw blurRad="38100" dist="38100" dir="2700000">
                    <a:srgbClr val="000000"/>
                  </a:outerShdw>
                </a:effectLst>
                <a:latin typeface="楷体_GB2312" pitchFamily="49" charset="-122"/>
                <a:ea typeface="楷体_GB2312" pitchFamily="49" charset="-122"/>
                <a:cs typeface="+mj-cs"/>
              </a:rPr>
            </a:br>
            <a:br>
              <a:rPr lang="zh-CN" altLang="en-US" sz="3200" b="1" noProof="1">
                <a:effectLst>
                  <a:outerShdw blurRad="38100" dist="38100" dir="2700000">
                    <a:srgbClr val="000000"/>
                  </a:outerShdw>
                </a:effectLst>
                <a:latin typeface="楷体_GB2312" pitchFamily="49" charset="-122"/>
                <a:ea typeface="楷体_GB2312" pitchFamily="49" charset="-122"/>
                <a:cs typeface="+mj-cs"/>
              </a:rPr>
            </a:br>
            <a:br>
              <a:rPr lang="en-US" altLang="zh-CN" sz="3200" b="1" dirty="0">
                <a:effectLst>
                  <a:outerShdw blurRad="38100" dist="38100" dir="2700000">
                    <a:srgbClr val="000000"/>
                  </a:outerShdw>
                </a:effectLst>
                <a:latin typeface="楷体_GB2312" pitchFamily="49" charset="-122"/>
                <a:ea typeface="楷体_GB2312" pitchFamily="49" charset="-122"/>
                <a:cs typeface="+mj-cs"/>
              </a:rPr>
            </a:br>
            <a:endParaRPr lang="en-US" altLang="zh-CN" sz="3200" b="1" noProof="1">
              <a:effectLst>
                <a:outerShdw blurRad="38100" dist="38100" dir="2700000">
                  <a:srgbClr val="000000"/>
                </a:outerShdw>
              </a:effectLst>
              <a:latin typeface="楷体_GB2312" pitchFamily="49" charset="-122"/>
              <a:ea typeface="楷体_GB2312" pitchFamily="49" charset="-122"/>
              <a:cs typeface="+mj-cs"/>
            </a:endParaRPr>
          </a:p>
        </p:txBody>
      </p:sp>
      <p:sp>
        <p:nvSpPr>
          <p:cNvPr id="5122" name="Rectangle 3"/>
          <p:cNvSpPr/>
          <p:nvPr>
            <p:custDataLst>
              <p:tags r:id="rId1"/>
            </p:custDataLst>
          </p:nvPr>
        </p:nvSpPr>
        <p:spPr>
          <a:xfrm>
            <a:off x="5292725" y="476250"/>
            <a:ext cx="3384550" cy="719138"/>
          </a:xfrm>
          <a:prstGeom prst="rect">
            <a:avLst/>
          </a:prstGeom>
          <a:noFill/>
          <a:ln w="9525">
            <a:noFill/>
          </a:ln>
        </p:spPr>
        <p:txBody>
          <a:bodyPr anchor="ctr" anchorCtr="0"/>
          <a:p>
            <a:pPr algn="ctr" eaLnBrk="0" hangingPunct="0">
              <a:lnSpc>
                <a:spcPct val="80000"/>
              </a:lnSpc>
              <a:spcBef>
                <a:spcPct val="20000"/>
              </a:spcBef>
            </a:pPr>
            <a:r>
              <a:rPr lang="zh-CN" altLang="en-US" sz="2000" dirty="0">
                <a:solidFill>
                  <a:srgbClr val="494EAD"/>
                </a:solidFill>
                <a:latin typeface="楷体_GB2312" pitchFamily="49" charset="-122"/>
                <a:ea typeface="楷体_GB2312" pitchFamily="49" charset="-122"/>
              </a:rPr>
              <a:t>课程名称</a:t>
            </a:r>
            <a:r>
              <a:rPr lang="en-US" altLang="zh-CN" sz="2000" dirty="0">
                <a:solidFill>
                  <a:srgbClr val="494EAD"/>
                </a:solidFill>
                <a:latin typeface="楷体_GB2312" pitchFamily="49" charset="-122"/>
                <a:ea typeface="楷体_GB2312" pitchFamily="49" charset="-122"/>
              </a:rPr>
              <a:t>: </a:t>
            </a:r>
            <a:r>
              <a:rPr lang="zh-CN" altLang="en-US" sz="2000" dirty="0">
                <a:solidFill>
                  <a:srgbClr val="494EAD"/>
                </a:solidFill>
                <a:latin typeface="楷体_GB2312" pitchFamily="49" charset="-122"/>
                <a:ea typeface="楷体_GB2312" pitchFamily="49" charset="-122"/>
              </a:rPr>
              <a:t>数据库系统</a:t>
            </a:r>
            <a:r>
              <a:rPr lang="en-US" altLang="zh-CN" sz="2000" dirty="0">
                <a:solidFill>
                  <a:srgbClr val="494EAD"/>
                </a:solidFill>
                <a:latin typeface="楷体_GB2312" pitchFamily="49" charset="-122"/>
                <a:ea typeface="楷体_GB2312" pitchFamily="49" charset="-122"/>
              </a:rPr>
              <a:t> </a:t>
            </a:r>
            <a:br>
              <a:rPr lang="en-US" altLang="zh-CN" sz="2000" dirty="0">
                <a:solidFill>
                  <a:srgbClr val="494EAD"/>
                </a:solidFill>
                <a:latin typeface="楷体_GB2312" pitchFamily="49" charset="-122"/>
                <a:ea typeface="楷体_GB2312" pitchFamily="49" charset="-122"/>
              </a:rPr>
            </a:br>
            <a:r>
              <a:rPr lang="en-US" altLang="zh-CN" sz="2000" dirty="0">
                <a:solidFill>
                  <a:srgbClr val="494EAD"/>
                </a:solidFill>
                <a:latin typeface="楷体_GB2312" pitchFamily="49" charset="-122"/>
                <a:ea typeface="楷体_GB2312" pitchFamily="49" charset="-122"/>
              </a:rPr>
              <a:t>------------------------</a:t>
            </a:r>
            <a:endParaRPr lang="en-US" altLang="zh-CN" sz="2000" dirty="0">
              <a:solidFill>
                <a:srgbClr val="494EAD"/>
              </a:solidFill>
              <a:latin typeface="楷体_GB2312" pitchFamily="49" charset="-122"/>
              <a:ea typeface="楷体_GB2312"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140970" y="0"/>
            <a:ext cx="7631430" cy="861060"/>
          </a:xfrm>
        </p:spPr>
        <p:txBody>
          <a:bodyPr/>
          <a:lstStyle/>
          <a:p>
            <a:pPr algn="l"/>
            <a:r>
              <a:rPr lang="en-US" altLang="zh-CN" b="1" dirty="0"/>
              <a:t>2.</a:t>
            </a:r>
            <a:r>
              <a:rPr lang="zh-CN" altLang="en-US" b="1" dirty="0"/>
              <a:t> </a:t>
            </a:r>
            <a:r>
              <a:rPr lang="zh-CN" altLang="zh-CN" b="1" dirty="0"/>
              <a:t>数据管理的发展过程</a:t>
            </a:r>
            <a:r>
              <a:rPr lang="en-US" altLang="zh-CN" b="1" baseline="30000" dirty="0"/>
              <a:t>*</a:t>
            </a:r>
            <a:endParaRPr lang="en-US" altLang="zh-CN" b="1" baseline="30000" dirty="0"/>
          </a:p>
        </p:txBody>
      </p:sp>
      <p:sp>
        <p:nvSpPr>
          <p:cNvPr id="23554" name="内容占位符 2"/>
          <p:cNvSpPr>
            <a:spLocks noGrp="1"/>
          </p:cNvSpPr>
          <p:nvPr>
            <p:ph idx="1"/>
          </p:nvPr>
        </p:nvSpPr>
        <p:spPr>
          <a:xfrm>
            <a:off x="685800" y="1426210"/>
            <a:ext cx="7772400" cy="4822190"/>
          </a:xfrm>
        </p:spPr>
        <p:txBody>
          <a:bodyPr/>
          <a:lstStyle/>
          <a:p>
            <a:pPr marL="0" indent="0">
              <a:buFontTx/>
              <a:buNone/>
            </a:pPr>
            <a:r>
              <a:rPr lang="en-US" altLang="zh-CN"/>
              <a:t>1)</a:t>
            </a:r>
            <a:r>
              <a:rPr lang="zh-CN" altLang="zh-CN"/>
              <a:t>手工阶段</a:t>
            </a:r>
            <a:r>
              <a:rPr lang="en-US" altLang="zh-CN" b="1"/>
              <a:t>(</a:t>
            </a:r>
            <a:r>
              <a:rPr lang="zh-CN" altLang="en-US" b="1"/>
              <a:t>早期</a:t>
            </a:r>
            <a:r>
              <a:rPr lang="en-US" altLang="zh-CN" b="1"/>
              <a:t>—</a:t>
            </a:r>
            <a:r>
              <a:rPr lang="zh-CN" altLang="en-US" b="1"/>
              <a:t>至今并存</a:t>
            </a:r>
            <a:r>
              <a:rPr lang="en-US" altLang="zh-CN" b="1"/>
              <a:t>)</a:t>
            </a:r>
            <a:r>
              <a:rPr lang="zh-CN" altLang="zh-CN"/>
              <a:t> </a:t>
            </a:r>
            <a:endParaRPr lang="zh-CN" altLang="zh-CN"/>
          </a:p>
          <a:p>
            <a:pPr marL="0" indent="0">
              <a:buFontTx/>
              <a:buNone/>
            </a:pPr>
            <a:r>
              <a:rPr lang="en-US" altLang="zh-CN"/>
              <a:t>2)</a:t>
            </a:r>
            <a:r>
              <a:rPr lang="zh-CN" altLang="zh-CN"/>
              <a:t>程序阶段 </a:t>
            </a:r>
            <a:endParaRPr lang="zh-CN" altLang="zh-CN"/>
          </a:p>
          <a:p>
            <a:pPr marL="0" indent="0">
              <a:buFontTx/>
              <a:buNone/>
            </a:pPr>
            <a:r>
              <a:rPr lang="en-US" altLang="zh-CN"/>
              <a:t>3)</a:t>
            </a:r>
            <a:r>
              <a:rPr lang="zh-CN" altLang="zh-CN"/>
              <a:t>文件阶段</a:t>
            </a:r>
            <a:r>
              <a:rPr lang="en-US" altLang="zh-CN" b="1"/>
              <a:t>(50</a:t>
            </a:r>
            <a:r>
              <a:rPr lang="zh-CN" altLang="en-US" b="1"/>
              <a:t>年代末</a:t>
            </a:r>
            <a:r>
              <a:rPr lang="en-US" altLang="zh-CN" b="1"/>
              <a:t>--60</a:t>
            </a:r>
            <a:r>
              <a:rPr lang="zh-CN" altLang="en-US" b="1"/>
              <a:t>年代中</a:t>
            </a:r>
            <a:r>
              <a:rPr lang="en-US" altLang="zh-CN" b="1"/>
              <a:t>)</a:t>
            </a:r>
            <a:endParaRPr lang="zh-CN" altLang="zh-CN"/>
          </a:p>
          <a:p>
            <a:pPr marL="0" indent="0">
              <a:buFontTx/>
              <a:buNone/>
            </a:pPr>
            <a:r>
              <a:rPr lang="en-US" altLang="zh-CN"/>
              <a:t>4)</a:t>
            </a:r>
            <a:r>
              <a:rPr lang="zh-CN" altLang="zh-CN"/>
              <a:t>数据库阶段</a:t>
            </a:r>
            <a:r>
              <a:rPr lang="en-US" altLang="zh-CN" b="1"/>
              <a:t>(60</a:t>
            </a:r>
            <a:r>
              <a:rPr lang="zh-CN" altLang="en-US" b="1"/>
              <a:t>年代末</a:t>
            </a:r>
            <a:r>
              <a:rPr lang="en-US" altLang="zh-CN" b="1"/>
              <a:t>--</a:t>
            </a:r>
            <a:r>
              <a:rPr lang="zh-CN" altLang="en-US" b="1"/>
              <a:t>现在</a:t>
            </a:r>
            <a:r>
              <a:rPr lang="en-US" altLang="zh-CN" b="1"/>
              <a:t>)</a:t>
            </a:r>
            <a:endParaRPr lang="en-US" altLang="zh-CN" b="1"/>
          </a:p>
          <a:p>
            <a:pPr marL="0" indent="0">
              <a:buFontTx/>
              <a:buNone/>
            </a:pPr>
            <a:endParaRPr lang="en-US" altLang="zh-CN" b="1"/>
          </a:p>
          <a:p>
            <a:pPr marL="0" indent="0"/>
            <a:endParaRPr lang="zh-CN" altLang="zh-CN"/>
          </a:p>
        </p:txBody>
      </p:sp>
      <p:sp>
        <p:nvSpPr>
          <p:cNvPr id="15364" name="灯片编号占位符 3"/>
          <p:cNvSpPr>
            <a:spLocks noGrp="1"/>
          </p:cNvSpPr>
          <p:nvPr>
            <p:ph type="sldNum" sz="quarter"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AE94D1EB-8E30-4DB2-AF1F-AB2F8E7E857F}" type="slidenum">
              <a:rPr kumimoji="0" lang="zh-CN" altLang="en-US" sz="1400"/>
            </a:fld>
            <a:endParaRPr kumimoji="0" lang="en-US" altLang="zh-CN"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p:txBody>
          <a:bodyPr/>
          <a:lstStyle/>
          <a:p>
            <a:r>
              <a:rPr kumimoji="0" lang="en-US" altLang="zh-CN" sz="2800" b="1">
                <a:latin typeface="黑体" panose="02010609060101010101" pitchFamily="49" charset="-122"/>
                <a:ea typeface="黑体" panose="02010609060101010101" pitchFamily="49" charset="-122"/>
              </a:rPr>
              <a:t>2.1 </a:t>
            </a:r>
            <a:r>
              <a:rPr kumimoji="0" lang="zh-CN" altLang="en-US" sz="2800" b="1">
                <a:latin typeface="黑体" panose="02010609060101010101" pitchFamily="49" charset="-122"/>
                <a:ea typeface="黑体" panose="02010609060101010101" pitchFamily="49" charset="-122"/>
              </a:rPr>
              <a:t>手工阶段</a:t>
            </a:r>
            <a:endParaRPr kumimoji="0" lang="zh-CN" altLang="en-US" sz="2800" b="1">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76263" y="1916113"/>
            <a:ext cx="8280400" cy="4114800"/>
          </a:xfrm>
        </p:spPr>
        <p:txBody>
          <a:bodyPr/>
          <a:lstStyle/>
          <a:p>
            <a:pPr marL="0" indent="0">
              <a:buFontTx/>
              <a:buNone/>
            </a:pPr>
            <a:r>
              <a:rPr kumimoji="0" lang="zh-CN" altLang="en-US" sz="2400"/>
              <a:t>最早期的银行业务管理</a:t>
            </a:r>
            <a:endParaRPr kumimoji="0" lang="en-US" altLang="zh-CN" sz="2400"/>
          </a:p>
          <a:p>
            <a:pPr marL="0" indent="0">
              <a:buFontTx/>
              <a:buNone/>
            </a:pPr>
            <a:r>
              <a:rPr kumimoji="0" lang="en-US" altLang="zh-CN" sz="2400"/>
              <a:t>  </a:t>
            </a:r>
            <a:r>
              <a:rPr kumimoji="0" lang="zh-CN" altLang="en-US" sz="2400"/>
              <a:t>（银行主要业务的手工管理过程）</a:t>
            </a:r>
            <a:endParaRPr kumimoji="0" lang="en-US" altLang="zh-CN" sz="2400"/>
          </a:p>
          <a:p>
            <a:pPr marL="0" indent="0">
              <a:buFontTx/>
              <a:buNone/>
            </a:pPr>
            <a:r>
              <a:rPr kumimoji="0" lang="en-US" altLang="zh-CN" sz="2400"/>
              <a:t>1</a:t>
            </a:r>
            <a:r>
              <a:rPr kumimoji="0" lang="zh-CN" altLang="en-US" sz="2400"/>
              <a:t>）开户 或 销户 或 挂失</a:t>
            </a:r>
            <a:endParaRPr kumimoji="0" lang="en-US" altLang="zh-CN" sz="2400"/>
          </a:p>
          <a:p>
            <a:pPr marL="0" indent="0">
              <a:buFontTx/>
              <a:buNone/>
            </a:pPr>
            <a:r>
              <a:rPr kumimoji="0" lang="en-US" altLang="zh-CN" sz="2400"/>
              <a:t>  </a:t>
            </a:r>
            <a:r>
              <a:rPr kumimoji="0" lang="zh-CN" altLang="en-US" sz="2400"/>
              <a:t>（每个人保留一张存折）</a:t>
            </a:r>
            <a:endParaRPr kumimoji="0" lang="en-US" altLang="zh-CN" sz="2400"/>
          </a:p>
          <a:p>
            <a:pPr marL="0" indent="0">
              <a:buFontTx/>
              <a:buNone/>
            </a:pPr>
            <a:r>
              <a:rPr kumimoji="0" lang="en-US" altLang="zh-CN" sz="2400"/>
              <a:t>2</a:t>
            </a:r>
            <a:r>
              <a:rPr kumimoji="0" lang="zh-CN" altLang="en-US" sz="2400"/>
              <a:t>）存取款 或 转账</a:t>
            </a:r>
            <a:endParaRPr kumimoji="0" lang="en-US" altLang="zh-CN" sz="2400"/>
          </a:p>
          <a:p>
            <a:pPr marL="0" indent="0">
              <a:buFontTx/>
              <a:buNone/>
            </a:pPr>
            <a:r>
              <a:rPr kumimoji="0" lang="en-US" altLang="zh-CN" sz="2400"/>
              <a:t>  </a:t>
            </a:r>
            <a:r>
              <a:rPr kumimoji="0" lang="zh-CN" altLang="en-US" sz="2400"/>
              <a:t>（每次变动在存折记录一行）</a:t>
            </a:r>
            <a:endParaRPr kumimoji="0" lang="en-US" altLang="zh-CN" sz="2400"/>
          </a:p>
          <a:p>
            <a:pPr marL="0" indent="0">
              <a:buFontTx/>
              <a:buNone/>
            </a:pPr>
            <a:r>
              <a:rPr kumimoji="0" lang="en-US" altLang="zh-CN" sz="2400"/>
              <a:t>3</a:t>
            </a:r>
            <a:r>
              <a:rPr kumimoji="0" lang="zh-CN" altLang="en-US" sz="2400"/>
              <a:t>）账户余额查询</a:t>
            </a:r>
            <a:endParaRPr kumimoji="0" lang="en-US" altLang="zh-CN" sz="2400"/>
          </a:p>
          <a:p>
            <a:pPr marL="0" indent="0">
              <a:buFontTx/>
              <a:buNone/>
            </a:pPr>
            <a:r>
              <a:rPr kumimoji="0" lang="en-US" altLang="zh-CN" sz="2400"/>
              <a:t>  </a:t>
            </a:r>
            <a:r>
              <a:rPr kumimoji="0" lang="zh-CN" altLang="en-US" sz="2400"/>
              <a:t>(查看自己的存折，未带在身边或遗失时到银行去寻问)＃</a:t>
            </a:r>
            <a:endParaRPr kumimoji="0" lang="en-US" altLang="zh-CN" sz="2400"/>
          </a:p>
        </p:txBody>
      </p:sp>
      <p:sp>
        <p:nvSpPr>
          <p:cNvPr id="2457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22AC6074-7D0A-4318-9BB2-6FF1A56D244C}" type="slidenum">
              <a:rPr kumimoji="0" lang="zh-CN" altLang="en-US" sz="1400"/>
            </a:fld>
            <a:endParaRPr kumimoji="0" lang="en-US" altLang="zh-CN" sz="1400"/>
          </a:p>
        </p:txBody>
      </p:sp>
      <p:sp>
        <p:nvSpPr>
          <p:cNvPr id="23553" name="标题 1"/>
          <p:cNvSpPr>
            <a:spLocks noGrp="1"/>
          </p:cNvSpPr>
          <p:nvPr/>
        </p:nvSpPr>
        <p:spPr>
          <a:xfrm>
            <a:off x="140970" y="0"/>
            <a:ext cx="7631430" cy="86106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2pPr>
            <a:lvl3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3pPr>
            <a:lvl4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4pPr>
            <a:lvl5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9pPr>
          </a:lstStyle>
          <a:p>
            <a:pPr algn="l"/>
            <a:r>
              <a:rPr lang="en-US" altLang="zh-CN" b="1" dirty="0"/>
              <a:t>2.</a:t>
            </a:r>
            <a:r>
              <a:rPr lang="zh-CN" altLang="en-US" b="1" dirty="0"/>
              <a:t> </a:t>
            </a:r>
            <a:r>
              <a:rPr lang="zh-CN" altLang="zh-CN" b="1" dirty="0"/>
              <a:t>数据管理的发展过程</a:t>
            </a:r>
            <a:r>
              <a:rPr lang="en-US" altLang="zh-CN" b="1" baseline="30000" dirty="0"/>
              <a:t>*</a:t>
            </a:r>
            <a:endParaRPr lang="en-US" altLang="zh-CN" b="1" baseline="30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685800" y="762000"/>
            <a:ext cx="7772400" cy="687388"/>
          </a:xfrm>
        </p:spPr>
        <p:txBody>
          <a:bodyPr/>
          <a:lstStyle/>
          <a:p>
            <a:r>
              <a:rPr kumimoji="0" lang="en-US" altLang="zh-CN" sz="2800" b="1">
                <a:latin typeface="黑体" panose="02010609060101010101" pitchFamily="49" charset="-122"/>
                <a:ea typeface="黑体" panose="02010609060101010101" pitchFamily="49" charset="-122"/>
              </a:rPr>
              <a:t>2.2 </a:t>
            </a:r>
            <a:r>
              <a:rPr kumimoji="0" lang="zh-CN" altLang="en-US" sz="2800" b="1">
                <a:latin typeface="黑体" panose="02010609060101010101" pitchFamily="49" charset="-122"/>
                <a:ea typeface="黑体" panose="02010609060101010101" pitchFamily="49" charset="-122"/>
              </a:rPr>
              <a:t>程序阶段</a:t>
            </a:r>
            <a:r>
              <a:rPr kumimoji="0" lang="zh-CN" altLang="zh-CN" sz="2800" b="1">
                <a:latin typeface="黑体" panose="02010609060101010101" pitchFamily="49" charset="-122"/>
                <a:ea typeface="黑体" panose="02010609060101010101" pitchFamily="49" charset="-122"/>
              </a:rPr>
              <a:t> </a:t>
            </a:r>
            <a:endParaRPr kumimoji="0" lang="zh-CN" altLang="en-US" sz="2800" b="1">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7950" y="1485900"/>
            <a:ext cx="8964613" cy="4391025"/>
          </a:xfrm>
        </p:spPr>
        <p:txBody>
          <a:bodyPr/>
          <a:lstStyle/>
          <a:p>
            <a:pPr marL="0" indent="0" eaLnBrk="1" hangingPunct="1">
              <a:lnSpc>
                <a:spcPts val="3365"/>
              </a:lnSpc>
              <a:buFontTx/>
              <a:buNone/>
            </a:pPr>
            <a:r>
              <a:rPr kumimoji="0" lang="zh-CN" altLang="en-US" sz="2400"/>
              <a:t>早期的应程序处理和管理数据</a:t>
            </a:r>
            <a:endParaRPr kumimoji="0" lang="en-US" altLang="zh-CN" sz="2400"/>
          </a:p>
          <a:p>
            <a:pPr marL="0" indent="0" eaLnBrk="1" hangingPunct="1">
              <a:lnSpc>
                <a:spcPts val="3365"/>
              </a:lnSpc>
              <a:buFontTx/>
              <a:buNone/>
            </a:pPr>
            <a:r>
              <a:rPr kumimoji="0" lang="zh-CN" altLang="en-US" sz="2400"/>
              <a:t>该阶段的基本特点：</a:t>
            </a:r>
            <a:r>
              <a:rPr kumimoji="0" lang="en-US" altLang="zh-CN" sz="2400"/>
              <a:t>(</a:t>
            </a:r>
            <a:r>
              <a:rPr kumimoji="0" lang="zh-CN" altLang="en-US" sz="2400"/>
              <a:t>主要任务是完成自动计算)</a:t>
            </a:r>
            <a:endParaRPr kumimoji="0" lang="zh-CN" altLang="en-US" sz="2800"/>
          </a:p>
          <a:p>
            <a:pPr marL="819150" lvl="1" algn="just" eaLnBrk="1" hangingPunct="1">
              <a:lnSpc>
                <a:spcPts val="3365"/>
              </a:lnSpc>
            </a:pPr>
            <a:r>
              <a:rPr kumimoji="0" lang="zh-CN" altLang="en-US" sz="2400"/>
              <a:t>数据的管理者：应用程序，数据不保存。</a:t>
            </a:r>
            <a:endParaRPr kumimoji="0" lang="zh-CN" altLang="en-US" sz="2400"/>
          </a:p>
          <a:p>
            <a:pPr marL="819150" lvl="1" eaLnBrk="1" hangingPunct="1">
              <a:lnSpc>
                <a:spcPts val="3365"/>
              </a:lnSpc>
            </a:pPr>
            <a:r>
              <a:rPr kumimoji="0" lang="zh-CN" altLang="en-US" sz="2400"/>
              <a:t>数据面向的对象：某一应用程序   </a:t>
            </a:r>
            <a:endParaRPr kumimoji="0" lang="zh-CN" altLang="en-US" sz="2400"/>
          </a:p>
          <a:p>
            <a:pPr marL="819150" lvl="1" eaLnBrk="1" hangingPunct="1">
              <a:lnSpc>
                <a:spcPts val="3365"/>
              </a:lnSpc>
            </a:pPr>
            <a:r>
              <a:rPr kumimoji="0" lang="zh-CN" altLang="en-US" sz="2400"/>
              <a:t>数据的共享程度：无共享、冗余度极大</a:t>
            </a:r>
            <a:endParaRPr kumimoji="0" lang="zh-CN" altLang="en-US" sz="2400"/>
          </a:p>
          <a:p>
            <a:pPr marL="819150" lvl="1" eaLnBrk="1" hangingPunct="1">
              <a:lnSpc>
                <a:spcPts val="3365"/>
              </a:lnSpc>
            </a:pPr>
            <a:r>
              <a:rPr kumimoji="0" lang="zh-CN" altLang="en-US" sz="2400"/>
              <a:t>数据的独立性：不独立，完全依赖于程序</a:t>
            </a:r>
            <a:endParaRPr kumimoji="0" lang="zh-CN" altLang="en-US" sz="2400"/>
          </a:p>
          <a:p>
            <a:pPr marL="819150" lvl="1" eaLnBrk="1" hangingPunct="1">
              <a:lnSpc>
                <a:spcPts val="3365"/>
              </a:lnSpc>
            </a:pPr>
            <a:r>
              <a:rPr kumimoji="0" lang="zh-CN" altLang="en-US" sz="2400"/>
              <a:t>数据的结构化：无结构</a:t>
            </a:r>
            <a:endParaRPr kumimoji="0" lang="zh-CN" altLang="en-US" sz="2400"/>
          </a:p>
          <a:p>
            <a:pPr marL="819150" lvl="1" eaLnBrk="1" hangingPunct="1">
              <a:lnSpc>
                <a:spcPts val="3365"/>
              </a:lnSpc>
            </a:pPr>
            <a:r>
              <a:rPr kumimoji="0" lang="zh-CN" altLang="en-US" sz="2400"/>
              <a:t>数据控制能力：应用程序自己控制＃</a:t>
            </a:r>
            <a:endParaRPr kumimoji="0" lang="zh-CN" altLang="en-US" sz="2400"/>
          </a:p>
          <a:p>
            <a:pPr marL="0" indent="0">
              <a:lnSpc>
                <a:spcPts val="3365"/>
              </a:lnSpc>
            </a:pPr>
            <a:endParaRPr kumimoji="0" lang="zh-CN" altLang="en-US" sz="2800"/>
          </a:p>
        </p:txBody>
      </p:sp>
      <p:sp>
        <p:nvSpPr>
          <p:cNvPr id="25603"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B6D8FDD1-B075-4D7A-A802-73873ACF0440}" type="slidenum">
              <a:rPr kumimoji="0" lang="zh-CN" altLang="en-US" sz="1400"/>
            </a:fld>
            <a:endParaRPr kumimoji="0" lang="en-US" altLang="zh-CN" sz="1400"/>
          </a:p>
        </p:txBody>
      </p:sp>
      <p:sp>
        <p:nvSpPr>
          <p:cNvPr id="23553" name="标题 1"/>
          <p:cNvSpPr>
            <a:spLocks noGrp="1"/>
          </p:cNvSpPr>
          <p:nvPr/>
        </p:nvSpPr>
        <p:spPr>
          <a:xfrm>
            <a:off x="140970" y="0"/>
            <a:ext cx="7631430" cy="86106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2pPr>
            <a:lvl3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3pPr>
            <a:lvl4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4pPr>
            <a:lvl5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9pPr>
          </a:lstStyle>
          <a:p>
            <a:pPr algn="l"/>
            <a:r>
              <a:rPr lang="en-US" altLang="zh-CN" b="1" dirty="0"/>
              <a:t>2.</a:t>
            </a:r>
            <a:r>
              <a:rPr lang="zh-CN" altLang="en-US" b="1" dirty="0"/>
              <a:t> </a:t>
            </a:r>
            <a:r>
              <a:rPr lang="zh-CN" altLang="zh-CN" b="1" dirty="0"/>
              <a:t>数据管理的发展过程</a:t>
            </a:r>
            <a:r>
              <a:rPr lang="en-US" altLang="zh-CN" b="1" baseline="30000" dirty="0"/>
              <a:t>*</a:t>
            </a:r>
            <a:endParaRPr lang="en-US" altLang="zh-CN" b="1" baseline="30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685800" y="657225"/>
            <a:ext cx="7772400" cy="938213"/>
          </a:xfrm>
        </p:spPr>
        <p:txBody>
          <a:bodyPr/>
          <a:lstStyle/>
          <a:p>
            <a:r>
              <a:rPr kumimoji="0" lang="en-US" altLang="zh-CN" sz="2800" b="1">
                <a:latin typeface="黑体" panose="02010609060101010101" pitchFamily="49" charset="-122"/>
                <a:ea typeface="黑体" panose="02010609060101010101" pitchFamily="49" charset="-122"/>
              </a:rPr>
              <a:t>2.3 </a:t>
            </a:r>
            <a:r>
              <a:rPr kumimoji="0" lang="zh-CN" altLang="en-US" sz="2800" b="1">
                <a:latin typeface="黑体" panose="02010609060101010101" pitchFamily="49" charset="-122"/>
                <a:ea typeface="黑体" panose="02010609060101010101" pitchFamily="49" charset="-122"/>
              </a:rPr>
              <a:t>文件阶段</a:t>
            </a:r>
            <a:endParaRPr kumimoji="0" lang="zh-CN" altLang="en-US" sz="2800" b="1">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79388" y="1487488"/>
            <a:ext cx="8821737" cy="4592637"/>
          </a:xfrm>
        </p:spPr>
        <p:txBody>
          <a:bodyPr/>
          <a:lstStyle/>
          <a:p>
            <a:pPr marL="0" indent="0">
              <a:lnSpc>
                <a:spcPts val="3640"/>
              </a:lnSpc>
              <a:buFontTx/>
              <a:buNone/>
            </a:pPr>
            <a:r>
              <a:rPr kumimoji="0" lang="en-US" altLang="zh-CN" sz="2400" b="1"/>
              <a:t>(50</a:t>
            </a:r>
            <a:r>
              <a:rPr kumimoji="0" lang="zh-CN" altLang="en-US" sz="2400" b="1"/>
              <a:t>年代末</a:t>
            </a:r>
            <a:r>
              <a:rPr kumimoji="0" lang="en-US" altLang="zh-CN" sz="2400" b="1"/>
              <a:t>--60</a:t>
            </a:r>
            <a:r>
              <a:rPr kumimoji="0" lang="zh-CN" altLang="en-US" sz="2400" b="1"/>
              <a:t>年代中期</a:t>
            </a:r>
            <a:r>
              <a:rPr kumimoji="0" lang="en-US" altLang="zh-CN" sz="2400" b="1"/>
              <a:t>)</a:t>
            </a:r>
            <a:endParaRPr kumimoji="0" lang="en-US" altLang="zh-CN" sz="2400"/>
          </a:p>
          <a:p>
            <a:pPr marL="0" indent="0">
              <a:lnSpc>
                <a:spcPts val="3640"/>
              </a:lnSpc>
              <a:buFontTx/>
              <a:buNone/>
            </a:pPr>
            <a:r>
              <a:rPr kumimoji="0" lang="zh-CN" altLang="en-US" sz="2400"/>
              <a:t>基于文件系统的数据管理程序的数据管理的特点</a:t>
            </a:r>
            <a:r>
              <a:rPr kumimoji="0" lang="en-US" altLang="zh-CN" sz="2400"/>
              <a:t>:</a:t>
            </a:r>
            <a:endParaRPr kumimoji="0" lang="en-US" altLang="zh-CN"/>
          </a:p>
          <a:p>
            <a:pPr lvl="1" algn="just" eaLnBrk="1" hangingPunct="1">
              <a:lnSpc>
                <a:spcPts val="3640"/>
              </a:lnSpc>
              <a:spcBef>
                <a:spcPct val="0"/>
              </a:spcBef>
            </a:pPr>
            <a:r>
              <a:rPr kumimoji="0" lang="zh-CN" altLang="en-US" sz="2400" i="1">
                <a:latin typeface="Times New Roman" panose="02020603050405020304" pitchFamily="18" charset="0"/>
              </a:rPr>
              <a:t>数据的</a:t>
            </a:r>
            <a:r>
              <a:rPr kumimoji="0" lang="zh-CN" altLang="en-US" sz="2400">
                <a:latin typeface="Times New Roman" panose="02020603050405020304" pitchFamily="18" charset="0"/>
              </a:rPr>
              <a:t>管理者：文件系统，数据文件可长期保存</a:t>
            </a:r>
            <a:endParaRPr kumimoji="0" lang="zh-CN" altLang="en-US" sz="2400">
              <a:latin typeface="Times New Roman" panose="02020603050405020304" pitchFamily="18" charset="0"/>
            </a:endParaRPr>
          </a:p>
          <a:p>
            <a:pPr lvl="1" eaLnBrk="1" hangingPunct="1">
              <a:lnSpc>
                <a:spcPts val="3640"/>
              </a:lnSpc>
              <a:spcBef>
                <a:spcPct val="0"/>
              </a:spcBef>
            </a:pPr>
            <a:r>
              <a:rPr kumimoji="0" lang="zh-CN" altLang="en-US" sz="2400">
                <a:latin typeface="Times New Roman" panose="02020603050405020304" pitchFamily="18" charset="0"/>
              </a:rPr>
              <a:t>数据面向的对象：某一</a:t>
            </a:r>
            <a:r>
              <a:rPr kumimoji="0" lang="en-US" altLang="zh-CN" sz="2400">
                <a:latin typeface="Times New Roman" panose="02020603050405020304" pitchFamily="18" charset="0"/>
              </a:rPr>
              <a:t>(</a:t>
            </a:r>
            <a:r>
              <a:rPr kumimoji="0" lang="zh-CN" altLang="en-US" sz="2400">
                <a:latin typeface="Times New Roman" panose="02020603050405020304" pitchFamily="18" charset="0"/>
              </a:rPr>
              <a:t>或极少数几个</a:t>
            </a:r>
            <a:r>
              <a:rPr kumimoji="0" lang="en-US" altLang="zh-CN" sz="2400">
                <a:latin typeface="Times New Roman" panose="02020603050405020304" pitchFamily="18" charset="0"/>
              </a:rPr>
              <a:t>)</a:t>
            </a:r>
            <a:r>
              <a:rPr kumimoji="0" lang="zh-CN" altLang="en-US" sz="2400">
                <a:latin typeface="Times New Roman" panose="02020603050405020304" pitchFamily="18" charset="0"/>
              </a:rPr>
              <a:t>应用程序   </a:t>
            </a:r>
            <a:endParaRPr kumimoji="0" lang="zh-CN" altLang="en-US" sz="2400">
              <a:latin typeface="Times New Roman" panose="02020603050405020304" pitchFamily="18" charset="0"/>
            </a:endParaRPr>
          </a:p>
          <a:p>
            <a:pPr lvl="1" eaLnBrk="1" hangingPunct="1">
              <a:lnSpc>
                <a:spcPts val="3640"/>
              </a:lnSpc>
              <a:spcBef>
                <a:spcPct val="0"/>
              </a:spcBef>
            </a:pPr>
            <a:r>
              <a:rPr kumimoji="0" lang="zh-CN" altLang="en-US" sz="2400">
                <a:latin typeface="Times New Roman" panose="02020603050405020304" pitchFamily="18" charset="0"/>
              </a:rPr>
              <a:t>数据的共享程度：共享性差、冗余度大</a:t>
            </a:r>
            <a:endParaRPr kumimoji="0" lang="zh-CN" altLang="en-US" sz="2400">
              <a:latin typeface="Times New Roman" panose="02020603050405020304" pitchFamily="18" charset="0"/>
            </a:endParaRPr>
          </a:p>
          <a:p>
            <a:pPr lvl="1" eaLnBrk="1" hangingPunct="1">
              <a:lnSpc>
                <a:spcPts val="3640"/>
              </a:lnSpc>
              <a:spcBef>
                <a:spcPct val="0"/>
              </a:spcBef>
            </a:pPr>
            <a:r>
              <a:rPr kumimoji="0" lang="zh-CN" altLang="en-US" sz="2400">
                <a:latin typeface="Times New Roman" panose="02020603050405020304" pitchFamily="18" charset="0"/>
              </a:rPr>
              <a:t>数据的结构化：记录内有结构</a:t>
            </a:r>
            <a:r>
              <a:rPr kumimoji="0" lang="en-US" altLang="zh-CN" sz="2400">
                <a:latin typeface="Times New Roman" panose="02020603050405020304" pitchFamily="18" charset="0"/>
              </a:rPr>
              <a:t>,</a:t>
            </a:r>
            <a:r>
              <a:rPr kumimoji="0" lang="zh-CN" altLang="en-US" sz="2400">
                <a:latin typeface="Times New Roman" panose="02020603050405020304" pitchFamily="18" charset="0"/>
              </a:rPr>
              <a:t>整体无结构</a:t>
            </a:r>
            <a:endParaRPr kumimoji="0" lang="zh-CN" altLang="en-US" sz="2400">
              <a:latin typeface="Times New Roman" panose="02020603050405020304" pitchFamily="18" charset="0"/>
            </a:endParaRPr>
          </a:p>
          <a:p>
            <a:pPr lvl="1" eaLnBrk="1" hangingPunct="1">
              <a:lnSpc>
                <a:spcPts val="3640"/>
              </a:lnSpc>
              <a:spcBef>
                <a:spcPct val="0"/>
              </a:spcBef>
            </a:pPr>
            <a:r>
              <a:rPr kumimoji="0" lang="zh-CN" altLang="en-US" sz="2400">
                <a:latin typeface="Times New Roman" panose="02020603050405020304" pitchFamily="18" charset="0"/>
              </a:rPr>
              <a:t>数据的独立性：独立性差，数据的存储方式以及逻辑结构改变必须大幅度修改应用程序，（牵一发而动全身）</a:t>
            </a:r>
            <a:endParaRPr kumimoji="0" lang="zh-CN" altLang="en-US" sz="2400">
              <a:latin typeface="Times New Roman" panose="02020603050405020304" pitchFamily="18" charset="0"/>
            </a:endParaRPr>
          </a:p>
          <a:p>
            <a:pPr lvl="1" eaLnBrk="1" hangingPunct="1">
              <a:lnSpc>
                <a:spcPts val="3640"/>
              </a:lnSpc>
              <a:spcBef>
                <a:spcPct val="0"/>
              </a:spcBef>
            </a:pPr>
            <a:r>
              <a:rPr kumimoji="0" lang="zh-CN" altLang="en-US" sz="2400">
                <a:latin typeface="Times New Roman" panose="02020603050405020304" pitchFamily="18" charset="0"/>
              </a:rPr>
              <a:t>数据控制能力：应用程序自己控制＃</a:t>
            </a:r>
            <a:endParaRPr kumimoji="0" lang="zh-CN" altLang="en-US" sz="2400">
              <a:latin typeface="Times New Roman" panose="02020603050405020304" pitchFamily="18" charset="0"/>
            </a:endParaRPr>
          </a:p>
          <a:p>
            <a:pPr marL="0" indent="0">
              <a:lnSpc>
                <a:spcPts val="3640"/>
              </a:lnSpc>
            </a:pPr>
            <a:endParaRPr kumimoji="0" lang="zh-CN" altLang="en-US"/>
          </a:p>
        </p:txBody>
      </p:sp>
      <p:sp>
        <p:nvSpPr>
          <p:cNvPr id="2662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D9D0ABD5-3319-4BE5-91A2-248E71DEEAEB}" type="slidenum">
              <a:rPr kumimoji="0" lang="zh-CN" altLang="en-US" sz="1400"/>
            </a:fld>
            <a:endParaRPr kumimoji="0" lang="en-US" altLang="zh-CN" sz="1400"/>
          </a:p>
        </p:txBody>
      </p:sp>
      <p:sp>
        <p:nvSpPr>
          <p:cNvPr id="23553" name="标题 1"/>
          <p:cNvSpPr>
            <a:spLocks noGrp="1"/>
          </p:cNvSpPr>
          <p:nvPr/>
        </p:nvSpPr>
        <p:spPr>
          <a:xfrm>
            <a:off x="140970" y="0"/>
            <a:ext cx="7631430" cy="86106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2pPr>
            <a:lvl3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3pPr>
            <a:lvl4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4pPr>
            <a:lvl5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9pPr>
          </a:lstStyle>
          <a:p>
            <a:pPr algn="l"/>
            <a:r>
              <a:rPr lang="en-US" altLang="zh-CN" b="1" dirty="0"/>
              <a:t>2.</a:t>
            </a:r>
            <a:r>
              <a:rPr lang="zh-CN" altLang="en-US" b="1" dirty="0"/>
              <a:t> </a:t>
            </a:r>
            <a:r>
              <a:rPr lang="zh-CN" altLang="zh-CN" b="1" dirty="0"/>
              <a:t>数据管理的发展过程</a:t>
            </a:r>
            <a:r>
              <a:rPr lang="en-US" altLang="zh-CN" b="1" baseline="30000" dirty="0"/>
              <a:t>*</a:t>
            </a:r>
            <a:endParaRPr lang="en-US" altLang="zh-CN" b="1" baseline="30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685800" y="584200"/>
            <a:ext cx="7772400" cy="1143000"/>
          </a:xfrm>
        </p:spPr>
        <p:txBody>
          <a:bodyPr/>
          <a:lstStyle/>
          <a:p>
            <a:r>
              <a:rPr kumimoji="0" lang="en-US" altLang="zh-CN" sz="2800" b="1">
                <a:latin typeface="黑体" panose="02010609060101010101" pitchFamily="49" charset="-122"/>
                <a:ea typeface="黑体" panose="02010609060101010101" pitchFamily="49" charset="-122"/>
              </a:rPr>
              <a:t>2.4 </a:t>
            </a:r>
            <a:r>
              <a:rPr kumimoji="0" lang="zh-CN" altLang="en-US" sz="2800" b="1">
                <a:latin typeface="黑体" panose="02010609060101010101" pitchFamily="49" charset="-122"/>
                <a:ea typeface="黑体" panose="02010609060101010101" pitchFamily="49" charset="-122"/>
              </a:rPr>
              <a:t>数据库阶段</a:t>
            </a:r>
            <a:endParaRPr kumimoji="0" lang="zh-CN" altLang="en-US" sz="2800" b="1">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39750" y="1595438"/>
            <a:ext cx="7918450" cy="4627562"/>
          </a:xfrm>
        </p:spPr>
        <p:txBody>
          <a:bodyPr/>
          <a:lstStyle/>
          <a:p>
            <a:pPr marL="0" indent="0" eaLnBrk="1" hangingPunct="1">
              <a:lnSpc>
                <a:spcPts val="3365"/>
              </a:lnSpc>
              <a:buFontTx/>
              <a:buNone/>
            </a:pPr>
            <a:r>
              <a:rPr kumimoji="0" lang="en-US" altLang="zh-CN" sz="2400" b="1"/>
              <a:t>(60</a:t>
            </a:r>
            <a:r>
              <a:rPr kumimoji="0" lang="zh-CN" altLang="en-US" sz="2400" b="1"/>
              <a:t>年代末期</a:t>
            </a:r>
            <a:r>
              <a:rPr kumimoji="0" lang="en-US" altLang="zh-CN" sz="2400" b="1"/>
              <a:t>--</a:t>
            </a:r>
            <a:r>
              <a:rPr kumimoji="0" lang="zh-CN" altLang="en-US" sz="2400" b="1"/>
              <a:t>现在</a:t>
            </a:r>
            <a:r>
              <a:rPr kumimoji="0" lang="en-US" altLang="zh-CN" sz="2400" b="1"/>
              <a:t>)</a:t>
            </a:r>
            <a:endParaRPr kumimoji="0" lang="en-US" altLang="zh-CN" sz="2400"/>
          </a:p>
          <a:p>
            <a:pPr marL="0" indent="0" eaLnBrk="1" hangingPunct="1">
              <a:lnSpc>
                <a:spcPts val="3365"/>
              </a:lnSpc>
              <a:buFontTx/>
              <a:buNone/>
            </a:pPr>
            <a:r>
              <a:rPr kumimoji="0" lang="zh-CN" altLang="en-US" sz="2400"/>
              <a:t>数据库管理阶段的基本特点：</a:t>
            </a:r>
            <a:endParaRPr kumimoji="0" lang="zh-CN" altLang="en-US" sz="2800"/>
          </a:p>
          <a:p>
            <a:pPr lvl="1" eaLnBrk="1" hangingPunct="1">
              <a:lnSpc>
                <a:spcPts val="3365"/>
              </a:lnSpc>
            </a:pPr>
            <a:r>
              <a:rPr kumimoji="0" lang="zh-CN" altLang="en-US" sz="2400"/>
              <a:t>数据的管理者：</a:t>
            </a:r>
            <a:r>
              <a:rPr kumimoji="0" lang="en-US" altLang="zh-CN" sz="2400">
                <a:solidFill>
                  <a:srgbClr val="FF0000"/>
                </a:solidFill>
              </a:rPr>
              <a:t>DBMS</a:t>
            </a:r>
            <a:r>
              <a:rPr kumimoji="0" lang="en-US" altLang="zh-CN" sz="2400"/>
              <a:t>(</a:t>
            </a:r>
            <a:r>
              <a:rPr kumimoji="0" lang="zh-CN" altLang="en-US" sz="2400"/>
              <a:t>与应用独立的专门管理软件</a:t>
            </a:r>
            <a:r>
              <a:rPr kumimoji="0" lang="en-US" altLang="zh-CN" sz="2400"/>
              <a:t>)</a:t>
            </a:r>
            <a:endParaRPr kumimoji="0" lang="en-US" altLang="zh-CN" sz="2400"/>
          </a:p>
          <a:p>
            <a:pPr lvl="1" eaLnBrk="1" hangingPunct="1">
              <a:lnSpc>
                <a:spcPts val="3365"/>
              </a:lnSpc>
            </a:pPr>
            <a:r>
              <a:rPr kumimoji="0" lang="zh-CN" altLang="en-US" sz="2400"/>
              <a:t>数据面向的对象：现实世界(添加和删除方便易行</a:t>
            </a:r>
            <a:r>
              <a:rPr kumimoji="0" lang="en-US" altLang="zh-CN" sz="2400"/>
              <a:t>)</a:t>
            </a:r>
            <a:endParaRPr kumimoji="0" lang="zh-CN" altLang="en-US" sz="2400"/>
          </a:p>
          <a:p>
            <a:pPr lvl="1" eaLnBrk="1" hangingPunct="1">
              <a:lnSpc>
                <a:spcPts val="3365"/>
              </a:lnSpc>
            </a:pPr>
            <a:r>
              <a:rPr kumimoji="0" lang="zh-CN" altLang="en-US" sz="2400"/>
              <a:t>数据的共享程度：共享性高	</a:t>
            </a:r>
            <a:endParaRPr kumimoji="0" lang="zh-CN" altLang="en-US" sz="2400"/>
          </a:p>
          <a:p>
            <a:pPr lvl="1" eaLnBrk="1" hangingPunct="1">
              <a:lnSpc>
                <a:spcPts val="3365"/>
              </a:lnSpc>
            </a:pPr>
            <a:r>
              <a:rPr kumimoji="0" lang="zh-CN" altLang="en-US" sz="2400"/>
              <a:t>数据的独立性：高度的物理独立性和一定的逻辑独立性(随着不同发展时期，独立性程度在不断改进</a:t>
            </a:r>
            <a:r>
              <a:rPr kumimoji="0" lang="en-US" altLang="zh-CN" sz="2400"/>
              <a:t>)</a:t>
            </a:r>
            <a:endParaRPr kumimoji="0" lang="zh-CN" altLang="en-US" sz="2400"/>
          </a:p>
          <a:p>
            <a:pPr lvl="1" eaLnBrk="1" hangingPunct="1">
              <a:lnSpc>
                <a:spcPts val="3365"/>
              </a:lnSpc>
            </a:pPr>
            <a:r>
              <a:rPr kumimoji="0" lang="zh-CN" altLang="en-US" sz="2400"/>
              <a:t>数据的结构化：整体结构化</a:t>
            </a:r>
            <a:endParaRPr kumimoji="0" lang="zh-CN" altLang="en-US" sz="2400"/>
          </a:p>
          <a:p>
            <a:pPr lvl="1" eaLnBrk="1" hangingPunct="1">
              <a:lnSpc>
                <a:spcPts val="3365"/>
              </a:lnSpc>
            </a:pPr>
            <a:r>
              <a:rPr kumimoji="0" lang="zh-CN" altLang="en-US" sz="2400"/>
              <a:t>数据控制能力：由</a:t>
            </a:r>
            <a:r>
              <a:rPr kumimoji="0" lang="en-US" altLang="zh-CN" sz="2400"/>
              <a:t>DBMS</a:t>
            </a:r>
            <a:r>
              <a:rPr kumimoji="0" lang="zh-CN" altLang="en-US" sz="2400"/>
              <a:t>统一管理和控制＃</a:t>
            </a:r>
            <a:endParaRPr kumimoji="0" lang="zh-CN" altLang="en-US" sz="2400"/>
          </a:p>
          <a:p>
            <a:pPr marL="0" indent="0">
              <a:lnSpc>
                <a:spcPts val="3365"/>
              </a:lnSpc>
            </a:pPr>
            <a:endParaRPr kumimoji="0" lang="zh-CN" altLang="en-US" sz="2800"/>
          </a:p>
        </p:txBody>
      </p:sp>
      <p:sp>
        <p:nvSpPr>
          <p:cNvPr id="2765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5E551C33-AB31-4AB5-AD06-23306C8C7182}" type="slidenum">
              <a:rPr kumimoji="0" lang="zh-CN" altLang="en-US" sz="1400"/>
            </a:fld>
            <a:endParaRPr kumimoji="0" lang="en-US" altLang="zh-CN" sz="1400"/>
          </a:p>
        </p:txBody>
      </p:sp>
      <p:sp>
        <p:nvSpPr>
          <p:cNvPr id="23553" name="标题 1"/>
          <p:cNvSpPr>
            <a:spLocks noGrp="1"/>
          </p:cNvSpPr>
          <p:nvPr/>
        </p:nvSpPr>
        <p:spPr>
          <a:xfrm>
            <a:off x="140970" y="0"/>
            <a:ext cx="7631430" cy="861060"/>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2pPr>
            <a:lvl3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3pPr>
            <a:lvl4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4pPr>
            <a:lvl5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9pPr>
          </a:lstStyle>
          <a:p>
            <a:pPr algn="l"/>
            <a:r>
              <a:rPr lang="en-US" altLang="zh-CN" b="1" dirty="0"/>
              <a:t>2.</a:t>
            </a:r>
            <a:r>
              <a:rPr lang="zh-CN" altLang="en-US" b="1" dirty="0"/>
              <a:t> </a:t>
            </a:r>
            <a:r>
              <a:rPr lang="zh-CN" altLang="zh-CN" b="1" dirty="0"/>
              <a:t>数据管理的发展过程</a:t>
            </a:r>
            <a:r>
              <a:rPr lang="en-US" altLang="zh-CN" b="1" baseline="30000" dirty="0"/>
              <a:t>*</a:t>
            </a:r>
            <a:endParaRPr lang="en-US" altLang="zh-CN" b="1" baseline="30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内容占位符 2"/>
          <p:cNvSpPr>
            <a:spLocks noGrp="1"/>
          </p:cNvSpPr>
          <p:nvPr>
            <p:ph idx="1"/>
          </p:nvPr>
        </p:nvSpPr>
        <p:spPr>
          <a:xfrm>
            <a:off x="693738" y="1196975"/>
            <a:ext cx="7772400" cy="4114800"/>
          </a:xfrm>
        </p:spPr>
        <p:txBody>
          <a:bodyPr/>
          <a:lstStyle/>
          <a:p>
            <a:pPr eaLnBrk="1" hangingPunct="1">
              <a:lnSpc>
                <a:spcPct val="110000"/>
              </a:lnSpc>
            </a:pPr>
            <a:r>
              <a:rPr lang="zh-CN" altLang="en-US" b="1" dirty="0"/>
              <a:t>数据</a:t>
            </a:r>
            <a:r>
              <a:rPr lang="en-US" altLang="zh-CN" b="1" dirty="0"/>
              <a:t>(Data)</a:t>
            </a:r>
            <a:endParaRPr lang="en-US" altLang="zh-CN" b="1" dirty="0"/>
          </a:p>
          <a:p>
            <a:pPr eaLnBrk="1" hangingPunct="1">
              <a:lnSpc>
                <a:spcPct val="110000"/>
              </a:lnSpc>
            </a:pPr>
            <a:r>
              <a:rPr lang="zh-CN" altLang="en-US" b="1" dirty="0"/>
              <a:t>数据库</a:t>
            </a:r>
            <a:r>
              <a:rPr lang="en-US" altLang="zh-CN" b="1" dirty="0"/>
              <a:t>(Database)</a:t>
            </a:r>
            <a:endParaRPr lang="en-US" altLang="zh-CN" b="1" dirty="0"/>
          </a:p>
          <a:p>
            <a:pPr eaLnBrk="1" hangingPunct="1">
              <a:lnSpc>
                <a:spcPct val="110000"/>
              </a:lnSpc>
            </a:pPr>
            <a:r>
              <a:rPr lang="zh-CN" altLang="en-US" b="1" dirty="0"/>
              <a:t>数据库管理系统</a:t>
            </a:r>
            <a:r>
              <a:rPr lang="en-US" altLang="zh-CN" b="1" dirty="0"/>
              <a:t>(DBMS)</a:t>
            </a:r>
            <a:endParaRPr lang="en-US" altLang="zh-CN" b="1" dirty="0"/>
          </a:p>
          <a:p>
            <a:pPr eaLnBrk="1" hangingPunct="1">
              <a:lnSpc>
                <a:spcPct val="110000"/>
              </a:lnSpc>
            </a:pPr>
            <a:r>
              <a:rPr lang="zh-CN" altLang="en-US" b="1" dirty="0"/>
              <a:t>数据库系统</a:t>
            </a:r>
            <a:r>
              <a:rPr lang="en-US" altLang="zh-CN" b="1" dirty="0"/>
              <a:t>(DBS)</a:t>
            </a:r>
            <a:endParaRPr lang="en-US" altLang="zh-CN" b="1" dirty="0"/>
          </a:p>
        </p:txBody>
      </p:sp>
      <p:sp>
        <p:nvSpPr>
          <p:cNvPr id="25604" name="灯片编号占位符 3"/>
          <p:cNvSpPr>
            <a:spLocks noGrp="1"/>
          </p:cNvSpPr>
          <p:nvPr>
            <p:ph type="sldNum" sz="quarter" idx="12"/>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95B34092-D73F-40D3-BF38-5C883EA09482}" type="slidenum">
              <a:rPr kumimoji="0" lang="zh-CN" altLang="en-US" sz="1400"/>
            </a:fld>
            <a:endParaRPr kumimoji="0" lang="en-US" altLang="zh-CN" sz="1400"/>
          </a:p>
        </p:txBody>
      </p:sp>
      <p:sp>
        <p:nvSpPr>
          <p:cNvPr id="31747" name="标题 1"/>
          <p:cNvSpPr txBox="1"/>
          <p:nvPr/>
        </p:nvSpPr>
        <p:spPr bwMode="auto">
          <a:xfrm>
            <a:off x="544513" y="77788"/>
            <a:ext cx="7772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93750" indent="-3365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en-US" altLang="zh-CN" dirty="0">
                <a:solidFill>
                  <a:schemeClr val="tx2"/>
                </a:solidFill>
                <a:latin typeface="黑体" panose="02010609060101010101" pitchFamily="49" charset="-122"/>
                <a:ea typeface="黑体" panose="02010609060101010101" pitchFamily="49" charset="-122"/>
              </a:rPr>
              <a:t>3. </a:t>
            </a:r>
            <a:r>
              <a:rPr kumimoji="0" lang="zh-CN" altLang="en-US" dirty="0">
                <a:solidFill>
                  <a:schemeClr val="tx2"/>
                </a:solidFill>
                <a:latin typeface="黑体" panose="02010609060101010101" pitchFamily="49" charset="-122"/>
                <a:ea typeface="黑体" panose="02010609060101010101" pitchFamily="49" charset="-122"/>
              </a:rPr>
              <a:t>数据库的基本概念</a:t>
            </a:r>
            <a:endParaRPr kumimoji="0" lang="zh-CN" altLang="en-US"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defRPr/>
            </a:pPr>
            <a:r>
              <a:rPr lang="en-US" altLang="zh-CN" sz="1400">
                <a:solidFill>
                  <a:schemeClr val="hlink"/>
                </a:solidFill>
                <a:latin typeface="Principals of Database System" charset="0"/>
              </a:rPr>
              <a:t>Database Systenm</a:t>
            </a:r>
            <a:endParaRPr lang="en-US" altLang="zh-CN" sz="1400">
              <a:solidFill>
                <a:schemeClr val="hlink"/>
              </a:solidFill>
              <a:latin typeface="Principals of Database System" charset="0"/>
            </a:endParaRPr>
          </a:p>
        </p:txBody>
      </p:sp>
      <p:sp>
        <p:nvSpPr>
          <p:cNvPr id="32770" name="Rectangle 2"/>
          <p:cNvSpPr>
            <a:spLocks noGrp="1" noChangeArrowheads="1"/>
          </p:cNvSpPr>
          <p:nvPr>
            <p:ph type="title"/>
          </p:nvPr>
        </p:nvSpPr>
        <p:spPr>
          <a:xfrm>
            <a:off x="685800" y="119380"/>
            <a:ext cx="7772400" cy="652145"/>
          </a:xfrm>
        </p:spPr>
        <p:txBody>
          <a:bodyPr/>
          <a:lstStyle/>
          <a:p>
            <a:pPr algn="l" eaLnBrk="1" hangingPunct="1"/>
            <a:r>
              <a:rPr lang="en-US" altLang="zh-CN" sz="3200" b="1" dirty="0"/>
              <a:t>3.1</a:t>
            </a:r>
            <a:r>
              <a:rPr lang="zh-CN" altLang="en-US" sz="3200" b="1" dirty="0"/>
              <a:t>数据</a:t>
            </a:r>
            <a:endParaRPr lang="zh-CN" altLang="en-US" sz="3200" b="1" dirty="0"/>
          </a:p>
        </p:txBody>
      </p:sp>
      <p:sp>
        <p:nvSpPr>
          <p:cNvPr id="32771" name="Rectangle 3"/>
          <p:cNvSpPr>
            <a:spLocks noGrp="1" noChangeArrowheads="1"/>
          </p:cNvSpPr>
          <p:nvPr>
            <p:ph type="body" idx="1"/>
          </p:nvPr>
        </p:nvSpPr>
        <p:spPr>
          <a:xfrm>
            <a:off x="319405" y="771525"/>
            <a:ext cx="8561705" cy="5324475"/>
          </a:xfrm>
        </p:spPr>
        <p:txBody>
          <a:bodyPr/>
          <a:lstStyle/>
          <a:p>
            <a:pPr eaLnBrk="1" hangingPunct="1">
              <a:lnSpc>
                <a:spcPct val="110000"/>
              </a:lnSpc>
            </a:pPr>
            <a:r>
              <a:rPr lang="zh-CN" altLang="en-US" sz="2400" b="1" dirty="0">
                <a:solidFill>
                  <a:srgbClr val="FF0000"/>
                </a:solidFill>
                <a:uFillTx/>
                <a:sym typeface="+mn-ea"/>
              </a:rPr>
              <a:t>数据（</a:t>
            </a:r>
            <a:r>
              <a:rPr lang="en-US" altLang="zh-CN" sz="2400" b="1" dirty="0">
                <a:solidFill>
                  <a:srgbClr val="FF0000"/>
                </a:solidFill>
                <a:uFillTx/>
                <a:latin typeface="Times New Roman" panose="02020603050405020304" pitchFamily="18" charset="0"/>
                <a:cs typeface="Times New Roman" panose="02020603050405020304" pitchFamily="18" charset="0"/>
                <a:sym typeface="+mn-ea"/>
              </a:rPr>
              <a:t>Data</a:t>
            </a:r>
            <a:r>
              <a:rPr lang="zh-CN" altLang="en-US" sz="2400" b="1" dirty="0">
                <a:solidFill>
                  <a:srgbClr val="FF0000"/>
                </a:solidFill>
                <a:uFillTx/>
                <a:sym typeface="+mn-ea"/>
              </a:rPr>
              <a:t>）</a:t>
            </a:r>
            <a:r>
              <a:rPr lang="zh-CN" altLang="en-US" sz="2400" b="1" dirty="0">
                <a:uFillTx/>
                <a:sym typeface="+mn-ea"/>
              </a:rPr>
              <a:t>是数据库中存储的基本对象</a:t>
            </a:r>
            <a:endParaRPr lang="zh-CN" altLang="en-US" sz="2400" b="1" dirty="0">
              <a:solidFill>
                <a:schemeClr val="tx1"/>
              </a:solidFill>
              <a:uFillTx/>
            </a:endParaRPr>
          </a:p>
          <a:p>
            <a:pPr eaLnBrk="1" hangingPunct="1">
              <a:lnSpc>
                <a:spcPct val="110000"/>
              </a:lnSpc>
            </a:pPr>
            <a:r>
              <a:rPr lang="zh-CN" altLang="en-US" sz="2400" b="1" dirty="0">
                <a:solidFill>
                  <a:srgbClr val="FF0000"/>
                </a:solidFill>
                <a:uFillTx/>
                <a:sym typeface="+mn-ea"/>
              </a:rPr>
              <a:t>数据的定义</a:t>
            </a:r>
            <a:endParaRPr lang="zh-CN" altLang="en-US" sz="2400" b="1" dirty="0">
              <a:solidFill>
                <a:srgbClr val="FF0000"/>
              </a:solidFill>
              <a:uFillTx/>
            </a:endParaRPr>
          </a:p>
          <a:p>
            <a:pPr lvl="1" eaLnBrk="1" hangingPunct="1">
              <a:lnSpc>
                <a:spcPct val="110000"/>
              </a:lnSpc>
            </a:pPr>
            <a:r>
              <a:rPr lang="zh-CN" altLang="en-US" sz="2400" b="1" dirty="0">
                <a:uFillTx/>
                <a:ea typeface="宋体" panose="02010600030101010101" pitchFamily="2" charset="-122"/>
                <a:sym typeface="+mn-ea"/>
              </a:rPr>
              <a:t>描述事物的符号记录</a:t>
            </a:r>
            <a:endParaRPr lang="zh-CN" altLang="en-US" sz="2400" b="1" dirty="0">
              <a:solidFill>
                <a:schemeClr val="tx1"/>
              </a:solidFill>
              <a:uFillTx/>
              <a:ea typeface="宋体" panose="02010600030101010101" pitchFamily="2" charset="-122"/>
            </a:endParaRPr>
          </a:p>
          <a:p>
            <a:pPr eaLnBrk="1" hangingPunct="1">
              <a:lnSpc>
                <a:spcPct val="110000"/>
              </a:lnSpc>
            </a:pPr>
            <a:r>
              <a:rPr lang="zh-CN" altLang="en-US" sz="2400" b="1" dirty="0">
                <a:solidFill>
                  <a:srgbClr val="FF0000"/>
                </a:solidFill>
                <a:uFillTx/>
                <a:sym typeface="+mn-ea"/>
              </a:rPr>
              <a:t>数据的种类</a:t>
            </a:r>
            <a:endParaRPr lang="zh-CN" altLang="en-US" sz="2400" b="1" dirty="0">
              <a:solidFill>
                <a:srgbClr val="FF0000"/>
              </a:solidFill>
              <a:uFillTx/>
            </a:endParaRPr>
          </a:p>
          <a:p>
            <a:pPr lvl="1" eaLnBrk="1" hangingPunct="1">
              <a:lnSpc>
                <a:spcPct val="110000"/>
              </a:lnSpc>
            </a:pPr>
            <a:r>
              <a:rPr lang="zh-CN" altLang="en-US" sz="2400" b="1" dirty="0">
                <a:uFillTx/>
                <a:ea typeface="宋体" panose="02010600030101010101" pitchFamily="2" charset="-122"/>
                <a:sym typeface="+mn-ea"/>
              </a:rPr>
              <a:t>数字、文字、图形、图像、音频、视频、学生的档案记录等</a:t>
            </a:r>
            <a:endParaRPr lang="zh-CN" altLang="en-US" sz="2400" b="1" dirty="0">
              <a:uFillTx/>
              <a:ea typeface="宋体" panose="02010600030101010101" pitchFamily="2" charset="-122"/>
              <a:sym typeface="+mn-ea"/>
            </a:endParaRPr>
          </a:p>
          <a:p>
            <a:pPr marL="342900" indent="-342900" algn="just" eaLnBrk="1" hangingPunct="1">
              <a:lnSpc>
                <a:spcPct val="110000"/>
              </a:lnSpc>
              <a:buFont typeface="Arial" panose="020B0604020202020204" pitchFamily="34" charset="0"/>
              <a:buChar char="•"/>
            </a:pP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数据的含义称为数据的语义，数据与其语义是不可分的</a:t>
            </a:r>
            <a:endPar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p>
            <a:pPr indent="457200" algn="just" eaLnBrk="1" hangingPunct="1">
              <a:lnSpc>
                <a:spcPct val="110000"/>
              </a:lnSpc>
              <a:buFont typeface="Arial" panose="020B0604020202020204" pitchFamily="34" charset="0"/>
              <a:buNone/>
            </a:pP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例如：</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93</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是一个数据</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a:p>
            <a:pPr lvl="2" eaLnBrk="1" hangingPunct="1">
              <a:lnSpc>
                <a:spcPct val="110000"/>
              </a:lnSpc>
              <a:buFontTx/>
              <a:buNone/>
            </a:pP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语义</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：学生某门课的成绩</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a:p>
            <a:pPr lvl="2" eaLnBrk="1" hangingPunct="1">
              <a:lnSpc>
                <a:spcPct val="110000"/>
              </a:lnSpc>
              <a:buFontTx/>
              <a:buNone/>
            </a:pP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语义</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：某同学的身高</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a:p>
            <a:pPr lvl="2" eaLnBrk="1" hangingPunct="1">
              <a:lnSpc>
                <a:spcPct val="110000"/>
              </a:lnSpc>
              <a:buFontTx/>
              <a:buNone/>
            </a:pP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语义</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：计算机系</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2019</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级学生人数</a:t>
            </a:r>
            <a:endParaRPr lang="zh-CN" altLang="en-US" sz="2400" b="1" dirty="0">
              <a:latin typeface="宋体" panose="02010600030101010101" pitchFamily="2" charset="-122"/>
              <a:ea typeface="宋体" panose="02010600030101010101" pitchFamily="2" charset="-122"/>
              <a:cs typeface="宋体" panose="02010600030101010101" pitchFamily="2" charset="-122"/>
            </a:endParaRPr>
          </a:p>
          <a:p>
            <a:pPr lvl="2" eaLnBrk="1" hangingPunct="1">
              <a:lnSpc>
                <a:spcPct val="110000"/>
              </a:lnSpc>
              <a:buFontTx/>
              <a:buNone/>
            </a:pP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语义</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4</a:t>
            </a:r>
            <a:r>
              <a:rPr lang="zh-CN" altLang="en-US" sz="2400" b="1" dirty="0">
                <a:latin typeface="宋体" panose="02010600030101010101" pitchFamily="2" charset="-122"/>
                <a:ea typeface="宋体" panose="02010600030101010101" pitchFamily="2" charset="-122"/>
                <a:cs typeface="宋体" panose="02010600030101010101" pitchFamily="2" charset="-122"/>
                <a:sym typeface="+mn-ea"/>
              </a:rPr>
              <a:t>：请同学给出</a:t>
            </a:r>
            <a:r>
              <a:rPr lang="en-US" altLang="zh-CN" sz="2400" b="1" dirty="0">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b="1" dirty="0">
              <a:latin typeface="宋体" panose="02010600030101010101" pitchFamily="2" charset="-122"/>
              <a:ea typeface="宋体" panose="02010600030101010101" pitchFamily="2" charset="-122"/>
              <a:cs typeface="宋体" panose="02010600030101010101" pitchFamily="2" charset="-122"/>
              <a:sym typeface="+mn-ea"/>
            </a:endParaRPr>
          </a:p>
          <a:p>
            <a:pPr lvl="1" eaLnBrk="1" hangingPunct="1">
              <a:lnSpc>
                <a:spcPct val="110000"/>
              </a:lnSpc>
            </a:pPr>
            <a:endParaRPr kumimoji="0" lang="en-US" altLang="zh-CN" sz="24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nvSpPr>
        <p:spPr>
          <a:xfrm>
            <a:off x="236220" y="1172845"/>
            <a:ext cx="8308975" cy="5005070"/>
          </a:xfrm>
          <a:prstGeom prst="rect">
            <a:avLst/>
          </a:prstGeom>
          <a:noFill/>
          <a:ln>
            <a:noFill/>
          </a:ln>
          <a:effectLst/>
        </p:spPr>
        <p:txBody>
          <a:bodyPr vert="horz" wrap="square" lIns="91440" tIns="45720" rIns="91440" bIns="45720" numCol="1" anchor="t" anchorCtr="0" compatLnSpc="1"/>
          <a:lstStyle>
            <a:lvl1pPr marL="316230" indent="-316230" algn="l" rtl="0" eaLnBrk="1" fontAlgn="base" hangingPunct="1">
              <a:spcBef>
                <a:spcPct val="20000"/>
              </a:spcBef>
              <a:spcAft>
                <a:spcPct val="0"/>
              </a:spcAft>
              <a:buFont typeface="Wingdings" panose="05000000000000000000" pitchFamily="2" charset="2"/>
              <a:buChar char="p"/>
              <a:defRPr kumimoji="1" sz="3200" b="0">
                <a:solidFill>
                  <a:schemeClr val="tx1"/>
                </a:solidFill>
                <a:effectLst/>
                <a:latin typeface="黑体" panose="02010609060101010101" pitchFamily="49" charset="-122"/>
                <a:ea typeface="黑体" panose="02010609060101010101" pitchFamily="49" charset="-122"/>
                <a:cs typeface="Arial" panose="020B0604020202020204"/>
              </a:defRPr>
            </a:lvl1pPr>
            <a:lvl2pPr marL="685800" indent="-263525" algn="l" rtl="0" eaLnBrk="1" fontAlgn="base" hangingPunct="1">
              <a:spcBef>
                <a:spcPct val="20000"/>
              </a:spcBef>
              <a:spcAft>
                <a:spcPct val="0"/>
              </a:spcAft>
              <a:buChar char="–"/>
              <a:defRPr kumimoji="1" sz="2800" b="0">
                <a:solidFill>
                  <a:schemeClr val="tx1"/>
                </a:solidFill>
                <a:effectLst/>
                <a:latin typeface="黑体" panose="02010609060101010101" pitchFamily="49" charset="-122"/>
                <a:ea typeface="黑体" panose="02010609060101010101" pitchFamily="49" charset="-122"/>
                <a:cs typeface="Arial" panose="020B0604020202020204"/>
              </a:defRPr>
            </a:lvl2pPr>
            <a:lvl3pPr marL="1055370" indent="-210820" algn="l" rtl="0" eaLnBrk="1" fontAlgn="base" hangingPunct="1">
              <a:spcBef>
                <a:spcPct val="20000"/>
              </a:spcBef>
              <a:spcAft>
                <a:spcPct val="0"/>
              </a:spcAft>
              <a:buChar char="•"/>
              <a:defRPr kumimoji="1" sz="2400" b="0">
                <a:solidFill>
                  <a:schemeClr val="tx1"/>
                </a:solidFill>
                <a:effectLst/>
                <a:latin typeface="黑体" panose="02010609060101010101" pitchFamily="49" charset="-122"/>
                <a:ea typeface="黑体" panose="02010609060101010101" pitchFamily="49" charset="-122"/>
                <a:cs typeface="Arial" panose="020B0604020202020204"/>
              </a:defRPr>
            </a:lvl3pPr>
            <a:lvl4pPr marL="147701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marL="189928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232092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6pPr>
            <a:lvl7pPr marL="274320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7pPr>
            <a:lvl8pPr marL="316547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8pPr>
            <a:lvl9pPr marL="358711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9pPr>
          </a:lstStyle>
          <a:p>
            <a:pPr>
              <a:buFont typeface="Wingdings" panose="05000000000000000000" pitchFamily="2" charset="2"/>
              <a:buChar char="Ø"/>
            </a:pPr>
            <a:r>
              <a:rPr kumimoji="1" lang="zh-CN" altLang="en-US" sz="2800" b="1" dirty="0">
                <a:solidFill>
                  <a:srgbClr val="6F1787"/>
                </a:solidFill>
                <a:latin typeface="微软雅黑" panose="020B0503020204020204" pitchFamily="82" charset="2"/>
                <a:ea typeface="微软雅黑" panose="020B0503020204020204" pitchFamily="82" charset="2"/>
              </a:rPr>
              <a:t>结构化数据：关系数据（表）</a:t>
            </a:r>
            <a:endParaRPr kumimoji="1" lang="en-US" altLang="zh-CN" sz="2800" b="1" dirty="0">
              <a:solidFill>
                <a:srgbClr val="6F1787"/>
              </a:solidFill>
              <a:latin typeface="微软雅黑" panose="020B0503020204020204" pitchFamily="82" charset="2"/>
              <a:ea typeface="微软雅黑" panose="020B0503020204020204" pitchFamily="82" charset="2"/>
            </a:endParaRPr>
          </a:p>
          <a:p>
            <a:pPr>
              <a:buFont typeface="Wingdings" panose="05000000000000000000" pitchFamily="2" charset="2"/>
              <a:buChar char="Ø"/>
            </a:pPr>
            <a:endParaRPr kumimoji="1" lang="en-US" altLang="zh-CN" sz="2800" b="1" dirty="0">
              <a:solidFill>
                <a:srgbClr val="6F1787"/>
              </a:solidFill>
              <a:latin typeface="微软雅黑" panose="020B0503020204020204" pitchFamily="82" charset="2"/>
              <a:ea typeface="微软雅黑" panose="020B0503020204020204" pitchFamily="82" charset="2"/>
            </a:endParaRPr>
          </a:p>
          <a:p>
            <a:pPr>
              <a:buFont typeface="Wingdings" panose="05000000000000000000" pitchFamily="2" charset="2"/>
              <a:buChar char="Ø"/>
            </a:pPr>
            <a:r>
              <a:rPr kumimoji="1" lang="zh-CN" altLang="en-US" sz="2800" b="1" dirty="0">
                <a:solidFill>
                  <a:srgbClr val="6F1787"/>
                </a:solidFill>
                <a:latin typeface="微软雅黑" panose="020B0503020204020204" pitchFamily="82" charset="2"/>
                <a:ea typeface="微软雅黑" panose="020B0503020204020204" pitchFamily="82" charset="2"/>
              </a:rPr>
              <a:t>半结构化数据</a:t>
            </a:r>
            <a:endParaRPr kumimoji="1" lang="en-US" altLang="zh-CN" sz="2800" b="1" dirty="0">
              <a:solidFill>
                <a:srgbClr val="6F1787"/>
              </a:solidFill>
              <a:latin typeface="微软雅黑" panose="020B0503020204020204" pitchFamily="82" charset="2"/>
              <a:ea typeface="微软雅黑" panose="020B0503020204020204" pitchFamily="82" charset="2"/>
            </a:endParaRPr>
          </a:p>
          <a:p>
            <a:pPr lvl="1">
              <a:buSzPct val="50000"/>
              <a:buFont typeface="Wingdings" panose="05000000000000000000" pitchFamily="2" charset="2"/>
              <a:buChar char="l"/>
            </a:pPr>
            <a:r>
              <a:rPr lang="zh-CN" altLang="en-US" sz="2000" dirty="0">
                <a:latin typeface="微软雅黑" panose="020B0503020204020204" pitchFamily="82" charset="2"/>
                <a:ea typeface="微软雅黑" panose="020B0503020204020204" pitchFamily="82" charset="2"/>
              </a:rPr>
              <a:t>键值对</a:t>
            </a:r>
            <a:r>
              <a:rPr lang="en-US" altLang="zh-CN" sz="2000" dirty="0">
                <a:latin typeface="微软雅黑" panose="020B0503020204020204" pitchFamily="82" charset="2"/>
                <a:ea typeface="微软雅黑" panose="020B0503020204020204" pitchFamily="82" charset="2"/>
              </a:rPr>
              <a:t>Key-Value</a:t>
            </a:r>
            <a:endParaRPr lang="en-US" altLang="zh-CN" sz="2000" dirty="0">
              <a:latin typeface="微软雅黑" panose="020B0503020204020204" pitchFamily="82" charset="2"/>
              <a:ea typeface="微软雅黑" panose="020B0503020204020204" pitchFamily="82" charset="2"/>
            </a:endParaRPr>
          </a:p>
          <a:p>
            <a:pPr lvl="1">
              <a:buSzPct val="50000"/>
              <a:buFont typeface="Wingdings" panose="05000000000000000000" pitchFamily="2" charset="2"/>
              <a:buChar char="l"/>
            </a:pPr>
            <a:r>
              <a:rPr lang="en-US" altLang="zh-CN" sz="2000" dirty="0">
                <a:latin typeface="微软雅黑" panose="020B0503020204020204" pitchFamily="82" charset="2"/>
                <a:ea typeface="微软雅黑" panose="020B0503020204020204" pitchFamily="82" charset="2"/>
              </a:rPr>
              <a:t>XML</a:t>
            </a:r>
            <a:r>
              <a:rPr lang="zh-CN" altLang="en-US" sz="2000" dirty="0">
                <a:latin typeface="微软雅黑" panose="020B0503020204020204" pitchFamily="82" charset="2"/>
                <a:ea typeface="微软雅黑" panose="020B0503020204020204" pitchFamily="82" charset="2"/>
              </a:rPr>
              <a:t>、</a:t>
            </a:r>
            <a:r>
              <a:rPr lang="en-US" altLang="zh-CN" sz="2000" dirty="0">
                <a:latin typeface="微软雅黑" panose="020B0503020204020204" pitchFamily="82" charset="2"/>
                <a:ea typeface="微软雅黑" panose="020B0503020204020204" pitchFamily="82" charset="2"/>
              </a:rPr>
              <a:t>JSON</a:t>
            </a:r>
            <a:endParaRPr lang="en-US" altLang="zh-CN" sz="2000" dirty="0">
              <a:latin typeface="微软雅黑" panose="020B0503020204020204" pitchFamily="82" charset="2"/>
              <a:ea typeface="微软雅黑" panose="020B0503020204020204" pitchFamily="82" charset="2"/>
            </a:endParaRPr>
          </a:p>
          <a:p>
            <a:pPr lvl="1">
              <a:buSzPct val="50000"/>
              <a:buFont typeface="Wingdings" panose="05000000000000000000" pitchFamily="2" charset="2"/>
              <a:buChar char="l"/>
            </a:pPr>
            <a:r>
              <a:rPr kumimoji="1" lang="zh-CN" altLang="en-US" sz="2000" dirty="0">
                <a:latin typeface="微软雅黑" panose="020B0503020204020204" pitchFamily="82" charset="2"/>
                <a:ea typeface="微软雅黑" panose="020B0503020204020204" pitchFamily="82" charset="2"/>
              </a:rPr>
              <a:t>图</a:t>
            </a:r>
            <a:endParaRPr kumimoji="1" lang="en-US" altLang="zh-CN" sz="2000" dirty="0">
              <a:latin typeface="微软雅黑" panose="020B0503020204020204" pitchFamily="82" charset="2"/>
              <a:ea typeface="微软雅黑" panose="020B0503020204020204" pitchFamily="82" charset="2"/>
            </a:endParaRPr>
          </a:p>
          <a:p>
            <a:pPr lvl="1">
              <a:buSzPct val="50000"/>
              <a:buFont typeface="Wingdings" panose="05000000000000000000" pitchFamily="2" charset="2"/>
              <a:buChar char="l"/>
            </a:pPr>
            <a:r>
              <a:rPr kumimoji="1" lang="zh-CN" altLang="en-US" sz="2000" dirty="0">
                <a:latin typeface="微软雅黑" panose="020B0503020204020204" pitchFamily="82" charset="2"/>
                <a:ea typeface="微软雅黑" panose="020B0503020204020204" pitchFamily="82" charset="2"/>
              </a:rPr>
              <a:t>向量</a:t>
            </a:r>
            <a:endParaRPr kumimoji="1" lang="en-US" altLang="zh-CN" sz="2000" dirty="0">
              <a:latin typeface="微软雅黑" panose="020B0503020204020204" pitchFamily="82" charset="2"/>
              <a:ea typeface="微软雅黑" panose="020B0503020204020204" pitchFamily="82" charset="2"/>
            </a:endParaRPr>
          </a:p>
          <a:p>
            <a:pPr>
              <a:buFont typeface="Wingdings" panose="05000000000000000000" pitchFamily="2" charset="2"/>
              <a:buChar char="Ø"/>
            </a:pPr>
            <a:endParaRPr lang="en-US" altLang="zh-CN" sz="2800" b="1" dirty="0">
              <a:solidFill>
                <a:srgbClr val="6F1787"/>
              </a:solidFill>
              <a:latin typeface="微软雅黑" panose="020B0503020204020204" pitchFamily="82" charset="2"/>
              <a:ea typeface="微软雅黑" panose="020B0503020204020204" pitchFamily="82" charset="2"/>
            </a:endParaRPr>
          </a:p>
          <a:p>
            <a:pPr>
              <a:buFont typeface="Wingdings" panose="05000000000000000000" pitchFamily="2" charset="2"/>
              <a:buChar char="Ø"/>
            </a:pPr>
            <a:r>
              <a:rPr lang="zh-CN" altLang="en-US" sz="2800" b="1" dirty="0">
                <a:solidFill>
                  <a:srgbClr val="6F1787"/>
                </a:solidFill>
                <a:latin typeface="微软雅黑" panose="020B0503020204020204" pitchFamily="82" charset="2"/>
                <a:ea typeface="微软雅黑" panose="020B0503020204020204" pitchFamily="82" charset="2"/>
              </a:rPr>
              <a:t>非结构化数据</a:t>
            </a:r>
            <a:endParaRPr lang="en-US" altLang="zh-CN" sz="2800" b="1" dirty="0">
              <a:solidFill>
                <a:srgbClr val="6F1787"/>
              </a:solidFill>
              <a:latin typeface="微软雅黑" panose="020B0503020204020204" pitchFamily="82" charset="2"/>
              <a:ea typeface="微软雅黑" panose="020B0503020204020204" pitchFamily="82" charset="2"/>
            </a:endParaRPr>
          </a:p>
          <a:p>
            <a:pPr lvl="1">
              <a:buSzPct val="50000"/>
              <a:buFont typeface="Wingdings" panose="05000000000000000000" pitchFamily="2" charset="2"/>
              <a:buChar char="l"/>
            </a:pPr>
            <a:r>
              <a:rPr lang="zh-CN" altLang="en-US" sz="2000" b="0" i="0" u="none" strike="noStrike" dirty="0">
                <a:solidFill>
                  <a:srgbClr val="24292F"/>
                </a:solidFill>
                <a:effectLst/>
                <a:latin typeface="微软雅黑" panose="020B0503020204020204" pitchFamily="82" charset="2"/>
                <a:ea typeface="微软雅黑" panose="020B0503020204020204" pitchFamily="82" charset="2"/>
              </a:rPr>
              <a:t>文本文档、电子邮件、图像、音频、视频</a:t>
            </a:r>
            <a:endParaRPr kumimoji="1" lang="zh-CN" altLang="en-US" sz="2000" dirty="0">
              <a:latin typeface="微软雅黑" panose="020B0503020204020204" pitchFamily="82" charset="2"/>
              <a:ea typeface="微软雅黑" panose="020B0503020204020204" pitchFamily="82" charset="2"/>
            </a:endParaRPr>
          </a:p>
        </p:txBody>
      </p:sp>
      <p:sp>
        <p:nvSpPr>
          <p:cNvPr id="32770" name="Rectangle 2"/>
          <p:cNvSpPr>
            <a:spLocks noGrp="1" noChangeArrowheads="1"/>
          </p:cNvSpPr>
          <p:nvPr>
            <p:ph type="title"/>
          </p:nvPr>
        </p:nvSpPr>
        <p:spPr>
          <a:xfrm>
            <a:off x="685800" y="119380"/>
            <a:ext cx="7772400" cy="652145"/>
          </a:xfrm>
        </p:spPr>
        <p:txBody>
          <a:bodyPr/>
          <a:p>
            <a:pPr algn="l" eaLnBrk="1" hangingPunct="1"/>
            <a:r>
              <a:rPr lang="en-US" altLang="zh-CN" sz="3200" b="1" dirty="0"/>
              <a:t>3.1</a:t>
            </a:r>
            <a:r>
              <a:rPr lang="zh-CN" altLang="en-US" sz="3200" b="1" dirty="0"/>
              <a:t>数据</a:t>
            </a:r>
            <a:endParaRPr lang="zh-CN" altLang="en-US" sz="32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60325" y="1554480"/>
            <a:ext cx="9015730" cy="3917315"/>
          </a:xfrm>
          <a:prstGeom prst="rect">
            <a:avLst/>
          </a:prstGeom>
        </p:spPr>
      </p:pic>
      <p:sp>
        <p:nvSpPr>
          <p:cNvPr id="32770" name="Rectangle 2"/>
          <p:cNvSpPr>
            <a:spLocks noGrp="1" noChangeArrowheads="1"/>
          </p:cNvSpPr>
          <p:nvPr>
            <p:ph type="title"/>
          </p:nvPr>
        </p:nvSpPr>
        <p:spPr>
          <a:xfrm>
            <a:off x="472440" y="119380"/>
            <a:ext cx="7985760" cy="652145"/>
          </a:xfrm>
        </p:spPr>
        <p:txBody>
          <a:bodyPr/>
          <a:p>
            <a:pPr algn="l" eaLnBrk="1" hangingPunct="1"/>
            <a:r>
              <a:rPr lang="en-US" altLang="zh-CN" sz="3200" b="1" dirty="0"/>
              <a:t>3.1</a:t>
            </a:r>
            <a:r>
              <a:rPr lang="zh-CN" altLang="en-US" sz="3200" b="1" dirty="0"/>
              <a:t>数据</a:t>
            </a:r>
            <a:endParaRPr lang="zh-CN" altLang="en-US" sz="3200" b="1" dirty="0"/>
          </a:p>
        </p:txBody>
      </p:sp>
      <p:sp>
        <p:nvSpPr>
          <p:cNvPr id="5" name="文本框 4"/>
          <p:cNvSpPr txBox="1"/>
          <p:nvPr/>
        </p:nvSpPr>
        <p:spPr>
          <a:xfrm>
            <a:off x="175260" y="840740"/>
            <a:ext cx="4572000" cy="460375"/>
          </a:xfrm>
          <a:prstGeom prst="rect">
            <a:avLst/>
          </a:prstGeom>
          <a:noFill/>
        </p:spPr>
        <p:txBody>
          <a:bodyPr wrap="square" rtlCol="0" anchor="t">
            <a:spAutoFit/>
          </a:bodyPr>
          <a:p>
            <a:r>
              <a:rPr kumimoji="1" lang="zh-CN" altLang="en-US" sz="2400" dirty="0">
                <a:solidFill>
                  <a:srgbClr val="002060"/>
                </a:solidFill>
                <a:latin typeface="微软雅黑" panose="020B0503020204020204" pitchFamily="82" charset="2"/>
                <a:ea typeface="微软雅黑" panose="020B0503020204020204" pitchFamily="82" charset="2"/>
                <a:sym typeface="+mn-ea"/>
              </a:rPr>
              <a:t>关系数据</a:t>
            </a:r>
            <a:endParaRPr kumimoji="1" lang="zh-CN" altLang="en-US" sz="2400" dirty="0">
              <a:solidFill>
                <a:srgbClr val="002060"/>
              </a:solidFill>
              <a:latin typeface="微软雅黑" panose="020B0503020204020204" pitchFamily="82" charset="2"/>
              <a:ea typeface="微软雅黑" panose="020B0503020204020204" pitchFamily="82" charset="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defRPr/>
            </a:pPr>
            <a:r>
              <a:rPr lang="en-US" altLang="zh-CN" sz="1400">
                <a:solidFill>
                  <a:schemeClr val="hlink"/>
                </a:solidFill>
                <a:latin typeface="Principals of Database System" charset="0"/>
              </a:rPr>
              <a:t>Database Systenm</a:t>
            </a:r>
            <a:endParaRPr lang="en-US" altLang="zh-CN" sz="1400">
              <a:solidFill>
                <a:schemeClr val="hlink"/>
              </a:solidFill>
              <a:latin typeface="Principals of Database System" charset="0"/>
            </a:endParaRPr>
          </a:p>
        </p:txBody>
      </p:sp>
      <p:sp>
        <p:nvSpPr>
          <p:cNvPr id="36866" name="Rectangle 2"/>
          <p:cNvSpPr>
            <a:spLocks noGrp="1" noChangeArrowheads="1"/>
          </p:cNvSpPr>
          <p:nvPr>
            <p:ph type="title"/>
          </p:nvPr>
        </p:nvSpPr>
        <p:spPr>
          <a:xfrm>
            <a:off x="156845" y="-60960"/>
            <a:ext cx="7772400" cy="1041400"/>
          </a:xfrm>
        </p:spPr>
        <p:txBody>
          <a:bodyPr/>
          <a:lstStyle/>
          <a:p>
            <a:pPr algn="l" eaLnBrk="1" hangingPunct="1"/>
            <a:r>
              <a:rPr lang="en-US" altLang="zh-CN" sz="3600" b="1" dirty="0">
                <a:sym typeface="+mn-ea"/>
              </a:rPr>
              <a:t>3</a:t>
            </a:r>
            <a:r>
              <a:rPr lang="en-US" altLang="zh-CN" sz="3600" b="1" dirty="0"/>
              <a:t>.2 </a:t>
            </a:r>
            <a:r>
              <a:rPr lang="zh-CN" altLang="en-US" sz="3600" b="1" dirty="0"/>
              <a:t>数据库</a:t>
            </a:r>
            <a:endParaRPr lang="en-US" altLang="zh-CN" sz="3600" b="1" dirty="0"/>
          </a:p>
        </p:txBody>
      </p:sp>
      <p:sp>
        <p:nvSpPr>
          <p:cNvPr id="37891" name="Rectangle 3"/>
          <p:cNvSpPr>
            <a:spLocks noGrp="1" noChangeArrowheads="1"/>
          </p:cNvSpPr>
          <p:nvPr>
            <p:ph type="body" idx="1"/>
          </p:nvPr>
        </p:nvSpPr>
        <p:spPr>
          <a:xfrm>
            <a:off x="621030" y="979805"/>
            <a:ext cx="7772400" cy="4596765"/>
          </a:xfrm>
        </p:spPr>
        <p:txBody>
          <a:bodyPr/>
          <a:lstStyle/>
          <a:p>
            <a:pPr marL="457200" indent="-457200" algn="just" fontAlgn="auto">
              <a:lnSpc>
                <a:spcPct val="110000"/>
              </a:lnSpc>
              <a:buFont typeface="Arial" panose="020B0604020202020204" pitchFamily="34" charset="0"/>
              <a:buChar char="•"/>
            </a:pPr>
            <a:r>
              <a:rPr lang="zh-CN" altLang="en-US" sz="2400" b="1" dirty="0">
                <a:solidFill>
                  <a:srgbClr val="FF0000"/>
                </a:solidFill>
                <a:latin typeface="Times New Roman" panose="02020603050405020304" pitchFamily="18" charset="0"/>
                <a:ea typeface="宋体" panose="02010600030101010101" pitchFamily="2" charset="-122"/>
                <a:cs typeface="宋体" panose="02010600030101010101" pitchFamily="2" charset="-122"/>
                <a:sym typeface="+mn-ea"/>
              </a:rPr>
              <a:t>数据库的定义</a:t>
            </a:r>
            <a:endParaRPr lang="zh-CN" altLang="en-US" sz="2400" b="1" dirty="0">
              <a:solidFill>
                <a:srgbClr val="FF0000"/>
              </a:solidFill>
              <a:latin typeface="Times New Roman" panose="02020603050405020304" pitchFamily="18" charset="0"/>
              <a:ea typeface="宋体" panose="02010600030101010101" pitchFamily="2" charset="-122"/>
              <a:cs typeface="宋体" panose="02010600030101010101" pitchFamily="2" charset="-122"/>
            </a:endParaRPr>
          </a:p>
          <a:p>
            <a:pPr lvl="1" algn="just" fontAlgn="auto">
              <a:lnSpc>
                <a:spcPct val="110000"/>
              </a:lnSpc>
            </a:pPr>
            <a:r>
              <a:rPr lang="zh-CN" altLang="en-US" sz="2400" b="1" dirty="0">
                <a:latin typeface="Times New Roman" panose="02020603050405020304" pitchFamily="18" charset="0"/>
                <a:ea typeface="宋体" panose="02010600030101010101" pitchFamily="2" charset="-122"/>
                <a:cs typeface="宋体" panose="02010600030101010101" pitchFamily="2" charset="-122"/>
                <a:sym typeface="+mn-ea"/>
              </a:rPr>
              <a:t>数据库（</a:t>
            </a:r>
            <a:r>
              <a:rPr lang="en-US" altLang="zh-CN" sz="2400" b="1" dirty="0">
                <a:latin typeface="Times New Roman" panose="02020603050405020304" pitchFamily="18" charset="0"/>
                <a:ea typeface="宋体" panose="02010600030101010101" pitchFamily="2" charset="-122"/>
                <a:cs typeface="宋体" panose="02010600030101010101" pitchFamily="2" charset="-122"/>
                <a:sym typeface="+mn-ea"/>
              </a:rPr>
              <a:t>Database</a:t>
            </a:r>
            <a:r>
              <a:rPr lang="zh-CN" altLang="en-US" sz="2400" b="1" dirty="0">
                <a:latin typeface="Times New Roman" panose="02020603050405020304" pitchFamily="18" charset="0"/>
                <a:ea typeface="宋体" panose="02010600030101010101" pitchFamily="2" charset="-122"/>
                <a:cs typeface="宋体" panose="02010600030101010101" pitchFamily="2" charset="-122"/>
                <a:sym typeface="+mn-ea"/>
              </a:rPr>
              <a:t>，简称</a:t>
            </a:r>
            <a:r>
              <a:rPr lang="en-US" altLang="zh-CN" sz="2400" b="1" dirty="0">
                <a:latin typeface="Times New Roman" panose="02020603050405020304" pitchFamily="18" charset="0"/>
                <a:ea typeface="宋体" panose="02010600030101010101" pitchFamily="2" charset="-122"/>
                <a:cs typeface="宋体" panose="02010600030101010101" pitchFamily="2" charset="-122"/>
                <a:sym typeface="+mn-ea"/>
              </a:rPr>
              <a:t>DB</a:t>
            </a:r>
            <a:r>
              <a:rPr lang="zh-CN" altLang="en-US" sz="2400" b="1" dirty="0">
                <a:latin typeface="Times New Roman" panose="02020603050405020304" pitchFamily="18" charset="0"/>
                <a:ea typeface="宋体" panose="02010600030101010101" pitchFamily="2" charset="-122"/>
                <a:cs typeface="宋体" panose="02010600030101010101" pitchFamily="2" charset="-122"/>
                <a:sym typeface="+mn-ea"/>
              </a:rPr>
              <a:t>）是</a:t>
            </a:r>
            <a:r>
              <a:rPr lang="zh-CN" altLang="en-US" sz="2400" b="1" dirty="0">
                <a:solidFill>
                  <a:srgbClr val="FF0000"/>
                </a:solidFill>
                <a:latin typeface="Times New Roman" panose="02020603050405020304" pitchFamily="18" charset="0"/>
                <a:ea typeface="宋体" panose="02010600030101010101" pitchFamily="2" charset="-122"/>
                <a:cs typeface="宋体" panose="02010600030101010101" pitchFamily="2" charset="-122"/>
                <a:sym typeface="+mn-ea"/>
              </a:rPr>
              <a:t>长期储存</a:t>
            </a:r>
            <a:r>
              <a:rPr lang="zh-CN" altLang="en-US" sz="2400" b="1" dirty="0">
                <a:latin typeface="Times New Roman" panose="02020603050405020304" pitchFamily="18" charset="0"/>
                <a:ea typeface="宋体" panose="02010600030101010101" pitchFamily="2" charset="-122"/>
                <a:cs typeface="宋体" panose="02010600030101010101" pitchFamily="2" charset="-122"/>
                <a:sym typeface="+mn-ea"/>
              </a:rPr>
              <a:t>在计算机内、</a:t>
            </a:r>
            <a:r>
              <a:rPr lang="zh-CN" altLang="en-US" sz="2400" b="1" dirty="0">
                <a:solidFill>
                  <a:srgbClr val="FF0000"/>
                </a:solidFill>
                <a:latin typeface="Times New Roman" panose="02020603050405020304" pitchFamily="18" charset="0"/>
                <a:ea typeface="宋体" panose="02010600030101010101" pitchFamily="2" charset="-122"/>
                <a:cs typeface="宋体" panose="02010600030101010101" pitchFamily="2" charset="-122"/>
                <a:sym typeface="+mn-ea"/>
              </a:rPr>
              <a:t>有组织</a:t>
            </a:r>
            <a:r>
              <a:rPr lang="zh-CN" altLang="en-US" sz="2400" b="1" dirty="0">
                <a:latin typeface="Times New Roman" panose="02020603050405020304" pitchFamily="18" charset="0"/>
                <a:ea typeface="宋体" panose="02010600030101010101" pitchFamily="2" charset="-122"/>
                <a:cs typeface="宋体" panose="02010600030101010101" pitchFamily="2" charset="-122"/>
                <a:sym typeface="+mn-ea"/>
              </a:rPr>
              <a:t>的、</a:t>
            </a:r>
            <a:r>
              <a:rPr lang="zh-CN" altLang="en-US" sz="2400" b="1" dirty="0">
                <a:solidFill>
                  <a:srgbClr val="FF0000"/>
                </a:solidFill>
                <a:latin typeface="Times New Roman" panose="02020603050405020304" pitchFamily="18" charset="0"/>
                <a:ea typeface="宋体" panose="02010600030101010101" pitchFamily="2" charset="-122"/>
                <a:cs typeface="宋体" panose="02010600030101010101" pitchFamily="2" charset="-122"/>
                <a:sym typeface="+mn-ea"/>
              </a:rPr>
              <a:t>可共享</a:t>
            </a:r>
            <a:r>
              <a:rPr lang="zh-CN" altLang="en-US" sz="2400" b="1" dirty="0">
                <a:latin typeface="Times New Roman" panose="02020603050405020304" pitchFamily="18" charset="0"/>
                <a:ea typeface="宋体" panose="02010600030101010101" pitchFamily="2" charset="-122"/>
                <a:cs typeface="宋体" panose="02010600030101010101" pitchFamily="2" charset="-122"/>
                <a:sym typeface="+mn-ea"/>
              </a:rPr>
              <a:t>的</a:t>
            </a:r>
            <a:r>
              <a:rPr lang="zh-CN" altLang="en-US" sz="2400" b="1" dirty="0">
                <a:solidFill>
                  <a:srgbClr val="FF0000"/>
                </a:solidFill>
                <a:latin typeface="Times New Roman" panose="02020603050405020304" pitchFamily="18" charset="0"/>
                <a:ea typeface="宋体" panose="02010600030101010101" pitchFamily="2" charset="-122"/>
                <a:cs typeface="宋体" panose="02010600030101010101" pitchFamily="2" charset="-122"/>
                <a:sym typeface="+mn-ea"/>
              </a:rPr>
              <a:t>大量数据</a:t>
            </a:r>
            <a:r>
              <a:rPr lang="zh-CN" altLang="en-US" sz="2400" b="1" dirty="0">
                <a:latin typeface="Times New Roman" panose="02020603050405020304" pitchFamily="18" charset="0"/>
                <a:ea typeface="宋体" panose="02010600030101010101" pitchFamily="2" charset="-122"/>
                <a:cs typeface="宋体" panose="02010600030101010101" pitchFamily="2" charset="-122"/>
                <a:sym typeface="+mn-ea"/>
              </a:rPr>
              <a:t>的集合。</a:t>
            </a:r>
            <a:endParaRPr lang="zh-CN" altLang="en-US" sz="2400" b="1" dirty="0">
              <a:latin typeface="Times New Roman" panose="02020603050405020304" pitchFamily="18" charset="0"/>
              <a:ea typeface="宋体" panose="02010600030101010101" pitchFamily="2" charset="-122"/>
              <a:cs typeface="宋体" panose="02010600030101010101" pitchFamily="2" charset="-122"/>
            </a:endParaRPr>
          </a:p>
          <a:p>
            <a:pPr marL="457200" indent="-457200" algn="just" fontAlgn="auto">
              <a:lnSpc>
                <a:spcPct val="110000"/>
              </a:lnSpc>
              <a:buFont typeface="Arial" panose="020B0604020202020204" pitchFamily="34" charset="0"/>
              <a:buChar char="•"/>
            </a:pPr>
            <a:r>
              <a:rPr lang="zh-CN" altLang="en-US" sz="2400" b="1" dirty="0">
                <a:solidFill>
                  <a:srgbClr val="FF0000"/>
                </a:solidFill>
                <a:latin typeface="Times New Roman" panose="02020603050405020304" pitchFamily="18" charset="0"/>
                <a:ea typeface="宋体" panose="02010600030101010101" pitchFamily="2" charset="-122"/>
                <a:cs typeface="宋体" panose="02010600030101010101" pitchFamily="2" charset="-122"/>
                <a:sym typeface="+mn-ea"/>
              </a:rPr>
              <a:t>数据库的基本特征</a:t>
            </a:r>
            <a:endParaRPr lang="zh-CN" altLang="en-US" sz="2400" b="1" dirty="0">
              <a:solidFill>
                <a:srgbClr val="FF0000"/>
              </a:solidFill>
              <a:latin typeface="Times New Roman" panose="02020603050405020304" pitchFamily="18" charset="0"/>
              <a:ea typeface="宋体" panose="02010600030101010101" pitchFamily="2" charset="-122"/>
              <a:cs typeface="宋体" panose="02010600030101010101" pitchFamily="2" charset="-122"/>
            </a:endParaRPr>
          </a:p>
          <a:p>
            <a:pPr marL="742950" lvl="1" indent="-285750" algn="just" fontAlgn="auto">
              <a:lnSpc>
                <a:spcPct val="110000"/>
              </a:lnSpc>
              <a:buFont typeface="Arial" panose="020B0604020202020204" pitchFamily="34" charset="0"/>
              <a:buChar char="•"/>
            </a:pPr>
            <a:r>
              <a:rPr lang="zh-CN" altLang="en-US" sz="2400" b="1" dirty="0">
                <a:latin typeface="Times New Roman" panose="02020603050405020304" pitchFamily="18" charset="0"/>
                <a:ea typeface="宋体" panose="02010600030101010101" pitchFamily="2" charset="-122"/>
                <a:cs typeface="宋体" panose="02010600030101010101" pitchFamily="2" charset="-122"/>
                <a:sym typeface="+mn-ea"/>
              </a:rPr>
              <a:t>数据按一定的数据模型组织、描述和储存</a:t>
            </a:r>
            <a:endParaRPr lang="zh-CN" altLang="en-US" sz="2400" b="1" dirty="0">
              <a:latin typeface="Times New Roman" panose="02020603050405020304" pitchFamily="18" charset="0"/>
              <a:ea typeface="宋体" panose="02010600030101010101" pitchFamily="2" charset="-122"/>
              <a:cs typeface="宋体" panose="02010600030101010101" pitchFamily="2" charset="-122"/>
              <a:sym typeface="+mn-ea"/>
            </a:endParaRPr>
          </a:p>
          <a:p>
            <a:pPr marL="742950" lvl="1" indent="-285750" algn="just" fontAlgn="auto">
              <a:lnSpc>
                <a:spcPct val="110000"/>
              </a:lnSpc>
              <a:buFont typeface="Arial" panose="020B0604020202020204" pitchFamily="34" charset="0"/>
              <a:buChar char="•"/>
            </a:pPr>
            <a:r>
              <a:rPr lang="zh-CN" altLang="en-US" sz="2400" b="1" dirty="0">
                <a:latin typeface="Times New Roman" panose="02020603050405020304" pitchFamily="18" charset="0"/>
                <a:ea typeface="宋体" panose="02010600030101010101" pitchFamily="2" charset="-122"/>
                <a:cs typeface="宋体" panose="02010600030101010101" pitchFamily="2" charset="-122"/>
                <a:sym typeface="+mn-ea"/>
              </a:rPr>
              <a:t>可为各种用户共享</a:t>
            </a:r>
            <a:endParaRPr lang="zh-CN" altLang="en-US" sz="2400" b="1" dirty="0">
              <a:latin typeface="Times New Roman" panose="02020603050405020304" pitchFamily="18" charset="0"/>
              <a:ea typeface="宋体" panose="02010600030101010101" pitchFamily="2" charset="-122"/>
              <a:cs typeface="宋体" panose="02010600030101010101" pitchFamily="2" charset="-122"/>
              <a:sym typeface="+mn-ea"/>
            </a:endParaRPr>
          </a:p>
          <a:p>
            <a:pPr marL="742950" lvl="1" indent="-285750" algn="just" fontAlgn="auto">
              <a:lnSpc>
                <a:spcPct val="110000"/>
              </a:lnSpc>
              <a:buFont typeface="Arial" panose="020B0604020202020204" pitchFamily="34" charset="0"/>
              <a:buChar char="•"/>
            </a:pPr>
            <a:r>
              <a:rPr lang="zh-CN" altLang="en-US" sz="2400" b="1" dirty="0">
                <a:latin typeface="Times New Roman" panose="02020603050405020304" pitchFamily="18" charset="0"/>
                <a:ea typeface="宋体" panose="02010600030101010101" pitchFamily="2" charset="-122"/>
                <a:cs typeface="宋体" panose="02010600030101010101" pitchFamily="2" charset="-122"/>
                <a:sym typeface="+mn-ea"/>
              </a:rPr>
              <a:t>冗余度较小</a:t>
            </a:r>
            <a:endParaRPr lang="zh-CN" altLang="en-US" sz="2400" b="1" dirty="0">
              <a:latin typeface="Times New Roman" panose="02020603050405020304" pitchFamily="18" charset="0"/>
              <a:ea typeface="宋体" panose="02010600030101010101" pitchFamily="2" charset="-122"/>
              <a:cs typeface="宋体" panose="02010600030101010101" pitchFamily="2" charset="-122"/>
              <a:sym typeface="+mn-ea"/>
            </a:endParaRPr>
          </a:p>
          <a:p>
            <a:pPr marL="742950" lvl="1" indent="-285750" algn="just" fontAlgn="auto">
              <a:lnSpc>
                <a:spcPct val="110000"/>
              </a:lnSpc>
              <a:buFont typeface="Arial" panose="020B0604020202020204" pitchFamily="34" charset="0"/>
              <a:buChar char="•"/>
            </a:pPr>
            <a:r>
              <a:rPr lang="zh-CN" altLang="en-US" sz="2400" b="1" dirty="0">
                <a:latin typeface="Times New Roman" panose="02020603050405020304" pitchFamily="18" charset="0"/>
                <a:ea typeface="宋体" panose="02010600030101010101" pitchFamily="2" charset="-122"/>
                <a:cs typeface="宋体" panose="02010600030101010101" pitchFamily="2" charset="-122"/>
                <a:sym typeface="+mn-ea"/>
              </a:rPr>
              <a:t>数据独立性较高</a:t>
            </a:r>
            <a:endParaRPr lang="zh-CN" altLang="en-US" sz="2400" b="1" dirty="0">
              <a:latin typeface="Times New Roman" panose="02020603050405020304" pitchFamily="18" charset="0"/>
              <a:ea typeface="宋体" panose="02010600030101010101" pitchFamily="2" charset="-122"/>
              <a:cs typeface="宋体" panose="02010600030101010101" pitchFamily="2" charset="-122"/>
              <a:sym typeface="+mn-ea"/>
            </a:endParaRPr>
          </a:p>
          <a:p>
            <a:pPr marL="742950" lvl="1" indent="-285750" algn="just" fontAlgn="auto">
              <a:lnSpc>
                <a:spcPct val="110000"/>
              </a:lnSpc>
              <a:buFont typeface="Arial" panose="020B0604020202020204" pitchFamily="34" charset="0"/>
              <a:buChar char="•"/>
            </a:pPr>
            <a:r>
              <a:rPr lang="zh-CN" altLang="en-US" sz="2400" b="1" dirty="0">
                <a:latin typeface="Times New Roman" panose="02020603050405020304" pitchFamily="18" charset="0"/>
                <a:ea typeface="宋体" panose="02010600030101010101" pitchFamily="2" charset="-122"/>
                <a:cs typeface="宋体" panose="02010600030101010101" pitchFamily="2" charset="-122"/>
                <a:sym typeface="+mn-ea"/>
              </a:rPr>
              <a:t>易扩展</a:t>
            </a:r>
            <a:endParaRPr lang="zh-CN" altLang="en-US" sz="2400" b="1" dirty="0">
              <a:latin typeface="Times New Roman" panose="02020603050405020304" pitchFamily="18" charset="0"/>
              <a:ea typeface="宋体" panose="02010600030101010101" pitchFamily="2" charset="-122"/>
              <a:cs typeface="宋体" panose="02010600030101010101" pitchFamily="2" charset="-122"/>
              <a:sym typeface="+mn-ea"/>
            </a:endParaRPr>
          </a:p>
          <a:p>
            <a:pPr algn="just" eaLnBrk="1" hangingPunct="1">
              <a:lnSpc>
                <a:spcPct val="110000"/>
              </a:lnSpc>
            </a:pPr>
            <a:endParaRPr kumimoji="0" lang="en-US" altLang="zh-CN" sz="2400" b="1"/>
          </a:p>
          <a:p>
            <a:pPr marL="450850" lvl="1" indent="0" algn="just" eaLnBrk="1" hangingPunct="1">
              <a:lnSpc>
                <a:spcPct val="110000"/>
              </a:lnSpc>
            </a:pPr>
            <a:endParaRPr lang="zh-CN" altLang="en-US"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p:cNvSpPr>
            <a:spLocks noGrp="1" noChangeArrowheads="1"/>
          </p:cNvSpPr>
          <p:nvPr>
            <p:ph type="title"/>
          </p:nvPr>
        </p:nvSpPr>
        <p:spPr>
          <a:xfrm>
            <a:off x="374650" y="0"/>
            <a:ext cx="7772400" cy="907415"/>
          </a:xfrm>
        </p:spPr>
        <p:txBody>
          <a:bodyPr/>
          <a:lstStyle/>
          <a:p>
            <a:r>
              <a:rPr lang="zh-CN" altLang="en-US" sz="2800" b="1" dirty="0">
                <a:solidFill>
                  <a:schemeClr val="tx1"/>
                </a:solidFill>
              </a:rPr>
              <a:t>四位图灵奖得主</a:t>
            </a:r>
            <a:endParaRPr lang="zh-CN" altLang="zh-CN" sz="2800" b="1" dirty="0">
              <a:solidFill>
                <a:schemeClr val="tx1"/>
              </a:solidFill>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8587" y="1333500"/>
            <a:ext cx="8886825" cy="52482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p:cNvSpPr>
            <a:spLocks noGrp="1"/>
          </p:cNvSpPr>
          <p:nvPr>
            <p:ph type="title"/>
          </p:nvPr>
        </p:nvSpPr>
        <p:spPr>
          <a:xfrm>
            <a:off x="685800" y="95250"/>
            <a:ext cx="7772400" cy="1143000"/>
          </a:xfrm>
        </p:spPr>
        <p:txBody>
          <a:bodyPr/>
          <a:lstStyle/>
          <a:p>
            <a:r>
              <a:rPr lang="zh-CN" altLang="en-US" b="1"/>
              <a:t>数据库的特征（续）</a:t>
            </a:r>
            <a:endParaRPr lang="zh-CN" altLang="en-US" b="1"/>
          </a:p>
        </p:txBody>
      </p:sp>
      <p:sp>
        <p:nvSpPr>
          <p:cNvPr id="41986" name="内容占位符 2"/>
          <p:cNvSpPr>
            <a:spLocks noGrp="1"/>
          </p:cNvSpPr>
          <p:nvPr>
            <p:ph idx="1"/>
          </p:nvPr>
        </p:nvSpPr>
        <p:spPr/>
        <p:txBody>
          <a:bodyPr/>
          <a:lstStyle/>
          <a:p>
            <a:r>
              <a:rPr lang="zh-CN" altLang="en-US" b="1"/>
              <a:t>相对于文件</a:t>
            </a:r>
            <a:endParaRPr lang="zh-CN" altLang="en-US" b="1"/>
          </a:p>
          <a:p>
            <a:pPr lvl="1"/>
            <a:r>
              <a:rPr lang="zh-CN" altLang="en-US" b="1"/>
              <a:t>强制约束</a:t>
            </a:r>
            <a:endParaRPr lang="zh-CN" altLang="en-US" b="1"/>
          </a:p>
          <a:p>
            <a:pPr lvl="1"/>
            <a:r>
              <a:rPr lang="zh-CN" altLang="en-US" b="1"/>
              <a:t>可扩展（大数据）</a:t>
            </a:r>
            <a:endParaRPr lang="zh-CN" altLang="en-US" b="1"/>
          </a:p>
          <a:p>
            <a:pPr lvl="1"/>
            <a:r>
              <a:rPr lang="zh-CN" altLang="en-US" b="1"/>
              <a:t>查询便利</a:t>
            </a:r>
            <a:endParaRPr lang="zh-CN" altLang="en-US" b="1"/>
          </a:p>
          <a:p>
            <a:pPr lvl="1"/>
            <a:r>
              <a:rPr lang="zh-CN" altLang="en-US" b="1"/>
              <a:t>结构无关</a:t>
            </a:r>
            <a:endParaRPr lang="zh-CN" altLang="en-US" b="1"/>
          </a:p>
          <a:p>
            <a:pPr lvl="1"/>
            <a:r>
              <a:rPr lang="zh-CN" altLang="en-US" b="1"/>
              <a:t>安全（视图）</a:t>
            </a:r>
            <a:endParaRPr lang="zh-CN" altLang="en-US" b="1"/>
          </a:p>
          <a:p>
            <a:pPr lvl="1"/>
            <a:r>
              <a:rPr lang="zh-CN" altLang="en-US" b="1"/>
              <a:t>并发</a:t>
            </a:r>
            <a:endParaRPr lang="zh-CN" altLang="en-US" b="1"/>
          </a:p>
          <a:p>
            <a:pPr lvl="1"/>
            <a:r>
              <a:rPr lang="zh-CN" altLang="en-US" b="1"/>
              <a:t>崩溃恢复</a:t>
            </a:r>
            <a:endParaRPr lang="zh-CN" altLang="en-US" b="1"/>
          </a:p>
          <a:p>
            <a:pPr lvl="1"/>
            <a:endParaRPr lang="zh-CN" altLang="en-US"/>
          </a:p>
        </p:txBody>
      </p:sp>
      <p:sp>
        <p:nvSpPr>
          <p:cNvPr id="41987" name="幻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2303C1FC-8412-4720-BCBA-2693AB0BEE32}" type="slidenum">
              <a:rPr kumimoji="0" lang="zh-CN" altLang="en-US" sz="1400"/>
            </a:fld>
            <a:endParaRPr kumimoji="0" lang="en-US" altLang="zh-CN" sz="1400"/>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24300" y="1244600"/>
            <a:ext cx="4772025" cy="193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defRPr/>
            </a:pPr>
            <a:r>
              <a:rPr lang="en-US" altLang="zh-CN" sz="1400">
                <a:solidFill>
                  <a:schemeClr val="hlink"/>
                </a:solidFill>
                <a:latin typeface="Principals of Database System" charset="0"/>
              </a:rPr>
              <a:t>Database Systenm</a:t>
            </a:r>
            <a:endParaRPr lang="en-US" altLang="zh-CN" sz="1400">
              <a:solidFill>
                <a:schemeClr val="hlink"/>
              </a:solidFill>
              <a:latin typeface="Principals of Database System" charset="0"/>
            </a:endParaRPr>
          </a:p>
        </p:txBody>
      </p:sp>
      <p:sp>
        <p:nvSpPr>
          <p:cNvPr id="43010" name="Rectangle 2"/>
          <p:cNvSpPr>
            <a:spLocks noGrp="1" noChangeArrowheads="1"/>
          </p:cNvSpPr>
          <p:nvPr>
            <p:ph type="title"/>
          </p:nvPr>
        </p:nvSpPr>
        <p:spPr>
          <a:xfrm>
            <a:off x="97155" y="0"/>
            <a:ext cx="7772400" cy="785495"/>
          </a:xfrm>
        </p:spPr>
        <p:txBody>
          <a:bodyPr/>
          <a:lstStyle/>
          <a:p>
            <a:pPr algn="l" eaLnBrk="1" hangingPunct="1"/>
            <a:r>
              <a:rPr lang="en-US" altLang="zh-CN" sz="3200" b="1" dirty="0">
                <a:sym typeface="+mn-ea"/>
              </a:rPr>
              <a:t>3</a:t>
            </a:r>
            <a:r>
              <a:rPr lang="en-US" altLang="zh-CN" sz="3200" b="1" dirty="0"/>
              <a:t>.3</a:t>
            </a:r>
            <a:r>
              <a:rPr lang="zh-CN" altLang="en-US" sz="3200" b="1" dirty="0"/>
              <a:t> 数据库管理系统</a:t>
            </a:r>
            <a:endParaRPr lang="zh-CN" altLang="en-US" sz="3200" b="1" dirty="0">
              <a:solidFill>
                <a:schemeClr val="tx1"/>
              </a:solidFill>
            </a:endParaRPr>
          </a:p>
        </p:txBody>
      </p:sp>
      <p:sp>
        <p:nvSpPr>
          <p:cNvPr id="43011" name="Rectangle 3"/>
          <p:cNvSpPr>
            <a:spLocks noGrp="1" noChangeArrowheads="1"/>
          </p:cNvSpPr>
          <p:nvPr>
            <p:ph type="body" idx="1"/>
          </p:nvPr>
        </p:nvSpPr>
        <p:spPr>
          <a:xfrm>
            <a:off x="265430" y="785495"/>
            <a:ext cx="8268970" cy="5234305"/>
          </a:xfrm>
        </p:spPr>
        <p:txBody>
          <a:bodyPr/>
          <a:lstStyle/>
          <a:p>
            <a:pPr marL="457200" indent="-457200" algn="just" fontAlgn="auto">
              <a:lnSpc>
                <a:spcPct val="150000"/>
              </a:lnSpc>
              <a:buFont typeface="Arial" panose="020B0604020202020204" pitchFamily="34" charset="0"/>
              <a:buChar char="•"/>
            </a:pPr>
            <a:r>
              <a:rPr lang="zh-CN" altLang="en-US" sz="2400" b="1" dirty="0">
                <a:solidFill>
                  <a:srgbClr val="FF0000"/>
                </a:solidFill>
                <a:uFillTx/>
                <a:latin typeface="Times New Roman" panose="02020603050405020304" pitchFamily="18" charset="0"/>
                <a:ea typeface="宋体" panose="02010600030101010101" pitchFamily="2" charset="-122"/>
                <a:sym typeface="+mn-ea"/>
              </a:rPr>
              <a:t>什么是数据库管理系统？</a:t>
            </a:r>
            <a:endParaRPr lang="en-US" altLang="zh-CN" sz="2400" b="1" dirty="0">
              <a:solidFill>
                <a:srgbClr val="0070C0"/>
              </a:solidFill>
              <a:uFillTx/>
              <a:latin typeface="Times New Roman" panose="02020603050405020304" pitchFamily="18" charset="0"/>
              <a:ea typeface="宋体" panose="02010600030101010101" pitchFamily="2" charset="-122"/>
            </a:endParaRPr>
          </a:p>
          <a:p>
            <a:pPr marL="800100" lvl="1" indent="-342900" algn="just" fontAlgn="auto">
              <a:lnSpc>
                <a:spcPct val="150000"/>
              </a:lnSpc>
              <a:buFont typeface="Arial" panose="020B0604020202020204" pitchFamily="34" charset="0"/>
              <a:buChar char="•"/>
            </a:pPr>
            <a:r>
              <a:rPr lang="zh-CN" altLang="en-US" sz="2400" b="1" dirty="0">
                <a:uFillTx/>
                <a:latin typeface="Times New Roman" panose="02020603050405020304" pitchFamily="18" charset="0"/>
                <a:ea typeface="宋体" panose="02010600030101010101" pitchFamily="2" charset="-122"/>
                <a:sym typeface="+mn-ea"/>
              </a:rPr>
              <a:t>位于用户与操作系统之间的一层数据管理软件</a:t>
            </a:r>
            <a:endParaRPr lang="zh-CN" altLang="en-US" sz="2400" b="1" dirty="0">
              <a:solidFill>
                <a:schemeClr val="tx1"/>
              </a:solidFill>
              <a:uFillTx/>
              <a:latin typeface="Times New Roman" panose="02020603050405020304" pitchFamily="18" charset="0"/>
              <a:ea typeface="宋体" panose="02010600030101010101" pitchFamily="2" charset="-122"/>
            </a:endParaRPr>
          </a:p>
          <a:p>
            <a:pPr marL="800100" lvl="1" indent="-342900" algn="just" fontAlgn="auto">
              <a:lnSpc>
                <a:spcPct val="150000"/>
              </a:lnSpc>
              <a:buFont typeface="Arial" panose="020B0604020202020204" pitchFamily="34" charset="0"/>
              <a:buChar char="•"/>
            </a:pPr>
            <a:r>
              <a:rPr lang="zh-CN" altLang="en-US" sz="2400" b="1" dirty="0">
                <a:uFillTx/>
                <a:latin typeface="Times New Roman" panose="02020603050405020304" pitchFamily="18" charset="0"/>
                <a:ea typeface="宋体" panose="02010600030101010101" pitchFamily="2" charset="-122"/>
                <a:sym typeface="+mn-ea"/>
              </a:rPr>
              <a:t>基础软件，是一个大型复杂的软件系统 </a:t>
            </a:r>
            <a:endParaRPr lang="zh-CN" altLang="en-US" sz="2400" b="1" dirty="0">
              <a:solidFill>
                <a:schemeClr val="tx1"/>
              </a:solidFill>
              <a:uFillTx/>
              <a:latin typeface="Times New Roman" panose="02020603050405020304" pitchFamily="18" charset="0"/>
              <a:ea typeface="宋体" panose="02010600030101010101" pitchFamily="2" charset="-122"/>
            </a:endParaRPr>
          </a:p>
          <a:p>
            <a:pPr marL="457200" indent="-457200" algn="just" fontAlgn="auto">
              <a:lnSpc>
                <a:spcPct val="150000"/>
              </a:lnSpc>
              <a:buFont typeface="Arial" panose="020B0604020202020204" pitchFamily="34" charset="0"/>
              <a:buChar char="•"/>
            </a:pPr>
            <a:r>
              <a:rPr lang="en-US" altLang="zh-CN" sz="2400" b="1" dirty="0">
                <a:solidFill>
                  <a:srgbClr val="FF0000"/>
                </a:solidFill>
                <a:uFillTx/>
                <a:latin typeface="Times New Roman" panose="02020603050405020304" pitchFamily="18" charset="0"/>
                <a:ea typeface="宋体" panose="02010600030101010101" pitchFamily="2" charset="-122"/>
                <a:sym typeface="+mn-ea"/>
              </a:rPr>
              <a:t> </a:t>
            </a:r>
            <a:r>
              <a:rPr lang="zh-CN" altLang="en-US" sz="2400" b="1" dirty="0">
                <a:solidFill>
                  <a:srgbClr val="FF0000"/>
                </a:solidFill>
                <a:uFillTx/>
                <a:latin typeface="Times New Roman" panose="02020603050405020304" pitchFamily="18" charset="0"/>
                <a:ea typeface="宋体" panose="02010600030101010101" pitchFamily="2" charset="-122"/>
                <a:sym typeface="+mn-ea"/>
              </a:rPr>
              <a:t>数据库管理系统的用途</a:t>
            </a:r>
            <a:endParaRPr lang="zh-CN" altLang="en-US" sz="2400" b="1" u="sng" dirty="0">
              <a:solidFill>
                <a:srgbClr val="FF0000"/>
              </a:solidFill>
              <a:uFillTx/>
              <a:latin typeface="Times New Roman" panose="02020603050405020304" pitchFamily="18" charset="0"/>
              <a:ea typeface="宋体" panose="02010600030101010101" pitchFamily="2" charset="-122"/>
            </a:endParaRPr>
          </a:p>
          <a:p>
            <a:pPr marL="800100" lvl="1" indent="-342900" algn="just" fontAlgn="auto">
              <a:lnSpc>
                <a:spcPct val="150000"/>
              </a:lnSpc>
              <a:buFont typeface="Arial" panose="020B0604020202020204" pitchFamily="34" charset="0"/>
              <a:buChar char="•"/>
            </a:pPr>
            <a:r>
              <a:rPr lang="zh-CN" altLang="en-US" sz="2400" b="1" dirty="0">
                <a:uFillTx/>
                <a:latin typeface="Times New Roman" panose="02020603050405020304" pitchFamily="18" charset="0"/>
                <a:ea typeface="宋体" panose="02010600030101010101" pitchFamily="2" charset="-122"/>
                <a:sym typeface="+mn-ea"/>
              </a:rPr>
              <a:t>科学地</a:t>
            </a:r>
            <a:r>
              <a:rPr lang="zh-CN" altLang="en-US" sz="2400" b="1" dirty="0">
                <a:solidFill>
                  <a:srgbClr val="FF0000"/>
                </a:solidFill>
                <a:uFillTx/>
                <a:latin typeface="Times New Roman" panose="02020603050405020304" pitchFamily="18" charset="0"/>
                <a:ea typeface="宋体" panose="02010600030101010101" pitchFamily="2" charset="-122"/>
                <a:sym typeface="+mn-ea"/>
              </a:rPr>
              <a:t>组织</a:t>
            </a:r>
            <a:r>
              <a:rPr lang="zh-CN" altLang="en-US" sz="2400" b="1" dirty="0">
                <a:uFillTx/>
                <a:latin typeface="Times New Roman" panose="02020603050405020304" pitchFamily="18" charset="0"/>
                <a:ea typeface="宋体" panose="02010600030101010101" pitchFamily="2" charset="-122"/>
                <a:sym typeface="+mn-ea"/>
              </a:rPr>
              <a:t>和</a:t>
            </a:r>
            <a:r>
              <a:rPr lang="zh-CN" altLang="en-US" sz="2400" b="1" dirty="0">
                <a:solidFill>
                  <a:srgbClr val="FF0000"/>
                </a:solidFill>
                <a:uFillTx/>
                <a:latin typeface="Times New Roman" panose="02020603050405020304" pitchFamily="18" charset="0"/>
                <a:ea typeface="宋体" panose="02010600030101010101" pitchFamily="2" charset="-122"/>
                <a:sym typeface="+mn-ea"/>
              </a:rPr>
              <a:t>存储</a:t>
            </a:r>
            <a:r>
              <a:rPr lang="zh-CN" altLang="en-US" sz="2400" b="1" dirty="0">
                <a:uFillTx/>
                <a:latin typeface="Times New Roman" panose="02020603050405020304" pitchFamily="18" charset="0"/>
                <a:ea typeface="宋体" panose="02010600030101010101" pitchFamily="2" charset="-122"/>
                <a:sym typeface="+mn-ea"/>
              </a:rPr>
              <a:t>数据、高效地</a:t>
            </a:r>
            <a:r>
              <a:rPr lang="zh-CN" altLang="en-US" sz="2400" b="1" dirty="0">
                <a:solidFill>
                  <a:srgbClr val="FF0000"/>
                </a:solidFill>
                <a:uFillTx/>
                <a:latin typeface="Times New Roman" panose="02020603050405020304" pitchFamily="18" charset="0"/>
                <a:ea typeface="宋体" panose="02010600030101010101" pitchFamily="2" charset="-122"/>
                <a:sym typeface="+mn-ea"/>
              </a:rPr>
              <a:t>获取</a:t>
            </a:r>
            <a:r>
              <a:rPr lang="zh-CN" altLang="en-US" sz="2400" b="1" dirty="0">
                <a:uFillTx/>
                <a:latin typeface="Times New Roman" panose="02020603050405020304" pitchFamily="18" charset="0"/>
                <a:ea typeface="宋体" panose="02010600030101010101" pitchFamily="2" charset="-122"/>
                <a:sym typeface="+mn-ea"/>
              </a:rPr>
              <a:t>和</a:t>
            </a:r>
            <a:r>
              <a:rPr lang="zh-CN" altLang="en-US" sz="2400" b="1" dirty="0">
                <a:solidFill>
                  <a:srgbClr val="FF0000"/>
                </a:solidFill>
                <a:uFillTx/>
                <a:latin typeface="Times New Roman" panose="02020603050405020304" pitchFamily="18" charset="0"/>
                <a:ea typeface="宋体" panose="02010600030101010101" pitchFamily="2" charset="-122"/>
                <a:sym typeface="+mn-ea"/>
              </a:rPr>
              <a:t>维护</a:t>
            </a:r>
            <a:r>
              <a:rPr lang="zh-CN" altLang="en-US" sz="2400" b="1" dirty="0">
                <a:uFillTx/>
                <a:latin typeface="Times New Roman" panose="02020603050405020304" pitchFamily="18" charset="0"/>
                <a:ea typeface="宋体" panose="02010600030101010101" pitchFamily="2" charset="-122"/>
                <a:sym typeface="+mn-ea"/>
              </a:rPr>
              <a:t>数据</a:t>
            </a:r>
            <a:endParaRPr lang="zh-CN" altLang="en-US" sz="2400" b="1" dirty="0">
              <a:solidFill>
                <a:schemeClr val="tx1"/>
              </a:solidFill>
              <a:uFillTx/>
              <a:latin typeface="Times New Roman" panose="02020603050405020304" pitchFamily="18" charset="0"/>
              <a:ea typeface="宋体" panose="02010600030101010101" pitchFamily="2" charset="-122"/>
              <a:cs typeface="宋体" panose="02010600030101010101" pitchFamily="2" charset="-122"/>
              <a:sym typeface="+mn-ea"/>
            </a:endParaRPr>
          </a:p>
          <a:p>
            <a:pPr algn="just" eaLnBrk="1" hangingPunct="1"/>
            <a:endParaRPr kumimoji="0" lang="zh-CN" altLang="en-US" sz="24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4"/>
          <p:cNvSpPr>
            <a:spLocks noGrp="1"/>
          </p:cNvSpPr>
          <p:nvPr>
            <p:ph type="ftr" sz="quarter" idx="1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har char="•"/>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宋体" panose="02010600030101010101" pitchFamily="2" charset="-122"/>
                <a:ea typeface="宋体" panose="02010600030101010101" pitchFamily="2" charset="-122"/>
              </a:defRPr>
            </a:lvl9pPr>
          </a:lstStyle>
          <a:p>
            <a:pPr>
              <a:spcBef>
                <a:spcPct val="0"/>
              </a:spcBef>
              <a:buFontTx/>
              <a:buNone/>
              <a:defRPr/>
            </a:pPr>
            <a:r>
              <a:rPr lang="en-US" altLang="zh-CN" sz="1400">
                <a:solidFill>
                  <a:schemeClr val="hlink"/>
                </a:solidFill>
                <a:latin typeface="Principals of Database System" charset="0"/>
              </a:rPr>
              <a:t>Database Systenm</a:t>
            </a:r>
            <a:endParaRPr lang="en-US" altLang="zh-CN" sz="1400">
              <a:solidFill>
                <a:schemeClr val="hlink"/>
              </a:solidFill>
              <a:latin typeface="Principals of Database System" charset="0"/>
            </a:endParaRPr>
          </a:p>
        </p:txBody>
      </p:sp>
      <p:sp>
        <p:nvSpPr>
          <p:cNvPr id="49154" name="Rectangle 2"/>
          <p:cNvSpPr>
            <a:spLocks noGrp="1" noChangeArrowheads="1"/>
          </p:cNvSpPr>
          <p:nvPr>
            <p:ph type="title"/>
          </p:nvPr>
        </p:nvSpPr>
        <p:spPr>
          <a:xfrm>
            <a:off x="0" y="0"/>
            <a:ext cx="7772400" cy="819785"/>
          </a:xfrm>
        </p:spPr>
        <p:txBody>
          <a:bodyPr/>
          <a:lstStyle/>
          <a:p>
            <a:pPr algn="l" eaLnBrk="1" hangingPunct="1"/>
            <a:r>
              <a:rPr lang="en-US" altLang="zh-CN" sz="3200" b="1" dirty="0">
                <a:sym typeface="+mn-ea"/>
              </a:rPr>
              <a:t>3</a:t>
            </a:r>
            <a:r>
              <a:rPr lang="en-US" altLang="zh-CN" sz="3200" b="1" dirty="0"/>
              <a:t>.4 </a:t>
            </a:r>
            <a:r>
              <a:rPr lang="zh-CN" altLang="en-US" sz="3200" b="1" dirty="0"/>
              <a:t>数据库系统</a:t>
            </a:r>
            <a:endParaRPr lang="zh-CN" altLang="en-US" sz="3200" b="1" dirty="0">
              <a:solidFill>
                <a:schemeClr val="tx1"/>
              </a:solidFill>
            </a:endParaRPr>
          </a:p>
        </p:txBody>
      </p:sp>
      <p:sp>
        <p:nvSpPr>
          <p:cNvPr id="49155" name="Rectangle 3"/>
          <p:cNvSpPr>
            <a:spLocks noGrp="1" noChangeArrowheads="1"/>
          </p:cNvSpPr>
          <p:nvPr>
            <p:ph type="body" idx="1"/>
          </p:nvPr>
        </p:nvSpPr>
        <p:spPr>
          <a:xfrm>
            <a:off x="0" y="1005205"/>
            <a:ext cx="9144635" cy="5243195"/>
          </a:xfrm>
        </p:spPr>
        <p:txBody>
          <a:bodyPr/>
          <a:lstStyle/>
          <a:p>
            <a:pPr marL="457200" indent="-457200" algn="just" fontAlgn="auto">
              <a:lnSpc>
                <a:spcPct val="150000"/>
              </a:lnSpc>
              <a:buFont typeface="Arial" panose="020B0604020202020204" pitchFamily="34" charset="0"/>
              <a:buChar char="•"/>
            </a:pPr>
            <a:r>
              <a:rPr lang="zh-CN" altLang="en-US" sz="2400" b="1" dirty="0">
                <a:uFillTx/>
                <a:latin typeface="Times New Roman" panose="02020603050405020304" pitchFamily="18" charset="0"/>
                <a:ea typeface="宋体" panose="02010600030101010101" pitchFamily="2" charset="-122"/>
                <a:cs typeface="宋体" panose="02010600030101010101" pitchFamily="2" charset="-122"/>
                <a:sym typeface="+mn-ea"/>
              </a:rPr>
              <a:t>数据库系统是指在</a:t>
            </a:r>
            <a:r>
              <a:rPr lang="zh-CN" altLang="en-US" sz="2400" b="1" dirty="0">
                <a:solidFill>
                  <a:srgbClr val="FF0000"/>
                </a:solidFill>
                <a:uFillTx/>
                <a:latin typeface="Times New Roman" panose="02020603050405020304" pitchFamily="18" charset="0"/>
                <a:ea typeface="宋体" panose="02010600030101010101" pitchFamily="2" charset="-122"/>
                <a:cs typeface="宋体" panose="02010600030101010101" pitchFamily="2" charset="-122"/>
                <a:sym typeface="+mn-ea"/>
              </a:rPr>
              <a:t>计算机系统中引入数据库</a:t>
            </a:r>
            <a:r>
              <a:rPr lang="zh-CN" altLang="en-US" sz="2400" b="1" dirty="0">
                <a:uFillTx/>
                <a:latin typeface="Times New Roman" panose="02020603050405020304" pitchFamily="18" charset="0"/>
                <a:ea typeface="宋体" panose="02010600030101010101" pitchFamily="2" charset="-122"/>
                <a:cs typeface="宋体" panose="02010600030101010101" pitchFamily="2" charset="-122"/>
                <a:sym typeface="+mn-ea"/>
              </a:rPr>
              <a:t>后的系统构成。</a:t>
            </a:r>
            <a:endParaRPr lang="zh-CN" altLang="en-US" sz="2400" b="1" dirty="0">
              <a:solidFill>
                <a:schemeClr val="tx1"/>
              </a:solidFill>
              <a:uFillTx/>
              <a:latin typeface="Times New Roman" panose="02020603050405020304" pitchFamily="18" charset="0"/>
              <a:ea typeface="宋体" panose="02010600030101010101" pitchFamily="2" charset="-122"/>
              <a:cs typeface="宋体" panose="02010600030101010101" pitchFamily="2" charset="-122"/>
              <a:sym typeface="+mn-ea"/>
            </a:endParaRPr>
          </a:p>
          <a:p>
            <a:pPr marL="457200" indent="-457200" algn="just" fontAlgn="auto">
              <a:lnSpc>
                <a:spcPct val="150000"/>
              </a:lnSpc>
              <a:buFont typeface="Arial" panose="020B0604020202020204" pitchFamily="34" charset="0"/>
              <a:buChar char="•"/>
            </a:pPr>
            <a:r>
              <a:rPr lang="zh-CN" altLang="en-US" sz="2400" b="1" dirty="0">
                <a:uFillTx/>
                <a:latin typeface="Times New Roman" panose="02020603050405020304" pitchFamily="18" charset="0"/>
                <a:ea typeface="宋体" panose="02010600030101010101" pitchFamily="2" charset="-122"/>
                <a:cs typeface="宋体" panose="02010600030101010101" pitchFamily="2" charset="-122"/>
                <a:sym typeface="+mn-ea"/>
              </a:rPr>
              <a:t>由四部分组成：</a:t>
            </a:r>
            <a:endParaRPr lang="zh-CN" altLang="en-US" sz="2400" b="1" dirty="0">
              <a:solidFill>
                <a:schemeClr val="tx1"/>
              </a:solidFill>
              <a:uFillTx/>
              <a:latin typeface="Times New Roman" panose="02020603050405020304" pitchFamily="18" charset="0"/>
              <a:ea typeface="宋体" panose="02010600030101010101" pitchFamily="2" charset="-122"/>
              <a:cs typeface="宋体" panose="02010600030101010101" pitchFamily="2" charset="-122"/>
              <a:sym typeface="+mn-ea"/>
            </a:endParaRPr>
          </a:p>
          <a:p>
            <a:pPr marL="800100" lvl="1" indent="-342900" algn="just" fontAlgn="auto">
              <a:lnSpc>
                <a:spcPct val="150000"/>
              </a:lnSpc>
              <a:buFont typeface="Arial" panose="020B0604020202020204" pitchFamily="34" charset="0"/>
              <a:buChar char="•"/>
            </a:pPr>
            <a:r>
              <a:rPr lang="zh-CN" altLang="en-US" sz="2400" b="1" dirty="0">
                <a:solidFill>
                  <a:srgbClr val="FF0000"/>
                </a:solidFill>
                <a:uFillTx/>
                <a:latin typeface="Times New Roman" panose="02020603050405020304" pitchFamily="18" charset="0"/>
                <a:ea typeface="宋体" panose="02010600030101010101" pitchFamily="2" charset="-122"/>
                <a:cs typeface="宋体" panose="02010600030101010101" pitchFamily="2" charset="-122"/>
                <a:sym typeface="+mn-ea"/>
              </a:rPr>
              <a:t>数据库</a:t>
            </a:r>
            <a:endParaRPr lang="zh-CN" altLang="en-US" sz="2400" b="1" dirty="0">
              <a:solidFill>
                <a:srgbClr val="FF0000"/>
              </a:solidFill>
              <a:uFillTx/>
              <a:latin typeface="Times New Roman" panose="02020603050405020304" pitchFamily="18" charset="0"/>
              <a:ea typeface="宋体" panose="02010600030101010101" pitchFamily="2" charset="-122"/>
              <a:cs typeface="宋体" panose="02010600030101010101" pitchFamily="2" charset="-122"/>
              <a:sym typeface="+mn-ea"/>
            </a:endParaRPr>
          </a:p>
          <a:p>
            <a:pPr marL="800100" lvl="1" indent="-342900" algn="just" fontAlgn="auto">
              <a:lnSpc>
                <a:spcPct val="150000"/>
              </a:lnSpc>
              <a:buFont typeface="Arial" panose="020B0604020202020204" pitchFamily="34" charset="0"/>
              <a:buChar char="•"/>
            </a:pPr>
            <a:r>
              <a:rPr lang="zh-CN" altLang="en-US" sz="2400" b="1" dirty="0">
                <a:solidFill>
                  <a:srgbClr val="FF0000"/>
                </a:solidFill>
                <a:uFillTx/>
                <a:latin typeface="Times New Roman" panose="02020603050405020304" pitchFamily="18" charset="0"/>
                <a:ea typeface="宋体" panose="02010600030101010101" pitchFamily="2" charset="-122"/>
                <a:cs typeface="宋体" panose="02010600030101010101" pitchFamily="2" charset="-122"/>
                <a:sym typeface="+mn-ea"/>
              </a:rPr>
              <a:t>数据库管理系统</a:t>
            </a:r>
            <a:r>
              <a:rPr lang="zh-CN" altLang="en-US" sz="2400" b="1" dirty="0">
                <a:uFillTx/>
                <a:latin typeface="Times New Roman" panose="02020603050405020304" pitchFamily="18" charset="0"/>
                <a:ea typeface="宋体" panose="02010600030101010101" pitchFamily="2" charset="-122"/>
                <a:cs typeface="宋体" panose="02010600030101010101" pitchFamily="2" charset="-122"/>
                <a:sym typeface="+mn-ea"/>
              </a:rPr>
              <a:t>（及外围的应用开发工具）</a:t>
            </a:r>
            <a:endParaRPr lang="zh-CN" altLang="en-US" sz="2400" b="1" dirty="0">
              <a:solidFill>
                <a:schemeClr val="tx1"/>
              </a:solidFill>
              <a:uFillTx/>
              <a:latin typeface="Times New Roman" panose="02020603050405020304" pitchFamily="18" charset="0"/>
              <a:ea typeface="宋体" panose="02010600030101010101" pitchFamily="2" charset="-122"/>
              <a:cs typeface="宋体" panose="02010600030101010101" pitchFamily="2" charset="-122"/>
              <a:sym typeface="+mn-ea"/>
            </a:endParaRPr>
          </a:p>
          <a:p>
            <a:pPr marL="800100" lvl="1" indent="-342900" algn="just" fontAlgn="auto">
              <a:lnSpc>
                <a:spcPct val="150000"/>
              </a:lnSpc>
              <a:buFont typeface="Arial" panose="020B0604020202020204" pitchFamily="34" charset="0"/>
              <a:buChar char="•"/>
            </a:pPr>
            <a:r>
              <a:rPr lang="zh-CN" altLang="en-US" sz="2400" b="1" dirty="0">
                <a:solidFill>
                  <a:srgbClr val="FF0000"/>
                </a:solidFill>
                <a:uFillTx/>
                <a:latin typeface="Times New Roman" panose="02020603050405020304" pitchFamily="18" charset="0"/>
                <a:ea typeface="宋体" panose="02010600030101010101" pitchFamily="2" charset="-122"/>
                <a:cs typeface="宋体" panose="02010600030101010101" pitchFamily="2" charset="-122"/>
                <a:sym typeface="+mn-ea"/>
              </a:rPr>
              <a:t>应用系统</a:t>
            </a:r>
            <a:endParaRPr lang="zh-CN" altLang="en-US" sz="2400" b="1" dirty="0">
              <a:solidFill>
                <a:srgbClr val="FF0000"/>
              </a:solidFill>
              <a:uFillTx/>
              <a:latin typeface="Times New Roman" panose="02020603050405020304" pitchFamily="18" charset="0"/>
              <a:ea typeface="宋体" panose="02010600030101010101" pitchFamily="2" charset="-122"/>
              <a:cs typeface="宋体" panose="02010600030101010101" pitchFamily="2" charset="-122"/>
              <a:sym typeface="+mn-ea"/>
            </a:endParaRPr>
          </a:p>
          <a:p>
            <a:pPr marL="800100" lvl="1" indent="-342900" algn="just" fontAlgn="auto">
              <a:lnSpc>
                <a:spcPct val="150000"/>
              </a:lnSpc>
              <a:buFont typeface="Arial" panose="020B0604020202020204" pitchFamily="34" charset="0"/>
              <a:buChar char="•"/>
            </a:pPr>
            <a:r>
              <a:rPr lang="zh-CN" altLang="en-US" sz="2400" b="1" dirty="0">
                <a:solidFill>
                  <a:srgbClr val="FF0000"/>
                </a:solidFill>
                <a:uFillTx/>
                <a:latin typeface="Times New Roman" panose="02020603050405020304" pitchFamily="18" charset="0"/>
                <a:ea typeface="宋体" panose="02010600030101010101" pitchFamily="2" charset="-122"/>
                <a:cs typeface="宋体" panose="02010600030101010101" pitchFamily="2" charset="-122"/>
                <a:sym typeface="+mn-ea"/>
              </a:rPr>
              <a:t>数据库管理员</a:t>
            </a:r>
            <a:r>
              <a:rPr lang="zh-CN" altLang="en-US" sz="2400" b="1" dirty="0">
                <a:uFillTx/>
                <a:latin typeface="Times New Roman" panose="02020603050405020304" pitchFamily="18" charset="0"/>
                <a:ea typeface="宋体" panose="02010600030101010101" pitchFamily="2" charset="-122"/>
                <a:cs typeface="宋体" panose="02010600030101010101" pitchFamily="2" charset="-122"/>
                <a:sym typeface="+mn-ea"/>
              </a:rPr>
              <a:t>（DBA）</a:t>
            </a:r>
            <a:endParaRPr lang="zh-CN" altLang="en-US" sz="2400" b="1" dirty="0">
              <a:solidFill>
                <a:schemeClr val="tx1"/>
              </a:solidFill>
              <a:uFillTx/>
              <a:latin typeface="Times New Roman" panose="02020603050405020304" pitchFamily="18" charset="0"/>
              <a:ea typeface="宋体" panose="02010600030101010101" pitchFamily="2" charset="-122"/>
              <a:cs typeface="宋体" panose="02010600030101010101" pitchFamily="2" charset="-122"/>
              <a:sym typeface="+mn-ea"/>
            </a:endParaRPr>
          </a:p>
          <a:p>
            <a:pPr marL="457200" lvl="0" indent="-457200" algn="just" fontAlgn="auto">
              <a:lnSpc>
                <a:spcPct val="150000"/>
              </a:lnSpc>
              <a:buFont typeface="Arial" panose="020B0604020202020204" pitchFamily="34" charset="0"/>
              <a:buChar char="•"/>
            </a:pPr>
            <a:r>
              <a:rPr lang="zh-CN" altLang="en-US" sz="2300" b="1" dirty="0">
                <a:uFillTx/>
                <a:latin typeface="Times New Roman" panose="02020603050405020304" pitchFamily="18" charset="0"/>
                <a:ea typeface="宋体" panose="02010600030101010101" pitchFamily="2" charset="-122"/>
                <a:cs typeface="宋体" panose="02010600030101010101" pitchFamily="2" charset="-122"/>
                <a:sym typeface="+mn-ea"/>
              </a:rPr>
              <a:t>在不引起混淆的情况下，人们常常把数据库系统简称为数据库</a:t>
            </a:r>
            <a:r>
              <a:rPr lang="zh-CN" altLang="en-US" sz="2400" b="1" dirty="0">
                <a:uFillTx/>
                <a:latin typeface="Times New Roman" panose="02020603050405020304" pitchFamily="18" charset="0"/>
                <a:ea typeface="宋体" panose="02010600030101010101" pitchFamily="2" charset="-122"/>
                <a:cs typeface="宋体" panose="02010600030101010101" pitchFamily="2" charset="-122"/>
                <a:sym typeface="+mn-ea"/>
              </a:rPr>
              <a:t>。</a:t>
            </a:r>
            <a:endParaRPr lang="zh-CN" altLang="en-US" sz="2400" b="1" dirty="0">
              <a:solidFill>
                <a:schemeClr val="tx1"/>
              </a:solidFill>
              <a:uFillTx/>
              <a:latin typeface="Times New Roman" panose="02020603050405020304" pitchFamily="18" charset="0"/>
              <a:ea typeface="宋体" panose="02010600030101010101" pitchFamily="2" charset="-122"/>
              <a:cs typeface="宋体" panose="02010600030101010101" pitchFamily="2" charset="-122"/>
              <a:sym typeface="+mn-ea"/>
            </a:endParaRPr>
          </a:p>
          <a:p>
            <a:pPr algn="just" eaLnBrk="1" hangingPunct="1">
              <a:lnSpc>
                <a:spcPct val="90000"/>
              </a:lnSpc>
            </a:pPr>
            <a:endParaRPr lang="zh-CN" altLang="en-US" sz="24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66445" y="455295"/>
            <a:ext cx="7772400" cy="1172845"/>
          </a:xfrm>
        </p:spPr>
        <p:txBody>
          <a:bodyPr/>
          <a:p>
            <a:r>
              <a:rPr lang="zh-CN" altLang="en-US" b="1" dirty="0">
                <a:solidFill>
                  <a:schemeClr val="tx1"/>
                </a:solidFill>
                <a:latin typeface="宋体" panose="02010600030101010101" pitchFamily="2" charset="-122"/>
                <a:ea typeface="宋体" panose="02010600030101010101" pitchFamily="2" charset="-122"/>
                <a:sym typeface="+mn-ea"/>
              </a:rPr>
              <a:t>为什么要使用数据库系统？</a:t>
            </a:r>
            <a:endParaRPr lang="zh-CN" altLang="en-US" b="1" dirty="0">
              <a:solidFill>
                <a:schemeClr val="tx1"/>
              </a:solidFill>
              <a:latin typeface="宋体" panose="02010600030101010101" pitchFamily="2" charset="-122"/>
              <a:ea typeface="宋体" panose="02010600030101010101" pitchFamily="2" charset="-122"/>
              <a:sym typeface="+mn-ea"/>
            </a:endParaRPr>
          </a:p>
        </p:txBody>
      </p:sp>
      <p:sp>
        <p:nvSpPr>
          <p:cNvPr id="3" name="内容占位符 2"/>
          <p:cNvSpPr>
            <a:spLocks noGrp="1"/>
          </p:cNvSpPr>
          <p:nvPr>
            <p:ph idx="1"/>
          </p:nvPr>
        </p:nvSpPr>
        <p:spPr>
          <a:xfrm>
            <a:off x="281305" y="1410335"/>
            <a:ext cx="8489950" cy="4838065"/>
          </a:xfrm>
        </p:spPr>
        <p:txBody>
          <a:bodyPr/>
          <a:p>
            <a:pPr marL="457200" indent="-457200" fontAlgn="auto">
              <a:lnSpc>
                <a:spcPct val="150000"/>
              </a:lnSpc>
              <a:buFont typeface="Arial" panose="020B0604020202020204" pitchFamily="34" charset="0"/>
              <a:buChar char="•"/>
            </a:pPr>
            <a:r>
              <a:rPr lang="zh-CN" sz="2400" b="1">
                <a:solidFill>
                  <a:srgbClr val="FF0000"/>
                </a:solidFill>
                <a:ea typeface="宋体" panose="02010600030101010101" pitchFamily="2" charset="-122"/>
                <a:sym typeface="+mn-ea"/>
              </a:rPr>
              <a:t>用数据库</a:t>
            </a:r>
            <a:r>
              <a:rPr lang="zh-CN" sz="2400" b="1">
                <a:solidFill>
                  <a:srgbClr val="FF0000"/>
                </a:solidFill>
                <a:latin typeface="Times New Roman" panose="02020603050405020304" pitchFamily="18" charset="0"/>
                <a:ea typeface="宋体" panose="02010600030101010101" pitchFamily="2" charset="-122"/>
                <a:sym typeface="+mn-ea"/>
              </a:rPr>
              <a:t>系统来管理</a:t>
            </a:r>
            <a:r>
              <a:rPr lang="zh-CN" sz="2400" b="1">
                <a:solidFill>
                  <a:srgbClr val="FF0000"/>
                </a:solidFill>
                <a:ea typeface="宋体" panose="02010600030101010101" pitchFamily="2" charset="-122"/>
                <a:sym typeface="+mn-ea"/>
              </a:rPr>
              <a:t>数据具有如下特点：</a:t>
            </a:r>
            <a:endParaRPr lang="zh-CN" sz="2400" b="1">
              <a:solidFill>
                <a:srgbClr val="FF0000"/>
              </a:solidFill>
              <a:ea typeface="宋体" panose="02010600030101010101" pitchFamily="2" charset="-122"/>
              <a:sym typeface="+mn-ea"/>
            </a:endParaRPr>
          </a:p>
          <a:p>
            <a:pPr marL="800100" lvl="1" indent="-342900" fontAlgn="auto">
              <a:lnSpc>
                <a:spcPct val="150000"/>
              </a:lnSpc>
              <a:buFont typeface="Arial" panose="020B0604020202020204" pitchFamily="34" charset="0"/>
              <a:buChar char="•"/>
            </a:pPr>
            <a:r>
              <a:rPr lang="zh-CN" sz="2400" b="1">
                <a:solidFill>
                  <a:srgbClr val="FF0000"/>
                </a:solidFill>
                <a:latin typeface="Times New Roman" panose="02020603050405020304" pitchFamily="18" charset="0"/>
                <a:ea typeface="宋体" panose="02010600030101010101" pitchFamily="2" charset="-122"/>
                <a:cs typeface="宋体" panose="02010600030101010101" pitchFamily="2" charset="-122"/>
                <a:sym typeface="+mn-ea"/>
              </a:rPr>
              <a:t>数据结构化：</a:t>
            </a:r>
            <a:r>
              <a:rPr lang="zh-CN" sz="2400" b="1">
                <a:latin typeface="Times New Roman" panose="02020603050405020304" pitchFamily="18" charset="0"/>
                <a:ea typeface="宋体" panose="02010600030101010101" pitchFamily="2" charset="-122"/>
                <a:cs typeface="宋体" panose="02010600030101010101" pitchFamily="2" charset="-122"/>
                <a:sym typeface="+mn-ea"/>
              </a:rPr>
              <a:t>数据用</a:t>
            </a:r>
            <a:r>
              <a:rPr lang="zh-CN" sz="2400" b="1">
                <a:solidFill>
                  <a:srgbClr val="FF0000"/>
                </a:solidFill>
                <a:latin typeface="Times New Roman" panose="02020603050405020304" pitchFamily="18" charset="0"/>
                <a:ea typeface="宋体" panose="02010600030101010101" pitchFamily="2" charset="-122"/>
                <a:cs typeface="宋体" panose="02010600030101010101" pitchFamily="2" charset="-122"/>
                <a:sym typeface="+mn-ea"/>
              </a:rPr>
              <a:t>统一的模型</a:t>
            </a:r>
            <a:r>
              <a:rPr lang="zh-CN" sz="2400" b="1">
                <a:latin typeface="Times New Roman" panose="02020603050405020304" pitchFamily="18" charset="0"/>
                <a:ea typeface="宋体" panose="02010600030101010101" pitchFamily="2" charset="-122"/>
                <a:cs typeface="宋体" panose="02010600030101010101" pitchFamily="2" charset="-122"/>
                <a:sym typeface="+mn-ea"/>
              </a:rPr>
              <a:t>来描述</a:t>
            </a:r>
            <a:endParaRPr lang="zh-CN" sz="2400" b="1">
              <a:solidFill>
                <a:schemeClr val="tx1"/>
              </a:solidFill>
              <a:latin typeface="Times New Roman" panose="02020603050405020304" pitchFamily="18" charset="0"/>
              <a:ea typeface="宋体" panose="02010600030101010101" pitchFamily="2" charset="-122"/>
              <a:cs typeface="宋体" panose="02010600030101010101" pitchFamily="2" charset="-122"/>
              <a:sym typeface="+mn-ea"/>
            </a:endParaRPr>
          </a:p>
          <a:p>
            <a:pPr marL="800100" lvl="1" indent="-342900" fontAlgn="auto">
              <a:lnSpc>
                <a:spcPct val="150000"/>
              </a:lnSpc>
              <a:buFont typeface="Arial" panose="020B0604020202020204" pitchFamily="34" charset="0"/>
              <a:buChar char="•"/>
            </a:pPr>
            <a:r>
              <a:rPr lang="zh-CN" sz="2400" b="1">
                <a:solidFill>
                  <a:srgbClr val="FF0000"/>
                </a:solidFill>
                <a:latin typeface="Times New Roman" panose="02020603050405020304" pitchFamily="18" charset="0"/>
                <a:ea typeface="宋体" panose="02010600030101010101" pitchFamily="2" charset="-122"/>
                <a:sym typeface="+mn-ea"/>
              </a:rPr>
              <a:t>数据高共享：</a:t>
            </a:r>
            <a:r>
              <a:rPr lang="zh-CN" sz="2400" b="1">
                <a:latin typeface="Times New Roman" panose="02020603050405020304" pitchFamily="18" charset="0"/>
                <a:ea typeface="宋体" panose="02010600030101010101" pitchFamily="2" charset="-122"/>
                <a:sym typeface="+mn-ea"/>
              </a:rPr>
              <a:t>数据被多用户、多应用、不同接口、不同编程语言</a:t>
            </a:r>
            <a:r>
              <a:rPr lang="zh-CN" sz="2400" b="1">
                <a:solidFill>
                  <a:srgbClr val="FF0000"/>
                </a:solidFill>
                <a:latin typeface="Times New Roman" panose="02020603050405020304" pitchFamily="18" charset="0"/>
                <a:ea typeface="宋体" panose="02010600030101010101" pitchFamily="2" charset="-122"/>
                <a:sym typeface="+mn-ea"/>
              </a:rPr>
              <a:t>共享使用</a:t>
            </a:r>
            <a:endParaRPr lang="zh-CN" sz="2400" b="1">
              <a:solidFill>
                <a:schemeClr val="tx1"/>
              </a:solidFill>
              <a:latin typeface="Times New Roman" panose="02020603050405020304" pitchFamily="18" charset="0"/>
              <a:ea typeface="宋体" panose="02010600030101010101" pitchFamily="2" charset="-122"/>
              <a:sym typeface="+mn-ea"/>
            </a:endParaRPr>
          </a:p>
          <a:p>
            <a:pPr marL="800100" lvl="1" indent="-342900" fontAlgn="auto">
              <a:lnSpc>
                <a:spcPct val="150000"/>
              </a:lnSpc>
              <a:buFont typeface="Arial" panose="020B0604020202020204" pitchFamily="34" charset="0"/>
              <a:buChar char="•"/>
            </a:pPr>
            <a:r>
              <a:rPr lang="zh-CN" sz="2400" b="1">
                <a:solidFill>
                  <a:srgbClr val="FF0000"/>
                </a:solidFill>
                <a:latin typeface="Times New Roman" panose="02020603050405020304" pitchFamily="18" charset="0"/>
                <a:ea typeface="宋体" panose="02010600030101010101" pitchFamily="2" charset="-122"/>
                <a:sym typeface="+mn-ea"/>
              </a:rPr>
              <a:t>数据独立性高：</a:t>
            </a:r>
            <a:r>
              <a:rPr lang="zh-CN" sz="2400" b="1">
                <a:latin typeface="Times New Roman" panose="02020603050405020304" pitchFamily="18" charset="0"/>
                <a:ea typeface="宋体" panose="02010600030101010101" pitchFamily="2" charset="-122"/>
                <a:sym typeface="+mn-ea"/>
              </a:rPr>
              <a:t>数据独立性是指应用程序与数据相分离，包括数据的</a:t>
            </a:r>
            <a:r>
              <a:rPr lang="zh-CN" sz="2400" b="1">
                <a:solidFill>
                  <a:srgbClr val="FF0000"/>
                </a:solidFill>
                <a:latin typeface="Times New Roman" panose="02020603050405020304" pitchFamily="18" charset="0"/>
                <a:ea typeface="宋体" panose="02010600030101010101" pitchFamily="2" charset="-122"/>
                <a:sym typeface="+mn-ea"/>
              </a:rPr>
              <a:t>物理独立性</a:t>
            </a:r>
            <a:r>
              <a:rPr lang="zh-CN" sz="2400" b="1">
                <a:latin typeface="Times New Roman" panose="02020603050405020304" pitchFamily="18" charset="0"/>
                <a:ea typeface="宋体" panose="02010600030101010101" pitchFamily="2" charset="-122"/>
                <a:sym typeface="+mn-ea"/>
              </a:rPr>
              <a:t>和数据的</a:t>
            </a:r>
            <a:r>
              <a:rPr lang="zh-CN" sz="2400" b="1">
                <a:solidFill>
                  <a:srgbClr val="FF0000"/>
                </a:solidFill>
                <a:latin typeface="Times New Roman" panose="02020603050405020304" pitchFamily="18" charset="0"/>
                <a:ea typeface="宋体" panose="02010600030101010101" pitchFamily="2" charset="-122"/>
                <a:sym typeface="+mn-ea"/>
              </a:rPr>
              <a:t>逻辑独立性</a:t>
            </a:r>
            <a:endParaRPr lang="zh-CN" sz="2400" b="1">
              <a:solidFill>
                <a:srgbClr val="FF0000"/>
              </a:solidFill>
              <a:latin typeface="Times New Roman" panose="02020603050405020304" pitchFamily="18" charset="0"/>
              <a:ea typeface="宋体" panose="02010600030101010101" pitchFamily="2" charset="-122"/>
              <a:sym typeface="+mn-ea"/>
            </a:endParaRPr>
          </a:p>
          <a:p>
            <a:pPr marL="800100" lvl="1" indent="-342900" fontAlgn="auto">
              <a:lnSpc>
                <a:spcPct val="150000"/>
              </a:lnSpc>
              <a:buFont typeface="Arial" panose="020B0604020202020204" pitchFamily="34" charset="0"/>
              <a:buChar char="•"/>
            </a:pPr>
            <a:r>
              <a:rPr lang="zh-CN" sz="2400" b="1">
                <a:solidFill>
                  <a:srgbClr val="FF0000"/>
                </a:solidFill>
                <a:latin typeface="Times New Roman" panose="02020603050405020304" pitchFamily="18" charset="0"/>
                <a:ea typeface="宋体" panose="02010600030101010101" pitchFamily="2" charset="-122"/>
                <a:sym typeface="+mn-ea"/>
              </a:rPr>
              <a:t>数据由数据库管理系统统一管理和控制：</a:t>
            </a:r>
            <a:r>
              <a:rPr lang="zh-CN" sz="2400" b="1">
                <a:latin typeface="Times New Roman" panose="02020603050405020304" pitchFamily="18" charset="0"/>
                <a:ea typeface="宋体" panose="02010600030101010101" pitchFamily="2" charset="-122"/>
                <a:sym typeface="+mn-ea"/>
              </a:rPr>
              <a:t>数据库管理系统在数据库建立、运维时对数据库进行统一控制</a:t>
            </a:r>
            <a:endParaRPr lang="zh-CN" sz="2400" b="1">
              <a:solidFill>
                <a:schemeClr val="tx1"/>
              </a:solidFill>
              <a:latin typeface="Times New Roman" panose="02020603050405020304" pitchFamily="18" charset="0"/>
              <a:ea typeface="宋体" panose="02010600030101010101" pitchFamily="2" charset="-122"/>
              <a:sym typeface="+mn-ea"/>
            </a:endParaRPr>
          </a:p>
          <a:p>
            <a:endParaRPr lang="zh-CN" altLang="en-US" sz="2400" b="1"/>
          </a:p>
        </p:txBody>
      </p:sp>
      <p:sp>
        <p:nvSpPr>
          <p:cNvPr id="49154" name="Rectangle 2"/>
          <p:cNvSpPr>
            <a:spLocks noGrp="1" noChangeArrowheads="1"/>
          </p:cNvSpPr>
          <p:nvPr/>
        </p:nvSpPr>
        <p:spPr>
          <a:xfrm>
            <a:off x="0" y="0"/>
            <a:ext cx="7772400" cy="81978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2pPr>
            <a:lvl3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3pPr>
            <a:lvl4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4pPr>
            <a:lvl5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9pPr>
          </a:lstStyle>
          <a:p>
            <a:pPr algn="l" eaLnBrk="1" hangingPunct="1"/>
            <a:r>
              <a:rPr lang="en-US" altLang="zh-CN" sz="3200" b="1" dirty="0">
                <a:sym typeface="+mn-ea"/>
              </a:rPr>
              <a:t>3</a:t>
            </a:r>
            <a:r>
              <a:rPr lang="en-US" altLang="zh-CN" sz="3200" b="1" dirty="0"/>
              <a:t>.4 </a:t>
            </a:r>
            <a:r>
              <a:rPr lang="zh-CN" altLang="en-US" sz="3200" b="1" dirty="0"/>
              <a:t>数据库系统</a:t>
            </a:r>
            <a:endParaRPr lang="zh-CN" altLang="en-US" sz="3200" b="1"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nvPr>
        </p:nvPicPr>
        <p:blipFill>
          <a:blip r:embed="rId1"/>
          <a:stretch>
            <a:fillRect/>
          </a:stretch>
        </p:blipFill>
        <p:spPr>
          <a:xfrm>
            <a:off x="1014730" y="840105"/>
            <a:ext cx="7459345" cy="5583555"/>
          </a:xfrm>
          <a:prstGeom prst="rect">
            <a:avLst/>
          </a:prstGeom>
        </p:spPr>
      </p:pic>
      <p:sp>
        <p:nvSpPr>
          <p:cNvPr id="49154" name="Rectangle 2"/>
          <p:cNvSpPr>
            <a:spLocks noGrp="1" noChangeArrowheads="1"/>
          </p:cNvSpPr>
          <p:nvPr>
            <p:ph type="title"/>
          </p:nvPr>
        </p:nvSpPr>
        <p:spPr>
          <a:xfrm>
            <a:off x="0" y="0"/>
            <a:ext cx="7772400" cy="819785"/>
          </a:xfrm>
        </p:spPr>
        <p:txBody>
          <a:bodyPr/>
          <a:p>
            <a:pPr algn="l" eaLnBrk="1" hangingPunct="1"/>
            <a:r>
              <a:rPr lang="en-US" altLang="zh-CN" sz="3200" b="1" dirty="0">
                <a:sym typeface="+mn-ea"/>
              </a:rPr>
              <a:t>3</a:t>
            </a:r>
            <a:r>
              <a:rPr lang="en-US" altLang="zh-CN" sz="3200" b="1" dirty="0"/>
              <a:t>.4 </a:t>
            </a:r>
            <a:r>
              <a:rPr lang="zh-CN" altLang="en-US" sz="3200" b="1" dirty="0"/>
              <a:t>数据库系统</a:t>
            </a:r>
            <a:endParaRPr lang="zh-CN" altLang="en-US" sz="3200" b="1"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503238" y="800100"/>
            <a:ext cx="7772400" cy="935038"/>
          </a:xfrm>
        </p:spPr>
        <p:txBody>
          <a:bodyPr/>
          <a:lstStyle/>
          <a:p>
            <a:r>
              <a:rPr kumimoji="0" lang="en-US" altLang="zh-CN" sz="2800" b="1">
                <a:latin typeface="黑体" panose="02010609060101010101" pitchFamily="49" charset="-122"/>
                <a:ea typeface="黑体" panose="02010609060101010101" pitchFamily="49" charset="-122"/>
              </a:rPr>
              <a:t>4.1 </a:t>
            </a:r>
            <a:r>
              <a:rPr kumimoji="0" lang="zh-CN" altLang="en-US" sz="2800" b="1">
                <a:latin typeface="黑体" panose="02010609060101010101" pitchFamily="49" charset="-122"/>
                <a:ea typeface="黑体" panose="02010609060101010101" pitchFamily="49" charset="-122"/>
              </a:rPr>
              <a:t>什么是数据模型</a:t>
            </a:r>
            <a:endParaRPr kumimoji="0" lang="zh-CN" altLang="en-US" sz="2800" b="1">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685800" y="1665288"/>
            <a:ext cx="7772400" cy="4592637"/>
          </a:xfrm>
        </p:spPr>
        <p:txBody>
          <a:bodyPr/>
          <a:lstStyle/>
          <a:p>
            <a:pPr fontAlgn="auto">
              <a:lnSpc>
                <a:spcPct val="110000"/>
              </a:lnSpc>
            </a:pPr>
            <a:r>
              <a:rPr lang="zh-CN" altLang="en-US" sz="2400" b="1">
                <a:solidFill>
                  <a:srgbClr val="FF0000"/>
                </a:solidFill>
                <a:uFillTx/>
                <a:latin typeface="宋体" panose="02010600030101010101" pitchFamily="2" charset="-122"/>
                <a:ea typeface="宋体" panose="02010600030101010101" pitchFamily="2" charset="-122"/>
                <a:cs typeface="宋体" panose="02010600030101010101" pitchFamily="2" charset="-122"/>
                <a:sym typeface="+mn-ea"/>
              </a:rPr>
              <a:t>数据模型</a:t>
            </a:r>
            <a:r>
              <a:rPr lang="en-US" altLang="zh-CN" sz="2400" b="1">
                <a:solidFill>
                  <a:srgbClr val="FF0000"/>
                </a:solidFill>
                <a:uFillTx/>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b="1">
                <a:solidFill>
                  <a:srgbClr val="FF0000"/>
                </a:solidFill>
                <a:uFillTx/>
                <a:latin typeface="宋体" panose="02010600030101010101" pitchFamily="2" charset="-122"/>
                <a:ea typeface="宋体" panose="02010600030101010101" pitchFamily="2" charset="-122"/>
                <a:cs typeface="宋体" panose="02010600030101010101" pitchFamily="2" charset="-122"/>
                <a:sym typeface="+mn-ea"/>
              </a:rPr>
              <a:t>对现实世界中实体和实体之间的联系等的抽象和表示</a:t>
            </a:r>
            <a:endParaRPr lang="zh-CN" altLang="en-US" sz="2400" b="1">
              <a:solidFill>
                <a:srgbClr val="FF0000"/>
              </a:solidFill>
              <a:uFillTx/>
              <a:latin typeface="宋体" panose="02010600030101010101" pitchFamily="2" charset="-122"/>
              <a:ea typeface="宋体" panose="02010600030101010101" pitchFamily="2" charset="-122"/>
              <a:cs typeface="宋体" panose="02010600030101010101" pitchFamily="2" charset="-122"/>
            </a:endParaRPr>
          </a:p>
          <a:p>
            <a:pPr marL="342900" indent="-342900" fontAlgn="auto">
              <a:lnSpc>
                <a:spcPct val="110000"/>
              </a:lnSpc>
              <a:buFont typeface="Arial" panose="020B0604020202020204" pitchFamily="34" charset="0"/>
              <a:buChar char="•"/>
            </a:pPr>
            <a:r>
              <a:rPr lang="zh-CN" altLang="en-US" sz="2400" b="1">
                <a:uFillTx/>
                <a:latin typeface="Times New Roman" panose="02020603050405020304" pitchFamily="18" charset="0"/>
                <a:ea typeface="宋体" panose="02010600030101010101" pitchFamily="2" charset="-122"/>
                <a:sym typeface="+mn-ea"/>
              </a:rPr>
              <a:t>数据库系统是基于</a:t>
            </a:r>
            <a:r>
              <a:rPr lang="zh-CN" altLang="en-US" sz="2400" b="1">
                <a:solidFill>
                  <a:srgbClr val="FF0000"/>
                </a:solidFill>
                <a:uFillTx/>
                <a:latin typeface="Times New Roman" panose="02020603050405020304" pitchFamily="18" charset="0"/>
                <a:ea typeface="宋体" panose="02010600030101010101" pitchFamily="2" charset="-122"/>
                <a:sym typeface="+mn-ea"/>
              </a:rPr>
              <a:t>某种数据模型</a:t>
            </a:r>
            <a:r>
              <a:rPr lang="zh-CN" altLang="en-US" sz="2400" b="1">
                <a:uFillTx/>
                <a:latin typeface="Times New Roman" panose="02020603050405020304" pitchFamily="18" charset="0"/>
                <a:ea typeface="宋体" panose="02010600030101010101" pitchFamily="2" charset="-122"/>
                <a:sym typeface="+mn-ea"/>
              </a:rPr>
              <a:t>实现的</a:t>
            </a:r>
            <a:endParaRPr lang="zh-CN" altLang="en-US" sz="2400" b="1">
              <a:solidFill>
                <a:schemeClr val="tx1"/>
              </a:solidFill>
              <a:uFillTx/>
              <a:latin typeface="Times New Roman" panose="02020603050405020304" pitchFamily="18" charset="0"/>
              <a:ea typeface="宋体" panose="02010600030101010101" pitchFamily="2" charset="-122"/>
            </a:endParaRPr>
          </a:p>
          <a:p>
            <a:pPr lvl="1" eaLnBrk="1" hangingPunct="1">
              <a:lnSpc>
                <a:spcPts val="3065"/>
              </a:lnSpc>
              <a:buFontTx/>
              <a:buNone/>
            </a:pPr>
            <a:endParaRPr kumimoji="0" lang="zh-CN" altLang="en-US" sz="2400"/>
          </a:p>
          <a:p>
            <a:pPr algn="just" eaLnBrk="1" hangingPunct="1">
              <a:lnSpc>
                <a:spcPts val="3065"/>
              </a:lnSpc>
            </a:pPr>
            <a:r>
              <a:rPr kumimoji="0" lang="zh-CN" altLang="en-US" sz="2400" b="1"/>
              <a:t>数据模型应满足如下要求</a:t>
            </a:r>
            <a:endParaRPr kumimoji="0" lang="zh-CN" altLang="en-US" sz="2400" b="1"/>
          </a:p>
          <a:p>
            <a:pPr lvl="1" algn="just" eaLnBrk="1" hangingPunct="1">
              <a:lnSpc>
                <a:spcPts val="3065"/>
              </a:lnSpc>
            </a:pPr>
            <a:r>
              <a:rPr kumimoji="0" lang="zh-CN" altLang="en-US" sz="2400" b="1">
                <a:solidFill>
                  <a:srgbClr val="0000FF"/>
                </a:solidFill>
              </a:rPr>
              <a:t>形式化</a:t>
            </a:r>
            <a:r>
              <a:rPr kumimoji="0" lang="en-US" altLang="zh-CN" sz="2400" b="1"/>
              <a:t>(</a:t>
            </a:r>
            <a:r>
              <a:rPr kumimoji="0" lang="zh-CN" altLang="en-US" sz="2400" b="1"/>
              <a:t>书面表示</a:t>
            </a:r>
            <a:r>
              <a:rPr kumimoji="0" lang="en-US" altLang="zh-CN" sz="2400" b="1"/>
              <a:t>/</a:t>
            </a:r>
            <a:r>
              <a:rPr kumimoji="0" lang="zh-CN" altLang="en-US" sz="2400" b="1"/>
              <a:t>书面语言</a:t>
            </a:r>
            <a:r>
              <a:rPr kumimoji="0" lang="en-US" altLang="zh-CN" sz="2400" b="1"/>
              <a:t>)</a:t>
            </a:r>
            <a:endParaRPr kumimoji="0" lang="en-US" altLang="zh-CN" sz="2400" b="1"/>
          </a:p>
          <a:p>
            <a:pPr lvl="1" algn="just" eaLnBrk="1" hangingPunct="1">
              <a:lnSpc>
                <a:spcPts val="3065"/>
              </a:lnSpc>
            </a:pPr>
            <a:r>
              <a:rPr kumimoji="0" lang="zh-CN" altLang="en-US" sz="2400" b="1"/>
              <a:t>能够尽可能</a:t>
            </a:r>
            <a:r>
              <a:rPr kumimoji="0" lang="zh-CN" altLang="en-US" sz="2400" b="1">
                <a:solidFill>
                  <a:srgbClr val="0000FF"/>
                </a:solidFill>
              </a:rPr>
              <a:t>真实</a:t>
            </a:r>
            <a:r>
              <a:rPr kumimoji="0" lang="zh-CN" altLang="en-US" sz="2400" b="1"/>
              <a:t>的反映客观世界</a:t>
            </a:r>
            <a:endParaRPr kumimoji="0" lang="zh-CN" altLang="en-US" sz="2400" b="1"/>
          </a:p>
          <a:p>
            <a:pPr lvl="1" algn="just" eaLnBrk="1" hangingPunct="1">
              <a:lnSpc>
                <a:spcPts val="3065"/>
              </a:lnSpc>
            </a:pPr>
            <a:r>
              <a:rPr kumimoji="0" lang="zh-CN" altLang="en-US" sz="2400" b="1">
                <a:solidFill>
                  <a:srgbClr val="0000FF"/>
                </a:solidFill>
              </a:rPr>
              <a:t>容易</a:t>
            </a:r>
            <a:r>
              <a:rPr kumimoji="0" lang="zh-CN" altLang="en-US" sz="2400" b="1"/>
              <a:t>人所理解</a:t>
            </a:r>
            <a:endParaRPr kumimoji="0" lang="en-US" altLang="zh-CN" sz="2400" b="1"/>
          </a:p>
          <a:p>
            <a:pPr lvl="1" algn="just" eaLnBrk="1" hangingPunct="1">
              <a:lnSpc>
                <a:spcPts val="3065"/>
              </a:lnSpc>
            </a:pPr>
            <a:r>
              <a:rPr lang="zh-CN" altLang="en-US" sz="2400" b="1">
                <a:solidFill>
                  <a:srgbClr val="0000FF"/>
                </a:solidFill>
              </a:rPr>
              <a:t>便于</a:t>
            </a:r>
            <a:r>
              <a:rPr lang="zh-CN" altLang="en-US" sz="2400" b="1"/>
              <a:t>在计算机上实现</a:t>
            </a:r>
            <a:r>
              <a:rPr kumimoji="0" lang="zh-CN" altLang="en-US" sz="2400" b="1"/>
              <a:t>＃</a:t>
            </a:r>
            <a:endParaRPr kumimoji="0" lang="zh-CN" altLang="en-US" b="1"/>
          </a:p>
        </p:txBody>
      </p:sp>
      <p:sp>
        <p:nvSpPr>
          <p:cNvPr id="28675"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DFB9ACED-EEE3-4A84-B7CB-2CD80471C587}" type="slidenum">
              <a:rPr kumimoji="0" lang="zh-CN" altLang="en-US" sz="1400"/>
            </a:fld>
            <a:endParaRPr kumimoji="0" lang="en-US" altLang="zh-CN" sz="1400"/>
          </a:p>
        </p:txBody>
      </p:sp>
      <p:sp>
        <p:nvSpPr>
          <p:cNvPr id="28676" name="标题 1"/>
          <p:cNvSpPr txBox="1"/>
          <p:nvPr/>
        </p:nvSpPr>
        <p:spPr bwMode="auto">
          <a:xfrm>
            <a:off x="271780" y="78105"/>
            <a:ext cx="8045450"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93750" indent="-3365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en-US" altLang="zh-CN">
                <a:solidFill>
                  <a:schemeClr val="tx2"/>
                </a:solidFill>
                <a:latin typeface="黑体" panose="02010609060101010101" pitchFamily="49" charset="-122"/>
                <a:ea typeface="黑体" panose="02010609060101010101" pitchFamily="49" charset="-122"/>
              </a:rPr>
              <a:t>4. </a:t>
            </a:r>
            <a:r>
              <a:rPr kumimoji="0" lang="zh-CN" altLang="zh-CN">
                <a:solidFill>
                  <a:schemeClr val="tx2"/>
                </a:solidFill>
                <a:latin typeface="黑体" panose="02010609060101010101" pitchFamily="49" charset="-122"/>
                <a:ea typeface="黑体" panose="02010609060101010101" pitchFamily="49" charset="-122"/>
              </a:rPr>
              <a:t>数据模型</a:t>
            </a:r>
            <a:endParaRPr kumimoji="0" lang="zh-CN" altLang="en-US">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linds(horizontal)">
                                      <p:cBhvr>
                                        <p:cTn id="23" dur="500"/>
                                        <p:tgtEl>
                                          <p:spTgt spid="3">
                                            <p:txEl>
                                              <p:pRg st="5" end="5"/>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1800" y="984250"/>
            <a:ext cx="8460105" cy="5216525"/>
          </a:xfrm>
        </p:spPr>
        <p:txBody>
          <a:bodyPr/>
          <a:lstStyle/>
          <a:p>
            <a:pPr marL="0" indent="0" eaLnBrk="1" hangingPunct="1">
              <a:lnSpc>
                <a:spcPts val="3040"/>
              </a:lnSpc>
              <a:buFontTx/>
              <a:buNone/>
            </a:pPr>
            <a:r>
              <a:rPr kumimoji="0" lang="zh-CN" altLang="en-US" sz="2400" b="1">
                <a:solidFill>
                  <a:srgbClr val="FF0000"/>
                </a:solidFill>
              </a:rPr>
              <a:t>模型</a:t>
            </a:r>
            <a:r>
              <a:rPr kumimoji="0" lang="zh-CN" altLang="en-US" sz="2400" b="1"/>
              <a:t>根据描述用途的不同，可分成两个层次</a:t>
            </a:r>
            <a:endParaRPr kumimoji="0" lang="zh-CN" altLang="en-US" sz="2400" b="1"/>
          </a:p>
          <a:p>
            <a:pPr marL="0" indent="0" eaLnBrk="1" hangingPunct="1">
              <a:lnSpc>
                <a:spcPts val="3040"/>
              </a:lnSpc>
              <a:buFont typeface="Wingdings" panose="05000000000000000000" pitchFamily="2" charset="2"/>
              <a:buNone/>
            </a:pPr>
            <a:r>
              <a:rPr kumimoji="0" lang="en-US" altLang="zh-CN" sz="2400" b="1"/>
              <a:t>(1) </a:t>
            </a:r>
            <a:r>
              <a:rPr kumimoji="0" lang="zh-CN" altLang="en-US" sz="2400" b="1">
                <a:solidFill>
                  <a:srgbClr val="0000FF"/>
                </a:solidFill>
              </a:rPr>
              <a:t>概念模型</a:t>
            </a:r>
            <a:r>
              <a:rPr kumimoji="0" lang="zh-CN" altLang="en-US" sz="2400" b="1">
                <a:solidFill>
                  <a:srgbClr val="2A2A39"/>
                </a:solidFill>
              </a:rPr>
              <a:t>：（</a:t>
            </a:r>
            <a:r>
              <a:rPr kumimoji="0" lang="zh-CN" altLang="en-US" sz="2400" b="1"/>
              <a:t>也称信息模型）</a:t>
            </a:r>
            <a:endParaRPr kumimoji="0" lang="en-US" altLang="zh-CN" sz="2400" b="1"/>
          </a:p>
          <a:p>
            <a:pPr marL="0" indent="0" eaLnBrk="1" hangingPunct="1">
              <a:lnSpc>
                <a:spcPts val="3040"/>
              </a:lnSpc>
              <a:buFont typeface="Wingdings" panose="05000000000000000000" pitchFamily="2" charset="2"/>
              <a:buNone/>
            </a:pPr>
            <a:r>
              <a:rPr kumimoji="0" lang="en-US" altLang="zh-CN" sz="2400" b="1"/>
              <a:t>    </a:t>
            </a:r>
            <a:r>
              <a:rPr kumimoji="0" lang="zh-CN" altLang="en-US" sz="2400" b="1"/>
              <a:t>是按用户的观点来对数据和信息建模；</a:t>
            </a:r>
            <a:endParaRPr kumimoji="0" lang="en-US" altLang="zh-CN" sz="2400" b="1"/>
          </a:p>
          <a:p>
            <a:pPr marL="0" indent="0" eaLnBrk="1" hangingPunct="1">
              <a:lnSpc>
                <a:spcPts val="3040"/>
              </a:lnSpc>
              <a:buFont typeface="Wingdings" panose="05000000000000000000" pitchFamily="2" charset="2"/>
              <a:buNone/>
            </a:pPr>
            <a:r>
              <a:rPr kumimoji="0" lang="en-US" altLang="zh-CN" sz="2400" b="1"/>
              <a:t>    </a:t>
            </a:r>
            <a:r>
              <a:rPr kumimoji="0" lang="zh-CN" altLang="en-US" sz="2400" b="1"/>
              <a:t>几乎不涉及计算机专业技术知识。</a:t>
            </a:r>
            <a:endParaRPr kumimoji="0" lang="en-US" altLang="zh-CN" sz="2400" b="1"/>
          </a:p>
          <a:p>
            <a:pPr marL="0" indent="0" eaLnBrk="1" hangingPunct="1">
              <a:lnSpc>
                <a:spcPts val="3040"/>
              </a:lnSpc>
              <a:buFont typeface="Wingdings" panose="05000000000000000000" pitchFamily="2" charset="2"/>
              <a:buNone/>
            </a:pPr>
            <a:r>
              <a:rPr kumimoji="0" lang="en-US" altLang="zh-CN" sz="2400" b="1"/>
              <a:t>    </a:t>
            </a:r>
            <a:r>
              <a:rPr kumimoji="0" lang="zh-CN" altLang="en-US" sz="2400" b="1"/>
              <a:t>（</a:t>
            </a:r>
            <a:r>
              <a:rPr kumimoji="0" lang="zh-CN" altLang="en-US" sz="2400" b="1">
                <a:solidFill>
                  <a:srgbClr val="FF0000"/>
                </a:solidFill>
              </a:rPr>
              <a:t>面向客观世</a:t>
            </a:r>
            <a:r>
              <a:rPr kumimoji="0" lang="zh-CN" altLang="en-US" sz="2400" b="1"/>
              <a:t>界建模）</a:t>
            </a:r>
            <a:endParaRPr kumimoji="0" lang="en-US" altLang="zh-CN" sz="2400" b="1"/>
          </a:p>
          <a:p>
            <a:pPr marL="0" indent="0" eaLnBrk="1" hangingPunct="1">
              <a:lnSpc>
                <a:spcPts val="3040"/>
              </a:lnSpc>
              <a:buFont typeface="Wingdings" panose="05000000000000000000" pitchFamily="2" charset="2"/>
              <a:buNone/>
            </a:pPr>
            <a:r>
              <a:rPr kumimoji="0" lang="en-US" altLang="zh-CN" sz="2400" b="1"/>
              <a:t>(2)</a:t>
            </a:r>
            <a:r>
              <a:rPr kumimoji="0" lang="en-US" altLang="zh-CN" sz="2400" b="1">
                <a:solidFill>
                  <a:srgbClr val="0000FF"/>
                </a:solidFill>
              </a:rPr>
              <a:t> </a:t>
            </a:r>
            <a:r>
              <a:rPr kumimoji="0" lang="zh-CN" altLang="en-US" sz="2400" b="1">
                <a:solidFill>
                  <a:srgbClr val="0000FF"/>
                </a:solidFill>
              </a:rPr>
              <a:t>数据模型</a:t>
            </a:r>
            <a:r>
              <a:rPr kumimoji="0" lang="zh-CN" altLang="en-US" sz="2400" b="1">
                <a:solidFill>
                  <a:srgbClr val="2A2A39"/>
                </a:solidFill>
              </a:rPr>
              <a:t>：（逻辑）</a:t>
            </a:r>
            <a:endParaRPr kumimoji="0" lang="en-US" altLang="zh-CN" sz="2400" b="1"/>
          </a:p>
          <a:p>
            <a:pPr marL="0" indent="0" eaLnBrk="1" hangingPunct="1">
              <a:lnSpc>
                <a:spcPts val="3040"/>
              </a:lnSpc>
              <a:buFont typeface="Wingdings" panose="05000000000000000000" pitchFamily="2" charset="2"/>
              <a:buNone/>
            </a:pPr>
            <a:r>
              <a:rPr kumimoji="0" lang="en-US" altLang="zh-CN" sz="2400" b="1"/>
              <a:t>    </a:t>
            </a:r>
            <a:r>
              <a:rPr kumimoji="0" lang="zh-CN" altLang="en-US" sz="2400" b="1"/>
              <a:t>是按计算机系统的观点对数据建模</a:t>
            </a:r>
            <a:r>
              <a:rPr kumimoji="0" lang="zh-CN" altLang="en-US" sz="2400"/>
              <a:t>。 </a:t>
            </a:r>
            <a:endParaRPr kumimoji="0" lang="en-US" altLang="zh-CN" sz="2400"/>
          </a:p>
          <a:p>
            <a:pPr marL="0" indent="0" eaLnBrk="1" hangingPunct="1">
              <a:lnSpc>
                <a:spcPts val="3040"/>
              </a:lnSpc>
              <a:buFont typeface="Wingdings" panose="05000000000000000000" pitchFamily="2" charset="2"/>
              <a:buNone/>
            </a:pPr>
            <a:r>
              <a:rPr kumimoji="0" lang="en-US" altLang="zh-CN" sz="2400"/>
              <a:t>    </a:t>
            </a:r>
            <a:r>
              <a:rPr kumimoji="0" lang="zh-CN" altLang="en-US" sz="2400" b="1"/>
              <a:t>（</a:t>
            </a:r>
            <a:r>
              <a:rPr kumimoji="0" lang="zh-CN" altLang="en-US" sz="2400" b="1">
                <a:solidFill>
                  <a:srgbClr val="FF0000"/>
                </a:solidFill>
              </a:rPr>
              <a:t>面向计算机实现</a:t>
            </a:r>
            <a:r>
              <a:rPr kumimoji="0" lang="zh-CN" altLang="en-US" sz="2400" b="1"/>
              <a:t>建模）</a:t>
            </a:r>
            <a:endParaRPr kumimoji="0" lang="zh-CN" altLang="en-US"/>
          </a:p>
          <a:p>
            <a:pPr marL="0" indent="0" eaLnBrk="1" hangingPunct="1">
              <a:lnSpc>
                <a:spcPts val="3040"/>
              </a:lnSpc>
            </a:pPr>
            <a:endParaRPr kumimoji="0" lang="en-US" altLang="zh-CN" sz="2800"/>
          </a:p>
          <a:p>
            <a:pPr marL="0" indent="0">
              <a:lnSpc>
                <a:spcPts val="3040"/>
              </a:lnSpc>
            </a:pPr>
            <a:endParaRPr kumimoji="0" lang="zh-CN" altLang="en-US"/>
          </a:p>
        </p:txBody>
      </p:sp>
      <p:sp>
        <p:nvSpPr>
          <p:cNvPr id="2969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AF037EA6-0B2B-43A9-A31C-0D783B5C8469}" type="slidenum">
              <a:rPr kumimoji="0" lang="zh-CN" altLang="en-US" sz="1400"/>
            </a:fld>
            <a:endParaRPr kumimoji="0" lang="en-US" altLang="zh-CN" sz="1400"/>
          </a:p>
        </p:txBody>
      </p:sp>
      <p:sp>
        <p:nvSpPr>
          <p:cNvPr id="29699" name="矩形 1"/>
          <p:cNvSpPr>
            <a:spLocks noChangeArrowheads="1"/>
          </p:cNvSpPr>
          <p:nvPr/>
        </p:nvSpPr>
        <p:spPr bwMode="auto">
          <a:xfrm>
            <a:off x="2987993" y="106680"/>
            <a:ext cx="3348037"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en-US" altLang="zh-CN" sz="2800">
                <a:solidFill>
                  <a:schemeClr val="tx2"/>
                </a:solidFill>
                <a:latin typeface="黑体" panose="02010609060101010101" pitchFamily="49" charset="-122"/>
                <a:ea typeface="黑体" panose="02010609060101010101" pitchFamily="49" charset="-122"/>
              </a:rPr>
              <a:t>4.2 </a:t>
            </a:r>
            <a:r>
              <a:rPr kumimoji="0" lang="zh-CN" altLang="en-US" sz="2800">
                <a:solidFill>
                  <a:schemeClr val="tx2"/>
                </a:solidFill>
                <a:latin typeface="黑体" panose="02010609060101010101" pitchFamily="49" charset="-122"/>
                <a:ea typeface="黑体" panose="02010609060101010101" pitchFamily="49" charset="-122"/>
              </a:rPr>
              <a:t>两类模型</a:t>
            </a:r>
            <a:endParaRPr kumimoji="0" lang="zh-CN" altLang="en-US" sz="2800">
              <a:solidFill>
                <a:schemeClr val="tx2"/>
              </a:solidFill>
              <a:latin typeface="黑体" panose="02010609060101010101" pitchFamily="49" charset="-122"/>
              <a:ea typeface="黑体" panose="02010609060101010101" pitchFamily="49" charset="-122"/>
            </a:endParaRPr>
          </a:p>
        </p:txBody>
      </p:sp>
      <p:sp>
        <p:nvSpPr>
          <p:cNvPr id="4" name="文本框 3"/>
          <p:cNvSpPr txBox="1"/>
          <p:nvPr/>
        </p:nvSpPr>
        <p:spPr>
          <a:xfrm>
            <a:off x="5898515" y="3894455"/>
            <a:ext cx="2994025" cy="2406015"/>
          </a:xfrm>
          <a:prstGeom prst="rect">
            <a:avLst/>
          </a:prstGeom>
          <a:noFill/>
        </p:spPr>
        <p:txBody>
          <a:bodyPr wrap="square" rtlCol="0">
            <a:noAutofit/>
          </a:bodyPr>
          <a:p>
            <a:pPr marL="0" indent="0" algn="l" eaLnBrk="1" hangingPunct="1">
              <a:lnSpc>
                <a:spcPct val="150000"/>
              </a:lnSpc>
              <a:buClrTx/>
              <a:buSzTx/>
              <a:buNone/>
            </a:pPr>
            <a:r>
              <a:rPr lang="zh-CN" altLang="en-US" sz="1800" dirty="0">
                <a:solidFill>
                  <a:schemeClr val="tx1"/>
                </a:solidFill>
                <a:latin typeface="宋体" panose="02010600030101010101" pitchFamily="2" charset="-122"/>
                <a:ea typeface="宋体" panose="02010600030101010101" pitchFamily="2" charset="-122"/>
                <a:sym typeface="+mn-ea"/>
              </a:rPr>
              <a:t>1. 层次模型和网状模型</a:t>
            </a:r>
            <a:endParaRPr lang="zh-CN" altLang="en-US" sz="1800" b="1" dirty="0">
              <a:solidFill>
                <a:schemeClr val="tx1"/>
              </a:solidFill>
              <a:latin typeface="宋体" panose="02010600030101010101" pitchFamily="2" charset="-122"/>
              <a:ea typeface="宋体" panose="02010600030101010101" pitchFamily="2" charset="-122"/>
            </a:endParaRPr>
          </a:p>
          <a:p>
            <a:pPr marL="0" indent="0" algn="l" eaLnBrk="1" hangingPunct="1">
              <a:lnSpc>
                <a:spcPct val="150000"/>
              </a:lnSpc>
              <a:buClrTx/>
              <a:buSzTx/>
              <a:buNone/>
            </a:pPr>
            <a:r>
              <a:rPr lang="en-US" altLang="zh-CN" sz="1800" dirty="0">
                <a:solidFill>
                  <a:schemeClr val="tx1"/>
                </a:solidFill>
                <a:latin typeface="宋体" panose="02010600030101010101" pitchFamily="2" charset="-122"/>
                <a:ea typeface="宋体" panose="02010600030101010101" pitchFamily="2" charset="-122"/>
                <a:sym typeface="+mn-ea"/>
              </a:rPr>
              <a:t>2. </a:t>
            </a:r>
            <a:r>
              <a:rPr lang="zh-CN" altLang="en-US" sz="1800" dirty="0">
                <a:solidFill>
                  <a:schemeClr val="tx1"/>
                </a:solidFill>
                <a:latin typeface="宋体" panose="02010600030101010101" pitchFamily="2" charset="-122"/>
                <a:ea typeface="宋体" panose="02010600030101010101" pitchFamily="2" charset="-122"/>
                <a:sym typeface="+mn-ea"/>
              </a:rPr>
              <a:t>关系模型</a:t>
            </a:r>
            <a:endParaRPr lang="zh-CN" altLang="en-US" sz="1800" b="1" dirty="0">
              <a:solidFill>
                <a:schemeClr val="tx1"/>
              </a:solidFill>
              <a:latin typeface="宋体" panose="02010600030101010101" pitchFamily="2" charset="-122"/>
              <a:ea typeface="宋体" panose="02010600030101010101" pitchFamily="2" charset="-122"/>
            </a:endParaRPr>
          </a:p>
          <a:p>
            <a:pPr marL="0" indent="0" algn="l" eaLnBrk="1" hangingPunct="1">
              <a:lnSpc>
                <a:spcPct val="150000"/>
              </a:lnSpc>
              <a:buClrTx/>
              <a:buSzTx/>
              <a:buNone/>
            </a:pPr>
            <a:r>
              <a:rPr lang="en-US" altLang="zh-CN" sz="1800" dirty="0">
                <a:solidFill>
                  <a:schemeClr val="tx1"/>
                </a:solidFill>
                <a:latin typeface="宋体" panose="02010600030101010101" pitchFamily="2" charset="-122"/>
                <a:ea typeface="宋体" panose="02010600030101010101" pitchFamily="2" charset="-122"/>
                <a:sym typeface="+mn-ea"/>
              </a:rPr>
              <a:t>3. </a:t>
            </a:r>
            <a:r>
              <a:rPr lang="zh-CN" altLang="en-US" sz="1800" dirty="0">
                <a:solidFill>
                  <a:schemeClr val="tx1"/>
                </a:solidFill>
                <a:latin typeface="宋体" panose="02010600030101010101" pitchFamily="2" charset="-122"/>
                <a:ea typeface="宋体" panose="02010600030101010101" pitchFamily="2" charset="-122"/>
                <a:sym typeface="+mn-ea"/>
              </a:rPr>
              <a:t>星型模型</a:t>
            </a:r>
            <a:endParaRPr lang="zh-CN" altLang="en-US" sz="1800" b="1" dirty="0">
              <a:solidFill>
                <a:schemeClr val="tx1"/>
              </a:solidFill>
              <a:latin typeface="宋体" panose="02010600030101010101" pitchFamily="2" charset="-122"/>
              <a:ea typeface="宋体" panose="02010600030101010101" pitchFamily="2" charset="-122"/>
            </a:endParaRPr>
          </a:p>
          <a:p>
            <a:pPr marL="0" indent="0" algn="l" eaLnBrk="1" hangingPunct="1">
              <a:lnSpc>
                <a:spcPct val="150000"/>
              </a:lnSpc>
              <a:buClrTx/>
              <a:buSzTx/>
              <a:buNone/>
            </a:pPr>
            <a:r>
              <a:rPr lang="en-US" altLang="zh-CN" sz="1800" dirty="0">
                <a:solidFill>
                  <a:schemeClr val="tx1"/>
                </a:solidFill>
                <a:latin typeface="宋体" panose="02010600030101010101" pitchFamily="2" charset="-122"/>
                <a:ea typeface="宋体" panose="02010600030101010101" pitchFamily="2" charset="-122"/>
                <a:sym typeface="+mn-ea"/>
              </a:rPr>
              <a:t>4. </a:t>
            </a:r>
            <a:r>
              <a:rPr lang="zh-CN" altLang="en-US" sz="1800" dirty="0">
                <a:solidFill>
                  <a:schemeClr val="tx1"/>
                </a:solidFill>
                <a:latin typeface="宋体" panose="02010600030101010101" pitchFamily="2" charset="-122"/>
                <a:ea typeface="宋体" panose="02010600030101010101" pitchFamily="2" charset="-122"/>
                <a:sym typeface="+mn-ea"/>
              </a:rPr>
              <a:t>面向对象模型</a:t>
            </a:r>
            <a:endParaRPr lang="zh-CN" altLang="en-US" sz="1800" b="1" dirty="0">
              <a:solidFill>
                <a:schemeClr val="tx1"/>
              </a:solidFill>
              <a:latin typeface="宋体" panose="02010600030101010101" pitchFamily="2" charset="-122"/>
              <a:ea typeface="宋体" panose="02010600030101010101" pitchFamily="2" charset="-122"/>
            </a:endParaRPr>
          </a:p>
          <a:p>
            <a:pPr marL="0" indent="0" algn="l" eaLnBrk="1" hangingPunct="1">
              <a:lnSpc>
                <a:spcPct val="150000"/>
              </a:lnSpc>
              <a:buClrTx/>
              <a:buSzTx/>
              <a:buNone/>
            </a:pPr>
            <a:r>
              <a:rPr lang="en-US" altLang="zh-CN" sz="1800" dirty="0">
                <a:solidFill>
                  <a:schemeClr val="tx1"/>
                </a:solidFill>
                <a:latin typeface="宋体" panose="02010600030101010101" pitchFamily="2" charset="-122"/>
                <a:ea typeface="宋体" panose="02010600030101010101" pitchFamily="2" charset="-122"/>
                <a:sym typeface="+mn-ea"/>
              </a:rPr>
              <a:t>5. NoSQL</a:t>
            </a:r>
            <a:r>
              <a:rPr lang="zh-CN" altLang="en-US" sz="1800" dirty="0">
                <a:solidFill>
                  <a:schemeClr val="tx1"/>
                </a:solidFill>
                <a:latin typeface="宋体" panose="02010600030101010101" pitchFamily="2" charset="-122"/>
                <a:ea typeface="宋体" panose="02010600030101010101" pitchFamily="2" charset="-122"/>
                <a:sym typeface="+mn-ea"/>
              </a:rPr>
              <a:t>数据库</a:t>
            </a:r>
            <a:endParaRPr lang="zh-CN" altLang="en-US" sz="1800" b="1" dirty="0">
              <a:solidFill>
                <a:schemeClr val="tx1"/>
              </a:solidFill>
              <a:latin typeface="宋体" panose="02010600030101010101" pitchFamily="2" charset="-122"/>
              <a:ea typeface="宋体" panose="02010600030101010101" pitchFamily="2" charset="-122"/>
            </a:endParaRPr>
          </a:p>
          <a:p>
            <a:pPr marL="0" indent="0" algn="l" eaLnBrk="1" hangingPunct="1">
              <a:lnSpc>
                <a:spcPct val="150000"/>
              </a:lnSpc>
              <a:buClrTx/>
              <a:buSzTx/>
              <a:buNone/>
            </a:pPr>
            <a:r>
              <a:rPr lang="en-US" altLang="zh-CN" sz="1800" dirty="0">
                <a:solidFill>
                  <a:schemeClr val="tx1"/>
                </a:solidFill>
                <a:latin typeface="宋体" panose="02010600030101010101" pitchFamily="2" charset="-122"/>
                <a:ea typeface="宋体" panose="02010600030101010101" pitchFamily="2" charset="-122"/>
                <a:sym typeface="+mn-ea"/>
              </a:rPr>
              <a:t>6. </a:t>
            </a:r>
            <a:r>
              <a:rPr lang="zh-CN" altLang="en-US" sz="1800" dirty="0">
                <a:solidFill>
                  <a:schemeClr val="tx1"/>
                </a:solidFill>
                <a:latin typeface="宋体" panose="02010600030101010101" pitchFamily="2" charset="-122"/>
                <a:ea typeface="宋体" panose="02010600030101010101" pitchFamily="2" charset="-122"/>
                <a:sym typeface="+mn-ea"/>
              </a:rPr>
              <a:t>多模数据库</a:t>
            </a:r>
            <a:endParaRPr lang="en-US" altLang="zh-CN" sz="1800" b="1" dirty="0">
              <a:solidFill>
                <a:srgbClr val="C00000"/>
              </a:solidFill>
              <a:latin typeface="宋体" panose="02010600030101010101" pitchFamily="2" charset="-122"/>
              <a:ea typeface="宋体" panose="02010600030101010101" pitchFamily="2" charset="-122"/>
            </a:endParaRPr>
          </a:p>
          <a:p>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5900" y="1592263"/>
            <a:ext cx="8242300" cy="4608512"/>
          </a:xfrm>
        </p:spPr>
        <p:txBody>
          <a:bodyPr/>
          <a:lstStyle/>
          <a:p>
            <a:pPr eaLnBrk="1" hangingPunct="1">
              <a:lnSpc>
                <a:spcPts val="3065"/>
              </a:lnSpc>
            </a:pPr>
            <a:r>
              <a:rPr kumimoji="0" lang="zh-CN" altLang="en-US" sz="2400" dirty="0"/>
              <a:t>客观对象的抽象过程</a:t>
            </a:r>
            <a:r>
              <a:rPr kumimoji="0" lang="en-US" altLang="zh-CN" sz="2400" dirty="0"/>
              <a:t>--</a:t>
            </a:r>
            <a:r>
              <a:rPr kumimoji="0" lang="zh-CN" altLang="en-US" sz="2400" dirty="0">
                <a:solidFill>
                  <a:srgbClr val="FF0000"/>
                </a:solidFill>
              </a:rPr>
              <a:t>两步抽象</a:t>
            </a:r>
            <a:r>
              <a:rPr kumimoji="0" lang="zh-CN" altLang="en-US" sz="2400" dirty="0"/>
              <a:t>：</a:t>
            </a:r>
            <a:endParaRPr kumimoji="0" lang="zh-CN" altLang="en-US" sz="2800" dirty="0"/>
          </a:p>
          <a:p>
            <a:pPr marL="457200" lvl="1" indent="0" algn="just" eaLnBrk="1" hangingPunct="1">
              <a:lnSpc>
                <a:spcPts val="3065"/>
              </a:lnSpc>
              <a:buFontTx/>
              <a:buNone/>
            </a:pPr>
            <a:r>
              <a:rPr kumimoji="0" lang="zh-CN" altLang="en-US" sz="2400" dirty="0"/>
              <a:t>现实世界中的客观对象</a:t>
            </a:r>
            <a:r>
              <a:rPr kumimoji="0" lang="zh-CN" altLang="en-US" sz="2400" dirty="0">
                <a:solidFill>
                  <a:srgbClr val="0000FF"/>
                </a:solidFill>
              </a:rPr>
              <a:t>抽象为</a:t>
            </a:r>
            <a:r>
              <a:rPr kumimoji="0" lang="zh-CN" altLang="en-US" sz="2400" dirty="0"/>
              <a:t>概念模型；</a:t>
            </a:r>
            <a:endParaRPr kumimoji="0" lang="zh-CN" altLang="en-US" sz="2400" dirty="0"/>
          </a:p>
          <a:p>
            <a:pPr marL="457200" lvl="1" indent="0" algn="just" eaLnBrk="1" hangingPunct="1">
              <a:lnSpc>
                <a:spcPts val="3065"/>
              </a:lnSpc>
              <a:buFontTx/>
              <a:buNone/>
            </a:pPr>
            <a:r>
              <a:rPr kumimoji="0" lang="zh-CN" altLang="en-US" sz="2400" dirty="0"/>
              <a:t>把概念模型</a:t>
            </a:r>
            <a:r>
              <a:rPr kumimoji="0" lang="zh-CN" altLang="en-US" sz="2400" dirty="0">
                <a:solidFill>
                  <a:srgbClr val="0000FF"/>
                </a:solidFill>
              </a:rPr>
              <a:t>转换为</a:t>
            </a:r>
            <a:r>
              <a:rPr kumimoji="0" lang="zh-CN" altLang="en-US" sz="2400" dirty="0"/>
              <a:t>某一</a:t>
            </a:r>
            <a:r>
              <a:rPr kumimoji="0" lang="en-US" altLang="zh-CN" sz="2400" dirty="0"/>
              <a:t>DBMS</a:t>
            </a:r>
            <a:r>
              <a:rPr kumimoji="0" lang="zh-CN" altLang="en-US" sz="2400" dirty="0"/>
              <a:t>支持的数据模型。</a:t>
            </a:r>
            <a:endParaRPr kumimoji="0" lang="zh-CN" altLang="en-US" sz="2400" dirty="0"/>
          </a:p>
          <a:p>
            <a:pPr algn="just" eaLnBrk="1" hangingPunct="1">
              <a:lnSpc>
                <a:spcPts val="3065"/>
              </a:lnSpc>
            </a:pPr>
            <a:r>
              <a:rPr kumimoji="0" lang="zh-CN" altLang="en-US" sz="2800" dirty="0"/>
              <a:t> </a:t>
            </a:r>
            <a:r>
              <a:rPr kumimoji="0" lang="zh-CN" altLang="en-US" sz="2400" dirty="0"/>
              <a:t>概念模型的重要作用：</a:t>
            </a:r>
            <a:endParaRPr kumimoji="0" lang="en-US" altLang="zh-CN" sz="2400" dirty="0"/>
          </a:p>
          <a:p>
            <a:pPr marL="457200" lvl="1" indent="0" algn="just" eaLnBrk="1" hangingPunct="1">
              <a:lnSpc>
                <a:spcPts val="3065"/>
              </a:lnSpc>
              <a:buFontTx/>
              <a:buNone/>
            </a:pPr>
            <a:r>
              <a:rPr kumimoji="0" lang="zh-CN" altLang="en-US" sz="2400" dirty="0"/>
              <a:t>是现实世界到机器世界的一个中间层次;</a:t>
            </a:r>
            <a:endParaRPr kumimoji="0" lang="en-US" altLang="zh-CN" sz="2400" dirty="0"/>
          </a:p>
          <a:p>
            <a:pPr marL="457200" lvl="1" indent="0" algn="just" eaLnBrk="1" hangingPunct="1">
              <a:lnSpc>
                <a:spcPts val="3065"/>
              </a:lnSpc>
              <a:buFontTx/>
              <a:buNone/>
            </a:pPr>
            <a:r>
              <a:rPr kumimoji="0" lang="zh-CN" altLang="en-US" sz="2400" dirty="0"/>
              <a:t>可将业务模型与计算机实现工作隔离开；</a:t>
            </a:r>
            <a:endParaRPr kumimoji="0" lang="en-US" altLang="zh-CN" sz="2400" dirty="0"/>
          </a:p>
          <a:p>
            <a:pPr marL="457200" lvl="1" indent="0" algn="just" eaLnBrk="1" hangingPunct="1">
              <a:lnSpc>
                <a:spcPts val="3065"/>
              </a:lnSpc>
              <a:buFontTx/>
              <a:buNone/>
            </a:pPr>
            <a:r>
              <a:rPr kumimoji="0" lang="zh-CN" altLang="en-US" sz="2400" dirty="0"/>
              <a:t>复杂性减少，便于分工，成功性增大。</a:t>
            </a:r>
            <a:endParaRPr kumimoji="0" lang="zh-CN" altLang="en-US" sz="2400" dirty="0"/>
          </a:p>
        </p:txBody>
      </p:sp>
      <p:sp>
        <p:nvSpPr>
          <p:cNvPr id="3072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0C2DFB56-C4D9-4B2E-AF6B-9D80E4B7056D}" type="slidenum">
              <a:rPr kumimoji="0" lang="zh-CN" altLang="en-US" sz="1400"/>
            </a:fld>
            <a:endParaRPr kumimoji="0" lang="en-US" altLang="zh-CN" sz="1400"/>
          </a:p>
        </p:txBody>
      </p:sp>
      <p:sp>
        <p:nvSpPr>
          <p:cNvPr id="30723" name="矩形 1"/>
          <p:cNvSpPr>
            <a:spLocks noChangeArrowheads="1"/>
          </p:cNvSpPr>
          <p:nvPr/>
        </p:nvSpPr>
        <p:spPr bwMode="auto">
          <a:xfrm>
            <a:off x="1619250" y="908050"/>
            <a:ext cx="522128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en-US" altLang="zh-CN" sz="2800">
                <a:solidFill>
                  <a:srgbClr val="800000"/>
                </a:solidFill>
                <a:latin typeface="黑体" panose="02010609060101010101" pitchFamily="49" charset="-122"/>
                <a:ea typeface="黑体" panose="02010609060101010101" pitchFamily="49" charset="-122"/>
              </a:rPr>
              <a:t>4.3 </a:t>
            </a:r>
            <a:r>
              <a:rPr kumimoji="0" lang="zh-CN" altLang="en-US" sz="2800">
                <a:solidFill>
                  <a:srgbClr val="800000"/>
                </a:solidFill>
                <a:latin typeface="黑体" panose="02010609060101010101" pitchFamily="49" charset="-122"/>
                <a:ea typeface="黑体" panose="02010609060101010101" pitchFamily="49" charset="-122"/>
              </a:rPr>
              <a:t>数据库建模的两大阶段</a:t>
            </a:r>
            <a:endParaRPr kumimoji="0" lang="zh-CN" altLang="en-US" sz="2800">
              <a:solidFill>
                <a:srgbClr val="800000"/>
              </a:solidFill>
              <a:latin typeface="黑体" panose="02010609060101010101" pitchFamily="49" charset="-122"/>
              <a:ea typeface="黑体" panose="02010609060101010101" pitchFamily="49" charset="-122"/>
            </a:endParaRPr>
          </a:p>
        </p:txBody>
      </p:sp>
      <p:grpSp>
        <p:nvGrpSpPr>
          <p:cNvPr id="9" name="组 8"/>
          <p:cNvGrpSpPr/>
          <p:nvPr/>
        </p:nvGrpSpPr>
        <p:grpSpPr bwMode="auto">
          <a:xfrm>
            <a:off x="395288" y="5049838"/>
            <a:ext cx="3987800" cy="1320800"/>
            <a:chOff x="395288" y="5049838"/>
            <a:chExt cx="3987800" cy="1321037"/>
          </a:xfrm>
        </p:grpSpPr>
        <p:sp>
          <p:nvSpPr>
            <p:cNvPr id="30734" name="云形标注 1"/>
            <p:cNvSpPr>
              <a:spLocks noChangeArrowheads="1"/>
            </p:cNvSpPr>
            <p:nvPr/>
          </p:nvSpPr>
          <p:spPr bwMode="auto">
            <a:xfrm>
              <a:off x="395288" y="5049838"/>
              <a:ext cx="2232025" cy="719266"/>
            </a:xfrm>
            <a:prstGeom prst="cloudCallout">
              <a:avLst>
                <a:gd name="adj1" fmla="val -12079"/>
                <a:gd name="adj2" fmla="val 37597"/>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zh-CN" altLang="en-US" sz="2000">
                  <a:latin typeface="Tahoma" panose="020B0604030504040204" pitchFamily="2" charset="0"/>
                </a:rPr>
                <a:t>客观世界</a:t>
              </a:r>
              <a:endParaRPr kumimoji="0" lang="zh-CN" altLang="en-US" sz="2000">
                <a:latin typeface="Tahoma" panose="020B0604030504040204" pitchFamily="2" charset="0"/>
              </a:endParaRPr>
            </a:p>
          </p:txBody>
        </p:sp>
        <p:sp>
          <p:nvSpPr>
            <p:cNvPr id="30735" name="流程图: 过程 5"/>
            <p:cNvSpPr>
              <a:spLocks noChangeArrowheads="1"/>
            </p:cNvSpPr>
            <p:nvPr/>
          </p:nvSpPr>
          <p:spPr bwMode="auto">
            <a:xfrm>
              <a:off x="2943225" y="5102234"/>
              <a:ext cx="1439863" cy="612885"/>
            </a:xfrm>
            <a:prstGeom prst="flowChartProcess">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zh-CN" altLang="en-US" sz="2000">
                  <a:latin typeface="Tahoma" panose="020B0604030504040204" pitchFamily="2" charset="0"/>
                </a:rPr>
                <a:t>  概念模型</a:t>
              </a:r>
              <a:endParaRPr kumimoji="0" lang="zh-CN" altLang="en-US" sz="2000">
                <a:latin typeface="Tahoma" panose="020B0604030504040204" pitchFamily="2" charset="0"/>
              </a:endParaRPr>
            </a:p>
          </p:txBody>
        </p:sp>
        <p:cxnSp>
          <p:nvCxnSpPr>
            <p:cNvPr id="30736" name="直接箭头连接符 7"/>
            <p:cNvCxnSpPr>
              <a:cxnSpLocks noChangeShapeType="1"/>
              <a:stCxn id="30734" idx="2"/>
              <a:endCxn id="30735" idx="1"/>
            </p:cNvCxnSpPr>
            <p:nvPr/>
          </p:nvCxnSpPr>
          <p:spPr bwMode="auto">
            <a:xfrm flipV="1">
              <a:off x="2625725" y="5408677"/>
              <a:ext cx="317500"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30737" name="矩形 6"/>
            <p:cNvSpPr>
              <a:spLocks noChangeArrowheads="1"/>
            </p:cNvSpPr>
            <p:nvPr/>
          </p:nvSpPr>
          <p:spPr bwMode="auto">
            <a:xfrm>
              <a:off x="1655763" y="5724646"/>
              <a:ext cx="2146300" cy="646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zh-CN" altLang="en-US" sz="1800">
                  <a:solidFill>
                    <a:srgbClr val="0000FF"/>
                  </a:solidFill>
                </a:rPr>
                <a:t>抽象为</a:t>
              </a:r>
              <a:r>
                <a:rPr kumimoji="0" lang="en-US" altLang="zh-CN" sz="1800">
                  <a:solidFill>
                    <a:srgbClr val="3F3F56"/>
                  </a:solidFill>
                  <a:latin typeface="Tahoma" panose="020B0604030504040204" pitchFamily="2" charset="0"/>
                </a:rPr>
                <a:t>(</a:t>
              </a:r>
              <a:r>
                <a:rPr kumimoji="0" lang="zh-CN" altLang="en-US" sz="1800">
                  <a:solidFill>
                    <a:srgbClr val="3F3F56"/>
                  </a:solidFill>
                  <a:latin typeface="Tahoma" panose="020B0604030504040204" pitchFamily="2" charset="0"/>
                </a:rPr>
                <a:t>擅长客户沟</a:t>
              </a:r>
              <a:endParaRPr kumimoji="0" lang="en-US" altLang="zh-CN" sz="1800">
                <a:solidFill>
                  <a:srgbClr val="3F3F56"/>
                </a:solidFill>
                <a:latin typeface="Tahoma" panose="020B0604030504040204" pitchFamily="2" charset="0"/>
              </a:endParaRPr>
            </a:p>
            <a:p>
              <a:pPr>
                <a:spcBef>
                  <a:spcPct val="0"/>
                </a:spcBef>
                <a:buFontTx/>
                <a:buNone/>
              </a:pPr>
              <a:r>
                <a:rPr kumimoji="0" lang="zh-CN" altLang="en-US" sz="1800">
                  <a:solidFill>
                    <a:srgbClr val="3F3F56"/>
                  </a:solidFill>
                  <a:latin typeface="Tahoma" panose="020B0604030504040204" pitchFamily="2" charset="0"/>
                </a:rPr>
                <a:t>通的系统分析人员</a:t>
              </a:r>
              <a:r>
                <a:rPr kumimoji="0" lang="zh-CN" altLang="zh-CN" sz="1800">
                  <a:solidFill>
                    <a:srgbClr val="3F3F56"/>
                  </a:solidFill>
                  <a:latin typeface="Tahoma" panose="020B0604030504040204" pitchFamily="2" charset="0"/>
                </a:rPr>
                <a:t>)</a:t>
              </a:r>
              <a:endParaRPr kumimoji="0" lang="zh-CN" altLang="en-US" sz="1800">
                <a:solidFill>
                  <a:srgbClr val="3F3F56"/>
                </a:solidFill>
                <a:latin typeface="Tahoma" panose="020B0604030504040204" pitchFamily="2" charset="0"/>
              </a:endParaRPr>
            </a:p>
          </p:txBody>
        </p:sp>
      </p:grpSp>
      <p:grpSp>
        <p:nvGrpSpPr>
          <p:cNvPr id="10" name="组 9"/>
          <p:cNvGrpSpPr/>
          <p:nvPr/>
        </p:nvGrpSpPr>
        <p:grpSpPr bwMode="auto">
          <a:xfrm>
            <a:off x="4233863" y="5049838"/>
            <a:ext cx="4514850" cy="1330325"/>
            <a:chOff x="4233830" y="5049838"/>
            <a:chExt cx="4514634" cy="1329749"/>
          </a:xfrm>
        </p:grpSpPr>
        <p:sp>
          <p:nvSpPr>
            <p:cNvPr id="30729" name="流程图: 过程 3"/>
            <p:cNvSpPr>
              <a:spLocks noChangeArrowheads="1"/>
            </p:cNvSpPr>
            <p:nvPr/>
          </p:nvSpPr>
          <p:spPr bwMode="auto">
            <a:xfrm>
              <a:off x="4716407" y="5084748"/>
              <a:ext cx="1439793" cy="612510"/>
            </a:xfrm>
            <a:prstGeom prst="flowChartProcess">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zh-CN" altLang="en-US" sz="2000">
                  <a:latin typeface="Tahoma" panose="020B0604030504040204" pitchFamily="2" charset="0"/>
                </a:rPr>
                <a:t>数据模型</a:t>
              </a:r>
              <a:endParaRPr kumimoji="0" lang="zh-CN" altLang="en-US" sz="2000">
                <a:latin typeface="Tahoma" panose="020B0604030504040204" pitchFamily="2" charset="0"/>
              </a:endParaRPr>
            </a:p>
          </p:txBody>
        </p:sp>
        <p:sp>
          <p:nvSpPr>
            <p:cNvPr id="30730" name="云形标注 6"/>
            <p:cNvSpPr>
              <a:spLocks noChangeArrowheads="1"/>
            </p:cNvSpPr>
            <p:nvPr/>
          </p:nvSpPr>
          <p:spPr bwMode="auto">
            <a:xfrm>
              <a:off x="6516546" y="5049838"/>
              <a:ext cx="2231918" cy="718826"/>
            </a:xfrm>
            <a:prstGeom prst="cloudCallout">
              <a:avLst>
                <a:gd name="adj1" fmla="val -14269"/>
                <a:gd name="adj2" fmla="val 35333"/>
              </a:avLst>
            </a:pr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zh-CN" altLang="en-US" sz="2000">
                  <a:latin typeface="Tahoma" panose="020B0604030504040204" pitchFamily="2" charset="0"/>
                </a:rPr>
                <a:t>机器世界</a:t>
              </a:r>
              <a:endParaRPr kumimoji="0" lang="zh-CN" altLang="en-US" sz="2000">
                <a:latin typeface="Tahoma" panose="020B0604030504040204" pitchFamily="2" charset="0"/>
              </a:endParaRPr>
            </a:p>
          </p:txBody>
        </p:sp>
        <p:cxnSp>
          <p:nvCxnSpPr>
            <p:cNvPr id="30731" name="直接箭头连接符 10"/>
            <p:cNvCxnSpPr>
              <a:cxnSpLocks noChangeShapeType="1"/>
              <a:stCxn id="30735" idx="3"/>
            </p:cNvCxnSpPr>
            <p:nvPr/>
          </p:nvCxnSpPr>
          <p:spPr bwMode="auto">
            <a:xfrm>
              <a:off x="4383048" y="5408458"/>
              <a:ext cx="333359"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cxnSp>
          <p:nvCxnSpPr>
            <p:cNvPr id="30732" name="直接箭头连接符 12"/>
            <p:cNvCxnSpPr>
              <a:cxnSpLocks noChangeShapeType="1"/>
            </p:cNvCxnSpPr>
            <p:nvPr/>
          </p:nvCxnSpPr>
          <p:spPr bwMode="auto">
            <a:xfrm>
              <a:off x="6156200" y="5391002"/>
              <a:ext cx="358758" cy="0"/>
            </a:xfrm>
            <a:prstGeom prst="straightConnector1">
              <a:avLst/>
            </a:prstGeom>
            <a:noFill/>
            <a:ln w="9525">
              <a:solidFill>
                <a:schemeClr val="tx1"/>
              </a:solidFill>
              <a:round/>
              <a:tailEnd type="triangle" w="med" len="med"/>
            </a:ln>
            <a:extLst>
              <a:ext uri="{909E8E84-426E-40DD-AFC4-6F175D3DCCD1}">
                <a14:hiddenFill xmlns:a14="http://schemas.microsoft.com/office/drawing/2010/main">
                  <a:noFill/>
                </a14:hiddenFill>
              </a:ext>
            </a:extLst>
          </p:spPr>
        </p:cxnSp>
        <p:sp>
          <p:nvSpPr>
            <p:cNvPr id="30733" name="矩形 7"/>
            <p:cNvSpPr>
              <a:spLocks noChangeArrowheads="1"/>
            </p:cNvSpPr>
            <p:nvPr/>
          </p:nvSpPr>
          <p:spPr bwMode="auto">
            <a:xfrm>
              <a:off x="4233830" y="5733754"/>
              <a:ext cx="2390661" cy="645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zh-CN" altLang="en-US" sz="1800">
                  <a:solidFill>
                    <a:srgbClr val="0000FF"/>
                  </a:solidFill>
                </a:rPr>
                <a:t>转换为</a:t>
              </a:r>
              <a:r>
                <a:rPr kumimoji="0" lang="en-US" altLang="zh-CN" sz="1800">
                  <a:solidFill>
                    <a:srgbClr val="3F3F56"/>
                  </a:solidFill>
                </a:rPr>
                <a:t>(</a:t>
              </a:r>
              <a:r>
                <a:rPr kumimoji="0" lang="zh-CN" altLang="en-US" sz="1800">
                  <a:solidFill>
                    <a:srgbClr val="3F3F56"/>
                  </a:solidFill>
                </a:rPr>
                <a:t>擅长数据库技</a:t>
              </a:r>
              <a:endParaRPr kumimoji="0" lang="en-US" altLang="zh-CN" sz="1800">
                <a:solidFill>
                  <a:srgbClr val="3F3F56"/>
                </a:solidFill>
              </a:endParaRPr>
            </a:p>
            <a:p>
              <a:pPr>
                <a:spcBef>
                  <a:spcPct val="0"/>
                </a:spcBef>
                <a:buFontTx/>
                <a:buNone/>
              </a:pPr>
              <a:r>
                <a:rPr kumimoji="0" lang="zh-CN" altLang="en-US" sz="1800">
                  <a:solidFill>
                    <a:srgbClr val="3F3F56"/>
                  </a:solidFill>
                </a:rPr>
                <a:t>术开发的计算机人员</a:t>
              </a:r>
              <a:r>
                <a:rPr kumimoji="0" lang="en-US" altLang="zh-CN" sz="1800">
                  <a:solidFill>
                    <a:srgbClr val="3F3F56"/>
                  </a:solidFill>
                </a:rPr>
                <a:t>)</a:t>
              </a:r>
              <a:endParaRPr kumimoji="0" lang="zh-CN" altLang="en-US" sz="1800">
                <a:solidFill>
                  <a:srgbClr val="3F3F56"/>
                </a:solidFill>
                <a:latin typeface="Tahoma" panose="020B0604030504040204" pitchFamily="2" charset="0"/>
              </a:endParaRPr>
            </a:p>
          </p:txBody>
        </p:sp>
      </p:grpSp>
      <p:sp>
        <p:nvSpPr>
          <p:cNvPr id="28676" name="标题 1"/>
          <p:cNvSpPr txBox="1"/>
          <p:nvPr/>
        </p:nvSpPr>
        <p:spPr bwMode="auto">
          <a:xfrm>
            <a:off x="271780" y="78105"/>
            <a:ext cx="8045450"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93750" indent="-3365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en-US" altLang="zh-CN">
                <a:solidFill>
                  <a:schemeClr val="tx2"/>
                </a:solidFill>
                <a:latin typeface="黑体" panose="02010609060101010101" pitchFamily="49" charset="-122"/>
                <a:ea typeface="黑体" panose="02010609060101010101" pitchFamily="49" charset="-122"/>
              </a:rPr>
              <a:t>4. </a:t>
            </a:r>
            <a:r>
              <a:rPr kumimoji="0" lang="zh-CN" altLang="zh-CN">
                <a:solidFill>
                  <a:schemeClr val="tx2"/>
                </a:solidFill>
                <a:latin typeface="黑体" panose="02010609060101010101" pitchFamily="49" charset="-122"/>
                <a:ea typeface="黑体" panose="02010609060101010101" pitchFamily="49" charset="-122"/>
              </a:rPr>
              <a:t>数据模型</a:t>
            </a:r>
            <a:endParaRPr kumimoji="0" lang="zh-CN" altLang="en-US">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linds(horizontal)">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文本框 5"/>
          <p:cNvSpPr txBox="1">
            <a:spLocks noChangeArrowheads="1"/>
          </p:cNvSpPr>
          <p:nvPr/>
        </p:nvSpPr>
        <p:spPr bwMode="auto">
          <a:xfrm>
            <a:off x="61913" y="241300"/>
            <a:ext cx="45037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defRPr sz="1400" b="1">
                <a:solidFill>
                  <a:schemeClr val="tx2"/>
                </a:solidFill>
                <a:latin typeface="黑体" panose="02010609060101010101" pitchFamily="49" charset="-122"/>
                <a:ea typeface="黑体" panose="02010609060101010101" pitchFamily="49" charset="-122"/>
              </a:defRPr>
            </a:lvl1pPr>
            <a:lvl2pPr>
              <a:defRPr sz="1400" b="1">
                <a:solidFill>
                  <a:schemeClr val="tx2"/>
                </a:solidFill>
                <a:latin typeface="黑体" panose="02010609060101010101" pitchFamily="49" charset="-122"/>
                <a:ea typeface="黑体" panose="02010609060101010101" pitchFamily="49" charset="-122"/>
              </a:defRPr>
            </a:lvl2pPr>
            <a:lvl3pPr>
              <a:defRPr sz="1400" b="1">
                <a:solidFill>
                  <a:schemeClr val="tx2"/>
                </a:solidFill>
                <a:latin typeface="黑体" panose="02010609060101010101" pitchFamily="49" charset="-122"/>
                <a:ea typeface="黑体" panose="02010609060101010101" pitchFamily="49" charset="-122"/>
              </a:defRPr>
            </a:lvl3pPr>
            <a:lvl4pPr>
              <a:defRPr sz="1400" b="1">
                <a:solidFill>
                  <a:schemeClr val="tx2"/>
                </a:solidFill>
                <a:latin typeface="黑体" panose="02010609060101010101" pitchFamily="49" charset="-122"/>
                <a:ea typeface="黑体" panose="02010609060101010101" pitchFamily="49" charset="-122"/>
              </a:defRPr>
            </a:lvl4pPr>
            <a:lvl5pPr>
              <a:defRPr sz="1400" b="1">
                <a:solidFill>
                  <a:schemeClr val="tx2"/>
                </a:solidFill>
                <a:latin typeface="黑体" panose="02010609060101010101" pitchFamily="49" charset="-122"/>
                <a:ea typeface="黑体" panose="02010609060101010101" pitchFamily="49" charset="-122"/>
              </a:defRPr>
            </a:lvl5pPr>
            <a:lvl6pPr fontAlgn="base">
              <a:spcBef>
                <a:spcPct val="0"/>
              </a:spcBef>
              <a:spcAft>
                <a:spcPct val="0"/>
              </a:spcAft>
              <a:defRPr sz="1400" b="1">
                <a:solidFill>
                  <a:schemeClr val="tx2"/>
                </a:solidFill>
                <a:latin typeface="黑体" panose="02010609060101010101" pitchFamily="49" charset="-122"/>
                <a:ea typeface="黑体" panose="02010609060101010101" pitchFamily="49" charset="-122"/>
              </a:defRPr>
            </a:lvl6pPr>
            <a:lvl7pPr fontAlgn="base">
              <a:spcBef>
                <a:spcPct val="0"/>
              </a:spcBef>
              <a:spcAft>
                <a:spcPct val="0"/>
              </a:spcAft>
              <a:defRPr sz="1400" b="1">
                <a:solidFill>
                  <a:schemeClr val="tx2"/>
                </a:solidFill>
                <a:latin typeface="黑体" panose="02010609060101010101" pitchFamily="49" charset="-122"/>
                <a:ea typeface="黑体" panose="02010609060101010101" pitchFamily="49" charset="-122"/>
              </a:defRPr>
            </a:lvl7pPr>
            <a:lvl8pPr fontAlgn="base">
              <a:spcBef>
                <a:spcPct val="0"/>
              </a:spcBef>
              <a:spcAft>
                <a:spcPct val="0"/>
              </a:spcAft>
              <a:defRPr sz="1400" b="1">
                <a:solidFill>
                  <a:schemeClr val="tx2"/>
                </a:solidFill>
                <a:latin typeface="黑体" panose="02010609060101010101" pitchFamily="49" charset="-122"/>
                <a:ea typeface="黑体" panose="02010609060101010101" pitchFamily="49" charset="-122"/>
              </a:defRPr>
            </a:lvl8pPr>
            <a:lvl9pPr fontAlgn="base">
              <a:spcBef>
                <a:spcPct val="0"/>
              </a:spcBef>
              <a:spcAft>
                <a:spcPct val="0"/>
              </a:spcAft>
              <a:defRPr sz="1400" b="1">
                <a:solidFill>
                  <a:schemeClr val="tx2"/>
                </a:solidFill>
                <a:latin typeface="黑体" panose="02010609060101010101" pitchFamily="49" charset="-122"/>
                <a:ea typeface="黑体" panose="02010609060101010101" pitchFamily="49" charset="-122"/>
              </a:defRPr>
            </a:lvl9pPr>
          </a:lstStyle>
          <a:p>
            <a:pPr>
              <a:buFont typeface="Arial" panose="020B0604020202020204" pitchFamily="34" charset="0"/>
              <a:buChar char="•"/>
            </a:pPr>
            <a:r>
              <a:rPr lang="zh-CN" altLang="en-US" sz="2400"/>
              <a:t>数据库设计主要有哪些环节？</a:t>
            </a:r>
            <a:endParaRPr lang="zh-CN" altLang="en-US" sz="2400"/>
          </a:p>
        </p:txBody>
      </p:sp>
      <p:pic>
        <p:nvPicPr>
          <p:cNvPr id="3" name="内容占位符 2"/>
          <p:cNvPicPr>
            <a:picLocks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5900" y="1024890"/>
            <a:ext cx="3709035" cy="3122930"/>
          </a:xfrm>
          <a:prstGeom prst="rect">
            <a:avLst/>
          </a:prstGeom>
        </p:spPr>
      </p:pic>
      <p:graphicFrame>
        <p:nvGraphicFramePr>
          <p:cNvPr id="8" name="表格 7"/>
          <p:cNvGraphicFramePr>
            <a:graphicFrameLocks noGrp="1"/>
          </p:cNvGraphicFramePr>
          <p:nvPr>
            <p:custDataLst>
              <p:tags r:id="rId2"/>
            </p:custDataLst>
          </p:nvPr>
        </p:nvGraphicFramePr>
        <p:xfrm>
          <a:off x="3957320" y="3213100"/>
          <a:ext cx="5186680" cy="2986405"/>
        </p:xfrm>
        <a:graphic>
          <a:graphicData uri="http://schemas.openxmlformats.org/drawingml/2006/table">
            <a:tbl>
              <a:tblPr firstRow="1" bandRow="1">
                <a:tableStyleId>{5C22544A-7EE6-4342-B048-85BDC9FD1C3A}</a:tableStyleId>
              </a:tblPr>
              <a:tblGrid>
                <a:gridCol w="899795"/>
                <a:gridCol w="835025"/>
                <a:gridCol w="656590"/>
                <a:gridCol w="1009015"/>
                <a:gridCol w="1786255"/>
              </a:tblGrid>
              <a:tr h="663575">
                <a:tc>
                  <a:txBody>
                    <a:bodyPr/>
                    <a:p>
                      <a:pPr marL="0" indent="269875" algn="l" defTabSz="914400" rtl="0" eaLnBrk="1" latinLnBrk="0" hangingPunct="1"/>
                      <a:r>
                        <a:rPr lang="zh-CN" altLang="en-US" sz="1000" b="1" kern="1200" baseline="0" dirty="0">
                          <a:solidFill>
                            <a:schemeClr val="dk1"/>
                          </a:solidFill>
                          <a:latin typeface="Arial" panose="020B0604020202020204" pitchFamily="34" charset="0"/>
                          <a:ea typeface="宋体" panose="02010600030101010101" pitchFamily="2" charset="-122"/>
                          <a:cs typeface="+mn-cs"/>
                        </a:rPr>
                        <a:t>学号</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p>
                      <a:pPr marL="0" indent="269875" algn="l" defTabSz="914400" rtl="0" eaLnBrk="1" latinLnBrk="0" hangingPunct="1"/>
                      <a:r>
                        <a:rPr lang="en-US" sz="1000" b="1" kern="1200" baseline="0" dirty="0" err="1">
                          <a:solidFill>
                            <a:schemeClr val="dk1"/>
                          </a:solidFill>
                          <a:latin typeface="Arial" panose="020B0604020202020204" pitchFamily="34" charset="0"/>
                          <a:ea typeface="宋体" panose="02010600030101010101" pitchFamily="2" charset="-122"/>
                          <a:cs typeface="+mn-cs"/>
                        </a:rPr>
                        <a:t>Sno</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zh-CN" altLang="en-US" sz="1000" b="1" kern="1200" baseline="0" dirty="0">
                          <a:solidFill>
                            <a:schemeClr val="dk1"/>
                          </a:solidFill>
                          <a:latin typeface="Arial" panose="020B0604020202020204" pitchFamily="34" charset="0"/>
                          <a:ea typeface="宋体" panose="02010600030101010101" pitchFamily="2" charset="-122"/>
                          <a:cs typeface="+mn-cs"/>
                        </a:rPr>
                        <a:t>姓名</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p>
                      <a:pPr marL="0" indent="269875" algn="l" defTabSz="914400" rtl="0" eaLnBrk="1" latinLnBrk="0" hangingPunct="1"/>
                      <a:r>
                        <a:rPr lang="en-US" sz="1000" b="1" kern="1200" baseline="0" dirty="0" err="1">
                          <a:solidFill>
                            <a:schemeClr val="dk1"/>
                          </a:solidFill>
                          <a:latin typeface="Arial" panose="020B0604020202020204" pitchFamily="34" charset="0"/>
                          <a:ea typeface="宋体" panose="02010600030101010101" pitchFamily="2" charset="-122"/>
                          <a:cs typeface="+mn-cs"/>
                        </a:rPr>
                        <a:t>Sname</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zh-CN" altLang="en-US" sz="1000" b="1" kern="1200" baseline="0" dirty="0">
                          <a:solidFill>
                            <a:schemeClr val="dk1"/>
                          </a:solidFill>
                          <a:latin typeface="Arial" panose="020B0604020202020204" pitchFamily="34" charset="0"/>
                          <a:ea typeface="宋体" panose="02010600030101010101" pitchFamily="2" charset="-122"/>
                          <a:cs typeface="+mn-cs"/>
                        </a:rPr>
                        <a:t>性别</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p>
                      <a:pPr marL="0" indent="269875" algn="l" defTabSz="914400" rtl="0" eaLnBrk="1" latinLnBrk="0" hangingPunct="1"/>
                      <a:r>
                        <a:rPr lang="en-US" sz="1000" b="1" kern="1200" baseline="0" dirty="0" err="1">
                          <a:solidFill>
                            <a:schemeClr val="dk1"/>
                          </a:solidFill>
                          <a:latin typeface="Arial" panose="020B0604020202020204" pitchFamily="34" charset="0"/>
                          <a:ea typeface="宋体" panose="02010600030101010101" pitchFamily="2" charset="-122"/>
                          <a:cs typeface="+mn-cs"/>
                        </a:rPr>
                        <a:t>Ssex</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zh-CN" altLang="en-US" sz="1000" b="1" kern="1200" baseline="0" dirty="0">
                          <a:solidFill>
                            <a:schemeClr val="dk1"/>
                          </a:solidFill>
                          <a:latin typeface="Arial" panose="020B0604020202020204" pitchFamily="34" charset="0"/>
                          <a:ea typeface="宋体" panose="02010600030101010101" pitchFamily="2" charset="-122"/>
                          <a:cs typeface="+mn-cs"/>
                        </a:rPr>
                        <a:t>出生日期</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p>
                      <a:pPr marL="0" indent="269875" algn="l" defTabSz="914400" rtl="0" eaLnBrk="1" latinLnBrk="0" hangingPunct="1"/>
                      <a:r>
                        <a:rPr lang="en-US" sz="1000" b="1" kern="1200" baseline="0" dirty="0" err="1">
                          <a:solidFill>
                            <a:schemeClr val="dk1"/>
                          </a:solidFill>
                          <a:latin typeface="Arial" panose="020B0604020202020204" pitchFamily="34" charset="0"/>
                          <a:ea typeface="宋体" panose="02010600030101010101" pitchFamily="2" charset="-122"/>
                          <a:cs typeface="+mn-cs"/>
                        </a:rPr>
                        <a:t>Sbirthdate</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zh-CN" altLang="en-US" sz="1000" b="1" kern="1200" baseline="0" dirty="0">
                          <a:solidFill>
                            <a:schemeClr val="dk1"/>
                          </a:solidFill>
                          <a:latin typeface="Arial" panose="020B0604020202020204" pitchFamily="34" charset="0"/>
                          <a:ea typeface="宋体" panose="02010600030101010101" pitchFamily="2" charset="-122"/>
                          <a:cs typeface="+mn-cs"/>
                        </a:rPr>
                        <a:t>主修专业</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p>
                      <a:pPr marL="0" indent="269875" algn="l" defTabSz="914400" rtl="0" eaLnBrk="1" latinLnBrk="0" hangingPunct="1"/>
                      <a:r>
                        <a:rPr lang="en-US" sz="1000" b="1" kern="1200" baseline="0" dirty="0" err="1">
                          <a:solidFill>
                            <a:schemeClr val="dk1"/>
                          </a:solidFill>
                          <a:latin typeface="Arial" panose="020B0604020202020204" pitchFamily="34" charset="0"/>
                          <a:ea typeface="宋体" panose="02010600030101010101" pitchFamily="2" charset="-122"/>
                          <a:cs typeface="+mn-cs"/>
                        </a:rPr>
                        <a:t>Smajor</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r>
              <a:tr h="332105">
                <a:tc>
                  <a:txBody>
                    <a:bodyPr/>
                    <a:p>
                      <a:pPr marL="0" indent="269875" algn="l" defTabSz="914400" rtl="0" eaLnBrk="1" latinLnBrk="0" hangingPunct="1"/>
                      <a:r>
                        <a:rPr lang="en-US" sz="1000" b="1" kern="1200" baseline="0" dirty="0">
                          <a:solidFill>
                            <a:schemeClr val="dk1"/>
                          </a:solidFill>
                          <a:latin typeface="Arial" panose="020B0604020202020204" pitchFamily="34" charset="0"/>
                          <a:ea typeface="宋体" panose="02010600030101010101" pitchFamily="2" charset="-122"/>
                          <a:cs typeface="+mn-cs"/>
                        </a:rPr>
                        <a:t>20180001</a:t>
                      </a:r>
                      <a:endParaRPr lang="en-US"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zh-CN" altLang="en-US" sz="1000" b="1" kern="1200" baseline="0" dirty="0">
                          <a:solidFill>
                            <a:schemeClr val="dk1"/>
                          </a:solidFill>
                          <a:latin typeface="Arial" panose="020B0604020202020204" pitchFamily="34" charset="0"/>
                          <a:ea typeface="宋体" panose="02010600030101010101" pitchFamily="2" charset="-122"/>
                          <a:cs typeface="+mn-cs"/>
                        </a:rPr>
                        <a:t>李勇</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zh-CN" altLang="en-US" sz="1000" b="1" kern="1200" baseline="0" dirty="0">
                          <a:solidFill>
                            <a:schemeClr val="dk1"/>
                          </a:solidFill>
                          <a:latin typeface="Arial" panose="020B0604020202020204" pitchFamily="34" charset="0"/>
                          <a:ea typeface="宋体" panose="02010600030101010101" pitchFamily="2" charset="-122"/>
                          <a:cs typeface="+mn-cs"/>
                        </a:rPr>
                        <a:t>男</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en-US" sz="1000" b="1" kern="1200" baseline="0" dirty="0">
                          <a:solidFill>
                            <a:schemeClr val="dk1"/>
                          </a:solidFill>
                          <a:latin typeface="Arial" panose="020B0604020202020204" pitchFamily="34" charset="0"/>
                          <a:ea typeface="宋体" panose="02010600030101010101" pitchFamily="2" charset="-122"/>
                          <a:cs typeface="+mn-cs"/>
                        </a:rPr>
                        <a:t>2000-3-8</a:t>
                      </a:r>
                      <a:endParaRPr lang="en-US"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tabLst>
                          <a:tab pos="3769360" algn="l"/>
                        </a:tabLst>
                      </a:pPr>
                      <a:r>
                        <a:rPr lang="zh-CN" altLang="en-US" sz="1000" b="1" kern="1200" baseline="0" dirty="0">
                          <a:solidFill>
                            <a:schemeClr val="dk1"/>
                          </a:solidFill>
                          <a:latin typeface="Arial" panose="020B0604020202020204" pitchFamily="34" charset="0"/>
                          <a:ea typeface="宋体" panose="02010600030101010101" pitchFamily="2" charset="-122"/>
                          <a:cs typeface="+mn-cs"/>
                        </a:rPr>
                        <a:t>信息安全</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r>
              <a:tr h="331470">
                <a:tc>
                  <a:txBody>
                    <a:bodyPr/>
                    <a:p>
                      <a:pPr marL="0" indent="269875" algn="l" defTabSz="914400" rtl="0" eaLnBrk="1" latinLnBrk="0" hangingPunct="1"/>
                      <a:r>
                        <a:rPr lang="en-US" sz="1000" b="1" kern="1200" baseline="0" dirty="0">
                          <a:solidFill>
                            <a:schemeClr val="dk1"/>
                          </a:solidFill>
                          <a:latin typeface="Arial" panose="020B0604020202020204" pitchFamily="34" charset="0"/>
                          <a:ea typeface="宋体" panose="02010600030101010101" pitchFamily="2" charset="-122"/>
                          <a:cs typeface="+mn-cs"/>
                        </a:rPr>
                        <a:t>20180002</a:t>
                      </a:r>
                      <a:endParaRPr lang="en-US"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zh-CN" altLang="en-US" sz="1000" b="1" kern="1200" baseline="0" dirty="0">
                          <a:solidFill>
                            <a:schemeClr val="dk1"/>
                          </a:solidFill>
                          <a:latin typeface="Arial" panose="020B0604020202020204" pitchFamily="34" charset="0"/>
                          <a:ea typeface="宋体" panose="02010600030101010101" pitchFamily="2" charset="-122"/>
                          <a:cs typeface="+mn-cs"/>
                        </a:rPr>
                        <a:t>刘晨</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zh-CN" altLang="en-US" sz="1000" b="1" kern="1200" baseline="0">
                          <a:solidFill>
                            <a:schemeClr val="dk1"/>
                          </a:solidFill>
                          <a:latin typeface="Arial" panose="020B0604020202020204" pitchFamily="34" charset="0"/>
                          <a:ea typeface="宋体" panose="02010600030101010101" pitchFamily="2" charset="-122"/>
                          <a:cs typeface="+mn-cs"/>
                        </a:rPr>
                        <a:t>女</a:t>
                      </a:r>
                      <a:endParaRPr lang="zh-CN" altLang="en-US" sz="1000" b="1" kern="1200" baseline="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en-US" sz="1000" b="1" kern="1200" baseline="0" dirty="0">
                          <a:solidFill>
                            <a:schemeClr val="dk1"/>
                          </a:solidFill>
                          <a:latin typeface="Arial" panose="020B0604020202020204" pitchFamily="34" charset="0"/>
                          <a:ea typeface="宋体" panose="02010600030101010101" pitchFamily="2" charset="-122"/>
                          <a:cs typeface="+mn-cs"/>
                        </a:rPr>
                        <a:t>1999-9-1</a:t>
                      </a:r>
                      <a:endParaRPr lang="en-US"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tabLst>
                          <a:tab pos="3769360" algn="l"/>
                        </a:tabLst>
                      </a:pPr>
                      <a:r>
                        <a:rPr lang="zh-CN" altLang="en-US" sz="1000" b="1" kern="1200" baseline="0" dirty="0">
                          <a:solidFill>
                            <a:schemeClr val="dk1"/>
                          </a:solidFill>
                          <a:latin typeface="Arial" panose="020B0604020202020204" pitchFamily="34" charset="0"/>
                          <a:ea typeface="宋体" panose="02010600030101010101" pitchFamily="2" charset="-122"/>
                          <a:cs typeface="+mn-cs"/>
                        </a:rPr>
                        <a:t>计算机科学与技术</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r>
              <a:tr h="332105">
                <a:tc>
                  <a:txBody>
                    <a:bodyPr/>
                    <a:p>
                      <a:pPr marL="0" indent="269875" algn="l" defTabSz="914400" rtl="0" eaLnBrk="1" latinLnBrk="0" hangingPunct="1"/>
                      <a:r>
                        <a:rPr lang="en-US" sz="1000" b="1" kern="1200" baseline="0">
                          <a:solidFill>
                            <a:schemeClr val="dk1"/>
                          </a:solidFill>
                          <a:latin typeface="Arial" panose="020B0604020202020204" pitchFamily="34" charset="0"/>
                          <a:ea typeface="宋体" panose="02010600030101010101" pitchFamily="2" charset="-122"/>
                          <a:cs typeface="+mn-cs"/>
                        </a:rPr>
                        <a:t>20180003</a:t>
                      </a:r>
                      <a:endParaRPr lang="en-US" altLang="en-US" sz="1000" b="1" kern="1200" baseline="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zh-CN" altLang="en-US" sz="1000" b="1" kern="1200" baseline="0" dirty="0">
                          <a:solidFill>
                            <a:schemeClr val="dk1"/>
                          </a:solidFill>
                          <a:latin typeface="Arial" panose="020B0604020202020204" pitchFamily="34" charset="0"/>
                          <a:ea typeface="宋体" panose="02010600030101010101" pitchFamily="2" charset="-122"/>
                          <a:cs typeface="+mn-cs"/>
                        </a:rPr>
                        <a:t>王敏</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zh-CN" altLang="en-US" sz="1000" b="1" kern="1200" baseline="0">
                          <a:solidFill>
                            <a:schemeClr val="dk1"/>
                          </a:solidFill>
                          <a:latin typeface="Arial" panose="020B0604020202020204" pitchFamily="34" charset="0"/>
                          <a:ea typeface="宋体" panose="02010600030101010101" pitchFamily="2" charset="-122"/>
                          <a:cs typeface="+mn-cs"/>
                        </a:rPr>
                        <a:t>女</a:t>
                      </a:r>
                      <a:endParaRPr lang="zh-CN" altLang="en-US" sz="1000" b="1" kern="1200" baseline="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en-US" sz="1000" b="1" kern="1200" baseline="0">
                          <a:solidFill>
                            <a:schemeClr val="dk1"/>
                          </a:solidFill>
                          <a:latin typeface="Arial" panose="020B0604020202020204" pitchFamily="34" charset="0"/>
                          <a:ea typeface="宋体" panose="02010600030101010101" pitchFamily="2" charset="-122"/>
                          <a:cs typeface="+mn-cs"/>
                        </a:rPr>
                        <a:t>2001-8-1</a:t>
                      </a:r>
                      <a:endParaRPr lang="en-US" altLang="en-US" sz="1000" b="1" kern="1200" baseline="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tabLst>
                          <a:tab pos="3769360" algn="l"/>
                        </a:tabLst>
                      </a:pPr>
                      <a:r>
                        <a:rPr lang="zh-CN" altLang="en-US" sz="1000" b="1" kern="1200" baseline="0" dirty="0">
                          <a:solidFill>
                            <a:schemeClr val="dk1"/>
                          </a:solidFill>
                          <a:latin typeface="Arial" panose="020B0604020202020204" pitchFamily="34" charset="0"/>
                          <a:ea typeface="宋体" panose="02010600030101010101" pitchFamily="2" charset="-122"/>
                          <a:cs typeface="+mn-cs"/>
                        </a:rPr>
                        <a:t>计算机科学与技术</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r>
              <a:tr h="331470">
                <a:tc>
                  <a:txBody>
                    <a:bodyPr/>
                    <a:p>
                      <a:pPr marL="0" indent="269875" algn="l" defTabSz="914400" rtl="0" eaLnBrk="1" latinLnBrk="0" hangingPunct="1"/>
                      <a:r>
                        <a:rPr lang="en-US" sz="1000" b="1" kern="1200" baseline="0">
                          <a:solidFill>
                            <a:schemeClr val="dk1"/>
                          </a:solidFill>
                          <a:latin typeface="Arial" panose="020B0604020202020204" pitchFamily="34" charset="0"/>
                          <a:ea typeface="宋体" panose="02010600030101010101" pitchFamily="2" charset="-122"/>
                          <a:cs typeface="+mn-cs"/>
                        </a:rPr>
                        <a:t>20180004</a:t>
                      </a:r>
                      <a:endParaRPr lang="en-US" altLang="en-US" sz="1000" b="1" kern="1200" baseline="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zh-CN" altLang="en-US" sz="1000" b="1" kern="1200" baseline="0" dirty="0">
                          <a:solidFill>
                            <a:schemeClr val="dk1"/>
                          </a:solidFill>
                          <a:latin typeface="Arial" panose="020B0604020202020204" pitchFamily="34" charset="0"/>
                          <a:ea typeface="宋体" panose="02010600030101010101" pitchFamily="2" charset="-122"/>
                          <a:cs typeface="+mn-cs"/>
                        </a:rPr>
                        <a:t>张立</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zh-CN" altLang="en-US" sz="1000" b="1" kern="1200" baseline="0" dirty="0">
                          <a:solidFill>
                            <a:schemeClr val="dk1"/>
                          </a:solidFill>
                          <a:latin typeface="Arial" panose="020B0604020202020204" pitchFamily="34" charset="0"/>
                          <a:ea typeface="宋体" panose="02010600030101010101" pitchFamily="2" charset="-122"/>
                          <a:cs typeface="+mn-cs"/>
                        </a:rPr>
                        <a:t>男</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en-US" sz="1000" b="1" kern="1200" baseline="0" dirty="0">
                          <a:solidFill>
                            <a:schemeClr val="dk1"/>
                          </a:solidFill>
                          <a:latin typeface="Arial" panose="020B0604020202020204" pitchFamily="34" charset="0"/>
                          <a:ea typeface="宋体" panose="02010600030101010101" pitchFamily="2" charset="-122"/>
                          <a:cs typeface="+mn-cs"/>
                        </a:rPr>
                        <a:t>2000-1-8</a:t>
                      </a:r>
                      <a:endParaRPr lang="en-US"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tabLst>
                          <a:tab pos="3769360" algn="l"/>
                        </a:tabLst>
                      </a:pPr>
                      <a:r>
                        <a:rPr lang="zh-CN" altLang="en-US" sz="1000" b="1" kern="1200" baseline="0" dirty="0">
                          <a:solidFill>
                            <a:schemeClr val="dk1"/>
                          </a:solidFill>
                          <a:latin typeface="Arial" panose="020B0604020202020204" pitchFamily="34" charset="0"/>
                          <a:ea typeface="宋体" panose="02010600030101010101" pitchFamily="2" charset="-122"/>
                          <a:cs typeface="+mn-cs"/>
                        </a:rPr>
                        <a:t>计算机科学与技术</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r>
              <a:tr h="332105">
                <a:tc>
                  <a:txBody>
                    <a:bodyPr/>
                    <a:p>
                      <a:pPr marL="0" indent="269875" algn="l" defTabSz="914400" rtl="0" eaLnBrk="1" latinLnBrk="0" hangingPunct="1"/>
                      <a:r>
                        <a:rPr lang="en-US" sz="1000" b="1" kern="1200" baseline="0" dirty="0">
                          <a:solidFill>
                            <a:schemeClr val="dk1"/>
                          </a:solidFill>
                          <a:latin typeface="Arial" panose="020B0604020202020204" pitchFamily="34" charset="0"/>
                          <a:ea typeface="宋体" panose="02010600030101010101" pitchFamily="2" charset="-122"/>
                          <a:cs typeface="+mn-cs"/>
                        </a:rPr>
                        <a:t>20180005</a:t>
                      </a:r>
                      <a:endParaRPr lang="en-US"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zh-CN" altLang="en-US" sz="1000" b="1" kern="1200" baseline="0" dirty="0">
                          <a:solidFill>
                            <a:schemeClr val="dk1"/>
                          </a:solidFill>
                          <a:latin typeface="Arial" panose="020B0604020202020204" pitchFamily="34" charset="0"/>
                          <a:ea typeface="宋体" panose="02010600030101010101" pitchFamily="2" charset="-122"/>
                          <a:cs typeface="+mn-cs"/>
                        </a:rPr>
                        <a:t>陈新奇</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zh-CN" altLang="en-US" sz="1000" b="1" kern="1200" baseline="0">
                          <a:solidFill>
                            <a:schemeClr val="dk1"/>
                          </a:solidFill>
                          <a:latin typeface="Arial" panose="020B0604020202020204" pitchFamily="34" charset="0"/>
                          <a:ea typeface="宋体" panose="02010600030101010101" pitchFamily="2" charset="-122"/>
                          <a:cs typeface="+mn-cs"/>
                        </a:rPr>
                        <a:t>男</a:t>
                      </a:r>
                      <a:endParaRPr lang="zh-CN" altLang="en-US" sz="1000" b="1" kern="1200" baseline="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en-US" sz="1000" b="1" kern="1200" baseline="0">
                          <a:solidFill>
                            <a:schemeClr val="dk1"/>
                          </a:solidFill>
                          <a:latin typeface="Arial" panose="020B0604020202020204" pitchFamily="34" charset="0"/>
                          <a:ea typeface="宋体" panose="02010600030101010101" pitchFamily="2" charset="-122"/>
                          <a:cs typeface="+mn-cs"/>
                        </a:rPr>
                        <a:t>2001-11-1</a:t>
                      </a:r>
                      <a:endParaRPr lang="en-US" altLang="en-US" sz="1000" b="1" kern="1200" baseline="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tabLst>
                          <a:tab pos="3769360" algn="l"/>
                        </a:tabLst>
                      </a:pPr>
                      <a:r>
                        <a:rPr lang="zh-CN" altLang="en-US" sz="1000" b="1" kern="1200" baseline="0" dirty="0">
                          <a:solidFill>
                            <a:schemeClr val="dk1"/>
                          </a:solidFill>
                          <a:latin typeface="Arial" panose="020B0604020202020204" pitchFamily="34" charset="0"/>
                          <a:ea typeface="宋体" panose="02010600030101010101" pitchFamily="2" charset="-122"/>
                          <a:cs typeface="+mn-cs"/>
                        </a:rPr>
                        <a:t>信息管理与信息系统</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r>
              <a:tr h="331470">
                <a:tc>
                  <a:txBody>
                    <a:bodyPr/>
                    <a:p>
                      <a:pPr marL="0" indent="269875" algn="l" defTabSz="914400" rtl="0" eaLnBrk="1" latinLnBrk="0" hangingPunct="1"/>
                      <a:r>
                        <a:rPr lang="en-US" sz="1000" b="1" kern="1200" baseline="0" dirty="0">
                          <a:solidFill>
                            <a:schemeClr val="dk1"/>
                          </a:solidFill>
                          <a:latin typeface="Arial" panose="020B0604020202020204" pitchFamily="34" charset="0"/>
                          <a:ea typeface="宋体" panose="02010600030101010101" pitchFamily="2" charset="-122"/>
                          <a:cs typeface="+mn-cs"/>
                        </a:rPr>
                        <a:t>20180006</a:t>
                      </a:r>
                      <a:endParaRPr lang="en-US"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zh-CN" altLang="en-US" sz="1000" b="1" kern="1200" baseline="0">
                          <a:solidFill>
                            <a:schemeClr val="dk1"/>
                          </a:solidFill>
                          <a:latin typeface="Arial" panose="020B0604020202020204" pitchFamily="34" charset="0"/>
                          <a:ea typeface="宋体" panose="02010600030101010101" pitchFamily="2" charset="-122"/>
                          <a:cs typeface="+mn-cs"/>
                        </a:rPr>
                        <a:t>赵明</a:t>
                      </a:r>
                      <a:endParaRPr lang="zh-CN" altLang="en-US" sz="1000" b="1" kern="1200" baseline="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zh-CN" altLang="en-US" sz="1000" b="1" kern="1200" baseline="0">
                          <a:solidFill>
                            <a:schemeClr val="dk1"/>
                          </a:solidFill>
                          <a:latin typeface="Arial" panose="020B0604020202020204" pitchFamily="34" charset="0"/>
                          <a:ea typeface="宋体" panose="02010600030101010101" pitchFamily="2" charset="-122"/>
                          <a:cs typeface="+mn-cs"/>
                        </a:rPr>
                        <a:t>男</a:t>
                      </a:r>
                      <a:endParaRPr lang="zh-CN" altLang="en-US" sz="1000" b="1" kern="1200" baseline="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en-US" sz="1000" b="1" kern="1200" baseline="0">
                          <a:solidFill>
                            <a:schemeClr val="dk1"/>
                          </a:solidFill>
                          <a:latin typeface="Arial" panose="020B0604020202020204" pitchFamily="34" charset="0"/>
                          <a:ea typeface="宋体" panose="02010600030101010101" pitchFamily="2" charset="-122"/>
                          <a:cs typeface="+mn-cs"/>
                        </a:rPr>
                        <a:t>2000-6-12</a:t>
                      </a:r>
                      <a:endParaRPr lang="en-US" altLang="en-US" sz="1000" b="1" kern="1200" baseline="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tabLst>
                          <a:tab pos="3769360" algn="l"/>
                        </a:tabLst>
                      </a:pPr>
                      <a:r>
                        <a:rPr lang="zh-CN" altLang="en-US" sz="1000" b="1" kern="1200" baseline="0" dirty="0">
                          <a:solidFill>
                            <a:schemeClr val="dk1"/>
                          </a:solidFill>
                          <a:latin typeface="Arial" panose="020B0604020202020204" pitchFamily="34" charset="0"/>
                          <a:ea typeface="宋体" panose="02010600030101010101" pitchFamily="2" charset="-122"/>
                          <a:cs typeface="+mn-cs"/>
                        </a:rPr>
                        <a:t>数据科学与大数据技术</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r>
              <a:tr h="332105">
                <a:tc>
                  <a:txBody>
                    <a:bodyPr/>
                    <a:p>
                      <a:pPr marL="0" indent="269875" algn="l" defTabSz="914400" rtl="0" eaLnBrk="1" latinLnBrk="0" hangingPunct="1"/>
                      <a:r>
                        <a:rPr lang="en-US" sz="1000" b="1" kern="1200" baseline="0" dirty="0">
                          <a:solidFill>
                            <a:schemeClr val="dk1"/>
                          </a:solidFill>
                          <a:latin typeface="Arial" panose="020B0604020202020204" pitchFamily="34" charset="0"/>
                          <a:ea typeface="宋体" panose="02010600030101010101" pitchFamily="2" charset="-122"/>
                          <a:cs typeface="+mn-cs"/>
                        </a:rPr>
                        <a:t>20180007</a:t>
                      </a:r>
                      <a:endParaRPr lang="en-US"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zh-CN" altLang="en-US" sz="1000" b="1" kern="1200" baseline="0" dirty="0">
                          <a:solidFill>
                            <a:schemeClr val="dk1"/>
                          </a:solidFill>
                          <a:latin typeface="Arial" panose="020B0604020202020204" pitchFamily="34" charset="0"/>
                          <a:ea typeface="宋体" panose="02010600030101010101" pitchFamily="2" charset="-122"/>
                          <a:cs typeface="+mn-cs"/>
                        </a:rPr>
                        <a:t>王佳佳</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zh-CN" altLang="en-US" sz="1000" b="1" kern="1200" baseline="0">
                          <a:solidFill>
                            <a:schemeClr val="dk1"/>
                          </a:solidFill>
                          <a:latin typeface="Arial" panose="020B0604020202020204" pitchFamily="34" charset="0"/>
                          <a:ea typeface="宋体" panose="02010600030101010101" pitchFamily="2" charset="-122"/>
                          <a:cs typeface="+mn-cs"/>
                        </a:rPr>
                        <a:t>女</a:t>
                      </a:r>
                      <a:endParaRPr lang="zh-CN" altLang="en-US" sz="1000" b="1" kern="1200" baseline="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r>
                        <a:rPr lang="en-US" sz="1000" b="1" kern="1200" baseline="0">
                          <a:solidFill>
                            <a:schemeClr val="dk1"/>
                          </a:solidFill>
                          <a:latin typeface="Arial" panose="020B0604020202020204" pitchFamily="34" charset="0"/>
                          <a:ea typeface="宋体" panose="02010600030101010101" pitchFamily="2" charset="-122"/>
                          <a:cs typeface="+mn-cs"/>
                        </a:rPr>
                        <a:t>2001-12-7</a:t>
                      </a:r>
                      <a:endParaRPr lang="en-US" altLang="en-US" sz="1000" b="1" kern="1200" baseline="0">
                        <a:solidFill>
                          <a:schemeClr val="dk1"/>
                        </a:solidFill>
                        <a:latin typeface="Arial" panose="020B0604020202020204" pitchFamily="34" charset="0"/>
                        <a:ea typeface="宋体" panose="02010600030101010101" pitchFamily="2" charset="-122"/>
                        <a:cs typeface="+mn-cs"/>
                      </a:endParaRPr>
                    </a:p>
                  </a:txBody>
                  <a:tcPr marL="68586" marR="68586" marT="0" marB="0" anchor="ctr"/>
                </a:tc>
                <a:tc>
                  <a:txBody>
                    <a:bodyPr/>
                    <a:p>
                      <a:pPr marL="0" indent="269875" algn="l" defTabSz="914400" rtl="0" eaLnBrk="1" latinLnBrk="0" hangingPunct="1">
                        <a:tabLst>
                          <a:tab pos="3769360" algn="l"/>
                        </a:tabLst>
                      </a:pPr>
                      <a:r>
                        <a:rPr lang="zh-CN" altLang="en-US" sz="1000" b="1" kern="1200" baseline="0" dirty="0">
                          <a:solidFill>
                            <a:schemeClr val="dk1"/>
                          </a:solidFill>
                          <a:latin typeface="Arial" panose="020B0604020202020204" pitchFamily="34" charset="0"/>
                          <a:ea typeface="宋体" panose="02010600030101010101" pitchFamily="2" charset="-122"/>
                          <a:cs typeface="+mn-cs"/>
                        </a:rPr>
                        <a:t>数据科学与大数据技术</a:t>
                      </a:r>
                      <a:endParaRPr lang="zh-CN" altLang="en-US" sz="1000" b="1" kern="1200" baseline="0" dirty="0">
                        <a:solidFill>
                          <a:schemeClr val="dk1"/>
                        </a:solidFill>
                        <a:latin typeface="Arial" panose="020B0604020202020204" pitchFamily="34" charset="0"/>
                        <a:ea typeface="宋体" panose="02010600030101010101" pitchFamily="2" charset="-122"/>
                        <a:cs typeface="+mn-cs"/>
                      </a:endParaRPr>
                    </a:p>
                  </a:txBody>
                  <a:tcPr marL="68586" marR="68586" marT="0" marB="0" anchor="ctr"/>
                </a:tc>
              </a:tr>
            </a:tbl>
          </a:graphicData>
        </a:graphic>
      </p:graphicFrame>
      <p:sp>
        <p:nvSpPr>
          <p:cNvPr id="4" name="文本框 3"/>
          <p:cNvSpPr txBox="1"/>
          <p:nvPr/>
        </p:nvSpPr>
        <p:spPr>
          <a:xfrm>
            <a:off x="1082040" y="4471035"/>
            <a:ext cx="1699895" cy="398780"/>
          </a:xfrm>
          <a:prstGeom prst="rect">
            <a:avLst/>
          </a:prstGeom>
          <a:noFill/>
        </p:spPr>
        <p:txBody>
          <a:bodyPr wrap="square" rtlCol="0" anchor="t">
            <a:spAutoFit/>
          </a:bodyPr>
          <a:p>
            <a:r>
              <a:rPr lang="zh-CN" altLang="en-US" sz="2000">
                <a:latin typeface="Tahoma" panose="020B0604030504040204" pitchFamily="2" charset="0"/>
                <a:sym typeface="+mn-ea"/>
              </a:rPr>
              <a:t>概念模型</a:t>
            </a:r>
            <a:endParaRPr lang="zh-CN" altLang="en-US" sz="2000">
              <a:latin typeface="Tahoma" panose="020B0604030504040204" pitchFamily="2" charset="0"/>
              <a:sym typeface="+mn-ea"/>
            </a:endParaRPr>
          </a:p>
        </p:txBody>
      </p:sp>
      <p:sp>
        <p:nvSpPr>
          <p:cNvPr id="5" name="文本框 4"/>
          <p:cNvSpPr txBox="1"/>
          <p:nvPr/>
        </p:nvSpPr>
        <p:spPr>
          <a:xfrm>
            <a:off x="5344795" y="2632710"/>
            <a:ext cx="2579370" cy="398780"/>
          </a:xfrm>
          <a:prstGeom prst="rect">
            <a:avLst/>
          </a:prstGeom>
          <a:noFill/>
        </p:spPr>
        <p:txBody>
          <a:bodyPr wrap="square" rtlCol="0" anchor="t">
            <a:spAutoFit/>
          </a:bodyPr>
          <a:p>
            <a:r>
              <a:rPr lang="zh-CN" altLang="en-US" sz="2000">
                <a:latin typeface="Tahoma" panose="020B0604030504040204" pitchFamily="2" charset="0"/>
                <a:sym typeface="+mn-ea"/>
              </a:rPr>
              <a:t>数据模型</a:t>
            </a:r>
            <a:r>
              <a:rPr lang="en-US" altLang="zh-CN" sz="2000">
                <a:latin typeface="Tahoma" panose="020B0604030504040204" pitchFamily="2" charset="0"/>
                <a:sym typeface="+mn-ea"/>
              </a:rPr>
              <a:t>-</a:t>
            </a:r>
            <a:r>
              <a:rPr lang="zh-CN" altLang="en-US" sz="2000">
                <a:latin typeface="Tahoma" panose="020B0604030504040204" pitchFamily="2" charset="0"/>
                <a:sym typeface="+mn-ea"/>
              </a:rPr>
              <a:t>关系模型</a:t>
            </a:r>
            <a:endParaRPr lang="zh-CN" altLang="en-US" sz="2000">
              <a:latin typeface="Tahoma" panose="020B0604030504040204" pitchFamily="2"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95680" y="1525270"/>
            <a:ext cx="7045960" cy="4130675"/>
          </a:xfrm>
          <a:prstGeom prst="rect">
            <a:avLst/>
          </a:prstGeom>
          <a:noFill/>
        </p:spPr>
        <p:txBody>
          <a:bodyPr wrap="square">
            <a:noAutofit/>
          </a:bodyPr>
          <a:lstStyle/>
          <a:p>
            <a:pPr marL="0" indent="0" algn="l" eaLnBrk="1" hangingPunct="1">
              <a:lnSpc>
                <a:spcPct val="150000"/>
              </a:lnSpc>
              <a:buClrTx/>
              <a:buSzTx/>
              <a:buNone/>
            </a:pPr>
            <a:r>
              <a:rPr lang="en-US" altLang="zh-CN" sz="2400" b="1" dirty="0">
                <a:solidFill>
                  <a:schemeClr val="tx1"/>
                </a:solidFill>
                <a:latin typeface="宋体" panose="02010600030101010101" pitchFamily="2" charset="-122"/>
                <a:ea typeface="宋体" panose="02010600030101010101" pitchFamily="2" charset="-122"/>
                <a:sym typeface="+mn-ea"/>
              </a:rPr>
              <a:t>1). 层次模型和网状模型</a:t>
            </a:r>
            <a:endParaRPr lang="en-US" altLang="zh-CN" sz="2400" b="1" dirty="0">
              <a:solidFill>
                <a:schemeClr val="tx1"/>
              </a:solidFill>
              <a:latin typeface="宋体" panose="02010600030101010101" pitchFamily="2" charset="-122"/>
              <a:ea typeface="宋体" panose="02010600030101010101" pitchFamily="2" charset="-122"/>
            </a:endParaRPr>
          </a:p>
          <a:p>
            <a:pPr marL="0" indent="0" algn="l" eaLnBrk="1" hangingPunct="1">
              <a:lnSpc>
                <a:spcPct val="150000"/>
              </a:lnSpc>
              <a:buClrTx/>
              <a:buSzTx/>
              <a:buNone/>
            </a:pPr>
            <a:r>
              <a:rPr lang="en-US" altLang="zh-CN" sz="2400" b="1" dirty="0">
                <a:solidFill>
                  <a:schemeClr val="tx1"/>
                </a:solidFill>
                <a:latin typeface="宋体" panose="02010600030101010101" pitchFamily="2" charset="-122"/>
                <a:ea typeface="宋体" panose="02010600030101010101" pitchFamily="2" charset="-122"/>
                <a:sym typeface="+mn-ea"/>
              </a:rPr>
              <a:t>2). 关系模型</a:t>
            </a:r>
            <a:endParaRPr lang="en-US" altLang="zh-CN" sz="2400" b="1" dirty="0">
              <a:solidFill>
                <a:schemeClr val="tx1"/>
              </a:solidFill>
              <a:latin typeface="宋体" panose="02010600030101010101" pitchFamily="2" charset="-122"/>
              <a:ea typeface="宋体" panose="02010600030101010101" pitchFamily="2" charset="-122"/>
            </a:endParaRPr>
          </a:p>
          <a:p>
            <a:pPr marL="0" indent="0" algn="l" eaLnBrk="1" hangingPunct="1">
              <a:lnSpc>
                <a:spcPct val="150000"/>
              </a:lnSpc>
              <a:buClrTx/>
              <a:buSzTx/>
              <a:buNone/>
            </a:pPr>
            <a:r>
              <a:rPr lang="en-US" altLang="zh-CN" sz="2400" b="1" dirty="0">
                <a:solidFill>
                  <a:schemeClr val="tx1"/>
                </a:solidFill>
                <a:latin typeface="宋体" panose="02010600030101010101" pitchFamily="2" charset="-122"/>
                <a:ea typeface="宋体" panose="02010600030101010101" pitchFamily="2" charset="-122"/>
                <a:sym typeface="+mn-ea"/>
              </a:rPr>
              <a:t>3). 星型模型</a:t>
            </a:r>
            <a:endParaRPr lang="en-US" altLang="zh-CN" sz="2400" b="1" dirty="0">
              <a:solidFill>
                <a:schemeClr val="tx1"/>
              </a:solidFill>
              <a:latin typeface="宋体" panose="02010600030101010101" pitchFamily="2" charset="-122"/>
              <a:ea typeface="宋体" panose="02010600030101010101" pitchFamily="2" charset="-122"/>
            </a:endParaRPr>
          </a:p>
          <a:p>
            <a:pPr marL="0" indent="0" algn="l" eaLnBrk="1" hangingPunct="1">
              <a:lnSpc>
                <a:spcPct val="150000"/>
              </a:lnSpc>
              <a:buClrTx/>
              <a:buSzTx/>
              <a:buNone/>
            </a:pPr>
            <a:r>
              <a:rPr lang="en-US" altLang="zh-CN" sz="2400" b="1" dirty="0">
                <a:solidFill>
                  <a:schemeClr val="tx1"/>
                </a:solidFill>
                <a:latin typeface="宋体" panose="02010600030101010101" pitchFamily="2" charset="-122"/>
                <a:ea typeface="宋体" panose="02010600030101010101" pitchFamily="2" charset="-122"/>
                <a:sym typeface="+mn-ea"/>
              </a:rPr>
              <a:t>4). </a:t>
            </a:r>
            <a:r>
              <a:rPr lang="zh-CN" altLang="en-US" sz="2400" b="1" dirty="0">
                <a:solidFill>
                  <a:schemeClr val="tx1"/>
                </a:solidFill>
                <a:latin typeface="宋体" panose="02010600030101010101" pitchFamily="2" charset="-122"/>
                <a:ea typeface="宋体" panose="02010600030101010101" pitchFamily="2" charset="-122"/>
                <a:sym typeface="+mn-ea"/>
              </a:rPr>
              <a:t>面向对象模型</a:t>
            </a:r>
            <a:endParaRPr lang="zh-CN" altLang="en-US" sz="2400" b="1" dirty="0">
              <a:solidFill>
                <a:schemeClr val="tx1"/>
              </a:solidFill>
              <a:latin typeface="宋体" panose="02010600030101010101" pitchFamily="2" charset="-122"/>
              <a:ea typeface="宋体" panose="02010600030101010101" pitchFamily="2" charset="-122"/>
            </a:endParaRPr>
          </a:p>
          <a:p>
            <a:pPr marL="0" indent="0" algn="l" eaLnBrk="1" hangingPunct="1">
              <a:lnSpc>
                <a:spcPct val="150000"/>
              </a:lnSpc>
              <a:buClrTx/>
              <a:buSzTx/>
              <a:buNone/>
            </a:pPr>
            <a:r>
              <a:rPr lang="en-US" altLang="zh-CN" sz="2400" b="1" dirty="0">
                <a:solidFill>
                  <a:schemeClr val="tx1"/>
                </a:solidFill>
                <a:latin typeface="宋体" panose="02010600030101010101" pitchFamily="2" charset="-122"/>
                <a:ea typeface="宋体" panose="02010600030101010101" pitchFamily="2" charset="-122"/>
                <a:sym typeface="+mn-ea"/>
              </a:rPr>
              <a:t>5). NoSQL</a:t>
            </a:r>
            <a:r>
              <a:rPr lang="zh-CN" altLang="en-US" sz="2400" b="1" dirty="0">
                <a:solidFill>
                  <a:schemeClr val="tx1"/>
                </a:solidFill>
                <a:latin typeface="宋体" panose="02010600030101010101" pitchFamily="2" charset="-122"/>
                <a:ea typeface="宋体" panose="02010600030101010101" pitchFamily="2" charset="-122"/>
                <a:sym typeface="+mn-ea"/>
              </a:rPr>
              <a:t>数据库</a:t>
            </a:r>
            <a:endParaRPr lang="zh-CN" altLang="en-US" sz="2400" b="1" dirty="0">
              <a:solidFill>
                <a:schemeClr val="tx1"/>
              </a:solidFill>
              <a:latin typeface="宋体" panose="02010600030101010101" pitchFamily="2" charset="-122"/>
              <a:ea typeface="宋体" panose="02010600030101010101" pitchFamily="2" charset="-122"/>
            </a:endParaRPr>
          </a:p>
          <a:p>
            <a:pPr marL="0" indent="0" algn="l" eaLnBrk="1" hangingPunct="1">
              <a:lnSpc>
                <a:spcPct val="150000"/>
              </a:lnSpc>
              <a:buClrTx/>
              <a:buSzTx/>
              <a:buNone/>
            </a:pPr>
            <a:r>
              <a:rPr lang="en-US" altLang="zh-CN" sz="2400" b="1" dirty="0">
                <a:solidFill>
                  <a:schemeClr val="tx1"/>
                </a:solidFill>
                <a:latin typeface="宋体" panose="02010600030101010101" pitchFamily="2" charset="-122"/>
                <a:ea typeface="宋体" panose="02010600030101010101" pitchFamily="2" charset="-122"/>
                <a:sym typeface="+mn-ea"/>
              </a:rPr>
              <a:t>6). </a:t>
            </a:r>
            <a:r>
              <a:rPr lang="zh-CN" altLang="en-US" sz="2400" b="1" dirty="0">
                <a:solidFill>
                  <a:schemeClr val="tx1"/>
                </a:solidFill>
                <a:latin typeface="宋体" panose="02010600030101010101" pitchFamily="2" charset="-122"/>
                <a:ea typeface="宋体" panose="02010600030101010101" pitchFamily="2" charset="-122"/>
                <a:sym typeface="+mn-ea"/>
              </a:rPr>
              <a:t>多模数据库</a:t>
            </a:r>
            <a:endParaRPr lang="en-US" altLang="zh-CN" sz="2400" b="1" dirty="0">
              <a:solidFill>
                <a:schemeClr val="tx1"/>
              </a:solidFill>
              <a:latin typeface="宋体" panose="02010600030101010101" pitchFamily="2" charset="-122"/>
              <a:ea typeface="宋体" panose="02010600030101010101" pitchFamily="2" charset="-122"/>
            </a:endParaRPr>
          </a:p>
          <a:p>
            <a:pPr indent="0" algn="l" eaLnBrk="1" hangingPunct="1">
              <a:lnSpc>
                <a:spcPct val="150000"/>
              </a:lnSpc>
              <a:buClrTx/>
              <a:buSzTx/>
              <a:buFont typeface="Arial" panose="020B0604020202020204" pitchFamily="34" charset="0"/>
              <a:buNone/>
            </a:pPr>
            <a:endParaRPr lang="en-US" altLang="zh-CN" sz="2400" b="1" dirty="0">
              <a:solidFill>
                <a:schemeClr val="tx1"/>
              </a:solidFill>
              <a:latin typeface="宋体" panose="02010600030101010101" pitchFamily="2" charset="-122"/>
              <a:ea typeface="宋体" panose="02010600030101010101" pitchFamily="2" charset="-122"/>
            </a:endParaRPr>
          </a:p>
        </p:txBody>
      </p:sp>
      <p:sp>
        <p:nvSpPr>
          <p:cNvPr id="7" name="文本框 6"/>
          <p:cNvSpPr txBox="1"/>
          <p:nvPr/>
        </p:nvSpPr>
        <p:spPr>
          <a:xfrm>
            <a:off x="1911569" y="857250"/>
            <a:ext cx="5466692" cy="553085"/>
          </a:xfrm>
          <a:prstGeom prst="rect">
            <a:avLst/>
          </a:prstGeom>
          <a:noFill/>
        </p:spPr>
        <p:txBody>
          <a:bodyPr wrap="square">
            <a:spAutoFit/>
          </a:bodyPr>
          <a:lstStyle/>
          <a:p>
            <a:pPr algn="ctr"/>
            <a:r>
              <a:rPr lang="zh-CN" altLang="en-US" sz="3000" b="1" dirty="0">
                <a:solidFill>
                  <a:schemeClr val="bg1"/>
                </a:solidFill>
                <a:latin typeface="宋体" panose="02010600030101010101" pitchFamily="2" charset="-122"/>
                <a:ea typeface="宋体" panose="02010600030101010101" pitchFamily="2" charset="-122"/>
              </a:rPr>
              <a:t>第一章 概述</a:t>
            </a:r>
            <a:endParaRPr lang="zh-CN" altLang="en-US" sz="3000" b="1" dirty="0">
              <a:solidFill>
                <a:schemeClr val="bg1"/>
              </a:solidFill>
              <a:latin typeface="宋体" panose="02010600030101010101" pitchFamily="2" charset="-122"/>
              <a:ea typeface="宋体" panose="02010600030101010101" pitchFamily="2" charset="-122"/>
            </a:endParaRPr>
          </a:p>
        </p:txBody>
      </p:sp>
      <p:sp>
        <p:nvSpPr>
          <p:cNvPr id="30723" name="矩形 1"/>
          <p:cNvSpPr>
            <a:spLocks noChangeArrowheads="1"/>
          </p:cNvSpPr>
          <p:nvPr/>
        </p:nvSpPr>
        <p:spPr bwMode="auto">
          <a:xfrm>
            <a:off x="1911350" y="796290"/>
            <a:ext cx="522128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en-US" altLang="zh-CN" sz="2800">
                <a:solidFill>
                  <a:srgbClr val="800000"/>
                </a:solidFill>
                <a:latin typeface="黑体" panose="02010609060101010101" pitchFamily="49" charset="-122"/>
                <a:ea typeface="黑体" panose="02010609060101010101" pitchFamily="49" charset="-122"/>
              </a:rPr>
              <a:t>4.4 </a:t>
            </a:r>
            <a:r>
              <a:rPr kumimoji="0" lang="zh-CN" altLang="en-US" sz="2800">
                <a:solidFill>
                  <a:srgbClr val="800000"/>
                </a:solidFill>
                <a:latin typeface="黑体" panose="02010609060101010101" pitchFamily="49" charset="-122"/>
                <a:ea typeface="黑体" panose="02010609060101010101" pitchFamily="49" charset="-122"/>
              </a:rPr>
              <a:t>数据模型的发展</a:t>
            </a:r>
            <a:endParaRPr kumimoji="0" lang="zh-CN" altLang="en-US" sz="2800">
              <a:solidFill>
                <a:srgbClr val="800000"/>
              </a:solidFill>
              <a:latin typeface="黑体" panose="02010609060101010101" pitchFamily="49" charset="-122"/>
              <a:ea typeface="黑体" panose="02010609060101010101" pitchFamily="49" charset="-122"/>
            </a:endParaRPr>
          </a:p>
        </p:txBody>
      </p:sp>
      <p:sp>
        <p:nvSpPr>
          <p:cNvPr id="28676" name="标题 1"/>
          <p:cNvSpPr txBox="1"/>
          <p:nvPr/>
        </p:nvSpPr>
        <p:spPr bwMode="auto">
          <a:xfrm>
            <a:off x="271780" y="78105"/>
            <a:ext cx="8045450"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93750" indent="-3365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en-US" altLang="zh-CN">
                <a:solidFill>
                  <a:schemeClr val="tx2"/>
                </a:solidFill>
                <a:latin typeface="黑体" panose="02010609060101010101" pitchFamily="49" charset="-122"/>
                <a:ea typeface="黑体" panose="02010609060101010101" pitchFamily="49" charset="-122"/>
              </a:rPr>
              <a:t>4. </a:t>
            </a:r>
            <a:r>
              <a:rPr kumimoji="0" lang="zh-CN" altLang="zh-CN">
                <a:solidFill>
                  <a:schemeClr val="tx2"/>
                </a:solidFill>
                <a:latin typeface="黑体" panose="02010609060101010101" pitchFamily="49" charset="-122"/>
                <a:ea typeface="黑体" panose="02010609060101010101" pitchFamily="49" charset="-122"/>
              </a:rPr>
              <a:t>数据模型</a:t>
            </a:r>
            <a:endParaRPr kumimoji="0" lang="zh-CN" altLang="en-US">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noChangeArrowheads="1"/>
          </p:cNvSpPr>
          <p:nvPr>
            <p:ph type="title"/>
          </p:nvPr>
        </p:nvSpPr>
        <p:spPr>
          <a:xfrm>
            <a:off x="857885" y="0"/>
            <a:ext cx="7772400" cy="873760"/>
          </a:xfrm>
        </p:spPr>
        <p:txBody>
          <a:bodyPr/>
          <a:lstStyle/>
          <a:p>
            <a:r>
              <a:rPr lang="zh-CN" altLang="en-US" b="1"/>
              <a:t>主要学习内容</a:t>
            </a:r>
            <a:endParaRPr lang="zh-CN" altLang="en-US" b="1"/>
          </a:p>
        </p:txBody>
      </p:sp>
      <p:pic>
        <p:nvPicPr>
          <p:cNvPr id="2" name="图片 1"/>
          <p:cNvPicPr>
            <a:picLocks noChangeAspect="1"/>
          </p:cNvPicPr>
          <p:nvPr/>
        </p:nvPicPr>
        <p:blipFill>
          <a:blip r:embed="rId1"/>
          <a:stretch>
            <a:fillRect/>
          </a:stretch>
        </p:blipFill>
        <p:spPr>
          <a:xfrm>
            <a:off x="307975" y="1526540"/>
            <a:ext cx="8322310" cy="314706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idx="1"/>
          </p:nvPr>
        </p:nvSpPr>
        <p:spPr>
          <a:xfrm>
            <a:off x="445770" y="1854835"/>
            <a:ext cx="8492490" cy="3725545"/>
          </a:xfrm>
        </p:spPr>
        <p:txBody>
          <a:bodyPr vert="horz" wrap="square" lIns="68580" tIns="34290" rIns="68580" bIns="34290" anchor="t" anchorCtr="0">
            <a:noAutofit/>
          </a:bodyPr>
          <a:p>
            <a:pPr marL="0" indent="0" fontAlgn="auto">
              <a:lnSpc>
                <a:spcPct val="150000"/>
              </a:lnSpc>
              <a:spcBef>
                <a:spcPts val="0"/>
              </a:spcBef>
              <a:buNone/>
            </a:pPr>
            <a:r>
              <a:rPr lang="en-US" altLang="zh-CN" sz="2300" b="1" dirty="0">
                <a:solidFill>
                  <a:srgbClr val="FF0000"/>
                </a:solidFill>
                <a:uFillTx/>
                <a:latin typeface="Times New Roman" panose="02020603050405020304" pitchFamily="18" charset="0"/>
                <a:ea typeface="宋体" panose="02010600030101010101" pitchFamily="2" charset="-122"/>
              </a:rPr>
              <a:t>1).  </a:t>
            </a:r>
            <a:r>
              <a:rPr lang="zh-CN" altLang="en-US" sz="2300" b="1" dirty="0">
                <a:solidFill>
                  <a:srgbClr val="FF0000"/>
                </a:solidFill>
                <a:uFillTx/>
                <a:latin typeface="Times New Roman" panose="02020603050405020304" pitchFamily="18" charset="0"/>
                <a:ea typeface="宋体" panose="02010600030101010101" pitchFamily="2" charset="-122"/>
              </a:rPr>
              <a:t>层次</a:t>
            </a:r>
            <a:r>
              <a:rPr lang="en-US" altLang="zh-CN" sz="2300" b="1" dirty="0">
                <a:solidFill>
                  <a:srgbClr val="FF0000"/>
                </a:solidFill>
                <a:uFillTx/>
                <a:latin typeface="Times New Roman" panose="02020603050405020304" pitchFamily="18" charset="0"/>
                <a:ea typeface="宋体" panose="02010600030101010101" pitchFamily="2" charset="-122"/>
              </a:rPr>
              <a:t>/</a:t>
            </a:r>
            <a:r>
              <a:rPr lang="zh-CN" altLang="en-US" sz="2300" b="1" dirty="0">
                <a:solidFill>
                  <a:srgbClr val="FF0000"/>
                </a:solidFill>
                <a:uFillTx/>
                <a:latin typeface="Times New Roman" panose="02020603050405020304" pitchFamily="18" charset="0"/>
                <a:ea typeface="宋体" panose="02010600030101010101" pitchFamily="2" charset="-122"/>
              </a:rPr>
              <a:t>网状模型</a:t>
            </a:r>
            <a:endParaRPr lang="zh-CN" altLang="en-US" sz="2300" b="1" dirty="0">
              <a:solidFill>
                <a:srgbClr val="FF0000"/>
              </a:solidFill>
              <a:uFillTx/>
              <a:latin typeface="Times New Roman" panose="02020603050405020304" pitchFamily="18" charset="0"/>
              <a:ea typeface="宋体" panose="02010600030101010101" pitchFamily="2" charset="-122"/>
            </a:endParaRPr>
          </a:p>
          <a:p>
            <a:pPr fontAlgn="auto">
              <a:lnSpc>
                <a:spcPct val="150000"/>
              </a:lnSpc>
              <a:spcBef>
                <a:spcPts val="0"/>
              </a:spcBef>
            </a:pPr>
            <a:r>
              <a:rPr lang="zh-CN" altLang="en-US" sz="2300" b="1" dirty="0">
                <a:solidFill>
                  <a:schemeClr val="tx1"/>
                </a:solidFill>
                <a:uFillTx/>
                <a:latin typeface="Times New Roman" panose="02020603050405020304" pitchFamily="18" charset="0"/>
                <a:ea typeface="宋体" panose="02010600030101010101" pitchFamily="2" charset="-122"/>
              </a:rPr>
              <a:t>在数据库发展</a:t>
            </a:r>
            <a:r>
              <a:rPr lang="zh-CN" altLang="en-US" sz="2300" b="1" dirty="0">
                <a:solidFill>
                  <a:srgbClr val="FF0000"/>
                </a:solidFill>
                <a:uFillTx/>
                <a:latin typeface="Times New Roman" panose="02020603050405020304" pitchFamily="18" charset="0"/>
                <a:ea typeface="宋体" panose="02010600030101010101" pitchFamily="2" charset="-122"/>
              </a:rPr>
              <a:t>早期比较流行</a:t>
            </a:r>
            <a:r>
              <a:rPr lang="zh-CN" altLang="en-US" sz="2300" b="1" dirty="0">
                <a:solidFill>
                  <a:schemeClr val="tx1"/>
                </a:solidFill>
                <a:uFillTx/>
                <a:latin typeface="Times New Roman" panose="02020603050405020304" pitchFamily="18" charset="0"/>
                <a:ea typeface="宋体" panose="02010600030101010101" pitchFamily="2" charset="-122"/>
              </a:rPr>
              <a:t>，但是之后被淘汰。因为：</a:t>
            </a:r>
            <a:endParaRPr lang="zh-CN" altLang="en-US" sz="2300" b="1" dirty="0">
              <a:solidFill>
                <a:schemeClr val="tx1"/>
              </a:solidFill>
              <a:uFillTx/>
              <a:latin typeface="Times New Roman" panose="02020603050405020304" pitchFamily="18" charset="0"/>
              <a:ea typeface="宋体" panose="02010600030101010101" pitchFamily="2" charset="-122"/>
            </a:endParaRPr>
          </a:p>
          <a:p>
            <a:pPr lvl="1" fontAlgn="auto">
              <a:lnSpc>
                <a:spcPct val="150000"/>
              </a:lnSpc>
              <a:spcBef>
                <a:spcPts val="0"/>
              </a:spcBef>
            </a:pPr>
            <a:r>
              <a:rPr lang="zh-CN" altLang="en-US" sz="2300" b="1" dirty="0">
                <a:solidFill>
                  <a:schemeClr val="tx1"/>
                </a:solidFill>
                <a:uFillTx/>
                <a:latin typeface="Times New Roman" panose="02020603050405020304" pitchFamily="18" charset="0"/>
                <a:ea typeface="宋体" panose="02010600030101010101" pitchFamily="2" charset="-122"/>
              </a:rPr>
              <a:t>数据查询和数据操纵方面都采用的是一次一个记录的导航式过程化语言</a:t>
            </a:r>
            <a:endParaRPr lang="zh-CN" altLang="en-US" sz="2300" b="1" dirty="0">
              <a:solidFill>
                <a:schemeClr val="tx1"/>
              </a:solidFill>
              <a:uFillTx/>
              <a:latin typeface="Times New Roman" panose="02020603050405020304" pitchFamily="18" charset="0"/>
              <a:ea typeface="宋体" panose="02010600030101010101" pitchFamily="2" charset="-122"/>
            </a:endParaRPr>
          </a:p>
          <a:p>
            <a:pPr lvl="1" fontAlgn="auto">
              <a:lnSpc>
                <a:spcPct val="150000"/>
              </a:lnSpc>
              <a:spcBef>
                <a:spcPts val="0"/>
              </a:spcBef>
            </a:pPr>
            <a:r>
              <a:rPr lang="zh-CN" altLang="en-US" sz="2300" b="1" dirty="0">
                <a:solidFill>
                  <a:schemeClr val="tx1"/>
                </a:solidFill>
                <a:uFillTx/>
                <a:latin typeface="Times New Roman" panose="02020603050405020304" pitchFamily="18" charset="0"/>
                <a:ea typeface="宋体" panose="02010600030101010101" pitchFamily="2" charset="-122"/>
              </a:rPr>
              <a:t>需要用户明确数据的存储结构，预设数据访问路径，编程繁琐，应用程序的可移植性较差</a:t>
            </a:r>
            <a:endParaRPr lang="zh-CN" altLang="en-US" sz="2300" b="1" dirty="0">
              <a:solidFill>
                <a:schemeClr val="tx1"/>
              </a:solidFill>
              <a:uFillTx/>
              <a:latin typeface="Times New Roman" panose="02020603050405020304" pitchFamily="18" charset="0"/>
              <a:ea typeface="宋体" panose="02010600030101010101" pitchFamily="2" charset="-122"/>
            </a:endParaRPr>
          </a:p>
        </p:txBody>
      </p:sp>
      <p:sp>
        <p:nvSpPr>
          <p:cNvPr id="30723" name="矩形 1"/>
          <p:cNvSpPr>
            <a:spLocks noChangeArrowheads="1"/>
          </p:cNvSpPr>
          <p:nvPr/>
        </p:nvSpPr>
        <p:spPr bwMode="auto">
          <a:xfrm>
            <a:off x="1911350" y="796290"/>
            <a:ext cx="522128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en-US" altLang="zh-CN" sz="2800">
                <a:solidFill>
                  <a:srgbClr val="800000"/>
                </a:solidFill>
                <a:latin typeface="黑体" panose="02010609060101010101" pitchFamily="49" charset="-122"/>
                <a:ea typeface="黑体" panose="02010609060101010101" pitchFamily="49" charset="-122"/>
              </a:rPr>
              <a:t>4.4 </a:t>
            </a:r>
            <a:r>
              <a:rPr kumimoji="0" lang="zh-CN" altLang="en-US" sz="2800">
                <a:solidFill>
                  <a:srgbClr val="800000"/>
                </a:solidFill>
                <a:latin typeface="黑体" panose="02010609060101010101" pitchFamily="49" charset="-122"/>
                <a:ea typeface="黑体" panose="02010609060101010101" pitchFamily="49" charset="-122"/>
              </a:rPr>
              <a:t>数据模型的发展</a:t>
            </a:r>
            <a:endParaRPr kumimoji="0" lang="zh-CN" altLang="en-US" sz="2800">
              <a:solidFill>
                <a:srgbClr val="800000"/>
              </a:solidFill>
              <a:latin typeface="黑体" panose="02010609060101010101" pitchFamily="49" charset="-122"/>
              <a:ea typeface="黑体" panose="02010609060101010101" pitchFamily="49" charset="-122"/>
            </a:endParaRPr>
          </a:p>
        </p:txBody>
      </p:sp>
      <p:sp>
        <p:nvSpPr>
          <p:cNvPr id="28676" name="标题 1"/>
          <p:cNvSpPr txBox="1"/>
          <p:nvPr/>
        </p:nvSpPr>
        <p:spPr bwMode="auto">
          <a:xfrm>
            <a:off x="271780" y="78105"/>
            <a:ext cx="8045450" cy="579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93750" indent="-3365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en-US" altLang="zh-CN">
                <a:solidFill>
                  <a:schemeClr val="tx2"/>
                </a:solidFill>
                <a:latin typeface="黑体" panose="02010609060101010101" pitchFamily="49" charset="-122"/>
                <a:ea typeface="黑体" panose="02010609060101010101" pitchFamily="49" charset="-122"/>
              </a:rPr>
              <a:t>4. </a:t>
            </a:r>
            <a:r>
              <a:rPr kumimoji="0" lang="zh-CN" altLang="zh-CN">
                <a:solidFill>
                  <a:schemeClr val="tx2"/>
                </a:solidFill>
                <a:latin typeface="黑体" panose="02010609060101010101" pitchFamily="49" charset="-122"/>
                <a:ea typeface="黑体" panose="02010609060101010101" pitchFamily="49" charset="-122"/>
              </a:rPr>
              <a:t>数据模型</a:t>
            </a:r>
            <a:endParaRPr kumimoji="0" lang="zh-CN" altLang="en-US">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2260" y="1318895"/>
            <a:ext cx="8126730" cy="1017905"/>
          </a:xfrm>
          <a:prstGeom prst="rect">
            <a:avLst/>
          </a:prstGeom>
          <a:noFill/>
        </p:spPr>
        <p:txBody>
          <a:bodyPr wrap="square" rtlCol="0" anchor="t">
            <a:noAutofit/>
          </a:bodyPr>
          <a:p>
            <a:pPr marL="0" indent="0" eaLnBrk="1" hangingPunct="1">
              <a:lnSpc>
                <a:spcPct val="180000"/>
              </a:lnSpc>
              <a:buFont typeface="Arial" panose="020B0604020202020204" pitchFamily="34" charset="0"/>
              <a:buNone/>
            </a:pPr>
            <a:r>
              <a:rPr lang="en-US" altLang="zh-CN" sz="2400" dirty="0">
                <a:solidFill>
                  <a:srgbClr val="FF0000"/>
                </a:solidFill>
                <a:ea typeface="宋体" panose="02010600030101010101" pitchFamily="2" charset="-122"/>
                <a:sym typeface="+mn-ea"/>
              </a:rPr>
              <a:t>2). </a:t>
            </a:r>
            <a:r>
              <a:rPr lang="zh-CN" altLang="en-US" sz="2400" dirty="0">
                <a:solidFill>
                  <a:srgbClr val="FF0000"/>
                </a:solidFill>
                <a:ea typeface="宋体" panose="02010600030101010101" pitchFamily="2" charset="-122"/>
                <a:sym typeface="+mn-ea"/>
              </a:rPr>
              <a:t>关系模型</a:t>
            </a:r>
            <a:endParaRPr lang="zh-CN" altLang="en-US" sz="2400" dirty="0">
              <a:solidFill>
                <a:srgbClr val="FF0000"/>
              </a:solidFill>
              <a:ea typeface="宋体" panose="02010600030101010101" pitchFamily="2" charset="-122"/>
              <a:sym typeface="+mn-ea"/>
            </a:endParaRPr>
          </a:p>
          <a:p>
            <a:pPr marL="457200" indent="-457200" eaLnBrk="1" hangingPunct="1">
              <a:lnSpc>
                <a:spcPct val="180000"/>
              </a:lnSpc>
              <a:buFont typeface="Arial" panose="020B0604020202020204" pitchFamily="34" charset="0"/>
              <a:buChar char="•"/>
            </a:pPr>
            <a:r>
              <a:rPr lang="zh-CN" altLang="en-US" sz="2400" dirty="0">
                <a:ea typeface="宋体" panose="02010600030101010101" pitchFamily="2" charset="-122"/>
                <a:sym typeface="+mn-ea"/>
              </a:rPr>
              <a:t>在</a:t>
            </a:r>
            <a:r>
              <a:rPr lang="zh-CN" altLang="en-US" sz="2400" b="1" dirty="0">
                <a:solidFill>
                  <a:srgbClr val="FF0000"/>
                </a:solidFill>
                <a:ea typeface="宋体" panose="02010600030101010101" pitchFamily="2" charset="-122"/>
                <a:sym typeface="+mn-ea"/>
              </a:rPr>
              <a:t>用户观点</a:t>
            </a:r>
            <a:r>
              <a:rPr lang="zh-CN" altLang="en-US" sz="2400" dirty="0">
                <a:ea typeface="宋体" panose="02010600030101010101" pitchFamily="2" charset="-122"/>
                <a:sym typeface="+mn-ea"/>
              </a:rPr>
              <a:t>下，关系模型中数据的逻辑结构是一张</a:t>
            </a:r>
            <a:r>
              <a:rPr lang="zh-CN" altLang="en-US" sz="2400" b="1" dirty="0">
                <a:solidFill>
                  <a:srgbClr val="FF0000"/>
                </a:solidFill>
                <a:ea typeface="宋体" panose="02010600030101010101" pitchFamily="2" charset="-122"/>
                <a:sym typeface="+mn-ea"/>
              </a:rPr>
              <a:t>二维表</a:t>
            </a:r>
            <a:r>
              <a:rPr lang="zh-CN" altLang="en-US" sz="2400" dirty="0">
                <a:ea typeface="宋体" panose="02010600030101010101" pitchFamily="2" charset="-122"/>
                <a:sym typeface="+mn-ea"/>
              </a:rPr>
              <a:t>，它由行和列组成</a:t>
            </a:r>
            <a:r>
              <a:rPr lang="zh-CN" altLang="en-US" sz="2400" dirty="0">
                <a:sym typeface="+mn-ea"/>
              </a:rPr>
              <a:t>。</a:t>
            </a:r>
            <a:endParaRPr lang="zh-CN" altLang="en-US" sz="2400" dirty="0">
              <a:solidFill>
                <a:schemeClr val="tx1"/>
              </a:solidFill>
              <a:uFillTx/>
              <a:latin typeface="Times New Roman" panose="02020603050405020304" pitchFamily="18" charset="0"/>
              <a:ea typeface="宋体" panose="02010600030101010101" pitchFamily="2" charset="-122"/>
              <a:sym typeface="+mn-ea"/>
            </a:endParaRPr>
          </a:p>
        </p:txBody>
      </p:sp>
      <p:sp>
        <p:nvSpPr>
          <p:cNvPr id="3" name="文本框 2"/>
          <p:cNvSpPr txBox="1"/>
          <p:nvPr/>
        </p:nvSpPr>
        <p:spPr>
          <a:xfrm>
            <a:off x="4019391" y="5947728"/>
            <a:ext cx="1350645" cy="306229"/>
          </a:xfrm>
          <a:prstGeom prst="rect">
            <a:avLst/>
          </a:prstGeom>
          <a:noFill/>
        </p:spPr>
        <p:txBody>
          <a:bodyPr wrap="square" rtlCol="0" anchor="t">
            <a:noAutofit/>
          </a:bodyPr>
          <a:p>
            <a:r>
              <a:rPr lang="en-US" altLang="zh-CN" sz="1050" dirty="0">
                <a:solidFill>
                  <a:schemeClr val="tx1"/>
                </a:solidFill>
                <a:uFillTx/>
                <a:latin typeface="Times New Roman" panose="02020603050405020304" pitchFamily="18" charset="0"/>
                <a:ea typeface="宋体" panose="02010600030101010101" pitchFamily="2" charset="-122"/>
                <a:sym typeface="+mn-ea"/>
              </a:rPr>
              <a:t>Fig. </a:t>
            </a:r>
            <a:r>
              <a:rPr lang="zh-CN" altLang="en-US" sz="1050" dirty="0">
                <a:solidFill>
                  <a:schemeClr val="tx1"/>
                </a:solidFill>
                <a:uFillTx/>
                <a:latin typeface="Times New Roman" panose="02020603050405020304" pitchFamily="18" charset="0"/>
                <a:ea typeface="宋体" panose="02010600030101010101" pitchFamily="2" charset="-122"/>
                <a:sym typeface="+mn-ea"/>
              </a:rPr>
              <a:t>学生登记表</a:t>
            </a:r>
            <a:endParaRPr lang="zh-CN" altLang="en-US" sz="1050" dirty="0">
              <a:solidFill>
                <a:schemeClr val="tx1"/>
              </a:solidFill>
              <a:uFillTx/>
              <a:latin typeface="Times New Roman" panose="02020603050405020304" pitchFamily="18" charset="0"/>
              <a:ea typeface="宋体" panose="02010600030101010101" pitchFamily="2" charset="-122"/>
              <a:sym typeface="+mn-ea"/>
            </a:endParaRPr>
          </a:p>
        </p:txBody>
      </p:sp>
      <p:graphicFrame>
        <p:nvGraphicFramePr>
          <p:cNvPr id="144644" name="Group 1284"/>
          <p:cNvGraphicFramePr>
            <a:graphicFrameLocks noGrp="1"/>
          </p:cNvGraphicFramePr>
          <p:nvPr>
            <p:ph sz="half" idx="1"/>
          </p:nvPr>
        </p:nvGraphicFramePr>
        <p:xfrm>
          <a:off x="1935242" y="3683318"/>
          <a:ext cx="4860925" cy="1901190"/>
        </p:xfrm>
        <a:graphic>
          <a:graphicData uri="http://schemas.openxmlformats.org/drawingml/2006/table">
            <a:tbl>
              <a:tblPr/>
              <a:tblGrid>
                <a:gridCol w="810260"/>
                <a:gridCol w="809625"/>
                <a:gridCol w="811530"/>
                <a:gridCol w="809625"/>
                <a:gridCol w="810260"/>
                <a:gridCol w="809625"/>
              </a:tblGrid>
              <a:tr h="381000">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学  号</a:t>
                      </a:r>
                      <a:endParaRPr kumimoji="1" lang="zh-CN" altLang="en-US"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姓  名</a:t>
                      </a:r>
                      <a:endParaRPr kumimoji="1" lang="zh-CN" altLang="en-US"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年  龄</a:t>
                      </a:r>
                      <a:endParaRPr kumimoji="1" lang="zh-CN" altLang="en-US"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性  别</a:t>
                      </a:r>
                      <a:endPar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系  名</a:t>
                      </a:r>
                      <a:endPar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年  级</a:t>
                      </a:r>
                      <a:endPar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730">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2013004</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20000"/>
                        <a:lumOff val="80000"/>
                      </a:schemeClr>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王小明</a:t>
                      </a:r>
                      <a:endPar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20000"/>
                        <a:lumOff val="80000"/>
                      </a:schemeClr>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19</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20000"/>
                        <a:lumOff val="80000"/>
                      </a:schemeClr>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20000"/>
                        <a:lumOff val="80000"/>
                      </a:schemeClr>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社会学</a:t>
                      </a:r>
                      <a:endParaRPr kumimoji="1" lang="zh-CN" altLang="en-US"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20000"/>
                        <a:lumOff val="80000"/>
                      </a:schemeClr>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2013</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lumMod val="20000"/>
                        <a:lumOff val="80000"/>
                      </a:schemeClr>
                    </a:solidFill>
                  </a:tcPr>
                </a:tc>
              </a:tr>
              <a:tr h="380365">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2013006</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黄大鹏</a:t>
                      </a:r>
                      <a:endPar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20</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男</a:t>
                      </a:r>
                      <a:endPar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商品学</a:t>
                      </a:r>
                      <a:endPar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2013</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095">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2013008</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张文斌</a:t>
                      </a:r>
                      <a:endPar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18</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女</a:t>
                      </a:r>
                      <a:endPar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法律</a:t>
                      </a:r>
                      <a:endParaRPr kumimoji="1" lang="zh-CN" altLang="en-US"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2013</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5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15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34290" marB="34290"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0723" name="矩形 1"/>
          <p:cNvSpPr>
            <a:spLocks noChangeArrowheads="1"/>
          </p:cNvSpPr>
          <p:nvPr/>
        </p:nvSpPr>
        <p:spPr bwMode="auto">
          <a:xfrm>
            <a:off x="2084070" y="98425"/>
            <a:ext cx="522128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en-US" altLang="zh-CN" sz="2800">
                <a:solidFill>
                  <a:srgbClr val="800000"/>
                </a:solidFill>
                <a:latin typeface="黑体" panose="02010609060101010101" pitchFamily="49" charset="-122"/>
                <a:ea typeface="黑体" panose="02010609060101010101" pitchFamily="49" charset="-122"/>
              </a:rPr>
              <a:t>4.4 </a:t>
            </a:r>
            <a:r>
              <a:rPr kumimoji="0" lang="zh-CN" altLang="en-US" sz="2800">
                <a:solidFill>
                  <a:srgbClr val="800000"/>
                </a:solidFill>
                <a:latin typeface="黑体" panose="02010609060101010101" pitchFamily="49" charset="-122"/>
                <a:ea typeface="黑体" panose="02010609060101010101" pitchFamily="49" charset="-122"/>
              </a:rPr>
              <a:t>数据模型的发展</a:t>
            </a:r>
            <a:endParaRPr kumimoji="0" lang="zh-CN" altLang="en-US" sz="2800">
              <a:solidFill>
                <a:srgbClr val="800000"/>
              </a:solidFill>
              <a:latin typeface="黑体" panose="02010609060101010101" pitchFamily="49" charset="-122"/>
              <a:ea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453390" y="900430"/>
            <a:ext cx="7327265" cy="553085"/>
          </a:xfrm>
          <a:prstGeom prst="rect">
            <a:avLst/>
          </a:prstGeom>
          <a:noFill/>
        </p:spPr>
        <p:txBody>
          <a:bodyPr wrap="square">
            <a:spAutoFit/>
          </a:bodyPr>
          <a:p>
            <a:pPr algn="l"/>
            <a:r>
              <a:rPr lang="en-US" altLang="zh-CN" sz="3000" dirty="0">
                <a:solidFill>
                  <a:schemeClr val="tx1"/>
                </a:solidFill>
                <a:latin typeface="宋体" panose="02010600030101010101" pitchFamily="2" charset="-122"/>
                <a:ea typeface="宋体" panose="02010600030101010101" pitchFamily="2" charset="-122"/>
                <a:sym typeface="+mn-ea"/>
              </a:rPr>
              <a:t>3)</a:t>
            </a:r>
            <a:r>
              <a:rPr lang="en-US" altLang="zh-CN" sz="3000" baseline="30000" dirty="0">
                <a:solidFill>
                  <a:schemeClr val="tx1"/>
                </a:solidFill>
                <a:latin typeface="宋体" panose="02010600030101010101" pitchFamily="2" charset="-122"/>
                <a:ea typeface="宋体" panose="02010600030101010101" pitchFamily="2" charset="-122"/>
                <a:sym typeface="+mn-ea"/>
              </a:rPr>
              <a:t>*</a:t>
            </a:r>
            <a:r>
              <a:rPr lang="en-US" altLang="zh-CN" sz="3000" dirty="0">
                <a:solidFill>
                  <a:schemeClr val="tx1"/>
                </a:solidFill>
                <a:latin typeface="宋体" panose="02010600030101010101" pitchFamily="2" charset="-122"/>
                <a:ea typeface="宋体" panose="02010600030101010101" pitchFamily="2" charset="-122"/>
                <a:sym typeface="+mn-ea"/>
              </a:rPr>
              <a:t>. 星型模型——数据仓库的数据模型</a:t>
            </a:r>
            <a:endParaRPr lang="en-US" altLang="zh-CN" sz="3000" b="1" dirty="0">
              <a:solidFill>
                <a:schemeClr val="tx1"/>
              </a:solidFill>
              <a:latin typeface="宋体" panose="02010600030101010101" pitchFamily="2" charset="-122"/>
              <a:ea typeface="宋体" panose="02010600030101010101" pitchFamily="2" charset="-122"/>
              <a:sym typeface="+mn-ea"/>
            </a:endParaRPr>
          </a:p>
        </p:txBody>
      </p:sp>
      <p:sp>
        <p:nvSpPr>
          <p:cNvPr id="8" name="文本框 7"/>
          <p:cNvSpPr txBox="1"/>
          <p:nvPr/>
        </p:nvSpPr>
        <p:spPr>
          <a:xfrm>
            <a:off x="260509" y="1539716"/>
            <a:ext cx="8702040" cy="1104424"/>
          </a:xfrm>
          <a:prstGeom prst="rect">
            <a:avLst/>
          </a:prstGeom>
          <a:noFill/>
        </p:spPr>
        <p:txBody>
          <a:bodyPr wrap="square" rtlCol="0">
            <a:noAutofit/>
          </a:bodyPr>
          <a:p>
            <a:pPr indent="0" fontAlgn="auto">
              <a:lnSpc>
                <a:spcPct val="125000"/>
              </a:lnSpc>
              <a:buFont typeface="Wingdings" panose="05000000000000000000" charset="0"/>
              <a:buNone/>
            </a:pPr>
            <a:r>
              <a:rPr lang="zh-CN" altLang="en-US" sz="2000">
                <a:latin typeface="Times New Roman" panose="02020603050405020304" pitchFamily="18" charset="0"/>
                <a:ea typeface="宋体" panose="02010600030101010101" pitchFamily="2" charset="-122"/>
                <a:sym typeface="+mn-ea"/>
              </a:rPr>
              <a:t>数据仓库是一个用以更好地支持企业（或组织）</a:t>
            </a:r>
            <a:r>
              <a:rPr lang="zh-CN" altLang="en-US" sz="2000" b="1">
                <a:solidFill>
                  <a:srgbClr val="FF0000"/>
                </a:solidFill>
                <a:latin typeface="Times New Roman" panose="02020603050405020304" pitchFamily="18" charset="0"/>
                <a:ea typeface="宋体" panose="02010600030101010101" pitchFamily="2" charset="-122"/>
                <a:sym typeface="+mn-ea"/>
              </a:rPr>
              <a:t>决策分析处理</a:t>
            </a:r>
            <a:r>
              <a:rPr lang="zh-CN" altLang="en-US" sz="2000">
                <a:latin typeface="Times New Roman" panose="02020603050405020304" pitchFamily="18" charset="0"/>
                <a:ea typeface="宋体" panose="02010600030101010101" pitchFamily="2" charset="-122"/>
                <a:sym typeface="+mn-ea"/>
              </a:rPr>
              <a:t>的、面向主题的、集成的、不可更新的、随时间不断变化的数据集合。源数据经过</a:t>
            </a:r>
            <a:r>
              <a:rPr lang="zh-CN" altLang="en-US" sz="2000" b="1">
                <a:solidFill>
                  <a:srgbClr val="FF0000"/>
                </a:solidFill>
                <a:latin typeface="Times New Roman" panose="02020603050405020304" pitchFamily="18" charset="0"/>
                <a:ea typeface="宋体" panose="02010600030101010101" pitchFamily="2" charset="-122"/>
                <a:sym typeface="+mn-ea"/>
              </a:rPr>
              <a:t>抽取、转换、装载（简称ETL）</a:t>
            </a:r>
            <a:r>
              <a:rPr lang="zh-CN" altLang="en-US" sz="2000">
                <a:latin typeface="Times New Roman" panose="02020603050405020304" pitchFamily="18" charset="0"/>
                <a:ea typeface="宋体" panose="02010600030101010101" pitchFamily="2" charset="-122"/>
                <a:sym typeface="+mn-ea"/>
              </a:rPr>
              <a:t>进入数据仓库。</a:t>
            </a:r>
            <a:endParaRPr lang="zh-CN" altLang="en-US" sz="2000">
              <a:latin typeface="Times New Roman" panose="02020603050405020304" pitchFamily="18" charset="0"/>
              <a:ea typeface="宋体" panose="02010600030101010101" pitchFamily="2" charset="-122"/>
            </a:endParaRPr>
          </a:p>
        </p:txBody>
      </p:sp>
      <p:pic>
        <p:nvPicPr>
          <p:cNvPr id="3" name="图片 2" descr="数据仓库示例"/>
          <p:cNvPicPr>
            <a:picLocks noChangeAspect="1"/>
          </p:cNvPicPr>
          <p:nvPr/>
        </p:nvPicPr>
        <p:blipFill>
          <a:blip r:embed="rId2"/>
          <a:stretch>
            <a:fillRect/>
          </a:stretch>
        </p:blipFill>
        <p:spPr>
          <a:xfrm>
            <a:off x="1150620" y="2892425"/>
            <a:ext cx="7089140" cy="3310255"/>
          </a:xfrm>
          <a:prstGeom prst="rect">
            <a:avLst/>
          </a:prstGeom>
        </p:spPr>
      </p:pic>
      <p:sp>
        <p:nvSpPr>
          <p:cNvPr id="30723" name="矩形 1"/>
          <p:cNvSpPr>
            <a:spLocks noChangeArrowheads="1"/>
          </p:cNvSpPr>
          <p:nvPr/>
        </p:nvSpPr>
        <p:spPr bwMode="auto">
          <a:xfrm>
            <a:off x="2084070" y="98425"/>
            <a:ext cx="522128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en-US" altLang="zh-CN" sz="2800">
                <a:solidFill>
                  <a:srgbClr val="800000"/>
                </a:solidFill>
                <a:latin typeface="黑体" panose="02010609060101010101" pitchFamily="49" charset="-122"/>
                <a:ea typeface="黑体" panose="02010609060101010101" pitchFamily="49" charset="-122"/>
              </a:rPr>
              <a:t>4.4 </a:t>
            </a:r>
            <a:r>
              <a:rPr kumimoji="0" lang="zh-CN" altLang="en-US" sz="2800">
                <a:solidFill>
                  <a:srgbClr val="800000"/>
                </a:solidFill>
                <a:latin typeface="黑体" panose="02010609060101010101" pitchFamily="49" charset="-122"/>
                <a:ea typeface="黑体" panose="02010609060101010101" pitchFamily="49" charset="-122"/>
              </a:rPr>
              <a:t>数据模型的发展</a:t>
            </a:r>
            <a:endParaRPr kumimoji="0" lang="zh-CN" altLang="en-US" sz="2800">
              <a:solidFill>
                <a:srgbClr val="8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504825" y="900430"/>
            <a:ext cx="7842250" cy="553085"/>
          </a:xfrm>
          <a:prstGeom prst="rect">
            <a:avLst/>
          </a:prstGeom>
          <a:noFill/>
        </p:spPr>
        <p:txBody>
          <a:bodyPr wrap="square">
            <a:spAutoFit/>
          </a:bodyPr>
          <a:p>
            <a:pPr algn="l"/>
            <a:r>
              <a:rPr lang="en-US" altLang="zh-CN" sz="3000" dirty="0">
                <a:solidFill>
                  <a:schemeClr val="tx1"/>
                </a:solidFill>
                <a:latin typeface="宋体" panose="02010600030101010101" pitchFamily="2" charset="-122"/>
                <a:ea typeface="宋体" panose="02010600030101010101" pitchFamily="2" charset="-122"/>
                <a:sym typeface="+mn-ea"/>
              </a:rPr>
              <a:t>3)</a:t>
            </a:r>
            <a:r>
              <a:rPr lang="en-US" altLang="zh-CN" sz="3000" baseline="30000" dirty="0">
                <a:solidFill>
                  <a:schemeClr val="tx1"/>
                </a:solidFill>
                <a:latin typeface="宋体" panose="02010600030101010101" pitchFamily="2" charset="-122"/>
                <a:ea typeface="宋体" panose="02010600030101010101" pitchFamily="2" charset="-122"/>
                <a:sym typeface="+mn-ea"/>
              </a:rPr>
              <a:t>*</a:t>
            </a:r>
            <a:r>
              <a:rPr lang="en-US" altLang="zh-CN" sz="3000" dirty="0">
                <a:solidFill>
                  <a:schemeClr val="tx1"/>
                </a:solidFill>
                <a:latin typeface="宋体" panose="02010600030101010101" pitchFamily="2" charset="-122"/>
                <a:ea typeface="宋体" panose="02010600030101010101" pitchFamily="2" charset="-122"/>
                <a:sym typeface="+mn-ea"/>
              </a:rPr>
              <a:t>. 星型模型——</a:t>
            </a:r>
            <a:r>
              <a:rPr lang="en-US" altLang="zh-CN" sz="3000" b="1" dirty="0">
                <a:solidFill>
                  <a:schemeClr val="tx1"/>
                </a:solidFill>
                <a:latin typeface="宋体" panose="02010600030101010101" pitchFamily="2" charset="-122"/>
                <a:ea typeface="宋体" panose="02010600030101010101" pitchFamily="2" charset="-122"/>
              </a:rPr>
              <a:t>数据仓库的数据模型</a:t>
            </a:r>
            <a:endParaRPr lang="en-US" altLang="zh-CN" sz="3000" b="1" dirty="0">
              <a:solidFill>
                <a:schemeClr val="tx1"/>
              </a:solidFill>
              <a:latin typeface="宋体" panose="02010600030101010101" pitchFamily="2" charset="-122"/>
              <a:ea typeface="宋体" panose="02010600030101010101" pitchFamily="2" charset="-122"/>
            </a:endParaRPr>
          </a:p>
        </p:txBody>
      </p:sp>
      <p:sp>
        <p:nvSpPr>
          <p:cNvPr id="8" name="文本框 7"/>
          <p:cNvSpPr txBox="1"/>
          <p:nvPr>
            <p:custDataLst>
              <p:tags r:id="rId2"/>
            </p:custDataLst>
          </p:nvPr>
        </p:nvSpPr>
        <p:spPr>
          <a:xfrm>
            <a:off x="78105" y="1539716"/>
            <a:ext cx="9012079" cy="407194"/>
          </a:xfrm>
          <a:prstGeom prst="rect">
            <a:avLst/>
          </a:prstGeom>
          <a:noFill/>
        </p:spPr>
        <p:txBody>
          <a:bodyPr wrap="square" rtlCol="0">
            <a:noAutofit/>
          </a:bodyPr>
          <a:p>
            <a:pPr marL="342900" indent="-342900" fontAlgn="auto">
              <a:lnSpc>
                <a:spcPct val="125000"/>
              </a:lnSpc>
              <a:buFont typeface="Arial" panose="020B0604020202020204" pitchFamily="34" charset="0"/>
              <a:buChar char="•"/>
            </a:pPr>
            <a:r>
              <a:rPr lang="zh-CN" sz="1800">
                <a:latin typeface="Times New Roman" panose="02020603050405020304" pitchFamily="18" charset="0"/>
                <a:ea typeface="宋体" panose="02010600030101010101" pitchFamily="2" charset="-122"/>
                <a:sym typeface="+mn-ea"/>
              </a:rPr>
              <a:t>数据仓库最基本的数据模型是</a:t>
            </a:r>
            <a:r>
              <a:rPr lang="zh-CN" sz="1800" b="1">
                <a:solidFill>
                  <a:srgbClr val="FF0000"/>
                </a:solidFill>
                <a:latin typeface="Times New Roman" panose="02020603050405020304" pitchFamily="18" charset="0"/>
                <a:ea typeface="宋体" panose="02010600030101010101" pitchFamily="2" charset="-122"/>
                <a:sym typeface="+mn-ea"/>
              </a:rPr>
              <a:t>立方体模型，</a:t>
            </a:r>
            <a:r>
              <a:rPr lang="zh-CN" sz="1800">
                <a:latin typeface="Times New Roman" panose="02020603050405020304" pitchFamily="18" charset="0"/>
                <a:ea typeface="宋体" panose="02010600030101010101" pitchFamily="2" charset="-122"/>
                <a:sym typeface="+mn-ea"/>
              </a:rPr>
              <a:t>也称</a:t>
            </a:r>
            <a:r>
              <a:rPr lang="zh-CN" sz="1800" b="1">
                <a:solidFill>
                  <a:srgbClr val="FF0000"/>
                </a:solidFill>
                <a:latin typeface="Times New Roman" panose="02020603050405020304" pitchFamily="18" charset="0"/>
                <a:ea typeface="宋体" panose="02010600030101010101" pitchFamily="2" charset="-122"/>
                <a:sym typeface="+mn-ea"/>
              </a:rPr>
              <a:t>星型模型、多维数据模型</a:t>
            </a:r>
            <a:endParaRPr lang="zh-CN" sz="1800">
              <a:latin typeface="Times New Roman" panose="02020603050405020304" pitchFamily="18" charset="0"/>
              <a:ea typeface="宋体" panose="02010600030101010101" pitchFamily="2" charset="-122"/>
              <a:sym typeface="+mn-ea"/>
            </a:endParaRPr>
          </a:p>
          <a:p>
            <a:pPr marL="342900" indent="-342900" fontAlgn="auto">
              <a:lnSpc>
                <a:spcPct val="125000"/>
              </a:lnSpc>
              <a:buFont typeface="Arial" panose="020B0604020202020204" pitchFamily="34" charset="0"/>
              <a:buChar char="•"/>
            </a:pPr>
            <a:endParaRPr lang="zh-CN" altLang="en-US" sz="1800" b="1">
              <a:latin typeface="Times New Roman" panose="02020603050405020304" pitchFamily="18" charset="0"/>
              <a:ea typeface="宋体" panose="02010600030101010101" pitchFamily="2" charset="-122"/>
            </a:endParaRPr>
          </a:p>
        </p:txBody>
      </p:sp>
      <p:pic>
        <p:nvPicPr>
          <p:cNvPr id="2" name="图片 1" descr="星型模型"/>
          <p:cNvPicPr>
            <a:picLocks noChangeAspect="1"/>
          </p:cNvPicPr>
          <p:nvPr/>
        </p:nvPicPr>
        <p:blipFill>
          <a:blip r:embed="rId3"/>
          <a:stretch>
            <a:fillRect/>
          </a:stretch>
        </p:blipFill>
        <p:spPr>
          <a:xfrm>
            <a:off x="4640580" y="2426494"/>
            <a:ext cx="4503420" cy="2668429"/>
          </a:xfrm>
          <a:prstGeom prst="rect">
            <a:avLst/>
          </a:prstGeom>
        </p:spPr>
      </p:pic>
      <p:sp>
        <p:nvSpPr>
          <p:cNvPr id="3" name="文本框 2"/>
          <p:cNvSpPr txBox="1"/>
          <p:nvPr/>
        </p:nvSpPr>
        <p:spPr>
          <a:xfrm>
            <a:off x="78105" y="2056765"/>
            <a:ext cx="4712970" cy="3935730"/>
          </a:xfrm>
          <a:prstGeom prst="rect">
            <a:avLst/>
          </a:prstGeom>
          <a:noFill/>
        </p:spPr>
        <p:txBody>
          <a:bodyPr wrap="square" rtlCol="0" anchor="t">
            <a:noAutofit/>
          </a:bodyPr>
          <a:p>
            <a:pPr marL="342900" indent="-342900" fontAlgn="auto">
              <a:lnSpc>
                <a:spcPct val="125000"/>
              </a:lnSpc>
              <a:buFont typeface="Arial" panose="020B0604020202020204" pitchFamily="34" charset="0"/>
              <a:buChar char="•"/>
            </a:pPr>
            <a:r>
              <a:rPr lang="zh-CN" sz="1800" b="1">
                <a:solidFill>
                  <a:srgbClr val="FF0000"/>
                </a:solidFill>
                <a:latin typeface="Times New Roman" panose="02020603050405020304" pitchFamily="18" charset="0"/>
                <a:ea typeface="宋体" panose="02010600030101010101" pitchFamily="2" charset="-122"/>
                <a:sym typeface="+mn-ea"/>
              </a:rPr>
              <a:t>星型模型</a:t>
            </a:r>
            <a:endParaRPr lang="zh-CN" sz="1800" b="1">
              <a:solidFill>
                <a:srgbClr val="FF0000"/>
              </a:solidFill>
              <a:latin typeface="Times New Roman" panose="02020603050405020304" pitchFamily="18" charset="0"/>
              <a:ea typeface="宋体" panose="02010600030101010101" pitchFamily="2" charset="-122"/>
              <a:sym typeface="+mn-ea"/>
            </a:endParaRPr>
          </a:p>
          <a:p>
            <a:pPr marL="800100" lvl="1" indent="-342900" fontAlgn="auto">
              <a:lnSpc>
                <a:spcPct val="125000"/>
              </a:lnSpc>
              <a:buFont typeface="Arial" panose="020B0604020202020204" pitchFamily="34" charset="0"/>
              <a:buChar char="•"/>
            </a:pPr>
            <a:r>
              <a:rPr lang="zh-CN" sz="1800" b="1">
                <a:solidFill>
                  <a:schemeClr val="tx1"/>
                </a:solidFill>
                <a:latin typeface="Times New Roman" panose="02020603050405020304" pitchFamily="18" charset="0"/>
                <a:ea typeface="宋体" panose="02010600030101010101" pitchFamily="2" charset="-122"/>
                <a:sym typeface="+mn-ea"/>
              </a:rPr>
              <a:t>一个事实表和一组维表组成。</a:t>
            </a:r>
            <a:endParaRPr lang="zh-CN" sz="1800" b="1">
              <a:solidFill>
                <a:schemeClr val="tx1"/>
              </a:solidFill>
              <a:latin typeface="Times New Roman" panose="02020603050405020304" pitchFamily="18" charset="0"/>
              <a:ea typeface="宋体" panose="02010600030101010101" pitchFamily="2" charset="-122"/>
              <a:sym typeface="+mn-ea"/>
            </a:endParaRPr>
          </a:p>
          <a:p>
            <a:pPr marL="800100" lvl="1" indent="-342900" fontAlgn="auto">
              <a:lnSpc>
                <a:spcPct val="125000"/>
              </a:lnSpc>
              <a:buFont typeface="Arial" panose="020B0604020202020204" pitchFamily="34" charset="0"/>
              <a:buChar char="•"/>
            </a:pPr>
            <a:r>
              <a:rPr lang="zh-CN" sz="1800" b="1">
                <a:solidFill>
                  <a:schemeClr val="tx1"/>
                </a:solidFill>
                <a:latin typeface="Times New Roman" panose="02020603050405020304" pitchFamily="18" charset="0"/>
                <a:ea typeface="宋体" panose="02010600030101010101" pitchFamily="2" charset="-122"/>
                <a:sym typeface="+mn-ea"/>
              </a:rPr>
              <a:t>事实表记录单个事件的信息：</a:t>
            </a:r>
            <a:r>
              <a:rPr lang="zh-CN" sz="1800">
                <a:solidFill>
                  <a:schemeClr val="tx1"/>
                </a:solidFill>
                <a:latin typeface="Times New Roman" panose="02020603050405020304" pitchFamily="18" charset="0"/>
                <a:ea typeface="宋体" panose="02010600030101010101" pitchFamily="2" charset="-122"/>
                <a:sym typeface="+mn-ea"/>
              </a:rPr>
              <a:t>例如商品的销售信息。事实表的属性可以分为维属性和度量属性</a:t>
            </a:r>
            <a:endParaRPr lang="zh-CN" sz="1800">
              <a:solidFill>
                <a:schemeClr val="tx1"/>
              </a:solidFill>
              <a:latin typeface="Times New Roman" panose="02020603050405020304" pitchFamily="18" charset="0"/>
              <a:ea typeface="宋体" panose="02010600030101010101" pitchFamily="2" charset="-122"/>
              <a:sym typeface="+mn-ea"/>
            </a:endParaRPr>
          </a:p>
          <a:p>
            <a:pPr marL="1257300" lvl="2" indent="-342900" fontAlgn="auto">
              <a:lnSpc>
                <a:spcPct val="125000"/>
              </a:lnSpc>
              <a:buFont typeface="Arial" panose="020B0604020202020204" pitchFamily="34" charset="0"/>
              <a:buChar char="•"/>
            </a:pPr>
            <a:r>
              <a:rPr lang="zh-CN" sz="1800">
                <a:solidFill>
                  <a:schemeClr val="tx1"/>
                </a:solidFill>
                <a:latin typeface="Times New Roman" panose="02020603050405020304" pitchFamily="18" charset="0"/>
                <a:ea typeface="宋体" panose="02010600030101010101" pitchFamily="2" charset="-122"/>
                <a:sym typeface="+mn-ea"/>
              </a:rPr>
              <a:t>维属性是对度量属性进行分组和查看的维度，例如，对于销售信息，</a:t>
            </a:r>
            <a:r>
              <a:rPr lang="zh-CN" altLang="en-US" sz="1800">
                <a:solidFill>
                  <a:schemeClr val="tx1"/>
                </a:solidFill>
                <a:latin typeface="Times New Roman" panose="02020603050405020304" pitchFamily="18" charset="0"/>
                <a:ea typeface="宋体" panose="02010600030101010101" pitchFamily="2" charset="-122"/>
                <a:sym typeface="+mn-ea"/>
              </a:rPr>
              <a:t>维度表可以是顾客、产品、供应商、时间等。</a:t>
            </a:r>
            <a:endParaRPr lang="zh-CN" altLang="en-US" sz="1800">
              <a:solidFill>
                <a:schemeClr val="tx1"/>
              </a:solidFill>
              <a:latin typeface="Times New Roman" panose="02020603050405020304" pitchFamily="18" charset="0"/>
              <a:ea typeface="宋体" panose="02010600030101010101" pitchFamily="2" charset="-122"/>
              <a:sym typeface="+mn-ea"/>
            </a:endParaRPr>
          </a:p>
          <a:p>
            <a:pPr marL="1257300" lvl="2" indent="-342900" fontAlgn="auto">
              <a:lnSpc>
                <a:spcPct val="125000"/>
              </a:lnSpc>
              <a:buFont typeface="Arial" panose="020B0604020202020204" pitchFamily="34" charset="0"/>
              <a:buChar char="•"/>
            </a:pPr>
            <a:r>
              <a:rPr lang="zh-CN" sz="1800">
                <a:solidFill>
                  <a:schemeClr val="tx1"/>
                </a:solidFill>
                <a:latin typeface="Times New Roman" panose="02020603050405020304" pitchFamily="18" charset="0"/>
                <a:ea typeface="宋体" panose="02010600030101010101" pitchFamily="2" charset="-122"/>
                <a:sym typeface="+mn-ea"/>
              </a:rPr>
              <a:t>度量属性存储能够执行聚集操作的量化信息，例如商品的销售额</a:t>
            </a:r>
            <a:endParaRPr lang="zh-CN" sz="1800">
              <a:solidFill>
                <a:schemeClr val="tx1"/>
              </a:solidFill>
              <a:latin typeface="Times New Roman" panose="02020603050405020304" pitchFamily="18" charset="0"/>
              <a:ea typeface="宋体" panose="02010600030101010101" pitchFamily="2" charset="-122"/>
              <a:sym typeface="+mn-ea"/>
            </a:endParaRPr>
          </a:p>
          <a:p>
            <a:pPr marL="800100" lvl="1" indent="-342900" fontAlgn="auto">
              <a:lnSpc>
                <a:spcPct val="125000"/>
              </a:lnSpc>
              <a:buFont typeface="Arial" panose="020B0604020202020204" pitchFamily="34" charset="0"/>
              <a:buChar char="•"/>
            </a:pPr>
            <a:r>
              <a:rPr lang="zh-CN" sz="1800">
                <a:solidFill>
                  <a:schemeClr val="tx1"/>
                </a:solidFill>
                <a:latin typeface="Times New Roman" panose="02020603050405020304" pitchFamily="18" charset="0"/>
                <a:ea typeface="宋体" panose="02010600030101010101" pitchFamily="2" charset="-122"/>
                <a:sym typeface="+mn-ea"/>
              </a:rPr>
              <a:t>用户从多角度和多侧面观察数据、剖析数据。</a:t>
            </a:r>
            <a:endParaRPr lang="zh-CN" sz="1800">
              <a:solidFill>
                <a:schemeClr val="tx1"/>
              </a:solidFill>
              <a:latin typeface="Times New Roman" panose="02020603050405020304" pitchFamily="18" charset="0"/>
              <a:ea typeface="宋体" panose="02010600030101010101" pitchFamily="2" charset="-122"/>
              <a:sym typeface="+mn-ea"/>
            </a:endParaRPr>
          </a:p>
        </p:txBody>
      </p:sp>
      <p:sp>
        <p:nvSpPr>
          <p:cNvPr id="4" name="文本框 3"/>
          <p:cNvSpPr txBox="1"/>
          <p:nvPr/>
        </p:nvSpPr>
        <p:spPr>
          <a:xfrm>
            <a:off x="6278404" y="5209223"/>
            <a:ext cx="1227773" cy="252730"/>
          </a:xfrm>
          <a:prstGeom prst="rect">
            <a:avLst/>
          </a:prstGeom>
          <a:noFill/>
        </p:spPr>
        <p:txBody>
          <a:bodyPr wrap="square" rtlCol="0">
            <a:spAutoFit/>
          </a:bodyPr>
          <a:p>
            <a:r>
              <a:rPr lang="en-US" altLang="zh-CN" sz="1050">
                <a:solidFill>
                  <a:schemeClr val="tx1"/>
                </a:solidFill>
                <a:uFillTx/>
                <a:latin typeface="Times New Roman" panose="02020603050405020304" pitchFamily="18" charset="0"/>
                <a:ea typeface="宋体" panose="02010600030101010101" pitchFamily="2" charset="-122"/>
              </a:rPr>
              <a:t>Fig. </a:t>
            </a:r>
            <a:r>
              <a:rPr lang="zh-CN" altLang="en-US" sz="1050">
                <a:solidFill>
                  <a:schemeClr val="tx1"/>
                </a:solidFill>
                <a:uFillTx/>
                <a:latin typeface="Times New Roman" panose="02020603050405020304" pitchFamily="18" charset="0"/>
                <a:ea typeface="宋体" panose="02010600030101010101" pitchFamily="2" charset="-122"/>
              </a:rPr>
              <a:t>星型模型</a:t>
            </a:r>
            <a:endParaRPr lang="zh-CN" altLang="en-US" sz="1050">
              <a:solidFill>
                <a:schemeClr val="tx1"/>
              </a:solidFill>
              <a:uFillTx/>
              <a:latin typeface="Times New Roman" panose="02020603050405020304" pitchFamily="18" charset="0"/>
              <a:ea typeface="宋体" panose="02010600030101010101" pitchFamily="2" charset="-122"/>
            </a:endParaRPr>
          </a:p>
        </p:txBody>
      </p:sp>
      <p:sp>
        <p:nvSpPr>
          <p:cNvPr id="30723" name="矩形 1"/>
          <p:cNvSpPr>
            <a:spLocks noChangeArrowheads="1"/>
          </p:cNvSpPr>
          <p:nvPr/>
        </p:nvSpPr>
        <p:spPr bwMode="auto">
          <a:xfrm>
            <a:off x="2084070" y="98425"/>
            <a:ext cx="522128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en-US" altLang="zh-CN" sz="2800">
                <a:solidFill>
                  <a:srgbClr val="800000"/>
                </a:solidFill>
                <a:latin typeface="黑体" panose="02010609060101010101" pitchFamily="49" charset="-122"/>
                <a:ea typeface="黑体" panose="02010609060101010101" pitchFamily="49" charset="-122"/>
              </a:rPr>
              <a:t>4.4 </a:t>
            </a:r>
            <a:r>
              <a:rPr kumimoji="0" lang="zh-CN" altLang="en-US" sz="2800">
                <a:solidFill>
                  <a:srgbClr val="800000"/>
                </a:solidFill>
                <a:latin typeface="黑体" panose="02010609060101010101" pitchFamily="49" charset="-122"/>
                <a:ea typeface="黑体" panose="02010609060101010101" pitchFamily="49" charset="-122"/>
              </a:rPr>
              <a:t>数据模型的发展</a:t>
            </a:r>
            <a:endParaRPr kumimoji="0" lang="zh-CN" altLang="en-US" sz="2800">
              <a:solidFill>
                <a:srgbClr val="8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423545" y="900430"/>
            <a:ext cx="6882130" cy="553085"/>
          </a:xfrm>
          <a:prstGeom prst="rect">
            <a:avLst/>
          </a:prstGeom>
          <a:noFill/>
        </p:spPr>
        <p:txBody>
          <a:bodyPr wrap="square">
            <a:spAutoFit/>
          </a:bodyPr>
          <a:p>
            <a:pPr algn="l"/>
            <a:r>
              <a:rPr lang="en-US" altLang="zh-CN" sz="3000" b="1" dirty="0">
                <a:solidFill>
                  <a:schemeClr val="tx1"/>
                </a:solidFill>
                <a:latin typeface="宋体" panose="02010600030101010101" pitchFamily="2" charset="-122"/>
                <a:ea typeface="宋体" panose="02010600030101010101" pitchFamily="2" charset="-122"/>
              </a:rPr>
              <a:t>4)</a:t>
            </a:r>
            <a:r>
              <a:rPr lang="en-US" altLang="zh-CN" sz="3000" baseline="30000" dirty="0">
                <a:solidFill>
                  <a:schemeClr val="tx1"/>
                </a:solidFill>
                <a:latin typeface="宋体" panose="02010600030101010101" pitchFamily="2" charset="-122"/>
                <a:ea typeface="宋体" panose="02010600030101010101" pitchFamily="2" charset="-122"/>
                <a:sym typeface="+mn-ea"/>
              </a:rPr>
              <a:t>*</a:t>
            </a:r>
            <a:r>
              <a:rPr lang="en-US" altLang="zh-CN" sz="3000" b="1" dirty="0">
                <a:solidFill>
                  <a:schemeClr val="tx1"/>
                </a:solidFill>
                <a:latin typeface="宋体" panose="02010600030101010101" pitchFamily="2" charset="-122"/>
                <a:ea typeface="宋体" panose="02010600030101010101" pitchFamily="2" charset="-122"/>
              </a:rPr>
              <a:t>. </a:t>
            </a:r>
            <a:r>
              <a:rPr lang="zh-CN" altLang="en-US" sz="3000" b="1" dirty="0">
                <a:solidFill>
                  <a:schemeClr val="tx1"/>
                </a:solidFill>
                <a:latin typeface="宋体" panose="02010600030101010101" pitchFamily="2" charset="-122"/>
                <a:ea typeface="宋体" panose="02010600030101010101" pitchFamily="2" charset="-122"/>
              </a:rPr>
              <a:t>面向对象模型</a:t>
            </a:r>
            <a:endParaRPr lang="zh-CN" altLang="en-US" sz="3000" b="1" dirty="0">
              <a:solidFill>
                <a:schemeClr val="tx1"/>
              </a:solidFill>
              <a:latin typeface="宋体" panose="02010600030101010101" pitchFamily="2" charset="-122"/>
              <a:ea typeface="宋体" panose="02010600030101010101" pitchFamily="2" charset="-122"/>
            </a:endParaRPr>
          </a:p>
        </p:txBody>
      </p:sp>
      <p:sp>
        <p:nvSpPr>
          <p:cNvPr id="8" name="文本框 7"/>
          <p:cNvSpPr txBox="1"/>
          <p:nvPr/>
        </p:nvSpPr>
        <p:spPr>
          <a:xfrm>
            <a:off x="78105" y="1539875"/>
            <a:ext cx="9011920" cy="1662430"/>
          </a:xfrm>
          <a:prstGeom prst="rect">
            <a:avLst/>
          </a:prstGeom>
          <a:noFill/>
        </p:spPr>
        <p:txBody>
          <a:bodyPr wrap="square" rtlCol="0">
            <a:noAutofit/>
          </a:bodyPr>
          <a:p>
            <a:pPr indent="0" fontAlgn="auto">
              <a:lnSpc>
                <a:spcPct val="150000"/>
              </a:lnSpc>
              <a:buFont typeface="Arial" panose="020B0604020202020204" pitchFamily="34" charset="0"/>
              <a:buNone/>
            </a:pPr>
            <a:r>
              <a:rPr lang="zh-CN" sz="2400" b="1">
                <a:solidFill>
                  <a:schemeClr val="tx1"/>
                </a:solidFill>
                <a:latin typeface="Times New Roman" panose="02020603050405020304" pitchFamily="18" charset="0"/>
                <a:ea typeface="宋体" panose="02010600030101010101" pitchFamily="2" charset="-122"/>
                <a:sym typeface="+mn-ea"/>
              </a:rPr>
              <a:t>面向对象的数据模型：</a:t>
            </a:r>
            <a:endParaRPr lang="zh-CN" sz="2400" b="1">
              <a:solidFill>
                <a:schemeClr val="tx1"/>
              </a:solidFill>
              <a:latin typeface="Times New Roman" panose="02020603050405020304" pitchFamily="18" charset="0"/>
              <a:ea typeface="宋体" panose="02010600030101010101" pitchFamily="2" charset="-122"/>
              <a:sym typeface="+mn-ea"/>
            </a:endParaRPr>
          </a:p>
          <a:p>
            <a:pPr marL="800100" lvl="1" indent="-342900" fontAlgn="auto">
              <a:lnSpc>
                <a:spcPct val="150000"/>
              </a:lnSpc>
              <a:buFont typeface="Arial" panose="020B0604020202020204" pitchFamily="34" charset="0"/>
              <a:buChar char="•"/>
            </a:pPr>
            <a:r>
              <a:rPr lang="zh-CN" sz="2400">
                <a:solidFill>
                  <a:schemeClr val="tx1"/>
                </a:solidFill>
                <a:latin typeface="Times New Roman" panose="02020603050405020304" pitchFamily="18" charset="0"/>
                <a:ea typeface="宋体" panose="02010600030101010101" pitchFamily="2" charset="-122"/>
                <a:sym typeface="+mn-ea"/>
              </a:rPr>
              <a:t>用面向对象的观点来描述现实世界实体的逻辑组织、对象间的关系</a:t>
            </a:r>
            <a:r>
              <a:rPr lang="en-US" altLang="zh-CN" sz="2400">
                <a:solidFill>
                  <a:schemeClr val="tx1"/>
                </a:solidFill>
                <a:latin typeface="Times New Roman" panose="02020603050405020304" pitchFamily="18" charset="0"/>
                <a:ea typeface="宋体" panose="02010600030101010101" pitchFamily="2" charset="-122"/>
                <a:sym typeface="+mn-ea"/>
              </a:rPr>
              <a:t>	</a:t>
            </a:r>
            <a:endParaRPr lang="en-US" altLang="zh-CN" sz="2400" b="1">
              <a:solidFill>
                <a:schemeClr val="tx1"/>
              </a:solidFill>
              <a:latin typeface="Times New Roman" panose="02020603050405020304" pitchFamily="18" charset="0"/>
              <a:ea typeface="宋体" panose="02010600030101010101" pitchFamily="2" charset="-122"/>
              <a:sym typeface="+mn-ea"/>
            </a:endParaRPr>
          </a:p>
        </p:txBody>
      </p:sp>
      <p:pic>
        <p:nvPicPr>
          <p:cNvPr id="2" name="图片 1" descr="面向对象模型"/>
          <p:cNvPicPr>
            <a:picLocks noChangeAspect="1"/>
          </p:cNvPicPr>
          <p:nvPr/>
        </p:nvPicPr>
        <p:blipFill>
          <a:blip r:embed="rId2"/>
          <a:stretch>
            <a:fillRect/>
          </a:stretch>
        </p:blipFill>
        <p:spPr>
          <a:xfrm>
            <a:off x="423545" y="3061335"/>
            <a:ext cx="4711700" cy="2724150"/>
          </a:xfrm>
          <a:prstGeom prst="rect">
            <a:avLst/>
          </a:prstGeom>
        </p:spPr>
      </p:pic>
      <p:sp>
        <p:nvSpPr>
          <p:cNvPr id="3" name="文本框 2"/>
          <p:cNvSpPr txBox="1"/>
          <p:nvPr/>
        </p:nvSpPr>
        <p:spPr>
          <a:xfrm>
            <a:off x="1707039" y="6129496"/>
            <a:ext cx="1502093" cy="252730"/>
          </a:xfrm>
          <a:prstGeom prst="rect">
            <a:avLst/>
          </a:prstGeom>
          <a:noFill/>
        </p:spPr>
        <p:txBody>
          <a:bodyPr wrap="square" rtlCol="0">
            <a:spAutoFit/>
          </a:bodyPr>
          <a:p>
            <a:r>
              <a:rPr lang="en-US" altLang="zh-CN" sz="1050">
                <a:solidFill>
                  <a:schemeClr val="tx1"/>
                </a:solidFill>
                <a:uFillTx/>
                <a:latin typeface="Times New Roman" panose="02020603050405020304" pitchFamily="18" charset="0"/>
                <a:ea typeface="宋体" panose="02010600030101010101" pitchFamily="2" charset="-122"/>
              </a:rPr>
              <a:t>fig. </a:t>
            </a:r>
            <a:r>
              <a:rPr lang="zh-CN" altLang="en-US" sz="1050">
                <a:solidFill>
                  <a:schemeClr val="tx1"/>
                </a:solidFill>
                <a:uFillTx/>
                <a:latin typeface="Times New Roman" panose="02020603050405020304" pitchFamily="18" charset="0"/>
                <a:ea typeface="宋体" panose="02010600030101010101" pitchFamily="2" charset="-122"/>
              </a:rPr>
              <a:t>面向对象模型</a:t>
            </a:r>
            <a:endParaRPr lang="zh-CN" altLang="en-US" sz="1050">
              <a:solidFill>
                <a:schemeClr val="tx1"/>
              </a:solidFill>
              <a:uFillTx/>
              <a:latin typeface="Times New Roman" panose="02020603050405020304" pitchFamily="18" charset="0"/>
              <a:ea typeface="宋体" panose="02010600030101010101" pitchFamily="2" charset="-122"/>
            </a:endParaRPr>
          </a:p>
        </p:txBody>
      </p:sp>
      <p:sp>
        <p:nvSpPr>
          <p:cNvPr id="30723" name="矩形 1"/>
          <p:cNvSpPr>
            <a:spLocks noChangeArrowheads="1"/>
          </p:cNvSpPr>
          <p:nvPr/>
        </p:nvSpPr>
        <p:spPr bwMode="auto">
          <a:xfrm>
            <a:off x="2084070" y="98425"/>
            <a:ext cx="522128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en-US" altLang="zh-CN" sz="2800">
                <a:solidFill>
                  <a:srgbClr val="800000"/>
                </a:solidFill>
                <a:latin typeface="黑体" panose="02010609060101010101" pitchFamily="49" charset="-122"/>
                <a:ea typeface="黑体" panose="02010609060101010101" pitchFamily="49" charset="-122"/>
              </a:rPr>
              <a:t>4.4 </a:t>
            </a:r>
            <a:r>
              <a:rPr kumimoji="0" lang="zh-CN" altLang="en-US" sz="2800">
                <a:solidFill>
                  <a:srgbClr val="800000"/>
                </a:solidFill>
                <a:latin typeface="黑体" panose="02010609060101010101" pitchFamily="49" charset="-122"/>
                <a:ea typeface="黑体" panose="02010609060101010101" pitchFamily="49" charset="-122"/>
              </a:rPr>
              <a:t>数据模型的发展</a:t>
            </a:r>
            <a:endParaRPr kumimoji="0" lang="zh-CN" altLang="en-US" sz="2800">
              <a:solidFill>
                <a:srgbClr val="800000"/>
              </a:solidFill>
              <a:latin typeface="黑体" panose="02010609060101010101" pitchFamily="49" charset="-122"/>
              <a:ea typeface="黑体" panose="02010609060101010101" pitchFamily="49" charset="-122"/>
            </a:endParaRPr>
          </a:p>
        </p:txBody>
      </p:sp>
      <p:sp>
        <p:nvSpPr>
          <p:cNvPr id="4" name="文本框 3"/>
          <p:cNvSpPr txBox="1"/>
          <p:nvPr/>
        </p:nvSpPr>
        <p:spPr>
          <a:xfrm>
            <a:off x="5050155" y="4982845"/>
            <a:ext cx="4093845" cy="1568450"/>
          </a:xfrm>
          <a:prstGeom prst="rect">
            <a:avLst/>
          </a:prstGeom>
          <a:noFill/>
        </p:spPr>
        <p:txBody>
          <a:bodyPr wrap="square" rtlCol="0" anchor="t">
            <a:spAutoFit/>
          </a:bodyPr>
          <a:p>
            <a:pPr indent="0" fontAlgn="auto">
              <a:lnSpc>
                <a:spcPct val="150000"/>
              </a:lnSpc>
              <a:buFont typeface="Arial" panose="020B0604020202020204" pitchFamily="34" charset="0"/>
              <a:buNone/>
            </a:pPr>
            <a:r>
              <a:rPr lang="zh-CN" sz="1600">
                <a:solidFill>
                  <a:srgbClr val="FF0000"/>
                </a:solidFill>
                <a:latin typeface="Times New Roman" panose="02020603050405020304" pitchFamily="18" charset="0"/>
                <a:ea typeface="宋体" panose="02010600030101010101" pitchFamily="2" charset="-122"/>
                <a:sym typeface="+mn-ea"/>
              </a:rPr>
              <a:t>面向对象数据的研究始于</a:t>
            </a:r>
            <a:r>
              <a:rPr lang="en-US" sz="1600">
                <a:solidFill>
                  <a:srgbClr val="FF0000"/>
                </a:solidFill>
                <a:latin typeface="Times New Roman" panose="02020603050405020304" pitchFamily="18" charset="0"/>
                <a:ea typeface="宋体" panose="02010600030101010101" pitchFamily="2" charset="-122"/>
                <a:sym typeface="+mn-ea"/>
              </a:rPr>
              <a:t>20</a:t>
            </a:r>
            <a:r>
              <a:rPr lang="zh-CN" sz="1600">
                <a:solidFill>
                  <a:srgbClr val="FF0000"/>
                </a:solidFill>
                <a:latin typeface="Times New Roman" panose="02020603050405020304" pitchFamily="18" charset="0"/>
                <a:ea typeface="宋体" panose="02010600030101010101" pitchFamily="2" charset="-122"/>
                <a:sym typeface="+mn-ea"/>
              </a:rPr>
              <a:t>世纪</a:t>
            </a:r>
            <a:r>
              <a:rPr lang="en-US" sz="1600">
                <a:solidFill>
                  <a:srgbClr val="FF0000"/>
                </a:solidFill>
                <a:latin typeface="Times New Roman" panose="02020603050405020304" pitchFamily="18" charset="0"/>
                <a:ea typeface="宋体" panose="02010600030101010101" pitchFamily="2" charset="-122"/>
                <a:sym typeface="+mn-ea"/>
              </a:rPr>
              <a:t>80</a:t>
            </a:r>
            <a:r>
              <a:rPr lang="zh-CN" sz="1600">
                <a:solidFill>
                  <a:srgbClr val="FF0000"/>
                </a:solidFill>
                <a:latin typeface="Times New Roman" panose="02020603050405020304" pitchFamily="18" charset="0"/>
                <a:ea typeface="宋体" panose="02010600030101010101" pitchFamily="2" charset="-122"/>
                <a:sym typeface="+mn-ea"/>
              </a:rPr>
              <a:t>年代</a:t>
            </a:r>
            <a:endParaRPr lang="zh-CN" sz="1600" b="1">
              <a:solidFill>
                <a:srgbClr val="FF0000"/>
              </a:solidFill>
              <a:latin typeface="Times New Roman" panose="02020603050405020304" pitchFamily="18" charset="0"/>
              <a:ea typeface="宋体" panose="02010600030101010101" pitchFamily="2" charset="-122"/>
              <a:sym typeface="+mn-ea"/>
            </a:endParaRPr>
          </a:p>
          <a:p>
            <a:pPr marL="800100" lvl="1" indent="-342900" fontAlgn="auto">
              <a:lnSpc>
                <a:spcPct val="150000"/>
              </a:lnSpc>
              <a:buFont typeface="Arial" panose="020B0604020202020204" pitchFamily="34" charset="0"/>
              <a:buChar char="•"/>
            </a:pPr>
            <a:r>
              <a:rPr lang="zh-CN" sz="1600">
                <a:latin typeface="Times New Roman" panose="02020603050405020304" pitchFamily="18" charset="0"/>
                <a:ea typeface="宋体" panose="02010600030101010101" pitchFamily="2" charset="-122"/>
                <a:sym typeface="+mn-ea"/>
              </a:rPr>
              <a:t>有许多面向对象数据库产品，例如Object Store、O2、ONTOS等</a:t>
            </a:r>
            <a:endParaRPr lang="zh-CN" sz="1600">
              <a:latin typeface="Times New Roman" panose="02020603050405020304" pitchFamily="18" charset="0"/>
              <a:ea typeface="宋体" panose="02010600030101010101" pitchFamily="2" charset="-122"/>
              <a:sym typeface="+mn-ea"/>
            </a:endParaRPr>
          </a:p>
          <a:p>
            <a:pPr marL="800100" lvl="1" indent="-342900" fontAlgn="auto">
              <a:lnSpc>
                <a:spcPct val="150000"/>
              </a:lnSpc>
              <a:buFont typeface="Arial" panose="020B0604020202020204" pitchFamily="34" charset="0"/>
              <a:buChar char="•"/>
            </a:pPr>
            <a:endParaRPr lang="zh-CN" altLang="en-US" sz="1600">
              <a:latin typeface="Times New Roman" panose="02020603050405020304" pitchFamily="18" charset="0"/>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393065" y="900430"/>
            <a:ext cx="6912610" cy="553085"/>
          </a:xfrm>
          <a:prstGeom prst="rect">
            <a:avLst/>
          </a:prstGeom>
          <a:noFill/>
        </p:spPr>
        <p:txBody>
          <a:bodyPr wrap="square">
            <a:spAutoFit/>
          </a:bodyPr>
          <a:p>
            <a:pPr algn="l"/>
            <a:r>
              <a:rPr lang="en-US" sz="3000" b="1" dirty="0">
                <a:solidFill>
                  <a:schemeClr val="tx1"/>
                </a:solidFill>
                <a:latin typeface="宋体" panose="02010600030101010101" pitchFamily="2" charset="-122"/>
                <a:ea typeface="宋体" panose="02010600030101010101" pitchFamily="2" charset="-122"/>
              </a:rPr>
              <a:t>5)</a:t>
            </a:r>
            <a:r>
              <a:rPr lang="en-US" altLang="zh-CN" sz="3000" baseline="30000" dirty="0">
                <a:solidFill>
                  <a:schemeClr val="tx1"/>
                </a:solidFill>
                <a:latin typeface="宋体" panose="02010600030101010101" pitchFamily="2" charset="-122"/>
                <a:ea typeface="宋体" panose="02010600030101010101" pitchFamily="2" charset="-122"/>
                <a:sym typeface="+mn-ea"/>
              </a:rPr>
              <a:t>*</a:t>
            </a:r>
            <a:r>
              <a:rPr lang="en-US" sz="3000" b="1" dirty="0">
                <a:solidFill>
                  <a:schemeClr val="tx1"/>
                </a:solidFill>
                <a:latin typeface="宋体" panose="02010600030101010101" pitchFamily="2" charset="-122"/>
                <a:ea typeface="宋体" panose="02010600030101010101" pitchFamily="2" charset="-122"/>
              </a:rPr>
              <a:t>. NoSQL</a:t>
            </a:r>
            <a:r>
              <a:rPr lang="zh-CN" altLang="en-US" sz="3000" b="1" dirty="0">
                <a:solidFill>
                  <a:schemeClr val="tx1"/>
                </a:solidFill>
                <a:latin typeface="宋体" panose="02010600030101010101" pitchFamily="2" charset="-122"/>
                <a:ea typeface="宋体" panose="02010600030101010101" pitchFamily="2" charset="-122"/>
              </a:rPr>
              <a:t>数据库</a:t>
            </a:r>
            <a:endParaRPr lang="zh-CN" altLang="en-US" sz="3000" b="1" dirty="0">
              <a:solidFill>
                <a:schemeClr val="tx1"/>
              </a:solidFill>
              <a:latin typeface="宋体" panose="02010600030101010101" pitchFamily="2" charset="-122"/>
              <a:ea typeface="宋体" panose="02010600030101010101" pitchFamily="2" charset="-122"/>
            </a:endParaRPr>
          </a:p>
        </p:txBody>
      </p:sp>
      <p:sp>
        <p:nvSpPr>
          <p:cNvPr id="8" name="文本框 7"/>
          <p:cNvSpPr txBox="1"/>
          <p:nvPr>
            <p:custDataLst>
              <p:tags r:id="rId2"/>
            </p:custDataLst>
          </p:nvPr>
        </p:nvSpPr>
        <p:spPr>
          <a:xfrm>
            <a:off x="78105" y="1539716"/>
            <a:ext cx="9012079" cy="777716"/>
          </a:xfrm>
          <a:prstGeom prst="rect">
            <a:avLst/>
          </a:prstGeom>
          <a:noFill/>
        </p:spPr>
        <p:txBody>
          <a:bodyPr wrap="square" rtlCol="0">
            <a:noAutofit/>
          </a:bodyPr>
          <a:p>
            <a:pPr indent="0" fontAlgn="auto">
              <a:lnSpc>
                <a:spcPct val="125000"/>
              </a:lnSpc>
              <a:buFont typeface="Arial" panose="020B0604020202020204" pitchFamily="34" charset="0"/>
              <a:buNone/>
            </a:pPr>
            <a:r>
              <a:rPr lang="zh-CN" sz="1800">
                <a:solidFill>
                  <a:schemeClr val="accent4"/>
                </a:solidFill>
                <a:latin typeface="Times New Roman" panose="02020603050405020304" pitchFamily="18" charset="0"/>
                <a:ea typeface="宋体" panose="02010600030101010101" pitchFamily="2" charset="-122"/>
                <a:sym typeface="+mn-ea"/>
              </a:rPr>
              <a:t>随着互联网的发展，数据库需要处理的数据量越来越大，数据类型也越来越多样和异构，例如</a:t>
            </a:r>
            <a:r>
              <a:rPr lang="en-US" sz="1800">
                <a:solidFill>
                  <a:schemeClr val="accent4"/>
                </a:solidFill>
                <a:latin typeface="Times New Roman" panose="02020603050405020304" pitchFamily="18" charset="0"/>
                <a:ea typeface="宋体" panose="02010600030101010101" pitchFamily="2" charset="-122"/>
                <a:sym typeface="+mn-ea"/>
              </a:rPr>
              <a:t>HTML</a:t>
            </a:r>
            <a:r>
              <a:rPr lang="zh-CN" sz="1800">
                <a:solidFill>
                  <a:schemeClr val="accent4"/>
                </a:solidFill>
                <a:latin typeface="Times New Roman" panose="02020603050405020304" pitchFamily="18" charset="0"/>
                <a:ea typeface="宋体" panose="02010600030101010101" pitchFamily="2" charset="-122"/>
                <a:sym typeface="+mn-ea"/>
              </a:rPr>
              <a:t>、</a:t>
            </a:r>
            <a:r>
              <a:rPr lang="en-US" sz="1800">
                <a:solidFill>
                  <a:schemeClr val="accent4"/>
                </a:solidFill>
                <a:latin typeface="Times New Roman" panose="02020603050405020304" pitchFamily="18" charset="0"/>
                <a:ea typeface="宋体" panose="02010600030101010101" pitchFamily="2" charset="-122"/>
                <a:sym typeface="+mn-ea"/>
              </a:rPr>
              <a:t>XML</a:t>
            </a:r>
            <a:r>
              <a:rPr lang="zh-CN" sz="1800">
                <a:solidFill>
                  <a:schemeClr val="accent4"/>
                </a:solidFill>
                <a:latin typeface="Times New Roman" panose="02020603050405020304" pitchFamily="18" charset="0"/>
                <a:ea typeface="宋体" panose="02010600030101010101" pitchFamily="2" charset="-122"/>
                <a:sym typeface="+mn-ea"/>
              </a:rPr>
              <a:t>、</a:t>
            </a:r>
            <a:r>
              <a:rPr lang="en-US" sz="1800">
                <a:solidFill>
                  <a:schemeClr val="accent4"/>
                </a:solidFill>
                <a:latin typeface="Times New Roman" panose="02020603050405020304" pitchFamily="18" charset="0"/>
                <a:ea typeface="宋体" panose="02010600030101010101" pitchFamily="2" charset="-122"/>
                <a:sym typeface="+mn-ea"/>
              </a:rPr>
              <a:t>JSON</a:t>
            </a:r>
            <a:r>
              <a:rPr lang="zh-CN" sz="1800">
                <a:solidFill>
                  <a:schemeClr val="accent4"/>
                </a:solidFill>
                <a:latin typeface="Times New Roman" panose="02020603050405020304" pitchFamily="18" charset="0"/>
                <a:ea typeface="宋体" panose="02010600030101010101" pitchFamily="2" charset="-122"/>
                <a:sym typeface="+mn-ea"/>
              </a:rPr>
              <a:t>等半结构化数据到图形图像、音频、视频等非结构化数据等等</a:t>
            </a:r>
            <a:endParaRPr lang="zh-CN" sz="1800">
              <a:solidFill>
                <a:schemeClr val="accent4"/>
              </a:solidFill>
              <a:latin typeface="Times New Roman" panose="02020603050405020304" pitchFamily="18" charset="0"/>
              <a:ea typeface="宋体" panose="02010600030101010101" pitchFamily="2" charset="-122"/>
              <a:sym typeface="+mn-ea"/>
            </a:endParaRPr>
          </a:p>
          <a:p>
            <a:pPr indent="0" fontAlgn="auto">
              <a:lnSpc>
                <a:spcPct val="125000"/>
              </a:lnSpc>
              <a:buFont typeface="Arial" panose="020B0604020202020204" pitchFamily="34" charset="0"/>
              <a:buNone/>
            </a:pPr>
            <a:endParaRPr lang="zh-CN" altLang="en-US" sz="1800" b="1">
              <a:solidFill>
                <a:schemeClr val="accent4"/>
              </a:solidFill>
              <a:latin typeface="Times New Roman" panose="02020603050405020304" pitchFamily="18" charset="0"/>
              <a:ea typeface="宋体" panose="02010600030101010101" pitchFamily="2" charset="-122"/>
              <a:sym typeface="+mn-ea"/>
            </a:endParaRPr>
          </a:p>
        </p:txBody>
      </p:sp>
      <p:pic>
        <p:nvPicPr>
          <p:cNvPr id="102" name="图片 101"/>
          <p:cNvPicPr/>
          <p:nvPr>
            <p:custDataLst>
              <p:tags r:id="rId3"/>
            </p:custDataLst>
          </p:nvPr>
        </p:nvPicPr>
        <p:blipFill>
          <a:blip r:embed="rId4"/>
          <a:stretch>
            <a:fillRect/>
          </a:stretch>
        </p:blipFill>
        <p:spPr>
          <a:xfrm>
            <a:off x="1689735" y="2746534"/>
            <a:ext cx="5789771" cy="3099911"/>
          </a:xfrm>
          <a:prstGeom prst="rect">
            <a:avLst/>
          </a:prstGeom>
          <a:noFill/>
          <a:ln w="9525">
            <a:noFill/>
          </a:ln>
        </p:spPr>
      </p:pic>
      <p:sp>
        <p:nvSpPr>
          <p:cNvPr id="2" name="文本框 1"/>
          <p:cNvSpPr txBox="1"/>
          <p:nvPr/>
        </p:nvSpPr>
        <p:spPr>
          <a:xfrm>
            <a:off x="3504248" y="5876925"/>
            <a:ext cx="2160270" cy="283845"/>
          </a:xfrm>
          <a:prstGeom prst="rect">
            <a:avLst/>
          </a:prstGeom>
          <a:noFill/>
        </p:spPr>
        <p:txBody>
          <a:bodyPr wrap="square" rtlCol="0">
            <a:noAutofit/>
          </a:bodyPr>
          <a:p>
            <a:r>
              <a:rPr lang="en-US" altLang="zh-CN" sz="1050">
                <a:solidFill>
                  <a:schemeClr val="tx1"/>
                </a:solidFill>
                <a:uFillTx/>
                <a:latin typeface="Times New Roman" panose="02020603050405020304" pitchFamily="18" charset="0"/>
                <a:ea typeface="宋体" panose="02010600030101010101" pitchFamily="2" charset="-122"/>
              </a:rPr>
              <a:t>Fig. </a:t>
            </a:r>
            <a:r>
              <a:rPr lang="zh-CN" altLang="en-US" sz="1050">
                <a:solidFill>
                  <a:schemeClr val="tx1"/>
                </a:solidFill>
                <a:uFillTx/>
                <a:latin typeface="Times New Roman" panose="02020603050405020304" pitchFamily="18" charset="0"/>
                <a:ea typeface="宋体" panose="02010600030101010101" pitchFamily="2" charset="-122"/>
              </a:rPr>
              <a:t>全球数据量变化</a:t>
            </a:r>
            <a:r>
              <a:rPr lang="en-US" altLang="zh-CN" sz="1050">
                <a:solidFill>
                  <a:schemeClr val="tx1"/>
                </a:solidFill>
                <a:uFillTx/>
                <a:latin typeface="Times New Roman" panose="02020603050405020304" pitchFamily="18" charset="0"/>
                <a:ea typeface="宋体" panose="02010600030101010101" pitchFamily="2" charset="-122"/>
              </a:rPr>
              <a:t>-IDC</a:t>
            </a:r>
            <a:endParaRPr lang="en-US" altLang="zh-CN" sz="1050">
              <a:solidFill>
                <a:schemeClr val="tx1"/>
              </a:solidFill>
              <a:uFillTx/>
              <a:latin typeface="Times New Roman" panose="02020603050405020304" pitchFamily="18" charset="0"/>
              <a:ea typeface="宋体" panose="02010600030101010101" pitchFamily="2" charset="-122"/>
            </a:endParaRPr>
          </a:p>
        </p:txBody>
      </p:sp>
      <p:sp>
        <p:nvSpPr>
          <p:cNvPr id="30723" name="矩形 1"/>
          <p:cNvSpPr>
            <a:spLocks noChangeArrowheads="1"/>
          </p:cNvSpPr>
          <p:nvPr/>
        </p:nvSpPr>
        <p:spPr bwMode="auto">
          <a:xfrm>
            <a:off x="2084070" y="98425"/>
            <a:ext cx="522128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en-US" altLang="zh-CN" sz="2800">
                <a:solidFill>
                  <a:srgbClr val="800000"/>
                </a:solidFill>
                <a:latin typeface="黑体" panose="02010609060101010101" pitchFamily="49" charset="-122"/>
                <a:ea typeface="黑体" panose="02010609060101010101" pitchFamily="49" charset="-122"/>
              </a:rPr>
              <a:t>4.4 </a:t>
            </a:r>
            <a:r>
              <a:rPr kumimoji="0" lang="zh-CN" altLang="en-US" sz="2800">
                <a:solidFill>
                  <a:srgbClr val="800000"/>
                </a:solidFill>
                <a:latin typeface="黑体" panose="02010609060101010101" pitchFamily="49" charset="-122"/>
                <a:ea typeface="黑体" panose="02010609060101010101" pitchFamily="49" charset="-122"/>
              </a:rPr>
              <a:t>数据模型的发展</a:t>
            </a:r>
            <a:endParaRPr kumimoji="0" lang="zh-CN" altLang="en-US" sz="2800">
              <a:solidFill>
                <a:srgbClr val="800000"/>
              </a:solidFill>
              <a:latin typeface="黑体" panose="02010609060101010101" pitchFamily="49" charset="-122"/>
              <a:ea typeface="黑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214630" y="900430"/>
            <a:ext cx="7091045" cy="553085"/>
          </a:xfrm>
          <a:prstGeom prst="rect">
            <a:avLst/>
          </a:prstGeom>
          <a:noFill/>
        </p:spPr>
        <p:txBody>
          <a:bodyPr wrap="square">
            <a:spAutoFit/>
          </a:bodyPr>
          <a:p>
            <a:pPr algn="l"/>
            <a:r>
              <a:rPr lang="en-US" sz="3000" b="1" dirty="0">
                <a:solidFill>
                  <a:schemeClr val="accent4"/>
                </a:solidFill>
                <a:latin typeface="宋体" panose="02010600030101010101" pitchFamily="2" charset="-122"/>
                <a:ea typeface="宋体" panose="02010600030101010101" pitchFamily="2" charset="-122"/>
              </a:rPr>
              <a:t>5)</a:t>
            </a:r>
            <a:r>
              <a:rPr lang="en-US" altLang="zh-CN" sz="3000" baseline="30000" dirty="0">
                <a:solidFill>
                  <a:schemeClr val="tx1"/>
                </a:solidFill>
                <a:latin typeface="宋体" panose="02010600030101010101" pitchFamily="2" charset="-122"/>
                <a:ea typeface="宋体" panose="02010600030101010101" pitchFamily="2" charset="-122"/>
                <a:sym typeface="+mn-ea"/>
              </a:rPr>
              <a:t>*</a:t>
            </a:r>
            <a:r>
              <a:rPr lang="en-US" sz="3000" b="1" dirty="0">
                <a:solidFill>
                  <a:schemeClr val="accent4"/>
                </a:solidFill>
                <a:latin typeface="宋体" panose="02010600030101010101" pitchFamily="2" charset="-122"/>
                <a:ea typeface="宋体" panose="02010600030101010101" pitchFamily="2" charset="-122"/>
              </a:rPr>
              <a:t>. NoSQL</a:t>
            </a:r>
            <a:r>
              <a:rPr lang="zh-CN" altLang="en-US" sz="3000" b="1" dirty="0">
                <a:solidFill>
                  <a:schemeClr val="accent4"/>
                </a:solidFill>
                <a:latin typeface="宋体" panose="02010600030101010101" pitchFamily="2" charset="-122"/>
                <a:ea typeface="宋体" panose="02010600030101010101" pitchFamily="2" charset="-122"/>
              </a:rPr>
              <a:t>数据库</a:t>
            </a:r>
            <a:endParaRPr lang="zh-CN" altLang="en-US" sz="3000" b="1" dirty="0">
              <a:solidFill>
                <a:schemeClr val="accent4"/>
              </a:solidFill>
              <a:latin typeface="宋体" panose="02010600030101010101" pitchFamily="2" charset="-122"/>
              <a:ea typeface="宋体" panose="02010600030101010101" pitchFamily="2" charset="-122"/>
            </a:endParaRPr>
          </a:p>
        </p:txBody>
      </p:sp>
      <p:sp>
        <p:nvSpPr>
          <p:cNvPr id="8" name="文本框 7"/>
          <p:cNvSpPr txBox="1"/>
          <p:nvPr/>
        </p:nvSpPr>
        <p:spPr>
          <a:xfrm>
            <a:off x="78105" y="1539875"/>
            <a:ext cx="9011920" cy="4197985"/>
          </a:xfrm>
          <a:prstGeom prst="rect">
            <a:avLst/>
          </a:prstGeom>
          <a:noFill/>
        </p:spPr>
        <p:txBody>
          <a:bodyPr wrap="square" rtlCol="0">
            <a:noAutofit/>
          </a:bodyPr>
          <a:p>
            <a:pPr marL="342900" indent="-342900" fontAlgn="auto">
              <a:lnSpc>
                <a:spcPct val="150000"/>
              </a:lnSpc>
              <a:buFont typeface="Arial" panose="020B0604020202020204" pitchFamily="34" charset="0"/>
              <a:buChar char="•"/>
            </a:pPr>
            <a:r>
              <a:rPr lang="en-US" sz="2400" b="1">
                <a:solidFill>
                  <a:srgbClr val="FF0000"/>
                </a:solidFill>
                <a:latin typeface="Times New Roman" panose="02020603050405020304" pitchFamily="18" charset="0"/>
                <a:ea typeface="宋体" panose="02010600030101010101" pitchFamily="2" charset="-122"/>
                <a:sym typeface="+mn-ea"/>
              </a:rPr>
              <a:t>NoSQL</a:t>
            </a:r>
            <a:r>
              <a:rPr lang="zh-CN" sz="2400" b="1">
                <a:solidFill>
                  <a:srgbClr val="FF0000"/>
                </a:solidFill>
                <a:latin typeface="Times New Roman" panose="02020603050405020304" pitchFamily="18" charset="0"/>
                <a:ea typeface="宋体" panose="02010600030101010101" pitchFamily="2" charset="-122"/>
                <a:sym typeface="+mn-ea"/>
              </a:rPr>
              <a:t>数据库</a:t>
            </a:r>
            <a:endParaRPr lang="zh-CN" sz="2400" b="1">
              <a:solidFill>
                <a:srgbClr val="FF0000"/>
              </a:solidFill>
              <a:latin typeface="Times New Roman" panose="02020603050405020304" pitchFamily="18" charset="0"/>
              <a:ea typeface="宋体" panose="02010600030101010101" pitchFamily="2" charset="-122"/>
              <a:sym typeface="+mn-ea"/>
            </a:endParaRPr>
          </a:p>
          <a:p>
            <a:pPr marL="800100" lvl="1" indent="-342900" fontAlgn="auto">
              <a:lnSpc>
                <a:spcPct val="150000"/>
              </a:lnSpc>
              <a:buFont typeface="Arial" panose="020B0604020202020204" pitchFamily="34" charset="0"/>
              <a:buChar char="•"/>
            </a:pPr>
            <a:r>
              <a:rPr lang="zh-CN" sz="2400">
                <a:latin typeface="Times New Roman" panose="02020603050405020304" pitchFamily="18" charset="0"/>
                <a:ea typeface="宋体" panose="02010600030101010101" pitchFamily="2" charset="-122"/>
                <a:sym typeface="+mn-ea"/>
              </a:rPr>
              <a:t>传统的关系数据库在系统的</a:t>
            </a:r>
            <a:r>
              <a:rPr lang="zh-CN" sz="2400" b="1">
                <a:solidFill>
                  <a:srgbClr val="FF0000"/>
                </a:solidFill>
                <a:latin typeface="Times New Roman" panose="02020603050405020304" pitchFamily="18" charset="0"/>
                <a:ea typeface="宋体" panose="02010600030101010101" pitchFamily="2" charset="-122"/>
                <a:sym typeface="+mn-ea"/>
              </a:rPr>
              <a:t>伸缩性、容错性和可扩展性</a:t>
            </a:r>
            <a:r>
              <a:rPr lang="zh-CN" sz="2400">
                <a:latin typeface="Times New Roman" panose="02020603050405020304" pitchFamily="18" charset="0"/>
                <a:ea typeface="宋体" panose="02010600030101010101" pitchFamily="2" charset="-122"/>
                <a:sym typeface="+mn-ea"/>
              </a:rPr>
              <a:t>等方面难以满足海量数据管理的需求，</a:t>
            </a:r>
            <a:r>
              <a:rPr lang="en-US" sz="2400">
                <a:latin typeface="Times New Roman" panose="02020603050405020304" pitchFamily="18" charset="0"/>
                <a:ea typeface="宋体" panose="02010600030101010101" pitchFamily="2" charset="-122"/>
                <a:sym typeface="+mn-ea"/>
              </a:rPr>
              <a:t>NoSQL</a:t>
            </a:r>
            <a:r>
              <a:rPr lang="zh-CN" sz="2400">
                <a:latin typeface="Times New Roman" panose="02020603050405020304" pitchFamily="18" charset="0"/>
                <a:ea typeface="宋体" panose="02010600030101010101" pitchFamily="2" charset="-122"/>
                <a:sym typeface="+mn-ea"/>
              </a:rPr>
              <a:t>数据库应运而生</a:t>
            </a:r>
            <a:endParaRPr lang="zh-CN" sz="2400">
              <a:latin typeface="Times New Roman" panose="02020603050405020304" pitchFamily="18" charset="0"/>
              <a:ea typeface="宋体" panose="02010600030101010101" pitchFamily="2" charset="-122"/>
              <a:sym typeface="+mn-ea"/>
            </a:endParaRPr>
          </a:p>
          <a:p>
            <a:pPr marL="342900" indent="-342900" fontAlgn="auto">
              <a:lnSpc>
                <a:spcPct val="150000"/>
              </a:lnSpc>
              <a:buFont typeface="Arial" panose="020B0604020202020204" pitchFamily="34" charset="0"/>
              <a:buChar char="•"/>
            </a:pPr>
            <a:r>
              <a:rPr lang="en-US" sz="2400">
                <a:latin typeface="Times New Roman" panose="02020603050405020304" pitchFamily="18" charset="0"/>
                <a:ea typeface="宋体" panose="02010600030101010101" pitchFamily="2" charset="-122"/>
                <a:sym typeface="+mn-ea"/>
              </a:rPr>
              <a:t>NoSQL</a:t>
            </a:r>
            <a:r>
              <a:rPr lang="zh-CN" sz="2400">
                <a:latin typeface="Times New Roman" panose="02020603050405020304" pitchFamily="18" charset="0"/>
                <a:ea typeface="宋体" panose="02010600030101010101" pitchFamily="2" charset="-122"/>
                <a:sym typeface="+mn-ea"/>
              </a:rPr>
              <a:t>有两种解释，第二种解释更容易被接受。</a:t>
            </a:r>
            <a:endParaRPr lang="zh-CN" sz="2400">
              <a:latin typeface="Times New Roman" panose="02020603050405020304" pitchFamily="18" charset="0"/>
              <a:ea typeface="宋体" panose="02010600030101010101" pitchFamily="2" charset="-122"/>
              <a:sym typeface="+mn-ea"/>
            </a:endParaRPr>
          </a:p>
          <a:p>
            <a:pPr marL="800100" lvl="1" indent="-342900" fontAlgn="auto">
              <a:lnSpc>
                <a:spcPct val="150000"/>
              </a:lnSpc>
              <a:buFont typeface="Arial" panose="020B0604020202020204" pitchFamily="34" charset="0"/>
              <a:buChar char="•"/>
            </a:pPr>
            <a:r>
              <a:rPr lang="zh-CN" sz="2400" b="1">
                <a:solidFill>
                  <a:srgbClr val="FF0000"/>
                </a:solidFill>
                <a:latin typeface="Times New Roman" panose="02020603050405020304" pitchFamily="18" charset="0"/>
                <a:ea typeface="宋体" panose="02010600030101010101" pitchFamily="2" charset="-122"/>
                <a:sym typeface="+mn-ea"/>
              </a:rPr>
              <a:t> </a:t>
            </a:r>
            <a:r>
              <a:rPr lang="en-US" sz="2400" b="1">
                <a:solidFill>
                  <a:srgbClr val="FF0000"/>
                </a:solidFill>
                <a:latin typeface="Times New Roman" panose="02020603050405020304" pitchFamily="18" charset="0"/>
                <a:ea typeface="宋体" panose="02010600030101010101" pitchFamily="2" charset="-122"/>
                <a:sym typeface="+mn-ea"/>
              </a:rPr>
              <a:t>Non-Relational</a:t>
            </a:r>
            <a:r>
              <a:rPr lang="zh-CN" sz="2400">
                <a:latin typeface="Times New Roman" panose="02020603050405020304" pitchFamily="18" charset="0"/>
                <a:ea typeface="宋体" panose="02010600030101010101" pitchFamily="2" charset="-122"/>
                <a:sym typeface="+mn-ea"/>
              </a:rPr>
              <a:t>，即非关系数据库；</a:t>
            </a:r>
            <a:endParaRPr lang="zh-CN" sz="2400">
              <a:latin typeface="Times New Roman" panose="02020603050405020304" pitchFamily="18" charset="0"/>
              <a:ea typeface="宋体" panose="02010600030101010101" pitchFamily="2" charset="-122"/>
              <a:sym typeface="+mn-ea"/>
            </a:endParaRPr>
          </a:p>
          <a:p>
            <a:pPr marL="800100" lvl="1" indent="-342900" fontAlgn="auto">
              <a:lnSpc>
                <a:spcPct val="150000"/>
              </a:lnSpc>
              <a:buFont typeface="Arial" panose="020B0604020202020204" pitchFamily="34" charset="0"/>
              <a:buChar char="•"/>
            </a:pPr>
            <a:r>
              <a:rPr lang="zh-CN" sz="2400" b="1">
                <a:solidFill>
                  <a:srgbClr val="FF0000"/>
                </a:solidFill>
                <a:latin typeface="Times New Roman" panose="02020603050405020304" pitchFamily="18" charset="0"/>
                <a:ea typeface="宋体" panose="02010600030101010101" pitchFamily="2" charset="-122"/>
                <a:sym typeface="+mn-ea"/>
              </a:rPr>
              <a:t>另一种是</a:t>
            </a:r>
            <a:r>
              <a:rPr lang="en-US" sz="2400" b="1">
                <a:solidFill>
                  <a:srgbClr val="FF0000"/>
                </a:solidFill>
                <a:latin typeface="Times New Roman" panose="02020603050405020304" pitchFamily="18" charset="0"/>
                <a:ea typeface="宋体" panose="02010600030101010101" pitchFamily="2" charset="-122"/>
                <a:sym typeface="+mn-ea"/>
              </a:rPr>
              <a:t>Not Only SQL</a:t>
            </a:r>
            <a:r>
              <a:rPr lang="zh-CN" sz="2400">
                <a:latin typeface="Times New Roman" panose="02020603050405020304" pitchFamily="18" charset="0"/>
                <a:ea typeface="宋体" panose="02010600030101010101" pitchFamily="2" charset="-122"/>
                <a:sym typeface="+mn-ea"/>
              </a:rPr>
              <a:t>，即数据管理技术不仅仅是</a:t>
            </a:r>
            <a:r>
              <a:rPr lang="en-US" sz="2400">
                <a:latin typeface="Times New Roman" panose="02020603050405020304" pitchFamily="18" charset="0"/>
                <a:ea typeface="宋体" panose="02010600030101010101" pitchFamily="2" charset="-122"/>
                <a:sym typeface="+mn-ea"/>
              </a:rPr>
              <a:t>SQL</a:t>
            </a:r>
            <a:r>
              <a:rPr lang="zh-CN" sz="2400">
                <a:latin typeface="Times New Roman" panose="02020603050405020304" pitchFamily="18" charset="0"/>
                <a:ea typeface="宋体" panose="02010600030101010101" pitchFamily="2" charset="-122"/>
                <a:sym typeface="+mn-ea"/>
              </a:rPr>
              <a:t>，还需要一些扩展</a:t>
            </a:r>
            <a:endParaRPr lang="zh-CN" altLang="en-US" sz="2400" b="1">
              <a:latin typeface="Times New Roman" panose="02020603050405020304" pitchFamily="18" charset="0"/>
              <a:ea typeface="宋体" panose="02010600030101010101" pitchFamily="2" charset="-122"/>
            </a:endParaRPr>
          </a:p>
        </p:txBody>
      </p:sp>
      <p:sp>
        <p:nvSpPr>
          <p:cNvPr id="30723" name="矩形 1"/>
          <p:cNvSpPr>
            <a:spLocks noChangeArrowheads="1"/>
          </p:cNvSpPr>
          <p:nvPr/>
        </p:nvSpPr>
        <p:spPr bwMode="auto">
          <a:xfrm>
            <a:off x="2084070" y="98425"/>
            <a:ext cx="522128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en-US" altLang="zh-CN" sz="2800">
                <a:solidFill>
                  <a:srgbClr val="800000"/>
                </a:solidFill>
                <a:latin typeface="黑体" panose="02010609060101010101" pitchFamily="49" charset="-122"/>
                <a:ea typeface="黑体" panose="02010609060101010101" pitchFamily="49" charset="-122"/>
              </a:rPr>
              <a:t>4.4 </a:t>
            </a:r>
            <a:r>
              <a:rPr kumimoji="0" lang="zh-CN" altLang="en-US" sz="2800">
                <a:solidFill>
                  <a:srgbClr val="800000"/>
                </a:solidFill>
                <a:latin typeface="黑体" panose="02010609060101010101" pitchFamily="49" charset="-122"/>
                <a:ea typeface="黑体" panose="02010609060101010101" pitchFamily="49" charset="-122"/>
              </a:rPr>
              <a:t>数据模型的发展</a:t>
            </a:r>
            <a:endParaRPr kumimoji="0" lang="zh-CN" altLang="en-US" sz="2800">
              <a:solidFill>
                <a:srgbClr val="8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blinds(horizontal)">
                                      <p:cBhvr>
                                        <p:cTn id="7" dur="500"/>
                                        <p:tgtEl>
                                          <p:spTgt spid="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3" end="3"/>
                                            </p:txEl>
                                          </p:spTgt>
                                        </p:tgtEl>
                                        <p:attrNameLst>
                                          <p:attrName>style.visibility</p:attrName>
                                        </p:attrNameLst>
                                      </p:cBhvr>
                                      <p:to>
                                        <p:strVal val="visible"/>
                                      </p:to>
                                    </p:set>
                                    <p:animEffect transition="in" filter="blinds(horizontal)">
                                      <p:cBhvr>
                                        <p:cTn id="12" dur="500"/>
                                        <p:tgtEl>
                                          <p:spTgt spid="8">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linds(horizontal)">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350520" y="900430"/>
            <a:ext cx="6955155" cy="553085"/>
          </a:xfrm>
          <a:prstGeom prst="rect">
            <a:avLst/>
          </a:prstGeom>
          <a:noFill/>
        </p:spPr>
        <p:txBody>
          <a:bodyPr wrap="square">
            <a:spAutoFit/>
          </a:bodyPr>
          <a:p>
            <a:pPr algn="l"/>
            <a:r>
              <a:rPr lang="en-US" altLang="zh-CN" sz="3000" b="1" dirty="0">
                <a:solidFill>
                  <a:schemeClr val="accent4"/>
                </a:solidFill>
                <a:latin typeface="宋体" panose="02010600030101010101" pitchFamily="2" charset="-122"/>
                <a:ea typeface="宋体" panose="02010600030101010101" pitchFamily="2" charset="-122"/>
              </a:rPr>
              <a:t>6)</a:t>
            </a:r>
            <a:r>
              <a:rPr lang="en-US" altLang="zh-CN" sz="3000" baseline="30000" dirty="0">
                <a:solidFill>
                  <a:schemeClr val="tx1"/>
                </a:solidFill>
                <a:latin typeface="宋体" panose="02010600030101010101" pitchFamily="2" charset="-122"/>
                <a:ea typeface="宋体" panose="02010600030101010101" pitchFamily="2" charset="-122"/>
                <a:sym typeface="+mn-ea"/>
              </a:rPr>
              <a:t>*</a:t>
            </a:r>
            <a:r>
              <a:rPr lang="en-US" altLang="zh-CN" sz="3000" b="1" dirty="0">
                <a:solidFill>
                  <a:schemeClr val="accent4"/>
                </a:solidFill>
                <a:latin typeface="宋体" panose="02010600030101010101" pitchFamily="2" charset="-122"/>
                <a:ea typeface="宋体" panose="02010600030101010101" pitchFamily="2" charset="-122"/>
              </a:rPr>
              <a:t>. </a:t>
            </a:r>
            <a:r>
              <a:rPr lang="zh-CN" altLang="en-US" sz="3000" b="1" dirty="0">
                <a:solidFill>
                  <a:schemeClr val="accent4"/>
                </a:solidFill>
                <a:latin typeface="宋体" panose="02010600030101010101" pitchFamily="2" charset="-122"/>
                <a:ea typeface="宋体" panose="02010600030101010101" pitchFamily="2" charset="-122"/>
              </a:rPr>
              <a:t>多模数据库</a:t>
            </a:r>
            <a:endParaRPr lang="zh-CN" altLang="en-US" sz="3000" b="1" dirty="0">
              <a:solidFill>
                <a:schemeClr val="accent4"/>
              </a:solidFill>
              <a:latin typeface="宋体" panose="02010600030101010101" pitchFamily="2" charset="-122"/>
              <a:ea typeface="宋体" panose="02010600030101010101" pitchFamily="2" charset="-122"/>
            </a:endParaRPr>
          </a:p>
        </p:txBody>
      </p:sp>
      <p:sp>
        <p:nvSpPr>
          <p:cNvPr id="4" name="文本框 3"/>
          <p:cNvSpPr txBox="1"/>
          <p:nvPr/>
        </p:nvSpPr>
        <p:spPr>
          <a:xfrm>
            <a:off x="160973" y="1604486"/>
            <a:ext cx="8776335" cy="3192304"/>
          </a:xfrm>
          <a:prstGeom prst="rect">
            <a:avLst/>
          </a:prstGeom>
          <a:noFill/>
        </p:spPr>
        <p:txBody>
          <a:bodyPr wrap="square" rtlCol="0">
            <a:noAutofit/>
          </a:bodyPr>
          <a:p>
            <a:pPr indent="0" fontAlgn="auto">
              <a:lnSpc>
                <a:spcPct val="150000"/>
              </a:lnSpc>
              <a:buFont typeface="Arial" panose="020B0604020202020204" pitchFamily="34" charset="0"/>
              <a:buNone/>
            </a:pPr>
            <a:r>
              <a:rPr lang="zh-CN" altLang="en-US" sz="2400" b="1">
                <a:solidFill>
                  <a:srgbClr val="FF0000"/>
                </a:solidFill>
                <a:uFillTx/>
                <a:latin typeface="Times New Roman" panose="02020603050405020304" pitchFamily="18" charset="0"/>
                <a:ea typeface="宋体" panose="02010600030101010101" pitchFamily="2" charset="-122"/>
              </a:rPr>
              <a:t>多模数据库</a:t>
            </a:r>
            <a:endParaRPr lang="zh-CN" altLang="en-US" sz="2400" b="1">
              <a:solidFill>
                <a:srgbClr val="FF0000"/>
              </a:solidFill>
              <a:uFillTx/>
              <a:latin typeface="Times New Roman" panose="02020603050405020304" pitchFamily="18" charset="0"/>
              <a:ea typeface="宋体" panose="02010600030101010101" pitchFamily="2" charset="-122"/>
            </a:endParaRPr>
          </a:p>
          <a:p>
            <a:pPr marL="800100" lvl="1" indent="-342900" fontAlgn="auto">
              <a:lnSpc>
                <a:spcPct val="150000"/>
              </a:lnSpc>
              <a:buFont typeface="Arial" panose="020B0604020202020204" pitchFamily="34" charset="0"/>
              <a:buChar char="•"/>
            </a:pPr>
            <a:r>
              <a:rPr lang="zh-CN" altLang="en-US" sz="2400">
                <a:solidFill>
                  <a:schemeClr val="tx1"/>
                </a:solidFill>
                <a:uFillTx/>
                <a:latin typeface="Times New Roman" panose="02020603050405020304" pitchFamily="18" charset="0"/>
                <a:ea typeface="宋体" panose="02010600030101010101" pitchFamily="2" charset="-122"/>
              </a:rPr>
              <a:t>支持多种数据模型的数据库，包括结构化数据、半结构化数据和非结构化数据，例如关系、键值、图、XML/JSON等。</a:t>
            </a:r>
            <a:endParaRPr lang="zh-CN" altLang="en-US" sz="2400">
              <a:solidFill>
                <a:schemeClr val="tx1"/>
              </a:solidFill>
              <a:uFillTx/>
              <a:latin typeface="Times New Roman" panose="02020603050405020304" pitchFamily="18" charset="0"/>
              <a:ea typeface="宋体" panose="02010600030101010101" pitchFamily="2" charset="-122"/>
            </a:endParaRPr>
          </a:p>
          <a:p>
            <a:pPr marL="800100" lvl="1" indent="-342900" fontAlgn="auto">
              <a:lnSpc>
                <a:spcPct val="150000"/>
              </a:lnSpc>
              <a:buFont typeface="Arial" panose="020B0604020202020204" pitchFamily="34" charset="0"/>
              <a:buChar char="•"/>
            </a:pPr>
            <a:r>
              <a:rPr lang="zh-CN" altLang="en-US" sz="2400">
                <a:uFillTx/>
                <a:latin typeface="Times New Roman" panose="02020603050405020304" pitchFamily="18" charset="0"/>
                <a:ea typeface="宋体" panose="02010600030101010101" pitchFamily="2" charset="-122"/>
                <a:sym typeface="+mn-ea"/>
              </a:rPr>
              <a:t>挑战：多模数据管理在</a:t>
            </a:r>
            <a:r>
              <a:rPr lang="zh-CN" altLang="en-US" sz="2400" b="1">
                <a:solidFill>
                  <a:srgbClr val="FF0000"/>
                </a:solidFill>
                <a:uFillTx/>
                <a:latin typeface="Times New Roman" panose="02020603050405020304" pitchFamily="18" charset="0"/>
                <a:ea typeface="宋体" panose="02010600030101010101" pitchFamily="2" charset="-122"/>
                <a:sym typeface="+mn-ea"/>
              </a:rPr>
              <a:t>统一建模、统一存储、查询优化、并发控制</a:t>
            </a:r>
            <a:r>
              <a:rPr lang="zh-CN" altLang="en-US" sz="2400">
                <a:uFillTx/>
                <a:latin typeface="Times New Roman" panose="02020603050405020304" pitchFamily="18" charset="0"/>
                <a:ea typeface="宋体" panose="02010600030101010101" pitchFamily="2" charset="-122"/>
                <a:sym typeface="+mn-ea"/>
              </a:rPr>
              <a:t>等方面还存在着众多挑战性问题</a:t>
            </a:r>
            <a:endParaRPr lang="zh-CN" altLang="en-US" sz="2400">
              <a:solidFill>
                <a:schemeClr val="tx1"/>
              </a:solidFill>
              <a:uFillTx/>
              <a:latin typeface="Times New Roman" panose="02020603050405020304" pitchFamily="18" charset="0"/>
              <a:ea typeface="宋体" panose="02010600030101010101" pitchFamily="2" charset="-122"/>
              <a:sym typeface="+mn-ea"/>
            </a:endParaRPr>
          </a:p>
        </p:txBody>
      </p:sp>
      <p:pic>
        <p:nvPicPr>
          <p:cNvPr id="5" name="图片 4" descr="Cosmos"/>
          <p:cNvPicPr>
            <a:picLocks noChangeAspect="1"/>
          </p:cNvPicPr>
          <p:nvPr/>
        </p:nvPicPr>
        <p:blipFill>
          <a:blip r:embed="rId2"/>
          <a:stretch>
            <a:fillRect/>
          </a:stretch>
        </p:blipFill>
        <p:spPr>
          <a:xfrm>
            <a:off x="5458619" y="5230495"/>
            <a:ext cx="3479006" cy="1382554"/>
          </a:xfrm>
          <a:prstGeom prst="rect">
            <a:avLst/>
          </a:prstGeom>
        </p:spPr>
      </p:pic>
      <p:sp>
        <p:nvSpPr>
          <p:cNvPr id="30723" name="矩形 1"/>
          <p:cNvSpPr>
            <a:spLocks noChangeArrowheads="1"/>
          </p:cNvSpPr>
          <p:nvPr/>
        </p:nvSpPr>
        <p:spPr bwMode="auto">
          <a:xfrm>
            <a:off x="2084070" y="98425"/>
            <a:ext cx="5221288"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en-US" altLang="zh-CN" sz="2800">
                <a:solidFill>
                  <a:srgbClr val="800000"/>
                </a:solidFill>
                <a:latin typeface="黑体" panose="02010609060101010101" pitchFamily="49" charset="-122"/>
                <a:ea typeface="黑体" panose="02010609060101010101" pitchFamily="49" charset="-122"/>
              </a:rPr>
              <a:t>4.4 </a:t>
            </a:r>
            <a:r>
              <a:rPr kumimoji="0" lang="zh-CN" altLang="en-US" sz="2800">
                <a:solidFill>
                  <a:srgbClr val="800000"/>
                </a:solidFill>
                <a:latin typeface="黑体" panose="02010609060101010101" pitchFamily="49" charset="-122"/>
                <a:ea typeface="黑体" panose="02010609060101010101" pitchFamily="49" charset="-122"/>
              </a:rPr>
              <a:t>数据模型的发展</a:t>
            </a:r>
            <a:endParaRPr kumimoji="0" lang="zh-CN" altLang="en-US" sz="2800">
              <a:solidFill>
                <a:srgbClr val="8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5800" y="2052320"/>
            <a:ext cx="7772400" cy="4196080"/>
          </a:xfrm>
        </p:spPr>
        <p:txBody>
          <a:bodyPr/>
          <a:p>
            <a:pPr marL="342900" indent="-342900" fontAlgn="auto">
              <a:lnSpc>
                <a:spcPct val="150000"/>
              </a:lnSpc>
              <a:buFont typeface="Arial" panose="020B0604020202020204" pitchFamily="34" charset="0"/>
              <a:buChar char="•"/>
            </a:pPr>
            <a:r>
              <a:rPr lang="zh-CN" sz="2400" b="1">
                <a:uFillTx/>
                <a:latin typeface="Times New Roman" panose="02020603050405020304" pitchFamily="18" charset="0"/>
                <a:ea typeface="宋体" panose="02010600030101010101" pitchFamily="2" charset="-122"/>
                <a:sym typeface="+mn-ea"/>
              </a:rPr>
              <a:t>随着人们对数据的价值的认识越来越深刻，围绕</a:t>
            </a:r>
            <a:r>
              <a:rPr lang="zh-CN" sz="2400" b="1">
                <a:solidFill>
                  <a:srgbClr val="FF0000"/>
                </a:solidFill>
                <a:uFillTx/>
                <a:latin typeface="Times New Roman" panose="02020603050405020304" pitchFamily="18" charset="0"/>
                <a:ea typeface="宋体" panose="02010600030101010101" pitchFamily="2" charset="-122"/>
                <a:sym typeface="+mn-ea"/>
              </a:rPr>
              <a:t>不同类型的数据库应用</a:t>
            </a:r>
            <a:r>
              <a:rPr lang="zh-CN" sz="2400" b="1">
                <a:uFillTx/>
                <a:latin typeface="Times New Roman" panose="02020603050405020304" pitchFamily="18" charset="0"/>
                <a:ea typeface="宋体" panose="02010600030101010101" pitchFamily="2" charset="-122"/>
                <a:sym typeface="+mn-ea"/>
              </a:rPr>
              <a:t>越来越丰富，出现了各种新形态的数据库。</a:t>
            </a:r>
            <a:endParaRPr lang="zh-CN" sz="2400" b="1">
              <a:uFillTx/>
              <a:latin typeface="Times New Roman" panose="02020603050405020304" pitchFamily="18" charset="0"/>
              <a:ea typeface="宋体" panose="02010600030101010101" pitchFamily="2" charset="-122"/>
              <a:sym typeface="+mn-ea"/>
            </a:endParaRPr>
          </a:p>
          <a:p>
            <a:pPr marL="800100" lvl="1" indent="-342900" fontAlgn="auto">
              <a:lnSpc>
                <a:spcPct val="150000"/>
              </a:lnSpc>
              <a:buFont typeface="Arial" panose="020B0604020202020204" pitchFamily="34" charset="0"/>
              <a:buChar char="•"/>
            </a:pPr>
            <a:r>
              <a:rPr lang="en-US" altLang="zh-CN" sz="2000" b="1">
                <a:uFillTx/>
                <a:latin typeface="Times New Roman" panose="02020603050405020304" pitchFamily="18" charset="0"/>
                <a:ea typeface="宋体" panose="02010600030101010101" pitchFamily="2" charset="-122"/>
                <a:sym typeface="+mn-ea"/>
              </a:rPr>
              <a:t>OLTP</a:t>
            </a:r>
            <a:r>
              <a:rPr lang="zh-CN" altLang="en-US" sz="2000" b="1">
                <a:uFillTx/>
                <a:latin typeface="Times New Roman" panose="02020603050405020304" pitchFamily="18" charset="0"/>
                <a:ea typeface="宋体" panose="02010600030101010101" pitchFamily="2" charset="-122"/>
                <a:sym typeface="+mn-ea"/>
              </a:rPr>
              <a:t>（联机事务处理）、</a:t>
            </a:r>
            <a:r>
              <a:rPr lang="en-US" altLang="zh-CN" sz="2000" b="1">
                <a:uFillTx/>
                <a:latin typeface="Times New Roman" panose="02020603050405020304" pitchFamily="18" charset="0"/>
                <a:ea typeface="宋体" panose="02010600030101010101" pitchFamily="2" charset="-122"/>
                <a:sym typeface="+mn-ea"/>
              </a:rPr>
              <a:t>OLAP</a:t>
            </a:r>
            <a:r>
              <a:rPr lang="zh-CN" altLang="en-US" sz="2000" b="1">
                <a:uFillTx/>
                <a:latin typeface="Times New Roman" panose="02020603050405020304" pitchFamily="18" charset="0"/>
                <a:ea typeface="宋体" panose="02010600030101010101" pitchFamily="2" charset="-122"/>
                <a:sym typeface="+mn-ea"/>
              </a:rPr>
              <a:t>（联机分析处理）、</a:t>
            </a:r>
            <a:r>
              <a:rPr lang="en-US" altLang="zh-CN" sz="2000" b="1">
                <a:uFillTx/>
                <a:latin typeface="Times New Roman" panose="02020603050405020304" pitchFamily="18" charset="0"/>
                <a:ea typeface="宋体" panose="02010600030101010101" pitchFamily="2" charset="-122"/>
                <a:sym typeface="+mn-ea"/>
              </a:rPr>
              <a:t>HTAP</a:t>
            </a:r>
            <a:r>
              <a:rPr lang="zh-CN" altLang="en-US" sz="2000" b="1">
                <a:uFillTx/>
                <a:latin typeface="Times New Roman" panose="02020603050405020304" pitchFamily="18" charset="0"/>
                <a:ea typeface="宋体" panose="02010600030101010101" pitchFamily="2" charset="-122"/>
                <a:sym typeface="+mn-ea"/>
              </a:rPr>
              <a:t>（混合事务与分析处理）</a:t>
            </a:r>
            <a:endParaRPr lang="zh-CN" sz="2000" b="1">
              <a:uFillTx/>
              <a:latin typeface="Times New Roman" panose="02020603050405020304" pitchFamily="18" charset="0"/>
              <a:ea typeface="宋体" panose="02010600030101010101" pitchFamily="2" charset="-122"/>
              <a:sym typeface="+mn-ea"/>
            </a:endParaRPr>
          </a:p>
          <a:p>
            <a:pPr marL="800100" lvl="1" indent="-342900" fontAlgn="auto">
              <a:lnSpc>
                <a:spcPct val="150000"/>
              </a:lnSpc>
              <a:buFont typeface="Arial" panose="020B0604020202020204" pitchFamily="34" charset="0"/>
              <a:buChar char="•"/>
            </a:pPr>
            <a:r>
              <a:rPr lang="zh-CN" sz="2000" b="1">
                <a:uFillTx/>
                <a:latin typeface="Times New Roman" panose="02020603050405020304" pitchFamily="18" charset="0"/>
                <a:ea typeface="宋体" panose="02010600030101010101" pitchFamily="2" charset="-122"/>
                <a:sym typeface="+mn-ea"/>
              </a:rPr>
              <a:t>空间数据库</a:t>
            </a:r>
            <a:endParaRPr lang="zh-CN" sz="2000" b="1">
              <a:solidFill>
                <a:schemeClr val="tx1"/>
              </a:solidFill>
              <a:uFillTx/>
              <a:latin typeface="Times New Roman" panose="02020603050405020304" pitchFamily="18" charset="0"/>
              <a:ea typeface="宋体" panose="02010600030101010101" pitchFamily="2" charset="-122"/>
            </a:endParaRPr>
          </a:p>
          <a:p>
            <a:pPr marL="800100" lvl="1" indent="-342900" fontAlgn="auto">
              <a:lnSpc>
                <a:spcPct val="150000"/>
              </a:lnSpc>
              <a:buFont typeface="Arial" panose="020B0604020202020204" pitchFamily="34" charset="0"/>
              <a:buChar char="•"/>
            </a:pPr>
            <a:r>
              <a:rPr lang="zh-CN" sz="2000" b="1">
                <a:uFillTx/>
                <a:latin typeface="Times New Roman" panose="02020603050405020304" pitchFamily="18" charset="0"/>
                <a:ea typeface="宋体" panose="02010600030101010101" pitchFamily="2" charset="-122"/>
                <a:sym typeface="+mn-ea"/>
              </a:rPr>
              <a:t>区块链数据库</a:t>
            </a:r>
            <a:endParaRPr lang="zh-CN" sz="2000" b="1">
              <a:solidFill>
                <a:schemeClr val="tx1"/>
              </a:solidFill>
              <a:uFillTx/>
              <a:latin typeface="Times New Roman" panose="02020603050405020304" pitchFamily="18" charset="0"/>
              <a:ea typeface="宋体" panose="02010600030101010101" pitchFamily="2" charset="-122"/>
            </a:endParaRPr>
          </a:p>
          <a:p>
            <a:pPr marL="800100" lvl="1" indent="-342900" fontAlgn="auto">
              <a:lnSpc>
                <a:spcPct val="150000"/>
              </a:lnSpc>
              <a:buFont typeface="Arial" panose="020B0604020202020204" pitchFamily="34" charset="0"/>
              <a:buChar char="•"/>
            </a:pPr>
            <a:r>
              <a:rPr lang="zh-CN" sz="2000" b="1">
                <a:uFillTx/>
                <a:latin typeface="Times New Roman" panose="02020603050405020304" pitchFamily="18" charset="0"/>
                <a:ea typeface="宋体" panose="02010600030101010101" pitchFamily="2" charset="-122"/>
                <a:sym typeface="+mn-ea"/>
              </a:rPr>
              <a:t>等等</a:t>
            </a:r>
            <a:endParaRPr lang="zh-CN" sz="2000" b="1">
              <a:solidFill>
                <a:schemeClr val="tx1"/>
              </a:solidFill>
              <a:uFillTx/>
              <a:latin typeface="Times New Roman" panose="02020603050405020304" pitchFamily="18" charset="0"/>
              <a:ea typeface="宋体" panose="02010600030101010101" pitchFamily="2" charset="-122"/>
            </a:endParaRPr>
          </a:p>
          <a:p>
            <a:endParaRPr lang="zh-CN" altLang="en-US" sz="2000" b="1"/>
          </a:p>
        </p:txBody>
      </p:sp>
      <p:sp>
        <p:nvSpPr>
          <p:cNvPr id="51202" name="Rectangle 2"/>
          <p:cNvSpPr>
            <a:spLocks noGrp="1" noChangeArrowheads="1"/>
          </p:cNvSpPr>
          <p:nvPr/>
        </p:nvSpPr>
        <p:spPr>
          <a:xfrm>
            <a:off x="353060" y="66675"/>
            <a:ext cx="8086090" cy="6572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2pPr>
            <a:lvl3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3pPr>
            <a:lvl4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4pPr>
            <a:lvl5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9pPr>
          </a:lstStyle>
          <a:p>
            <a:pPr algn="l"/>
            <a:r>
              <a:rPr lang="en-US" altLang="zh-CN" sz="3200" b="1" dirty="0">
                <a:solidFill>
                  <a:schemeClr val="tx2"/>
                </a:solidFill>
                <a:latin typeface="黑体" panose="02010609060101010101" pitchFamily="49" charset="-122"/>
                <a:ea typeface="黑体" panose="02010609060101010101" pitchFamily="49" charset="-122"/>
              </a:rPr>
              <a:t>5 </a:t>
            </a:r>
            <a:r>
              <a:rPr lang="zh-CN" altLang="en-US" sz="3200" b="1" dirty="0">
                <a:latin typeface="黑体" panose="02010609060101010101" pitchFamily="49" charset="-122"/>
                <a:ea typeface="黑体" panose="02010609060101010101" pitchFamily="49" charset="-122"/>
              </a:rPr>
              <a:t>数据库技术的发展</a:t>
            </a:r>
            <a:r>
              <a:rPr lang="en-US" altLang="zh-CN" sz="3200" baseline="30000" dirty="0">
                <a:latin typeface="宋体" panose="02010600030101010101" pitchFamily="2" charset="-122"/>
                <a:ea typeface="宋体" panose="02010600030101010101" pitchFamily="2" charset="-122"/>
                <a:sym typeface="+mn-ea"/>
              </a:rPr>
              <a:t>*</a:t>
            </a:r>
            <a:r>
              <a:rPr lang="zh-CN" altLang="en-US" sz="3200" dirty="0">
                <a:latin typeface="黑体" panose="02010609060101010101" pitchFamily="49" charset="-122"/>
                <a:ea typeface="黑体" panose="02010609060101010101" pitchFamily="49" charset="-122"/>
                <a:sym typeface="+mn-ea"/>
              </a:rPr>
              <a:t> </a:t>
            </a:r>
            <a:endParaRPr lang="en-US" altLang="zh-CN" sz="3200" b="1" dirty="0">
              <a:latin typeface="黑体" panose="02010609060101010101" pitchFamily="49" charset="-122"/>
              <a:ea typeface="黑体" panose="02010609060101010101" pitchFamily="49" charset="-122"/>
            </a:endParaRPr>
          </a:p>
        </p:txBody>
      </p:sp>
      <p:sp>
        <p:nvSpPr>
          <p:cNvPr id="4" name="文本框 3"/>
          <p:cNvSpPr txBox="1"/>
          <p:nvPr/>
        </p:nvSpPr>
        <p:spPr>
          <a:xfrm>
            <a:off x="1669415" y="1076960"/>
            <a:ext cx="6129020" cy="783590"/>
          </a:xfrm>
          <a:prstGeom prst="rect">
            <a:avLst/>
          </a:prstGeom>
          <a:noFill/>
        </p:spPr>
        <p:txBody>
          <a:bodyPr wrap="square" rtlCol="0" anchor="t">
            <a:spAutoFit/>
          </a:bodyPr>
          <a:p>
            <a:pPr marL="0" indent="0" fontAlgn="auto">
              <a:lnSpc>
                <a:spcPct val="150000"/>
              </a:lnSpc>
              <a:buFont typeface="Arial" panose="020B0604020202020204" pitchFamily="34" charset="0"/>
              <a:buNone/>
            </a:pPr>
            <a:r>
              <a:rPr lang="en-US" altLang="zh-CN" sz="3000">
                <a:solidFill>
                  <a:schemeClr val="accent4"/>
                </a:solidFill>
                <a:uFillTx/>
                <a:latin typeface="Times New Roman" panose="02020603050405020304" pitchFamily="18" charset="0"/>
                <a:ea typeface="宋体" panose="02010600030101010101" pitchFamily="2" charset="-122"/>
                <a:sym typeface="+mn-ea"/>
              </a:rPr>
              <a:t>5.1 </a:t>
            </a:r>
            <a:r>
              <a:rPr lang="en-US" altLang="zh-CN" sz="3000" dirty="0">
                <a:solidFill>
                  <a:schemeClr val="accent4"/>
                </a:solidFill>
                <a:latin typeface="宋体" panose="02010600030101010101" pitchFamily="2" charset="-122"/>
                <a:ea typeface="宋体" panose="02010600030101010101" pitchFamily="2" charset="-122"/>
                <a:sym typeface="+mn-ea"/>
              </a:rPr>
              <a:t>应用需求推动数据库技术发展</a:t>
            </a:r>
            <a:endParaRPr lang="en-US" altLang="zh-CN" sz="3000" dirty="0">
              <a:solidFill>
                <a:schemeClr val="accent4"/>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1838703" y="900113"/>
            <a:ext cx="5466692" cy="553085"/>
          </a:xfrm>
          <a:prstGeom prst="rect">
            <a:avLst/>
          </a:prstGeom>
          <a:noFill/>
        </p:spPr>
        <p:txBody>
          <a:bodyPr wrap="square">
            <a:spAutoFit/>
          </a:bodyPr>
          <a:p>
            <a:pPr algn="ctr"/>
            <a:r>
              <a:rPr lang="zh-CN" altLang="en-US" sz="3000" b="1" dirty="0">
                <a:solidFill>
                  <a:schemeClr val="accent4"/>
                </a:solidFill>
                <a:latin typeface="宋体" panose="02010600030101010101" pitchFamily="2" charset="-122"/>
                <a:ea typeface="宋体" panose="02010600030101010101" pitchFamily="2" charset="-122"/>
              </a:rPr>
              <a:t>空间数据库</a:t>
            </a:r>
            <a:endParaRPr lang="zh-CN" altLang="en-US" sz="3000" b="1" dirty="0">
              <a:solidFill>
                <a:schemeClr val="accent4"/>
              </a:solidFill>
              <a:latin typeface="宋体" panose="02010600030101010101" pitchFamily="2" charset="-122"/>
              <a:ea typeface="宋体" panose="02010600030101010101" pitchFamily="2" charset="-122"/>
            </a:endParaRPr>
          </a:p>
        </p:txBody>
      </p:sp>
      <p:sp>
        <p:nvSpPr>
          <p:cNvPr id="3" name="文本框 2"/>
          <p:cNvSpPr txBox="1"/>
          <p:nvPr/>
        </p:nvSpPr>
        <p:spPr>
          <a:xfrm>
            <a:off x="295275" y="1594485"/>
            <a:ext cx="8469630" cy="3210401"/>
          </a:xfrm>
          <a:prstGeom prst="rect">
            <a:avLst/>
          </a:prstGeom>
          <a:noFill/>
          <a:ln w="9525">
            <a:noFill/>
          </a:ln>
        </p:spPr>
        <p:txBody>
          <a:bodyPr>
            <a:noAutofit/>
          </a:bodyPr>
          <a:p>
            <a:pPr indent="0" fontAlgn="auto">
              <a:lnSpc>
                <a:spcPct val="150000"/>
              </a:lnSpc>
              <a:buFont typeface="Arial" panose="020B0604020202020204" pitchFamily="34" charset="0"/>
              <a:buNone/>
            </a:pPr>
            <a:r>
              <a:rPr lang="zh-CN" sz="2400">
                <a:solidFill>
                  <a:srgbClr val="FF0000"/>
                </a:solidFill>
                <a:uFillTx/>
                <a:latin typeface="Times New Roman" panose="02020603050405020304" pitchFamily="18" charset="0"/>
                <a:ea typeface="宋体" panose="02010600030101010101" pitchFamily="2" charset="-122"/>
              </a:rPr>
              <a:t>空间数据库系统（</a:t>
            </a:r>
            <a:r>
              <a:rPr lang="en-US" sz="2400">
                <a:solidFill>
                  <a:srgbClr val="FF0000"/>
                </a:solidFill>
                <a:uFillTx/>
                <a:latin typeface="Times New Roman" panose="02020603050405020304" pitchFamily="18" charset="0"/>
                <a:ea typeface="宋体" panose="02010600030101010101" pitchFamily="2" charset="-122"/>
              </a:rPr>
              <a:t>Spatial Database System</a:t>
            </a:r>
            <a:r>
              <a:rPr lang="zh-CN" sz="2400">
                <a:solidFill>
                  <a:srgbClr val="FF0000"/>
                </a:solidFill>
                <a:uFillTx/>
                <a:latin typeface="Times New Roman" panose="02020603050405020304" pitchFamily="18" charset="0"/>
                <a:ea typeface="宋体" panose="02010600030101010101" pitchFamily="2" charset="-122"/>
              </a:rPr>
              <a:t>，</a:t>
            </a:r>
            <a:r>
              <a:rPr lang="en-US" sz="2400">
                <a:solidFill>
                  <a:srgbClr val="FF0000"/>
                </a:solidFill>
                <a:uFillTx/>
                <a:latin typeface="Times New Roman" panose="02020603050405020304" pitchFamily="18" charset="0"/>
                <a:ea typeface="宋体" panose="02010600030101010101" pitchFamily="2" charset="-122"/>
              </a:rPr>
              <a:t>SDBS</a:t>
            </a:r>
            <a:r>
              <a:rPr lang="zh-CN" sz="2400">
                <a:solidFill>
                  <a:srgbClr val="FF0000"/>
                </a:solidFill>
                <a:uFillTx/>
                <a:latin typeface="Times New Roman" panose="02020603050405020304" pitchFamily="18" charset="0"/>
                <a:ea typeface="宋体" panose="02010600030101010101" pitchFamily="2" charset="-122"/>
              </a:rPr>
              <a:t>）</a:t>
            </a:r>
            <a:endParaRPr lang="zh-CN" sz="2400">
              <a:solidFill>
                <a:srgbClr val="FF0000"/>
              </a:solidFill>
              <a:uFillTx/>
              <a:latin typeface="Times New Roman" panose="02020603050405020304" pitchFamily="18" charset="0"/>
              <a:ea typeface="宋体" panose="02010600030101010101" pitchFamily="2" charset="-122"/>
            </a:endParaRPr>
          </a:p>
          <a:p>
            <a:pPr marL="742950" lvl="1" indent="-285750" fontAlgn="auto">
              <a:lnSpc>
                <a:spcPct val="150000"/>
              </a:lnSpc>
              <a:buFont typeface="Arial" panose="020B0604020202020204" pitchFamily="34" charset="0"/>
              <a:buChar char="•"/>
            </a:pPr>
            <a:r>
              <a:rPr lang="zh-CN" sz="2400">
                <a:solidFill>
                  <a:srgbClr val="FF0000"/>
                </a:solidFill>
                <a:uFillTx/>
                <a:latin typeface="Times New Roman" panose="02020603050405020304" pitchFamily="18" charset="0"/>
                <a:ea typeface="宋体" panose="02010600030101010101" pitchFamily="2" charset="-122"/>
              </a:rPr>
              <a:t>描述、存储和处理空间数据及其属性数据的数据库系统</a:t>
            </a:r>
            <a:r>
              <a:rPr lang="zh-CN" sz="2400">
                <a:uFillTx/>
                <a:latin typeface="Times New Roman" panose="02020603050405020304" pitchFamily="18" charset="0"/>
                <a:ea typeface="宋体" panose="02010600030101010101" pitchFamily="2" charset="-122"/>
              </a:rPr>
              <a:t>。</a:t>
            </a:r>
            <a:r>
              <a:rPr lang="zh-CN" sz="2400">
                <a:solidFill>
                  <a:schemeClr val="tx1"/>
                </a:solidFill>
                <a:uFillTx/>
                <a:latin typeface="Times New Roman" panose="02020603050405020304" pitchFamily="18" charset="0"/>
                <a:ea typeface="宋体" panose="02010600030101010101" pitchFamily="2" charset="-122"/>
              </a:rPr>
              <a:t>空间数据用于表示空间物体的位置、形状、大小和分布等各方面信息的数据，适用于描述所有二维、三维和多维分析的数据。</a:t>
            </a:r>
            <a:endParaRPr lang="zh-CN" sz="2400">
              <a:solidFill>
                <a:schemeClr val="tx1"/>
              </a:solidFill>
              <a:uFillTx/>
              <a:latin typeface="Times New Roman" panose="02020603050405020304" pitchFamily="18" charset="0"/>
              <a:ea typeface="宋体" panose="02010600030101010101" pitchFamily="2" charset="-122"/>
            </a:endParaRPr>
          </a:p>
          <a:p>
            <a:pPr marL="742950" lvl="1" indent="-285750" fontAlgn="auto">
              <a:lnSpc>
                <a:spcPct val="150000"/>
              </a:lnSpc>
              <a:buFont typeface="Arial" panose="020B0604020202020204" pitchFamily="34" charset="0"/>
              <a:buChar char="•"/>
            </a:pPr>
            <a:r>
              <a:rPr lang="zh-CN" sz="2400">
                <a:solidFill>
                  <a:schemeClr val="tx1"/>
                </a:solidFill>
                <a:uFillTx/>
                <a:latin typeface="Times New Roman" panose="02020603050405020304" pitchFamily="18" charset="0"/>
                <a:ea typeface="宋体" panose="02010600030101010101" pitchFamily="2" charset="-122"/>
              </a:rPr>
              <a:t>可以在传统的关系数据库基础上进行扩展实现</a:t>
            </a:r>
            <a:endParaRPr lang="zh-CN" sz="2400">
              <a:solidFill>
                <a:schemeClr val="tx1"/>
              </a:solidFill>
              <a:uFillTx/>
              <a:latin typeface="Times New Roman" panose="02020603050405020304" pitchFamily="18" charset="0"/>
              <a:ea typeface="宋体" panose="02010600030101010101" pitchFamily="2" charset="-122"/>
            </a:endParaRPr>
          </a:p>
        </p:txBody>
      </p:sp>
      <p:sp>
        <p:nvSpPr>
          <p:cNvPr id="2" name="Rectangle 2"/>
          <p:cNvSpPr>
            <a:spLocks noGrp="1" noChangeArrowheads="1"/>
          </p:cNvSpPr>
          <p:nvPr/>
        </p:nvSpPr>
        <p:spPr>
          <a:xfrm>
            <a:off x="353060" y="66675"/>
            <a:ext cx="8086090" cy="6572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2pPr>
            <a:lvl3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3pPr>
            <a:lvl4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4pPr>
            <a:lvl5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9pPr>
          </a:lstStyle>
          <a:p>
            <a:pPr algn="l"/>
            <a:r>
              <a:rPr lang="en-US" altLang="zh-CN" sz="3200" b="1" dirty="0">
                <a:solidFill>
                  <a:schemeClr val="tx2"/>
                </a:solidFill>
                <a:latin typeface="黑体" panose="02010609060101010101" pitchFamily="49" charset="-122"/>
                <a:ea typeface="黑体" panose="02010609060101010101" pitchFamily="49" charset="-122"/>
              </a:rPr>
              <a:t>5 </a:t>
            </a:r>
            <a:r>
              <a:rPr lang="zh-CN" altLang="en-US" sz="3200" b="1" dirty="0">
                <a:latin typeface="黑体" panose="02010609060101010101" pitchFamily="49" charset="-122"/>
                <a:ea typeface="黑体" panose="02010609060101010101" pitchFamily="49" charset="-122"/>
              </a:rPr>
              <a:t>数据库技术的发展</a:t>
            </a:r>
            <a:r>
              <a:rPr lang="en-US" altLang="zh-CN" sz="3200" baseline="30000" dirty="0">
                <a:latin typeface="宋体" panose="02010600030101010101" pitchFamily="2" charset="-122"/>
                <a:ea typeface="宋体" panose="02010600030101010101" pitchFamily="2" charset="-122"/>
                <a:sym typeface="+mn-ea"/>
              </a:rPr>
              <a:t>*</a:t>
            </a:r>
            <a:r>
              <a:rPr lang="zh-CN" altLang="en-US" sz="3200" dirty="0">
                <a:latin typeface="黑体" panose="02010609060101010101" pitchFamily="49" charset="-122"/>
                <a:ea typeface="黑体" panose="02010609060101010101" pitchFamily="49" charset="-122"/>
                <a:sym typeface="+mn-ea"/>
              </a:rPr>
              <a:t> </a:t>
            </a:r>
            <a:endParaRPr lang="en-US" altLang="zh-CN" sz="32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dow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a:xfrm>
            <a:off x="363538" y="44450"/>
            <a:ext cx="7772400" cy="639763"/>
          </a:xfrm>
        </p:spPr>
        <p:txBody>
          <a:bodyPr/>
          <a:lstStyle/>
          <a:p>
            <a:pPr algn="l"/>
            <a:br>
              <a:rPr kumimoji="0" lang="en-US" altLang="zh-CN" sz="3200" b="1">
                <a:latin typeface="黑体" panose="02010609060101010101" pitchFamily="49" charset="-122"/>
                <a:ea typeface="黑体" panose="02010609060101010101" pitchFamily="49" charset="-122"/>
              </a:rPr>
            </a:br>
            <a:r>
              <a:rPr kumimoji="0" lang="en-US" altLang="zh-CN" sz="3200" b="1">
                <a:latin typeface="黑体" panose="02010609060101010101" pitchFamily="49" charset="-122"/>
                <a:ea typeface="黑体" panose="02010609060101010101" pitchFamily="49" charset="-122"/>
              </a:rPr>
              <a:t>1.</a:t>
            </a:r>
            <a:r>
              <a:rPr kumimoji="0" lang="en-US" altLang="zh-CN" sz="3200" b="1">
                <a:latin typeface="黑体" panose="02010609060101010101" pitchFamily="49" charset="-122"/>
                <a:ea typeface="黑体" panose="02010609060101010101" pitchFamily="49" charset="-122"/>
              </a:rPr>
              <a:t> </a:t>
            </a:r>
            <a:r>
              <a:rPr kumimoji="0" lang="zh-CN" altLang="en-US" sz="3200" b="1">
                <a:latin typeface="黑体" panose="02010609060101010101" pitchFamily="49" charset="-122"/>
                <a:ea typeface="黑体" panose="02010609060101010101" pitchFamily="49" charset="-122"/>
              </a:rPr>
              <a:t>引言</a:t>
            </a:r>
            <a:br>
              <a:rPr kumimoji="0" lang="en-US" altLang="zh-CN" sz="3200" b="1">
                <a:latin typeface="黑体" panose="02010609060101010101" pitchFamily="49" charset="-122"/>
                <a:ea typeface="黑体" panose="02010609060101010101" pitchFamily="49" charset="-122"/>
              </a:rPr>
            </a:br>
            <a:endParaRPr kumimoji="0" lang="zh-CN" altLang="en-US" sz="320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39775" y="1574800"/>
            <a:ext cx="7756525" cy="4148455"/>
          </a:xfrm>
        </p:spPr>
        <p:txBody>
          <a:bodyPr/>
          <a:lstStyle/>
          <a:p>
            <a:pPr marL="0" indent="0">
              <a:buFontTx/>
              <a:buNone/>
            </a:pPr>
            <a:r>
              <a:rPr kumimoji="0" lang="en-US" altLang="zh-CN" sz="2800"/>
              <a:t>        </a:t>
            </a:r>
            <a:r>
              <a:rPr kumimoji="0" lang="zh-CN" altLang="zh-CN" sz="2400" b="1">
                <a:solidFill>
                  <a:srgbClr val="800000"/>
                </a:solidFill>
                <a:latin typeface="黑体" panose="02010609060101010101" pitchFamily="49" charset="-122"/>
                <a:ea typeface="黑体" panose="02010609060101010101" pitchFamily="49" charset="-122"/>
              </a:rPr>
              <a:t>数据库</a:t>
            </a:r>
            <a:r>
              <a:rPr kumimoji="0" lang="zh-CN" altLang="en-US" sz="2400" b="1">
                <a:solidFill>
                  <a:srgbClr val="800000"/>
                </a:solidFill>
                <a:latin typeface="黑体" panose="02010609060101010101" pitchFamily="49" charset="-122"/>
                <a:ea typeface="黑体" panose="02010609060101010101" pitchFamily="49" charset="-122"/>
              </a:rPr>
              <a:t>技术的</a:t>
            </a:r>
            <a:r>
              <a:rPr kumimoji="0" lang="zh-CN" altLang="zh-CN" sz="2400" b="1">
                <a:solidFill>
                  <a:srgbClr val="800000"/>
                </a:solidFill>
                <a:latin typeface="黑体" panose="02010609060101010101" pitchFamily="49" charset="-122"/>
                <a:ea typeface="黑体" panose="02010609060101010101" pitchFamily="49" charset="-122"/>
              </a:rPr>
              <a:t>重要性</a:t>
            </a:r>
            <a:endParaRPr kumimoji="0" lang="en-US" altLang="zh-CN" sz="2800" b="1">
              <a:solidFill>
                <a:srgbClr val="800000"/>
              </a:solidFill>
              <a:latin typeface="黑体" panose="02010609060101010101" pitchFamily="49" charset="-122"/>
              <a:ea typeface="黑体" panose="02010609060101010101" pitchFamily="49" charset="-122"/>
            </a:endParaRPr>
          </a:p>
          <a:p>
            <a:pPr marL="0" indent="0">
              <a:buFontTx/>
              <a:buNone/>
            </a:pPr>
            <a:r>
              <a:rPr kumimoji="0" lang="en-US" altLang="zh-CN" sz="2800" i="1"/>
              <a:t> 	   </a:t>
            </a:r>
            <a:r>
              <a:rPr kumimoji="0" lang="zh-CN" altLang="zh-CN" sz="2000" i="1"/>
              <a:t>（也包括任何一种技术或创新）</a:t>
            </a:r>
            <a:endParaRPr kumimoji="0" lang="zh-CN" altLang="zh-CN" sz="2800"/>
          </a:p>
          <a:p>
            <a:pPr marL="0" indent="0">
              <a:buFontTx/>
              <a:buNone/>
            </a:pPr>
            <a:r>
              <a:rPr kumimoji="0" lang="en-US" altLang="zh-CN" sz="2800"/>
              <a:t>		</a:t>
            </a:r>
            <a:r>
              <a:rPr kumimoji="0" lang="en-US" altLang="zh-CN" sz="2400"/>
              <a:t>1</a:t>
            </a:r>
            <a:r>
              <a:rPr kumimoji="0" lang="zh-CN" altLang="zh-CN" sz="2400"/>
              <a:t>）提高效率</a:t>
            </a:r>
            <a:endParaRPr kumimoji="0" lang="zh-CN" altLang="zh-CN" sz="2400"/>
          </a:p>
          <a:p>
            <a:pPr marL="0" indent="0">
              <a:buFontTx/>
              <a:buNone/>
            </a:pPr>
            <a:r>
              <a:rPr kumimoji="0" lang="en-US" altLang="zh-CN" sz="2400"/>
              <a:t>		2</a:t>
            </a:r>
            <a:r>
              <a:rPr kumimoji="0" lang="zh-CN" altLang="zh-CN" sz="2400"/>
              <a:t>）改变或创新商业模式</a:t>
            </a:r>
            <a:endParaRPr kumimoji="0" lang="zh-CN" altLang="zh-CN" sz="2400"/>
          </a:p>
          <a:p>
            <a:pPr marL="0" indent="0">
              <a:buFontTx/>
              <a:buNone/>
            </a:pPr>
            <a:r>
              <a:rPr kumimoji="0" lang="en-US" altLang="zh-CN" sz="2400"/>
              <a:t>		3</a:t>
            </a:r>
            <a:r>
              <a:rPr kumimoji="0" lang="zh-CN" altLang="zh-CN" sz="2400"/>
              <a:t>）改变生活方式</a:t>
            </a:r>
            <a:endParaRPr kumimoji="0" lang="zh-CN" altLang="zh-CN" sz="2400"/>
          </a:p>
          <a:p>
            <a:pPr marL="0" indent="0">
              <a:buFontTx/>
              <a:buNone/>
            </a:pPr>
            <a:r>
              <a:rPr kumimoji="0" lang="en-US" altLang="zh-CN" sz="2400"/>
              <a:t>		4</a:t>
            </a:r>
            <a:r>
              <a:rPr kumimoji="0" lang="zh-CN" altLang="zh-CN" sz="2400"/>
              <a:t>）增加人类自由的维度</a:t>
            </a:r>
            <a:endParaRPr kumimoji="0" lang="zh-CN" altLang="zh-CN" sz="2800"/>
          </a:p>
        </p:txBody>
      </p:sp>
      <p:sp>
        <p:nvSpPr>
          <p:cNvPr id="17411"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13DA6AA8-F14B-43BF-A328-ED1AC2437628}" type="slidenum">
              <a:rPr kumimoji="0" lang="zh-CN" altLang="en-US" sz="1400"/>
            </a:fld>
            <a:endParaRPr kumimoji="0" lang="en-US" altLang="zh-CN" sz="1400"/>
          </a:p>
        </p:txBody>
      </p:sp>
      <p:sp>
        <p:nvSpPr>
          <p:cNvPr id="17412" name="矩形 3"/>
          <p:cNvSpPr>
            <a:spLocks noChangeArrowheads="1"/>
          </p:cNvSpPr>
          <p:nvPr/>
        </p:nvSpPr>
        <p:spPr bwMode="auto">
          <a:xfrm>
            <a:off x="323850" y="823595"/>
            <a:ext cx="59293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en-US" altLang="zh-CN" sz="2800" dirty="0">
                <a:solidFill>
                  <a:srgbClr val="800000"/>
                </a:solidFill>
                <a:latin typeface="黑体" panose="02010609060101010101" pitchFamily="49" charset="-122"/>
                <a:ea typeface="黑体" panose="02010609060101010101" pitchFamily="49" charset="-122"/>
              </a:rPr>
              <a:t>1.1 </a:t>
            </a:r>
            <a:r>
              <a:rPr kumimoji="0" lang="zh-CN" altLang="en-US" sz="2800" dirty="0">
                <a:solidFill>
                  <a:srgbClr val="800000"/>
                </a:solidFill>
                <a:latin typeface="黑体" panose="02010609060101010101" pitchFamily="49" charset="-122"/>
                <a:ea typeface="黑体" panose="02010609060101010101" pitchFamily="49" charset="-122"/>
              </a:rPr>
              <a:t>数据库技术如何影响我们的生活</a:t>
            </a:r>
            <a:endParaRPr kumimoji="0" lang="zh-CN" altLang="en-US" sz="2800" dirty="0">
              <a:solidFill>
                <a:srgbClr val="8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1838703" y="900113"/>
            <a:ext cx="5466692" cy="553085"/>
          </a:xfrm>
          <a:prstGeom prst="rect">
            <a:avLst/>
          </a:prstGeom>
          <a:noFill/>
        </p:spPr>
        <p:txBody>
          <a:bodyPr wrap="square">
            <a:spAutoFit/>
          </a:bodyPr>
          <a:p>
            <a:pPr algn="ctr"/>
            <a:r>
              <a:rPr lang="zh-CN" altLang="en-US" sz="3000" b="1" dirty="0">
                <a:solidFill>
                  <a:schemeClr val="accent4"/>
                </a:solidFill>
                <a:latin typeface="宋体" panose="02010600030101010101" pitchFamily="2" charset="-122"/>
                <a:ea typeface="宋体" panose="02010600030101010101" pitchFamily="2" charset="-122"/>
              </a:rPr>
              <a:t>时序数据库</a:t>
            </a:r>
            <a:endParaRPr lang="zh-CN" altLang="en-US" sz="3000" b="1" dirty="0">
              <a:solidFill>
                <a:schemeClr val="accent4"/>
              </a:solidFill>
              <a:latin typeface="宋体" panose="02010600030101010101" pitchFamily="2" charset="-122"/>
              <a:ea typeface="宋体" panose="02010600030101010101" pitchFamily="2" charset="-122"/>
            </a:endParaRPr>
          </a:p>
        </p:txBody>
      </p:sp>
      <p:pic>
        <p:nvPicPr>
          <p:cNvPr id="3" name="图片 2" descr="cpu时序数据"/>
          <p:cNvPicPr>
            <a:picLocks noChangeAspect="1"/>
          </p:cNvPicPr>
          <p:nvPr/>
        </p:nvPicPr>
        <p:blipFill>
          <a:blip r:embed="rId2"/>
          <a:stretch>
            <a:fillRect/>
          </a:stretch>
        </p:blipFill>
        <p:spPr>
          <a:xfrm>
            <a:off x="2722721" y="3544253"/>
            <a:ext cx="3699034" cy="2052161"/>
          </a:xfrm>
          <a:prstGeom prst="rect">
            <a:avLst/>
          </a:prstGeom>
        </p:spPr>
      </p:pic>
      <p:sp>
        <p:nvSpPr>
          <p:cNvPr id="4" name="文本框 3"/>
          <p:cNvSpPr txBox="1"/>
          <p:nvPr/>
        </p:nvSpPr>
        <p:spPr>
          <a:xfrm>
            <a:off x="377666" y="1602581"/>
            <a:ext cx="8419148" cy="1427321"/>
          </a:xfrm>
          <a:prstGeom prst="rect">
            <a:avLst/>
          </a:prstGeom>
          <a:noFill/>
        </p:spPr>
        <p:txBody>
          <a:bodyPr wrap="square" rtlCol="0" anchor="t">
            <a:noAutofit/>
          </a:bodyPr>
          <a:p>
            <a:pPr indent="0" fontAlgn="auto">
              <a:lnSpc>
                <a:spcPct val="150000"/>
              </a:lnSpc>
            </a:pPr>
            <a:r>
              <a:rPr lang="zh-CN" sz="2400" b="1">
                <a:solidFill>
                  <a:schemeClr val="accent4"/>
                </a:solidFill>
                <a:uFillTx/>
                <a:latin typeface="Times New Roman" panose="02020603050405020304" pitchFamily="18" charset="0"/>
                <a:ea typeface="宋体" panose="02010600030101010101" pitchFamily="2" charset="-122"/>
                <a:sym typeface="+mn-ea"/>
              </a:rPr>
              <a:t>时序数据库（</a:t>
            </a:r>
            <a:r>
              <a:rPr lang="en-US" sz="2400" b="1">
                <a:solidFill>
                  <a:schemeClr val="accent4"/>
                </a:solidFill>
                <a:uFillTx/>
                <a:latin typeface="Times New Roman" panose="02020603050405020304" pitchFamily="18" charset="0"/>
                <a:ea typeface="宋体" panose="02010600030101010101" pitchFamily="2" charset="-122"/>
                <a:sym typeface="+mn-ea"/>
              </a:rPr>
              <a:t>Time Series Database</a:t>
            </a:r>
            <a:r>
              <a:rPr lang="zh-CN" sz="2400" b="1">
                <a:solidFill>
                  <a:schemeClr val="accent4"/>
                </a:solidFill>
                <a:uFillTx/>
                <a:latin typeface="Times New Roman" panose="02020603050405020304" pitchFamily="18" charset="0"/>
                <a:ea typeface="宋体" panose="02010600030101010101" pitchFamily="2" charset="-122"/>
                <a:sym typeface="+mn-ea"/>
              </a:rPr>
              <a:t>）</a:t>
            </a:r>
            <a:endParaRPr lang="zh-CN" sz="2400" b="1">
              <a:solidFill>
                <a:schemeClr val="accent4"/>
              </a:solidFill>
              <a:uFillTx/>
              <a:latin typeface="Times New Roman" panose="02020603050405020304" pitchFamily="18" charset="0"/>
              <a:ea typeface="宋体" panose="02010600030101010101" pitchFamily="2" charset="-122"/>
              <a:sym typeface="+mn-ea"/>
            </a:endParaRPr>
          </a:p>
          <a:p>
            <a:pPr marL="800100" lvl="1" indent="-342900" fontAlgn="auto">
              <a:lnSpc>
                <a:spcPct val="150000"/>
              </a:lnSpc>
              <a:buFont typeface="Arial" panose="020B0604020202020204" pitchFamily="34" charset="0"/>
              <a:buChar char="•"/>
            </a:pPr>
            <a:r>
              <a:rPr lang="zh-CN" sz="2400">
                <a:solidFill>
                  <a:schemeClr val="accent4"/>
                </a:solidFill>
                <a:uFillTx/>
                <a:latin typeface="Times New Roman" panose="02020603050405020304" pitchFamily="18" charset="0"/>
                <a:ea typeface="宋体" panose="02010600030101010101" pitchFamily="2" charset="-122"/>
                <a:sym typeface="+mn-ea"/>
              </a:rPr>
              <a:t>用于存储和管理时间序列数据的专业数据库。</a:t>
            </a:r>
            <a:endParaRPr lang="zh-CN" sz="2400">
              <a:solidFill>
                <a:schemeClr val="accent4"/>
              </a:solidFill>
              <a:uFillTx/>
              <a:latin typeface="Times New Roman" panose="02020603050405020304" pitchFamily="18" charset="0"/>
              <a:ea typeface="宋体" panose="02010600030101010101" pitchFamily="2" charset="-122"/>
              <a:sym typeface="+mn-ea"/>
            </a:endParaRPr>
          </a:p>
          <a:p>
            <a:pPr marL="800100" lvl="1" indent="-342900" fontAlgn="auto">
              <a:lnSpc>
                <a:spcPct val="150000"/>
              </a:lnSpc>
              <a:buFont typeface="Arial" panose="020B0604020202020204" pitchFamily="34" charset="0"/>
              <a:buChar char="•"/>
            </a:pPr>
            <a:r>
              <a:rPr lang="zh-CN" sz="2400">
                <a:solidFill>
                  <a:schemeClr val="accent4"/>
                </a:solidFill>
                <a:uFillTx/>
                <a:latin typeface="Times New Roman" panose="02020603050405020304" pitchFamily="18" charset="0"/>
                <a:ea typeface="宋体" panose="02010600030101010101" pitchFamily="2" charset="-122"/>
                <a:sym typeface="+mn-ea"/>
              </a:rPr>
              <a:t>举例：物联网设备监控、互联网业务监控</a:t>
            </a:r>
            <a:endParaRPr lang="zh-CN" sz="2400">
              <a:solidFill>
                <a:schemeClr val="accent4"/>
              </a:solidFill>
              <a:uFillTx/>
              <a:latin typeface="Times New Roman" panose="02020603050405020304" pitchFamily="18" charset="0"/>
              <a:ea typeface="宋体" panose="02010600030101010101" pitchFamily="2" charset="-122"/>
              <a:sym typeface="+mn-ea"/>
            </a:endParaRPr>
          </a:p>
          <a:p>
            <a:pPr marL="342900" indent="-342900" fontAlgn="auto">
              <a:lnSpc>
                <a:spcPct val="150000"/>
              </a:lnSpc>
              <a:buFont typeface="Arial" panose="020B0604020202020204" pitchFamily="34" charset="0"/>
              <a:buChar char="•"/>
            </a:pPr>
            <a:endParaRPr lang="zh-CN" altLang="en-US" sz="2400" b="0">
              <a:solidFill>
                <a:schemeClr val="accent4"/>
              </a:solidFill>
              <a:uFillTx/>
              <a:latin typeface="Times New Roman" panose="02020603050405020304" pitchFamily="18" charset="0"/>
              <a:ea typeface="宋体" panose="02010600030101010101" pitchFamily="2" charset="-122"/>
              <a:sym typeface="+mn-ea"/>
            </a:endParaRPr>
          </a:p>
        </p:txBody>
      </p:sp>
      <p:sp>
        <p:nvSpPr>
          <p:cNvPr id="5" name="文本框 4"/>
          <p:cNvSpPr txBox="1"/>
          <p:nvPr/>
        </p:nvSpPr>
        <p:spPr>
          <a:xfrm>
            <a:off x="3745706" y="5579269"/>
            <a:ext cx="1683068" cy="525304"/>
          </a:xfrm>
          <a:prstGeom prst="rect">
            <a:avLst/>
          </a:prstGeom>
          <a:noFill/>
        </p:spPr>
        <p:txBody>
          <a:bodyPr wrap="square" rtlCol="0">
            <a:noAutofit/>
          </a:bodyPr>
          <a:p>
            <a:pPr indent="0" fontAlgn="auto">
              <a:lnSpc>
                <a:spcPct val="150000"/>
              </a:lnSpc>
            </a:pPr>
            <a:r>
              <a:rPr lang="en-US" altLang="zh-CN" sz="1050">
                <a:solidFill>
                  <a:schemeClr val="tx1"/>
                </a:solidFill>
                <a:uFillTx/>
                <a:latin typeface="Times New Roman" panose="02020603050405020304" pitchFamily="18" charset="0"/>
                <a:ea typeface="宋体" panose="02010600030101010101" pitchFamily="2" charset="-122"/>
              </a:rPr>
              <a:t>Fig. CPU</a:t>
            </a:r>
            <a:r>
              <a:rPr lang="zh-CN" altLang="en-US" sz="1050">
                <a:solidFill>
                  <a:schemeClr val="tx1"/>
                </a:solidFill>
                <a:uFillTx/>
                <a:latin typeface="Times New Roman" panose="02020603050405020304" pitchFamily="18" charset="0"/>
                <a:ea typeface="宋体" panose="02010600030101010101" pitchFamily="2" charset="-122"/>
              </a:rPr>
              <a:t>时序数据</a:t>
            </a:r>
            <a:endParaRPr lang="zh-CN" altLang="en-US" sz="1050">
              <a:solidFill>
                <a:schemeClr val="tx1"/>
              </a:solidFill>
              <a:uFillTx/>
              <a:latin typeface="Times New Roman" panose="02020603050405020304" pitchFamily="18" charset="0"/>
              <a:ea typeface="宋体" panose="02010600030101010101" pitchFamily="2" charset="-122"/>
            </a:endParaRPr>
          </a:p>
        </p:txBody>
      </p:sp>
      <p:sp>
        <p:nvSpPr>
          <p:cNvPr id="2" name="Rectangle 2"/>
          <p:cNvSpPr>
            <a:spLocks noGrp="1" noChangeArrowheads="1"/>
          </p:cNvSpPr>
          <p:nvPr/>
        </p:nvSpPr>
        <p:spPr>
          <a:xfrm>
            <a:off x="353060" y="66675"/>
            <a:ext cx="8086090" cy="6572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2pPr>
            <a:lvl3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3pPr>
            <a:lvl4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4pPr>
            <a:lvl5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9pPr>
          </a:lstStyle>
          <a:p>
            <a:pPr algn="l"/>
            <a:r>
              <a:rPr lang="en-US" altLang="zh-CN" sz="3200" b="1" dirty="0">
                <a:solidFill>
                  <a:schemeClr val="tx2"/>
                </a:solidFill>
                <a:latin typeface="黑体" panose="02010609060101010101" pitchFamily="49" charset="-122"/>
                <a:ea typeface="黑体" panose="02010609060101010101" pitchFamily="49" charset="-122"/>
              </a:rPr>
              <a:t>5 </a:t>
            </a:r>
            <a:r>
              <a:rPr lang="zh-CN" altLang="en-US" sz="3200" b="1" dirty="0">
                <a:latin typeface="黑体" panose="02010609060101010101" pitchFamily="49" charset="-122"/>
                <a:ea typeface="黑体" panose="02010609060101010101" pitchFamily="49" charset="-122"/>
              </a:rPr>
              <a:t>数据库技术的发展</a:t>
            </a:r>
            <a:r>
              <a:rPr lang="en-US" altLang="zh-CN" sz="3200" baseline="30000" dirty="0">
                <a:latin typeface="宋体" panose="02010600030101010101" pitchFamily="2" charset="-122"/>
                <a:ea typeface="宋体" panose="02010600030101010101" pitchFamily="2" charset="-122"/>
                <a:sym typeface="+mn-ea"/>
              </a:rPr>
              <a:t>*</a:t>
            </a:r>
            <a:r>
              <a:rPr lang="zh-CN" altLang="en-US" sz="3200" dirty="0">
                <a:latin typeface="黑体" panose="02010609060101010101" pitchFamily="49" charset="-122"/>
                <a:ea typeface="黑体" panose="02010609060101010101" pitchFamily="49" charset="-122"/>
                <a:sym typeface="+mn-ea"/>
              </a:rPr>
              <a:t> </a:t>
            </a:r>
            <a:endParaRPr lang="en-US" altLang="zh-CN" sz="32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1838703" y="900113"/>
            <a:ext cx="5466692" cy="553085"/>
          </a:xfrm>
          <a:prstGeom prst="rect">
            <a:avLst/>
          </a:prstGeom>
          <a:noFill/>
        </p:spPr>
        <p:txBody>
          <a:bodyPr wrap="square">
            <a:spAutoFit/>
          </a:bodyPr>
          <a:p>
            <a:pPr algn="ctr"/>
            <a:r>
              <a:rPr lang="zh-CN" altLang="en-US" sz="3000" b="1" dirty="0">
                <a:solidFill>
                  <a:schemeClr val="accent4"/>
                </a:solidFill>
                <a:latin typeface="宋体" panose="02010600030101010101" pitchFamily="2" charset="-122"/>
                <a:ea typeface="宋体" panose="02010600030101010101" pitchFamily="2" charset="-122"/>
              </a:rPr>
              <a:t>区块链数据库</a:t>
            </a:r>
            <a:endParaRPr lang="zh-CN" altLang="en-US" sz="3000" b="1" dirty="0">
              <a:solidFill>
                <a:schemeClr val="accent4"/>
              </a:solidFill>
              <a:latin typeface="宋体" panose="02010600030101010101" pitchFamily="2" charset="-122"/>
              <a:ea typeface="宋体" panose="02010600030101010101" pitchFamily="2" charset="-122"/>
            </a:endParaRPr>
          </a:p>
        </p:txBody>
      </p:sp>
      <p:sp>
        <p:nvSpPr>
          <p:cNvPr id="4" name="文本框 3"/>
          <p:cNvSpPr txBox="1"/>
          <p:nvPr/>
        </p:nvSpPr>
        <p:spPr>
          <a:xfrm>
            <a:off x="377666" y="1718786"/>
            <a:ext cx="8419148" cy="3510439"/>
          </a:xfrm>
          <a:prstGeom prst="rect">
            <a:avLst/>
          </a:prstGeom>
          <a:noFill/>
        </p:spPr>
        <p:txBody>
          <a:bodyPr wrap="square" rtlCol="0" anchor="t">
            <a:noAutofit/>
          </a:bodyPr>
          <a:p>
            <a:pPr indent="0" fontAlgn="auto">
              <a:lnSpc>
                <a:spcPct val="110000"/>
              </a:lnSpc>
            </a:pPr>
            <a:r>
              <a:rPr sz="2400" b="1">
                <a:solidFill>
                  <a:srgbClr val="FF0000"/>
                </a:solidFill>
                <a:uFillTx/>
                <a:latin typeface="Times New Roman" panose="02020603050405020304" pitchFamily="18" charset="0"/>
                <a:ea typeface="宋体" panose="02010600030101010101" pitchFamily="2" charset="-122"/>
                <a:sym typeface="+mn-ea"/>
              </a:rPr>
              <a:t>区块链数据库（Blockchain Database）</a:t>
            </a:r>
            <a:endParaRPr sz="2400" b="1">
              <a:solidFill>
                <a:srgbClr val="FF0000"/>
              </a:solidFill>
              <a:uFillTx/>
              <a:latin typeface="Times New Roman" panose="02020603050405020304" pitchFamily="18" charset="0"/>
              <a:ea typeface="宋体" panose="02010600030101010101" pitchFamily="2" charset="-122"/>
              <a:sym typeface="+mn-ea"/>
            </a:endParaRPr>
          </a:p>
          <a:p>
            <a:pPr indent="457200" fontAlgn="auto">
              <a:lnSpc>
                <a:spcPct val="110000"/>
              </a:lnSpc>
            </a:pPr>
            <a:r>
              <a:rPr sz="2400">
                <a:uFillTx/>
                <a:latin typeface="Times New Roman" panose="02020603050405020304" pitchFamily="18" charset="0"/>
                <a:ea typeface="宋体" panose="02010600030101010101" pitchFamily="2" charset="-122"/>
                <a:sym typeface="+mn-ea"/>
              </a:rPr>
              <a:t>在多个主体间共享的并基于密码学技术实现可信记录的特殊分布式数据库。区块链数据库特别适用于跨不同信任域场景的数据共享和流通。</a:t>
            </a:r>
            <a:endParaRPr sz="2400">
              <a:uFillTx/>
              <a:latin typeface="Times New Roman" panose="02020603050405020304" pitchFamily="18" charset="0"/>
              <a:ea typeface="宋体" panose="02010600030101010101" pitchFamily="2" charset="-122"/>
              <a:sym typeface="+mn-ea"/>
            </a:endParaRPr>
          </a:p>
          <a:p>
            <a:pPr marL="0" lvl="0" indent="0" fontAlgn="auto">
              <a:lnSpc>
                <a:spcPct val="110000"/>
              </a:lnSpc>
              <a:buNone/>
            </a:pPr>
            <a:r>
              <a:rPr lang="zh-CN" sz="2400" b="1">
                <a:solidFill>
                  <a:srgbClr val="FF0000"/>
                </a:solidFill>
                <a:uFillTx/>
                <a:latin typeface="Times New Roman" panose="02020603050405020304" pitchFamily="18" charset="0"/>
                <a:ea typeface="宋体" panose="02010600030101010101" pitchFamily="2" charset="-122"/>
                <a:sym typeface="+mn-ea"/>
              </a:rPr>
              <a:t>区块链数据库三大技术特点</a:t>
            </a:r>
            <a:r>
              <a:rPr lang="en-US" altLang="zh-CN" sz="2400" b="1">
                <a:solidFill>
                  <a:srgbClr val="FF0000"/>
                </a:solidFill>
                <a:uFillTx/>
                <a:latin typeface="Times New Roman" panose="02020603050405020304" pitchFamily="18" charset="0"/>
                <a:ea typeface="宋体" panose="02010600030101010101" pitchFamily="2" charset="-122"/>
                <a:sym typeface="+mn-ea"/>
              </a:rPr>
              <a:t>:</a:t>
            </a:r>
            <a:endParaRPr sz="2400">
              <a:uFillTx/>
              <a:latin typeface="Times New Roman" panose="02020603050405020304" pitchFamily="18" charset="0"/>
              <a:ea typeface="宋体" panose="02010600030101010101" pitchFamily="2" charset="-122"/>
              <a:sym typeface="+mn-ea"/>
            </a:endParaRPr>
          </a:p>
          <a:p>
            <a:pPr lvl="1" indent="0" fontAlgn="auto">
              <a:lnSpc>
                <a:spcPct val="110000"/>
              </a:lnSpc>
            </a:pPr>
            <a:r>
              <a:rPr lang="en-US" altLang="zh-CN" sz="2400">
                <a:solidFill>
                  <a:srgbClr val="FF0000"/>
                </a:solidFill>
                <a:uFillTx/>
                <a:latin typeface="Times New Roman" panose="02020603050405020304" pitchFamily="18" charset="0"/>
                <a:ea typeface="宋体" panose="02010600030101010101" pitchFamily="2" charset="-122"/>
                <a:sym typeface="+mn-ea"/>
              </a:rPr>
              <a:t>（1）</a:t>
            </a:r>
            <a:r>
              <a:rPr lang="en-US" altLang="zh-CN" sz="2400" b="1">
                <a:solidFill>
                  <a:srgbClr val="FF0000"/>
                </a:solidFill>
                <a:uFillTx/>
                <a:latin typeface="Times New Roman" panose="02020603050405020304" pitchFamily="18" charset="0"/>
                <a:ea typeface="宋体" panose="02010600030101010101" pitchFamily="2" charset="-122"/>
                <a:sym typeface="+mn-ea"/>
              </a:rPr>
              <a:t>去中心：</a:t>
            </a:r>
            <a:r>
              <a:rPr lang="en-US" altLang="zh-CN" sz="2400">
                <a:uFillTx/>
                <a:latin typeface="Times New Roman" panose="02020603050405020304" pitchFamily="18" charset="0"/>
                <a:ea typeface="宋体" panose="02010600030101010101" pitchFamily="2" charset="-122"/>
                <a:sym typeface="+mn-ea"/>
              </a:rPr>
              <a:t>不需要中心节点，所有节点地位是平等的，网络拓扑是扁平的。</a:t>
            </a:r>
            <a:endParaRPr lang="en-US" altLang="zh-CN" sz="2400" b="0">
              <a:solidFill>
                <a:schemeClr val="tx1"/>
              </a:solidFill>
              <a:uFillTx/>
              <a:latin typeface="Times New Roman" panose="02020603050405020304" pitchFamily="18" charset="0"/>
              <a:ea typeface="宋体" panose="02010600030101010101" pitchFamily="2" charset="-122"/>
            </a:endParaRPr>
          </a:p>
          <a:p>
            <a:pPr lvl="1" indent="0" fontAlgn="auto">
              <a:lnSpc>
                <a:spcPct val="110000"/>
              </a:lnSpc>
            </a:pPr>
            <a:r>
              <a:rPr lang="en-US" altLang="zh-CN" sz="2400">
                <a:solidFill>
                  <a:srgbClr val="FF0000"/>
                </a:solidFill>
                <a:uFillTx/>
                <a:latin typeface="Times New Roman" panose="02020603050405020304" pitchFamily="18" charset="0"/>
                <a:ea typeface="宋体" panose="02010600030101010101" pitchFamily="2" charset="-122"/>
                <a:sym typeface="+mn-ea"/>
              </a:rPr>
              <a:t>（2）</a:t>
            </a:r>
            <a:r>
              <a:rPr lang="en-US" altLang="zh-CN" sz="2400" b="1">
                <a:solidFill>
                  <a:srgbClr val="FF0000"/>
                </a:solidFill>
                <a:uFillTx/>
                <a:latin typeface="Times New Roman" panose="02020603050405020304" pitchFamily="18" charset="0"/>
                <a:ea typeface="宋体" panose="02010600030101010101" pitchFamily="2" charset="-122"/>
                <a:sym typeface="+mn-ea"/>
              </a:rPr>
              <a:t>去信任：</a:t>
            </a:r>
            <a:r>
              <a:rPr lang="en-US" altLang="zh-CN" sz="2400">
                <a:uFillTx/>
                <a:latin typeface="Times New Roman" panose="02020603050405020304" pitchFamily="18" charset="0"/>
                <a:ea typeface="宋体" panose="02010600030101010101" pitchFamily="2" charset="-122"/>
                <a:sym typeface="+mn-ea"/>
              </a:rPr>
              <a:t>区块链数据库系统中可以容忍恶意节点的存在。</a:t>
            </a:r>
            <a:endParaRPr lang="en-US" altLang="zh-CN" sz="2400" b="0">
              <a:solidFill>
                <a:schemeClr val="tx1"/>
              </a:solidFill>
              <a:uFillTx/>
              <a:latin typeface="Times New Roman" panose="02020603050405020304" pitchFamily="18" charset="0"/>
              <a:ea typeface="宋体" panose="02010600030101010101" pitchFamily="2" charset="-122"/>
            </a:endParaRPr>
          </a:p>
          <a:p>
            <a:pPr lvl="1" indent="0" fontAlgn="auto">
              <a:lnSpc>
                <a:spcPct val="110000"/>
              </a:lnSpc>
            </a:pPr>
            <a:r>
              <a:rPr lang="en-US" altLang="zh-CN" sz="2400">
                <a:solidFill>
                  <a:srgbClr val="FF0000"/>
                </a:solidFill>
                <a:uFillTx/>
                <a:latin typeface="Times New Roman" panose="02020603050405020304" pitchFamily="18" charset="0"/>
                <a:ea typeface="宋体" panose="02010600030101010101" pitchFamily="2" charset="-122"/>
                <a:sym typeface="+mn-ea"/>
              </a:rPr>
              <a:t>（3）</a:t>
            </a:r>
            <a:r>
              <a:rPr lang="en-US" altLang="zh-CN" sz="2400" b="1">
                <a:solidFill>
                  <a:srgbClr val="FF0000"/>
                </a:solidFill>
                <a:uFillTx/>
                <a:latin typeface="Times New Roman" panose="02020603050405020304" pitchFamily="18" charset="0"/>
                <a:ea typeface="宋体" panose="02010600030101010101" pitchFamily="2" charset="-122"/>
                <a:sym typeface="+mn-ea"/>
              </a:rPr>
              <a:t>极难篡改：</a:t>
            </a:r>
            <a:r>
              <a:rPr lang="en-US" altLang="zh-CN" sz="2400">
                <a:uFillTx/>
                <a:latin typeface="Times New Roman" panose="02020603050405020304" pitchFamily="18" charset="0"/>
                <a:ea typeface="宋体" panose="02010600030101010101" pitchFamily="2" charset="-122"/>
                <a:sym typeface="+mn-ea"/>
              </a:rPr>
              <a:t>采用了数字签名等密码学技术，并且通过共识协议保证所有上链的信息或对链上数据的操作都需要事先经过大多数节点认可。</a:t>
            </a:r>
            <a:endParaRPr lang="en-US" altLang="zh-CN" sz="2400" b="0">
              <a:solidFill>
                <a:schemeClr val="tx1"/>
              </a:solidFill>
              <a:uFillTx/>
              <a:latin typeface="Times New Roman" panose="02020603050405020304" pitchFamily="18" charset="0"/>
              <a:ea typeface="宋体" panose="02010600030101010101" pitchFamily="2" charset="-122"/>
            </a:endParaRPr>
          </a:p>
          <a:p>
            <a:pPr indent="457200" fontAlgn="auto">
              <a:lnSpc>
                <a:spcPct val="110000"/>
              </a:lnSpc>
            </a:pPr>
            <a:endParaRPr sz="2400">
              <a:uFillTx/>
              <a:latin typeface="Times New Roman" panose="02020603050405020304" pitchFamily="18" charset="0"/>
              <a:ea typeface="宋体" panose="02010600030101010101" pitchFamily="2" charset="-122"/>
              <a:sym typeface="+mn-ea"/>
            </a:endParaRPr>
          </a:p>
        </p:txBody>
      </p:sp>
      <p:sp>
        <p:nvSpPr>
          <p:cNvPr id="2" name="Rectangle 2"/>
          <p:cNvSpPr>
            <a:spLocks noGrp="1" noChangeArrowheads="1"/>
          </p:cNvSpPr>
          <p:nvPr/>
        </p:nvSpPr>
        <p:spPr>
          <a:xfrm>
            <a:off x="353060" y="66675"/>
            <a:ext cx="8086090" cy="6572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2pPr>
            <a:lvl3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3pPr>
            <a:lvl4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4pPr>
            <a:lvl5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9pPr>
          </a:lstStyle>
          <a:p>
            <a:pPr algn="l"/>
            <a:r>
              <a:rPr lang="en-US" altLang="zh-CN" sz="3200" b="1" dirty="0">
                <a:solidFill>
                  <a:schemeClr val="tx2"/>
                </a:solidFill>
                <a:latin typeface="黑体" panose="02010609060101010101" pitchFamily="49" charset="-122"/>
                <a:ea typeface="黑体" panose="02010609060101010101" pitchFamily="49" charset="-122"/>
              </a:rPr>
              <a:t>5 </a:t>
            </a:r>
            <a:r>
              <a:rPr lang="zh-CN" altLang="en-US" sz="3200" b="1" dirty="0">
                <a:latin typeface="黑体" panose="02010609060101010101" pitchFamily="49" charset="-122"/>
                <a:ea typeface="黑体" panose="02010609060101010101" pitchFamily="49" charset="-122"/>
              </a:rPr>
              <a:t>数据库技术的发展</a:t>
            </a:r>
            <a:r>
              <a:rPr lang="en-US" altLang="zh-CN" sz="3200" baseline="30000" dirty="0">
                <a:latin typeface="宋体" panose="02010600030101010101" pitchFamily="2" charset="-122"/>
                <a:ea typeface="宋体" panose="02010600030101010101" pitchFamily="2" charset="-122"/>
                <a:sym typeface="+mn-ea"/>
              </a:rPr>
              <a:t>*</a:t>
            </a:r>
            <a:r>
              <a:rPr lang="zh-CN" altLang="en-US" sz="3200" dirty="0">
                <a:latin typeface="黑体" panose="02010609060101010101" pitchFamily="49" charset="-122"/>
                <a:ea typeface="黑体" panose="02010609060101010101" pitchFamily="49" charset="-122"/>
                <a:sym typeface="+mn-ea"/>
              </a:rPr>
              <a:t> </a:t>
            </a:r>
            <a:endParaRPr lang="en-US" altLang="zh-CN" sz="32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wipe(dow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down)">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1838703" y="900113"/>
            <a:ext cx="5466692" cy="553085"/>
          </a:xfrm>
          <a:prstGeom prst="rect">
            <a:avLst/>
          </a:prstGeom>
          <a:noFill/>
        </p:spPr>
        <p:txBody>
          <a:bodyPr wrap="square">
            <a:spAutoFit/>
          </a:bodyPr>
          <a:p>
            <a:pPr algn="ctr"/>
            <a:r>
              <a:rPr lang="en-US" altLang="zh-CN" sz="3000" b="1" dirty="0">
                <a:solidFill>
                  <a:schemeClr val="accent4"/>
                </a:solidFill>
                <a:uFillTx/>
                <a:latin typeface="Times New Roman" panose="02020603050405020304" pitchFamily="18" charset="0"/>
                <a:ea typeface="宋体" panose="02010600030101010101" pitchFamily="2" charset="-122"/>
              </a:rPr>
              <a:t>AI</a:t>
            </a:r>
            <a:r>
              <a:rPr lang="zh-CN" altLang="en-US" sz="3000" b="1" dirty="0">
                <a:solidFill>
                  <a:schemeClr val="accent4"/>
                </a:solidFill>
                <a:uFillTx/>
                <a:latin typeface="Times New Roman" panose="02020603050405020304" pitchFamily="18" charset="0"/>
                <a:ea typeface="宋体" panose="02010600030101010101" pitchFamily="2" charset="-122"/>
              </a:rPr>
              <a:t>数据库</a:t>
            </a:r>
            <a:endParaRPr lang="zh-CN" altLang="en-US" sz="3000" b="1" dirty="0">
              <a:solidFill>
                <a:schemeClr val="accent4"/>
              </a:solidFill>
              <a:uFillTx/>
              <a:latin typeface="Times New Roman" panose="02020603050405020304" pitchFamily="18" charset="0"/>
              <a:ea typeface="宋体" panose="02010600030101010101" pitchFamily="2" charset="-122"/>
            </a:endParaRPr>
          </a:p>
        </p:txBody>
      </p:sp>
      <p:sp>
        <p:nvSpPr>
          <p:cNvPr id="5" name="文本框 4"/>
          <p:cNvSpPr txBox="1"/>
          <p:nvPr/>
        </p:nvSpPr>
        <p:spPr>
          <a:xfrm>
            <a:off x="260985" y="1665446"/>
            <a:ext cx="8426768" cy="2328386"/>
          </a:xfrm>
          <a:prstGeom prst="rect">
            <a:avLst/>
          </a:prstGeom>
          <a:noFill/>
        </p:spPr>
        <p:txBody>
          <a:bodyPr wrap="square" rtlCol="0">
            <a:noAutofit/>
          </a:bodyPr>
          <a:p>
            <a:pPr fontAlgn="auto">
              <a:lnSpc>
                <a:spcPct val="150000"/>
              </a:lnSpc>
            </a:pPr>
            <a:r>
              <a:rPr lang="zh-CN" altLang="en-US" sz="2400" b="1">
                <a:solidFill>
                  <a:srgbClr val="FF0000"/>
                </a:solidFill>
                <a:uFillTx/>
                <a:latin typeface="Times New Roman" panose="02020603050405020304" pitchFamily="18" charset="0"/>
                <a:ea typeface="宋体" panose="02010600030101010101" pitchFamily="2" charset="-122"/>
                <a:cs typeface="宋体" panose="02010600030101010101" pitchFamily="2" charset="-122"/>
              </a:rPr>
              <a:t>AI原生数据库：</a:t>
            </a:r>
            <a:endParaRPr lang="zh-CN" altLang="en-US" sz="2400" b="1">
              <a:solidFill>
                <a:srgbClr val="FF0000"/>
              </a:solidFill>
              <a:uFillTx/>
              <a:latin typeface="Times New Roman" panose="02020603050405020304" pitchFamily="18" charset="0"/>
              <a:ea typeface="宋体" panose="02010600030101010101" pitchFamily="2" charset="-122"/>
              <a:cs typeface="宋体" panose="02010600030101010101" pitchFamily="2" charset="-122"/>
            </a:endParaRPr>
          </a:p>
          <a:p>
            <a:pPr lvl="1" indent="0" fontAlgn="auto">
              <a:lnSpc>
                <a:spcPct val="150000"/>
              </a:lnSpc>
              <a:buFont typeface="Arial" panose="020B0604020202020204" pitchFamily="34" charset="0"/>
              <a:buNone/>
            </a:pPr>
            <a:r>
              <a:rPr lang="zh-CN" altLang="en-US" sz="2400">
                <a:solidFill>
                  <a:schemeClr val="tx1"/>
                </a:solidFill>
                <a:uFillTx/>
                <a:latin typeface="Times New Roman" panose="02020603050405020304" pitchFamily="18" charset="0"/>
                <a:ea typeface="宋体" panose="02010600030101010101" pitchFamily="2" charset="-122"/>
                <a:cs typeface="宋体" panose="02010600030101010101" pitchFamily="2" charset="-122"/>
              </a:rPr>
              <a:t>直接在DBMS内部实现AI操作，不需要从数据库中导出数据。数据库和</a:t>
            </a:r>
            <a:r>
              <a:rPr lang="en-US" altLang="zh-CN" sz="2400">
                <a:solidFill>
                  <a:schemeClr val="tx1"/>
                </a:solidFill>
                <a:uFillTx/>
                <a:latin typeface="Times New Roman" panose="02020603050405020304" pitchFamily="18" charset="0"/>
                <a:ea typeface="宋体" panose="02010600030101010101" pitchFamily="2" charset="-122"/>
                <a:cs typeface="宋体" panose="02010600030101010101" pitchFamily="2" charset="-122"/>
              </a:rPr>
              <a:t>AI</a:t>
            </a:r>
            <a:r>
              <a:rPr lang="zh-CN" altLang="en-US" sz="2400">
                <a:solidFill>
                  <a:schemeClr val="tx1"/>
                </a:solidFill>
                <a:uFillTx/>
                <a:latin typeface="Times New Roman" panose="02020603050405020304" pitchFamily="18" charset="0"/>
                <a:ea typeface="宋体" panose="02010600030101010101" pitchFamily="2" charset="-122"/>
                <a:cs typeface="宋体" panose="02010600030101010101" pitchFamily="2" charset="-122"/>
              </a:rPr>
              <a:t>的结合分为两方面：</a:t>
            </a:r>
            <a:endParaRPr lang="zh-CN" altLang="en-US" sz="2400">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a:p>
            <a:pPr marL="1257300" lvl="2" indent="-342900" fontAlgn="auto">
              <a:lnSpc>
                <a:spcPct val="150000"/>
              </a:lnSpc>
              <a:buFont typeface="Arial" panose="020B0604020202020204" pitchFamily="34" charset="0"/>
              <a:buChar char="•"/>
            </a:pPr>
            <a:r>
              <a:rPr lang="en-US" altLang="zh-CN" sz="2400">
                <a:solidFill>
                  <a:srgbClr val="FF0000"/>
                </a:solidFill>
                <a:uFillTx/>
                <a:latin typeface="Times New Roman" panose="02020603050405020304" pitchFamily="18" charset="0"/>
                <a:ea typeface="宋体" panose="02010600030101010101" pitchFamily="2" charset="-122"/>
                <a:cs typeface="宋体" panose="02010600030101010101" pitchFamily="2" charset="-122"/>
              </a:rPr>
              <a:t>DB4AI</a:t>
            </a:r>
            <a:r>
              <a:rPr lang="zh-CN" altLang="en-US" sz="2400">
                <a:solidFill>
                  <a:srgbClr val="FF0000"/>
                </a:solidFill>
                <a:uFillTx/>
                <a:latin typeface="Times New Roman" panose="02020603050405020304" pitchFamily="18" charset="0"/>
                <a:ea typeface="宋体" panose="02010600030101010101" pitchFamily="2" charset="-122"/>
                <a:cs typeface="宋体" panose="02010600030101010101" pitchFamily="2" charset="-122"/>
              </a:rPr>
              <a:t>：</a:t>
            </a:r>
            <a:r>
              <a:rPr lang="zh-CN" altLang="en-US" sz="2400">
                <a:solidFill>
                  <a:schemeClr val="tx1"/>
                </a:solidFill>
                <a:uFillTx/>
                <a:latin typeface="Times New Roman" panose="02020603050405020304" pitchFamily="18" charset="0"/>
                <a:ea typeface="宋体" panose="02010600030101010101" pitchFamily="2" charset="-122"/>
                <a:cs typeface="宋体" panose="02010600030101010101" pitchFamily="2" charset="-122"/>
              </a:rPr>
              <a:t>通过扩展SQL算子支持AI操作，实现库内的训练和推理</a:t>
            </a:r>
            <a:endParaRPr lang="zh-CN" altLang="en-US" sz="2400">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a:p>
            <a:pPr marL="1257300" lvl="2" indent="-342900" fontAlgn="auto">
              <a:lnSpc>
                <a:spcPct val="150000"/>
              </a:lnSpc>
              <a:buFont typeface="Arial" panose="020B0604020202020204" pitchFamily="34" charset="0"/>
              <a:buChar char="•"/>
            </a:pPr>
            <a:r>
              <a:rPr lang="en-US" altLang="zh-CN" sz="2400">
                <a:solidFill>
                  <a:srgbClr val="FF0000"/>
                </a:solidFill>
                <a:uFillTx/>
                <a:latin typeface="Times New Roman" panose="02020603050405020304" pitchFamily="18" charset="0"/>
                <a:ea typeface="宋体" panose="02010600030101010101" pitchFamily="2" charset="-122"/>
                <a:cs typeface="宋体" panose="02010600030101010101" pitchFamily="2" charset="-122"/>
              </a:rPr>
              <a:t>AI4DB</a:t>
            </a:r>
            <a:r>
              <a:rPr lang="zh-CN" altLang="en-US" sz="2400">
                <a:solidFill>
                  <a:srgbClr val="FF0000"/>
                </a:solidFill>
                <a:uFillTx/>
                <a:latin typeface="Times New Roman" panose="02020603050405020304" pitchFamily="18" charset="0"/>
                <a:ea typeface="宋体" panose="02010600030101010101" pitchFamily="2" charset="-122"/>
                <a:cs typeface="宋体" panose="02010600030101010101" pitchFamily="2" charset="-122"/>
              </a:rPr>
              <a:t>：</a:t>
            </a:r>
            <a:r>
              <a:rPr lang="zh-CN" altLang="en-US" sz="2400">
                <a:solidFill>
                  <a:schemeClr val="tx1"/>
                </a:solidFill>
                <a:uFillTx/>
                <a:latin typeface="Times New Roman" panose="02020603050405020304" pitchFamily="18" charset="0"/>
                <a:ea typeface="宋体" panose="02010600030101010101" pitchFamily="2" charset="-122"/>
                <a:cs typeface="宋体" panose="02010600030101010101" pitchFamily="2" charset="-122"/>
              </a:rPr>
              <a:t>通过内置AI算法来提升数据库的智能优化和智能运维</a:t>
            </a:r>
            <a:endParaRPr lang="zh-CN" altLang="en-US" sz="2400">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a:p>
            <a:pPr fontAlgn="auto">
              <a:lnSpc>
                <a:spcPct val="150000"/>
              </a:lnSpc>
            </a:pPr>
            <a:endParaRPr lang="zh-CN" altLang="en-US" sz="2400">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a:p>
            <a:pPr fontAlgn="auto">
              <a:lnSpc>
                <a:spcPct val="150000"/>
              </a:lnSpc>
            </a:pPr>
            <a:endParaRPr lang="zh-CN" altLang="en-US" sz="2400">
              <a:solidFill>
                <a:schemeClr val="tx1"/>
              </a:solidFill>
              <a:uFillTx/>
              <a:latin typeface="Times New Roman" panose="02020603050405020304" pitchFamily="18" charset="0"/>
              <a:ea typeface="宋体" panose="02010600030101010101" pitchFamily="2" charset="-122"/>
              <a:cs typeface="宋体" panose="02010600030101010101" pitchFamily="2" charset="-122"/>
            </a:endParaRPr>
          </a:p>
        </p:txBody>
      </p:sp>
      <p:sp>
        <p:nvSpPr>
          <p:cNvPr id="2" name="Rectangle 2"/>
          <p:cNvSpPr>
            <a:spLocks noGrp="1" noChangeArrowheads="1"/>
          </p:cNvSpPr>
          <p:nvPr/>
        </p:nvSpPr>
        <p:spPr>
          <a:xfrm>
            <a:off x="353060" y="66675"/>
            <a:ext cx="8086090" cy="6572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2pPr>
            <a:lvl3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3pPr>
            <a:lvl4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4pPr>
            <a:lvl5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9pPr>
          </a:lstStyle>
          <a:p>
            <a:pPr algn="l"/>
            <a:r>
              <a:rPr lang="en-US" altLang="zh-CN" sz="3200" b="1" dirty="0">
                <a:solidFill>
                  <a:schemeClr val="tx2"/>
                </a:solidFill>
                <a:latin typeface="黑体" panose="02010609060101010101" pitchFamily="49" charset="-122"/>
                <a:ea typeface="黑体" panose="02010609060101010101" pitchFamily="49" charset="-122"/>
              </a:rPr>
              <a:t>5 </a:t>
            </a:r>
            <a:r>
              <a:rPr lang="zh-CN" altLang="en-US" sz="3200" b="1" dirty="0">
                <a:latin typeface="黑体" panose="02010609060101010101" pitchFamily="49" charset="-122"/>
                <a:ea typeface="黑体" panose="02010609060101010101" pitchFamily="49" charset="-122"/>
              </a:rPr>
              <a:t>数据库技术的发展</a:t>
            </a:r>
            <a:r>
              <a:rPr lang="en-US" altLang="zh-CN" sz="3200" baseline="30000" dirty="0">
                <a:latin typeface="宋体" panose="02010600030101010101" pitchFamily="2" charset="-122"/>
                <a:ea typeface="宋体" panose="02010600030101010101" pitchFamily="2" charset="-122"/>
                <a:sym typeface="+mn-ea"/>
              </a:rPr>
              <a:t>*</a:t>
            </a:r>
            <a:r>
              <a:rPr lang="zh-CN" altLang="en-US" sz="3200" dirty="0">
                <a:latin typeface="黑体" panose="02010609060101010101" pitchFamily="49" charset="-122"/>
                <a:ea typeface="黑体" panose="02010609060101010101" pitchFamily="49" charset="-122"/>
                <a:sym typeface="+mn-ea"/>
              </a:rPr>
              <a:t> </a:t>
            </a:r>
            <a:endParaRPr lang="en-US" altLang="zh-CN" sz="32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wipe(down)">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3" end="3"/>
                                            </p:txEl>
                                          </p:spTgt>
                                        </p:tgtEl>
                                        <p:attrNameLst>
                                          <p:attrName>style.visibility</p:attrName>
                                        </p:attrNameLst>
                                      </p:cBhvr>
                                      <p:to>
                                        <p:strVal val="visible"/>
                                      </p:to>
                                    </p:set>
                                    <p:animEffect transition="in" filter="wipe(down)">
                                      <p:cBhvr>
                                        <p:cTn id="1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custDataLst>
              <p:tags r:id="rId1"/>
            </p:custDataLst>
          </p:nvPr>
        </p:nvSpPr>
        <p:spPr>
          <a:xfrm>
            <a:off x="0" y="900113"/>
            <a:ext cx="9144476" cy="553085"/>
          </a:xfrm>
          <a:prstGeom prst="rect">
            <a:avLst/>
          </a:prstGeom>
          <a:noFill/>
        </p:spPr>
        <p:txBody>
          <a:bodyPr wrap="square">
            <a:spAutoFit/>
          </a:bodyPr>
          <a:p>
            <a:pPr algn="ctr"/>
            <a:r>
              <a:rPr lang="en-US" sz="3000" b="1" dirty="0">
                <a:solidFill>
                  <a:schemeClr val="accent4"/>
                </a:solidFill>
                <a:latin typeface="宋体" panose="02010600030101010101" pitchFamily="2" charset="-122"/>
                <a:ea typeface="宋体" panose="02010600030101010101" pitchFamily="2" charset="-122"/>
              </a:rPr>
              <a:t>5.2 </a:t>
            </a:r>
            <a:r>
              <a:rPr sz="3000" b="1" dirty="0">
                <a:solidFill>
                  <a:schemeClr val="accent4"/>
                </a:solidFill>
                <a:latin typeface="宋体" panose="02010600030101010101" pitchFamily="2" charset="-122"/>
                <a:ea typeface="宋体" panose="02010600030101010101" pitchFamily="2" charset="-122"/>
              </a:rPr>
              <a:t>计算平台的进步推动数据库技术发展</a:t>
            </a:r>
            <a:endParaRPr sz="3000" b="1" dirty="0">
              <a:solidFill>
                <a:schemeClr val="accent4"/>
              </a:solidFill>
              <a:latin typeface="宋体" panose="02010600030101010101" pitchFamily="2" charset="-122"/>
              <a:ea typeface="宋体" panose="02010600030101010101" pitchFamily="2" charset="-122"/>
            </a:endParaRPr>
          </a:p>
        </p:txBody>
      </p:sp>
      <p:sp>
        <p:nvSpPr>
          <p:cNvPr id="4" name="文本框 3"/>
          <p:cNvSpPr txBox="1"/>
          <p:nvPr/>
        </p:nvSpPr>
        <p:spPr>
          <a:xfrm>
            <a:off x="372745" y="1707515"/>
            <a:ext cx="8392795" cy="2166620"/>
          </a:xfrm>
          <a:prstGeom prst="rect">
            <a:avLst/>
          </a:prstGeom>
          <a:noFill/>
          <a:ln w="9525">
            <a:noFill/>
          </a:ln>
        </p:spPr>
        <p:txBody>
          <a:bodyPr>
            <a:noAutofit/>
          </a:bodyPr>
          <a:p>
            <a:pPr marL="342900" indent="-342900" fontAlgn="auto">
              <a:lnSpc>
                <a:spcPct val="150000"/>
              </a:lnSpc>
              <a:buFont typeface="Arial" panose="020B0604020202020204" pitchFamily="34" charset="0"/>
              <a:buChar char="•"/>
            </a:pPr>
            <a:r>
              <a:rPr lang="zh-CN" sz="2400">
                <a:solidFill>
                  <a:srgbClr val="FF0000"/>
                </a:solidFill>
                <a:uFillTx/>
                <a:latin typeface="Times New Roman" panose="02020603050405020304" pitchFamily="18" charset="0"/>
                <a:ea typeface="宋体" panose="02010600030101010101" pitchFamily="2" charset="-122"/>
              </a:rPr>
              <a:t>数据库是运行在计算平台之上的。</a:t>
            </a:r>
            <a:r>
              <a:rPr lang="zh-CN" sz="2400">
                <a:solidFill>
                  <a:schemeClr val="tx1"/>
                </a:solidFill>
                <a:uFillTx/>
                <a:latin typeface="Times New Roman" panose="02020603050405020304" pitchFamily="18" charset="0"/>
                <a:ea typeface="宋体" panose="02010600030101010101" pitchFamily="2" charset="-122"/>
              </a:rPr>
              <a:t>底层计算平台的变化，包括软硬件技术的发展都可能影响数据库系统技术的发展</a:t>
            </a:r>
            <a:endParaRPr lang="zh-CN" sz="2400">
              <a:solidFill>
                <a:schemeClr val="tx1"/>
              </a:solidFill>
              <a:uFillTx/>
              <a:latin typeface="Times New Roman" panose="02020603050405020304" pitchFamily="18" charset="0"/>
              <a:ea typeface="宋体" panose="02010600030101010101" pitchFamily="2" charset="-122"/>
            </a:endParaRPr>
          </a:p>
          <a:p>
            <a:pPr marL="342900" indent="-342900" fontAlgn="auto">
              <a:lnSpc>
                <a:spcPct val="150000"/>
              </a:lnSpc>
              <a:buFont typeface="Arial" panose="020B0604020202020204" pitchFamily="34" charset="0"/>
              <a:buChar char="•"/>
            </a:pPr>
            <a:r>
              <a:rPr lang="zh-CN" sz="2400">
                <a:solidFill>
                  <a:schemeClr val="tx1"/>
                </a:solidFill>
                <a:uFillTx/>
                <a:latin typeface="Times New Roman" panose="02020603050405020304" pitchFamily="18" charset="0"/>
                <a:ea typeface="宋体" panose="02010600030101010101" pitchFamily="2" charset="-122"/>
              </a:rPr>
              <a:t>从单机数据库系统，到并行数据库、分布式数据库、云数据库等</a:t>
            </a:r>
            <a:endParaRPr lang="zh-CN" sz="2400">
              <a:solidFill>
                <a:schemeClr val="tx1"/>
              </a:solidFill>
              <a:uFillTx/>
              <a:latin typeface="Times New Roman" panose="02020603050405020304" pitchFamily="18" charset="0"/>
              <a:ea typeface="宋体" panose="02010600030101010101" pitchFamily="2" charset="-122"/>
            </a:endParaRPr>
          </a:p>
        </p:txBody>
      </p:sp>
      <p:pic>
        <p:nvPicPr>
          <p:cNvPr id="2" name="图片 1" descr="数据库发展历程"/>
          <p:cNvPicPr>
            <a:picLocks noChangeAspect="1"/>
          </p:cNvPicPr>
          <p:nvPr/>
        </p:nvPicPr>
        <p:blipFill>
          <a:blip r:embed="rId2"/>
          <a:stretch>
            <a:fillRect/>
          </a:stretch>
        </p:blipFill>
        <p:spPr>
          <a:xfrm>
            <a:off x="240665" y="3748405"/>
            <a:ext cx="8820150" cy="2675255"/>
          </a:xfrm>
          <a:prstGeom prst="rect">
            <a:avLst/>
          </a:prstGeom>
        </p:spPr>
      </p:pic>
      <p:sp>
        <p:nvSpPr>
          <p:cNvPr id="5" name="Rectangle 2"/>
          <p:cNvSpPr>
            <a:spLocks noGrp="1" noChangeArrowheads="1"/>
          </p:cNvSpPr>
          <p:nvPr/>
        </p:nvSpPr>
        <p:spPr>
          <a:xfrm>
            <a:off x="353060" y="66675"/>
            <a:ext cx="8086090" cy="65722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2pPr>
            <a:lvl3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3pPr>
            <a:lvl4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4pPr>
            <a:lvl5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9pPr>
          </a:lstStyle>
          <a:p>
            <a:pPr algn="l"/>
            <a:r>
              <a:rPr lang="en-US" altLang="zh-CN" sz="3200" b="1" dirty="0">
                <a:solidFill>
                  <a:schemeClr val="tx2"/>
                </a:solidFill>
                <a:latin typeface="黑体" panose="02010609060101010101" pitchFamily="49" charset="-122"/>
                <a:ea typeface="黑体" panose="02010609060101010101" pitchFamily="49" charset="-122"/>
              </a:rPr>
              <a:t>5 </a:t>
            </a:r>
            <a:r>
              <a:rPr lang="zh-CN" altLang="en-US" sz="3200" b="1" dirty="0">
                <a:latin typeface="黑体" panose="02010609060101010101" pitchFamily="49" charset="-122"/>
                <a:ea typeface="黑体" panose="02010609060101010101" pitchFamily="49" charset="-122"/>
              </a:rPr>
              <a:t>数据库技术的发展</a:t>
            </a:r>
            <a:r>
              <a:rPr lang="en-US" altLang="zh-CN" sz="3200" baseline="30000" dirty="0">
                <a:latin typeface="宋体" panose="02010600030101010101" pitchFamily="2" charset="-122"/>
                <a:ea typeface="宋体" panose="02010600030101010101" pitchFamily="2" charset="-122"/>
                <a:sym typeface="+mn-ea"/>
              </a:rPr>
              <a:t>*</a:t>
            </a:r>
            <a:r>
              <a:rPr lang="zh-CN" altLang="en-US" sz="3200" dirty="0">
                <a:latin typeface="黑体" panose="02010609060101010101" pitchFamily="49" charset="-122"/>
                <a:ea typeface="黑体" panose="02010609060101010101" pitchFamily="49" charset="-122"/>
                <a:sym typeface="+mn-ea"/>
              </a:rPr>
              <a:t> </a:t>
            </a:r>
            <a:endParaRPr lang="en-US" altLang="zh-CN" sz="32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0385" y="1042670"/>
            <a:ext cx="8225790" cy="5568315"/>
          </a:xfrm>
          <a:prstGeom prst="rect">
            <a:avLst/>
          </a:prstGeom>
          <a:noFill/>
          <a:ln w="9525">
            <a:noFill/>
          </a:ln>
        </p:spPr>
        <p:txBody>
          <a:bodyPr wrap="square">
            <a:noAutofit/>
          </a:bodyPr>
          <a:p>
            <a:pPr indent="0" fontAlgn="auto">
              <a:lnSpc>
                <a:spcPct val="150000"/>
              </a:lnSpc>
            </a:pPr>
            <a:r>
              <a:rPr lang="zh-CN" sz="2400">
                <a:solidFill>
                  <a:srgbClr val="FF0000"/>
                </a:solidFill>
                <a:uFillTx/>
                <a:latin typeface="Times New Roman" panose="02020603050405020304" pitchFamily="18" charset="0"/>
                <a:ea typeface="宋体" panose="02010600030101010101" pitchFamily="2" charset="-122"/>
              </a:rPr>
              <a:t>国产数据库</a:t>
            </a:r>
            <a:endParaRPr lang="zh-CN" sz="2400">
              <a:solidFill>
                <a:srgbClr val="FF0000"/>
              </a:solidFill>
              <a:uFillTx/>
              <a:latin typeface="Times New Roman" panose="02020603050405020304" pitchFamily="18" charset="0"/>
              <a:ea typeface="宋体" panose="02010600030101010101" pitchFamily="2" charset="-122"/>
            </a:endParaRPr>
          </a:p>
          <a:p>
            <a:pPr marL="342900" indent="-342900" fontAlgn="auto">
              <a:lnSpc>
                <a:spcPct val="150000"/>
              </a:lnSpc>
              <a:buFont typeface="Arial" panose="020B0604020202020204" pitchFamily="34" charset="0"/>
              <a:buChar char="•"/>
            </a:pPr>
            <a:r>
              <a:rPr lang="en-US" sz="2400">
                <a:solidFill>
                  <a:schemeClr val="accent4"/>
                </a:solidFill>
                <a:uFillTx/>
                <a:latin typeface="Times New Roman" panose="02020603050405020304" pitchFamily="18" charset="0"/>
                <a:ea typeface="宋体" panose="02010600030101010101" pitchFamily="2" charset="-122"/>
                <a:sym typeface="+mn-ea"/>
              </a:rPr>
              <a:t>20</a:t>
            </a:r>
            <a:r>
              <a:rPr lang="zh-CN" sz="2400">
                <a:solidFill>
                  <a:schemeClr val="accent4"/>
                </a:solidFill>
                <a:uFillTx/>
                <a:latin typeface="Times New Roman" panose="02020603050405020304" pitchFamily="18" charset="0"/>
                <a:ea typeface="宋体" panose="02010600030101010101" pitchFamily="2" charset="-122"/>
                <a:sym typeface="+mn-ea"/>
              </a:rPr>
              <a:t>世纪</a:t>
            </a:r>
            <a:r>
              <a:rPr lang="en-US" sz="2400">
                <a:solidFill>
                  <a:schemeClr val="accent4"/>
                </a:solidFill>
                <a:uFillTx/>
                <a:latin typeface="Times New Roman" panose="02020603050405020304" pitchFamily="18" charset="0"/>
                <a:ea typeface="宋体" panose="02010600030101010101" pitchFamily="2" charset="-122"/>
                <a:sym typeface="+mn-ea"/>
              </a:rPr>
              <a:t>70</a:t>
            </a:r>
            <a:r>
              <a:rPr lang="zh-CN" sz="2400">
                <a:solidFill>
                  <a:schemeClr val="accent4"/>
                </a:solidFill>
                <a:uFillTx/>
                <a:latin typeface="Times New Roman" panose="02020603050405020304" pitchFamily="18" charset="0"/>
                <a:ea typeface="宋体" panose="02010600030101010101" pitchFamily="2" charset="-122"/>
                <a:sym typeface="+mn-ea"/>
              </a:rPr>
              <a:t>年代</a:t>
            </a:r>
            <a:r>
              <a:rPr lang="en-US" altLang="zh-CN" sz="2400">
                <a:solidFill>
                  <a:schemeClr val="accent4"/>
                </a:solidFill>
                <a:uFillTx/>
                <a:latin typeface="Times New Roman" panose="02020603050405020304" pitchFamily="18" charset="0"/>
                <a:ea typeface="宋体" panose="02010600030101010101" pitchFamily="2" charset="-122"/>
                <a:sym typeface="+mn-ea"/>
              </a:rPr>
              <a:t>---</a:t>
            </a:r>
            <a:r>
              <a:rPr lang="zh-CN" altLang="en-US" sz="2400">
                <a:solidFill>
                  <a:schemeClr val="accent4"/>
                </a:solidFill>
                <a:uFillTx/>
                <a:latin typeface="Times New Roman" panose="02020603050405020304" pitchFamily="18" charset="0"/>
                <a:ea typeface="宋体" panose="02010600030101010101" pitchFamily="2" charset="-122"/>
                <a:sym typeface="+mn-ea"/>
              </a:rPr>
              <a:t>引进</a:t>
            </a:r>
            <a:endParaRPr lang="zh-CN" altLang="en-US" sz="2400">
              <a:solidFill>
                <a:schemeClr val="accent4"/>
              </a:solidFill>
              <a:uFillTx/>
              <a:latin typeface="Times New Roman" panose="02020603050405020304" pitchFamily="18" charset="0"/>
              <a:ea typeface="宋体" panose="02010600030101010101" pitchFamily="2" charset="-122"/>
              <a:sym typeface="+mn-ea"/>
            </a:endParaRPr>
          </a:p>
          <a:p>
            <a:pPr marL="342900" indent="-342900" fontAlgn="auto">
              <a:lnSpc>
                <a:spcPct val="150000"/>
              </a:lnSpc>
              <a:buFont typeface="Arial" panose="020B0604020202020204" pitchFamily="34" charset="0"/>
              <a:buChar char="•"/>
            </a:pPr>
            <a:r>
              <a:rPr lang="en-US" altLang="zh-CN" sz="2400">
                <a:solidFill>
                  <a:schemeClr val="tx1"/>
                </a:solidFill>
                <a:uFillTx/>
                <a:latin typeface="Times New Roman" panose="02020603050405020304" pitchFamily="18" charset="0"/>
                <a:ea typeface="宋体" panose="02010600030101010101" pitchFamily="2" charset="-122"/>
              </a:rPr>
              <a:t>20</a:t>
            </a:r>
            <a:r>
              <a:rPr lang="zh-CN" altLang="en-US" sz="2400">
                <a:solidFill>
                  <a:schemeClr val="tx1"/>
                </a:solidFill>
                <a:uFillTx/>
                <a:latin typeface="Times New Roman" panose="02020603050405020304" pitchFamily="18" charset="0"/>
                <a:ea typeface="宋体" panose="02010600030101010101" pitchFamily="2" charset="-122"/>
              </a:rPr>
              <a:t>世纪</a:t>
            </a:r>
            <a:r>
              <a:rPr lang="en-US" sz="2400">
                <a:solidFill>
                  <a:schemeClr val="tx1"/>
                </a:solidFill>
                <a:uFillTx/>
                <a:latin typeface="Times New Roman" panose="02020603050405020304" pitchFamily="18" charset="0"/>
                <a:ea typeface="宋体" panose="02010600030101010101" pitchFamily="2" charset="-122"/>
              </a:rPr>
              <a:t>80</a:t>
            </a:r>
            <a:r>
              <a:rPr lang="zh-CN" sz="2400">
                <a:solidFill>
                  <a:schemeClr val="tx1"/>
                </a:solidFill>
                <a:uFillTx/>
                <a:latin typeface="Times New Roman" panose="02020603050405020304" pitchFamily="18" charset="0"/>
                <a:ea typeface="宋体" panose="02010600030101010101" pitchFamily="2" charset="-122"/>
              </a:rPr>
              <a:t>年代</a:t>
            </a:r>
            <a:r>
              <a:rPr lang="en-US" altLang="zh-CN" sz="2400">
                <a:solidFill>
                  <a:schemeClr val="tx1"/>
                </a:solidFill>
                <a:uFillTx/>
                <a:latin typeface="Times New Roman" panose="02020603050405020304" pitchFamily="18" charset="0"/>
                <a:ea typeface="宋体" panose="02010600030101010101" pitchFamily="2" charset="-122"/>
              </a:rPr>
              <a:t>---</a:t>
            </a:r>
            <a:r>
              <a:rPr lang="zh-CN" altLang="en-US" sz="2400">
                <a:solidFill>
                  <a:schemeClr val="tx1"/>
                </a:solidFill>
                <a:uFillTx/>
                <a:latin typeface="Times New Roman" panose="02020603050405020304" pitchFamily="18" charset="0"/>
                <a:ea typeface="宋体" panose="02010600030101010101" pitchFamily="2" charset="-122"/>
              </a:rPr>
              <a:t>跟踪</a:t>
            </a:r>
            <a:endParaRPr lang="zh-CN" sz="2400">
              <a:solidFill>
                <a:schemeClr val="tx1"/>
              </a:solidFill>
              <a:uFillTx/>
              <a:latin typeface="Times New Roman" panose="02020603050405020304" pitchFamily="18" charset="0"/>
              <a:ea typeface="宋体" panose="02010600030101010101" pitchFamily="2" charset="-122"/>
            </a:endParaRPr>
          </a:p>
          <a:p>
            <a:pPr marL="342900" indent="-342900" fontAlgn="auto">
              <a:lnSpc>
                <a:spcPct val="150000"/>
              </a:lnSpc>
              <a:buFont typeface="Arial" panose="020B0604020202020204" pitchFamily="34" charset="0"/>
              <a:buChar char="•"/>
            </a:pPr>
            <a:r>
              <a:rPr lang="en-US" altLang="zh-CN" sz="2400">
                <a:uFillTx/>
                <a:latin typeface="Times New Roman" panose="02020603050405020304" pitchFamily="18" charset="0"/>
                <a:ea typeface="宋体" panose="02010600030101010101" pitchFamily="2" charset="-122"/>
                <a:sym typeface="+mn-ea"/>
              </a:rPr>
              <a:t>20</a:t>
            </a:r>
            <a:r>
              <a:rPr lang="zh-CN" altLang="en-US" sz="2400">
                <a:uFillTx/>
                <a:latin typeface="Times New Roman" panose="02020603050405020304" pitchFamily="18" charset="0"/>
                <a:ea typeface="宋体" panose="02010600030101010101" pitchFamily="2" charset="-122"/>
                <a:sym typeface="+mn-ea"/>
              </a:rPr>
              <a:t>世纪</a:t>
            </a:r>
            <a:r>
              <a:rPr lang="en-US" sz="2400">
                <a:uFillTx/>
                <a:latin typeface="Times New Roman" panose="02020603050405020304" pitchFamily="18" charset="0"/>
                <a:ea typeface="宋体" panose="02010600030101010101" pitchFamily="2" charset="-122"/>
                <a:sym typeface="+mn-ea"/>
              </a:rPr>
              <a:t>90</a:t>
            </a:r>
            <a:r>
              <a:rPr lang="zh-CN" sz="2400">
                <a:uFillTx/>
                <a:latin typeface="Times New Roman" panose="02020603050405020304" pitchFamily="18" charset="0"/>
                <a:ea typeface="宋体" panose="02010600030101010101" pitchFamily="2" charset="-122"/>
                <a:sym typeface="+mn-ea"/>
              </a:rPr>
              <a:t>年代</a:t>
            </a:r>
            <a:r>
              <a:rPr lang="en-US" altLang="zh-CN" sz="2400">
                <a:uFillTx/>
                <a:latin typeface="Times New Roman" panose="02020603050405020304" pitchFamily="18" charset="0"/>
                <a:ea typeface="宋体" panose="02010600030101010101" pitchFamily="2" charset="-122"/>
                <a:sym typeface="+mn-ea"/>
              </a:rPr>
              <a:t>---</a:t>
            </a:r>
            <a:r>
              <a:rPr lang="zh-CN" sz="2400">
                <a:solidFill>
                  <a:schemeClr val="tx1"/>
                </a:solidFill>
                <a:uFillTx/>
                <a:latin typeface="Times New Roman" panose="02020603050405020304" pitchFamily="18" charset="0"/>
                <a:ea typeface="宋体" panose="02010600030101010101" pitchFamily="2" charset="-122"/>
              </a:rPr>
              <a:t>原型开发和应用</a:t>
            </a:r>
            <a:endParaRPr lang="zh-CN" sz="2400">
              <a:solidFill>
                <a:schemeClr val="tx1"/>
              </a:solidFill>
              <a:uFillTx/>
              <a:latin typeface="Times New Roman" panose="02020603050405020304" pitchFamily="18" charset="0"/>
              <a:ea typeface="宋体" panose="02010600030101010101" pitchFamily="2" charset="-122"/>
            </a:endParaRPr>
          </a:p>
          <a:p>
            <a:pPr marL="342900" indent="-342900" fontAlgn="auto">
              <a:lnSpc>
                <a:spcPct val="150000"/>
              </a:lnSpc>
              <a:buFont typeface="Arial" panose="020B0604020202020204" pitchFamily="34" charset="0"/>
              <a:buChar char="•"/>
            </a:pPr>
            <a:r>
              <a:rPr lang="en-US" sz="2400">
                <a:solidFill>
                  <a:schemeClr val="tx1"/>
                </a:solidFill>
                <a:uFillTx/>
                <a:latin typeface="Times New Roman" panose="02020603050405020304" pitchFamily="18" charset="0"/>
                <a:ea typeface="宋体" panose="02010600030101010101" pitchFamily="2" charset="-122"/>
              </a:rPr>
              <a:t>21</a:t>
            </a:r>
            <a:r>
              <a:rPr lang="zh-CN" sz="2400">
                <a:solidFill>
                  <a:schemeClr val="tx1"/>
                </a:solidFill>
                <a:uFillTx/>
                <a:latin typeface="Times New Roman" panose="02020603050405020304" pitchFamily="18" charset="0"/>
                <a:ea typeface="宋体" panose="02010600030101010101" pitchFamily="2" charset="-122"/>
              </a:rPr>
              <a:t>世纪前</a:t>
            </a:r>
            <a:r>
              <a:rPr lang="en-US" sz="2400">
                <a:solidFill>
                  <a:schemeClr val="tx1"/>
                </a:solidFill>
                <a:uFillTx/>
                <a:latin typeface="Times New Roman" panose="02020603050405020304" pitchFamily="18" charset="0"/>
                <a:ea typeface="宋体" panose="02010600030101010101" pitchFamily="2" charset="-122"/>
              </a:rPr>
              <a:t>10</a:t>
            </a:r>
            <a:r>
              <a:rPr lang="zh-CN" sz="2400">
                <a:solidFill>
                  <a:schemeClr val="tx1"/>
                </a:solidFill>
                <a:uFillTx/>
                <a:latin typeface="Times New Roman" panose="02020603050405020304" pitchFamily="18" charset="0"/>
                <a:ea typeface="宋体" panose="02010600030101010101" pitchFamily="2" charset="-122"/>
              </a:rPr>
              <a:t>年</a:t>
            </a:r>
            <a:r>
              <a:rPr lang="en-US" altLang="zh-CN" sz="2400">
                <a:solidFill>
                  <a:schemeClr val="tx1"/>
                </a:solidFill>
                <a:uFillTx/>
                <a:latin typeface="Times New Roman" panose="02020603050405020304" pitchFamily="18" charset="0"/>
                <a:ea typeface="宋体" panose="02010600030101010101" pitchFamily="2" charset="-122"/>
              </a:rPr>
              <a:t>---</a:t>
            </a:r>
            <a:r>
              <a:rPr lang="zh-CN" sz="2400">
                <a:solidFill>
                  <a:schemeClr val="tx1"/>
                </a:solidFill>
                <a:uFillTx/>
                <a:latin typeface="Times New Roman" panose="02020603050405020304" pitchFamily="18" charset="0"/>
                <a:ea typeface="宋体" panose="02010600030101010101" pitchFamily="2" charset="-122"/>
              </a:rPr>
              <a:t>苦苦追赶</a:t>
            </a:r>
            <a:endParaRPr lang="zh-CN" sz="2400">
              <a:solidFill>
                <a:schemeClr val="tx1"/>
              </a:solidFill>
              <a:uFillTx/>
              <a:latin typeface="Times New Roman" panose="02020603050405020304" pitchFamily="18" charset="0"/>
              <a:ea typeface="宋体" panose="02010600030101010101" pitchFamily="2" charset="-122"/>
            </a:endParaRPr>
          </a:p>
          <a:p>
            <a:pPr marL="342900" indent="-342900" fontAlgn="auto">
              <a:lnSpc>
                <a:spcPct val="150000"/>
              </a:lnSpc>
              <a:buFont typeface="Arial" panose="020B0604020202020204" pitchFamily="34" charset="0"/>
              <a:buChar char="•"/>
            </a:pPr>
            <a:r>
              <a:rPr lang="en-US" altLang="zh-CN" sz="2400">
                <a:solidFill>
                  <a:schemeClr val="tx1"/>
                </a:solidFill>
                <a:uFillTx/>
                <a:latin typeface="Times New Roman" panose="02020603050405020304" pitchFamily="18" charset="0"/>
                <a:ea typeface="宋体" panose="02010600030101010101" pitchFamily="2" charset="-122"/>
              </a:rPr>
              <a:t>21</a:t>
            </a:r>
            <a:r>
              <a:rPr lang="zh-CN" altLang="en-US" sz="2400">
                <a:solidFill>
                  <a:schemeClr val="tx1"/>
                </a:solidFill>
                <a:uFillTx/>
                <a:latin typeface="Times New Roman" panose="02020603050405020304" pitchFamily="18" charset="0"/>
                <a:ea typeface="宋体" panose="02010600030101010101" pitchFamily="2" charset="-122"/>
              </a:rPr>
              <a:t>世纪</a:t>
            </a:r>
            <a:r>
              <a:rPr lang="zh-CN" sz="2400">
                <a:solidFill>
                  <a:schemeClr val="tx1"/>
                </a:solidFill>
                <a:uFillTx/>
                <a:latin typeface="Times New Roman" panose="02020603050405020304" pitchFamily="18" charset="0"/>
                <a:ea typeface="宋体" panose="02010600030101010101" pitchFamily="2" charset="-122"/>
              </a:rPr>
              <a:t>后</a:t>
            </a:r>
            <a:r>
              <a:rPr lang="en-US" sz="2400">
                <a:solidFill>
                  <a:schemeClr val="tx1"/>
                </a:solidFill>
                <a:uFillTx/>
                <a:latin typeface="Times New Roman" panose="02020603050405020304" pitchFamily="18" charset="0"/>
                <a:ea typeface="宋体" panose="02010600030101010101" pitchFamily="2" charset="-122"/>
              </a:rPr>
              <a:t>10</a:t>
            </a:r>
            <a:r>
              <a:rPr lang="zh-CN" sz="2400">
                <a:solidFill>
                  <a:schemeClr val="tx1"/>
                </a:solidFill>
                <a:uFillTx/>
                <a:latin typeface="Times New Roman" panose="02020603050405020304" pitchFamily="18" charset="0"/>
                <a:ea typeface="宋体" panose="02010600030101010101" pitchFamily="2" charset="-122"/>
              </a:rPr>
              <a:t>年</a:t>
            </a:r>
            <a:r>
              <a:rPr lang="en-US" altLang="zh-CN" sz="2400">
                <a:solidFill>
                  <a:schemeClr val="tx1"/>
                </a:solidFill>
                <a:uFillTx/>
                <a:latin typeface="Times New Roman" panose="02020603050405020304" pitchFamily="18" charset="0"/>
                <a:ea typeface="宋体" panose="02010600030101010101" pitchFamily="2" charset="-122"/>
              </a:rPr>
              <a:t>---</a:t>
            </a:r>
            <a:r>
              <a:rPr lang="zh-CN" sz="2400">
                <a:solidFill>
                  <a:schemeClr val="tx1"/>
                </a:solidFill>
                <a:uFillTx/>
                <a:latin typeface="Times New Roman" panose="02020603050405020304" pitchFamily="18" charset="0"/>
                <a:ea typeface="宋体" panose="02010600030101010101" pitchFamily="2" charset="-122"/>
              </a:rPr>
              <a:t>快速发展的过程。特别是在“十五”、 “十一五”和“十二五”期间，国家设立重大科技专项，将数据库管理系统的产品化作为信息技术的基础软件产品加以支持，使得国产数据库进步显著，在许多关键领域获得广泛应用。</a:t>
            </a:r>
            <a:endParaRPr lang="zh-CN" altLang="en-US" sz="2400">
              <a:solidFill>
                <a:schemeClr val="tx1"/>
              </a:solidFill>
              <a:uFillTx/>
              <a:latin typeface="Times New Roman" panose="02020603050405020304" pitchFamily="18" charset="0"/>
              <a:ea typeface="宋体" panose="02010600030101010101" pitchFamily="2" charset="-122"/>
            </a:endParaRPr>
          </a:p>
        </p:txBody>
      </p:sp>
      <p:sp>
        <p:nvSpPr>
          <p:cNvPr id="3" name="文本框 2"/>
          <p:cNvSpPr txBox="1"/>
          <p:nvPr/>
        </p:nvSpPr>
        <p:spPr>
          <a:xfrm>
            <a:off x="364490" y="111760"/>
            <a:ext cx="4581525" cy="521970"/>
          </a:xfrm>
          <a:prstGeom prst="rect">
            <a:avLst/>
          </a:prstGeom>
          <a:noFill/>
        </p:spPr>
        <p:txBody>
          <a:bodyPr wrap="square" rtlCol="0" anchor="t">
            <a:spAutoFit/>
          </a:bodyPr>
          <a:p>
            <a:r>
              <a:rPr lang="en-US" altLang="zh-CN" sz="2800" dirty="0">
                <a:solidFill>
                  <a:schemeClr val="tx2"/>
                </a:solidFill>
                <a:latin typeface="宋体" panose="02010600030101010101" pitchFamily="2" charset="-122"/>
                <a:ea typeface="宋体" panose="02010600030101010101" pitchFamily="2" charset="-122"/>
                <a:sym typeface="+mn-ea"/>
              </a:rPr>
              <a:t>6. 我国数据库的发展历程</a:t>
            </a:r>
            <a:r>
              <a:rPr lang="en-US" altLang="zh-CN" sz="2800" baseline="30000" dirty="0">
                <a:latin typeface="宋体" panose="02010600030101010101" pitchFamily="2" charset="-122"/>
                <a:ea typeface="宋体" panose="02010600030101010101" pitchFamily="2" charset="-122"/>
                <a:sym typeface="+mn-ea"/>
              </a:rPr>
              <a:t>*</a:t>
            </a:r>
            <a:endParaRPr lang="en-US" altLang="zh-CN" sz="2800" dirty="0">
              <a:solidFill>
                <a:schemeClr val="tx2"/>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down)">
                                      <p:cBhvr>
                                        <p:cTn id="10" dur="500"/>
                                        <p:tgtEl>
                                          <p:spTgt spid="2">
                                            <p:txEl>
                                              <p:pRg st="2" end="2"/>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down)">
                                      <p:cBhvr>
                                        <p:cTn id="13" dur="500"/>
                                        <p:tgtEl>
                                          <p:spTgt spid="2">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wipe(down)">
                                      <p:cBhvr>
                                        <p:cTn id="18" dur="500"/>
                                        <p:tgtEl>
                                          <p:spTgt spid="2">
                                            <p:txEl>
                                              <p:pRg st="4" end="4"/>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wipe(down)">
                                      <p:cBhvr>
                                        <p:cTn id="2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文本框 101"/>
          <p:cNvSpPr txBox="1"/>
          <p:nvPr/>
        </p:nvSpPr>
        <p:spPr>
          <a:xfrm>
            <a:off x="88265" y="801370"/>
            <a:ext cx="8814435" cy="2406015"/>
          </a:xfrm>
          <a:prstGeom prst="rect">
            <a:avLst/>
          </a:prstGeom>
          <a:noFill/>
          <a:ln w="9525">
            <a:noFill/>
          </a:ln>
        </p:spPr>
        <p:txBody>
          <a:bodyPr>
            <a:noAutofit/>
          </a:bodyPr>
          <a:p>
            <a:pPr indent="0" fontAlgn="auto">
              <a:lnSpc>
                <a:spcPct val="150000"/>
              </a:lnSpc>
              <a:buFont typeface="Arial" panose="020B0604020202020204" pitchFamily="34" charset="0"/>
              <a:buNone/>
            </a:pPr>
            <a:r>
              <a:rPr lang="zh-CN" sz="2400" b="1">
                <a:solidFill>
                  <a:srgbClr val="FF0000"/>
                </a:solidFill>
                <a:latin typeface="Times New Roman" panose="02020603050405020304" pitchFamily="18" charset="0"/>
                <a:ea typeface="宋体" panose="02010600030101010101" pitchFamily="2" charset="-122"/>
              </a:rPr>
              <a:t>起步期（</a:t>
            </a:r>
            <a:r>
              <a:rPr lang="en-US" sz="2400" b="1">
                <a:solidFill>
                  <a:srgbClr val="FF0000"/>
                </a:solidFill>
                <a:latin typeface="Times New Roman" panose="02020603050405020304" pitchFamily="18" charset="0"/>
                <a:ea typeface="宋体" panose="02010600030101010101" pitchFamily="2" charset="-122"/>
              </a:rPr>
              <a:t>1977-1999</a:t>
            </a:r>
            <a:r>
              <a:rPr lang="zh-CN" sz="2400" b="1">
                <a:solidFill>
                  <a:srgbClr val="FF0000"/>
                </a:solidFill>
                <a:latin typeface="Times New Roman" panose="02020603050405020304" pitchFamily="18" charset="0"/>
                <a:ea typeface="宋体" panose="02010600030101010101" pitchFamily="2" charset="-122"/>
              </a:rPr>
              <a:t>）</a:t>
            </a:r>
            <a:endParaRPr lang="zh-CN" sz="2400" b="1">
              <a:solidFill>
                <a:srgbClr val="FF0000"/>
              </a:solidFill>
              <a:latin typeface="Times New Roman" panose="02020603050405020304" pitchFamily="18" charset="0"/>
              <a:ea typeface="宋体" panose="02010600030101010101" pitchFamily="2" charset="-122"/>
            </a:endParaRPr>
          </a:p>
          <a:p>
            <a:pPr marL="342900" indent="-342900" fontAlgn="auto">
              <a:lnSpc>
                <a:spcPct val="150000"/>
              </a:lnSpc>
              <a:buFont typeface="Arial" panose="020B0604020202020204" pitchFamily="34" charset="0"/>
              <a:buChar char="•"/>
            </a:pPr>
            <a:r>
              <a:rPr lang="zh-CN" sz="2400" b="0">
                <a:solidFill>
                  <a:srgbClr val="FF0000"/>
                </a:solidFill>
                <a:latin typeface="Times New Roman" panose="02020603050405020304" pitchFamily="18" charset="0"/>
                <a:ea typeface="宋体" panose="02010600030101010101" pitchFamily="2" charset="-122"/>
              </a:rPr>
              <a:t>我国的数据库研究和开发工作始于</a:t>
            </a:r>
            <a:r>
              <a:rPr lang="en-US" sz="2400" b="0">
                <a:solidFill>
                  <a:srgbClr val="FF0000"/>
                </a:solidFill>
                <a:latin typeface="Times New Roman" panose="02020603050405020304" pitchFamily="18" charset="0"/>
                <a:ea typeface="宋体" panose="02010600030101010101" pitchFamily="2" charset="-122"/>
              </a:rPr>
              <a:t>20</a:t>
            </a:r>
            <a:r>
              <a:rPr lang="zh-CN" sz="2400" b="0">
                <a:solidFill>
                  <a:srgbClr val="FF0000"/>
                </a:solidFill>
                <a:latin typeface="Times New Roman" panose="02020603050405020304" pitchFamily="18" charset="0"/>
                <a:ea typeface="宋体" panose="02010600030101010101" pitchFamily="2" charset="-122"/>
              </a:rPr>
              <a:t>世纪</a:t>
            </a:r>
            <a:r>
              <a:rPr lang="en-US" sz="2400" b="0">
                <a:solidFill>
                  <a:srgbClr val="FF0000"/>
                </a:solidFill>
                <a:latin typeface="Times New Roman" panose="02020603050405020304" pitchFamily="18" charset="0"/>
                <a:ea typeface="宋体" panose="02010600030101010101" pitchFamily="2" charset="-122"/>
              </a:rPr>
              <a:t>70</a:t>
            </a:r>
            <a:r>
              <a:rPr lang="zh-CN" sz="2400" b="0">
                <a:solidFill>
                  <a:srgbClr val="FF0000"/>
                </a:solidFill>
                <a:latin typeface="Times New Roman" panose="02020603050405020304" pitchFamily="18" charset="0"/>
                <a:ea typeface="宋体" panose="02010600030101010101" pitchFamily="2" charset="-122"/>
              </a:rPr>
              <a:t>年代。</a:t>
            </a:r>
            <a:endParaRPr lang="zh-CN" sz="2400" b="0">
              <a:solidFill>
                <a:srgbClr val="FF0000"/>
              </a:solidFill>
              <a:latin typeface="Times New Roman" panose="02020603050405020304" pitchFamily="18" charset="0"/>
              <a:ea typeface="宋体" panose="02010600030101010101" pitchFamily="2" charset="-122"/>
            </a:endParaRPr>
          </a:p>
          <a:p>
            <a:pPr marL="342900" indent="-342900" fontAlgn="auto">
              <a:lnSpc>
                <a:spcPct val="150000"/>
              </a:lnSpc>
              <a:buFont typeface="Arial" panose="020B0604020202020204" pitchFamily="34" charset="0"/>
              <a:buChar char="•"/>
            </a:pPr>
            <a:r>
              <a:rPr lang="zh-CN" sz="2400" b="0">
                <a:solidFill>
                  <a:srgbClr val="FF0000"/>
                </a:solidFill>
                <a:latin typeface="Times New Roman" panose="02020603050405020304" pitchFamily="18" charset="0"/>
                <a:ea typeface="宋体" panose="02010600030101010101" pitchFamily="2" charset="-122"/>
              </a:rPr>
              <a:t>标志性的事件</a:t>
            </a:r>
            <a:r>
              <a:rPr lang="en-US" altLang="zh-CN" sz="2400" b="0">
                <a:solidFill>
                  <a:srgbClr val="FF0000"/>
                </a:solidFill>
                <a:latin typeface="Times New Roman" panose="02020603050405020304" pitchFamily="18" charset="0"/>
                <a:ea typeface="宋体" panose="02010600030101010101" pitchFamily="2" charset="-122"/>
              </a:rPr>
              <a:t>---</a:t>
            </a:r>
            <a:r>
              <a:rPr lang="en-US" sz="2400" b="0">
                <a:latin typeface="Times New Roman" panose="02020603050405020304" pitchFamily="18" charset="0"/>
                <a:ea typeface="宋体" panose="02010600030101010101" pitchFamily="2" charset="-122"/>
              </a:rPr>
              <a:t>1977</a:t>
            </a:r>
            <a:r>
              <a:rPr lang="zh-CN" sz="2400" b="0">
                <a:latin typeface="Times New Roman" panose="02020603050405020304" pitchFamily="18" charset="0"/>
                <a:ea typeface="宋体" panose="02010600030101010101" pitchFamily="2" charset="-122"/>
              </a:rPr>
              <a:t>年黄山数据库学术交流会，这次会议后来被学术界“确认”为全国第一次数据库学术会议</a:t>
            </a:r>
            <a:endParaRPr lang="zh-CN" altLang="en-US" sz="2400" b="0">
              <a:latin typeface="Times New Roman" panose="02020603050405020304" pitchFamily="18" charset="0"/>
              <a:ea typeface="宋体" panose="02010600030101010101" pitchFamily="2" charset="-122"/>
            </a:endParaRPr>
          </a:p>
        </p:txBody>
      </p:sp>
      <p:pic>
        <p:nvPicPr>
          <p:cNvPr id="2" name="图片 1" descr="1977黄山数据库学术会议"/>
          <p:cNvPicPr>
            <a:picLocks noChangeAspect="1"/>
          </p:cNvPicPr>
          <p:nvPr/>
        </p:nvPicPr>
        <p:blipFill>
          <a:blip r:embed="rId1"/>
          <a:stretch>
            <a:fillRect/>
          </a:stretch>
        </p:blipFill>
        <p:spPr>
          <a:xfrm>
            <a:off x="5384483" y="3540443"/>
            <a:ext cx="3185160" cy="2273141"/>
          </a:xfrm>
          <a:prstGeom prst="rect">
            <a:avLst/>
          </a:prstGeom>
        </p:spPr>
      </p:pic>
      <p:sp>
        <p:nvSpPr>
          <p:cNvPr id="4" name="文本框 3"/>
          <p:cNvSpPr txBox="1"/>
          <p:nvPr/>
        </p:nvSpPr>
        <p:spPr>
          <a:xfrm>
            <a:off x="364490" y="111760"/>
            <a:ext cx="4581525" cy="521970"/>
          </a:xfrm>
          <a:prstGeom prst="rect">
            <a:avLst/>
          </a:prstGeom>
          <a:noFill/>
        </p:spPr>
        <p:txBody>
          <a:bodyPr wrap="square" rtlCol="0" anchor="t">
            <a:spAutoFit/>
          </a:bodyPr>
          <a:p>
            <a:r>
              <a:rPr lang="en-US" altLang="zh-CN" sz="2800" dirty="0">
                <a:solidFill>
                  <a:schemeClr val="tx2"/>
                </a:solidFill>
                <a:latin typeface="宋体" panose="02010600030101010101" pitchFamily="2" charset="-122"/>
                <a:ea typeface="宋体" panose="02010600030101010101" pitchFamily="2" charset="-122"/>
                <a:sym typeface="+mn-ea"/>
              </a:rPr>
              <a:t>6. 我国数据库的发展历程</a:t>
            </a:r>
            <a:r>
              <a:rPr lang="en-US" altLang="zh-CN" sz="2800" baseline="30000" dirty="0">
                <a:latin typeface="宋体" panose="02010600030101010101" pitchFamily="2" charset="-122"/>
                <a:ea typeface="宋体" panose="02010600030101010101" pitchFamily="2" charset="-122"/>
                <a:sym typeface="+mn-ea"/>
              </a:rPr>
              <a:t>*</a:t>
            </a:r>
            <a:endParaRPr lang="en-US" altLang="zh-CN" sz="2800" dirty="0">
              <a:solidFill>
                <a:schemeClr val="tx2"/>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文本框 101"/>
          <p:cNvSpPr txBox="1"/>
          <p:nvPr/>
        </p:nvSpPr>
        <p:spPr>
          <a:xfrm>
            <a:off x="143510" y="925830"/>
            <a:ext cx="8714740" cy="5185410"/>
          </a:xfrm>
          <a:prstGeom prst="rect">
            <a:avLst/>
          </a:prstGeom>
          <a:noFill/>
          <a:ln w="9525">
            <a:noFill/>
          </a:ln>
        </p:spPr>
        <p:txBody>
          <a:bodyPr>
            <a:noAutofit/>
          </a:bodyPr>
          <a:p>
            <a:pPr indent="0" fontAlgn="auto">
              <a:lnSpc>
                <a:spcPct val="150000"/>
              </a:lnSpc>
            </a:pPr>
            <a:r>
              <a:rPr lang="zh-CN" sz="2000" b="1">
                <a:solidFill>
                  <a:srgbClr val="FF0000"/>
                </a:solidFill>
                <a:latin typeface="Times New Roman" panose="02020603050405020304" pitchFamily="18" charset="0"/>
                <a:ea typeface="宋体" panose="02010600030101010101" pitchFamily="2" charset="-122"/>
              </a:rPr>
              <a:t>起步期</a:t>
            </a:r>
            <a:endParaRPr sz="2000" b="1">
              <a:solidFill>
                <a:srgbClr val="FF0000"/>
              </a:solidFill>
              <a:latin typeface="Times New Roman" panose="02020603050405020304" pitchFamily="18" charset="0"/>
              <a:ea typeface="宋体" panose="02010600030101010101" pitchFamily="2" charset="-122"/>
            </a:endParaRPr>
          </a:p>
          <a:p>
            <a:pPr marL="342900" indent="-342900" fontAlgn="auto">
              <a:lnSpc>
                <a:spcPct val="150000"/>
              </a:lnSpc>
              <a:buFont typeface="Arial" panose="020B0604020202020204" pitchFamily="34" charset="0"/>
              <a:buChar char="•"/>
            </a:pPr>
            <a:r>
              <a:rPr sz="2000">
                <a:solidFill>
                  <a:srgbClr val="FF0000"/>
                </a:solidFill>
                <a:latin typeface="Times New Roman" panose="02020603050405020304" pitchFamily="18" charset="0"/>
                <a:ea typeface="宋体" panose="02010600030101010101" pitchFamily="2" charset="-122"/>
              </a:rPr>
              <a:t>20世纪80年代初期，是我国引进数据库产品并开始实施应用的时期。</a:t>
            </a:r>
            <a:endParaRPr sz="2000">
              <a:solidFill>
                <a:srgbClr val="0070C0"/>
              </a:solidFill>
              <a:latin typeface="Times New Roman" panose="02020603050405020304" pitchFamily="18" charset="0"/>
              <a:ea typeface="宋体" panose="02010600030101010101" pitchFamily="2" charset="-122"/>
            </a:endParaRPr>
          </a:p>
          <a:p>
            <a:pPr marL="342900" indent="-342900" fontAlgn="auto">
              <a:lnSpc>
                <a:spcPct val="150000"/>
              </a:lnSpc>
              <a:buFont typeface="Arial" panose="020B0604020202020204" pitchFamily="34" charset="0"/>
              <a:buChar char="•"/>
            </a:pPr>
            <a:r>
              <a:rPr sz="2000">
                <a:solidFill>
                  <a:srgbClr val="FF0000"/>
                </a:solidFill>
                <a:latin typeface="Times New Roman" panose="02020603050405020304" pitchFamily="18" charset="0"/>
                <a:ea typeface="宋体" panose="02010600030101010101" pitchFamily="2" charset="-122"/>
              </a:rPr>
              <a:t>80年代初期</a:t>
            </a:r>
            <a:r>
              <a:rPr lang="zh-CN" sz="2000">
                <a:solidFill>
                  <a:srgbClr val="FF0000"/>
                </a:solidFill>
                <a:latin typeface="Times New Roman" panose="02020603050405020304" pitchFamily="18" charset="0"/>
                <a:ea typeface="宋体" panose="02010600030101010101" pitchFamily="2" charset="-122"/>
              </a:rPr>
              <a:t>，</a:t>
            </a:r>
            <a:r>
              <a:rPr sz="2000">
                <a:solidFill>
                  <a:srgbClr val="FF0000"/>
                </a:solidFill>
                <a:latin typeface="Times New Roman" panose="02020603050405020304" pitchFamily="18" charset="0"/>
                <a:ea typeface="宋体" panose="02010600030101010101" pitchFamily="2" charset="-122"/>
                <a:sym typeface="+mn-ea"/>
              </a:rPr>
              <a:t>dBASE II</a:t>
            </a:r>
            <a:r>
              <a:rPr sz="2000">
                <a:solidFill>
                  <a:srgbClr val="FF0000"/>
                </a:solidFill>
                <a:latin typeface="Times New Roman" panose="02020603050405020304" pitchFamily="18" charset="0"/>
                <a:ea typeface="宋体" panose="02010600030101010101" pitchFamily="2" charset="-122"/>
              </a:rPr>
              <a:t>进入中国</a:t>
            </a:r>
            <a:r>
              <a:rPr lang="zh-CN" sz="2000">
                <a:solidFill>
                  <a:srgbClr val="FF0000"/>
                </a:solidFill>
                <a:latin typeface="Times New Roman" panose="02020603050405020304" pitchFamily="18" charset="0"/>
                <a:ea typeface="宋体" panose="02010600030101010101" pitchFamily="2" charset="-122"/>
              </a:rPr>
              <a:t>：</a:t>
            </a:r>
            <a:r>
              <a:rPr sz="2000">
                <a:latin typeface="Times New Roman" panose="02020603050405020304" pitchFamily="18" charset="0"/>
                <a:ea typeface="宋体" panose="02010600030101010101" pitchFamily="2" charset="-122"/>
              </a:rPr>
              <a:t>对于我国数据库的普及发挥了重要的作用，基于dBASE的数据库应用系统也开始在全国迅速展开。</a:t>
            </a:r>
            <a:endParaRPr sz="2000">
              <a:latin typeface="Times New Roman" panose="02020603050405020304" pitchFamily="18" charset="0"/>
              <a:ea typeface="宋体" panose="02010600030101010101" pitchFamily="2" charset="-122"/>
            </a:endParaRPr>
          </a:p>
          <a:p>
            <a:pPr marL="342900" indent="-342900" fontAlgn="auto">
              <a:lnSpc>
                <a:spcPct val="150000"/>
              </a:lnSpc>
              <a:buFont typeface="Arial" panose="020B0604020202020204" pitchFamily="34" charset="0"/>
              <a:buChar char="•"/>
            </a:pPr>
            <a:r>
              <a:rPr sz="2000">
                <a:solidFill>
                  <a:srgbClr val="FF0000"/>
                </a:solidFill>
                <a:latin typeface="Times New Roman" panose="02020603050405020304" pitchFamily="18" charset="0"/>
                <a:ea typeface="宋体" panose="02010600030101010101" pitchFamily="2" charset="-122"/>
              </a:rPr>
              <a:t>80年代中期，ORACLE数据库开始进入中国</a:t>
            </a:r>
            <a:r>
              <a:rPr lang="zh-CN" sz="2000">
                <a:solidFill>
                  <a:srgbClr val="FF0000"/>
                </a:solidFill>
                <a:latin typeface="Times New Roman" panose="02020603050405020304" pitchFamily="18" charset="0"/>
                <a:ea typeface="宋体" panose="02010600030101010101" pitchFamily="2" charset="-122"/>
              </a:rPr>
              <a:t>：</a:t>
            </a:r>
            <a:r>
              <a:rPr sz="2000">
                <a:latin typeface="Times New Roman" panose="02020603050405020304" pitchFamily="18" charset="0"/>
                <a:ea typeface="宋体" panose="02010600030101010101" pitchFamily="2" charset="-122"/>
              </a:rPr>
              <a:t>通过一段时间数据库应用的实践，人们也逐渐认识到了dBASE数据库的不足，在一些比较重要的信息系统中，开始放弃dBASE而采用ORACLE系统。</a:t>
            </a:r>
            <a:endParaRPr sz="2000">
              <a:latin typeface="Times New Roman" panose="02020603050405020304" pitchFamily="18" charset="0"/>
              <a:ea typeface="宋体" panose="02010600030101010101" pitchFamily="2" charset="-122"/>
            </a:endParaRPr>
          </a:p>
          <a:p>
            <a:pPr marL="342900" indent="-342900" fontAlgn="auto">
              <a:lnSpc>
                <a:spcPct val="150000"/>
              </a:lnSpc>
              <a:buFont typeface="Arial" panose="020B0604020202020204" pitchFamily="34" charset="0"/>
              <a:buChar char="•"/>
            </a:pPr>
            <a:r>
              <a:rPr sz="2000">
                <a:solidFill>
                  <a:schemeClr val="tx1"/>
                </a:solidFill>
                <a:uFillTx/>
                <a:latin typeface="Times New Roman" panose="02020603050405020304" pitchFamily="18" charset="0"/>
                <a:ea typeface="宋体" panose="02010600030101010101" pitchFamily="2" charset="-122"/>
                <a:sym typeface="+mn-ea"/>
              </a:rPr>
              <a:t>“九五”计划期间，虽然没有大规模的数据库研制活动，但是学术界仍然在艰苦地探索，</a:t>
            </a:r>
            <a:r>
              <a:rPr sz="2000">
                <a:solidFill>
                  <a:srgbClr val="FF0000"/>
                </a:solidFill>
                <a:uFillTx/>
                <a:latin typeface="Times New Roman" panose="02020603050405020304" pitchFamily="18" charset="0"/>
                <a:ea typeface="宋体" panose="02010600030101010101" pitchFamily="2" charset="-122"/>
                <a:sym typeface="+mn-ea"/>
              </a:rPr>
              <a:t>国家863计划也继续支持国产数据库的产品研发，华中科技大学研制关系数据库系统，中国人民大学研制并行数据库系统，还有其它单位研制安全数据库</a:t>
            </a:r>
            <a:r>
              <a:rPr sz="2000">
                <a:solidFill>
                  <a:schemeClr val="tx1"/>
                </a:solidFill>
                <a:uFillTx/>
                <a:latin typeface="Times New Roman" panose="02020603050405020304" pitchFamily="18" charset="0"/>
                <a:ea typeface="宋体" panose="02010600030101010101" pitchFamily="2" charset="-122"/>
                <a:sym typeface="+mn-ea"/>
              </a:rPr>
              <a:t>等</a:t>
            </a:r>
            <a:endParaRPr sz="2000">
              <a:solidFill>
                <a:schemeClr val="tx1"/>
              </a:solidFill>
              <a:uFillTx/>
              <a:latin typeface="Times New Roman" panose="02020603050405020304" pitchFamily="18" charset="0"/>
              <a:ea typeface="宋体" panose="02010600030101010101" pitchFamily="2" charset="-122"/>
            </a:endParaRPr>
          </a:p>
          <a:p>
            <a:pPr marL="342900" indent="-342900" fontAlgn="auto">
              <a:lnSpc>
                <a:spcPct val="150000"/>
              </a:lnSpc>
              <a:buFont typeface="Arial" panose="020B0604020202020204" pitchFamily="34" charset="0"/>
              <a:buChar char="•"/>
            </a:pPr>
            <a:endParaRPr sz="2000">
              <a:latin typeface="Times New Roman" panose="02020603050405020304" pitchFamily="18" charset="0"/>
              <a:ea typeface="宋体" panose="02010600030101010101" pitchFamily="2" charset="-122"/>
            </a:endParaRPr>
          </a:p>
        </p:txBody>
      </p:sp>
      <p:sp>
        <p:nvSpPr>
          <p:cNvPr id="2" name="文本框 1"/>
          <p:cNvSpPr txBox="1"/>
          <p:nvPr/>
        </p:nvSpPr>
        <p:spPr>
          <a:xfrm>
            <a:off x="364490" y="111760"/>
            <a:ext cx="4581525" cy="521970"/>
          </a:xfrm>
          <a:prstGeom prst="rect">
            <a:avLst/>
          </a:prstGeom>
          <a:noFill/>
        </p:spPr>
        <p:txBody>
          <a:bodyPr wrap="square" rtlCol="0" anchor="t">
            <a:spAutoFit/>
          </a:bodyPr>
          <a:p>
            <a:r>
              <a:rPr lang="en-US" altLang="zh-CN" sz="2800" dirty="0">
                <a:solidFill>
                  <a:schemeClr val="tx2"/>
                </a:solidFill>
                <a:latin typeface="宋体" panose="02010600030101010101" pitchFamily="2" charset="-122"/>
                <a:ea typeface="宋体" panose="02010600030101010101" pitchFamily="2" charset="-122"/>
                <a:sym typeface="+mn-ea"/>
              </a:rPr>
              <a:t>6. 我国数据库的发展历程</a:t>
            </a:r>
            <a:r>
              <a:rPr lang="en-US" altLang="zh-CN" sz="2800" baseline="30000" dirty="0">
                <a:latin typeface="宋体" panose="02010600030101010101" pitchFamily="2" charset="-122"/>
                <a:ea typeface="宋体" panose="02010600030101010101" pitchFamily="2" charset="-122"/>
                <a:sym typeface="+mn-ea"/>
              </a:rPr>
              <a:t>*</a:t>
            </a:r>
            <a:endParaRPr lang="en-US" altLang="zh-CN" sz="2800" dirty="0">
              <a:solidFill>
                <a:schemeClr val="tx2"/>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
                                            <p:txEl>
                                              <p:pRg st="1" end="1"/>
                                            </p:txEl>
                                          </p:spTgt>
                                        </p:tgtEl>
                                        <p:attrNameLst>
                                          <p:attrName>style.visibility</p:attrName>
                                        </p:attrNameLst>
                                      </p:cBhvr>
                                      <p:to>
                                        <p:strVal val="visible"/>
                                      </p:to>
                                    </p:set>
                                    <p:animEffect transition="in" filter="wipe(down)">
                                      <p:cBhvr>
                                        <p:cTn id="7" dur="500"/>
                                        <p:tgtEl>
                                          <p:spTgt spid="1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
                                            <p:txEl>
                                              <p:pRg st="2" end="2"/>
                                            </p:txEl>
                                          </p:spTgt>
                                        </p:tgtEl>
                                        <p:attrNameLst>
                                          <p:attrName>style.visibility</p:attrName>
                                        </p:attrNameLst>
                                      </p:cBhvr>
                                      <p:to>
                                        <p:strVal val="visible"/>
                                      </p:to>
                                    </p:set>
                                    <p:animEffect transition="in" filter="wipe(down)">
                                      <p:cBhvr>
                                        <p:cTn id="12" dur="500"/>
                                        <p:tgtEl>
                                          <p:spTgt spid="1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
                                            <p:txEl>
                                              <p:pRg st="3" end="3"/>
                                            </p:txEl>
                                          </p:spTgt>
                                        </p:tgtEl>
                                        <p:attrNameLst>
                                          <p:attrName>style.visibility</p:attrName>
                                        </p:attrNameLst>
                                      </p:cBhvr>
                                      <p:to>
                                        <p:strVal val="visible"/>
                                      </p:to>
                                    </p:set>
                                    <p:animEffect transition="in" filter="wipe(down)">
                                      <p:cBhvr>
                                        <p:cTn id="17" dur="500"/>
                                        <p:tgtEl>
                                          <p:spTgt spid="10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2">
                                            <p:txEl>
                                              <p:pRg st="4" end="4"/>
                                            </p:txEl>
                                          </p:spTgt>
                                        </p:tgtEl>
                                        <p:attrNameLst>
                                          <p:attrName>style.visibility</p:attrName>
                                        </p:attrNameLst>
                                      </p:cBhvr>
                                      <p:to>
                                        <p:strVal val="visible"/>
                                      </p:to>
                                    </p:set>
                                    <p:animEffect transition="in" filter="wipe(down)">
                                      <p:cBhvr>
                                        <p:cTn id="22" dur="500"/>
                                        <p:tgtEl>
                                          <p:spTgt spid="10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文本框 101"/>
          <p:cNvSpPr txBox="1"/>
          <p:nvPr/>
        </p:nvSpPr>
        <p:spPr>
          <a:xfrm>
            <a:off x="357505" y="955040"/>
            <a:ext cx="8398510" cy="4224655"/>
          </a:xfrm>
          <a:prstGeom prst="rect">
            <a:avLst/>
          </a:prstGeom>
          <a:noFill/>
          <a:ln w="9525">
            <a:noFill/>
          </a:ln>
        </p:spPr>
        <p:txBody>
          <a:bodyPr>
            <a:noAutofit/>
          </a:bodyPr>
          <a:p>
            <a:pPr indent="0" fontAlgn="auto">
              <a:lnSpc>
                <a:spcPct val="150000"/>
              </a:lnSpc>
            </a:pPr>
            <a:r>
              <a:rPr lang="zh-CN" sz="2000" b="1">
                <a:solidFill>
                  <a:srgbClr val="FF0000"/>
                </a:solidFill>
                <a:uFillTx/>
                <a:latin typeface="Times New Roman" panose="02020603050405020304" pitchFamily="18" charset="0"/>
                <a:ea typeface="宋体" panose="02010600030101010101" pitchFamily="2" charset="-122"/>
              </a:rPr>
              <a:t>追赶期</a:t>
            </a:r>
            <a:endParaRPr sz="2000" b="1">
              <a:solidFill>
                <a:srgbClr val="FF0000"/>
              </a:solidFill>
              <a:uFillTx/>
              <a:latin typeface="Times New Roman" panose="02020603050405020304" pitchFamily="18" charset="0"/>
              <a:ea typeface="宋体" panose="02010600030101010101" pitchFamily="2" charset="-122"/>
            </a:endParaRPr>
          </a:p>
          <a:p>
            <a:pPr marL="342900" indent="-342900" fontAlgn="auto">
              <a:lnSpc>
                <a:spcPct val="130000"/>
              </a:lnSpc>
              <a:buFont typeface="Arial" panose="020B0604020202020204" pitchFamily="34" charset="0"/>
              <a:buChar char="•"/>
            </a:pPr>
            <a:r>
              <a:rPr sz="2000">
                <a:solidFill>
                  <a:srgbClr val="FF0000"/>
                </a:solidFill>
                <a:uFillTx/>
                <a:latin typeface="Times New Roman" panose="02020603050405020304" pitchFamily="18" charset="0"/>
                <a:ea typeface="宋体" panose="02010600030101010101" pitchFamily="2" charset="-122"/>
              </a:rPr>
              <a:t>进入到21世纪，中国加入WTO，市场更加国际化。</a:t>
            </a:r>
            <a:endParaRPr sz="2000">
              <a:solidFill>
                <a:srgbClr val="FF0000"/>
              </a:solidFill>
              <a:uFillTx/>
              <a:latin typeface="Times New Roman" panose="02020603050405020304" pitchFamily="18" charset="0"/>
              <a:ea typeface="宋体" panose="02010600030101010101" pitchFamily="2" charset="-122"/>
            </a:endParaRPr>
          </a:p>
          <a:p>
            <a:pPr marL="342900" indent="-342900" fontAlgn="auto">
              <a:lnSpc>
                <a:spcPct val="130000"/>
              </a:lnSpc>
              <a:buFont typeface="Arial" panose="020B0604020202020204" pitchFamily="34" charset="0"/>
              <a:buChar char="•"/>
            </a:pPr>
            <a:r>
              <a:rPr sz="2000">
                <a:solidFill>
                  <a:srgbClr val="FF0000"/>
                </a:solidFill>
                <a:uFillTx/>
                <a:latin typeface="Times New Roman" panose="02020603050405020304" pitchFamily="18" charset="0"/>
                <a:ea typeface="宋体" panose="02010600030101010101" pitchFamily="2" charset="-122"/>
              </a:rPr>
              <a:t>全球的数据库厂商也纷纷进入中国</a:t>
            </a:r>
            <a:r>
              <a:rPr lang="zh-CN" sz="2000">
                <a:solidFill>
                  <a:srgbClr val="FF0000"/>
                </a:solidFill>
                <a:uFillTx/>
                <a:latin typeface="Times New Roman" panose="02020603050405020304" pitchFamily="18" charset="0"/>
                <a:ea typeface="宋体" panose="02010600030101010101" pitchFamily="2" charset="-122"/>
              </a:rPr>
              <a:t>：</a:t>
            </a:r>
            <a:r>
              <a:rPr sz="2000">
                <a:solidFill>
                  <a:schemeClr val="tx1"/>
                </a:solidFill>
                <a:uFillTx/>
                <a:latin typeface="Times New Roman" panose="02020603050405020304" pitchFamily="18" charset="0"/>
                <a:ea typeface="宋体" panose="02010600030101010101" pitchFamily="2" charset="-122"/>
              </a:rPr>
              <a:t>其中包括IBM的DB2，Sybase公司的Sybase，微软公司的SQL Server等，也包括开源数据库PostgreSQL和MySQL等。</a:t>
            </a:r>
            <a:endParaRPr sz="2000">
              <a:solidFill>
                <a:schemeClr val="tx1"/>
              </a:solidFill>
              <a:uFillTx/>
              <a:latin typeface="Times New Roman" panose="02020603050405020304" pitchFamily="18" charset="0"/>
              <a:ea typeface="宋体" panose="02010600030101010101" pitchFamily="2" charset="-122"/>
            </a:endParaRPr>
          </a:p>
          <a:p>
            <a:pPr marL="342900" indent="-342900" fontAlgn="auto">
              <a:lnSpc>
                <a:spcPct val="130000"/>
              </a:lnSpc>
              <a:buFont typeface="Arial" panose="020B0604020202020204" pitchFamily="34" charset="0"/>
              <a:buChar char="•"/>
            </a:pPr>
            <a:r>
              <a:rPr lang="zh-CN" sz="2000">
                <a:solidFill>
                  <a:srgbClr val="FF0000"/>
                </a:solidFill>
                <a:uFillTx/>
                <a:latin typeface="Times New Roman" panose="02020603050405020304" pitchFamily="18" charset="0"/>
                <a:ea typeface="宋体" panose="02010600030101010101" pitchFamily="2" charset="-122"/>
              </a:rPr>
              <a:t>掀起</a:t>
            </a:r>
            <a:r>
              <a:rPr sz="2000">
                <a:solidFill>
                  <a:srgbClr val="FF0000"/>
                </a:solidFill>
                <a:uFillTx/>
                <a:latin typeface="Times New Roman" panose="02020603050405020304" pitchFamily="18" charset="0"/>
                <a:ea typeface="宋体" panose="02010600030101010101" pitchFamily="2" charset="-122"/>
              </a:rPr>
              <a:t>开发国产数据库的热潮</a:t>
            </a:r>
            <a:endParaRPr lang="zh-CN" altLang="en-US" sz="2000">
              <a:solidFill>
                <a:srgbClr val="FF0000"/>
              </a:solidFill>
              <a:uFillTx/>
              <a:latin typeface="Times New Roman" panose="02020603050405020304" pitchFamily="18" charset="0"/>
              <a:ea typeface="宋体" panose="02010600030101010101" pitchFamily="2" charset="-122"/>
            </a:endParaRPr>
          </a:p>
          <a:p>
            <a:pPr marL="800100" lvl="1" indent="-342900" fontAlgn="auto">
              <a:lnSpc>
                <a:spcPct val="130000"/>
              </a:lnSpc>
              <a:buFont typeface="Arial" panose="020B0604020202020204" pitchFamily="34" charset="0"/>
              <a:buChar char="•"/>
            </a:pPr>
            <a:r>
              <a:rPr sz="2000">
                <a:solidFill>
                  <a:schemeClr val="tx1"/>
                </a:solidFill>
                <a:uFillTx/>
                <a:latin typeface="Times New Roman" panose="02020603050405020304" pitchFamily="18" charset="0"/>
                <a:ea typeface="宋体" panose="02010600030101010101" pitchFamily="2" charset="-122"/>
              </a:rPr>
              <a:t>中国是一个大国，国家的信息安全是一直悬在我们头上的一把利剑；</a:t>
            </a:r>
            <a:endParaRPr sz="2000">
              <a:solidFill>
                <a:schemeClr val="tx1"/>
              </a:solidFill>
              <a:uFillTx/>
              <a:latin typeface="Times New Roman" panose="02020603050405020304" pitchFamily="18" charset="0"/>
              <a:ea typeface="宋体" panose="02010600030101010101" pitchFamily="2" charset="-122"/>
            </a:endParaRPr>
          </a:p>
          <a:p>
            <a:pPr marL="800100" lvl="1" indent="-342900" fontAlgn="auto">
              <a:lnSpc>
                <a:spcPct val="130000"/>
              </a:lnSpc>
              <a:buFont typeface="Arial" panose="020B0604020202020204" pitchFamily="34" charset="0"/>
              <a:buChar char="•"/>
            </a:pPr>
            <a:r>
              <a:rPr sz="2000">
                <a:solidFill>
                  <a:schemeClr val="tx1"/>
                </a:solidFill>
                <a:uFillTx/>
                <a:latin typeface="Times New Roman" panose="02020603050405020304" pitchFamily="18" charset="0"/>
                <a:ea typeface="宋体" panose="02010600030101010101" pitchFamily="2" charset="-122"/>
              </a:rPr>
              <a:t>中国的信息化建设成本居高不下，严重影响了信息化的进程。</a:t>
            </a:r>
            <a:endParaRPr sz="2000">
              <a:solidFill>
                <a:schemeClr val="tx1"/>
              </a:solidFill>
              <a:uFillTx/>
              <a:latin typeface="Times New Roman" panose="02020603050405020304" pitchFamily="18" charset="0"/>
              <a:ea typeface="宋体" panose="02010600030101010101" pitchFamily="2" charset="-122"/>
            </a:endParaRPr>
          </a:p>
          <a:p>
            <a:pPr marL="0" lvl="0" indent="0" fontAlgn="auto">
              <a:lnSpc>
                <a:spcPct val="130000"/>
              </a:lnSpc>
              <a:buFont typeface="Arial" panose="020B0604020202020204" pitchFamily="34" charset="0"/>
              <a:buNone/>
            </a:pPr>
            <a:r>
              <a:rPr sz="2000">
                <a:solidFill>
                  <a:schemeClr val="tx1"/>
                </a:solidFill>
                <a:uFillTx/>
                <a:latin typeface="Times New Roman" panose="02020603050405020304" pitchFamily="18" charset="0"/>
                <a:ea typeface="宋体" panose="02010600030101010101" pitchFamily="2" charset="-122"/>
              </a:rPr>
              <a:t>这两条理由，让国家下决心再一次开发国产数据库。</a:t>
            </a:r>
            <a:endParaRPr sz="2000">
              <a:solidFill>
                <a:schemeClr val="tx1"/>
              </a:solidFill>
              <a:uFillTx/>
              <a:latin typeface="Times New Roman" panose="02020603050405020304" pitchFamily="18" charset="0"/>
              <a:ea typeface="宋体" panose="02010600030101010101" pitchFamily="2" charset="-122"/>
            </a:endParaRPr>
          </a:p>
        </p:txBody>
      </p:sp>
      <p:sp>
        <p:nvSpPr>
          <p:cNvPr id="2" name="文本框 1"/>
          <p:cNvSpPr txBox="1"/>
          <p:nvPr/>
        </p:nvSpPr>
        <p:spPr>
          <a:xfrm>
            <a:off x="364490" y="111760"/>
            <a:ext cx="4581525" cy="521970"/>
          </a:xfrm>
          <a:prstGeom prst="rect">
            <a:avLst/>
          </a:prstGeom>
          <a:noFill/>
        </p:spPr>
        <p:txBody>
          <a:bodyPr wrap="square" rtlCol="0" anchor="t">
            <a:spAutoFit/>
          </a:bodyPr>
          <a:p>
            <a:r>
              <a:rPr lang="en-US" altLang="zh-CN" sz="2800" dirty="0">
                <a:solidFill>
                  <a:schemeClr val="tx2"/>
                </a:solidFill>
                <a:latin typeface="宋体" panose="02010600030101010101" pitchFamily="2" charset="-122"/>
                <a:ea typeface="宋体" panose="02010600030101010101" pitchFamily="2" charset="-122"/>
                <a:sym typeface="+mn-ea"/>
              </a:rPr>
              <a:t>6. 我国数据库的发展历程</a:t>
            </a:r>
            <a:r>
              <a:rPr lang="en-US" altLang="zh-CN" sz="2800" baseline="30000" dirty="0">
                <a:latin typeface="宋体" panose="02010600030101010101" pitchFamily="2" charset="-122"/>
                <a:ea typeface="宋体" panose="02010600030101010101" pitchFamily="2" charset="-122"/>
                <a:sym typeface="+mn-ea"/>
              </a:rPr>
              <a:t>*</a:t>
            </a:r>
            <a:endParaRPr lang="en-US" altLang="zh-CN" sz="2800" dirty="0">
              <a:solidFill>
                <a:schemeClr val="tx2"/>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
                                            <p:txEl>
                                              <p:pRg st="1" end="1"/>
                                            </p:txEl>
                                          </p:spTgt>
                                        </p:tgtEl>
                                        <p:attrNameLst>
                                          <p:attrName>style.visibility</p:attrName>
                                        </p:attrNameLst>
                                      </p:cBhvr>
                                      <p:to>
                                        <p:strVal val="visible"/>
                                      </p:to>
                                    </p:set>
                                    <p:animEffect transition="in" filter="wipe(down)">
                                      <p:cBhvr>
                                        <p:cTn id="7" dur="500"/>
                                        <p:tgtEl>
                                          <p:spTgt spid="1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
                                            <p:txEl>
                                              <p:pRg st="2" end="2"/>
                                            </p:txEl>
                                          </p:spTgt>
                                        </p:tgtEl>
                                        <p:attrNameLst>
                                          <p:attrName>style.visibility</p:attrName>
                                        </p:attrNameLst>
                                      </p:cBhvr>
                                      <p:to>
                                        <p:strVal val="visible"/>
                                      </p:to>
                                    </p:set>
                                    <p:animEffect transition="in" filter="wipe(down)">
                                      <p:cBhvr>
                                        <p:cTn id="12" dur="500"/>
                                        <p:tgtEl>
                                          <p:spTgt spid="1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
                                            <p:txEl>
                                              <p:pRg st="3" end="3"/>
                                            </p:txEl>
                                          </p:spTgt>
                                        </p:tgtEl>
                                        <p:attrNameLst>
                                          <p:attrName>style.visibility</p:attrName>
                                        </p:attrNameLst>
                                      </p:cBhvr>
                                      <p:to>
                                        <p:strVal val="visible"/>
                                      </p:to>
                                    </p:set>
                                    <p:animEffect transition="in" filter="wipe(down)">
                                      <p:cBhvr>
                                        <p:cTn id="17" dur="500"/>
                                        <p:tgtEl>
                                          <p:spTgt spid="102">
                                            <p:txEl>
                                              <p:pRg st="3" end="3"/>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102">
                                            <p:txEl>
                                              <p:pRg st="4" end="4"/>
                                            </p:txEl>
                                          </p:spTgt>
                                        </p:tgtEl>
                                        <p:attrNameLst>
                                          <p:attrName>style.visibility</p:attrName>
                                        </p:attrNameLst>
                                      </p:cBhvr>
                                      <p:to>
                                        <p:strVal val="visible"/>
                                      </p:to>
                                    </p:set>
                                    <p:animEffect transition="in" filter="wipe(down)">
                                      <p:cBhvr>
                                        <p:cTn id="20" dur="500"/>
                                        <p:tgtEl>
                                          <p:spTgt spid="102">
                                            <p:txEl>
                                              <p:pRg st="4" end="4"/>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102">
                                            <p:txEl>
                                              <p:pRg st="5" end="5"/>
                                            </p:txEl>
                                          </p:spTgt>
                                        </p:tgtEl>
                                        <p:attrNameLst>
                                          <p:attrName>style.visibility</p:attrName>
                                        </p:attrNameLst>
                                      </p:cBhvr>
                                      <p:to>
                                        <p:strVal val="visible"/>
                                      </p:to>
                                    </p:set>
                                    <p:animEffect transition="in" filter="wipe(down)">
                                      <p:cBhvr>
                                        <p:cTn id="23" dur="500"/>
                                        <p:tgtEl>
                                          <p:spTgt spid="10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文本框 101"/>
          <p:cNvSpPr txBox="1"/>
          <p:nvPr/>
        </p:nvSpPr>
        <p:spPr>
          <a:xfrm>
            <a:off x="295910" y="815975"/>
            <a:ext cx="8465185" cy="4512310"/>
          </a:xfrm>
          <a:prstGeom prst="rect">
            <a:avLst/>
          </a:prstGeom>
          <a:noFill/>
          <a:ln w="9525">
            <a:noFill/>
          </a:ln>
        </p:spPr>
        <p:txBody>
          <a:bodyPr wrap="square">
            <a:noAutofit/>
          </a:bodyPr>
          <a:p>
            <a:pPr indent="0" fontAlgn="auto">
              <a:lnSpc>
                <a:spcPct val="150000"/>
              </a:lnSpc>
              <a:buFont typeface="Arial" panose="020B0604020202020204" pitchFamily="34" charset="0"/>
              <a:buNone/>
            </a:pPr>
            <a:r>
              <a:rPr lang="zh-CN" sz="2000">
                <a:solidFill>
                  <a:srgbClr val="FF0000"/>
                </a:solidFill>
                <a:latin typeface="Times New Roman" panose="02020603050405020304" pitchFamily="18" charset="0"/>
                <a:ea typeface="宋体" panose="02010600030101010101" pitchFamily="2" charset="-122"/>
              </a:rPr>
              <a:t>发展期（</a:t>
            </a:r>
            <a:r>
              <a:rPr lang="en-US" sz="2000">
                <a:solidFill>
                  <a:srgbClr val="FF0000"/>
                </a:solidFill>
                <a:latin typeface="Times New Roman" panose="02020603050405020304" pitchFamily="18" charset="0"/>
                <a:ea typeface="宋体" panose="02010600030101010101" pitchFamily="2" charset="-122"/>
              </a:rPr>
              <a:t>2010-2020</a:t>
            </a:r>
            <a:r>
              <a:rPr lang="zh-CN" sz="2000">
                <a:solidFill>
                  <a:srgbClr val="FF0000"/>
                </a:solidFill>
                <a:latin typeface="Times New Roman" panose="02020603050405020304" pitchFamily="18" charset="0"/>
                <a:ea typeface="宋体" panose="02010600030101010101" pitchFamily="2" charset="-122"/>
              </a:rPr>
              <a:t>）</a:t>
            </a:r>
            <a:endParaRPr lang="zh-CN" sz="2000">
              <a:solidFill>
                <a:srgbClr val="FF0000"/>
              </a:solidFill>
              <a:latin typeface="Times New Roman" panose="02020603050405020304" pitchFamily="18" charset="0"/>
              <a:ea typeface="宋体" panose="02010600030101010101" pitchFamily="2" charset="-122"/>
            </a:endParaRPr>
          </a:p>
          <a:p>
            <a:pPr marL="342900" indent="-342900" fontAlgn="auto">
              <a:lnSpc>
                <a:spcPct val="150000"/>
              </a:lnSpc>
              <a:buFont typeface="Arial" panose="020B0604020202020204" pitchFamily="34" charset="0"/>
              <a:buChar char="•"/>
            </a:pPr>
            <a:r>
              <a:rPr lang="zh-CN" sz="2000">
                <a:solidFill>
                  <a:srgbClr val="FF0000"/>
                </a:solidFill>
                <a:latin typeface="Times New Roman" panose="02020603050405020304" pitchFamily="18" charset="0"/>
                <a:ea typeface="宋体" panose="02010600030101010101" pitchFamily="2" charset="-122"/>
              </a:rPr>
              <a:t>大数据和云计算的出现：</a:t>
            </a:r>
            <a:r>
              <a:rPr lang="zh-CN" sz="2000">
                <a:latin typeface="Times New Roman" panose="02020603050405020304" pitchFamily="18" charset="0"/>
                <a:ea typeface="宋体" panose="02010600030101010101" pitchFamily="2" charset="-122"/>
              </a:rPr>
              <a:t>给我国的数据库技术发展带来了前所未有的机会。中国政府发布了大数据行动纲要等文件，积极推动大数据的发展和应用，已经成为新一轮信息化建设的代名词。</a:t>
            </a:r>
            <a:endParaRPr lang="zh-CN" sz="2000">
              <a:latin typeface="Times New Roman" panose="02020603050405020304" pitchFamily="18" charset="0"/>
              <a:ea typeface="宋体" panose="02010600030101010101" pitchFamily="2" charset="-122"/>
            </a:endParaRPr>
          </a:p>
          <a:p>
            <a:pPr marL="342900" indent="-342900" fontAlgn="auto">
              <a:lnSpc>
                <a:spcPct val="150000"/>
              </a:lnSpc>
              <a:buFont typeface="Arial" panose="020B0604020202020204" pitchFamily="34" charset="0"/>
              <a:buChar char="•"/>
            </a:pPr>
            <a:r>
              <a:rPr lang="zh-CN" sz="2000">
                <a:solidFill>
                  <a:srgbClr val="FF0000"/>
                </a:solidFill>
                <a:latin typeface="Times New Roman" panose="02020603050405020304" pitchFamily="18" charset="0"/>
                <a:ea typeface="宋体" panose="02010600030101010101" pitchFamily="2" charset="-122"/>
                <a:sym typeface="+mn-ea"/>
              </a:rPr>
              <a:t>信息技术的应用前沿：</a:t>
            </a:r>
            <a:endParaRPr lang="zh-CN" sz="2000">
              <a:solidFill>
                <a:srgbClr val="FF0000"/>
              </a:solidFill>
              <a:latin typeface="Times New Roman" panose="02020603050405020304" pitchFamily="18" charset="0"/>
              <a:ea typeface="宋体" panose="02010600030101010101" pitchFamily="2" charset="-122"/>
              <a:sym typeface="+mn-ea"/>
            </a:endParaRPr>
          </a:p>
          <a:p>
            <a:pPr marL="800100" lvl="1" indent="-342900" fontAlgn="auto">
              <a:lnSpc>
                <a:spcPct val="150000"/>
              </a:lnSpc>
              <a:buFont typeface="Arial" panose="020B0604020202020204" pitchFamily="34" charset="0"/>
              <a:buChar char="•"/>
            </a:pPr>
            <a:r>
              <a:rPr lang="zh-CN" sz="2000">
                <a:latin typeface="Times New Roman" panose="02020603050405020304" pitchFamily="18" charset="0"/>
                <a:ea typeface="宋体" panose="02010600030101010101" pitchFamily="2" charset="-122"/>
              </a:rPr>
              <a:t>以前，我们和国外的信息化程度相比差距大，我们的应用需求都是国外几年前的需求，因此，技术上大多是“跟风”，难以有创新。</a:t>
            </a:r>
            <a:endParaRPr lang="zh-CN" sz="2000">
              <a:latin typeface="Times New Roman" panose="02020603050405020304" pitchFamily="18" charset="0"/>
              <a:ea typeface="宋体" panose="02010600030101010101" pitchFamily="2" charset="-122"/>
            </a:endParaRPr>
          </a:p>
          <a:p>
            <a:pPr marL="800100" lvl="1" indent="-342900" fontAlgn="auto">
              <a:lnSpc>
                <a:spcPct val="150000"/>
              </a:lnSpc>
              <a:buFont typeface="Arial" panose="020B0604020202020204" pitchFamily="34" charset="0"/>
              <a:buChar char="•"/>
            </a:pPr>
            <a:r>
              <a:rPr lang="zh-CN" sz="2000">
                <a:latin typeface="Times New Roman" panose="02020603050405020304" pitchFamily="18" charset="0"/>
                <a:ea typeface="宋体" panose="02010600030101010101" pitchFamily="2" charset="-122"/>
              </a:rPr>
              <a:t>阿里巴巴、腾讯、蚂蚁等大型互联网企业，以及华为等技术驱动型企业，紧紧抓住了这个机会，自主创新，实现跨越发展。</a:t>
            </a:r>
            <a:endParaRPr lang="zh-CN" altLang="en-US" sz="2000">
              <a:latin typeface="Times New Roman" panose="02020603050405020304" pitchFamily="18" charset="0"/>
              <a:ea typeface="宋体" panose="02010600030101010101" pitchFamily="2" charset="-122"/>
            </a:endParaRPr>
          </a:p>
        </p:txBody>
      </p:sp>
      <p:sp>
        <p:nvSpPr>
          <p:cNvPr id="2" name="文本框 1"/>
          <p:cNvSpPr txBox="1"/>
          <p:nvPr/>
        </p:nvSpPr>
        <p:spPr>
          <a:xfrm>
            <a:off x="364490" y="111760"/>
            <a:ext cx="4581525" cy="521970"/>
          </a:xfrm>
          <a:prstGeom prst="rect">
            <a:avLst/>
          </a:prstGeom>
          <a:noFill/>
        </p:spPr>
        <p:txBody>
          <a:bodyPr wrap="square" rtlCol="0" anchor="t">
            <a:spAutoFit/>
          </a:bodyPr>
          <a:p>
            <a:r>
              <a:rPr lang="en-US" altLang="zh-CN" sz="2800" dirty="0">
                <a:solidFill>
                  <a:schemeClr val="tx2"/>
                </a:solidFill>
                <a:latin typeface="宋体" panose="02010600030101010101" pitchFamily="2" charset="-122"/>
                <a:ea typeface="宋体" panose="02010600030101010101" pitchFamily="2" charset="-122"/>
                <a:sym typeface="+mn-ea"/>
              </a:rPr>
              <a:t>6. 我国数据库的发展历程</a:t>
            </a:r>
            <a:r>
              <a:rPr lang="en-US" altLang="zh-CN" sz="2800" baseline="30000" dirty="0">
                <a:latin typeface="宋体" panose="02010600030101010101" pitchFamily="2" charset="-122"/>
                <a:ea typeface="宋体" panose="02010600030101010101" pitchFamily="2" charset="-122"/>
                <a:sym typeface="+mn-ea"/>
              </a:rPr>
              <a:t>*</a:t>
            </a:r>
            <a:endParaRPr lang="en-US" altLang="zh-CN" sz="2800" dirty="0">
              <a:solidFill>
                <a:schemeClr val="tx2"/>
              </a:solidFill>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
                                            <p:txEl>
                                              <p:pRg st="1" end="1"/>
                                            </p:txEl>
                                          </p:spTgt>
                                        </p:tgtEl>
                                        <p:attrNameLst>
                                          <p:attrName>style.visibility</p:attrName>
                                        </p:attrNameLst>
                                      </p:cBhvr>
                                      <p:to>
                                        <p:strVal val="visible"/>
                                      </p:to>
                                    </p:set>
                                    <p:animEffect transition="in" filter="wipe(down)">
                                      <p:cBhvr>
                                        <p:cTn id="7" dur="500"/>
                                        <p:tgtEl>
                                          <p:spTgt spid="10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
                                            <p:txEl>
                                              <p:pRg st="3" end="3"/>
                                            </p:txEl>
                                          </p:spTgt>
                                        </p:tgtEl>
                                        <p:attrNameLst>
                                          <p:attrName>style.visibility</p:attrName>
                                        </p:attrNameLst>
                                      </p:cBhvr>
                                      <p:to>
                                        <p:strVal val="visible"/>
                                      </p:to>
                                    </p:set>
                                    <p:animEffect transition="in" filter="wipe(down)">
                                      <p:cBhvr>
                                        <p:cTn id="12" dur="500"/>
                                        <p:tgtEl>
                                          <p:spTgt spid="10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
                                            <p:txEl>
                                              <p:pRg st="4" end="4"/>
                                            </p:txEl>
                                          </p:spTgt>
                                        </p:tgtEl>
                                        <p:attrNameLst>
                                          <p:attrName>style.visibility</p:attrName>
                                        </p:attrNameLst>
                                      </p:cBhvr>
                                      <p:to>
                                        <p:strVal val="visible"/>
                                      </p:to>
                                    </p:set>
                                    <p:animEffect transition="in" filter="wipe(down)">
                                      <p:cBhvr>
                                        <p:cTn id="17" dur="500"/>
                                        <p:tgtEl>
                                          <p:spTgt spid="10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内容占位符 4"/>
          <p:cNvPicPr>
            <a:picLocks noChangeAspect="1"/>
          </p:cNvPicPr>
          <p:nvPr>
            <p:ph idx="1"/>
          </p:nvPr>
        </p:nvPicPr>
        <p:blipFill>
          <a:blip r:embed="rId1"/>
          <a:stretch>
            <a:fillRect/>
          </a:stretch>
        </p:blipFill>
        <p:spPr>
          <a:xfrm>
            <a:off x="2739390" y="1091565"/>
            <a:ext cx="5768975" cy="5280660"/>
          </a:xfrm>
          <a:prstGeom prst="rect">
            <a:avLst/>
          </a:prstGeom>
        </p:spPr>
      </p:pic>
      <p:sp>
        <p:nvSpPr>
          <p:cNvPr id="6" name="文本框 5"/>
          <p:cNvSpPr txBox="1"/>
          <p:nvPr/>
        </p:nvSpPr>
        <p:spPr>
          <a:xfrm>
            <a:off x="632460" y="1314450"/>
            <a:ext cx="3048000" cy="706755"/>
          </a:xfrm>
          <a:prstGeom prst="rect">
            <a:avLst/>
          </a:prstGeom>
          <a:noFill/>
        </p:spPr>
        <p:txBody>
          <a:bodyPr wrap="square" rtlCol="0">
            <a:spAutoFit/>
          </a:bodyPr>
          <a:p>
            <a:r>
              <a:rPr lang="zh-CN" altLang="en-US" sz="2000"/>
              <a:t>国产主流数据库：</a:t>
            </a:r>
            <a:endParaRPr lang="zh-CN" altLang="en-US" sz="2000"/>
          </a:p>
          <a:p>
            <a:r>
              <a:rPr lang="en-US" altLang="zh-CN" sz="2000"/>
              <a:t>2024.12</a:t>
            </a:r>
            <a:r>
              <a:rPr lang="zh-CN" altLang="en-US" sz="2000"/>
              <a:t>排名</a:t>
            </a:r>
            <a:endParaRPr lang="zh-CN" altLang="en-US" sz="2000"/>
          </a:p>
        </p:txBody>
      </p:sp>
      <p:sp>
        <p:nvSpPr>
          <p:cNvPr id="3" name="文本框 2"/>
          <p:cNvSpPr txBox="1"/>
          <p:nvPr/>
        </p:nvSpPr>
        <p:spPr>
          <a:xfrm>
            <a:off x="364490" y="111760"/>
            <a:ext cx="4581525" cy="521970"/>
          </a:xfrm>
          <a:prstGeom prst="rect">
            <a:avLst/>
          </a:prstGeom>
          <a:noFill/>
        </p:spPr>
        <p:txBody>
          <a:bodyPr wrap="square" rtlCol="0" anchor="t">
            <a:spAutoFit/>
          </a:bodyPr>
          <a:p>
            <a:r>
              <a:rPr lang="en-US" altLang="zh-CN" sz="2800" dirty="0">
                <a:solidFill>
                  <a:schemeClr val="tx2"/>
                </a:solidFill>
                <a:latin typeface="宋体" panose="02010600030101010101" pitchFamily="2" charset="-122"/>
                <a:ea typeface="宋体" panose="02010600030101010101" pitchFamily="2" charset="-122"/>
                <a:sym typeface="+mn-ea"/>
              </a:rPr>
              <a:t>6. 我国数据库的发展历程</a:t>
            </a:r>
            <a:r>
              <a:rPr lang="en-US" altLang="zh-CN" sz="2800" baseline="30000" dirty="0">
                <a:latin typeface="宋体" panose="02010600030101010101" pitchFamily="2" charset="-122"/>
                <a:ea typeface="宋体" panose="02010600030101010101" pitchFamily="2" charset="-122"/>
                <a:sym typeface="+mn-ea"/>
              </a:rPr>
              <a:t>*</a:t>
            </a:r>
            <a:endParaRPr lang="en-US" altLang="zh-CN" sz="2800" dirty="0">
              <a:solidFill>
                <a:schemeClr val="tx2"/>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908050"/>
            <a:ext cx="8278813" cy="5581650"/>
          </a:xfrm>
        </p:spPr>
        <p:txBody>
          <a:bodyPr/>
          <a:lstStyle/>
          <a:p>
            <a:pPr marL="0" indent="0" algn="ctr">
              <a:buFontTx/>
              <a:buNone/>
            </a:pPr>
            <a:r>
              <a:rPr kumimoji="0" lang="zh-CN" altLang="en-US" sz="2400" b="1">
                <a:solidFill>
                  <a:srgbClr val="800000"/>
                </a:solidFill>
                <a:latin typeface="黑体" panose="02010609060101010101" pitchFamily="49" charset="-122"/>
                <a:ea typeface="黑体" panose="02010609060101010101" pitchFamily="49" charset="-122"/>
              </a:rPr>
              <a:t>案例分析</a:t>
            </a:r>
            <a:endParaRPr kumimoji="0" lang="en-US" altLang="zh-CN" sz="2400" b="1">
              <a:solidFill>
                <a:srgbClr val="800000"/>
              </a:solidFill>
              <a:latin typeface="黑体" panose="02010609060101010101" pitchFamily="49" charset="-122"/>
              <a:ea typeface="黑体" panose="02010609060101010101" pitchFamily="49" charset="-122"/>
            </a:endParaRPr>
          </a:p>
          <a:p>
            <a:pPr marL="0" indent="0"/>
            <a:r>
              <a:rPr kumimoji="0" lang="zh-CN" altLang="en-US" sz="2400"/>
              <a:t>以银行发展史为例：</a:t>
            </a:r>
            <a:endParaRPr kumimoji="0" lang="zh-CN" altLang="zh-CN" sz="2400"/>
          </a:p>
          <a:p>
            <a:pPr marL="0" indent="0">
              <a:buFontTx/>
              <a:buNone/>
            </a:pPr>
            <a:r>
              <a:rPr kumimoji="0" lang="en-US" altLang="zh-CN" sz="2400"/>
              <a:t>   </a:t>
            </a:r>
            <a:r>
              <a:rPr kumimoji="0" lang="zh-CN" altLang="en-US" sz="2000"/>
              <a:t>固定地点存取（卡片</a:t>
            </a:r>
            <a:r>
              <a:rPr kumimoji="0" lang="en-US" altLang="zh-CN" sz="2000"/>
              <a:t>/</a:t>
            </a:r>
            <a:r>
              <a:rPr kumimoji="0" lang="zh-CN" altLang="en-US" sz="2000"/>
              <a:t>存折，开户与使用）</a:t>
            </a:r>
            <a:endParaRPr kumimoji="0" lang="zh-CN" altLang="zh-CN" sz="2000"/>
          </a:p>
          <a:p>
            <a:pPr marL="0" indent="0">
              <a:buFontTx/>
              <a:buNone/>
            </a:pPr>
            <a:r>
              <a:rPr kumimoji="0" lang="en-US" altLang="zh-CN" sz="2000"/>
              <a:t>   </a:t>
            </a:r>
            <a:endParaRPr kumimoji="0" lang="en-US" altLang="zh-CN" sz="2000"/>
          </a:p>
          <a:p>
            <a:pPr marL="0" indent="0">
              <a:buFontTx/>
              <a:buNone/>
            </a:pPr>
            <a:r>
              <a:rPr kumimoji="0" lang="en-US" altLang="zh-CN" sz="2000"/>
              <a:t>     </a:t>
            </a:r>
            <a:r>
              <a:rPr kumimoji="0" lang="zh-CN" altLang="en-US" sz="2000"/>
              <a:t>通存通兑</a:t>
            </a:r>
            <a:endParaRPr kumimoji="0" lang="en-US" altLang="zh-CN" sz="2000"/>
          </a:p>
          <a:p>
            <a:pPr marL="0" indent="0">
              <a:buFontTx/>
              <a:buNone/>
            </a:pPr>
            <a:r>
              <a:rPr kumimoji="0" lang="en-US" altLang="zh-CN" sz="2000"/>
              <a:t>	</a:t>
            </a:r>
            <a:endParaRPr kumimoji="0" lang="zh-CN" altLang="zh-CN" sz="2000"/>
          </a:p>
          <a:p>
            <a:pPr marL="0" indent="0">
              <a:buFontTx/>
              <a:buNone/>
            </a:pPr>
            <a:r>
              <a:rPr kumimoji="0" lang="en-US" altLang="zh-CN" sz="2000"/>
              <a:t>   </a:t>
            </a:r>
            <a:r>
              <a:rPr kumimoji="0" lang="zh-CN" altLang="en-US" sz="2000"/>
              <a:t>跨行跨国（包括自助银行）</a:t>
            </a:r>
            <a:endParaRPr kumimoji="0" lang="en-US" altLang="zh-CN" sz="2000"/>
          </a:p>
          <a:p>
            <a:pPr marL="0" indent="0">
              <a:buFontTx/>
              <a:buNone/>
            </a:pPr>
            <a:endParaRPr kumimoji="0" lang="zh-CN" altLang="zh-CN" sz="2000"/>
          </a:p>
          <a:p>
            <a:pPr marL="0" indent="0">
              <a:buFontTx/>
              <a:buNone/>
            </a:pPr>
            <a:r>
              <a:rPr kumimoji="0" lang="en-US" altLang="zh-CN" sz="2000"/>
              <a:t>   </a:t>
            </a:r>
            <a:r>
              <a:rPr kumimoji="0" lang="zh-CN" altLang="en-US" sz="2000"/>
              <a:t>信用卡</a:t>
            </a:r>
            <a:r>
              <a:rPr kumimoji="0" lang="zh-CN" altLang="zh-CN" sz="2000"/>
              <a:t>（增加自由的维度）</a:t>
            </a:r>
            <a:endParaRPr kumimoji="0" lang="en-US" altLang="zh-CN" sz="2000"/>
          </a:p>
          <a:p>
            <a:pPr marL="0" indent="0">
              <a:buFontTx/>
              <a:buNone/>
            </a:pPr>
            <a:endParaRPr kumimoji="0" lang="en-US" altLang="zh-CN" sz="2000"/>
          </a:p>
          <a:p>
            <a:pPr marL="0" indent="0">
              <a:buFontTx/>
              <a:buNone/>
            </a:pPr>
            <a:r>
              <a:rPr kumimoji="0" lang="en-US" altLang="zh-CN" sz="2000"/>
              <a:t>   </a:t>
            </a:r>
            <a:r>
              <a:rPr kumimoji="0" lang="zh-CN" altLang="en-US" sz="2000"/>
              <a:t>微信支付（进一步增加自由的维度）</a:t>
            </a:r>
            <a:endParaRPr kumimoji="0" lang="en-US" altLang="zh-CN" sz="2000"/>
          </a:p>
          <a:p>
            <a:pPr marL="0" indent="0">
              <a:buFontTx/>
              <a:buNone/>
            </a:pPr>
            <a:endParaRPr kumimoji="0" lang="en-US" altLang="zh-CN" sz="2400"/>
          </a:p>
          <a:p>
            <a:pPr marL="0" indent="0">
              <a:buFontTx/>
              <a:buNone/>
            </a:pPr>
            <a:r>
              <a:rPr kumimoji="0" lang="en-US" altLang="zh-CN" sz="2400"/>
              <a:t>	    </a:t>
            </a:r>
            <a:r>
              <a:rPr kumimoji="0" lang="zh-CN" altLang="en-US" sz="2400">
                <a:solidFill>
                  <a:srgbClr val="FF0000"/>
                </a:solidFill>
              </a:rPr>
              <a:t>？</a:t>
            </a:r>
            <a:endParaRPr kumimoji="0" lang="en-US" altLang="zh-CN" sz="2400">
              <a:solidFill>
                <a:srgbClr val="FF0000"/>
              </a:solidFill>
            </a:endParaRPr>
          </a:p>
          <a:p>
            <a:pPr marL="0" indent="0">
              <a:buFontTx/>
              <a:buNone/>
            </a:pPr>
            <a:r>
              <a:rPr kumimoji="0" lang="zh-CN" altLang="en-US" sz="2000">
                <a:solidFill>
                  <a:srgbClr val="0000FF"/>
                </a:solidFill>
              </a:rPr>
              <a:t>通过分析支付方式演变史，培养分析问题、批判思维和创新意识等能力</a:t>
            </a:r>
            <a:endParaRPr kumimoji="0" lang="zh-CN" altLang="zh-CN" sz="2400">
              <a:solidFill>
                <a:srgbClr val="0000FF"/>
              </a:solidFill>
            </a:endParaRPr>
          </a:p>
        </p:txBody>
      </p:sp>
      <p:sp>
        <p:nvSpPr>
          <p:cNvPr id="1843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1B97A42B-E197-4E93-A3AE-8693F238BF87}" type="slidenum">
              <a:rPr kumimoji="0" lang="zh-CN" altLang="en-US" sz="1400"/>
            </a:fld>
            <a:endParaRPr kumimoji="0" lang="en-US" altLang="zh-CN" sz="1400"/>
          </a:p>
        </p:txBody>
      </p:sp>
      <p:sp>
        <p:nvSpPr>
          <p:cNvPr id="2" name="下箭头 1"/>
          <p:cNvSpPr>
            <a:spLocks noChangeArrowheads="1"/>
          </p:cNvSpPr>
          <p:nvPr/>
        </p:nvSpPr>
        <p:spPr bwMode="auto">
          <a:xfrm>
            <a:off x="1727200" y="2241550"/>
            <a:ext cx="288925" cy="323850"/>
          </a:xfrm>
          <a:prstGeom prst="downArrow">
            <a:avLst>
              <a:gd name="adj1" fmla="val 50000"/>
              <a:gd name="adj2" fmla="val 49817"/>
            </a:avLst>
          </a:prstGeom>
          <a:solidFill>
            <a:srgbClr val="3366FF"/>
          </a:solidFill>
          <a:ln w="9525">
            <a:solidFill>
              <a:schemeClr val="tx1"/>
            </a:solidFill>
            <a:round/>
          </a:ln>
        </p:spPr>
        <p:txBody>
          <a:bodyPr lIns="0" tIns="0" rIns="0" bIns="0"/>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endParaRPr kumimoji="0" lang="zh-CN" altLang="en-US" sz="1200">
              <a:latin typeface="Tahoma" panose="020B0604030504040204" pitchFamily="2" charset="0"/>
            </a:endParaRPr>
          </a:p>
        </p:txBody>
      </p:sp>
      <p:sp>
        <p:nvSpPr>
          <p:cNvPr id="5" name="下箭头 4"/>
          <p:cNvSpPr>
            <a:spLocks noChangeArrowheads="1"/>
          </p:cNvSpPr>
          <p:nvPr/>
        </p:nvSpPr>
        <p:spPr bwMode="auto">
          <a:xfrm>
            <a:off x="1727200" y="2960688"/>
            <a:ext cx="288925" cy="323850"/>
          </a:xfrm>
          <a:prstGeom prst="downArrow">
            <a:avLst>
              <a:gd name="adj1" fmla="val 50000"/>
              <a:gd name="adj2" fmla="val 49817"/>
            </a:avLst>
          </a:prstGeom>
          <a:solidFill>
            <a:srgbClr val="3366FF"/>
          </a:solidFill>
          <a:ln w="9525">
            <a:solidFill>
              <a:schemeClr val="tx1"/>
            </a:solidFill>
            <a:round/>
          </a:ln>
        </p:spPr>
        <p:txBody>
          <a:bodyPr lIns="0" tIns="0" rIns="0" bIns="0"/>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endParaRPr kumimoji="0" lang="zh-CN" altLang="en-US" sz="1200">
              <a:latin typeface="Tahoma" panose="020B0604030504040204" pitchFamily="2" charset="0"/>
            </a:endParaRPr>
          </a:p>
        </p:txBody>
      </p:sp>
      <p:sp>
        <p:nvSpPr>
          <p:cNvPr id="6" name="下箭头 5"/>
          <p:cNvSpPr>
            <a:spLocks noChangeArrowheads="1"/>
          </p:cNvSpPr>
          <p:nvPr/>
        </p:nvSpPr>
        <p:spPr bwMode="auto">
          <a:xfrm>
            <a:off x="1727200" y="3716338"/>
            <a:ext cx="288925" cy="325437"/>
          </a:xfrm>
          <a:prstGeom prst="downArrow">
            <a:avLst>
              <a:gd name="adj1" fmla="val 50000"/>
              <a:gd name="adj2" fmla="val 50061"/>
            </a:avLst>
          </a:prstGeom>
          <a:solidFill>
            <a:srgbClr val="3366FF"/>
          </a:solidFill>
          <a:ln w="9525">
            <a:solidFill>
              <a:schemeClr val="tx1"/>
            </a:solidFill>
            <a:round/>
          </a:ln>
        </p:spPr>
        <p:txBody>
          <a:bodyPr lIns="0" tIns="0" rIns="0" bIns="0"/>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endParaRPr kumimoji="0" lang="zh-CN" altLang="en-US" sz="1200">
              <a:latin typeface="Tahoma" panose="020B0604030504040204" pitchFamily="2" charset="0"/>
            </a:endParaRPr>
          </a:p>
        </p:txBody>
      </p:sp>
      <p:sp>
        <p:nvSpPr>
          <p:cNvPr id="7" name="下箭头 6"/>
          <p:cNvSpPr>
            <a:spLocks noChangeArrowheads="1"/>
          </p:cNvSpPr>
          <p:nvPr/>
        </p:nvSpPr>
        <p:spPr bwMode="auto">
          <a:xfrm>
            <a:off x="1727200" y="4473575"/>
            <a:ext cx="288925" cy="323850"/>
          </a:xfrm>
          <a:prstGeom prst="downArrow">
            <a:avLst>
              <a:gd name="adj1" fmla="val 50000"/>
              <a:gd name="adj2" fmla="val 49817"/>
            </a:avLst>
          </a:prstGeom>
          <a:solidFill>
            <a:srgbClr val="3366FF"/>
          </a:solidFill>
          <a:ln w="9525">
            <a:solidFill>
              <a:schemeClr val="tx1"/>
            </a:solidFill>
            <a:round/>
          </a:ln>
        </p:spPr>
        <p:txBody>
          <a:bodyPr lIns="0" tIns="0" rIns="0" bIns="0"/>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endParaRPr kumimoji="0" lang="zh-CN" altLang="en-US" sz="1200">
              <a:latin typeface="Tahoma" panose="020B0604030504040204" pitchFamily="2" charset="0"/>
            </a:endParaRPr>
          </a:p>
        </p:txBody>
      </p:sp>
      <p:sp>
        <p:nvSpPr>
          <p:cNvPr id="9" name="下箭头 8"/>
          <p:cNvSpPr>
            <a:spLocks noChangeArrowheads="1"/>
          </p:cNvSpPr>
          <p:nvPr/>
        </p:nvSpPr>
        <p:spPr bwMode="auto">
          <a:xfrm>
            <a:off x="1692275" y="5265738"/>
            <a:ext cx="287338" cy="323850"/>
          </a:xfrm>
          <a:prstGeom prst="downArrow">
            <a:avLst>
              <a:gd name="adj1" fmla="val 50000"/>
              <a:gd name="adj2" fmla="val 50092"/>
            </a:avLst>
          </a:prstGeom>
          <a:solidFill>
            <a:srgbClr val="3366FF"/>
          </a:solidFill>
          <a:ln w="9525">
            <a:solidFill>
              <a:schemeClr val="tx1"/>
            </a:solidFill>
            <a:round/>
          </a:ln>
        </p:spPr>
        <p:txBody>
          <a:bodyPr lIns="0" tIns="0" rIns="0" bIns="0"/>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endParaRPr kumimoji="0" lang="zh-CN" altLang="en-US" sz="1200">
              <a:latin typeface="Tahoma" panose="020B0604030504040204" pitchFamily="2" charset="0"/>
            </a:endParaRPr>
          </a:p>
        </p:txBody>
      </p:sp>
      <p:sp>
        <p:nvSpPr>
          <p:cNvPr id="17409" name="标题 1"/>
          <p:cNvSpPr>
            <a:spLocks noGrp="1"/>
          </p:cNvSpPr>
          <p:nvPr>
            <p:ph type="title"/>
          </p:nvPr>
        </p:nvSpPr>
        <p:spPr>
          <a:xfrm>
            <a:off x="363538" y="44450"/>
            <a:ext cx="7772400" cy="639763"/>
          </a:xfrm>
        </p:spPr>
        <p:txBody>
          <a:bodyPr/>
          <a:p>
            <a:pPr algn="l"/>
            <a:br>
              <a:rPr kumimoji="0" lang="en-US" altLang="zh-CN" sz="3200" b="1">
                <a:latin typeface="黑体" panose="02010609060101010101" pitchFamily="49" charset="-122"/>
                <a:ea typeface="黑体" panose="02010609060101010101" pitchFamily="49" charset="-122"/>
              </a:rPr>
            </a:br>
            <a:r>
              <a:rPr kumimoji="0" lang="en-US" altLang="zh-CN" sz="3200" b="1">
                <a:latin typeface="黑体" panose="02010609060101010101" pitchFamily="49" charset="-122"/>
                <a:ea typeface="黑体" panose="02010609060101010101" pitchFamily="49" charset="-122"/>
              </a:rPr>
              <a:t>1.</a:t>
            </a:r>
            <a:r>
              <a:rPr kumimoji="0" lang="en-US" altLang="zh-CN" sz="3200" b="1">
                <a:latin typeface="黑体" panose="02010609060101010101" pitchFamily="49" charset="-122"/>
                <a:ea typeface="黑体" panose="02010609060101010101" pitchFamily="49" charset="-122"/>
              </a:rPr>
              <a:t> </a:t>
            </a:r>
            <a:r>
              <a:rPr kumimoji="0" lang="zh-CN" altLang="en-US" sz="3200" b="1">
                <a:latin typeface="黑体" panose="02010609060101010101" pitchFamily="49" charset="-122"/>
                <a:ea typeface="黑体" panose="02010609060101010101" pitchFamily="49" charset="-122"/>
              </a:rPr>
              <a:t>引言</a:t>
            </a:r>
            <a:br>
              <a:rPr kumimoji="0" lang="en-US" altLang="zh-CN" sz="3200" b="1">
                <a:latin typeface="黑体" panose="02010609060101010101" pitchFamily="49" charset="-122"/>
                <a:ea typeface="黑体" panose="02010609060101010101" pitchFamily="49" charset="-122"/>
              </a:rPr>
            </a:br>
            <a:endParaRPr kumimoji="0" lang="zh-CN" altLang="en-US" sz="320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linds(horizontal)">
                                      <p:cBhvr>
                                        <p:cTn id="23" dur="500"/>
                                        <p:tgtEl>
                                          <p:spTgt spid="3">
                                            <p:txEl>
                                              <p:pRg st="6" end="6"/>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linds(horizontal)">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linds(horizontal)">
                                      <p:cBhvr>
                                        <p:cTn id="31" dur="500"/>
                                        <p:tgtEl>
                                          <p:spTgt spid="3">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blinds(horizontal)">
                                      <p:cBhvr>
                                        <p:cTn id="34" dur="500"/>
                                        <p:tgtEl>
                                          <p:spTgt spid="7"/>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blinds(horizontal)">
                                      <p:cBhvr>
                                        <p:cTn id="39" dur="500"/>
                                        <p:tgtEl>
                                          <p:spTgt spid="3">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
                                            <p:txEl>
                                              <p:pRg st="12" end="12"/>
                                            </p:txEl>
                                          </p:spTgt>
                                        </p:tgtEl>
                                        <p:attrNameLst>
                                          <p:attrName>style.visibility</p:attrName>
                                        </p:attrNameLst>
                                      </p:cBhvr>
                                      <p:to>
                                        <p:strVal val="visible"/>
                                      </p:to>
                                    </p:set>
                                    <p:animEffect transition="in" filter="blinds(horizontal)">
                                      <p:cBhvr>
                                        <p:cTn id="44" dur="500"/>
                                        <p:tgtEl>
                                          <p:spTgt spid="3">
                                            <p:txEl>
                                              <p:pRg st="12" end="12"/>
                                            </p:txEl>
                                          </p:spTgt>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blinds(horizontal)">
                                      <p:cBhvr>
                                        <p:cTn id="4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228918" y="885825"/>
            <a:ext cx="7772400" cy="687388"/>
          </a:xfrm>
        </p:spPr>
        <p:txBody>
          <a:bodyPr/>
          <a:lstStyle/>
          <a:p>
            <a:pPr algn="l"/>
            <a:r>
              <a:rPr kumimoji="0" lang="en-US" altLang="zh-CN" sz="2800" b="1">
                <a:latin typeface="黑体" panose="02010609060101010101" pitchFamily="49" charset="-122"/>
                <a:ea typeface="黑体" panose="02010609060101010101" pitchFamily="49" charset="-122"/>
              </a:rPr>
              <a:t>1</a:t>
            </a:r>
            <a:r>
              <a:rPr kumimoji="0" lang="zh-CN" altLang="en-US" sz="2800" b="1">
                <a:latin typeface="黑体" panose="02010609060101010101" pitchFamily="49" charset="-122"/>
                <a:ea typeface="黑体" panose="02010609060101010101" pitchFamily="49" charset="-122"/>
              </a:rPr>
              <a:t>.</a:t>
            </a:r>
            <a:r>
              <a:rPr kumimoji="0" lang="en-US" altLang="zh-CN" sz="2800" b="1">
                <a:latin typeface="黑体" panose="02010609060101010101" pitchFamily="49" charset="-122"/>
                <a:ea typeface="黑体" panose="02010609060101010101" pitchFamily="49" charset="-122"/>
              </a:rPr>
              <a:t>2</a:t>
            </a:r>
            <a:r>
              <a:rPr kumimoji="0" lang="zh-CN" altLang="en-US" sz="2800" b="1">
                <a:latin typeface="黑体" panose="02010609060101010101" pitchFamily="49" charset="-122"/>
                <a:ea typeface="黑体" panose="02010609060101010101" pitchFamily="49" charset="-122"/>
              </a:rPr>
              <a:t> </a:t>
            </a:r>
            <a:r>
              <a:rPr kumimoji="0" lang="zh-CN" altLang="zh-CN" sz="2800" b="1">
                <a:latin typeface="黑体" panose="02010609060101010101" pitchFamily="49" charset="-122"/>
                <a:ea typeface="黑体" panose="02010609060101010101" pitchFamily="49" charset="-122"/>
              </a:rPr>
              <a:t>数据库如何描述客观世界</a:t>
            </a:r>
            <a:endParaRPr kumimoji="0" lang="zh-CN" altLang="en-US" sz="280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03555" y="1729740"/>
            <a:ext cx="7772400" cy="4339590"/>
          </a:xfrm>
        </p:spPr>
        <p:txBody>
          <a:bodyPr/>
          <a:lstStyle/>
          <a:p>
            <a:pPr marL="0" indent="0" algn="ctr">
              <a:buFontTx/>
              <a:buNone/>
            </a:pPr>
            <a:r>
              <a:rPr kumimoji="0" lang="zh-CN" altLang="en-US" sz="2400" b="1">
                <a:solidFill>
                  <a:schemeClr val="tx2"/>
                </a:solidFill>
                <a:latin typeface="黑体" panose="02010609060101010101" pitchFamily="49" charset="-122"/>
                <a:ea typeface="黑体" panose="02010609060101010101" pitchFamily="49" charset="-122"/>
              </a:rPr>
              <a:t>（一）主要讨论问题</a:t>
            </a:r>
            <a:endParaRPr kumimoji="0" lang="zh-CN" altLang="zh-CN" sz="2400" b="1">
              <a:solidFill>
                <a:schemeClr val="tx2"/>
              </a:solidFill>
              <a:latin typeface="黑体" panose="02010609060101010101" pitchFamily="49" charset="-122"/>
              <a:ea typeface="黑体" panose="02010609060101010101" pitchFamily="49" charset="-122"/>
            </a:endParaRPr>
          </a:p>
          <a:p>
            <a:pPr marL="0" indent="0">
              <a:buFontTx/>
              <a:buNone/>
            </a:pPr>
            <a:endParaRPr kumimoji="0" lang="en-US" altLang="zh-CN" sz="2400"/>
          </a:p>
          <a:p>
            <a:pPr marL="0" indent="0">
              <a:buFontTx/>
              <a:buNone/>
            </a:pPr>
            <a:r>
              <a:rPr kumimoji="0" lang="zh-CN" altLang="en-US" sz="2400" b="1"/>
              <a:t>数据库中存放的是“谁”的数据</a:t>
            </a:r>
            <a:r>
              <a:rPr kumimoji="0" lang="en-US" altLang="zh-CN" sz="2400" b="1"/>
              <a:t>?</a:t>
            </a:r>
            <a:endParaRPr kumimoji="0" lang="en-US" altLang="zh-CN" sz="2400" b="1"/>
          </a:p>
          <a:p>
            <a:pPr lvl="1"/>
            <a:r>
              <a:rPr kumimoji="0" lang="zh-CN" altLang="en-US" sz="2000" b="1"/>
              <a:t>谁</a:t>
            </a:r>
            <a:r>
              <a:rPr kumimoji="0" lang="zh-CN" altLang="zh-CN" sz="2000" b="1"/>
              <a:t>:</a:t>
            </a:r>
            <a:r>
              <a:rPr kumimoji="0" lang="zh-CN" altLang="en-US" sz="2000" b="1"/>
              <a:t>一个应用系统</a:t>
            </a:r>
            <a:r>
              <a:rPr kumimoji="0" lang="zh-CN" altLang="zh-CN" sz="2000" b="1"/>
              <a:t>（</a:t>
            </a:r>
            <a:r>
              <a:rPr kumimoji="0" lang="zh-CN" altLang="en-US" sz="2000" b="1"/>
              <a:t>企业</a:t>
            </a:r>
            <a:r>
              <a:rPr kumimoji="0" lang="zh-CN" altLang="zh-CN" sz="2000" b="1"/>
              <a:t>）</a:t>
            </a:r>
            <a:r>
              <a:rPr kumimoji="0" lang="zh-CN" altLang="en-US" sz="2000" b="1"/>
              <a:t>需要的客观数据</a:t>
            </a:r>
            <a:endParaRPr kumimoji="0" lang="en-US" altLang="zh-CN" sz="2000" b="1"/>
          </a:p>
          <a:p>
            <a:pPr lvl="1"/>
            <a:r>
              <a:rPr kumimoji="0" lang="zh-CN" altLang="en-US" sz="2000" b="1"/>
              <a:t>涉及到数据对象的结构、范围和使用权限</a:t>
            </a:r>
            <a:endParaRPr kumimoji="0" lang="en-US" altLang="zh-CN" sz="2000" b="1"/>
          </a:p>
          <a:p>
            <a:pPr marL="0" indent="0">
              <a:buFontTx/>
              <a:buNone/>
            </a:pPr>
            <a:endParaRPr kumimoji="0" lang="en-US" altLang="zh-CN" sz="2400" b="1"/>
          </a:p>
          <a:p>
            <a:pPr marL="0" indent="0">
              <a:buFontTx/>
              <a:buNone/>
            </a:pPr>
            <a:r>
              <a:rPr kumimoji="0" lang="zh-CN" altLang="en-US" sz="2400" b="1"/>
              <a:t>“谁”又是如何描述和表示的？</a:t>
            </a:r>
            <a:r>
              <a:rPr kumimoji="0" lang="zh-CN" altLang="zh-CN" b="1"/>
              <a:t> </a:t>
            </a:r>
            <a:endParaRPr kumimoji="0" lang="en-US" altLang="zh-CN" b="1"/>
          </a:p>
          <a:p>
            <a:pPr lvl="1"/>
            <a:r>
              <a:rPr kumimoji="0" lang="zh-CN" altLang="en-US" sz="2000" b="1">
                <a:solidFill>
                  <a:srgbClr val="0000FF"/>
                </a:solidFill>
              </a:rPr>
              <a:t>客观数据对象的结构即特征如何表示</a:t>
            </a:r>
            <a:endParaRPr kumimoji="0" lang="en-US" altLang="zh-CN" sz="2000" b="1">
              <a:solidFill>
                <a:srgbClr val="0000FF"/>
              </a:solidFill>
            </a:endParaRPr>
          </a:p>
          <a:p>
            <a:pPr lvl="1"/>
            <a:r>
              <a:rPr kumimoji="0" lang="zh-CN" altLang="en-US" sz="2000" b="1"/>
              <a:t>客观数据对象的语义约束</a:t>
            </a:r>
            <a:r>
              <a:rPr kumimoji="0" lang="en-US" altLang="zh-CN" sz="2000" b="1"/>
              <a:t>(</a:t>
            </a:r>
            <a:r>
              <a:rPr kumimoji="0" lang="zh-CN" altLang="en-US" sz="2000" b="1"/>
              <a:t>有效性</a:t>
            </a:r>
            <a:r>
              <a:rPr kumimoji="0" lang="en-US" altLang="zh-CN" sz="2000" b="1"/>
              <a:t>)</a:t>
            </a:r>
            <a:r>
              <a:rPr kumimoji="0" lang="zh-CN" altLang="en-US" sz="2000" b="1"/>
              <a:t>如何表示</a:t>
            </a:r>
            <a:endParaRPr kumimoji="0" lang="en-US" altLang="zh-CN" sz="2000" b="1"/>
          </a:p>
          <a:p>
            <a:pPr lvl="1"/>
            <a:r>
              <a:rPr kumimoji="0" lang="zh-CN" altLang="en-US" sz="2000" b="1"/>
              <a:t>客观数据对象的使用权限如何表示</a:t>
            </a:r>
            <a:endParaRPr kumimoji="0" lang="zh-CN" altLang="zh-CN" sz="2000" b="1"/>
          </a:p>
          <a:p>
            <a:pPr marL="0" indent="0">
              <a:buFontTx/>
              <a:buNone/>
            </a:pPr>
            <a:r>
              <a:rPr kumimoji="0" lang="en-US" altLang="zh-CN"/>
              <a:t>  </a:t>
            </a:r>
            <a:endParaRPr kumimoji="0" lang="en-US" altLang="zh-CN"/>
          </a:p>
        </p:txBody>
      </p:sp>
      <p:sp>
        <p:nvSpPr>
          <p:cNvPr id="1945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9F8143EF-5023-4A41-B08C-41CEECEF01EB}" type="slidenum">
              <a:rPr kumimoji="0" lang="zh-CN" altLang="en-US" sz="1400"/>
            </a:fld>
            <a:endParaRPr kumimoji="0" lang="en-US" altLang="zh-CN" sz="1400"/>
          </a:p>
        </p:txBody>
      </p:sp>
      <p:sp>
        <p:nvSpPr>
          <p:cNvPr id="17409" name="标题 1"/>
          <p:cNvSpPr>
            <a:spLocks noGrp="1"/>
          </p:cNvSpPr>
          <p:nvPr/>
        </p:nvSpPr>
        <p:spPr>
          <a:xfrm>
            <a:off x="363538" y="44450"/>
            <a:ext cx="7772400" cy="639763"/>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2pPr>
            <a:lvl3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3pPr>
            <a:lvl4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4pPr>
            <a:lvl5pPr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宋体" panose="02010600030101010101" pitchFamily="2" charset="-122"/>
                <a:ea typeface="宋体" panose="02010600030101010101" pitchFamily="2" charset="-122"/>
              </a:defRPr>
            </a:lvl9pPr>
          </a:lstStyle>
          <a:p>
            <a:pPr algn="l"/>
            <a:br>
              <a:rPr kumimoji="0" lang="en-US" altLang="zh-CN" sz="3200" b="1">
                <a:latin typeface="黑体" panose="02010609060101010101" pitchFamily="49" charset="-122"/>
                <a:ea typeface="黑体" panose="02010609060101010101" pitchFamily="49" charset="-122"/>
              </a:rPr>
            </a:br>
            <a:r>
              <a:rPr kumimoji="0" lang="en-US" altLang="zh-CN" sz="3200" b="1">
                <a:latin typeface="黑体" panose="02010609060101010101" pitchFamily="49" charset="-122"/>
                <a:ea typeface="黑体" panose="02010609060101010101" pitchFamily="49" charset="-122"/>
              </a:rPr>
              <a:t>1.</a:t>
            </a:r>
            <a:r>
              <a:rPr kumimoji="0" lang="en-US" altLang="zh-CN" sz="3200" b="1">
                <a:latin typeface="黑体" panose="02010609060101010101" pitchFamily="49" charset="-122"/>
                <a:ea typeface="黑体" panose="02010609060101010101" pitchFamily="49" charset="-122"/>
              </a:rPr>
              <a:t> </a:t>
            </a:r>
            <a:r>
              <a:rPr kumimoji="0" lang="zh-CN" altLang="en-US" sz="3200" b="1">
                <a:latin typeface="黑体" panose="02010609060101010101" pitchFamily="49" charset="-122"/>
                <a:ea typeface="黑体" panose="02010609060101010101" pitchFamily="49" charset="-122"/>
              </a:rPr>
              <a:t>引言</a:t>
            </a:r>
            <a:br>
              <a:rPr kumimoji="0" lang="en-US" altLang="zh-CN" sz="3200" b="1">
                <a:latin typeface="黑体" panose="02010609060101010101" pitchFamily="49" charset="-122"/>
                <a:ea typeface="黑体" panose="02010609060101010101" pitchFamily="49" charset="-122"/>
              </a:rPr>
            </a:br>
            <a:endParaRPr kumimoji="0" lang="zh-CN" altLang="en-US" sz="320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blinds(horizontal)">
                                      <p:cBhvr>
                                        <p:cTn id="21" dur="500"/>
                                        <p:tgtEl>
                                          <p:spTgt spid="3">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blinds(horizontal)">
                                      <p:cBhvr>
                                        <p:cTn id="24" dur="500"/>
                                        <p:tgtEl>
                                          <p:spTgt spid="3">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linds(horizontal)">
                                      <p:cBhvr>
                                        <p:cTn id="27" dur="500"/>
                                        <p:tgtEl>
                                          <p:spTgt spid="3">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blinds(horizontal)">
                                      <p:cBhvr>
                                        <p:cTn id="3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8313" y="1268413"/>
            <a:ext cx="8659812" cy="4608512"/>
          </a:xfrm>
        </p:spPr>
        <p:txBody>
          <a:bodyPr/>
          <a:lstStyle/>
          <a:p>
            <a:r>
              <a:rPr kumimoji="0" lang="zh-CN" altLang="en-US" sz="2400" b="1"/>
              <a:t>客观世界</a:t>
            </a:r>
            <a:endParaRPr kumimoji="0" lang="en-US" altLang="zh-CN" sz="2400" b="1"/>
          </a:p>
          <a:p>
            <a:pPr>
              <a:buFontTx/>
              <a:buNone/>
            </a:pPr>
            <a:r>
              <a:rPr kumimoji="0" lang="en-US" altLang="zh-CN" sz="2400" b="1"/>
              <a:t>  </a:t>
            </a:r>
            <a:r>
              <a:rPr kumimoji="0" lang="zh-CN" altLang="en-US" sz="2000" b="1"/>
              <a:t>是由</a:t>
            </a:r>
            <a:r>
              <a:rPr kumimoji="0" lang="zh-CN" altLang="en-US" sz="2000" b="1">
                <a:solidFill>
                  <a:srgbClr val="0000FF"/>
                </a:solidFill>
              </a:rPr>
              <a:t>事</a:t>
            </a:r>
            <a:r>
              <a:rPr kumimoji="0" lang="en-US" altLang="zh-CN" sz="2000" b="1">
                <a:solidFill>
                  <a:srgbClr val="2A2A39"/>
                </a:solidFill>
              </a:rPr>
              <a:t>(</a:t>
            </a:r>
            <a:r>
              <a:rPr kumimoji="0" lang="zh-CN" altLang="en-US" sz="2000" b="1">
                <a:solidFill>
                  <a:srgbClr val="2A2A39"/>
                </a:solidFill>
              </a:rPr>
              <a:t>注册</a:t>
            </a:r>
            <a:r>
              <a:rPr kumimoji="0" lang="en-US" altLang="zh-CN" sz="2000" b="1">
                <a:solidFill>
                  <a:srgbClr val="2A2A39"/>
                </a:solidFill>
              </a:rPr>
              <a:t>,</a:t>
            </a:r>
            <a:r>
              <a:rPr kumimoji="0" lang="zh-CN" altLang="en-US" sz="2000" b="1">
                <a:solidFill>
                  <a:srgbClr val="2A2A39"/>
                </a:solidFill>
              </a:rPr>
              <a:t>选课</a:t>
            </a:r>
            <a:r>
              <a:rPr kumimoji="0" lang="en-US" altLang="zh-CN" sz="2000" b="1">
                <a:solidFill>
                  <a:srgbClr val="2A2A39"/>
                </a:solidFill>
              </a:rPr>
              <a:t>)</a:t>
            </a:r>
            <a:r>
              <a:rPr kumimoji="0" lang="zh-CN" altLang="en-US" sz="2000" b="1"/>
              <a:t>或</a:t>
            </a:r>
            <a:r>
              <a:rPr kumimoji="0" lang="zh-CN" altLang="en-US" sz="2000" b="1">
                <a:solidFill>
                  <a:srgbClr val="0000FF"/>
                </a:solidFill>
              </a:rPr>
              <a:t>物</a:t>
            </a:r>
            <a:r>
              <a:rPr kumimoji="0" lang="zh-CN" altLang="en-US" sz="2000" b="1">
                <a:solidFill>
                  <a:srgbClr val="2A2A39"/>
                </a:solidFill>
              </a:rPr>
              <a:t>(学生</a:t>
            </a:r>
            <a:r>
              <a:rPr kumimoji="0" lang="en-US" altLang="zh-CN" sz="2000" b="1">
                <a:solidFill>
                  <a:srgbClr val="2A2A39"/>
                </a:solidFill>
              </a:rPr>
              <a:t>,</a:t>
            </a:r>
            <a:r>
              <a:rPr kumimoji="0" lang="zh-CN" altLang="en-US" sz="2000" b="1">
                <a:solidFill>
                  <a:srgbClr val="2A2A39"/>
                </a:solidFill>
              </a:rPr>
              <a:t>课程</a:t>
            </a:r>
            <a:r>
              <a:rPr kumimoji="0" lang="en-US" altLang="zh-CN" sz="2000" b="1">
                <a:solidFill>
                  <a:srgbClr val="2A2A39"/>
                </a:solidFill>
              </a:rPr>
              <a:t>)</a:t>
            </a:r>
            <a:r>
              <a:rPr kumimoji="0" lang="zh-CN" altLang="en-US" sz="2000" b="1"/>
              <a:t>及相互联系构成</a:t>
            </a:r>
            <a:endParaRPr kumimoji="0" lang="zh-CN" altLang="zh-CN" sz="2400" b="1"/>
          </a:p>
          <a:p>
            <a:r>
              <a:rPr kumimoji="0" lang="zh-CN" altLang="en-US" sz="2400" b="1"/>
              <a:t>描述方法</a:t>
            </a:r>
            <a:endParaRPr kumimoji="0" lang="en-US" altLang="zh-CN" sz="2400" b="1"/>
          </a:p>
          <a:p>
            <a:pPr>
              <a:buFontTx/>
              <a:buNone/>
            </a:pPr>
            <a:r>
              <a:rPr kumimoji="0" lang="en-US" altLang="zh-CN" sz="2400" b="1"/>
              <a:t>  </a:t>
            </a:r>
            <a:r>
              <a:rPr kumimoji="0" lang="zh-CN" altLang="en-US" sz="2000" b="1"/>
              <a:t>通常地，最直接和有效的方法是：</a:t>
            </a:r>
            <a:endParaRPr kumimoji="0" lang="en-US" altLang="zh-CN" sz="2000" b="1"/>
          </a:p>
          <a:p>
            <a:pPr>
              <a:buFontTx/>
              <a:buNone/>
            </a:pPr>
            <a:r>
              <a:rPr kumimoji="0" lang="en-US" altLang="zh-CN" sz="2000" b="1"/>
              <a:t>	          </a:t>
            </a:r>
            <a:r>
              <a:rPr kumimoji="0" lang="zh-CN" altLang="en-US" sz="2000" b="1"/>
              <a:t>用</a:t>
            </a:r>
            <a:r>
              <a:rPr kumimoji="0" lang="zh-CN" altLang="en-US" sz="2000" b="1">
                <a:solidFill>
                  <a:srgbClr val="FF0000"/>
                </a:solidFill>
              </a:rPr>
              <a:t>概念</a:t>
            </a:r>
            <a:r>
              <a:rPr kumimoji="0" lang="zh-CN" altLang="en-US" sz="2000" b="1"/>
              <a:t>来描述事或物及相互联系</a:t>
            </a:r>
            <a:endParaRPr kumimoji="0" lang="en-US" altLang="zh-CN" sz="2400" b="1"/>
          </a:p>
          <a:p>
            <a:r>
              <a:rPr kumimoji="0" lang="zh-CN" altLang="en-US" sz="2400" b="1">
                <a:solidFill>
                  <a:srgbClr val="FF0000"/>
                </a:solidFill>
              </a:rPr>
              <a:t>事物</a:t>
            </a:r>
            <a:r>
              <a:rPr kumimoji="0" lang="zh-CN" altLang="en-US" sz="2400" b="1"/>
              <a:t>是所有概念的统称</a:t>
            </a:r>
            <a:endParaRPr kumimoji="0" lang="zh-CN" altLang="zh-CN" sz="2400" b="1"/>
          </a:p>
          <a:p>
            <a:pPr>
              <a:buFontTx/>
              <a:buNone/>
            </a:pPr>
            <a:r>
              <a:rPr kumimoji="0" lang="en-US" altLang="zh-CN" sz="2400" b="1"/>
              <a:t>  </a:t>
            </a:r>
            <a:r>
              <a:rPr kumimoji="0" lang="zh-CN" altLang="en-US" sz="2000" b="1"/>
              <a:t>概念：是思维的逻辑单位</a:t>
            </a:r>
            <a:endParaRPr kumimoji="0" lang="zh-CN" altLang="zh-CN" sz="2400" b="1"/>
          </a:p>
          <a:p>
            <a:r>
              <a:rPr kumimoji="0" lang="zh-CN" altLang="en-US" sz="2400" b="1"/>
              <a:t>概念包含</a:t>
            </a:r>
            <a:r>
              <a:rPr kumimoji="0" lang="zh-CN" altLang="en-US" sz="2400" b="1">
                <a:solidFill>
                  <a:srgbClr val="0000FF"/>
                </a:solidFill>
              </a:rPr>
              <a:t>内涵</a:t>
            </a:r>
            <a:r>
              <a:rPr kumimoji="0" lang="zh-CN" altLang="en-US" sz="2400" b="1"/>
              <a:t>和</a:t>
            </a:r>
            <a:r>
              <a:rPr kumimoji="0" lang="zh-CN" altLang="en-US" sz="2400" b="1">
                <a:solidFill>
                  <a:srgbClr val="0000FF"/>
                </a:solidFill>
              </a:rPr>
              <a:t>外延</a:t>
            </a:r>
            <a:endParaRPr kumimoji="0" lang="zh-CN" altLang="zh-CN" sz="2400" b="1">
              <a:solidFill>
                <a:srgbClr val="0000FF"/>
              </a:solidFill>
            </a:endParaRPr>
          </a:p>
          <a:p>
            <a:pPr>
              <a:buFontTx/>
              <a:buNone/>
            </a:pPr>
            <a:r>
              <a:rPr kumimoji="0" lang="en-US" altLang="zh-CN" sz="2400" b="1"/>
              <a:t>  </a:t>
            </a:r>
            <a:r>
              <a:rPr kumimoji="0" lang="zh-CN" altLang="en-US" sz="2000" b="1"/>
              <a:t>内涵：是概念的性质和</a:t>
            </a:r>
            <a:r>
              <a:rPr kumimoji="0" lang="zh-CN" altLang="en-US" sz="2000" b="1">
                <a:solidFill>
                  <a:srgbClr val="0000FF"/>
                </a:solidFill>
              </a:rPr>
              <a:t>特征</a:t>
            </a:r>
            <a:endParaRPr kumimoji="0" lang="zh-CN" altLang="zh-CN" sz="2000" b="1">
              <a:solidFill>
                <a:srgbClr val="0000FF"/>
              </a:solidFill>
            </a:endParaRPr>
          </a:p>
          <a:p>
            <a:pPr>
              <a:buFontTx/>
              <a:buNone/>
            </a:pPr>
            <a:r>
              <a:rPr kumimoji="0" lang="en-US" altLang="zh-CN" sz="2000" b="1"/>
              <a:t>   </a:t>
            </a:r>
            <a:r>
              <a:rPr kumimoji="0" lang="zh-CN" altLang="en-US" sz="2000" b="1"/>
              <a:t>外延：是满足上述性质及特征的所有客观个体的</a:t>
            </a:r>
            <a:r>
              <a:rPr kumimoji="0" lang="zh-CN" altLang="en-US" sz="2000" b="1">
                <a:solidFill>
                  <a:srgbClr val="0000FF"/>
                </a:solidFill>
              </a:rPr>
              <a:t>集合</a:t>
            </a:r>
            <a:endParaRPr kumimoji="0" lang="en-US" altLang="zh-CN" sz="2000" b="1">
              <a:solidFill>
                <a:srgbClr val="0000FF"/>
              </a:solidFill>
            </a:endParaRPr>
          </a:p>
          <a:p>
            <a:pPr>
              <a:buFontTx/>
              <a:buNone/>
            </a:pPr>
            <a:r>
              <a:rPr kumimoji="0" lang="en-US" altLang="zh-CN" sz="2000" b="1"/>
              <a:t> </a:t>
            </a:r>
            <a:r>
              <a:rPr kumimoji="0" lang="zh-CN" altLang="en-US" sz="2000" b="1"/>
              <a:t>（可在百度上查“事物”与“概念”等术语的解释）</a:t>
            </a:r>
            <a:endParaRPr kumimoji="0" lang="zh-CN" altLang="zh-CN" sz="2400" b="1"/>
          </a:p>
        </p:txBody>
      </p:sp>
      <p:sp>
        <p:nvSpPr>
          <p:cNvPr id="2048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550D7AAB-8BC4-4F98-8B12-2C863C075B73}" type="slidenum">
              <a:rPr kumimoji="0" lang="zh-CN" altLang="en-US" sz="1400"/>
            </a:fld>
            <a:endParaRPr kumimoji="0" lang="en-US" altLang="zh-CN" sz="1400"/>
          </a:p>
        </p:txBody>
      </p:sp>
      <p:sp>
        <p:nvSpPr>
          <p:cNvPr id="20483" name="矩形 1"/>
          <p:cNvSpPr>
            <a:spLocks noChangeArrowheads="1"/>
          </p:cNvSpPr>
          <p:nvPr/>
        </p:nvSpPr>
        <p:spPr bwMode="auto">
          <a:xfrm>
            <a:off x="1531938" y="806450"/>
            <a:ext cx="530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en-US" altLang="zh-CN" sz="2400">
                <a:solidFill>
                  <a:schemeClr val="tx2"/>
                </a:solidFill>
                <a:latin typeface="黑体" panose="02010609060101010101" pitchFamily="49" charset="-122"/>
                <a:ea typeface="黑体" panose="02010609060101010101" pitchFamily="49" charset="-122"/>
              </a:rPr>
              <a:t>(</a:t>
            </a:r>
            <a:r>
              <a:rPr kumimoji="0" lang="zh-CN" altLang="en-US" sz="2400">
                <a:solidFill>
                  <a:schemeClr val="tx2"/>
                </a:solidFill>
                <a:latin typeface="黑体" panose="02010609060101010101" pitchFamily="49" charset="-122"/>
                <a:ea typeface="黑体" panose="02010609060101010101" pitchFamily="49" charset="-122"/>
              </a:rPr>
              <a:t>二</a:t>
            </a:r>
            <a:r>
              <a:rPr kumimoji="0" lang="en-US" altLang="zh-CN" sz="2400">
                <a:solidFill>
                  <a:schemeClr val="tx2"/>
                </a:solidFill>
                <a:latin typeface="黑体" panose="02010609060101010101" pitchFamily="49" charset="-122"/>
                <a:ea typeface="黑体" panose="02010609060101010101" pitchFamily="49" charset="-122"/>
              </a:rPr>
              <a:t>)</a:t>
            </a:r>
            <a:r>
              <a:rPr kumimoji="0" lang="zh-CN" altLang="en-US" sz="2400">
                <a:solidFill>
                  <a:schemeClr val="tx2"/>
                </a:solidFill>
                <a:latin typeface="黑体" panose="02010609060101010101" pitchFamily="49" charset="-122"/>
                <a:ea typeface="黑体" panose="02010609060101010101" pitchFamily="49" charset="-122"/>
              </a:rPr>
              <a:t>“谁”的抽象描述方法</a:t>
            </a:r>
            <a:endParaRPr kumimoji="0" lang="zh-CN" altLang="en-US" sz="2400">
              <a:solidFill>
                <a:schemeClr val="tx2"/>
              </a:solidFill>
              <a:latin typeface="黑体" panose="02010609060101010101" pitchFamily="49" charset="-122"/>
              <a:ea typeface="黑体" panose="02010609060101010101" pitchFamily="49" charset="-122"/>
            </a:endParaRPr>
          </a:p>
        </p:txBody>
      </p:sp>
      <p:sp>
        <p:nvSpPr>
          <p:cNvPr id="17409" name="标题 1"/>
          <p:cNvSpPr>
            <a:spLocks noGrp="1"/>
          </p:cNvSpPr>
          <p:nvPr>
            <p:ph type="title"/>
          </p:nvPr>
        </p:nvSpPr>
        <p:spPr>
          <a:xfrm>
            <a:off x="363538" y="44450"/>
            <a:ext cx="7772400" cy="639763"/>
          </a:xfrm>
        </p:spPr>
        <p:txBody>
          <a:bodyPr/>
          <a:lstStyle/>
          <a:p>
            <a:pPr algn="l"/>
            <a:br>
              <a:rPr kumimoji="0" lang="en-US" altLang="zh-CN" sz="3200" b="1">
                <a:latin typeface="黑体" panose="02010609060101010101" pitchFamily="49" charset="-122"/>
                <a:ea typeface="黑体" panose="02010609060101010101" pitchFamily="49" charset="-122"/>
              </a:rPr>
            </a:br>
            <a:r>
              <a:rPr kumimoji="0" lang="en-US" altLang="zh-CN" sz="3200" b="1">
                <a:latin typeface="黑体" panose="02010609060101010101" pitchFamily="49" charset="-122"/>
                <a:ea typeface="黑体" panose="02010609060101010101" pitchFamily="49" charset="-122"/>
              </a:rPr>
              <a:t>1.</a:t>
            </a:r>
            <a:r>
              <a:rPr kumimoji="0" lang="en-US" altLang="zh-CN" sz="3200" b="1">
                <a:latin typeface="黑体" panose="02010609060101010101" pitchFamily="49" charset="-122"/>
                <a:ea typeface="黑体" panose="02010609060101010101" pitchFamily="49" charset="-122"/>
              </a:rPr>
              <a:t> </a:t>
            </a:r>
            <a:r>
              <a:rPr kumimoji="0" lang="zh-CN" altLang="en-US" sz="3200" b="1">
                <a:latin typeface="黑体" panose="02010609060101010101" pitchFamily="49" charset="-122"/>
                <a:ea typeface="黑体" panose="02010609060101010101" pitchFamily="49" charset="-122"/>
              </a:rPr>
              <a:t>引言</a:t>
            </a:r>
            <a:br>
              <a:rPr kumimoji="0" lang="en-US" altLang="zh-CN" sz="3200" b="1">
                <a:latin typeface="黑体" panose="02010609060101010101" pitchFamily="49" charset="-122"/>
                <a:ea typeface="黑体" panose="02010609060101010101" pitchFamily="49" charset="-122"/>
              </a:rPr>
            </a:br>
            <a:endParaRPr kumimoji="0" lang="zh-CN" altLang="en-US" sz="320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linds(horizontal)">
                                      <p:cBhvr>
                                        <p:cTn id="34" dur="500"/>
                                        <p:tgtEl>
                                          <p:spTgt spid="3">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blinds(horizontal)">
                                      <p:cBhvr>
                                        <p:cTn id="40" dur="500"/>
                                        <p:tgtEl>
                                          <p:spTgt spid="3">
                                            <p:txEl>
                                              <p:pRg st="9" end="9"/>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blinds(horizontal)">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288" y="800100"/>
            <a:ext cx="8569325" cy="5616575"/>
          </a:xfrm>
        </p:spPr>
        <p:txBody>
          <a:bodyPr/>
          <a:lstStyle/>
          <a:p>
            <a:pPr marL="0" indent="0">
              <a:buFontTx/>
              <a:buNone/>
            </a:pPr>
            <a:r>
              <a:rPr kumimoji="0" lang="en-US" altLang="zh-CN" sz="2400"/>
              <a:t>   </a:t>
            </a:r>
            <a:r>
              <a:rPr kumimoji="0" lang="zh-CN" altLang="en-US" sz="2400"/>
              <a:t>如</a:t>
            </a:r>
            <a:r>
              <a:rPr kumimoji="0" lang="zh-CN" altLang="en-US" sz="2400">
                <a:solidFill>
                  <a:srgbClr val="800000"/>
                </a:solidFill>
              </a:rPr>
              <a:t>学校</a:t>
            </a:r>
            <a:r>
              <a:rPr kumimoji="0" lang="zh-CN" altLang="en-US" sz="2400"/>
              <a:t>这样的应用系统，其客观数据对象</a:t>
            </a:r>
            <a:r>
              <a:rPr kumimoji="0" lang="en-US" altLang="zh-CN" sz="2400"/>
              <a:t>(</a:t>
            </a:r>
            <a:r>
              <a:rPr kumimoji="0" lang="zh-CN" altLang="en-US" sz="2400">
                <a:solidFill>
                  <a:srgbClr val="FF0000"/>
                </a:solidFill>
              </a:rPr>
              <a:t>事物</a:t>
            </a:r>
            <a:r>
              <a:rPr kumimoji="0" lang="zh-CN" altLang="en-US" sz="2400"/>
              <a:t>－</a:t>
            </a:r>
            <a:r>
              <a:rPr kumimoji="0" lang="zh-CN" altLang="en-US" sz="2400">
                <a:solidFill>
                  <a:srgbClr val="0000FF"/>
                </a:solidFill>
              </a:rPr>
              <a:t>事</a:t>
            </a:r>
            <a:r>
              <a:rPr kumimoji="0" lang="zh-CN" altLang="en-US" sz="2400"/>
              <a:t>与</a:t>
            </a:r>
            <a:r>
              <a:rPr kumimoji="0" lang="zh-CN" altLang="en-US" sz="2400">
                <a:solidFill>
                  <a:srgbClr val="0000FF"/>
                </a:solidFill>
              </a:rPr>
              <a:t>物</a:t>
            </a:r>
            <a:r>
              <a:rPr kumimoji="0" lang="en-US" altLang="zh-CN" sz="2400"/>
              <a:t>)</a:t>
            </a:r>
            <a:r>
              <a:rPr kumimoji="0" lang="zh-CN" altLang="en-US" sz="2400"/>
              <a:t>及相互联系，可以这样来描述：</a:t>
            </a:r>
            <a:endParaRPr kumimoji="0" lang="en-US" altLang="zh-CN" sz="2400"/>
          </a:p>
          <a:p>
            <a:pPr marL="0" indent="0">
              <a:lnSpc>
                <a:spcPts val="2200"/>
              </a:lnSpc>
            </a:pPr>
            <a:r>
              <a:rPr kumimoji="0" lang="zh-CN" altLang="en-US" sz="2400" b="1">
                <a:solidFill>
                  <a:srgbClr val="0000FF"/>
                </a:solidFill>
              </a:rPr>
              <a:t>学生</a:t>
            </a:r>
            <a:r>
              <a:rPr kumimoji="0" lang="zh-CN" altLang="en-US" sz="2400" b="1"/>
              <a:t>的内涵和外延</a:t>
            </a:r>
            <a:r>
              <a:rPr kumimoji="0" lang="zh-CN" altLang="en-US" sz="2400" b="1">
                <a:solidFill>
                  <a:srgbClr val="0000FF"/>
                </a:solidFill>
              </a:rPr>
              <a:t>：</a:t>
            </a:r>
            <a:r>
              <a:rPr kumimoji="0" lang="en-US" altLang="zh-CN" sz="2400" b="1"/>
              <a:t>(</a:t>
            </a:r>
            <a:r>
              <a:rPr kumimoji="0" lang="zh-CN" altLang="en-US" sz="2400" b="1"/>
              <a:t>物</a:t>
            </a:r>
            <a:r>
              <a:rPr kumimoji="0" lang="en-US" altLang="zh-CN" sz="2400" b="1"/>
              <a:t>)</a:t>
            </a:r>
            <a:endParaRPr kumimoji="0" lang="en-US" altLang="zh-CN" sz="2400" b="1"/>
          </a:p>
          <a:p>
            <a:pPr marL="0" indent="0">
              <a:lnSpc>
                <a:spcPts val="2200"/>
              </a:lnSpc>
              <a:buFontTx/>
              <a:buNone/>
            </a:pPr>
            <a:r>
              <a:rPr kumimoji="0" lang="en-US" altLang="zh-CN" sz="2400"/>
              <a:t>  </a:t>
            </a:r>
            <a:r>
              <a:rPr kumimoji="0" lang="zh-CN" altLang="en-US" sz="2000" b="1">
                <a:latin typeface="黑体" panose="02010609060101010101" pitchFamily="49" charset="-122"/>
                <a:ea typeface="黑体" panose="02010609060101010101" pitchFamily="49" charset="-122"/>
              </a:rPr>
              <a:t>学号</a:t>
            </a:r>
            <a:r>
              <a:rPr kumimoji="0" lang="zh-CN" altLang="en-US" sz="2000"/>
              <a:t>，姓名，性别，籍贯，民族</a:t>
            </a:r>
            <a:r>
              <a:rPr kumimoji="0" lang="zh-CN" altLang="zh-CN" sz="2000"/>
              <a:t>，</a:t>
            </a:r>
            <a:r>
              <a:rPr kumimoji="0" lang="en-US" altLang="zh-CN" sz="2000"/>
              <a:t>…</a:t>
            </a:r>
            <a:r>
              <a:rPr kumimoji="0" lang="zh-CN" altLang="en-US" sz="2000"/>
              <a:t>等</a:t>
            </a:r>
            <a:r>
              <a:rPr kumimoji="0" lang="zh-CN" altLang="en-US" sz="2000" b="1">
                <a:solidFill>
                  <a:srgbClr val="464660"/>
                </a:solidFill>
              </a:rPr>
              <a:t>属性</a:t>
            </a:r>
            <a:r>
              <a:rPr kumimoji="0" lang="zh-CN" altLang="en-US" sz="2000"/>
              <a:t>（</a:t>
            </a:r>
            <a:r>
              <a:rPr kumimoji="0" lang="zh-CN" altLang="en-US" sz="2000">
                <a:solidFill>
                  <a:srgbClr val="0000FF"/>
                </a:solidFill>
              </a:rPr>
              <a:t>内涵</a:t>
            </a:r>
            <a:r>
              <a:rPr kumimoji="0" lang="zh-CN" altLang="en-US" sz="2000"/>
              <a:t>）</a:t>
            </a:r>
            <a:endParaRPr kumimoji="0" lang="zh-CN" altLang="zh-CN" sz="2400"/>
          </a:p>
          <a:p>
            <a:pPr lvl="1">
              <a:lnSpc>
                <a:spcPts val="2200"/>
              </a:lnSpc>
              <a:buFontTx/>
              <a:buNone/>
            </a:pPr>
            <a:r>
              <a:rPr kumimoji="0" lang="en-US" altLang="zh-CN" sz="2000"/>
              <a:t>   </a:t>
            </a:r>
            <a:r>
              <a:rPr kumimoji="0" lang="zh-CN" altLang="en-US" sz="2000"/>
              <a:t>属性也可以有许多分类，</a:t>
            </a:r>
            <a:r>
              <a:rPr kumimoji="0" lang="zh-CN" altLang="zh-CN" sz="2000"/>
              <a:t>比如：</a:t>
            </a:r>
            <a:endParaRPr kumimoji="0" lang="zh-CN" altLang="zh-CN" sz="2000"/>
          </a:p>
          <a:p>
            <a:pPr lvl="1">
              <a:lnSpc>
                <a:spcPts val="2200"/>
              </a:lnSpc>
              <a:buFontTx/>
              <a:buNone/>
            </a:pPr>
            <a:r>
              <a:rPr kumimoji="0" lang="en-US" altLang="zh-CN" sz="2000"/>
              <a:t>      </a:t>
            </a:r>
            <a:r>
              <a:rPr kumimoji="0" lang="zh-CN" altLang="en-US" sz="2000"/>
              <a:t>自然属性</a:t>
            </a:r>
            <a:r>
              <a:rPr kumimoji="0" lang="en-US" altLang="zh-CN" sz="2000"/>
              <a:t>(</a:t>
            </a:r>
            <a:r>
              <a:rPr kumimoji="0" lang="zh-CN" altLang="en-US" sz="2000"/>
              <a:t>性别，出生日期等</a:t>
            </a:r>
            <a:r>
              <a:rPr kumimoji="0" lang="en-US" altLang="zh-CN" sz="2000"/>
              <a:t>)</a:t>
            </a:r>
            <a:r>
              <a:rPr kumimoji="0" lang="zh-CN" altLang="en-US" sz="2000"/>
              <a:t>和社会属性</a:t>
            </a:r>
            <a:r>
              <a:rPr kumimoji="0" lang="en-US" altLang="zh-CN" sz="2000"/>
              <a:t>(</a:t>
            </a:r>
            <a:r>
              <a:rPr kumimoji="0" lang="zh-CN" altLang="en-US" sz="2000"/>
              <a:t>党员，国籍等</a:t>
            </a:r>
            <a:r>
              <a:rPr kumimoji="0" lang="en-US" altLang="zh-CN" sz="2000"/>
              <a:t>)</a:t>
            </a:r>
            <a:endParaRPr kumimoji="0" lang="zh-CN" altLang="zh-CN" sz="2000"/>
          </a:p>
          <a:p>
            <a:pPr marL="0" indent="0">
              <a:lnSpc>
                <a:spcPts val="2200"/>
              </a:lnSpc>
              <a:buFontTx/>
              <a:buNone/>
            </a:pPr>
            <a:r>
              <a:rPr kumimoji="0" lang="en-US" altLang="zh-CN" sz="2400"/>
              <a:t>        </a:t>
            </a:r>
            <a:r>
              <a:rPr kumimoji="0" lang="zh-CN" altLang="en-US" sz="2000"/>
              <a:t>客观属性(住址，电话等</a:t>
            </a:r>
            <a:r>
              <a:rPr kumimoji="0" lang="en-US" altLang="zh-CN" sz="2000"/>
              <a:t>)</a:t>
            </a:r>
            <a:r>
              <a:rPr kumimoji="0" lang="zh-CN" altLang="en-US" sz="2000"/>
              <a:t>和</a:t>
            </a:r>
            <a:r>
              <a:rPr kumimoji="0" lang="zh-CN" altLang="zh-CN" sz="2000"/>
              <a:t>主观属性</a:t>
            </a:r>
            <a:r>
              <a:rPr kumimoji="0" lang="en-US" altLang="zh-CN" sz="2000"/>
              <a:t>(</a:t>
            </a:r>
            <a:r>
              <a:rPr kumimoji="0" lang="zh-CN" altLang="en-US" sz="2000"/>
              <a:t>偶像，喜好，信仰等</a:t>
            </a:r>
            <a:r>
              <a:rPr kumimoji="0" lang="en-US" altLang="zh-CN" sz="2000"/>
              <a:t>)</a:t>
            </a:r>
            <a:endParaRPr kumimoji="0" lang="en-US" altLang="zh-CN" sz="2000"/>
          </a:p>
          <a:p>
            <a:pPr marL="0" indent="0">
              <a:lnSpc>
                <a:spcPts val="2200"/>
              </a:lnSpc>
              <a:buFontTx/>
              <a:buNone/>
            </a:pPr>
            <a:r>
              <a:rPr kumimoji="0" lang="en-US" altLang="zh-CN" sz="2000"/>
              <a:t>   </a:t>
            </a:r>
            <a:r>
              <a:rPr kumimoji="0" lang="zh-CN" altLang="en-US" sz="2000"/>
              <a:t>张三；李四；王麻子</a:t>
            </a:r>
            <a:r>
              <a:rPr kumimoji="0" lang="en-US" altLang="zh-CN" sz="2000"/>
              <a:t>;</a:t>
            </a:r>
            <a:r>
              <a:rPr kumimoji="0" lang="is-IS" altLang="zh-CN" sz="2000"/>
              <a:t>…</a:t>
            </a:r>
            <a:r>
              <a:rPr kumimoji="0" lang="zh-CN" altLang="en-US" sz="2000"/>
              <a:t>同类型的不同客观个体（</a:t>
            </a:r>
            <a:r>
              <a:rPr kumimoji="0" lang="zh-CN" altLang="en-US" sz="2000">
                <a:solidFill>
                  <a:srgbClr val="0000FF"/>
                </a:solidFill>
              </a:rPr>
              <a:t>外延</a:t>
            </a:r>
            <a:r>
              <a:rPr kumimoji="0" lang="zh-CN" altLang="en-US" sz="2000"/>
              <a:t>）</a:t>
            </a:r>
            <a:endParaRPr kumimoji="0" lang="zh-CN" altLang="zh-CN" sz="2400"/>
          </a:p>
          <a:p>
            <a:pPr marL="0" indent="0">
              <a:lnSpc>
                <a:spcPts val="2200"/>
              </a:lnSpc>
            </a:pPr>
            <a:r>
              <a:rPr kumimoji="0" lang="zh-CN" altLang="en-US" sz="2400" b="1">
                <a:solidFill>
                  <a:srgbClr val="0000FF"/>
                </a:solidFill>
              </a:rPr>
              <a:t>课程</a:t>
            </a:r>
            <a:r>
              <a:rPr kumimoji="0" lang="zh-CN" altLang="en-US" sz="2400" b="1"/>
              <a:t>的内涵和外延</a:t>
            </a:r>
            <a:r>
              <a:rPr kumimoji="0" lang="zh-CN" altLang="en-US" sz="2400" b="1">
                <a:solidFill>
                  <a:srgbClr val="0000FF"/>
                </a:solidFill>
              </a:rPr>
              <a:t>：</a:t>
            </a:r>
            <a:r>
              <a:rPr kumimoji="0" lang="zh-CN" altLang="en-US" sz="2400" b="1"/>
              <a:t>（物）</a:t>
            </a:r>
            <a:endParaRPr kumimoji="0" lang="en-US" altLang="zh-CN" sz="2400" b="1"/>
          </a:p>
          <a:p>
            <a:pPr marL="0" indent="0">
              <a:lnSpc>
                <a:spcPts val="2200"/>
              </a:lnSpc>
              <a:buFontTx/>
              <a:buNone/>
            </a:pPr>
            <a:r>
              <a:rPr kumimoji="0" lang="en-US" altLang="zh-CN" sz="2400"/>
              <a:t>  </a:t>
            </a:r>
            <a:r>
              <a:rPr kumimoji="0" lang="zh-CN" altLang="en-US" sz="2000" b="1">
                <a:latin typeface="黑体" panose="02010609060101010101" pitchFamily="49" charset="-122"/>
                <a:ea typeface="黑体" panose="02010609060101010101" pitchFamily="49" charset="-122"/>
              </a:rPr>
              <a:t>课程号</a:t>
            </a:r>
            <a:r>
              <a:rPr kumimoji="0" lang="zh-CN" altLang="en-US" sz="2000"/>
              <a:t>，课程名，学分，学时数</a:t>
            </a:r>
            <a:r>
              <a:rPr kumimoji="0" lang="zh-CN" altLang="zh-CN" sz="2000"/>
              <a:t>，</a:t>
            </a:r>
            <a:r>
              <a:rPr kumimoji="0" lang="en-US" altLang="zh-CN" sz="2000"/>
              <a:t>…</a:t>
            </a:r>
            <a:r>
              <a:rPr kumimoji="0" lang="zh-CN" altLang="en-US" sz="2000"/>
              <a:t>（内涵）</a:t>
            </a:r>
            <a:endParaRPr kumimoji="0" lang="en-US" altLang="zh-CN" sz="2400"/>
          </a:p>
          <a:p>
            <a:pPr marL="0" indent="0">
              <a:lnSpc>
                <a:spcPts val="2200"/>
              </a:lnSpc>
              <a:buFontTx/>
              <a:buNone/>
            </a:pPr>
            <a:r>
              <a:rPr kumimoji="0" lang="en-US" altLang="zh-CN" sz="2400"/>
              <a:t>  </a:t>
            </a:r>
            <a:r>
              <a:rPr kumimoji="0" lang="en-US" altLang="zh-CN" sz="2000"/>
              <a:t>C</a:t>
            </a:r>
            <a:r>
              <a:rPr kumimoji="0" lang="zh-CN" altLang="en-US" sz="2000"/>
              <a:t>语言，高等数学，大学物理，</a:t>
            </a:r>
            <a:r>
              <a:rPr kumimoji="0" lang="is-IS" altLang="zh-CN" sz="2000"/>
              <a:t>…</a:t>
            </a:r>
            <a:r>
              <a:rPr kumimoji="0" lang="zh-CN" altLang="en-US" sz="2000"/>
              <a:t>（外延）</a:t>
            </a:r>
            <a:endParaRPr kumimoji="0" lang="en-US" altLang="zh-CN" sz="2400"/>
          </a:p>
          <a:p>
            <a:pPr marL="0" indent="0">
              <a:lnSpc>
                <a:spcPts val="2200"/>
              </a:lnSpc>
            </a:pPr>
            <a:r>
              <a:rPr kumimoji="0" lang="zh-CN" altLang="en-US" sz="2400" b="1">
                <a:solidFill>
                  <a:srgbClr val="0000FF"/>
                </a:solidFill>
              </a:rPr>
              <a:t>选课</a:t>
            </a:r>
            <a:r>
              <a:rPr kumimoji="0" lang="zh-CN" altLang="en-US" sz="2400" b="1"/>
              <a:t>的内涵和外延</a:t>
            </a:r>
            <a:r>
              <a:rPr kumimoji="0" lang="zh-CN" altLang="en-US" sz="2400" b="1">
                <a:solidFill>
                  <a:srgbClr val="0000FF"/>
                </a:solidFill>
              </a:rPr>
              <a:t>：</a:t>
            </a:r>
            <a:r>
              <a:rPr kumimoji="0" lang="zh-CN" altLang="en-US" sz="2400" b="1"/>
              <a:t>（事）</a:t>
            </a:r>
            <a:endParaRPr kumimoji="0" lang="en-US" altLang="zh-CN" sz="2400" b="1">
              <a:sym typeface="Wingdings" panose="05000000000000000000" pitchFamily="2" charset="2"/>
            </a:endParaRPr>
          </a:p>
          <a:p>
            <a:pPr marL="0" indent="0">
              <a:lnSpc>
                <a:spcPts val="2200"/>
              </a:lnSpc>
              <a:buFontTx/>
              <a:buNone/>
            </a:pPr>
            <a:r>
              <a:rPr kumimoji="0" lang="en-US" altLang="zh-CN" sz="2000"/>
              <a:t>   </a:t>
            </a:r>
            <a:r>
              <a:rPr kumimoji="0" lang="zh-CN" altLang="en-US" sz="2000"/>
              <a:t>简单有效的方式：</a:t>
            </a:r>
            <a:endParaRPr kumimoji="0" lang="en-US" altLang="zh-CN" sz="2000"/>
          </a:p>
          <a:p>
            <a:pPr lvl="1">
              <a:lnSpc>
                <a:spcPts val="2200"/>
              </a:lnSpc>
              <a:buFontTx/>
              <a:buNone/>
            </a:pPr>
            <a:r>
              <a:rPr kumimoji="0" lang="en-US" altLang="zh-CN" sz="2000"/>
              <a:t>   </a:t>
            </a:r>
            <a:r>
              <a:rPr kumimoji="0" lang="zh-CN" altLang="en-US" sz="2000"/>
              <a:t>选课注册表：</a:t>
            </a:r>
            <a:r>
              <a:rPr kumimoji="0" lang="zh-CN" altLang="en-US" sz="2000" b="1">
                <a:latin typeface="黑体" panose="02010609060101010101" pitchFamily="49" charset="-122"/>
                <a:ea typeface="黑体" panose="02010609060101010101" pitchFamily="49" charset="-122"/>
              </a:rPr>
              <a:t>学号</a:t>
            </a:r>
            <a:r>
              <a:rPr kumimoji="0" lang="zh-CN" altLang="en-US" sz="2000"/>
              <a:t>，</a:t>
            </a:r>
            <a:r>
              <a:rPr kumimoji="0" lang="zh-CN" altLang="en-US" sz="2000" b="1">
                <a:latin typeface="黑体" panose="02010609060101010101" pitchFamily="49" charset="-122"/>
                <a:ea typeface="黑体" panose="02010609060101010101" pitchFamily="49" charset="-122"/>
              </a:rPr>
              <a:t>课程号</a:t>
            </a:r>
            <a:r>
              <a:rPr kumimoji="0" lang="zh-CN" altLang="en-US" sz="2000"/>
              <a:t>，选课日期，课程成绩，</a:t>
            </a:r>
            <a:r>
              <a:rPr kumimoji="0" lang="is-IS" altLang="zh-CN" sz="2000"/>
              <a:t>…</a:t>
            </a:r>
            <a:r>
              <a:rPr kumimoji="0" lang="zh-CN" altLang="en-US" sz="2000"/>
              <a:t>（内涵）</a:t>
            </a:r>
            <a:endParaRPr kumimoji="0" lang="en-US" altLang="zh-CN" sz="2000"/>
          </a:p>
          <a:p>
            <a:pPr lvl="1">
              <a:lnSpc>
                <a:spcPts val="2200"/>
              </a:lnSpc>
              <a:buFontTx/>
              <a:buNone/>
            </a:pPr>
            <a:r>
              <a:rPr kumimoji="0" lang="en-US" altLang="zh-CN" sz="2000"/>
              <a:t>   </a:t>
            </a:r>
            <a:r>
              <a:rPr kumimoji="0" lang="zh-CN" altLang="en-US" sz="2000"/>
              <a:t>注册表上的各个行</a:t>
            </a:r>
            <a:r>
              <a:rPr kumimoji="0" lang="is-IS" altLang="zh-CN" sz="2000"/>
              <a:t>…</a:t>
            </a:r>
            <a:r>
              <a:rPr kumimoji="0" lang="zh-CN" altLang="en-US" sz="2000"/>
              <a:t>（外延）</a:t>
            </a:r>
            <a:endParaRPr kumimoji="0" lang="is-IS" altLang="zh-CN" sz="2000"/>
          </a:p>
          <a:p>
            <a:pPr marL="0" indent="0">
              <a:lnSpc>
                <a:spcPts val="2200"/>
              </a:lnSpc>
              <a:buFontTx/>
              <a:buNone/>
            </a:pPr>
            <a:r>
              <a:rPr kumimoji="0" lang="zh-CN" altLang="zh-CN" sz="2400"/>
              <a:t> </a:t>
            </a:r>
            <a:r>
              <a:rPr kumimoji="0" lang="zh-CN" altLang="en-US" sz="2400"/>
              <a:t> </a:t>
            </a:r>
            <a:r>
              <a:rPr kumimoji="0" lang="zh-CN" altLang="en-US" sz="2000"/>
              <a:t>其它可能的描述方式：学生课程之间有某种特殊联系</a:t>
            </a:r>
            <a:endParaRPr kumimoji="0" lang="zh-CN" altLang="zh-CN" sz="2400"/>
          </a:p>
          <a:p>
            <a:pPr marL="0" indent="0">
              <a:lnSpc>
                <a:spcPts val="2200"/>
              </a:lnSpc>
            </a:pPr>
            <a:endParaRPr kumimoji="0" lang="zh-CN" altLang="en-US" sz="2400"/>
          </a:p>
        </p:txBody>
      </p:sp>
      <p:sp>
        <p:nvSpPr>
          <p:cNvPr id="2150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3F415005-9EC8-4C18-A3FE-16A4322E318F}" type="slidenum">
              <a:rPr kumimoji="0" lang="zh-CN" altLang="en-US" sz="1400"/>
            </a:fld>
            <a:endParaRPr kumimoji="0" lang="en-US" altLang="zh-CN" sz="1400"/>
          </a:p>
        </p:txBody>
      </p:sp>
      <p:sp>
        <p:nvSpPr>
          <p:cNvPr id="21507" name="矩形 3"/>
          <p:cNvSpPr>
            <a:spLocks noChangeArrowheads="1"/>
          </p:cNvSpPr>
          <p:nvPr/>
        </p:nvSpPr>
        <p:spPr bwMode="auto">
          <a:xfrm>
            <a:off x="395605" y="122555"/>
            <a:ext cx="59061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en-US" altLang="zh-CN" sz="2400">
                <a:solidFill>
                  <a:schemeClr val="tx2"/>
                </a:solidFill>
                <a:latin typeface="黑体" panose="02010609060101010101" pitchFamily="49" charset="-122"/>
                <a:ea typeface="黑体" panose="02010609060101010101" pitchFamily="49" charset="-122"/>
              </a:rPr>
              <a:t>(</a:t>
            </a:r>
            <a:r>
              <a:rPr kumimoji="0" lang="zh-CN" altLang="en-US" sz="2400">
                <a:solidFill>
                  <a:schemeClr val="tx2"/>
                </a:solidFill>
                <a:latin typeface="黑体" panose="02010609060101010101" pitchFamily="49" charset="-122"/>
                <a:ea typeface="黑体" panose="02010609060101010101" pitchFamily="49" charset="-122"/>
              </a:rPr>
              <a:t>三</a:t>
            </a:r>
            <a:r>
              <a:rPr kumimoji="0" lang="en-US" altLang="zh-CN" sz="2400">
                <a:solidFill>
                  <a:schemeClr val="tx2"/>
                </a:solidFill>
                <a:latin typeface="黑体" panose="02010609060101010101" pitchFamily="49" charset="-122"/>
                <a:ea typeface="黑体" panose="02010609060101010101" pitchFamily="49" charset="-122"/>
              </a:rPr>
              <a:t>)</a:t>
            </a:r>
            <a:r>
              <a:rPr kumimoji="0" lang="zh-CN" altLang="en-US" sz="2400">
                <a:solidFill>
                  <a:schemeClr val="tx2"/>
                </a:solidFill>
                <a:latin typeface="黑体" panose="02010609060101010101" pitchFamily="49" charset="-122"/>
                <a:ea typeface="黑体" panose="02010609060101010101" pitchFamily="49" charset="-122"/>
              </a:rPr>
              <a:t>“谁”的描述方法直观</a:t>
            </a:r>
            <a:r>
              <a:rPr kumimoji="0" lang="zh-CN" altLang="en-US" sz="2400">
                <a:solidFill>
                  <a:schemeClr val="tx2"/>
                </a:solidFill>
                <a:latin typeface="黑体" panose="02010609060101010101" pitchFamily="49" charset="-122"/>
                <a:ea typeface="黑体" panose="02010609060101010101" pitchFamily="49" charset="-122"/>
                <a:sym typeface="+mn-ea"/>
              </a:rPr>
              <a:t>示</a:t>
            </a:r>
            <a:r>
              <a:rPr kumimoji="0" lang="zh-CN" altLang="en-US" sz="2400">
                <a:solidFill>
                  <a:schemeClr val="tx2"/>
                </a:solidFill>
                <a:latin typeface="黑体" panose="02010609060101010101" pitchFamily="49" charset="-122"/>
                <a:ea typeface="黑体" panose="02010609060101010101" pitchFamily="49" charset="-122"/>
              </a:rPr>
              <a:t>例</a:t>
            </a:r>
            <a:endParaRPr kumimoji="0" lang="zh-CN" altLang="en-US" sz="2400">
              <a:solidFill>
                <a:schemeClr val="tx2"/>
              </a:solidFill>
              <a:latin typeface="黑体" panose="02010609060101010101" pitchFamily="49" charset="-122"/>
              <a:ea typeface="黑体" panose="02010609060101010101" pitchFamily="49" charset="-122"/>
            </a:endParaRPr>
          </a:p>
        </p:txBody>
      </p:sp>
      <p:sp>
        <p:nvSpPr>
          <p:cNvPr id="21508" name="AutoShape 6"/>
          <p:cNvSpPr>
            <a:spLocks noChangeArrowheads="1"/>
          </p:cNvSpPr>
          <p:nvPr/>
        </p:nvSpPr>
        <p:spPr bwMode="auto">
          <a:xfrm>
            <a:off x="6300788" y="3933825"/>
            <a:ext cx="2339975" cy="779463"/>
          </a:xfrm>
          <a:prstGeom prst="cloudCallout">
            <a:avLst>
              <a:gd name="adj1" fmla="val 51556"/>
              <a:gd name="adj2" fmla="val 53926"/>
            </a:avLst>
          </a:prstGeom>
          <a:solidFill>
            <a:schemeClr val="accent1"/>
          </a:solidFill>
          <a:ln w="9525">
            <a:solidFill>
              <a:schemeClr val="tx1"/>
            </a:solidFill>
            <a:round/>
          </a:ln>
        </p:spPr>
        <p:txBody>
          <a:bodyPr lIns="0" tIns="0" rIns="0" bIns="0"/>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zh-CN" altLang="en-US" sz="1600"/>
              <a:t>＊这些事和物该如何表示</a:t>
            </a:r>
            <a:r>
              <a:rPr kumimoji="0" lang="zh-CN" altLang="zh-CN" sz="1600"/>
              <a:t>？</a:t>
            </a:r>
            <a:endParaRPr kumimoji="0" lang="zh-CN" altLang="en-US" sz="1600">
              <a:latin typeface="Tahoma" panose="020B06040305040402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blinds(horizontal)">
                                      <p:cBhvr>
                                        <p:cTn id="24" dur="500"/>
                                        <p:tgtEl>
                                          <p:spTgt spid="3">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linds(horizontal)">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blinds(horizontal)">
                                      <p:cBhvr>
                                        <p:cTn id="32" dur="500"/>
                                        <p:tgtEl>
                                          <p:spTgt spid="3">
                                            <p:txEl>
                                              <p:pRg st="11" end="11"/>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blinds(horizontal)">
                                      <p:cBhvr>
                                        <p:cTn id="35" dur="500"/>
                                        <p:tgtEl>
                                          <p:spTgt spid="3">
                                            <p:txEl>
                                              <p:pRg st="12" end="12"/>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blinds(horizontal)">
                                      <p:cBhvr>
                                        <p:cTn id="38" dur="500"/>
                                        <p:tgtEl>
                                          <p:spTgt spid="3">
                                            <p:txEl>
                                              <p:pRg st="13" end="13"/>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animEffect transition="in" filter="blinds(horizontal)">
                                      <p:cBhvr>
                                        <p:cTn id="41"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fld id="{366A4107-50C3-4235-9873-5D0CF955786D}" type="slidenum">
              <a:rPr kumimoji="0" lang="zh-CN" altLang="en-US" sz="1400"/>
            </a:fld>
            <a:endParaRPr kumimoji="0" lang="en-US" altLang="zh-CN" sz="1400"/>
          </a:p>
        </p:txBody>
      </p:sp>
      <p:sp>
        <p:nvSpPr>
          <p:cNvPr id="6" name="标题 1"/>
          <p:cNvSpPr>
            <a:spLocks noGrp="1"/>
          </p:cNvSpPr>
          <p:nvPr>
            <p:ph idx="1"/>
          </p:nvPr>
        </p:nvSpPr>
        <p:spPr>
          <a:xfrm>
            <a:off x="471488" y="1401763"/>
            <a:ext cx="7772400" cy="5195887"/>
          </a:xfrm>
        </p:spPr>
        <p:txBody>
          <a:bodyPr/>
          <a:lstStyle/>
          <a:p>
            <a:r>
              <a:rPr kumimoji="0" lang="zh-CN" altLang="en-US" sz="2400" b="1"/>
              <a:t>在</a:t>
            </a:r>
            <a:r>
              <a:rPr kumimoji="0" lang="en-US" altLang="zh-CN" sz="2400" b="1"/>
              <a:t>(</a:t>
            </a:r>
            <a:r>
              <a:rPr kumimoji="0" lang="zh-CN" altLang="en-US" sz="2400" b="1"/>
              <a:t>关系</a:t>
            </a:r>
            <a:r>
              <a:rPr kumimoji="0" lang="en-US" altLang="zh-CN" sz="2400" b="1"/>
              <a:t>)</a:t>
            </a:r>
            <a:r>
              <a:rPr kumimoji="0" lang="zh-CN" altLang="en-US" sz="2400" b="1"/>
              <a:t>数据库中用二维表来描述概念：</a:t>
            </a:r>
            <a:endParaRPr kumimoji="0" lang="zh-CN" altLang="zh-CN" sz="2400" b="1"/>
          </a:p>
          <a:p>
            <a:pPr>
              <a:buFontTx/>
              <a:buNone/>
            </a:pPr>
            <a:r>
              <a:rPr kumimoji="0" lang="en-US" altLang="zh-CN" sz="2400"/>
              <a:t>   </a:t>
            </a:r>
            <a:r>
              <a:rPr kumimoji="0" lang="zh-CN" altLang="en-US" sz="2000"/>
              <a:t>内涵：列</a:t>
            </a:r>
            <a:r>
              <a:rPr kumimoji="0" lang="en-US" altLang="zh-CN" sz="2000"/>
              <a:t>(</a:t>
            </a:r>
            <a:r>
              <a:rPr kumimoji="0" lang="zh-CN" altLang="en-US" sz="2000"/>
              <a:t>列即属性</a:t>
            </a:r>
            <a:r>
              <a:rPr kumimoji="0" lang="zh-CN" altLang="zh-CN" sz="2000"/>
              <a:t>，</a:t>
            </a:r>
            <a:r>
              <a:rPr kumimoji="0" lang="zh-CN" altLang="en-US" sz="2000"/>
              <a:t>多寡取决应用需要</a:t>
            </a:r>
            <a:r>
              <a:rPr kumimoji="0" lang="en-US" altLang="zh-CN" sz="2000"/>
              <a:t>)</a:t>
            </a:r>
            <a:endParaRPr kumimoji="0" lang="zh-CN" altLang="zh-CN" sz="2000"/>
          </a:p>
          <a:p>
            <a:pPr>
              <a:buFontTx/>
              <a:buNone/>
            </a:pPr>
            <a:r>
              <a:rPr kumimoji="0" lang="en-US" altLang="zh-CN" sz="2000"/>
              <a:t>    </a:t>
            </a:r>
            <a:r>
              <a:rPr kumimoji="0" lang="zh-CN" altLang="en-US" sz="2000"/>
              <a:t>外延：行</a:t>
            </a:r>
            <a:r>
              <a:rPr kumimoji="0" lang="en-US" altLang="zh-CN" sz="2000"/>
              <a:t>(</a:t>
            </a:r>
            <a:r>
              <a:rPr kumimoji="0" lang="zh-CN" altLang="en-US" sz="2000"/>
              <a:t>满足上述内涵特征的所有个体的集合</a:t>
            </a:r>
            <a:r>
              <a:rPr kumimoji="0" lang="en-US" altLang="zh-CN" sz="2000"/>
              <a:t>)</a:t>
            </a:r>
            <a:endParaRPr kumimoji="0" lang="en-US" altLang="zh-CN" sz="2400"/>
          </a:p>
          <a:p>
            <a:pPr>
              <a:buFontTx/>
              <a:buNone/>
            </a:pPr>
            <a:endParaRPr kumimoji="0" lang="en-US" altLang="zh-CN" sz="2400"/>
          </a:p>
          <a:p>
            <a:pPr>
              <a:buFontTx/>
              <a:buNone/>
            </a:pPr>
            <a:endParaRPr kumimoji="0" lang="en-US" altLang="zh-CN" sz="2400"/>
          </a:p>
          <a:p>
            <a:pPr>
              <a:buFontTx/>
              <a:buNone/>
            </a:pPr>
            <a:endParaRPr kumimoji="0" lang="zh-CN" altLang="zh-CN" sz="2400"/>
          </a:p>
          <a:p>
            <a:r>
              <a:rPr kumimoji="0" lang="zh-CN" altLang="en-US" sz="2400"/>
              <a:t>思考：概念之间是如何相互区别和联系，以及个体之间又是如何相互区别的？</a:t>
            </a:r>
            <a:endParaRPr kumimoji="0" lang="en-US" altLang="zh-CN" sz="2400"/>
          </a:p>
          <a:p>
            <a:pPr>
              <a:buFontTx/>
              <a:buNone/>
            </a:pPr>
            <a:r>
              <a:rPr kumimoji="0" lang="en-US" altLang="zh-CN" sz="2400"/>
              <a:t>  </a:t>
            </a:r>
            <a:r>
              <a:rPr kumimoji="0" lang="zh-CN" altLang="en-US" sz="2000"/>
              <a:t>（这正是下一步</a:t>
            </a:r>
            <a:r>
              <a:rPr kumimoji="0" lang="zh-CN" altLang="en-US" sz="2000">
                <a:solidFill>
                  <a:srgbClr val="0000FF"/>
                </a:solidFill>
              </a:rPr>
              <a:t>主码</a:t>
            </a:r>
            <a:r>
              <a:rPr kumimoji="0" lang="zh-CN" altLang="en-US" sz="2000"/>
              <a:t>、</a:t>
            </a:r>
            <a:r>
              <a:rPr kumimoji="0" lang="zh-CN" altLang="en-US" sz="2000">
                <a:solidFill>
                  <a:srgbClr val="0000FF"/>
                </a:solidFill>
              </a:rPr>
              <a:t>外码</a:t>
            </a:r>
            <a:r>
              <a:rPr kumimoji="0" lang="zh-CN" altLang="en-US" sz="2000"/>
              <a:t>概念的由来）</a:t>
            </a:r>
            <a:endParaRPr kumimoji="0" lang="zh-CN" altLang="zh-CN" sz="2400"/>
          </a:p>
          <a:p>
            <a:r>
              <a:rPr kumimoji="0" lang="zh-CN" altLang="en-US" sz="2400" b="1"/>
              <a:t>数据库与客观世界的关系</a:t>
            </a:r>
            <a:endParaRPr kumimoji="0" lang="en-US" altLang="zh-CN" sz="2400" b="1"/>
          </a:p>
          <a:p>
            <a:pPr marL="450850" lvl="1" indent="0">
              <a:buFontTx/>
              <a:buNone/>
            </a:pPr>
            <a:r>
              <a:rPr kumimoji="0" lang="zh-CN" altLang="en-US" sz="2000"/>
              <a:t>数据库是数据化的客观世界</a:t>
            </a:r>
            <a:endParaRPr kumimoji="0" lang="zh-CN" altLang="zh-CN" sz="2000"/>
          </a:p>
          <a:p>
            <a:pPr marL="450850" lvl="1" indent="0">
              <a:buFontTx/>
              <a:buNone/>
            </a:pPr>
            <a:r>
              <a:rPr kumimoji="0" lang="zh-CN" altLang="en-US" sz="2000"/>
              <a:t>数据库设计是对客观世界的数据化</a:t>
            </a:r>
            <a:endParaRPr kumimoji="0" lang="zh-CN" altLang="zh-CN" sz="2000"/>
          </a:p>
          <a:p>
            <a:endParaRPr kumimoji="0" lang="zh-CN" altLang="en-US" sz="2400"/>
          </a:p>
        </p:txBody>
      </p:sp>
      <p:graphicFrame>
        <p:nvGraphicFramePr>
          <p:cNvPr id="4" name="Group 90"/>
          <p:cNvGraphicFramePr>
            <a:graphicFrameLocks noGrp="1"/>
          </p:cNvGraphicFramePr>
          <p:nvPr/>
        </p:nvGraphicFramePr>
        <p:xfrm>
          <a:off x="971550" y="2852738"/>
          <a:ext cx="6769100" cy="971550"/>
        </p:xfrm>
        <a:graphic>
          <a:graphicData uri="http://schemas.openxmlformats.org/drawingml/2006/table">
            <a:tbl>
              <a:tblPr/>
              <a:tblGrid>
                <a:gridCol w="1030288"/>
                <a:gridCol w="889000"/>
                <a:gridCol w="1947862"/>
                <a:gridCol w="1130300"/>
                <a:gridCol w="1771650"/>
              </a:tblGrid>
              <a:tr h="323850">
                <a:tc>
                  <a:txBody>
                    <a:bodyPr/>
                    <a:lstStyle>
                      <a:lvl1pPr>
                        <a:spcBef>
                          <a:spcPct val="20000"/>
                        </a:spcBef>
                        <a:defRPr kumimoji="1" sz="2800">
                          <a:solidFill>
                            <a:schemeClr val="tx1"/>
                          </a:solidFill>
                          <a:latin typeface="宋体" panose="02010600030101010101" pitchFamily="2" charset="-122"/>
                          <a:ea typeface="宋体" panose="02010600030101010101" pitchFamily="2" charset="-122"/>
                        </a:defRPr>
                      </a:lvl1pPr>
                      <a:lvl2pPr marL="742950" indent="-285750">
                        <a:spcBef>
                          <a:spcPct val="20000"/>
                        </a:spcBef>
                        <a:defRPr kumimoji="1"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kumimoji="1" sz="2000">
                          <a:solidFill>
                            <a:schemeClr val="tx1"/>
                          </a:solidFill>
                          <a:latin typeface="宋体" panose="02010600030101010101" pitchFamily="2" charset="-122"/>
                          <a:ea typeface="宋体" panose="02010600030101010101" pitchFamily="2" charset="-122"/>
                        </a:defRPr>
                      </a:lvl3pPr>
                      <a:lvl4pPr marL="1600200" indent="-228600">
                        <a:spcBef>
                          <a:spcPct val="20000"/>
                        </a:spcBef>
                        <a:defRPr kumimoji="1">
                          <a:solidFill>
                            <a:schemeClr val="tx1"/>
                          </a:solidFill>
                          <a:latin typeface="宋体" panose="02010600030101010101" pitchFamily="2" charset="-122"/>
                          <a:ea typeface="宋体" panose="02010600030101010101" pitchFamily="2" charset="-122"/>
                        </a:defRPr>
                      </a:lvl4pPr>
                      <a:lvl5pPr marL="2057400" indent="-228600">
                        <a:spcBef>
                          <a:spcPct val="20000"/>
                        </a:spcBef>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教师编号</a:t>
                      </a:r>
                      <a:endParaRPr kumimoji="0" lang="zh-CN" altLang="en-US" sz="3600" b="0" i="0" u="none" strike="noStrike" cap="none" normalizeH="0" baseline="0">
                        <a:ln>
                          <a:noFill/>
                        </a:ln>
                        <a:solidFill>
                          <a:srgbClr val="0066FF"/>
                        </a:solidFill>
                        <a:effectLst/>
                        <a:latin typeface="Tahoma" panose="020B0604030504040204" pitchFamily="2" charset="0"/>
                        <a:ea typeface="宋体" panose="02010600030101010101" pitchFamily="2" charset="-122"/>
                      </a:endParaRPr>
                    </a:p>
                  </a:txBody>
                  <a:tcPr marL="91445" marR="91445"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宋体" panose="02010600030101010101" pitchFamily="2" charset="-122"/>
                          <a:ea typeface="宋体" panose="02010600030101010101" pitchFamily="2" charset="-122"/>
                        </a:defRPr>
                      </a:lvl1pPr>
                      <a:lvl2pPr marL="742950" indent="-285750">
                        <a:spcBef>
                          <a:spcPct val="20000"/>
                        </a:spcBef>
                        <a:defRPr kumimoji="1"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kumimoji="1" sz="2000">
                          <a:solidFill>
                            <a:schemeClr val="tx1"/>
                          </a:solidFill>
                          <a:latin typeface="宋体" panose="02010600030101010101" pitchFamily="2" charset="-122"/>
                          <a:ea typeface="宋体" panose="02010600030101010101" pitchFamily="2" charset="-122"/>
                        </a:defRPr>
                      </a:lvl3pPr>
                      <a:lvl4pPr marL="1600200" indent="-228600">
                        <a:spcBef>
                          <a:spcPct val="20000"/>
                        </a:spcBef>
                        <a:defRPr kumimoji="1">
                          <a:solidFill>
                            <a:schemeClr val="tx1"/>
                          </a:solidFill>
                          <a:latin typeface="宋体" panose="02010600030101010101" pitchFamily="2" charset="-122"/>
                          <a:ea typeface="宋体" panose="02010600030101010101" pitchFamily="2" charset="-122"/>
                        </a:defRPr>
                      </a:lvl4pPr>
                      <a:lvl5pPr marL="2057400" indent="-228600">
                        <a:spcBef>
                          <a:spcPct val="20000"/>
                        </a:spcBef>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教师名</a:t>
                      </a:r>
                      <a:endParaRPr kumimoji="0" lang="zh-CN" altLang="en-US" sz="3600" b="0" i="0" u="none" strike="noStrike" cap="none" normalizeH="0" baseline="0">
                        <a:ln>
                          <a:noFill/>
                        </a:ln>
                        <a:solidFill>
                          <a:srgbClr val="0066FF"/>
                        </a:solidFill>
                        <a:effectLst/>
                        <a:latin typeface="Tahoma" panose="020B0604030504040204" pitchFamily="2" charset="0"/>
                        <a:ea typeface="宋体" panose="02010600030101010101" pitchFamily="2" charset="-122"/>
                      </a:endParaRPr>
                    </a:p>
                  </a:txBody>
                  <a:tcPr marL="91445" marR="91445"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宋体" panose="02010600030101010101" pitchFamily="2" charset="-122"/>
                          <a:ea typeface="宋体" panose="02010600030101010101" pitchFamily="2" charset="-122"/>
                        </a:defRPr>
                      </a:lvl1pPr>
                      <a:lvl2pPr marL="742950" indent="-285750">
                        <a:spcBef>
                          <a:spcPct val="20000"/>
                        </a:spcBef>
                        <a:defRPr kumimoji="1"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kumimoji="1" sz="2000">
                          <a:solidFill>
                            <a:schemeClr val="tx1"/>
                          </a:solidFill>
                          <a:latin typeface="宋体" panose="02010600030101010101" pitchFamily="2" charset="-122"/>
                          <a:ea typeface="宋体" panose="02010600030101010101" pitchFamily="2" charset="-122"/>
                        </a:defRPr>
                      </a:lvl3pPr>
                      <a:lvl4pPr marL="1600200" indent="-228600">
                        <a:spcBef>
                          <a:spcPct val="20000"/>
                        </a:spcBef>
                        <a:defRPr kumimoji="1">
                          <a:solidFill>
                            <a:schemeClr val="tx1"/>
                          </a:solidFill>
                          <a:latin typeface="宋体" panose="02010600030101010101" pitchFamily="2" charset="-122"/>
                          <a:ea typeface="宋体" panose="02010600030101010101" pitchFamily="2" charset="-122"/>
                        </a:defRPr>
                      </a:lvl4pPr>
                      <a:lvl5pPr marL="2057400" indent="-228600">
                        <a:spcBef>
                          <a:spcPct val="20000"/>
                        </a:spcBef>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身份证号</a:t>
                      </a:r>
                      <a:endParaRPr kumimoji="0" lang="zh-CN" altLang="en-US" sz="3600" b="0" i="0" u="none" strike="noStrike" cap="none" normalizeH="0" baseline="0">
                        <a:ln>
                          <a:noFill/>
                        </a:ln>
                        <a:solidFill>
                          <a:srgbClr val="0066FF"/>
                        </a:solidFill>
                        <a:effectLst/>
                        <a:latin typeface="Tahoma" panose="020B0604030504040204" pitchFamily="2" charset="0"/>
                        <a:ea typeface="宋体" panose="02010600030101010101" pitchFamily="2" charset="-122"/>
                      </a:endParaRPr>
                    </a:p>
                  </a:txBody>
                  <a:tcPr marL="91445" marR="91445"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宋体" panose="02010600030101010101" pitchFamily="2" charset="-122"/>
                          <a:ea typeface="宋体" panose="02010600030101010101" pitchFamily="2" charset="-122"/>
                        </a:defRPr>
                      </a:lvl1pPr>
                      <a:lvl2pPr marL="742950" indent="-285750">
                        <a:spcBef>
                          <a:spcPct val="20000"/>
                        </a:spcBef>
                        <a:defRPr kumimoji="1"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kumimoji="1" sz="2000">
                          <a:solidFill>
                            <a:schemeClr val="tx1"/>
                          </a:solidFill>
                          <a:latin typeface="宋体" panose="02010600030101010101" pitchFamily="2" charset="-122"/>
                          <a:ea typeface="宋体" panose="02010600030101010101" pitchFamily="2" charset="-122"/>
                        </a:defRPr>
                      </a:lvl3pPr>
                      <a:lvl4pPr marL="1600200" indent="-228600">
                        <a:spcBef>
                          <a:spcPct val="20000"/>
                        </a:spcBef>
                        <a:defRPr kumimoji="1">
                          <a:solidFill>
                            <a:schemeClr val="tx1"/>
                          </a:solidFill>
                          <a:latin typeface="宋体" panose="02010600030101010101" pitchFamily="2" charset="-122"/>
                          <a:ea typeface="宋体" panose="02010600030101010101" pitchFamily="2" charset="-122"/>
                        </a:defRPr>
                      </a:lvl4pPr>
                      <a:lvl5pPr marL="2057400" indent="-228600">
                        <a:spcBef>
                          <a:spcPct val="20000"/>
                        </a:spcBef>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护照号</a:t>
                      </a:r>
                      <a:endParaRPr kumimoji="0" lang="zh-CN" altLang="en-US" sz="3600" b="0" i="0" u="none" strike="noStrike" cap="none" normalizeH="0" baseline="0">
                        <a:ln>
                          <a:noFill/>
                        </a:ln>
                        <a:solidFill>
                          <a:srgbClr val="0066FF"/>
                        </a:solidFill>
                        <a:effectLst/>
                        <a:latin typeface="Tahoma" panose="020B0604030504040204" pitchFamily="2" charset="0"/>
                        <a:ea typeface="宋体" panose="02010600030101010101" pitchFamily="2" charset="-122"/>
                      </a:endParaRPr>
                    </a:p>
                  </a:txBody>
                  <a:tcPr marL="91445" marR="91445"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宋体" panose="02010600030101010101" pitchFamily="2" charset="-122"/>
                          <a:ea typeface="宋体" panose="02010600030101010101" pitchFamily="2" charset="-122"/>
                        </a:defRPr>
                      </a:lvl1pPr>
                      <a:lvl2pPr marL="742950" indent="-285750">
                        <a:spcBef>
                          <a:spcPct val="20000"/>
                        </a:spcBef>
                        <a:defRPr kumimoji="1"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kumimoji="1" sz="2000">
                          <a:solidFill>
                            <a:schemeClr val="tx1"/>
                          </a:solidFill>
                          <a:latin typeface="宋体" panose="02010600030101010101" pitchFamily="2" charset="-122"/>
                          <a:ea typeface="宋体" panose="02010600030101010101" pitchFamily="2" charset="-122"/>
                        </a:defRPr>
                      </a:lvl3pPr>
                      <a:lvl4pPr marL="1600200" indent="-228600">
                        <a:spcBef>
                          <a:spcPct val="20000"/>
                        </a:spcBef>
                        <a:defRPr kumimoji="1">
                          <a:solidFill>
                            <a:schemeClr val="tx1"/>
                          </a:solidFill>
                          <a:latin typeface="宋体" panose="02010600030101010101" pitchFamily="2" charset="-122"/>
                          <a:ea typeface="宋体" panose="02010600030101010101" pitchFamily="2" charset="-122"/>
                        </a:defRPr>
                      </a:lvl4pPr>
                      <a:lvl5pPr marL="2057400" indent="-228600">
                        <a:spcBef>
                          <a:spcPct val="20000"/>
                        </a:spcBef>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1"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医保卡</a:t>
                      </a:r>
                      <a:endParaRPr kumimoji="0" lang="zh-CN" altLang="en-US" sz="3600" b="0" i="0" u="none" strike="noStrike" cap="none" normalizeH="0" baseline="0">
                        <a:ln>
                          <a:noFill/>
                        </a:ln>
                        <a:solidFill>
                          <a:srgbClr val="0066FF"/>
                        </a:solidFill>
                        <a:effectLst/>
                        <a:latin typeface="Tahoma" panose="020B0604030504040204" pitchFamily="2" charset="0"/>
                        <a:ea typeface="宋体" panose="02010600030101010101" pitchFamily="2" charset="-122"/>
                      </a:endParaRPr>
                    </a:p>
                  </a:txBody>
                  <a:tcPr marL="91445" marR="91445"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lvl1pPr>
                        <a:spcBef>
                          <a:spcPct val="20000"/>
                        </a:spcBef>
                        <a:defRPr kumimoji="1" sz="2800">
                          <a:solidFill>
                            <a:schemeClr val="tx1"/>
                          </a:solidFill>
                          <a:latin typeface="宋体" panose="02010600030101010101" pitchFamily="2" charset="-122"/>
                          <a:ea typeface="宋体" panose="02010600030101010101" pitchFamily="2" charset="-122"/>
                        </a:defRPr>
                      </a:lvl1pPr>
                      <a:lvl2pPr marL="742950" indent="-285750">
                        <a:spcBef>
                          <a:spcPct val="20000"/>
                        </a:spcBef>
                        <a:defRPr kumimoji="1"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kumimoji="1" sz="2000">
                          <a:solidFill>
                            <a:schemeClr val="tx1"/>
                          </a:solidFill>
                          <a:latin typeface="宋体" panose="02010600030101010101" pitchFamily="2" charset="-122"/>
                          <a:ea typeface="宋体" panose="02010600030101010101" pitchFamily="2" charset="-122"/>
                        </a:defRPr>
                      </a:lvl3pPr>
                      <a:lvl4pPr marL="1600200" indent="-228600">
                        <a:spcBef>
                          <a:spcPct val="20000"/>
                        </a:spcBef>
                        <a:defRPr kumimoji="1">
                          <a:solidFill>
                            <a:schemeClr val="tx1"/>
                          </a:solidFill>
                          <a:latin typeface="宋体" panose="02010600030101010101" pitchFamily="2" charset="-122"/>
                          <a:ea typeface="宋体" panose="02010600030101010101" pitchFamily="2" charset="-122"/>
                        </a:defRPr>
                      </a:lvl4pPr>
                      <a:lvl5pPr marL="2057400" indent="-228600">
                        <a:spcBef>
                          <a:spcPct val="20000"/>
                        </a:spcBef>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1001</a:t>
                      </a:r>
                      <a:endParaRPr kumimoji="0" lang="en-US" altLang="zh-CN" sz="3600" b="0" i="0" u="none" strike="noStrike" cap="none" normalizeH="0" baseline="0">
                        <a:ln>
                          <a:noFill/>
                        </a:ln>
                        <a:solidFill>
                          <a:srgbClr val="0066FF"/>
                        </a:solidFill>
                        <a:effectLst/>
                        <a:latin typeface="Tahoma" panose="020B0604030504040204" pitchFamily="2" charset="0"/>
                        <a:ea typeface="宋体" panose="02010600030101010101" pitchFamily="2" charset="-122"/>
                      </a:endParaRPr>
                    </a:p>
                  </a:txBody>
                  <a:tcPr marL="91445" marR="91445"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宋体" panose="02010600030101010101" pitchFamily="2" charset="-122"/>
                          <a:ea typeface="宋体" panose="02010600030101010101" pitchFamily="2" charset="-122"/>
                        </a:defRPr>
                      </a:lvl1pPr>
                      <a:lvl2pPr marL="742950" indent="-285750">
                        <a:spcBef>
                          <a:spcPct val="20000"/>
                        </a:spcBef>
                        <a:defRPr kumimoji="1"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kumimoji="1" sz="2000">
                          <a:solidFill>
                            <a:schemeClr val="tx1"/>
                          </a:solidFill>
                          <a:latin typeface="宋体" panose="02010600030101010101" pitchFamily="2" charset="-122"/>
                          <a:ea typeface="宋体" panose="02010600030101010101" pitchFamily="2" charset="-122"/>
                        </a:defRPr>
                      </a:lvl3pPr>
                      <a:lvl4pPr marL="1600200" indent="-228600">
                        <a:spcBef>
                          <a:spcPct val="20000"/>
                        </a:spcBef>
                        <a:defRPr kumimoji="1">
                          <a:solidFill>
                            <a:schemeClr val="tx1"/>
                          </a:solidFill>
                          <a:latin typeface="宋体" panose="02010600030101010101" pitchFamily="2" charset="-122"/>
                          <a:ea typeface="宋体" panose="02010600030101010101" pitchFamily="2" charset="-122"/>
                        </a:defRPr>
                      </a:lvl4pPr>
                      <a:lvl5pPr marL="2057400" indent="-228600">
                        <a:spcBef>
                          <a:spcPct val="20000"/>
                        </a:spcBef>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张三</a:t>
                      </a:r>
                      <a:endParaRPr kumimoji="0" lang="zh-CN" altLang="en-US" sz="3600" b="0" i="0" u="none" strike="noStrike" cap="none" normalizeH="0" baseline="0">
                        <a:ln>
                          <a:noFill/>
                        </a:ln>
                        <a:solidFill>
                          <a:srgbClr val="0066FF"/>
                        </a:solidFill>
                        <a:effectLst/>
                        <a:latin typeface="Tahoma" panose="020B0604030504040204" pitchFamily="2" charset="0"/>
                        <a:ea typeface="宋体" panose="02010600030101010101" pitchFamily="2" charset="-122"/>
                      </a:endParaRPr>
                    </a:p>
                  </a:txBody>
                  <a:tcPr marL="91445" marR="91445"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宋体" panose="02010600030101010101" pitchFamily="2" charset="-122"/>
                          <a:ea typeface="宋体" panose="02010600030101010101" pitchFamily="2" charset="-122"/>
                        </a:defRPr>
                      </a:lvl1pPr>
                      <a:lvl2pPr marL="742950" indent="-285750">
                        <a:spcBef>
                          <a:spcPct val="20000"/>
                        </a:spcBef>
                        <a:defRPr kumimoji="1"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kumimoji="1" sz="2000">
                          <a:solidFill>
                            <a:schemeClr val="tx1"/>
                          </a:solidFill>
                          <a:latin typeface="宋体" panose="02010600030101010101" pitchFamily="2" charset="-122"/>
                          <a:ea typeface="宋体" panose="02010600030101010101" pitchFamily="2" charset="-122"/>
                        </a:defRPr>
                      </a:lvl3pPr>
                      <a:lvl4pPr marL="1600200" indent="-228600">
                        <a:spcBef>
                          <a:spcPct val="20000"/>
                        </a:spcBef>
                        <a:defRPr kumimoji="1">
                          <a:solidFill>
                            <a:schemeClr val="tx1"/>
                          </a:solidFill>
                          <a:latin typeface="宋体" panose="02010600030101010101" pitchFamily="2" charset="-122"/>
                          <a:ea typeface="宋体" panose="02010600030101010101" pitchFamily="2" charset="-122"/>
                        </a:defRPr>
                      </a:lvl4pPr>
                      <a:lvl5pPr marL="2057400" indent="-228600">
                        <a:spcBef>
                          <a:spcPct val="20000"/>
                        </a:spcBef>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201202199009090371</a:t>
                      </a:r>
                      <a:endParaRPr kumimoji="0" lang="en-US" altLang="zh-CN" sz="3600" b="0" i="0" u="none" strike="noStrike" cap="none" normalizeH="0" baseline="0">
                        <a:ln>
                          <a:noFill/>
                        </a:ln>
                        <a:solidFill>
                          <a:srgbClr val="0066FF"/>
                        </a:solidFill>
                        <a:effectLst/>
                        <a:latin typeface="Tahoma" panose="020B0604030504040204" pitchFamily="2" charset="0"/>
                        <a:ea typeface="宋体" panose="02010600030101010101" pitchFamily="2" charset="-122"/>
                      </a:endParaRPr>
                    </a:p>
                  </a:txBody>
                  <a:tcPr marL="91445" marR="91445"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宋体" panose="02010600030101010101" pitchFamily="2" charset="-122"/>
                          <a:ea typeface="宋体" panose="02010600030101010101" pitchFamily="2" charset="-122"/>
                        </a:defRPr>
                      </a:lvl1pPr>
                      <a:lvl2pPr marL="742950" indent="-285750">
                        <a:spcBef>
                          <a:spcPct val="20000"/>
                        </a:spcBef>
                        <a:defRPr kumimoji="1"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kumimoji="1" sz="2000">
                          <a:solidFill>
                            <a:schemeClr val="tx1"/>
                          </a:solidFill>
                          <a:latin typeface="宋体" panose="02010600030101010101" pitchFamily="2" charset="-122"/>
                          <a:ea typeface="宋体" panose="02010600030101010101" pitchFamily="2" charset="-122"/>
                        </a:defRPr>
                      </a:lvl3pPr>
                      <a:lvl4pPr marL="1600200" indent="-228600">
                        <a:spcBef>
                          <a:spcPct val="20000"/>
                        </a:spcBef>
                        <a:defRPr kumimoji="1">
                          <a:solidFill>
                            <a:schemeClr val="tx1"/>
                          </a:solidFill>
                          <a:latin typeface="宋体" panose="02010600030101010101" pitchFamily="2" charset="-122"/>
                          <a:ea typeface="宋体" panose="02010600030101010101" pitchFamily="2" charset="-122"/>
                        </a:defRPr>
                      </a:lvl4pPr>
                      <a:lvl5pPr marL="2057400" indent="-228600">
                        <a:spcBef>
                          <a:spcPct val="20000"/>
                        </a:spcBef>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G10221466</a:t>
                      </a:r>
                      <a:endParaRPr kumimoji="0" lang="en-US" altLang="zh-CN" sz="3600" b="0" i="0" u="none" strike="noStrike" cap="none" normalizeH="0" baseline="0">
                        <a:ln>
                          <a:noFill/>
                        </a:ln>
                        <a:solidFill>
                          <a:srgbClr val="0066FF"/>
                        </a:solidFill>
                        <a:effectLst/>
                        <a:latin typeface="Tahoma" panose="020B0604030504040204" pitchFamily="2" charset="0"/>
                        <a:ea typeface="宋体" panose="02010600030101010101" pitchFamily="2" charset="-122"/>
                      </a:endParaRPr>
                    </a:p>
                  </a:txBody>
                  <a:tcPr marL="91445" marR="91445"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宋体" panose="02010600030101010101" pitchFamily="2" charset="-122"/>
                          <a:ea typeface="宋体" panose="02010600030101010101" pitchFamily="2" charset="-122"/>
                        </a:defRPr>
                      </a:lvl1pPr>
                      <a:lvl2pPr marL="742950" indent="-285750">
                        <a:spcBef>
                          <a:spcPct val="20000"/>
                        </a:spcBef>
                        <a:defRPr kumimoji="1"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kumimoji="1" sz="2000">
                          <a:solidFill>
                            <a:schemeClr val="tx1"/>
                          </a:solidFill>
                          <a:latin typeface="宋体" panose="02010600030101010101" pitchFamily="2" charset="-122"/>
                          <a:ea typeface="宋体" panose="02010600030101010101" pitchFamily="2" charset="-122"/>
                        </a:defRPr>
                      </a:lvl3pPr>
                      <a:lvl4pPr marL="1600200" indent="-228600">
                        <a:spcBef>
                          <a:spcPct val="20000"/>
                        </a:spcBef>
                        <a:defRPr kumimoji="1">
                          <a:solidFill>
                            <a:schemeClr val="tx1"/>
                          </a:solidFill>
                          <a:latin typeface="宋体" panose="02010600030101010101" pitchFamily="2" charset="-122"/>
                          <a:ea typeface="宋体" panose="02010600030101010101" pitchFamily="2" charset="-122"/>
                        </a:defRPr>
                      </a:lvl4pPr>
                      <a:lvl5pPr marL="2057400" indent="-228600">
                        <a:spcBef>
                          <a:spcPct val="20000"/>
                        </a:spcBef>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S231456756655656</a:t>
                      </a:r>
                      <a:endParaRPr kumimoji="0" lang="en-US" altLang="zh-CN" sz="3600" b="0" i="0" u="none" strike="noStrike" cap="none" normalizeH="0" baseline="0">
                        <a:ln>
                          <a:noFill/>
                        </a:ln>
                        <a:solidFill>
                          <a:srgbClr val="0066FF"/>
                        </a:solidFill>
                        <a:effectLst/>
                        <a:latin typeface="Tahoma" panose="020B0604030504040204" pitchFamily="2" charset="0"/>
                        <a:ea typeface="宋体" panose="02010600030101010101" pitchFamily="2" charset="-122"/>
                      </a:endParaRPr>
                    </a:p>
                  </a:txBody>
                  <a:tcPr marL="91445" marR="91445"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23850">
                <a:tc>
                  <a:txBody>
                    <a:bodyPr/>
                    <a:lstStyle>
                      <a:lvl1pPr>
                        <a:spcBef>
                          <a:spcPct val="20000"/>
                        </a:spcBef>
                        <a:defRPr kumimoji="1" sz="2800">
                          <a:solidFill>
                            <a:schemeClr val="tx1"/>
                          </a:solidFill>
                          <a:latin typeface="宋体" panose="02010600030101010101" pitchFamily="2" charset="-122"/>
                          <a:ea typeface="宋体" panose="02010600030101010101" pitchFamily="2" charset="-122"/>
                        </a:defRPr>
                      </a:lvl1pPr>
                      <a:lvl2pPr marL="742950" indent="-285750">
                        <a:spcBef>
                          <a:spcPct val="20000"/>
                        </a:spcBef>
                        <a:defRPr kumimoji="1"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kumimoji="1" sz="2000">
                          <a:solidFill>
                            <a:schemeClr val="tx1"/>
                          </a:solidFill>
                          <a:latin typeface="宋体" panose="02010600030101010101" pitchFamily="2" charset="-122"/>
                          <a:ea typeface="宋体" panose="02010600030101010101" pitchFamily="2" charset="-122"/>
                        </a:defRPr>
                      </a:lvl3pPr>
                      <a:lvl4pPr marL="1600200" indent="-228600">
                        <a:spcBef>
                          <a:spcPct val="20000"/>
                        </a:spcBef>
                        <a:defRPr kumimoji="1">
                          <a:solidFill>
                            <a:schemeClr val="tx1"/>
                          </a:solidFill>
                          <a:latin typeface="宋体" panose="02010600030101010101" pitchFamily="2" charset="-122"/>
                          <a:ea typeface="宋体" panose="02010600030101010101" pitchFamily="2" charset="-122"/>
                        </a:defRPr>
                      </a:lvl4pPr>
                      <a:lvl5pPr marL="2057400" indent="-228600">
                        <a:spcBef>
                          <a:spcPct val="20000"/>
                        </a:spcBef>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1002</a:t>
                      </a:r>
                      <a:endParaRPr kumimoji="0" lang="en-US" altLang="zh-CN" sz="3600" b="0" i="0" u="none" strike="noStrike" cap="none" normalizeH="0" baseline="0">
                        <a:ln>
                          <a:noFill/>
                        </a:ln>
                        <a:solidFill>
                          <a:srgbClr val="0066FF"/>
                        </a:solidFill>
                        <a:effectLst/>
                        <a:latin typeface="Tahoma" panose="020B0604030504040204" pitchFamily="2" charset="0"/>
                        <a:ea typeface="宋体" panose="02010600030101010101" pitchFamily="2" charset="-122"/>
                      </a:endParaRPr>
                    </a:p>
                  </a:txBody>
                  <a:tcPr marL="91445" marR="91445"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宋体" panose="02010600030101010101" pitchFamily="2" charset="-122"/>
                          <a:ea typeface="宋体" panose="02010600030101010101" pitchFamily="2" charset="-122"/>
                        </a:defRPr>
                      </a:lvl1pPr>
                      <a:lvl2pPr marL="742950" indent="-285750">
                        <a:spcBef>
                          <a:spcPct val="20000"/>
                        </a:spcBef>
                        <a:defRPr kumimoji="1"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kumimoji="1" sz="2000">
                          <a:solidFill>
                            <a:schemeClr val="tx1"/>
                          </a:solidFill>
                          <a:latin typeface="宋体" panose="02010600030101010101" pitchFamily="2" charset="-122"/>
                          <a:ea typeface="宋体" panose="02010600030101010101" pitchFamily="2" charset="-122"/>
                        </a:defRPr>
                      </a:lvl3pPr>
                      <a:lvl4pPr marL="1600200" indent="-228600">
                        <a:spcBef>
                          <a:spcPct val="20000"/>
                        </a:spcBef>
                        <a:defRPr kumimoji="1">
                          <a:solidFill>
                            <a:schemeClr val="tx1"/>
                          </a:solidFill>
                          <a:latin typeface="宋体" panose="02010600030101010101" pitchFamily="2" charset="-122"/>
                          <a:ea typeface="宋体" panose="02010600030101010101" pitchFamily="2" charset="-122"/>
                        </a:defRPr>
                      </a:lvl4pPr>
                      <a:lvl5pPr marL="2057400" indent="-228600">
                        <a:spcBef>
                          <a:spcPct val="20000"/>
                        </a:spcBef>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4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李四</a:t>
                      </a:r>
                      <a:endParaRPr kumimoji="0" lang="zh-CN" altLang="en-US" sz="3600" b="0" i="0" u="none" strike="noStrike" cap="none" normalizeH="0" baseline="0">
                        <a:ln>
                          <a:noFill/>
                        </a:ln>
                        <a:solidFill>
                          <a:srgbClr val="0066FF"/>
                        </a:solidFill>
                        <a:effectLst/>
                        <a:latin typeface="Tahoma" panose="020B0604030504040204" pitchFamily="2" charset="0"/>
                        <a:ea typeface="宋体" panose="02010600030101010101" pitchFamily="2" charset="-122"/>
                      </a:endParaRPr>
                    </a:p>
                  </a:txBody>
                  <a:tcPr marL="91445" marR="91445"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宋体" panose="02010600030101010101" pitchFamily="2" charset="-122"/>
                          <a:ea typeface="宋体" panose="02010600030101010101" pitchFamily="2" charset="-122"/>
                        </a:defRPr>
                      </a:lvl1pPr>
                      <a:lvl2pPr marL="742950" indent="-285750">
                        <a:spcBef>
                          <a:spcPct val="20000"/>
                        </a:spcBef>
                        <a:defRPr kumimoji="1"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kumimoji="1" sz="2000">
                          <a:solidFill>
                            <a:schemeClr val="tx1"/>
                          </a:solidFill>
                          <a:latin typeface="宋体" panose="02010600030101010101" pitchFamily="2" charset="-122"/>
                          <a:ea typeface="宋体" panose="02010600030101010101" pitchFamily="2" charset="-122"/>
                        </a:defRPr>
                      </a:lvl3pPr>
                      <a:lvl4pPr marL="1600200" indent="-228600">
                        <a:spcBef>
                          <a:spcPct val="20000"/>
                        </a:spcBef>
                        <a:defRPr kumimoji="1">
                          <a:solidFill>
                            <a:schemeClr val="tx1"/>
                          </a:solidFill>
                          <a:latin typeface="宋体" panose="02010600030101010101" pitchFamily="2" charset="-122"/>
                          <a:ea typeface="宋体" panose="02010600030101010101" pitchFamily="2" charset="-122"/>
                        </a:defRPr>
                      </a:lvl4pPr>
                      <a:lvl5pPr marL="2057400" indent="-228600">
                        <a:spcBef>
                          <a:spcPct val="20000"/>
                        </a:spcBef>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201202199091212370</a:t>
                      </a:r>
                      <a:endParaRPr kumimoji="0" lang="en-US" altLang="zh-CN" sz="3600" b="0" i="0" u="none" strike="noStrike" cap="none" normalizeH="0" baseline="0">
                        <a:ln>
                          <a:noFill/>
                        </a:ln>
                        <a:solidFill>
                          <a:srgbClr val="0066FF"/>
                        </a:solidFill>
                        <a:effectLst/>
                        <a:latin typeface="Tahoma" panose="020B0604030504040204" pitchFamily="2" charset="0"/>
                        <a:ea typeface="宋体" panose="02010600030101010101" pitchFamily="2" charset="-122"/>
                      </a:endParaRPr>
                    </a:p>
                  </a:txBody>
                  <a:tcPr marL="91445" marR="91445"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宋体" panose="02010600030101010101" pitchFamily="2" charset="-122"/>
                          <a:ea typeface="宋体" panose="02010600030101010101" pitchFamily="2" charset="-122"/>
                        </a:defRPr>
                      </a:lvl1pPr>
                      <a:lvl2pPr marL="742950" indent="-285750">
                        <a:spcBef>
                          <a:spcPct val="20000"/>
                        </a:spcBef>
                        <a:defRPr kumimoji="1"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kumimoji="1" sz="2000">
                          <a:solidFill>
                            <a:schemeClr val="tx1"/>
                          </a:solidFill>
                          <a:latin typeface="宋体" panose="02010600030101010101" pitchFamily="2" charset="-122"/>
                          <a:ea typeface="宋体" panose="02010600030101010101" pitchFamily="2" charset="-122"/>
                        </a:defRPr>
                      </a:lvl3pPr>
                      <a:lvl4pPr marL="1600200" indent="-228600">
                        <a:spcBef>
                          <a:spcPct val="20000"/>
                        </a:spcBef>
                        <a:defRPr kumimoji="1">
                          <a:solidFill>
                            <a:schemeClr val="tx1"/>
                          </a:solidFill>
                          <a:latin typeface="宋体" panose="02010600030101010101" pitchFamily="2" charset="-122"/>
                          <a:ea typeface="宋体" panose="02010600030101010101" pitchFamily="2" charset="-122"/>
                        </a:defRPr>
                      </a:lvl4pPr>
                      <a:lvl5pPr marL="2057400" indent="-228600">
                        <a:spcBef>
                          <a:spcPct val="20000"/>
                        </a:spcBef>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G34431244</a:t>
                      </a:r>
                      <a:endParaRPr kumimoji="0" lang="en-US" altLang="zh-CN" sz="3600" b="0" i="0" u="none" strike="noStrike" cap="none" normalizeH="0" baseline="0">
                        <a:ln>
                          <a:noFill/>
                        </a:ln>
                        <a:solidFill>
                          <a:srgbClr val="0066FF"/>
                        </a:solidFill>
                        <a:effectLst/>
                        <a:latin typeface="Tahoma" panose="020B0604030504040204" pitchFamily="2" charset="0"/>
                        <a:ea typeface="宋体" panose="02010600030101010101" pitchFamily="2" charset="-122"/>
                      </a:endParaRPr>
                    </a:p>
                  </a:txBody>
                  <a:tcPr marL="91445" marR="91445"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宋体" panose="02010600030101010101" pitchFamily="2" charset="-122"/>
                          <a:ea typeface="宋体" panose="02010600030101010101" pitchFamily="2" charset="-122"/>
                        </a:defRPr>
                      </a:lvl1pPr>
                      <a:lvl2pPr marL="742950" indent="-285750">
                        <a:spcBef>
                          <a:spcPct val="20000"/>
                        </a:spcBef>
                        <a:defRPr kumimoji="1" sz="2400">
                          <a:solidFill>
                            <a:schemeClr val="tx1"/>
                          </a:solidFill>
                          <a:latin typeface="宋体" panose="02010600030101010101" pitchFamily="2" charset="-122"/>
                          <a:ea typeface="宋体" panose="02010600030101010101" pitchFamily="2" charset="-122"/>
                        </a:defRPr>
                      </a:lvl2pPr>
                      <a:lvl3pPr marL="1143000" indent="-228600">
                        <a:spcBef>
                          <a:spcPct val="20000"/>
                        </a:spcBef>
                        <a:defRPr kumimoji="1" sz="2000">
                          <a:solidFill>
                            <a:schemeClr val="tx1"/>
                          </a:solidFill>
                          <a:latin typeface="宋体" panose="02010600030101010101" pitchFamily="2" charset="-122"/>
                          <a:ea typeface="宋体" panose="02010600030101010101" pitchFamily="2" charset="-122"/>
                        </a:defRPr>
                      </a:lvl3pPr>
                      <a:lvl4pPr marL="1600200" indent="-228600">
                        <a:spcBef>
                          <a:spcPct val="20000"/>
                        </a:spcBef>
                        <a:defRPr kumimoji="1">
                          <a:solidFill>
                            <a:schemeClr val="tx1"/>
                          </a:solidFill>
                          <a:latin typeface="宋体" panose="02010600030101010101" pitchFamily="2" charset="-122"/>
                          <a:ea typeface="宋体" panose="02010600030101010101" pitchFamily="2" charset="-122"/>
                        </a:defRPr>
                      </a:lvl4pPr>
                      <a:lvl5pPr marL="2057400" indent="-228600">
                        <a:spcBef>
                          <a:spcPct val="20000"/>
                        </a:spcBef>
                        <a:defRPr kumimoji="1">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宋体" panose="02010600030101010101" pitchFamily="2" charset="-122"/>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400" b="0" i="0" u="none" strike="noStrike" cap="none" normalizeH="0" baseline="0">
                          <a:ln>
                            <a:noFill/>
                          </a:ln>
                          <a:solidFill>
                            <a:srgbClr val="0066FF"/>
                          </a:solidFill>
                          <a:effectLst/>
                          <a:latin typeface="Times New Roman" panose="02020603050405020304" pitchFamily="18" charset="0"/>
                          <a:ea typeface="宋体" panose="02010600030101010101" pitchFamily="2" charset="-122"/>
                        </a:rPr>
                        <a:t>S675697031277755</a:t>
                      </a:r>
                      <a:endParaRPr kumimoji="0" lang="en-US" altLang="zh-CN" sz="3600" b="0" i="0" u="none" strike="noStrike" cap="none" normalizeH="0" baseline="0">
                        <a:ln>
                          <a:noFill/>
                        </a:ln>
                        <a:solidFill>
                          <a:srgbClr val="0066FF"/>
                        </a:solidFill>
                        <a:effectLst/>
                        <a:latin typeface="Tahoma" panose="020B0604030504040204" pitchFamily="2" charset="0"/>
                        <a:ea typeface="宋体" panose="02010600030101010101" pitchFamily="2" charset="-122"/>
                      </a:endParaRPr>
                    </a:p>
                  </a:txBody>
                  <a:tcPr marL="91445" marR="91445" marT="45694" marB="4569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2557" name="矩形 4"/>
          <p:cNvSpPr>
            <a:spLocks noChangeArrowheads="1"/>
          </p:cNvSpPr>
          <p:nvPr/>
        </p:nvSpPr>
        <p:spPr bwMode="auto">
          <a:xfrm>
            <a:off x="1619250" y="879475"/>
            <a:ext cx="530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lgn="ctr">
              <a:spcBef>
                <a:spcPct val="0"/>
              </a:spcBef>
              <a:buFontTx/>
              <a:buNone/>
            </a:pPr>
            <a:r>
              <a:rPr kumimoji="0" lang="en-US" altLang="zh-CN" sz="2400">
                <a:solidFill>
                  <a:schemeClr val="tx2"/>
                </a:solidFill>
                <a:latin typeface="黑体" panose="02010609060101010101" pitchFamily="49" charset="-122"/>
                <a:ea typeface="黑体" panose="02010609060101010101" pitchFamily="49" charset="-122"/>
              </a:rPr>
              <a:t>(</a:t>
            </a:r>
            <a:r>
              <a:rPr kumimoji="0" lang="zh-CN" altLang="en-US" sz="2400">
                <a:solidFill>
                  <a:schemeClr val="tx2"/>
                </a:solidFill>
                <a:latin typeface="黑体" panose="02010609060101010101" pitchFamily="49" charset="-122"/>
                <a:ea typeface="黑体" panose="02010609060101010101" pitchFamily="49" charset="-122"/>
              </a:rPr>
              <a:t>四</a:t>
            </a:r>
            <a:r>
              <a:rPr kumimoji="0" lang="en-US" altLang="zh-CN" sz="2400">
                <a:solidFill>
                  <a:schemeClr val="tx2"/>
                </a:solidFill>
                <a:latin typeface="黑体" panose="02010609060101010101" pitchFamily="49" charset="-122"/>
                <a:ea typeface="黑体" panose="02010609060101010101" pitchFamily="49" charset="-122"/>
              </a:rPr>
              <a:t>)</a:t>
            </a:r>
            <a:r>
              <a:rPr kumimoji="0" lang="zh-CN" altLang="en-US" sz="2400">
                <a:solidFill>
                  <a:schemeClr val="tx2"/>
                </a:solidFill>
                <a:latin typeface="黑体" panose="02010609060101010101" pitchFamily="49" charset="-122"/>
                <a:ea typeface="黑体" panose="02010609060101010101" pitchFamily="49" charset="-122"/>
              </a:rPr>
              <a:t>二维表与事物描述方法</a:t>
            </a:r>
            <a:endParaRPr kumimoji="0" lang="zh-CN" altLang="en-US" sz="2400">
              <a:solidFill>
                <a:schemeClr val="tx2"/>
              </a:solidFill>
              <a:latin typeface="黑体" panose="02010609060101010101" pitchFamily="49" charset="-122"/>
              <a:ea typeface="黑体" panose="02010609060101010101" pitchFamily="49" charset="-122"/>
            </a:endParaRPr>
          </a:p>
        </p:txBody>
      </p:sp>
      <p:sp>
        <p:nvSpPr>
          <p:cNvPr id="2" name="矩形 1"/>
          <p:cNvSpPr>
            <a:spLocks noChangeArrowheads="1"/>
          </p:cNvSpPr>
          <p:nvPr/>
        </p:nvSpPr>
        <p:spPr bwMode="auto">
          <a:xfrm>
            <a:off x="5040313" y="5589588"/>
            <a:ext cx="409575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宋体" panose="02010600030101010101" pitchFamily="2" charset="-122"/>
                <a:ea typeface="宋体" panose="02010600030101010101" pitchFamily="2" charset="-122"/>
              </a:defRPr>
            </a:lvl1pPr>
            <a:lvl2pPr marL="742950" indent="-285750">
              <a:spcBef>
                <a:spcPct val="20000"/>
              </a:spcBef>
              <a:buChar char="•"/>
              <a:defRPr kumimoji="1" sz="2800">
                <a:solidFill>
                  <a:schemeClr val="tx1"/>
                </a:solidFill>
                <a:latin typeface="宋体" panose="02010600030101010101" pitchFamily="2" charset="-122"/>
                <a:ea typeface="宋体" panose="02010600030101010101" pitchFamily="2" charset="-122"/>
              </a:defRPr>
            </a:lvl2pPr>
            <a:lvl3pPr marL="1143000" indent="-228600">
              <a:spcBef>
                <a:spcPct val="20000"/>
              </a:spcBef>
              <a:buChar char="•"/>
              <a:defRPr kumimoji="1" sz="2400">
                <a:solidFill>
                  <a:schemeClr val="tx1"/>
                </a:solidFill>
                <a:latin typeface="宋体" panose="02010600030101010101" pitchFamily="2" charset="-122"/>
                <a:ea typeface="宋体" panose="02010600030101010101" pitchFamily="2" charset="-122"/>
              </a:defRPr>
            </a:lvl3pPr>
            <a:lvl4pPr marL="16002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kumimoji="1" sz="20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宋体" panose="02010600030101010101" pitchFamily="2" charset="-122"/>
                <a:ea typeface="宋体" panose="02010600030101010101" pitchFamily="2" charset="-122"/>
              </a:defRPr>
            </a:lvl9pPr>
          </a:lstStyle>
          <a:p>
            <a:pPr>
              <a:spcBef>
                <a:spcPct val="0"/>
              </a:spcBef>
              <a:buFontTx/>
              <a:buNone/>
            </a:pPr>
            <a:r>
              <a:rPr kumimoji="0" lang="zh-CN" altLang="en-US" sz="1600">
                <a:solidFill>
                  <a:srgbClr val="FF0000"/>
                </a:solidFill>
                <a:latin typeface="黑体" panose="02010609060101010101" pitchFamily="49" charset="-122"/>
                <a:ea typeface="黑体" panose="02010609060101010101" pitchFamily="49" charset="-122"/>
              </a:rPr>
              <a:t>学生</a:t>
            </a:r>
            <a:r>
              <a:rPr kumimoji="0" lang="en-US" altLang="zh-CN" sz="1600">
                <a:solidFill>
                  <a:srgbClr val="FF0000"/>
                </a:solidFill>
                <a:latin typeface="黑体" panose="02010609060101010101" pitchFamily="49" charset="-122"/>
                <a:ea typeface="黑体" panose="02010609060101010101" pitchFamily="49" charset="-122"/>
              </a:rPr>
              <a:t>:</a:t>
            </a:r>
            <a:r>
              <a:rPr kumimoji="0" lang="zh-CN" altLang="en-US" sz="1600">
                <a:latin typeface="黑体" panose="02010609060101010101" pitchFamily="49" charset="-122"/>
                <a:ea typeface="黑体" panose="02010609060101010101" pitchFamily="49" charset="-122"/>
              </a:rPr>
              <a:t>学号</a:t>
            </a:r>
            <a:r>
              <a:rPr kumimoji="0" lang="zh-CN" altLang="en-US" sz="1600" b="0">
                <a:ea typeface="黑体" panose="02010609060101010101" pitchFamily="49" charset="-122"/>
              </a:rPr>
              <a:t>，姓名，性别，籍贯，民族</a:t>
            </a:r>
            <a:endParaRPr kumimoji="0" lang="en-US" altLang="zh-CN" sz="1600" b="0">
              <a:latin typeface="黑体" panose="02010609060101010101" pitchFamily="49" charset="-122"/>
              <a:ea typeface="黑体" panose="02010609060101010101" pitchFamily="49" charset="-122"/>
            </a:endParaRPr>
          </a:p>
          <a:p>
            <a:pPr>
              <a:spcBef>
                <a:spcPct val="0"/>
              </a:spcBef>
              <a:buFontTx/>
              <a:buNone/>
            </a:pPr>
            <a:r>
              <a:rPr kumimoji="0" lang="zh-CN" altLang="en-US" sz="1600">
                <a:solidFill>
                  <a:srgbClr val="FF0000"/>
                </a:solidFill>
                <a:latin typeface="黑体" panose="02010609060101010101" pitchFamily="49" charset="-122"/>
                <a:ea typeface="黑体" panose="02010609060101010101" pitchFamily="49" charset="-122"/>
              </a:rPr>
              <a:t>课程</a:t>
            </a:r>
            <a:r>
              <a:rPr kumimoji="0" lang="zh-CN" altLang="en-US" sz="1600">
                <a:latin typeface="黑体" panose="02010609060101010101" pitchFamily="49" charset="-122"/>
                <a:ea typeface="黑体" panose="02010609060101010101" pitchFamily="49" charset="-122"/>
              </a:rPr>
              <a:t>：课程号</a:t>
            </a:r>
            <a:r>
              <a:rPr kumimoji="0" lang="zh-CN" altLang="en-US" sz="1600">
                <a:ea typeface="黑体" panose="02010609060101010101" pitchFamily="49" charset="-122"/>
              </a:rPr>
              <a:t>，</a:t>
            </a:r>
            <a:r>
              <a:rPr kumimoji="0" lang="zh-CN" altLang="en-US" sz="1600" b="0">
                <a:ea typeface="黑体" panose="02010609060101010101" pitchFamily="49" charset="-122"/>
              </a:rPr>
              <a:t>课程名，学分，学时数</a:t>
            </a:r>
            <a:endParaRPr kumimoji="0" lang="en-US" altLang="zh-CN" sz="1600" b="0">
              <a:ea typeface="黑体" panose="02010609060101010101" pitchFamily="49" charset="-122"/>
            </a:endParaRPr>
          </a:p>
          <a:p>
            <a:pPr>
              <a:spcBef>
                <a:spcPct val="0"/>
              </a:spcBef>
              <a:buFontTx/>
              <a:buNone/>
            </a:pPr>
            <a:r>
              <a:rPr kumimoji="0" lang="zh-CN" altLang="en-US" sz="1600">
                <a:solidFill>
                  <a:srgbClr val="FF0000"/>
                </a:solidFill>
                <a:ea typeface="黑体" panose="02010609060101010101" pitchFamily="49" charset="-122"/>
              </a:rPr>
              <a:t>选课</a:t>
            </a:r>
            <a:r>
              <a:rPr kumimoji="0" lang="zh-CN" altLang="en-US" sz="1600">
                <a:ea typeface="黑体" panose="02010609060101010101" pitchFamily="49" charset="-122"/>
              </a:rPr>
              <a:t>：</a:t>
            </a:r>
            <a:r>
              <a:rPr kumimoji="0" lang="zh-CN" altLang="en-US" sz="1600">
                <a:latin typeface="黑体" panose="02010609060101010101" pitchFamily="49" charset="-122"/>
                <a:ea typeface="黑体" panose="02010609060101010101" pitchFamily="49" charset="-122"/>
              </a:rPr>
              <a:t>学号</a:t>
            </a:r>
            <a:r>
              <a:rPr kumimoji="0" lang="zh-CN" altLang="en-US" sz="1600">
                <a:ea typeface="黑体" panose="02010609060101010101" pitchFamily="49" charset="-122"/>
              </a:rPr>
              <a:t>，</a:t>
            </a:r>
            <a:r>
              <a:rPr kumimoji="0" lang="zh-CN" altLang="en-US" sz="1600">
                <a:latin typeface="黑体" panose="02010609060101010101" pitchFamily="49" charset="-122"/>
                <a:ea typeface="黑体" panose="02010609060101010101" pitchFamily="49" charset="-122"/>
              </a:rPr>
              <a:t>课程号</a:t>
            </a:r>
            <a:r>
              <a:rPr kumimoji="0" lang="zh-CN" altLang="en-US" sz="1600">
                <a:ea typeface="黑体" panose="02010609060101010101" pitchFamily="49" charset="-122"/>
              </a:rPr>
              <a:t>，选课日期，课程成绩</a:t>
            </a:r>
            <a:endParaRPr kumimoji="0" lang="zh-CN" altLang="en-US" sz="1600" b="0">
              <a:latin typeface="Tahoma" panose="020B0604030504040204" pitchFamily="2" charset="0"/>
              <a:ea typeface="黑体" panose="02010609060101010101" pitchFamily="49" charset="-122"/>
            </a:endParaRPr>
          </a:p>
        </p:txBody>
      </p:sp>
      <p:sp>
        <p:nvSpPr>
          <p:cNvPr id="17409" name="标题 1"/>
          <p:cNvSpPr>
            <a:spLocks noGrp="1"/>
          </p:cNvSpPr>
          <p:nvPr>
            <p:ph type="title"/>
          </p:nvPr>
        </p:nvSpPr>
        <p:spPr>
          <a:xfrm>
            <a:off x="363538" y="44450"/>
            <a:ext cx="7772400" cy="639763"/>
          </a:xfrm>
        </p:spPr>
        <p:txBody>
          <a:bodyPr/>
          <a:p>
            <a:pPr algn="l"/>
            <a:br>
              <a:rPr kumimoji="0" lang="en-US" altLang="zh-CN" sz="3200" b="1">
                <a:latin typeface="黑体" panose="02010609060101010101" pitchFamily="49" charset="-122"/>
                <a:ea typeface="黑体" panose="02010609060101010101" pitchFamily="49" charset="-122"/>
              </a:rPr>
            </a:br>
            <a:r>
              <a:rPr kumimoji="0" lang="en-US" altLang="zh-CN" sz="3200" b="1">
                <a:latin typeface="黑体" panose="02010609060101010101" pitchFamily="49" charset="-122"/>
                <a:ea typeface="黑体" panose="02010609060101010101" pitchFamily="49" charset="-122"/>
              </a:rPr>
              <a:t>1.</a:t>
            </a:r>
            <a:r>
              <a:rPr kumimoji="0" lang="en-US" altLang="zh-CN" sz="3200" b="1">
                <a:latin typeface="黑体" panose="02010609060101010101" pitchFamily="49" charset="-122"/>
                <a:ea typeface="黑体" panose="02010609060101010101" pitchFamily="49" charset="-122"/>
              </a:rPr>
              <a:t> </a:t>
            </a:r>
            <a:r>
              <a:rPr kumimoji="0" lang="zh-CN" altLang="en-US" sz="3200" b="1">
                <a:latin typeface="黑体" panose="02010609060101010101" pitchFamily="49" charset="-122"/>
                <a:ea typeface="黑体" panose="02010609060101010101" pitchFamily="49" charset="-122"/>
              </a:rPr>
              <a:t>引言</a:t>
            </a:r>
            <a:br>
              <a:rPr kumimoji="0" lang="en-US" altLang="zh-CN" sz="3200" b="1">
                <a:latin typeface="黑体" panose="02010609060101010101" pitchFamily="49" charset="-122"/>
                <a:ea typeface="黑体" panose="02010609060101010101" pitchFamily="49" charset="-122"/>
              </a:rPr>
            </a:br>
            <a:endParaRPr kumimoji="0" lang="zh-CN" altLang="en-US" sz="320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linds(horizontal)">
                                      <p:cBhvr>
                                        <p:cTn id="7" dur="500"/>
                                        <p:tgtEl>
                                          <p:spTgt spid="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linds(horizontal)">
                                      <p:cBhvr>
                                        <p:cTn id="10" dur="500"/>
                                        <p:tgtEl>
                                          <p:spTgt spid="6">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par>
                                <p:cTn id="14" presetID="3" presetClass="entr" presetSubtype="10" fill="hold"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blinds(horizontal)">
                                      <p:cBhvr>
                                        <p:cTn id="16" dur="500"/>
                                        <p:tgtEl>
                                          <p:spTgt spid="6">
                                            <p:txEl>
                                              <p:pRg st="6" end="6"/>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blinds(horizontal)">
                                      <p:cBhvr>
                                        <p:cTn id="19" dur="500"/>
                                        <p:tgtEl>
                                          <p:spTgt spid="6">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blinds(horizontal)">
                                      <p:cBhvr>
                                        <p:cTn id="24" dur="500"/>
                                        <p:tgtEl>
                                          <p:spTgt spid="6">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blinds(horizontal)">
                                      <p:cBhvr>
                                        <p:cTn id="27" dur="500"/>
                                        <p:tgtEl>
                                          <p:spTgt spid="6">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6">
                                            <p:txEl>
                                              <p:pRg st="10" end="10"/>
                                            </p:txEl>
                                          </p:spTgt>
                                        </p:tgtEl>
                                        <p:attrNameLst>
                                          <p:attrName>style.visibility</p:attrName>
                                        </p:attrNameLst>
                                      </p:cBhvr>
                                      <p:to>
                                        <p:strVal val="visible"/>
                                      </p:to>
                                    </p:set>
                                    <p:animEffect transition="in" filter="blinds(horizontal)">
                                      <p:cBhvr>
                                        <p:cTn id="30"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COMMONDATA" val="eyJoZGlkIjoiZjhjYzFlMzY2NzEzZGU1MWExNDI1Zjc4ZTVjZjA3MmQifQ=="/>
  <p:tag name="KSO_WPP_MARK_KEY" val="055ee6f3-5878-47e5-9285-3095263bf44f"/>
</p:tagLst>
</file>

<file path=ppt/tags/tag2.xml><?xml version="1.0" encoding="utf-8"?>
<p:tagLst xmlns:p="http://schemas.openxmlformats.org/presentationml/2006/main">
  <p:tag name="TABLE_ENDDRAG_ORIGIN_RECT" val="408*235"/>
  <p:tag name="TABLE_ENDDRAG_RECT" val="156*202*408*235"/>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01069079">
  <a:themeElements>
    <a:clrScheme name="01069079 1">
      <a:dk1>
        <a:srgbClr val="545472"/>
      </a:dk1>
      <a:lt1>
        <a:srgbClr val="FFFFFF"/>
      </a:lt1>
      <a:dk2>
        <a:srgbClr val="892D5B"/>
      </a:dk2>
      <a:lt2>
        <a:srgbClr val="9797B7"/>
      </a:lt2>
      <a:accent1>
        <a:srgbClr val="A7CCD9"/>
      </a:accent1>
      <a:accent2>
        <a:srgbClr val="C7C7DF"/>
      </a:accent2>
      <a:accent3>
        <a:srgbClr val="FFFFFF"/>
      </a:accent3>
      <a:accent4>
        <a:srgbClr val="464660"/>
      </a:accent4>
      <a:accent5>
        <a:srgbClr val="D0E2E9"/>
      </a:accent5>
      <a:accent6>
        <a:srgbClr val="B4B4CA"/>
      </a:accent6>
      <a:hlink>
        <a:srgbClr val="CCCCFF"/>
      </a:hlink>
      <a:folHlink>
        <a:srgbClr val="D9D9E5"/>
      </a:folHlink>
    </a:clrScheme>
    <a:fontScheme name="01069079">
      <a:majorFont>
        <a:latin typeface="宋体"/>
        <a:ea typeface="宋体"/>
        <a:cs typeface=""/>
      </a:majorFont>
      <a:minorFont>
        <a:latin typeface="宋体"/>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1400" b="1" i="0" u="none" strike="noStrike" cap="none" normalizeH="0" baseline="0">
            <a:ln>
              <a:noFill/>
            </a:ln>
            <a:solidFill>
              <a:schemeClr val="tx2"/>
            </a:solidFill>
            <a:effectLst/>
            <a:latin typeface="黑体" panose="02010609060101010101" pitchFamily="49" charset="-122"/>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1400" b="1" i="0" u="none" strike="noStrike" cap="none" normalizeH="0" baseline="0">
            <a:ln>
              <a:noFill/>
            </a:ln>
            <a:solidFill>
              <a:schemeClr val="tx2"/>
            </a:solidFill>
            <a:effectLst/>
            <a:latin typeface="黑体" panose="02010609060101010101" pitchFamily="49" charset="-122"/>
            <a:ea typeface="黑体" panose="02010609060101010101" pitchFamily="49" charset="-122"/>
          </a:defRPr>
        </a:defPPr>
      </a:lstStyle>
    </a:lnDef>
  </a:objectDefaults>
  <a:extraClrSchemeLst>
    <a:extraClrScheme>
      <a:clrScheme name="01069079 1">
        <a:dk1>
          <a:srgbClr val="545472"/>
        </a:dk1>
        <a:lt1>
          <a:srgbClr val="FFFFFF"/>
        </a:lt1>
        <a:dk2>
          <a:srgbClr val="892D5B"/>
        </a:dk2>
        <a:lt2>
          <a:srgbClr val="9797B7"/>
        </a:lt2>
        <a:accent1>
          <a:srgbClr val="A7CCD9"/>
        </a:accent1>
        <a:accent2>
          <a:srgbClr val="C7C7DF"/>
        </a:accent2>
        <a:accent3>
          <a:srgbClr val="FFFFFF"/>
        </a:accent3>
        <a:accent4>
          <a:srgbClr val="464660"/>
        </a:accent4>
        <a:accent5>
          <a:srgbClr val="D0E2E9"/>
        </a:accent5>
        <a:accent6>
          <a:srgbClr val="B4B4CA"/>
        </a:accent6>
        <a:hlink>
          <a:srgbClr val="CCCCFF"/>
        </a:hlink>
        <a:folHlink>
          <a:srgbClr val="D9D9E5"/>
        </a:folHlink>
      </a:clrScheme>
      <a:clrMap bg1="lt1" tx1="dk1" bg2="lt2" tx2="dk2" accent1="accent1" accent2="accent2" accent3="accent3" accent4="accent4" accent5="accent5" accent6="accent6" hlink="hlink" folHlink="folHlink"/>
    </a:extraClrScheme>
    <a:extraClrScheme>
      <a:clrScheme name="01069079 2">
        <a:dk1>
          <a:srgbClr val="545472"/>
        </a:dk1>
        <a:lt1>
          <a:srgbClr val="FFFFFF"/>
        </a:lt1>
        <a:dk2>
          <a:srgbClr val="892D5B"/>
        </a:dk2>
        <a:lt2>
          <a:srgbClr val="68A7BE"/>
        </a:lt2>
        <a:accent1>
          <a:srgbClr val="CAACCC"/>
        </a:accent1>
        <a:accent2>
          <a:srgbClr val="A7CCD9"/>
        </a:accent2>
        <a:accent3>
          <a:srgbClr val="FFFFFF"/>
        </a:accent3>
        <a:accent4>
          <a:srgbClr val="464660"/>
        </a:accent4>
        <a:accent5>
          <a:srgbClr val="E1D2E2"/>
        </a:accent5>
        <a:accent6>
          <a:srgbClr val="97B9C4"/>
        </a:accent6>
        <a:hlink>
          <a:srgbClr val="B7B7FF"/>
        </a:hlink>
        <a:folHlink>
          <a:srgbClr val="BCD8E2"/>
        </a:folHlink>
      </a:clrScheme>
      <a:clrMap bg1="lt1" tx1="dk1" bg2="lt2" tx2="dk2" accent1="accent1" accent2="accent2" accent3="accent3" accent4="accent4" accent5="accent5" accent6="accent6" hlink="hlink" folHlink="folHlink"/>
    </a:extraClrScheme>
    <a:extraClrScheme>
      <a:clrScheme name="01069079 3">
        <a:dk1>
          <a:srgbClr val="000000"/>
        </a:dk1>
        <a:lt1>
          <a:srgbClr val="FFFFFF"/>
        </a:lt1>
        <a:dk2>
          <a:srgbClr val="000000"/>
        </a:dk2>
        <a:lt2>
          <a:srgbClr val="333333"/>
        </a:lt2>
        <a:accent1>
          <a:srgbClr val="B2B2B2"/>
        </a:accent1>
        <a:accent2>
          <a:srgbClr val="DDDDDD"/>
        </a:accent2>
        <a:accent3>
          <a:srgbClr val="FFFFFF"/>
        </a:accent3>
        <a:accent4>
          <a:srgbClr val="000000"/>
        </a:accent4>
        <a:accent5>
          <a:srgbClr val="D5D5D5"/>
        </a:accent5>
        <a:accent6>
          <a:srgbClr val="C8C8C8"/>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01069079 4">
        <a:dk1>
          <a:srgbClr val="545472"/>
        </a:dk1>
        <a:lt1>
          <a:srgbClr val="FFFFFF"/>
        </a:lt1>
        <a:dk2>
          <a:srgbClr val="892D5B"/>
        </a:dk2>
        <a:lt2>
          <a:srgbClr val="AC3872"/>
        </a:lt2>
        <a:accent1>
          <a:srgbClr val="9DC6D5"/>
        </a:accent1>
        <a:accent2>
          <a:srgbClr val="E2A6C4"/>
        </a:accent2>
        <a:accent3>
          <a:srgbClr val="FFFFFF"/>
        </a:accent3>
        <a:accent4>
          <a:srgbClr val="464660"/>
        </a:accent4>
        <a:accent5>
          <a:srgbClr val="CCDFE7"/>
        </a:accent5>
        <a:accent6>
          <a:srgbClr val="CD96B1"/>
        </a:accent6>
        <a:hlink>
          <a:srgbClr val="B7B7FF"/>
        </a:hlink>
        <a:folHlink>
          <a:srgbClr val="F2D6E4"/>
        </a:folHlink>
      </a:clrScheme>
      <a:clrMap bg1="lt1" tx1="dk1" bg2="lt2" tx2="dk2" accent1="accent1" accent2="accent2" accent3="accent3" accent4="accent4" accent5="accent5" accent6="accent6" hlink="hlink" folHlink="folHlink"/>
    </a:extraClrScheme>
    <a:extraClrScheme>
      <a:clrScheme name="01069079 5">
        <a:dk1>
          <a:srgbClr val="545472"/>
        </a:dk1>
        <a:lt1>
          <a:srgbClr val="FFFFFF"/>
        </a:lt1>
        <a:dk2>
          <a:srgbClr val="892D5B"/>
        </a:dk2>
        <a:lt2>
          <a:srgbClr val="515BA7"/>
        </a:lt2>
        <a:accent1>
          <a:srgbClr val="8BD8E7"/>
        </a:accent1>
        <a:accent2>
          <a:srgbClr val="A5AAD3"/>
        </a:accent2>
        <a:accent3>
          <a:srgbClr val="FFFFFF"/>
        </a:accent3>
        <a:accent4>
          <a:srgbClr val="464660"/>
        </a:accent4>
        <a:accent5>
          <a:srgbClr val="C4E9F1"/>
        </a:accent5>
        <a:accent6>
          <a:srgbClr val="959ABF"/>
        </a:accent6>
        <a:hlink>
          <a:srgbClr val="D5BAFC"/>
        </a:hlink>
        <a:folHlink>
          <a:srgbClr val="D7D9EB"/>
        </a:folHlink>
      </a:clrScheme>
      <a:clrMap bg1="lt1" tx1="dk1" bg2="lt2" tx2="dk2" accent1="accent1" accent2="accent2" accent3="accent3" accent4="accent4" accent5="accent5" accent6="accent6" hlink="hlink" folHlink="folHlink"/>
    </a:extraClrScheme>
    <a:extraClrScheme>
      <a:clrScheme name="01069079 6">
        <a:dk1>
          <a:srgbClr val="545472"/>
        </a:dk1>
        <a:lt1>
          <a:srgbClr val="FFFFFF"/>
        </a:lt1>
        <a:dk2>
          <a:srgbClr val="37467F"/>
        </a:dk2>
        <a:lt2>
          <a:srgbClr val="547A3C"/>
        </a:lt2>
        <a:accent1>
          <a:srgbClr val="8BD8E7"/>
        </a:accent1>
        <a:accent2>
          <a:srgbClr val="B7D3A5"/>
        </a:accent2>
        <a:accent3>
          <a:srgbClr val="FFFFFF"/>
        </a:accent3>
        <a:accent4>
          <a:srgbClr val="464660"/>
        </a:accent4>
        <a:accent5>
          <a:srgbClr val="C4E9F1"/>
        </a:accent5>
        <a:accent6>
          <a:srgbClr val="A6BF95"/>
        </a:accent6>
        <a:hlink>
          <a:srgbClr val="FBE9BB"/>
        </a:hlink>
        <a:folHlink>
          <a:srgbClr val="CFE2C4"/>
        </a:folHlink>
      </a:clrScheme>
      <a:clrMap bg1="lt1" tx1="dk1" bg2="lt2" tx2="dk2" accent1="accent1" accent2="accent2" accent3="accent3" accent4="accent4" accent5="accent5" accent6="accent6" hlink="hlink" folHlink="folHlink"/>
    </a:extraClrScheme>
    <a:extraClrScheme>
      <a:clrScheme name="01069079 7">
        <a:dk1>
          <a:srgbClr val="545472"/>
        </a:dk1>
        <a:lt1>
          <a:srgbClr val="FFFFFF"/>
        </a:lt1>
        <a:dk2>
          <a:srgbClr val="655851"/>
        </a:dk2>
        <a:lt2>
          <a:srgbClr val="B49234"/>
        </a:lt2>
        <a:accent1>
          <a:srgbClr val="F8C684"/>
        </a:accent1>
        <a:accent2>
          <a:srgbClr val="E1CE97"/>
        </a:accent2>
        <a:accent3>
          <a:srgbClr val="FFFFFF"/>
        </a:accent3>
        <a:accent4>
          <a:srgbClr val="464660"/>
        </a:accent4>
        <a:accent5>
          <a:srgbClr val="FBDFC2"/>
        </a:accent5>
        <a:accent6>
          <a:srgbClr val="CCBA88"/>
        </a:accent6>
        <a:hlink>
          <a:srgbClr val="D1EC9C"/>
        </a:hlink>
        <a:folHlink>
          <a:srgbClr val="EFE5C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01069079</Template>
  <TotalTime>0</TotalTime>
  <Words>7035</Words>
  <Application>WPS 演示</Application>
  <PresentationFormat>全屏显示(4:3)</PresentationFormat>
  <Paragraphs>753</Paragraphs>
  <Slides>49</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49</vt:i4>
      </vt:variant>
    </vt:vector>
  </HeadingPairs>
  <TitlesOfParts>
    <vt:vector size="65" baseType="lpstr">
      <vt:lpstr>Arial</vt:lpstr>
      <vt:lpstr>宋体</vt:lpstr>
      <vt:lpstr>Wingdings</vt:lpstr>
      <vt:lpstr>黑体</vt:lpstr>
      <vt:lpstr>Tahoma</vt:lpstr>
      <vt:lpstr>Arial</vt:lpstr>
      <vt:lpstr>楷体_GB2312</vt:lpstr>
      <vt:lpstr>新宋体</vt:lpstr>
      <vt:lpstr>Times New Roman</vt:lpstr>
      <vt:lpstr>微软雅黑</vt:lpstr>
      <vt:lpstr>Arial Unicode MS</vt:lpstr>
      <vt:lpstr>Principals of Database System</vt:lpstr>
      <vt:lpstr>Segoe Print</vt:lpstr>
      <vt:lpstr>微软雅黑</vt:lpstr>
      <vt:lpstr>Wingdings</vt:lpstr>
      <vt:lpstr>01069079</vt:lpstr>
      <vt:lpstr>               概      述    </vt:lpstr>
      <vt:lpstr>四位图灵奖得主</vt:lpstr>
      <vt:lpstr>主要学习内容</vt:lpstr>
      <vt:lpstr> 1. 引言 </vt:lpstr>
      <vt:lpstr> 1. 引言 </vt:lpstr>
      <vt:lpstr>1.2 数据库如何描述客观世界</vt:lpstr>
      <vt:lpstr> 1. 引言 </vt:lpstr>
      <vt:lpstr>PowerPoint 演示文稿</vt:lpstr>
      <vt:lpstr> 1. 引言 </vt:lpstr>
      <vt:lpstr>2. 数据管理的发展过程*</vt:lpstr>
      <vt:lpstr>2.1 手工阶段</vt:lpstr>
      <vt:lpstr>2.2 程序阶段 </vt:lpstr>
      <vt:lpstr>2.3 文件阶段</vt:lpstr>
      <vt:lpstr>2.4 数据库阶段</vt:lpstr>
      <vt:lpstr>PowerPoint 演示文稿</vt:lpstr>
      <vt:lpstr>3.1数据</vt:lpstr>
      <vt:lpstr>3.1数据</vt:lpstr>
      <vt:lpstr>3.1数据</vt:lpstr>
      <vt:lpstr>3.2 数据库</vt:lpstr>
      <vt:lpstr>数据库的特征（续）</vt:lpstr>
      <vt:lpstr>3.3 数据库管理系统</vt:lpstr>
      <vt:lpstr>3.4 数据库系统</vt:lpstr>
      <vt:lpstr>为什么要使用数据库系统？</vt:lpstr>
      <vt:lpstr>3.4 数据库系统</vt:lpstr>
      <vt:lpstr>4.1 什么是数据模型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第14讲:(第10章)            物理设计(数据库存储技术)</dc:title>
  <dc:creator>Microsoft Office 用户</dc:creator>
  <cp:lastModifiedBy>gchao</cp:lastModifiedBy>
  <cp:revision>294</cp:revision>
  <dcterms:created xsi:type="dcterms:W3CDTF">2018-05-01T14:31:00Z</dcterms:created>
  <dcterms:modified xsi:type="dcterms:W3CDTF">2025-02-18T05:43:18Z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TC010690792052</vt:lpwstr>
  </property>
  <property fmtid="{D5CDD505-2E9C-101B-9397-08002B2CF9AE}" pid="3" name="KSOProductBuildVer">
    <vt:lpwstr>2052-12.1.0.19770</vt:lpwstr>
  </property>
  <property fmtid="{D5CDD505-2E9C-101B-9397-08002B2CF9AE}" pid="4" name="ICV">
    <vt:lpwstr>928291AC2211464782811F51BE30B0EB</vt:lpwstr>
  </property>
</Properties>
</file>