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85" r:id="rId6"/>
    <p:sldId id="262" r:id="rId7"/>
    <p:sldId id="286" r:id="rId8"/>
    <p:sldId id="287" r:id="rId9"/>
    <p:sldId id="278" r:id="rId10"/>
    <p:sldId id="265" r:id="rId11"/>
    <p:sldId id="274" r:id="rId12"/>
    <p:sldId id="269" r:id="rId13"/>
    <p:sldId id="273" r:id="rId14"/>
    <p:sldId id="266" r:id="rId15"/>
    <p:sldId id="276" r:id="rId16"/>
    <p:sldId id="281" r:id="rId17"/>
    <p:sldId id="275" r:id="rId18"/>
    <p:sldId id="280" r:id="rId19"/>
    <p:sldId id="268" r:id="rId20"/>
    <p:sldId id="283" r:id="rId21"/>
    <p:sldId id="270" r:id="rId22"/>
    <p:sldId id="271" r:id="rId23"/>
    <p:sldId id="284" r:id="rId24"/>
    <p:sldId id="272" r:id="rId25"/>
    <p:sldId id="288" r:id="rId26"/>
    <p:sldId id="282" r:id="rId27"/>
    <p:sldId id="264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93B203-CC78-84B0-0447-9BD49E06877F}" v="146" dt="2025-04-24T11:33:09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essly/goos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lickhous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utu.be/XKBYYP5k_Uo?si=IyIjHt3Qx5MNhoU_" TargetMode="External"/><Relationship Id="rId4" Type="http://schemas.openxmlformats.org/officeDocument/2006/relationships/hyperlink" Target="https://youtu.be/36Qql0DE4tk?si=RxAder1HP_0DWG-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9104F-5E65-3A4F-50EF-6210A9451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60CB6C-989E-D23B-0DED-8EBACAFD6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5" y="331300"/>
            <a:ext cx="5216769" cy="448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|   Колоночные СУБД</a:t>
            </a:r>
            <a:r>
              <a:rPr lang="ru-RU">
                <a:solidFill>
                  <a:schemeClr val="bg1"/>
                </a:solidFill>
              </a:rPr>
              <a:t> </a:t>
            </a:r>
            <a:r>
              <a:rPr lang="ru-RU" err="1">
                <a:solidFill>
                  <a:schemeClr val="bg1"/>
                </a:solidFill>
                <a:highlight>
                  <a:srgbClr val="000000"/>
                </a:highlight>
              </a:rPr>
              <a:t>ClickHouse</a:t>
            </a:r>
            <a:endParaRPr lang="ru-RU" err="1">
              <a:solidFill>
                <a:schemeClr val="bg1"/>
              </a:solidFill>
            </a:endParaRPr>
          </a:p>
        </p:txBody>
      </p:sp>
      <p:pic>
        <p:nvPicPr>
          <p:cNvPr id="21" name="Рисунок 20" descr="Изображение выглядит как символ, герб, корон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0550F4E8-B0F6-0CC0-2B09-4B8717F95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" y="2198"/>
            <a:ext cx="989868" cy="11210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CEDBC5AB-2F63-5027-075B-E97A2805AAA4}"/>
              </a:ext>
            </a:extLst>
          </p:cNvPr>
          <p:cNvSpPr txBox="1">
            <a:spLocks/>
          </p:cNvSpPr>
          <p:nvPr/>
        </p:nvSpPr>
        <p:spPr>
          <a:xfrm>
            <a:off x="1001509" y="6229148"/>
            <a:ext cx="11406553" cy="448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/>
              <a:t>| </a:t>
            </a:r>
            <a:r>
              <a:rPr lang="ru-RU">
                <a:ea typeface="+mn-lt"/>
                <a:cs typeface="+mn-lt"/>
              </a:rPr>
              <a:t>  </a:t>
            </a:r>
            <a:r>
              <a:rPr lang="ru-RU" b="1">
                <a:ea typeface="+mn-lt"/>
                <a:cs typeface="+mn-lt"/>
              </a:rPr>
              <a:t>2025</a:t>
            </a:r>
            <a:r>
              <a:rPr lang="ru-RU">
                <a:ea typeface="+mn-lt"/>
                <a:cs typeface="+mn-lt"/>
              </a:rPr>
              <a:t>. </a:t>
            </a:r>
            <a:r>
              <a:rPr lang="ru-RU" b="1">
                <a:ea typeface="+mn-lt"/>
                <a:cs typeface="+mn-lt"/>
              </a:rPr>
              <a:t>Технологии проектирования программного обеспечения.</a:t>
            </a:r>
          </a:p>
        </p:txBody>
      </p:sp>
      <p:pic>
        <p:nvPicPr>
          <p:cNvPr id="5" name="Рисунок 4" descr="Running a Clickhouse Distributed Multi Node Cluster Locally Using Docker  Compose | by Sudhindra Kr. Saxena | Medium">
            <a:extLst>
              <a:ext uri="{FF2B5EF4-FFF2-40B4-BE49-F238E27FC236}">
                <a16:creationId xmlns:a16="http://schemas.microsoft.com/office/drawing/2014/main" id="{588059C7-9AA8-33EF-EFCF-51D83AF96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484" y="2424853"/>
            <a:ext cx="6659030" cy="199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92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89407-3BC9-C17F-EDE6-B59756762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A4A2D-5C67-D528-78A5-94A91DE88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462" y="782676"/>
            <a:ext cx="10117014" cy="711201"/>
          </a:xfrm>
        </p:spPr>
        <p:txBody>
          <a:bodyPr>
            <a:normAutofit/>
          </a:bodyPr>
          <a:lstStyle/>
          <a:p>
            <a:pPr algn="l"/>
            <a:r>
              <a:rPr lang="ru-RU" sz="4000" b="1">
                <a:latin typeface="Aptos"/>
              </a:rPr>
              <a:t>Кластерные решения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E02B8A-58E2-6FCD-8585-9EAE0DA60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5" y="331300"/>
            <a:ext cx="5216769" cy="448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|   Колоночные СУБД</a:t>
            </a:r>
            <a:r>
              <a:rPr lang="ru-RU">
                <a:solidFill>
                  <a:schemeClr val="bg1"/>
                </a:solidFill>
              </a:rPr>
              <a:t> </a:t>
            </a:r>
            <a:r>
              <a:rPr lang="ru-RU" err="1">
                <a:solidFill>
                  <a:schemeClr val="bg1"/>
                </a:solidFill>
                <a:highlight>
                  <a:srgbClr val="000000"/>
                </a:highlight>
              </a:rPr>
              <a:t>ClickHouse</a:t>
            </a:r>
          </a:p>
        </p:txBody>
      </p:sp>
      <p:pic>
        <p:nvPicPr>
          <p:cNvPr id="21" name="Рисунок 20" descr="Изображение выглядит как символ, герб, корон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70C97DD6-3E52-A620-568C-A7278C7D3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" y="2198"/>
            <a:ext cx="989868" cy="11210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B9A6B3A6-655E-73D7-8AFF-FE1B78BE13F9}"/>
              </a:ext>
            </a:extLst>
          </p:cNvPr>
          <p:cNvSpPr txBox="1">
            <a:spLocks/>
          </p:cNvSpPr>
          <p:nvPr/>
        </p:nvSpPr>
        <p:spPr>
          <a:xfrm>
            <a:off x="1001509" y="6229148"/>
            <a:ext cx="11406553" cy="448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/>
              <a:t>| </a:t>
            </a:r>
            <a:r>
              <a:rPr lang="ru-RU">
                <a:ea typeface="+mn-lt"/>
                <a:cs typeface="+mn-lt"/>
              </a:rPr>
              <a:t>  </a:t>
            </a:r>
            <a:r>
              <a:rPr lang="ru-RU" b="1">
                <a:ea typeface="+mn-lt"/>
                <a:cs typeface="+mn-lt"/>
              </a:rPr>
              <a:t>2025</a:t>
            </a:r>
            <a:r>
              <a:rPr lang="ru-RU">
                <a:ea typeface="+mn-lt"/>
                <a:cs typeface="+mn-lt"/>
              </a:rPr>
              <a:t>. </a:t>
            </a:r>
            <a:r>
              <a:rPr lang="ru-RU" b="1">
                <a:ea typeface="+mn-lt"/>
                <a:cs typeface="+mn-lt"/>
              </a:rPr>
              <a:t>Технологии проектирования программного обеспечения.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8D7A9-95E0-3935-22BD-C5B8AC4D7F3A}"/>
              </a:ext>
            </a:extLst>
          </p:cNvPr>
          <p:cNvSpPr txBox="1"/>
          <p:nvPr/>
        </p:nvSpPr>
        <p:spPr>
          <a:xfrm>
            <a:off x="5736921" y="329852"/>
            <a:ext cx="6459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https://clickhouse.com/docs/architecture/cluster-deployment</a:t>
            </a:r>
          </a:p>
        </p:txBody>
      </p:sp>
      <p:pic>
        <p:nvPicPr>
          <p:cNvPr id="9" name="Рисунок 8" descr="Изображение выглядит как текст, снимок экрана, программное обеспечение, дизайн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ED97C665-6E44-B3EF-CC5B-72AA5E11C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86" y="1578855"/>
            <a:ext cx="6062950" cy="4287858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Шриф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BDF4BA9A-22C3-5FCB-11FF-B5508EAD5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623" y="1892663"/>
            <a:ext cx="45815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6B0BD-B7DC-473A-A4D1-64C61EDCC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74FDB-B73E-2619-112E-0CB87DBDD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462" y="1122363"/>
            <a:ext cx="10117014" cy="711201"/>
          </a:xfrm>
        </p:spPr>
        <p:txBody>
          <a:bodyPr>
            <a:normAutofit/>
          </a:bodyPr>
          <a:lstStyle/>
          <a:p>
            <a:pPr algn="l"/>
            <a:r>
              <a:rPr lang="ru-RU" sz="4000" b="1">
                <a:latin typeface="Aptos"/>
              </a:rPr>
              <a:t>Типы данных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B9EABF-596B-B9E7-0A2F-2C35A30FD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5" y="331300"/>
            <a:ext cx="5216769" cy="448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|   Колоночные СУБД</a:t>
            </a:r>
            <a:r>
              <a:rPr lang="ru-RU">
                <a:solidFill>
                  <a:schemeClr val="bg1"/>
                </a:solidFill>
              </a:rPr>
              <a:t> </a:t>
            </a:r>
            <a:r>
              <a:rPr lang="ru-RU" err="1">
                <a:solidFill>
                  <a:schemeClr val="bg1"/>
                </a:solidFill>
                <a:highlight>
                  <a:srgbClr val="000000"/>
                </a:highlight>
              </a:rPr>
              <a:t>ClickHouse</a:t>
            </a:r>
          </a:p>
        </p:txBody>
      </p:sp>
      <p:pic>
        <p:nvPicPr>
          <p:cNvPr id="21" name="Рисунок 20" descr="Изображение выглядит как символ, герб, корон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1911DBAE-3D53-6431-AA7C-4739D5916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" y="2198"/>
            <a:ext cx="989868" cy="11210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A6A375C9-C0EB-61F9-BEBF-DDBCEEFB8AC6}"/>
              </a:ext>
            </a:extLst>
          </p:cNvPr>
          <p:cNvSpPr txBox="1">
            <a:spLocks/>
          </p:cNvSpPr>
          <p:nvPr/>
        </p:nvSpPr>
        <p:spPr>
          <a:xfrm>
            <a:off x="1001509" y="6229148"/>
            <a:ext cx="11406553" cy="448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/>
              <a:t>| </a:t>
            </a:r>
            <a:r>
              <a:rPr lang="ru-RU">
                <a:ea typeface="+mn-lt"/>
                <a:cs typeface="+mn-lt"/>
              </a:rPr>
              <a:t>  </a:t>
            </a:r>
            <a:r>
              <a:rPr lang="ru-RU" b="1">
                <a:ea typeface="+mn-lt"/>
                <a:cs typeface="+mn-lt"/>
              </a:rPr>
              <a:t>2025</a:t>
            </a:r>
            <a:r>
              <a:rPr lang="ru-RU">
                <a:ea typeface="+mn-lt"/>
                <a:cs typeface="+mn-lt"/>
              </a:rPr>
              <a:t>. </a:t>
            </a:r>
            <a:r>
              <a:rPr lang="ru-RU" b="1">
                <a:ea typeface="+mn-lt"/>
                <a:cs typeface="+mn-lt"/>
              </a:rPr>
              <a:t>Технологии проектирования программного обеспечения.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5B71F-23F2-4D6C-B112-59862953183F}"/>
              </a:ext>
            </a:extLst>
          </p:cNvPr>
          <p:cNvSpPr txBox="1"/>
          <p:nvPr/>
        </p:nvSpPr>
        <p:spPr>
          <a:xfrm>
            <a:off x="1049052" y="1904675"/>
            <a:ext cx="959175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ptos"/>
                <a:ea typeface="+mn-lt"/>
                <a:cs typeface="+mn-lt"/>
              </a:rPr>
              <a:t>Int8…Int64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>
                <a:solidFill>
                  <a:srgbClr val="000000"/>
                </a:solidFill>
                <a:latin typeface="Aptos"/>
                <a:ea typeface="+mn-lt"/>
                <a:cs typeface="+mn-lt"/>
              </a:rPr>
              <a:t>UInt8…UInt64</a:t>
            </a:r>
            <a:endParaRPr lang="ru-RU"/>
          </a:p>
          <a:p>
            <a:pPr marL="285750" indent="-285750"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ptos"/>
                <a:ea typeface="+mn-lt"/>
                <a:cs typeface="+mn-lt"/>
              </a:rPr>
              <a:t>Float32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>
                <a:solidFill>
                  <a:srgbClr val="000000"/>
                </a:solidFill>
                <a:latin typeface="Aptos"/>
                <a:ea typeface="+mn-lt"/>
                <a:cs typeface="+mn-lt"/>
              </a:rPr>
              <a:t>Float64</a:t>
            </a:r>
            <a:endParaRPr lang="ru-RU"/>
          </a:p>
          <a:p>
            <a:pPr marL="285750" indent="-285750">
              <a:buFont typeface="Arial"/>
              <a:buChar char="•"/>
            </a:pPr>
            <a:r>
              <a:rPr lang="ru-RU" err="1">
                <a:solidFill>
                  <a:srgbClr val="000000"/>
                </a:solidFill>
                <a:latin typeface="Aptos"/>
                <a:ea typeface="+mn-lt"/>
                <a:cs typeface="+mn-lt"/>
              </a:rPr>
              <a:t>String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err="1">
                <a:solidFill>
                  <a:srgbClr val="000000"/>
                </a:solidFill>
                <a:latin typeface="Aptos"/>
                <a:ea typeface="+mn-lt"/>
                <a:cs typeface="+mn-lt"/>
              </a:rPr>
              <a:t>FixedString</a:t>
            </a:r>
            <a:r>
              <a:rPr lang="ru-RU">
                <a:solidFill>
                  <a:srgbClr val="000000"/>
                </a:solidFill>
                <a:latin typeface="Aptos"/>
                <a:ea typeface="+mn-lt"/>
                <a:cs typeface="+mn-lt"/>
              </a:rPr>
              <a:t>(N)</a:t>
            </a:r>
            <a:endParaRPr lang="ru-RU"/>
          </a:p>
          <a:p>
            <a:pPr marL="285750" indent="-285750">
              <a:buFont typeface="Arial"/>
              <a:buChar char="•"/>
            </a:pPr>
            <a:r>
              <a:rPr lang="ru-RU" err="1">
                <a:solidFill>
                  <a:srgbClr val="000000"/>
                </a:solidFill>
                <a:latin typeface="Aptos"/>
                <a:ea typeface="+mn-lt"/>
                <a:cs typeface="+mn-lt"/>
              </a:rPr>
              <a:t>Date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 err="1">
                <a:solidFill>
                  <a:srgbClr val="000000"/>
                </a:solidFill>
                <a:latin typeface="Aptos"/>
                <a:ea typeface="+mn-lt"/>
                <a:cs typeface="+mn-lt"/>
              </a:rPr>
              <a:t>DateTime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>
                <a:solidFill>
                  <a:srgbClr val="000000"/>
                </a:solidFill>
                <a:latin typeface="Aptos"/>
                <a:ea typeface="+mn-lt"/>
                <a:cs typeface="+mn-lt"/>
              </a:rPr>
              <a:t>DateTime64</a:t>
            </a:r>
            <a:endParaRPr lang="ru-RU"/>
          </a:p>
          <a:p>
            <a:pPr marL="285750" indent="-285750">
              <a:buFont typeface="Arial"/>
              <a:buChar char="•"/>
            </a:pPr>
            <a:r>
              <a:rPr lang="ru-RU" err="1">
                <a:solidFill>
                  <a:srgbClr val="000000"/>
                </a:solidFill>
                <a:latin typeface="Aptos"/>
                <a:ea typeface="+mn-lt"/>
                <a:cs typeface="+mn-lt"/>
              </a:rPr>
              <a:t>Decimal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>
                <a:solidFill>
                  <a:srgbClr val="000000"/>
                </a:solidFill>
                <a:latin typeface="Aptos"/>
                <a:ea typeface="+mn-lt"/>
                <a:cs typeface="+mn-lt"/>
              </a:rPr>
              <a:t>UUID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>
                <a:solidFill>
                  <a:srgbClr val="000000"/>
                </a:solidFill>
                <a:latin typeface="Aptos"/>
                <a:ea typeface="+mn-lt"/>
                <a:cs typeface="+mn-lt"/>
              </a:rPr>
              <a:t>IPv4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ru-RU">
                <a:solidFill>
                  <a:srgbClr val="000000"/>
                </a:solidFill>
                <a:latin typeface="Aptos"/>
                <a:ea typeface="+mn-lt"/>
                <a:cs typeface="+mn-lt"/>
              </a:rPr>
              <a:t>IPv6</a:t>
            </a:r>
            <a:endParaRPr lang="ru-RU"/>
          </a:p>
          <a:p>
            <a:pPr marL="285750" indent="-285750">
              <a:buFont typeface="Arial"/>
              <a:buChar char="•"/>
            </a:pPr>
            <a:r>
              <a:rPr lang="ru-RU" err="1">
                <a:latin typeface="Aptos"/>
              </a:rPr>
              <a:t>LowCardinality</a:t>
            </a:r>
            <a:r>
              <a:rPr lang="ru-RU">
                <a:latin typeface="Aptos"/>
              </a:rPr>
              <a:t>(</a:t>
            </a:r>
            <a:r>
              <a:rPr lang="ru-RU" err="1">
                <a:latin typeface="Aptos"/>
              </a:rPr>
              <a:t>String</a:t>
            </a:r>
            <a:r>
              <a:rPr lang="ru-RU">
                <a:latin typeface="Aptos"/>
              </a:rPr>
              <a:t>)</a:t>
            </a:r>
            <a:r>
              <a:rPr lang="ru-RU">
                <a:ea typeface="+mn-lt"/>
                <a:cs typeface="+mn-lt"/>
              </a:rPr>
              <a:t> — для колонок с множеством повторов.</a:t>
            </a:r>
            <a:endParaRPr lang="ru-RU"/>
          </a:p>
          <a:p>
            <a:pPr marL="285750" indent="-285750">
              <a:buFont typeface="Arial"/>
              <a:buChar char="•"/>
            </a:pPr>
            <a:r>
              <a:rPr lang="ru-RU" err="1">
                <a:latin typeface="Aptos"/>
              </a:rPr>
              <a:t>Nested</a:t>
            </a:r>
            <a:r>
              <a:rPr lang="ru-RU">
                <a:ea typeface="+mn-lt"/>
                <a:cs typeface="+mn-lt"/>
              </a:rPr>
              <a:t>, </a:t>
            </a:r>
            <a:r>
              <a:rPr lang="ru-RU" err="1">
                <a:latin typeface="Aptos"/>
              </a:rPr>
              <a:t>Array</a:t>
            </a:r>
            <a:r>
              <a:rPr lang="ru-RU">
                <a:ea typeface="+mn-lt"/>
                <a:cs typeface="+mn-lt"/>
              </a:rPr>
              <a:t>, </a:t>
            </a:r>
            <a:r>
              <a:rPr lang="ru-RU" err="1">
                <a:latin typeface="Aptos"/>
              </a:rPr>
              <a:t>Tuple</a:t>
            </a:r>
            <a:r>
              <a:rPr lang="ru-RU">
                <a:ea typeface="+mn-lt"/>
                <a:cs typeface="+mn-lt"/>
              </a:rPr>
              <a:t>, </a:t>
            </a:r>
            <a:r>
              <a:rPr lang="ru-RU" err="1">
                <a:latin typeface="Aptos"/>
              </a:rPr>
              <a:t>Enum</a:t>
            </a:r>
            <a:r>
              <a:rPr lang="ru-RU">
                <a:ea typeface="+mn-lt"/>
                <a:cs typeface="+mn-lt"/>
              </a:rPr>
              <a:t>, </a:t>
            </a:r>
            <a:r>
              <a:rPr lang="ru-RU" err="1">
                <a:latin typeface="Aptos"/>
              </a:rPr>
              <a:t>Nullable</a:t>
            </a:r>
            <a:r>
              <a:rPr lang="ru-RU">
                <a:latin typeface="Aptos"/>
              </a:rPr>
              <a:t>(...)</a:t>
            </a:r>
            <a:r>
              <a:rPr lang="ru-RU">
                <a:ea typeface="+mn-lt"/>
                <a:cs typeface="+mn-lt"/>
              </a:rPr>
              <a:t>.</a:t>
            </a:r>
            <a:endParaRPr lang="ru-RU"/>
          </a:p>
          <a:p>
            <a:endParaRPr lang="ru-RU"/>
          </a:p>
          <a:p>
            <a:endParaRPr lang="ru-RU"/>
          </a:p>
          <a:p>
            <a:pPr>
              <a:buFont typeface="Arial" panose="020B0604020202020204" pitchFamily="34" charset="0"/>
            </a:pP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2348293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55391-5DC8-DC33-C99D-B20421EA5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38ED1-978E-A325-C4A0-396C9578B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462" y="1122363"/>
            <a:ext cx="10117014" cy="711201"/>
          </a:xfrm>
        </p:spPr>
        <p:txBody>
          <a:bodyPr>
            <a:normAutofit/>
          </a:bodyPr>
          <a:lstStyle/>
          <a:p>
            <a:pPr algn="l"/>
            <a:r>
              <a:rPr lang="ru-RU" sz="4000" b="1">
                <a:latin typeface="Aptos"/>
              </a:rPr>
              <a:t>Синтаксис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E7F7FE-EE6B-CC02-BB36-E5A234748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5" y="331300"/>
            <a:ext cx="5216769" cy="448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|   Колоночные СУБД</a:t>
            </a:r>
            <a:r>
              <a:rPr lang="ru-RU">
                <a:solidFill>
                  <a:schemeClr val="bg1"/>
                </a:solidFill>
              </a:rPr>
              <a:t> </a:t>
            </a:r>
            <a:r>
              <a:rPr lang="ru-RU" err="1">
                <a:solidFill>
                  <a:schemeClr val="bg1"/>
                </a:solidFill>
                <a:highlight>
                  <a:srgbClr val="000000"/>
                </a:highlight>
              </a:rPr>
              <a:t>ClickHouse</a:t>
            </a:r>
          </a:p>
        </p:txBody>
      </p:sp>
      <p:pic>
        <p:nvPicPr>
          <p:cNvPr id="21" name="Рисунок 20" descr="Изображение выглядит как символ, герб, корон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276FA9D9-D37A-EB54-0F16-C48ED09E6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" y="2198"/>
            <a:ext cx="989868" cy="11210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0124D0CD-957A-5418-8A41-30AFD5B94857}"/>
              </a:ext>
            </a:extLst>
          </p:cNvPr>
          <p:cNvSpPr txBox="1">
            <a:spLocks/>
          </p:cNvSpPr>
          <p:nvPr/>
        </p:nvSpPr>
        <p:spPr>
          <a:xfrm>
            <a:off x="1001509" y="6229148"/>
            <a:ext cx="11406553" cy="448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/>
              <a:t>| </a:t>
            </a:r>
            <a:r>
              <a:rPr lang="ru-RU">
                <a:ea typeface="+mn-lt"/>
                <a:cs typeface="+mn-lt"/>
              </a:rPr>
              <a:t>  </a:t>
            </a:r>
            <a:r>
              <a:rPr lang="ru-RU" b="1">
                <a:ea typeface="+mn-lt"/>
                <a:cs typeface="+mn-lt"/>
              </a:rPr>
              <a:t>2025</a:t>
            </a:r>
            <a:r>
              <a:rPr lang="ru-RU">
                <a:ea typeface="+mn-lt"/>
                <a:cs typeface="+mn-lt"/>
              </a:rPr>
              <a:t>. </a:t>
            </a:r>
            <a:r>
              <a:rPr lang="ru-RU" b="1">
                <a:ea typeface="+mn-lt"/>
                <a:cs typeface="+mn-lt"/>
              </a:rPr>
              <a:t>Технологии проектирования программного обеспечения.</a:t>
            </a:r>
          </a:p>
        </p:txBody>
      </p:sp>
      <p:pic>
        <p:nvPicPr>
          <p:cNvPr id="5" name="Рисунок 4" descr="Изображение выглядит как текст, Шрифт, снимок экрана, дизайн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8D183E7F-5207-0E31-7BD0-48BD6C192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891" y="2818683"/>
            <a:ext cx="2286000" cy="2619375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66E177F1-381A-2154-9CA3-66E5896D4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704" y="2505597"/>
            <a:ext cx="4428865" cy="323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51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37587-9A96-C544-BC79-5B4668A22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475E7-68EC-7C51-AABE-7ADB5431A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462" y="1122363"/>
            <a:ext cx="10117014" cy="711201"/>
          </a:xfrm>
        </p:spPr>
        <p:txBody>
          <a:bodyPr>
            <a:normAutofit/>
          </a:bodyPr>
          <a:lstStyle/>
          <a:p>
            <a:pPr algn="l"/>
            <a:r>
              <a:rPr lang="ru-RU" sz="4000" b="1">
                <a:latin typeface="Aptos"/>
              </a:rPr>
              <a:t>Основные параметры таблицы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D4ACE9-E210-B8B6-3883-0B9F2880A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5" y="331300"/>
            <a:ext cx="5216769" cy="448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|   Колоночные СУБД</a:t>
            </a:r>
            <a:r>
              <a:rPr lang="ru-RU">
                <a:solidFill>
                  <a:schemeClr val="bg1"/>
                </a:solidFill>
              </a:rPr>
              <a:t> </a:t>
            </a:r>
            <a:r>
              <a:rPr lang="ru-RU" err="1">
                <a:solidFill>
                  <a:schemeClr val="bg1"/>
                </a:solidFill>
                <a:highlight>
                  <a:srgbClr val="000000"/>
                </a:highlight>
              </a:rPr>
              <a:t>ClickHouse</a:t>
            </a:r>
          </a:p>
        </p:txBody>
      </p:sp>
      <p:pic>
        <p:nvPicPr>
          <p:cNvPr id="21" name="Рисунок 20" descr="Изображение выглядит как символ, герб, корон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5FC6680B-86E3-F280-1B01-03E94125C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" y="2198"/>
            <a:ext cx="989868" cy="11210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C22B6A5A-AA51-1D03-3284-119F7E13D5B2}"/>
              </a:ext>
            </a:extLst>
          </p:cNvPr>
          <p:cNvSpPr txBox="1">
            <a:spLocks/>
          </p:cNvSpPr>
          <p:nvPr/>
        </p:nvSpPr>
        <p:spPr>
          <a:xfrm>
            <a:off x="1001509" y="6229148"/>
            <a:ext cx="11406553" cy="448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/>
              <a:t>| </a:t>
            </a:r>
            <a:r>
              <a:rPr lang="ru-RU">
                <a:ea typeface="+mn-lt"/>
                <a:cs typeface="+mn-lt"/>
              </a:rPr>
              <a:t>  </a:t>
            </a:r>
            <a:r>
              <a:rPr lang="ru-RU" b="1">
                <a:ea typeface="+mn-lt"/>
                <a:cs typeface="+mn-lt"/>
              </a:rPr>
              <a:t>2025</a:t>
            </a:r>
            <a:r>
              <a:rPr lang="ru-RU">
                <a:ea typeface="+mn-lt"/>
                <a:cs typeface="+mn-lt"/>
              </a:rPr>
              <a:t>. </a:t>
            </a:r>
            <a:r>
              <a:rPr lang="ru-RU" b="1">
                <a:ea typeface="+mn-lt"/>
                <a:cs typeface="+mn-lt"/>
              </a:rPr>
              <a:t>Технологии проектирования программного обеспечения.</a:t>
            </a:r>
          </a:p>
        </p:txBody>
      </p:sp>
      <p:pic>
        <p:nvPicPr>
          <p:cNvPr id="5" name="Рисунок 4" descr="Изображение выглядит как текст, снимок экрана, Шриф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DCD47FEC-E77A-C605-61FC-BA3AC1833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4" y="1982439"/>
            <a:ext cx="4124325" cy="3248025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Шрифт, снимок экрана, дизайн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B968A1A5-5A4A-0AB2-4EFB-D09709EBD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5487" y="3823699"/>
            <a:ext cx="1485900" cy="1047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34FADC-240B-397D-BA15-ABF431B9908F}"/>
              </a:ext>
            </a:extLst>
          </p:cNvPr>
          <p:cNvSpPr txBox="1"/>
          <p:nvPr/>
        </p:nvSpPr>
        <p:spPr>
          <a:xfrm>
            <a:off x="10010383" y="3423781"/>
            <a:ext cx="13235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SAMPLE BY</a:t>
            </a:r>
          </a:p>
        </p:txBody>
      </p:sp>
      <p:pic>
        <p:nvPicPr>
          <p:cNvPr id="8" name="Рисунок 7" descr="sql - Выборка в ClickHouse - Stack Overflow на русском">
            <a:extLst>
              <a:ext uri="{FF2B5EF4-FFF2-40B4-BE49-F238E27FC236}">
                <a16:creationId xmlns:a16="http://schemas.microsoft.com/office/drawing/2014/main" id="{98E27650-272E-CFFF-0BF2-D6E914567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386" y="1980812"/>
            <a:ext cx="5164897" cy="290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77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74E2B-05F2-203F-8CC2-D4C787C44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B7F8F-C021-540E-DC68-A86329490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462" y="913596"/>
            <a:ext cx="10117014" cy="711201"/>
          </a:xfrm>
        </p:spPr>
        <p:txBody>
          <a:bodyPr>
            <a:normAutofit/>
          </a:bodyPr>
          <a:lstStyle/>
          <a:p>
            <a:pPr algn="l"/>
            <a:r>
              <a:rPr lang="ru-RU" sz="4000" b="1">
                <a:latin typeface="Aptos"/>
              </a:rPr>
              <a:t>Движки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93D74C-C4A8-5AD6-BFC1-95912E563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5" y="331300"/>
            <a:ext cx="5216769" cy="448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|   Колоночные СУБД</a:t>
            </a:r>
            <a:r>
              <a:rPr lang="ru-RU">
                <a:solidFill>
                  <a:schemeClr val="bg1"/>
                </a:solidFill>
              </a:rPr>
              <a:t> </a:t>
            </a:r>
            <a:r>
              <a:rPr lang="ru-RU" err="1">
                <a:solidFill>
                  <a:schemeClr val="bg1"/>
                </a:solidFill>
                <a:highlight>
                  <a:srgbClr val="000000"/>
                </a:highlight>
              </a:rPr>
              <a:t>ClickHouse</a:t>
            </a:r>
          </a:p>
        </p:txBody>
      </p:sp>
      <p:pic>
        <p:nvPicPr>
          <p:cNvPr id="21" name="Рисунок 20" descr="Изображение выглядит как символ, герб, корон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7DA5D8AD-F644-CB1C-2DA5-CAC0E2955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" y="2198"/>
            <a:ext cx="989868" cy="11210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AFD3F286-367B-1C3F-3BD2-9147BDE0A1EA}"/>
              </a:ext>
            </a:extLst>
          </p:cNvPr>
          <p:cNvSpPr txBox="1">
            <a:spLocks/>
          </p:cNvSpPr>
          <p:nvPr/>
        </p:nvSpPr>
        <p:spPr>
          <a:xfrm>
            <a:off x="1001509" y="6229148"/>
            <a:ext cx="11406553" cy="448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/>
              <a:t>| </a:t>
            </a:r>
            <a:r>
              <a:rPr lang="ru-RU">
                <a:ea typeface="+mn-lt"/>
                <a:cs typeface="+mn-lt"/>
              </a:rPr>
              <a:t>  </a:t>
            </a:r>
            <a:r>
              <a:rPr lang="ru-RU" b="1">
                <a:ea typeface="+mn-lt"/>
                <a:cs typeface="+mn-lt"/>
              </a:rPr>
              <a:t>2025</a:t>
            </a:r>
            <a:r>
              <a:rPr lang="ru-RU">
                <a:ea typeface="+mn-lt"/>
                <a:cs typeface="+mn-lt"/>
              </a:rPr>
              <a:t>. </a:t>
            </a:r>
            <a:r>
              <a:rPr lang="ru-RU" b="1">
                <a:ea typeface="+mn-lt"/>
                <a:cs typeface="+mn-lt"/>
              </a:rPr>
              <a:t>Технологии проектирования программного обеспечения.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FE9592-F8E0-A2C7-B3FD-55CB8289F7AB}"/>
              </a:ext>
            </a:extLst>
          </p:cNvPr>
          <p:cNvSpPr txBox="1"/>
          <p:nvPr/>
        </p:nvSpPr>
        <p:spPr>
          <a:xfrm>
            <a:off x="996860" y="1622839"/>
            <a:ext cx="9591755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err="1">
                <a:solidFill>
                  <a:srgbClr val="000000"/>
                </a:solidFill>
                <a:ea typeface="+mn-lt"/>
                <a:cs typeface="+mn-lt"/>
              </a:rPr>
              <a:t>MergeTree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 — базовый движок. Поддерживает сортировку, </a:t>
            </a:r>
            <a:r>
              <a:rPr lang="ru-RU" err="1">
                <a:solidFill>
                  <a:srgbClr val="000000"/>
                </a:solidFill>
                <a:ea typeface="+mn-lt"/>
                <a:cs typeface="+mn-lt"/>
              </a:rPr>
              <a:t>партиционирование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, TTL.</a:t>
            </a:r>
            <a:br>
              <a:rPr lang="ru-RU">
                <a:solidFill>
                  <a:srgbClr val="000000"/>
                </a:solidFill>
                <a:ea typeface="+mn-lt"/>
                <a:cs typeface="+mn-lt"/>
              </a:rPr>
            </a:br>
            <a:endParaRPr lang="ru-RU"/>
          </a:p>
          <a:p>
            <a:pPr marL="285750" indent="-285750">
              <a:buFont typeface="Arial"/>
              <a:buChar char="•"/>
            </a:pPr>
            <a:r>
              <a:rPr lang="ru-RU" err="1">
                <a:solidFill>
                  <a:srgbClr val="000000"/>
                </a:solidFill>
                <a:ea typeface="+mn-lt"/>
                <a:cs typeface="+mn-lt"/>
              </a:rPr>
              <a:t>ReplacingMergeTree</a:t>
            </a:r>
          </a:p>
          <a:p>
            <a:pPr marL="285750" indent="-285750">
              <a:buFont typeface="Arial"/>
              <a:buChar char="•"/>
            </a:pPr>
            <a:r>
              <a:rPr lang="ru-RU" err="1">
                <a:solidFill>
                  <a:srgbClr val="000000"/>
                </a:solidFill>
                <a:ea typeface="+mn-lt"/>
                <a:cs typeface="+mn-lt"/>
              </a:rPr>
              <a:t>SummingMergeTree</a:t>
            </a:r>
          </a:p>
          <a:p>
            <a:pPr marL="285750" indent="-285750">
              <a:buFont typeface="Arial"/>
              <a:buChar char="•"/>
            </a:pPr>
            <a:r>
              <a:rPr lang="ru-RU" err="1">
                <a:solidFill>
                  <a:srgbClr val="000000"/>
                </a:solidFill>
                <a:ea typeface="+mn-lt"/>
                <a:cs typeface="+mn-lt"/>
              </a:rPr>
              <a:t>AggregatingMergeTree</a:t>
            </a:r>
          </a:p>
          <a:p>
            <a:pPr marL="285750" indent="-285750">
              <a:buFont typeface="Arial"/>
              <a:buChar char="•"/>
            </a:pPr>
            <a:r>
              <a:rPr lang="ru-RU" err="1">
                <a:solidFill>
                  <a:srgbClr val="000000"/>
                </a:solidFill>
                <a:ea typeface="+mn-lt"/>
                <a:cs typeface="+mn-lt"/>
              </a:rPr>
              <a:t>VersionedCollapsingMergeTree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 и др.</a:t>
            </a:r>
            <a:endParaRPr lang="ru-RU"/>
          </a:p>
          <a:p>
            <a:endParaRPr lang="ru-RU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ru-RU" err="1">
                <a:solidFill>
                  <a:srgbClr val="000000"/>
                </a:solidFill>
                <a:ea typeface="+mn-lt"/>
                <a:cs typeface="+mn-lt"/>
              </a:rPr>
              <a:t>Buffer</a:t>
            </a:r>
          </a:p>
          <a:p>
            <a:pPr marL="285750" indent="-285750">
              <a:buFont typeface="Arial"/>
              <a:buChar char="•"/>
            </a:pPr>
            <a:r>
              <a:rPr lang="ru-RU" err="1">
                <a:solidFill>
                  <a:srgbClr val="000000"/>
                </a:solidFill>
                <a:ea typeface="+mn-lt"/>
                <a:cs typeface="+mn-lt"/>
              </a:rPr>
              <a:t>Kafka</a:t>
            </a:r>
          </a:p>
          <a:p>
            <a:pPr marL="285750" indent="-285750">
              <a:buFont typeface="Arial"/>
              <a:buChar char="•"/>
            </a:pPr>
            <a:r>
              <a:rPr lang="ru-RU" err="1">
                <a:solidFill>
                  <a:srgbClr val="000000"/>
                </a:solidFill>
                <a:ea typeface="+mn-lt"/>
                <a:cs typeface="+mn-lt"/>
              </a:rPr>
              <a:t>RabbitMQ</a:t>
            </a:r>
          </a:p>
          <a:p>
            <a:pPr marL="285750" indent="-285750"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File</a:t>
            </a:r>
          </a:p>
          <a:p>
            <a:pPr marL="285750" indent="-285750"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ptos"/>
                <a:ea typeface="+mn-lt"/>
                <a:cs typeface="+mn-lt"/>
              </a:rPr>
              <a:t>Memory</a:t>
            </a:r>
            <a:endParaRPr lang="ru-RU"/>
          </a:p>
          <a:p>
            <a:pPr marL="285750" indent="-285750">
              <a:buFont typeface="Arial"/>
              <a:buChar char="•"/>
            </a:pPr>
            <a:endParaRPr lang="ru-RU">
              <a:solidFill>
                <a:srgbClr val="000000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ru-RU" err="1">
                <a:solidFill>
                  <a:srgbClr val="000000"/>
                </a:solidFill>
                <a:latin typeface="Aptos"/>
                <a:ea typeface="+mn-lt"/>
                <a:cs typeface="+mn-lt"/>
              </a:rPr>
              <a:t>ReplicatedMergeTree</a:t>
            </a:r>
            <a:endParaRPr lang="ru-RU" err="1"/>
          </a:p>
          <a:p>
            <a:pPr marL="285750" indent="-285750">
              <a:buFont typeface="Arial"/>
              <a:buChar char="•"/>
            </a:pPr>
            <a:r>
              <a:rPr lang="ru-RU" err="1">
                <a:solidFill>
                  <a:srgbClr val="000000"/>
                </a:solidFill>
                <a:ea typeface="+mn-lt"/>
                <a:cs typeface="+mn-lt"/>
              </a:rPr>
              <a:t>Distributed</a:t>
            </a:r>
            <a:endParaRPr lang="ru-RU" err="1"/>
          </a:p>
          <a:p>
            <a:endParaRPr lang="ru-RU"/>
          </a:p>
          <a:p>
            <a:endParaRPr lang="ru-RU"/>
          </a:p>
          <a:p>
            <a:pPr>
              <a:buFont typeface="Arial" panose="020B0604020202020204" pitchFamily="34" charset="0"/>
            </a:pP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254305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6B920-1212-CD68-CD08-B9BD73FEF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27166-57C2-0883-DC21-C2C640DCA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462" y="1122363"/>
            <a:ext cx="10117014" cy="711201"/>
          </a:xfrm>
        </p:spPr>
        <p:txBody>
          <a:bodyPr>
            <a:normAutofit/>
          </a:bodyPr>
          <a:lstStyle/>
          <a:p>
            <a:pPr algn="l"/>
            <a:r>
              <a:rPr lang="ru-RU" sz="4000" b="1" err="1">
                <a:latin typeface="Aptos"/>
              </a:rPr>
              <a:t>Merge</a:t>
            </a:r>
            <a:r>
              <a:rPr lang="ru-RU" sz="4000" b="1">
                <a:latin typeface="Aptos"/>
              </a:rPr>
              <a:t> и FINAL</a:t>
            </a:r>
            <a:endParaRPr lang="ru-RU" err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30ED8A-B9A5-8CFD-6D49-764FC83BB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5" y="331300"/>
            <a:ext cx="5216769" cy="448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|   Колоночные СУБД</a:t>
            </a:r>
            <a:r>
              <a:rPr lang="ru-RU">
                <a:solidFill>
                  <a:schemeClr val="bg1"/>
                </a:solidFill>
              </a:rPr>
              <a:t> </a:t>
            </a:r>
            <a:r>
              <a:rPr lang="ru-RU" err="1">
                <a:solidFill>
                  <a:schemeClr val="bg1"/>
                </a:solidFill>
                <a:highlight>
                  <a:srgbClr val="000000"/>
                </a:highlight>
              </a:rPr>
              <a:t>ClickHouse</a:t>
            </a:r>
          </a:p>
        </p:txBody>
      </p:sp>
      <p:pic>
        <p:nvPicPr>
          <p:cNvPr id="21" name="Рисунок 20" descr="Изображение выглядит как символ, герб, корон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FCFD90B3-0CE9-8DDF-E9B2-A9D716F72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" y="2198"/>
            <a:ext cx="989868" cy="11210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3E4F8794-1622-C856-104D-9F0CD7231BAF}"/>
              </a:ext>
            </a:extLst>
          </p:cNvPr>
          <p:cNvSpPr txBox="1">
            <a:spLocks/>
          </p:cNvSpPr>
          <p:nvPr/>
        </p:nvSpPr>
        <p:spPr>
          <a:xfrm>
            <a:off x="1001509" y="6229148"/>
            <a:ext cx="11406553" cy="448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/>
              <a:t>| </a:t>
            </a:r>
            <a:r>
              <a:rPr lang="ru-RU">
                <a:ea typeface="+mn-lt"/>
                <a:cs typeface="+mn-lt"/>
              </a:rPr>
              <a:t>  </a:t>
            </a:r>
            <a:r>
              <a:rPr lang="ru-RU" b="1">
                <a:ea typeface="+mn-lt"/>
                <a:cs typeface="+mn-lt"/>
              </a:rPr>
              <a:t>2025</a:t>
            </a:r>
            <a:r>
              <a:rPr lang="ru-RU">
                <a:ea typeface="+mn-lt"/>
                <a:cs typeface="+mn-lt"/>
              </a:rPr>
              <a:t>. </a:t>
            </a:r>
            <a:r>
              <a:rPr lang="ru-RU" b="1">
                <a:ea typeface="+mn-lt"/>
                <a:cs typeface="+mn-lt"/>
              </a:rPr>
              <a:t>Технологии проектирования программного обеспечения.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62255F-E43D-F9B3-6485-34BD0834C375}"/>
              </a:ext>
            </a:extLst>
          </p:cNvPr>
          <p:cNvSpPr txBox="1"/>
          <p:nvPr/>
        </p:nvSpPr>
        <p:spPr>
          <a:xfrm>
            <a:off x="1049052" y="1904675"/>
            <a:ext cx="959175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err="1">
                <a:solidFill>
                  <a:srgbClr val="000000"/>
                </a:solidFill>
                <a:ea typeface="+mn-lt"/>
                <a:cs typeface="+mn-lt"/>
              </a:rPr>
              <a:t>Merge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 (Фоновое слияние) - процесс планировщика для объединения маленьких кусков данных в более крупные, чтобы:</a:t>
            </a:r>
          </a:p>
          <a:p>
            <a:pPr marL="285750" indent="-285750">
              <a:buFont typeface="Arial,Sans-Serif"/>
              <a:buChar char="•"/>
            </a:pP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Ускорить чтение (меньше частей — меньше IO);</a:t>
            </a:r>
          </a:p>
          <a:p>
            <a:pPr marL="285750" indent="-285750">
              <a:buFont typeface="Arial,Sans-Serif"/>
              <a:buChar char="•"/>
            </a:pP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Применить </a:t>
            </a:r>
            <a:r>
              <a:rPr lang="ru-RU" err="1">
                <a:solidFill>
                  <a:srgbClr val="000000"/>
                </a:solidFill>
                <a:ea typeface="+mn-lt"/>
                <a:cs typeface="+mn-lt"/>
              </a:rPr>
              <a:t>дедубликацию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 (</a:t>
            </a:r>
            <a:r>
              <a:rPr lang="ru-RU" err="1">
                <a:solidFill>
                  <a:srgbClr val="000000"/>
                </a:solidFill>
                <a:ea typeface="+mn-lt"/>
                <a:cs typeface="+mn-lt"/>
              </a:rPr>
              <a:t>ReplacingMergeTree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);</a:t>
            </a:r>
          </a:p>
          <a:p>
            <a:pPr marL="285750" indent="-285750">
              <a:buFont typeface="Arial,Sans-Serif"/>
              <a:buChar char="•"/>
            </a:pP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Агрегировать значения (</a:t>
            </a:r>
            <a:r>
              <a:rPr lang="ru-RU" err="1">
                <a:solidFill>
                  <a:srgbClr val="000000"/>
                </a:solidFill>
                <a:ea typeface="+mn-lt"/>
                <a:cs typeface="+mn-lt"/>
              </a:rPr>
              <a:t>SummingMergeTree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);</a:t>
            </a:r>
          </a:p>
          <a:p>
            <a:pPr marL="285750" indent="-285750">
              <a:buFont typeface="Arial,Sans-Serif"/>
              <a:buChar char="•"/>
            </a:pP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Удалить строки (</a:t>
            </a:r>
            <a:r>
              <a:rPr lang="ru-RU" err="1">
                <a:solidFill>
                  <a:srgbClr val="000000"/>
                </a:solidFill>
                <a:ea typeface="+mn-lt"/>
                <a:cs typeface="+mn-lt"/>
              </a:rPr>
              <a:t>CollapsingMergeTree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);</a:t>
            </a:r>
          </a:p>
          <a:p>
            <a:pPr marL="285750" indent="-285750">
              <a:buFont typeface="Arial,Sans-Serif"/>
              <a:buChar char="•"/>
            </a:pP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Применить TTL и очистку.</a:t>
            </a:r>
          </a:p>
          <a:p>
            <a:pPr marL="285750" indent="-285750">
              <a:buFont typeface="Arial,Sans-Serif"/>
              <a:buChar char="•"/>
            </a:pPr>
            <a:endParaRPr lang="ru-RU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Этот процесс свойственен всему семейству </a:t>
            </a:r>
            <a:r>
              <a:rPr lang="ru-RU" b="1" err="1">
                <a:solidFill>
                  <a:srgbClr val="000000"/>
                </a:solidFill>
                <a:ea typeface="+mn-lt"/>
                <a:cs typeface="+mn-lt"/>
              </a:rPr>
              <a:t>MergeTree</a:t>
            </a:r>
            <a:r>
              <a:rPr lang="ru-RU" b="1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ru-RU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ru-RU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Нет гарантий, </a:t>
            </a:r>
            <a:r>
              <a:rPr lang="ru-RU" b="1">
                <a:solidFill>
                  <a:srgbClr val="000000"/>
                </a:solidFill>
                <a:ea typeface="+mn-lt"/>
                <a:cs typeface="+mn-lt"/>
              </a:rPr>
              <a:t>когда и в какое время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 произойдет фоновое слияние! </a:t>
            </a:r>
            <a:r>
              <a:rPr lang="ru-RU" b="1">
                <a:solidFill>
                  <a:srgbClr val="000000"/>
                </a:solidFill>
                <a:ea typeface="+mn-lt"/>
                <a:cs typeface="+mn-lt"/>
              </a:rPr>
              <a:t>- </a:t>
            </a:r>
            <a:r>
              <a:rPr lang="ru-RU" b="1" err="1"/>
              <a:t>Eventual</a:t>
            </a:r>
            <a:r>
              <a:rPr lang="ru-RU" b="1"/>
              <a:t> </a:t>
            </a:r>
            <a:r>
              <a:rPr lang="ru-RU" b="1" err="1"/>
              <a:t>consistency</a:t>
            </a:r>
            <a:endParaRPr lang="en-US" b="1" err="1">
              <a:solidFill>
                <a:srgbClr val="000000"/>
              </a:solidFill>
              <a:ea typeface="+mn-lt"/>
              <a:cs typeface="+mn-lt"/>
            </a:endParaRPr>
          </a:p>
          <a:p>
            <a:endParaRPr lang="ru-RU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ru-RU">
                <a:solidFill>
                  <a:srgbClr val="000000"/>
                </a:solidFill>
                <a:latin typeface="Aptos"/>
                <a:ea typeface="+mn-lt"/>
                <a:cs typeface="+mn-lt"/>
              </a:rPr>
              <a:t>Запросы, которые используют </a:t>
            </a:r>
            <a:r>
              <a:rPr lang="ru-RU" b="1">
                <a:solidFill>
                  <a:srgbClr val="000000"/>
                </a:solidFill>
                <a:latin typeface="Aptos"/>
                <a:ea typeface="+mn-lt"/>
                <a:cs typeface="+mn-lt"/>
              </a:rPr>
              <a:t>FINAL (принудительный </a:t>
            </a:r>
            <a:r>
              <a:rPr lang="ru-RU" b="1" err="1">
                <a:solidFill>
                  <a:srgbClr val="000000"/>
                </a:solidFill>
                <a:latin typeface="Aptos"/>
                <a:ea typeface="+mn-lt"/>
                <a:cs typeface="+mn-lt"/>
              </a:rPr>
              <a:t>merge</a:t>
            </a:r>
            <a:r>
              <a:rPr lang="ru-RU" b="1">
                <a:solidFill>
                  <a:srgbClr val="000000"/>
                </a:solidFill>
                <a:latin typeface="Aptos"/>
                <a:ea typeface="+mn-lt"/>
                <a:cs typeface="+mn-lt"/>
              </a:rPr>
              <a:t>) </a:t>
            </a:r>
            <a:r>
              <a:rPr lang="ru-RU">
                <a:solidFill>
                  <a:srgbClr val="000000"/>
                </a:solidFill>
                <a:latin typeface="Aptos"/>
                <a:ea typeface="+mn-lt"/>
                <a:cs typeface="+mn-lt"/>
              </a:rPr>
              <a:t>выполняются немного </a:t>
            </a:r>
            <a:r>
              <a:rPr lang="ru-RU" err="1">
                <a:solidFill>
                  <a:srgbClr val="000000"/>
                </a:solidFill>
                <a:latin typeface="Aptos"/>
                <a:ea typeface="+mn-lt"/>
                <a:cs typeface="+mn-lt"/>
              </a:rPr>
              <a:t>медленее</a:t>
            </a:r>
            <a:r>
              <a:rPr lang="ru-RU">
                <a:solidFill>
                  <a:srgbClr val="000000"/>
                </a:solidFill>
                <a:latin typeface="Aptos"/>
                <a:ea typeface="+mn-lt"/>
                <a:cs typeface="+mn-lt"/>
              </a:rPr>
              <a:t>, чем аналогичные запросы без него</a:t>
            </a:r>
            <a:endParaRPr lang="ru-RU"/>
          </a:p>
          <a:p>
            <a:endParaRPr lang="ru-RU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4282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07810-00F0-84F0-723C-759CFC9CF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0D06A-3001-A555-1D6D-6120350F0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462" y="924034"/>
            <a:ext cx="10117014" cy="711201"/>
          </a:xfrm>
        </p:spPr>
        <p:txBody>
          <a:bodyPr>
            <a:normAutofit/>
          </a:bodyPr>
          <a:lstStyle/>
          <a:p>
            <a:pPr algn="l"/>
            <a:r>
              <a:rPr lang="ru-RU" sz="4000" b="1">
                <a:latin typeface="Aptos"/>
              </a:rPr>
              <a:t>Фоновое слияние внутри одной ноды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B0E7DD-EB48-574B-DB5A-9E7C427CF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5" y="331300"/>
            <a:ext cx="5216769" cy="448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|   Колоночные СУБД</a:t>
            </a:r>
            <a:r>
              <a:rPr lang="ru-RU">
                <a:solidFill>
                  <a:schemeClr val="bg1"/>
                </a:solidFill>
              </a:rPr>
              <a:t> </a:t>
            </a:r>
            <a:r>
              <a:rPr lang="ru-RU" err="1">
                <a:solidFill>
                  <a:schemeClr val="bg1"/>
                </a:solidFill>
                <a:highlight>
                  <a:srgbClr val="000000"/>
                </a:highlight>
              </a:rPr>
              <a:t>ClickHouse</a:t>
            </a:r>
          </a:p>
        </p:txBody>
      </p:sp>
      <p:pic>
        <p:nvPicPr>
          <p:cNvPr id="21" name="Рисунок 20" descr="Изображение выглядит как символ, герб, корон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F07E1615-7D51-DA55-763D-06455050E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" y="2198"/>
            <a:ext cx="989868" cy="11210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F6AF678B-5C93-E4E6-7AE3-F18837C935E0}"/>
              </a:ext>
            </a:extLst>
          </p:cNvPr>
          <p:cNvSpPr txBox="1">
            <a:spLocks/>
          </p:cNvSpPr>
          <p:nvPr/>
        </p:nvSpPr>
        <p:spPr>
          <a:xfrm>
            <a:off x="1001509" y="6229148"/>
            <a:ext cx="11406553" cy="448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/>
              <a:t>| </a:t>
            </a:r>
            <a:r>
              <a:rPr lang="ru-RU">
                <a:ea typeface="+mn-lt"/>
                <a:cs typeface="+mn-lt"/>
              </a:rPr>
              <a:t>  </a:t>
            </a:r>
            <a:r>
              <a:rPr lang="ru-RU" b="1">
                <a:ea typeface="+mn-lt"/>
                <a:cs typeface="+mn-lt"/>
              </a:rPr>
              <a:t>2025</a:t>
            </a:r>
            <a:r>
              <a:rPr lang="ru-RU">
                <a:ea typeface="+mn-lt"/>
                <a:cs typeface="+mn-lt"/>
              </a:rPr>
              <a:t>. </a:t>
            </a:r>
            <a:r>
              <a:rPr lang="ru-RU" b="1">
                <a:ea typeface="+mn-lt"/>
                <a:cs typeface="+mn-lt"/>
              </a:rPr>
              <a:t>Технологии проектирования программного обеспечения.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8468F-747C-62B5-050B-1A7FB40430D2}"/>
              </a:ext>
            </a:extLst>
          </p:cNvPr>
          <p:cNvSpPr txBox="1"/>
          <p:nvPr/>
        </p:nvSpPr>
        <p:spPr>
          <a:xfrm>
            <a:off x="996861" y="1904675"/>
            <a:ext cx="3391371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/>
              <a:t>В основе всего LSM дерево - </a:t>
            </a:r>
            <a:r>
              <a:rPr lang="ru-RU" b="1">
                <a:solidFill>
                  <a:srgbClr val="000000"/>
                </a:solidFill>
                <a:latin typeface="Aptos"/>
                <a:ea typeface="+mn-lt"/>
                <a:cs typeface="+mn-lt"/>
              </a:rPr>
              <a:t>журнально-структурированное дерево со слиянием, но без иерархического принципа.</a:t>
            </a:r>
          </a:p>
          <a:p>
            <a:endParaRPr lang="ru-RU" b="1">
              <a:ea typeface="+mn-lt"/>
              <a:cs typeface="+mn-lt"/>
            </a:endParaRPr>
          </a:p>
          <a:p>
            <a:r>
              <a:rPr lang="ru-RU">
                <a:solidFill>
                  <a:srgbClr val="000000"/>
                </a:solidFill>
                <a:latin typeface="Aptos"/>
                <a:ea typeface="+mn-lt"/>
                <a:cs typeface="+mn-lt"/>
              </a:rPr>
              <a:t> Level </a:t>
            </a:r>
            <a:r>
              <a:rPr lang="ru-RU">
                <a:ea typeface="+mn-lt"/>
                <a:cs typeface="+mn-lt"/>
              </a:rPr>
              <a:t>увеличивается на единицу с каждым дополнительным слиянием. </a:t>
            </a:r>
            <a:endParaRPr lang="ru-RU">
              <a:solidFill>
                <a:srgbClr val="000000"/>
              </a:solidFill>
              <a:latin typeface="Aptos"/>
              <a:ea typeface="+mn-lt"/>
              <a:cs typeface="+mn-lt"/>
            </a:endParaRPr>
          </a:p>
          <a:p>
            <a:r>
              <a:rPr lang="ru-RU" b="1">
                <a:solidFill>
                  <a:srgbClr val="000000"/>
                </a:solidFill>
                <a:latin typeface="Aptos"/>
                <a:ea typeface="+mn-lt"/>
                <a:cs typeface="+mn-lt"/>
              </a:rPr>
              <a:t>0</a:t>
            </a:r>
            <a:r>
              <a:rPr lang="ru-RU">
                <a:solidFill>
                  <a:srgbClr val="000000"/>
                </a:solidFill>
                <a:latin typeface="Aptos"/>
                <a:ea typeface="+mn-lt"/>
                <a:cs typeface="+mn-lt"/>
              </a:rPr>
              <a:t> </a:t>
            </a:r>
            <a:r>
              <a:rPr lang="ru-RU">
                <a:ea typeface="+mn-lt"/>
                <a:cs typeface="+mn-lt"/>
              </a:rPr>
              <a:t>означает, что часть новая и еще не была объединена.</a:t>
            </a:r>
            <a:endParaRPr lang="ru-RU"/>
          </a:p>
          <a:p>
            <a:endParaRPr lang="ru-RU" b="1">
              <a:ea typeface="+mn-lt"/>
              <a:cs typeface="+mn-lt"/>
            </a:endParaRPr>
          </a:p>
          <a:p>
            <a:r>
              <a:rPr lang="ru-RU"/>
              <a:t>Фоновое слияние сопровождается сжатием каждой из частей.</a:t>
            </a:r>
          </a:p>
          <a:p>
            <a:endParaRPr lang="ru-RU" b="1"/>
          </a:p>
          <a:p>
            <a:endParaRPr lang="ru-RU" b="1"/>
          </a:p>
          <a:p>
            <a:pPr>
              <a:buFont typeface="Arial" panose="020B0604020202020204" pitchFamily="34" charset="0"/>
            </a:pPr>
            <a:endParaRPr lang="ru-RU" b="1"/>
          </a:p>
        </p:txBody>
      </p:sp>
      <p:pic>
        <p:nvPicPr>
          <p:cNvPr id="6" name="Рисунок 5" descr="ЧАСТЬ ОБЪЕДИНЯЕТСЯ">
            <a:extLst>
              <a:ext uri="{FF2B5EF4-FFF2-40B4-BE49-F238E27FC236}">
                <a16:creationId xmlns:a16="http://schemas.microsoft.com/office/drawing/2014/main" id="{28F0409D-6E96-71F0-4234-15220FFAD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373" y="1830486"/>
            <a:ext cx="6020843" cy="443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03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48430-BA13-C26B-1CCB-D4FE58BED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27F3AC-C9F8-23F7-EFF6-58DD43864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462" y="1122363"/>
            <a:ext cx="10117014" cy="711201"/>
          </a:xfrm>
        </p:spPr>
        <p:txBody>
          <a:bodyPr>
            <a:normAutofit fontScale="90000"/>
          </a:bodyPr>
          <a:lstStyle/>
          <a:p>
            <a:pPr algn="l"/>
            <a:r>
              <a:rPr lang="ru-RU" sz="4000" b="1">
                <a:latin typeface="Aptos"/>
              </a:rPr>
              <a:t>Репликационные движки </a:t>
            </a:r>
            <a:r>
              <a:rPr lang="ru-RU" sz="4000" b="1" err="1">
                <a:latin typeface="Aptos"/>
              </a:rPr>
              <a:t>ReplicatedMergeTree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F2DC7D-5D11-24A0-FE4B-2067392A0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5" y="331300"/>
            <a:ext cx="5216769" cy="448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|   Колоночные СУБД</a:t>
            </a:r>
            <a:r>
              <a:rPr lang="ru-RU">
                <a:solidFill>
                  <a:schemeClr val="bg1"/>
                </a:solidFill>
              </a:rPr>
              <a:t> </a:t>
            </a:r>
            <a:r>
              <a:rPr lang="ru-RU" err="1">
                <a:solidFill>
                  <a:schemeClr val="bg1"/>
                </a:solidFill>
                <a:highlight>
                  <a:srgbClr val="000000"/>
                </a:highlight>
              </a:rPr>
              <a:t>ClickHouse</a:t>
            </a:r>
          </a:p>
        </p:txBody>
      </p:sp>
      <p:pic>
        <p:nvPicPr>
          <p:cNvPr id="21" name="Рисунок 20" descr="Изображение выглядит как символ, герб, корон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D6A76B40-0954-882D-ECA9-B80EBDF9C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" y="2198"/>
            <a:ext cx="989868" cy="11210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B6179DB4-C1F3-887F-6BC5-86F0E7D87DE4}"/>
              </a:ext>
            </a:extLst>
          </p:cNvPr>
          <p:cNvSpPr txBox="1">
            <a:spLocks/>
          </p:cNvSpPr>
          <p:nvPr/>
        </p:nvSpPr>
        <p:spPr>
          <a:xfrm>
            <a:off x="1001509" y="6229148"/>
            <a:ext cx="11406553" cy="448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/>
              <a:t>| </a:t>
            </a:r>
            <a:r>
              <a:rPr lang="ru-RU">
                <a:ea typeface="+mn-lt"/>
                <a:cs typeface="+mn-lt"/>
              </a:rPr>
              <a:t>  </a:t>
            </a:r>
            <a:r>
              <a:rPr lang="ru-RU" b="1">
                <a:ea typeface="+mn-lt"/>
                <a:cs typeface="+mn-lt"/>
              </a:rPr>
              <a:t>2025</a:t>
            </a:r>
            <a:r>
              <a:rPr lang="ru-RU">
                <a:ea typeface="+mn-lt"/>
                <a:cs typeface="+mn-lt"/>
              </a:rPr>
              <a:t>. </a:t>
            </a:r>
            <a:r>
              <a:rPr lang="ru-RU" b="1">
                <a:ea typeface="+mn-lt"/>
                <a:cs typeface="+mn-lt"/>
              </a:rPr>
              <a:t>Технологии проектирования программного обеспечения.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0E351-EBCA-2BBB-1C7A-B627601CA516}"/>
              </a:ext>
            </a:extLst>
          </p:cNvPr>
          <p:cNvSpPr txBox="1"/>
          <p:nvPr/>
        </p:nvSpPr>
        <p:spPr>
          <a:xfrm>
            <a:off x="1049052" y="2134319"/>
            <a:ext cx="959175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err="1">
                <a:latin typeface="Aptos"/>
              </a:rPr>
              <a:t>ReplicatedMergeTree</a:t>
            </a:r>
            <a:r>
              <a:rPr lang="ru-RU" b="1"/>
              <a:t> ≠ просто копия: </a:t>
            </a:r>
            <a:r>
              <a:rPr lang="ru-RU"/>
              <a:t>Этот</a:t>
            </a:r>
            <a:r>
              <a:rPr lang="ru-RU">
                <a:ea typeface="+mn-lt"/>
                <a:cs typeface="+mn-lt"/>
              </a:rPr>
              <a:t> движок не копирует данные:</a:t>
            </a:r>
            <a:endParaRPr lang="ru-RU"/>
          </a:p>
          <a:p>
            <a:pPr marL="285750" indent="-285750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Репликация асинхронная, через </a:t>
            </a:r>
            <a:r>
              <a:rPr lang="ru-RU" err="1">
                <a:ea typeface="+mn-lt"/>
                <a:cs typeface="+mn-lt"/>
              </a:rPr>
              <a:t>ClickhouseKeeper</a:t>
            </a:r>
            <a:r>
              <a:rPr lang="ru-RU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Каждая таблица регистрируется в общем пути CK, и узлы догоняют данные автоматически.</a:t>
            </a:r>
            <a:endParaRPr lang="ru-RU"/>
          </a:p>
          <a:p>
            <a:r>
              <a:rPr lang="ru-RU">
                <a:ea typeface="+mn-lt"/>
                <a:cs typeface="+mn-lt"/>
              </a:rPr>
              <a:t>Обеспечивает:</a:t>
            </a:r>
            <a:endParaRPr lang="ru-RU"/>
          </a:p>
          <a:p>
            <a:pPr marL="285750" indent="-285750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отказоустойчивость;</a:t>
            </a:r>
            <a:endParaRPr lang="ru-RU"/>
          </a:p>
          <a:p>
            <a:pPr marL="285750" indent="-285750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согласованность (</a:t>
            </a:r>
            <a:r>
              <a:rPr lang="ru-RU" err="1">
                <a:ea typeface="+mn-lt"/>
                <a:cs typeface="+mn-lt"/>
              </a:rPr>
              <a:t>eventual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err="1">
                <a:ea typeface="+mn-lt"/>
                <a:cs typeface="+mn-lt"/>
              </a:rPr>
              <a:t>consistency</a:t>
            </a:r>
            <a:r>
              <a:rPr lang="ru-RU">
                <a:ea typeface="+mn-lt"/>
                <a:cs typeface="+mn-lt"/>
              </a:rPr>
              <a:t>);</a:t>
            </a:r>
            <a:endParaRPr lang="ru-RU"/>
          </a:p>
          <a:p>
            <a:pPr marL="285750" indent="-285750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масштабирование на чтение.</a:t>
            </a:r>
            <a:endParaRPr lang="ru-RU"/>
          </a:p>
          <a:p>
            <a:pPr marL="285750" indent="-285750">
              <a:buFont typeface="Arial"/>
              <a:buChar char="•"/>
            </a:pPr>
            <a:endParaRPr lang="ru-RU"/>
          </a:p>
          <a:p>
            <a:endParaRPr lang="ru-RU" b="1"/>
          </a:p>
          <a:p>
            <a:endParaRPr lang="ru-RU" b="1"/>
          </a:p>
          <a:p>
            <a:endParaRPr lang="ru-RU" b="1"/>
          </a:p>
          <a:p>
            <a:pPr>
              <a:buFont typeface="Arial" panose="020B0604020202020204" pitchFamily="34" charset="0"/>
            </a:pP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1975388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CB989-3E35-2FBD-839D-FA79E7DB6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498E7-C235-2790-5D2C-B6932463C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462" y="1122363"/>
            <a:ext cx="10117014" cy="711201"/>
          </a:xfrm>
        </p:spPr>
        <p:txBody>
          <a:bodyPr>
            <a:normAutofit fontScale="90000"/>
          </a:bodyPr>
          <a:lstStyle/>
          <a:p>
            <a:pPr algn="l"/>
            <a:r>
              <a:rPr lang="ru-RU" sz="4000" b="1">
                <a:latin typeface="Aptos"/>
              </a:rPr>
              <a:t>Репликационные движки </a:t>
            </a:r>
            <a:r>
              <a:rPr lang="ru-RU" sz="4000" b="1" err="1">
                <a:latin typeface="Aptos"/>
              </a:rPr>
              <a:t>ReplicatedMergeTree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E951B1-3868-B28D-B387-269C6BEB6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5" y="331300"/>
            <a:ext cx="5216769" cy="448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|   Колоночные СУБД</a:t>
            </a:r>
            <a:r>
              <a:rPr lang="ru-RU">
                <a:solidFill>
                  <a:schemeClr val="bg1"/>
                </a:solidFill>
              </a:rPr>
              <a:t> </a:t>
            </a:r>
            <a:r>
              <a:rPr lang="ru-RU" err="1">
                <a:solidFill>
                  <a:schemeClr val="bg1"/>
                </a:solidFill>
                <a:highlight>
                  <a:srgbClr val="000000"/>
                </a:highlight>
              </a:rPr>
              <a:t>ClickHouse</a:t>
            </a:r>
          </a:p>
        </p:txBody>
      </p:sp>
      <p:pic>
        <p:nvPicPr>
          <p:cNvPr id="21" name="Рисунок 20" descr="Изображение выглядит как символ, герб, корон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2291FB90-F357-3E5F-BB2E-75BB0C4AB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" y="2198"/>
            <a:ext cx="989868" cy="11210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6447B8BC-29CC-1C4E-05CB-2925F0E6893A}"/>
              </a:ext>
            </a:extLst>
          </p:cNvPr>
          <p:cNvSpPr txBox="1">
            <a:spLocks/>
          </p:cNvSpPr>
          <p:nvPr/>
        </p:nvSpPr>
        <p:spPr>
          <a:xfrm>
            <a:off x="1001509" y="6229148"/>
            <a:ext cx="11406553" cy="448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/>
              <a:t>| </a:t>
            </a:r>
            <a:r>
              <a:rPr lang="ru-RU">
                <a:ea typeface="+mn-lt"/>
                <a:cs typeface="+mn-lt"/>
              </a:rPr>
              <a:t>  </a:t>
            </a:r>
            <a:r>
              <a:rPr lang="ru-RU" b="1">
                <a:ea typeface="+mn-lt"/>
                <a:cs typeface="+mn-lt"/>
              </a:rPr>
              <a:t>2025</a:t>
            </a:r>
            <a:r>
              <a:rPr lang="ru-RU">
                <a:ea typeface="+mn-lt"/>
                <a:cs typeface="+mn-lt"/>
              </a:rPr>
              <a:t>. </a:t>
            </a:r>
            <a:r>
              <a:rPr lang="ru-RU" b="1">
                <a:ea typeface="+mn-lt"/>
                <a:cs typeface="+mn-lt"/>
              </a:rPr>
              <a:t>Технологии проектирования программного обеспечения.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1B97E-4059-B42C-DFB5-80C9FD4082C1}"/>
              </a:ext>
            </a:extLst>
          </p:cNvPr>
          <p:cNvSpPr txBox="1"/>
          <p:nvPr/>
        </p:nvSpPr>
        <p:spPr>
          <a:xfrm>
            <a:off x="996861" y="1904675"/>
            <a:ext cx="3391371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 b="1"/>
          </a:p>
          <a:p>
            <a:endParaRPr lang="ru-RU" b="1"/>
          </a:p>
          <a:p>
            <a:r>
              <a:rPr lang="ru-RU" b="1"/>
              <a:t>Репликацией так же заведует планировщик.</a:t>
            </a:r>
            <a:endParaRPr lang="ru-RU"/>
          </a:p>
          <a:p>
            <a:endParaRPr lang="ru-RU" b="1">
              <a:ea typeface="+mn-lt"/>
              <a:cs typeface="+mn-lt"/>
            </a:endParaRPr>
          </a:p>
          <a:p>
            <a:endParaRPr lang="ru-RU" b="1">
              <a:ea typeface="+mn-lt"/>
              <a:cs typeface="+mn-lt"/>
            </a:endParaRPr>
          </a:p>
          <a:p>
            <a:endParaRPr lang="ru-RU" b="1">
              <a:ea typeface="+mn-lt"/>
              <a:cs typeface="+mn-lt"/>
            </a:endParaRPr>
          </a:p>
          <a:p>
            <a:endParaRPr lang="ru-RU" b="1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Принудительно актуализировать реплики можно:</a:t>
            </a:r>
          </a:p>
          <a:p>
            <a:endParaRPr lang="ru-RU">
              <a:ea typeface="+mn-lt"/>
              <a:cs typeface="+mn-lt"/>
            </a:endParaRPr>
          </a:p>
          <a:p>
            <a:r>
              <a:rPr lang="ru-RU" b="1">
                <a:ea typeface="+mn-lt"/>
                <a:cs typeface="+mn-lt"/>
              </a:rPr>
              <a:t>SYSTEM SYNC REPLICA "</a:t>
            </a:r>
            <a:r>
              <a:rPr lang="ru-RU" b="1" err="1">
                <a:ea typeface="+mn-lt"/>
                <a:cs typeface="+mn-lt"/>
              </a:rPr>
              <a:t>table_name</a:t>
            </a:r>
            <a:r>
              <a:rPr lang="ru-RU" b="1">
                <a:ea typeface="+mn-lt"/>
                <a:cs typeface="+mn-lt"/>
              </a:rPr>
              <a:t>"</a:t>
            </a:r>
            <a:endParaRPr lang="ru-RU" b="1"/>
          </a:p>
          <a:p>
            <a:endParaRPr lang="ru-RU" b="1"/>
          </a:p>
          <a:p>
            <a:endParaRPr lang="ru-RU" b="1"/>
          </a:p>
          <a:p>
            <a:pPr>
              <a:buFont typeface="Arial" panose="020B0604020202020204" pitchFamily="34" charset="0"/>
            </a:pPr>
            <a:endParaRPr lang="ru-RU" b="1"/>
          </a:p>
        </p:txBody>
      </p:sp>
      <p:pic>
        <p:nvPicPr>
          <p:cNvPr id="5" name="Рисунок 4" descr="PART MERGES">
            <a:extLst>
              <a:ext uri="{FF2B5EF4-FFF2-40B4-BE49-F238E27FC236}">
                <a16:creationId xmlns:a16="http://schemas.microsoft.com/office/drawing/2014/main" id="{09A3915D-0BAC-B91C-0FA7-DCDBBCD1E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372" y="1901059"/>
            <a:ext cx="5352787" cy="432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33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0A758-5194-273C-B712-90DAA4C7A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7107E-27C7-282C-5883-2477179B7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462" y="1122363"/>
            <a:ext cx="10117014" cy="711201"/>
          </a:xfrm>
        </p:spPr>
        <p:txBody>
          <a:bodyPr>
            <a:normAutofit/>
          </a:bodyPr>
          <a:lstStyle/>
          <a:p>
            <a:pPr algn="l"/>
            <a:r>
              <a:rPr lang="ru-RU" sz="4000" b="1" err="1">
                <a:latin typeface="Aptos"/>
              </a:rPr>
              <a:t>ClickHouse</a:t>
            </a:r>
            <a:r>
              <a:rPr lang="ru-RU" sz="4000" b="1">
                <a:latin typeface="Aptos"/>
              </a:rPr>
              <a:t> </a:t>
            </a:r>
            <a:r>
              <a:rPr lang="ru-RU" sz="4000" b="1" err="1">
                <a:latin typeface="Aptos"/>
              </a:rPr>
              <a:t>Keeper</a:t>
            </a:r>
            <a:r>
              <a:rPr lang="ru-RU" sz="4000" b="1">
                <a:latin typeface="Aptos"/>
              </a:rPr>
              <a:t> | </a:t>
            </a:r>
            <a:r>
              <a:rPr lang="ru-RU" sz="4000" b="1" err="1">
                <a:latin typeface="Aptos"/>
              </a:rPr>
              <a:t>Zookeeper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770DB7-DD2B-6D9A-BC7C-86A116DD7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5" y="331300"/>
            <a:ext cx="5216769" cy="448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|   Колоночные СУБД</a:t>
            </a:r>
            <a:r>
              <a:rPr lang="ru-RU">
                <a:solidFill>
                  <a:schemeClr val="bg1"/>
                </a:solidFill>
              </a:rPr>
              <a:t> </a:t>
            </a:r>
            <a:r>
              <a:rPr lang="ru-RU" err="1">
                <a:solidFill>
                  <a:schemeClr val="bg1"/>
                </a:solidFill>
                <a:highlight>
                  <a:srgbClr val="000000"/>
                </a:highlight>
              </a:rPr>
              <a:t>ClickHouse</a:t>
            </a:r>
          </a:p>
        </p:txBody>
      </p:sp>
      <p:pic>
        <p:nvPicPr>
          <p:cNvPr id="21" name="Рисунок 20" descr="Изображение выглядит как символ, герб, корон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FEDA9A2F-9875-866F-AC60-9D65D8505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" y="2198"/>
            <a:ext cx="989868" cy="11210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95774D6C-0E36-B44E-FD5B-A8BF09DA2EB5}"/>
              </a:ext>
            </a:extLst>
          </p:cNvPr>
          <p:cNvSpPr txBox="1">
            <a:spLocks/>
          </p:cNvSpPr>
          <p:nvPr/>
        </p:nvSpPr>
        <p:spPr>
          <a:xfrm>
            <a:off x="1001509" y="6229148"/>
            <a:ext cx="11406553" cy="448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/>
              <a:t>| </a:t>
            </a:r>
            <a:r>
              <a:rPr lang="ru-RU">
                <a:ea typeface="+mn-lt"/>
                <a:cs typeface="+mn-lt"/>
              </a:rPr>
              <a:t>  </a:t>
            </a:r>
            <a:r>
              <a:rPr lang="ru-RU" b="1">
                <a:ea typeface="+mn-lt"/>
                <a:cs typeface="+mn-lt"/>
              </a:rPr>
              <a:t>2025</a:t>
            </a:r>
            <a:r>
              <a:rPr lang="ru-RU">
                <a:ea typeface="+mn-lt"/>
                <a:cs typeface="+mn-lt"/>
              </a:rPr>
              <a:t>. </a:t>
            </a:r>
            <a:r>
              <a:rPr lang="ru-RU" b="1">
                <a:ea typeface="+mn-lt"/>
                <a:cs typeface="+mn-lt"/>
              </a:rPr>
              <a:t>Технологии проектирования программного обеспечения.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63870-AE2C-7F2C-3D10-B0271AE495D9}"/>
              </a:ext>
            </a:extLst>
          </p:cNvPr>
          <p:cNvSpPr txBox="1"/>
          <p:nvPr/>
        </p:nvSpPr>
        <p:spPr>
          <a:xfrm>
            <a:off x="1049052" y="1904675"/>
            <a:ext cx="959175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Мы уже наслышаны про </a:t>
            </a:r>
            <a:r>
              <a:rPr lang="ru-RU" b="1" err="1">
                <a:solidFill>
                  <a:srgbClr val="000000"/>
                </a:solidFill>
                <a:ea typeface="+mn-lt"/>
                <a:cs typeface="+mn-lt"/>
              </a:rPr>
              <a:t>Zookeeper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, но кто ты, воин? - </a:t>
            </a:r>
            <a:r>
              <a:rPr lang="ru-RU" b="1">
                <a:solidFill>
                  <a:srgbClr val="000000"/>
                </a:solidFill>
                <a:ea typeface="+mn-lt"/>
                <a:cs typeface="+mn-lt"/>
              </a:rPr>
              <a:t>мозг репликации, координатор кластера, распределённый регистр всех действий.</a:t>
            </a:r>
            <a:endParaRPr lang="ru-RU"/>
          </a:p>
          <a:p>
            <a:endParaRPr lang="ru-RU"/>
          </a:p>
          <a:p>
            <a:pPr marL="285750" indent="-285750">
              <a:buFont typeface="Arial"/>
              <a:buChar char="•"/>
            </a:pPr>
            <a:r>
              <a:rPr lang="ru-RU"/>
              <a:t>Все операции репликации и координации проходят через ZK-логи.</a:t>
            </a:r>
          </a:p>
          <a:p>
            <a:pPr marL="285750" indent="-285750">
              <a:buFont typeface="Arial"/>
              <a:buChar char="•"/>
            </a:pPr>
            <a:r>
              <a:rPr lang="ru-RU"/>
              <a:t>Каждая реплика следит за задачами в очереди и применяет изменения.</a:t>
            </a:r>
          </a:p>
          <a:p>
            <a:pPr marL="285750" indent="-285750">
              <a:buFont typeface="Arial"/>
              <a:buChar char="•"/>
            </a:pPr>
            <a:r>
              <a:rPr lang="ru-RU"/>
              <a:t>Используется </a:t>
            </a:r>
            <a:r>
              <a:rPr lang="ru-RU" err="1"/>
              <a:t>eventually</a:t>
            </a:r>
            <a:r>
              <a:rPr lang="ru-RU"/>
              <a:t> </a:t>
            </a:r>
            <a:r>
              <a:rPr lang="ru-RU" err="1"/>
              <a:t>consistent</a:t>
            </a:r>
            <a:r>
              <a:rPr lang="ru-RU"/>
              <a:t> подход. (Избегается </a:t>
            </a:r>
            <a:r>
              <a:rPr lang="ru-RU" b="1"/>
              <a:t>NO DELAY</a:t>
            </a:r>
            <a:r>
              <a:rPr lang="ru-RU"/>
              <a:t> предикатом)</a:t>
            </a:r>
          </a:p>
          <a:p>
            <a:pPr marL="285750" indent="-285750">
              <a:buFont typeface="Arial"/>
              <a:buChar char="•"/>
            </a:pPr>
            <a:endParaRPr lang="ru-RU"/>
          </a:p>
          <a:p>
            <a:r>
              <a:rPr lang="ru-RU"/>
              <a:t>Важно:</a:t>
            </a:r>
          </a:p>
          <a:p>
            <a:r>
              <a:rPr lang="ru-RU"/>
              <a:t>Для отказоустойчивости требуется </a:t>
            </a:r>
            <a:r>
              <a:rPr lang="ru-RU" b="1"/>
              <a:t>кворум, </a:t>
            </a:r>
            <a:r>
              <a:rPr lang="ru-RU"/>
              <a:t>иначе следует ожидать — </a:t>
            </a:r>
            <a:r>
              <a:rPr lang="ru-RU" b="1"/>
              <a:t>SPOF </a:t>
            </a:r>
            <a:r>
              <a:rPr lang="ru-RU"/>
              <a:t>(Single Point </a:t>
            </a:r>
            <a:r>
              <a:rPr lang="ru-RU" err="1"/>
              <a:t>of</a:t>
            </a:r>
            <a:r>
              <a:rPr lang="ru-RU"/>
              <a:t> </a:t>
            </a:r>
            <a:r>
              <a:rPr lang="ru-RU" err="1"/>
              <a:t>Failure</a:t>
            </a:r>
            <a:r>
              <a:rPr lang="ru-RU"/>
              <a:t>).</a:t>
            </a:r>
          </a:p>
          <a:p>
            <a:endParaRPr lang="ru-RU">
              <a:ea typeface="+mn-lt"/>
              <a:cs typeface="+mn-lt"/>
            </a:endParaRPr>
          </a:p>
          <a:p>
            <a:r>
              <a:rPr lang="ru-RU" i="1" err="1">
                <a:ea typeface="+mn-lt"/>
                <a:cs typeface="+mn-lt"/>
              </a:rPr>
              <a:t>ClickHouse</a:t>
            </a:r>
            <a:r>
              <a:rPr lang="ru-RU" i="1">
                <a:ea typeface="+mn-lt"/>
                <a:cs typeface="+mn-lt"/>
              </a:rPr>
              <a:t> </a:t>
            </a:r>
            <a:r>
              <a:rPr lang="ru-RU" i="1" err="1">
                <a:ea typeface="+mn-lt"/>
                <a:cs typeface="+mn-lt"/>
              </a:rPr>
              <a:t>Keeper</a:t>
            </a:r>
            <a:r>
              <a:rPr lang="ru-RU">
                <a:ea typeface="+mn-lt"/>
                <a:cs typeface="+mn-lt"/>
              </a:rPr>
              <a:t> — собственная реализация ZK, давно ставшая ему заменой.</a:t>
            </a:r>
            <a:endParaRPr lang="ru-RU"/>
          </a:p>
          <a:p>
            <a:pPr>
              <a:buFont typeface="Arial" panose="020B0604020202020204" pitchFamily="34" charset="0"/>
            </a:pP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24057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0236F-84B1-6F60-A273-141455E6D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85A21-E966-37C9-7C94-DD49BE048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462" y="1122363"/>
            <a:ext cx="10117014" cy="711201"/>
          </a:xfrm>
        </p:spPr>
        <p:txBody>
          <a:bodyPr>
            <a:normAutofit/>
          </a:bodyPr>
          <a:lstStyle/>
          <a:p>
            <a:pPr algn="l"/>
            <a:r>
              <a:rPr lang="ru-RU" sz="4000" b="1">
                <a:latin typeface="Aptos"/>
              </a:rPr>
              <a:t>Мы - бизнес, нам нужна аналитика!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6A2D97-1AA0-A24C-E4C3-7E42019AF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5" y="331300"/>
            <a:ext cx="5216769" cy="448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|   Колоночные СУБД</a:t>
            </a:r>
            <a:r>
              <a:rPr lang="ru-RU">
                <a:solidFill>
                  <a:schemeClr val="bg1"/>
                </a:solidFill>
              </a:rPr>
              <a:t> </a:t>
            </a:r>
            <a:r>
              <a:rPr lang="ru-RU" err="1">
                <a:solidFill>
                  <a:schemeClr val="bg1"/>
                </a:solidFill>
                <a:highlight>
                  <a:srgbClr val="000000"/>
                </a:highlight>
              </a:rPr>
              <a:t>ClickHouse</a:t>
            </a:r>
          </a:p>
        </p:txBody>
      </p:sp>
      <p:pic>
        <p:nvPicPr>
          <p:cNvPr id="21" name="Рисунок 20" descr="Изображение выглядит как символ, герб, корон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9D46F31C-2D5E-2724-85FB-127133BF7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" y="2198"/>
            <a:ext cx="989868" cy="11210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30E347A1-FC8A-95D5-9683-C16666F16844}"/>
              </a:ext>
            </a:extLst>
          </p:cNvPr>
          <p:cNvSpPr txBox="1">
            <a:spLocks/>
          </p:cNvSpPr>
          <p:nvPr/>
        </p:nvSpPr>
        <p:spPr>
          <a:xfrm>
            <a:off x="1001509" y="6229148"/>
            <a:ext cx="11406553" cy="448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/>
              <a:t>| </a:t>
            </a:r>
            <a:r>
              <a:rPr lang="ru-RU">
                <a:ea typeface="+mn-lt"/>
                <a:cs typeface="+mn-lt"/>
              </a:rPr>
              <a:t>  </a:t>
            </a:r>
            <a:r>
              <a:rPr lang="ru-RU" b="1">
                <a:ea typeface="+mn-lt"/>
                <a:cs typeface="+mn-lt"/>
              </a:rPr>
              <a:t>2025</a:t>
            </a:r>
            <a:r>
              <a:rPr lang="ru-RU">
                <a:ea typeface="+mn-lt"/>
                <a:cs typeface="+mn-lt"/>
              </a:rPr>
              <a:t>. </a:t>
            </a:r>
            <a:r>
              <a:rPr lang="ru-RU" b="1">
                <a:ea typeface="+mn-lt"/>
                <a:cs typeface="+mn-lt"/>
              </a:rPr>
              <a:t>Технологии проектирования программного обеспечения.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C3502-C80E-0793-C9B4-5C6F63C0B0C0}"/>
              </a:ext>
            </a:extLst>
          </p:cNvPr>
          <p:cNvSpPr txBox="1"/>
          <p:nvPr/>
        </p:nvSpPr>
        <p:spPr>
          <a:xfrm>
            <a:off x="1397325" y="1835150"/>
            <a:ext cx="729403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У нас есть бесконечный поток данных/действий/событий.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Хотим получать актуальные </a:t>
            </a:r>
            <a:r>
              <a:rPr lang="ru-RU" err="1"/>
              <a:t>дашборды</a:t>
            </a:r>
            <a:r>
              <a:rPr lang="ru-RU"/>
              <a:t> и BI-аналитику по агрегированным данным.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Хотим получать это </a:t>
            </a:r>
            <a:r>
              <a:rPr lang="ru-RU" b="1"/>
              <a:t>быстро</a:t>
            </a:r>
            <a:r>
              <a:rPr lang="ru-RU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Не хотим платить за устаревшие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3912874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31686-B90D-2FB5-2C69-61037778E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диаграмма, снимок экрана, Шриф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38A3F0C4-E848-9FDA-5907-E2DF7A65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855" y="1033397"/>
            <a:ext cx="5800015" cy="480164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AE149-E5FD-9703-9554-B41F28469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462" y="1122363"/>
            <a:ext cx="10117014" cy="711201"/>
          </a:xfrm>
        </p:spPr>
        <p:txBody>
          <a:bodyPr>
            <a:normAutofit/>
          </a:bodyPr>
          <a:lstStyle/>
          <a:p>
            <a:pPr algn="l"/>
            <a:r>
              <a:rPr lang="ru-RU" sz="4000" b="1">
                <a:latin typeface="Aptos"/>
              </a:rPr>
              <a:t>Вставка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BD1B86-871A-D8FC-DDFF-9DD041683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5" y="331300"/>
            <a:ext cx="5216769" cy="448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|   Колоночные СУБД</a:t>
            </a:r>
            <a:r>
              <a:rPr lang="ru-RU">
                <a:solidFill>
                  <a:schemeClr val="bg1"/>
                </a:solidFill>
              </a:rPr>
              <a:t> </a:t>
            </a:r>
            <a:r>
              <a:rPr lang="ru-RU" err="1">
                <a:solidFill>
                  <a:schemeClr val="bg1"/>
                </a:solidFill>
                <a:highlight>
                  <a:srgbClr val="000000"/>
                </a:highlight>
              </a:rPr>
              <a:t>ClickHouse</a:t>
            </a:r>
          </a:p>
        </p:txBody>
      </p:sp>
      <p:pic>
        <p:nvPicPr>
          <p:cNvPr id="21" name="Рисунок 20" descr="Изображение выглядит как символ, герб, корон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9B108647-5738-0075-E9BB-6AE97A8B0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" y="2198"/>
            <a:ext cx="989868" cy="11210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F0CA7092-7AC8-30BD-05AE-8D92800ADA8D}"/>
              </a:ext>
            </a:extLst>
          </p:cNvPr>
          <p:cNvSpPr txBox="1">
            <a:spLocks/>
          </p:cNvSpPr>
          <p:nvPr/>
        </p:nvSpPr>
        <p:spPr>
          <a:xfrm>
            <a:off x="1001509" y="6229148"/>
            <a:ext cx="11406553" cy="448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/>
              <a:t>| </a:t>
            </a:r>
            <a:r>
              <a:rPr lang="ru-RU">
                <a:ea typeface="+mn-lt"/>
                <a:cs typeface="+mn-lt"/>
              </a:rPr>
              <a:t>  </a:t>
            </a:r>
            <a:r>
              <a:rPr lang="ru-RU" b="1">
                <a:ea typeface="+mn-lt"/>
                <a:cs typeface="+mn-lt"/>
              </a:rPr>
              <a:t>2025</a:t>
            </a:r>
            <a:r>
              <a:rPr lang="ru-RU">
                <a:ea typeface="+mn-lt"/>
                <a:cs typeface="+mn-lt"/>
              </a:rPr>
              <a:t>. </a:t>
            </a:r>
            <a:r>
              <a:rPr lang="ru-RU" b="1">
                <a:ea typeface="+mn-lt"/>
                <a:cs typeface="+mn-lt"/>
              </a:rPr>
              <a:t>Технологии проектирования программного обеспечения.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464A8-AF9A-13C1-8348-57E928E19E1B}"/>
              </a:ext>
            </a:extLst>
          </p:cNvPr>
          <p:cNvSpPr txBox="1"/>
          <p:nvPr/>
        </p:nvSpPr>
        <p:spPr>
          <a:xfrm>
            <a:off x="996861" y="1831606"/>
            <a:ext cx="5698247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Теперь камень преткновения всего взаимодействия с </a:t>
            </a:r>
            <a:r>
              <a:rPr lang="ru-RU" err="1">
                <a:solidFill>
                  <a:srgbClr val="000000"/>
                </a:solidFill>
                <a:ea typeface="+mn-lt"/>
                <a:cs typeface="+mn-lt"/>
              </a:rPr>
              <a:t>ClickHouse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 -</a:t>
            </a:r>
            <a:r>
              <a:rPr lang="ru-RU" b="1">
                <a:solidFill>
                  <a:srgbClr val="000000"/>
                </a:solidFill>
                <a:ea typeface="+mn-lt"/>
                <a:cs typeface="+mn-lt"/>
              </a:rPr>
              <a:t> вставка.</a:t>
            </a:r>
            <a:endParaRPr lang="ru-RU" b="1"/>
          </a:p>
          <a:p>
            <a:endParaRPr lang="ru-RU"/>
          </a:p>
          <a:p>
            <a:r>
              <a:rPr lang="ru-RU" err="1"/>
              <a:t>ClickHouse</a:t>
            </a:r>
            <a:r>
              <a:rPr lang="ru-RU"/>
              <a:t> очень сильно любит </a:t>
            </a:r>
            <a:r>
              <a:rPr lang="ru-RU" err="1"/>
              <a:t>batch-insert</a:t>
            </a:r>
            <a:r>
              <a:rPr lang="ru-RU"/>
              <a:t>. Это обусловлено в том числе архитектурой фонового слияния:</a:t>
            </a:r>
          </a:p>
          <a:p>
            <a:pPr marL="285750" indent="-285750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Каждая вставка создаёт новый кусок (</a:t>
            </a:r>
            <a:r>
              <a:rPr lang="ru-RU" err="1">
                <a:ea typeface="+mn-lt"/>
                <a:cs typeface="+mn-lt"/>
              </a:rPr>
              <a:t>part</a:t>
            </a:r>
            <a:r>
              <a:rPr lang="ru-RU">
                <a:ea typeface="+mn-lt"/>
                <a:cs typeface="+mn-lt"/>
              </a:rPr>
              <a:t>) в таблице </a:t>
            </a:r>
            <a:r>
              <a:rPr lang="ru-RU" err="1">
                <a:ea typeface="+mn-lt"/>
                <a:cs typeface="+mn-lt"/>
              </a:rPr>
              <a:t>MergeTree</a:t>
            </a:r>
            <a:r>
              <a:rPr lang="ru-RU">
                <a:ea typeface="+mn-lt"/>
                <a:cs typeface="+mn-lt"/>
              </a:rPr>
              <a:t>.</a:t>
            </a:r>
            <a:endParaRPr lang="ru-RU"/>
          </a:p>
          <a:p>
            <a:pPr marL="285750" indent="-285750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Если у нас </a:t>
            </a:r>
            <a:r>
              <a:rPr lang="ru-RU" b="1">
                <a:ea typeface="+mn-lt"/>
                <a:cs typeface="+mn-lt"/>
              </a:rPr>
              <a:t>слишком много вставок по 1–2 строке</a:t>
            </a:r>
            <a:r>
              <a:rPr lang="ru-RU">
                <a:ea typeface="+mn-lt"/>
                <a:cs typeface="+mn-lt"/>
              </a:rPr>
              <a:t>, то появляется огромное количество частей → большая нагрузка на фоновые слияния.</a:t>
            </a:r>
            <a:endParaRPr lang="ru-RU"/>
          </a:p>
          <a:p>
            <a:pPr marL="285750" indent="-285750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Затраты на служебную обработку делятся на всю пачку.</a:t>
            </a:r>
          </a:p>
          <a:p>
            <a:pPr marL="285750" indent="-285750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Сотни/тысячи строк в одном </a:t>
            </a:r>
            <a:r>
              <a:rPr lang="ru-RU" err="1">
                <a:ea typeface="+mn-lt"/>
                <a:cs typeface="+mn-lt"/>
              </a:rPr>
              <a:t>батче</a:t>
            </a:r>
            <a:r>
              <a:rPr lang="ru-RU">
                <a:ea typeface="+mn-lt"/>
                <a:cs typeface="+mn-lt"/>
              </a:rPr>
              <a:t> → лучшее сжатие.</a:t>
            </a:r>
            <a:endParaRPr lang="ru-RU"/>
          </a:p>
          <a:p>
            <a:pPr marL="285750" indent="-285750">
              <a:buFont typeface="Arial"/>
              <a:buChar char="•"/>
            </a:pPr>
            <a:endParaRPr lang="ru-RU"/>
          </a:p>
          <a:p>
            <a:pPr marL="285750" indent="-285750">
              <a:buFont typeface="Arial"/>
              <a:buChar char="•"/>
            </a:pPr>
            <a:endParaRPr lang="ru-RU"/>
          </a:p>
          <a:p>
            <a:endParaRPr lang="ru-RU"/>
          </a:p>
          <a:p>
            <a:pPr>
              <a:buFont typeface="Arial" panose="020B0604020202020204" pitchFamily="34" charset="0"/>
            </a:pP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2379829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94000-E398-8C3F-E907-17757A7E3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DBB18-8FFE-3FB6-2AF0-0505AF49A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462" y="1122363"/>
            <a:ext cx="10117014" cy="711201"/>
          </a:xfrm>
        </p:spPr>
        <p:txBody>
          <a:bodyPr>
            <a:normAutofit/>
          </a:bodyPr>
          <a:lstStyle/>
          <a:p>
            <a:pPr algn="l"/>
            <a:r>
              <a:rPr lang="ru-RU" sz="4000" b="1">
                <a:latin typeface="Aptos"/>
              </a:rPr>
              <a:t>Вставка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7AB35B-FB12-311A-A4A5-1AEF8547A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5" y="331300"/>
            <a:ext cx="5216769" cy="448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|   Колоночные СУБД</a:t>
            </a:r>
            <a:r>
              <a:rPr lang="ru-RU">
                <a:solidFill>
                  <a:schemeClr val="bg1"/>
                </a:solidFill>
              </a:rPr>
              <a:t> </a:t>
            </a:r>
            <a:r>
              <a:rPr lang="ru-RU" err="1">
                <a:solidFill>
                  <a:schemeClr val="bg1"/>
                </a:solidFill>
                <a:highlight>
                  <a:srgbClr val="000000"/>
                </a:highlight>
              </a:rPr>
              <a:t>ClickHouse</a:t>
            </a:r>
          </a:p>
        </p:txBody>
      </p:sp>
      <p:pic>
        <p:nvPicPr>
          <p:cNvPr id="21" name="Рисунок 20" descr="Изображение выглядит как символ, герб, корон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AA58AAEC-E037-5D79-49F4-D4B06BBED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" y="2198"/>
            <a:ext cx="989868" cy="11210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AEA7F7A5-BA9F-6338-630C-53DEC4EDDB93}"/>
              </a:ext>
            </a:extLst>
          </p:cNvPr>
          <p:cNvSpPr txBox="1">
            <a:spLocks/>
          </p:cNvSpPr>
          <p:nvPr/>
        </p:nvSpPr>
        <p:spPr>
          <a:xfrm>
            <a:off x="1001509" y="6229148"/>
            <a:ext cx="11406553" cy="448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/>
              <a:t>| </a:t>
            </a:r>
            <a:r>
              <a:rPr lang="ru-RU">
                <a:ea typeface="+mn-lt"/>
                <a:cs typeface="+mn-lt"/>
              </a:rPr>
              <a:t>  </a:t>
            </a:r>
            <a:r>
              <a:rPr lang="ru-RU" b="1">
                <a:ea typeface="+mn-lt"/>
                <a:cs typeface="+mn-lt"/>
              </a:rPr>
              <a:t>2025</a:t>
            </a:r>
            <a:r>
              <a:rPr lang="ru-RU">
                <a:ea typeface="+mn-lt"/>
                <a:cs typeface="+mn-lt"/>
              </a:rPr>
              <a:t>. </a:t>
            </a:r>
            <a:r>
              <a:rPr lang="ru-RU" b="1">
                <a:ea typeface="+mn-lt"/>
                <a:cs typeface="+mn-lt"/>
              </a:rPr>
              <a:t>Технологии проектирования программного обеспечения.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7475D-F0EF-669F-D764-8C4BBD0ADA31}"/>
              </a:ext>
            </a:extLst>
          </p:cNvPr>
          <p:cNvSpPr txBox="1"/>
          <p:nvPr/>
        </p:nvSpPr>
        <p:spPr>
          <a:xfrm>
            <a:off x="996861" y="1883799"/>
            <a:ext cx="963350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Если нет возможности загружать данные пачками, а хочется перфоманс - </a:t>
            </a:r>
            <a:r>
              <a:rPr lang="ru-RU" b="1" err="1"/>
              <a:t>Async</a:t>
            </a:r>
            <a:r>
              <a:rPr lang="ru-RU" b="1"/>
              <a:t> </a:t>
            </a:r>
            <a:r>
              <a:rPr lang="ru-RU" b="1" err="1"/>
              <a:t>Insert</a:t>
            </a:r>
            <a:r>
              <a:rPr lang="ru-RU" b="1"/>
              <a:t>.</a:t>
            </a:r>
          </a:p>
          <a:p>
            <a:r>
              <a:rPr lang="ru-RU"/>
              <a:t>Создается </a:t>
            </a:r>
            <a:r>
              <a:rPr lang="ru-RU" err="1"/>
              <a:t>buffer</a:t>
            </a:r>
            <a:r>
              <a:rPr lang="ru-RU"/>
              <a:t> с идентичной структурой родительской таблице.</a:t>
            </a:r>
          </a:p>
          <a:p>
            <a:r>
              <a:rPr lang="ru-RU"/>
              <a:t>Отправит </a:t>
            </a:r>
            <a:r>
              <a:rPr lang="ru-RU" err="1"/>
              <a:t>батч</a:t>
            </a:r>
            <a:r>
              <a:rPr lang="ru-RU"/>
              <a:t> в таблицу "</a:t>
            </a:r>
            <a:r>
              <a:rPr lang="ru-RU" err="1"/>
              <a:t>hits</a:t>
            </a:r>
            <a:r>
              <a:rPr lang="ru-RU"/>
              <a:t>", в </a:t>
            </a:r>
            <a:r>
              <a:rPr lang="ru-RU" err="1"/>
              <a:t>бд</a:t>
            </a:r>
            <a:r>
              <a:rPr lang="ru-RU"/>
              <a:t> "</a:t>
            </a:r>
            <a:r>
              <a:rPr lang="ru-RU" err="1"/>
              <a:t>merge</a:t>
            </a:r>
            <a:r>
              <a:rPr lang="ru-RU"/>
              <a:t>", когда:</a:t>
            </a:r>
          </a:p>
          <a:p>
            <a:pPr marL="285750" indent="-285750">
              <a:buFont typeface="Arial"/>
              <a:buChar char="•"/>
            </a:pPr>
            <a:endParaRPr lang="ru-RU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прошло 100 секунд с момента последнего сброса (</a:t>
            </a:r>
            <a:r>
              <a:rPr lang="ru-RU" err="1">
                <a:ea typeface="+mn-lt"/>
                <a:cs typeface="+mn-lt"/>
              </a:rPr>
              <a:t>max_time</a:t>
            </a:r>
            <a:r>
              <a:rPr lang="ru-RU">
                <a:ea typeface="+mn-lt"/>
                <a:cs typeface="+mn-lt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ru-RU" b="1">
                <a:ea typeface="+mn-lt"/>
                <a:cs typeface="+mn-lt"/>
              </a:rPr>
              <a:t>или </a:t>
            </a:r>
            <a:r>
              <a:rPr lang="ru-RU">
                <a:ea typeface="+mn-lt"/>
                <a:cs typeface="+mn-lt"/>
              </a:rPr>
              <a:t>было записано 1 миллион строк (</a:t>
            </a:r>
            <a:r>
              <a:rPr lang="ru-RU" err="1">
                <a:ea typeface="+mn-lt"/>
                <a:cs typeface="+mn-lt"/>
              </a:rPr>
              <a:t>max_rows</a:t>
            </a:r>
            <a:r>
              <a:rPr lang="ru-RU">
                <a:ea typeface="+mn-lt"/>
                <a:cs typeface="+mn-lt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ru-RU" b="1">
                <a:ea typeface="+mn-lt"/>
                <a:cs typeface="+mn-lt"/>
              </a:rPr>
              <a:t>или </a:t>
            </a:r>
            <a:r>
              <a:rPr lang="ru-RU">
                <a:ea typeface="+mn-lt"/>
                <a:cs typeface="+mn-lt"/>
              </a:rPr>
              <a:t>было записано 100 МБ данных (</a:t>
            </a:r>
            <a:r>
              <a:rPr lang="ru-RU" err="1">
                <a:ea typeface="+mn-lt"/>
                <a:cs typeface="+mn-lt"/>
              </a:rPr>
              <a:t>max_bytes</a:t>
            </a:r>
            <a:r>
              <a:rPr lang="ru-RU">
                <a:ea typeface="+mn-lt"/>
                <a:cs typeface="+mn-lt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ru-RU" b="1">
                <a:ea typeface="+mn-lt"/>
                <a:cs typeface="+mn-lt"/>
              </a:rPr>
              <a:t>или </a:t>
            </a:r>
            <a:r>
              <a:rPr lang="ru-RU">
                <a:ea typeface="+mn-lt"/>
                <a:cs typeface="+mn-lt"/>
              </a:rPr>
              <a:t>прошло 10 секунд (</a:t>
            </a:r>
            <a:r>
              <a:rPr lang="ru-RU" err="1">
                <a:ea typeface="+mn-lt"/>
                <a:cs typeface="+mn-lt"/>
              </a:rPr>
              <a:t>in_time</a:t>
            </a:r>
            <a:r>
              <a:rPr lang="ru-RU">
                <a:ea typeface="+mn-lt"/>
                <a:cs typeface="+mn-lt"/>
              </a:rPr>
              <a:t>) </a:t>
            </a:r>
            <a:r>
              <a:rPr lang="ru-RU" b="1">
                <a:ea typeface="+mn-lt"/>
                <a:cs typeface="+mn-lt"/>
              </a:rPr>
              <a:t>и</a:t>
            </a:r>
            <a:r>
              <a:rPr lang="ru-RU">
                <a:ea typeface="+mn-lt"/>
                <a:cs typeface="+mn-lt"/>
              </a:rPr>
              <a:t> было записано 10 000 строк (</a:t>
            </a:r>
            <a:r>
              <a:rPr lang="ru-RU" err="1">
                <a:ea typeface="+mn-lt"/>
                <a:cs typeface="+mn-lt"/>
              </a:rPr>
              <a:t>min_rows</a:t>
            </a:r>
            <a:r>
              <a:rPr lang="ru-RU">
                <a:ea typeface="+mn-lt"/>
                <a:cs typeface="+mn-lt"/>
              </a:rPr>
              <a:t>) </a:t>
            </a:r>
            <a:r>
              <a:rPr lang="ru-RU" b="1">
                <a:ea typeface="+mn-lt"/>
                <a:cs typeface="+mn-lt"/>
              </a:rPr>
              <a:t>и </a:t>
            </a:r>
            <a:r>
              <a:rPr lang="ru-RU">
                <a:ea typeface="+mn-lt"/>
                <a:cs typeface="+mn-lt"/>
              </a:rPr>
              <a:t>было записано 10 МБ данных (</a:t>
            </a:r>
            <a:r>
              <a:rPr lang="ru-RU" err="1">
                <a:ea typeface="+mn-lt"/>
                <a:cs typeface="+mn-lt"/>
              </a:rPr>
              <a:t>min_bytes</a:t>
            </a:r>
            <a:r>
              <a:rPr lang="ru-RU">
                <a:ea typeface="+mn-lt"/>
                <a:cs typeface="+mn-lt"/>
              </a:rPr>
              <a:t>).</a:t>
            </a:r>
            <a:endParaRPr lang="ru-RU"/>
          </a:p>
          <a:p>
            <a:endParaRPr lang="ru-RU"/>
          </a:p>
          <a:p>
            <a:r>
              <a:rPr lang="ru-RU"/>
              <a:t>Обязательно следите за </a:t>
            </a:r>
            <a:r>
              <a:rPr lang="ru-RU" err="1">
                <a:ea typeface="+mn-lt"/>
                <a:cs typeface="+mn-lt"/>
              </a:rPr>
              <a:t>system.parts</a:t>
            </a:r>
            <a:r>
              <a:rPr lang="ru-RU">
                <a:ea typeface="+mn-lt"/>
                <a:cs typeface="+mn-lt"/>
              </a:rPr>
              <a:t>, если их много, нужно изменить параметр </a:t>
            </a:r>
            <a:r>
              <a:rPr lang="ru-RU" err="1">
                <a:ea typeface="+mn-lt"/>
                <a:cs typeface="+mn-lt"/>
              </a:rPr>
              <a:t>insert_block_size</a:t>
            </a:r>
            <a:r>
              <a:rPr lang="ru-RU">
                <a:ea typeface="+mn-lt"/>
                <a:cs typeface="+mn-lt"/>
              </a:rPr>
              <a:t> в конфиге.</a:t>
            </a:r>
          </a:p>
          <a:p>
            <a:pPr>
              <a:buFont typeface="Arial" panose="020B0604020202020204" pitchFamily="34" charset="0"/>
            </a:pPr>
            <a:endParaRPr lang="ru-RU" b="1"/>
          </a:p>
        </p:txBody>
      </p:sp>
      <p:pic>
        <p:nvPicPr>
          <p:cNvPr id="7" name="Рисунок 6" descr="Изображение выглядит как текст, снимок экрана, Шрифт, линия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C8DF375D-23C4-CDB8-D244-4B71786B1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296" y="1070388"/>
            <a:ext cx="58864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20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30BFC-1160-DE93-92CC-0829FAC48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8FD3A-5C5F-5937-DCBC-3427CA755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462" y="1122363"/>
            <a:ext cx="10117014" cy="711201"/>
          </a:xfrm>
        </p:spPr>
        <p:txBody>
          <a:bodyPr>
            <a:normAutofit/>
          </a:bodyPr>
          <a:lstStyle/>
          <a:p>
            <a:pPr algn="l"/>
            <a:r>
              <a:rPr lang="ru-RU" sz="4000" b="1">
                <a:latin typeface="Aptos"/>
              </a:rPr>
              <a:t>Сжатие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27706A-9A28-9E33-63EB-CD6A66185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5" y="331300"/>
            <a:ext cx="5216769" cy="448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|   Колоночные СУБД</a:t>
            </a:r>
            <a:r>
              <a:rPr lang="ru-RU">
                <a:solidFill>
                  <a:schemeClr val="bg1"/>
                </a:solidFill>
              </a:rPr>
              <a:t> </a:t>
            </a:r>
            <a:r>
              <a:rPr lang="ru-RU" err="1">
                <a:solidFill>
                  <a:schemeClr val="bg1"/>
                </a:solidFill>
                <a:highlight>
                  <a:srgbClr val="000000"/>
                </a:highlight>
              </a:rPr>
              <a:t>ClickHouse</a:t>
            </a:r>
          </a:p>
        </p:txBody>
      </p:sp>
      <p:pic>
        <p:nvPicPr>
          <p:cNvPr id="21" name="Рисунок 20" descr="Изображение выглядит как символ, герб, корон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A31CD34E-7088-8F73-10A8-7D50FF37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" y="2198"/>
            <a:ext cx="989868" cy="11210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75773363-EC88-BE05-DC36-92752BB622FD}"/>
              </a:ext>
            </a:extLst>
          </p:cNvPr>
          <p:cNvSpPr txBox="1">
            <a:spLocks/>
          </p:cNvSpPr>
          <p:nvPr/>
        </p:nvSpPr>
        <p:spPr>
          <a:xfrm>
            <a:off x="1001509" y="6229148"/>
            <a:ext cx="11406553" cy="448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/>
              <a:t>| </a:t>
            </a:r>
            <a:r>
              <a:rPr lang="ru-RU">
                <a:ea typeface="+mn-lt"/>
                <a:cs typeface="+mn-lt"/>
              </a:rPr>
              <a:t>  </a:t>
            </a:r>
            <a:r>
              <a:rPr lang="ru-RU" b="1">
                <a:ea typeface="+mn-lt"/>
                <a:cs typeface="+mn-lt"/>
              </a:rPr>
              <a:t>2025</a:t>
            </a:r>
            <a:r>
              <a:rPr lang="ru-RU">
                <a:ea typeface="+mn-lt"/>
                <a:cs typeface="+mn-lt"/>
              </a:rPr>
              <a:t>. </a:t>
            </a:r>
            <a:r>
              <a:rPr lang="ru-RU" b="1">
                <a:ea typeface="+mn-lt"/>
                <a:cs typeface="+mn-lt"/>
              </a:rPr>
              <a:t>Технологии проектирования программного обеспечения.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2CB97-F820-B467-F876-923D1AB1EF1F}"/>
              </a:ext>
            </a:extLst>
          </p:cNvPr>
          <p:cNvSpPr txBox="1"/>
          <p:nvPr/>
        </p:nvSpPr>
        <p:spPr>
          <a:xfrm>
            <a:off x="1090806" y="1831607"/>
            <a:ext cx="1077128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Виды кодеков сжатия:</a:t>
            </a:r>
            <a:endParaRPr lang="ru-RU"/>
          </a:p>
          <a:p>
            <a:pPr marL="285750" indent="-285750">
              <a:buFont typeface="Arial"/>
              <a:buChar char="•"/>
            </a:pPr>
            <a:endParaRPr lang="ru-RU"/>
          </a:p>
          <a:p>
            <a:pPr marL="285750" indent="-285750"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ptos" panose="020B0004020202020204"/>
              </a:rPr>
              <a:t>ZSTD - 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 Обеспечивает наилучшие показатели сжатия для большинства типов. ZSTD(1) где 1 - степень сжатия (до 22).</a:t>
            </a:r>
            <a:endParaRPr lang="ru-RU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ru-RU"/>
              <a:t>LZ4 - дефолтный, более легковесен для CPU, уступает ZSTD по эффективности на некоторых данных.</a:t>
            </a:r>
          </a:p>
          <a:p>
            <a:pPr marL="285750" indent="-285750">
              <a:buFont typeface="Arial"/>
              <a:buChar char="•"/>
            </a:pPr>
            <a:r>
              <a:rPr lang="ru-RU"/>
              <a:t>Delta, </a:t>
            </a:r>
            <a:r>
              <a:rPr lang="ru-RU" err="1">
                <a:solidFill>
                  <a:srgbClr val="000000"/>
                </a:solidFill>
                <a:latin typeface="Aptos" panose="020B0004020202020204"/>
              </a:rPr>
              <a:t>DoubleDelta</a:t>
            </a:r>
            <a:r>
              <a:rPr lang="ru-RU"/>
              <a:t> - 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Монотонные последовательности или небольшие дельты в последовательных значениях. Поля </a:t>
            </a:r>
            <a:r>
              <a:rPr lang="ru-RU" err="1">
                <a:solidFill>
                  <a:srgbClr val="000000"/>
                </a:solidFill>
                <a:ea typeface="+mn-lt"/>
                <a:cs typeface="+mn-lt"/>
              </a:rPr>
              <a:t>DateTime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ru-RU"/>
              <a:t>T64 - числа с определенным диапазоном.</a:t>
            </a:r>
          </a:p>
          <a:p>
            <a:pPr marL="285750" indent="-285750">
              <a:buFont typeface="Arial"/>
              <a:buChar char="•"/>
            </a:pPr>
            <a:r>
              <a:rPr lang="ru-RU" err="1"/>
              <a:t>Gorilla</a:t>
            </a:r>
            <a:r>
              <a:rPr lang="ru-RU"/>
              <a:t> - </a:t>
            </a:r>
            <a:r>
              <a:rPr lang="ru-RU" err="1"/>
              <a:t>float</a:t>
            </a:r>
            <a:r>
              <a:rPr lang="ru-RU"/>
              <a:t> данные.</a:t>
            </a:r>
          </a:p>
          <a:p>
            <a:endParaRPr lang="ru-RU"/>
          </a:p>
          <a:p>
            <a:endParaRPr lang="ru-RU"/>
          </a:p>
          <a:p>
            <a:pPr>
              <a:buFont typeface="Arial" panose="020B0604020202020204" pitchFamily="34" charset="0"/>
            </a:pPr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2332455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371C0-325D-3FD9-B93B-3425EDA14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8C2FC-FE1D-9E14-C76B-0D34D8097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462" y="1122363"/>
            <a:ext cx="10117014" cy="711201"/>
          </a:xfrm>
        </p:spPr>
        <p:txBody>
          <a:bodyPr>
            <a:normAutofit/>
          </a:bodyPr>
          <a:lstStyle/>
          <a:p>
            <a:pPr algn="l"/>
            <a:r>
              <a:rPr lang="ru-RU" sz="4000" b="1">
                <a:latin typeface="Aptos"/>
              </a:rPr>
              <a:t>Сжатие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5CE86C-5FED-21E3-61D0-758A78374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5" y="331300"/>
            <a:ext cx="5216769" cy="448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|   Колоночные СУБД</a:t>
            </a:r>
            <a:r>
              <a:rPr lang="ru-RU">
                <a:solidFill>
                  <a:schemeClr val="bg1"/>
                </a:solidFill>
              </a:rPr>
              <a:t> </a:t>
            </a:r>
            <a:r>
              <a:rPr lang="ru-RU" err="1">
                <a:solidFill>
                  <a:schemeClr val="bg1"/>
                </a:solidFill>
                <a:highlight>
                  <a:srgbClr val="000000"/>
                </a:highlight>
              </a:rPr>
              <a:t>ClickHouse</a:t>
            </a:r>
          </a:p>
        </p:txBody>
      </p:sp>
      <p:pic>
        <p:nvPicPr>
          <p:cNvPr id="21" name="Рисунок 20" descr="Изображение выглядит как символ, герб, корон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AF9B1E0C-17FC-BA89-F432-70167CC1C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" y="2198"/>
            <a:ext cx="989868" cy="11210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B536D8D6-8FDB-A78B-E716-C53F1938C84B}"/>
              </a:ext>
            </a:extLst>
          </p:cNvPr>
          <p:cNvSpPr txBox="1">
            <a:spLocks/>
          </p:cNvSpPr>
          <p:nvPr/>
        </p:nvSpPr>
        <p:spPr>
          <a:xfrm>
            <a:off x="1001509" y="6229148"/>
            <a:ext cx="11406553" cy="448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/>
              <a:t>| </a:t>
            </a:r>
            <a:r>
              <a:rPr lang="ru-RU">
                <a:ea typeface="+mn-lt"/>
                <a:cs typeface="+mn-lt"/>
              </a:rPr>
              <a:t>  </a:t>
            </a:r>
            <a:r>
              <a:rPr lang="ru-RU" b="1">
                <a:ea typeface="+mn-lt"/>
                <a:cs typeface="+mn-lt"/>
              </a:rPr>
              <a:t>2025</a:t>
            </a:r>
            <a:r>
              <a:rPr lang="ru-RU">
                <a:ea typeface="+mn-lt"/>
                <a:cs typeface="+mn-lt"/>
              </a:rPr>
              <a:t>. </a:t>
            </a:r>
            <a:r>
              <a:rPr lang="ru-RU" b="1">
                <a:ea typeface="+mn-lt"/>
                <a:cs typeface="+mn-lt"/>
              </a:rPr>
              <a:t>Технологии проектирования программного обеспечения.</a:t>
            </a:r>
          </a:p>
        </p:txBody>
      </p:sp>
      <p:pic>
        <p:nvPicPr>
          <p:cNvPr id="5" name="Рисунок 4" descr="Изображение выглядит как текст, снимок экрана, Шрифт, число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38772CF1-31D8-8130-5E84-4227D8B3F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105" y="1831996"/>
            <a:ext cx="90487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2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BFA13-0330-16F1-925B-11DE63E5F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8AAFF-6C3D-E12A-4E19-B4F3491A3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462" y="1122363"/>
            <a:ext cx="10117014" cy="711201"/>
          </a:xfrm>
        </p:spPr>
        <p:txBody>
          <a:bodyPr>
            <a:normAutofit/>
          </a:bodyPr>
          <a:lstStyle/>
          <a:p>
            <a:pPr algn="l"/>
            <a:r>
              <a:rPr lang="ru-RU" sz="4000" b="1">
                <a:latin typeface="Aptos"/>
              </a:rPr>
              <a:t>Миграции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02A4E3-1A27-6ED4-1F00-2BF66C24B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5" y="331300"/>
            <a:ext cx="5216769" cy="448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|   Колоночные СУБД</a:t>
            </a:r>
            <a:r>
              <a:rPr lang="ru-RU">
                <a:solidFill>
                  <a:schemeClr val="bg1"/>
                </a:solidFill>
              </a:rPr>
              <a:t> </a:t>
            </a:r>
            <a:r>
              <a:rPr lang="ru-RU" err="1">
                <a:solidFill>
                  <a:schemeClr val="bg1"/>
                </a:solidFill>
                <a:highlight>
                  <a:srgbClr val="000000"/>
                </a:highlight>
              </a:rPr>
              <a:t>ClickHouse</a:t>
            </a:r>
          </a:p>
        </p:txBody>
      </p:sp>
      <p:pic>
        <p:nvPicPr>
          <p:cNvPr id="21" name="Рисунок 20" descr="Изображение выглядит как символ, герб, корон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9EC7F9A6-07BD-3E3B-0B56-A62A3C189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" y="2198"/>
            <a:ext cx="989868" cy="11210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3C4CA468-1C51-B140-B096-E1B016A26B04}"/>
              </a:ext>
            </a:extLst>
          </p:cNvPr>
          <p:cNvSpPr txBox="1">
            <a:spLocks/>
          </p:cNvSpPr>
          <p:nvPr/>
        </p:nvSpPr>
        <p:spPr>
          <a:xfrm>
            <a:off x="1001509" y="6229148"/>
            <a:ext cx="11406553" cy="448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/>
              <a:t>| </a:t>
            </a:r>
            <a:r>
              <a:rPr lang="ru-RU">
                <a:ea typeface="+mn-lt"/>
                <a:cs typeface="+mn-lt"/>
              </a:rPr>
              <a:t>  </a:t>
            </a:r>
            <a:r>
              <a:rPr lang="ru-RU" b="1">
                <a:ea typeface="+mn-lt"/>
                <a:cs typeface="+mn-lt"/>
              </a:rPr>
              <a:t>2025</a:t>
            </a:r>
            <a:r>
              <a:rPr lang="ru-RU">
                <a:ea typeface="+mn-lt"/>
                <a:cs typeface="+mn-lt"/>
              </a:rPr>
              <a:t>. </a:t>
            </a:r>
            <a:r>
              <a:rPr lang="ru-RU" b="1">
                <a:ea typeface="+mn-lt"/>
                <a:cs typeface="+mn-lt"/>
              </a:rPr>
              <a:t>Технологии проектирования программного обеспечения.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9FE94-71D0-4381-8B28-DC4DBDF3E890}"/>
              </a:ext>
            </a:extLst>
          </p:cNvPr>
          <p:cNvSpPr txBox="1"/>
          <p:nvPr/>
        </p:nvSpPr>
        <p:spPr>
          <a:xfrm>
            <a:off x="996860" y="4242867"/>
            <a:ext cx="959175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u-RU"/>
          </a:p>
          <a:p>
            <a:r>
              <a:rPr lang="ru-RU"/>
              <a:t>Чтобы сделать максимально комфортным использование </a:t>
            </a:r>
            <a:r>
              <a:rPr lang="ru-RU" err="1"/>
              <a:t>ClickHouse</a:t>
            </a:r>
            <a:r>
              <a:rPr lang="ru-RU"/>
              <a:t>, мы используем </a:t>
            </a:r>
            <a:r>
              <a:rPr lang="ru-RU" b="1" err="1"/>
              <a:t>Goose</a:t>
            </a:r>
            <a:r>
              <a:rPr lang="ru-RU" b="1"/>
              <a:t> </a:t>
            </a:r>
            <a:r>
              <a:rPr lang="ru-RU"/>
              <a:t>утилиту. </a:t>
            </a:r>
            <a:r>
              <a:rPr lang="ru-RU">
                <a:ea typeface="+mn-lt"/>
                <a:cs typeface="+mn-lt"/>
                <a:hlinkClick r:id="rId3"/>
              </a:rPr>
              <a:t>https://github.com/pressly/goose</a:t>
            </a:r>
            <a:endParaRPr lang="ru-RU">
              <a:ea typeface="+mn-lt"/>
              <a:cs typeface="+mn-lt"/>
            </a:endParaRPr>
          </a:p>
          <a:p>
            <a:endParaRPr lang="ru-RU"/>
          </a:p>
          <a:p>
            <a:r>
              <a:rPr lang="ru-RU" b="1"/>
              <a:t>Не забудьте изменить движок </a:t>
            </a:r>
            <a:r>
              <a:rPr lang="ru-RU" b="1" err="1"/>
              <a:t>goose_version</a:t>
            </a:r>
            <a:r>
              <a:rPr lang="ru-RU" b="1"/>
              <a:t> на </a:t>
            </a:r>
            <a:r>
              <a:rPr lang="ru-RU" b="1" err="1"/>
              <a:t>ReplicatedMergeTree</a:t>
            </a:r>
            <a:r>
              <a:rPr lang="ru-RU" b="1"/>
              <a:t>, при использовании в кластере.</a:t>
            </a:r>
            <a:endParaRPr lang="ru-RU"/>
          </a:p>
        </p:txBody>
      </p:sp>
      <p:pic>
        <p:nvPicPr>
          <p:cNvPr id="6" name="Рисунок 5" descr="Изображение выглядит как текст, снимок экрана, Шриф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73D0795B-961B-83C8-7088-9B904ACC6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016" y="1834933"/>
            <a:ext cx="421005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99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E2625-E846-465F-BFE2-39DDF7934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A9F53-7CCC-497C-5A3E-06C4DCAB3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462" y="1122363"/>
            <a:ext cx="10117014" cy="711201"/>
          </a:xfrm>
        </p:spPr>
        <p:txBody>
          <a:bodyPr>
            <a:normAutofit/>
          </a:bodyPr>
          <a:lstStyle/>
          <a:p>
            <a:pPr algn="l"/>
            <a:r>
              <a:rPr lang="ru-RU" sz="4000" b="1">
                <a:latin typeface="Aptos"/>
              </a:rPr>
              <a:t>Интеграция</a:t>
            </a:r>
            <a:endParaRPr lang="ru-RU" err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FAF922-440A-321D-3323-4C5554370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5" y="331300"/>
            <a:ext cx="5216769" cy="448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|   Колоночные СУБД</a:t>
            </a:r>
            <a:r>
              <a:rPr lang="ru-RU">
                <a:solidFill>
                  <a:schemeClr val="bg1"/>
                </a:solidFill>
              </a:rPr>
              <a:t> </a:t>
            </a:r>
            <a:r>
              <a:rPr lang="ru-RU" err="1">
                <a:solidFill>
                  <a:schemeClr val="bg1"/>
                </a:solidFill>
                <a:highlight>
                  <a:srgbClr val="000000"/>
                </a:highlight>
              </a:rPr>
              <a:t>ClickHouse</a:t>
            </a:r>
          </a:p>
        </p:txBody>
      </p:sp>
      <p:pic>
        <p:nvPicPr>
          <p:cNvPr id="21" name="Рисунок 20" descr="Изображение выглядит как символ, герб, корон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713E19D4-FF7A-78B7-7009-435D422D5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" y="2198"/>
            <a:ext cx="989868" cy="11210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943A914D-9207-2824-EC89-9B5B7D45C4A0}"/>
              </a:ext>
            </a:extLst>
          </p:cNvPr>
          <p:cNvSpPr txBox="1">
            <a:spLocks/>
          </p:cNvSpPr>
          <p:nvPr/>
        </p:nvSpPr>
        <p:spPr>
          <a:xfrm>
            <a:off x="1001509" y="6229148"/>
            <a:ext cx="11406553" cy="448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/>
              <a:t>| </a:t>
            </a:r>
            <a:r>
              <a:rPr lang="ru-RU">
                <a:ea typeface="+mn-lt"/>
                <a:cs typeface="+mn-lt"/>
              </a:rPr>
              <a:t>  </a:t>
            </a:r>
            <a:r>
              <a:rPr lang="ru-RU" b="1">
                <a:ea typeface="+mn-lt"/>
                <a:cs typeface="+mn-lt"/>
              </a:rPr>
              <a:t>2025</a:t>
            </a:r>
            <a:r>
              <a:rPr lang="ru-RU">
                <a:ea typeface="+mn-lt"/>
                <a:cs typeface="+mn-lt"/>
              </a:rPr>
              <a:t>. </a:t>
            </a:r>
            <a:r>
              <a:rPr lang="ru-RU" b="1">
                <a:ea typeface="+mn-lt"/>
                <a:cs typeface="+mn-lt"/>
              </a:rPr>
              <a:t>Технологии проектирования программного обеспечения.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36BDC47-13A1-1A42-7D90-DCF0778AC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732329"/>
              </p:ext>
            </p:extLst>
          </p:nvPr>
        </p:nvGraphicFramePr>
        <p:xfrm>
          <a:off x="270597" y="2021454"/>
          <a:ext cx="11138100" cy="374395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12700">
                  <a:extLst>
                    <a:ext uri="{9D8B030D-6E8A-4147-A177-3AD203B41FA5}">
                      <a16:colId xmlns:a16="http://schemas.microsoft.com/office/drawing/2014/main" val="454291797"/>
                    </a:ext>
                  </a:extLst>
                </a:gridCol>
                <a:gridCol w="3712700">
                  <a:extLst>
                    <a:ext uri="{9D8B030D-6E8A-4147-A177-3AD203B41FA5}">
                      <a16:colId xmlns:a16="http://schemas.microsoft.com/office/drawing/2014/main" val="4264914365"/>
                    </a:ext>
                  </a:extLst>
                </a:gridCol>
                <a:gridCol w="3712700">
                  <a:extLst>
                    <a:ext uri="{9D8B030D-6E8A-4147-A177-3AD203B41FA5}">
                      <a16:colId xmlns:a16="http://schemas.microsoft.com/office/drawing/2014/main" val="11269705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100" b="1"/>
                        <a:t>Интеграция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Зачем?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Сценарий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073036"/>
                  </a:ext>
                </a:extLst>
              </a:tr>
              <a:tr h="357331">
                <a:tc>
                  <a:txBody>
                    <a:bodyPr/>
                    <a:lstStyle/>
                    <a:p>
                      <a:r>
                        <a:rPr lang="af-ZA" sz="1100" b="1"/>
                        <a:t>ODBC / JDBC</a:t>
                      </a:r>
                      <a:endParaRPr lang="af-ZA" sz="11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Универсальные драйверы для подключения приложений на </a:t>
                      </a:r>
                      <a:r>
                        <a:rPr lang="af-ZA" sz="1100"/>
                        <a:t>Java, Scala, </a:t>
                      </a:r>
                      <a:r>
                        <a:rPr lang="af-ZA" sz="1100" err="1"/>
                        <a:t>Python</a:t>
                      </a:r>
                      <a:r>
                        <a:rPr lang="af-ZA" sz="1100"/>
                        <a:t>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f-ZA" sz="1100"/>
                        <a:t>Power BI ↔ </a:t>
                      </a:r>
                      <a:r>
                        <a:rPr lang="af-ZA" sz="1100" err="1"/>
                        <a:t>ClickHouse</a:t>
                      </a:r>
                      <a:r>
                        <a:rPr lang="af-ZA" sz="1100"/>
                        <a:t>, Spark ↔ </a:t>
                      </a:r>
                      <a:r>
                        <a:rPr lang="af-ZA" sz="1100" err="1"/>
                        <a:t>ClickHouse</a:t>
                      </a:r>
                      <a:r>
                        <a:rPr lang="af-ZA" sz="1100"/>
                        <a:t>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344771"/>
                  </a:ext>
                </a:extLst>
              </a:tr>
              <a:tr h="220705">
                <a:tc>
                  <a:txBody>
                    <a:bodyPr/>
                    <a:lstStyle/>
                    <a:p>
                      <a:r>
                        <a:rPr lang="af-ZA" sz="1100" b="1" err="1"/>
                        <a:t>PostgreSQL</a:t>
                      </a:r>
                      <a:r>
                        <a:rPr lang="af-ZA" sz="1100"/>
                        <a:t> (</a:t>
                      </a:r>
                      <a:r>
                        <a:rPr lang="af-ZA" sz="1100" err="1"/>
                        <a:t>postgresql</a:t>
                      </a:r>
                      <a:r>
                        <a:rPr lang="af-ZA" sz="1100"/>
                        <a:t> </a:t>
                      </a:r>
                      <a:r>
                        <a:rPr lang="af-ZA" sz="1100" err="1"/>
                        <a:t>engine</a:t>
                      </a:r>
                      <a:r>
                        <a:rPr lang="af-ZA" sz="1100"/>
                        <a:t>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sz="1100" b="0" i="0" u="none" strike="noStrike" baseline="0" noProof="0">
                          <a:solidFill>
                            <a:srgbClr val="000000"/>
                          </a:solidFill>
                          <a:latin typeface="Aptos"/>
                        </a:rPr>
                        <a:t>Прозрачный «прокси»‑доступ к внешним таблицам; можно делать </a:t>
                      </a:r>
                      <a:r>
                        <a:rPr lang="ru-RU" sz="1100" b="1" i="0" u="none" strike="noStrike" baseline="0" noProof="0">
                          <a:solidFill>
                            <a:srgbClr val="000000"/>
                          </a:solidFill>
                          <a:latin typeface="Aptos"/>
                        </a:rPr>
                        <a:t>SELECT … FROM </a:t>
                      </a:r>
                      <a:r>
                        <a:rPr lang="ru-RU" sz="1100" b="1" i="0" u="none" strike="noStrike" baseline="0" noProof="0" err="1">
                          <a:solidFill>
                            <a:srgbClr val="000000"/>
                          </a:solidFill>
                          <a:latin typeface="Aptos"/>
                        </a:rPr>
                        <a:t>postgresql</a:t>
                      </a:r>
                      <a:r>
                        <a:rPr lang="ru-RU" sz="1100" b="1" i="0" u="none" strike="noStrike" baseline="0" noProof="0">
                          <a:solidFill>
                            <a:srgbClr val="000000"/>
                          </a:solidFill>
                          <a:latin typeface="Aptos"/>
                        </a:rPr>
                        <a:t>('</a:t>
                      </a:r>
                      <a:r>
                        <a:rPr lang="ru-RU" sz="1100" b="1" i="0" u="none" strike="noStrike" baseline="0" noProof="0" err="1">
                          <a:solidFill>
                            <a:srgbClr val="000000"/>
                          </a:solidFill>
                          <a:latin typeface="Aptos"/>
                        </a:rPr>
                        <a:t>host</a:t>
                      </a:r>
                      <a:r>
                        <a:rPr lang="ru-RU" sz="1100" b="1" i="0" u="none" strike="noStrike" baseline="0" noProof="0">
                          <a:solidFill>
                            <a:srgbClr val="000000"/>
                          </a:solidFill>
                          <a:latin typeface="Aptos"/>
                        </a:rPr>
                        <a:t>', </a:t>
                      </a:r>
                      <a:r>
                        <a:rPr lang="ru-RU" sz="1100" b="1" i="0" u="none" strike="noStrike" baseline="0" noProof="0" err="1">
                          <a:solidFill>
                            <a:srgbClr val="000000"/>
                          </a:solidFill>
                          <a:latin typeface="Aptos"/>
                        </a:rPr>
                        <a:t>db</a:t>
                      </a:r>
                      <a:r>
                        <a:rPr lang="ru-RU" sz="1100" b="1" i="0" u="none" strike="noStrike" baseline="0" noProof="0">
                          <a:solidFill>
                            <a:srgbClr val="000000"/>
                          </a:solidFill>
                          <a:latin typeface="Aptos"/>
                        </a:rPr>
                        <a:t>, </a:t>
                      </a:r>
                      <a:r>
                        <a:rPr lang="ru-RU" sz="1100" b="1" i="0" u="none" strike="noStrike" baseline="0" noProof="0" err="1">
                          <a:solidFill>
                            <a:srgbClr val="000000"/>
                          </a:solidFill>
                          <a:latin typeface="Aptos"/>
                        </a:rPr>
                        <a:t>table</a:t>
                      </a:r>
                      <a:r>
                        <a:rPr lang="ru-RU" sz="1100" b="1" i="0" u="none" strike="noStrike" baseline="0" noProof="0">
                          <a:solidFill>
                            <a:srgbClr val="000000"/>
                          </a:solidFill>
                          <a:latin typeface="Aptos"/>
                        </a:rPr>
                        <a:t>, </a:t>
                      </a:r>
                      <a:r>
                        <a:rPr lang="ru-RU" sz="1100" b="1" i="0" u="none" strike="noStrike" baseline="0" noProof="0" err="1">
                          <a:solidFill>
                            <a:srgbClr val="000000"/>
                          </a:solidFill>
                          <a:latin typeface="Aptos"/>
                        </a:rPr>
                        <a:t>user</a:t>
                      </a:r>
                      <a:r>
                        <a:rPr lang="ru-RU" sz="1100" b="1" i="0" u="none" strike="noStrike" baseline="0" noProof="0">
                          <a:solidFill>
                            <a:srgbClr val="000000"/>
                          </a:solidFill>
                          <a:latin typeface="Aptos"/>
                        </a:rPr>
                        <a:t>, </a:t>
                      </a:r>
                      <a:r>
                        <a:rPr lang="ru-RU" sz="1100" b="1" i="0" u="none" strike="noStrike" baseline="0" noProof="0" err="1">
                          <a:solidFill>
                            <a:srgbClr val="000000"/>
                          </a:solidFill>
                          <a:latin typeface="Aptos"/>
                        </a:rPr>
                        <a:t>pass</a:t>
                      </a:r>
                      <a:r>
                        <a:rPr lang="ru-RU" sz="1100" b="1" i="0" u="none" strike="noStrike" baseline="0" noProof="0">
                          <a:solidFill>
                            <a:srgbClr val="000000"/>
                          </a:solidFill>
                          <a:latin typeface="Aptos"/>
                        </a:rPr>
                        <a:t>)</a:t>
                      </a:r>
                      <a:r>
                        <a:rPr lang="ru-RU" sz="1100"/>
                        <a:t> </a:t>
                      </a:r>
                      <a:r>
                        <a:rPr lang="af-ZA" sz="1100" err="1"/>
                        <a:t>PostgreSQL</a:t>
                      </a:r>
                      <a:r>
                        <a:rPr lang="af-ZA" sz="1100"/>
                        <a:t> 9.6+</a:t>
                      </a:r>
                      <a:endParaRPr lang="ru-RU" sz="11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Нужен «тонкий» отчёт по данным, пока живут в </a:t>
                      </a:r>
                      <a:r>
                        <a:rPr lang="af-ZA" sz="1100" err="1"/>
                        <a:t>Postgres</a:t>
                      </a:r>
                      <a:r>
                        <a:rPr lang="af-ZA" sz="1100"/>
                        <a:t> </a:t>
                      </a:r>
                      <a:r>
                        <a:rPr lang="ru-RU" sz="1100"/>
                        <a:t>миграция без </a:t>
                      </a:r>
                      <a:r>
                        <a:rPr lang="ru-RU" sz="1100" err="1"/>
                        <a:t>даунтайма</a:t>
                      </a:r>
                      <a:r>
                        <a:rPr lang="ru-RU" sz="1100"/>
                        <a:t>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510588"/>
                  </a:ext>
                </a:extLst>
              </a:tr>
              <a:tr h="220705">
                <a:tc>
                  <a:txBody>
                    <a:bodyPr/>
                    <a:lstStyle/>
                    <a:p>
                      <a:r>
                        <a:rPr lang="af-ZA" sz="1100" b="1" err="1"/>
                        <a:t>MongoDB</a:t>
                      </a:r>
                      <a:r>
                        <a:rPr lang="af-ZA" sz="1100"/>
                        <a:t> (</a:t>
                      </a:r>
                      <a:r>
                        <a:rPr lang="af-ZA" sz="1100" err="1"/>
                        <a:t>mongodb</a:t>
                      </a:r>
                      <a:r>
                        <a:rPr lang="af-ZA" sz="1100"/>
                        <a:t> </a:t>
                      </a:r>
                      <a:r>
                        <a:rPr lang="af-ZA" sz="1100" err="1"/>
                        <a:t>table</a:t>
                      </a:r>
                      <a:r>
                        <a:rPr lang="af-ZA" sz="1100"/>
                        <a:t> </a:t>
                      </a:r>
                      <a:r>
                        <a:rPr lang="af-ZA" sz="1100" err="1"/>
                        <a:t>function</a:t>
                      </a:r>
                      <a:r>
                        <a:rPr lang="af-ZA" sz="1100"/>
                        <a:t>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100"/>
                        <a:t>Чтение документов напрямую, </a:t>
                      </a:r>
                      <a:r>
                        <a:rPr lang="ru-RU" sz="1100" err="1"/>
                        <a:t>real</a:t>
                      </a:r>
                      <a:r>
                        <a:rPr lang="ru-RU" sz="1100"/>
                        <a:t> </a:t>
                      </a:r>
                      <a:r>
                        <a:rPr lang="ru-RU" sz="1100" err="1"/>
                        <a:t>time</a:t>
                      </a:r>
                      <a:r>
                        <a:rPr lang="af-ZA" sz="1100"/>
                        <a:t> </a:t>
                      </a:r>
                      <a:r>
                        <a:rPr lang="ru-RU" sz="1100"/>
                        <a:t>преобразование в столбцы </a:t>
                      </a:r>
                      <a:r>
                        <a:rPr lang="af-ZA" sz="1100" err="1"/>
                        <a:t>клика</a:t>
                      </a:r>
                      <a:r>
                        <a:rPr lang="af-ZA" sz="1100"/>
                        <a:t>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Анализ коллекций, где нужны тяжёлые агрегаты.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616298"/>
                  </a:ext>
                </a:extLst>
              </a:tr>
              <a:tr h="289017">
                <a:tc>
                  <a:txBody>
                    <a:bodyPr/>
                    <a:lstStyle/>
                    <a:p>
                      <a:r>
                        <a:rPr lang="af-ZA" sz="1100" b="1"/>
                        <a:t>HDFS</a:t>
                      </a:r>
                      <a:r>
                        <a:rPr lang="af-ZA" sz="1100"/>
                        <a:t> (</a:t>
                      </a:r>
                      <a:r>
                        <a:rPr lang="af-ZA" sz="1100" err="1"/>
                        <a:t>hdfs</a:t>
                      </a:r>
                      <a:r>
                        <a:rPr lang="af-ZA" sz="1100"/>
                        <a:t> </a:t>
                      </a:r>
                      <a:r>
                        <a:rPr lang="af-ZA" sz="1100" err="1"/>
                        <a:t>table</a:t>
                      </a:r>
                      <a:r>
                        <a:rPr lang="af-ZA" sz="1100"/>
                        <a:t> </a:t>
                      </a:r>
                      <a:r>
                        <a:rPr lang="af-ZA" sz="1100" err="1"/>
                        <a:t>function</a:t>
                      </a:r>
                      <a:r>
                        <a:rPr lang="af-ZA" sz="1100"/>
                        <a:t>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Чтение/загрузка файлов из </a:t>
                      </a:r>
                      <a:r>
                        <a:rPr lang="af-ZA" sz="1100" err="1"/>
                        <a:t>Hadoop</a:t>
                      </a:r>
                      <a:r>
                        <a:rPr lang="af-ZA" sz="1100"/>
                        <a:t>‑</a:t>
                      </a:r>
                      <a:r>
                        <a:rPr lang="ru-RU" sz="1100"/>
                        <a:t>кластеров (</a:t>
                      </a:r>
                      <a:r>
                        <a:rPr lang="af-ZA" sz="1100"/>
                        <a:t>ORC, </a:t>
                      </a:r>
                      <a:r>
                        <a:rPr lang="af-ZA" sz="1100" err="1"/>
                        <a:t>Parquet</a:t>
                      </a:r>
                      <a:r>
                        <a:rPr lang="af-ZA" sz="1100"/>
                        <a:t>, CSV…) 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Смешанные ландшафты «</a:t>
                      </a:r>
                      <a:r>
                        <a:rPr lang="af-ZA" sz="1100" err="1"/>
                        <a:t>Hadoop</a:t>
                      </a:r>
                      <a:r>
                        <a:rPr lang="af-ZA" sz="1100"/>
                        <a:t> + </a:t>
                      </a:r>
                      <a:r>
                        <a:rPr lang="af-ZA" sz="1100" err="1"/>
                        <a:t>ClickHouse</a:t>
                      </a:r>
                      <a:r>
                        <a:rPr lang="af-ZA" sz="1100"/>
                        <a:t>» </a:t>
                      </a:r>
                      <a:r>
                        <a:rPr lang="ru-RU" sz="1100"/>
                        <a:t>импорт‑экспорт больших архивов.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237145"/>
                  </a:ext>
                </a:extLst>
              </a:tr>
              <a:tr h="289017">
                <a:tc>
                  <a:txBody>
                    <a:bodyPr/>
                    <a:lstStyle/>
                    <a:p>
                      <a:r>
                        <a:rPr lang="af-ZA" sz="1100" b="1"/>
                        <a:t>S3</a:t>
                      </a:r>
                      <a:r>
                        <a:rPr lang="af-ZA" sz="1100"/>
                        <a:t> (s3 </a:t>
                      </a:r>
                      <a:r>
                        <a:rPr lang="af-ZA" sz="1100" err="1"/>
                        <a:t>table</a:t>
                      </a:r>
                      <a:r>
                        <a:rPr lang="af-ZA" sz="1100"/>
                        <a:t> </a:t>
                      </a:r>
                      <a:r>
                        <a:rPr lang="af-ZA" sz="1100" err="1"/>
                        <a:t>function</a:t>
                      </a:r>
                      <a:r>
                        <a:rPr lang="af-ZA" sz="1100"/>
                        <a:t> / </a:t>
                      </a:r>
                      <a:r>
                        <a:rPr lang="af-ZA" sz="1100" err="1"/>
                        <a:t>disk</a:t>
                      </a:r>
                      <a:r>
                        <a:rPr lang="af-ZA" sz="1100"/>
                        <a:t> = S3)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Обращение к объектному хранилищу как к внешнему диску либо таблице: </a:t>
                      </a:r>
                      <a:r>
                        <a:rPr lang="af-ZA" sz="1100" b="1"/>
                        <a:t>SELECT … FROM s3('s3://</a:t>
                      </a:r>
                      <a:r>
                        <a:rPr lang="af-ZA" sz="1100" b="1" err="1"/>
                        <a:t>bucket</a:t>
                      </a:r>
                      <a:r>
                        <a:rPr lang="af-ZA" sz="1100" b="1"/>
                        <a:t>/</a:t>
                      </a:r>
                      <a:r>
                        <a:rPr lang="af-ZA" sz="1100" b="1" err="1"/>
                        <a:t>file.parquet</a:t>
                      </a:r>
                      <a:r>
                        <a:rPr lang="af-ZA" sz="1100" b="1"/>
                        <a:t>')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Хранить «холодные» </a:t>
                      </a:r>
                      <a:r>
                        <a:rPr lang="ru-RU" sz="1100" err="1"/>
                        <a:t>партиции</a:t>
                      </a:r>
                      <a:r>
                        <a:rPr lang="ru-RU" sz="1100"/>
                        <a:t> на </a:t>
                      </a:r>
                      <a:r>
                        <a:rPr lang="af-ZA" sz="1100"/>
                        <a:t>S3, “zero‑ETL” </a:t>
                      </a:r>
                      <a:r>
                        <a:rPr lang="ru-RU" sz="1100"/>
                        <a:t>анализ </a:t>
                      </a:r>
                      <a:r>
                        <a:rPr lang="af-ZA" sz="1100" err="1"/>
                        <a:t>Parquet</a:t>
                      </a:r>
                      <a:r>
                        <a:rPr lang="af-ZA" sz="1100"/>
                        <a:t>‑</a:t>
                      </a:r>
                      <a:r>
                        <a:rPr lang="ru-RU" sz="1100"/>
                        <a:t>логов. </a:t>
                      </a:r>
                      <a:r>
                        <a:rPr lang="ru-RU" sz="1100" b="1" i="0" u="none" strike="noStrike" noProof="0">
                          <a:latin typeface="Aptos"/>
                        </a:rPr>
                        <a:t>MOVE TO VOLUME 's3' AFTER 90 DAY</a:t>
                      </a:r>
                      <a:endParaRPr lang="ru-RU" sz="1100" b="1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556399"/>
                  </a:ext>
                </a:extLst>
              </a:tr>
              <a:tr h="463176">
                <a:tc>
                  <a:txBody>
                    <a:bodyPr/>
                    <a:lstStyle/>
                    <a:p>
                      <a:r>
                        <a:rPr lang="af-ZA" sz="1100" b="1"/>
                        <a:t>Kafka</a:t>
                      </a:r>
                      <a:r>
                        <a:rPr lang="af-ZA" sz="1100"/>
                        <a:t> (Kafka </a:t>
                      </a:r>
                      <a:r>
                        <a:rPr lang="af-ZA" sz="1100" err="1"/>
                        <a:t>engine</a:t>
                      </a:r>
                      <a:r>
                        <a:rPr lang="af-ZA" sz="1100"/>
                        <a:t> + </a:t>
                      </a:r>
                      <a:r>
                        <a:rPr lang="af-ZA" sz="1100" err="1"/>
                        <a:t>Materialized</a:t>
                      </a:r>
                      <a:r>
                        <a:rPr lang="af-ZA" sz="1100"/>
                        <a:t> View)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Нативный </a:t>
                      </a:r>
                      <a:r>
                        <a:rPr lang="af-ZA" sz="1100" err="1"/>
                        <a:t>consumer</a:t>
                      </a:r>
                      <a:r>
                        <a:rPr lang="af-ZA" sz="1100"/>
                        <a:t>: </a:t>
                      </a:r>
                      <a:r>
                        <a:rPr lang="ru-RU" sz="1100"/>
                        <a:t>топик &gt; </a:t>
                      </a:r>
                      <a:r>
                        <a:rPr lang="ru-RU" sz="1100" err="1"/>
                        <a:t>батч</a:t>
                      </a:r>
                      <a:r>
                        <a:rPr lang="ru-RU" sz="1100"/>
                        <a:t> &gt; </a:t>
                      </a:r>
                      <a:r>
                        <a:rPr lang="af-ZA" sz="1100" err="1"/>
                        <a:t>MergeTree</a:t>
                      </a:r>
                      <a:r>
                        <a:rPr lang="af-ZA" sz="1100"/>
                        <a:t>. </a:t>
                      </a:r>
                      <a:r>
                        <a:rPr lang="ru-RU" sz="1100"/>
                        <a:t>Работает с распределённым коммитом </a:t>
                      </a:r>
                      <a:r>
                        <a:rPr lang="ru-RU" sz="1100" err="1"/>
                        <a:t>оффсетов</a:t>
                      </a:r>
                      <a:r>
                        <a:rPr lang="ru-RU" sz="1100"/>
                        <a:t>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f-ZA" sz="1100"/>
                        <a:t>Real </a:t>
                      </a:r>
                      <a:r>
                        <a:rPr lang="af-ZA" sz="1100" err="1"/>
                        <a:t>Time</a:t>
                      </a:r>
                      <a:r>
                        <a:rPr lang="af-ZA" sz="1100"/>
                        <a:t> </a:t>
                      </a:r>
                      <a:r>
                        <a:rPr lang="af-ZA" sz="1100" err="1"/>
                        <a:t>Ingestion</a:t>
                      </a:r>
                      <a:r>
                        <a:rPr lang="af-ZA" sz="1100"/>
                        <a:t> </a:t>
                      </a:r>
                      <a:r>
                        <a:rPr lang="ru-RU" sz="1100"/>
                        <a:t>событий (клики, логи, метрики).</a:t>
                      </a:r>
                      <a:endParaRPr lang="ru-RU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566142"/>
                  </a:ext>
                </a:extLst>
              </a:tr>
              <a:tr h="552823">
                <a:tc>
                  <a:txBody>
                    <a:bodyPr/>
                    <a:lstStyle/>
                    <a:p>
                      <a:r>
                        <a:rPr lang="af-ZA" sz="1100" b="1" err="1"/>
                        <a:t>RabbitMQ</a:t>
                      </a:r>
                      <a:r>
                        <a:rPr lang="af-ZA" sz="1100"/>
                        <a:t> (</a:t>
                      </a:r>
                      <a:r>
                        <a:rPr lang="af-ZA" sz="1100" err="1"/>
                        <a:t>RabbitMQ</a:t>
                      </a:r>
                      <a:r>
                        <a:rPr lang="af-ZA" sz="1100"/>
                        <a:t> </a:t>
                      </a:r>
                      <a:r>
                        <a:rPr lang="af-ZA" sz="1100" err="1"/>
                        <a:t>engine</a:t>
                      </a:r>
                      <a:r>
                        <a:rPr lang="af-ZA" sz="1100"/>
                        <a:t>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/>
                        <a:t>Аналог </a:t>
                      </a:r>
                      <a:r>
                        <a:rPr lang="af-ZA" sz="1100"/>
                        <a:t>Kafka </a:t>
                      </a:r>
                      <a:r>
                        <a:rPr lang="ru-RU" sz="1100"/>
                        <a:t>движка.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f-ZA" sz="11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Real </a:t>
                      </a:r>
                      <a:r>
                        <a:rPr lang="af-ZA" sz="1100" b="0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Time</a:t>
                      </a:r>
                      <a:r>
                        <a:rPr lang="af-ZA" sz="11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 </a:t>
                      </a:r>
                      <a:r>
                        <a:rPr lang="af-ZA" sz="1100" b="0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Ingestion</a:t>
                      </a:r>
                      <a:r>
                        <a:rPr lang="af-ZA" sz="11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 </a:t>
                      </a:r>
                      <a:r>
                        <a:rPr lang="ru-RU" sz="11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событий (клики, логи, метрики).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000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722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589CF-A5B0-CAE1-F912-AA69386D3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B8006-85CD-115E-AEFE-15CAF78B3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462" y="1122363"/>
            <a:ext cx="10117014" cy="711201"/>
          </a:xfrm>
        </p:spPr>
        <p:txBody>
          <a:bodyPr>
            <a:normAutofit/>
          </a:bodyPr>
          <a:lstStyle/>
          <a:p>
            <a:pPr algn="l"/>
            <a:r>
              <a:rPr lang="ru-RU" sz="4000" b="1">
                <a:latin typeface="Aptos"/>
              </a:rPr>
              <a:t>Итог </a:t>
            </a:r>
            <a:endParaRPr lang="ru-RU">
              <a:ea typeface="+mj-lt"/>
              <a:cs typeface="+mj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5EB01B-1CF0-3E70-C268-E1CDB4487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5" y="331300"/>
            <a:ext cx="5216769" cy="448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|   Колоночные СУБД</a:t>
            </a:r>
            <a:r>
              <a:rPr lang="ru-RU">
                <a:solidFill>
                  <a:schemeClr val="bg1"/>
                </a:solidFill>
              </a:rPr>
              <a:t> </a:t>
            </a:r>
            <a:r>
              <a:rPr lang="ru-RU" err="1">
                <a:solidFill>
                  <a:schemeClr val="bg1"/>
                </a:solidFill>
                <a:highlight>
                  <a:srgbClr val="000000"/>
                </a:highlight>
              </a:rPr>
              <a:t>ClickHouse</a:t>
            </a:r>
          </a:p>
        </p:txBody>
      </p:sp>
      <p:pic>
        <p:nvPicPr>
          <p:cNvPr id="21" name="Рисунок 20" descr="Изображение выглядит как символ, герб, корон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CDD102CC-15DE-2329-FB5E-5F14FBA48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" y="2198"/>
            <a:ext cx="989868" cy="11210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9ABB9D3B-32F5-9979-1915-D412E3D40745}"/>
              </a:ext>
            </a:extLst>
          </p:cNvPr>
          <p:cNvSpPr txBox="1">
            <a:spLocks/>
          </p:cNvSpPr>
          <p:nvPr/>
        </p:nvSpPr>
        <p:spPr>
          <a:xfrm>
            <a:off x="1001509" y="6229148"/>
            <a:ext cx="11406553" cy="448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/>
              <a:t>| </a:t>
            </a:r>
            <a:r>
              <a:rPr lang="ru-RU">
                <a:ea typeface="+mn-lt"/>
                <a:cs typeface="+mn-lt"/>
              </a:rPr>
              <a:t>  </a:t>
            </a:r>
            <a:r>
              <a:rPr lang="ru-RU" b="1">
                <a:ea typeface="+mn-lt"/>
                <a:cs typeface="+mn-lt"/>
              </a:rPr>
              <a:t>2025</a:t>
            </a:r>
            <a:r>
              <a:rPr lang="ru-RU">
                <a:ea typeface="+mn-lt"/>
                <a:cs typeface="+mn-lt"/>
              </a:rPr>
              <a:t>. </a:t>
            </a:r>
            <a:r>
              <a:rPr lang="ru-RU" b="1">
                <a:ea typeface="+mn-lt"/>
                <a:cs typeface="+mn-lt"/>
              </a:rPr>
              <a:t>Технологии проектирования программного обеспечения.</a:t>
            </a:r>
          </a:p>
        </p:txBody>
      </p:sp>
      <p:pic>
        <p:nvPicPr>
          <p:cNvPr id="4" name="Рисунок 3" descr="Image 02">
            <a:extLst>
              <a:ext uri="{FF2B5EF4-FFF2-40B4-BE49-F238E27FC236}">
                <a16:creationId xmlns:a16="http://schemas.microsoft.com/office/drawing/2014/main" id="{4B58C903-09DF-FD0F-E59B-597103190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427" y="1831411"/>
            <a:ext cx="6574074" cy="42285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8128A3-9D5A-1203-E2DF-C162F7333336}"/>
              </a:ext>
            </a:extLst>
          </p:cNvPr>
          <p:cNvSpPr txBox="1"/>
          <p:nvPr/>
        </p:nvSpPr>
        <p:spPr>
          <a:xfrm>
            <a:off x="6436290" y="329852"/>
            <a:ext cx="53632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https://clickhouse.com/docs/academic_overview</a:t>
            </a:r>
          </a:p>
        </p:txBody>
      </p:sp>
    </p:spTree>
    <p:extLst>
      <p:ext uri="{BB962C8B-B14F-4D97-AF65-F5344CB8AC3E}">
        <p14:creationId xmlns:p14="http://schemas.microsoft.com/office/powerpoint/2010/main" val="397277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2C23F-051D-F1B3-B326-C2520602F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0F5A9-98DA-649D-557E-D3A1D924D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462" y="1122363"/>
            <a:ext cx="10117014" cy="711201"/>
          </a:xfrm>
        </p:spPr>
        <p:txBody>
          <a:bodyPr>
            <a:normAutofit/>
          </a:bodyPr>
          <a:lstStyle/>
          <a:p>
            <a:pPr algn="l"/>
            <a:r>
              <a:rPr lang="ru-RU" sz="4000" b="1">
                <a:latin typeface="Aptos"/>
              </a:rPr>
              <a:t>Ссылки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D21554-5226-CB2D-2D32-915AE544E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5" y="331300"/>
            <a:ext cx="5216769" cy="448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|   Колоночные СУБД</a:t>
            </a:r>
            <a:r>
              <a:rPr lang="ru-RU">
                <a:solidFill>
                  <a:schemeClr val="bg1"/>
                </a:solidFill>
              </a:rPr>
              <a:t> </a:t>
            </a:r>
            <a:r>
              <a:rPr lang="ru-RU" err="1">
                <a:solidFill>
                  <a:schemeClr val="bg1"/>
                </a:solidFill>
                <a:highlight>
                  <a:srgbClr val="000000"/>
                </a:highlight>
              </a:rPr>
              <a:t>ClickHouse</a:t>
            </a:r>
          </a:p>
        </p:txBody>
      </p:sp>
      <p:pic>
        <p:nvPicPr>
          <p:cNvPr id="21" name="Рисунок 20" descr="Изображение выглядит как символ, герб, корон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00E517BC-5886-9CEC-6FDD-B1AF4554F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" y="2198"/>
            <a:ext cx="989868" cy="11210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B9B67088-3EC8-9423-0976-842903769E1A}"/>
              </a:ext>
            </a:extLst>
          </p:cNvPr>
          <p:cNvSpPr txBox="1">
            <a:spLocks/>
          </p:cNvSpPr>
          <p:nvPr/>
        </p:nvSpPr>
        <p:spPr>
          <a:xfrm>
            <a:off x="1001509" y="6229148"/>
            <a:ext cx="11406553" cy="448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/>
              <a:t>| </a:t>
            </a:r>
            <a:r>
              <a:rPr lang="ru-RU">
                <a:ea typeface="+mn-lt"/>
                <a:cs typeface="+mn-lt"/>
              </a:rPr>
              <a:t>  </a:t>
            </a:r>
            <a:r>
              <a:rPr lang="ru-RU" b="1">
                <a:ea typeface="+mn-lt"/>
                <a:cs typeface="+mn-lt"/>
              </a:rPr>
              <a:t>2025</a:t>
            </a:r>
            <a:r>
              <a:rPr lang="ru-RU">
                <a:ea typeface="+mn-lt"/>
                <a:cs typeface="+mn-lt"/>
              </a:rPr>
              <a:t>. </a:t>
            </a:r>
            <a:r>
              <a:rPr lang="ru-RU" b="1">
                <a:ea typeface="+mn-lt"/>
                <a:cs typeface="+mn-lt"/>
              </a:rPr>
              <a:t>Технологии проектирования программного обеспечения.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B85B8-2172-D227-E1E0-B41933A2E5E2}"/>
              </a:ext>
            </a:extLst>
          </p:cNvPr>
          <p:cNvSpPr txBox="1"/>
          <p:nvPr/>
        </p:nvSpPr>
        <p:spPr>
          <a:xfrm>
            <a:off x="1049052" y="1904675"/>
            <a:ext cx="959175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>
                <a:ea typeface="+mn-lt"/>
                <a:cs typeface="+mn-lt"/>
                <a:hlinkClick r:id="rId3"/>
              </a:rPr>
              <a:t>https://clickhouse.com/</a:t>
            </a:r>
            <a:endParaRPr lang="ru-RU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ru-RU" u="sng">
                <a:solidFill>
                  <a:schemeClr val="accent4">
                    <a:lumMod val="49000"/>
                  </a:schemeClr>
                </a:solidFill>
                <a:ea typeface="+mn-lt"/>
                <a:cs typeface="+mn-lt"/>
              </a:rPr>
              <a:t>https://t.me/clickhouse_en</a:t>
            </a:r>
          </a:p>
          <a:p>
            <a:pPr marL="285750" indent="-285750">
              <a:buFont typeface="Arial"/>
              <a:buChar char="•"/>
            </a:pPr>
            <a:r>
              <a:rPr lang="ru-RU">
                <a:ea typeface="+mn-lt"/>
                <a:cs typeface="+mn-lt"/>
                <a:hlinkClick r:id="rId4"/>
              </a:rPr>
              <a:t>https://youtu.be/36Qql0DE4tk?si=RxAder1HP_0DWG-W</a:t>
            </a:r>
            <a:r>
              <a:rPr lang="ru-RU">
                <a:ea typeface="+mn-lt"/>
                <a:cs typeface="+mn-lt"/>
              </a:rPr>
              <a:t> неплохая лекция</a:t>
            </a:r>
          </a:p>
          <a:p>
            <a:pPr marL="285750" indent="-285750">
              <a:buFont typeface="Arial"/>
              <a:buChar char="•"/>
            </a:pPr>
            <a:r>
              <a:rPr lang="ru-RU">
                <a:ea typeface="+mn-lt"/>
                <a:cs typeface="+mn-lt"/>
                <a:hlinkClick r:id="rId5"/>
              </a:rPr>
              <a:t>https://youtu.be/XKBYYP5k_Uo?si=IyIjHt3Qx5MNhoU_</a:t>
            </a:r>
            <a:r>
              <a:rPr lang="ru-RU">
                <a:ea typeface="+mn-lt"/>
                <a:cs typeface="+mn-lt"/>
              </a:rPr>
              <a:t> Про вставку в кластер</a:t>
            </a:r>
          </a:p>
          <a:p>
            <a:pPr marL="285750" indent="-285750">
              <a:buFont typeface="Arial"/>
              <a:buChar char="•"/>
            </a:pPr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367E8-07FD-1A24-3A76-6DDD4DD02F20}"/>
              </a:ext>
            </a:extLst>
          </p:cNvPr>
          <p:cNvSpPr txBox="1"/>
          <p:nvPr/>
        </p:nvSpPr>
        <p:spPr>
          <a:xfrm>
            <a:off x="991644" y="3298520"/>
            <a:ext cx="832772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Так же есть возможность поделиться мини-шпаргалкой по тонкостям CH 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и материалами с этой лекции</a:t>
            </a:r>
            <a:endParaRPr lang="ru-RU">
              <a:solidFill>
                <a:srgbClr val="074D68"/>
              </a:solidFill>
              <a:ea typeface="+mn-lt"/>
              <a:cs typeface="+mn-lt"/>
            </a:endParaRPr>
          </a:p>
          <a:p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ru-RU">
                <a:solidFill>
                  <a:schemeClr val="accent4">
                    <a:lumMod val="49000"/>
                  </a:schemeClr>
                </a:solidFill>
                <a:ea typeface="+mn-lt"/>
                <a:cs typeface="+mn-lt"/>
              </a:rPr>
              <a:t>https://t.me/superboyAmira</a:t>
            </a:r>
            <a:endParaRPr lang="ru-RU">
              <a:solidFill>
                <a:schemeClr val="accent4">
                  <a:lumMod val="4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76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C8B95-904D-6AEF-A8E8-F444FB2D8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1CB3A-FAB3-EFDB-90E9-EED2122A7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462" y="1122363"/>
            <a:ext cx="10117014" cy="711201"/>
          </a:xfrm>
        </p:spPr>
        <p:txBody>
          <a:bodyPr>
            <a:normAutofit/>
          </a:bodyPr>
          <a:lstStyle/>
          <a:p>
            <a:pPr algn="l"/>
            <a:r>
              <a:rPr lang="ru-RU" sz="4000" b="1">
                <a:latin typeface="Aptos"/>
              </a:rPr>
              <a:t>Почему </a:t>
            </a:r>
            <a:r>
              <a:rPr lang="ru-RU" sz="4000" b="1" err="1">
                <a:latin typeface="Aptos"/>
              </a:rPr>
              <a:t>ClickHouse</a:t>
            </a:r>
            <a:r>
              <a:rPr lang="ru-RU" sz="4000" b="1">
                <a:latin typeface="Aptos"/>
              </a:rPr>
              <a:t>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1E15C4-58D9-81A2-C00F-3F1E2B361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5" y="331300"/>
            <a:ext cx="5216769" cy="448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|   Колоночные СУБД</a:t>
            </a:r>
            <a:r>
              <a:rPr lang="ru-RU">
                <a:solidFill>
                  <a:schemeClr val="bg1"/>
                </a:solidFill>
              </a:rPr>
              <a:t> </a:t>
            </a:r>
            <a:r>
              <a:rPr lang="ru-RU" err="1">
                <a:solidFill>
                  <a:schemeClr val="bg1"/>
                </a:solidFill>
                <a:highlight>
                  <a:srgbClr val="000000"/>
                </a:highlight>
              </a:rPr>
              <a:t>ClickHouse</a:t>
            </a:r>
          </a:p>
        </p:txBody>
      </p:sp>
      <p:pic>
        <p:nvPicPr>
          <p:cNvPr id="21" name="Рисунок 20" descr="Изображение выглядит как символ, герб, корон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3FEF44B2-50E2-1819-728C-2A0773AF8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" y="2198"/>
            <a:ext cx="989868" cy="11210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26D0B8FA-EAE4-F552-E8BF-3760C81E753F}"/>
              </a:ext>
            </a:extLst>
          </p:cNvPr>
          <p:cNvSpPr txBox="1">
            <a:spLocks/>
          </p:cNvSpPr>
          <p:nvPr/>
        </p:nvSpPr>
        <p:spPr>
          <a:xfrm>
            <a:off x="1001509" y="6229148"/>
            <a:ext cx="11406553" cy="448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/>
              <a:t>| </a:t>
            </a:r>
            <a:r>
              <a:rPr lang="ru-RU">
                <a:ea typeface="+mn-lt"/>
                <a:cs typeface="+mn-lt"/>
              </a:rPr>
              <a:t>  </a:t>
            </a:r>
            <a:r>
              <a:rPr lang="ru-RU" b="1">
                <a:ea typeface="+mn-lt"/>
                <a:cs typeface="+mn-lt"/>
              </a:rPr>
              <a:t>2025</a:t>
            </a:r>
            <a:r>
              <a:rPr lang="ru-RU">
                <a:ea typeface="+mn-lt"/>
                <a:cs typeface="+mn-lt"/>
              </a:rPr>
              <a:t>. </a:t>
            </a:r>
            <a:r>
              <a:rPr lang="ru-RU" b="1">
                <a:ea typeface="+mn-lt"/>
                <a:cs typeface="+mn-lt"/>
              </a:rPr>
              <a:t>Технологии проектирования программного обеспечения.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816DD-40B1-C928-C0A0-14C92A8B0EC1}"/>
              </a:ext>
            </a:extLst>
          </p:cNvPr>
          <p:cNvSpPr txBox="1"/>
          <p:nvPr/>
        </p:nvSpPr>
        <p:spPr>
          <a:xfrm>
            <a:off x="1365575" y="1951567"/>
            <a:ext cx="729403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OLAP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Старый добрый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Встроенные кластерные механизмы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Параллелизм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Встроенный TTL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91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27A27-9513-1413-4880-DE19AC556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1A092-3DB1-0576-5DC2-1BCD4C679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462" y="1122363"/>
            <a:ext cx="10117014" cy="711201"/>
          </a:xfrm>
        </p:spPr>
        <p:txBody>
          <a:bodyPr>
            <a:normAutofit/>
          </a:bodyPr>
          <a:lstStyle/>
          <a:p>
            <a:pPr algn="l"/>
            <a:r>
              <a:rPr lang="ru-RU" sz="4000" b="1">
                <a:latin typeface="Aptos"/>
              </a:rPr>
              <a:t>OLAP </a:t>
            </a:r>
            <a:r>
              <a:rPr lang="ru-RU" sz="4000" b="1" err="1">
                <a:latin typeface="Aptos"/>
              </a:rPr>
              <a:t>vs</a:t>
            </a:r>
            <a:r>
              <a:rPr lang="ru-RU" sz="4000" b="1">
                <a:latin typeface="Aptos"/>
              </a:rPr>
              <a:t> OLTP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2990EF-8E46-E5CC-7AD4-F7F280004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5" y="331300"/>
            <a:ext cx="5216769" cy="448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|   Колоночные СУБД</a:t>
            </a:r>
            <a:r>
              <a:rPr lang="ru-RU">
                <a:solidFill>
                  <a:schemeClr val="bg1"/>
                </a:solidFill>
              </a:rPr>
              <a:t> </a:t>
            </a:r>
            <a:r>
              <a:rPr lang="ru-RU" err="1">
                <a:solidFill>
                  <a:schemeClr val="bg1"/>
                </a:solidFill>
                <a:highlight>
                  <a:srgbClr val="000000"/>
                </a:highlight>
              </a:rPr>
              <a:t>ClickHouse</a:t>
            </a:r>
          </a:p>
        </p:txBody>
      </p:sp>
      <p:pic>
        <p:nvPicPr>
          <p:cNvPr id="21" name="Рисунок 20" descr="Изображение выглядит как символ, герб, корон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02DD9879-CAD9-BF25-AE55-6F3A4302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" y="2198"/>
            <a:ext cx="989868" cy="11210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C1B33F2F-329E-AAA8-84D3-78055F6BB3B8}"/>
              </a:ext>
            </a:extLst>
          </p:cNvPr>
          <p:cNvSpPr txBox="1">
            <a:spLocks/>
          </p:cNvSpPr>
          <p:nvPr/>
        </p:nvSpPr>
        <p:spPr>
          <a:xfrm>
            <a:off x="1001509" y="6229148"/>
            <a:ext cx="11406553" cy="448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/>
              <a:t>| </a:t>
            </a:r>
            <a:r>
              <a:rPr lang="ru-RU">
                <a:ea typeface="+mn-lt"/>
                <a:cs typeface="+mn-lt"/>
              </a:rPr>
              <a:t>  </a:t>
            </a:r>
            <a:r>
              <a:rPr lang="ru-RU" b="1">
                <a:ea typeface="+mn-lt"/>
                <a:cs typeface="+mn-lt"/>
              </a:rPr>
              <a:t>2025</a:t>
            </a:r>
            <a:r>
              <a:rPr lang="ru-RU">
                <a:ea typeface="+mn-lt"/>
                <a:cs typeface="+mn-lt"/>
              </a:rPr>
              <a:t>. </a:t>
            </a:r>
            <a:r>
              <a:rPr lang="ru-RU" b="1">
                <a:ea typeface="+mn-lt"/>
                <a:cs typeface="+mn-lt"/>
              </a:rPr>
              <a:t>Технологии проектирования программного обеспечения.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A7DFC-9228-BA22-2A0B-11D4DF8B5961}"/>
              </a:ext>
            </a:extLst>
          </p:cNvPr>
          <p:cNvSpPr txBox="1"/>
          <p:nvPr/>
        </p:nvSpPr>
        <p:spPr>
          <a:xfrm>
            <a:off x="996861" y="1904675"/>
            <a:ext cx="916378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>
                <a:ea typeface="+mn-lt"/>
                <a:cs typeface="+mn-lt"/>
              </a:rPr>
              <a:t>OLAP (Online </a:t>
            </a:r>
            <a:r>
              <a:rPr lang="ru-RU" b="1" err="1">
                <a:ea typeface="+mn-lt"/>
                <a:cs typeface="+mn-lt"/>
              </a:rPr>
              <a:t>Analytical</a:t>
            </a:r>
            <a:r>
              <a:rPr lang="ru-RU" b="1">
                <a:ea typeface="+mn-lt"/>
                <a:cs typeface="+mn-lt"/>
              </a:rPr>
              <a:t> Processing)</a:t>
            </a:r>
            <a:r>
              <a:rPr lang="ru-RU">
                <a:ea typeface="+mn-lt"/>
                <a:cs typeface="+mn-lt"/>
              </a:rPr>
              <a:t> — это аналитическая обработка данных, включающая сложные SQL-запросы с агрегациями, арифметикой, строковыми операциями и фильтрацией на больших объёмах данных (миллиарды и триллионы строк). В отличие от </a:t>
            </a:r>
            <a:r>
              <a:rPr lang="ru-RU" b="1">
                <a:ea typeface="+mn-lt"/>
                <a:cs typeface="+mn-lt"/>
              </a:rPr>
              <a:t>OLTP (Online </a:t>
            </a:r>
            <a:r>
              <a:rPr lang="ru-RU" b="1" err="1">
                <a:ea typeface="+mn-lt"/>
                <a:cs typeface="+mn-lt"/>
              </a:rPr>
              <a:t>Transaction</a:t>
            </a:r>
            <a:r>
              <a:rPr lang="ru-RU" b="1">
                <a:ea typeface="+mn-lt"/>
                <a:cs typeface="+mn-lt"/>
              </a:rPr>
              <a:t> Processing)</a:t>
            </a:r>
            <a:r>
              <a:rPr lang="ru-RU">
                <a:ea typeface="+mn-lt"/>
                <a:cs typeface="+mn-lt"/>
              </a:rPr>
              <a:t>, ориентированного на точечные операции чтения и записи, OLAP-запросы обрабатывают массивы данных целиком и предназначены для анализа, а не для транзакций.</a:t>
            </a:r>
          </a:p>
          <a:p>
            <a:r>
              <a:rPr lang="ru-RU">
                <a:ea typeface="+mn-lt"/>
                <a:cs typeface="+mn-lt"/>
              </a:rPr>
              <a:t>Во многих сценариях аналитические запросы должны выполняться </a:t>
            </a:r>
            <a:r>
              <a:rPr lang="ru-RU" b="1">
                <a:ea typeface="+mn-lt"/>
                <a:cs typeface="+mn-lt"/>
              </a:rPr>
              <a:t>в режиме реального времени</a:t>
            </a:r>
            <a:r>
              <a:rPr lang="ru-RU">
                <a:ea typeface="+mn-lt"/>
                <a:cs typeface="+mn-lt"/>
              </a:rPr>
              <a:t> — то есть возвращать результат </a:t>
            </a:r>
            <a:r>
              <a:rPr lang="ru-RU" b="1">
                <a:ea typeface="+mn-lt"/>
                <a:cs typeface="+mn-lt"/>
              </a:rPr>
              <a:t>менее чем за секунду</a:t>
            </a:r>
            <a:r>
              <a:rPr lang="ru-RU">
                <a:ea typeface="+mn-lt"/>
                <a:cs typeface="+mn-lt"/>
              </a:rPr>
              <a:t>.</a:t>
            </a:r>
          </a:p>
          <a:p>
            <a:endParaRPr lang="ru-RU"/>
          </a:p>
          <a:p>
            <a:pPr>
              <a:buFont typeface="Arial" panose="020B0604020202020204" pitchFamily="34" charset="0"/>
            </a:pPr>
            <a:r>
              <a:rPr lang="ru-RU" b="1"/>
              <a:t>Но почему нам важна аналитика в реальном времени?</a:t>
            </a:r>
          </a:p>
          <a:p>
            <a:pPr>
              <a:buFont typeface="Arial" panose="020B0604020202020204" pitchFamily="34" charset="0"/>
            </a:pPr>
            <a:endParaRPr lang="ru-RU" b="1"/>
          </a:p>
          <a:p>
            <a:endParaRPr lang="ru-RU" b="1"/>
          </a:p>
        </p:txBody>
      </p:sp>
    </p:spTree>
    <p:extLst>
      <p:ext uri="{BB962C8B-B14F-4D97-AF65-F5344CB8AC3E}">
        <p14:creationId xmlns:p14="http://schemas.microsoft.com/office/powerpoint/2010/main" val="264684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552FA-C38F-9390-FDF9-E75961E51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C5FA3-4056-FFCB-EDFB-C487BB049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462" y="1122363"/>
            <a:ext cx="10117014" cy="711201"/>
          </a:xfrm>
        </p:spPr>
        <p:txBody>
          <a:bodyPr>
            <a:normAutofit/>
          </a:bodyPr>
          <a:lstStyle/>
          <a:p>
            <a:pPr algn="l"/>
            <a:r>
              <a:rPr lang="ru-RU" sz="4000" b="1">
                <a:latin typeface="Aptos"/>
              </a:rPr>
              <a:t>Аналитика в реальном времени</a:t>
            </a:r>
            <a:endParaRPr lang="ru-RU" sz="40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D4D84C-FE08-4B4B-C11F-F8E03983B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5" y="331300"/>
            <a:ext cx="5216769" cy="448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|   Колоночные СУБД</a:t>
            </a:r>
            <a:r>
              <a:rPr lang="ru-RU">
                <a:solidFill>
                  <a:schemeClr val="bg1"/>
                </a:solidFill>
              </a:rPr>
              <a:t> </a:t>
            </a:r>
            <a:r>
              <a:rPr lang="ru-RU" err="1">
                <a:solidFill>
                  <a:schemeClr val="bg1"/>
                </a:solidFill>
                <a:highlight>
                  <a:srgbClr val="000000"/>
                </a:highlight>
              </a:rPr>
              <a:t>ClickHouse</a:t>
            </a:r>
          </a:p>
        </p:txBody>
      </p:sp>
      <p:pic>
        <p:nvPicPr>
          <p:cNvPr id="21" name="Рисунок 20" descr="Изображение выглядит как символ, герб, корон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A1B55B02-A8ED-D69A-9868-55CC5620A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" y="2198"/>
            <a:ext cx="989868" cy="11210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2B1E2CF8-53AF-FCCB-C91F-6682F6F9D55A}"/>
              </a:ext>
            </a:extLst>
          </p:cNvPr>
          <p:cNvSpPr txBox="1">
            <a:spLocks/>
          </p:cNvSpPr>
          <p:nvPr/>
        </p:nvSpPr>
        <p:spPr>
          <a:xfrm>
            <a:off x="1001509" y="6229148"/>
            <a:ext cx="11406553" cy="448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/>
              <a:t>| </a:t>
            </a:r>
            <a:r>
              <a:rPr lang="ru-RU">
                <a:ea typeface="+mn-lt"/>
                <a:cs typeface="+mn-lt"/>
              </a:rPr>
              <a:t>  </a:t>
            </a:r>
            <a:r>
              <a:rPr lang="ru-RU" b="1">
                <a:ea typeface="+mn-lt"/>
                <a:cs typeface="+mn-lt"/>
              </a:rPr>
              <a:t>2025</a:t>
            </a:r>
            <a:r>
              <a:rPr lang="ru-RU">
                <a:ea typeface="+mn-lt"/>
                <a:cs typeface="+mn-lt"/>
              </a:rPr>
              <a:t>. </a:t>
            </a:r>
            <a:r>
              <a:rPr lang="ru-RU" b="1">
                <a:ea typeface="+mn-lt"/>
                <a:cs typeface="+mn-lt"/>
              </a:rPr>
              <a:t>Технологии проектирования программного обеспечения.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144F7-5C2F-30BD-6E8F-24E3EB176B18}"/>
              </a:ext>
            </a:extLst>
          </p:cNvPr>
          <p:cNvSpPr txBox="1"/>
          <p:nvPr/>
        </p:nvSpPr>
        <p:spPr>
          <a:xfrm>
            <a:off x="996861" y="1904675"/>
            <a:ext cx="9748329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Symbol,Sans-Serif"/>
              <a:buChar char="•"/>
            </a:pPr>
            <a:r>
              <a:rPr lang="ru-RU" sz="1600" b="1">
                <a:latin typeface="sans-serif"/>
                <a:ea typeface="+mn-lt"/>
                <a:cs typeface="+mn-lt"/>
              </a:rPr>
              <a:t>Оперативное принятие решений.</a:t>
            </a:r>
            <a:r>
              <a:rPr lang="ru-RU" sz="1600">
                <a:latin typeface="sans-serif"/>
                <a:ea typeface="+mn-lt"/>
                <a:cs typeface="+mn-lt"/>
              </a:rPr>
              <a:t> Бизнес получает возможность немедленно реагировать на изменения: рост/падение спроса, аномалии, сбои.</a:t>
            </a:r>
            <a:endParaRPr lang="en-US" sz="1600">
              <a:latin typeface="sans-serif"/>
              <a:ea typeface="+mn-lt"/>
              <a:cs typeface="+mn-lt"/>
            </a:endParaRPr>
          </a:p>
          <a:p>
            <a:pPr marL="285750" indent="-285750">
              <a:buFont typeface="Symbol,Sans-Serif"/>
              <a:buChar char="•"/>
            </a:pPr>
            <a:r>
              <a:rPr lang="ru-RU" sz="1600" b="1">
                <a:latin typeface="sans-serif"/>
                <a:ea typeface="+mn-lt"/>
                <a:cs typeface="+mn-lt"/>
              </a:rPr>
              <a:t>Мониторинг событий.</a:t>
            </a:r>
            <a:r>
              <a:rPr lang="ru-RU" sz="1600">
                <a:latin typeface="sans-serif"/>
                <a:ea typeface="+mn-lt"/>
                <a:cs typeface="+mn-lt"/>
              </a:rPr>
              <a:t> Быстрая аналитика логов, ошибок, пользовательского поведения, транзакций и метрик.</a:t>
            </a:r>
            <a:endParaRPr lang="en-US" sz="1600">
              <a:latin typeface="sans-serif"/>
              <a:ea typeface="+mn-lt"/>
              <a:cs typeface="+mn-lt"/>
            </a:endParaRPr>
          </a:p>
          <a:p>
            <a:pPr marL="285750" indent="-285750">
              <a:buFont typeface="Symbol,Sans-Serif"/>
              <a:buChar char="•"/>
            </a:pPr>
            <a:r>
              <a:rPr lang="ru-RU" sz="1600" b="1">
                <a:latin typeface="sans-serif"/>
                <a:ea typeface="+mn-lt"/>
                <a:cs typeface="+mn-lt"/>
              </a:rPr>
              <a:t>A/B тестирование и продуктовая аналитика.</a:t>
            </a:r>
            <a:r>
              <a:rPr lang="ru-RU" sz="1600">
                <a:latin typeface="sans-serif"/>
                <a:ea typeface="+mn-lt"/>
                <a:cs typeface="+mn-lt"/>
              </a:rPr>
              <a:t> Видеть поведение пользователей в моменте и быстро оценивать результат экспериментов.</a:t>
            </a:r>
            <a:endParaRPr lang="en-US" sz="1600">
              <a:latin typeface="sans-serif"/>
              <a:ea typeface="+mn-lt"/>
              <a:cs typeface="+mn-lt"/>
            </a:endParaRPr>
          </a:p>
          <a:p>
            <a:pPr marL="285750" indent="-285750">
              <a:buFont typeface="Symbol,Sans-Serif"/>
              <a:buChar char="•"/>
            </a:pPr>
            <a:r>
              <a:rPr lang="ru-RU" sz="1600" b="1">
                <a:latin typeface="sans-serif"/>
              </a:rPr>
              <a:t>Гибкие </a:t>
            </a:r>
            <a:r>
              <a:rPr lang="ru-RU" sz="1600" b="1" err="1">
                <a:latin typeface="sans-serif"/>
              </a:rPr>
              <a:t>дэшборды</a:t>
            </a:r>
            <a:r>
              <a:rPr lang="ru-RU" sz="1600" b="1">
                <a:latin typeface="sans-serif"/>
              </a:rPr>
              <a:t>.</a:t>
            </a:r>
            <a:r>
              <a:rPr lang="ru-RU" sz="1600">
                <a:latin typeface="sans-serif"/>
              </a:rPr>
              <a:t> Получить</a:t>
            </a:r>
            <a:r>
              <a:rPr lang="ru-RU" sz="1600" b="1">
                <a:latin typeface="sans-serif"/>
              </a:rPr>
              <a:t> </a:t>
            </a:r>
            <a:r>
              <a:rPr lang="ru-RU" sz="1600">
                <a:latin typeface="sans-serif"/>
              </a:rPr>
              <a:t>интерактивную визуализацию с почти мгновенным откликом при фильтрации и смене параметров.</a:t>
            </a:r>
          </a:p>
          <a:p>
            <a:endParaRPr lang="ru-RU" sz="1600"/>
          </a:p>
          <a:p>
            <a:endParaRPr lang="ru-RU" sz="1600"/>
          </a:p>
        </p:txBody>
      </p:sp>
    </p:spTree>
    <p:extLst>
      <p:ext uri="{BB962C8B-B14F-4D97-AF65-F5344CB8AC3E}">
        <p14:creationId xmlns:p14="http://schemas.microsoft.com/office/powerpoint/2010/main" val="151404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1591E-11C3-0AA7-AE6B-590973850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1BDDC-1FCD-8437-4936-51381BAAE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462" y="1122363"/>
            <a:ext cx="10117014" cy="711201"/>
          </a:xfrm>
        </p:spPr>
        <p:txBody>
          <a:bodyPr>
            <a:normAutofit/>
          </a:bodyPr>
          <a:lstStyle/>
          <a:p>
            <a:pPr algn="l"/>
            <a:r>
              <a:rPr lang="ru-RU" sz="4000" b="1">
                <a:latin typeface="Aptos"/>
              </a:rPr>
              <a:t>Как достигается такой перфоманс?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46BDD0-C7DB-004E-6333-A781D1DB8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5" y="331300"/>
            <a:ext cx="5216769" cy="448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|   Колоночные СУБД</a:t>
            </a:r>
            <a:r>
              <a:rPr lang="ru-RU">
                <a:solidFill>
                  <a:schemeClr val="bg1"/>
                </a:solidFill>
              </a:rPr>
              <a:t> </a:t>
            </a:r>
            <a:r>
              <a:rPr lang="ru-RU" err="1">
                <a:solidFill>
                  <a:schemeClr val="bg1"/>
                </a:solidFill>
                <a:highlight>
                  <a:srgbClr val="000000"/>
                </a:highlight>
              </a:rPr>
              <a:t>ClickHouse</a:t>
            </a:r>
          </a:p>
        </p:txBody>
      </p:sp>
      <p:pic>
        <p:nvPicPr>
          <p:cNvPr id="21" name="Рисунок 20" descr="Изображение выглядит как символ, герб, корон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25F361B1-7FDD-56BE-EE12-E6BBF3464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" y="2198"/>
            <a:ext cx="989868" cy="11210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B19EF4AB-F808-1033-AFCB-23321CB9702D}"/>
              </a:ext>
            </a:extLst>
          </p:cNvPr>
          <p:cNvSpPr txBox="1">
            <a:spLocks/>
          </p:cNvSpPr>
          <p:nvPr/>
        </p:nvSpPr>
        <p:spPr>
          <a:xfrm>
            <a:off x="1001509" y="6229148"/>
            <a:ext cx="11406553" cy="448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/>
              <a:t>| </a:t>
            </a:r>
            <a:r>
              <a:rPr lang="ru-RU">
                <a:ea typeface="+mn-lt"/>
                <a:cs typeface="+mn-lt"/>
              </a:rPr>
              <a:t>  </a:t>
            </a:r>
            <a:r>
              <a:rPr lang="ru-RU" b="1">
                <a:ea typeface="+mn-lt"/>
                <a:cs typeface="+mn-lt"/>
              </a:rPr>
              <a:t>2025</a:t>
            </a:r>
            <a:r>
              <a:rPr lang="ru-RU">
                <a:ea typeface="+mn-lt"/>
                <a:cs typeface="+mn-lt"/>
              </a:rPr>
              <a:t>. </a:t>
            </a:r>
            <a:r>
              <a:rPr lang="ru-RU" b="1">
                <a:ea typeface="+mn-lt"/>
                <a:cs typeface="+mn-lt"/>
              </a:rPr>
              <a:t>Технологии проектирования программного обеспечения.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562C3-C807-BEFA-4357-111BA7FFCE1E}"/>
              </a:ext>
            </a:extLst>
          </p:cNvPr>
          <p:cNvSpPr txBox="1"/>
          <p:nvPr/>
        </p:nvSpPr>
        <p:spPr>
          <a:xfrm>
            <a:off x="1049052" y="1904675"/>
            <a:ext cx="959175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Базы данных хранят данные либо </a:t>
            </a:r>
            <a:r>
              <a:rPr lang="ru-RU">
                <a:ea typeface="+mn-lt"/>
                <a:cs typeface="+mn-lt"/>
              </a:rPr>
              <a:t>в ориентированном на </a:t>
            </a:r>
            <a:r>
              <a:rPr lang="ru-RU" b="1">
                <a:ea typeface="+mn-lt"/>
                <a:cs typeface="+mn-lt"/>
              </a:rPr>
              <a:t>строки</a:t>
            </a:r>
            <a:r>
              <a:rPr lang="ru-RU">
                <a:ea typeface="+mn-lt"/>
                <a:cs typeface="+mn-lt"/>
              </a:rPr>
              <a:t>, либо в ориентированном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>
                <a:ea typeface="+mn-lt"/>
                <a:cs typeface="+mn-lt"/>
              </a:rPr>
              <a:t>на </a:t>
            </a:r>
            <a:r>
              <a:rPr lang="ru-RU" b="1">
                <a:ea typeface="+mn-lt"/>
                <a:cs typeface="+mn-lt"/>
              </a:rPr>
              <a:t>колонки </a:t>
            </a:r>
            <a:r>
              <a:rPr lang="ru-RU">
                <a:ea typeface="+mn-lt"/>
                <a:cs typeface="+mn-lt"/>
              </a:rPr>
              <a:t>формате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ru-RU"/>
          </a:p>
          <a:p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В ориентированной на строки базе данных последовательные строки таблицы хранятся одна за другой. Этот формат позволяет быстро извлекать строки, поскольку значения колонок каждой строки хранятся вместе.</a:t>
            </a:r>
            <a:endParaRPr lang="ru-RU"/>
          </a:p>
          <a:p>
            <a:endParaRPr lang="ru-RU"/>
          </a:p>
          <a:p>
            <a:pPr>
              <a:buFont typeface="Arial" panose="020B0604020202020204" pitchFamily="34" charset="0"/>
            </a:pPr>
            <a:endParaRPr lang="ru-RU" b="1"/>
          </a:p>
        </p:txBody>
      </p:sp>
      <p:pic>
        <p:nvPicPr>
          <p:cNvPr id="5" name="Рисунок 4" descr="Структура базы данных, ориентированной на строки">
            <a:extLst>
              <a:ext uri="{FF2B5EF4-FFF2-40B4-BE49-F238E27FC236}">
                <a16:creationId xmlns:a16="http://schemas.microsoft.com/office/drawing/2014/main" id="{7AEA6013-4ED8-805C-A82A-2110F0D02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755" y="3430005"/>
            <a:ext cx="4982306" cy="2049528"/>
          </a:xfrm>
          <a:prstGeom prst="rect">
            <a:avLst/>
          </a:prstGeom>
        </p:spPr>
      </p:pic>
      <p:pic>
        <p:nvPicPr>
          <p:cNvPr id="6" name="Рисунок 5" descr="Структура базы данных, ориентированной на колонки">
            <a:extLst>
              <a:ext uri="{FF2B5EF4-FFF2-40B4-BE49-F238E27FC236}">
                <a16:creationId xmlns:a16="http://schemas.microsoft.com/office/drawing/2014/main" id="{FF99FAB0-F76F-8CE9-67B2-D2424C47C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170" y="3430005"/>
            <a:ext cx="4982305" cy="204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4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69E5A-557E-0675-041F-F4294F65B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5F008-9D7B-1EF0-FBB1-91ADA8CFD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462" y="1122363"/>
            <a:ext cx="10117014" cy="711201"/>
          </a:xfrm>
        </p:spPr>
        <p:txBody>
          <a:bodyPr>
            <a:normAutofit/>
          </a:bodyPr>
          <a:lstStyle/>
          <a:p>
            <a:pPr algn="l"/>
            <a:r>
              <a:rPr lang="ru-RU" sz="4000" b="1">
                <a:latin typeface="Aptos"/>
              </a:rPr>
              <a:t>Векторный движок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4E6C6C-A87E-165B-7EF6-909757E17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5" y="331300"/>
            <a:ext cx="5216769" cy="448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|   Колоночные СУБД</a:t>
            </a:r>
            <a:r>
              <a:rPr lang="ru-RU">
                <a:solidFill>
                  <a:schemeClr val="bg1"/>
                </a:solidFill>
              </a:rPr>
              <a:t> </a:t>
            </a:r>
            <a:r>
              <a:rPr lang="ru-RU" err="1">
                <a:solidFill>
                  <a:schemeClr val="bg1"/>
                </a:solidFill>
                <a:highlight>
                  <a:srgbClr val="000000"/>
                </a:highlight>
              </a:rPr>
              <a:t>ClickHouse</a:t>
            </a:r>
          </a:p>
        </p:txBody>
      </p:sp>
      <p:pic>
        <p:nvPicPr>
          <p:cNvPr id="21" name="Рисунок 20" descr="Изображение выглядит как символ, герб, корон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9CD340D7-3DEC-7399-4054-2C9A4D9C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" y="2198"/>
            <a:ext cx="989868" cy="11210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0A6DFFB4-7794-D061-1CF4-B273CE72621B}"/>
              </a:ext>
            </a:extLst>
          </p:cNvPr>
          <p:cNvSpPr txBox="1">
            <a:spLocks/>
          </p:cNvSpPr>
          <p:nvPr/>
        </p:nvSpPr>
        <p:spPr>
          <a:xfrm>
            <a:off x="1001509" y="6229148"/>
            <a:ext cx="11406553" cy="448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/>
              <a:t>| </a:t>
            </a:r>
            <a:r>
              <a:rPr lang="ru-RU">
                <a:ea typeface="+mn-lt"/>
                <a:cs typeface="+mn-lt"/>
              </a:rPr>
              <a:t>  </a:t>
            </a:r>
            <a:r>
              <a:rPr lang="ru-RU" b="1">
                <a:ea typeface="+mn-lt"/>
                <a:cs typeface="+mn-lt"/>
              </a:rPr>
              <a:t>2025</a:t>
            </a:r>
            <a:r>
              <a:rPr lang="ru-RU">
                <a:ea typeface="+mn-lt"/>
                <a:cs typeface="+mn-lt"/>
              </a:rPr>
              <a:t>. </a:t>
            </a:r>
            <a:r>
              <a:rPr lang="ru-RU" b="1">
                <a:ea typeface="+mn-lt"/>
                <a:cs typeface="+mn-lt"/>
              </a:rPr>
              <a:t>Технологии проектирования программного обеспечения.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06462-D70A-715C-51ED-2C7495C9E059}"/>
              </a:ext>
            </a:extLst>
          </p:cNvPr>
          <p:cNvSpPr txBox="1"/>
          <p:nvPr/>
        </p:nvSpPr>
        <p:spPr>
          <a:xfrm>
            <a:off x="1059635" y="3767342"/>
            <a:ext cx="959175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Вместо того чтобы миллион раз вызывать «добавь 1 число к другому» и каждый раз оплачивать цену вызова функции</a:t>
            </a:r>
            <a:r>
              <a:rPr lang="ru-RU">
                <a:ea typeface="+mn-lt"/>
                <a:cs typeface="+mn-lt"/>
              </a:rPr>
              <a:t>, движок один раз вызывает «добавь </a:t>
            </a:r>
            <a:r>
              <a:rPr lang="ru-RU" b="1">
                <a:ea typeface="+mn-lt"/>
                <a:cs typeface="+mn-lt"/>
              </a:rPr>
              <a:t>вот этот</a:t>
            </a:r>
            <a:r>
              <a:rPr lang="ru-RU">
                <a:ea typeface="+mn-lt"/>
                <a:cs typeface="+mn-lt"/>
              </a:rPr>
              <a:t> блок на 8 тыс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. чисел к </a:t>
            </a:r>
            <a:r>
              <a:rPr lang="ru-RU" b="1">
                <a:solidFill>
                  <a:srgbClr val="000000"/>
                </a:solidFill>
                <a:ea typeface="+mn-lt"/>
                <a:cs typeface="+mn-lt"/>
              </a:rPr>
              <a:t>вот тому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 блоку», затем внутри одной очень плотной, заранее оптимизированной петли прокатывает</a:t>
            </a:r>
            <a:r>
              <a:rPr lang="ru-RU" b="1">
                <a:solidFill>
                  <a:srgbClr val="000000"/>
                </a:solidFill>
                <a:ea typeface="+mn-lt"/>
                <a:cs typeface="+mn-lt"/>
              </a:rPr>
              <a:t> SIMD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‑инструкции. Накладные расходы размазываются, а реальная работа выполняется на максимальной пропускной способности процессора и памяти, с помощью максимально </a:t>
            </a:r>
            <a:r>
              <a:rPr lang="ru-RU" err="1">
                <a:solidFill>
                  <a:srgbClr val="000000"/>
                </a:solidFill>
                <a:ea typeface="+mn-lt"/>
                <a:cs typeface="+mn-lt"/>
              </a:rPr>
              <a:t>соптимизированного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 цикла.</a:t>
            </a:r>
            <a:endParaRPr lang="ru-RU">
              <a:ea typeface="+mn-lt"/>
              <a:cs typeface="+mn-lt"/>
            </a:endParaRPr>
          </a:p>
        </p:txBody>
      </p:sp>
      <p:pic>
        <p:nvPicPr>
          <p:cNvPr id="7" name="Рисунок 6" descr="Изображение выглядит как текст, снимок экрана, Шрифт, линия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91A12C75-9F3B-D628-57F5-306661A2D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033" y="2506134"/>
            <a:ext cx="9309100" cy="9249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7466D3-AA8A-58AB-CF5A-A2533107FAE5}"/>
              </a:ext>
            </a:extLst>
          </p:cNvPr>
          <p:cNvSpPr txBox="1"/>
          <p:nvPr/>
        </p:nvSpPr>
        <p:spPr>
          <a:xfrm>
            <a:off x="1681238" y="214388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/>
              <a:t>Скалярное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8483EC-EB0B-C6F6-7BCC-B12BC7190A6C}"/>
              </a:ext>
            </a:extLst>
          </p:cNvPr>
          <p:cNvSpPr txBox="1"/>
          <p:nvPr/>
        </p:nvSpPr>
        <p:spPr>
          <a:xfrm>
            <a:off x="7597321" y="21438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/>
              <a:t>Векторное</a:t>
            </a:r>
          </a:p>
        </p:txBody>
      </p:sp>
    </p:spTree>
    <p:extLst>
      <p:ext uri="{BB962C8B-B14F-4D97-AF65-F5344CB8AC3E}">
        <p14:creationId xmlns:p14="http://schemas.microsoft.com/office/powerpoint/2010/main" val="111196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FB009-1D43-4360-CC49-19306C589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8AFE4-F8BD-2A89-45C9-4CF793887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462" y="1122363"/>
            <a:ext cx="10117014" cy="711201"/>
          </a:xfrm>
        </p:spPr>
        <p:txBody>
          <a:bodyPr>
            <a:normAutofit/>
          </a:bodyPr>
          <a:lstStyle/>
          <a:p>
            <a:pPr algn="l"/>
            <a:r>
              <a:rPr lang="ru-RU" sz="4000" b="1">
                <a:latin typeface="Aptos"/>
              </a:rPr>
              <a:t>Page </a:t>
            </a:r>
            <a:r>
              <a:rPr lang="ru-RU" sz="4000" b="1" err="1">
                <a:latin typeface="Aptos"/>
              </a:rPr>
              <a:t>Cache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2E5DB1-0CA5-B4A2-0B43-8BFDC8AEB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5" y="331300"/>
            <a:ext cx="5216769" cy="448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|   Колоночные СУБД</a:t>
            </a:r>
            <a:r>
              <a:rPr lang="ru-RU">
                <a:solidFill>
                  <a:schemeClr val="bg1"/>
                </a:solidFill>
              </a:rPr>
              <a:t> </a:t>
            </a:r>
            <a:r>
              <a:rPr lang="ru-RU" err="1">
                <a:solidFill>
                  <a:schemeClr val="bg1"/>
                </a:solidFill>
                <a:highlight>
                  <a:srgbClr val="000000"/>
                </a:highlight>
              </a:rPr>
              <a:t>ClickHouse</a:t>
            </a:r>
          </a:p>
        </p:txBody>
      </p:sp>
      <p:pic>
        <p:nvPicPr>
          <p:cNvPr id="21" name="Рисунок 20" descr="Изображение выглядит как символ, герб, корон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13258119-F1CC-E316-5C19-07432DDB8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" y="2198"/>
            <a:ext cx="989868" cy="11210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B51DD6E6-1286-83D9-B5C1-0AD52795DBD7}"/>
              </a:ext>
            </a:extLst>
          </p:cNvPr>
          <p:cNvSpPr txBox="1">
            <a:spLocks/>
          </p:cNvSpPr>
          <p:nvPr/>
        </p:nvSpPr>
        <p:spPr>
          <a:xfrm>
            <a:off x="1001509" y="6229148"/>
            <a:ext cx="11406553" cy="448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/>
              <a:t>| </a:t>
            </a:r>
            <a:r>
              <a:rPr lang="ru-RU">
                <a:ea typeface="+mn-lt"/>
                <a:cs typeface="+mn-lt"/>
              </a:rPr>
              <a:t>  </a:t>
            </a:r>
            <a:r>
              <a:rPr lang="ru-RU" b="1">
                <a:ea typeface="+mn-lt"/>
                <a:cs typeface="+mn-lt"/>
              </a:rPr>
              <a:t>2025</a:t>
            </a:r>
            <a:r>
              <a:rPr lang="ru-RU">
                <a:ea typeface="+mn-lt"/>
                <a:cs typeface="+mn-lt"/>
              </a:rPr>
              <a:t>. </a:t>
            </a:r>
            <a:r>
              <a:rPr lang="ru-RU" b="1">
                <a:ea typeface="+mn-lt"/>
                <a:cs typeface="+mn-lt"/>
              </a:rPr>
              <a:t>Технологии проектирования программного обеспечения.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402DF-C8B4-23DB-64F1-F919D063F887}"/>
              </a:ext>
            </a:extLst>
          </p:cNvPr>
          <p:cNvSpPr txBox="1"/>
          <p:nvPr/>
        </p:nvSpPr>
        <p:spPr>
          <a:xfrm>
            <a:off x="1059635" y="2190425"/>
            <a:ext cx="9591755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Когда приложение читает файл с диска,</a:t>
            </a:r>
            <a:r>
              <a:rPr lang="ru-RU">
                <a:ea typeface="+mn-lt"/>
                <a:cs typeface="+mn-lt"/>
              </a:rPr>
              <a:t> </a:t>
            </a:r>
            <a:r>
              <a:rPr lang="ru-RU" b="1">
                <a:ea typeface="+mn-lt"/>
                <a:cs typeface="+mn-lt"/>
              </a:rPr>
              <a:t>операционная система</a:t>
            </a:r>
            <a:r>
              <a:rPr lang="ru-RU">
                <a:ea typeface="+mn-lt"/>
                <a:cs typeface="+mn-lt"/>
              </a:rPr>
              <a:t> не отдает данные 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«</a:t>
            </a:r>
            <a:r>
              <a:rPr lang="ru-RU">
                <a:ea typeface="+mn-lt"/>
                <a:cs typeface="+mn-lt"/>
              </a:rPr>
              <a:t>по </a:t>
            </a:r>
            <a:r>
              <a:rPr lang="ru-RU" err="1">
                <a:ea typeface="+mn-lt"/>
                <a:cs typeface="+mn-lt"/>
              </a:rPr>
              <a:t>байтику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» напрямую с железа</a:t>
            </a:r>
            <a:r>
              <a:rPr lang="ru-RU">
                <a:ea typeface="+mn-lt"/>
                <a:cs typeface="+mn-lt"/>
              </a:rPr>
              <a:t>, а сначала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b="1">
                <a:solidFill>
                  <a:srgbClr val="000000"/>
                </a:solidFill>
                <a:ea typeface="+mn-lt"/>
                <a:cs typeface="+mn-lt"/>
              </a:rPr>
              <a:t>сохраняет страницы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 (обычно по 4 КБ или </a:t>
            </a:r>
            <a:r>
              <a:rPr lang="ru-RU">
                <a:ea typeface="+mn-lt"/>
                <a:cs typeface="+mn-lt"/>
              </a:rPr>
              <a:t>8 КБ) в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000000"/>
                </a:solidFill>
                <a:ea typeface="+mn-lt"/>
                <a:cs typeface="+mn-lt"/>
              </a:rPr>
              <a:t>page</a:t>
            </a:r>
            <a:r>
              <a:rPr lang="ru-RU" b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ru-RU" b="1" err="1">
                <a:solidFill>
                  <a:srgbClr val="000000"/>
                </a:solidFill>
                <a:ea typeface="+mn-lt"/>
                <a:cs typeface="+mn-lt"/>
              </a:rPr>
              <a:t>cache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 — область RAM, которую ОС использует как буфер между диском и приложением.</a:t>
            </a:r>
            <a:endParaRPr lang="ru-RU"/>
          </a:p>
          <a:p>
            <a:pPr marL="285750" indent="-285750"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При повторном обращении к тем же участкам файла данные уже лежат в памяти и читаются </a:t>
            </a:r>
            <a:r>
              <a:rPr lang="ru-RU" b="1">
                <a:solidFill>
                  <a:srgbClr val="000000"/>
                </a:solidFill>
                <a:ea typeface="+mn-lt"/>
                <a:cs typeface="+mn-lt"/>
              </a:rPr>
              <a:t>мгновенно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, без физического обращения к SSD/HDD.</a:t>
            </a:r>
            <a:endParaRPr lang="ru-RU">
              <a:ea typeface="+mn-lt"/>
              <a:cs typeface="+mn-lt"/>
            </a:endParaRPr>
          </a:p>
          <a:p>
            <a:endParaRPr lang="ru-RU"/>
          </a:p>
          <a:p>
            <a:r>
              <a:rPr lang="ru-RU"/>
              <a:t>Весь процесс построен на основе этого факта:</a:t>
            </a:r>
          </a:p>
          <a:p>
            <a:pPr marL="285750" indent="-285750">
              <a:buFont typeface="Arial"/>
              <a:buChar char="•"/>
            </a:pPr>
            <a:r>
              <a:rPr lang="ru-RU"/>
              <a:t>У </a:t>
            </a:r>
            <a:r>
              <a:rPr lang="ru-RU" b="1"/>
              <a:t>каждой колонки свой отдельный файл</a:t>
            </a:r>
            <a:r>
              <a:rPr lang="ru-RU"/>
              <a:t> на диске - все значения подряд, без перемежения других колонок.</a:t>
            </a:r>
          </a:p>
          <a:p>
            <a:pPr marL="285750" indent="-285750">
              <a:buFont typeface="Arial"/>
              <a:buChar char="•"/>
            </a:pPr>
            <a:r>
              <a:rPr lang="ru-RU" err="1">
                <a:ea typeface="+mn-lt"/>
                <a:cs typeface="+mn-lt"/>
              </a:rPr>
              <a:t>ClickHouse</a:t>
            </a:r>
            <a:r>
              <a:rPr lang="ru-RU">
                <a:ea typeface="+mn-lt"/>
                <a:cs typeface="+mn-lt"/>
              </a:rPr>
              <a:t> при сканировании колонки </a:t>
            </a:r>
            <a:r>
              <a:rPr lang="ru-RU" b="1">
                <a:ea typeface="+mn-lt"/>
                <a:cs typeface="+mn-lt"/>
              </a:rPr>
              <a:t>не делает кучи мелких чтений, а</a:t>
            </a:r>
            <a:r>
              <a:rPr lang="ru-RU">
                <a:ea typeface="+mn-lt"/>
                <a:cs typeface="+mn-lt"/>
              </a:rPr>
              <a:t> </a:t>
            </a:r>
            <a:r>
              <a:rPr lang="ru-RU" b="1">
                <a:ea typeface="+mn-lt"/>
                <a:cs typeface="+mn-lt"/>
              </a:rPr>
              <a:t>запрашивает большие блоки</a:t>
            </a:r>
            <a:r>
              <a:rPr lang="ru-RU">
                <a:ea typeface="+mn-lt"/>
                <a:cs typeface="+mn-lt"/>
              </a:rPr>
              <a:t> (десятки–сотни килобайт или больше) за один системный вызов. </a:t>
            </a:r>
          </a:p>
          <a:p>
            <a:pPr marL="285750" indent="-285750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Из одного блока данных движок формирует </a:t>
            </a:r>
            <a:r>
              <a:rPr lang="ru-RU" b="1">
                <a:ea typeface="+mn-lt"/>
                <a:cs typeface="+mn-lt"/>
              </a:rPr>
              <a:t>вектор</a:t>
            </a:r>
            <a:r>
              <a:rPr lang="ru-RU">
                <a:ea typeface="+mn-lt"/>
                <a:cs typeface="+mn-lt"/>
              </a:rPr>
              <a:t> (SIMD‑регистр 256/512 бит) и выполняет одну инструкцию сразу над 4–16 значениями.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65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E4B0A-7C70-C67D-D102-4E3E26D57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2E316-FAE5-7F1D-F3FE-F92309AF7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462" y="1122363"/>
            <a:ext cx="10117014" cy="711201"/>
          </a:xfrm>
        </p:spPr>
        <p:txBody>
          <a:bodyPr>
            <a:normAutofit/>
          </a:bodyPr>
          <a:lstStyle/>
          <a:p>
            <a:pPr algn="l"/>
            <a:r>
              <a:rPr lang="ru-RU" sz="4000" b="1">
                <a:latin typeface="Aptos"/>
              </a:rPr>
              <a:t>Кластерные решения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184A6A-7FAA-F9E8-F6F9-0A8A712BB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5" y="331300"/>
            <a:ext cx="5216769" cy="448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|   Колоночные СУБД</a:t>
            </a:r>
            <a:r>
              <a:rPr lang="ru-RU">
                <a:solidFill>
                  <a:schemeClr val="bg1"/>
                </a:solidFill>
              </a:rPr>
              <a:t> </a:t>
            </a:r>
            <a:r>
              <a:rPr lang="ru-RU" err="1">
                <a:solidFill>
                  <a:schemeClr val="bg1"/>
                </a:solidFill>
                <a:highlight>
                  <a:srgbClr val="000000"/>
                </a:highlight>
              </a:rPr>
              <a:t>ClickHouse</a:t>
            </a:r>
          </a:p>
        </p:txBody>
      </p:sp>
      <p:pic>
        <p:nvPicPr>
          <p:cNvPr id="21" name="Рисунок 20" descr="Изображение выглядит как символ, герб, корон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169E99C9-60C4-8396-A9AA-506113CB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" y="2198"/>
            <a:ext cx="989868" cy="112102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763910F1-E508-5FD0-C7CD-96189082639A}"/>
              </a:ext>
            </a:extLst>
          </p:cNvPr>
          <p:cNvSpPr txBox="1">
            <a:spLocks/>
          </p:cNvSpPr>
          <p:nvPr/>
        </p:nvSpPr>
        <p:spPr>
          <a:xfrm>
            <a:off x="1001509" y="6229148"/>
            <a:ext cx="11406553" cy="448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/>
              <a:t>| </a:t>
            </a:r>
            <a:r>
              <a:rPr lang="ru-RU">
                <a:ea typeface="+mn-lt"/>
                <a:cs typeface="+mn-lt"/>
              </a:rPr>
              <a:t>  </a:t>
            </a:r>
            <a:r>
              <a:rPr lang="ru-RU" b="1">
                <a:ea typeface="+mn-lt"/>
                <a:cs typeface="+mn-lt"/>
              </a:rPr>
              <a:t>2025</a:t>
            </a:r>
            <a:r>
              <a:rPr lang="ru-RU">
                <a:ea typeface="+mn-lt"/>
                <a:cs typeface="+mn-lt"/>
              </a:rPr>
              <a:t>. </a:t>
            </a:r>
            <a:r>
              <a:rPr lang="ru-RU" b="1">
                <a:ea typeface="+mn-lt"/>
                <a:cs typeface="+mn-lt"/>
              </a:rPr>
              <a:t>Технологии проектирования программного обеспечения.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FD840-58F2-5A78-BA07-052A139D99ED}"/>
              </a:ext>
            </a:extLst>
          </p:cNvPr>
          <p:cNvSpPr txBox="1"/>
          <p:nvPr/>
        </p:nvSpPr>
        <p:spPr>
          <a:xfrm>
            <a:off x="1049052" y="1904675"/>
            <a:ext cx="95917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err="1"/>
              <a:t>Clickhouse</a:t>
            </a:r>
            <a:r>
              <a:rPr lang="ru-RU"/>
              <a:t> - современная СУБД, основным признаком которой, как мы уже выяснили на прошлых лекциях, является возможность развертки кластера. </a:t>
            </a:r>
          </a:p>
          <a:p>
            <a:endParaRPr lang="ru-RU"/>
          </a:p>
          <a:p>
            <a:pPr>
              <a:buFont typeface="Arial" panose="020B0604020202020204" pitchFamily="34" charset="0"/>
            </a:pPr>
            <a:endParaRPr lang="ru-RU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F956A-BDF5-27FF-7004-0B2352E765A6}"/>
              </a:ext>
            </a:extLst>
          </p:cNvPr>
          <p:cNvSpPr txBox="1"/>
          <p:nvPr/>
        </p:nvSpPr>
        <p:spPr>
          <a:xfrm>
            <a:off x="5736921" y="329852"/>
            <a:ext cx="6459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https://clickhouse.com/docs/architecture/cluster-deployment</a:t>
            </a:r>
          </a:p>
        </p:txBody>
      </p:sp>
      <p:pic>
        <p:nvPicPr>
          <p:cNvPr id="9" name="Рисунок 8" descr="Схема архитектуры для 2 шардов и 1 реплики">
            <a:extLst>
              <a:ext uri="{FF2B5EF4-FFF2-40B4-BE49-F238E27FC236}">
                <a16:creationId xmlns:a16="http://schemas.microsoft.com/office/drawing/2014/main" id="{DEBA46DF-B26B-E3E8-ED74-7D64CE6F9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195" y="2707689"/>
            <a:ext cx="4276380" cy="308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410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27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Презентация PowerPoint</vt:lpstr>
      <vt:lpstr>Мы - бизнес, нам нужна аналитика!</vt:lpstr>
      <vt:lpstr>Почему ClickHouse?</vt:lpstr>
      <vt:lpstr>OLAP vs OLTP</vt:lpstr>
      <vt:lpstr>Аналитика в реальном времени</vt:lpstr>
      <vt:lpstr>Как достигается такой перфоманс?</vt:lpstr>
      <vt:lpstr>Векторный движок</vt:lpstr>
      <vt:lpstr>Page Cache</vt:lpstr>
      <vt:lpstr>Кластерные решения</vt:lpstr>
      <vt:lpstr>Кластерные решения</vt:lpstr>
      <vt:lpstr>Типы данных</vt:lpstr>
      <vt:lpstr>Синтаксис</vt:lpstr>
      <vt:lpstr>Основные параметры таблицы</vt:lpstr>
      <vt:lpstr>Движки</vt:lpstr>
      <vt:lpstr>Merge и FINAL</vt:lpstr>
      <vt:lpstr>Фоновое слияние внутри одной ноды</vt:lpstr>
      <vt:lpstr>Репликационные движки ReplicatedMergeTree</vt:lpstr>
      <vt:lpstr>Репликационные движки ReplicatedMergeTree</vt:lpstr>
      <vt:lpstr>ClickHouse Keeper | Zookeeper</vt:lpstr>
      <vt:lpstr>Вставка</vt:lpstr>
      <vt:lpstr>Вставка</vt:lpstr>
      <vt:lpstr>Сжатие</vt:lpstr>
      <vt:lpstr>Сжатие</vt:lpstr>
      <vt:lpstr>Миграции</vt:lpstr>
      <vt:lpstr>Интеграция</vt:lpstr>
      <vt:lpstr>Итог 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2025-03-30T18:11:38Z</dcterms:created>
  <dcterms:modified xsi:type="dcterms:W3CDTF">2025-04-24T12:56:19Z</dcterms:modified>
</cp:coreProperties>
</file>