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7" autoAdjust="0"/>
    <p:restoredTop sz="94118" autoAdjust="0"/>
  </p:normalViewPr>
  <p:slideViewPr>
    <p:cSldViewPr snapToGrid="0">
      <p:cViewPr varScale="1">
        <p:scale>
          <a:sx n="47" d="100"/>
          <a:sy n="47" d="100"/>
        </p:scale>
        <p:origin x="56" y="352"/>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lang="ja-JP" altLang="en-US" smtClean="0"/>
              <a:t>マスター タイトルの書式設定</a:t>
            </a:r>
            <a:endParaRPr lang="en-GB"/>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GB"/>
          </a:p>
        </p:txBody>
      </p:sp>
      <p:sp>
        <p:nvSpPr>
          <p:cNvPr id="4" name="日付プレースホルダー 3"/>
          <p:cNvSpPr>
            <a:spLocks noGrp="1"/>
          </p:cNvSpPr>
          <p:nvPr>
            <p:ph type="dt" sz="half" idx="10"/>
          </p:nvPr>
        </p:nvSpPr>
        <p:spPr/>
        <p:txBody>
          <a:bodyPr/>
          <a:lstStyle/>
          <a:p>
            <a:fld id="{39FF091D-18C8-4527-A293-8B9024E71200}" type="datetimeFigureOut">
              <a:rPr lang="en-GB" smtClean="0"/>
              <a:t>05/05/2021</a:t>
            </a:fld>
            <a:endParaRPr lang="en-GB"/>
          </a:p>
        </p:txBody>
      </p:sp>
      <p:sp>
        <p:nvSpPr>
          <p:cNvPr id="5" name="フッター プレースホルダー 4"/>
          <p:cNvSpPr>
            <a:spLocks noGrp="1"/>
          </p:cNvSpPr>
          <p:nvPr>
            <p:ph type="ftr" sz="quarter" idx="11"/>
          </p:nvPr>
        </p:nvSpPr>
        <p:spPr/>
        <p:txBody>
          <a:bodyPr/>
          <a:lstStyle/>
          <a:p>
            <a:endParaRPr lang="en-GB"/>
          </a:p>
        </p:txBody>
      </p:sp>
      <p:sp>
        <p:nvSpPr>
          <p:cNvPr id="6" name="スライド番号プレースホルダー 5"/>
          <p:cNvSpPr>
            <a:spLocks noGrp="1"/>
          </p:cNvSpPr>
          <p:nvPr>
            <p:ph type="sldNum" sz="quarter" idx="12"/>
          </p:nvPr>
        </p:nvSpPr>
        <p:spPr/>
        <p:txBody>
          <a:bodyPr/>
          <a:lstStyle/>
          <a:p>
            <a:fld id="{EACFBEA0-3A64-4485-9CC4-16CE52216946}" type="slidenum">
              <a:rPr lang="en-GB" smtClean="0"/>
              <a:t>‹#›</a:t>
            </a:fld>
            <a:endParaRPr lang="en-GB"/>
          </a:p>
        </p:txBody>
      </p:sp>
    </p:spTree>
    <p:extLst>
      <p:ext uri="{BB962C8B-B14F-4D97-AF65-F5344CB8AC3E}">
        <p14:creationId xmlns:p14="http://schemas.microsoft.com/office/powerpoint/2010/main" val="1214177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en-GB"/>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a:p>
        </p:txBody>
      </p:sp>
      <p:sp>
        <p:nvSpPr>
          <p:cNvPr id="4" name="日付プレースホルダー 3"/>
          <p:cNvSpPr>
            <a:spLocks noGrp="1"/>
          </p:cNvSpPr>
          <p:nvPr>
            <p:ph type="dt" sz="half" idx="10"/>
          </p:nvPr>
        </p:nvSpPr>
        <p:spPr/>
        <p:txBody>
          <a:bodyPr/>
          <a:lstStyle/>
          <a:p>
            <a:fld id="{39FF091D-18C8-4527-A293-8B9024E71200}" type="datetimeFigureOut">
              <a:rPr lang="en-GB" smtClean="0"/>
              <a:t>05/05/2021</a:t>
            </a:fld>
            <a:endParaRPr lang="en-GB"/>
          </a:p>
        </p:txBody>
      </p:sp>
      <p:sp>
        <p:nvSpPr>
          <p:cNvPr id="5" name="フッター プレースホルダー 4"/>
          <p:cNvSpPr>
            <a:spLocks noGrp="1"/>
          </p:cNvSpPr>
          <p:nvPr>
            <p:ph type="ftr" sz="quarter" idx="11"/>
          </p:nvPr>
        </p:nvSpPr>
        <p:spPr/>
        <p:txBody>
          <a:bodyPr/>
          <a:lstStyle/>
          <a:p>
            <a:endParaRPr lang="en-GB"/>
          </a:p>
        </p:txBody>
      </p:sp>
      <p:sp>
        <p:nvSpPr>
          <p:cNvPr id="6" name="スライド番号プレースホルダー 5"/>
          <p:cNvSpPr>
            <a:spLocks noGrp="1"/>
          </p:cNvSpPr>
          <p:nvPr>
            <p:ph type="sldNum" sz="quarter" idx="12"/>
          </p:nvPr>
        </p:nvSpPr>
        <p:spPr/>
        <p:txBody>
          <a:bodyPr/>
          <a:lstStyle/>
          <a:p>
            <a:fld id="{EACFBEA0-3A64-4485-9CC4-16CE52216946}" type="slidenum">
              <a:rPr lang="en-GB" smtClean="0"/>
              <a:t>‹#›</a:t>
            </a:fld>
            <a:endParaRPr lang="en-GB"/>
          </a:p>
        </p:txBody>
      </p:sp>
    </p:spTree>
    <p:extLst>
      <p:ext uri="{BB962C8B-B14F-4D97-AF65-F5344CB8AC3E}">
        <p14:creationId xmlns:p14="http://schemas.microsoft.com/office/powerpoint/2010/main" val="933724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lang="ja-JP" altLang="en-US" smtClean="0"/>
              <a:t>マスター タイトルの書式設定</a:t>
            </a:r>
            <a:endParaRPr lang="en-GB"/>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a:p>
        </p:txBody>
      </p:sp>
      <p:sp>
        <p:nvSpPr>
          <p:cNvPr id="4" name="日付プレースホルダー 3"/>
          <p:cNvSpPr>
            <a:spLocks noGrp="1"/>
          </p:cNvSpPr>
          <p:nvPr>
            <p:ph type="dt" sz="half" idx="10"/>
          </p:nvPr>
        </p:nvSpPr>
        <p:spPr/>
        <p:txBody>
          <a:bodyPr/>
          <a:lstStyle/>
          <a:p>
            <a:fld id="{39FF091D-18C8-4527-A293-8B9024E71200}" type="datetimeFigureOut">
              <a:rPr lang="en-GB" smtClean="0"/>
              <a:t>05/05/2021</a:t>
            </a:fld>
            <a:endParaRPr lang="en-GB"/>
          </a:p>
        </p:txBody>
      </p:sp>
      <p:sp>
        <p:nvSpPr>
          <p:cNvPr id="5" name="フッター プレースホルダー 4"/>
          <p:cNvSpPr>
            <a:spLocks noGrp="1"/>
          </p:cNvSpPr>
          <p:nvPr>
            <p:ph type="ftr" sz="quarter" idx="11"/>
          </p:nvPr>
        </p:nvSpPr>
        <p:spPr/>
        <p:txBody>
          <a:bodyPr/>
          <a:lstStyle/>
          <a:p>
            <a:endParaRPr lang="en-GB"/>
          </a:p>
        </p:txBody>
      </p:sp>
      <p:sp>
        <p:nvSpPr>
          <p:cNvPr id="6" name="スライド番号プレースホルダー 5"/>
          <p:cNvSpPr>
            <a:spLocks noGrp="1"/>
          </p:cNvSpPr>
          <p:nvPr>
            <p:ph type="sldNum" sz="quarter" idx="12"/>
          </p:nvPr>
        </p:nvSpPr>
        <p:spPr/>
        <p:txBody>
          <a:bodyPr/>
          <a:lstStyle/>
          <a:p>
            <a:fld id="{EACFBEA0-3A64-4485-9CC4-16CE52216946}" type="slidenum">
              <a:rPr lang="en-GB" smtClean="0"/>
              <a:t>‹#›</a:t>
            </a:fld>
            <a:endParaRPr lang="en-GB"/>
          </a:p>
        </p:txBody>
      </p:sp>
    </p:spTree>
    <p:extLst>
      <p:ext uri="{BB962C8B-B14F-4D97-AF65-F5344CB8AC3E}">
        <p14:creationId xmlns:p14="http://schemas.microsoft.com/office/powerpoint/2010/main" val="1133511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en-GB"/>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a:p>
        </p:txBody>
      </p:sp>
      <p:sp>
        <p:nvSpPr>
          <p:cNvPr id="4" name="日付プレースホルダー 3"/>
          <p:cNvSpPr>
            <a:spLocks noGrp="1"/>
          </p:cNvSpPr>
          <p:nvPr>
            <p:ph type="dt" sz="half" idx="10"/>
          </p:nvPr>
        </p:nvSpPr>
        <p:spPr/>
        <p:txBody>
          <a:bodyPr/>
          <a:lstStyle/>
          <a:p>
            <a:fld id="{39FF091D-18C8-4527-A293-8B9024E71200}" type="datetimeFigureOut">
              <a:rPr lang="en-GB" smtClean="0"/>
              <a:t>05/05/2021</a:t>
            </a:fld>
            <a:endParaRPr lang="en-GB"/>
          </a:p>
        </p:txBody>
      </p:sp>
      <p:sp>
        <p:nvSpPr>
          <p:cNvPr id="5" name="フッター プレースホルダー 4"/>
          <p:cNvSpPr>
            <a:spLocks noGrp="1"/>
          </p:cNvSpPr>
          <p:nvPr>
            <p:ph type="ftr" sz="quarter" idx="11"/>
          </p:nvPr>
        </p:nvSpPr>
        <p:spPr/>
        <p:txBody>
          <a:bodyPr/>
          <a:lstStyle/>
          <a:p>
            <a:endParaRPr lang="en-GB"/>
          </a:p>
        </p:txBody>
      </p:sp>
      <p:sp>
        <p:nvSpPr>
          <p:cNvPr id="6" name="スライド番号プレースホルダー 5"/>
          <p:cNvSpPr>
            <a:spLocks noGrp="1"/>
          </p:cNvSpPr>
          <p:nvPr>
            <p:ph type="sldNum" sz="quarter" idx="12"/>
          </p:nvPr>
        </p:nvSpPr>
        <p:spPr/>
        <p:txBody>
          <a:bodyPr/>
          <a:lstStyle/>
          <a:p>
            <a:fld id="{EACFBEA0-3A64-4485-9CC4-16CE52216946}" type="slidenum">
              <a:rPr lang="en-GB" smtClean="0"/>
              <a:t>‹#›</a:t>
            </a:fld>
            <a:endParaRPr lang="en-GB"/>
          </a:p>
        </p:txBody>
      </p:sp>
    </p:spTree>
    <p:extLst>
      <p:ext uri="{BB962C8B-B14F-4D97-AF65-F5344CB8AC3E}">
        <p14:creationId xmlns:p14="http://schemas.microsoft.com/office/powerpoint/2010/main" val="2971483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lang="ja-JP" altLang="en-US" smtClean="0"/>
              <a:t>マスター タイトルの書式設定</a:t>
            </a:r>
            <a:endParaRPr lang="en-GB"/>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日付プレースホルダー 3"/>
          <p:cNvSpPr>
            <a:spLocks noGrp="1"/>
          </p:cNvSpPr>
          <p:nvPr>
            <p:ph type="dt" sz="half" idx="10"/>
          </p:nvPr>
        </p:nvSpPr>
        <p:spPr/>
        <p:txBody>
          <a:bodyPr/>
          <a:lstStyle/>
          <a:p>
            <a:fld id="{39FF091D-18C8-4527-A293-8B9024E71200}" type="datetimeFigureOut">
              <a:rPr lang="en-GB" smtClean="0"/>
              <a:t>05/05/2021</a:t>
            </a:fld>
            <a:endParaRPr lang="en-GB"/>
          </a:p>
        </p:txBody>
      </p:sp>
      <p:sp>
        <p:nvSpPr>
          <p:cNvPr id="5" name="フッター プレースホルダー 4"/>
          <p:cNvSpPr>
            <a:spLocks noGrp="1"/>
          </p:cNvSpPr>
          <p:nvPr>
            <p:ph type="ftr" sz="quarter" idx="11"/>
          </p:nvPr>
        </p:nvSpPr>
        <p:spPr/>
        <p:txBody>
          <a:bodyPr/>
          <a:lstStyle/>
          <a:p>
            <a:endParaRPr lang="en-GB"/>
          </a:p>
        </p:txBody>
      </p:sp>
      <p:sp>
        <p:nvSpPr>
          <p:cNvPr id="6" name="スライド番号プレースホルダー 5"/>
          <p:cNvSpPr>
            <a:spLocks noGrp="1"/>
          </p:cNvSpPr>
          <p:nvPr>
            <p:ph type="sldNum" sz="quarter" idx="12"/>
          </p:nvPr>
        </p:nvSpPr>
        <p:spPr/>
        <p:txBody>
          <a:bodyPr/>
          <a:lstStyle/>
          <a:p>
            <a:fld id="{EACFBEA0-3A64-4485-9CC4-16CE52216946}" type="slidenum">
              <a:rPr lang="en-GB" smtClean="0"/>
              <a:t>‹#›</a:t>
            </a:fld>
            <a:endParaRPr lang="en-GB"/>
          </a:p>
        </p:txBody>
      </p:sp>
    </p:spTree>
    <p:extLst>
      <p:ext uri="{BB962C8B-B14F-4D97-AF65-F5344CB8AC3E}">
        <p14:creationId xmlns:p14="http://schemas.microsoft.com/office/powerpoint/2010/main" val="3443648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en-GB"/>
          </a:p>
        </p:txBody>
      </p:sp>
      <p:sp>
        <p:nvSpPr>
          <p:cNvPr id="3" name="コンテンツ プレースホルダー 2"/>
          <p:cNvSpPr>
            <a:spLocks noGrp="1"/>
          </p:cNvSpPr>
          <p:nvPr>
            <p:ph sz="half" idx="1"/>
          </p:nvPr>
        </p:nvSpPr>
        <p:spPr>
          <a:xfrm>
            <a:off x="838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a:p>
        </p:txBody>
      </p:sp>
      <p:sp>
        <p:nvSpPr>
          <p:cNvPr id="4" name="コンテンツ プレースホルダー 3"/>
          <p:cNvSpPr>
            <a:spLocks noGrp="1"/>
          </p:cNvSpPr>
          <p:nvPr>
            <p:ph sz="half" idx="2"/>
          </p:nvPr>
        </p:nvSpPr>
        <p:spPr>
          <a:xfrm>
            <a:off x="6172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a:p>
        </p:txBody>
      </p:sp>
      <p:sp>
        <p:nvSpPr>
          <p:cNvPr id="5" name="日付プレースホルダー 4"/>
          <p:cNvSpPr>
            <a:spLocks noGrp="1"/>
          </p:cNvSpPr>
          <p:nvPr>
            <p:ph type="dt" sz="half" idx="10"/>
          </p:nvPr>
        </p:nvSpPr>
        <p:spPr/>
        <p:txBody>
          <a:bodyPr/>
          <a:lstStyle/>
          <a:p>
            <a:fld id="{39FF091D-18C8-4527-A293-8B9024E71200}" type="datetimeFigureOut">
              <a:rPr lang="en-GB" smtClean="0"/>
              <a:t>05/05/2021</a:t>
            </a:fld>
            <a:endParaRPr lang="en-GB"/>
          </a:p>
        </p:txBody>
      </p:sp>
      <p:sp>
        <p:nvSpPr>
          <p:cNvPr id="6" name="フッター プレースホルダー 5"/>
          <p:cNvSpPr>
            <a:spLocks noGrp="1"/>
          </p:cNvSpPr>
          <p:nvPr>
            <p:ph type="ftr" sz="quarter" idx="11"/>
          </p:nvPr>
        </p:nvSpPr>
        <p:spPr/>
        <p:txBody>
          <a:bodyPr/>
          <a:lstStyle/>
          <a:p>
            <a:endParaRPr lang="en-GB"/>
          </a:p>
        </p:txBody>
      </p:sp>
      <p:sp>
        <p:nvSpPr>
          <p:cNvPr id="7" name="スライド番号プレースホルダー 6"/>
          <p:cNvSpPr>
            <a:spLocks noGrp="1"/>
          </p:cNvSpPr>
          <p:nvPr>
            <p:ph type="sldNum" sz="quarter" idx="12"/>
          </p:nvPr>
        </p:nvSpPr>
        <p:spPr/>
        <p:txBody>
          <a:bodyPr/>
          <a:lstStyle/>
          <a:p>
            <a:fld id="{EACFBEA0-3A64-4485-9CC4-16CE52216946}" type="slidenum">
              <a:rPr lang="en-GB" smtClean="0"/>
              <a:t>‹#›</a:t>
            </a:fld>
            <a:endParaRPr lang="en-GB"/>
          </a:p>
        </p:txBody>
      </p:sp>
    </p:spTree>
    <p:extLst>
      <p:ext uri="{BB962C8B-B14F-4D97-AF65-F5344CB8AC3E}">
        <p14:creationId xmlns:p14="http://schemas.microsoft.com/office/powerpoint/2010/main" val="2787456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lang="ja-JP" altLang="en-US" smtClean="0"/>
              <a:t>マスター タイトルの書式設定</a:t>
            </a:r>
            <a:endParaRPr lang="en-GB"/>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a:p>
        </p:txBody>
      </p:sp>
      <p:sp>
        <p:nvSpPr>
          <p:cNvPr id="7" name="日付プレースホルダー 6"/>
          <p:cNvSpPr>
            <a:spLocks noGrp="1"/>
          </p:cNvSpPr>
          <p:nvPr>
            <p:ph type="dt" sz="half" idx="10"/>
          </p:nvPr>
        </p:nvSpPr>
        <p:spPr/>
        <p:txBody>
          <a:bodyPr/>
          <a:lstStyle/>
          <a:p>
            <a:fld id="{39FF091D-18C8-4527-A293-8B9024E71200}" type="datetimeFigureOut">
              <a:rPr lang="en-GB" smtClean="0"/>
              <a:t>05/05/2021</a:t>
            </a:fld>
            <a:endParaRPr lang="en-GB"/>
          </a:p>
        </p:txBody>
      </p:sp>
      <p:sp>
        <p:nvSpPr>
          <p:cNvPr id="8" name="フッター プレースホルダー 7"/>
          <p:cNvSpPr>
            <a:spLocks noGrp="1"/>
          </p:cNvSpPr>
          <p:nvPr>
            <p:ph type="ftr" sz="quarter" idx="11"/>
          </p:nvPr>
        </p:nvSpPr>
        <p:spPr/>
        <p:txBody>
          <a:bodyPr/>
          <a:lstStyle/>
          <a:p>
            <a:endParaRPr lang="en-GB"/>
          </a:p>
        </p:txBody>
      </p:sp>
      <p:sp>
        <p:nvSpPr>
          <p:cNvPr id="9" name="スライド番号プレースホルダー 8"/>
          <p:cNvSpPr>
            <a:spLocks noGrp="1"/>
          </p:cNvSpPr>
          <p:nvPr>
            <p:ph type="sldNum" sz="quarter" idx="12"/>
          </p:nvPr>
        </p:nvSpPr>
        <p:spPr/>
        <p:txBody>
          <a:bodyPr/>
          <a:lstStyle/>
          <a:p>
            <a:fld id="{EACFBEA0-3A64-4485-9CC4-16CE52216946}" type="slidenum">
              <a:rPr lang="en-GB" smtClean="0"/>
              <a:t>‹#›</a:t>
            </a:fld>
            <a:endParaRPr lang="en-GB"/>
          </a:p>
        </p:txBody>
      </p:sp>
    </p:spTree>
    <p:extLst>
      <p:ext uri="{BB962C8B-B14F-4D97-AF65-F5344CB8AC3E}">
        <p14:creationId xmlns:p14="http://schemas.microsoft.com/office/powerpoint/2010/main" val="546709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en-GB"/>
          </a:p>
        </p:txBody>
      </p:sp>
      <p:sp>
        <p:nvSpPr>
          <p:cNvPr id="3" name="日付プレースホルダー 2"/>
          <p:cNvSpPr>
            <a:spLocks noGrp="1"/>
          </p:cNvSpPr>
          <p:nvPr>
            <p:ph type="dt" sz="half" idx="10"/>
          </p:nvPr>
        </p:nvSpPr>
        <p:spPr/>
        <p:txBody>
          <a:bodyPr/>
          <a:lstStyle/>
          <a:p>
            <a:fld id="{39FF091D-18C8-4527-A293-8B9024E71200}" type="datetimeFigureOut">
              <a:rPr lang="en-GB" smtClean="0"/>
              <a:t>05/05/2021</a:t>
            </a:fld>
            <a:endParaRPr lang="en-GB"/>
          </a:p>
        </p:txBody>
      </p:sp>
      <p:sp>
        <p:nvSpPr>
          <p:cNvPr id="4" name="フッター プレースホルダー 3"/>
          <p:cNvSpPr>
            <a:spLocks noGrp="1"/>
          </p:cNvSpPr>
          <p:nvPr>
            <p:ph type="ftr" sz="quarter" idx="11"/>
          </p:nvPr>
        </p:nvSpPr>
        <p:spPr/>
        <p:txBody>
          <a:bodyPr/>
          <a:lstStyle/>
          <a:p>
            <a:endParaRPr lang="en-GB"/>
          </a:p>
        </p:txBody>
      </p:sp>
      <p:sp>
        <p:nvSpPr>
          <p:cNvPr id="5" name="スライド番号プレースホルダー 4"/>
          <p:cNvSpPr>
            <a:spLocks noGrp="1"/>
          </p:cNvSpPr>
          <p:nvPr>
            <p:ph type="sldNum" sz="quarter" idx="12"/>
          </p:nvPr>
        </p:nvSpPr>
        <p:spPr/>
        <p:txBody>
          <a:bodyPr/>
          <a:lstStyle/>
          <a:p>
            <a:fld id="{EACFBEA0-3A64-4485-9CC4-16CE52216946}" type="slidenum">
              <a:rPr lang="en-GB" smtClean="0"/>
              <a:t>‹#›</a:t>
            </a:fld>
            <a:endParaRPr lang="en-GB"/>
          </a:p>
        </p:txBody>
      </p:sp>
    </p:spTree>
    <p:extLst>
      <p:ext uri="{BB962C8B-B14F-4D97-AF65-F5344CB8AC3E}">
        <p14:creationId xmlns:p14="http://schemas.microsoft.com/office/powerpoint/2010/main" val="2167253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9FF091D-18C8-4527-A293-8B9024E71200}" type="datetimeFigureOut">
              <a:rPr lang="en-GB" smtClean="0"/>
              <a:t>05/05/2021</a:t>
            </a:fld>
            <a:endParaRPr lang="en-GB"/>
          </a:p>
        </p:txBody>
      </p:sp>
      <p:sp>
        <p:nvSpPr>
          <p:cNvPr id="3" name="フッター プレースホルダー 2"/>
          <p:cNvSpPr>
            <a:spLocks noGrp="1"/>
          </p:cNvSpPr>
          <p:nvPr>
            <p:ph type="ftr" sz="quarter" idx="11"/>
          </p:nvPr>
        </p:nvSpPr>
        <p:spPr/>
        <p:txBody>
          <a:bodyPr/>
          <a:lstStyle/>
          <a:p>
            <a:endParaRPr lang="en-GB"/>
          </a:p>
        </p:txBody>
      </p:sp>
      <p:sp>
        <p:nvSpPr>
          <p:cNvPr id="4" name="スライド番号プレースホルダー 3"/>
          <p:cNvSpPr>
            <a:spLocks noGrp="1"/>
          </p:cNvSpPr>
          <p:nvPr>
            <p:ph type="sldNum" sz="quarter" idx="12"/>
          </p:nvPr>
        </p:nvSpPr>
        <p:spPr/>
        <p:txBody>
          <a:bodyPr/>
          <a:lstStyle/>
          <a:p>
            <a:fld id="{EACFBEA0-3A64-4485-9CC4-16CE52216946}" type="slidenum">
              <a:rPr lang="en-GB" smtClean="0"/>
              <a:t>‹#›</a:t>
            </a:fld>
            <a:endParaRPr lang="en-GB"/>
          </a:p>
        </p:txBody>
      </p:sp>
    </p:spTree>
    <p:extLst>
      <p:ext uri="{BB962C8B-B14F-4D97-AF65-F5344CB8AC3E}">
        <p14:creationId xmlns:p14="http://schemas.microsoft.com/office/powerpoint/2010/main" val="1537556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lang="ja-JP" altLang="en-US" smtClean="0"/>
              <a:t>マスター タイトルの書式設定</a:t>
            </a:r>
            <a:endParaRPr lang="en-GB"/>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p>
            <a:fld id="{39FF091D-18C8-4527-A293-8B9024E71200}" type="datetimeFigureOut">
              <a:rPr lang="en-GB" smtClean="0"/>
              <a:t>05/05/2021</a:t>
            </a:fld>
            <a:endParaRPr lang="en-GB"/>
          </a:p>
        </p:txBody>
      </p:sp>
      <p:sp>
        <p:nvSpPr>
          <p:cNvPr id="6" name="フッター プレースホルダー 5"/>
          <p:cNvSpPr>
            <a:spLocks noGrp="1"/>
          </p:cNvSpPr>
          <p:nvPr>
            <p:ph type="ftr" sz="quarter" idx="11"/>
          </p:nvPr>
        </p:nvSpPr>
        <p:spPr/>
        <p:txBody>
          <a:bodyPr/>
          <a:lstStyle/>
          <a:p>
            <a:endParaRPr lang="en-GB"/>
          </a:p>
        </p:txBody>
      </p:sp>
      <p:sp>
        <p:nvSpPr>
          <p:cNvPr id="7" name="スライド番号プレースホルダー 6"/>
          <p:cNvSpPr>
            <a:spLocks noGrp="1"/>
          </p:cNvSpPr>
          <p:nvPr>
            <p:ph type="sldNum" sz="quarter" idx="12"/>
          </p:nvPr>
        </p:nvSpPr>
        <p:spPr/>
        <p:txBody>
          <a:bodyPr/>
          <a:lstStyle/>
          <a:p>
            <a:fld id="{EACFBEA0-3A64-4485-9CC4-16CE52216946}" type="slidenum">
              <a:rPr lang="en-GB" smtClean="0"/>
              <a:t>‹#›</a:t>
            </a:fld>
            <a:endParaRPr lang="en-GB"/>
          </a:p>
        </p:txBody>
      </p:sp>
    </p:spTree>
    <p:extLst>
      <p:ext uri="{BB962C8B-B14F-4D97-AF65-F5344CB8AC3E}">
        <p14:creationId xmlns:p14="http://schemas.microsoft.com/office/powerpoint/2010/main" val="4103681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lang="ja-JP" altLang="en-US" smtClean="0"/>
              <a:t>マスター タイトルの書式設定</a:t>
            </a:r>
            <a:endParaRPr lang="en-GB"/>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p>
            <a:fld id="{39FF091D-18C8-4527-A293-8B9024E71200}" type="datetimeFigureOut">
              <a:rPr lang="en-GB" smtClean="0"/>
              <a:t>05/05/2021</a:t>
            </a:fld>
            <a:endParaRPr lang="en-GB"/>
          </a:p>
        </p:txBody>
      </p:sp>
      <p:sp>
        <p:nvSpPr>
          <p:cNvPr id="6" name="フッター プレースホルダー 5"/>
          <p:cNvSpPr>
            <a:spLocks noGrp="1"/>
          </p:cNvSpPr>
          <p:nvPr>
            <p:ph type="ftr" sz="quarter" idx="11"/>
          </p:nvPr>
        </p:nvSpPr>
        <p:spPr/>
        <p:txBody>
          <a:bodyPr/>
          <a:lstStyle/>
          <a:p>
            <a:endParaRPr lang="en-GB"/>
          </a:p>
        </p:txBody>
      </p:sp>
      <p:sp>
        <p:nvSpPr>
          <p:cNvPr id="7" name="スライド番号プレースホルダー 6"/>
          <p:cNvSpPr>
            <a:spLocks noGrp="1"/>
          </p:cNvSpPr>
          <p:nvPr>
            <p:ph type="sldNum" sz="quarter" idx="12"/>
          </p:nvPr>
        </p:nvSpPr>
        <p:spPr/>
        <p:txBody>
          <a:bodyPr/>
          <a:lstStyle/>
          <a:p>
            <a:fld id="{EACFBEA0-3A64-4485-9CC4-16CE52216946}" type="slidenum">
              <a:rPr lang="en-GB" smtClean="0"/>
              <a:t>‹#›</a:t>
            </a:fld>
            <a:endParaRPr lang="en-GB"/>
          </a:p>
        </p:txBody>
      </p:sp>
    </p:spTree>
    <p:extLst>
      <p:ext uri="{BB962C8B-B14F-4D97-AF65-F5344CB8AC3E}">
        <p14:creationId xmlns:p14="http://schemas.microsoft.com/office/powerpoint/2010/main" val="2228125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8000"/>
            <a:lum/>
          </a:blip>
          <a:srcRect/>
          <a:stretch>
            <a:fillRect t="-17000" b="-17000"/>
          </a:stretch>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GB"/>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FF091D-18C8-4527-A293-8B9024E71200}" type="datetimeFigureOut">
              <a:rPr lang="en-GB" smtClean="0"/>
              <a:t>05/05/2021</a:t>
            </a:fld>
            <a:endParaRPr lang="en-GB"/>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CFBEA0-3A64-4485-9CC4-16CE52216946}" type="slidenum">
              <a:rPr lang="en-GB" smtClean="0"/>
              <a:t>‹#›</a:t>
            </a:fld>
            <a:endParaRPr lang="en-GB"/>
          </a:p>
        </p:txBody>
      </p:sp>
    </p:spTree>
    <p:extLst>
      <p:ext uri="{BB962C8B-B14F-4D97-AF65-F5344CB8AC3E}">
        <p14:creationId xmlns:p14="http://schemas.microsoft.com/office/powerpoint/2010/main" val="3547089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583140" y="1446663"/>
            <a:ext cx="8966579" cy="1630973"/>
          </a:xfrm>
          <a:prstGeom prst="rect">
            <a:avLst/>
          </a:prstGeom>
          <a:solidFill>
            <a:schemeClr val="bg1">
              <a:alpha val="65000"/>
            </a:schemeClr>
          </a:solidFill>
          <a:effectLst>
            <a:softEdge rad="127000"/>
          </a:effectLst>
        </p:spPr>
        <p:txBody>
          <a:bodyPr wrap="square" lIns="180000" tIns="180000" rIns="180000" bIns="180000" rtlCol="0">
            <a:spAutoFit/>
          </a:bodyPr>
          <a:lstStyle/>
          <a:p>
            <a:pPr algn="ctr"/>
            <a:r>
              <a:rPr lang="en-US" sz="4000" b="1" dirty="0" smtClean="0">
                <a:solidFill>
                  <a:schemeClr val="accent5">
                    <a:lumMod val="50000"/>
                  </a:schemeClr>
                </a:solidFill>
                <a:latin typeface="Times New Roman" panose="02020603050405020304" pitchFamily="18" charset="0"/>
                <a:cs typeface="Times New Roman" panose="02020603050405020304" pitchFamily="18" charset="0"/>
              </a:rPr>
              <a:t>OPENING A NEW HOTEL </a:t>
            </a:r>
          </a:p>
          <a:p>
            <a:pPr algn="ctr"/>
            <a:r>
              <a:rPr lang="en-US" sz="4000" b="1" dirty="0" smtClean="0">
                <a:solidFill>
                  <a:schemeClr val="accent5">
                    <a:lumMod val="50000"/>
                  </a:schemeClr>
                </a:solidFill>
                <a:latin typeface="Times New Roman" panose="02020603050405020304" pitchFamily="18" charset="0"/>
                <a:cs typeface="Times New Roman" panose="02020603050405020304" pitchFamily="18" charset="0"/>
              </a:rPr>
              <a:t>IN TORONTO, CANADA</a:t>
            </a:r>
            <a:endParaRPr lang="en-GB" sz="4000"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5" name="テキスト ボックス 4"/>
          <p:cNvSpPr txBox="1"/>
          <p:nvPr/>
        </p:nvSpPr>
        <p:spPr>
          <a:xfrm>
            <a:off x="1583139" y="4628866"/>
            <a:ext cx="8966579" cy="1594622"/>
          </a:xfrm>
          <a:prstGeom prst="rect">
            <a:avLst/>
          </a:prstGeom>
          <a:solidFill>
            <a:schemeClr val="bg1">
              <a:alpha val="65000"/>
            </a:schemeClr>
          </a:solidFill>
          <a:effectLst>
            <a:softEdge rad="127000"/>
          </a:effectLst>
        </p:spPr>
        <p:txBody>
          <a:bodyPr wrap="square" lIns="180000" tIns="180000" rIns="180000" bIns="180000" rtlCol="0">
            <a:spAutoFit/>
          </a:bodyPr>
          <a:lstStyle/>
          <a:p>
            <a:pPr algn="ctr"/>
            <a:r>
              <a:rPr lang="en-US" sz="2000" dirty="0" err="1" smtClean="0">
                <a:solidFill>
                  <a:schemeClr val="accent5">
                    <a:lumMod val="50000"/>
                  </a:schemeClr>
                </a:solidFill>
                <a:latin typeface="Times New Roman" panose="02020603050405020304" pitchFamily="18" charset="0"/>
                <a:cs typeface="Times New Roman" panose="02020603050405020304" pitchFamily="18" charset="0"/>
              </a:rPr>
              <a:t>Cousera</a:t>
            </a: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 Capstone</a:t>
            </a:r>
          </a:p>
          <a:p>
            <a:pPr algn="ct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IBM Applied Data Science Capstone</a:t>
            </a:r>
          </a:p>
          <a:p>
            <a:pPr algn="ctr"/>
            <a:endParaRPr lang="en-US" sz="2000" dirty="0" smtClean="0">
              <a:solidFill>
                <a:schemeClr val="accent5">
                  <a:lumMod val="50000"/>
                </a:schemeClr>
              </a:solidFill>
              <a:latin typeface="Times New Roman" panose="02020603050405020304" pitchFamily="18" charset="0"/>
              <a:cs typeface="Times New Roman" panose="02020603050405020304" pitchFamily="18" charset="0"/>
            </a:endParaRPr>
          </a:p>
          <a:p>
            <a:pPr algn="ct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Kaho Taniguchi</a:t>
            </a:r>
            <a:endParaRPr lang="en-GB" sz="2000" dirty="0">
              <a:solidFill>
                <a:schemeClr val="accent5">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0401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txBox="1">
            <a:spLocks noGrp="1"/>
          </p:cNvSpPr>
          <p:nvPr>
            <p:ph type="title"/>
          </p:nvPr>
        </p:nvSpPr>
        <p:spPr>
          <a:xfrm>
            <a:off x="-140459" y="204720"/>
            <a:ext cx="12460795" cy="701731"/>
          </a:xfrm>
          <a:prstGeom prst="rect">
            <a:avLst/>
          </a:prstGeom>
          <a:solidFill>
            <a:schemeClr val="bg1">
              <a:alpha val="65000"/>
            </a:schemeClr>
          </a:solidFill>
          <a:effectLst>
            <a:softEdge rad="127000"/>
          </a:effectLst>
        </p:spPr>
        <p:txBody>
          <a:bodyPr wrap="square" rtlCol="0">
            <a:spAutoFit/>
          </a:bodyPr>
          <a:lstStyle/>
          <a:p>
            <a:r>
              <a:rPr lang="en-US" dirty="0" smtClean="0">
                <a:solidFill>
                  <a:schemeClr val="accent5">
                    <a:lumMod val="50000"/>
                  </a:schemeClr>
                </a:solidFill>
                <a:latin typeface="Times New Roman" panose="02020603050405020304" pitchFamily="18" charset="0"/>
                <a:cs typeface="Times New Roman" panose="02020603050405020304" pitchFamily="18" charset="0"/>
              </a:rPr>
              <a:t>  </a:t>
            </a:r>
            <a:r>
              <a:rPr lang="en-US" b="1" dirty="0" smtClean="0">
                <a:solidFill>
                  <a:schemeClr val="accent5">
                    <a:lumMod val="50000"/>
                  </a:schemeClr>
                </a:solidFill>
                <a:latin typeface="Times New Roman" panose="02020603050405020304" pitchFamily="18" charset="0"/>
                <a:cs typeface="Times New Roman" panose="02020603050405020304" pitchFamily="18" charset="0"/>
              </a:rPr>
              <a:t>Introduction</a:t>
            </a:r>
            <a:endParaRPr lang="en-GB"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5" name="テキスト ボックス 4"/>
          <p:cNvSpPr txBox="1"/>
          <p:nvPr/>
        </p:nvSpPr>
        <p:spPr>
          <a:xfrm>
            <a:off x="378725" y="1121393"/>
            <a:ext cx="11434549" cy="4890497"/>
          </a:xfrm>
          <a:prstGeom prst="rect">
            <a:avLst/>
          </a:prstGeom>
          <a:solidFill>
            <a:schemeClr val="bg1">
              <a:alpha val="65000"/>
            </a:schemeClr>
          </a:solidFill>
          <a:effectLst>
            <a:softEdge rad="127000"/>
          </a:effectLst>
        </p:spPr>
        <p:txBody>
          <a:bodyPr wrap="square" lIns="288000" tIns="288000" rIns="288000" bIns="288000" rtlCol="0">
            <a:spAutoFit/>
          </a:bodyPr>
          <a:lstStyle/>
          <a:p>
            <a:pPr algn="just"/>
            <a:r>
              <a:rPr lang="en-GB" sz="2000" dirty="0" smtClean="0">
                <a:solidFill>
                  <a:schemeClr val="accent5">
                    <a:lumMod val="50000"/>
                  </a:schemeClr>
                </a:solidFill>
                <a:latin typeface="Times New Roman" panose="02020603050405020304" pitchFamily="18" charset="0"/>
                <a:cs typeface="Times New Roman" panose="02020603050405020304" pitchFamily="18" charset="0"/>
              </a:rPr>
              <a:t>In this project we are going to find a good location for a hotel. Especially this project is going to be targeted to stakeholders who are interested in opening a new hotel in Toronto, Canada.</a:t>
            </a:r>
          </a:p>
          <a:p>
            <a:pPr algn="just"/>
            <a:endParaRPr lang="en-GB" sz="2000" dirty="0" smtClean="0">
              <a:solidFill>
                <a:schemeClr val="accent5">
                  <a:lumMod val="50000"/>
                </a:schemeClr>
              </a:solidFill>
              <a:latin typeface="Times New Roman" panose="02020603050405020304" pitchFamily="18" charset="0"/>
              <a:cs typeface="Times New Roman" panose="02020603050405020304" pitchFamily="18" charset="0"/>
            </a:endParaRPr>
          </a:p>
          <a:p>
            <a:pPr algn="just"/>
            <a:r>
              <a:rPr lang="en-GB" sz="2000" dirty="0" smtClean="0">
                <a:solidFill>
                  <a:schemeClr val="accent5">
                    <a:lumMod val="50000"/>
                  </a:schemeClr>
                </a:solidFill>
                <a:latin typeface="Times New Roman" panose="02020603050405020304" pitchFamily="18" charset="0"/>
                <a:cs typeface="Times New Roman" panose="02020603050405020304" pitchFamily="18" charset="0"/>
              </a:rPr>
              <a:t>	Since when we think about tourism in Canada after the corona virus pandemic is over, Toronto must be the most attractive city. According to some tourism websites, Toronto is the most popular city in Canada and around 4,520,000 people visited there every year before the corona virus pandemic. In fact, 6 new luxury hotels opened in Toronto in 2020. For property developers, location of the hotel is one of the most important factors because it will determine whether the hotel will be success or not. So the business question is, 'In Toronto, if a property developer is going to open a new hotel, where would you recommend that they open it?' Today, there are lots of hotels in Toronto, so we will try to detect locations that are not already crowded with hotels.  And, we are also particularly interested in areas with low hotel in vicinity.</a:t>
            </a:r>
          </a:p>
          <a:p>
            <a:pPr algn="just"/>
            <a:endParaRPr lang="en-GB" sz="2000" dirty="0" smtClean="0">
              <a:solidFill>
                <a:schemeClr val="accent5">
                  <a:lumMod val="50000"/>
                </a:schemeClr>
              </a:solidFill>
              <a:latin typeface="Times New Roman" panose="02020603050405020304" pitchFamily="18" charset="0"/>
              <a:cs typeface="Times New Roman" panose="02020603050405020304" pitchFamily="18" charset="0"/>
            </a:endParaRPr>
          </a:p>
          <a:p>
            <a:pPr algn="just"/>
            <a:r>
              <a:rPr lang="en-GB" sz="2000" dirty="0" smtClean="0">
                <a:solidFill>
                  <a:schemeClr val="accent5">
                    <a:lumMod val="50000"/>
                  </a:schemeClr>
                </a:solidFill>
                <a:latin typeface="Times New Roman" panose="02020603050405020304" pitchFamily="18" charset="0"/>
                <a:cs typeface="Times New Roman" panose="02020603050405020304" pitchFamily="18" charset="0"/>
              </a:rPr>
              <a:t>	We will use our data to generate a few most promising neighbourhoods based on this criteria. Advantages of each area will then be clearly expressed so that good location for property developers.</a:t>
            </a:r>
            <a:endParaRPr lang="en-US" sz="2000" dirty="0" smtClean="0">
              <a:solidFill>
                <a:schemeClr val="accent5">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82328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txBox="1">
            <a:spLocks noGrp="1"/>
          </p:cNvSpPr>
          <p:nvPr>
            <p:ph type="title"/>
          </p:nvPr>
        </p:nvSpPr>
        <p:spPr>
          <a:xfrm>
            <a:off x="-210312" y="204720"/>
            <a:ext cx="12755880" cy="701731"/>
          </a:xfrm>
          <a:prstGeom prst="rect">
            <a:avLst/>
          </a:prstGeom>
          <a:solidFill>
            <a:schemeClr val="bg1">
              <a:alpha val="65000"/>
            </a:schemeClr>
          </a:solidFill>
          <a:effectLst>
            <a:softEdge rad="127000"/>
          </a:effectLst>
        </p:spPr>
        <p:txBody>
          <a:bodyPr wrap="square" rtlCol="0">
            <a:spAutoFit/>
          </a:bodyPr>
          <a:lstStyle/>
          <a:p>
            <a:r>
              <a:rPr lang="en-US" b="1" dirty="0" smtClean="0">
                <a:solidFill>
                  <a:schemeClr val="accent5">
                    <a:lumMod val="50000"/>
                  </a:schemeClr>
                </a:solidFill>
                <a:latin typeface="Times New Roman" panose="02020603050405020304" pitchFamily="18" charset="0"/>
                <a:cs typeface="Times New Roman" panose="02020603050405020304" pitchFamily="18" charset="0"/>
              </a:rPr>
              <a:t>  Data</a:t>
            </a:r>
            <a:endParaRPr lang="en-GB"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 name="テキスト ボックス 2"/>
          <p:cNvSpPr txBox="1"/>
          <p:nvPr/>
        </p:nvSpPr>
        <p:spPr>
          <a:xfrm>
            <a:off x="238153" y="1298817"/>
            <a:ext cx="11512297" cy="4890497"/>
          </a:xfrm>
          <a:prstGeom prst="rect">
            <a:avLst/>
          </a:prstGeom>
          <a:solidFill>
            <a:schemeClr val="bg1">
              <a:alpha val="65000"/>
            </a:schemeClr>
          </a:solidFill>
          <a:effectLst>
            <a:softEdge rad="127000"/>
          </a:effectLst>
        </p:spPr>
        <p:txBody>
          <a:bodyPr wrap="square" lIns="288000" tIns="288000" rIns="288000" bIns="288000" rtlCol="0">
            <a:spAutoFit/>
          </a:bodyPr>
          <a:lstStyle/>
          <a:p>
            <a:pPr algn="just"/>
            <a:r>
              <a:rPr lang="en-GB" sz="2000" dirty="0" smtClean="0">
                <a:solidFill>
                  <a:schemeClr val="accent5">
                    <a:lumMod val="50000"/>
                  </a:schemeClr>
                </a:solidFill>
                <a:latin typeface="Times New Roman" panose="02020603050405020304" pitchFamily="18" charset="0"/>
                <a:cs typeface="Times New Roman" panose="02020603050405020304" pitchFamily="18" charset="0"/>
              </a:rPr>
              <a:t>According to definition of our problem, a factor that will influence our decision can be:</a:t>
            </a:r>
          </a:p>
          <a:p>
            <a:pPr algn="just"/>
            <a:endParaRPr lang="en-GB" sz="2000" dirty="0" smtClean="0">
              <a:solidFill>
                <a:schemeClr val="accent5">
                  <a:lumMod val="50000"/>
                </a:schemeClr>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000" dirty="0" smtClean="0">
                <a:solidFill>
                  <a:schemeClr val="accent5">
                    <a:lumMod val="50000"/>
                  </a:schemeClr>
                </a:solidFill>
                <a:latin typeface="Times New Roman" panose="02020603050405020304" pitchFamily="18" charset="0"/>
                <a:cs typeface="Times New Roman" panose="02020603050405020304" pitchFamily="18" charset="0"/>
              </a:rPr>
              <a:t>number of existing hotels in the neighbourhood</a:t>
            </a:r>
          </a:p>
          <a:p>
            <a:pPr marL="342900" indent="-342900" algn="just">
              <a:buFont typeface="Arial" panose="020B0604020202020204" pitchFamily="34" charset="0"/>
              <a:buChar char="•"/>
            </a:pP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Latitude and longitude coordinates of those neighborhoods</a:t>
            </a:r>
          </a:p>
          <a:p>
            <a:pPr marL="342900" indent="-342900" algn="just">
              <a:buFont typeface="Arial" panose="020B0604020202020204" pitchFamily="34" charset="0"/>
              <a:buChar char="•"/>
            </a:pP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Venue data, particularly data related to hotels</a:t>
            </a:r>
            <a:endParaRPr lang="en-GB" sz="2000" dirty="0" smtClean="0">
              <a:solidFill>
                <a:schemeClr val="accent5">
                  <a:lumMod val="50000"/>
                </a:schemeClr>
              </a:solidFill>
              <a:latin typeface="Times New Roman" panose="02020603050405020304" pitchFamily="18" charset="0"/>
              <a:cs typeface="Times New Roman" panose="02020603050405020304" pitchFamily="18" charset="0"/>
            </a:endParaRPr>
          </a:p>
          <a:p>
            <a:pPr algn="just"/>
            <a:endParaRPr lang="en-GB" sz="2000" dirty="0" smtClean="0">
              <a:solidFill>
                <a:schemeClr val="accent5">
                  <a:lumMod val="50000"/>
                </a:schemeClr>
              </a:solidFill>
              <a:latin typeface="Times New Roman" panose="02020603050405020304" pitchFamily="18" charset="0"/>
              <a:cs typeface="Times New Roman" panose="02020603050405020304" pitchFamily="18" charset="0"/>
            </a:endParaRPr>
          </a:p>
          <a:p>
            <a:pPr algn="just"/>
            <a:r>
              <a:rPr lang="en-GB" sz="2000" dirty="0" smtClean="0">
                <a:solidFill>
                  <a:schemeClr val="accent5">
                    <a:lumMod val="50000"/>
                  </a:schemeClr>
                </a:solidFill>
                <a:latin typeface="Times New Roman" panose="02020603050405020304" pitchFamily="18" charset="0"/>
                <a:cs typeface="Times New Roman" panose="02020603050405020304" pitchFamily="18" charset="0"/>
              </a:rPr>
              <a:t>So, we are going to use following data sources to generate the required information:</a:t>
            </a:r>
          </a:p>
          <a:p>
            <a:pPr algn="just"/>
            <a:endParaRPr lang="en-GB" sz="2000" dirty="0" smtClean="0">
              <a:solidFill>
                <a:schemeClr val="accent5">
                  <a:lumMod val="50000"/>
                </a:schemeClr>
              </a:solidFill>
              <a:latin typeface="Times New Roman" panose="02020603050405020304" pitchFamily="18" charset="0"/>
              <a:cs typeface="Times New Roman" panose="02020603050405020304" pitchFamily="18" charset="0"/>
            </a:endParaRPr>
          </a:p>
          <a:p>
            <a:pPr algn="just"/>
            <a:r>
              <a:rPr lang="en-GB" sz="2000" dirty="0">
                <a:solidFill>
                  <a:schemeClr val="accent5">
                    <a:lumMod val="50000"/>
                  </a:schemeClr>
                </a:solidFill>
                <a:latin typeface="Times New Roman" panose="02020603050405020304" pitchFamily="18" charset="0"/>
                <a:cs typeface="Times New Roman" panose="02020603050405020304" pitchFamily="18" charset="0"/>
              </a:rPr>
              <a:t>C</a:t>
            </a:r>
            <a:r>
              <a:rPr lang="en-GB" sz="2000" dirty="0" smtClean="0">
                <a:solidFill>
                  <a:schemeClr val="accent5">
                    <a:lumMod val="50000"/>
                  </a:schemeClr>
                </a:solidFill>
                <a:latin typeface="Times New Roman" panose="02020603050405020304" pitchFamily="18" charset="0"/>
                <a:cs typeface="Times New Roman" panose="02020603050405020304" pitchFamily="18" charset="0"/>
              </a:rPr>
              <a:t>andidate areas will be generated algorithmically and approximate addresses of </a:t>
            </a:r>
            <a:r>
              <a:rPr lang="en-GB" sz="2000" dirty="0" err="1" smtClean="0">
                <a:solidFill>
                  <a:schemeClr val="accent5">
                    <a:lumMod val="50000"/>
                  </a:schemeClr>
                </a:solidFill>
                <a:latin typeface="Times New Roman" panose="02020603050405020304" pitchFamily="18" charset="0"/>
                <a:cs typeface="Times New Roman" panose="02020603050405020304" pitchFamily="18" charset="0"/>
              </a:rPr>
              <a:t>centers</a:t>
            </a:r>
            <a:r>
              <a:rPr lang="en-GB" sz="2000" dirty="0" smtClean="0">
                <a:solidFill>
                  <a:schemeClr val="accent5">
                    <a:lumMod val="50000"/>
                  </a:schemeClr>
                </a:solidFill>
                <a:latin typeface="Times New Roman" panose="02020603050405020304" pitchFamily="18" charset="0"/>
                <a:cs typeface="Times New Roman" panose="02020603050405020304" pitchFamily="18" charset="0"/>
              </a:rPr>
              <a:t> of those areas will be obtained using Google Maps API reverse geocoding</a:t>
            </a:r>
          </a:p>
          <a:p>
            <a:pPr marL="342900" indent="-342900" algn="just">
              <a:buFont typeface="Arial" panose="020B0604020202020204" pitchFamily="34" charset="0"/>
              <a:buChar char="•"/>
            </a:pPr>
            <a:r>
              <a:rPr lang="en-GB" sz="2000" dirty="0" smtClean="0">
                <a:solidFill>
                  <a:schemeClr val="accent5">
                    <a:lumMod val="50000"/>
                  </a:schemeClr>
                </a:solidFill>
                <a:latin typeface="Times New Roman" panose="02020603050405020304" pitchFamily="18" charset="0"/>
                <a:cs typeface="Times New Roman" panose="02020603050405020304" pitchFamily="18" charset="0"/>
              </a:rPr>
              <a:t>number of hotels and location in every neighbourhood will be obtained using Foursquare API(https://foursquare.com/)</a:t>
            </a:r>
          </a:p>
          <a:p>
            <a:pPr marL="342900" indent="-342900" algn="just">
              <a:buFont typeface="Arial" panose="020B0604020202020204" pitchFamily="34" charset="0"/>
              <a:buChar char="•"/>
            </a:pPr>
            <a:r>
              <a:rPr lang="en-GB" sz="2000" dirty="0" smtClean="0">
                <a:solidFill>
                  <a:schemeClr val="accent5">
                    <a:lumMod val="50000"/>
                  </a:schemeClr>
                </a:solidFill>
                <a:latin typeface="Times New Roman" panose="02020603050405020304" pitchFamily="18" charset="0"/>
                <a:cs typeface="Times New Roman" panose="02020603050405020304" pitchFamily="18" charset="0"/>
              </a:rPr>
              <a:t>Python Geocoder package for latitude and longitude coordinates for neighbourhoods.</a:t>
            </a:r>
          </a:p>
          <a:p>
            <a:pPr marL="342900" indent="-342900">
              <a:buFont typeface="Arial" panose="020B0604020202020204" pitchFamily="34" charset="0"/>
              <a:buChar char="•"/>
            </a:pPr>
            <a:r>
              <a:rPr lang="en-GB" sz="2000" dirty="0" smtClean="0">
                <a:solidFill>
                  <a:schemeClr val="accent5">
                    <a:lumMod val="50000"/>
                  </a:schemeClr>
                </a:solidFill>
                <a:latin typeface="Times New Roman" panose="02020603050405020304" pitchFamily="18" charset="0"/>
                <a:cs typeface="Times New Roman" panose="02020603050405020304" pitchFamily="18" charset="0"/>
              </a:rPr>
              <a:t>List of Postal Codes of </a:t>
            </a:r>
            <a:r>
              <a:rPr lang="en-GB" sz="2000" dirty="0" err="1" smtClean="0">
                <a:solidFill>
                  <a:schemeClr val="accent5">
                    <a:lumMod val="50000"/>
                  </a:schemeClr>
                </a:solidFill>
                <a:latin typeface="Times New Roman" panose="02020603050405020304" pitchFamily="18" charset="0"/>
                <a:cs typeface="Times New Roman" panose="02020603050405020304" pitchFamily="18" charset="0"/>
              </a:rPr>
              <a:t>Canada:M</a:t>
            </a:r>
            <a:r>
              <a:rPr lang="en-GB" sz="2000" dirty="0" smtClean="0">
                <a:solidFill>
                  <a:schemeClr val="accent5">
                    <a:lumMod val="50000"/>
                  </a:schemeClr>
                </a:solidFill>
                <a:latin typeface="Times New Roman" panose="02020603050405020304" pitchFamily="18" charset="0"/>
                <a:cs typeface="Times New Roman" panose="02020603050405020304" pitchFamily="18" charset="0"/>
              </a:rPr>
              <a:t> (https://en.wikipedia.org/wiki/List_of_postal_codes_of_Canada:_M)</a:t>
            </a:r>
          </a:p>
        </p:txBody>
      </p:sp>
    </p:spTree>
    <p:extLst>
      <p:ext uri="{BB962C8B-B14F-4D97-AF65-F5344CB8AC3E}">
        <p14:creationId xmlns:p14="http://schemas.microsoft.com/office/powerpoint/2010/main" val="1597016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txBox="1">
            <a:spLocks noGrp="1"/>
          </p:cNvSpPr>
          <p:nvPr>
            <p:ph type="title"/>
          </p:nvPr>
        </p:nvSpPr>
        <p:spPr>
          <a:xfrm>
            <a:off x="-140459" y="204720"/>
            <a:ext cx="12557047" cy="701731"/>
          </a:xfrm>
          <a:prstGeom prst="rect">
            <a:avLst/>
          </a:prstGeom>
          <a:solidFill>
            <a:schemeClr val="bg1">
              <a:alpha val="65000"/>
            </a:schemeClr>
          </a:solidFill>
          <a:effectLst>
            <a:softEdge rad="127000"/>
          </a:effectLst>
        </p:spPr>
        <p:txBody>
          <a:bodyPr wrap="square" rtlCol="0">
            <a:spAutoFit/>
          </a:bodyPr>
          <a:lstStyle/>
          <a:p>
            <a:r>
              <a:rPr lang="en-US" dirty="0" smtClean="0">
                <a:solidFill>
                  <a:schemeClr val="accent5">
                    <a:lumMod val="50000"/>
                  </a:schemeClr>
                </a:solidFill>
                <a:latin typeface="Times New Roman" panose="02020603050405020304" pitchFamily="18" charset="0"/>
                <a:cs typeface="Times New Roman" panose="02020603050405020304" pitchFamily="18" charset="0"/>
              </a:rPr>
              <a:t>  </a:t>
            </a:r>
            <a:r>
              <a:rPr lang="en-US" b="1" dirty="0" smtClean="0">
                <a:solidFill>
                  <a:schemeClr val="accent5">
                    <a:lumMod val="50000"/>
                  </a:schemeClr>
                </a:solidFill>
                <a:latin typeface="Times New Roman" panose="02020603050405020304" pitchFamily="18" charset="0"/>
                <a:cs typeface="Times New Roman" panose="02020603050405020304" pitchFamily="18" charset="0"/>
              </a:rPr>
              <a:t>Methodology</a:t>
            </a:r>
            <a:endParaRPr lang="en-GB"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 name="テキスト ボックス 2"/>
          <p:cNvSpPr txBox="1"/>
          <p:nvPr/>
        </p:nvSpPr>
        <p:spPr>
          <a:xfrm>
            <a:off x="238153" y="1298817"/>
            <a:ext cx="11594456" cy="3967167"/>
          </a:xfrm>
          <a:prstGeom prst="rect">
            <a:avLst/>
          </a:prstGeom>
          <a:solidFill>
            <a:schemeClr val="bg1">
              <a:alpha val="65000"/>
            </a:schemeClr>
          </a:solidFill>
          <a:effectLst>
            <a:softEdge rad="127000"/>
          </a:effectLst>
        </p:spPr>
        <p:txBody>
          <a:bodyPr wrap="square" lIns="288000" tIns="288000" rIns="288000" bIns="288000" rtlCol="0">
            <a:spAutoFit/>
          </a:bodyPr>
          <a:lstStyle/>
          <a:p>
            <a:pPr marL="457200" indent="-457200" algn="just">
              <a:lnSpc>
                <a:spcPct val="200000"/>
              </a:lnSpc>
              <a:buFont typeface="+mj-lt"/>
              <a:buAutoNum type="arabicPeriod"/>
            </a:pP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Web scrape by using Python request and beautiful soup packages to get the list of neighborhoods</a:t>
            </a:r>
          </a:p>
          <a:p>
            <a:pPr marL="457200" indent="-457200" algn="just">
              <a:lnSpc>
                <a:spcPct val="200000"/>
              </a:lnSpc>
              <a:buFont typeface="+mj-lt"/>
              <a:buAutoNum type="arabicPeriod"/>
            </a:pP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Get the geographical coordinates of latitude and longitude using Python Geocoder package</a:t>
            </a:r>
          </a:p>
          <a:p>
            <a:pPr marL="457200" indent="-457200" algn="just">
              <a:lnSpc>
                <a:spcPct val="200000"/>
              </a:lnSpc>
              <a:buFont typeface="+mj-lt"/>
              <a:buAutoNum type="arabicPeriod"/>
            </a:pP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Pull Hotel location data in Toronto via Foursquare API (https://foursquare.com)</a:t>
            </a:r>
          </a:p>
          <a:p>
            <a:pPr marL="457200" indent="-457200" algn="just">
              <a:lnSpc>
                <a:spcPct val="200000"/>
              </a:lnSpc>
              <a:buFont typeface="+mj-lt"/>
              <a:buAutoNum type="arabicPeriod"/>
            </a:pP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Create a table of Toronto Neighborhoods and their coordinates</a:t>
            </a:r>
          </a:p>
          <a:p>
            <a:pPr marL="457200" indent="-457200" algn="just">
              <a:lnSpc>
                <a:spcPct val="200000"/>
              </a:lnSpc>
              <a:buFont typeface="+mj-lt"/>
              <a:buAutoNum type="arabicPeriod"/>
            </a:pP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Use K-means clustering to make groups to find a good place for a new hotel</a:t>
            </a:r>
          </a:p>
          <a:p>
            <a:pPr marL="457200" indent="-457200" algn="just">
              <a:buFont typeface="+mj-lt"/>
              <a:buAutoNum type="arabicPeriod"/>
            </a:pPr>
            <a:endParaRPr lang="en-GB" sz="2000" dirty="0" smtClean="0">
              <a:solidFill>
                <a:schemeClr val="accent5">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05792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txBox="1">
            <a:spLocks noGrp="1"/>
          </p:cNvSpPr>
          <p:nvPr>
            <p:ph type="title"/>
          </p:nvPr>
        </p:nvSpPr>
        <p:spPr>
          <a:xfrm>
            <a:off x="-140458" y="204720"/>
            <a:ext cx="12576298" cy="701731"/>
          </a:xfrm>
          <a:prstGeom prst="rect">
            <a:avLst/>
          </a:prstGeom>
          <a:solidFill>
            <a:schemeClr val="bg1">
              <a:alpha val="65000"/>
            </a:schemeClr>
          </a:solidFill>
          <a:effectLst>
            <a:softEdge rad="127000"/>
          </a:effectLst>
        </p:spPr>
        <p:txBody>
          <a:bodyPr wrap="square" rtlCol="0">
            <a:spAutoFit/>
          </a:bodyPr>
          <a:lstStyle/>
          <a:p>
            <a:r>
              <a:rPr lang="en-US" b="1" dirty="0" smtClean="0">
                <a:solidFill>
                  <a:schemeClr val="accent5">
                    <a:lumMod val="50000"/>
                  </a:schemeClr>
                </a:solidFill>
                <a:latin typeface="Times New Roman" panose="02020603050405020304" pitchFamily="18" charset="0"/>
                <a:cs typeface="Times New Roman" panose="02020603050405020304" pitchFamily="18" charset="0"/>
              </a:rPr>
              <a:t>  Results</a:t>
            </a:r>
            <a:endParaRPr lang="en-GB"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 name="テキスト ボックス 2"/>
          <p:cNvSpPr txBox="1"/>
          <p:nvPr/>
        </p:nvSpPr>
        <p:spPr>
          <a:xfrm>
            <a:off x="378725" y="1012209"/>
            <a:ext cx="11434549" cy="5285721"/>
          </a:xfrm>
          <a:prstGeom prst="rect">
            <a:avLst/>
          </a:prstGeom>
          <a:solidFill>
            <a:schemeClr val="bg1">
              <a:alpha val="65000"/>
            </a:schemeClr>
          </a:solidFill>
          <a:effectLst>
            <a:softEdge rad="127000"/>
          </a:effectLst>
        </p:spPr>
        <p:txBody>
          <a:bodyPr wrap="square" lIns="288000" tIns="288000" rIns="288000" bIns="288000" rtlCol="0">
            <a:noAutofit/>
          </a:bodyPr>
          <a:lstStyle/>
          <a:p>
            <a:pPr algn="just">
              <a:lnSpc>
                <a:spcPct val="200000"/>
              </a:lnSpc>
            </a:pPr>
            <a:endParaRPr lang="en-US" sz="2000" dirty="0" smtClean="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5" name="図 4"/>
          <p:cNvPicPr/>
          <p:nvPr/>
        </p:nvPicPr>
        <p:blipFill rotWithShape="1">
          <a:blip r:embed="rId2"/>
          <a:srcRect l="17944" t="23925" r="18568" b="12274"/>
          <a:stretch/>
        </p:blipFill>
        <p:spPr bwMode="auto">
          <a:xfrm>
            <a:off x="5581935" y="2024755"/>
            <a:ext cx="5937266" cy="3636557"/>
          </a:xfrm>
          <a:prstGeom prst="rect">
            <a:avLst/>
          </a:prstGeom>
          <a:ln>
            <a:noFill/>
          </a:ln>
          <a:extLst>
            <a:ext uri="{53640926-AAD7-44D8-BBD7-CCE9431645EC}">
              <a14:shadowObscured xmlns:a14="http://schemas.microsoft.com/office/drawing/2010/main"/>
            </a:ext>
          </a:extLst>
        </p:spPr>
      </p:pic>
      <p:sp>
        <p:nvSpPr>
          <p:cNvPr id="2" name="テキスト ボックス 1"/>
          <p:cNvSpPr txBox="1"/>
          <p:nvPr/>
        </p:nvSpPr>
        <p:spPr>
          <a:xfrm>
            <a:off x="641445" y="1378424"/>
            <a:ext cx="5336274"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accent5">
                    <a:lumMod val="50000"/>
                  </a:schemeClr>
                </a:solidFill>
                <a:latin typeface="Times New Roman" panose="02020603050405020304" pitchFamily="18" charset="0"/>
                <a:cs typeface="Times New Roman" panose="02020603050405020304" pitchFamily="18" charset="0"/>
              </a:rPr>
              <a:t>Cluster 4 (green) :</a:t>
            </a:r>
          </a:p>
          <a:p>
            <a:r>
              <a:rPr lang="en-US" dirty="0" smtClean="0">
                <a:solidFill>
                  <a:schemeClr val="accent5">
                    <a:lumMod val="50000"/>
                  </a:schemeClr>
                </a:solidFill>
                <a:latin typeface="Times New Roman" panose="02020603050405020304" pitchFamily="18" charset="0"/>
                <a:cs typeface="Times New Roman" panose="02020603050405020304" pitchFamily="18" charset="0"/>
              </a:rPr>
              <a:t>     the most crowded area </a:t>
            </a:r>
            <a:endParaRPr lang="en-GB"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6" name="テキスト ボックス 5"/>
          <p:cNvSpPr txBox="1"/>
          <p:nvPr/>
        </p:nvSpPr>
        <p:spPr>
          <a:xfrm>
            <a:off x="643718" y="2363338"/>
            <a:ext cx="5336274"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accent5">
                    <a:lumMod val="50000"/>
                  </a:schemeClr>
                </a:solidFill>
                <a:latin typeface="Times New Roman" panose="02020603050405020304" pitchFamily="18" charset="0"/>
                <a:cs typeface="Times New Roman" panose="02020603050405020304" pitchFamily="18" charset="0"/>
              </a:rPr>
              <a:t>Cluster 1 (red) and Cluster 2 (purple):</a:t>
            </a:r>
          </a:p>
          <a:p>
            <a:r>
              <a:rPr lang="en-US" dirty="0" smtClean="0">
                <a:solidFill>
                  <a:schemeClr val="accent5">
                    <a:lumMod val="50000"/>
                  </a:schemeClr>
                </a:solidFill>
                <a:latin typeface="Times New Roman" panose="02020603050405020304" pitchFamily="18" charset="0"/>
                <a:cs typeface="Times New Roman" panose="02020603050405020304" pitchFamily="18" charset="0"/>
              </a:rPr>
              <a:t>     Neighborhoods with moderate number  of hotels</a:t>
            </a:r>
            <a:endParaRPr lang="en-GB"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7" name="テキスト ボックス 6"/>
          <p:cNvSpPr txBox="1"/>
          <p:nvPr/>
        </p:nvSpPr>
        <p:spPr>
          <a:xfrm>
            <a:off x="641445" y="3345720"/>
            <a:ext cx="5336274"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accent5">
                    <a:lumMod val="50000"/>
                  </a:schemeClr>
                </a:solidFill>
                <a:latin typeface="Times New Roman" panose="02020603050405020304" pitchFamily="18" charset="0"/>
                <a:cs typeface="Times New Roman" panose="02020603050405020304" pitchFamily="18" charset="0"/>
              </a:rPr>
              <a:t>Cluster 3  and Cluster 5:</a:t>
            </a:r>
          </a:p>
          <a:p>
            <a:r>
              <a:rPr lang="en-US" dirty="0" smtClean="0">
                <a:solidFill>
                  <a:schemeClr val="accent5">
                    <a:lumMod val="50000"/>
                  </a:schemeClr>
                </a:solidFill>
                <a:latin typeface="Times New Roman" panose="02020603050405020304" pitchFamily="18" charset="0"/>
                <a:cs typeface="Times New Roman" panose="02020603050405020304" pitchFamily="18" charset="0"/>
              </a:rPr>
              <a:t>     Neighborhoods with quite low number  of hotels</a:t>
            </a:r>
            <a:endParaRPr lang="en-GB" dirty="0">
              <a:solidFill>
                <a:schemeClr val="accent5">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56520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txBox="1">
            <a:spLocks noGrp="1"/>
          </p:cNvSpPr>
          <p:nvPr>
            <p:ph type="title"/>
          </p:nvPr>
        </p:nvSpPr>
        <p:spPr>
          <a:xfrm>
            <a:off x="-140459" y="204720"/>
            <a:ext cx="12595549" cy="701731"/>
          </a:xfrm>
          <a:prstGeom prst="rect">
            <a:avLst/>
          </a:prstGeom>
          <a:solidFill>
            <a:schemeClr val="bg1">
              <a:alpha val="65000"/>
            </a:schemeClr>
          </a:solidFill>
          <a:effectLst>
            <a:softEdge rad="127000"/>
          </a:effectLst>
        </p:spPr>
        <p:txBody>
          <a:bodyPr wrap="square" rtlCol="0">
            <a:spAutoFit/>
          </a:bodyPr>
          <a:lstStyle/>
          <a:p>
            <a:r>
              <a:rPr lang="en-US" dirty="0" smtClean="0">
                <a:solidFill>
                  <a:schemeClr val="accent5">
                    <a:lumMod val="50000"/>
                  </a:schemeClr>
                </a:solidFill>
                <a:latin typeface="Times New Roman" panose="02020603050405020304" pitchFamily="18" charset="0"/>
                <a:cs typeface="Times New Roman" panose="02020603050405020304" pitchFamily="18" charset="0"/>
              </a:rPr>
              <a:t>  </a:t>
            </a:r>
            <a:r>
              <a:rPr lang="en-US" b="1" dirty="0" smtClean="0">
                <a:solidFill>
                  <a:schemeClr val="accent5">
                    <a:lumMod val="50000"/>
                  </a:schemeClr>
                </a:solidFill>
                <a:latin typeface="Times New Roman" panose="02020603050405020304" pitchFamily="18" charset="0"/>
                <a:cs typeface="Times New Roman" panose="02020603050405020304" pitchFamily="18" charset="0"/>
              </a:rPr>
              <a:t>Discussion</a:t>
            </a:r>
            <a:endParaRPr lang="en-GB"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 name="テキスト ボックス 2"/>
          <p:cNvSpPr txBox="1"/>
          <p:nvPr/>
        </p:nvSpPr>
        <p:spPr>
          <a:xfrm>
            <a:off x="283190" y="1077591"/>
            <a:ext cx="11434549" cy="5198273"/>
          </a:xfrm>
          <a:prstGeom prst="rect">
            <a:avLst/>
          </a:prstGeom>
          <a:solidFill>
            <a:schemeClr val="bg1">
              <a:alpha val="65000"/>
            </a:schemeClr>
          </a:solidFill>
          <a:effectLst>
            <a:softEdge rad="127000"/>
          </a:effectLst>
        </p:spPr>
        <p:txBody>
          <a:bodyPr wrap="square" lIns="288000" tIns="288000" rIns="288000" bIns="288000" rtlCol="0">
            <a:spAutoFit/>
          </a:bodyPr>
          <a:lstStyle/>
          <a:p>
            <a:pPr algn="just">
              <a:lnSpc>
                <a:spcPts val="2400"/>
              </a:lnSpc>
            </a:pP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Based on our analyze, the area grouped as cluster 3 and 5 can be recommended as a place for opening a new hotel with small number of existing hotels while the area grouped as cluster 1, 2 and 4 already have numbers of hotels.</a:t>
            </a:r>
          </a:p>
          <a:p>
            <a:pPr algn="just">
              <a:lnSpc>
                <a:spcPts val="2400"/>
              </a:lnSpc>
            </a:pPr>
            <a:endParaRPr lang="en-GB" sz="2000" dirty="0">
              <a:solidFill>
                <a:schemeClr val="accent5">
                  <a:lumMod val="50000"/>
                </a:schemeClr>
              </a:solidFill>
              <a:latin typeface="Times New Roman" panose="02020603050405020304" pitchFamily="18" charset="0"/>
              <a:cs typeface="Times New Roman" panose="02020603050405020304" pitchFamily="18" charset="0"/>
            </a:endParaRPr>
          </a:p>
          <a:p>
            <a:pPr algn="just">
              <a:lnSpc>
                <a:spcPts val="2400"/>
              </a:lnSpc>
            </a:pPr>
            <a:r>
              <a:rPr lang="en-GB" sz="2000" dirty="0">
                <a:solidFill>
                  <a:schemeClr val="accent5">
                    <a:lumMod val="50000"/>
                  </a:schemeClr>
                </a:solidFill>
                <a:latin typeface="Times New Roman" panose="02020603050405020304" pitchFamily="18" charset="0"/>
                <a:cs typeface="Times New Roman" panose="02020603050405020304" pitchFamily="18" charset="0"/>
              </a:rPr>
              <a:t>	</a:t>
            </a:r>
            <a:r>
              <a:rPr lang="en-GB" sz="2000" dirty="0" smtClean="0">
                <a:solidFill>
                  <a:schemeClr val="accent5">
                    <a:lumMod val="50000"/>
                  </a:schemeClr>
                </a:solidFill>
                <a:latin typeface="Times New Roman" panose="02020603050405020304" pitchFamily="18" charset="0"/>
                <a:cs typeface="Times New Roman" panose="02020603050405020304" pitchFamily="18" charset="0"/>
              </a:rPr>
              <a:t>This, of course, does not directly imply that those areas are actually the best locations for opening a new hotel. But the purpose of this analysis was to only provide information of areas where not crowded with existing hotels because it is entirely possible that there is a very good reason for small number of hotels in any of those areas, reasons which would make them unsuitable for a new hotel regardless of lack of competition in the area.  Therefore recommended areas can be considered only as a starting point for more detailed analysis which could eventually result in location which has not only no nearby competition but also other factors taken into account and all other relevant conditions met.</a:t>
            </a:r>
          </a:p>
          <a:p>
            <a:pPr algn="just">
              <a:lnSpc>
                <a:spcPts val="2400"/>
              </a:lnSpc>
            </a:pPr>
            <a:endParaRPr lang="en-GB" sz="2000" dirty="0" smtClean="0">
              <a:solidFill>
                <a:schemeClr val="accent5">
                  <a:lumMod val="50000"/>
                </a:schemeClr>
              </a:solidFill>
              <a:latin typeface="Times New Roman" panose="02020603050405020304" pitchFamily="18" charset="0"/>
              <a:cs typeface="Times New Roman" panose="02020603050405020304" pitchFamily="18" charset="0"/>
            </a:endParaRPr>
          </a:p>
          <a:p>
            <a:pPr algn="just">
              <a:lnSpc>
                <a:spcPts val="2400"/>
              </a:lnSpc>
            </a:pPr>
            <a:r>
              <a:rPr lang="en-GB" sz="2000" dirty="0" smtClean="0">
                <a:solidFill>
                  <a:schemeClr val="accent5">
                    <a:lumMod val="50000"/>
                  </a:schemeClr>
                </a:solidFill>
                <a:latin typeface="Times New Roman" panose="02020603050405020304" pitchFamily="18" charset="0"/>
                <a:cs typeface="Times New Roman" panose="02020603050405020304" pitchFamily="18" charset="0"/>
              </a:rPr>
              <a:t>	Our analysis shows that although there are many hotels in Toronto, there are still some pockets of low hotel density. Highest concentration of hotels was detected east and central area in Toronto, so we focused our attention to downtown and west area, corresponding to boroughs Downtown Toronto.</a:t>
            </a:r>
          </a:p>
        </p:txBody>
      </p:sp>
    </p:spTree>
    <p:extLst>
      <p:ext uri="{BB962C8B-B14F-4D97-AF65-F5344CB8AC3E}">
        <p14:creationId xmlns:p14="http://schemas.microsoft.com/office/powerpoint/2010/main" val="9374176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txBox="1">
            <a:spLocks noGrp="1"/>
          </p:cNvSpPr>
          <p:nvPr>
            <p:ph type="title"/>
          </p:nvPr>
        </p:nvSpPr>
        <p:spPr>
          <a:xfrm>
            <a:off x="-140458" y="204720"/>
            <a:ext cx="12464386" cy="701731"/>
          </a:xfrm>
          <a:prstGeom prst="rect">
            <a:avLst/>
          </a:prstGeom>
          <a:solidFill>
            <a:schemeClr val="bg1">
              <a:alpha val="65000"/>
            </a:schemeClr>
          </a:solidFill>
          <a:effectLst>
            <a:softEdge rad="127000"/>
          </a:effectLst>
        </p:spPr>
        <p:txBody>
          <a:bodyPr wrap="square" rtlCol="0">
            <a:spAutoFit/>
          </a:bodyPr>
          <a:lstStyle/>
          <a:p>
            <a:r>
              <a:rPr lang="en-US" b="1" dirty="0" smtClean="0">
                <a:solidFill>
                  <a:schemeClr val="accent5">
                    <a:lumMod val="50000"/>
                  </a:schemeClr>
                </a:solidFill>
                <a:latin typeface="Times New Roman" panose="02020603050405020304" pitchFamily="18" charset="0"/>
                <a:cs typeface="Times New Roman" panose="02020603050405020304" pitchFamily="18" charset="0"/>
              </a:rPr>
              <a:t>  Conclusion</a:t>
            </a:r>
            <a:endParaRPr lang="en-GB"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 name="テキスト ボックス 2"/>
          <p:cNvSpPr txBox="1"/>
          <p:nvPr/>
        </p:nvSpPr>
        <p:spPr>
          <a:xfrm>
            <a:off x="425352" y="1380699"/>
            <a:ext cx="11434549" cy="4274944"/>
          </a:xfrm>
          <a:prstGeom prst="rect">
            <a:avLst/>
          </a:prstGeom>
          <a:solidFill>
            <a:schemeClr val="bg1">
              <a:alpha val="65000"/>
            </a:schemeClr>
          </a:solidFill>
          <a:effectLst>
            <a:softEdge rad="127000"/>
          </a:effectLst>
        </p:spPr>
        <p:txBody>
          <a:bodyPr wrap="square" lIns="288000" tIns="288000" rIns="288000" bIns="288000" rtlCol="0">
            <a:spAutoFit/>
          </a:bodyPr>
          <a:lstStyle/>
          <a:p>
            <a:pPr algn="just">
              <a:lnSpc>
                <a:spcPct val="150000"/>
              </a:lnSpc>
            </a:pPr>
            <a:r>
              <a:rPr lang="en-GB" sz="2000" dirty="0" smtClean="0">
                <a:solidFill>
                  <a:schemeClr val="accent5">
                    <a:lumMod val="50000"/>
                  </a:schemeClr>
                </a:solidFill>
                <a:latin typeface="Times New Roman" panose="02020603050405020304" pitchFamily="18" charset="0"/>
                <a:cs typeface="Times New Roman" panose="02020603050405020304" pitchFamily="18" charset="0"/>
              </a:rPr>
              <a:t>Objective of this project was to identify Toronto areas with small number of hotels in order to make some help for property developer in narrowing down the search for preferred location for a new hotel. By calculating hotel density distribution with data</a:t>
            </a:r>
            <a:r>
              <a:rPr lang="ja-JP" altLang="en-US"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n-US" altLang="ja-JP" sz="2000" dirty="0" smtClean="0">
                <a:solidFill>
                  <a:schemeClr val="accent5">
                    <a:lumMod val="50000"/>
                  </a:schemeClr>
                </a:solidFill>
                <a:latin typeface="Times New Roman" panose="02020603050405020304" pitchFamily="18" charset="0"/>
                <a:cs typeface="Times New Roman" panose="02020603050405020304" pitchFamily="18" charset="0"/>
              </a:rPr>
              <a:t>from Foursquare API,</a:t>
            </a:r>
            <a:r>
              <a:rPr lang="en-GB" sz="2000" dirty="0" smtClean="0">
                <a:solidFill>
                  <a:schemeClr val="accent5">
                    <a:lumMod val="50000"/>
                  </a:schemeClr>
                </a:solidFill>
                <a:latin typeface="Times New Roman" panose="02020603050405020304" pitchFamily="18" charset="0"/>
                <a:cs typeface="Times New Roman" panose="02020603050405020304" pitchFamily="18" charset="0"/>
              </a:rPr>
              <a:t> we identified general boroughs that justify further analysis. </a:t>
            </a:r>
          </a:p>
          <a:p>
            <a:pPr algn="just">
              <a:lnSpc>
                <a:spcPct val="150000"/>
              </a:lnSpc>
            </a:pPr>
            <a:endParaRPr lang="en-GB" sz="2000" dirty="0" smtClean="0">
              <a:solidFill>
                <a:schemeClr val="accent5">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GB" sz="2000" dirty="0" smtClean="0">
                <a:solidFill>
                  <a:schemeClr val="accent5">
                    <a:lumMod val="50000"/>
                  </a:schemeClr>
                </a:solidFill>
                <a:latin typeface="Times New Roman" panose="02020603050405020304" pitchFamily="18" charset="0"/>
                <a:cs typeface="Times New Roman" panose="02020603050405020304" pitchFamily="18" charset="0"/>
              </a:rPr>
              <a:t>	Of course, final decision on optimal new hotel location will be made by property developer based on  much more specific characteristics of neighbourhoods and locations in every recommended area, we can take into consideration additional factors by using data science power.</a:t>
            </a:r>
          </a:p>
        </p:txBody>
      </p:sp>
    </p:spTree>
    <p:extLst>
      <p:ext uri="{BB962C8B-B14F-4D97-AF65-F5344CB8AC3E}">
        <p14:creationId xmlns:p14="http://schemas.microsoft.com/office/powerpoint/2010/main" val="26771172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txBox="1">
            <a:spLocks noGrp="1"/>
          </p:cNvSpPr>
          <p:nvPr>
            <p:ph type="title"/>
          </p:nvPr>
        </p:nvSpPr>
        <p:spPr>
          <a:xfrm>
            <a:off x="-140458" y="204720"/>
            <a:ext cx="12464386" cy="701731"/>
          </a:xfrm>
          <a:prstGeom prst="rect">
            <a:avLst/>
          </a:prstGeom>
          <a:solidFill>
            <a:schemeClr val="bg1">
              <a:alpha val="65000"/>
            </a:schemeClr>
          </a:solidFill>
          <a:effectLst>
            <a:softEdge rad="127000"/>
          </a:effectLst>
        </p:spPr>
        <p:txBody>
          <a:bodyPr wrap="square" rtlCol="0">
            <a:spAutoFit/>
          </a:bodyPr>
          <a:lstStyle/>
          <a:p>
            <a:r>
              <a:rPr lang="en-US" dirty="0" smtClean="0">
                <a:solidFill>
                  <a:schemeClr val="accent5">
                    <a:lumMod val="50000"/>
                  </a:schemeClr>
                </a:solidFill>
                <a:latin typeface="Times New Roman" panose="02020603050405020304" pitchFamily="18" charset="0"/>
                <a:cs typeface="Times New Roman" panose="02020603050405020304" pitchFamily="18" charset="0"/>
              </a:rPr>
              <a:t>  </a:t>
            </a:r>
            <a:r>
              <a:rPr lang="en-US" b="1" dirty="0" smtClean="0">
                <a:solidFill>
                  <a:schemeClr val="accent5">
                    <a:lumMod val="50000"/>
                  </a:schemeClr>
                </a:solidFill>
                <a:latin typeface="Times New Roman" panose="02020603050405020304" pitchFamily="18" charset="0"/>
                <a:cs typeface="Times New Roman" panose="02020603050405020304" pitchFamily="18" charset="0"/>
              </a:rPr>
              <a:t>Resources</a:t>
            </a:r>
            <a:endParaRPr lang="en-GB"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 name="テキスト ボックス 2"/>
          <p:cNvSpPr txBox="1"/>
          <p:nvPr/>
        </p:nvSpPr>
        <p:spPr>
          <a:xfrm>
            <a:off x="286603" y="1257863"/>
            <a:ext cx="11559653" cy="2985433"/>
          </a:xfrm>
          <a:prstGeom prst="rect">
            <a:avLst/>
          </a:prstGeom>
          <a:solidFill>
            <a:schemeClr val="bg1">
              <a:alpha val="65000"/>
            </a:schemeClr>
          </a:solidFill>
          <a:effectLst>
            <a:softEdge rad="127000"/>
          </a:effectLst>
        </p:spPr>
        <p:txBody>
          <a:bodyPr wrap="square" rtlCol="0">
            <a:spAutoFit/>
          </a:bodyPr>
          <a:lstStyle/>
          <a:p>
            <a:pPr algn="just"/>
            <a:endParaRPr lang="en-US" altLang="ja-JP" sz="2400" b="1" u="sng" dirty="0" smtClean="0">
              <a:solidFill>
                <a:schemeClr val="accent5">
                  <a:lumMod val="50000"/>
                </a:schemeClr>
              </a:solidFill>
              <a:latin typeface="Times New Roman" panose="02020603050405020304" pitchFamily="18" charset="0"/>
              <a:cs typeface="Times New Roman" panose="02020603050405020304" pitchFamily="18" charset="0"/>
            </a:endParaRPr>
          </a:p>
          <a:p>
            <a:pPr algn="just"/>
            <a:endParaRPr lang="en-US" altLang="ja-JP" sz="2400" b="1" u="sng" dirty="0" smtClean="0">
              <a:solidFill>
                <a:schemeClr val="accent5">
                  <a:lumMod val="50000"/>
                </a:schemeClr>
              </a:solidFill>
              <a:latin typeface="Times New Roman" panose="02020603050405020304" pitchFamily="18" charset="0"/>
              <a:cs typeface="Times New Roman" panose="02020603050405020304" pitchFamily="18" charset="0"/>
            </a:endParaRPr>
          </a:p>
          <a:p>
            <a:pPr algn="just"/>
            <a:r>
              <a:rPr lang="ja-JP" altLang="en-US"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n-US" altLang="ja-JP" sz="2000" dirty="0" smtClean="0">
                <a:solidFill>
                  <a:schemeClr val="accent5">
                    <a:lumMod val="50000"/>
                  </a:schemeClr>
                </a:solidFill>
                <a:latin typeface="Times New Roman" panose="02020603050405020304" pitchFamily="18" charset="0"/>
                <a:cs typeface="Times New Roman" panose="02020603050405020304" pitchFamily="18" charset="0"/>
              </a:rPr>
              <a:t>List of Postal Codes of </a:t>
            </a:r>
            <a:r>
              <a:rPr lang="en-US" altLang="ja-JP" sz="2000" dirty="0" err="1" smtClean="0">
                <a:solidFill>
                  <a:schemeClr val="accent5">
                    <a:lumMod val="50000"/>
                  </a:schemeClr>
                </a:solidFill>
                <a:latin typeface="Times New Roman" panose="02020603050405020304" pitchFamily="18" charset="0"/>
                <a:cs typeface="Times New Roman" panose="02020603050405020304" pitchFamily="18" charset="0"/>
              </a:rPr>
              <a:t>Canada:M</a:t>
            </a:r>
            <a:endParaRPr lang="en-US" altLang="ja-JP" sz="2000" dirty="0" smtClean="0">
              <a:solidFill>
                <a:schemeClr val="accent5">
                  <a:lumMod val="50000"/>
                </a:schemeClr>
              </a:solidFill>
              <a:latin typeface="Times New Roman" panose="02020603050405020304" pitchFamily="18" charset="0"/>
              <a:cs typeface="Times New Roman" panose="02020603050405020304" pitchFamily="18" charset="0"/>
            </a:endParaRPr>
          </a:p>
          <a:p>
            <a:pPr algn="just"/>
            <a:r>
              <a:rPr lang="ja-JP" altLang="en-US" sz="2000" dirty="0">
                <a:solidFill>
                  <a:schemeClr val="accent5">
                    <a:lumMod val="50000"/>
                  </a:schemeClr>
                </a:solidFill>
                <a:latin typeface="Times New Roman" panose="02020603050405020304" pitchFamily="18" charset="0"/>
                <a:cs typeface="Times New Roman" panose="02020603050405020304" pitchFamily="18" charset="0"/>
                <a:hlinkClick r:id="rId2"/>
              </a:rPr>
              <a:t>　</a:t>
            </a:r>
            <a:r>
              <a:rPr lang="ja-JP" altLang="en-US" sz="2000" dirty="0" smtClean="0">
                <a:solidFill>
                  <a:schemeClr val="accent5">
                    <a:lumMod val="50000"/>
                  </a:schemeClr>
                </a:solidFill>
                <a:latin typeface="Times New Roman" panose="02020603050405020304" pitchFamily="18" charset="0"/>
                <a:cs typeface="Times New Roman" panose="02020603050405020304" pitchFamily="18" charset="0"/>
                <a:hlinkClick r:id="rId2"/>
              </a:rPr>
              <a:t>　</a:t>
            </a:r>
            <a:r>
              <a:rPr lang="en-US" altLang="ja-JP" sz="2000" dirty="0">
                <a:solidFill>
                  <a:schemeClr val="accent5">
                    <a:lumMod val="50000"/>
                  </a:schemeClr>
                </a:solidFill>
                <a:latin typeface="Times New Roman" panose="02020603050405020304" pitchFamily="18" charset="0"/>
                <a:cs typeface="Times New Roman" panose="02020603050405020304" pitchFamily="18" charset="0"/>
                <a:hlinkClick r:id="rId2"/>
              </a:rPr>
              <a:t>h</a:t>
            </a:r>
            <a:r>
              <a:rPr lang="en-US" altLang="ja-JP" sz="2000" dirty="0" smtClean="0">
                <a:solidFill>
                  <a:schemeClr val="accent5">
                    <a:lumMod val="50000"/>
                  </a:schemeClr>
                </a:solidFill>
                <a:latin typeface="Times New Roman" panose="02020603050405020304" pitchFamily="18" charset="0"/>
                <a:cs typeface="Times New Roman" panose="02020603050405020304" pitchFamily="18" charset="0"/>
                <a:hlinkClick r:id="rId2"/>
              </a:rPr>
              <a:t>ttps://en.wikipedia.org/wiki/List_of_postal_codes_of_Canada:_M</a:t>
            </a:r>
            <a:endParaRPr lang="en-US" altLang="ja-JP" sz="2000" dirty="0" smtClean="0">
              <a:solidFill>
                <a:schemeClr val="accent5">
                  <a:lumMod val="50000"/>
                </a:schemeClr>
              </a:solidFill>
              <a:latin typeface="Times New Roman" panose="02020603050405020304" pitchFamily="18" charset="0"/>
              <a:cs typeface="Times New Roman" panose="02020603050405020304" pitchFamily="18" charset="0"/>
            </a:endParaRPr>
          </a:p>
          <a:p>
            <a:pPr algn="just"/>
            <a:endParaRPr lang="en-US" altLang="ja-JP" sz="2000" dirty="0" smtClean="0">
              <a:solidFill>
                <a:schemeClr val="accent5">
                  <a:lumMod val="50000"/>
                </a:schemeClr>
              </a:solidFill>
              <a:latin typeface="Times New Roman" panose="02020603050405020304" pitchFamily="18" charset="0"/>
              <a:cs typeface="Times New Roman" panose="02020603050405020304" pitchFamily="18" charset="0"/>
            </a:endParaRPr>
          </a:p>
          <a:p>
            <a:pPr algn="just"/>
            <a:r>
              <a:rPr lang="ja-JP" altLang="en-US"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n-GB" altLang="ja-JP" sz="2000" dirty="0" smtClean="0">
                <a:solidFill>
                  <a:schemeClr val="accent5">
                    <a:lumMod val="50000"/>
                  </a:schemeClr>
                </a:solidFill>
                <a:latin typeface="Times New Roman" panose="02020603050405020304" pitchFamily="18" charset="0"/>
                <a:cs typeface="Times New Roman" panose="02020603050405020304" pitchFamily="18" charset="0"/>
              </a:rPr>
              <a:t>Foursquare API</a:t>
            </a:r>
          </a:p>
          <a:p>
            <a:pPr algn="just"/>
            <a:r>
              <a:rPr lang="ja-JP" altLang="en-US" sz="2000" dirty="0">
                <a:solidFill>
                  <a:schemeClr val="accent5">
                    <a:lumMod val="50000"/>
                  </a:schemeClr>
                </a:solidFill>
                <a:latin typeface="Times New Roman" panose="02020603050405020304" pitchFamily="18" charset="0"/>
                <a:cs typeface="Times New Roman" panose="02020603050405020304" pitchFamily="18" charset="0"/>
              </a:rPr>
              <a:t>　</a:t>
            </a:r>
            <a:r>
              <a:rPr lang="ja-JP" altLang="en-US"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n-GB" altLang="ja-JP" sz="2000" dirty="0" smtClean="0">
                <a:solidFill>
                  <a:schemeClr val="accent5">
                    <a:lumMod val="50000"/>
                  </a:schemeClr>
                </a:solidFill>
                <a:latin typeface="Times New Roman" panose="02020603050405020304" pitchFamily="18" charset="0"/>
                <a:cs typeface="Times New Roman" panose="02020603050405020304" pitchFamily="18" charset="0"/>
              </a:rPr>
              <a:t>https://foursquare.com/</a:t>
            </a:r>
          </a:p>
          <a:p>
            <a:pPr algn="just"/>
            <a:endParaRPr lang="en-US" sz="2000" dirty="0">
              <a:solidFill>
                <a:schemeClr val="accent5">
                  <a:lumMod val="50000"/>
                </a:schemeClr>
              </a:solidFill>
              <a:latin typeface="Times New Roman" panose="02020603050405020304" pitchFamily="18" charset="0"/>
              <a:cs typeface="Times New Roman" panose="02020603050405020304" pitchFamily="18" charset="0"/>
            </a:endParaRPr>
          </a:p>
          <a:p>
            <a:pPr algn="just"/>
            <a:endParaRPr lang="en-GB" sz="2000" dirty="0">
              <a:solidFill>
                <a:schemeClr val="accent5">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61926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387</Words>
  <Application>Microsoft Office PowerPoint</Application>
  <PresentationFormat>ワイド画面</PresentationFormat>
  <Paragraphs>56</Paragraphs>
  <Slides>8</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vt:i4>
      </vt:variant>
    </vt:vector>
  </HeadingPairs>
  <TitlesOfParts>
    <vt:vector size="14" baseType="lpstr">
      <vt:lpstr>ＭＳ Ｐゴシック</vt:lpstr>
      <vt:lpstr>Arial</vt:lpstr>
      <vt:lpstr>Calibri</vt:lpstr>
      <vt:lpstr>Calibri Light</vt:lpstr>
      <vt:lpstr>Times New Roman</vt:lpstr>
      <vt:lpstr>Office テーマ</vt:lpstr>
      <vt:lpstr>PowerPoint プレゼンテーション</vt:lpstr>
      <vt:lpstr>  Introduction</vt:lpstr>
      <vt:lpstr>  Data</vt:lpstr>
      <vt:lpstr>  Methodology</vt:lpstr>
      <vt:lpstr>  Results</vt:lpstr>
      <vt:lpstr>  Discussion</vt:lpstr>
      <vt:lpstr>  Conclusion</vt:lpstr>
      <vt:lpstr>  Resources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Taniguchi Kaho</dc:creator>
  <cp:lastModifiedBy>Taniguchi Kaho</cp:lastModifiedBy>
  <cp:revision>14</cp:revision>
  <dcterms:created xsi:type="dcterms:W3CDTF">2021-05-05T12:38:15Z</dcterms:created>
  <dcterms:modified xsi:type="dcterms:W3CDTF">2021-05-05T14:48:34Z</dcterms:modified>
</cp:coreProperties>
</file>