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3" r:id="rId3"/>
    <p:sldMasterId id="2147483685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3" r:id="rId6"/>
    <p:sldId id="310" r:id="rId7"/>
    <p:sldId id="311" r:id="rId8"/>
    <p:sldId id="312" r:id="rId9"/>
    <p:sldId id="313" r:id="rId10"/>
    <p:sldId id="314" r:id="rId11"/>
    <p:sldId id="315" r:id="rId12"/>
    <p:sldId id="336" r:id="rId13"/>
    <p:sldId id="337" r:id="rId14"/>
    <p:sldId id="339" r:id="rId15"/>
    <p:sldId id="340" r:id="rId16"/>
    <p:sldId id="341" r:id="rId17"/>
    <p:sldId id="342" r:id="rId18"/>
    <p:sldId id="343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04" r:id="rId27"/>
  </p:sldIdLst>
  <p:sldSz cx="9144000" cy="6858000" type="screen4x3"/>
  <p:notesSz cx="6742113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2">
          <p15:clr>
            <a:srgbClr val="A4A3A4"/>
          </p15:clr>
        </p15:guide>
        <p15:guide id="2" pos="4832">
          <p15:clr>
            <a:srgbClr val="A4A3A4"/>
          </p15:clr>
        </p15:guide>
        <p15:guide id="3" pos="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 Yilmaz" initials="E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D00"/>
    <a:srgbClr val="FF6600"/>
    <a:srgbClr val="003366"/>
    <a:srgbClr val="003399"/>
    <a:srgbClr val="FF9900"/>
    <a:srgbClr val="023E7C"/>
    <a:srgbClr val="CCFFCC"/>
    <a:srgbClr val="E65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41"/>
    <p:restoredTop sz="89907" autoAdjust="0"/>
  </p:normalViewPr>
  <p:slideViewPr>
    <p:cSldViewPr snapToGrid="0">
      <p:cViewPr varScale="1">
        <p:scale>
          <a:sx n="104" d="100"/>
          <a:sy n="104" d="100"/>
        </p:scale>
        <p:origin x="1446" y="96"/>
      </p:cViewPr>
      <p:guideLst>
        <p:guide orient="horz" pos="4262"/>
        <p:guide pos="4832"/>
        <p:guide pos="39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02" y="-114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EE7FF0-7939-4520-8130-A00536CE7323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5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9475"/>
            <a:ext cx="4945063" cy="444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1F674D-CFCE-456A-BD0A-319AF6E4E1A2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292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2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624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37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19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881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65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all for our presentation today.</a:t>
            </a:r>
          </a:p>
          <a:p>
            <a:endParaRPr lang="en-US" dirty="0"/>
          </a:p>
          <a:p>
            <a:r>
              <a:rPr lang="en-US" dirty="0"/>
              <a:t>Thank you for your attention.</a:t>
            </a:r>
          </a:p>
          <a:p>
            <a:endParaRPr lang="en-US" dirty="0"/>
          </a:p>
          <a:p>
            <a:r>
              <a:rPr lang="en-US" dirty="0"/>
              <a:t>We will be happy to answer any questions you 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85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presentation today will be divided into 4 main parts.</a:t>
            </a:r>
          </a:p>
          <a:p>
            <a:endParaRPr lang="en-US" dirty="0"/>
          </a:p>
          <a:p>
            <a:r>
              <a:rPr lang="en-US" dirty="0"/>
              <a:t>First of all, I will give you some background information for our project.</a:t>
            </a:r>
          </a:p>
          <a:p>
            <a:r>
              <a:rPr lang="en-US" dirty="0"/>
              <a:t>And state the objective of our project. </a:t>
            </a:r>
          </a:p>
          <a:p>
            <a:endParaRPr lang="en-US" dirty="0"/>
          </a:p>
          <a:p>
            <a:r>
              <a:rPr lang="en-US" dirty="0"/>
              <a:t>Then, I will present the problem formulation of our project.</a:t>
            </a:r>
          </a:p>
          <a:p>
            <a:endParaRPr lang="en-US" dirty="0"/>
          </a:p>
          <a:p>
            <a:r>
              <a:rPr lang="en-US" dirty="0"/>
              <a:t>Zhao Yuan will continue to describe the formal problem definition of our project. </a:t>
            </a:r>
          </a:p>
          <a:p>
            <a:endParaRPr lang="en-US" dirty="0"/>
          </a:p>
          <a:p>
            <a:r>
              <a:rPr lang="en-US" dirty="0"/>
              <a:t>After that, Zhang Chen will introduce the algorithms we developed for our project.</a:t>
            </a:r>
          </a:p>
          <a:p>
            <a:endParaRPr lang="en-US" dirty="0"/>
          </a:p>
          <a:p>
            <a:r>
              <a:rPr lang="en-US" dirty="0"/>
              <a:t>And lastly,  Cao Qi will give in depth explanations about the function and algorithm we used in our project and draw a conclusion.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73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42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54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63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Traditional automatic speech recognition (ASR) systems are comprised of an acoustic model (AM), a language model (LM), and a pronunciation lexicon.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All of these components are independently trained, and often manually designed, on different datasets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AMs take acoustic features and predict a set of </a:t>
            </a:r>
            <a:r>
              <a:rPr lang="en-US" dirty="0" err="1"/>
              <a:t>subword</a:t>
            </a:r>
            <a:r>
              <a:rPr lang="en-US" dirty="0"/>
              <a:t> units, typically context-dependent or context-independent phonemes.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a hand-designed lexicon (the PM) maps a sequence of phonemes produced by the acoustic model to words.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the LM assigns probabilities to word sequences.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above modules are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optimized separately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with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different objectives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which may result in incoherence in optimization, where each module is not trained to match the other modules.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Decoding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has to be performed by integrating all modules. Although this integration is often efficiently handled by finite state transducers, the construction and implementation of well-optimized transducers are very complicated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 factorize acoustic and language models well, we need to have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lexicon model to map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word to phoneme sequences. phonemes are designed using linguistic knowledge, they are subject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human error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that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fully data-driven system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might avoid.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attention-based methods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 an attention mechanism to perform alignment between acoustic frames and recognized symbols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connectionist temporal classification (CTC)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uses Markov assumptions to efficiently solve sequential problems by dynamic programming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02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move to the conclusion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0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45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6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D08B266-BAA5-4C5D-971D-6421250DA9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49"/>
            <a:ext cx="7052041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E00971B-BFAB-4DA1-B1E7-9F7F1F819FC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58EF028-0B0B-4530-84CD-6EF5E98FB9A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8BAE728-C9E2-4758-A787-5316AA5858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307641"/>
            <a:ext cx="6726231" cy="1116315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D2822F9-C9CB-4252-ACC8-95501DF4BF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13FE2B9-6878-4D1F-8BB0-C0BD026524B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36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4F11A09-9C5E-4A64-B7E9-78BFE647C82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752" y="306943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AC9D3B0-1A1E-4ABF-8F88-0A26B678A6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99757"/>
            <a:ext cx="6736527" cy="1161043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C734F2F-4666-47F7-B538-530D1A75BBB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9CC8EA7-C8D7-46F8-8A92-155A094A19C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FDD238A-1625-4305-9FDC-6C842A18E0D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0" y="228771"/>
            <a:ext cx="6426492" cy="1179422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756375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53C202E-5877-48B2-8CC8-F707196D188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AF1F6C4-8237-44BA-B39E-85A6FC4DE6A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B6D681E-C87E-4340-8B0A-ED5C7757BF0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72A9C83-663C-447C-ADAB-EB779F58008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B6724E2-3954-4896-B187-BD270D82732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1865C75-5DC9-4721-952B-8CFD0493A5D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17857"/>
            <a:ext cx="6410716" cy="1143000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8768170-BF88-4FFE-A5D8-D5D7175D457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6E77A01-5EF8-4B9D-B00B-4A63CFF26E2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19422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765796A-3923-4A14-AE8E-2DA5CF87892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6640" y="212282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364AB55-AE94-4E2C-86AC-442D58582A6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12985"/>
            <a:ext cx="6839069" cy="1137377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8ECC639-D24D-4502-9BC5-3C653EE3D06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3564478-1945-4EC6-B026-DEC430A0B0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31954AA-023E-4E2E-97B9-B3EFE4358C5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5476883-032F-4C1E-BCA8-38BBB348BD2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AFDE1E9-A540-4881-A368-049D9FEFB4E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3645"/>
            <a:ext cx="6815406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1C237C8-F686-4B25-9E75-D7329A05F13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FAF213A-1A49-4A02-80E8-ACBD344504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C2094F0-3CFC-43C2-8E98-30D9CE4E797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28768"/>
            <a:ext cx="6623688" cy="1139981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0C9DFEA-9CA6-4491-BD14-840ACDFC7D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DDB7C50-5724-4E11-B77C-BBCACF8A6C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244A594-6842-4447-8D23-AD15446CAB1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802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B90C420-C529-4A23-BCE9-6C3B0837589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253" y="236662"/>
            <a:ext cx="6149099" cy="12835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529A80E-F944-43E2-8F3D-EF0E3E2FBC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752" y="276094"/>
            <a:ext cx="6578770" cy="1129489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E3277E-D8F2-4A7C-A62B-C04E1977546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6B07323-8288-40C2-9839-E02C7EFF38B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AE68FB-3DB8-4276-9A79-89CCB51D50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E0E010E-8F3B-44C2-AC61-F5A8D3B13FD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35207"/>
            <a:ext cx="679963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C8DD960-0E0F-497F-B8C4-0F72FC8D420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9AD2278-BA0D-49ED-AB30-6F8912DE0AC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28" y="1886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BCCD118-9A78-4DA6-9677-8F8E3131A70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14" y="220879"/>
            <a:ext cx="6720751" cy="1121601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C8E4B264-0DB2-4F4F-A5C4-0D4A2BA15A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0450B09C-F7FA-4CC1-8B0E-D4415F88C34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400104BF-B46D-49A0-BA75-66AABF09E7E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2DF0C047-FAA6-406C-A585-9B36CB70128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g-blu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94800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white-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orange-stripe.gi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01987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4E87D81-4C0B-48F1-9F11-02FF5195F25B}" type="datetimeFigureOut">
              <a:rPr lang="en-US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S PGothic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8C9EAC93-6AE9-471C-B17C-0E7C49B94631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2055" name="Picture 6" descr="bg-grey-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23813"/>
            <a:ext cx="9242426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7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8" descr="orange-stripe.gi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Copyright National University of Singapore. All Rights Reserved. 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670800" y="6073775"/>
            <a:ext cx="1543050" cy="82550"/>
          </a:xfrm>
          <a:prstGeom prst="rect">
            <a:avLst/>
          </a:prstGeom>
          <a:solidFill>
            <a:srgbClr val="023E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bg-orang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3538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8" descr="blue-stripe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299"/>
          <a:stretch>
            <a:fillRect/>
          </a:stretch>
        </p:blipFill>
        <p:spPr bwMode="auto">
          <a:xfrm>
            <a:off x="596900" y="6072188"/>
            <a:ext cx="8659813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1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lue-strip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303"/>
          <a:stretch>
            <a:fillRect/>
          </a:stretch>
        </p:blipFill>
        <p:spPr bwMode="auto">
          <a:xfrm>
            <a:off x="596900" y="6072188"/>
            <a:ext cx="85471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349250"/>
            <a:ext cx="11049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595959"/>
                </a:solidFill>
                <a:latin typeface="Arial Unicode MS" pitchFamily="34" charset="-128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113" y="66278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rgbClr val="7F7F7F"/>
                </a:solidFill>
                <a:latin typeface="Frutiger LT 55 Roman" pitchFamily="34" charset="0"/>
              </a:defRPr>
            </a:lvl1pPr>
          </a:lstStyle>
          <a:p>
            <a:fld id="{97C89119-4139-481C-8793-D1054695983C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70800" y="6070600"/>
            <a:ext cx="1473200" cy="76200"/>
          </a:xfrm>
          <a:prstGeom prst="rect">
            <a:avLst/>
          </a:prstGeom>
          <a:solidFill>
            <a:srgbClr val="F1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588" y="1958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sz="3200" b="1" dirty="0"/>
              <a:t>Course project final report:</a:t>
            </a:r>
            <a:br>
              <a:rPr lang="en-US" sz="3200" b="1" dirty="0"/>
            </a:br>
            <a:r>
              <a:rPr lang="en-US" sz="4200" b="1" dirty="0"/>
              <a:t>Generating Panoramic Image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SG" sz="4000" b="1" dirty="0"/>
              <a:t/>
            </a:r>
            <a:br>
              <a:rPr lang="en-SG" sz="4000" b="1" dirty="0"/>
            </a:br>
            <a:r>
              <a:rPr lang="en-SG" sz="4000" b="1" dirty="0"/>
              <a:t/>
            </a:r>
            <a:br>
              <a:rPr lang="en-SG" sz="4000" b="1" dirty="0"/>
            </a:br>
            <a:endParaRPr lang="en-US" sz="4000" dirty="0">
              <a:ea typeface="MS PGothic" charset="0"/>
            </a:endParaRPr>
          </a:p>
        </p:txBody>
      </p:sp>
      <p:sp>
        <p:nvSpPr>
          <p:cNvPr id="51203" name="Subtitle 2"/>
          <p:cNvSpPr>
            <a:spLocks noGrp="1"/>
          </p:cNvSpPr>
          <p:nvPr>
            <p:ph type="subTitle" idx="1"/>
          </p:nvPr>
        </p:nvSpPr>
        <p:spPr bwMode="auto">
          <a:xfrm>
            <a:off x="509588" y="3718560"/>
            <a:ext cx="6400800" cy="23012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CS5240 Theoretical Foundations in Multimedia</a:t>
            </a:r>
          </a:p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School of Computing, NUS</a:t>
            </a:r>
          </a:p>
          <a:p>
            <a:endParaRPr lang="en-US" altLang="en-US" sz="2000" dirty="0">
              <a:latin typeface="Frutiger LT 55 Roman" pitchFamily="34" charset="0"/>
              <a:cs typeface="MS PGothic" panose="020B0600070205080204" pitchFamily="34" charset="-128"/>
            </a:endParaRPr>
          </a:p>
          <a:p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Presented by: Group P04</a:t>
            </a:r>
          </a:p>
          <a:p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Members: Cao Qi, Wang </a:t>
            </a:r>
            <a:r>
              <a:rPr lang="en-US" altLang="en-US" sz="2000" b="1" dirty="0" err="1">
                <a:latin typeface="Frutiger LT 55 Roman" pitchFamily="34" charset="0"/>
                <a:cs typeface="MS PGothic" panose="020B0600070205080204" pitchFamily="34" charset="-128"/>
              </a:rPr>
              <a:t>Qinyi</a:t>
            </a:r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, Zhang Chen, Zhao Yuan</a:t>
            </a:r>
          </a:p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Nov. 16, 2019</a:t>
            </a:r>
          </a:p>
          <a:p>
            <a:endParaRPr lang="en-US" altLang="en-US" sz="3200" b="1" dirty="0">
              <a:latin typeface="Frutiger LT 55 Roman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 smtClean="0"/>
              <a:t>outlier rejection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255" y="1072671"/>
                <a:ext cx="8229600" cy="4023394"/>
              </a:xfrm>
            </p:spPr>
            <p:txBody>
              <a:bodyPr/>
              <a:lstStyle/>
              <a:p>
                <a:r>
                  <a:rPr lang="en-SG" dirty="0" smtClean="0"/>
                  <a:t>Not match all features, but only these that have “similar enough” matches?</a:t>
                </a:r>
              </a:p>
              <a:p>
                <a:pPr marL="0" indent="0">
                  <a:buNone/>
                </a:pPr>
                <a:r>
                  <a:rPr lang="en-SG" dirty="0"/>
                  <a:t>	</a:t>
                </a:r>
                <a:r>
                  <a:rPr lang="en-SG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𝒄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)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 </m:t>
                        </m:r>
                      </m:e>
                    </m:d>
                    <m:r>
                      <a:rPr lang="en-SG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"/>
                      </a:rPr>
                      <m:t>&lt;</m:t>
                    </m:r>
                    <m:r>
                      <a:rPr lang="en-SG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"/>
                      </a:rPr>
                      <m:t>𝒕𝒉𝒓𝒆𝒔𝒉𝒐𝒍𝒅</m:t>
                    </m:r>
                  </m:oMath>
                </a14:m>
                <a:endParaRPr lang="en-SG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255" y="1072671"/>
                <a:ext cx="8229600" cy="4023394"/>
              </a:xfrm>
              <a:blipFill>
                <a:blip r:embed="rId2"/>
                <a:stretch>
                  <a:fillRect l="-1333" t="-1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55" y="2863393"/>
            <a:ext cx="7772400" cy="307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3955" y="2432763"/>
            <a:ext cx="36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rgbClr val="FF0000"/>
                </a:solidFill>
              </a:rPr>
              <a:t>Still too many outliers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RANSAC loop: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four feature pairs (at random)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homography</a:t>
            </a:r>
            <a:r>
              <a:rPr lang="en-US" dirty="0"/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(exact)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inliers where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|| &lt;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ε</a:t>
            </a:r>
          </a:p>
          <a:p>
            <a:r>
              <a:rPr lang="en-US" dirty="0"/>
              <a:t>Keep largest set of inliers</a:t>
            </a:r>
          </a:p>
          <a:p>
            <a:r>
              <a:rPr lang="en-US" dirty="0"/>
              <a:t>Re-compute least-squares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estimate using all of the inliers</a:t>
            </a:r>
          </a:p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Arc 4"/>
          <p:cNvSpPr/>
          <p:nvPr/>
        </p:nvSpPr>
        <p:spPr bwMode="auto">
          <a:xfrm rot="14076353">
            <a:off x="232131" y="2883642"/>
            <a:ext cx="1447800" cy="1066800"/>
          </a:xfrm>
          <a:prstGeom prst="arc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4711532"/>
            <a:ext cx="8229600" cy="1312778"/>
          </a:xfrm>
        </p:spPr>
        <p:txBody>
          <a:bodyPr/>
          <a:lstStyle/>
          <a:p>
            <a:r>
              <a:rPr lang="en-SG" dirty="0" smtClean="0"/>
              <a:t>Select four feature pairs randomly</a:t>
            </a:r>
          </a:p>
          <a:p>
            <a:r>
              <a:rPr lang="en-SG" dirty="0" smtClean="0"/>
              <a:t>Compute </a:t>
            </a:r>
            <a:r>
              <a:rPr lang="en-SG" dirty="0" err="1" smtClean="0"/>
              <a:t>homography</a:t>
            </a:r>
            <a:r>
              <a:rPr lang="en-SG" dirty="0" smtClean="0"/>
              <a:t> H and count inliers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3" y="1634957"/>
            <a:ext cx="7772400" cy="30765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83345" y="2142836"/>
            <a:ext cx="1819564" cy="26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3709" y="3325091"/>
            <a:ext cx="1366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22255" y="2558473"/>
            <a:ext cx="951345" cy="64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22255" y="2890983"/>
            <a:ext cx="1080654" cy="3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4859314"/>
            <a:ext cx="8229600" cy="1164996"/>
          </a:xfrm>
        </p:spPr>
        <p:txBody>
          <a:bodyPr/>
          <a:lstStyle/>
          <a:p>
            <a:r>
              <a:rPr lang="en-SG" dirty="0" smtClean="0"/>
              <a:t>Keep largest set of liners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3" y="1634957"/>
            <a:ext cx="7772400" cy="3076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893127" y="4257964"/>
            <a:ext cx="909782" cy="3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2255" y="3870036"/>
            <a:ext cx="951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93127" y="3722254"/>
            <a:ext cx="909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92946" y="3306618"/>
            <a:ext cx="1013014" cy="2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256145"/>
            <a:ext cx="8229600" cy="4768165"/>
          </a:xfrm>
        </p:spPr>
        <p:txBody>
          <a:bodyPr/>
          <a:lstStyle/>
          <a:p>
            <a:r>
              <a:rPr lang="en-SG" dirty="0" smtClean="0"/>
              <a:t>Red points: no match</a:t>
            </a:r>
          </a:p>
          <a:p>
            <a:r>
              <a:rPr lang="en-SG" dirty="0" smtClean="0"/>
              <a:t>Blue points: “good” match but outliers</a:t>
            </a:r>
          </a:p>
          <a:p>
            <a:r>
              <a:rPr lang="en-SG" dirty="0" smtClean="0"/>
              <a:t>Yellow points: correct match (the largest set)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0" y="2995360"/>
            <a:ext cx="77914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87" y="1080654"/>
            <a:ext cx="7426886" cy="47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ALGORITHM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ALGORITHM 1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ALGORITHM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7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EXPLANATION 1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8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624637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MS PGothic" charset="0"/>
              </a:rPr>
              <a:t>OUTLINE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020391"/>
            <a:ext cx="8289031" cy="4977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EXPLANATION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5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SUMMARY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3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40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400" b="1" dirty="0">
                <a:solidFill>
                  <a:srgbClr val="F17D00"/>
                </a:solidFill>
                <a:latin typeface="+mj-lt"/>
                <a:cs typeface="Frutiger LT 55 Roman" pitchFamily="34" charset="0"/>
              </a:rPr>
              <a:t>THANK YOU</a:t>
            </a:r>
          </a:p>
          <a:p>
            <a:pPr marL="0" indent="0" algn="ctr">
              <a:buNone/>
            </a:pPr>
            <a:endParaRPr lang="en-US" altLang="en-US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rgbClr val="003366"/>
                </a:solidFill>
                <a:latin typeface="+mj-lt"/>
                <a:cs typeface="Frutiger LT 55 Roman" pitchFamily="34" charset="0"/>
              </a:rPr>
              <a:t>Questions?</a:t>
            </a:r>
          </a:p>
          <a:p>
            <a:pPr marL="0" indent="0" algn="ctr">
              <a:buNone/>
            </a:pPr>
            <a:endParaRPr lang="en-US" altLang="en-US" sz="40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PROJECT OBJECTIVE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PROJECT OBJECTIVE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7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PROBLEM FORMULATION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 FORMULATION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PROBLEM DEFINITION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 Points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0" y="2244544"/>
            <a:ext cx="77724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455</Words>
  <Application>Microsoft Office PowerPoint</Application>
  <PresentationFormat>On-screen Show (4:3)</PresentationFormat>
  <Paragraphs>185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 Unicode MS</vt:lpstr>
      <vt:lpstr>Frutiger LT 55 Roman</vt:lpstr>
      <vt:lpstr>MS PGothic</vt:lpstr>
      <vt:lpstr>SimSun</vt:lpstr>
      <vt:lpstr>Arial</vt:lpstr>
      <vt:lpstr>Calibri</vt:lpstr>
      <vt:lpstr>Cambria Math</vt:lpstr>
      <vt:lpstr>Century Gothic</vt:lpstr>
      <vt:lpstr>Times New Roman</vt:lpstr>
      <vt:lpstr>Custom Design</vt:lpstr>
      <vt:lpstr>1_Custom Design</vt:lpstr>
      <vt:lpstr>2_Custom Design</vt:lpstr>
      <vt:lpstr>3_Custom Design</vt:lpstr>
      <vt:lpstr>Course project final report: Generating Panoramic Image     </vt:lpstr>
      <vt:lpstr>OUTLINE</vt:lpstr>
      <vt:lpstr>PowerPoint Presentation</vt:lpstr>
      <vt:lpstr>PROJECT OBJECTIVE</vt:lpstr>
      <vt:lpstr>PowerPoint Presentation</vt:lpstr>
      <vt:lpstr>PROBLEM FORMULATION</vt:lpstr>
      <vt:lpstr>PowerPoint Presentation</vt:lpstr>
      <vt:lpstr>PROBLEM DEFINITION</vt:lpstr>
      <vt:lpstr>Feature Points</vt:lpstr>
      <vt:lpstr>outlier rejection</vt:lpstr>
      <vt:lpstr>RANSAC</vt:lpstr>
      <vt:lpstr>RANSAC</vt:lpstr>
      <vt:lpstr>RANSAC</vt:lpstr>
      <vt:lpstr>RANSAC</vt:lpstr>
      <vt:lpstr>Algorithm</vt:lpstr>
      <vt:lpstr>PowerPoint Presentation</vt:lpstr>
      <vt:lpstr>ALGORITHM 1</vt:lpstr>
      <vt:lpstr>ALGORITHM 2</vt:lpstr>
      <vt:lpstr>EXPLANATION 1</vt:lpstr>
      <vt:lpstr>EXPLANATION 2</vt:lpstr>
      <vt:lpstr>PowerPoint Presentation</vt:lpstr>
      <vt:lpstr>SUMMARY</vt:lpstr>
      <vt:lpstr>PowerPoint Presentation</vt:lpstr>
    </vt:vector>
  </TitlesOfParts>
  <Manager>IRO</Manager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>PowerPoint presentation template</dc:subject>
  <dc:creator>KPS</dc:creator>
  <cp:keywords>PowerPoint presentation template; ppt presentation template</cp:keywords>
  <cp:lastModifiedBy>User</cp:lastModifiedBy>
  <cp:revision>2204</cp:revision>
  <dcterms:created xsi:type="dcterms:W3CDTF">2019-02-15T06:13:11Z</dcterms:created>
  <dcterms:modified xsi:type="dcterms:W3CDTF">2019-11-13T14:37:02Z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>Admin</vt:lpwstr>
  </property>
  <property fmtid="{D5CDD505-2E9C-101B-9397-08002B2CF9AE}" pid="3" name="Originator">
    <vt:lpwstr>1520</vt:lpwstr>
  </property>
  <property fmtid="{D5CDD505-2E9C-101B-9397-08002B2CF9AE}" pid="4" name="Date">
    <vt:lpwstr>2005-07-14T00:00:00Z</vt:lpwstr>
  </property>
  <property fmtid="{D5CDD505-2E9C-101B-9397-08002B2CF9AE}" pid="5" name="Sub-Category">
    <vt:lpwstr>Presentations</vt:lpwstr>
  </property>
  <property fmtid="{D5CDD505-2E9C-101B-9397-08002B2CF9AE}" pid="6" name="Remarks">
    <vt:lpwstr/>
  </property>
  <property fmtid="{D5CDD505-2E9C-101B-9397-08002B2CF9AE}" pid="7" name="Originator1">
    <vt:lpwstr>Kwek Puay Swan</vt:lpwstr>
  </property>
  <property fmtid="{D5CDD505-2E9C-101B-9397-08002B2CF9AE}" pid="8" name="KSOProductBuildVer">
    <vt:lpwstr>1033-10.1.0.6757</vt:lpwstr>
  </property>
</Properties>
</file>