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336" r:id="rId13"/>
    <p:sldId id="344" r:id="rId14"/>
    <p:sldId id="337" r:id="rId15"/>
    <p:sldId id="339" r:id="rId16"/>
    <p:sldId id="340" r:id="rId17"/>
    <p:sldId id="341" r:id="rId18"/>
    <p:sldId id="342" r:id="rId19"/>
    <p:sldId id="343" r:id="rId20"/>
    <p:sldId id="345" r:id="rId21"/>
    <p:sldId id="346" r:id="rId22"/>
    <p:sldId id="353" r:id="rId23"/>
    <p:sldId id="354" r:id="rId24"/>
    <p:sldId id="355" r:id="rId25"/>
    <p:sldId id="356" r:id="rId26"/>
    <p:sldId id="357" r:id="rId27"/>
    <p:sldId id="358" r:id="rId28"/>
    <p:sldId id="352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4" r:id="rId37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2">
          <p15:clr>
            <a:srgbClr val="A4A3A4"/>
          </p15:clr>
        </p15:guide>
        <p15:guide id="2" pos="4832">
          <p15:clr>
            <a:srgbClr val="A4A3A4"/>
          </p15:clr>
        </p15:guide>
        <p15:guide id="3" pos="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maz" initials="E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00"/>
    <a:srgbClr val="FF6600"/>
    <a:srgbClr val="003366"/>
    <a:srgbClr val="003399"/>
    <a:srgbClr val="FF9900"/>
    <a:srgbClr val="023E7C"/>
    <a:srgbClr val="CCFFCC"/>
    <a:srgbClr val="E6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41"/>
    <p:restoredTop sz="89907" autoAdjust="0"/>
  </p:normalViewPr>
  <p:slideViewPr>
    <p:cSldViewPr snapToGrid="0">
      <p:cViewPr varScale="1">
        <p:scale>
          <a:sx n="69" d="100"/>
          <a:sy n="69" d="100"/>
        </p:scale>
        <p:origin x="990" y="72"/>
      </p:cViewPr>
      <p:guideLst>
        <p:guide orient="horz" pos="4262"/>
        <p:guide pos="4832"/>
        <p:guide pos="39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EE7FF0-7939-4520-8130-A00536CE732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F674D-CFCE-456A-BD0A-319AF6E4E1A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9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2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9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81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6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for our presentation today.</a:t>
            </a:r>
          </a:p>
          <a:p>
            <a:endParaRPr lang="en-US" dirty="0"/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  <a:p>
            <a:r>
              <a:rPr lang="en-US" dirty="0"/>
              <a:t>We will be happy to answer any questions you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today will be divided into 4 main parts.</a:t>
            </a:r>
          </a:p>
          <a:p>
            <a:endParaRPr lang="en-US" dirty="0"/>
          </a:p>
          <a:p>
            <a:r>
              <a:rPr lang="en-US" dirty="0"/>
              <a:t>First of all, I will give you some background information for our project.</a:t>
            </a:r>
          </a:p>
          <a:p>
            <a:r>
              <a:rPr lang="en-US" dirty="0"/>
              <a:t>And state the objective of our project. </a:t>
            </a:r>
          </a:p>
          <a:p>
            <a:endParaRPr lang="en-US" dirty="0"/>
          </a:p>
          <a:p>
            <a:r>
              <a:rPr lang="en-US" dirty="0"/>
              <a:t>Then, I will present the problem formulation of our project.</a:t>
            </a:r>
          </a:p>
          <a:p>
            <a:endParaRPr lang="en-US" dirty="0"/>
          </a:p>
          <a:p>
            <a:r>
              <a:rPr lang="en-US" dirty="0"/>
              <a:t>Zhao Yuan will continue to describe the formal problem definition of our project. </a:t>
            </a:r>
          </a:p>
          <a:p>
            <a:endParaRPr lang="en-US" dirty="0"/>
          </a:p>
          <a:p>
            <a:r>
              <a:rPr lang="en-US" dirty="0"/>
              <a:t>After that, Zhang Chen will introduce the algorithms we developed for our project.</a:t>
            </a:r>
          </a:p>
          <a:p>
            <a:endParaRPr lang="en-US" dirty="0"/>
          </a:p>
          <a:p>
            <a:r>
              <a:rPr lang="en-US" dirty="0"/>
              <a:t>And lastly,  Cao Qi will give in depth explanations about the function and algorithm we used in our project and draw a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Traditional automatic speech recognition (ASR) systems are comprised of an acoustic model (AM), a language model (LM), and a pronunciation lexicon.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of these components are independently trained, and often manually designed, on different datasets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AMs take acoustic features and predict a set of </a:t>
            </a:r>
            <a:r>
              <a:rPr lang="en-US" dirty="0" err="1"/>
              <a:t>subword</a:t>
            </a:r>
            <a:r>
              <a:rPr lang="en-US" dirty="0"/>
              <a:t> units, typically context-dependent or context-independent phonemes.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a hand-designed lexicon (the PM) maps a sequence of phonemes produced by the acoustic model to words.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LM assigns probabilities to word sequences.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above modules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optimized separately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different objectives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which may result in incoherence in optimization, where each module is not trained to match the other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Decoding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has to be performed by integrating all modules. Although this integration is often efficiently handled by finite state transducers, the construction and implementation of well-optimized transducers are very complicated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factorize acoustic and language models well, we need to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lexicon model to map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word to phoneme sequences. phonemes are designed using linguistic knowledge, they are subject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human 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fully data-driven 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might avoid.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attention-based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 an attention mechanism to perform alignment between acoustic frames and recognized symbols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connectionist temporal classification (CTC)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uses Markov assumptions to efficiently solve sequential problems by dynamic programming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2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to the conclusion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D08B266-BAA5-4C5D-971D-6421250DA9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E00971B-BFAB-4DA1-B1E7-9F7F1F819F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8EF028-0B0B-4530-84CD-6EF5E98FB9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8BAE728-C9E2-4758-A787-5316AA5858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D2822F9-C9CB-4252-ACC8-95501DF4BF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3FE2B9-6878-4D1F-8BB0-C0BD026524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4F11A09-9C5E-4A64-B7E9-78BFE647C8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AC9D3B0-1A1E-4ABF-8F88-0A26B678A6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C734F2F-4666-47F7-B538-530D1A75BB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9CC8EA7-C8D7-46F8-8A92-155A094A19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FDD238A-1625-4305-9FDC-6C842A18E0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3C202E-5877-48B2-8CC8-F707196D188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AF1F6C4-8237-44BA-B39E-85A6FC4DE6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6D681E-C87E-4340-8B0A-ED5C7757BF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72A9C83-663C-447C-ADAB-EB779F5800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B6724E2-3954-4896-B187-BD270D8273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865C75-5DC9-4721-952B-8CFD0493A5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8768170-BF88-4FFE-A5D8-D5D7175D45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6E77A01-5EF8-4B9D-B00B-4A63CFF26E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765796A-3923-4A14-AE8E-2DA5CF8789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364AB55-AE94-4E2C-86AC-442D58582A6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8ECC639-D24D-4502-9BC5-3C653EE3D0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3564478-1945-4EC6-B026-DEC430A0B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31954AA-023E-4E2E-97B9-B3EFE4358C5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5476883-032F-4C1E-BCA8-38BBB348B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AFDE1E9-A540-4881-A368-049D9FEFB4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1C237C8-F686-4B25-9E75-D7329A05F1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FAF213A-1A49-4A02-80E8-ACBD344504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2094F0-3CFC-43C2-8E98-30D9CE4E79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C9DFEA-9CA6-4491-BD14-840ACDFC7D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DDB7C50-5724-4E11-B77C-BBCACF8A6C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244A594-6842-4447-8D23-AD15446CAB1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90C420-C529-4A23-BCE9-6C3B08375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529A80E-F944-43E2-8F3D-EF0E3E2FBC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E3277E-D8F2-4A7C-A62B-C04E197754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B07323-8288-40C2-9839-E02C7EFF38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AE68FB-3DB8-4276-9A79-89CCB51D5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0E010E-8F3B-44C2-AC61-F5A8D3B13F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8DD960-0E0F-497F-B8C4-0F72FC8D420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AD2278-BA0D-49ED-AB30-6F8912DE0A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BCCD118-9A78-4DA6-9677-8F8E3131A7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8E4B264-0DB2-4F4F-A5C4-0D4A2BA15A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50B09C-F7FA-4CC1-8B0E-D4415F88C3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00104BF-B46D-49A0-BA75-66AABF09E7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DF0C047-FAA6-406C-A585-9B36CB7012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E87D81-4C0B-48F1-9F11-02FF5195F25B}" type="datetimeFigureOut">
              <a:rPr lang="en-US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S PGothic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8C9EAC93-6AE9-471C-B17C-0E7C49B94631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2055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95959"/>
                </a:solidFill>
                <a:latin typeface="Arial Unicode MS" pitchFamily="34" charset="-128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97C89119-4139-481C-8793-D1054695983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1958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Course project final report:</a:t>
            </a:r>
            <a:br>
              <a:rPr lang="en-US" sz="3200" b="1" dirty="0"/>
            </a:br>
            <a:r>
              <a:rPr lang="en-US" sz="4200" b="1" dirty="0"/>
              <a:t>Generating Panoramic Image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SG" sz="4000" b="1" dirty="0"/>
              <a:t/>
            </a:r>
            <a:br>
              <a:rPr lang="en-SG" sz="4000" b="1" dirty="0"/>
            </a:br>
            <a:r>
              <a:rPr lang="en-SG" sz="4000" b="1" dirty="0"/>
              <a:t/>
            </a:r>
            <a:br>
              <a:rPr lang="en-SG" sz="4000" b="1" dirty="0"/>
            </a:br>
            <a:endParaRPr lang="en-US" sz="4000" dirty="0">
              <a:ea typeface="MS PGothic" charset="0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9588" y="3718560"/>
            <a:ext cx="6400800" cy="2301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CS5240 Theoretical Foundations in Multimedia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School of Computing, NUS</a:t>
            </a:r>
          </a:p>
          <a:p>
            <a:endParaRPr lang="en-US" altLang="en-US" sz="2000" dirty="0">
              <a:latin typeface="Frutiger LT 55 Roman" pitchFamily="34" charset="0"/>
              <a:cs typeface="MS PGothic" panose="020B0600070205080204" pitchFamily="34" charset="-128"/>
            </a:endParaRP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Presented by: Group P04</a:t>
            </a: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Members: Cao Qi, Wang </a:t>
            </a:r>
            <a:r>
              <a:rPr lang="en-US" altLang="en-US" sz="2000" b="1" dirty="0" err="1">
                <a:latin typeface="Frutiger LT 55 Roman" pitchFamily="34" charset="0"/>
                <a:cs typeface="MS PGothic" panose="020B0600070205080204" pitchFamily="34" charset="-128"/>
              </a:rPr>
              <a:t>Qinyi</a:t>
            </a:r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, Zhang Chen, Zhao Yuan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Nov. 16, 2019</a:t>
            </a:r>
          </a:p>
          <a:p>
            <a:endParaRPr lang="en-US" altLang="en-US" sz="3200" b="1" dirty="0">
              <a:latin typeface="Frutiger LT 55 Roman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</p:spPr>
            <p:txBody>
              <a:bodyPr/>
              <a:lstStyle/>
              <a:p>
                <a:r>
                  <a:rPr lang="en-US" dirty="0" smtClean="0"/>
                  <a:t>Exhaustive search</a:t>
                </a:r>
              </a:p>
              <a:p>
                <a:pPr lvl="1"/>
                <a:r>
                  <a:rPr lang="en-US" dirty="0" smtClean="0"/>
                  <a:t>For each feature in A, look at all the other features in B, find the point </a:t>
                </a:r>
                <a:r>
                  <a:rPr lang="en-SG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  <a:blipFill>
                <a:blip r:embed="rId2"/>
                <a:stretch>
                  <a:fillRect l="-1333" t="-1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3" y="2875165"/>
            <a:ext cx="7772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outlier rejection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</p:spPr>
            <p:txBody>
              <a:bodyPr/>
              <a:lstStyle/>
              <a:p>
                <a:r>
                  <a:rPr lang="en-SG" dirty="0" smtClean="0"/>
                  <a:t>Not match all features, but only these that have “similar enough” matches</a:t>
                </a:r>
              </a:p>
              <a:p>
                <a:pPr marL="0" indent="0">
                  <a:buNone/>
                </a:pPr>
                <a:r>
                  <a:rPr lang="en-SG" dirty="0"/>
                  <a:t>	</a:t>
                </a:r>
                <a:r>
                  <a:rPr lang="en-SG" dirty="0" smtClean="0"/>
                  <a:t>				</a:t>
                </a:r>
                <a:r>
                  <a:rPr lang="en-SG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&lt;</m:t>
                    </m:r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𝒕𝒉𝒓𝒆𝒔𝒉𝒐𝒍𝒅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  <a:blipFill>
                <a:blip r:embed="rId2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5" y="2863393"/>
            <a:ext cx="777240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955" y="2432763"/>
            <a:ext cx="36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</a:rPr>
              <a:t>Still too many outliers</a:t>
            </a:r>
            <a:endParaRPr lang="en-SG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2000" y="5024582"/>
            <a:ext cx="5403273" cy="71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6909" y="3214255"/>
            <a:ext cx="6631709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38864" y="4401680"/>
            <a:ext cx="6498372" cy="9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0182" y="4552355"/>
            <a:ext cx="6567054" cy="11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iteration: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s</a:t>
                </a:r>
                <a:r>
                  <a:rPr lang="en-US" dirty="0" smtClean="0"/>
                  <a:t> </a:t>
                </a:r>
                <a:r>
                  <a:rPr lang="en-US" dirty="0"/>
                  <a:t>feature pairs </a:t>
                </a:r>
                <a:r>
                  <a:rPr lang="en-US" dirty="0" smtClean="0"/>
                  <a:t>randomly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:r>
                  <a:rPr lang="en-US" dirty="0" err="1" smtClean="0"/>
                  <a:t>homography</a:t>
                </a:r>
                <a:r>
                  <a:rPr lang="en-US" dirty="0"/>
                  <a:t> </a:t>
                </a:r>
                <a:r>
                  <a:rPr lang="en-US" dirty="0" smtClean="0"/>
                  <a:t>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G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inliers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Keep largest set of inliers</a:t>
                </a:r>
              </a:p>
              <a:p>
                <a:r>
                  <a:rPr lang="en-US" dirty="0" smtClean="0"/>
                  <a:t>Re-compute </a:t>
                </a:r>
                <a:r>
                  <a:rPr lang="en-US" dirty="0"/>
                  <a:t>least-squares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estimate using all of the inliers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Arc 4"/>
          <p:cNvSpPr/>
          <p:nvPr/>
        </p:nvSpPr>
        <p:spPr bwMode="auto">
          <a:xfrm rot="14522498">
            <a:off x="66039" y="2783762"/>
            <a:ext cx="1447800" cy="1442876"/>
          </a:xfrm>
          <a:prstGeom prst="arc">
            <a:avLst>
              <a:gd name="adj1" fmla="val 13780487"/>
              <a:gd name="adj2" fmla="val 0"/>
            </a:avLst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711532"/>
            <a:ext cx="8229600" cy="1312778"/>
          </a:xfrm>
        </p:spPr>
        <p:txBody>
          <a:bodyPr/>
          <a:lstStyle/>
          <a:p>
            <a:r>
              <a:rPr lang="en-SG" dirty="0" smtClean="0"/>
              <a:t>Select four feature pairs randomly</a:t>
            </a:r>
          </a:p>
          <a:p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H and count inliers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3345" y="2142836"/>
            <a:ext cx="1819564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3709" y="3325091"/>
            <a:ext cx="136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2255" y="2558473"/>
            <a:ext cx="951345" cy="6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255" y="2890983"/>
            <a:ext cx="1080654" cy="3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859314"/>
            <a:ext cx="8229600" cy="1164996"/>
          </a:xfrm>
        </p:spPr>
        <p:txBody>
          <a:bodyPr/>
          <a:lstStyle/>
          <a:p>
            <a:r>
              <a:rPr lang="en-SG" dirty="0" smtClean="0"/>
              <a:t>Keep largest set of liners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3127" y="4257964"/>
            <a:ext cx="909782" cy="3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2255" y="387003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93127" y="3722254"/>
            <a:ext cx="909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2946" y="3306618"/>
            <a:ext cx="1013014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256145"/>
            <a:ext cx="8229600" cy="4768165"/>
          </a:xfrm>
        </p:spPr>
        <p:txBody>
          <a:bodyPr/>
          <a:lstStyle/>
          <a:p>
            <a:r>
              <a:rPr lang="en-SG" dirty="0" smtClean="0"/>
              <a:t>Red points: no match</a:t>
            </a:r>
          </a:p>
          <a:p>
            <a:r>
              <a:rPr lang="en-SG" dirty="0" smtClean="0"/>
              <a:t>Blue points: “good” match but outliers</a:t>
            </a:r>
          </a:p>
          <a:p>
            <a:r>
              <a:rPr lang="en-SG" dirty="0" smtClean="0"/>
              <a:t>Yellow points: correct match (the largest set)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0" y="2995360"/>
            <a:ext cx="779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080654"/>
            <a:ext cx="7426886" cy="4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</p:spPr>
            <p:txBody>
              <a:bodyPr/>
              <a:lstStyle/>
              <a:p>
                <a:r>
                  <a:rPr lang="en-US" dirty="0" smtClean="0"/>
                  <a:t>s – the number of pairs required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4 pairs: the minimum needed to compute H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 – the error tolerance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Choose e so probability for inlier is p (e.g. 0.95)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Zero-mean Gaussian noise with std. dev.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=5.99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 – the minimum size of consensus set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 = (1- e) x (total number of “good” matching pairs)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  <a:blipFill>
                <a:blip r:embed="rId2"/>
                <a:stretch>
                  <a:fillRect l="-1333" t="-11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57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/>
                              </a:solidFill>
                            </a:rPr>
                            <m:t>1−(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78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0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624637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MS PGothic" charset="0"/>
              </a:rPr>
              <a:t>OUTLINE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020391"/>
            <a:ext cx="8289031" cy="497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280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36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m:t>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49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/>
                              </a:solidFill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m:t>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					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40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samples to choose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 99.99%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dirty="0" smtClean="0"/>
                  <a:t> = 50% </a:t>
                </a:r>
              </a:p>
              <a:p>
                <a:r>
                  <a:rPr lang="en-US" dirty="0" smtClean="0"/>
                  <a:t>s   = 4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SG" dirty="0" smtClean="0"/>
                  <a:t> </a:t>
                </a:r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≈143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50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368748"/>
            <a:ext cx="8229600" cy="451178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 and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Applicable to many different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Often works well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Lots of parameters to tune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Doesn’t work for low inlier ratios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68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ALGORITHM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PROJECT OBJECTIVE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3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SUMMARY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3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F17D00"/>
                </a:solidFill>
                <a:latin typeface="+mj-lt"/>
                <a:cs typeface="Frutiger LT 55 Roman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altLang="en-US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003366"/>
                </a:solidFill>
                <a:latin typeface="+mj-lt"/>
                <a:cs typeface="Frutiger LT 55 Roman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FORMULATION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DEFINITION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Alignment Algorithm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1160" y="1675953"/>
            <a:ext cx="8229600" cy="4023394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Give two images A and B with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Match features between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between A and B using least squares on the set of matches</a:t>
            </a:r>
          </a:p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627</Words>
  <Application>Microsoft Office PowerPoint</Application>
  <PresentationFormat>On-screen Show (4:3)</PresentationFormat>
  <Paragraphs>269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MS PGothic</vt:lpstr>
      <vt:lpstr>SimSun</vt:lpstr>
      <vt:lpstr>Arial</vt:lpstr>
      <vt:lpstr>Arial Unicode MS</vt:lpstr>
      <vt:lpstr>Calibri</vt:lpstr>
      <vt:lpstr>Cambria Math</vt:lpstr>
      <vt:lpstr>Century Gothic</vt:lpstr>
      <vt:lpstr>Frutiger LT 55 Roman</vt:lpstr>
      <vt:lpstr>Times New Roman</vt:lpstr>
      <vt:lpstr>Wingdings</vt:lpstr>
      <vt:lpstr>Custom Design</vt:lpstr>
      <vt:lpstr>1_Custom Design</vt:lpstr>
      <vt:lpstr>2_Custom Design</vt:lpstr>
      <vt:lpstr>3_Custom Design</vt:lpstr>
      <vt:lpstr>Course project final report: Generating Panoramic Image     </vt:lpstr>
      <vt:lpstr>OUTLINE</vt:lpstr>
      <vt:lpstr>PowerPoint Presentation</vt:lpstr>
      <vt:lpstr>PROJECT OBJECTIVE</vt:lpstr>
      <vt:lpstr>PowerPoint Presentation</vt:lpstr>
      <vt:lpstr>PROBLEM FORMULATION</vt:lpstr>
      <vt:lpstr>PowerPoint Presentation</vt:lpstr>
      <vt:lpstr>PROBLEM DEFINITION</vt:lpstr>
      <vt:lpstr>Alignment Algorithm</vt:lpstr>
      <vt:lpstr>Feature matching</vt:lpstr>
      <vt:lpstr>outlier rejection</vt:lpstr>
      <vt:lpstr>RANSAC</vt:lpstr>
      <vt:lpstr>RANSAC</vt:lpstr>
      <vt:lpstr>RANSAC</vt:lpstr>
      <vt:lpstr>RANSAC</vt:lpstr>
      <vt:lpstr>Algorithm</vt:lpstr>
      <vt:lpstr>Parameters</vt:lpstr>
      <vt:lpstr>Parameters</vt:lpstr>
      <vt:lpstr>Parameters</vt:lpstr>
      <vt:lpstr>Parameters</vt:lpstr>
      <vt:lpstr>Parameters</vt:lpstr>
      <vt:lpstr>Parameters</vt:lpstr>
      <vt:lpstr>Parameters</vt:lpstr>
      <vt:lpstr>How many samples to choose</vt:lpstr>
      <vt:lpstr>Pros and cons</vt:lpstr>
      <vt:lpstr>PowerPoint Presentation</vt:lpstr>
      <vt:lpstr>ALGORITHM 1</vt:lpstr>
      <vt:lpstr>ALGORITHM 2</vt:lpstr>
      <vt:lpstr>EXPLANATION 1</vt:lpstr>
      <vt:lpstr>EXPLANATION 2</vt:lpstr>
      <vt:lpstr>PowerPoint Presentation</vt:lpstr>
      <vt:lpstr>SUMMARY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Cao Qi</cp:lastModifiedBy>
  <cp:revision>2218</cp:revision>
  <dcterms:created xsi:type="dcterms:W3CDTF">2019-02-15T06:13:11Z</dcterms:created>
  <dcterms:modified xsi:type="dcterms:W3CDTF">2019-11-15T08:17:21Z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KSOProductBuildVer">
    <vt:lpwstr>1033-10.1.0.6757</vt:lpwstr>
  </property>
</Properties>
</file>