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07603a8d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07603a8d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07603a8d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07603a8d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07603a8d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07603a8d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if it shows up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07603a8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07603a8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400">
                <a:solidFill>
                  <a:srgbClr val="595959"/>
                </a:solidFill>
              </a:rPr>
              <a:t>notations, constraints, permutations and orientations</a:t>
            </a:r>
            <a:endParaRPr sz="7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07603a8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07603a8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images at each step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07603a8d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07603a8d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07603a8d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07603a8d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000">
                <a:solidFill>
                  <a:srgbClr val="595959"/>
                </a:solidFill>
              </a:rPr>
              <a:t>Eg. Travelling Salesman Problem, 8 Queen (max CSP)</a:t>
            </a:r>
            <a:endParaRPr sz="1000">
              <a:solidFill>
                <a:srgbClr val="595959"/>
              </a:solidFill>
            </a:endParaRPr>
          </a:p>
          <a:p>
            <a:pPr indent="0" lvl="0" marL="0" rtl="0" algn="l">
              <a:spcBef>
                <a:spcPts val="1600"/>
              </a:spcBef>
              <a:spcAft>
                <a:spcPts val="0"/>
              </a:spcAft>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07603a8db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07603a8db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07603a8d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07603a8d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07603a8d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07603a8d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N5uPsddBdPo" TargetMode="Externa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gif"/><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jpg"/><Relationship Id="rId5" Type="http://schemas.openxmlformats.org/officeDocument/2006/relationships/image" Target="../media/image15.png"/><Relationship Id="rId6"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kociemba.org" TargetMode="External"/><Relationship Id="rId4" Type="http://schemas.openxmlformats.org/officeDocument/2006/relationships/image" Target="../media/image1.jp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3"/>
          <p:cNvPicPr preferRelativeResize="0"/>
          <p:nvPr/>
        </p:nvPicPr>
        <p:blipFill>
          <a:blip r:embed="rId3">
            <a:alphaModFix/>
          </a:blip>
          <a:stretch>
            <a:fillRect/>
          </a:stretch>
        </p:blipFill>
        <p:spPr>
          <a:xfrm>
            <a:off x="0" y="-54100"/>
            <a:ext cx="9144001" cy="6096001"/>
          </a:xfrm>
          <a:prstGeom prst="rect">
            <a:avLst/>
          </a:prstGeom>
          <a:noFill/>
          <a:ln>
            <a:noFill/>
          </a:ln>
        </p:spPr>
      </p:pic>
      <p:sp>
        <p:nvSpPr>
          <p:cNvPr id="67" name="Google Shape;67;p13"/>
          <p:cNvSpPr txBox="1"/>
          <p:nvPr>
            <p:ph type="ctrTitle"/>
          </p:nvPr>
        </p:nvSpPr>
        <p:spPr>
          <a:xfrm>
            <a:off x="0" y="-54100"/>
            <a:ext cx="9144000" cy="14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EFEFEF"/>
                </a:solidFill>
              </a:rPr>
              <a:t>3x3x3 Rubik’s Cube Solver </a:t>
            </a:r>
            <a:endParaRPr sz="4600">
              <a:solidFill>
                <a:srgbClr val="EFEFEF"/>
              </a:solidFill>
            </a:endParaRPr>
          </a:p>
        </p:txBody>
      </p:sp>
      <p:sp>
        <p:nvSpPr>
          <p:cNvPr id="68" name="Google Shape;68;p13"/>
          <p:cNvSpPr txBox="1"/>
          <p:nvPr>
            <p:ph idx="1" type="subTitle"/>
          </p:nvPr>
        </p:nvSpPr>
        <p:spPr>
          <a:xfrm>
            <a:off x="311700" y="4078589"/>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rPr>
              <a:t>Divyesh Jagetia</a:t>
            </a:r>
            <a:endParaRPr>
              <a:solidFill>
                <a:srgbClr val="D9D9D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141" name="Google Shape;141;p22" title="3x3x3 Rubiks cube Solver">
            <a:hlinkClick r:id="rId3"/>
          </p:cNvPr>
          <p:cNvPicPr preferRelativeResize="0"/>
          <p:nvPr/>
        </p:nvPicPr>
        <p:blipFill>
          <a:blip r:embed="rId4">
            <a:alphaModFix/>
          </a:blip>
          <a:stretch>
            <a:fillRect/>
          </a:stretch>
        </p:blipFill>
        <p:spPr>
          <a:xfrm>
            <a:off x="2286000" y="1135950"/>
            <a:ext cx="4333600" cy="325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733275"/>
            <a:ext cx="8520600" cy="41628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t/>
            </a:r>
            <a:endParaRPr/>
          </a:p>
          <a:p>
            <a:pPr indent="457200" lvl="0" marL="914400" rtl="0" algn="l">
              <a:spcBef>
                <a:spcPts val="0"/>
              </a:spcBef>
              <a:spcAft>
                <a:spcPts val="0"/>
              </a:spcAft>
              <a:buNone/>
            </a:pPr>
            <a:r>
              <a:rPr lang="en"/>
              <a:t>Thank You</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ctr">
              <a:spcBef>
                <a:spcPts val="0"/>
              </a:spcBef>
              <a:spcAft>
                <a:spcPts val="0"/>
              </a:spcAft>
              <a:buNone/>
            </a:pPr>
            <a:r>
              <a:t/>
            </a:r>
            <a:endParaRPr/>
          </a:p>
          <a:p>
            <a:pPr indent="0" lvl="0" marL="457200" rtl="0" algn="ctr">
              <a:lnSpc>
                <a:spcPct val="115000"/>
              </a:lnSpc>
              <a:spcBef>
                <a:spcPts val="0"/>
              </a:spcBef>
              <a:spcAft>
                <a:spcPts val="1600"/>
              </a:spcAft>
              <a:buNone/>
            </a:pPr>
            <a:r>
              <a:rPr lang="en" sz="1800">
                <a:solidFill>
                  <a:schemeClr val="dk2"/>
                </a:solidFill>
              </a:rPr>
              <a:t>https://github.com/supercode-r/RubiksCubeSolver</a:t>
            </a:r>
            <a:r>
              <a:rPr lang="en"/>
              <a:t> </a:t>
            </a:r>
            <a:endParaRPr/>
          </a:p>
        </p:txBody>
      </p:sp>
      <p:pic>
        <p:nvPicPr>
          <p:cNvPr id="147" name="Google Shape;147;p23"/>
          <p:cNvPicPr preferRelativeResize="0"/>
          <p:nvPr/>
        </p:nvPicPr>
        <p:blipFill>
          <a:blip r:embed="rId3">
            <a:alphaModFix/>
          </a:blip>
          <a:stretch>
            <a:fillRect/>
          </a:stretch>
        </p:blipFill>
        <p:spPr>
          <a:xfrm>
            <a:off x="5448425" y="733275"/>
            <a:ext cx="2569525" cy="2569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 sz="2200"/>
              <a:t>Rubik’s cube overview</a:t>
            </a:r>
            <a:endParaRPr sz="2200"/>
          </a:p>
          <a:p>
            <a:pPr indent="-368300" lvl="0" marL="457200" rtl="0" algn="l">
              <a:spcBef>
                <a:spcPts val="0"/>
              </a:spcBef>
              <a:spcAft>
                <a:spcPts val="0"/>
              </a:spcAft>
              <a:buSzPts val="2200"/>
              <a:buAutoNum type="arabicPeriod"/>
            </a:pPr>
            <a:r>
              <a:rPr lang="en" sz="2200"/>
              <a:t>Previous methods to solve</a:t>
            </a:r>
            <a:endParaRPr sz="2200"/>
          </a:p>
          <a:p>
            <a:pPr indent="-368300" lvl="0" marL="457200" rtl="0" algn="l">
              <a:spcBef>
                <a:spcPts val="0"/>
              </a:spcBef>
              <a:spcAft>
                <a:spcPts val="0"/>
              </a:spcAft>
              <a:buSzPts val="2200"/>
              <a:buAutoNum type="arabicPeriod"/>
            </a:pPr>
            <a:r>
              <a:rPr lang="en" sz="2200"/>
              <a:t>High Level Project work flow- </a:t>
            </a:r>
            <a:endParaRPr sz="2200"/>
          </a:p>
          <a:p>
            <a:pPr indent="-368300" lvl="1" marL="914400" rtl="0" algn="l">
              <a:spcBef>
                <a:spcPts val="0"/>
              </a:spcBef>
              <a:spcAft>
                <a:spcPts val="0"/>
              </a:spcAft>
              <a:buSzPts val="2200"/>
              <a:buAutoNum type="alphaLcPeriod"/>
            </a:pPr>
            <a:r>
              <a:rPr lang="en" sz="2200"/>
              <a:t>Computer Vision </a:t>
            </a:r>
            <a:endParaRPr sz="2200"/>
          </a:p>
          <a:p>
            <a:pPr indent="-368300" lvl="1" marL="914400" rtl="0" algn="l">
              <a:spcBef>
                <a:spcPts val="0"/>
              </a:spcBef>
              <a:spcAft>
                <a:spcPts val="0"/>
              </a:spcAft>
              <a:buSzPts val="2200"/>
              <a:buAutoNum type="alphaLcPeriod"/>
            </a:pPr>
            <a:r>
              <a:rPr lang="en" sz="2200"/>
              <a:t>Representing Cube in data structures</a:t>
            </a:r>
            <a:endParaRPr sz="2200"/>
          </a:p>
          <a:p>
            <a:pPr indent="-368300" lvl="1" marL="914400" rtl="0" algn="l">
              <a:spcBef>
                <a:spcPts val="0"/>
              </a:spcBef>
              <a:spcAft>
                <a:spcPts val="0"/>
              </a:spcAft>
              <a:buSzPts val="2200"/>
              <a:buAutoNum type="alphaLcPeriod"/>
            </a:pPr>
            <a:r>
              <a:rPr lang="en" sz="2200"/>
              <a:t>Optimization Method</a:t>
            </a:r>
            <a:endParaRPr sz="2200"/>
          </a:p>
          <a:p>
            <a:pPr indent="-368300" lvl="0" marL="457200" rtl="0" algn="l">
              <a:spcBef>
                <a:spcPts val="0"/>
              </a:spcBef>
              <a:spcAft>
                <a:spcPts val="0"/>
              </a:spcAft>
              <a:buSzPts val="2200"/>
              <a:buAutoNum type="arabicPeriod"/>
            </a:pPr>
            <a:r>
              <a:rPr lang="en" sz="2200"/>
              <a:t>Demo </a:t>
            </a:r>
            <a:endParaRPr sz="2200"/>
          </a:p>
          <a:p>
            <a:pPr indent="-368300" lvl="0" marL="457200" rtl="0" algn="l">
              <a:spcBef>
                <a:spcPts val="0"/>
              </a:spcBef>
              <a:spcAft>
                <a:spcPts val="0"/>
              </a:spcAft>
              <a:buSzPts val="2200"/>
              <a:buAutoNum type="arabicPeriod"/>
            </a:pPr>
            <a:r>
              <a:rPr lang="en" sz="2200"/>
              <a:t>Future work and conclusion</a:t>
            </a:r>
            <a:endParaRPr sz="2200"/>
          </a:p>
          <a:p>
            <a:pPr indent="0" lvl="0" marL="457200" rtl="0" algn="l">
              <a:spcBef>
                <a:spcPts val="1600"/>
              </a:spcBef>
              <a:spcAft>
                <a:spcPts val="1600"/>
              </a:spcAft>
              <a:buNone/>
            </a:pPr>
            <a:r>
              <a:t/>
            </a:r>
            <a:endParaRPr sz="2200"/>
          </a:p>
        </p:txBody>
      </p:sp>
      <p:pic>
        <p:nvPicPr>
          <p:cNvPr id="75" name="Google Shape;75;p14"/>
          <p:cNvPicPr preferRelativeResize="0"/>
          <p:nvPr/>
        </p:nvPicPr>
        <p:blipFill>
          <a:blip r:embed="rId3">
            <a:alphaModFix/>
          </a:blip>
          <a:stretch>
            <a:fillRect/>
          </a:stretch>
        </p:blipFill>
        <p:spPr>
          <a:xfrm>
            <a:off x="6187163" y="1682788"/>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Rubik’s Cube Introduction</a:t>
            </a:r>
            <a:endParaRPr/>
          </a:p>
        </p:txBody>
      </p:sp>
      <p:sp>
        <p:nvSpPr>
          <p:cNvPr id="81" name="Google Shape;81;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AutoNum type="arabicPeriod"/>
            </a:pPr>
            <a:r>
              <a:rPr lang="en">
                <a:solidFill>
                  <a:srgbClr val="434343"/>
                </a:solidFill>
              </a:rPr>
              <a:t>43 Quintillion Possible Permutations</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Constraints - </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Invalid Orientations, Move Constraints</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Prominent Solutions-</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Fredrich’s Method - Cross -&gt; First two layers -&gt; Orientation -&gt; Permutations.</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Brute Force Search - A* </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Iterative Deepening A* </a:t>
            </a:r>
            <a:endParaRPr>
              <a:solidFill>
                <a:srgbClr val="434343"/>
              </a:solidFill>
            </a:endParaRPr>
          </a:p>
          <a:p>
            <a:pPr indent="-317500" lvl="1" marL="914400" rtl="0" algn="l">
              <a:spcBef>
                <a:spcPts val="0"/>
              </a:spcBef>
              <a:spcAft>
                <a:spcPts val="0"/>
              </a:spcAft>
              <a:buClr>
                <a:srgbClr val="274E13"/>
              </a:buClr>
              <a:buSzPts val="1400"/>
              <a:buChar char="○"/>
            </a:pPr>
            <a:r>
              <a:rPr lang="en">
                <a:solidFill>
                  <a:srgbClr val="274E13"/>
                </a:solidFill>
              </a:rPr>
              <a:t>Adversarial Search- 2-Phase Iterative Deepening A*</a:t>
            </a:r>
            <a:endParaRPr>
              <a:solidFill>
                <a:srgbClr val="274E13"/>
              </a:solidFill>
            </a:endParaRPr>
          </a:p>
          <a:p>
            <a:pPr indent="-317500" lvl="1" marL="914400" rtl="0" algn="l">
              <a:spcBef>
                <a:spcPts val="0"/>
              </a:spcBef>
              <a:spcAft>
                <a:spcPts val="0"/>
              </a:spcAft>
              <a:buClr>
                <a:srgbClr val="434343"/>
              </a:buClr>
              <a:buSzPts val="1400"/>
              <a:buChar char="○"/>
            </a:pPr>
            <a:r>
              <a:rPr lang="en">
                <a:solidFill>
                  <a:srgbClr val="434343"/>
                </a:solidFill>
              </a:rPr>
              <a:t>2-Phase A* + Binary Satisfiability Problem (SAT)</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Reverse tracking/ Backward search (Bottom - Up)</a:t>
            </a:r>
            <a:r>
              <a:rPr lang="en">
                <a:solidFill>
                  <a:srgbClr val="434343"/>
                </a:solidFill>
                <a:highlight>
                  <a:srgbClr val="FFFFFF"/>
                </a:highlight>
              </a:rPr>
              <a:t> - Neural Network will have a tough time knowing how to update the states since randomly doing moves will not likely stumble upon the solved cube state</a:t>
            </a:r>
            <a:endParaRPr sz="1200">
              <a:solidFill>
                <a:srgbClr val="434343"/>
              </a:solidFill>
            </a:endParaRPr>
          </a:p>
        </p:txBody>
      </p:sp>
      <p:pic>
        <p:nvPicPr>
          <p:cNvPr id="82" name="Google Shape;82;p15"/>
          <p:cNvPicPr preferRelativeResize="0"/>
          <p:nvPr/>
        </p:nvPicPr>
        <p:blipFill>
          <a:blip r:embed="rId3">
            <a:alphaModFix/>
          </a:blip>
          <a:stretch>
            <a:fillRect/>
          </a:stretch>
        </p:blipFill>
        <p:spPr>
          <a:xfrm>
            <a:off x="4865134" y="1213350"/>
            <a:ext cx="4054141" cy="572700"/>
          </a:xfrm>
          <a:prstGeom prst="rect">
            <a:avLst/>
          </a:prstGeom>
          <a:noFill/>
          <a:ln>
            <a:noFill/>
          </a:ln>
        </p:spPr>
      </p:pic>
      <p:pic>
        <p:nvPicPr>
          <p:cNvPr id="83" name="Google Shape;83;p15"/>
          <p:cNvPicPr preferRelativeResize="0"/>
          <p:nvPr/>
        </p:nvPicPr>
        <p:blipFill>
          <a:blip r:embed="rId4">
            <a:alphaModFix/>
          </a:blip>
          <a:stretch>
            <a:fillRect/>
          </a:stretch>
        </p:blipFill>
        <p:spPr>
          <a:xfrm>
            <a:off x="7510224" y="2571750"/>
            <a:ext cx="1017725" cy="101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Project Part1 </a:t>
            </a:r>
            <a:r>
              <a:rPr lang="en" sz="3000">
                <a:solidFill>
                  <a:schemeClr val="dk2"/>
                </a:solidFill>
              </a:rPr>
              <a:t>Computer Vision </a:t>
            </a:r>
            <a:endParaRPr sz="3000">
              <a:solidFill>
                <a:schemeClr val="dk2"/>
              </a:solidFill>
            </a:endParaRPr>
          </a:p>
          <a:p>
            <a:pPr indent="0" lvl="0" marL="0" rtl="0" algn="l">
              <a:spcBef>
                <a:spcPts val="0"/>
              </a:spcBef>
              <a:spcAft>
                <a:spcPts val="0"/>
              </a:spcAft>
              <a:buNone/>
            </a:pPr>
            <a:r>
              <a:t/>
            </a:r>
            <a:endParaRPr/>
          </a:p>
        </p:txBody>
      </p:sp>
      <p:sp>
        <p:nvSpPr>
          <p:cNvPr id="89" name="Google Shape;89;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90" name="Google Shape;90;p16"/>
          <p:cNvPicPr preferRelativeResize="0"/>
          <p:nvPr/>
        </p:nvPicPr>
        <p:blipFill rotWithShape="1">
          <a:blip r:embed="rId3">
            <a:alphaModFix/>
          </a:blip>
          <a:srcRect b="25267" l="1118" r="775" t="7009"/>
          <a:stretch/>
        </p:blipFill>
        <p:spPr>
          <a:xfrm>
            <a:off x="358987" y="1680100"/>
            <a:ext cx="8426024" cy="1783288"/>
          </a:xfrm>
          <a:prstGeom prst="rect">
            <a:avLst/>
          </a:prstGeom>
          <a:noFill/>
          <a:ln>
            <a:noFill/>
          </a:ln>
        </p:spPr>
      </p:pic>
      <p:pic>
        <p:nvPicPr>
          <p:cNvPr id="91" name="Google Shape;91;p16"/>
          <p:cNvPicPr preferRelativeResize="0"/>
          <p:nvPr/>
        </p:nvPicPr>
        <p:blipFill>
          <a:blip r:embed="rId4">
            <a:alphaModFix/>
          </a:blip>
          <a:stretch>
            <a:fillRect/>
          </a:stretch>
        </p:blipFill>
        <p:spPr>
          <a:xfrm>
            <a:off x="2839733" y="3664021"/>
            <a:ext cx="1436717" cy="1065050"/>
          </a:xfrm>
          <a:prstGeom prst="rect">
            <a:avLst/>
          </a:prstGeom>
          <a:noFill/>
          <a:ln>
            <a:noFill/>
          </a:ln>
        </p:spPr>
      </p:pic>
      <p:pic>
        <p:nvPicPr>
          <p:cNvPr id="92" name="Google Shape;92;p16"/>
          <p:cNvPicPr preferRelativeResize="0"/>
          <p:nvPr/>
        </p:nvPicPr>
        <p:blipFill>
          <a:blip r:embed="rId5">
            <a:alphaModFix/>
          </a:blip>
          <a:stretch>
            <a:fillRect/>
          </a:stretch>
        </p:blipFill>
        <p:spPr>
          <a:xfrm>
            <a:off x="4967300" y="3673688"/>
            <a:ext cx="1436725" cy="1045713"/>
          </a:xfrm>
          <a:prstGeom prst="rect">
            <a:avLst/>
          </a:prstGeom>
          <a:noFill/>
          <a:ln>
            <a:noFill/>
          </a:ln>
        </p:spPr>
      </p:pic>
      <p:pic>
        <p:nvPicPr>
          <p:cNvPr id="93" name="Google Shape;93;p16"/>
          <p:cNvPicPr preferRelativeResize="0"/>
          <p:nvPr/>
        </p:nvPicPr>
        <p:blipFill>
          <a:blip r:embed="rId6">
            <a:alphaModFix/>
          </a:blip>
          <a:stretch>
            <a:fillRect/>
          </a:stretch>
        </p:blipFill>
        <p:spPr>
          <a:xfrm>
            <a:off x="7216600" y="3664025"/>
            <a:ext cx="1282175" cy="967669"/>
          </a:xfrm>
          <a:prstGeom prst="rect">
            <a:avLst/>
          </a:prstGeom>
          <a:noFill/>
          <a:ln>
            <a:noFill/>
          </a:ln>
        </p:spPr>
      </p:pic>
      <p:pic>
        <p:nvPicPr>
          <p:cNvPr id="94" name="Google Shape;94;p16"/>
          <p:cNvPicPr preferRelativeResize="0"/>
          <p:nvPr/>
        </p:nvPicPr>
        <p:blipFill>
          <a:blip r:embed="rId7">
            <a:alphaModFix/>
          </a:blip>
          <a:stretch>
            <a:fillRect/>
          </a:stretch>
        </p:blipFill>
        <p:spPr>
          <a:xfrm>
            <a:off x="729300" y="3664025"/>
            <a:ext cx="1057725" cy="10650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3103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Representing cube in code</a:t>
            </a:r>
            <a:endParaRPr sz="3000">
              <a:solidFill>
                <a:schemeClr val="dk2"/>
              </a:solidFill>
            </a:endParaRPr>
          </a:p>
          <a:p>
            <a:pPr indent="0" lvl="0" marL="0" rtl="0" algn="l">
              <a:spcBef>
                <a:spcPts val="0"/>
              </a:spcBef>
              <a:spcAft>
                <a:spcPts val="0"/>
              </a:spcAft>
              <a:buNone/>
            </a:pPr>
            <a:r>
              <a:t/>
            </a:r>
            <a:endParaRPr/>
          </a:p>
        </p:txBody>
      </p:sp>
      <p:sp>
        <p:nvSpPr>
          <p:cNvPr id="100" name="Google Shape;100;p17"/>
          <p:cNvSpPr txBox="1"/>
          <p:nvPr>
            <p:ph idx="1" type="body"/>
          </p:nvPr>
        </p:nvSpPr>
        <p:spPr>
          <a:xfrm>
            <a:off x="4528325" y="1413375"/>
            <a:ext cx="4304100" cy="36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br>
              <a:rPr lang="en"/>
            </a:br>
            <a:r>
              <a:rPr lang="en"/>
              <a:t>Storing all the moves in a table saves time complexity</a:t>
            </a:r>
            <a:endParaRPr/>
          </a:p>
          <a:p>
            <a:pPr indent="0" lvl="0" marL="0" rtl="0" algn="l">
              <a:spcBef>
                <a:spcPts val="1600"/>
              </a:spcBef>
              <a:spcAft>
                <a:spcPts val="1600"/>
              </a:spcAft>
              <a:buNone/>
            </a:pPr>
            <a:r>
              <a:t/>
            </a:r>
            <a:endParaRPr/>
          </a:p>
        </p:txBody>
      </p:sp>
      <p:pic>
        <p:nvPicPr>
          <p:cNvPr id="101" name="Google Shape;101;p17"/>
          <p:cNvPicPr preferRelativeResize="0"/>
          <p:nvPr/>
        </p:nvPicPr>
        <p:blipFill>
          <a:blip r:embed="rId3">
            <a:alphaModFix/>
          </a:blip>
          <a:stretch>
            <a:fillRect/>
          </a:stretch>
        </p:blipFill>
        <p:spPr>
          <a:xfrm>
            <a:off x="422575" y="2320637"/>
            <a:ext cx="2624975" cy="2064325"/>
          </a:xfrm>
          <a:prstGeom prst="rect">
            <a:avLst/>
          </a:prstGeom>
          <a:noFill/>
          <a:ln>
            <a:noFill/>
          </a:ln>
        </p:spPr>
      </p:pic>
      <p:pic>
        <p:nvPicPr>
          <p:cNvPr id="102" name="Google Shape;102;p17"/>
          <p:cNvPicPr preferRelativeResize="0"/>
          <p:nvPr/>
        </p:nvPicPr>
        <p:blipFill rotWithShape="1">
          <a:blip r:embed="rId4">
            <a:alphaModFix/>
          </a:blip>
          <a:srcRect b="5357" l="0" r="0" t="89674"/>
          <a:stretch/>
        </p:blipFill>
        <p:spPr>
          <a:xfrm>
            <a:off x="39175" y="4716100"/>
            <a:ext cx="4000475" cy="189875"/>
          </a:xfrm>
          <a:prstGeom prst="rect">
            <a:avLst/>
          </a:prstGeom>
          <a:noFill/>
          <a:ln>
            <a:noFill/>
          </a:ln>
        </p:spPr>
      </p:pic>
      <p:pic>
        <p:nvPicPr>
          <p:cNvPr id="103" name="Google Shape;103;p17"/>
          <p:cNvPicPr preferRelativeResize="0"/>
          <p:nvPr/>
        </p:nvPicPr>
        <p:blipFill>
          <a:blip r:embed="rId5">
            <a:alphaModFix/>
          </a:blip>
          <a:stretch>
            <a:fillRect/>
          </a:stretch>
        </p:blipFill>
        <p:spPr>
          <a:xfrm>
            <a:off x="1211086" y="1017714"/>
            <a:ext cx="1047975" cy="1047975"/>
          </a:xfrm>
          <a:prstGeom prst="rect">
            <a:avLst/>
          </a:prstGeom>
          <a:noFill/>
          <a:ln>
            <a:noFill/>
          </a:ln>
        </p:spPr>
      </p:pic>
      <p:cxnSp>
        <p:nvCxnSpPr>
          <p:cNvPr id="104" name="Google Shape;104;p17"/>
          <p:cNvCxnSpPr>
            <a:stCxn id="103" idx="2"/>
            <a:endCxn id="101" idx="0"/>
          </p:cNvCxnSpPr>
          <p:nvPr/>
        </p:nvCxnSpPr>
        <p:spPr>
          <a:xfrm>
            <a:off x="1735074" y="2065689"/>
            <a:ext cx="0" cy="2550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7"/>
          <p:cNvCxnSpPr/>
          <p:nvPr/>
        </p:nvCxnSpPr>
        <p:spPr>
          <a:xfrm flipH="1">
            <a:off x="1734763" y="4384963"/>
            <a:ext cx="300" cy="332400"/>
          </a:xfrm>
          <a:prstGeom prst="straightConnector1">
            <a:avLst/>
          </a:prstGeom>
          <a:noFill/>
          <a:ln cap="flat" cmpd="sng" w="9525">
            <a:solidFill>
              <a:schemeClr val="dk2"/>
            </a:solidFill>
            <a:prstDash val="solid"/>
            <a:round/>
            <a:headEnd len="med" w="med" type="none"/>
            <a:tailEnd len="med" w="med" type="triangle"/>
          </a:ln>
        </p:spPr>
      </p:cxnSp>
      <p:pic>
        <p:nvPicPr>
          <p:cNvPr id="106" name="Google Shape;106;p17"/>
          <p:cNvPicPr preferRelativeResize="0"/>
          <p:nvPr/>
        </p:nvPicPr>
        <p:blipFill>
          <a:blip r:embed="rId6">
            <a:alphaModFix/>
          </a:blip>
          <a:stretch>
            <a:fillRect/>
          </a:stretch>
        </p:blipFill>
        <p:spPr>
          <a:xfrm>
            <a:off x="4663325" y="2065688"/>
            <a:ext cx="4304175" cy="1571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1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200700" y="231650"/>
            <a:ext cx="8742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Combinatorial Optimization Problem / Group Theory</a:t>
            </a:r>
            <a:endParaRPr sz="2700">
              <a:solidFill>
                <a:srgbClr val="000000"/>
              </a:solidFill>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p:txBody>
      </p:sp>
      <p:sp>
        <p:nvSpPr>
          <p:cNvPr id="112" name="Google Shape;112;p18"/>
          <p:cNvSpPr txBox="1"/>
          <p:nvPr>
            <p:ph idx="1" type="body"/>
          </p:nvPr>
        </p:nvSpPr>
        <p:spPr>
          <a:xfrm>
            <a:off x="200700" y="1074525"/>
            <a:ext cx="89433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000000"/>
              </a:buClr>
              <a:buSzPts val="2100"/>
              <a:buChar char="●"/>
            </a:pPr>
            <a:r>
              <a:rPr lang="en" sz="2100">
                <a:solidFill>
                  <a:srgbClr val="000000"/>
                </a:solidFill>
              </a:rPr>
              <a:t>Goal: Looks for the optimal solution without explicitly generating all potential solutions</a:t>
            </a:r>
            <a:endParaRPr sz="2100">
              <a:solidFill>
                <a:srgbClr val="000000"/>
              </a:solidFill>
            </a:endParaRPr>
          </a:p>
          <a:p>
            <a:pPr indent="-361950" lvl="0" marL="457200" rtl="0" algn="l">
              <a:spcBef>
                <a:spcPts val="0"/>
              </a:spcBef>
              <a:spcAft>
                <a:spcPts val="0"/>
              </a:spcAft>
              <a:buClr>
                <a:srgbClr val="000000"/>
              </a:buClr>
              <a:buSzPts val="2100"/>
              <a:buChar char="●"/>
            </a:pPr>
            <a:r>
              <a:rPr lang="en" sz="2100">
                <a:solidFill>
                  <a:srgbClr val="000000"/>
                </a:solidFill>
              </a:rPr>
              <a:t>Iterative Deepening A* Search with lower bound heuristic function (Depth Bound) eg TSP, 8 queen (a-b pruning NDS actions)</a:t>
            </a:r>
            <a:endParaRPr sz="2100">
              <a:solidFill>
                <a:srgbClr val="000000"/>
              </a:solidFill>
            </a:endParaRPr>
          </a:p>
          <a:p>
            <a:pPr indent="-361950" lvl="0" marL="457200" rtl="0" algn="l">
              <a:spcBef>
                <a:spcPts val="0"/>
              </a:spcBef>
              <a:spcAft>
                <a:spcPts val="0"/>
              </a:spcAft>
              <a:buClr>
                <a:srgbClr val="000000"/>
              </a:buClr>
              <a:buSzPts val="2100"/>
              <a:buChar char="●"/>
            </a:pPr>
            <a:r>
              <a:rPr lang="en" sz="2100">
                <a:solidFill>
                  <a:srgbClr val="000000"/>
                </a:solidFill>
                <a:highlight>
                  <a:srgbClr val="FFFFFF"/>
                </a:highlight>
              </a:rPr>
              <a:t>Kociemba Algo groups  the cube into state </a:t>
            </a:r>
            <a:br>
              <a:rPr lang="en" sz="2100">
                <a:solidFill>
                  <a:srgbClr val="000000"/>
                </a:solidFill>
                <a:highlight>
                  <a:srgbClr val="FFFFFF"/>
                </a:highlight>
              </a:rPr>
            </a:br>
            <a:r>
              <a:rPr lang="en" sz="2100">
                <a:solidFill>
                  <a:srgbClr val="000000"/>
                </a:solidFill>
                <a:highlight>
                  <a:srgbClr val="FFFFFF"/>
                </a:highlight>
              </a:rPr>
              <a:t>"G1":</a:t>
            </a:r>
            <a:r>
              <a:rPr lang="en" sz="2100">
                <a:solidFill>
                  <a:srgbClr val="000000"/>
                </a:solidFill>
                <a:highlight>
                  <a:srgbClr val="FFFFFF"/>
                </a:highlight>
              </a:rPr>
              <a:t>&lt;U,D,R2,L2,F2,B2&gt;</a:t>
            </a:r>
            <a:endParaRPr sz="2100">
              <a:solidFill>
                <a:srgbClr val="000000"/>
              </a:solidFill>
              <a:highlight>
                <a:srgbClr val="FFFFFF"/>
              </a:highlight>
            </a:endParaRPr>
          </a:p>
          <a:p>
            <a:pPr indent="-361950" lvl="1" marL="914400" rtl="0" algn="l">
              <a:spcBef>
                <a:spcPts val="0"/>
              </a:spcBef>
              <a:spcAft>
                <a:spcPts val="0"/>
              </a:spcAft>
              <a:buClr>
                <a:srgbClr val="000000"/>
              </a:buClr>
              <a:buSzPts val="2100"/>
              <a:buChar char="○"/>
            </a:pPr>
            <a:r>
              <a:rPr lang="en" sz="2100">
                <a:solidFill>
                  <a:srgbClr val="000000"/>
                </a:solidFill>
                <a:highlight>
                  <a:srgbClr val="FFFFFF"/>
                </a:highlight>
              </a:rPr>
              <a:t>All the corners are oriented </a:t>
            </a:r>
            <a:endParaRPr sz="2100">
              <a:solidFill>
                <a:srgbClr val="000000"/>
              </a:solidFill>
              <a:highlight>
                <a:srgbClr val="FFFFFF"/>
              </a:highlight>
            </a:endParaRPr>
          </a:p>
          <a:p>
            <a:pPr indent="-361950" lvl="1" marL="914400" rtl="0" algn="l">
              <a:spcBef>
                <a:spcPts val="0"/>
              </a:spcBef>
              <a:spcAft>
                <a:spcPts val="0"/>
              </a:spcAft>
              <a:buClr>
                <a:srgbClr val="000000"/>
              </a:buClr>
              <a:buSzPts val="2100"/>
              <a:buChar char="○"/>
            </a:pPr>
            <a:r>
              <a:rPr lang="en" sz="2100">
                <a:solidFill>
                  <a:srgbClr val="000000"/>
                </a:solidFill>
                <a:highlight>
                  <a:srgbClr val="FFFFFF"/>
                </a:highlight>
              </a:rPr>
              <a:t>All the edges are oriented </a:t>
            </a:r>
            <a:endParaRPr sz="2100">
              <a:solidFill>
                <a:srgbClr val="000000"/>
              </a:solidFill>
              <a:highlight>
                <a:srgbClr val="FFFFFF"/>
              </a:highlight>
            </a:endParaRPr>
          </a:p>
          <a:p>
            <a:pPr indent="-361950" lvl="1" marL="914400" rtl="0" algn="l">
              <a:spcBef>
                <a:spcPts val="0"/>
              </a:spcBef>
              <a:spcAft>
                <a:spcPts val="0"/>
              </a:spcAft>
              <a:buClr>
                <a:srgbClr val="000000"/>
              </a:buClr>
              <a:buSzPts val="2100"/>
              <a:buChar char="○"/>
            </a:pPr>
            <a:r>
              <a:rPr lang="en" sz="2100">
                <a:solidFill>
                  <a:srgbClr val="000000"/>
                </a:solidFill>
                <a:highlight>
                  <a:srgbClr val="FFFFFF"/>
                </a:highlight>
              </a:rPr>
              <a:t>All the middle layer edges are already in the middle layer.</a:t>
            </a:r>
            <a:endParaRPr sz="2100">
              <a:solidFill>
                <a:srgbClr val="000000"/>
              </a:solidFill>
              <a:highlight>
                <a:srgbClr val="FFFFFF"/>
              </a:highlight>
            </a:endParaRPr>
          </a:p>
          <a:p>
            <a:pPr indent="-361950" lvl="0" marL="457200" rtl="0" algn="l">
              <a:spcBef>
                <a:spcPts val="0"/>
              </a:spcBef>
              <a:spcAft>
                <a:spcPts val="0"/>
              </a:spcAft>
              <a:buClr>
                <a:srgbClr val="000000"/>
              </a:buClr>
              <a:buSzPts val="2100"/>
              <a:buChar char="●"/>
            </a:pPr>
            <a:r>
              <a:rPr lang="en" sz="2100">
                <a:solidFill>
                  <a:srgbClr val="000000"/>
                </a:solidFill>
              </a:rPr>
              <a:t>This algo divides into two phases, before and after G1. </a:t>
            </a:r>
            <a:endParaRPr sz="2100">
              <a:solidFill>
                <a:srgbClr val="000000"/>
              </a:solidFill>
            </a:endParaRPr>
          </a:p>
          <a:p>
            <a:pPr indent="0" lvl="0" marL="457200" rtl="0" algn="l">
              <a:spcBef>
                <a:spcPts val="1600"/>
              </a:spcBef>
              <a:spcAft>
                <a:spcPts val="1600"/>
              </a:spcAft>
              <a:buNone/>
            </a:pPr>
            <a:r>
              <a:t/>
            </a:r>
            <a:endParaRPr sz="2100">
              <a:solidFill>
                <a:srgbClr val="000000"/>
              </a:solidFill>
            </a:endParaRPr>
          </a:p>
        </p:txBody>
      </p:sp>
      <p:pic>
        <p:nvPicPr>
          <p:cNvPr id="113" name="Google Shape;113;p18"/>
          <p:cNvPicPr preferRelativeResize="0"/>
          <p:nvPr/>
        </p:nvPicPr>
        <p:blipFill>
          <a:blip r:embed="rId3">
            <a:alphaModFix/>
          </a:blip>
          <a:stretch>
            <a:fillRect/>
          </a:stretch>
        </p:blipFill>
        <p:spPr>
          <a:xfrm>
            <a:off x="7141774" y="2734300"/>
            <a:ext cx="1363900" cy="136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243900" y="323100"/>
            <a:ext cx="86562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Phase- Iterative Deepening A* search Algorithm</a:t>
            </a:r>
            <a:endParaRPr/>
          </a:p>
        </p:txBody>
      </p:sp>
      <p:sp>
        <p:nvSpPr>
          <p:cNvPr id="119" name="Google Shape;119;p19"/>
          <p:cNvSpPr txBox="1"/>
          <p:nvPr>
            <p:ph idx="1" type="body"/>
          </p:nvPr>
        </p:nvSpPr>
        <p:spPr>
          <a:xfrm>
            <a:off x="4291200" y="1395950"/>
            <a:ext cx="46224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Kociemba’s algorithm splits the problem into two roughly equal subproblems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Check validity by comparing edge and cubie orientations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Phase 1- Finds path to an orientation that is a subset of  G1 = </a:t>
            </a:r>
            <a:r>
              <a:rPr lang="en" sz="1600">
                <a:solidFill>
                  <a:srgbClr val="FF0000"/>
                </a:solidFill>
                <a:highlight>
                  <a:srgbClr val="FFFFFF"/>
                </a:highlight>
              </a:rPr>
              <a:t>&lt;U,D,R2,L2,F2,B2&gt; </a:t>
            </a:r>
            <a:r>
              <a:rPr lang="en" sz="1600">
                <a:solidFill>
                  <a:srgbClr val="000000"/>
                </a:solidFill>
              </a:rPr>
              <a:t>(check and make it Symmetry)</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Phase 2 - IDA* Search with heuristic </a:t>
            </a:r>
            <a:r>
              <a:rPr lang="en" sz="1600">
                <a:solidFill>
                  <a:srgbClr val="000000"/>
                </a:solidFill>
                <a:highlight>
                  <a:srgbClr val="FFFFFF"/>
                </a:highlight>
              </a:rPr>
              <a:t>h2(a,b,c)</a:t>
            </a:r>
            <a:r>
              <a:rPr lang="en" sz="1600">
                <a:solidFill>
                  <a:srgbClr val="000000"/>
                </a:solidFill>
              </a:rPr>
              <a:t>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Result send - using reverse BFS way </a:t>
            </a:r>
            <a:endParaRPr sz="1600">
              <a:solidFill>
                <a:srgbClr val="000000"/>
              </a:solidFill>
            </a:endParaRPr>
          </a:p>
        </p:txBody>
      </p:sp>
      <p:pic>
        <p:nvPicPr>
          <p:cNvPr id="120" name="Google Shape;120;p19"/>
          <p:cNvPicPr preferRelativeResize="0"/>
          <p:nvPr/>
        </p:nvPicPr>
        <p:blipFill rotWithShape="1">
          <a:blip r:embed="rId3">
            <a:alphaModFix/>
          </a:blip>
          <a:srcRect b="0" l="0" r="26686" t="0"/>
          <a:stretch/>
        </p:blipFill>
        <p:spPr>
          <a:xfrm>
            <a:off x="493847" y="1298575"/>
            <a:ext cx="3582300" cy="312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3103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wo Phases - Iterative Deepening A* Search</a:t>
            </a:r>
            <a:endParaRPr/>
          </a:p>
          <a:p>
            <a:pPr indent="0" lvl="0" marL="0" rtl="0" algn="l">
              <a:spcBef>
                <a:spcPts val="0"/>
              </a:spcBef>
              <a:spcAft>
                <a:spcPts val="0"/>
              </a:spcAft>
              <a:buNone/>
            </a:pPr>
            <a:r>
              <a:t/>
            </a:r>
            <a:endParaRPr/>
          </a:p>
        </p:txBody>
      </p:sp>
      <p:sp>
        <p:nvSpPr>
          <p:cNvPr id="126" name="Google Shape;126;p20"/>
          <p:cNvSpPr txBox="1"/>
          <p:nvPr>
            <p:ph idx="1" type="body"/>
          </p:nvPr>
        </p:nvSpPr>
        <p:spPr>
          <a:xfrm>
            <a:off x="5403475" y="4666575"/>
            <a:ext cx="3306900" cy="3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Depth &lt;11</a:t>
            </a:r>
            <a:endParaRPr/>
          </a:p>
          <a:p>
            <a:pPr indent="0" lvl="0" marL="0" rtl="0" algn="l">
              <a:spcBef>
                <a:spcPts val="1600"/>
              </a:spcBef>
              <a:spcAft>
                <a:spcPts val="1600"/>
              </a:spcAft>
              <a:buNone/>
            </a:pPr>
            <a:r>
              <a:t/>
            </a:r>
            <a:endParaRPr/>
          </a:p>
        </p:txBody>
      </p:sp>
      <p:pic>
        <p:nvPicPr>
          <p:cNvPr id="127" name="Google Shape;127;p20"/>
          <p:cNvPicPr preferRelativeResize="0"/>
          <p:nvPr/>
        </p:nvPicPr>
        <p:blipFill rotWithShape="1">
          <a:blip r:embed="rId3">
            <a:alphaModFix/>
          </a:blip>
          <a:srcRect b="4652" l="0" r="0" t="0"/>
          <a:stretch/>
        </p:blipFill>
        <p:spPr>
          <a:xfrm>
            <a:off x="5265250" y="1012650"/>
            <a:ext cx="3306775" cy="3730125"/>
          </a:xfrm>
          <a:prstGeom prst="rect">
            <a:avLst/>
          </a:prstGeom>
          <a:noFill/>
          <a:ln>
            <a:noFill/>
          </a:ln>
        </p:spPr>
      </p:pic>
      <p:pic>
        <p:nvPicPr>
          <p:cNvPr id="128" name="Google Shape;128;p20"/>
          <p:cNvPicPr preferRelativeResize="0"/>
          <p:nvPr/>
        </p:nvPicPr>
        <p:blipFill>
          <a:blip r:embed="rId4">
            <a:alphaModFix/>
          </a:blip>
          <a:stretch>
            <a:fillRect/>
          </a:stretch>
        </p:blipFill>
        <p:spPr>
          <a:xfrm>
            <a:off x="524725" y="1152475"/>
            <a:ext cx="4184225"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365225" y="456525"/>
            <a:ext cx="8467200" cy="4112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Future Work:</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Generalise algo for NxNxN cube </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Reinforcement Learning - Deep QN </a:t>
            </a:r>
            <a:br>
              <a:rPr lang="en" sz="2000">
                <a:solidFill>
                  <a:srgbClr val="000000"/>
                </a:solidFill>
              </a:rPr>
            </a:b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highlight>
                  <a:srgbClr val="FFFFFF"/>
                </a:highlight>
              </a:rPr>
              <a:t>Conclusion:</a:t>
            </a:r>
            <a:endParaRPr sz="2000">
              <a:solidFill>
                <a:srgbClr val="000000"/>
              </a:solidFill>
              <a:highlight>
                <a:srgbClr val="FFFFFF"/>
              </a:highlight>
            </a:endParaRPr>
          </a:p>
          <a:p>
            <a:pPr indent="-355600" lvl="1" marL="914400" rtl="0" algn="l">
              <a:spcBef>
                <a:spcPts val="0"/>
              </a:spcBef>
              <a:spcAft>
                <a:spcPts val="0"/>
              </a:spcAft>
              <a:buClr>
                <a:srgbClr val="000000"/>
              </a:buClr>
              <a:buSzPts val="2000"/>
              <a:buChar char="◆"/>
            </a:pPr>
            <a:r>
              <a:rPr lang="en" sz="2000">
                <a:solidFill>
                  <a:srgbClr val="000000"/>
                </a:solidFill>
                <a:highlight>
                  <a:srgbClr val="FFFFFF"/>
                </a:highlight>
              </a:rPr>
              <a:t>Developing solutions to hard combinatorial puzzles like Rubik’s cube can help us moving forward with difficult engineering challenges or problems that are too hard to solve using an exhaustive brute force approach.</a:t>
            </a:r>
            <a:br>
              <a:rPr lang="en" sz="2000">
                <a:solidFill>
                  <a:srgbClr val="000000"/>
                </a:solidFill>
                <a:highlight>
                  <a:srgbClr val="FFFFFF"/>
                </a:highlight>
              </a:rPr>
            </a:b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Reference:</a:t>
            </a:r>
            <a:endParaRPr sz="2000">
              <a:solidFill>
                <a:srgbClr val="000000"/>
              </a:solidFill>
            </a:endParaRPr>
          </a:p>
          <a:p>
            <a:pPr indent="-355600" lvl="1" marL="914400" rtl="0" algn="l">
              <a:spcBef>
                <a:spcPts val="0"/>
              </a:spcBef>
              <a:spcAft>
                <a:spcPts val="0"/>
              </a:spcAft>
              <a:buClr>
                <a:srgbClr val="000000"/>
              </a:buClr>
              <a:buSzPts val="2000"/>
              <a:buChar char="◆"/>
            </a:pPr>
            <a:r>
              <a:rPr lang="en" sz="2000" u="sng">
                <a:solidFill>
                  <a:schemeClr val="hlink"/>
                </a:solidFill>
                <a:hlinkClick r:id="rId3"/>
              </a:rPr>
              <a:t>www.kociemba.org</a:t>
            </a:r>
            <a:endParaRPr sz="2000">
              <a:solidFill>
                <a:srgbClr val="000000"/>
              </a:solidFill>
            </a:endParaRPr>
          </a:p>
        </p:txBody>
      </p:sp>
      <p:pic>
        <p:nvPicPr>
          <p:cNvPr id="134" name="Google Shape;134;p21"/>
          <p:cNvPicPr preferRelativeResize="0"/>
          <p:nvPr/>
        </p:nvPicPr>
        <p:blipFill rotWithShape="1">
          <a:blip r:embed="rId4">
            <a:alphaModFix/>
          </a:blip>
          <a:srcRect b="79519" l="41887" r="41574" t="0"/>
          <a:stretch/>
        </p:blipFill>
        <p:spPr>
          <a:xfrm>
            <a:off x="7612525" y="3753525"/>
            <a:ext cx="806525" cy="815400"/>
          </a:xfrm>
          <a:prstGeom prst="rect">
            <a:avLst/>
          </a:prstGeom>
          <a:noFill/>
          <a:ln>
            <a:noFill/>
          </a:ln>
        </p:spPr>
      </p:pic>
      <p:pic>
        <p:nvPicPr>
          <p:cNvPr id="135" name="Google Shape;135;p21"/>
          <p:cNvPicPr preferRelativeResize="0"/>
          <p:nvPr/>
        </p:nvPicPr>
        <p:blipFill>
          <a:blip r:embed="rId5">
            <a:alphaModFix/>
          </a:blip>
          <a:stretch>
            <a:fillRect/>
          </a:stretch>
        </p:blipFill>
        <p:spPr>
          <a:xfrm>
            <a:off x="6667500" y="62850"/>
            <a:ext cx="2476500" cy="184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