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
      <p:font typeface="Roboto Medium"/>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RobotoMedium-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edium-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edium-boldItalic.fntdata"/><Relationship Id="rId30" Type="http://schemas.openxmlformats.org/officeDocument/2006/relationships/font" Target="fonts/RobotoMedium-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62fad35d8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62fad35d8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62fad35d8b_0_5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62fad35d8b_0_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matrix shape: (370, 138)</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62fad35d8b_0_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62fad35d8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62fad35d8b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62fad35d8b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Each model contributes its class probabilities, which are averaged to generate robust final predictions. This balances bias and variance while leveraging both linear and non-linear learners in a single unified framework.</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62fad35d8b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62fad35d8b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t>Precision, recall, and F1-score all being 1.0 on the training set indicates perfect classification, meaning the model predicted every block's speaker correctly. While that’s encouraging, it could also suggest overfitting. That's why I used 5-fold stratified cross-validation to get a more realistic estimate of generalization. The CV score was around 95.14%, confirming that while the model fits the training data well, there’s still room to improve robustness.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362fad35d8b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362fad35d8b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Speaker Verification Pipeline - extract embeddings per speaker; Analyze speaker confusability - overlapping acoustic profiles.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362fad35d8b_0_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362fad35d8b_0_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362fad35d8b_0_55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362fad35d8b_0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62fad35d8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62fad35d8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62fad35d8b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62fad35d8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62fad35d8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62fad35d8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Need of stratified sampling and class weights to normalize the data</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62fad35d8b_0_7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62fad35d8b_0_7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62fad35d8b_0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62fad35d8b_0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62fad35d8b_0_7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62fad35d8b_0_7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62fad35d8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62fad35d8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8.png"/><Relationship Id="rId5"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image" Target="../media/image7.png"/><Relationship Id="rId6"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Speaker Identification</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CMT Data Science Interview Project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Divyesh Jagetia | 9th July 2025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311700" y="2576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 Engineering </a:t>
            </a:r>
            <a:r>
              <a:rPr i="1" lang="en" sz="1500">
                <a:solidFill>
                  <a:schemeClr val="accent2"/>
                </a:solidFill>
                <a:latin typeface="Arial"/>
                <a:ea typeface="Arial"/>
                <a:cs typeface="Arial"/>
                <a:sym typeface="Arial"/>
              </a:rPr>
              <a:t>12 LPC coefficients</a:t>
            </a:r>
            <a:endParaRPr i="1" sz="1500">
              <a:solidFill>
                <a:schemeClr val="accent2"/>
              </a:solidFill>
              <a:latin typeface="Arial"/>
              <a:ea typeface="Arial"/>
              <a:cs typeface="Arial"/>
              <a:sym typeface="Arial"/>
            </a:endParaRPr>
          </a:p>
          <a:p>
            <a:pPr indent="0" lvl="0" marL="0" rtl="0" algn="l">
              <a:spcBef>
                <a:spcPts val="0"/>
              </a:spcBef>
              <a:spcAft>
                <a:spcPts val="0"/>
              </a:spcAft>
              <a:buNone/>
            </a:pPr>
            <a:r>
              <a:t/>
            </a:r>
            <a:endParaRPr/>
          </a:p>
        </p:txBody>
      </p:sp>
      <p:pic>
        <p:nvPicPr>
          <p:cNvPr id="150" name="Google Shape;150;p22" title="Screenshot 2025-07-09 at 5.31.11 PM.png"/>
          <p:cNvPicPr preferRelativeResize="0"/>
          <p:nvPr/>
        </p:nvPicPr>
        <p:blipFill>
          <a:blip r:embed="rId3">
            <a:alphaModFix/>
          </a:blip>
          <a:stretch>
            <a:fillRect/>
          </a:stretch>
        </p:blipFill>
        <p:spPr>
          <a:xfrm>
            <a:off x="621275" y="2898800"/>
            <a:ext cx="3980451" cy="2215800"/>
          </a:xfrm>
          <a:prstGeom prst="rect">
            <a:avLst/>
          </a:prstGeom>
          <a:noFill/>
          <a:ln>
            <a:noFill/>
          </a:ln>
        </p:spPr>
      </p:pic>
      <p:pic>
        <p:nvPicPr>
          <p:cNvPr id="151" name="Google Shape;151;p22" title="Screenshot 2025-07-09 at 5.31.51 PM.png"/>
          <p:cNvPicPr preferRelativeResize="0"/>
          <p:nvPr/>
        </p:nvPicPr>
        <p:blipFill>
          <a:blip r:embed="rId4">
            <a:alphaModFix/>
          </a:blip>
          <a:stretch>
            <a:fillRect/>
          </a:stretch>
        </p:blipFill>
        <p:spPr>
          <a:xfrm>
            <a:off x="679800" y="885125"/>
            <a:ext cx="3077997" cy="1993950"/>
          </a:xfrm>
          <a:prstGeom prst="rect">
            <a:avLst/>
          </a:prstGeom>
          <a:noFill/>
          <a:ln>
            <a:noFill/>
          </a:ln>
        </p:spPr>
      </p:pic>
      <p:pic>
        <p:nvPicPr>
          <p:cNvPr id="152" name="Google Shape;152;p22" title="Screenshot 2025-07-09 at 5.31.39 PM.png"/>
          <p:cNvPicPr preferRelativeResize="0"/>
          <p:nvPr/>
        </p:nvPicPr>
        <p:blipFill>
          <a:blip r:embed="rId5">
            <a:alphaModFix/>
          </a:blip>
          <a:stretch>
            <a:fillRect/>
          </a:stretch>
        </p:blipFill>
        <p:spPr>
          <a:xfrm>
            <a:off x="4896175" y="1474825"/>
            <a:ext cx="3980450" cy="257853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387900" y="1679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Extracted Feature Importance</a:t>
            </a:r>
            <a:endParaRPr/>
          </a:p>
        </p:txBody>
      </p:sp>
      <p:sp>
        <p:nvSpPr>
          <p:cNvPr id="158" name="Google Shape;158;p23"/>
          <p:cNvSpPr txBox="1"/>
          <p:nvPr/>
        </p:nvSpPr>
        <p:spPr>
          <a:xfrm>
            <a:off x="593825" y="1012075"/>
            <a:ext cx="2942100" cy="3570900"/>
          </a:xfrm>
          <a:prstGeom prst="rect">
            <a:avLst/>
          </a:prstGeom>
          <a:solidFill>
            <a:srgbClr val="0B5394"/>
          </a:solidFill>
          <a:ln>
            <a:noFill/>
          </a:ln>
        </p:spPr>
        <p:txBody>
          <a:bodyPr anchorCtr="0" anchor="t" bIns="91425" lIns="91425" spcFirstLastPara="1" rIns="91425" wrap="square" tIns="91425">
            <a:spAutoFit/>
          </a:bodyPr>
          <a:lstStyle/>
          <a:p>
            <a:pPr indent="-298450" lvl="0" marL="457200" rtl="0" algn="l">
              <a:spcBef>
                <a:spcPts val="0"/>
              </a:spcBef>
              <a:spcAft>
                <a:spcPts val="0"/>
              </a:spcAft>
              <a:buClr>
                <a:schemeClr val="lt1"/>
              </a:buClr>
              <a:buSzPts val="1100"/>
              <a:buChar char="●"/>
            </a:pPr>
            <a:r>
              <a:rPr lang="en" sz="1100">
                <a:solidFill>
                  <a:schemeClr val="lt1"/>
                </a:solidFill>
              </a:rPr>
              <a:t>Statistical Moments </a:t>
            </a:r>
            <a:endParaRPr sz="1100">
              <a:solidFill>
                <a:schemeClr val="lt1"/>
              </a:solidFill>
            </a:endParaRPr>
          </a:p>
          <a:p>
            <a:pPr indent="-298450" lvl="1" marL="914400" rtl="0" algn="l">
              <a:spcBef>
                <a:spcPts val="0"/>
              </a:spcBef>
              <a:spcAft>
                <a:spcPts val="0"/>
              </a:spcAft>
              <a:buClr>
                <a:schemeClr val="lt1"/>
              </a:buClr>
              <a:buSzPts val="1100"/>
              <a:buChar char="○"/>
            </a:pPr>
            <a:r>
              <a:rPr lang="en" sz="1100">
                <a:solidFill>
                  <a:schemeClr val="lt1"/>
                </a:solidFill>
              </a:rPr>
              <a:t>Mean</a:t>
            </a:r>
            <a:endParaRPr sz="1100">
              <a:solidFill>
                <a:schemeClr val="lt1"/>
              </a:solidFill>
            </a:endParaRPr>
          </a:p>
          <a:p>
            <a:pPr indent="-298450" lvl="1" marL="914400" rtl="0" algn="l">
              <a:spcBef>
                <a:spcPts val="0"/>
              </a:spcBef>
              <a:spcAft>
                <a:spcPts val="0"/>
              </a:spcAft>
              <a:buClr>
                <a:schemeClr val="lt1"/>
              </a:buClr>
              <a:buSzPts val="1100"/>
              <a:buChar char="○"/>
            </a:pPr>
            <a:r>
              <a:rPr lang="en" sz="1100">
                <a:solidFill>
                  <a:schemeClr val="lt1"/>
                </a:solidFill>
              </a:rPr>
              <a:t>Median</a:t>
            </a:r>
            <a:endParaRPr sz="1100">
              <a:solidFill>
                <a:schemeClr val="lt1"/>
              </a:solidFill>
            </a:endParaRPr>
          </a:p>
          <a:p>
            <a:pPr indent="-298450" lvl="1" marL="914400" rtl="0" algn="l">
              <a:spcBef>
                <a:spcPts val="0"/>
              </a:spcBef>
              <a:spcAft>
                <a:spcPts val="0"/>
              </a:spcAft>
              <a:buClr>
                <a:schemeClr val="lt1"/>
              </a:buClr>
              <a:buSzPts val="1100"/>
              <a:buChar char="○"/>
            </a:pPr>
            <a:r>
              <a:rPr lang="en" sz="1100">
                <a:solidFill>
                  <a:schemeClr val="lt1"/>
                </a:solidFill>
              </a:rPr>
              <a:t>Standard Deviation</a:t>
            </a:r>
            <a:endParaRPr sz="1100">
              <a:solidFill>
                <a:schemeClr val="lt1"/>
              </a:solidFill>
            </a:endParaRPr>
          </a:p>
          <a:p>
            <a:pPr indent="-298450" lvl="1" marL="914400" rtl="0" algn="l">
              <a:spcBef>
                <a:spcPts val="0"/>
              </a:spcBef>
              <a:spcAft>
                <a:spcPts val="0"/>
              </a:spcAft>
              <a:buClr>
                <a:schemeClr val="lt1"/>
              </a:buClr>
              <a:buSzPts val="1100"/>
              <a:buChar char="○"/>
            </a:pPr>
            <a:r>
              <a:rPr lang="en" sz="1100">
                <a:solidFill>
                  <a:schemeClr val="lt1"/>
                </a:solidFill>
              </a:rPr>
              <a:t>Min</a:t>
            </a:r>
            <a:endParaRPr sz="1100">
              <a:solidFill>
                <a:schemeClr val="lt1"/>
              </a:solidFill>
            </a:endParaRPr>
          </a:p>
          <a:p>
            <a:pPr indent="-298450" lvl="1" marL="914400" rtl="0" algn="l">
              <a:spcBef>
                <a:spcPts val="0"/>
              </a:spcBef>
              <a:spcAft>
                <a:spcPts val="0"/>
              </a:spcAft>
              <a:buClr>
                <a:schemeClr val="lt1"/>
              </a:buClr>
              <a:buSzPts val="1100"/>
              <a:buChar char="○"/>
            </a:pPr>
            <a:r>
              <a:rPr lang="en" sz="1100">
                <a:solidFill>
                  <a:schemeClr val="lt1"/>
                </a:solidFill>
              </a:rPr>
              <a:t>Max</a:t>
            </a:r>
            <a:endParaRPr sz="1100">
              <a:solidFill>
                <a:schemeClr val="lt1"/>
              </a:solidFill>
            </a:endParaRPr>
          </a:p>
          <a:p>
            <a:pPr indent="-298450" lvl="1" marL="914400" rtl="0" algn="l">
              <a:spcBef>
                <a:spcPts val="0"/>
              </a:spcBef>
              <a:spcAft>
                <a:spcPts val="0"/>
              </a:spcAft>
              <a:buClr>
                <a:schemeClr val="lt1"/>
              </a:buClr>
              <a:buSzPts val="1100"/>
              <a:buChar char="○"/>
            </a:pPr>
            <a:r>
              <a:rPr lang="en" sz="1100">
                <a:solidFill>
                  <a:schemeClr val="lt1"/>
                </a:solidFill>
              </a:rPr>
              <a:t>Peak-to-Peak</a:t>
            </a:r>
            <a:endParaRPr sz="1100">
              <a:solidFill>
                <a:schemeClr val="lt1"/>
              </a:solidFill>
            </a:endParaRPr>
          </a:p>
          <a:p>
            <a:pPr indent="-298450" lvl="0" marL="457200" rtl="0" algn="l">
              <a:spcBef>
                <a:spcPts val="0"/>
              </a:spcBef>
              <a:spcAft>
                <a:spcPts val="0"/>
              </a:spcAft>
              <a:buClr>
                <a:schemeClr val="lt1"/>
              </a:buClr>
              <a:buSzPts val="1100"/>
              <a:buChar char="●"/>
            </a:pPr>
            <a:r>
              <a:rPr lang="en" sz="1100">
                <a:solidFill>
                  <a:schemeClr val="lt1"/>
                </a:solidFill>
              </a:rPr>
              <a:t>Temporal Features</a:t>
            </a:r>
            <a:endParaRPr sz="1100">
              <a:solidFill>
                <a:schemeClr val="lt1"/>
              </a:solidFill>
            </a:endParaRPr>
          </a:p>
          <a:p>
            <a:pPr indent="-298450" lvl="1" marL="914400" rtl="0" algn="l">
              <a:spcBef>
                <a:spcPts val="0"/>
              </a:spcBef>
              <a:spcAft>
                <a:spcPts val="0"/>
              </a:spcAft>
              <a:buClr>
                <a:schemeClr val="lt1"/>
              </a:buClr>
              <a:buSzPts val="1100"/>
              <a:buChar char="○"/>
            </a:pPr>
            <a:r>
              <a:rPr lang="en" sz="1100">
                <a:solidFill>
                  <a:schemeClr val="lt1"/>
                </a:solidFill>
              </a:rPr>
              <a:t>First &amp; Last &amp; Delta Values </a:t>
            </a:r>
            <a:endParaRPr sz="1100">
              <a:solidFill>
                <a:schemeClr val="lt1"/>
              </a:solidFill>
            </a:endParaRPr>
          </a:p>
          <a:p>
            <a:pPr indent="-298450" lvl="1" marL="914400" rtl="0" algn="l">
              <a:spcBef>
                <a:spcPts val="0"/>
              </a:spcBef>
              <a:spcAft>
                <a:spcPts val="0"/>
              </a:spcAft>
              <a:buClr>
                <a:schemeClr val="lt1"/>
              </a:buClr>
              <a:buSzPts val="1100"/>
              <a:buChar char="○"/>
            </a:pPr>
            <a:r>
              <a:rPr lang="en" sz="1100">
                <a:solidFill>
                  <a:schemeClr val="lt1"/>
                </a:solidFill>
              </a:rPr>
              <a:t>Trajectory </a:t>
            </a:r>
            <a:endParaRPr sz="1100">
              <a:solidFill>
                <a:schemeClr val="lt1"/>
              </a:solidFill>
            </a:endParaRPr>
          </a:p>
          <a:p>
            <a:pPr indent="-298450" lvl="2" marL="1371600" rtl="0" algn="l">
              <a:spcBef>
                <a:spcPts val="0"/>
              </a:spcBef>
              <a:spcAft>
                <a:spcPts val="0"/>
              </a:spcAft>
              <a:buClr>
                <a:schemeClr val="lt1"/>
              </a:buClr>
              <a:buSzPts val="1100"/>
              <a:buChar char="■"/>
            </a:pPr>
            <a:r>
              <a:rPr lang="en" sz="1100">
                <a:solidFill>
                  <a:schemeClr val="lt1"/>
                </a:solidFill>
              </a:rPr>
              <a:t>Slope</a:t>
            </a:r>
            <a:endParaRPr sz="1100">
              <a:solidFill>
                <a:schemeClr val="lt1"/>
              </a:solidFill>
            </a:endParaRPr>
          </a:p>
          <a:p>
            <a:pPr indent="-298450" lvl="2" marL="1371600" rtl="0" algn="l">
              <a:spcBef>
                <a:spcPts val="0"/>
              </a:spcBef>
              <a:spcAft>
                <a:spcPts val="0"/>
              </a:spcAft>
              <a:buClr>
                <a:schemeClr val="lt1"/>
              </a:buClr>
              <a:buSzPts val="1100"/>
              <a:buChar char="■"/>
            </a:pPr>
            <a:r>
              <a:rPr lang="en" sz="1100">
                <a:solidFill>
                  <a:schemeClr val="lt1"/>
                </a:solidFill>
              </a:rPr>
              <a:t>Curvature</a:t>
            </a:r>
            <a:r>
              <a:rPr lang="en" sz="1100">
                <a:solidFill>
                  <a:schemeClr val="lt1"/>
                </a:solidFill>
              </a:rPr>
              <a:t> </a:t>
            </a:r>
            <a:endParaRPr sz="1100">
              <a:solidFill>
                <a:schemeClr val="lt1"/>
              </a:solidFill>
            </a:endParaRPr>
          </a:p>
          <a:p>
            <a:pPr indent="-298450" lvl="0" marL="457200" rtl="0" algn="l">
              <a:spcBef>
                <a:spcPts val="0"/>
              </a:spcBef>
              <a:spcAft>
                <a:spcPts val="0"/>
              </a:spcAft>
              <a:buClr>
                <a:schemeClr val="lt1"/>
              </a:buClr>
              <a:buSzPts val="1100"/>
              <a:buChar char="●"/>
            </a:pPr>
            <a:r>
              <a:rPr lang="en" sz="1100">
                <a:solidFill>
                  <a:schemeClr val="lt1"/>
                </a:solidFill>
              </a:rPr>
              <a:t>Energy and Spectral Features</a:t>
            </a:r>
            <a:endParaRPr sz="1100">
              <a:solidFill>
                <a:schemeClr val="lt1"/>
              </a:solidFill>
            </a:endParaRPr>
          </a:p>
          <a:p>
            <a:pPr indent="-298450" lvl="1" marL="914400" rtl="0" algn="l">
              <a:spcBef>
                <a:spcPts val="0"/>
              </a:spcBef>
              <a:spcAft>
                <a:spcPts val="0"/>
              </a:spcAft>
              <a:buClr>
                <a:schemeClr val="lt1"/>
              </a:buClr>
              <a:buSzPts val="1100"/>
              <a:buChar char="○"/>
            </a:pPr>
            <a:r>
              <a:rPr lang="en" sz="1100">
                <a:solidFill>
                  <a:schemeClr val="lt1"/>
                </a:solidFill>
              </a:rPr>
              <a:t>Sequence Length</a:t>
            </a:r>
            <a:endParaRPr sz="1100">
              <a:solidFill>
                <a:schemeClr val="lt1"/>
              </a:solidFill>
            </a:endParaRPr>
          </a:p>
          <a:p>
            <a:pPr indent="-298450" lvl="1" marL="914400" rtl="0" algn="l">
              <a:spcBef>
                <a:spcPts val="0"/>
              </a:spcBef>
              <a:spcAft>
                <a:spcPts val="0"/>
              </a:spcAft>
              <a:buClr>
                <a:schemeClr val="lt1"/>
              </a:buClr>
              <a:buSzPts val="1100"/>
              <a:buChar char="○"/>
            </a:pPr>
            <a:r>
              <a:rPr lang="en" sz="1100">
                <a:solidFill>
                  <a:schemeClr val="lt1"/>
                </a:solidFill>
              </a:rPr>
              <a:t>Average Energy</a:t>
            </a:r>
            <a:endParaRPr sz="1100">
              <a:solidFill>
                <a:schemeClr val="lt1"/>
              </a:solidFill>
            </a:endParaRPr>
          </a:p>
          <a:p>
            <a:pPr indent="-298450" lvl="1" marL="914400" rtl="0" algn="l">
              <a:spcBef>
                <a:spcPts val="0"/>
              </a:spcBef>
              <a:spcAft>
                <a:spcPts val="0"/>
              </a:spcAft>
              <a:buClr>
                <a:schemeClr val="lt1"/>
              </a:buClr>
              <a:buSzPts val="1100"/>
              <a:buChar char="○"/>
            </a:pPr>
            <a:r>
              <a:rPr lang="en" sz="1100">
                <a:solidFill>
                  <a:schemeClr val="lt1"/>
                </a:solidFill>
              </a:rPr>
              <a:t>Energy Variability</a:t>
            </a:r>
            <a:endParaRPr sz="1100">
              <a:solidFill>
                <a:schemeClr val="lt1"/>
              </a:solidFill>
            </a:endParaRPr>
          </a:p>
          <a:p>
            <a:pPr indent="0" lvl="0" marL="0" rtl="0" algn="l">
              <a:spcBef>
                <a:spcPts val="0"/>
              </a:spcBef>
              <a:spcAft>
                <a:spcPts val="0"/>
              </a:spcAft>
              <a:buNone/>
            </a:pPr>
            <a:r>
              <a:t/>
            </a:r>
            <a:endParaRPr sz="1100">
              <a:solidFill>
                <a:schemeClr val="lt1"/>
              </a:solidFill>
            </a:endParaRPr>
          </a:p>
          <a:p>
            <a:pPr indent="0" lvl="0" marL="0" rtl="0" algn="l">
              <a:spcBef>
                <a:spcPts val="0"/>
              </a:spcBef>
              <a:spcAft>
                <a:spcPts val="0"/>
              </a:spcAft>
              <a:buNone/>
            </a:pPr>
            <a:r>
              <a:t/>
            </a:r>
            <a:endParaRPr sz="1100">
              <a:solidFill>
                <a:schemeClr val="lt1"/>
              </a:solidFill>
            </a:endParaRPr>
          </a:p>
          <a:p>
            <a:pPr indent="0" lvl="0" marL="0" rtl="0" algn="l">
              <a:spcBef>
                <a:spcPts val="0"/>
              </a:spcBef>
              <a:spcAft>
                <a:spcPts val="0"/>
              </a:spcAft>
              <a:buNone/>
            </a:pPr>
            <a:r>
              <a:rPr lang="en" sz="1100">
                <a:solidFill>
                  <a:schemeClr val="lt1"/>
                </a:solidFill>
              </a:rPr>
              <a:t>		</a:t>
            </a:r>
            <a:endParaRPr sz="1100">
              <a:solidFill>
                <a:schemeClr val="lt1"/>
              </a:solidFill>
            </a:endParaRPr>
          </a:p>
          <a:p>
            <a:pPr indent="0" lvl="0" marL="0" rtl="0" algn="l">
              <a:spcBef>
                <a:spcPts val="0"/>
              </a:spcBef>
              <a:spcAft>
                <a:spcPts val="0"/>
              </a:spcAft>
              <a:buNone/>
            </a:pPr>
            <a:r>
              <a:rPr lang="en" sz="1100">
                <a:solidFill>
                  <a:schemeClr val="lt1"/>
                </a:solidFill>
              </a:rPr>
              <a:t>Feature matrix shape: (370, 138)</a:t>
            </a:r>
            <a:endParaRPr sz="1800">
              <a:solidFill>
                <a:schemeClr val="lt1"/>
              </a:solidFill>
              <a:latin typeface="Roboto"/>
              <a:ea typeface="Roboto"/>
              <a:cs typeface="Roboto"/>
              <a:sym typeface="Roboto"/>
            </a:endParaRPr>
          </a:p>
        </p:txBody>
      </p:sp>
      <p:pic>
        <p:nvPicPr>
          <p:cNvPr id="159" name="Google Shape;159;p23" title="Figure_1.png"/>
          <p:cNvPicPr preferRelativeResize="0"/>
          <p:nvPr/>
        </p:nvPicPr>
        <p:blipFill>
          <a:blip r:embed="rId3">
            <a:alphaModFix/>
          </a:blip>
          <a:stretch>
            <a:fillRect/>
          </a:stretch>
        </p:blipFill>
        <p:spPr>
          <a:xfrm>
            <a:off x="3688325" y="851900"/>
            <a:ext cx="5220174" cy="3915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4"/>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Modeling Approach</a:t>
            </a:r>
            <a:endParaRPr/>
          </a:p>
        </p:txBody>
      </p:sp>
      <p:sp>
        <p:nvSpPr>
          <p:cNvPr id="165" name="Google Shape;165;p24"/>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Ensemble Model</a:t>
            </a:r>
            <a:endParaRPr/>
          </a:p>
        </p:txBody>
      </p:sp>
      <p:sp>
        <p:nvSpPr>
          <p:cNvPr id="166" name="Google Shape;166;p24"/>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sz="1600"/>
              <a:t>To solve the speaker identification problem, I designed a robust ensemble modeling pipeline that combines multiple classifiers with complementary strengths. The goal was to generalize well across all speakers while accounting for the small dataset size and variable length input sequences.</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Ensemble Model</a:t>
            </a:r>
            <a:endParaRPr/>
          </a:p>
        </p:txBody>
      </p:sp>
      <p:sp>
        <p:nvSpPr>
          <p:cNvPr id="172" name="Google Shape;172;p25"/>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73" name="Google Shape;173;p25"/>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Logistic Regression</a:t>
            </a:r>
            <a:endParaRPr>
              <a:solidFill>
                <a:schemeClr val="lt1"/>
              </a:solidFill>
            </a:endParaRPr>
          </a:p>
        </p:txBody>
      </p:sp>
      <p:sp>
        <p:nvSpPr>
          <p:cNvPr id="174" name="Google Shape;174;p25"/>
          <p:cNvSpPr txBox="1"/>
          <p:nvPr>
            <p:ph idx="4294967295" type="body"/>
          </p:nvPr>
        </p:nvSpPr>
        <p:spPr>
          <a:xfrm>
            <a:off x="356150" y="19181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Linear Baseline</a:t>
            </a:r>
            <a:endParaRPr b="1" sz="1600"/>
          </a:p>
          <a:p>
            <a:pPr indent="0" lvl="0" marL="0" rtl="0" algn="l">
              <a:spcBef>
                <a:spcPts val="800"/>
              </a:spcBef>
              <a:spcAft>
                <a:spcPts val="0"/>
              </a:spcAft>
              <a:buNone/>
            </a:pPr>
            <a:r>
              <a:rPr lang="en" sz="1600"/>
              <a:t>Fast to train and Predict.</a:t>
            </a:r>
            <a:endParaRPr sz="1600"/>
          </a:p>
          <a:p>
            <a:pPr indent="0" lvl="0" marL="0" rtl="0" algn="l">
              <a:spcBef>
                <a:spcPts val="1000"/>
              </a:spcBef>
              <a:spcAft>
                <a:spcPts val="0"/>
              </a:spcAft>
              <a:buNone/>
            </a:pPr>
            <a:r>
              <a:rPr lang="en" sz="1600"/>
              <a:t>Well Suited to linearly separable data or high bias scenarios.</a:t>
            </a:r>
            <a:endParaRPr sz="1600"/>
          </a:p>
          <a:p>
            <a:pPr indent="0" lvl="0" marL="0" rtl="0" algn="l">
              <a:spcBef>
                <a:spcPts val="1000"/>
              </a:spcBef>
              <a:spcAft>
                <a:spcPts val="800"/>
              </a:spcAft>
              <a:buNone/>
            </a:pPr>
            <a:r>
              <a:rPr lang="en" sz="1600"/>
              <a:t>Useful for interpretability and feature relevance.</a:t>
            </a:r>
            <a:endParaRPr sz="1600"/>
          </a:p>
        </p:txBody>
      </p:sp>
      <p:sp>
        <p:nvSpPr>
          <p:cNvPr id="175" name="Google Shape;175;p25"/>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76" name="Google Shape;176;p25"/>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Random Forest</a:t>
            </a:r>
            <a:endParaRPr>
              <a:solidFill>
                <a:schemeClr val="lt1"/>
              </a:solidFill>
            </a:endParaRPr>
          </a:p>
        </p:txBody>
      </p:sp>
      <p:sp>
        <p:nvSpPr>
          <p:cNvPr id="177" name="Google Shape;177;p25"/>
          <p:cNvSpPr txBox="1"/>
          <p:nvPr>
            <p:ph idx="4294967295" type="body"/>
          </p:nvPr>
        </p:nvSpPr>
        <p:spPr>
          <a:xfrm>
            <a:off x="3259950" y="1918175"/>
            <a:ext cx="2471700" cy="298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Non Linear, Interpretable</a:t>
            </a:r>
            <a:endParaRPr b="1" sz="1600"/>
          </a:p>
          <a:p>
            <a:pPr indent="0" lvl="0" marL="0" rtl="0" algn="l">
              <a:spcBef>
                <a:spcPts val="800"/>
              </a:spcBef>
              <a:spcAft>
                <a:spcPts val="0"/>
              </a:spcAft>
              <a:buNone/>
            </a:pPr>
            <a:r>
              <a:rPr lang="en" sz="1600"/>
              <a:t>Bagging Based model.</a:t>
            </a:r>
            <a:endParaRPr sz="1600"/>
          </a:p>
          <a:p>
            <a:pPr indent="0" lvl="0" marL="0" rtl="0" algn="l">
              <a:spcBef>
                <a:spcPts val="1000"/>
              </a:spcBef>
              <a:spcAft>
                <a:spcPts val="0"/>
              </a:spcAft>
              <a:buNone/>
            </a:pPr>
            <a:r>
              <a:rPr lang="en" sz="1600"/>
              <a:t>Resistant to overfitting on small datasets due to bootstrapping and ensemble averaging.</a:t>
            </a:r>
            <a:endParaRPr sz="1600"/>
          </a:p>
          <a:p>
            <a:pPr indent="0" lvl="0" marL="0" rtl="0" algn="l">
              <a:spcBef>
                <a:spcPts val="1000"/>
              </a:spcBef>
              <a:spcAft>
                <a:spcPts val="800"/>
              </a:spcAft>
              <a:buNone/>
            </a:pPr>
            <a:r>
              <a:rPr lang="en" sz="1600"/>
              <a:t>Naturally gives feature importance, helpful for model insights.</a:t>
            </a:r>
            <a:endParaRPr sz="1600"/>
          </a:p>
        </p:txBody>
      </p:sp>
      <p:sp>
        <p:nvSpPr>
          <p:cNvPr id="178" name="Google Shape;178;p25"/>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79" name="Google Shape;179;p25"/>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Gradient Boosting</a:t>
            </a:r>
            <a:endParaRPr>
              <a:solidFill>
                <a:schemeClr val="lt1"/>
              </a:solidFill>
            </a:endParaRPr>
          </a:p>
        </p:txBody>
      </p:sp>
      <p:sp>
        <p:nvSpPr>
          <p:cNvPr id="180" name="Google Shape;180;p25"/>
          <p:cNvSpPr txBox="1"/>
          <p:nvPr>
            <p:ph idx="4294967295" type="body"/>
          </p:nvPr>
        </p:nvSpPr>
        <p:spPr>
          <a:xfrm>
            <a:off x="6178026" y="19181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Powerful, fine-grained pattern</a:t>
            </a:r>
            <a:endParaRPr b="1" sz="1600"/>
          </a:p>
          <a:p>
            <a:pPr indent="0" lvl="0" marL="0" rtl="0" algn="l">
              <a:spcBef>
                <a:spcPts val="800"/>
              </a:spcBef>
              <a:spcAft>
                <a:spcPts val="0"/>
              </a:spcAft>
              <a:buNone/>
            </a:pPr>
            <a:r>
              <a:rPr lang="en" sz="1600"/>
              <a:t>Higher Accuracy than RF on Complex patterns.</a:t>
            </a:r>
            <a:endParaRPr sz="1600"/>
          </a:p>
          <a:p>
            <a:pPr indent="0" lvl="0" marL="0" rtl="0" algn="l">
              <a:spcBef>
                <a:spcPts val="1000"/>
              </a:spcBef>
              <a:spcAft>
                <a:spcPts val="0"/>
              </a:spcAft>
              <a:buNone/>
            </a:pPr>
            <a:r>
              <a:rPr lang="en" sz="1600"/>
              <a:t>Good at capturing subtle patterns in the data.</a:t>
            </a:r>
            <a:endParaRPr sz="1600"/>
          </a:p>
          <a:p>
            <a:pPr indent="0" lvl="0" marL="0" rtl="0" algn="l">
              <a:spcBef>
                <a:spcPts val="1000"/>
              </a:spcBef>
              <a:spcAft>
                <a:spcPts val="800"/>
              </a:spcAft>
              <a:buNone/>
            </a:pPr>
            <a:r>
              <a:rPr lang="en" sz="1600"/>
              <a:t>Often Outperforms other models on tabular data.</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6"/>
          <p:cNvSpPr/>
          <p:nvPr/>
        </p:nvSpPr>
        <p:spPr>
          <a:xfrm>
            <a:off x="4044192" y="227625"/>
            <a:ext cx="1679100" cy="565500"/>
          </a:xfrm>
          <a:prstGeom prst="rect">
            <a:avLst/>
          </a:prstGeom>
          <a:solidFill>
            <a:schemeClr val="dk1"/>
          </a:solidFill>
          <a:ln cap="flat" cmpd="sng" w="9525">
            <a:solidFill>
              <a:schemeClr val="dk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lt1"/>
                </a:solidFill>
                <a:latin typeface="Roboto"/>
                <a:ea typeface="Roboto"/>
                <a:cs typeface="Roboto"/>
                <a:sym typeface="Roboto"/>
              </a:rPr>
              <a:t>Preprocessed Input</a:t>
            </a:r>
            <a:endParaRPr sz="1300">
              <a:solidFill>
                <a:schemeClr val="lt1"/>
              </a:solidFill>
              <a:latin typeface="Roboto"/>
              <a:ea typeface="Roboto"/>
              <a:cs typeface="Roboto"/>
              <a:sym typeface="Roboto"/>
            </a:endParaRPr>
          </a:p>
          <a:p>
            <a:pPr indent="0" lvl="0" marL="0" rtl="0" algn="ctr">
              <a:spcBef>
                <a:spcPts val="0"/>
              </a:spcBef>
              <a:spcAft>
                <a:spcPts val="0"/>
              </a:spcAft>
              <a:buNone/>
            </a:pPr>
            <a:r>
              <a:rPr i="1" lang="en" sz="1300">
                <a:solidFill>
                  <a:schemeClr val="lt1"/>
                </a:solidFill>
                <a:latin typeface="Roboto"/>
                <a:ea typeface="Roboto"/>
                <a:cs typeface="Roboto"/>
                <a:sym typeface="Roboto"/>
              </a:rPr>
              <a:t>48-dim feature Vec</a:t>
            </a:r>
            <a:endParaRPr i="1" sz="1300">
              <a:solidFill>
                <a:schemeClr val="lt1"/>
              </a:solidFill>
              <a:latin typeface="Roboto"/>
              <a:ea typeface="Roboto"/>
              <a:cs typeface="Roboto"/>
              <a:sym typeface="Roboto"/>
            </a:endParaRPr>
          </a:p>
        </p:txBody>
      </p:sp>
      <p:sp>
        <p:nvSpPr>
          <p:cNvPr id="186" name="Google Shape;186;p26"/>
          <p:cNvSpPr/>
          <p:nvPr/>
        </p:nvSpPr>
        <p:spPr>
          <a:xfrm>
            <a:off x="4024400" y="914425"/>
            <a:ext cx="1679100" cy="646500"/>
          </a:xfrm>
          <a:prstGeom prst="rect">
            <a:avLst/>
          </a:prstGeom>
          <a:solidFill>
            <a:schemeClr val="dk1"/>
          </a:solidFill>
          <a:ln cap="flat" cmpd="sng" w="9525">
            <a:solidFill>
              <a:schemeClr val="dk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lt1"/>
                </a:solidFill>
                <a:latin typeface="Roboto"/>
                <a:ea typeface="Roboto"/>
                <a:cs typeface="Roboto"/>
                <a:sym typeface="Roboto"/>
              </a:rPr>
              <a:t>Feature Scaling</a:t>
            </a:r>
            <a:endParaRPr sz="1300">
              <a:solidFill>
                <a:schemeClr val="lt1"/>
              </a:solidFill>
              <a:latin typeface="Roboto"/>
              <a:ea typeface="Roboto"/>
              <a:cs typeface="Roboto"/>
              <a:sym typeface="Roboto"/>
            </a:endParaRPr>
          </a:p>
          <a:p>
            <a:pPr indent="0" lvl="0" marL="0" rtl="0" algn="ctr">
              <a:spcBef>
                <a:spcPts val="0"/>
              </a:spcBef>
              <a:spcAft>
                <a:spcPts val="0"/>
              </a:spcAft>
              <a:buNone/>
            </a:pPr>
            <a:r>
              <a:rPr i="1" lang="en" sz="1300">
                <a:solidFill>
                  <a:schemeClr val="lt1"/>
                </a:solidFill>
                <a:latin typeface="Roboto"/>
                <a:ea typeface="Roboto"/>
                <a:cs typeface="Roboto"/>
                <a:sym typeface="Roboto"/>
              </a:rPr>
              <a:t>StandardScaler</a:t>
            </a:r>
            <a:endParaRPr i="1" sz="1300">
              <a:solidFill>
                <a:schemeClr val="lt1"/>
              </a:solidFill>
              <a:latin typeface="Roboto"/>
              <a:ea typeface="Roboto"/>
              <a:cs typeface="Roboto"/>
              <a:sym typeface="Roboto"/>
            </a:endParaRPr>
          </a:p>
        </p:txBody>
      </p:sp>
      <p:sp>
        <p:nvSpPr>
          <p:cNvPr id="187" name="Google Shape;187;p26"/>
          <p:cNvSpPr/>
          <p:nvPr/>
        </p:nvSpPr>
        <p:spPr>
          <a:xfrm>
            <a:off x="2027000" y="1710283"/>
            <a:ext cx="1679100" cy="646500"/>
          </a:xfrm>
          <a:prstGeom prst="rect">
            <a:avLst/>
          </a:prstGeom>
          <a:solidFill>
            <a:schemeClr val="dk1"/>
          </a:solidFill>
          <a:ln cap="flat" cmpd="sng" w="9525">
            <a:solidFill>
              <a:schemeClr val="dk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lt1"/>
                </a:solidFill>
                <a:latin typeface="Roboto"/>
                <a:ea typeface="Roboto"/>
                <a:cs typeface="Roboto"/>
                <a:sym typeface="Roboto"/>
              </a:rPr>
              <a:t>Logistic Regression</a:t>
            </a:r>
            <a:endParaRPr sz="1300">
              <a:solidFill>
                <a:schemeClr val="lt1"/>
              </a:solidFill>
              <a:latin typeface="Roboto"/>
              <a:ea typeface="Roboto"/>
              <a:cs typeface="Roboto"/>
              <a:sym typeface="Roboto"/>
            </a:endParaRPr>
          </a:p>
          <a:p>
            <a:pPr indent="0" lvl="0" marL="0" rtl="0" algn="ctr">
              <a:spcBef>
                <a:spcPts val="0"/>
              </a:spcBef>
              <a:spcAft>
                <a:spcPts val="0"/>
              </a:spcAft>
              <a:buNone/>
            </a:pPr>
            <a:r>
              <a:rPr i="1" lang="en" sz="1300">
                <a:solidFill>
                  <a:schemeClr val="lt1"/>
                </a:solidFill>
                <a:latin typeface="Roboto"/>
                <a:ea typeface="Roboto"/>
                <a:cs typeface="Roboto"/>
                <a:sym typeface="Roboto"/>
              </a:rPr>
              <a:t>Classifier</a:t>
            </a:r>
            <a:endParaRPr i="1" sz="1300">
              <a:solidFill>
                <a:schemeClr val="lt1"/>
              </a:solidFill>
              <a:latin typeface="Roboto"/>
              <a:ea typeface="Roboto"/>
              <a:cs typeface="Roboto"/>
              <a:sym typeface="Roboto"/>
            </a:endParaRPr>
          </a:p>
        </p:txBody>
      </p:sp>
      <p:sp>
        <p:nvSpPr>
          <p:cNvPr id="188" name="Google Shape;188;p26"/>
          <p:cNvSpPr/>
          <p:nvPr/>
        </p:nvSpPr>
        <p:spPr>
          <a:xfrm>
            <a:off x="4024373" y="1756958"/>
            <a:ext cx="1679100" cy="646500"/>
          </a:xfrm>
          <a:prstGeom prst="rect">
            <a:avLst/>
          </a:prstGeom>
          <a:solidFill>
            <a:schemeClr val="dk1"/>
          </a:solidFill>
          <a:ln cap="flat" cmpd="sng" w="9525">
            <a:solidFill>
              <a:schemeClr val="dk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lt1"/>
                </a:solidFill>
                <a:latin typeface="Roboto"/>
                <a:ea typeface="Roboto"/>
                <a:cs typeface="Roboto"/>
                <a:sym typeface="Roboto"/>
              </a:rPr>
              <a:t>Random Forest</a:t>
            </a:r>
            <a:endParaRPr sz="1300">
              <a:solidFill>
                <a:schemeClr val="lt1"/>
              </a:solidFill>
              <a:latin typeface="Roboto"/>
              <a:ea typeface="Roboto"/>
              <a:cs typeface="Roboto"/>
              <a:sym typeface="Roboto"/>
            </a:endParaRPr>
          </a:p>
          <a:p>
            <a:pPr indent="0" lvl="0" marL="0" rtl="0" algn="ctr">
              <a:spcBef>
                <a:spcPts val="0"/>
              </a:spcBef>
              <a:spcAft>
                <a:spcPts val="0"/>
              </a:spcAft>
              <a:buNone/>
            </a:pPr>
            <a:r>
              <a:rPr i="1" lang="en" sz="1300">
                <a:solidFill>
                  <a:schemeClr val="lt1"/>
                </a:solidFill>
                <a:latin typeface="Roboto"/>
                <a:ea typeface="Roboto"/>
                <a:cs typeface="Roboto"/>
                <a:sym typeface="Roboto"/>
              </a:rPr>
              <a:t>Classifier</a:t>
            </a:r>
            <a:endParaRPr i="1" sz="1300">
              <a:solidFill>
                <a:schemeClr val="lt1"/>
              </a:solidFill>
              <a:latin typeface="Roboto"/>
              <a:ea typeface="Roboto"/>
              <a:cs typeface="Roboto"/>
              <a:sym typeface="Roboto"/>
            </a:endParaRPr>
          </a:p>
        </p:txBody>
      </p:sp>
      <p:sp>
        <p:nvSpPr>
          <p:cNvPr id="189" name="Google Shape;189;p26"/>
          <p:cNvSpPr/>
          <p:nvPr/>
        </p:nvSpPr>
        <p:spPr>
          <a:xfrm>
            <a:off x="5938479" y="1710283"/>
            <a:ext cx="1933800" cy="646500"/>
          </a:xfrm>
          <a:prstGeom prst="rect">
            <a:avLst/>
          </a:prstGeom>
          <a:solidFill>
            <a:schemeClr val="dk1"/>
          </a:solidFill>
          <a:ln cap="flat" cmpd="sng" w="9525">
            <a:solidFill>
              <a:schemeClr val="dk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lt1"/>
                </a:solidFill>
                <a:latin typeface="Roboto"/>
                <a:ea typeface="Roboto"/>
                <a:cs typeface="Roboto"/>
                <a:sym typeface="Roboto"/>
              </a:rPr>
              <a:t>Gradient Boosting Tree</a:t>
            </a:r>
            <a:endParaRPr sz="1300">
              <a:solidFill>
                <a:schemeClr val="lt1"/>
              </a:solidFill>
              <a:latin typeface="Roboto"/>
              <a:ea typeface="Roboto"/>
              <a:cs typeface="Roboto"/>
              <a:sym typeface="Roboto"/>
            </a:endParaRPr>
          </a:p>
          <a:p>
            <a:pPr indent="0" lvl="0" marL="0" rtl="0" algn="ctr">
              <a:spcBef>
                <a:spcPts val="0"/>
              </a:spcBef>
              <a:spcAft>
                <a:spcPts val="0"/>
              </a:spcAft>
              <a:buNone/>
            </a:pPr>
            <a:r>
              <a:rPr i="1" lang="en" sz="1300">
                <a:solidFill>
                  <a:schemeClr val="lt1"/>
                </a:solidFill>
                <a:latin typeface="Roboto"/>
                <a:ea typeface="Roboto"/>
                <a:cs typeface="Roboto"/>
                <a:sym typeface="Roboto"/>
              </a:rPr>
              <a:t>Classifier</a:t>
            </a:r>
            <a:endParaRPr i="1" sz="1300">
              <a:solidFill>
                <a:schemeClr val="lt1"/>
              </a:solidFill>
              <a:latin typeface="Roboto"/>
              <a:ea typeface="Roboto"/>
              <a:cs typeface="Roboto"/>
              <a:sym typeface="Roboto"/>
            </a:endParaRPr>
          </a:p>
        </p:txBody>
      </p:sp>
      <p:sp>
        <p:nvSpPr>
          <p:cNvPr id="190" name="Google Shape;190;p26"/>
          <p:cNvSpPr/>
          <p:nvPr/>
        </p:nvSpPr>
        <p:spPr>
          <a:xfrm>
            <a:off x="2501138" y="2599475"/>
            <a:ext cx="1419300" cy="646500"/>
          </a:xfrm>
          <a:prstGeom prst="rect">
            <a:avLst/>
          </a:prstGeom>
          <a:solidFill>
            <a:schemeClr val="dk1"/>
          </a:solidFill>
          <a:ln cap="flat" cmpd="sng" w="9525">
            <a:solidFill>
              <a:schemeClr val="dk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lt1"/>
                </a:solidFill>
                <a:latin typeface="Roboto"/>
                <a:ea typeface="Roboto"/>
                <a:cs typeface="Roboto"/>
                <a:sym typeface="Roboto"/>
              </a:rPr>
              <a:t>Probability Prediction</a:t>
            </a:r>
            <a:endParaRPr sz="1300">
              <a:solidFill>
                <a:schemeClr val="lt1"/>
              </a:solidFill>
              <a:latin typeface="Roboto"/>
              <a:ea typeface="Roboto"/>
              <a:cs typeface="Roboto"/>
              <a:sym typeface="Roboto"/>
            </a:endParaRPr>
          </a:p>
        </p:txBody>
      </p:sp>
      <p:sp>
        <p:nvSpPr>
          <p:cNvPr id="191" name="Google Shape;191;p26"/>
          <p:cNvSpPr/>
          <p:nvPr/>
        </p:nvSpPr>
        <p:spPr>
          <a:xfrm>
            <a:off x="4189472" y="2599475"/>
            <a:ext cx="1419300" cy="646500"/>
          </a:xfrm>
          <a:prstGeom prst="rect">
            <a:avLst/>
          </a:prstGeom>
          <a:solidFill>
            <a:schemeClr val="dk1"/>
          </a:solidFill>
          <a:ln cap="flat" cmpd="sng" w="9525">
            <a:solidFill>
              <a:schemeClr val="dk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lt1"/>
                </a:solidFill>
                <a:latin typeface="Roboto"/>
                <a:ea typeface="Roboto"/>
                <a:cs typeface="Roboto"/>
                <a:sym typeface="Roboto"/>
              </a:rPr>
              <a:t>Probability Prediction</a:t>
            </a:r>
            <a:endParaRPr sz="1300">
              <a:solidFill>
                <a:schemeClr val="lt1"/>
              </a:solidFill>
              <a:latin typeface="Roboto"/>
              <a:ea typeface="Roboto"/>
              <a:cs typeface="Roboto"/>
              <a:sym typeface="Roboto"/>
            </a:endParaRPr>
          </a:p>
        </p:txBody>
      </p:sp>
      <p:sp>
        <p:nvSpPr>
          <p:cNvPr id="192" name="Google Shape;192;p26"/>
          <p:cNvSpPr/>
          <p:nvPr/>
        </p:nvSpPr>
        <p:spPr>
          <a:xfrm>
            <a:off x="5807414" y="2599475"/>
            <a:ext cx="1419300" cy="646500"/>
          </a:xfrm>
          <a:prstGeom prst="rect">
            <a:avLst/>
          </a:prstGeom>
          <a:solidFill>
            <a:schemeClr val="dk1"/>
          </a:solidFill>
          <a:ln cap="flat" cmpd="sng" w="9525">
            <a:solidFill>
              <a:schemeClr val="dk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lt1"/>
                </a:solidFill>
                <a:latin typeface="Roboto"/>
                <a:ea typeface="Roboto"/>
                <a:cs typeface="Roboto"/>
                <a:sym typeface="Roboto"/>
              </a:rPr>
              <a:t>Probability Prediction</a:t>
            </a:r>
            <a:endParaRPr sz="1300">
              <a:solidFill>
                <a:schemeClr val="lt1"/>
              </a:solidFill>
              <a:latin typeface="Roboto"/>
              <a:ea typeface="Roboto"/>
              <a:cs typeface="Roboto"/>
              <a:sym typeface="Roboto"/>
            </a:endParaRPr>
          </a:p>
        </p:txBody>
      </p:sp>
      <p:sp>
        <p:nvSpPr>
          <p:cNvPr id="193" name="Google Shape;193;p26"/>
          <p:cNvSpPr/>
          <p:nvPr/>
        </p:nvSpPr>
        <p:spPr>
          <a:xfrm>
            <a:off x="4024373" y="3488680"/>
            <a:ext cx="1679100" cy="646500"/>
          </a:xfrm>
          <a:prstGeom prst="rect">
            <a:avLst/>
          </a:prstGeom>
          <a:solidFill>
            <a:schemeClr val="dk1"/>
          </a:solidFill>
          <a:ln cap="flat" cmpd="sng" w="9525">
            <a:solidFill>
              <a:schemeClr val="dk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lt1"/>
                </a:solidFill>
                <a:latin typeface="Roboto"/>
                <a:ea typeface="Roboto"/>
                <a:cs typeface="Roboto"/>
                <a:sym typeface="Roboto"/>
              </a:rPr>
              <a:t>Custom Aggregation</a:t>
            </a:r>
            <a:endParaRPr sz="1300">
              <a:solidFill>
                <a:schemeClr val="lt1"/>
              </a:solidFill>
              <a:latin typeface="Roboto"/>
              <a:ea typeface="Roboto"/>
              <a:cs typeface="Roboto"/>
              <a:sym typeface="Roboto"/>
            </a:endParaRPr>
          </a:p>
          <a:p>
            <a:pPr indent="0" lvl="0" marL="0" rtl="0" algn="ctr">
              <a:spcBef>
                <a:spcPts val="0"/>
              </a:spcBef>
              <a:spcAft>
                <a:spcPts val="0"/>
              </a:spcAft>
              <a:buNone/>
            </a:pPr>
            <a:r>
              <a:rPr i="1" lang="en" sz="1300">
                <a:solidFill>
                  <a:schemeClr val="lt1"/>
                </a:solidFill>
                <a:latin typeface="Roboto"/>
                <a:ea typeface="Roboto"/>
                <a:cs typeface="Roboto"/>
                <a:sym typeface="Roboto"/>
              </a:rPr>
              <a:t>Comparison Logic</a:t>
            </a:r>
            <a:endParaRPr i="1" sz="1300">
              <a:solidFill>
                <a:schemeClr val="lt1"/>
              </a:solidFill>
              <a:latin typeface="Roboto"/>
              <a:ea typeface="Roboto"/>
              <a:cs typeface="Roboto"/>
              <a:sym typeface="Roboto"/>
            </a:endParaRPr>
          </a:p>
        </p:txBody>
      </p:sp>
      <p:sp>
        <p:nvSpPr>
          <p:cNvPr id="194" name="Google Shape;194;p26"/>
          <p:cNvSpPr/>
          <p:nvPr/>
        </p:nvSpPr>
        <p:spPr>
          <a:xfrm>
            <a:off x="4024373" y="4344257"/>
            <a:ext cx="1679100" cy="646500"/>
          </a:xfrm>
          <a:prstGeom prst="rect">
            <a:avLst/>
          </a:prstGeom>
          <a:solidFill>
            <a:schemeClr val="dk1"/>
          </a:solidFill>
          <a:ln cap="flat" cmpd="sng" w="9525">
            <a:solidFill>
              <a:schemeClr val="dk1"/>
            </a:solidFill>
            <a:prstDash val="solid"/>
            <a:round/>
            <a:headEnd len="sm" w="sm" type="none"/>
            <a:tailEnd len="sm" w="sm" type="none"/>
          </a:ln>
          <a:effectLst>
            <a:outerShdw blurRad="57150" rotWithShape="0" algn="bl" dir="5400000" dist="19050">
              <a:schemeClr val="accen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lt1"/>
                </a:solidFill>
                <a:latin typeface="Roboto"/>
                <a:ea typeface="Roboto"/>
                <a:cs typeface="Roboto"/>
                <a:sym typeface="Roboto"/>
              </a:rPr>
              <a:t>Final Prediction</a:t>
            </a:r>
            <a:endParaRPr sz="1300">
              <a:solidFill>
                <a:schemeClr val="lt1"/>
              </a:solidFill>
              <a:latin typeface="Roboto"/>
              <a:ea typeface="Roboto"/>
              <a:cs typeface="Roboto"/>
              <a:sym typeface="Roboto"/>
            </a:endParaRPr>
          </a:p>
          <a:p>
            <a:pPr indent="0" lvl="0" marL="0" rtl="0" algn="ctr">
              <a:spcBef>
                <a:spcPts val="0"/>
              </a:spcBef>
              <a:spcAft>
                <a:spcPts val="0"/>
              </a:spcAft>
              <a:buNone/>
            </a:pPr>
            <a:r>
              <a:rPr i="1" lang="en" sz="1300">
                <a:solidFill>
                  <a:schemeClr val="lt1"/>
                </a:solidFill>
                <a:latin typeface="Roboto"/>
                <a:ea typeface="Roboto"/>
                <a:cs typeface="Roboto"/>
                <a:sym typeface="Roboto"/>
              </a:rPr>
              <a:t>Speaker Label</a:t>
            </a:r>
            <a:endParaRPr i="1" sz="1300">
              <a:solidFill>
                <a:schemeClr val="lt1"/>
              </a:solidFill>
              <a:latin typeface="Roboto"/>
              <a:ea typeface="Roboto"/>
              <a:cs typeface="Roboto"/>
              <a:sym typeface="Roboto"/>
            </a:endParaRPr>
          </a:p>
        </p:txBody>
      </p:sp>
      <p:cxnSp>
        <p:nvCxnSpPr>
          <p:cNvPr id="195" name="Google Shape;195;p26"/>
          <p:cNvCxnSpPr>
            <a:endCxn id="186" idx="0"/>
          </p:cNvCxnSpPr>
          <p:nvPr/>
        </p:nvCxnSpPr>
        <p:spPr>
          <a:xfrm>
            <a:off x="4863950" y="793225"/>
            <a:ext cx="0" cy="121200"/>
          </a:xfrm>
          <a:prstGeom prst="straightConnector1">
            <a:avLst/>
          </a:prstGeom>
          <a:noFill/>
          <a:ln cap="flat" cmpd="sng" w="9525">
            <a:solidFill>
              <a:schemeClr val="dk1"/>
            </a:solidFill>
            <a:prstDash val="solid"/>
            <a:round/>
            <a:headEnd len="med" w="med" type="none"/>
            <a:tailEnd len="med" w="med" type="none"/>
          </a:ln>
          <a:effectLst>
            <a:outerShdw blurRad="57150" rotWithShape="0" algn="bl" dir="5400000" dist="19050">
              <a:schemeClr val="accent1">
                <a:alpha val="50000"/>
              </a:schemeClr>
            </a:outerShdw>
          </a:effectLst>
        </p:spPr>
      </p:cxnSp>
      <p:cxnSp>
        <p:nvCxnSpPr>
          <p:cNvPr id="196" name="Google Shape;196;p26"/>
          <p:cNvCxnSpPr>
            <a:stCxn id="186" idx="1"/>
            <a:endCxn id="187" idx="0"/>
          </p:cNvCxnSpPr>
          <p:nvPr/>
        </p:nvCxnSpPr>
        <p:spPr>
          <a:xfrm flipH="1">
            <a:off x="2866700" y="1237675"/>
            <a:ext cx="1157700" cy="472500"/>
          </a:xfrm>
          <a:prstGeom prst="straightConnector1">
            <a:avLst/>
          </a:prstGeom>
          <a:noFill/>
          <a:ln cap="flat" cmpd="sng" w="9525">
            <a:solidFill>
              <a:schemeClr val="dk1"/>
            </a:solidFill>
            <a:prstDash val="solid"/>
            <a:round/>
            <a:headEnd len="med" w="med" type="none"/>
            <a:tailEnd len="med" w="med" type="triangle"/>
          </a:ln>
          <a:effectLst>
            <a:outerShdw blurRad="57150" rotWithShape="0" algn="bl" dir="5400000" dist="19050">
              <a:schemeClr val="accent1">
                <a:alpha val="50000"/>
              </a:schemeClr>
            </a:outerShdw>
          </a:effectLst>
        </p:spPr>
      </p:cxnSp>
      <p:cxnSp>
        <p:nvCxnSpPr>
          <p:cNvPr id="197" name="Google Shape;197;p26"/>
          <p:cNvCxnSpPr/>
          <p:nvPr/>
        </p:nvCxnSpPr>
        <p:spPr>
          <a:xfrm>
            <a:off x="4883742" y="1560913"/>
            <a:ext cx="0" cy="0"/>
          </a:xfrm>
          <a:prstGeom prst="straightConnector1">
            <a:avLst/>
          </a:prstGeom>
          <a:noFill/>
          <a:ln cap="flat" cmpd="sng" w="9525">
            <a:solidFill>
              <a:schemeClr val="dk1"/>
            </a:solidFill>
            <a:prstDash val="solid"/>
            <a:round/>
            <a:headEnd len="med" w="med" type="none"/>
            <a:tailEnd len="med" w="med" type="none"/>
          </a:ln>
          <a:effectLst>
            <a:outerShdw blurRad="57150" rotWithShape="0" algn="bl" dir="5400000" dist="19050">
              <a:schemeClr val="accent1">
                <a:alpha val="50000"/>
              </a:schemeClr>
            </a:outerShdw>
          </a:effectLst>
        </p:spPr>
      </p:cxnSp>
      <p:cxnSp>
        <p:nvCxnSpPr>
          <p:cNvPr id="198" name="Google Shape;198;p26"/>
          <p:cNvCxnSpPr>
            <a:stCxn id="186" idx="2"/>
            <a:endCxn id="188" idx="0"/>
          </p:cNvCxnSpPr>
          <p:nvPr/>
        </p:nvCxnSpPr>
        <p:spPr>
          <a:xfrm>
            <a:off x="4863950" y="1560925"/>
            <a:ext cx="0" cy="195900"/>
          </a:xfrm>
          <a:prstGeom prst="straightConnector1">
            <a:avLst/>
          </a:prstGeom>
          <a:noFill/>
          <a:ln cap="flat" cmpd="sng" w="9525">
            <a:solidFill>
              <a:schemeClr val="dk1"/>
            </a:solidFill>
            <a:prstDash val="solid"/>
            <a:round/>
            <a:headEnd len="med" w="med" type="none"/>
            <a:tailEnd len="med" w="med" type="triangle"/>
          </a:ln>
          <a:effectLst>
            <a:outerShdw blurRad="57150" rotWithShape="0" algn="bl" dir="5400000" dist="19050">
              <a:schemeClr val="accent1">
                <a:alpha val="50000"/>
              </a:schemeClr>
            </a:outerShdw>
          </a:effectLst>
        </p:spPr>
      </p:cxnSp>
      <p:cxnSp>
        <p:nvCxnSpPr>
          <p:cNvPr id="199" name="Google Shape;199;p26"/>
          <p:cNvCxnSpPr>
            <a:stCxn id="186" idx="3"/>
            <a:endCxn id="189" idx="0"/>
          </p:cNvCxnSpPr>
          <p:nvPr/>
        </p:nvCxnSpPr>
        <p:spPr>
          <a:xfrm>
            <a:off x="5703500" y="1237675"/>
            <a:ext cx="1201800" cy="472500"/>
          </a:xfrm>
          <a:prstGeom prst="straightConnector1">
            <a:avLst/>
          </a:prstGeom>
          <a:noFill/>
          <a:ln cap="flat" cmpd="sng" w="9525">
            <a:solidFill>
              <a:schemeClr val="dk1"/>
            </a:solidFill>
            <a:prstDash val="solid"/>
            <a:round/>
            <a:headEnd len="med" w="med" type="none"/>
            <a:tailEnd len="med" w="med" type="triangle"/>
          </a:ln>
          <a:effectLst>
            <a:outerShdw blurRad="57150" rotWithShape="0" algn="bl" dir="5400000" dist="19050">
              <a:schemeClr val="accent1">
                <a:alpha val="50000"/>
              </a:schemeClr>
            </a:outerShdw>
          </a:effectLst>
        </p:spPr>
      </p:cxnSp>
      <p:cxnSp>
        <p:nvCxnSpPr>
          <p:cNvPr id="200" name="Google Shape;200;p26"/>
          <p:cNvCxnSpPr>
            <a:stCxn id="187" idx="2"/>
          </p:cNvCxnSpPr>
          <p:nvPr/>
        </p:nvCxnSpPr>
        <p:spPr>
          <a:xfrm>
            <a:off x="2866550" y="2356783"/>
            <a:ext cx="129900" cy="236400"/>
          </a:xfrm>
          <a:prstGeom prst="straightConnector1">
            <a:avLst/>
          </a:prstGeom>
          <a:noFill/>
          <a:ln cap="flat" cmpd="sng" w="9525">
            <a:solidFill>
              <a:schemeClr val="dk1"/>
            </a:solidFill>
            <a:prstDash val="solid"/>
            <a:round/>
            <a:headEnd len="med" w="med" type="none"/>
            <a:tailEnd len="med" w="med" type="none"/>
          </a:ln>
          <a:effectLst>
            <a:outerShdw blurRad="57150" rotWithShape="0" algn="bl" dir="5400000" dist="19050">
              <a:schemeClr val="accent1">
                <a:alpha val="50000"/>
              </a:schemeClr>
            </a:outerShdw>
          </a:effectLst>
        </p:spPr>
      </p:cxnSp>
      <p:cxnSp>
        <p:nvCxnSpPr>
          <p:cNvPr id="201" name="Google Shape;201;p26"/>
          <p:cNvCxnSpPr>
            <a:stCxn id="189" idx="2"/>
          </p:cNvCxnSpPr>
          <p:nvPr/>
        </p:nvCxnSpPr>
        <p:spPr>
          <a:xfrm flipH="1">
            <a:off x="6765279" y="2356783"/>
            <a:ext cx="140100" cy="258000"/>
          </a:xfrm>
          <a:prstGeom prst="straightConnector1">
            <a:avLst/>
          </a:prstGeom>
          <a:noFill/>
          <a:ln cap="flat" cmpd="sng" w="9525">
            <a:solidFill>
              <a:schemeClr val="dk1"/>
            </a:solidFill>
            <a:prstDash val="solid"/>
            <a:round/>
            <a:headEnd len="med" w="med" type="none"/>
            <a:tailEnd len="med" w="med" type="none"/>
          </a:ln>
          <a:effectLst>
            <a:outerShdw blurRad="57150" rotWithShape="0" algn="bl" dir="5400000" dist="19050">
              <a:schemeClr val="accent1">
                <a:alpha val="50000"/>
              </a:schemeClr>
            </a:outerShdw>
          </a:effectLst>
        </p:spPr>
      </p:cxnSp>
      <p:cxnSp>
        <p:nvCxnSpPr>
          <p:cNvPr id="202" name="Google Shape;202;p26"/>
          <p:cNvCxnSpPr>
            <a:endCxn id="193" idx="1"/>
          </p:cNvCxnSpPr>
          <p:nvPr/>
        </p:nvCxnSpPr>
        <p:spPr>
          <a:xfrm>
            <a:off x="3372473" y="3236830"/>
            <a:ext cx="651900" cy="575100"/>
          </a:xfrm>
          <a:prstGeom prst="straightConnector1">
            <a:avLst/>
          </a:prstGeom>
          <a:noFill/>
          <a:ln cap="flat" cmpd="sng" w="9525">
            <a:solidFill>
              <a:schemeClr val="dk1"/>
            </a:solidFill>
            <a:prstDash val="solid"/>
            <a:round/>
            <a:headEnd len="med" w="med" type="none"/>
            <a:tailEnd len="med" w="med" type="triangle"/>
          </a:ln>
          <a:effectLst>
            <a:outerShdw blurRad="57150" rotWithShape="0" algn="bl" dir="5400000" dist="19050">
              <a:schemeClr val="accent1">
                <a:alpha val="50000"/>
              </a:schemeClr>
            </a:outerShdw>
          </a:effectLst>
        </p:spPr>
      </p:cxnSp>
      <p:cxnSp>
        <p:nvCxnSpPr>
          <p:cNvPr id="203" name="Google Shape;203;p26"/>
          <p:cNvCxnSpPr>
            <a:endCxn id="193" idx="3"/>
          </p:cNvCxnSpPr>
          <p:nvPr/>
        </p:nvCxnSpPr>
        <p:spPr>
          <a:xfrm flipH="1">
            <a:off x="5703473" y="3265930"/>
            <a:ext cx="620700" cy="546000"/>
          </a:xfrm>
          <a:prstGeom prst="straightConnector1">
            <a:avLst/>
          </a:prstGeom>
          <a:noFill/>
          <a:ln cap="flat" cmpd="sng" w="9525">
            <a:solidFill>
              <a:schemeClr val="dk1"/>
            </a:solidFill>
            <a:prstDash val="solid"/>
            <a:round/>
            <a:headEnd len="med" w="med" type="none"/>
            <a:tailEnd len="med" w="med" type="triangle"/>
          </a:ln>
          <a:effectLst>
            <a:outerShdw blurRad="57150" rotWithShape="0" algn="bl" dir="5400000" dist="19050">
              <a:schemeClr val="accent1">
                <a:alpha val="50000"/>
              </a:schemeClr>
            </a:outerShdw>
          </a:effectLst>
        </p:spPr>
      </p:cxnSp>
      <p:cxnSp>
        <p:nvCxnSpPr>
          <p:cNvPr id="204" name="Google Shape;204;p26"/>
          <p:cNvCxnSpPr/>
          <p:nvPr/>
        </p:nvCxnSpPr>
        <p:spPr>
          <a:xfrm>
            <a:off x="4898500" y="2419600"/>
            <a:ext cx="0" cy="188100"/>
          </a:xfrm>
          <a:prstGeom prst="straightConnector1">
            <a:avLst/>
          </a:prstGeom>
          <a:noFill/>
          <a:ln cap="flat" cmpd="sng" w="9525">
            <a:solidFill>
              <a:schemeClr val="dk1"/>
            </a:solidFill>
            <a:prstDash val="solid"/>
            <a:round/>
            <a:headEnd len="med" w="med" type="none"/>
            <a:tailEnd len="med" w="med" type="none"/>
          </a:ln>
          <a:effectLst>
            <a:outerShdw blurRad="57150" rotWithShape="0" algn="bl" dir="5400000" dist="19050">
              <a:schemeClr val="accent1">
                <a:alpha val="50000"/>
              </a:schemeClr>
            </a:outerShdw>
          </a:effectLst>
        </p:spPr>
      </p:cxnSp>
      <p:cxnSp>
        <p:nvCxnSpPr>
          <p:cNvPr id="205" name="Google Shape;205;p26"/>
          <p:cNvCxnSpPr/>
          <p:nvPr/>
        </p:nvCxnSpPr>
        <p:spPr>
          <a:xfrm>
            <a:off x="4905725" y="3266000"/>
            <a:ext cx="0" cy="202500"/>
          </a:xfrm>
          <a:prstGeom prst="straightConnector1">
            <a:avLst/>
          </a:prstGeom>
          <a:noFill/>
          <a:ln cap="flat" cmpd="sng" w="9525">
            <a:solidFill>
              <a:schemeClr val="dk1"/>
            </a:solidFill>
            <a:prstDash val="solid"/>
            <a:round/>
            <a:headEnd len="med" w="med" type="none"/>
            <a:tailEnd len="med" w="med" type="stealth"/>
          </a:ln>
          <a:effectLst>
            <a:outerShdw blurRad="57150" rotWithShape="0" algn="bl" dir="5400000" dist="19050">
              <a:schemeClr val="accent1">
                <a:alpha val="50000"/>
              </a:schemeClr>
            </a:outerShdw>
          </a:effectLst>
        </p:spPr>
      </p:cxnSp>
      <p:cxnSp>
        <p:nvCxnSpPr>
          <p:cNvPr id="206" name="Google Shape;206;p26"/>
          <p:cNvCxnSpPr/>
          <p:nvPr/>
        </p:nvCxnSpPr>
        <p:spPr>
          <a:xfrm>
            <a:off x="4905725" y="4155350"/>
            <a:ext cx="0" cy="202500"/>
          </a:xfrm>
          <a:prstGeom prst="straightConnector1">
            <a:avLst/>
          </a:prstGeom>
          <a:noFill/>
          <a:ln cap="flat" cmpd="sng" w="9525">
            <a:solidFill>
              <a:schemeClr val="dk1"/>
            </a:solidFill>
            <a:prstDash val="solid"/>
            <a:round/>
            <a:headEnd len="med" w="med" type="none"/>
            <a:tailEnd len="med" w="med" type="stealth"/>
          </a:ln>
          <a:effectLst>
            <a:outerShdw blurRad="57150" rotWithShape="0" algn="bl" dir="5400000" dist="19050">
              <a:schemeClr val="accent1">
                <a:alpha val="50000"/>
              </a:schemeClr>
            </a:outerShdw>
          </a:effectLst>
        </p:spPr>
      </p:cxnSp>
      <p:sp>
        <p:nvSpPr>
          <p:cNvPr id="207" name="Google Shape;207;p26"/>
          <p:cNvSpPr txBox="1"/>
          <p:nvPr>
            <p:ph type="title"/>
          </p:nvPr>
        </p:nvSpPr>
        <p:spPr>
          <a:xfrm>
            <a:off x="235500" y="3338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Architecture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7"/>
          <p:cNvSpPr txBox="1"/>
          <p:nvPr>
            <p:ph type="title"/>
          </p:nvPr>
        </p:nvSpPr>
        <p:spPr>
          <a:xfrm>
            <a:off x="387900" y="3338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performance on Training set</a:t>
            </a:r>
            <a:endParaRPr/>
          </a:p>
        </p:txBody>
      </p:sp>
      <p:pic>
        <p:nvPicPr>
          <p:cNvPr id="213" name="Google Shape;213;p27" title="confusion_matrix.png"/>
          <p:cNvPicPr preferRelativeResize="0"/>
          <p:nvPr/>
        </p:nvPicPr>
        <p:blipFill>
          <a:blip r:embed="rId3">
            <a:alphaModFix/>
          </a:blip>
          <a:stretch>
            <a:fillRect/>
          </a:stretch>
        </p:blipFill>
        <p:spPr>
          <a:xfrm>
            <a:off x="558738" y="1134200"/>
            <a:ext cx="4992934" cy="3744701"/>
          </a:xfrm>
          <a:prstGeom prst="rect">
            <a:avLst/>
          </a:prstGeom>
          <a:noFill/>
          <a:ln>
            <a:noFill/>
          </a:ln>
        </p:spPr>
      </p:pic>
      <p:grpSp>
        <p:nvGrpSpPr>
          <p:cNvPr id="214" name="Google Shape;214;p27"/>
          <p:cNvGrpSpPr/>
          <p:nvPr/>
        </p:nvGrpSpPr>
        <p:grpSpPr>
          <a:xfrm>
            <a:off x="5944082" y="1701909"/>
            <a:ext cx="2998517" cy="819176"/>
            <a:chOff x="2283025" y="2322568"/>
            <a:chExt cx="5267950" cy="643500"/>
          </a:xfrm>
        </p:grpSpPr>
        <p:sp>
          <p:nvSpPr>
            <p:cNvPr id="215" name="Google Shape;215;p27"/>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7"/>
            <p:cNvSpPr/>
            <p:nvPr/>
          </p:nvSpPr>
          <p:spPr>
            <a:xfrm flipH="1">
              <a:off x="2283025" y="2322575"/>
              <a:ext cx="1844400" cy="642600"/>
            </a:xfrm>
            <a:prstGeom prst="rect">
              <a:avLst/>
            </a:prstGeom>
            <a:solidFill>
              <a:srgbClr val="A729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7"/>
            <p:cNvSpPr/>
            <p:nvPr/>
          </p:nvSpPr>
          <p:spPr>
            <a:xfrm rot="-5400000">
              <a:off x="3501574" y="1934671"/>
              <a:ext cx="643356" cy="1419149"/>
            </a:xfrm>
            <a:prstGeom prst="flowChartOffpageConnector">
              <a:avLst/>
            </a:prstGeom>
            <a:solidFill>
              <a:srgbClr val="A729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7"/>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200">
                  <a:solidFill>
                    <a:srgbClr val="FFFFFF"/>
                  </a:solidFill>
                  <a:latin typeface="Roboto Medium"/>
                  <a:ea typeface="Roboto Medium"/>
                  <a:cs typeface="Roboto Medium"/>
                  <a:sym typeface="Roboto Medium"/>
                </a:rPr>
                <a:t>Cross Validation</a:t>
              </a:r>
              <a:endParaRPr sz="1200">
                <a:solidFill>
                  <a:srgbClr val="FFFFFF"/>
                </a:solidFill>
                <a:latin typeface="Roboto Medium"/>
                <a:ea typeface="Roboto Medium"/>
                <a:cs typeface="Roboto Medium"/>
                <a:sym typeface="Roboto Medium"/>
              </a:endParaRPr>
            </a:p>
            <a:p>
              <a:pPr indent="0" lvl="0" marL="0" rtl="0" algn="l">
                <a:lnSpc>
                  <a:spcPct val="115000"/>
                </a:lnSpc>
                <a:spcBef>
                  <a:spcPts val="0"/>
                </a:spcBef>
                <a:spcAft>
                  <a:spcPts val="0"/>
                </a:spcAft>
                <a:buNone/>
              </a:pPr>
              <a:r>
                <a:rPr lang="en" sz="1200">
                  <a:solidFill>
                    <a:srgbClr val="FFFFFF"/>
                  </a:solidFill>
                  <a:latin typeface="Roboto Medium"/>
                  <a:ea typeface="Roboto Medium"/>
                  <a:cs typeface="Roboto Medium"/>
                  <a:sym typeface="Roboto Medium"/>
                </a:rPr>
                <a:t>Accuracy</a:t>
              </a:r>
              <a:endParaRPr sz="1200">
                <a:solidFill>
                  <a:srgbClr val="FFFFFF"/>
                </a:solidFill>
                <a:latin typeface="Roboto Medium"/>
                <a:ea typeface="Roboto Medium"/>
                <a:cs typeface="Roboto Medium"/>
                <a:sym typeface="Roboto Medium"/>
              </a:endParaRPr>
            </a:p>
          </p:txBody>
        </p:sp>
        <p:sp>
          <p:nvSpPr>
            <p:cNvPr id="219" name="Google Shape;219;p27"/>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rPr b="1" lang="en" sz="1200">
                  <a:solidFill>
                    <a:srgbClr val="A7291E"/>
                  </a:solidFill>
                  <a:latin typeface="Roboto"/>
                  <a:ea typeface="Roboto"/>
                  <a:cs typeface="Roboto"/>
                  <a:sym typeface="Roboto"/>
                </a:rPr>
                <a:t>95.14% ± 1.8%</a:t>
              </a:r>
              <a:endParaRPr b="1" sz="1200">
                <a:solidFill>
                  <a:srgbClr val="A7291E"/>
                </a:solidFill>
                <a:latin typeface="Roboto"/>
                <a:ea typeface="Roboto"/>
                <a:cs typeface="Roboto"/>
                <a:sym typeface="Roboto"/>
              </a:endParaRPr>
            </a:p>
            <a:p>
              <a:pPr indent="0" lvl="0" marL="457200" rtl="0" algn="l">
                <a:lnSpc>
                  <a:spcPct val="115000"/>
                </a:lnSpc>
                <a:spcBef>
                  <a:spcPts val="0"/>
                </a:spcBef>
                <a:spcAft>
                  <a:spcPts val="0"/>
                </a:spcAft>
                <a:buNone/>
              </a:pPr>
              <a:r>
                <a:rPr i="1" lang="en" sz="1200">
                  <a:solidFill>
                    <a:srgbClr val="A7291E"/>
                  </a:solidFill>
                  <a:latin typeface="Roboto"/>
                  <a:ea typeface="Roboto"/>
                  <a:cs typeface="Roboto"/>
                  <a:sym typeface="Roboto"/>
                </a:rPr>
                <a:t>5-fold CV</a:t>
              </a:r>
              <a:endParaRPr i="1" sz="1200">
                <a:solidFill>
                  <a:srgbClr val="A7291E"/>
                </a:solidFill>
                <a:latin typeface="Roboto"/>
                <a:ea typeface="Roboto"/>
                <a:cs typeface="Roboto"/>
                <a:sym typeface="Roboto"/>
              </a:endParaRPr>
            </a:p>
          </p:txBody>
        </p:sp>
      </p:grpSp>
      <p:grpSp>
        <p:nvGrpSpPr>
          <p:cNvPr id="220" name="Google Shape;220;p27"/>
          <p:cNvGrpSpPr/>
          <p:nvPr/>
        </p:nvGrpSpPr>
        <p:grpSpPr>
          <a:xfrm>
            <a:off x="5944082" y="3369908"/>
            <a:ext cx="2998517" cy="819176"/>
            <a:chOff x="2283025" y="2322568"/>
            <a:chExt cx="5267950" cy="643500"/>
          </a:xfrm>
        </p:grpSpPr>
        <p:sp>
          <p:nvSpPr>
            <p:cNvPr id="221" name="Google Shape;221;p27"/>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7"/>
            <p:cNvSpPr/>
            <p:nvPr/>
          </p:nvSpPr>
          <p:spPr>
            <a:xfrm flipH="1">
              <a:off x="2283025" y="2322575"/>
              <a:ext cx="1844400" cy="642600"/>
            </a:xfrm>
            <a:prstGeom prst="rect">
              <a:avLst/>
            </a:prstGeom>
            <a:solidFill>
              <a:srgbClr val="A729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7"/>
            <p:cNvSpPr/>
            <p:nvPr/>
          </p:nvSpPr>
          <p:spPr>
            <a:xfrm rot="-5400000">
              <a:off x="3501574" y="1934671"/>
              <a:ext cx="643356" cy="1419149"/>
            </a:xfrm>
            <a:prstGeom prst="flowChartOffpageConnector">
              <a:avLst/>
            </a:prstGeom>
            <a:solidFill>
              <a:srgbClr val="A7291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7"/>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Precision</a:t>
              </a:r>
              <a:endParaRPr sz="1000">
                <a:solidFill>
                  <a:srgbClr val="FFFFFF"/>
                </a:solidFill>
                <a:latin typeface="Roboto Medium"/>
                <a:ea typeface="Roboto Medium"/>
                <a:cs typeface="Roboto Medium"/>
                <a:sym typeface="Roboto Medium"/>
              </a:endParaRPr>
            </a:p>
            <a:p>
              <a:pPr indent="0" lvl="0" marL="0" rtl="0" algn="l">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Recall </a:t>
              </a:r>
              <a:endParaRPr sz="1000">
                <a:solidFill>
                  <a:srgbClr val="FFFFFF"/>
                </a:solidFill>
                <a:latin typeface="Roboto Medium"/>
                <a:ea typeface="Roboto Medium"/>
                <a:cs typeface="Roboto Medium"/>
                <a:sym typeface="Roboto Medium"/>
              </a:endParaRPr>
            </a:p>
            <a:p>
              <a:pPr indent="0" lvl="0" marL="0" rtl="0" algn="l">
                <a:lnSpc>
                  <a:spcPct val="115000"/>
                </a:lnSpc>
                <a:spcBef>
                  <a:spcPts val="0"/>
                </a:spcBef>
                <a:spcAft>
                  <a:spcPts val="0"/>
                </a:spcAft>
                <a:buNone/>
              </a:pPr>
              <a:r>
                <a:rPr lang="en" sz="1000">
                  <a:solidFill>
                    <a:srgbClr val="FFFFFF"/>
                  </a:solidFill>
                  <a:latin typeface="Roboto Medium"/>
                  <a:ea typeface="Roboto Medium"/>
                  <a:cs typeface="Roboto Medium"/>
                  <a:sym typeface="Roboto Medium"/>
                </a:rPr>
                <a:t>F1-Score</a:t>
              </a:r>
              <a:endParaRPr sz="1000">
                <a:solidFill>
                  <a:srgbClr val="FFFFFF"/>
                </a:solidFill>
                <a:latin typeface="Roboto Medium"/>
                <a:ea typeface="Roboto Medium"/>
                <a:cs typeface="Roboto Medium"/>
                <a:sym typeface="Roboto Medium"/>
              </a:endParaRPr>
            </a:p>
          </p:txBody>
        </p:sp>
        <p:sp>
          <p:nvSpPr>
            <p:cNvPr id="225" name="Google Shape;225;p27"/>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rPr b="1" lang="en" sz="1100">
                  <a:solidFill>
                    <a:srgbClr val="A7291E"/>
                  </a:solidFill>
                  <a:latin typeface="Roboto"/>
                  <a:ea typeface="Roboto"/>
                  <a:cs typeface="Roboto"/>
                  <a:sym typeface="Roboto"/>
                </a:rPr>
                <a:t>1</a:t>
              </a:r>
              <a:endParaRPr b="1" sz="1100">
                <a:solidFill>
                  <a:srgbClr val="A7291E"/>
                </a:solidFill>
                <a:latin typeface="Roboto"/>
                <a:ea typeface="Roboto"/>
                <a:cs typeface="Roboto"/>
                <a:sym typeface="Roboto"/>
              </a:endParaRPr>
            </a:p>
            <a:p>
              <a:pPr indent="0" lvl="0" marL="457200" rtl="0" algn="l">
                <a:lnSpc>
                  <a:spcPct val="115000"/>
                </a:lnSpc>
                <a:spcBef>
                  <a:spcPts val="0"/>
                </a:spcBef>
                <a:spcAft>
                  <a:spcPts val="0"/>
                </a:spcAft>
                <a:buNone/>
              </a:pPr>
              <a:r>
                <a:rPr b="1" i="1" lang="en" sz="800">
                  <a:solidFill>
                    <a:srgbClr val="A7291E"/>
                  </a:solidFill>
                  <a:latin typeface="Roboto"/>
                  <a:ea typeface="Roboto"/>
                  <a:cs typeface="Roboto"/>
                  <a:sym typeface="Roboto"/>
                </a:rPr>
                <a:t>Perfect Classification</a:t>
              </a:r>
              <a:r>
                <a:rPr i="1" lang="en" sz="800">
                  <a:solidFill>
                    <a:srgbClr val="A7291E"/>
                  </a:solidFill>
                  <a:latin typeface="Roboto"/>
                  <a:ea typeface="Roboto"/>
                  <a:cs typeface="Roboto"/>
                  <a:sym typeface="Roboto"/>
                </a:rPr>
                <a:t> </a:t>
              </a:r>
              <a:endParaRPr i="1" sz="800">
                <a:solidFill>
                  <a:srgbClr val="A7291E"/>
                </a:solidFill>
                <a:latin typeface="Roboto"/>
                <a:ea typeface="Roboto"/>
                <a:cs typeface="Roboto"/>
                <a:sym typeface="Roboto"/>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8"/>
          <p:cNvSpPr txBox="1"/>
          <p:nvPr>
            <p:ph type="title"/>
          </p:nvPr>
        </p:nvSpPr>
        <p:spPr>
          <a:xfrm>
            <a:off x="311700" y="1814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I’d do with More Time</a:t>
            </a:r>
            <a:endParaRPr/>
          </a:p>
        </p:txBody>
      </p:sp>
      <p:grpSp>
        <p:nvGrpSpPr>
          <p:cNvPr id="231" name="Google Shape;231;p28"/>
          <p:cNvGrpSpPr/>
          <p:nvPr/>
        </p:nvGrpSpPr>
        <p:grpSpPr>
          <a:xfrm>
            <a:off x="5657025" y="2335010"/>
            <a:ext cx="2469661" cy="1384500"/>
            <a:chOff x="6038025" y="2598925"/>
            <a:chExt cx="2469661" cy="1384500"/>
          </a:xfrm>
        </p:grpSpPr>
        <p:cxnSp>
          <p:nvCxnSpPr>
            <p:cNvPr id="232" name="Google Shape;232;p28"/>
            <p:cNvCxnSpPr/>
            <p:nvPr/>
          </p:nvCxnSpPr>
          <p:spPr>
            <a:xfrm>
              <a:off x="6038025" y="3312550"/>
              <a:ext cx="582000" cy="0"/>
            </a:xfrm>
            <a:prstGeom prst="straightConnector1">
              <a:avLst/>
            </a:prstGeom>
            <a:noFill/>
            <a:ln cap="flat" cmpd="sng" w="9525">
              <a:solidFill>
                <a:srgbClr val="C2C2C2"/>
              </a:solidFill>
              <a:prstDash val="solid"/>
              <a:round/>
              <a:headEnd len="sm" w="sm" type="none"/>
              <a:tailEnd len="sm" w="sm" type="none"/>
            </a:ln>
          </p:spPr>
        </p:cxnSp>
        <p:sp>
          <p:nvSpPr>
            <p:cNvPr id="233" name="Google Shape;233;p28"/>
            <p:cNvSpPr txBox="1"/>
            <p:nvPr/>
          </p:nvSpPr>
          <p:spPr>
            <a:xfrm>
              <a:off x="6640486" y="2598925"/>
              <a:ext cx="1867200" cy="138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200">
                <a:latin typeface="Roboto"/>
                <a:ea typeface="Roboto"/>
                <a:cs typeface="Roboto"/>
                <a:sym typeface="Roboto"/>
              </a:endParaRPr>
            </a:p>
            <a:p>
              <a:pPr indent="0" lvl="0" marL="0" rtl="0" algn="l">
                <a:spcBef>
                  <a:spcPts val="0"/>
                </a:spcBef>
                <a:spcAft>
                  <a:spcPts val="0"/>
                </a:spcAft>
                <a:buNone/>
              </a:pPr>
              <a:r>
                <a:t/>
              </a:r>
              <a:endParaRPr b="1" sz="1200">
                <a:latin typeface="Roboto"/>
                <a:ea typeface="Roboto"/>
                <a:cs typeface="Roboto"/>
                <a:sym typeface="Roboto"/>
              </a:endParaRPr>
            </a:p>
            <a:p>
              <a:pPr indent="0" lvl="0" marL="0" rtl="0" algn="l">
                <a:spcBef>
                  <a:spcPts val="0"/>
                </a:spcBef>
                <a:spcAft>
                  <a:spcPts val="0"/>
                </a:spcAft>
                <a:buNone/>
              </a:pPr>
              <a:r>
                <a:t/>
              </a:r>
              <a:endParaRPr b="1" sz="1200">
                <a:latin typeface="Roboto"/>
                <a:ea typeface="Roboto"/>
                <a:cs typeface="Roboto"/>
                <a:sym typeface="Roboto"/>
              </a:endParaRPr>
            </a:p>
            <a:p>
              <a:pPr indent="0" lvl="0" marL="0" rtl="0" algn="l">
                <a:spcBef>
                  <a:spcPts val="0"/>
                </a:spcBef>
                <a:spcAft>
                  <a:spcPts val="0"/>
                </a:spcAft>
                <a:buNone/>
              </a:pPr>
              <a:r>
                <a:t/>
              </a:r>
              <a:endParaRPr b="1" sz="1200">
                <a:latin typeface="Roboto"/>
                <a:ea typeface="Roboto"/>
                <a:cs typeface="Roboto"/>
                <a:sym typeface="Roboto"/>
              </a:endParaRPr>
            </a:p>
            <a:p>
              <a:pPr indent="0" lvl="0" marL="0" rtl="0" algn="l">
                <a:spcBef>
                  <a:spcPts val="0"/>
                </a:spcBef>
                <a:spcAft>
                  <a:spcPts val="0"/>
                </a:spcAft>
                <a:buNone/>
              </a:pPr>
              <a:r>
                <a:t/>
              </a:r>
              <a:endParaRPr b="1" sz="1200">
                <a:latin typeface="Roboto"/>
                <a:ea typeface="Roboto"/>
                <a:cs typeface="Roboto"/>
                <a:sym typeface="Roboto"/>
              </a:endParaRPr>
            </a:p>
            <a:p>
              <a:pPr indent="0" lvl="0" marL="0" rtl="0" algn="l">
                <a:spcBef>
                  <a:spcPts val="0"/>
                </a:spcBef>
                <a:spcAft>
                  <a:spcPts val="0"/>
                </a:spcAft>
                <a:buNone/>
              </a:pPr>
              <a:r>
                <a:rPr b="1" lang="en" sz="1200">
                  <a:latin typeface="Roboto"/>
                  <a:ea typeface="Roboto"/>
                  <a:cs typeface="Roboto"/>
                  <a:sym typeface="Roboto"/>
                </a:rPr>
                <a:t>Perform stratified hyperparameter tuning</a:t>
              </a:r>
              <a:endParaRPr b="1" sz="1200">
                <a:latin typeface="Roboto"/>
                <a:ea typeface="Roboto"/>
                <a:cs typeface="Roboto"/>
                <a:sym typeface="Roboto"/>
              </a:endParaRPr>
            </a:p>
            <a:p>
              <a:pPr indent="0" lvl="0" marL="0" rtl="0" algn="l">
                <a:spcBef>
                  <a:spcPts val="0"/>
                </a:spcBef>
                <a:spcAft>
                  <a:spcPts val="0"/>
                </a:spcAft>
                <a:buNone/>
              </a:pPr>
              <a:r>
                <a:t/>
              </a:r>
              <a:endParaRPr b="1" sz="1200">
                <a:latin typeface="Roboto"/>
                <a:ea typeface="Roboto"/>
                <a:cs typeface="Roboto"/>
                <a:sym typeface="Roboto"/>
              </a:endParaRPr>
            </a:p>
            <a:p>
              <a:pPr indent="0" lvl="0" marL="0" rtl="0" algn="l">
                <a:spcBef>
                  <a:spcPts val="0"/>
                </a:spcBef>
                <a:spcAft>
                  <a:spcPts val="1600"/>
                </a:spcAft>
                <a:buNone/>
              </a:pPr>
              <a:r>
                <a:rPr lang="en" sz="800"/>
                <a:t>Grid search or Bayesian optimization over model hyperparameters (e.g., number of trees, max depth, learning rate). Stratify folds by speaker to ensure balanced representation in training and validation.</a:t>
              </a:r>
              <a:endParaRPr sz="800">
                <a:latin typeface="Roboto"/>
                <a:ea typeface="Roboto"/>
                <a:cs typeface="Roboto"/>
                <a:sym typeface="Roboto"/>
              </a:endParaRPr>
            </a:p>
          </p:txBody>
        </p:sp>
        <p:sp>
          <p:nvSpPr>
            <p:cNvPr id="234" name="Google Shape;234;p28"/>
            <p:cNvSpPr/>
            <p:nvPr/>
          </p:nvSpPr>
          <p:spPr>
            <a:xfrm>
              <a:off x="6424027" y="3212150"/>
              <a:ext cx="198600" cy="198300"/>
            </a:xfrm>
            <a:prstGeom prst="ellipse">
              <a:avLst/>
            </a:prstGeom>
            <a:solidFill>
              <a:srgbClr val="9325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8"/>
            <p:cNvSpPr txBox="1"/>
            <p:nvPr/>
          </p:nvSpPr>
          <p:spPr>
            <a:xfrm>
              <a:off x="6399017" y="3156109"/>
              <a:ext cx="247500" cy="31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800">
                  <a:solidFill>
                    <a:srgbClr val="FFFFFF"/>
                  </a:solidFill>
                  <a:latin typeface="Roboto"/>
                  <a:ea typeface="Roboto"/>
                  <a:cs typeface="Roboto"/>
                  <a:sym typeface="Roboto"/>
                </a:rPr>
                <a:t>3</a:t>
              </a:r>
              <a:endParaRPr sz="800">
                <a:solidFill>
                  <a:srgbClr val="FFFFFF"/>
                </a:solidFill>
                <a:latin typeface="Roboto"/>
                <a:ea typeface="Roboto"/>
                <a:cs typeface="Roboto"/>
                <a:sym typeface="Roboto"/>
              </a:endParaRPr>
            </a:p>
          </p:txBody>
        </p:sp>
      </p:grpSp>
      <p:grpSp>
        <p:nvGrpSpPr>
          <p:cNvPr id="236" name="Google Shape;236;p28"/>
          <p:cNvGrpSpPr/>
          <p:nvPr/>
        </p:nvGrpSpPr>
        <p:grpSpPr>
          <a:xfrm>
            <a:off x="808996" y="1631503"/>
            <a:ext cx="2994729" cy="1384500"/>
            <a:chOff x="636321" y="1844098"/>
            <a:chExt cx="2994729" cy="1384500"/>
          </a:xfrm>
        </p:grpSpPr>
        <p:sp>
          <p:nvSpPr>
            <p:cNvPr id="237" name="Google Shape;237;p28"/>
            <p:cNvSpPr txBox="1"/>
            <p:nvPr/>
          </p:nvSpPr>
          <p:spPr>
            <a:xfrm>
              <a:off x="636321" y="1844098"/>
              <a:ext cx="1867200" cy="1384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200">
                  <a:latin typeface="Roboto"/>
                  <a:ea typeface="Roboto"/>
                  <a:cs typeface="Roboto"/>
                  <a:sym typeface="Roboto"/>
                </a:rPr>
                <a:t>Explore attention or speaker embeddings</a:t>
              </a:r>
              <a:endParaRPr b="1" sz="1200">
                <a:latin typeface="Roboto"/>
                <a:ea typeface="Roboto"/>
                <a:cs typeface="Roboto"/>
                <a:sym typeface="Roboto"/>
              </a:endParaRPr>
            </a:p>
            <a:p>
              <a:pPr indent="0" lvl="0" marL="0" rtl="0" algn="r">
                <a:spcBef>
                  <a:spcPts val="0"/>
                </a:spcBef>
                <a:spcAft>
                  <a:spcPts val="0"/>
                </a:spcAft>
                <a:buNone/>
              </a:pPr>
              <a:r>
                <a:t/>
              </a:r>
              <a:endParaRPr b="1" sz="1200">
                <a:latin typeface="Roboto"/>
                <a:ea typeface="Roboto"/>
                <a:cs typeface="Roboto"/>
                <a:sym typeface="Roboto"/>
              </a:endParaRPr>
            </a:p>
            <a:p>
              <a:pPr indent="0" lvl="0" marL="0" rtl="0" algn="r">
                <a:spcBef>
                  <a:spcPts val="0"/>
                </a:spcBef>
                <a:spcAft>
                  <a:spcPts val="1600"/>
                </a:spcAft>
                <a:buNone/>
              </a:pPr>
              <a:r>
                <a:rPr lang="en" sz="800"/>
                <a:t>SOTA pretrained models like ECAPA-TDNN or wav2vec2 to extract </a:t>
              </a:r>
              <a:r>
                <a:rPr b="1" lang="en" sz="800"/>
                <a:t>speaker embeddings</a:t>
              </a:r>
              <a:r>
                <a:rPr lang="en" sz="800"/>
                <a:t> from raw audio.</a:t>
              </a:r>
              <a:endParaRPr b="1" sz="800">
                <a:latin typeface="Roboto"/>
                <a:ea typeface="Roboto"/>
                <a:cs typeface="Roboto"/>
                <a:sym typeface="Roboto"/>
              </a:endParaRPr>
            </a:p>
          </p:txBody>
        </p:sp>
        <p:cxnSp>
          <p:nvCxnSpPr>
            <p:cNvPr id="238" name="Google Shape;238;p28"/>
            <p:cNvCxnSpPr/>
            <p:nvPr/>
          </p:nvCxnSpPr>
          <p:spPr>
            <a:xfrm rot="10800000">
              <a:off x="2587350" y="2536350"/>
              <a:ext cx="1043700" cy="0"/>
            </a:xfrm>
            <a:prstGeom prst="straightConnector1">
              <a:avLst/>
            </a:prstGeom>
            <a:noFill/>
            <a:ln cap="flat" cmpd="sng" w="9525">
              <a:solidFill>
                <a:srgbClr val="C2C2C2"/>
              </a:solidFill>
              <a:prstDash val="solid"/>
              <a:round/>
              <a:headEnd len="sm" w="sm" type="none"/>
              <a:tailEnd len="sm" w="sm" type="none"/>
            </a:ln>
          </p:spPr>
        </p:cxnSp>
        <p:sp>
          <p:nvSpPr>
            <p:cNvPr id="239" name="Google Shape;239;p28"/>
            <p:cNvSpPr/>
            <p:nvPr/>
          </p:nvSpPr>
          <p:spPr>
            <a:xfrm>
              <a:off x="2523501" y="2431050"/>
              <a:ext cx="198600" cy="198300"/>
            </a:xfrm>
            <a:prstGeom prst="ellipse">
              <a:avLst/>
            </a:prstGeom>
            <a:solidFill>
              <a:srgbClr val="771E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8"/>
            <p:cNvSpPr txBox="1"/>
            <p:nvPr/>
          </p:nvSpPr>
          <p:spPr>
            <a:xfrm>
              <a:off x="2498491" y="2373759"/>
              <a:ext cx="247500" cy="31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800">
                  <a:solidFill>
                    <a:srgbClr val="FFFFFF"/>
                  </a:solidFill>
                  <a:latin typeface="Roboto"/>
                  <a:ea typeface="Roboto"/>
                  <a:cs typeface="Roboto"/>
                  <a:sym typeface="Roboto"/>
                </a:rPr>
                <a:t>2</a:t>
              </a:r>
              <a:endParaRPr sz="800">
                <a:solidFill>
                  <a:srgbClr val="FFFFFF"/>
                </a:solidFill>
                <a:latin typeface="Roboto"/>
                <a:ea typeface="Roboto"/>
                <a:cs typeface="Roboto"/>
                <a:sym typeface="Roboto"/>
              </a:endParaRPr>
            </a:p>
          </p:txBody>
        </p:sp>
      </p:grpSp>
      <p:grpSp>
        <p:nvGrpSpPr>
          <p:cNvPr id="241" name="Google Shape;241;p28"/>
          <p:cNvGrpSpPr/>
          <p:nvPr/>
        </p:nvGrpSpPr>
        <p:grpSpPr>
          <a:xfrm>
            <a:off x="4799750" y="661345"/>
            <a:ext cx="3599586" cy="1384500"/>
            <a:chOff x="4908100" y="889950"/>
            <a:chExt cx="3599586" cy="1384500"/>
          </a:xfrm>
        </p:grpSpPr>
        <p:cxnSp>
          <p:nvCxnSpPr>
            <p:cNvPr id="242" name="Google Shape;242;p28"/>
            <p:cNvCxnSpPr/>
            <p:nvPr/>
          </p:nvCxnSpPr>
          <p:spPr>
            <a:xfrm>
              <a:off x="4908100" y="1593250"/>
              <a:ext cx="1715100" cy="0"/>
            </a:xfrm>
            <a:prstGeom prst="straightConnector1">
              <a:avLst/>
            </a:prstGeom>
            <a:noFill/>
            <a:ln cap="flat" cmpd="sng" w="9525">
              <a:solidFill>
                <a:srgbClr val="C2C2C2"/>
              </a:solidFill>
              <a:prstDash val="solid"/>
              <a:round/>
              <a:headEnd len="sm" w="sm" type="none"/>
              <a:tailEnd len="sm" w="sm" type="none"/>
            </a:ln>
          </p:spPr>
        </p:cxnSp>
        <p:sp>
          <p:nvSpPr>
            <p:cNvPr id="243" name="Google Shape;243;p28"/>
            <p:cNvSpPr txBox="1"/>
            <p:nvPr/>
          </p:nvSpPr>
          <p:spPr>
            <a:xfrm>
              <a:off x="6640486" y="889950"/>
              <a:ext cx="1867200" cy="138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Roboto"/>
                  <a:ea typeface="Roboto"/>
                  <a:cs typeface="Roboto"/>
                  <a:sym typeface="Roboto"/>
                </a:rPr>
                <a:t>Use CNN / RNN on raw sequences</a:t>
              </a:r>
              <a:endParaRPr b="1" sz="1200">
                <a:latin typeface="Roboto"/>
                <a:ea typeface="Roboto"/>
                <a:cs typeface="Roboto"/>
                <a:sym typeface="Roboto"/>
              </a:endParaRPr>
            </a:p>
            <a:p>
              <a:pPr indent="0" lvl="0" marL="0" rtl="0" algn="l">
                <a:spcBef>
                  <a:spcPts val="0"/>
                </a:spcBef>
                <a:spcAft>
                  <a:spcPts val="1600"/>
                </a:spcAft>
                <a:buNone/>
              </a:pPr>
              <a:br>
                <a:rPr b="1" lang="en" sz="1200">
                  <a:latin typeface="Roboto"/>
                  <a:ea typeface="Roboto"/>
                  <a:cs typeface="Roboto"/>
                  <a:sym typeface="Roboto"/>
                </a:rPr>
              </a:br>
              <a:r>
                <a:rPr lang="en" sz="800">
                  <a:latin typeface="Roboto"/>
                  <a:ea typeface="Roboto"/>
                  <a:cs typeface="Roboto"/>
                  <a:sym typeface="Roboto"/>
                </a:rPr>
                <a:t>Directly feed the raw time-series (the LPC matrix per block) into a deep learning model. Preserves more of the temporal structure and dynamics of speech, potentially improving classification accuracy.</a:t>
              </a:r>
              <a:endParaRPr b="1" sz="800">
                <a:latin typeface="Roboto"/>
                <a:ea typeface="Roboto"/>
                <a:cs typeface="Roboto"/>
                <a:sym typeface="Roboto"/>
              </a:endParaRPr>
            </a:p>
          </p:txBody>
        </p:sp>
        <p:sp>
          <p:nvSpPr>
            <p:cNvPr id="244" name="Google Shape;244;p28"/>
            <p:cNvSpPr/>
            <p:nvPr/>
          </p:nvSpPr>
          <p:spPr>
            <a:xfrm>
              <a:off x="6427830" y="1493307"/>
              <a:ext cx="198600" cy="198300"/>
            </a:xfrm>
            <a:prstGeom prst="ellipse">
              <a:avLst/>
            </a:prstGeom>
            <a:solidFill>
              <a:srgbClr val="701C7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8"/>
            <p:cNvSpPr txBox="1"/>
            <p:nvPr/>
          </p:nvSpPr>
          <p:spPr>
            <a:xfrm>
              <a:off x="6402820" y="1436790"/>
              <a:ext cx="247500" cy="31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800">
                  <a:solidFill>
                    <a:srgbClr val="FFFFFF"/>
                  </a:solidFill>
                  <a:latin typeface="Roboto"/>
                  <a:ea typeface="Roboto"/>
                  <a:cs typeface="Roboto"/>
                  <a:sym typeface="Roboto"/>
                </a:rPr>
                <a:t>1</a:t>
              </a:r>
              <a:endParaRPr sz="800">
                <a:solidFill>
                  <a:srgbClr val="FFFFFF"/>
                </a:solidFill>
                <a:latin typeface="Roboto"/>
                <a:ea typeface="Roboto"/>
                <a:cs typeface="Roboto"/>
                <a:sym typeface="Roboto"/>
              </a:endParaRPr>
            </a:p>
          </p:txBody>
        </p:sp>
      </p:grpSp>
      <p:grpSp>
        <p:nvGrpSpPr>
          <p:cNvPr id="246" name="Google Shape;246;p28"/>
          <p:cNvGrpSpPr/>
          <p:nvPr/>
        </p:nvGrpSpPr>
        <p:grpSpPr>
          <a:xfrm>
            <a:off x="3408107" y="1081528"/>
            <a:ext cx="2324345" cy="2497538"/>
            <a:chOff x="2991269" y="1153325"/>
            <a:chExt cx="3514811" cy="3252003"/>
          </a:xfrm>
        </p:grpSpPr>
        <p:sp>
          <p:nvSpPr>
            <p:cNvPr id="247" name="Google Shape;247;p28"/>
            <p:cNvSpPr/>
            <p:nvPr/>
          </p:nvSpPr>
          <p:spPr>
            <a:xfrm>
              <a:off x="3477586" y="2585458"/>
              <a:ext cx="2541910" cy="950456"/>
            </a:xfrm>
            <a:custGeom>
              <a:rect b="b" l="l" r="r" t="t"/>
              <a:pathLst>
                <a:path extrusionOk="0" h="43529" w="126826">
                  <a:moveTo>
                    <a:pt x="0" y="20002"/>
                  </a:moveTo>
                  <a:lnTo>
                    <a:pt x="63389" y="43529"/>
                  </a:lnTo>
                  <a:lnTo>
                    <a:pt x="126826" y="19907"/>
                  </a:lnTo>
                  <a:lnTo>
                    <a:pt x="63580" y="0"/>
                  </a:lnTo>
                  <a:close/>
                </a:path>
              </a:pathLst>
            </a:custGeom>
            <a:solidFill>
              <a:srgbClr val="D9D9D9"/>
            </a:solidFill>
            <a:ln>
              <a:noFill/>
            </a:ln>
          </p:spPr>
        </p:sp>
        <p:sp>
          <p:nvSpPr>
            <p:cNvPr id="248" name="Google Shape;248;p28"/>
            <p:cNvSpPr/>
            <p:nvPr/>
          </p:nvSpPr>
          <p:spPr>
            <a:xfrm>
              <a:off x="2991269" y="3020977"/>
              <a:ext cx="1758228" cy="1384350"/>
            </a:xfrm>
            <a:custGeom>
              <a:rect b="b" l="l" r="r" t="t"/>
              <a:pathLst>
                <a:path extrusionOk="0" h="63817" w="87725">
                  <a:moveTo>
                    <a:pt x="24288" y="0"/>
                  </a:moveTo>
                  <a:lnTo>
                    <a:pt x="0" y="29908"/>
                  </a:lnTo>
                  <a:lnTo>
                    <a:pt x="87725" y="63817"/>
                  </a:lnTo>
                  <a:lnTo>
                    <a:pt x="87725" y="42291"/>
                  </a:lnTo>
                  <a:lnTo>
                    <a:pt x="87725" y="23526"/>
                  </a:lnTo>
                  <a:close/>
                </a:path>
              </a:pathLst>
            </a:custGeom>
            <a:solidFill>
              <a:srgbClr val="561561"/>
            </a:solidFill>
            <a:ln>
              <a:noFill/>
            </a:ln>
          </p:spPr>
        </p:sp>
        <p:sp>
          <p:nvSpPr>
            <p:cNvPr id="249" name="Google Shape;249;p28"/>
            <p:cNvSpPr/>
            <p:nvPr/>
          </p:nvSpPr>
          <p:spPr>
            <a:xfrm flipH="1">
              <a:off x="4747852" y="3020977"/>
              <a:ext cx="1758228" cy="1384350"/>
            </a:xfrm>
            <a:custGeom>
              <a:rect b="b" l="l" r="r" t="t"/>
              <a:pathLst>
                <a:path extrusionOk="0" h="63817" w="87725">
                  <a:moveTo>
                    <a:pt x="24288" y="0"/>
                  </a:moveTo>
                  <a:lnTo>
                    <a:pt x="0" y="29908"/>
                  </a:lnTo>
                  <a:lnTo>
                    <a:pt x="87725" y="63817"/>
                  </a:lnTo>
                  <a:lnTo>
                    <a:pt x="87725" y="42291"/>
                  </a:lnTo>
                  <a:lnTo>
                    <a:pt x="87725" y="23526"/>
                  </a:lnTo>
                  <a:close/>
                </a:path>
              </a:pathLst>
            </a:custGeom>
            <a:solidFill>
              <a:srgbClr val="9325A5"/>
            </a:solidFill>
            <a:ln>
              <a:noFill/>
            </a:ln>
          </p:spPr>
        </p:sp>
        <p:sp>
          <p:nvSpPr>
            <p:cNvPr id="250" name="Google Shape;250;p28"/>
            <p:cNvSpPr/>
            <p:nvPr/>
          </p:nvSpPr>
          <p:spPr>
            <a:xfrm>
              <a:off x="3969199" y="2001324"/>
              <a:ext cx="1565850" cy="585863"/>
            </a:xfrm>
            <a:custGeom>
              <a:rect b="b" l="l" r="r" t="t"/>
              <a:pathLst>
                <a:path extrusionOk="0" h="8150" w="24053">
                  <a:moveTo>
                    <a:pt x="0" y="3827"/>
                  </a:moveTo>
                  <a:lnTo>
                    <a:pt x="11976" y="8150"/>
                  </a:lnTo>
                  <a:lnTo>
                    <a:pt x="24053" y="3827"/>
                  </a:lnTo>
                  <a:lnTo>
                    <a:pt x="12126" y="0"/>
                  </a:lnTo>
                  <a:close/>
                </a:path>
              </a:pathLst>
            </a:custGeom>
            <a:solidFill>
              <a:srgbClr val="D9D9D9"/>
            </a:solidFill>
            <a:ln>
              <a:noFill/>
            </a:ln>
          </p:spPr>
        </p:sp>
        <p:sp>
          <p:nvSpPr>
            <p:cNvPr id="251" name="Google Shape;251;p28"/>
            <p:cNvSpPr/>
            <p:nvPr/>
          </p:nvSpPr>
          <p:spPr>
            <a:xfrm>
              <a:off x="3563255" y="2275837"/>
              <a:ext cx="1189300" cy="1015326"/>
            </a:xfrm>
            <a:custGeom>
              <a:rect b="b" l="l" r="r" t="t"/>
              <a:pathLst>
                <a:path extrusionOk="0" h="14114" w="18238">
                  <a:moveTo>
                    <a:pt x="6262" y="0"/>
                  </a:moveTo>
                  <a:lnTo>
                    <a:pt x="18238" y="4324"/>
                  </a:lnTo>
                  <a:lnTo>
                    <a:pt x="18238" y="14114"/>
                  </a:lnTo>
                  <a:lnTo>
                    <a:pt x="0" y="7554"/>
                  </a:lnTo>
                  <a:close/>
                </a:path>
              </a:pathLst>
            </a:custGeom>
            <a:solidFill>
              <a:srgbClr val="561561"/>
            </a:solidFill>
            <a:ln>
              <a:noFill/>
            </a:ln>
          </p:spPr>
        </p:sp>
        <p:sp>
          <p:nvSpPr>
            <p:cNvPr id="252" name="Google Shape;252;p28"/>
            <p:cNvSpPr/>
            <p:nvPr/>
          </p:nvSpPr>
          <p:spPr>
            <a:xfrm flipH="1">
              <a:off x="4749365" y="2275837"/>
              <a:ext cx="1189300" cy="1015326"/>
            </a:xfrm>
            <a:custGeom>
              <a:rect b="b" l="l" r="r" t="t"/>
              <a:pathLst>
                <a:path extrusionOk="0" h="14114" w="18238">
                  <a:moveTo>
                    <a:pt x="6262" y="0"/>
                  </a:moveTo>
                  <a:lnTo>
                    <a:pt x="18238" y="4324"/>
                  </a:lnTo>
                  <a:lnTo>
                    <a:pt x="18238" y="14114"/>
                  </a:lnTo>
                  <a:lnTo>
                    <a:pt x="0" y="7554"/>
                  </a:lnTo>
                  <a:close/>
                </a:path>
              </a:pathLst>
            </a:custGeom>
            <a:solidFill>
              <a:srgbClr val="771E86"/>
            </a:solidFill>
            <a:ln>
              <a:noFill/>
            </a:ln>
          </p:spPr>
        </p:sp>
        <p:sp>
          <p:nvSpPr>
            <p:cNvPr id="253" name="Google Shape;253;p28"/>
            <p:cNvSpPr/>
            <p:nvPr/>
          </p:nvSpPr>
          <p:spPr>
            <a:xfrm>
              <a:off x="4059061" y="1153325"/>
              <a:ext cx="693508" cy="1201140"/>
            </a:xfrm>
            <a:custGeom>
              <a:rect b="b" l="l" r="r" t="t"/>
              <a:pathLst>
                <a:path extrusionOk="0" h="16697" w="10635">
                  <a:moveTo>
                    <a:pt x="10635" y="0"/>
                  </a:moveTo>
                  <a:lnTo>
                    <a:pt x="0" y="12722"/>
                  </a:lnTo>
                  <a:lnTo>
                    <a:pt x="10635" y="16697"/>
                  </a:lnTo>
                  <a:close/>
                </a:path>
              </a:pathLst>
            </a:custGeom>
            <a:solidFill>
              <a:srgbClr val="561561"/>
            </a:solidFill>
            <a:ln>
              <a:noFill/>
            </a:ln>
          </p:spPr>
        </p:sp>
        <p:sp>
          <p:nvSpPr>
            <p:cNvPr id="254" name="Google Shape;254;p28"/>
            <p:cNvSpPr/>
            <p:nvPr/>
          </p:nvSpPr>
          <p:spPr>
            <a:xfrm flipH="1">
              <a:off x="4749350" y="1153325"/>
              <a:ext cx="693508" cy="1201140"/>
            </a:xfrm>
            <a:custGeom>
              <a:rect b="b" l="l" r="r" t="t"/>
              <a:pathLst>
                <a:path extrusionOk="0" h="16697" w="10635">
                  <a:moveTo>
                    <a:pt x="10635" y="0"/>
                  </a:moveTo>
                  <a:lnTo>
                    <a:pt x="0" y="12722"/>
                  </a:lnTo>
                  <a:lnTo>
                    <a:pt x="10635" y="16697"/>
                  </a:lnTo>
                  <a:close/>
                </a:path>
              </a:pathLst>
            </a:custGeom>
            <a:solidFill>
              <a:srgbClr val="701C7F"/>
            </a:solidFill>
            <a:ln>
              <a:noFill/>
            </a:ln>
          </p:spPr>
        </p:sp>
      </p:grpSp>
      <p:grpSp>
        <p:nvGrpSpPr>
          <p:cNvPr id="255" name="Google Shape;255;p28"/>
          <p:cNvGrpSpPr/>
          <p:nvPr/>
        </p:nvGrpSpPr>
        <p:grpSpPr>
          <a:xfrm>
            <a:off x="636321" y="3543728"/>
            <a:ext cx="2994729" cy="1384500"/>
            <a:chOff x="636321" y="1844098"/>
            <a:chExt cx="2994729" cy="1384500"/>
          </a:xfrm>
        </p:grpSpPr>
        <p:sp>
          <p:nvSpPr>
            <p:cNvPr id="256" name="Google Shape;256;p28"/>
            <p:cNvSpPr txBox="1"/>
            <p:nvPr/>
          </p:nvSpPr>
          <p:spPr>
            <a:xfrm>
              <a:off x="636321" y="1844098"/>
              <a:ext cx="1867200" cy="1384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200">
                  <a:latin typeface="Roboto"/>
                  <a:ea typeface="Roboto"/>
                  <a:cs typeface="Roboto"/>
                  <a:sym typeface="Roboto"/>
                </a:rPr>
                <a:t>Explore more robust feature extraction</a:t>
              </a:r>
              <a:endParaRPr b="1" sz="1200">
                <a:latin typeface="Roboto"/>
                <a:ea typeface="Roboto"/>
                <a:cs typeface="Roboto"/>
                <a:sym typeface="Roboto"/>
              </a:endParaRPr>
            </a:p>
            <a:p>
              <a:pPr indent="0" lvl="0" marL="0" rtl="0" algn="r">
                <a:spcBef>
                  <a:spcPts val="0"/>
                </a:spcBef>
                <a:spcAft>
                  <a:spcPts val="0"/>
                </a:spcAft>
                <a:buNone/>
              </a:pPr>
              <a:r>
                <a:t/>
              </a:r>
              <a:endParaRPr b="1" sz="1200">
                <a:latin typeface="Roboto"/>
                <a:ea typeface="Roboto"/>
                <a:cs typeface="Roboto"/>
                <a:sym typeface="Roboto"/>
              </a:endParaRPr>
            </a:p>
            <a:p>
              <a:pPr indent="0" lvl="0" marL="0" rtl="0" algn="r">
                <a:spcBef>
                  <a:spcPts val="0"/>
                </a:spcBef>
                <a:spcAft>
                  <a:spcPts val="1600"/>
                </a:spcAft>
                <a:buNone/>
              </a:pPr>
              <a:r>
                <a:rPr lang="en" sz="800"/>
                <a:t>MFCCs (Mel-Frequency Cepstral Coefficients), Delta and Delta Delta coefficients (vel. &amp; acc.) and Energy &amp; pitch features to capture missed features in higher freq.</a:t>
              </a:r>
              <a:endParaRPr sz="800">
                <a:latin typeface="Roboto"/>
                <a:ea typeface="Roboto"/>
                <a:cs typeface="Roboto"/>
                <a:sym typeface="Roboto"/>
              </a:endParaRPr>
            </a:p>
          </p:txBody>
        </p:sp>
        <p:cxnSp>
          <p:nvCxnSpPr>
            <p:cNvPr id="257" name="Google Shape;257;p28"/>
            <p:cNvCxnSpPr/>
            <p:nvPr/>
          </p:nvCxnSpPr>
          <p:spPr>
            <a:xfrm rot="10800000">
              <a:off x="2587350" y="2536350"/>
              <a:ext cx="1043700" cy="0"/>
            </a:xfrm>
            <a:prstGeom prst="straightConnector1">
              <a:avLst/>
            </a:prstGeom>
            <a:noFill/>
            <a:ln cap="flat" cmpd="sng" w="9525">
              <a:solidFill>
                <a:srgbClr val="C2C2C2"/>
              </a:solidFill>
              <a:prstDash val="solid"/>
              <a:round/>
              <a:headEnd len="sm" w="sm" type="none"/>
              <a:tailEnd len="sm" w="sm" type="none"/>
            </a:ln>
          </p:spPr>
        </p:cxnSp>
        <p:sp>
          <p:nvSpPr>
            <p:cNvPr id="258" name="Google Shape;258;p28"/>
            <p:cNvSpPr/>
            <p:nvPr/>
          </p:nvSpPr>
          <p:spPr>
            <a:xfrm>
              <a:off x="2523501" y="2431050"/>
              <a:ext cx="198600" cy="198300"/>
            </a:xfrm>
            <a:prstGeom prst="ellipse">
              <a:avLst/>
            </a:prstGeom>
            <a:solidFill>
              <a:srgbClr val="771E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8"/>
            <p:cNvSpPr txBox="1"/>
            <p:nvPr/>
          </p:nvSpPr>
          <p:spPr>
            <a:xfrm>
              <a:off x="2498491" y="2373759"/>
              <a:ext cx="247500" cy="31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600"/>
                </a:spcAft>
                <a:buNone/>
              </a:pPr>
              <a:r>
                <a:rPr lang="en" sz="800">
                  <a:solidFill>
                    <a:srgbClr val="FFFFFF"/>
                  </a:solidFill>
                  <a:latin typeface="Roboto"/>
                  <a:ea typeface="Roboto"/>
                  <a:cs typeface="Roboto"/>
                  <a:sym typeface="Roboto"/>
                </a:rPr>
                <a:t>4</a:t>
              </a:r>
              <a:endParaRPr sz="800">
                <a:solidFill>
                  <a:srgbClr val="FFFFFF"/>
                </a:solidFill>
                <a:latin typeface="Roboto"/>
                <a:ea typeface="Roboto"/>
                <a:cs typeface="Roboto"/>
                <a:sym typeface="Roboto"/>
              </a:endParaRPr>
            </a:p>
          </p:txBody>
        </p:sp>
      </p:grpSp>
      <p:grpSp>
        <p:nvGrpSpPr>
          <p:cNvPr id="260" name="Google Shape;260;p28"/>
          <p:cNvGrpSpPr/>
          <p:nvPr/>
        </p:nvGrpSpPr>
        <p:grpSpPr>
          <a:xfrm>
            <a:off x="2860083" y="3180475"/>
            <a:ext cx="3392496" cy="1475025"/>
            <a:chOff x="2991269" y="3020977"/>
            <a:chExt cx="3514811" cy="1384350"/>
          </a:xfrm>
        </p:grpSpPr>
        <p:sp>
          <p:nvSpPr>
            <p:cNvPr id="261" name="Google Shape;261;p28"/>
            <p:cNvSpPr/>
            <p:nvPr/>
          </p:nvSpPr>
          <p:spPr>
            <a:xfrm>
              <a:off x="2991269" y="3020977"/>
              <a:ext cx="1758228" cy="1384350"/>
            </a:xfrm>
            <a:custGeom>
              <a:rect b="b" l="l" r="r" t="t"/>
              <a:pathLst>
                <a:path extrusionOk="0" h="63817" w="87725">
                  <a:moveTo>
                    <a:pt x="24288" y="0"/>
                  </a:moveTo>
                  <a:lnTo>
                    <a:pt x="0" y="29908"/>
                  </a:lnTo>
                  <a:lnTo>
                    <a:pt x="87725" y="63817"/>
                  </a:lnTo>
                  <a:lnTo>
                    <a:pt x="87725" y="42291"/>
                  </a:lnTo>
                  <a:lnTo>
                    <a:pt x="87725" y="23526"/>
                  </a:lnTo>
                  <a:close/>
                </a:path>
              </a:pathLst>
            </a:custGeom>
            <a:solidFill>
              <a:srgbClr val="561561"/>
            </a:solidFill>
            <a:ln>
              <a:noFill/>
            </a:ln>
          </p:spPr>
        </p:sp>
        <p:sp>
          <p:nvSpPr>
            <p:cNvPr id="262" name="Google Shape;262;p28"/>
            <p:cNvSpPr/>
            <p:nvPr/>
          </p:nvSpPr>
          <p:spPr>
            <a:xfrm flipH="1">
              <a:off x="4747852" y="3020977"/>
              <a:ext cx="1758228" cy="1384350"/>
            </a:xfrm>
            <a:custGeom>
              <a:rect b="b" l="l" r="r" t="t"/>
              <a:pathLst>
                <a:path extrusionOk="0" h="63817" w="87725">
                  <a:moveTo>
                    <a:pt x="24288" y="0"/>
                  </a:moveTo>
                  <a:lnTo>
                    <a:pt x="0" y="29908"/>
                  </a:lnTo>
                  <a:lnTo>
                    <a:pt x="87725" y="63817"/>
                  </a:lnTo>
                  <a:lnTo>
                    <a:pt x="87725" y="42291"/>
                  </a:lnTo>
                  <a:lnTo>
                    <a:pt x="87725" y="23526"/>
                  </a:lnTo>
                  <a:close/>
                </a:path>
              </a:pathLst>
            </a:custGeom>
            <a:solidFill>
              <a:srgbClr val="9325A5"/>
            </a:solidFill>
            <a:ln>
              <a:noFill/>
            </a:ln>
          </p:spPr>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Achievements</a:t>
            </a:r>
            <a:endParaRPr/>
          </a:p>
        </p:txBody>
      </p:sp>
      <p:grpSp>
        <p:nvGrpSpPr>
          <p:cNvPr id="268" name="Google Shape;268;p29"/>
          <p:cNvGrpSpPr/>
          <p:nvPr/>
        </p:nvGrpSpPr>
        <p:grpSpPr>
          <a:xfrm>
            <a:off x="308838" y="1395375"/>
            <a:ext cx="3558375" cy="924600"/>
            <a:chOff x="308838" y="1242975"/>
            <a:chExt cx="3558375" cy="924600"/>
          </a:xfrm>
        </p:grpSpPr>
        <p:cxnSp>
          <p:nvCxnSpPr>
            <p:cNvPr id="269" name="Google Shape;269;p29"/>
            <p:cNvCxnSpPr/>
            <p:nvPr/>
          </p:nvCxnSpPr>
          <p:spPr>
            <a:xfrm rot="10800000">
              <a:off x="2642013" y="1654113"/>
              <a:ext cx="1225200" cy="0"/>
            </a:xfrm>
            <a:prstGeom prst="straightConnector1">
              <a:avLst/>
            </a:prstGeom>
            <a:noFill/>
            <a:ln cap="flat" cmpd="sng" w="9525">
              <a:solidFill>
                <a:srgbClr val="249C91"/>
              </a:solidFill>
              <a:prstDash val="solid"/>
              <a:round/>
              <a:headEnd len="sm" w="sm" type="none"/>
              <a:tailEnd len="med" w="med" type="oval"/>
            </a:ln>
          </p:spPr>
        </p:cxnSp>
        <p:sp>
          <p:nvSpPr>
            <p:cNvPr id="270" name="Google Shape;270;p29"/>
            <p:cNvSpPr txBox="1"/>
            <p:nvPr/>
          </p:nvSpPr>
          <p:spPr>
            <a:xfrm>
              <a:off x="308838" y="1242975"/>
              <a:ext cx="2124000" cy="924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200">
                  <a:latin typeface="Roboto"/>
                  <a:ea typeface="Roboto"/>
                  <a:cs typeface="Roboto"/>
                  <a:sym typeface="Roboto"/>
                </a:rPr>
                <a:t>Robust Feature Extraction for variable length sequence</a:t>
              </a:r>
              <a:endParaRPr b="1" sz="800">
                <a:latin typeface="Roboto"/>
                <a:ea typeface="Roboto"/>
                <a:cs typeface="Roboto"/>
                <a:sym typeface="Roboto"/>
              </a:endParaRPr>
            </a:p>
          </p:txBody>
        </p:sp>
      </p:grpSp>
      <p:grpSp>
        <p:nvGrpSpPr>
          <p:cNvPr id="271" name="Google Shape;271;p29"/>
          <p:cNvGrpSpPr/>
          <p:nvPr/>
        </p:nvGrpSpPr>
        <p:grpSpPr>
          <a:xfrm>
            <a:off x="308838" y="2798525"/>
            <a:ext cx="3263100" cy="924600"/>
            <a:chOff x="308838" y="2646125"/>
            <a:chExt cx="3263100" cy="924600"/>
          </a:xfrm>
        </p:grpSpPr>
        <p:cxnSp>
          <p:nvCxnSpPr>
            <p:cNvPr id="272" name="Google Shape;272;p29"/>
            <p:cNvCxnSpPr/>
            <p:nvPr/>
          </p:nvCxnSpPr>
          <p:spPr>
            <a:xfrm rot="10800000">
              <a:off x="2641938" y="3108425"/>
              <a:ext cx="930000" cy="0"/>
            </a:xfrm>
            <a:prstGeom prst="straightConnector1">
              <a:avLst/>
            </a:prstGeom>
            <a:noFill/>
            <a:ln cap="flat" cmpd="sng" w="9525">
              <a:solidFill>
                <a:srgbClr val="1F887E"/>
              </a:solidFill>
              <a:prstDash val="solid"/>
              <a:round/>
              <a:headEnd len="sm" w="sm" type="none"/>
              <a:tailEnd len="med" w="med" type="oval"/>
            </a:ln>
          </p:spPr>
        </p:cxnSp>
        <p:sp>
          <p:nvSpPr>
            <p:cNvPr id="273" name="Google Shape;273;p29"/>
            <p:cNvSpPr txBox="1"/>
            <p:nvPr/>
          </p:nvSpPr>
          <p:spPr>
            <a:xfrm>
              <a:off x="308838" y="2646125"/>
              <a:ext cx="2124000" cy="924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200">
                  <a:latin typeface="Roboto"/>
                  <a:ea typeface="Roboto"/>
                  <a:cs typeface="Roboto"/>
                  <a:sym typeface="Roboto"/>
                </a:rPr>
                <a:t>Comprehensive Data Visualization</a:t>
              </a:r>
              <a:endParaRPr b="1" sz="800">
                <a:latin typeface="Roboto"/>
                <a:ea typeface="Roboto"/>
                <a:cs typeface="Roboto"/>
                <a:sym typeface="Roboto"/>
              </a:endParaRPr>
            </a:p>
          </p:txBody>
        </p:sp>
      </p:grpSp>
      <p:grpSp>
        <p:nvGrpSpPr>
          <p:cNvPr id="274" name="Google Shape;274;p29"/>
          <p:cNvGrpSpPr/>
          <p:nvPr/>
        </p:nvGrpSpPr>
        <p:grpSpPr>
          <a:xfrm>
            <a:off x="4657738" y="3544100"/>
            <a:ext cx="4162750" cy="924600"/>
            <a:chOff x="4657738" y="3391700"/>
            <a:chExt cx="4162750" cy="924600"/>
          </a:xfrm>
        </p:grpSpPr>
        <p:cxnSp>
          <p:nvCxnSpPr>
            <p:cNvPr id="275" name="Google Shape;275;p29"/>
            <p:cNvCxnSpPr/>
            <p:nvPr/>
          </p:nvCxnSpPr>
          <p:spPr>
            <a:xfrm>
              <a:off x="4657738" y="3854000"/>
              <a:ext cx="1838700" cy="0"/>
            </a:xfrm>
            <a:prstGeom prst="straightConnector1">
              <a:avLst/>
            </a:prstGeom>
            <a:noFill/>
            <a:ln cap="flat" cmpd="sng" w="9525">
              <a:solidFill>
                <a:srgbClr val="1D7E75"/>
              </a:solidFill>
              <a:prstDash val="solid"/>
              <a:round/>
              <a:headEnd len="sm" w="sm" type="none"/>
              <a:tailEnd len="med" w="med" type="oval"/>
            </a:ln>
          </p:spPr>
        </p:cxnSp>
        <p:sp>
          <p:nvSpPr>
            <p:cNvPr id="276" name="Google Shape;276;p29"/>
            <p:cNvSpPr txBox="1"/>
            <p:nvPr/>
          </p:nvSpPr>
          <p:spPr>
            <a:xfrm>
              <a:off x="6696488" y="3391700"/>
              <a:ext cx="2124000" cy="92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Roboto"/>
                  <a:ea typeface="Roboto"/>
                  <a:cs typeface="Roboto"/>
                  <a:sym typeface="Roboto"/>
                </a:rPr>
                <a:t>Cross Validation Evaluation</a:t>
              </a:r>
              <a:endParaRPr b="1" sz="800">
                <a:latin typeface="Roboto"/>
                <a:ea typeface="Roboto"/>
                <a:cs typeface="Roboto"/>
                <a:sym typeface="Roboto"/>
              </a:endParaRPr>
            </a:p>
          </p:txBody>
        </p:sp>
      </p:grpSp>
      <p:grpSp>
        <p:nvGrpSpPr>
          <p:cNvPr id="277" name="Google Shape;277;p29"/>
          <p:cNvGrpSpPr/>
          <p:nvPr/>
        </p:nvGrpSpPr>
        <p:grpSpPr>
          <a:xfrm>
            <a:off x="5209838" y="1395375"/>
            <a:ext cx="3610650" cy="924600"/>
            <a:chOff x="5209838" y="1242975"/>
            <a:chExt cx="3610650" cy="924600"/>
          </a:xfrm>
        </p:grpSpPr>
        <p:sp>
          <p:nvSpPr>
            <p:cNvPr id="278" name="Google Shape;278;p29"/>
            <p:cNvSpPr txBox="1"/>
            <p:nvPr/>
          </p:nvSpPr>
          <p:spPr>
            <a:xfrm>
              <a:off x="6696488" y="1242975"/>
              <a:ext cx="2124000" cy="92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Roboto"/>
                  <a:ea typeface="Roboto"/>
                  <a:cs typeface="Roboto"/>
                  <a:sym typeface="Roboto"/>
                </a:rPr>
                <a:t>Professional Code delivery</a:t>
              </a:r>
              <a:endParaRPr b="1" sz="1200">
                <a:latin typeface="Roboto"/>
                <a:ea typeface="Roboto"/>
                <a:cs typeface="Roboto"/>
                <a:sym typeface="Roboto"/>
              </a:endParaRPr>
            </a:p>
            <a:p>
              <a:pPr indent="0" lvl="0" marL="0" rtl="0" algn="l">
                <a:spcBef>
                  <a:spcPts val="0"/>
                </a:spcBef>
                <a:spcAft>
                  <a:spcPts val="0"/>
                </a:spcAft>
                <a:buNone/>
              </a:pPr>
              <a:r>
                <a:rPr b="1" lang="en" sz="1200">
                  <a:latin typeface="Roboto"/>
                  <a:ea typeface="Roboto"/>
                  <a:cs typeface="Roboto"/>
                  <a:sym typeface="Roboto"/>
                </a:rPr>
                <a:t>And analysis report</a:t>
              </a:r>
              <a:endParaRPr b="1" sz="800">
                <a:latin typeface="Roboto"/>
                <a:ea typeface="Roboto"/>
                <a:cs typeface="Roboto"/>
                <a:sym typeface="Roboto"/>
              </a:endParaRPr>
            </a:p>
          </p:txBody>
        </p:sp>
        <p:cxnSp>
          <p:nvCxnSpPr>
            <p:cNvPr id="279" name="Google Shape;279;p29"/>
            <p:cNvCxnSpPr/>
            <p:nvPr/>
          </p:nvCxnSpPr>
          <p:spPr>
            <a:xfrm>
              <a:off x="5209838" y="1654113"/>
              <a:ext cx="1286700" cy="0"/>
            </a:xfrm>
            <a:prstGeom prst="straightConnector1">
              <a:avLst/>
            </a:prstGeom>
            <a:noFill/>
            <a:ln cap="flat" cmpd="sng" w="9525">
              <a:solidFill>
                <a:srgbClr val="155B55"/>
              </a:solidFill>
              <a:prstDash val="solid"/>
              <a:round/>
              <a:headEnd len="sm" w="sm" type="none"/>
              <a:tailEnd len="med" w="med" type="oval"/>
            </a:ln>
          </p:spPr>
        </p:cxnSp>
      </p:grpSp>
      <p:grpSp>
        <p:nvGrpSpPr>
          <p:cNvPr id="280" name="Google Shape;280;p29"/>
          <p:cNvGrpSpPr/>
          <p:nvPr/>
        </p:nvGrpSpPr>
        <p:grpSpPr>
          <a:xfrm>
            <a:off x="5610288" y="2465750"/>
            <a:ext cx="3210200" cy="924600"/>
            <a:chOff x="5610288" y="2313350"/>
            <a:chExt cx="3210200" cy="924600"/>
          </a:xfrm>
        </p:grpSpPr>
        <p:cxnSp>
          <p:nvCxnSpPr>
            <p:cNvPr id="281" name="Google Shape;281;p29"/>
            <p:cNvCxnSpPr/>
            <p:nvPr/>
          </p:nvCxnSpPr>
          <p:spPr>
            <a:xfrm>
              <a:off x="5610288" y="2775650"/>
              <a:ext cx="886200" cy="0"/>
            </a:xfrm>
            <a:prstGeom prst="straightConnector1">
              <a:avLst/>
            </a:prstGeom>
            <a:noFill/>
            <a:ln cap="flat" cmpd="sng" w="9525">
              <a:solidFill>
                <a:srgbClr val="1B786F"/>
              </a:solidFill>
              <a:prstDash val="solid"/>
              <a:round/>
              <a:headEnd len="sm" w="sm" type="none"/>
              <a:tailEnd len="med" w="med" type="oval"/>
            </a:ln>
          </p:spPr>
        </p:cxnSp>
        <p:sp>
          <p:nvSpPr>
            <p:cNvPr id="282" name="Google Shape;282;p29"/>
            <p:cNvSpPr txBox="1"/>
            <p:nvPr/>
          </p:nvSpPr>
          <p:spPr>
            <a:xfrm>
              <a:off x="6696488" y="2313350"/>
              <a:ext cx="2124000" cy="92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Roboto"/>
                  <a:ea typeface="Roboto"/>
                  <a:cs typeface="Roboto"/>
                  <a:sym typeface="Roboto"/>
                </a:rPr>
                <a:t>Balanced Performance Optimization</a:t>
              </a:r>
              <a:endParaRPr b="1" sz="800">
                <a:latin typeface="Roboto"/>
                <a:ea typeface="Roboto"/>
                <a:cs typeface="Roboto"/>
                <a:sym typeface="Roboto"/>
              </a:endParaRPr>
            </a:p>
          </p:txBody>
        </p:sp>
      </p:grpSp>
      <p:grpSp>
        <p:nvGrpSpPr>
          <p:cNvPr id="283" name="Google Shape;283;p29"/>
          <p:cNvGrpSpPr/>
          <p:nvPr/>
        </p:nvGrpSpPr>
        <p:grpSpPr>
          <a:xfrm>
            <a:off x="2601236" y="807351"/>
            <a:ext cx="3922200" cy="3915924"/>
            <a:chOff x="2610905" y="610653"/>
            <a:chExt cx="3922200" cy="3922200"/>
          </a:xfrm>
        </p:grpSpPr>
        <p:sp>
          <p:nvSpPr>
            <p:cNvPr id="284" name="Google Shape;284;p29"/>
            <p:cNvSpPr/>
            <p:nvPr/>
          </p:nvSpPr>
          <p:spPr>
            <a:xfrm rot="-4980021">
              <a:off x="3204123" y="1186472"/>
              <a:ext cx="2771960" cy="2771960"/>
            </a:xfrm>
            <a:prstGeom prst="blockArc">
              <a:avLst>
                <a:gd fmla="val 12602522" name="adj1"/>
                <a:gd fmla="val 16867657" name="adj2"/>
                <a:gd fmla="val 20844" name="adj3"/>
              </a:avLst>
            </a:prstGeom>
            <a:solidFill>
              <a:srgbClr val="1F8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9"/>
            <p:cNvSpPr/>
            <p:nvPr/>
          </p:nvSpPr>
          <p:spPr>
            <a:xfrm rot="7920309">
              <a:off x="3183402" y="1183149"/>
              <a:ext cx="2777207" cy="2777207"/>
            </a:xfrm>
            <a:prstGeom prst="blockArc">
              <a:avLst>
                <a:gd fmla="val 12602522" name="adj1"/>
                <a:gd fmla="val 16867657" name="adj2"/>
                <a:gd fmla="val 20844" name="adj3"/>
              </a:avLst>
            </a:prstGeom>
            <a:solidFill>
              <a:srgbClr val="1B7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9"/>
            <p:cNvSpPr/>
            <p:nvPr/>
          </p:nvSpPr>
          <p:spPr>
            <a:xfrm rot="3600063">
              <a:off x="3186335" y="1195681"/>
              <a:ext cx="2777488" cy="2777488"/>
            </a:xfrm>
            <a:prstGeom prst="blockArc">
              <a:avLst>
                <a:gd fmla="val 12602522" name="adj1"/>
                <a:gd fmla="val 16867657" name="adj2"/>
                <a:gd fmla="val 20844" name="adj3"/>
              </a:avLst>
            </a:prstGeom>
            <a:solidFill>
              <a:srgbClr val="155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9"/>
            <p:cNvSpPr/>
            <p:nvPr/>
          </p:nvSpPr>
          <p:spPr>
            <a:xfrm rot="4024705">
              <a:off x="5326681" y="1940898"/>
              <a:ext cx="578477" cy="579147"/>
            </a:xfrm>
            <a:prstGeom prst="pie">
              <a:avLst>
                <a:gd fmla="val 6190354" name="adj1"/>
                <a:gd fmla="val 14996165" name="adj2"/>
              </a:avLst>
            </a:prstGeom>
            <a:solidFill>
              <a:srgbClr val="1B786F"/>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9"/>
            <p:cNvSpPr/>
            <p:nvPr/>
          </p:nvSpPr>
          <p:spPr>
            <a:xfrm rot="-6816027">
              <a:off x="5326729" y="1940918"/>
              <a:ext cx="578485" cy="579035"/>
            </a:xfrm>
            <a:prstGeom prst="pie">
              <a:avLst>
                <a:gd fmla="val 4028252" name="adj1"/>
                <a:gd fmla="val 17183677" name="adj2"/>
              </a:avLst>
            </a:prstGeom>
            <a:solidFill>
              <a:srgbClr val="1B78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9"/>
            <p:cNvSpPr/>
            <p:nvPr/>
          </p:nvSpPr>
          <p:spPr>
            <a:xfrm rot="-9359762">
              <a:off x="3193941" y="1176205"/>
              <a:ext cx="2777287" cy="2777287"/>
            </a:xfrm>
            <a:prstGeom prst="blockArc">
              <a:avLst>
                <a:gd fmla="val 12602522" name="adj1"/>
                <a:gd fmla="val 16867657" name="adj2"/>
                <a:gd fmla="val 20844" name="adj3"/>
              </a:avLst>
            </a:prstGeom>
            <a:solidFill>
              <a:srgbClr val="1D7E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9"/>
            <p:cNvSpPr/>
            <p:nvPr/>
          </p:nvSpPr>
          <p:spPr>
            <a:xfrm rot="-8936366">
              <a:off x="3659126" y="3173505"/>
              <a:ext cx="578551" cy="578963"/>
            </a:xfrm>
            <a:prstGeom prst="pie">
              <a:avLst>
                <a:gd fmla="val 6190354" name="adj1"/>
                <a:gd fmla="val 14996165" name="adj2"/>
              </a:avLst>
            </a:prstGeom>
            <a:solidFill>
              <a:srgbClr val="1F887E"/>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9"/>
            <p:cNvSpPr/>
            <p:nvPr/>
          </p:nvSpPr>
          <p:spPr>
            <a:xfrm rot="1824498">
              <a:off x="3659375" y="3173497"/>
              <a:ext cx="578475" cy="578885"/>
            </a:xfrm>
            <a:prstGeom prst="pie">
              <a:avLst>
                <a:gd fmla="val 4028252" name="adj1"/>
                <a:gd fmla="val 17183677" name="adj2"/>
              </a:avLst>
            </a:prstGeom>
            <a:solidFill>
              <a:srgbClr val="1F887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9"/>
            <p:cNvSpPr/>
            <p:nvPr/>
          </p:nvSpPr>
          <p:spPr>
            <a:xfrm rot="-600092">
              <a:off x="3198852" y="1195456"/>
              <a:ext cx="2777611" cy="2777611"/>
            </a:xfrm>
            <a:prstGeom prst="blockArc">
              <a:avLst>
                <a:gd fmla="val 12513247" name="adj1"/>
                <a:gd fmla="val 16867657" name="adj2"/>
                <a:gd fmla="val 20844" name="adj3"/>
              </a:avLst>
            </a:prstGeom>
            <a:solidFill>
              <a:srgbClr val="249C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9"/>
            <p:cNvSpPr/>
            <p:nvPr/>
          </p:nvSpPr>
          <p:spPr>
            <a:xfrm rot="-176551">
              <a:off x="4312105" y="1195442"/>
              <a:ext cx="578563" cy="579162"/>
            </a:xfrm>
            <a:prstGeom prst="pie">
              <a:avLst>
                <a:gd fmla="val 6190354" name="adj1"/>
                <a:gd fmla="val 14996165" name="adj2"/>
              </a:avLst>
            </a:prstGeom>
            <a:solidFill>
              <a:srgbClr val="155B55"/>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9"/>
            <p:cNvSpPr/>
            <p:nvPr/>
          </p:nvSpPr>
          <p:spPr>
            <a:xfrm rot="10584085">
              <a:off x="4312088" y="1195622"/>
              <a:ext cx="578340" cy="578939"/>
            </a:xfrm>
            <a:prstGeom prst="pie">
              <a:avLst>
                <a:gd fmla="val 4028252" name="adj1"/>
                <a:gd fmla="val 17183677" name="adj2"/>
              </a:avLst>
            </a:prstGeom>
            <a:solidFill>
              <a:srgbClr val="155B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9"/>
            <p:cNvSpPr/>
            <p:nvPr/>
          </p:nvSpPr>
          <p:spPr>
            <a:xfrm rot="8344778">
              <a:off x="4940929" y="3162886"/>
              <a:ext cx="578465" cy="578888"/>
            </a:xfrm>
            <a:prstGeom prst="pie">
              <a:avLst>
                <a:gd fmla="val 6190354" name="adj1"/>
                <a:gd fmla="val 14996165" name="adj2"/>
              </a:avLst>
            </a:prstGeom>
            <a:solidFill>
              <a:srgbClr val="1D7E75"/>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9"/>
            <p:cNvSpPr/>
            <p:nvPr/>
          </p:nvSpPr>
          <p:spPr>
            <a:xfrm rot="-2495643">
              <a:off x="4941000" y="3162728"/>
              <a:ext cx="578445" cy="579093"/>
            </a:xfrm>
            <a:prstGeom prst="pie">
              <a:avLst>
                <a:gd fmla="val 4028252" name="adj1"/>
                <a:gd fmla="val 17183677" name="adj2"/>
              </a:avLst>
            </a:prstGeom>
            <a:solidFill>
              <a:srgbClr val="1D7E7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9"/>
            <p:cNvSpPr/>
            <p:nvPr/>
          </p:nvSpPr>
          <p:spPr>
            <a:xfrm rot="-4556960">
              <a:off x="3257335" y="1939059"/>
              <a:ext cx="578302" cy="578957"/>
            </a:xfrm>
            <a:prstGeom prst="pie">
              <a:avLst>
                <a:gd fmla="val 6190354" name="adj1"/>
                <a:gd fmla="val 14996165" name="adj2"/>
              </a:avLst>
            </a:prstGeom>
            <a:solidFill>
              <a:srgbClr val="249C91"/>
            </a:solidFill>
            <a:ln>
              <a:noFill/>
            </a:ln>
            <a:effectLst>
              <a:outerShdw blurRad="142875" rotWithShape="0" algn="bl">
                <a:srgbClr val="000000">
                  <a:alpha val="43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9"/>
            <p:cNvSpPr/>
            <p:nvPr/>
          </p:nvSpPr>
          <p:spPr>
            <a:xfrm rot="6204541">
              <a:off x="3257468" y="1938977"/>
              <a:ext cx="578264" cy="578917"/>
            </a:xfrm>
            <a:prstGeom prst="pie">
              <a:avLst>
                <a:gd fmla="val 4028252" name="adj1"/>
                <a:gd fmla="val 17183677" name="adj2"/>
              </a:avLst>
            </a:prstGeom>
            <a:solidFill>
              <a:srgbClr val="249C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9"/>
            <p:cNvSpPr txBox="1"/>
            <p:nvPr/>
          </p:nvSpPr>
          <p:spPr>
            <a:xfrm>
              <a:off x="4341900" y="1271896"/>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05</a:t>
              </a:r>
              <a:endParaRPr b="1" sz="1600">
                <a:solidFill>
                  <a:srgbClr val="FFFFFF"/>
                </a:solidFill>
                <a:latin typeface="Roboto"/>
                <a:ea typeface="Roboto"/>
                <a:cs typeface="Roboto"/>
                <a:sym typeface="Roboto"/>
              </a:endParaRPr>
            </a:p>
          </p:txBody>
        </p:sp>
        <p:sp>
          <p:nvSpPr>
            <p:cNvPr id="300" name="Google Shape;300;p29"/>
            <p:cNvSpPr txBox="1"/>
            <p:nvPr/>
          </p:nvSpPr>
          <p:spPr>
            <a:xfrm>
              <a:off x="3274219" y="2018364"/>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01</a:t>
              </a:r>
              <a:endParaRPr b="1" sz="1600">
                <a:solidFill>
                  <a:srgbClr val="FFFFFF"/>
                </a:solidFill>
                <a:latin typeface="Roboto"/>
                <a:ea typeface="Roboto"/>
                <a:cs typeface="Roboto"/>
                <a:sym typeface="Roboto"/>
              </a:endParaRPr>
            </a:p>
          </p:txBody>
        </p:sp>
        <p:sp>
          <p:nvSpPr>
            <p:cNvPr id="301" name="Google Shape;301;p29"/>
            <p:cNvSpPr txBox="1"/>
            <p:nvPr/>
          </p:nvSpPr>
          <p:spPr>
            <a:xfrm>
              <a:off x="3685317" y="3247321"/>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02</a:t>
              </a:r>
              <a:endParaRPr b="1" sz="1600">
                <a:solidFill>
                  <a:srgbClr val="FFFFFF"/>
                </a:solidFill>
                <a:latin typeface="Roboto"/>
                <a:ea typeface="Roboto"/>
                <a:cs typeface="Roboto"/>
                <a:sym typeface="Roboto"/>
              </a:endParaRPr>
            </a:p>
          </p:txBody>
        </p:sp>
        <p:sp>
          <p:nvSpPr>
            <p:cNvPr id="302" name="Google Shape;302;p29"/>
            <p:cNvSpPr txBox="1"/>
            <p:nvPr/>
          </p:nvSpPr>
          <p:spPr>
            <a:xfrm>
              <a:off x="4955323" y="3247321"/>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03</a:t>
              </a:r>
              <a:endParaRPr b="1" sz="1600">
                <a:solidFill>
                  <a:srgbClr val="FFFFFF"/>
                </a:solidFill>
                <a:latin typeface="Roboto"/>
                <a:ea typeface="Roboto"/>
                <a:cs typeface="Roboto"/>
                <a:sym typeface="Roboto"/>
              </a:endParaRPr>
            </a:p>
          </p:txBody>
        </p:sp>
        <p:sp>
          <p:nvSpPr>
            <p:cNvPr id="303" name="Google Shape;303;p29"/>
            <p:cNvSpPr txBox="1"/>
            <p:nvPr/>
          </p:nvSpPr>
          <p:spPr>
            <a:xfrm>
              <a:off x="5364737" y="2018364"/>
              <a:ext cx="507900" cy="26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04</a:t>
              </a:r>
              <a:endParaRPr b="1" sz="1600">
                <a:solidFill>
                  <a:srgbClr val="FFFFFF"/>
                </a:solidFill>
                <a:latin typeface="Roboto"/>
                <a:ea typeface="Roboto"/>
                <a:cs typeface="Roboto"/>
                <a:sym typeface="Roboto"/>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0"/>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 </a:t>
            </a:r>
            <a:endParaRPr/>
          </a:p>
          <a:p>
            <a:pPr indent="0" lvl="0" marL="0" rtl="0" algn="ctr">
              <a:spcBef>
                <a:spcPts val="0"/>
              </a:spcBef>
              <a:spcAft>
                <a:spcPts val="0"/>
              </a:spcAft>
              <a:buNone/>
            </a:pPr>
            <a:r>
              <a:rPr lang="en"/>
              <a:t>Q&amp;A</a:t>
            </a:r>
            <a:endParaRPr/>
          </a:p>
        </p:txBody>
      </p:sp>
      <p:sp>
        <p:nvSpPr>
          <p:cNvPr id="309" name="Google Shape;309;p30"/>
          <p:cNvSpPr txBox="1"/>
          <p:nvPr>
            <p:ph idx="2" type="body"/>
          </p:nvPr>
        </p:nvSpPr>
        <p:spPr>
          <a:xfrm>
            <a:off x="4939500" y="724200"/>
            <a:ext cx="3837000" cy="3695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600"/>
              <a:t>Divyesh Jagetia </a:t>
            </a:r>
            <a:endParaRPr sz="1600"/>
          </a:p>
          <a:p>
            <a:pPr indent="0" lvl="0" marL="0" rtl="0" algn="l">
              <a:spcBef>
                <a:spcPts val="1600"/>
              </a:spcBef>
              <a:spcAft>
                <a:spcPts val="1600"/>
              </a:spcAft>
              <a:buNone/>
            </a:pPr>
            <a:r>
              <a:t/>
            </a:r>
            <a:endParaRPr sz="1600"/>
          </a:p>
        </p:txBody>
      </p:sp>
      <p:pic>
        <p:nvPicPr>
          <p:cNvPr id="310" name="Google Shape;310;p30" title="qrcode_226250198_effc0e344d548a901d6a6fb44f5916a4.png"/>
          <p:cNvPicPr preferRelativeResize="0"/>
          <p:nvPr/>
        </p:nvPicPr>
        <p:blipFill>
          <a:blip r:embed="rId3">
            <a:alphaModFix/>
          </a:blip>
          <a:stretch>
            <a:fillRect/>
          </a:stretch>
        </p:blipFill>
        <p:spPr>
          <a:xfrm>
            <a:off x="5919250" y="1042563"/>
            <a:ext cx="1955175" cy="1955175"/>
          </a:xfrm>
          <a:prstGeom prst="rect">
            <a:avLst/>
          </a:prstGeom>
          <a:noFill/>
          <a:ln>
            <a:noFill/>
          </a:ln>
        </p:spPr>
      </p:pic>
      <p:pic>
        <p:nvPicPr>
          <p:cNvPr id="311" name="Google Shape;311;p30"/>
          <p:cNvPicPr preferRelativeResize="0"/>
          <p:nvPr/>
        </p:nvPicPr>
        <p:blipFill>
          <a:blip r:embed="rId4">
            <a:alphaModFix/>
          </a:blip>
          <a:stretch>
            <a:fillRect/>
          </a:stretch>
        </p:blipFill>
        <p:spPr>
          <a:xfrm>
            <a:off x="1853724" y="3506374"/>
            <a:ext cx="868750" cy="811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Overview</a:t>
            </a:r>
            <a:endParaRPr/>
          </a:p>
        </p:txBody>
      </p:sp>
      <p:sp>
        <p:nvSpPr>
          <p:cNvPr id="92" name="Google Shape;92;p14"/>
          <p:cNvSpPr txBox="1"/>
          <p:nvPr/>
        </p:nvSpPr>
        <p:spPr>
          <a:xfrm>
            <a:off x="355675" y="1157475"/>
            <a:ext cx="8520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lt1"/>
                </a:solidFill>
                <a:highlight>
                  <a:schemeClr val="dk1"/>
                </a:highlight>
                <a:latin typeface="Roboto"/>
                <a:ea typeface="Roboto"/>
                <a:cs typeface="Roboto"/>
                <a:sym typeface="Roboto"/>
              </a:rPr>
              <a:t>Goal: Classify which of 9 speakers uttered a vowel, using LPC transformed audio</a:t>
            </a:r>
            <a:endParaRPr b="1" sz="1800">
              <a:solidFill>
                <a:schemeClr val="dk2"/>
              </a:solidFill>
              <a:latin typeface="Roboto"/>
              <a:ea typeface="Roboto"/>
              <a:cs typeface="Roboto"/>
              <a:sym typeface="Roboto"/>
            </a:endParaRPr>
          </a:p>
        </p:txBody>
      </p:sp>
      <p:sp>
        <p:nvSpPr>
          <p:cNvPr id="93" name="Google Shape;93;p14"/>
          <p:cNvSpPr/>
          <p:nvPr/>
        </p:nvSpPr>
        <p:spPr>
          <a:xfrm>
            <a:off x="549800" y="2134075"/>
            <a:ext cx="4158900" cy="24741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i="1" lang="en" sz="1800" u="sng">
                <a:solidFill>
                  <a:schemeClr val="lt1"/>
                </a:solidFill>
                <a:latin typeface="Roboto"/>
                <a:ea typeface="Roboto"/>
                <a:cs typeface="Roboto"/>
                <a:sym typeface="Roboto"/>
              </a:rPr>
              <a:t>Deliverables</a:t>
            </a:r>
            <a:r>
              <a:rPr i="1" lang="en" sz="1800">
                <a:solidFill>
                  <a:schemeClr val="lt1"/>
                </a:solidFill>
                <a:latin typeface="Roboto"/>
                <a:ea typeface="Roboto"/>
                <a:cs typeface="Roboto"/>
                <a:sym typeface="Roboto"/>
              </a:rPr>
              <a:t>:</a:t>
            </a:r>
            <a:endParaRPr i="1" sz="1800">
              <a:solidFill>
                <a:schemeClr val="lt1"/>
              </a:solidFill>
              <a:latin typeface="Roboto"/>
              <a:ea typeface="Roboto"/>
              <a:cs typeface="Roboto"/>
              <a:sym typeface="Roboto"/>
            </a:endParaRPr>
          </a:p>
          <a:p>
            <a:pPr indent="-342900" lvl="0" marL="457200" rtl="0" algn="l">
              <a:lnSpc>
                <a:spcPct val="115000"/>
              </a:lnSpc>
              <a:spcBef>
                <a:spcPts val="1000"/>
              </a:spcBef>
              <a:spcAft>
                <a:spcPts val="0"/>
              </a:spcAft>
              <a:buClr>
                <a:schemeClr val="lt1"/>
              </a:buClr>
              <a:buSzPts val="1800"/>
              <a:buFont typeface="Roboto"/>
              <a:buChar char="●"/>
            </a:pPr>
            <a:r>
              <a:rPr lang="en" sz="1800">
                <a:solidFill>
                  <a:schemeClr val="lt1"/>
                </a:solidFill>
                <a:latin typeface="Roboto"/>
                <a:ea typeface="Roboto"/>
                <a:cs typeface="Roboto"/>
                <a:sym typeface="Roboto"/>
              </a:rPr>
              <a:t>Predict Speaker Labels on the test set.</a:t>
            </a:r>
            <a:endParaRPr sz="1800">
              <a:solidFill>
                <a:schemeClr val="lt1"/>
              </a:solidFill>
              <a:latin typeface="Roboto"/>
              <a:ea typeface="Roboto"/>
              <a:cs typeface="Roboto"/>
              <a:sym typeface="Roboto"/>
            </a:endParaRPr>
          </a:p>
          <a:p>
            <a:pPr indent="-342900" lvl="0" marL="457200" rtl="0" algn="l">
              <a:lnSpc>
                <a:spcPct val="115000"/>
              </a:lnSpc>
              <a:spcBef>
                <a:spcPts val="0"/>
              </a:spcBef>
              <a:spcAft>
                <a:spcPts val="0"/>
              </a:spcAft>
              <a:buClr>
                <a:schemeClr val="lt1"/>
              </a:buClr>
              <a:buSzPts val="1800"/>
              <a:buFont typeface="Roboto"/>
              <a:buChar char="●"/>
            </a:pPr>
            <a:r>
              <a:rPr lang="en" sz="1800">
                <a:solidFill>
                  <a:schemeClr val="lt1"/>
                </a:solidFill>
                <a:latin typeface="Roboto"/>
                <a:ea typeface="Roboto"/>
                <a:cs typeface="Roboto"/>
                <a:sym typeface="Roboto"/>
              </a:rPr>
              <a:t>Code for feature extraction and modeling.</a:t>
            </a:r>
            <a:endParaRPr sz="1800">
              <a:solidFill>
                <a:schemeClr val="lt1"/>
              </a:solidFill>
              <a:latin typeface="Roboto"/>
              <a:ea typeface="Roboto"/>
              <a:cs typeface="Roboto"/>
              <a:sym typeface="Roboto"/>
            </a:endParaRPr>
          </a:p>
          <a:p>
            <a:pPr indent="-342900" lvl="0" marL="457200" rtl="0" algn="l">
              <a:lnSpc>
                <a:spcPct val="115000"/>
              </a:lnSpc>
              <a:spcBef>
                <a:spcPts val="0"/>
              </a:spcBef>
              <a:spcAft>
                <a:spcPts val="0"/>
              </a:spcAft>
              <a:buClr>
                <a:schemeClr val="lt1"/>
              </a:buClr>
              <a:buSzPts val="1800"/>
              <a:buFont typeface="Roboto"/>
              <a:buChar char="●"/>
            </a:pPr>
            <a:r>
              <a:rPr lang="en" sz="1800">
                <a:solidFill>
                  <a:schemeClr val="lt1"/>
                </a:solidFill>
                <a:latin typeface="Roboto"/>
                <a:ea typeface="Roboto"/>
                <a:cs typeface="Roboto"/>
                <a:sym typeface="Roboto"/>
              </a:rPr>
              <a:t>Summary Report and analysis.</a:t>
            </a:r>
            <a:endParaRPr>
              <a:solidFill>
                <a:schemeClr val="lt1"/>
              </a:solidFill>
              <a:latin typeface="Roboto"/>
              <a:ea typeface="Roboto"/>
              <a:cs typeface="Roboto"/>
              <a:sym typeface="Roboto"/>
            </a:endParaRPr>
          </a:p>
        </p:txBody>
      </p:sp>
      <p:sp>
        <p:nvSpPr>
          <p:cNvPr id="94" name="Google Shape;94;p14"/>
          <p:cNvSpPr/>
          <p:nvPr/>
        </p:nvSpPr>
        <p:spPr>
          <a:xfrm>
            <a:off x="5250475" y="2134075"/>
            <a:ext cx="3277200" cy="2539200"/>
          </a:xfrm>
          <a:prstGeom prst="rect">
            <a:avLst/>
          </a:prstGeom>
          <a:solidFill>
            <a:srgbClr val="B45F06"/>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1000"/>
              </a:spcBef>
              <a:spcAft>
                <a:spcPts val="0"/>
              </a:spcAft>
              <a:buNone/>
            </a:pPr>
            <a:r>
              <a:rPr i="1" lang="en" sz="1800" u="sng">
                <a:solidFill>
                  <a:schemeClr val="lt1"/>
                </a:solidFill>
                <a:latin typeface="Roboto"/>
                <a:ea typeface="Roboto"/>
                <a:cs typeface="Roboto"/>
                <a:sym typeface="Roboto"/>
              </a:rPr>
              <a:t>Challenges</a:t>
            </a:r>
            <a:r>
              <a:rPr i="1" lang="en" sz="1800">
                <a:solidFill>
                  <a:schemeClr val="lt1"/>
                </a:solidFill>
                <a:latin typeface="Roboto"/>
                <a:ea typeface="Roboto"/>
                <a:cs typeface="Roboto"/>
                <a:sym typeface="Roboto"/>
              </a:rPr>
              <a:t>:</a:t>
            </a:r>
            <a:endParaRPr i="1" sz="1800">
              <a:solidFill>
                <a:schemeClr val="lt1"/>
              </a:solidFill>
              <a:latin typeface="Roboto"/>
              <a:ea typeface="Roboto"/>
              <a:cs typeface="Roboto"/>
              <a:sym typeface="Roboto"/>
            </a:endParaRPr>
          </a:p>
          <a:p>
            <a:pPr indent="-342900" lvl="0" marL="457200" rtl="0" algn="l">
              <a:spcBef>
                <a:spcPts val="1000"/>
              </a:spcBef>
              <a:spcAft>
                <a:spcPts val="0"/>
              </a:spcAft>
              <a:buClr>
                <a:schemeClr val="lt1"/>
              </a:buClr>
              <a:buSzPts val="1800"/>
              <a:buFont typeface="Roboto"/>
              <a:buChar char="●"/>
            </a:pPr>
            <a:r>
              <a:rPr lang="en" sz="1800">
                <a:solidFill>
                  <a:schemeClr val="lt1"/>
                </a:solidFill>
                <a:latin typeface="Roboto"/>
                <a:ea typeface="Roboto"/>
                <a:cs typeface="Roboto"/>
                <a:sym typeface="Roboto"/>
              </a:rPr>
              <a:t>Non- standard time-series format.</a:t>
            </a:r>
            <a:endParaRPr sz="1800">
              <a:solidFill>
                <a:schemeClr val="lt1"/>
              </a:solidFill>
              <a:latin typeface="Roboto"/>
              <a:ea typeface="Roboto"/>
              <a:cs typeface="Roboto"/>
              <a:sym typeface="Roboto"/>
            </a:endParaRPr>
          </a:p>
          <a:p>
            <a:pPr indent="-342900" lvl="0" marL="457200" rtl="0" algn="l">
              <a:spcBef>
                <a:spcPts val="0"/>
              </a:spcBef>
              <a:spcAft>
                <a:spcPts val="0"/>
              </a:spcAft>
              <a:buClr>
                <a:schemeClr val="lt1"/>
              </a:buClr>
              <a:buSzPts val="1800"/>
              <a:buFont typeface="Roboto"/>
              <a:buChar char="●"/>
            </a:pPr>
            <a:r>
              <a:rPr lang="en" sz="1800">
                <a:solidFill>
                  <a:schemeClr val="lt1"/>
                </a:solidFill>
                <a:latin typeface="Roboto"/>
                <a:ea typeface="Roboto"/>
                <a:cs typeface="Roboto"/>
                <a:sym typeface="Roboto"/>
              </a:rPr>
              <a:t>Varying sequence lengths.</a:t>
            </a:r>
            <a:endParaRPr sz="1800">
              <a:solidFill>
                <a:schemeClr val="lt1"/>
              </a:solidFill>
              <a:latin typeface="Roboto"/>
              <a:ea typeface="Roboto"/>
              <a:cs typeface="Roboto"/>
              <a:sym typeface="Roboto"/>
            </a:endParaRPr>
          </a:p>
          <a:p>
            <a:pPr indent="-342900" lvl="0" marL="457200" rtl="0" algn="l">
              <a:spcBef>
                <a:spcPts val="0"/>
              </a:spcBef>
              <a:spcAft>
                <a:spcPts val="0"/>
              </a:spcAft>
              <a:buClr>
                <a:schemeClr val="lt1"/>
              </a:buClr>
              <a:buSzPts val="1800"/>
              <a:buFont typeface="Roboto"/>
              <a:buChar char="●"/>
            </a:pPr>
            <a:r>
              <a:rPr lang="en" sz="1800">
                <a:solidFill>
                  <a:schemeClr val="lt1"/>
                </a:solidFill>
                <a:latin typeface="Roboto"/>
                <a:ea typeface="Roboto"/>
                <a:cs typeface="Roboto"/>
                <a:sym typeface="Roboto"/>
              </a:rPr>
              <a:t>Small dataset.</a:t>
            </a:r>
            <a:endParaRPr>
              <a:solidFill>
                <a:schemeClr val="lt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Understanding Data </a:t>
            </a:r>
            <a:endParaRPr/>
          </a:p>
        </p:txBody>
      </p:sp>
      <p:sp>
        <p:nvSpPr>
          <p:cNvPr id="100" name="Google Shape;100;p15"/>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and Pattern Analysis</a:t>
            </a:r>
            <a:endParaRPr/>
          </a:p>
        </p:txBody>
      </p:sp>
      <p:sp>
        <p:nvSpPr>
          <p:cNvPr id="101" name="Google Shape;101;p1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t>The raw input is structured like a collection of mini time series, one per speaker utterance. Understanding this structure was key to building an effective feature extraction strategy and choosing suitable models.</a:t>
            </a:r>
            <a:endParaRPr/>
          </a:p>
          <a:p>
            <a:pPr indent="0" lvl="0" marL="0" rtl="0" algn="l">
              <a:lnSpc>
                <a:spcPct val="100000"/>
              </a:lnSpc>
              <a:spcBef>
                <a:spcPts val="0"/>
              </a:spcBef>
              <a:spcAft>
                <a:spcPts val="0"/>
              </a:spcAft>
              <a:buNone/>
            </a:pPr>
            <a:r>
              <a:t/>
            </a:r>
            <a:endParaRPr>
              <a:solidFill>
                <a:schemeClr val="dk2"/>
              </a:solidFill>
            </a:endParaRPr>
          </a:p>
          <a:p>
            <a:pPr indent="0" lvl="0" marL="0" rtl="0" algn="l">
              <a:spcBef>
                <a:spcPts val="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16" title="Screenshot 2025-07-09 at 5.30.32 PM.png"/>
          <p:cNvPicPr preferRelativeResize="0"/>
          <p:nvPr/>
        </p:nvPicPr>
        <p:blipFill>
          <a:blip r:embed="rId3">
            <a:alphaModFix/>
          </a:blip>
          <a:stretch>
            <a:fillRect/>
          </a:stretch>
        </p:blipFill>
        <p:spPr>
          <a:xfrm>
            <a:off x="426775" y="1281575"/>
            <a:ext cx="4225475" cy="3341800"/>
          </a:xfrm>
          <a:prstGeom prst="rect">
            <a:avLst/>
          </a:prstGeom>
          <a:noFill/>
          <a:ln>
            <a:noFill/>
          </a:ln>
        </p:spPr>
      </p:pic>
      <p:sp>
        <p:nvSpPr>
          <p:cNvPr id="107" name="Google Shape;107;p16"/>
          <p:cNvSpPr txBox="1"/>
          <p:nvPr/>
        </p:nvSpPr>
        <p:spPr>
          <a:xfrm>
            <a:off x="5543075" y="2124650"/>
            <a:ext cx="2764500" cy="1262100"/>
          </a:xfrm>
          <a:prstGeom prst="rect">
            <a:avLst/>
          </a:prstGeom>
          <a:solidFill>
            <a:srgbClr val="6FA8DC"/>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1F1F1F"/>
                </a:solidFill>
              </a:rPr>
              <a:t>Training blocks: 370</a:t>
            </a:r>
            <a:endParaRPr b="1">
              <a:solidFill>
                <a:srgbClr val="1F1F1F"/>
              </a:solidFill>
            </a:endParaRPr>
          </a:p>
          <a:p>
            <a:pPr indent="0" lvl="0" marL="0" rtl="0" algn="l">
              <a:spcBef>
                <a:spcPts val="0"/>
              </a:spcBef>
              <a:spcAft>
                <a:spcPts val="0"/>
              </a:spcAft>
              <a:buNone/>
            </a:pPr>
            <a:r>
              <a:rPr b="1" lang="en">
                <a:solidFill>
                  <a:srgbClr val="1F1F1F"/>
                </a:solidFill>
              </a:rPr>
              <a:t>Number of speakers: 9</a:t>
            </a:r>
            <a:endParaRPr b="1">
              <a:solidFill>
                <a:srgbClr val="1F1F1F"/>
              </a:solidFill>
            </a:endParaRPr>
          </a:p>
          <a:p>
            <a:pPr indent="0" lvl="0" marL="0" rtl="0" algn="l">
              <a:spcBef>
                <a:spcPts val="0"/>
              </a:spcBef>
              <a:spcAft>
                <a:spcPts val="0"/>
              </a:spcAft>
              <a:buNone/>
            </a:pPr>
            <a:r>
              <a:rPr b="1" lang="en">
                <a:solidFill>
                  <a:srgbClr val="1F1F1F"/>
                </a:solidFill>
              </a:rPr>
              <a:t>Most samples: 88(S2)</a:t>
            </a:r>
            <a:endParaRPr b="1">
              <a:solidFill>
                <a:srgbClr val="1F1F1F"/>
              </a:solidFill>
            </a:endParaRPr>
          </a:p>
          <a:p>
            <a:pPr indent="0" lvl="0" marL="0" rtl="0" algn="l">
              <a:spcBef>
                <a:spcPts val="0"/>
              </a:spcBef>
              <a:spcAft>
                <a:spcPts val="0"/>
              </a:spcAft>
              <a:buNone/>
            </a:pPr>
            <a:r>
              <a:rPr b="1" lang="en">
                <a:solidFill>
                  <a:srgbClr val="1F1F1F"/>
                </a:solidFill>
              </a:rPr>
              <a:t>Least samples: 24(S5)</a:t>
            </a:r>
            <a:endParaRPr b="1">
              <a:solidFill>
                <a:srgbClr val="1F1F1F"/>
              </a:solidFill>
            </a:endParaRPr>
          </a:p>
          <a:p>
            <a:pPr indent="0" lvl="0" marL="0" rtl="0" algn="l">
              <a:spcBef>
                <a:spcPts val="0"/>
              </a:spcBef>
              <a:spcAft>
                <a:spcPts val="0"/>
              </a:spcAft>
              <a:buNone/>
            </a:pPr>
            <a:r>
              <a:rPr b="1" lang="en">
                <a:solidFill>
                  <a:srgbClr val="1F1F1F"/>
                </a:solidFill>
              </a:rPr>
              <a:t>Imbalance ratio: 3.67</a:t>
            </a:r>
            <a:endParaRPr sz="1700">
              <a:solidFill>
                <a:srgbClr val="1F1F1F"/>
              </a:solidFill>
              <a:latin typeface="Roboto"/>
              <a:ea typeface="Roboto"/>
              <a:cs typeface="Roboto"/>
              <a:sym typeface="Roboto"/>
            </a:endParaRPr>
          </a:p>
        </p:txBody>
      </p:sp>
      <p:sp>
        <p:nvSpPr>
          <p:cNvPr id="108" name="Google Shape;108;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Distribution Analysis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17" title="Screenshot 2025-07-09 at 5.29.59 PM.png"/>
          <p:cNvPicPr preferRelativeResize="0"/>
          <p:nvPr/>
        </p:nvPicPr>
        <p:blipFill>
          <a:blip r:embed="rId3">
            <a:alphaModFix/>
          </a:blip>
          <a:stretch>
            <a:fillRect/>
          </a:stretch>
        </p:blipFill>
        <p:spPr>
          <a:xfrm>
            <a:off x="533875" y="1172750"/>
            <a:ext cx="4254850" cy="3103875"/>
          </a:xfrm>
          <a:prstGeom prst="rect">
            <a:avLst/>
          </a:prstGeom>
          <a:noFill/>
          <a:ln>
            <a:noFill/>
          </a:ln>
        </p:spPr>
      </p:pic>
      <p:sp>
        <p:nvSpPr>
          <p:cNvPr id="114" name="Google Shape;114;p17"/>
          <p:cNvSpPr txBox="1"/>
          <p:nvPr/>
        </p:nvSpPr>
        <p:spPr>
          <a:xfrm>
            <a:off x="5308950" y="2093050"/>
            <a:ext cx="2889600" cy="877200"/>
          </a:xfrm>
          <a:prstGeom prst="rect">
            <a:avLst/>
          </a:prstGeom>
          <a:solidFill>
            <a:srgbClr val="9FC5E8"/>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rgbClr val="1F1F1F"/>
                </a:solidFill>
              </a:rPr>
              <a:t>Range: 	7 to 29 time steps</a:t>
            </a:r>
            <a:endParaRPr b="1" sz="1500">
              <a:solidFill>
                <a:srgbClr val="1F1F1F"/>
              </a:solidFill>
            </a:endParaRPr>
          </a:p>
          <a:p>
            <a:pPr indent="0" lvl="0" marL="0" rtl="0" algn="l">
              <a:spcBef>
                <a:spcPts val="0"/>
              </a:spcBef>
              <a:spcAft>
                <a:spcPts val="0"/>
              </a:spcAft>
              <a:buNone/>
            </a:pPr>
            <a:r>
              <a:rPr b="1" lang="en" sz="1500">
                <a:solidFill>
                  <a:srgbClr val="1F1F1F"/>
                </a:solidFill>
              </a:rPr>
              <a:t>Mean: 	15.37</a:t>
            </a:r>
            <a:endParaRPr b="1" sz="1500">
              <a:solidFill>
                <a:srgbClr val="1F1F1F"/>
              </a:solidFill>
            </a:endParaRPr>
          </a:p>
          <a:p>
            <a:pPr indent="0" lvl="0" marL="0" rtl="0" algn="l">
              <a:spcBef>
                <a:spcPts val="0"/>
              </a:spcBef>
              <a:spcAft>
                <a:spcPts val="0"/>
              </a:spcAft>
              <a:buNone/>
            </a:pPr>
            <a:r>
              <a:rPr b="1" lang="en" sz="1500">
                <a:solidFill>
                  <a:srgbClr val="1F1F1F"/>
                </a:solidFill>
              </a:rPr>
              <a:t>Feature: 	12 LPC coefficients</a:t>
            </a:r>
            <a:endParaRPr b="1" sz="1500">
              <a:solidFill>
                <a:srgbClr val="1F1F1F"/>
              </a:solidFill>
            </a:endParaRPr>
          </a:p>
        </p:txBody>
      </p:sp>
      <p:sp>
        <p:nvSpPr>
          <p:cNvPr id="115" name="Google Shape;115;p17"/>
          <p:cNvSpPr txBox="1"/>
          <p:nvPr>
            <p:ph type="title"/>
          </p:nvPr>
        </p:nvSpPr>
        <p:spPr>
          <a:xfrm>
            <a:off x="3879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Sequence Length Analysis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LPC Coefficient Pattern over time </a:t>
            </a:r>
            <a:endParaRPr/>
          </a:p>
        </p:txBody>
      </p:sp>
      <p:sp>
        <p:nvSpPr>
          <p:cNvPr id="121" name="Google Shape;121;p18"/>
          <p:cNvSpPr txBox="1"/>
          <p:nvPr/>
        </p:nvSpPr>
        <p:spPr>
          <a:xfrm>
            <a:off x="5856000" y="1632625"/>
            <a:ext cx="2976300" cy="226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t>The first LPC coefficient over time captures the </a:t>
            </a:r>
            <a:r>
              <a:rPr b="1" lang="en" sz="1500"/>
              <a:t>dominant shape of the vocal spectrum</a:t>
            </a:r>
            <a:r>
              <a:rPr lang="en" sz="1500"/>
              <a:t> at each moment. It reflects how the speaker’s sound evolves over the utterance, and is especially valuable for distinguishing speaker identity through subtle acoustic cues.</a:t>
            </a:r>
            <a:endParaRPr sz="2200">
              <a:solidFill>
                <a:schemeClr val="dk2"/>
              </a:solidFill>
              <a:latin typeface="Roboto"/>
              <a:ea typeface="Roboto"/>
              <a:cs typeface="Roboto"/>
              <a:sym typeface="Roboto"/>
            </a:endParaRPr>
          </a:p>
        </p:txBody>
      </p:sp>
      <p:pic>
        <p:nvPicPr>
          <p:cNvPr id="122" name="Google Shape;122;p18" title="Screenshot 2025-07-09 at 5.30.58 PM.png"/>
          <p:cNvPicPr preferRelativeResize="0"/>
          <p:nvPr/>
        </p:nvPicPr>
        <p:blipFill>
          <a:blip r:embed="rId3">
            <a:alphaModFix/>
          </a:blip>
          <a:stretch>
            <a:fillRect/>
          </a:stretch>
        </p:blipFill>
        <p:spPr>
          <a:xfrm>
            <a:off x="432900" y="1350375"/>
            <a:ext cx="5156200" cy="3029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Feature Engineering</a:t>
            </a:r>
            <a:endParaRPr/>
          </a:p>
        </p:txBody>
      </p:sp>
      <p:sp>
        <p:nvSpPr>
          <p:cNvPr id="128" name="Google Shape;128;p1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sz="1600">
                <a:latin typeface="Arial"/>
                <a:ea typeface="Arial"/>
                <a:cs typeface="Arial"/>
                <a:sym typeface="Arial"/>
              </a:rPr>
              <a:t>Each utterance (block) was transformed into a fixed-length vector using summary statistics, specifically, the </a:t>
            </a:r>
            <a:r>
              <a:rPr b="1" lang="en" sz="1600">
                <a:latin typeface="Arial"/>
                <a:ea typeface="Arial"/>
                <a:cs typeface="Arial"/>
                <a:sym typeface="Arial"/>
              </a:rPr>
              <a:t>mean, standard deviation, minimum, and maximum</a:t>
            </a:r>
            <a:r>
              <a:rPr lang="en" sz="1600">
                <a:latin typeface="Arial"/>
                <a:ea typeface="Arial"/>
                <a:cs typeface="Arial"/>
                <a:sym typeface="Arial"/>
              </a:rPr>
              <a:t> of the 12 LPC coefficients across time points. This resulted in a 48-dimensional feature vector per block. This approach preserves essential temporal patterns while enabling traditional tabular models.</a:t>
            </a:r>
            <a:endParaRPr sz="2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311700" y="2576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Pattern Understanding</a:t>
            </a:r>
            <a:endParaRPr i="1" sz="1500">
              <a:solidFill>
                <a:schemeClr val="accent2"/>
              </a:solidFill>
              <a:latin typeface="Arial"/>
              <a:ea typeface="Arial"/>
              <a:cs typeface="Arial"/>
              <a:sym typeface="Arial"/>
            </a:endParaRPr>
          </a:p>
          <a:p>
            <a:pPr indent="0" lvl="0" marL="0" rtl="0" algn="l">
              <a:spcBef>
                <a:spcPts val="0"/>
              </a:spcBef>
              <a:spcAft>
                <a:spcPts val="0"/>
              </a:spcAft>
              <a:buNone/>
            </a:pPr>
            <a:r>
              <a:t/>
            </a:r>
            <a:endParaRPr/>
          </a:p>
        </p:txBody>
      </p:sp>
      <p:pic>
        <p:nvPicPr>
          <p:cNvPr id="134" name="Google Shape;134;p20" title="Screenshot 2025-07-09 at 5.31.25 PM.png"/>
          <p:cNvPicPr preferRelativeResize="0"/>
          <p:nvPr/>
        </p:nvPicPr>
        <p:blipFill>
          <a:blip r:embed="rId3">
            <a:alphaModFix/>
          </a:blip>
          <a:stretch>
            <a:fillRect/>
          </a:stretch>
        </p:blipFill>
        <p:spPr>
          <a:xfrm>
            <a:off x="4573500" y="1188700"/>
            <a:ext cx="4257800" cy="3330825"/>
          </a:xfrm>
          <a:prstGeom prst="rect">
            <a:avLst/>
          </a:prstGeom>
          <a:noFill/>
          <a:ln>
            <a:noFill/>
          </a:ln>
        </p:spPr>
      </p:pic>
      <p:pic>
        <p:nvPicPr>
          <p:cNvPr id="135" name="Google Shape;135;p20" title="Screenshot 2025-07-09 at 8.53.47 PM.png"/>
          <p:cNvPicPr preferRelativeResize="0"/>
          <p:nvPr/>
        </p:nvPicPr>
        <p:blipFill>
          <a:blip r:embed="rId4">
            <a:alphaModFix/>
          </a:blip>
          <a:stretch>
            <a:fillRect/>
          </a:stretch>
        </p:blipFill>
        <p:spPr>
          <a:xfrm>
            <a:off x="383575" y="1288925"/>
            <a:ext cx="4268700" cy="313038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311700" y="3338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12-LPC Feature Distribution</a:t>
            </a:r>
            <a:endParaRPr/>
          </a:p>
        </p:txBody>
      </p:sp>
      <p:pic>
        <p:nvPicPr>
          <p:cNvPr id="141" name="Google Shape;141;p21" title="Screenshot 2025-07-09 at 5.32.05 PM.png"/>
          <p:cNvPicPr preferRelativeResize="0"/>
          <p:nvPr/>
        </p:nvPicPr>
        <p:blipFill>
          <a:blip r:embed="rId3">
            <a:alphaModFix/>
          </a:blip>
          <a:stretch>
            <a:fillRect/>
          </a:stretch>
        </p:blipFill>
        <p:spPr>
          <a:xfrm>
            <a:off x="843200" y="897050"/>
            <a:ext cx="3004431" cy="2145752"/>
          </a:xfrm>
          <a:prstGeom prst="rect">
            <a:avLst/>
          </a:prstGeom>
          <a:noFill/>
          <a:ln>
            <a:noFill/>
          </a:ln>
        </p:spPr>
      </p:pic>
      <p:pic>
        <p:nvPicPr>
          <p:cNvPr id="142" name="Google Shape;142;p21" title="Screenshot 2025-07-09 at 5.32.12 PM.png"/>
          <p:cNvPicPr preferRelativeResize="0"/>
          <p:nvPr/>
        </p:nvPicPr>
        <p:blipFill>
          <a:blip r:embed="rId4">
            <a:alphaModFix/>
          </a:blip>
          <a:stretch>
            <a:fillRect/>
          </a:stretch>
        </p:blipFill>
        <p:spPr>
          <a:xfrm>
            <a:off x="5054418" y="897050"/>
            <a:ext cx="3004431" cy="2145752"/>
          </a:xfrm>
          <a:prstGeom prst="rect">
            <a:avLst/>
          </a:prstGeom>
          <a:noFill/>
          <a:ln>
            <a:noFill/>
          </a:ln>
        </p:spPr>
      </p:pic>
      <p:pic>
        <p:nvPicPr>
          <p:cNvPr id="143" name="Google Shape;143;p21" title="Screenshot 2025-07-09 at 5.32.17 PM.png"/>
          <p:cNvPicPr preferRelativeResize="0"/>
          <p:nvPr/>
        </p:nvPicPr>
        <p:blipFill>
          <a:blip r:embed="rId5">
            <a:alphaModFix/>
          </a:blip>
          <a:stretch>
            <a:fillRect/>
          </a:stretch>
        </p:blipFill>
        <p:spPr>
          <a:xfrm>
            <a:off x="756371" y="2906448"/>
            <a:ext cx="3004431" cy="2145752"/>
          </a:xfrm>
          <a:prstGeom prst="rect">
            <a:avLst/>
          </a:prstGeom>
          <a:noFill/>
          <a:ln>
            <a:noFill/>
          </a:ln>
        </p:spPr>
      </p:pic>
      <p:pic>
        <p:nvPicPr>
          <p:cNvPr id="144" name="Google Shape;144;p21" title="Screenshot 2025-07-09 at 5.32.26 PM.png"/>
          <p:cNvPicPr preferRelativeResize="0"/>
          <p:nvPr/>
        </p:nvPicPr>
        <p:blipFill>
          <a:blip r:embed="rId6">
            <a:alphaModFix/>
          </a:blip>
          <a:stretch>
            <a:fillRect/>
          </a:stretch>
        </p:blipFill>
        <p:spPr>
          <a:xfrm>
            <a:off x="5020521" y="2997748"/>
            <a:ext cx="3004431" cy="214575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