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xlsx" ContentType="application/vnd.openxmlformats-officedocument.spreadsheetml.sheet"/>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7" r:id="rId2"/>
    <p:sldId id="270" r:id="rId3"/>
    <p:sldId id="261" r:id="rId4"/>
    <p:sldId id="271" r:id="rId5"/>
    <p:sldId id="286" r:id="rId6"/>
    <p:sldId id="287" r:id="rId7"/>
    <p:sldId id="289" r:id="rId8"/>
    <p:sldId id="272" r:id="rId9"/>
    <p:sldId id="262" r:id="rId10"/>
    <p:sldId id="290" r:id="rId11"/>
    <p:sldId id="291" r:id="rId12"/>
    <p:sldId id="263" r:id="rId13"/>
    <p:sldId id="279" r:id="rId14"/>
    <p:sldId id="280" r:id="rId15"/>
    <p:sldId id="278" r:id="rId16"/>
    <p:sldId id="264" r:id="rId17"/>
    <p:sldId id="265" r:id="rId18"/>
    <p:sldId id="281" r:id="rId19"/>
    <p:sldId id="292" r:id="rId20"/>
    <p:sldId id="295" r:id="rId21"/>
    <p:sldId id="293" r:id="rId22"/>
    <p:sldId id="266" r:id="rId23"/>
    <p:sldId id="299" r:id="rId24"/>
    <p:sldId id="300" r:id="rId25"/>
    <p:sldId id="275" r:id="rId26"/>
    <p:sldId id="273" r:id="rId27"/>
    <p:sldId id="274"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034B8"/>
    <a:srgbClr val="28CAED"/>
    <a:srgbClr val="2C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2"/>
    <p:restoredTop sz="91486"/>
  </p:normalViewPr>
  <p:slideViewPr>
    <p:cSldViewPr snapToGrid="0" snapToObjects="1">
      <p:cViewPr>
        <p:scale>
          <a:sx n="94" d="100"/>
          <a:sy n="94" d="100"/>
        </p:scale>
        <p:origin x="176" y="5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60" b="1" i="0" u="none" strike="noStrike" kern="1200" baseline="0">
                <a:solidFill>
                  <a:schemeClr val="tx1"/>
                </a:solidFill>
                <a:latin typeface="+mn-lt"/>
                <a:ea typeface="+mn-ea"/>
                <a:cs typeface="+mn-cs"/>
              </a:defRPr>
            </a:pPr>
            <a:r>
              <a:rPr lang="en-US" sz="2400" dirty="0" smtClean="0"/>
              <a:t>Training</a:t>
            </a:r>
            <a:r>
              <a:rPr lang="en-US" sz="2400" baseline="0" dirty="0" smtClean="0"/>
              <a:t> time (days)</a:t>
            </a:r>
            <a:r>
              <a:rPr lang="en-US" sz="2400" b="0" baseline="0" dirty="0" smtClean="0">
                <a:solidFill>
                  <a:schemeClr val="tx1">
                    <a:lumMod val="50000"/>
                    <a:lumOff val="50000"/>
                  </a:schemeClr>
                </a:solidFill>
              </a:rPr>
              <a:t>*</a:t>
            </a:r>
          </a:p>
        </c:rich>
      </c:tx>
      <c:layout>
        <c:manualLayout>
          <c:xMode val="edge"/>
          <c:yMode val="edge"/>
          <c:x val="0.438627243226563"/>
          <c:y val="0.0119189203710538"/>
        </c:manualLayout>
      </c:layout>
      <c:overlay val="0"/>
      <c:spPr>
        <a:noFill/>
        <a:ln>
          <a:noFill/>
        </a:ln>
        <a:effectLst/>
      </c:spPr>
      <c:txPr>
        <a:bodyPr rot="0" spcFirstLastPara="1" vertOverflow="ellipsis" vert="horz" wrap="square" anchor="ctr" anchorCtr="1"/>
        <a:lstStyle/>
        <a:p>
          <a:pPr>
            <a:defRPr sz="21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333236676651179"/>
          <c:y val="0.240335175056797"/>
          <c:w val="0.593716760140966"/>
          <c:h val="0.750499854184893"/>
        </c:manualLayout>
      </c:layout>
      <c:barChart>
        <c:barDir val="bar"/>
        <c:grouping val="clustered"/>
        <c:varyColors val="0"/>
        <c:ser>
          <c:idx val="0"/>
          <c:order val="0"/>
          <c:tx>
            <c:strRef>
              <c:f>Sheet1!$A$2</c:f>
              <c:strCache>
                <c:ptCount val="1"/>
                <c:pt idx="0">
                  <c:v>ResNet-50</c:v>
                </c:pt>
              </c:strCache>
            </c:strRef>
          </c:tx>
          <c:spPr>
            <a:gradFill rotWithShape="1">
              <a:gsLst>
                <a:gs pos="0">
                  <a:schemeClr val="accent5">
                    <a:tint val="58000"/>
                    <a:satMod val="103000"/>
                    <a:lumMod val="102000"/>
                    <a:tint val="94000"/>
                  </a:schemeClr>
                </a:gs>
                <a:gs pos="50000">
                  <a:schemeClr val="accent5">
                    <a:tint val="58000"/>
                    <a:satMod val="110000"/>
                    <a:lumMod val="100000"/>
                    <a:shade val="100000"/>
                  </a:schemeClr>
                </a:gs>
                <a:gs pos="100000">
                  <a:schemeClr val="accent5">
                    <a:tint val="58000"/>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c:f>
              <c:strCache>
                <c:ptCount val="1"/>
                <c:pt idx="0">
                  <c:v>Series 1</c:v>
                </c:pt>
              </c:strCache>
            </c:strRef>
          </c:cat>
          <c:val>
            <c:numRef>
              <c:f>Sheet1!$B$2</c:f>
              <c:numCache>
                <c:formatCode>General</c:formatCode>
                <c:ptCount val="1"/>
                <c:pt idx="0">
                  <c:v>2.0</c:v>
                </c:pt>
              </c:numCache>
            </c:numRef>
          </c:val>
        </c:ser>
        <c:ser>
          <c:idx val="1"/>
          <c:order val="1"/>
          <c:tx>
            <c:strRef>
              <c:f>Sheet1!$A$3</c:f>
              <c:strCache>
                <c:ptCount val="1"/>
                <c:pt idx="0">
                  <c:v>ResNet-101</c:v>
                </c:pt>
              </c:strCache>
            </c:strRef>
          </c:tx>
          <c:spPr>
            <a:gradFill rotWithShape="1">
              <a:gsLst>
                <a:gs pos="0">
                  <a:schemeClr val="accent5">
                    <a:tint val="86000"/>
                    <a:satMod val="103000"/>
                    <a:lumMod val="102000"/>
                    <a:tint val="94000"/>
                  </a:schemeClr>
                </a:gs>
                <a:gs pos="50000">
                  <a:schemeClr val="accent5">
                    <a:tint val="86000"/>
                    <a:satMod val="110000"/>
                    <a:lumMod val="100000"/>
                    <a:shade val="100000"/>
                  </a:schemeClr>
                </a:gs>
                <a:gs pos="100000">
                  <a:schemeClr val="accent5">
                    <a:tint val="86000"/>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c:f>
              <c:strCache>
                <c:ptCount val="1"/>
                <c:pt idx="0">
                  <c:v>Series 1</c:v>
                </c:pt>
              </c:strCache>
            </c:strRef>
          </c:cat>
          <c:val>
            <c:numRef>
              <c:f>Sheet1!$B$3</c:f>
              <c:numCache>
                <c:formatCode>General</c:formatCode>
                <c:ptCount val="1"/>
                <c:pt idx="0">
                  <c:v>4.0</c:v>
                </c:pt>
              </c:numCache>
            </c:numRef>
          </c:val>
        </c:ser>
        <c:ser>
          <c:idx val="2"/>
          <c:order val="2"/>
          <c:tx>
            <c:strRef>
              <c:f>Sheet1!$A$4</c:f>
              <c:strCache>
                <c:ptCount val="1"/>
                <c:pt idx="0">
                  <c:v>ResNeXt-101-32x4d</c:v>
                </c:pt>
              </c:strCache>
            </c:strRef>
          </c:tx>
          <c:spPr>
            <a:gradFill rotWithShape="1">
              <a:gsLst>
                <a:gs pos="0">
                  <a:schemeClr val="accent5">
                    <a:shade val="86000"/>
                    <a:satMod val="103000"/>
                    <a:lumMod val="102000"/>
                    <a:tint val="94000"/>
                  </a:schemeClr>
                </a:gs>
                <a:gs pos="50000">
                  <a:schemeClr val="accent5">
                    <a:shade val="86000"/>
                    <a:satMod val="110000"/>
                    <a:lumMod val="100000"/>
                    <a:shade val="100000"/>
                  </a:schemeClr>
                </a:gs>
                <a:gs pos="100000">
                  <a:schemeClr val="accent5">
                    <a:shade val="86000"/>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c:f>
              <c:strCache>
                <c:ptCount val="1"/>
                <c:pt idx="0">
                  <c:v>Series 1</c:v>
                </c:pt>
              </c:strCache>
            </c:strRef>
          </c:cat>
          <c:val>
            <c:numRef>
              <c:f>Sheet1!$B$4</c:f>
              <c:numCache>
                <c:formatCode>General</c:formatCode>
                <c:ptCount val="1"/>
                <c:pt idx="0">
                  <c:v>7.0</c:v>
                </c:pt>
              </c:numCache>
            </c:numRef>
          </c:val>
        </c:ser>
        <c:ser>
          <c:idx val="3"/>
          <c:order val="3"/>
          <c:tx>
            <c:strRef>
              <c:f>Sheet1!$A$5</c:f>
              <c:strCache>
                <c:ptCount val="1"/>
                <c:pt idx="0">
                  <c:v>IN5k-ResNeXt-101-64x4d</c:v>
                </c:pt>
              </c:strCache>
            </c:strRef>
          </c:tx>
          <c:spPr>
            <a:gradFill rotWithShape="1">
              <a:gsLst>
                <a:gs pos="0">
                  <a:schemeClr val="accent5">
                    <a:shade val="58000"/>
                    <a:satMod val="103000"/>
                    <a:lumMod val="102000"/>
                    <a:tint val="94000"/>
                  </a:schemeClr>
                </a:gs>
                <a:gs pos="50000">
                  <a:schemeClr val="accent5">
                    <a:shade val="58000"/>
                    <a:satMod val="110000"/>
                    <a:lumMod val="100000"/>
                    <a:shade val="100000"/>
                  </a:schemeClr>
                </a:gs>
                <a:gs pos="100000">
                  <a:schemeClr val="accent5">
                    <a:shade val="58000"/>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c:f>
              <c:strCache>
                <c:ptCount val="1"/>
                <c:pt idx="0">
                  <c:v>Series 1</c:v>
                </c:pt>
              </c:strCache>
            </c:strRef>
          </c:cat>
          <c:val>
            <c:numRef>
              <c:f>Sheet1!$B$5</c:f>
              <c:numCache>
                <c:formatCode>General</c:formatCode>
                <c:ptCount val="1"/>
                <c:pt idx="0">
                  <c:v>14.0</c:v>
                </c:pt>
              </c:numCache>
            </c:numRef>
          </c:val>
        </c:ser>
        <c:dLbls>
          <c:showLegendKey val="0"/>
          <c:showVal val="1"/>
          <c:showCatName val="0"/>
          <c:showSerName val="0"/>
          <c:showPercent val="0"/>
          <c:showBubbleSize val="0"/>
        </c:dLbls>
        <c:gapWidth val="95"/>
        <c:axId val="407363616"/>
        <c:axId val="407365664"/>
      </c:barChart>
      <c:catAx>
        <c:axId val="407363616"/>
        <c:scaling>
          <c:orientation val="minMax"/>
        </c:scaling>
        <c:delete val="1"/>
        <c:axPos val="l"/>
        <c:numFmt formatCode="General" sourceLinked="0"/>
        <c:majorTickMark val="none"/>
        <c:minorTickMark val="none"/>
        <c:tickLblPos val="nextTo"/>
        <c:crossAx val="407365664"/>
        <c:crosses val="autoZero"/>
        <c:auto val="1"/>
        <c:lblAlgn val="ctr"/>
        <c:lblOffset val="100"/>
        <c:noMultiLvlLbl val="0"/>
      </c:catAx>
      <c:valAx>
        <c:axId val="407365664"/>
        <c:scaling>
          <c:orientation val="minMax"/>
        </c:scaling>
        <c:delete val="1"/>
        <c:axPos val="b"/>
        <c:numFmt formatCode="General" sourceLinked="1"/>
        <c:majorTickMark val="out"/>
        <c:minorTickMark val="none"/>
        <c:tickLblPos val="nextTo"/>
        <c:crossAx val="407363616"/>
        <c:crosses val="autoZero"/>
        <c:crossBetween val="between"/>
      </c:valAx>
      <c:spPr>
        <a:noFill/>
        <a:ln>
          <a:noFill/>
        </a:ln>
        <a:effectLst/>
      </c:spPr>
    </c:plotArea>
    <c:legend>
      <c:legendPos val="l"/>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3"/>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ayout>
        <c:manualLayout>
          <c:xMode val="edge"/>
          <c:yMode val="edge"/>
          <c:x val="0.0355347645211336"/>
          <c:y val="0.285049661777172"/>
          <c:w val="0.320525194872355"/>
          <c:h val="0.629783610382035"/>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dirty="0"/>
              <a:t>N=214 buffers to synchronize</a:t>
            </a:r>
          </a:p>
        </c:rich>
      </c:tx>
      <c:layout>
        <c:manualLayout>
          <c:xMode val="edge"/>
          <c:yMode val="edge"/>
          <c:x val="0.350184477142251"/>
          <c:y val="0.0232350725482669"/>
          <c:w val="0.397618"/>
          <c:h val="0.132488"/>
        </c:manualLayout>
      </c:layout>
      <c:overlay val="1"/>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01462"/>
          <c:y val="0.132488"/>
          <c:w val="0.893538"/>
          <c:h val="0.678832"/>
        </c:manualLayout>
      </c:layout>
      <c:barChart>
        <c:barDir val="col"/>
        <c:grouping val="clustered"/>
        <c:varyColors val="0"/>
        <c:ser>
          <c:idx val="0"/>
          <c:order val="0"/>
          <c:tx>
            <c:strRef>
              <c:f>Sheet1!$B$1</c:f>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Sheet1!$A$2:$A$19</c:f>
              <c:strCache>
                <c:ptCount val="18"/>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strCache>
            </c:strRef>
          </c:cat>
          <c:val>
            <c:numRef>
              <c:f>Sheet1!$B$2:$B$19</c:f>
              <c:numCache>
                <c:formatCode>General</c:formatCode>
                <c:ptCount val="18"/>
                <c:pt idx="0">
                  <c:v>21.0</c:v>
                </c:pt>
                <c:pt idx="1">
                  <c:v>24.0</c:v>
                </c:pt>
                <c:pt idx="2">
                  <c:v>48.0</c:v>
                </c:pt>
                <c:pt idx="3">
                  <c:v>33.0</c:v>
                </c:pt>
                <c:pt idx="4">
                  <c:v>22.0</c:v>
                </c:pt>
                <c:pt idx="5">
                  <c:v>12.0</c:v>
                </c:pt>
                <c:pt idx="6">
                  <c:v>1.0</c:v>
                </c:pt>
                <c:pt idx="7">
                  <c:v>0.0</c:v>
                </c:pt>
                <c:pt idx="8">
                  <c:v>7.0</c:v>
                </c:pt>
                <c:pt idx="9">
                  <c:v>1.0</c:v>
                </c:pt>
                <c:pt idx="10">
                  <c:v>10.0</c:v>
                </c:pt>
                <c:pt idx="11">
                  <c:v>2.0</c:v>
                </c:pt>
                <c:pt idx="12">
                  <c:v>15.0</c:v>
                </c:pt>
                <c:pt idx="13">
                  <c:v>2.0</c:v>
                </c:pt>
                <c:pt idx="14">
                  <c:v>11.0</c:v>
                </c:pt>
                <c:pt idx="15">
                  <c:v>2.0</c:v>
                </c:pt>
                <c:pt idx="16">
                  <c:v>3.0</c:v>
                </c:pt>
                <c:pt idx="17">
                  <c:v>0.0</c:v>
                </c:pt>
              </c:numCache>
            </c:numRef>
          </c:val>
        </c:ser>
        <c:dLbls>
          <c:dLblPos val="inEnd"/>
          <c:showLegendKey val="0"/>
          <c:showVal val="1"/>
          <c:showCatName val="0"/>
          <c:showSerName val="0"/>
          <c:showPercent val="0"/>
          <c:showBubbleSize val="0"/>
        </c:dLbls>
        <c:gapWidth val="100"/>
        <c:overlap val="-24"/>
        <c:axId val="527736864"/>
        <c:axId val="527740896"/>
      </c:barChart>
      <c:catAx>
        <c:axId val="527736864"/>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Parameter size (power of 2)</a:t>
                </a:r>
              </a:p>
            </c:rich>
          </c:tx>
          <c:layout>
            <c:manualLayout>
              <c:xMode val="edge"/>
              <c:yMode val="edge"/>
              <c:x val="0.402959176572039"/>
              <c:y val="0.900520551330245"/>
            </c:manualLayout>
          </c:layout>
          <c:overlay val="1"/>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0"/>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27740896"/>
        <c:crosses val="autoZero"/>
        <c:auto val="1"/>
        <c:lblAlgn val="ctr"/>
        <c:lblOffset val="100"/>
        <c:noMultiLvlLbl val="1"/>
      </c:catAx>
      <c:valAx>
        <c:axId val="5277408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Number of buffers</a:t>
                </a:r>
              </a:p>
            </c:rich>
          </c:tx>
          <c:layout>
            <c:manualLayout>
              <c:xMode val="edge"/>
              <c:yMode val="edge"/>
              <c:x val="0.0399480270448719"/>
              <c:y val="0.337297765411467"/>
            </c:manualLayout>
          </c:layout>
          <c:overlay val="1"/>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27736864"/>
        <c:crosses val="autoZero"/>
        <c:crossBetween val="between"/>
        <c:majorUnit val="10.0"/>
        <c:minorUnit val="5.0"/>
      </c:valAx>
      <c:spPr>
        <a:noFill/>
        <a:ln>
          <a:noFill/>
        </a:ln>
        <a:effectLst/>
      </c:spPr>
    </c:plotArea>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8">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3">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AA2CA-78D5-E549-AA28-C1E04A906D12}" type="doc">
      <dgm:prSet loTypeId="urn:microsoft.com/office/officeart/2005/8/layout/cycle2" loCatId="cycle" qsTypeId="urn:microsoft.com/office/officeart/2005/8/quickstyle/simple5" qsCatId="simple" csTypeId="urn:microsoft.com/office/officeart/2005/8/colors/colorful5" csCatId="colorful" phldr="1"/>
      <dgm:spPr/>
      <dgm:t>
        <a:bodyPr/>
        <a:lstStyle/>
        <a:p>
          <a:endParaRPr lang="en-US"/>
        </a:p>
      </dgm:t>
    </dgm:pt>
    <dgm:pt modelId="{3F2A0531-3430-F24C-B706-D4EEC1DB33F2}">
      <dgm:prSet custT="1"/>
      <dgm:spPr/>
      <dgm:t>
        <a:bodyPr/>
        <a:lstStyle/>
        <a:p>
          <a:pPr rtl="0"/>
          <a:r>
            <a:rPr lang="en-US" sz="1600" b="1" dirty="0" smtClean="0">
              <a:latin typeface="+mn-lt"/>
              <a:ea typeface=" " charset="0"/>
              <a:cs typeface=" " charset="0"/>
            </a:rPr>
            <a:t>Design and Planning</a:t>
          </a:r>
          <a:endParaRPr lang="en-US" sz="1600" b="1" dirty="0">
            <a:latin typeface="+mn-lt"/>
            <a:ea typeface=" " charset="0"/>
            <a:cs typeface=" " charset="0"/>
          </a:endParaRPr>
        </a:p>
      </dgm:t>
    </dgm:pt>
    <dgm:pt modelId="{D8525E55-7790-7340-9F8A-DBA53636A107}" type="parTrans" cxnId="{180AADCF-82B0-1642-B233-945255EBBE4F}">
      <dgm:prSet/>
      <dgm:spPr/>
      <dgm:t>
        <a:bodyPr/>
        <a:lstStyle/>
        <a:p>
          <a:endParaRPr lang="en-US"/>
        </a:p>
      </dgm:t>
    </dgm:pt>
    <dgm:pt modelId="{E11E0F80-9D05-F140-9D2B-BE22363C57C0}" type="sibTrans" cxnId="{180AADCF-82B0-1642-B233-945255EBBE4F}">
      <dgm:prSet/>
      <dgm:spPr/>
      <dgm:t>
        <a:bodyPr/>
        <a:lstStyle/>
        <a:p>
          <a:endParaRPr lang="en-US"/>
        </a:p>
      </dgm:t>
    </dgm:pt>
    <dgm:pt modelId="{90A1A74E-4E0A-0748-973C-BAB20143D5BF}">
      <dgm:prSet custT="1"/>
      <dgm:spPr/>
      <dgm:t>
        <a:bodyPr/>
        <a:lstStyle/>
        <a:p>
          <a:pPr rtl="0"/>
          <a:r>
            <a:rPr lang="en-US" sz="1800" b="1" dirty="0" smtClean="0"/>
            <a:t>Analyze</a:t>
          </a:r>
          <a:endParaRPr lang="en-US" sz="1800" b="1" dirty="0"/>
        </a:p>
      </dgm:t>
    </dgm:pt>
    <dgm:pt modelId="{C08E0EDE-0FD0-CE43-A2EB-E5683FE601C5}" type="sibTrans" cxnId="{E8809A24-C788-074B-BD23-06CE5080F8A7}">
      <dgm:prSet/>
      <dgm:spPr/>
      <dgm:t>
        <a:bodyPr/>
        <a:lstStyle/>
        <a:p>
          <a:endParaRPr lang="en-US"/>
        </a:p>
      </dgm:t>
    </dgm:pt>
    <dgm:pt modelId="{B98F91E1-E95A-D349-A3E2-E3314DC4F957}" type="parTrans" cxnId="{E8809A24-C788-074B-BD23-06CE5080F8A7}">
      <dgm:prSet/>
      <dgm:spPr/>
      <dgm:t>
        <a:bodyPr/>
        <a:lstStyle/>
        <a:p>
          <a:endParaRPr lang="en-US"/>
        </a:p>
      </dgm:t>
    </dgm:pt>
    <dgm:pt modelId="{4278E179-2327-8846-957B-4FBF5B289486}">
      <dgm:prSet custT="1"/>
      <dgm:spPr/>
      <dgm:t>
        <a:bodyPr/>
        <a:lstStyle/>
        <a:p>
          <a:pPr rtl="0"/>
          <a:r>
            <a:rPr lang="en-US" sz="1600" b="1" dirty="0" smtClean="0"/>
            <a:t>Perform </a:t>
          </a:r>
          <a:r>
            <a:rPr lang="en-US" sz="1600" b="1" dirty="0" smtClean="0"/>
            <a:t>Experiment</a:t>
          </a:r>
          <a:endParaRPr lang="en-US" sz="1600" b="1" dirty="0"/>
        </a:p>
      </dgm:t>
    </dgm:pt>
    <dgm:pt modelId="{3373A992-8CA4-3C44-9E75-870AF03EB550}" type="sibTrans" cxnId="{D60D548D-3A9C-9243-80D2-0A20DF8AF50C}">
      <dgm:prSet/>
      <dgm:spPr/>
      <dgm:t>
        <a:bodyPr/>
        <a:lstStyle/>
        <a:p>
          <a:endParaRPr lang="en-US"/>
        </a:p>
      </dgm:t>
    </dgm:pt>
    <dgm:pt modelId="{1FCAE19B-7365-C44E-B733-C899D087138C}" type="parTrans" cxnId="{D60D548D-3A9C-9243-80D2-0A20DF8AF50C}">
      <dgm:prSet/>
      <dgm:spPr/>
      <dgm:t>
        <a:bodyPr/>
        <a:lstStyle/>
        <a:p>
          <a:endParaRPr lang="en-US"/>
        </a:p>
      </dgm:t>
    </dgm:pt>
    <dgm:pt modelId="{60A8B6B2-239E-954D-AE36-9F0D2FCBA8D2}" type="pres">
      <dgm:prSet presAssocID="{10EAA2CA-78D5-E549-AA28-C1E04A906D12}" presName="cycle" presStyleCnt="0">
        <dgm:presLayoutVars>
          <dgm:dir/>
          <dgm:resizeHandles val="exact"/>
        </dgm:presLayoutVars>
      </dgm:prSet>
      <dgm:spPr/>
      <dgm:t>
        <a:bodyPr/>
        <a:lstStyle/>
        <a:p>
          <a:endParaRPr lang="en-US"/>
        </a:p>
      </dgm:t>
    </dgm:pt>
    <dgm:pt modelId="{461FB1ED-D7A0-A44B-B4B1-7C6CFCDAB0CA}" type="pres">
      <dgm:prSet presAssocID="{3F2A0531-3430-F24C-B706-D4EEC1DB33F2}" presName="node" presStyleLbl="node1" presStyleIdx="0" presStyleCnt="3" custScaleX="90302" custScaleY="88160" custRadScaleRad="124637" custRadScaleInc="-14178">
        <dgm:presLayoutVars>
          <dgm:bulletEnabled val="1"/>
        </dgm:presLayoutVars>
      </dgm:prSet>
      <dgm:spPr/>
      <dgm:t>
        <a:bodyPr/>
        <a:lstStyle/>
        <a:p>
          <a:endParaRPr lang="en-US"/>
        </a:p>
      </dgm:t>
    </dgm:pt>
    <dgm:pt modelId="{3BBD0361-566D-694C-85F6-0B110152CDEE}" type="pres">
      <dgm:prSet presAssocID="{E11E0F80-9D05-F140-9D2B-BE22363C57C0}" presName="sibTrans" presStyleLbl="sibTrans2D1" presStyleIdx="0" presStyleCnt="3" custScaleX="150748" custScaleY="83947" custLinFactNeighborX="17590" custLinFactNeighborY="-1706"/>
      <dgm:spPr/>
      <dgm:t>
        <a:bodyPr/>
        <a:lstStyle/>
        <a:p>
          <a:endParaRPr lang="en-US"/>
        </a:p>
      </dgm:t>
    </dgm:pt>
    <dgm:pt modelId="{D7B3DD2C-7964-F34E-B8E4-B9600CF3B64C}" type="pres">
      <dgm:prSet presAssocID="{E11E0F80-9D05-F140-9D2B-BE22363C57C0}" presName="connectorText" presStyleLbl="sibTrans2D1" presStyleIdx="0" presStyleCnt="3"/>
      <dgm:spPr/>
      <dgm:t>
        <a:bodyPr/>
        <a:lstStyle/>
        <a:p>
          <a:endParaRPr lang="en-US"/>
        </a:p>
      </dgm:t>
    </dgm:pt>
    <dgm:pt modelId="{24C710A9-161B-0946-B85A-B380B44FAD88}" type="pres">
      <dgm:prSet presAssocID="{4278E179-2327-8846-957B-4FBF5B289486}" presName="node" presStyleLbl="node1" presStyleIdx="1" presStyleCnt="3" custScaleX="104019" custScaleY="98396" custRadScaleRad="149340" custRadScaleInc="-6688">
        <dgm:presLayoutVars>
          <dgm:bulletEnabled val="1"/>
        </dgm:presLayoutVars>
      </dgm:prSet>
      <dgm:spPr/>
      <dgm:t>
        <a:bodyPr/>
        <a:lstStyle/>
        <a:p>
          <a:endParaRPr lang="en-US"/>
        </a:p>
      </dgm:t>
    </dgm:pt>
    <dgm:pt modelId="{EF0FC8DD-5B78-AC4E-9D83-23354599D942}" type="pres">
      <dgm:prSet presAssocID="{3373A992-8CA4-3C44-9E75-870AF03EB550}" presName="sibTrans" presStyleLbl="sibTrans2D1" presStyleIdx="1" presStyleCnt="3" custAng="26354" custScaleX="141751" custScaleY="83947" custLinFactNeighborX="-5409" custLinFactNeighborY="47989"/>
      <dgm:spPr/>
      <dgm:t>
        <a:bodyPr/>
        <a:lstStyle/>
        <a:p>
          <a:endParaRPr lang="en-US"/>
        </a:p>
      </dgm:t>
    </dgm:pt>
    <dgm:pt modelId="{1642C678-4F8E-A64F-B1D4-80C73E7F1C51}" type="pres">
      <dgm:prSet presAssocID="{3373A992-8CA4-3C44-9E75-870AF03EB550}" presName="connectorText" presStyleLbl="sibTrans2D1" presStyleIdx="1" presStyleCnt="3"/>
      <dgm:spPr/>
      <dgm:t>
        <a:bodyPr/>
        <a:lstStyle/>
        <a:p>
          <a:endParaRPr lang="en-US"/>
        </a:p>
      </dgm:t>
    </dgm:pt>
    <dgm:pt modelId="{1DFAC896-9F56-BA4F-A50A-112278A60D3D}" type="pres">
      <dgm:prSet presAssocID="{90A1A74E-4E0A-0748-973C-BAB20143D5BF}" presName="node" presStyleLbl="node1" presStyleIdx="2" presStyleCnt="3" custScaleX="97953" custScaleY="94135" custRadScaleRad="173366" custRadScaleInc="8800">
        <dgm:presLayoutVars>
          <dgm:bulletEnabled val="1"/>
        </dgm:presLayoutVars>
      </dgm:prSet>
      <dgm:spPr/>
      <dgm:t>
        <a:bodyPr/>
        <a:lstStyle/>
        <a:p>
          <a:endParaRPr lang="en-US"/>
        </a:p>
      </dgm:t>
    </dgm:pt>
    <dgm:pt modelId="{5218372F-969F-5A4C-B6B1-EA02DC3C24EE}" type="pres">
      <dgm:prSet presAssocID="{C08E0EDE-0FD0-CE43-A2EB-E5683FE601C5}" presName="sibTrans" presStyleLbl="sibTrans2D1" presStyleIdx="2" presStyleCnt="3" custScaleX="138049" custScaleY="83947" custLinFactNeighborX="-12252" custLinFactNeighborY="-8536"/>
      <dgm:spPr/>
      <dgm:t>
        <a:bodyPr/>
        <a:lstStyle/>
        <a:p>
          <a:endParaRPr lang="en-US"/>
        </a:p>
      </dgm:t>
    </dgm:pt>
    <dgm:pt modelId="{2A6423F1-E6BA-5C4F-9FA9-E2A8A3AA7C28}" type="pres">
      <dgm:prSet presAssocID="{C08E0EDE-0FD0-CE43-A2EB-E5683FE601C5}" presName="connectorText" presStyleLbl="sibTrans2D1" presStyleIdx="2" presStyleCnt="3"/>
      <dgm:spPr/>
      <dgm:t>
        <a:bodyPr/>
        <a:lstStyle/>
        <a:p>
          <a:endParaRPr lang="en-US"/>
        </a:p>
      </dgm:t>
    </dgm:pt>
  </dgm:ptLst>
  <dgm:cxnLst>
    <dgm:cxn modelId="{3A96100D-69F2-4F48-9D6A-1B03769475F2}" type="presOf" srcId="{10EAA2CA-78D5-E549-AA28-C1E04A906D12}" destId="{60A8B6B2-239E-954D-AE36-9F0D2FCBA8D2}" srcOrd="0" destOrd="0" presId="urn:microsoft.com/office/officeart/2005/8/layout/cycle2"/>
    <dgm:cxn modelId="{F70CA4DC-9F25-4D42-8CAE-6602495E1699}" type="presOf" srcId="{90A1A74E-4E0A-0748-973C-BAB20143D5BF}" destId="{1DFAC896-9F56-BA4F-A50A-112278A60D3D}" srcOrd="0" destOrd="0" presId="urn:microsoft.com/office/officeart/2005/8/layout/cycle2"/>
    <dgm:cxn modelId="{920BF3A6-8C67-A646-A8CA-D5B50BF77202}" type="presOf" srcId="{3373A992-8CA4-3C44-9E75-870AF03EB550}" destId="{1642C678-4F8E-A64F-B1D4-80C73E7F1C51}" srcOrd="1" destOrd="0" presId="urn:microsoft.com/office/officeart/2005/8/layout/cycle2"/>
    <dgm:cxn modelId="{E8809A24-C788-074B-BD23-06CE5080F8A7}" srcId="{10EAA2CA-78D5-E549-AA28-C1E04A906D12}" destId="{90A1A74E-4E0A-0748-973C-BAB20143D5BF}" srcOrd="2" destOrd="0" parTransId="{B98F91E1-E95A-D349-A3E2-E3314DC4F957}" sibTransId="{C08E0EDE-0FD0-CE43-A2EB-E5683FE601C5}"/>
    <dgm:cxn modelId="{8A8A5895-2FA5-1E49-9D92-29931A8EB899}" type="presOf" srcId="{E11E0F80-9D05-F140-9D2B-BE22363C57C0}" destId="{D7B3DD2C-7964-F34E-B8E4-B9600CF3B64C}" srcOrd="1" destOrd="0" presId="urn:microsoft.com/office/officeart/2005/8/layout/cycle2"/>
    <dgm:cxn modelId="{D60D548D-3A9C-9243-80D2-0A20DF8AF50C}" srcId="{10EAA2CA-78D5-E549-AA28-C1E04A906D12}" destId="{4278E179-2327-8846-957B-4FBF5B289486}" srcOrd="1" destOrd="0" parTransId="{1FCAE19B-7365-C44E-B733-C899D087138C}" sibTransId="{3373A992-8CA4-3C44-9E75-870AF03EB550}"/>
    <dgm:cxn modelId="{D5B1F84B-4D7D-4E4A-9523-93F52BB0B514}" type="presOf" srcId="{3373A992-8CA4-3C44-9E75-870AF03EB550}" destId="{EF0FC8DD-5B78-AC4E-9D83-23354599D942}" srcOrd="0" destOrd="0" presId="urn:microsoft.com/office/officeart/2005/8/layout/cycle2"/>
    <dgm:cxn modelId="{B8330613-7195-0448-AC9F-77E9EB27BD92}" type="presOf" srcId="{E11E0F80-9D05-F140-9D2B-BE22363C57C0}" destId="{3BBD0361-566D-694C-85F6-0B110152CDEE}" srcOrd="0" destOrd="0" presId="urn:microsoft.com/office/officeart/2005/8/layout/cycle2"/>
    <dgm:cxn modelId="{180AADCF-82B0-1642-B233-945255EBBE4F}" srcId="{10EAA2CA-78D5-E549-AA28-C1E04A906D12}" destId="{3F2A0531-3430-F24C-B706-D4EEC1DB33F2}" srcOrd="0" destOrd="0" parTransId="{D8525E55-7790-7340-9F8A-DBA53636A107}" sibTransId="{E11E0F80-9D05-F140-9D2B-BE22363C57C0}"/>
    <dgm:cxn modelId="{1F7B515F-0B97-ED47-AA9D-B233BA9EA34E}" type="presOf" srcId="{C08E0EDE-0FD0-CE43-A2EB-E5683FE601C5}" destId="{2A6423F1-E6BA-5C4F-9FA9-E2A8A3AA7C28}" srcOrd="1" destOrd="0" presId="urn:microsoft.com/office/officeart/2005/8/layout/cycle2"/>
    <dgm:cxn modelId="{EACD90F6-00DB-5A4B-8A94-6C8198FE073C}" type="presOf" srcId="{4278E179-2327-8846-957B-4FBF5B289486}" destId="{24C710A9-161B-0946-B85A-B380B44FAD88}" srcOrd="0" destOrd="0" presId="urn:microsoft.com/office/officeart/2005/8/layout/cycle2"/>
    <dgm:cxn modelId="{B8A75BFD-FDBC-FC44-A4D9-EF3BC6C6EDFE}" type="presOf" srcId="{3F2A0531-3430-F24C-B706-D4EEC1DB33F2}" destId="{461FB1ED-D7A0-A44B-B4B1-7C6CFCDAB0CA}" srcOrd="0" destOrd="0" presId="urn:microsoft.com/office/officeart/2005/8/layout/cycle2"/>
    <dgm:cxn modelId="{684655F7-4D1C-9F4F-B8D5-2519E7AA6613}" type="presOf" srcId="{C08E0EDE-0FD0-CE43-A2EB-E5683FE601C5}" destId="{5218372F-969F-5A4C-B6B1-EA02DC3C24EE}" srcOrd="0" destOrd="0" presId="urn:microsoft.com/office/officeart/2005/8/layout/cycle2"/>
    <dgm:cxn modelId="{DFC3D9ED-FE6A-504A-83D0-4688C7E15D02}" type="presParOf" srcId="{60A8B6B2-239E-954D-AE36-9F0D2FCBA8D2}" destId="{461FB1ED-D7A0-A44B-B4B1-7C6CFCDAB0CA}" srcOrd="0" destOrd="0" presId="urn:microsoft.com/office/officeart/2005/8/layout/cycle2"/>
    <dgm:cxn modelId="{47D74DAE-D470-404E-B760-5F68AAF492EA}" type="presParOf" srcId="{60A8B6B2-239E-954D-AE36-9F0D2FCBA8D2}" destId="{3BBD0361-566D-694C-85F6-0B110152CDEE}" srcOrd="1" destOrd="0" presId="urn:microsoft.com/office/officeart/2005/8/layout/cycle2"/>
    <dgm:cxn modelId="{B77B9561-B138-7B40-9823-C3B734EC85D0}" type="presParOf" srcId="{3BBD0361-566D-694C-85F6-0B110152CDEE}" destId="{D7B3DD2C-7964-F34E-B8E4-B9600CF3B64C}" srcOrd="0" destOrd="0" presId="urn:microsoft.com/office/officeart/2005/8/layout/cycle2"/>
    <dgm:cxn modelId="{3F675705-DE48-5D4B-AFAB-FC67C15E89D4}" type="presParOf" srcId="{60A8B6B2-239E-954D-AE36-9F0D2FCBA8D2}" destId="{24C710A9-161B-0946-B85A-B380B44FAD88}" srcOrd="2" destOrd="0" presId="urn:microsoft.com/office/officeart/2005/8/layout/cycle2"/>
    <dgm:cxn modelId="{2E4EDCE5-A5D6-5B49-AF0A-8182D3BB91A7}" type="presParOf" srcId="{60A8B6B2-239E-954D-AE36-9F0D2FCBA8D2}" destId="{EF0FC8DD-5B78-AC4E-9D83-23354599D942}" srcOrd="3" destOrd="0" presId="urn:microsoft.com/office/officeart/2005/8/layout/cycle2"/>
    <dgm:cxn modelId="{CF6A2073-7E18-504C-BCC2-5FE93891DE5F}" type="presParOf" srcId="{EF0FC8DD-5B78-AC4E-9D83-23354599D942}" destId="{1642C678-4F8E-A64F-B1D4-80C73E7F1C51}" srcOrd="0" destOrd="0" presId="urn:microsoft.com/office/officeart/2005/8/layout/cycle2"/>
    <dgm:cxn modelId="{97995AB6-AFA5-C844-95D9-593FCBFC4B48}" type="presParOf" srcId="{60A8B6B2-239E-954D-AE36-9F0D2FCBA8D2}" destId="{1DFAC896-9F56-BA4F-A50A-112278A60D3D}" srcOrd="4" destOrd="0" presId="urn:microsoft.com/office/officeart/2005/8/layout/cycle2"/>
    <dgm:cxn modelId="{589FAE9E-3E49-3D40-943A-C4BD71A41ED2}" type="presParOf" srcId="{60A8B6B2-239E-954D-AE36-9F0D2FCBA8D2}" destId="{5218372F-969F-5A4C-B6B1-EA02DC3C24EE}" srcOrd="5" destOrd="0" presId="urn:microsoft.com/office/officeart/2005/8/layout/cycle2"/>
    <dgm:cxn modelId="{0F2E3B40-75CC-BB46-9807-7EA3CCEF4D59}" type="presParOf" srcId="{5218372F-969F-5A4C-B6B1-EA02DC3C24EE}" destId="{2A6423F1-E6BA-5C4F-9FA9-E2A8A3AA7C2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B1ED-D7A0-A44B-B4B1-7C6CFCDAB0CA}">
      <dsp:nvSpPr>
        <dsp:cNvPr id="0" name=""/>
        <dsp:cNvSpPr/>
      </dsp:nvSpPr>
      <dsp:spPr>
        <a:xfrm>
          <a:off x="2543191" y="0"/>
          <a:ext cx="1276192" cy="124592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latin typeface="+mn-lt"/>
              <a:ea typeface=" " charset="0"/>
              <a:cs typeface=" " charset="0"/>
            </a:rPr>
            <a:t>Design and Planning</a:t>
          </a:r>
          <a:endParaRPr lang="en-US" sz="1600" b="1" kern="1200" dirty="0">
            <a:latin typeface="+mn-lt"/>
            <a:ea typeface=" " charset="0"/>
            <a:cs typeface=" " charset="0"/>
          </a:endParaRPr>
        </a:p>
      </dsp:txBody>
      <dsp:txXfrm>
        <a:off x="2730085" y="182461"/>
        <a:ext cx="902404" cy="880999"/>
      </dsp:txXfrm>
    </dsp:sp>
    <dsp:sp modelId="{3BBD0361-566D-694C-85F6-0B110152CDEE}">
      <dsp:nvSpPr>
        <dsp:cNvPr id="0" name=""/>
        <dsp:cNvSpPr/>
      </dsp:nvSpPr>
      <dsp:spPr>
        <a:xfrm rot="2757752">
          <a:off x="3660854" y="1336596"/>
          <a:ext cx="1074676" cy="400403"/>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3679165" y="1373500"/>
        <a:ext cx="954555" cy="240241"/>
      </dsp:txXfrm>
    </dsp:sp>
    <dsp:sp modelId="{24C710A9-161B-0946-B85A-B380B44FAD88}">
      <dsp:nvSpPr>
        <dsp:cNvPr id="0" name=""/>
        <dsp:cNvSpPr/>
      </dsp:nvSpPr>
      <dsp:spPr>
        <a:xfrm>
          <a:off x="4315388" y="1860673"/>
          <a:ext cx="1470048" cy="1390581"/>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t>Perform </a:t>
          </a:r>
          <a:r>
            <a:rPr lang="en-US" sz="1600" b="1" kern="1200" dirty="0" smtClean="0"/>
            <a:t>Experiment</a:t>
          </a:r>
          <a:endParaRPr lang="en-US" sz="1600" b="1" kern="1200" dirty="0"/>
        </a:p>
      </dsp:txBody>
      <dsp:txXfrm>
        <a:off x="4530672" y="2064319"/>
        <a:ext cx="1039480" cy="983289"/>
      </dsp:txXfrm>
    </dsp:sp>
    <dsp:sp modelId="{EF0FC8DD-5B78-AC4E-9D83-23354599D942}">
      <dsp:nvSpPr>
        <dsp:cNvPr id="0" name=""/>
        <dsp:cNvSpPr/>
      </dsp:nvSpPr>
      <dsp:spPr>
        <a:xfrm rot="10797372">
          <a:off x="2408543" y="2599620"/>
          <a:ext cx="1610943" cy="400403"/>
        </a:xfrm>
        <a:prstGeom prs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2528664" y="2679655"/>
        <a:ext cx="1490822" cy="240241"/>
      </dsp:txXfrm>
    </dsp:sp>
    <dsp:sp modelId="{1DFAC896-9F56-BA4F-A50A-112278A60D3D}">
      <dsp:nvSpPr>
        <dsp:cNvPr id="0" name=""/>
        <dsp:cNvSpPr/>
      </dsp:nvSpPr>
      <dsp:spPr>
        <a:xfrm>
          <a:off x="786935" y="1920892"/>
          <a:ext cx="1384320" cy="1330362"/>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t>Analyze</a:t>
          </a:r>
          <a:endParaRPr lang="en-US" sz="1800" b="1" kern="1200" dirty="0"/>
        </a:p>
      </dsp:txBody>
      <dsp:txXfrm>
        <a:off x="989664" y="2115719"/>
        <a:ext cx="978862" cy="940708"/>
      </dsp:txXfrm>
    </dsp:sp>
    <dsp:sp modelId="{5218372F-969F-5A4C-B6B1-EA02DC3C24EE}">
      <dsp:nvSpPr>
        <dsp:cNvPr id="0" name=""/>
        <dsp:cNvSpPr/>
      </dsp:nvSpPr>
      <dsp:spPr>
        <a:xfrm rot="18655690">
          <a:off x="1776079" y="1360478"/>
          <a:ext cx="945765" cy="400403"/>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796793" y="1485937"/>
        <a:ext cx="825644" cy="24024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04657-C294-E545-966D-A3E123EF6462}" type="datetimeFigureOut">
              <a:rPr lang="en-US" smtClean="0"/>
              <a:t>12/6/17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6EE87-15F5-A847-943F-10F12AFFBFBE}" type="slidenum">
              <a:rPr lang="en-US" smtClean="0"/>
              <a:t>‹#›</a:t>
            </a:fld>
            <a:endParaRPr lang="en-US"/>
          </a:p>
        </p:txBody>
      </p:sp>
    </p:spTree>
    <p:extLst>
      <p:ext uri="{BB962C8B-B14F-4D97-AF65-F5344CB8AC3E}">
        <p14:creationId xmlns:p14="http://schemas.microsoft.com/office/powerpoint/2010/main" val="93450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a:t>
            </a:r>
            <a:r>
              <a:rPr lang="en-US" baseline="0" dirty="0" smtClean="0"/>
              <a:t> everyone, I am Priya Goyal and I am a research engineer at Facebook AI Research and I am excited to talk about how we scaled distributed training to a very large batch size and accurately training </a:t>
            </a:r>
            <a:r>
              <a:rPr lang="en-US" baseline="0" dirty="0" err="1" smtClean="0"/>
              <a:t>Imagenet</a:t>
            </a:r>
            <a:r>
              <a:rPr lang="en-US" baseline="0" dirty="0" smtClean="0"/>
              <a:t> in 1 hour</a:t>
            </a:r>
            <a:endParaRPr lang="en-US" dirty="0" smtClean="0"/>
          </a:p>
          <a:p>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1</a:t>
            </a:fld>
            <a:endParaRPr lang="en-US"/>
          </a:p>
        </p:txBody>
      </p:sp>
    </p:spTree>
    <p:extLst>
      <p:ext uri="{BB962C8B-B14F-4D97-AF65-F5344CB8AC3E}">
        <p14:creationId xmlns:p14="http://schemas.microsoft.com/office/powerpoint/2010/main" val="1930998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that, I want to highlight the two challenges that we have to solve: </a:t>
            </a:r>
          </a:p>
          <a:p>
            <a:pPr marL="228600" indent="-228600">
              <a:buAutoNum type="arabicPeriod"/>
            </a:pPr>
            <a:r>
              <a:rPr lang="en-US" baseline="0" dirty="0" smtClean="0"/>
              <a:t>Match accuracy as we scale up to large batch size</a:t>
            </a:r>
          </a:p>
          <a:p>
            <a:pPr marL="228600" indent="-228600">
              <a:buAutoNum type="arabicPeriod"/>
            </a:pPr>
            <a:r>
              <a:rPr lang="en-US" baseline="0" dirty="0" smtClean="0"/>
              <a:t>Scaling up efficiently to many machines</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10</a:t>
            </a:fld>
            <a:endParaRPr lang="en-US"/>
          </a:p>
        </p:txBody>
      </p:sp>
    </p:spTree>
    <p:extLst>
      <p:ext uri="{BB962C8B-B14F-4D97-AF65-F5344CB8AC3E}">
        <p14:creationId xmlns:p14="http://schemas.microsoft.com/office/powerpoint/2010/main" val="2055521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first see what are the challenges involved</a:t>
            </a:r>
            <a:r>
              <a:rPr lang="en-US" sz="1200" kern="1200" baseline="0" dirty="0" smtClean="0">
                <a:solidFill>
                  <a:schemeClr val="tx1"/>
                </a:solidFill>
                <a:effectLst/>
                <a:latin typeface="+mn-lt"/>
                <a:ea typeface="+mn-ea"/>
                <a:cs typeface="+mn-cs"/>
              </a:rPr>
              <a:t> in matching accuracy of a large minibatch training and how we solved them in our work</a:t>
            </a:r>
          </a:p>
          <a:p>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11</a:t>
            </a:fld>
            <a:endParaRPr lang="en-US"/>
          </a:p>
        </p:txBody>
      </p:sp>
    </p:spTree>
    <p:extLst>
      <p:ext uri="{BB962C8B-B14F-4D97-AF65-F5344CB8AC3E}">
        <p14:creationId xmlns:p14="http://schemas.microsoft.com/office/powerpoint/2010/main" val="1236275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first establish</a:t>
            </a:r>
            <a:r>
              <a:rPr lang="en-US" sz="1200" kern="1200" baseline="0" dirty="0" smtClean="0">
                <a:solidFill>
                  <a:schemeClr val="tx1"/>
                </a:solidFill>
                <a:effectLst/>
                <a:latin typeface="+mn-lt"/>
                <a:ea typeface="+mn-ea"/>
                <a:cs typeface="+mn-cs"/>
              </a:rPr>
              <a:t> the baseline for a ResNet50 model trained on 8 gpus with learning rate 0.1 and minibatch size 32 images per </a:t>
            </a:r>
            <a:r>
              <a:rPr lang="en-US" sz="1200" kern="1200" baseline="0" dirty="0" err="1" smtClean="0">
                <a:solidFill>
                  <a:schemeClr val="tx1"/>
                </a:solidFill>
                <a:effectLst/>
                <a:latin typeface="+mn-lt"/>
                <a:ea typeface="+mn-ea"/>
                <a:cs typeface="+mn-cs"/>
              </a:rPr>
              <a:t>gpu</a:t>
            </a:r>
            <a:r>
              <a:rPr lang="en-US" sz="1200" kern="1200" baseline="0" dirty="0" smtClean="0">
                <a:solidFill>
                  <a:schemeClr val="tx1"/>
                </a:solidFill>
                <a:effectLst/>
                <a:latin typeface="+mn-lt"/>
                <a:ea typeface="+mn-ea"/>
                <a:cs typeface="+mn-cs"/>
              </a:rPr>
              <a:t>. The orange curve is the training curve and the test set </a:t>
            </a:r>
            <a:r>
              <a:rPr lang="en-US" sz="1200" kern="1200" baseline="0" dirty="0" err="1" smtClean="0">
                <a:solidFill>
                  <a:schemeClr val="tx1"/>
                </a:solidFill>
                <a:effectLst/>
                <a:latin typeface="+mn-lt"/>
                <a:ea typeface="+mn-ea"/>
                <a:cs typeface="+mn-cs"/>
              </a:rPr>
              <a:t>accruacy</a:t>
            </a:r>
            <a:r>
              <a:rPr lang="en-US" sz="1200" kern="1200" baseline="0" dirty="0" smtClean="0">
                <a:solidFill>
                  <a:schemeClr val="tx1"/>
                </a:solidFill>
                <a:effectLst/>
                <a:latin typeface="+mn-lt"/>
                <a:ea typeface="+mn-ea"/>
                <a:cs typeface="+mn-cs"/>
              </a:rPr>
              <a:t> is 23.60 with small standard deviation.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06EE87-15F5-A847-943F-10F12AFFBFBE}" type="slidenum">
              <a:rPr lang="en-US" smtClean="0"/>
              <a:t>12</a:t>
            </a:fld>
            <a:endParaRPr lang="en-US"/>
          </a:p>
        </p:txBody>
      </p:sp>
    </p:spTree>
    <p:extLst>
      <p:ext uri="{BB962C8B-B14F-4D97-AF65-F5344CB8AC3E}">
        <p14:creationId xmlns:p14="http://schemas.microsoft.com/office/powerpoint/2010/main" val="428881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first step</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let’s </a:t>
            </a:r>
            <a:r>
              <a:rPr lang="en-US" sz="1200" kern="1200" dirty="0" smtClean="0">
                <a:solidFill>
                  <a:schemeClr val="tx1"/>
                </a:solidFill>
                <a:effectLst/>
                <a:latin typeface="+mn-lt"/>
                <a:ea typeface="+mn-ea"/>
                <a:cs typeface="+mn-cs"/>
              </a:rPr>
              <a:t>just increase</a:t>
            </a:r>
            <a:r>
              <a:rPr lang="en-US" sz="1200" kern="1200" baseline="0" dirty="0" smtClean="0">
                <a:solidFill>
                  <a:schemeClr val="tx1"/>
                </a:solidFill>
                <a:effectLst/>
                <a:latin typeface="+mn-lt"/>
                <a:ea typeface="+mn-ea"/>
                <a:cs typeface="+mn-cs"/>
              </a:rPr>
              <a:t> the batch size to 8192 spread over 256 gpus and keeping everything else in the training </a:t>
            </a:r>
            <a:r>
              <a:rPr lang="en-US" sz="1200" kern="1200" baseline="0" dirty="0" smtClean="0">
                <a:solidFill>
                  <a:schemeClr val="tx1"/>
                </a:solidFill>
                <a:effectLst/>
                <a:latin typeface="+mn-lt"/>
                <a:ea typeface="+mn-ea"/>
                <a:cs typeface="+mn-cs"/>
              </a:rPr>
              <a:t>same as the baseline. The training curve looks very different and the error on test set </a:t>
            </a:r>
            <a:r>
              <a:rPr lang="en-US" sz="1200" kern="1200" baseline="0" dirty="0" smtClean="0">
                <a:solidFill>
                  <a:schemeClr val="tx1"/>
                </a:solidFill>
                <a:effectLst/>
                <a:latin typeface="+mn-lt"/>
                <a:ea typeface="+mn-ea"/>
                <a:cs typeface="+mn-cs"/>
              </a:rPr>
              <a:t>almost doubles. So we need to do something to fix this.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06EE87-15F5-A847-943F-10F12AFFBFBE}" type="slidenum">
              <a:rPr lang="en-US" smtClean="0"/>
              <a:t>13</a:t>
            </a:fld>
            <a:endParaRPr lang="en-US"/>
          </a:p>
        </p:txBody>
      </p:sp>
    </p:spTree>
    <p:extLst>
      <p:ext uri="{BB962C8B-B14F-4D97-AF65-F5344CB8AC3E}">
        <p14:creationId xmlns:p14="http://schemas.microsoft.com/office/powerpoint/2010/main" val="1661138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is a theory that suggests that as you scale up the batch size, you should scale up the learning rate by </a:t>
            </a:r>
            <a:r>
              <a:rPr lang="en-US" sz="1200" kern="1200" baseline="0" dirty="0" err="1" smtClean="0">
                <a:solidFill>
                  <a:schemeClr val="tx1"/>
                </a:solidFill>
                <a:effectLst/>
                <a:latin typeface="+mn-lt"/>
                <a:ea typeface="+mn-ea"/>
                <a:cs typeface="+mn-cs"/>
              </a:rPr>
              <a:t>sqrt</a:t>
            </a:r>
            <a:r>
              <a:rPr lang="en-US" sz="1200" kern="1200" baseline="0" dirty="0" smtClean="0">
                <a:solidFill>
                  <a:schemeClr val="tx1"/>
                </a:solidFill>
                <a:effectLst/>
                <a:latin typeface="+mn-lt"/>
                <a:ea typeface="+mn-ea"/>
                <a:cs typeface="+mn-cs"/>
              </a:rPr>
              <a:t> of scaling factor. So here we scaled the minibatch size by 32 and we scale the learning rate by </a:t>
            </a:r>
            <a:r>
              <a:rPr lang="en-US" sz="1200" kern="1200" baseline="0" dirty="0" err="1" smtClean="0">
                <a:solidFill>
                  <a:schemeClr val="tx1"/>
                </a:solidFill>
                <a:effectLst/>
                <a:latin typeface="+mn-lt"/>
                <a:ea typeface="+mn-ea"/>
                <a:cs typeface="+mn-cs"/>
              </a:rPr>
              <a:t>sqrt</a:t>
            </a:r>
            <a:r>
              <a:rPr lang="en-US" sz="1200" kern="1200" baseline="0" dirty="0" smtClean="0">
                <a:solidFill>
                  <a:schemeClr val="tx1"/>
                </a:solidFill>
                <a:effectLst/>
                <a:latin typeface="+mn-lt"/>
                <a:ea typeface="+mn-ea"/>
                <a:cs typeface="+mn-cs"/>
              </a:rPr>
              <a:t> 32. and this is what the training looks like, the training </a:t>
            </a:r>
            <a:r>
              <a:rPr lang="en-US" sz="1200" kern="1200" baseline="0" dirty="0" err="1" smtClean="0">
                <a:solidFill>
                  <a:schemeClr val="tx1"/>
                </a:solidFill>
                <a:effectLst/>
                <a:latin typeface="+mn-lt"/>
                <a:ea typeface="+mn-ea"/>
                <a:cs typeface="+mn-cs"/>
              </a:rPr>
              <a:t>curbe</a:t>
            </a:r>
            <a:r>
              <a:rPr lang="en-US" sz="1200" kern="1200" baseline="0" dirty="0" smtClean="0">
                <a:solidFill>
                  <a:schemeClr val="tx1"/>
                </a:solidFill>
                <a:effectLst/>
                <a:latin typeface="+mn-lt"/>
                <a:ea typeface="+mn-ea"/>
                <a:cs typeface="+mn-cs"/>
              </a:rPr>
              <a:t> looks more </a:t>
            </a:r>
            <a:r>
              <a:rPr lang="en-US" sz="1200" kern="1200" baseline="0" dirty="0" err="1" smtClean="0">
                <a:solidFill>
                  <a:schemeClr val="tx1"/>
                </a:solidFill>
                <a:effectLst/>
                <a:latin typeface="+mn-lt"/>
                <a:ea typeface="+mn-ea"/>
                <a:cs typeface="+mn-cs"/>
              </a:rPr>
              <a:t>acceptabe</a:t>
            </a:r>
            <a:r>
              <a:rPr lang="en-US" sz="1200" kern="1200" baseline="0" dirty="0" smtClean="0">
                <a:solidFill>
                  <a:schemeClr val="tx1"/>
                </a:solidFill>
                <a:effectLst/>
                <a:latin typeface="+mn-lt"/>
                <a:ea typeface="+mn-ea"/>
                <a:cs typeface="+mn-cs"/>
              </a:rPr>
              <a:t> but still doesn’t match the shape and the error on the test set is also high.</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06EE87-15F5-A847-943F-10F12AFFBFBE}" type="slidenum">
              <a:rPr lang="en-US" smtClean="0"/>
              <a:t>14</a:t>
            </a:fld>
            <a:endParaRPr lang="en-US"/>
          </a:p>
        </p:txBody>
      </p:sp>
    </p:spTree>
    <p:extLst>
      <p:ext uri="{BB962C8B-B14F-4D97-AF65-F5344CB8AC3E}">
        <p14:creationId xmlns:p14="http://schemas.microsoft.com/office/powerpoint/2010/main" val="784416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a:t>
            </a:r>
            <a:r>
              <a:rPr lang="en-US" sz="1200" kern="1200" baseline="0" dirty="0" smtClean="0">
                <a:solidFill>
                  <a:schemeClr val="tx1"/>
                </a:solidFill>
                <a:effectLst/>
                <a:latin typeface="+mn-lt"/>
                <a:ea typeface="+mn-ea"/>
                <a:cs typeface="+mn-cs"/>
              </a:rPr>
              <a:t>we try out a very naive rule that we also use very frequently in our daily workflows. And this was proposed in some earlier research but it’s limit were not tested on such large batch size. The rule </a:t>
            </a:r>
            <a:r>
              <a:rPr lang="en-US" sz="1200" kern="1200" baseline="0" dirty="0" smtClean="0">
                <a:solidFill>
                  <a:schemeClr val="tx1"/>
                </a:solidFill>
                <a:effectLst/>
                <a:latin typeface="+mn-lt"/>
                <a:ea typeface="+mn-ea"/>
                <a:cs typeface="+mn-cs"/>
              </a:rPr>
              <a:t>is very simple: </a:t>
            </a:r>
            <a:r>
              <a:rPr lang="en-US" sz="1200" kern="1200" baseline="0" dirty="0" smtClean="0">
                <a:solidFill>
                  <a:schemeClr val="tx1"/>
                </a:solidFill>
                <a:effectLst/>
                <a:latin typeface="+mn-lt"/>
                <a:ea typeface="+mn-ea"/>
                <a:cs typeface="+mn-cs"/>
              </a:rPr>
              <a:t>as we increase the batch size, scale the learning rate </a:t>
            </a:r>
            <a:r>
              <a:rPr lang="en-US" sz="1200" kern="1200" baseline="0" dirty="0" smtClean="0">
                <a:solidFill>
                  <a:schemeClr val="tx1"/>
                </a:solidFill>
                <a:effectLst/>
                <a:latin typeface="+mn-lt"/>
                <a:ea typeface="+mn-ea"/>
                <a:cs typeface="+mn-cs"/>
              </a:rPr>
              <a:t>linearly with it. </a:t>
            </a:r>
            <a:r>
              <a:rPr lang="en-US" sz="1200" kern="1200" baseline="0" dirty="0" smtClean="0">
                <a:solidFill>
                  <a:schemeClr val="tx1"/>
                </a:solidFill>
                <a:effectLst/>
                <a:latin typeface="+mn-lt"/>
                <a:ea typeface="+mn-ea"/>
                <a:cs typeface="+mn-cs"/>
              </a:rPr>
              <a:t>So here </a:t>
            </a:r>
            <a:r>
              <a:rPr lang="en-US" sz="1200" kern="1200" baseline="0" dirty="0" smtClean="0">
                <a:solidFill>
                  <a:schemeClr val="tx1"/>
                </a:solidFill>
                <a:effectLst/>
                <a:latin typeface="+mn-lt"/>
                <a:ea typeface="+mn-ea"/>
                <a:cs typeface="+mn-cs"/>
              </a:rPr>
              <a:t>as we scale batch </a:t>
            </a:r>
            <a:r>
              <a:rPr lang="en-US" sz="1200" kern="1200" baseline="0" dirty="0" smtClean="0">
                <a:solidFill>
                  <a:schemeClr val="tx1"/>
                </a:solidFill>
                <a:effectLst/>
                <a:latin typeface="+mn-lt"/>
                <a:ea typeface="+mn-ea"/>
                <a:cs typeface="+mn-cs"/>
              </a:rPr>
              <a:t>size </a:t>
            </a:r>
            <a:r>
              <a:rPr lang="en-US" sz="1200" kern="1200" baseline="0" dirty="0" smtClean="0">
                <a:solidFill>
                  <a:schemeClr val="tx1"/>
                </a:solidFill>
                <a:effectLst/>
                <a:latin typeface="+mn-lt"/>
                <a:ea typeface="+mn-ea"/>
                <a:cs typeface="+mn-cs"/>
              </a:rPr>
              <a:t>32 times, </a:t>
            </a:r>
            <a:r>
              <a:rPr lang="en-US" sz="1200" kern="1200" baseline="0" dirty="0" smtClean="0">
                <a:solidFill>
                  <a:schemeClr val="tx1"/>
                </a:solidFill>
                <a:effectLst/>
                <a:latin typeface="+mn-lt"/>
                <a:ea typeface="+mn-ea"/>
                <a:cs typeface="+mn-cs"/>
              </a:rPr>
              <a:t>we also increase the learning rate from 0.1 to 3.2</a:t>
            </a:r>
          </a:p>
          <a:p>
            <a:r>
              <a:rPr lang="en-US" sz="1200" kern="1200" baseline="0" dirty="0" smtClean="0">
                <a:solidFill>
                  <a:schemeClr val="tx1"/>
                </a:solidFill>
                <a:effectLst/>
                <a:latin typeface="+mn-lt"/>
                <a:ea typeface="+mn-ea"/>
                <a:cs typeface="+mn-cs"/>
              </a:rPr>
              <a:t>As we see form these curves, the shape of the small minibatch and large minibatch training curves can almost match but there is still some gap. This means that there are optimizations issues caused by large minibatch size which also lead to poor generalization. So how do we fix this?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begin, we scale the learning rate</a:t>
            </a:r>
            <a:r>
              <a:rPr lang="en-US" sz="1200" kern="1200" baseline="0" dirty="0" smtClean="0">
                <a:solidFill>
                  <a:schemeClr val="tx1"/>
                </a:solidFill>
                <a:effectLst/>
                <a:latin typeface="+mn-lt"/>
                <a:ea typeface="+mn-ea"/>
                <a:cs typeface="+mn-cs"/>
              </a:rPr>
              <a:t> with batch size. W</a:t>
            </a:r>
            <a:r>
              <a:rPr lang="en-US" sz="1200" kern="1200" dirty="0" smtClean="0">
                <a:solidFill>
                  <a:schemeClr val="tx1"/>
                </a:solidFill>
                <a:effectLst/>
                <a:latin typeface="+mn-lt"/>
                <a:ea typeface="+mn-ea"/>
                <a:cs typeface="+mn-cs"/>
              </a:rPr>
              <a:t>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found this rule to</a:t>
            </a:r>
            <a:r>
              <a:rPr lang="en-US" sz="1200" kern="1200" baseline="0" dirty="0" smtClean="0">
                <a:solidFill>
                  <a:schemeClr val="tx1"/>
                </a:solidFill>
                <a:effectLst/>
                <a:latin typeface="+mn-lt"/>
                <a:ea typeface="+mn-ea"/>
                <a:cs typeface="+mn-cs"/>
              </a:rPr>
              <a:t> be</a:t>
            </a:r>
            <a:r>
              <a:rPr lang="en-US" sz="1200" kern="1200" dirty="0" smtClean="0">
                <a:solidFill>
                  <a:schemeClr val="tx1"/>
                </a:solidFill>
                <a:effectLst/>
                <a:latin typeface="+mn-lt"/>
                <a:ea typeface="+mn-ea"/>
                <a:cs typeface="+mn-cs"/>
              </a:rPr>
              <a:t> surprisingly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effective for a broad range of minibatch sizes and as we see in the figure,</a:t>
            </a:r>
            <a:r>
              <a:rPr lang="en-US" sz="1200" kern="1200" baseline="0" dirty="0" smtClean="0">
                <a:solidFill>
                  <a:schemeClr val="tx1"/>
                </a:solidFill>
                <a:effectLst/>
                <a:latin typeface="+mn-lt"/>
                <a:ea typeface="+mn-ea"/>
                <a:cs typeface="+mn-cs"/>
              </a:rPr>
              <a:t> it can largely help us to match training curve. However, there is still an optimization issue.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15</a:t>
            </a:fld>
            <a:endParaRPr lang="en-US"/>
          </a:p>
        </p:txBody>
      </p:sp>
    </p:spTree>
    <p:extLst>
      <p:ext uri="{BB962C8B-B14F-4D97-AF65-F5344CB8AC3E}">
        <p14:creationId xmlns:p14="http://schemas.microsoft.com/office/powerpoint/2010/main" val="435681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our experience,</a:t>
            </a:r>
            <a:r>
              <a:rPr lang="en-US" baseline="0" dirty="0" smtClean="0"/>
              <a:t> we notice that in the early phases of training, network changes very rapidly and we </a:t>
            </a:r>
            <a:r>
              <a:rPr lang="en-US" baseline="0" dirty="0" smtClean="0"/>
              <a:t>hypothesized </a:t>
            </a:r>
            <a:r>
              <a:rPr lang="en-US" baseline="0" dirty="0" smtClean="0"/>
              <a:t>that a large learning rate at the beginning of training can lead to these optimizations issues. So we apply a constant learning rate warmup where we keep the learning rate constant to 0.1 for the first 5 epochs and then jump to the normal learning rate of 3.2</a:t>
            </a:r>
          </a:p>
          <a:p>
            <a:r>
              <a:rPr lang="en-US" baseline="0" dirty="0" smtClean="0"/>
              <a:t>This didn’t work as we expected and </a:t>
            </a:r>
            <a:r>
              <a:rPr lang="en-US" baseline="0" dirty="0" err="1" smtClean="0"/>
              <a:t>infact</a:t>
            </a:r>
            <a:r>
              <a:rPr lang="en-US" baseline="0" dirty="0" smtClean="0"/>
              <a:t> made things worse. As the learning rate returns to the normal 3.2 </a:t>
            </a:r>
            <a:r>
              <a:rPr lang="en-US" baseline="0" dirty="0" err="1" smtClean="0"/>
              <a:t>lr</a:t>
            </a:r>
            <a:r>
              <a:rPr lang="en-US" baseline="0" dirty="0" smtClean="0"/>
              <a:t>, training error jumps and it can never </a:t>
            </a:r>
            <a:r>
              <a:rPr lang="en-US" baseline="0" dirty="0" smtClean="0"/>
              <a:t>recover during </a:t>
            </a:r>
            <a:r>
              <a:rPr lang="en-US" baseline="0" dirty="0" smtClean="0"/>
              <a:t>rest of the training.</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16</a:t>
            </a:fld>
            <a:endParaRPr lang="en-US"/>
          </a:p>
        </p:txBody>
      </p:sp>
    </p:spTree>
    <p:extLst>
      <p:ext uri="{BB962C8B-B14F-4D97-AF65-F5344CB8AC3E}">
        <p14:creationId xmlns:p14="http://schemas.microsoft.com/office/powerpoint/2010/main" val="155974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we tried to increase learning rate gradually. We start from a learning rate of 0.1 and increase it by a very small magnitude of 0.003 at every single iteration for the next 5 epochs until it returns to 3.2 </a:t>
            </a:r>
          </a:p>
          <a:p>
            <a:r>
              <a:rPr lang="en-US" baseline="0" dirty="0" smtClean="0"/>
              <a:t>And we </a:t>
            </a:r>
            <a:r>
              <a:rPr lang="en-US" baseline="0" dirty="0" smtClean="0"/>
              <a:t>found that to solve optimization issue and also match the accuracy on test set within some </a:t>
            </a:r>
            <a:r>
              <a:rPr lang="en-US" baseline="0" dirty="0" err="1" smtClean="0"/>
              <a:t>std</a:t>
            </a:r>
            <a:r>
              <a:rPr lang="en-US" baseline="0" dirty="0" smtClean="0"/>
              <a:t> dev. This gradual warmup generalizes well over large range of minibatch size. </a:t>
            </a:r>
          </a:p>
        </p:txBody>
      </p:sp>
      <p:sp>
        <p:nvSpPr>
          <p:cNvPr id="4" name="Slide Number Placeholder 3"/>
          <p:cNvSpPr>
            <a:spLocks noGrp="1"/>
          </p:cNvSpPr>
          <p:nvPr>
            <p:ph type="sldNum" sz="quarter" idx="10"/>
          </p:nvPr>
        </p:nvSpPr>
        <p:spPr/>
        <p:txBody>
          <a:bodyPr/>
          <a:lstStyle/>
          <a:p>
            <a:fld id="{AE06EE87-15F5-A847-943F-10F12AFFBFBE}" type="slidenum">
              <a:rPr lang="en-US" smtClean="0"/>
              <a:t>17</a:t>
            </a:fld>
            <a:endParaRPr lang="en-US"/>
          </a:p>
        </p:txBody>
      </p:sp>
    </p:spTree>
    <p:extLst>
      <p:ext uri="{BB962C8B-B14F-4D97-AF65-F5344CB8AC3E}">
        <p14:creationId xmlns:p14="http://schemas.microsoft.com/office/powerpoint/2010/main" val="61704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this simple technique</a:t>
            </a:r>
            <a:r>
              <a:rPr lang="en-US" baseline="0" dirty="0" smtClean="0"/>
              <a:t>, we can scale to very large batch while matching small minibatch accuracy. </a:t>
            </a:r>
            <a:r>
              <a:rPr lang="en-US" sz="1200" b="0" i="0" kern="1200" dirty="0" smtClean="0">
                <a:solidFill>
                  <a:schemeClr val="tx1"/>
                </a:solidFill>
                <a:effectLst/>
                <a:latin typeface="+mn-lt"/>
                <a:ea typeface="+mn-ea"/>
                <a:cs typeface="+mn-cs"/>
              </a:rPr>
              <a:t>it that it allows us to seamlessly transition between all </a:t>
            </a:r>
            <a:r>
              <a:rPr lang="en-US" sz="1200" b="0" i="0" kern="1200" dirty="0" err="1" smtClean="0">
                <a:solidFill>
                  <a:schemeClr val="tx1"/>
                </a:solidFill>
                <a:effectLst/>
                <a:latin typeface="+mn-lt"/>
                <a:ea typeface="+mn-ea"/>
                <a:cs typeface="+mn-cs"/>
              </a:rPr>
              <a:t>mb</a:t>
            </a:r>
            <a:r>
              <a:rPr lang="en-US" sz="1200" b="0" i="0" kern="1200" dirty="0" smtClean="0">
                <a:solidFill>
                  <a:schemeClr val="tx1"/>
                </a:solidFill>
                <a:effectLst/>
                <a:latin typeface="+mn-lt"/>
                <a:ea typeface="+mn-ea"/>
                <a:cs typeface="+mn-cs"/>
              </a:rPr>
              <a:t> sizes (up to a certain point) and </a:t>
            </a:r>
            <a:r>
              <a:rPr lang="en-US" sz="1200" b="0" i="0" kern="1200" baseline="0" dirty="0" smtClean="0">
                <a:solidFill>
                  <a:schemeClr val="tx1"/>
                </a:solidFill>
                <a:effectLst/>
                <a:latin typeface="+mn-lt"/>
                <a:ea typeface="+mn-ea"/>
                <a:cs typeface="+mn-cs"/>
              </a:rPr>
              <a:t>t</a:t>
            </a:r>
            <a:r>
              <a:rPr lang="en-US" baseline="0" dirty="0" smtClean="0"/>
              <a:t>his required no hyper-</a:t>
            </a:r>
            <a:r>
              <a:rPr lang="en-US" baseline="0" dirty="0" err="1" smtClean="0"/>
              <a:t>param</a:t>
            </a:r>
            <a:r>
              <a:rPr lang="en-US" baseline="0" dirty="0" smtClean="0"/>
              <a:t> search.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was one of the key strategies for matching accuracy on large batch sizes but there are many other strategies that are important and details for them can be found in the paper.</a:t>
            </a:r>
            <a:endParaRPr lang="en-US" dirty="0" smtClean="0"/>
          </a:p>
          <a:p>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18</a:t>
            </a:fld>
            <a:endParaRPr lang="en-US"/>
          </a:p>
        </p:txBody>
      </p:sp>
    </p:spTree>
    <p:extLst>
      <p:ext uri="{BB962C8B-B14F-4D97-AF65-F5344CB8AC3E}">
        <p14:creationId xmlns:p14="http://schemas.microsoft.com/office/powerpoint/2010/main" val="7346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we have seen how we match accuracy for a large batch size, now </a:t>
            </a:r>
            <a:r>
              <a:rPr lang="en-US" baseline="0" dirty="0" smtClean="0"/>
              <a:t>let’s move on to our next challenge of scaling efficiently to a large number of machines and how we achieved that in our work</a:t>
            </a:r>
            <a:endParaRPr lang="en-US" baseline="0" dirty="0" smtClean="0"/>
          </a:p>
        </p:txBody>
      </p:sp>
      <p:sp>
        <p:nvSpPr>
          <p:cNvPr id="4" name="Slide Number Placeholder 3"/>
          <p:cNvSpPr>
            <a:spLocks noGrp="1"/>
          </p:cNvSpPr>
          <p:nvPr>
            <p:ph type="sldNum" sz="quarter" idx="10"/>
          </p:nvPr>
        </p:nvSpPr>
        <p:spPr/>
        <p:txBody>
          <a:bodyPr/>
          <a:lstStyle/>
          <a:p>
            <a:fld id="{AE06EE87-15F5-A847-943F-10F12AFFBFBE}" type="slidenum">
              <a:rPr lang="en-US" smtClean="0"/>
              <a:t>19</a:t>
            </a:fld>
            <a:endParaRPr lang="en-US"/>
          </a:p>
        </p:txBody>
      </p:sp>
    </p:spTree>
    <p:extLst>
      <p:ext uri="{BB962C8B-B14F-4D97-AF65-F5344CB8AC3E}">
        <p14:creationId xmlns:p14="http://schemas.microsoft.com/office/powerpoint/2010/main" val="17609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work was done in joint collaboration with people from FAIR and applied machine learning group at </a:t>
            </a:r>
            <a:r>
              <a:rPr lang="en-US" baseline="0" dirty="0" err="1" smtClean="0"/>
              <a:t>facebook</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2</a:t>
            </a:fld>
            <a:endParaRPr lang="en-US"/>
          </a:p>
        </p:txBody>
      </p:sp>
    </p:spTree>
    <p:extLst>
      <p:ext uri="{BB962C8B-B14F-4D97-AF65-F5344CB8AC3E}">
        <p14:creationId xmlns:p14="http://schemas.microsoft.com/office/powerpoint/2010/main" val="1763117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very</a:t>
            </a:r>
            <a:r>
              <a:rPr lang="en-US" baseline="0" dirty="0" smtClean="0"/>
              <a:t> important component of scaling efficiently is the data input pipeline</a:t>
            </a:r>
            <a:r>
              <a:rPr lang="en-US" baseline="0" dirty="0" smtClean="0"/>
              <a:t>. For a standard resnet50 baseline model, this pipeline involves getting the image from data source, decode the raw image and augment it like crop it, flip it and adding other noise, then we have to apply the same step to other images in training step and batch the images into a minibatch and put the minibatch on </a:t>
            </a:r>
            <a:r>
              <a:rPr lang="en-US" baseline="0" dirty="0" err="1" smtClean="0"/>
              <a:t>gpu</a:t>
            </a:r>
            <a:r>
              <a:rPr lang="en-US" baseline="0" dirty="0" smtClean="0"/>
              <a:t> queue.  And want we want is the training data to be available at all the times i.e. a minibatch should be ready for training at all times and training shouldn’t wait for a minibatch to become available. As the compute increases with the new accelerators like NVIDIA Volta gpus etc. the queuing needs to keep pace with the compute otherwise it can become a serious bottleneck</a:t>
            </a:r>
            <a:endParaRPr lang="en-US" dirty="0" smtClean="0"/>
          </a:p>
          <a:p>
            <a:endParaRPr lang="en-US" dirty="0" smtClean="0"/>
          </a:p>
          <a:p>
            <a:endParaRPr lang="en-US" dirty="0" smtClean="0"/>
          </a:p>
          <a:p>
            <a:r>
              <a:rPr lang="en-US" dirty="0" smtClean="0"/>
              <a:t>Data</a:t>
            </a:r>
            <a:r>
              <a:rPr lang="en-US" baseline="0" dirty="0" smtClean="0"/>
              <a:t> input pipeline is an important component of scaling up. For a standard resnet50 baseline model, we have do get the image from data source, decode the raw image and augment it like crop it, flip it and adding other noise, then we batch the images and put them on </a:t>
            </a:r>
            <a:r>
              <a:rPr lang="en-US" baseline="0" dirty="0" err="1" smtClean="0"/>
              <a:t>gpu</a:t>
            </a:r>
            <a:r>
              <a:rPr lang="en-US" baseline="0" dirty="0" smtClean="0"/>
              <a:t> queue. The training data should be available at all the times i.e. a minibatch should be ready for training at all times. </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20</a:t>
            </a:fld>
            <a:endParaRPr lang="en-US"/>
          </a:p>
        </p:txBody>
      </p:sp>
    </p:spTree>
    <p:extLst>
      <p:ext uri="{BB962C8B-B14F-4D97-AF65-F5344CB8AC3E}">
        <p14:creationId xmlns:p14="http://schemas.microsoft.com/office/powerpoint/2010/main" val="1955046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data, let’s look at</a:t>
            </a:r>
            <a:r>
              <a:rPr lang="en-US" baseline="0" dirty="0" smtClean="0"/>
              <a:t> what actually happens in a distributed training. let’s </a:t>
            </a:r>
            <a:r>
              <a:rPr lang="en-US" baseline="0" dirty="0" smtClean="0"/>
              <a:t>say we have k machines. Each machine has 8-gpus. Each </a:t>
            </a:r>
            <a:r>
              <a:rPr lang="en-US" baseline="0" dirty="0" err="1" smtClean="0"/>
              <a:t>gpu</a:t>
            </a:r>
            <a:r>
              <a:rPr lang="en-US" baseline="0" dirty="0" smtClean="0"/>
              <a:t> will have its own copy of network parameters and their gradients. Now we have to synchronize these gradients within a machine </a:t>
            </a:r>
            <a:r>
              <a:rPr lang="en-US" baseline="0" dirty="0" smtClean="0"/>
              <a:t>and </a:t>
            </a:r>
            <a:r>
              <a:rPr lang="en-US" baseline="0" dirty="0" smtClean="0"/>
              <a:t>also across the machines and then only we can proceed to next iteration of training. This synchronizing operation is also called </a:t>
            </a:r>
            <a:r>
              <a:rPr lang="en-US" baseline="0" dirty="0" err="1" smtClean="0"/>
              <a:t>allreduce</a:t>
            </a:r>
            <a:r>
              <a:rPr lang="en-US" baseline="0" dirty="0" smtClean="0"/>
              <a:t> and we note that it</a:t>
            </a:r>
            <a:r>
              <a:rPr lang="mr-IN" baseline="0" dirty="0" smtClean="0"/>
              <a:t>’</a:t>
            </a:r>
            <a:r>
              <a:rPr lang="en-US" baseline="0" dirty="0" smtClean="0"/>
              <a:t>s the key component for scaling to multiple </a:t>
            </a:r>
            <a:r>
              <a:rPr lang="en-US" baseline="0" dirty="0" err="1" smtClean="0"/>
              <a:t>gpus</a:t>
            </a:r>
            <a:r>
              <a:rPr lang="en-US" baseline="0" dirty="0" smtClean="0"/>
              <a:t> efficiently. And this operation is very challenging because it needs to be fast and also scale to large number of </a:t>
            </a:r>
            <a:r>
              <a:rPr lang="en-US" baseline="0" dirty="0" err="1" smtClean="0"/>
              <a:t>gpus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21</a:t>
            </a:fld>
            <a:endParaRPr lang="en-US"/>
          </a:p>
        </p:txBody>
      </p:sp>
    </p:spTree>
    <p:extLst>
      <p:ext uri="{BB962C8B-B14F-4D97-AF65-F5344CB8AC3E}">
        <p14:creationId xmlns:p14="http://schemas.microsoft.com/office/powerpoint/2010/main" val="159821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there is also another</a:t>
            </a:r>
            <a:r>
              <a:rPr lang="en-US" baseline="0" dirty="0" smtClean="0"/>
              <a:t> </a:t>
            </a:r>
            <a:r>
              <a:rPr lang="en-US" baseline="0" dirty="0" smtClean="0"/>
              <a:t>challenge. </a:t>
            </a:r>
            <a:r>
              <a:rPr lang="en-US" baseline="0" dirty="0" smtClean="0"/>
              <a:t>In any given iteration, we have various different buffer sizes to synchronize and these buffers can vary greatly in size. Some can be small say a few kilobytes and some can be as large as few megabytes. These small buffers are  always latency bound while the large buffers are bandwidth bound. So we need communication algorithms that are efficient both in terms of latency and bandwidth. At Facebook, we have developed a library which provides implementation of state-of-the art communication algorithms. This library is called </a:t>
            </a:r>
            <a:r>
              <a:rPr lang="en-US" baseline="0" dirty="0" err="1" smtClean="0"/>
              <a:t>Gloo</a:t>
            </a:r>
            <a:r>
              <a:rPr lang="en-US" baseline="0" dirty="0" smtClean="0"/>
              <a:t> and is available with Caffe2.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E06EE87-15F5-A847-943F-10F12AFFBFBE}" type="slidenum">
              <a:rPr lang="en-US" smtClean="0"/>
              <a:t>22</a:t>
            </a:fld>
            <a:endParaRPr lang="en-US"/>
          </a:p>
        </p:txBody>
      </p:sp>
    </p:spTree>
    <p:extLst>
      <p:ext uri="{BB962C8B-B14F-4D97-AF65-F5344CB8AC3E}">
        <p14:creationId xmlns:p14="http://schemas.microsoft.com/office/powerpoint/2010/main" val="1062752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Facebook, we have developed a library which provides implementation of state-of-the art communication algorithms. This library is called </a:t>
            </a:r>
            <a:r>
              <a:rPr lang="en-US" baseline="0" dirty="0" err="1" smtClean="0"/>
              <a:t>Gloo</a:t>
            </a:r>
            <a:r>
              <a:rPr lang="en-US" baseline="0" dirty="0" smtClean="0"/>
              <a:t> and </a:t>
            </a:r>
            <a:r>
              <a:rPr lang="en-US" baseline="0" dirty="0" smtClean="0"/>
              <a:t>supports Caffe2 out of the box</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Gloo</a:t>
            </a:r>
            <a:r>
              <a:rPr lang="en-US" sz="1200" baseline="0" dirty="0" smtClean="0"/>
              <a:t> wraps NCCL for intra-node communication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inter-node communication, it provides implementations via POSIX API.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It also solves various communication issues that we see in the traditional approaches.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23</a:t>
            </a:fld>
            <a:endParaRPr lang="en-US"/>
          </a:p>
        </p:txBody>
      </p:sp>
    </p:spTree>
    <p:extLst>
      <p:ext uri="{BB962C8B-B14F-4D97-AF65-F5344CB8AC3E}">
        <p14:creationId xmlns:p14="http://schemas.microsoft.com/office/powerpoint/2010/main" val="1997188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3000"/>
            </a:pPr>
            <a:r>
              <a:rPr lang="en-US" dirty="0" smtClean="0"/>
              <a:t>This is what the communication looks like with </a:t>
            </a:r>
            <a:r>
              <a:rPr lang="en-US" dirty="0" err="1" smtClean="0"/>
              <a:t>Gloo</a:t>
            </a:r>
            <a:r>
              <a:rPr lang="en-US" dirty="0" smtClean="0"/>
              <a:t>.</a:t>
            </a:r>
            <a:r>
              <a:rPr lang="en-US" baseline="0" dirty="0" smtClean="0"/>
              <a:t> Once we have done the forward pass in the network, in the backward pass we overlap communication with compute. As soon as the gradient of a layer becomes available, we start all reduce on it and keep doing the backward pass. So we can have multiple all reduce threads running.</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24</a:t>
            </a:fld>
            <a:endParaRPr lang="en-US"/>
          </a:p>
        </p:txBody>
      </p:sp>
    </p:spTree>
    <p:extLst>
      <p:ext uri="{BB962C8B-B14F-4D97-AF65-F5344CB8AC3E}">
        <p14:creationId xmlns:p14="http://schemas.microsoft.com/office/powerpoint/2010/main" val="157787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finally</a:t>
            </a:r>
            <a:r>
              <a:rPr lang="en-US" sz="1200" smtClean="0"/>
              <a:t>,</a:t>
            </a:r>
            <a:r>
              <a:rPr lang="en-US" sz="1200" baseline="0" smtClean="0"/>
              <a:t> u</a:t>
            </a:r>
            <a:r>
              <a:rPr lang="en-US" sz="1200" smtClean="0"/>
              <a:t>sing </a:t>
            </a:r>
            <a:r>
              <a:rPr lang="en-US" sz="1200" dirty="0" smtClean="0"/>
              <a:t>Caffe2, </a:t>
            </a:r>
            <a:r>
              <a:rPr lang="en-US" sz="1200" dirty="0" err="1" smtClean="0"/>
              <a:t>Gloo</a:t>
            </a:r>
            <a:r>
              <a:rPr lang="en-US" sz="1200" dirty="0" smtClean="0"/>
              <a:t>, our batch size scaling techniques and 100%</a:t>
            </a:r>
            <a:r>
              <a:rPr lang="en-US" sz="1200" baseline="0" dirty="0" smtClean="0"/>
              <a:t> commodity hardware, we achieved 90% scaling efficiency on 256 gpus training</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25</a:t>
            </a:fld>
            <a:endParaRPr lang="en-US"/>
          </a:p>
        </p:txBody>
      </p:sp>
    </p:spTree>
    <p:extLst>
      <p:ext uri="{BB962C8B-B14F-4D97-AF65-F5344CB8AC3E}">
        <p14:creationId xmlns:p14="http://schemas.microsoft.com/office/powerpoint/2010/main" val="817331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highlight the amount of compute </a:t>
            </a:r>
            <a:r>
              <a:rPr lang="en-US" baseline="0" dirty="0" smtClean="0"/>
              <a:t>involved </a:t>
            </a:r>
            <a:r>
              <a:rPr lang="en-US" baseline="0" dirty="0" smtClean="0"/>
              <a:t>in 90% efficiency on resnet50 with 25 Million </a:t>
            </a:r>
            <a:r>
              <a:rPr lang="en-US" baseline="0" dirty="0" err="1" smtClean="0"/>
              <a:t>params</a:t>
            </a:r>
            <a:r>
              <a:rPr lang="en-US" baseline="0" dirty="0" smtClean="0"/>
              <a:t>, </a:t>
            </a:r>
            <a:r>
              <a:rPr lang="en-US" baseline="0" dirty="0" smtClean="0"/>
              <a:t>and for an </a:t>
            </a:r>
            <a:r>
              <a:rPr lang="en-US" baseline="0" dirty="0" err="1" smtClean="0"/>
              <a:t>imagenet</a:t>
            </a:r>
            <a:r>
              <a:rPr lang="en-US" baseline="0" dirty="0" smtClean="0"/>
              <a:t> dataset which has about 1.28 </a:t>
            </a:r>
            <a:r>
              <a:rPr lang="en-US" baseline="0" dirty="0" err="1" smtClean="0"/>
              <a:t>Miliion</a:t>
            </a:r>
            <a:r>
              <a:rPr lang="en-US" baseline="0" dirty="0" smtClean="0"/>
              <a:t> images, we have to process all the images entirely about 100 times to achieve the accuracy. This gives us about 0.5 </a:t>
            </a:r>
            <a:r>
              <a:rPr lang="en-US" baseline="0" dirty="0" err="1" smtClean="0"/>
              <a:t>exaflops</a:t>
            </a:r>
            <a:r>
              <a:rPr lang="en-US" baseline="0" dirty="0" smtClean="0"/>
              <a:t> to compute and we could do it all in 1 hour with very simple scaling rules and commodity open-source hardware/software stack</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26</a:t>
            </a:fld>
            <a:endParaRPr lang="en-US"/>
          </a:p>
        </p:txBody>
      </p:sp>
    </p:spTree>
    <p:extLst>
      <p:ext uri="{BB962C8B-B14F-4D97-AF65-F5344CB8AC3E}">
        <p14:creationId xmlns:p14="http://schemas.microsoft.com/office/powerpoint/2010/main" val="792169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various links.</a:t>
            </a:r>
            <a:r>
              <a:rPr lang="en-US" baseline="0" dirty="0" smtClean="0"/>
              <a:t> </a:t>
            </a:r>
            <a:r>
              <a:rPr lang="en-US" baseline="0" dirty="0" err="1" smtClean="0"/>
              <a:t>Gloo</a:t>
            </a:r>
            <a:r>
              <a:rPr lang="en-US" baseline="0" dirty="0" smtClean="0"/>
              <a:t> is open-sourced and so is caffe2, the hardware specs can be found at </a:t>
            </a:r>
            <a:r>
              <a:rPr lang="en-US" baseline="0" dirty="0" err="1" smtClean="0"/>
              <a:t>opencompute.org</a:t>
            </a:r>
            <a:r>
              <a:rPr lang="en-US" baseline="0" dirty="0" smtClean="0"/>
              <a:t> and the paper link</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27</a:t>
            </a:fld>
            <a:endParaRPr lang="en-US"/>
          </a:p>
        </p:txBody>
      </p:sp>
    </p:spTree>
    <p:extLst>
      <p:ext uri="{BB962C8B-B14F-4D97-AF65-F5344CB8AC3E}">
        <p14:creationId xmlns:p14="http://schemas.microsoft.com/office/powerpoint/2010/main" val="1369459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28</a:t>
            </a:fld>
            <a:endParaRPr lang="en-US"/>
          </a:p>
        </p:txBody>
      </p:sp>
    </p:spTree>
    <p:extLst>
      <p:ext uri="{BB962C8B-B14F-4D97-AF65-F5344CB8AC3E}">
        <p14:creationId xmlns:p14="http://schemas.microsoft.com/office/powerpoint/2010/main" val="55912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a:t>
            </a:r>
            <a:r>
              <a:rPr lang="en-US" baseline="0" dirty="0" smtClean="0"/>
              <a:t> why do we need to scale distributed training?</a:t>
            </a:r>
          </a:p>
          <a:p>
            <a:r>
              <a:rPr lang="en-US" baseline="0" dirty="0" smtClean="0"/>
              <a:t>	In deep learning, accuracy scales with data and model size</a:t>
            </a:r>
          </a:p>
          <a:p>
            <a:r>
              <a:rPr lang="en-US" baseline="0" dirty="0" smtClean="0"/>
              <a:t>	A lot of research in computer vision, speech and </a:t>
            </a:r>
            <a:r>
              <a:rPr lang="en-US" baseline="0" dirty="0" err="1" smtClean="0"/>
              <a:t>nlp</a:t>
            </a:r>
            <a:r>
              <a:rPr lang="en-US" baseline="0" dirty="0" smtClean="0"/>
              <a:t> shows that </a:t>
            </a:r>
            <a:r>
              <a:rPr lang="en-US" baseline="0" dirty="0" smtClean="0"/>
              <a:t>as the model size or the data size is increased, accuracy increases</a:t>
            </a:r>
            <a:r>
              <a:rPr lang="en-US" baseline="0" dirty="0" smtClean="0"/>
              <a:t>	</a:t>
            </a:r>
            <a:endParaRPr lang="en-US" baseline="0" dirty="0" smtClean="0"/>
          </a:p>
          <a:p>
            <a:r>
              <a:rPr lang="en-US" baseline="0" dirty="0" smtClean="0"/>
              <a:t>	but bigger </a:t>
            </a:r>
            <a:r>
              <a:rPr lang="en-US" baseline="0" dirty="0" smtClean="0"/>
              <a:t>data </a:t>
            </a:r>
            <a:r>
              <a:rPr lang="en-US" baseline="0" dirty="0" smtClean="0"/>
              <a:t>or models </a:t>
            </a:r>
            <a:r>
              <a:rPr lang="en-US" baseline="0" dirty="0" smtClean="0"/>
              <a:t>means longer training </a:t>
            </a:r>
            <a:r>
              <a:rPr lang="en-US" baseline="0" dirty="0" smtClean="0"/>
              <a:t>time</a:t>
            </a:r>
            <a:r>
              <a:rPr lang="mr-IN" baseline="0" dirty="0" smtClean="0"/>
              <a:t>…</a:t>
            </a:r>
            <a:endParaRPr lang="en-US" baseline="0" dirty="0" smtClean="0"/>
          </a:p>
          <a:p>
            <a:r>
              <a:rPr lang="en-US" baseline="0" dirty="0" smtClean="0"/>
              <a:t>This is </a:t>
            </a:r>
            <a:r>
              <a:rPr lang="en-US" baseline="0" dirty="0" smtClean="0"/>
              <a:t>what a </a:t>
            </a:r>
            <a:r>
              <a:rPr lang="en-US" baseline="0" dirty="0" smtClean="0"/>
              <a:t>typical research/innovation cycle looks like where we have an idea, we design and plan experiments, perform experiments, wait for their results, analyze the </a:t>
            </a:r>
            <a:r>
              <a:rPr lang="en-US" baseline="0" dirty="0" smtClean="0"/>
              <a:t>results/build new hypothesis </a:t>
            </a:r>
            <a:r>
              <a:rPr lang="en-US" baseline="0" dirty="0" smtClean="0"/>
              <a:t>and iterate. </a:t>
            </a:r>
            <a:r>
              <a:rPr lang="en-US" baseline="0" dirty="0" smtClean="0"/>
              <a:t>Now what if </a:t>
            </a:r>
            <a:r>
              <a:rPr lang="en-US" baseline="0" dirty="0" smtClean="0"/>
              <a:t>this performing experiment </a:t>
            </a:r>
            <a:r>
              <a:rPr lang="en-US" baseline="0" dirty="0" smtClean="0"/>
              <a:t>part </a:t>
            </a:r>
            <a:r>
              <a:rPr lang="en-US" baseline="0" dirty="0" smtClean="0"/>
              <a:t>takes weeks/months to finish? That’s a lot of time before you can iterate on next idea </a:t>
            </a:r>
            <a:r>
              <a:rPr lang="en-US" baseline="0" dirty="0" smtClean="0"/>
              <a:t>leading to a very slow research cycle.</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3</a:t>
            </a:fld>
            <a:endParaRPr lang="en-US"/>
          </a:p>
        </p:txBody>
      </p:sp>
    </p:spTree>
    <p:extLst>
      <p:ext uri="{BB962C8B-B14F-4D97-AF65-F5344CB8AC3E}">
        <p14:creationId xmlns:p14="http://schemas.microsoft.com/office/powerpoint/2010/main" val="153820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Motivate here that</a:t>
            </a:r>
            <a:r>
              <a:rPr lang="en-US" baseline="0" dirty="0" smtClean="0"/>
              <a:t> for academia and industry </a:t>
            </a:r>
            <a:endParaRPr lang="en-US" baseline="0" dirty="0" smtClean="0"/>
          </a:p>
          <a:p>
            <a:r>
              <a:rPr lang="en-US" baseline="0" dirty="0" smtClean="0"/>
              <a:t>For instance, let’s look at the training time for a few image </a:t>
            </a:r>
            <a:r>
              <a:rPr lang="en-US" baseline="0" dirty="0" err="1" smtClean="0"/>
              <a:t>classificiation</a:t>
            </a:r>
            <a:r>
              <a:rPr lang="en-US" baseline="0" dirty="0" smtClean="0"/>
              <a:t> models also used in variety of computer vision applications. On 8 </a:t>
            </a:r>
            <a:r>
              <a:rPr lang="en-US" baseline="0" dirty="0" err="1" smtClean="0"/>
              <a:t>maxwell</a:t>
            </a:r>
            <a:r>
              <a:rPr lang="en-US" baseline="0" dirty="0" smtClean="0"/>
              <a:t> 40 gpus, a resnet50 model would take 2 days to train, a deeper resnet101 would take 4 days, recent </a:t>
            </a:r>
            <a:r>
              <a:rPr lang="en-US" baseline="0" dirty="0" err="1" smtClean="0"/>
              <a:t>resnext</a:t>
            </a:r>
            <a:r>
              <a:rPr lang="en-US" baseline="0" dirty="0" smtClean="0"/>
              <a:t> models would take 7 days and a better configuration of </a:t>
            </a:r>
            <a:r>
              <a:rPr lang="en-US" baseline="0" dirty="0" err="1" smtClean="0"/>
              <a:t>resnext</a:t>
            </a:r>
            <a:r>
              <a:rPr lang="en-US" baseline="0" dirty="0" smtClean="0"/>
              <a:t> model trained on larger dataset would take 14 days and what if you want to train on internet scale data where millions/billions of photos and videos are being uploaded to websites like </a:t>
            </a:r>
            <a:r>
              <a:rPr lang="en-US" baseline="0" dirty="0" err="1" smtClean="0"/>
              <a:t>facebook</a:t>
            </a:r>
            <a:r>
              <a:rPr lang="en-US" baseline="0" dirty="0" smtClean="0"/>
              <a:t>/google etc. every single day, that’ll probably take months before we can get something out of this data. So in deep learning, as the data or the model size increases, its important to keep the training time reasonable. </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4</a:t>
            </a:fld>
            <a:endParaRPr lang="en-US"/>
          </a:p>
        </p:txBody>
      </p:sp>
    </p:spTree>
    <p:extLst>
      <p:ext uri="{BB962C8B-B14F-4D97-AF65-F5344CB8AC3E}">
        <p14:creationId xmlns:p14="http://schemas.microsoft.com/office/powerpoint/2010/main" val="121832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challenges involved</a:t>
            </a:r>
            <a:r>
              <a:rPr lang="en-US" baseline="0" dirty="0" smtClean="0"/>
              <a:t> with big data or model size in deep learning workloads</a:t>
            </a:r>
            <a:endParaRPr lang="en-US" dirty="0" smtClean="0"/>
          </a:p>
          <a:p>
            <a:endParaRPr lang="en-US" dirty="0" smtClean="0"/>
          </a:p>
          <a:p>
            <a:r>
              <a:rPr lang="en-US" dirty="0" smtClean="0"/>
              <a:t>In a deep</a:t>
            </a:r>
            <a:r>
              <a:rPr lang="en-US" baseline="0" dirty="0" smtClean="0"/>
              <a:t> learning scenario, we have some input data to start from and let’s call this input as a minibatch, we apply some functions on this minibatch where functions could be convolution, elementwise operation etc. and then we get the output, compare that output with the expected result, obtain the gradients and update the function parameters. Now this was just one single step of training process and in practice, we have to do multiple of these steps with dependency</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5</a:t>
            </a:fld>
            <a:endParaRPr lang="en-US"/>
          </a:p>
        </p:txBody>
      </p:sp>
    </p:spTree>
    <p:extLst>
      <p:ext uri="{BB962C8B-B14F-4D97-AF65-F5344CB8AC3E}">
        <p14:creationId xmlns:p14="http://schemas.microsoft.com/office/powerpoint/2010/main" val="38589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call a single step as one</a:t>
            </a:r>
            <a:r>
              <a:rPr lang="en-US" baseline="0" dirty="0" smtClean="0"/>
              <a:t> training iteration, </a:t>
            </a:r>
          </a:p>
          <a:p>
            <a:r>
              <a:rPr lang="en-US" baseline="0" dirty="0" smtClean="0"/>
              <a:t>then we have to perform multiple iterations where each iteration is dependent on the output of previous iteration. </a:t>
            </a:r>
          </a:p>
          <a:p>
            <a:r>
              <a:rPr lang="en-US" baseline="0" dirty="0" smtClean="0"/>
              <a:t>The iterations typically depend on the data size and the speed of iteration depends on the model speed. </a:t>
            </a:r>
          </a:p>
          <a:p>
            <a:r>
              <a:rPr lang="en-US" baseline="0" dirty="0" smtClean="0"/>
              <a:t>The overall training is going to be very slow if we have to perform large number of iterations where each iteration takes considerable amount of time. </a:t>
            </a:r>
          </a:p>
          <a:p>
            <a:r>
              <a:rPr lang="en-US" baseline="0" dirty="0" smtClean="0"/>
              <a:t>So how do we speed the overall training?</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6</a:t>
            </a:fld>
            <a:endParaRPr lang="en-US"/>
          </a:p>
        </p:txBody>
      </p:sp>
    </p:spTree>
    <p:extLst>
      <p:ext uri="{BB962C8B-B14F-4D97-AF65-F5344CB8AC3E}">
        <p14:creationId xmlns:p14="http://schemas.microsoft.com/office/powerpoint/2010/main" val="137629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a:t>
            </a:r>
            <a:r>
              <a:rPr lang="en-US" baseline="0" dirty="0" smtClean="0"/>
              <a:t> achieve this up is to perform distributed training inside each iteration and process more data fast enough</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7</a:t>
            </a:fld>
            <a:endParaRPr lang="en-US"/>
          </a:p>
        </p:txBody>
      </p:sp>
    </p:spTree>
    <p:extLst>
      <p:ext uri="{BB962C8B-B14F-4D97-AF65-F5344CB8AC3E}">
        <p14:creationId xmlns:p14="http://schemas.microsoft.com/office/powerpoint/2010/main" val="174394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so out </a:t>
            </a:r>
            <a:r>
              <a:rPr lang="en-US" dirty="0" smtClean="0"/>
              <a:t>of many ways to do distributed training</a:t>
            </a:r>
            <a:r>
              <a:rPr lang="en-US" baseline="0" dirty="0" smtClean="0"/>
              <a:t>, we chose to do synchronous </a:t>
            </a:r>
            <a:r>
              <a:rPr lang="en-US" baseline="0" dirty="0" err="1" smtClean="0"/>
              <a:t>SGDand</a:t>
            </a:r>
            <a:r>
              <a:rPr lang="en-US" baseline="0" dirty="0" smtClean="0"/>
              <a:t> </a:t>
            </a:r>
            <a:r>
              <a:rPr lang="en-US" baseline="0" dirty="0" smtClean="0"/>
              <a:t>weak scaling that can </a:t>
            </a:r>
            <a:r>
              <a:rPr lang="en-US" baseline="0" dirty="0" smtClean="0"/>
              <a:t>allow </a:t>
            </a:r>
            <a:r>
              <a:rPr lang="en-US" baseline="0" dirty="0" smtClean="0"/>
              <a:t>us to scale to a very large batch size.</a:t>
            </a:r>
            <a:endParaRPr lang="en-US" dirty="0"/>
          </a:p>
        </p:txBody>
      </p:sp>
      <p:sp>
        <p:nvSpPr>
          <p:cNvPr id="4" name="Slide Number Placeholder 3"/>
          <p:cNvSpPr>
            <a:spLocks noGrp="1"/>
          </p:cNvSpPr>
          <p:nvPr>
            <p:ph type="sldNum" sz="quarter" idx="10"/>
          </p:nvPr>
        </p:nvSpPr>
        <p:spPr/>
        <p:txBody>
          <a:bodyPr/>
          <a:lstStyle/>
          <a:p>
            <a:fld id="{AE06EE87-15F5-A847-943F-10F12AFFBFBE}" type="slidenum">
              <a:rPr lang="en-US" smtClean="0"/>
              <a:t>8</a:t>
            </a:fld>
            <a:endParaRPr lang="en-US"/>
          </a:p>
        </p:txBody>
      </p:sp>
    </p:spTree>
    <p:extLst>
      <p:ext uri="{BB962C8B-B14F-4D97-AF65-F5344CB8AC3E}">
        <p14:creationId xmlns:p14="http://schemas.microsoft.com/office/powerpoint/2010/main" val="134537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sz="2400" dirty="0" smtClean="0"/>
              <a:t>In</a:t>
            </a:r>
            <a:r>
              <a:rPr lang="en-US" sz="2400" baseline="0" dirty="0" smtClean="0"/>
              <a:t> distributed training, as we scale to a very large batch sizes, various optimization issues arise which lead to poor accuracy on large batch sizes. So we develop various techniques that can help us to scale to a very large batch size for example 8192 and using these techniques, we can also match the accuracy on large batch </a:t>
            </a:r>
            <a:r>
              <a:rPr lang="en-US" sz="2400" baseline="0" dirty="0" smtClean="0"/>
              <a:t>sizes while </a:t>
            </a:r>
            <a:r>
              <a:rPr lang="en-US" sz="2400" baseline="0" dirty="0" smtClean="0"/>
              <a:t>requiring no hyper-</a:t>
            </a:r>
            <a:r>
              <a:rPr lang="en-US" sz="2400" baseline="0" dirty="0" err="1" smtClean="0"/>
              <a:t>params</a:t>
            </a:r>
            <a:r>
              <a:rPr lang="en-US" sz="2400" baseline="0" dirty="0" smtClean="0"/>
              <a:t> search and these techniques are very generalizable even if you are scaling from say 1</a:t>
            </a:r>
            <a:r>
              <a:rPr lang="mr-IN" sz="2400" baseline="0" dirty="0" smtClean="0"/>
              <a:t>–</a:t>
            </a:r>
            <a:r>
              <a:rPr lang="en-US" sz="2400" baseline="0" dirty="0" err="1" smtClean="0"/>
              <a:t>gpu</a:t>
            </a:r>
            <a:r>
              <a:rPr lang="en-US" sz="2400" baseline="0" dirty="0" smtClean="0"/>
              <a:t> </a:t>
            </a:r>
            <a:r>
              <a:rPr lang="en-US" sz="2400" baseline="0" dirty="0" err="1" smtClean="0"/>
              <a:t>tp</a:t>
            </a:r>
            <a:r>
              <a:rPr lang="en-US" sz="2400" baseline="0" dirty="0" smtClean="0"/>
              <a:t> 2-gpu training or more. At </a:t>
            </a:r>
            <a:r>
              <a:rPr lang="en-US" sz="2400" baseline="0" dirty="0" err="1" smtClean="0"/>
              <a:t>facebook</a:t>
            </a:r>
            <a:r>
              <a:rPr lang="en-US" sz="2400" baseline="0" dirty="0" smtClean="0"/>
              <a:t>, given the access to a large number of gpus, we use these techniques to scale </a:t>
            </a:r>
            <a:r>
              <a:rPr lang="en-US" sz="2400" baseline="0" dirty="0" smtClean="0"/>
              <a:t>to a large </a:t>
            </a:r>
            <a:r>
              <a:rPr lang="en-US" sz="2400" baseline="0" dirty="0" smtClean="0"/>
              <a:t>batch size of 8192 spread over 256 gpus and using caffe2 based resnet50 trainer, we achieve top performance on </a:t>
            </a:r>
            <a:r>
              <a:rPr lang="en-US" sz="2400" baseline="0" dirty="0" err="1" smtClean="0"/>
              <a:t>imagenet</a:t>
            </a:r>
            <a:r>
              <a:rPr lang="en-US" sz="2400" baseline="0" dirty="0" smtClean="0"/>
              <a:t> dataset by training it </a:t>
            </a:r>
            <a:r>
              <a:rPr lang="en-US" sz="2400" baseline="0" dirty="0" smtClean="0"/>
              <a:t>in 1 </a:t>
            </a:r>
            <a:r>
              <a:rPr lang="en-US" sz="2400" baseline="0" dirty="0" smtClean="0"/>
              <a:t>hour</a:t>
            </a:r>
            <a:r>
              <a:rPr lang="en-US" sz="2400" baseline="0" dirty="0" smtClean="0"/>
              <a:t>.</a:t>
            </a:r>
          </a:p>
          <a:p>
            <a:pPr marL="0" indent="0">
              <a:buFont typeface="Arial" charset="0"/>
              <a:buNone/>
            </a:pPr>
            <a:endParaRPr lang="en-US" sz="2400" baseline="0" dirty="0" smtClean="0"/>
          </a:p>
          <a:p>
            <a:pPr marL="0" indent="0">
              <a:buFont typeface="Arial" charset="0"/>
              <a:buNone/>
            </a:pPr>
            <a:r>
              <a:rPr lang="en-US" sz="2400" baseline="0" dirty="0" smtClean="0"/>
              <a:t>Now, let’s look into details of some of these techniques.</a:t>
            </a:r>
          </a:p>
        </p:txBody>
      </p:sp>
      <p:sp>
        <p:nvSpPr>
          <p:cNvPr id="4" name="Slide Number Placeholder 3"/>
          <p:cNvSpPr>
            <a:spLocks noGrp="1"/>
          </p:cNvSpPr>
          <p:nvPr>
            <p:ph type="sldNum" sz="quarter" idx="10"/>
          </p:nvPr>
        </p:nvSpPr>
        <p:spPr/>
        <p:txBody>
          <a:bodyPr/>
          <a:lstStyle/>
          <a:p>
            <a:fld id="{AE06EE87-15F5-A847-943F-10F12AFFBFBE}" type="slidenum">
              <a:rPr lang="en-US" smtClean="0"/>
              <a:t>9</a:t>
            </a:fld>
            <a:endParaRPr lang="en-US"/>
          </a:p>
        </p:txBody>
      </p:sp>
    </p:spTree>
    <p:extLst>
      <p:ext uri="{BB962C8B-B14F-4D97-AF65-F5344CB8AC3E}">
        <p14:creationId xmlns:p14="http://schemas.microsoft.com/office/powerpoint/2010/main" val="1095040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9361" y="6298362"/>
            <a:ext cx="2115564" cy="423113"/>
          </a:xfrm>
          <a:prstGeom prst="rect">
            <a:avLst/>
          </a:prstGeom>
        </p:spPr>
      </p:pic>
      <p:sp>
        <p:nvSpPr>
          <p:cNvPr id="8" name="Rectangle 7"/>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
        <p:nvSpPr>
          <p:cNvPr id="8" name="Rectangle 7"/>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8" name="Rectangle 7"/>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0" name="Rectangle 9"/>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6" name="Rectangle 5"/>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5" name="Rectangle 4"/>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8" name="Rectangle 7"/>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8" name="Rectangle 7"/>
          <p:cNvSpPr/>
          <p:nvPr userDrawn="1"/>
        </p:nvSpPr>
        <p:spPr>
          <a:xfrm>
            <a:off x="0" y="0"/>
            <a:ext cx="12192000" cy="21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8076" y="6311900"/>
            <a:ext cx="2180040" cy="436008"/>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F0919-EDC2-D14E-99A1-66D7E9D1907F}"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35A8B-B432-CD40-B082-A63A3E50EE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6905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3.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g"/><Relationship Id="rId9" Type="http://schemas.openxmlformats.org/officeDocument/2006/relationships/image" Target="../media/image10.jpg"/><Relationship Id="rId10"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hart" Target="../charts/char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1.wdp"/><Relationship Id="rId5" Type="http://schemas.openxmlformats.org/officeDocument/2006/relationships/image" Target="../media/image16.png"/><Relationship Id="rId6" Type="http://schemas.microsoft.com/office/2007/relationships/hdphoto" Target="../media/hdphoto2.wdp"/><Relationship Id="rId7" Type="http://schemas.openxmlformats.org/officeDocument/2006/relationships/image" Target="../media/image17.png"/><Relationship Id="rId8"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737363"/>
            <a:ext cx="10515600" cy="1325563"/>
          </a:xfrm>
        </p:spPr>
        <p:txBody>
          <a:bodyPr>
            <a:normAutofit/>
          </a:bodyPr>
          <a:lstStyle/>
          <a:p>
            <a:r>
              <a:rPr lang="en-US" b="1" dirty="0" smtClean="0">
                <a:solidFill>
                  <a:schemeClr val="accent1">
                    <a:lumMod val="75000"/>
                  </a:schemeClr>
                </a:solidFill>
              </a:rPr>
              <a:t>Training ImageNet-1K in 1 Hour</a:t>
            </a:r>
            <a:br>
              <a:rPr lang="en-US" b="1" dirty="0" smtClean="0">
                <a:solidFill>
                  <a:schemeClr val="accent1">
                    <a:lumMod val="75000"/>
                  </a:schemeClr>
                </a:solidFill>
              </a:rPr>
            </a:br>
            <a:r>
              <a:rPr lang="en-US" sz="2400" b="1" dirty="0"/>
              <a:t> </a:t>
            </a:r>
            <a:r>
              <a:rPr lang="en-US" sz="2400" b="1" dirty="0" smtClean="0"/>
              <a:t>Accurate</a:t>
            </a:r>
            <a:r>
              <a:rPr lang="en-US" sz="2400" b="1" dirty="0"/>
              <a:t>, Large Minibatch </a:t>
            </a:r>
            <a:r>
              <a:rPr lang="en-US" sz="2400" b="1" dirty="0" smtClean="0"/>
              <a:t>SGD</a:t>
            </a:r>
            <a:endParaRPr lang="en-US" sz="4800" b="1" dirty="0">
              <a:solidFill>
                <a:schemeClr val="accent1">
                  <a:lumMod val="75000"/>
                </a:schemeClr>
              </a:solidFill>
            </a:endParaRPr>
          </a:p>
        </p:txBody>
      </p:sp>
      <p:pic>
        <p:nvPicPr>
          <p:cNvPr id="4" name="Shape 56"/>
          <p:cNvPicPr preferRelativeResize="0"/>
          <p:nvPr/>
        </p:nvPicPr>
        <p:blipFill>
          <a:blip r:embed="rId3">
            <a:alphaModFix/>
          </a:blip>
          <a:stretch>
            <a:fillRect/>
          </a:stretch>
        </p:blipFill>
        <p:spPr>
          <a:xfrm>
            <a:off x="10210800" y="379954"/>
            <a:ext cx="1143000" cy="1143000"/>
          </a:xfrm>
          <a:prstGeom prst="rect">
            <a:avLst/>
          </a:prstGeom>
          <a:noFill/>
          <a:ln>
            <a:noFill/>
          </a:ln>
        </p:spPr>
      </p:pic>
      <p:sp>
        <p:nvSpPr>
          <p:cNvPr id="5" name="Title 2"/>
          <p:cNvSpPr txBox="1">
            <a:spLocks/>
          </p:cNvSpPr>
          <p:nvPr/>
        </p:nvSpPr>
        <p:spPr>
          <a:xfrm>
            <a:off x="838200" y="4989844"/>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accent1"/>
                </a:solidFill>
              </a:rPr>
              <a:t>Priya Goyal</a:t>
            </a:r>
            <a:br>
              <a:rPr lang="en-US" sz="2400" b="1" dirty="0" smtClean="0">
                <a:solidFill>
                  <a:schemeClr val="accent1"/>
                </a:solidFill>
              </a:rPr>
            </a:br>
            <a:r>
              <a:rPr lang="en-US" sz="2100" b="1" dirty="0" smtClean="0"/>
              <a:t>Facebook AI Research (FAIR)</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5736" y="5192287"/>
            <a:ext cx="828064" cy="920676"/>
          </a:xfrm>
          <a:prstGeom prst="rect">
            <a:avLst/>
          </a:prstGeom>
        </p:spPr>
      </p:pic>
    </p:spTree>
    <p:extLst>
      <p:ext uri="{BB962C8B-B14F-4D97-AF65-F5344CB8AC3E}">
        <p14:creationId xmlns:p14="http://schemas.microsoft.com/office/powerpoint/2010/main" val="1475272377"/>
      </p:ext>
    </p:extLst>
  </p:cSld>
  <p:clrMapOvr>
    <a:masterClrMapping/>
  </p:clrMapOvr>
  <mc:AlternateContent xmlns:mc="http://schemas.openxmlformats.org/markup-compatibility/2006" xmlns:p14="http://schemas.microsoft.com/office/powerpoint/2010/main">
    <mc:Choice Requires="p14">
      <p:transition spd="slow" p14:dur="2000" advTm="7048"/>
    </mc:Choice>
    <mc:Fallback xmlns="">
      <p:transition spd="slow" advTm="704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a:t>
            </a:r>
            <a:endParaRPr lang="en-US" dirty="0"/>
          </a:p>
        </p:txBody>
      </p:sp>
      <p:sp>
        <p:nvSpPr>
          <p:cNvPr id="3" name="Vertical Text Placeholder 2"/>
          <p:cNvSpPr>
            <a:spLocks noGrp="1"/>
          </p:cNvSpPr>
          <p:nvPr>
            <p:ph type="body" orient="vert" idx="1"/>
          </p:nvPr>
        </p:nvSpPr>
        <p:spPr>
          <a:xfrm>
            <a:off x="838200" y="2239963"/>
            <a:ext cx="10515600" cy="4351338"/>
          </a:xfrm>
        </p:spPr>
        <p:txBody>
          <a:bodyPr vert="horz">
            <a:normAutofit/>
          </a:bodyPr>
          <a:lstStyle/>
          <a:p>
            <a:r>
              <a:rPr lang="en-US" sz="3600" dirty="0" smtClean="0"/>
              <a:t>Accuracy</a:t>
            </a:r>
          </a:p>
          <a:p>
            <a:endParaRPr lang="en-US" sz="3600" dirty="0" smtClean="0"/>
          </a:p>
          <a:p>
            <a:r>
              <a:rPr lang="en-US" sz="3600" dirty="0" smtClean="0"/>
              <a:t>Scale efficiently</a:t>
            </a:r>
            <a:endParaRPr lang="en-US" sz="3600" dirty="0"/>
          </a:p>
        </p:txBody>
      </p:sp>
    </p:spTree>
    <p:extLst>
      <p:ext uri="{BB962C8B-B14F-4D97-AF65-F5344CB8AC3E}">
        <p14:creationId xmlns:p14="http://schemas.microsoft.com/office/powerpoint/2010/main" val="98867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5343" y="2795424"/>
            <a:ext cx="9448800" cy="553998"/>
          </a:xfrm>
          <a:prstGeom prst="rect">
            <a:avLst/>
          </a:prstGeom>
          <a:noFill/>
        </p:spPr>
        <p:txBody>
          <a:bodyPr wrap="square" rtlCol="0">
            <a:spAutoFit/>
          </a:bodyPr>
          <a:lstStyle/>
          <a:p>
            <a:pPr algn="ctr"/>
            <a:r>
              <a:rPr lang="en-US" sz="3000" dirty="0" smtClean="0">
                <a:latin typeface="+mj-lt"/>
              </a:rPr>
              <a:t>Accuracy of Large Minibatch SGD </a:t>
            </a:r>
            <a:endParaRPr lang="en-US" sz="3000" dirty="0">
              <a:latin typeface="+mj-lt"/>
            </a:endParaRPr>
          </a:p>
        </p:txBody>
      </p:sp>
    </p:spTree>
    <p:extLst>
      <p:ext uri="{BB962C8B-B14F-4D97-AF65-F5344CB8AC3E}">
        <p14:creationId xmlns:p14="http://schemas.microsoft.com/office/powerpoint/2010/main" val="50671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Large Minibatch SGD - Baseline</a:t>
            </a:r>
            <a:endParaRPr lang="en-US" dirty="0"/>
          </a:p>
        </p:txBody>
      </p:sp>
      <p:sp>
        <p:nvSpPr>
          <p:cNvPr id="3" name="Content Placeholder 2"/>
          <p:cNvSpPr>
            <a:spLocks noGrp="1"/>
          </p:cNvSpPr>
          <p:nvPr>
            <p:ph idx="1"/>
          </p:nvPr>
        </p:nvSpPr>
        <p:spPr>
          <a:xfrm>
            <a:off x="838199" y="1825625"/>
            <a:ext cx="10691813" cy="4351338"/>
          </a:xfrm>
        </p:spPr>
        <p:txBody>
          <a:bodyPr/>
          <a:lstStyle/>
          <a:p>
            <a:endParaRPr lang="en-US" dirty="0" smtClean="0"/>
          </a:p>
          <a:p>
            <a:endParaRPr lang="en-US" dirty="0" smtClean="0"/>
          </a:p>
          <a:p>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621" y="1825625"/>
            <a:ext cx="6076295" cy="4544312"/>
          </a:xfrm>
          <a:prstGeom prst="rect">
            <a:avLst/>
          </a:prstGeom>
        </p:spPr>
      </p:pic>
      <p:sp>
        <p:nvSpPr>
          <p:cNvPr id="7" name="Oval 6"/>
          <p:cNvSpPr/>
          <p:nvPr/>
        </p:nvSpPr>
        <p:spPr>
          <a:xfrm>
            <a:off x="4347360" y="1917517"/>
            <a:ext cx="2675176" cy="7123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9399567" y="3077964"/>
                <a:ext cx="2750229" cy="1231106"/>
              </a:xfrm>
              <a:prstGeom prst="rect">
                <a:avLst/>
              </a:prstGeom>
              <a:noFill/>
            </p:spPr>
            <p:txBody>
              <a:bodyPr wrap="square" rtlCol="0">
                <a:spAutoFit/>
              </a:bodyPr>
              <a:lstStyle/>
              <a:p>
                <a:pPr marL="285750" indent="-285750">
                  <a:buFont typeface="Arial" charset="0"/>
                  <a:buChar char="•"/>
                </a:pPr>
                <a:r>
                  <a:rPr lang="en-US" i="1" dirty="0" smtClean="0"/>
                  <a:t>k</a:t>
                </a:r>
                <a:r>
                  <a:rPr lang="en-US" dirty="0" smtClean="0"/>
                  <a:t> = #</a:t>
                </a:r>
                <a:r>
                  <a:rPr lang="en-US" dirty="0" err="1" smtClean="0"/>
                  <a:t>gpus</a:t>
                </a:r>
                <a:endParaRPr lang="en-US" dirty="0" smtClean="0"/>
              </a:p>
              <a:p>
                <a:pPr marL="285750" indent="-285750">
                  <a:buFont typeface="Arial" charset="0"/>
                  <a:buChar char="•"/>
                </a:pPr>
                <a:r>
                  <a:rPr lang="en-US" i="1" dirty="0"/>
                  <a:t>n </a:t>
                </a:r>
                <a:r>
                  <a:rPr lang="en-US" dirty="0"/>
                  <a:t>= per </a:t>
                </a:r>
                <a:r>
                  <a:rPr lang="en-US" dirty="0" err="1"/>
                  <a:t>gpus</a:t>
                </a:r>
                <a:r>
                  <a:rPr lang="en-US" dirty="0"/>
                  <a:t> batch </a:t>
                </a:r>
                <a:r>
                  <a:rPr lang="en-US" dirty="0" smtClean="0"/>
                  <a:t>size</a:t>
                </a:r>
              </a:p>
              <a:p>
                <a:pPr marL="285750" indent="-285750">
                  <a:buFont typeface="Arial" charset="0"/>
                  <a:buChar char="•"/>
                </a:pPr>
                <a14:m>
                  <m:oMath xmlns:m="http://schemas.openxmlformats.org/officeDocument/2006/math">
                    <m:r>
                      <a:rPr lang="en-US" i="1">
                        <a:latin typeface="Cambria Math" charset="0"/>
                      </a:rPr>
                      <m:t>𝜂</m:t>
                    </m:r>
                  </m:oMath>
                </a14:m>
                <a:r>
                  <a:rPr lang="en-US" dirty="0" smtClean="0"/>
                  <a:t> = learning rate</a:t>
                </a:r>
              </a:p>
              <a:p>
                <a:pPr marL="285750" indent="-285750">
                  <a:buFont typeface="Arial" charset="0"/>
                  <a:buChar char="•"/>
                </a:pPr>
                <a:r>
                  <a:rPr lang="en-US" dirty="0" smtClean="0"/>
                  <a:t>256 = 8 x 32</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399567" y="3077964"/>
                <a:ext cx="2750229" cy="1231106"/>
              </a:xfrm>
              <a:prstGeom prst="rect">
                <a:avLst/>
              </a:prstGeom>
              <a:blipFill rotWithShape="0">
                <a:blip r:embed="rId4"/>
                <a:stretch>
                  <a:fillRect l="-1552" t="-2970" b="-4455"/>
                </a:stretch>
              </a:blipFill>
            </p:spPr>
            <p:txBody>
              <a:bodyPr/>
              <a:lstStyle/>
              <a:p>
                <a:r>
                  <a:rPr lang="en-US">
                    <a:noFill/>
                  </a:rPr>
                  <a:t> </a:t>
                </a:r>
              </a:p>
            </p:txBody>
          </p:sp>
        </mc:Fallback>
      </mc:AlternateContent>
    </p:spTree>
    <p:extLst>
      <p:ext uri="{BB962C8B-B14F-4D97-AF65-F5344CB8AC3E}">
        <p14:creationId xmlns:p14="http://schemas.microsoft.com/office/powerpoint/2010/main" val="146468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Naïve Scaling</a:t>
            </a:r>
            <a:endParaRPr lang="en-US" dirty="0"/>
          </a:p>
        </p:txBody>
      </p:sp>
      <p:sp>
        <p:nvSpPr>
          <p:cNvPr id="3" name="Content Placeholder 2"/>
          <p:cNvSpPr>
            <a:spLocks noGrp="1"/>
          </p:cNvSpPr>
          <p:nvPr>
            <p:ph idx="1"/>
          </p:nvPr>
        </p:nvSpPr>
        <p:spPr>
          <a:xfrm>
            <a:off x="838199" y="1825625"/>
            <a:ext cx="10691813" cy="4351338"/>
          </a:xfrm>
        </p:spPr>
        <p:txBody>
          <a:bodyPr/>
          <a:lstStyle/>
          <a:p>
            <a:endParaRPr lang="en-US" dirty="0" smtClean="0"/>
          </a:p>
          <a:p>
            <a:endParaRPr lang="en-US" dirty="0" smtClean="0"/>
          </a:p>
          <a:p>
            <a:endParaRPr lang="en-US" dirty="0" smtClean="0"/>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4" y="1825625"/>
            <a:ext cx="6153041" cy="4601708"/>
          </a:xfrm>
          <a:prstGeom prst="rect">
            <a:avLst/>
          </a:prstGeom>
        </p:spPr>
      </p:pic>
      <p:sp>
        <p:nvSpPr>
          <p:cNvPr id="7" name="Oval 6"/>
          <p:cNvSpPr/>
          <p:nvPr/>
        </p:nvSpPr>
        <p:spPr>
          <a:xfrm>
            <a:off x="7076049" y="1948979"/>
            <a:ext cx="1899139" cy="92083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97916" y="3191580"/>
            <a:ext cx="1946031" cy="400110"/>
          </a:xfrm>
          <a:prstGeom prst="rect">
            <a:avLst/>
          </a:prstGeom>
          <a:noFill/>
        </p:spPr>
        <p:txBody>
          <a:bodyPr wrap="square" rtlCol="0">
            <a:spAutoFit/>
          </a:bodyPr>
          <a:lstStyle/>
          <a:p>
            <a:r>
              <a:rPr lang="en-US" sz="2000" b="1" dirty="0" smtClean="0"/>
              <a:t>8192 = 256 x 32</a:t>
            </a:r>
            <a:endParaRPr lang="en-US" sz="2000" b="1" dirty="0"/>
          </a:p>
        </p:txBody>
      </p:sp>
      <p:cxnSp>
        <p:nvCxnSpPr>
          <p:cNvPr id="8" name="Straight Arrow Connector 7"/>
          <p:cNvCxnSpPr/>
          <p:nvPr/>
        </p:nvCxnSpPr>
        <p:spPr>
          <a:xfrm flipV="1">
            <a:off x="10832122" y="3605758"/>
            <a:ext cx="0" cy="3050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1392481" y="3589344"/>
            <a:ext cx="0" cy="3050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395990" y="3882115"/>
            <a:ext cx="801858" cy="307777"/>
          </a:xfrm>
          <a:prstGeom prst="rect">
            <a:avLst/>
          </a:prstGeom>
          <a:noFill/>
        </p:spPr>
        <p:txBody>
          <a:bodyPr wrap="square" rtlCol="0">
            <a:spAutoFit/>
          </a:bodyPr>
          <a:lstStyle/>
          <a:p>
            <a:pPr algn="ctr"/>
            <a:r>
              <a:rPr lang="en-US" sz="1400" dirty="0" smtClean="0"/>
              <a:t>#</a:t>
            </a:r>
            <a:r>
              <a:rPr lang="en-US" sz="1400" dirty="0" err="1" smtClean="0"/>
              <a:t>gpus</a:t>
            </a:r>
            <a:endParaRPr lang="en-US" sz="1400" dirty="0"/>
          </a:p>
        </p:txBody>
      </p:sp>
      <p:sp>
        <p:nvSpPr>
          <p:cNvPr id="11" name="TextBox 10"/>
          <p:cNvSpPr txBox="1"/>
          <p:nvPr/>
        </p:nvSpPr>
        <p:spPr>
          <a:xfrm>
            <a:off x="11156850" y="3910819"/>
            <a:ext cx="809294" cy="523220"/>
          </a:xfrm>
          <a:prstGeom prst="rect">
            <a:avLst/>
          </a:prstGeom>
          <a:noFill/>
        </p:spPr>
        <p:txBody>
          <a:bodyPr wrap="square" rtlCol="0">
            <a:spAutoFit/>
          </a:bodyPr>
          <a:lstStyle/>
          <a:p>
            <a:pPr algn="ctr"/>
            <a:r>
              <a:rPr lang="en-US" sz="1400" dirty="0"/>
              <a:t>p</a:t>
            </a:r>
            <a:r>
              <a:rPr lang="en-US" sz="1400" dirty="0" smtClean="0"/>
              <a:t>er </a:t>
            </a:r>
            <a:r>
              <a:rPr lang="en-US" sz="1400" dirty="0" err="1" smtClean="0"/>
              <a:t>gpu</a:t>
            </a:r>
            <a:r>
              <a:rPr lang="en-US" sz="1400" dirty="0" smtClean="0"/>
              <a:t> batch</a:t>
            </a:r>
            <a:endParaRPr lang="en-US" sz="1400" dirty="0"/>
          </a:p>
        </p:txBody>
      </p:sp>
    </p:spTree>
    <p:extLst>
      <p:ext uri="{BB962C8B-B14F-4D97-AF65-F5344CB8AC3E}">
        <p14:creationId xmlns:p14="http://schemas.microsoft.com/office/powerpoint/2010/main" val="210963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Sqrt</a:t>
            </a:r>
            <a:r>
              <a:rPr lang="en-US" dirty="0" smtClean="0"/>
              <a:t> LR scaling</a:t>
            </a:r>
            <a:endParaRPr lang="en-US" dirty="0"/>
          </a:p>
        </p:txBody>
      </p:sp>
      <p:sp>
        <p:nvSpPr>
          <p:cNvPr id="3" name="Content Placeholder 2"/>
          <p:cNvSpPr>
            <a:spLocks noGrp="1"/>
          </p:cNvSpPr>
          <p:nvPr>
            <p:ph idx="1"/>
          </p:nvPr>
        </p:nvSpPr>
        <p:spPr>
          <a:xfrm>
            <a:off x="838199" y="1825625"/>
            <a:ext cx="10691813" cy="4351338"/>
          </a:xfrm>
        </p:spPr>
        <p:txBody>
          <a:bodyPr/>
          <a:lstStyle/>
          <a:p>
            <a:endParaRPr lang="en-US" dirty="0" smtClean="0"/>
          </a:p>
          <a:p>
            <a:endParaRPr lang="en-US" dirty="0" smtClean="0"/>
          </a:p>
          <a:p>
            <a:endParaRPr lang="en-US" dirty="0" smtClean="0"/>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4" y="1825625"/>
            <a:ext cx="6153041" cy="46017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004" y="1825625"/>
            <a:ext cx="6153042" cy="4601708"/>
          </a:xfrm>
          <a:prstGeom prst="rect">
            <a:avLst/>
          </a:prstGeom>
        </p:spPr>
      </p:pic>
      <p:sp>
        <p:nvSpPr>
          <p:cNvPr id="7" name="Oval 6"/>
          <p:cNvSpPr/>
          <p:nvPr/>
        </p:nvSpPr>
        <p:spPr>
          <a:xfrm>
            <a:off x="6077243" y="2025748"/>
            <a:ext cx="1069146" cy="74558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9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Linear LR scaling</a:t>
            </a:r>
            <a:endParaRPr lang="en-US" dirty="0"/>
          </a:p>
        </p:txBody>
      </p:sp>
      <p:sp>
        <p:nvSpPr>
          <p:cNvPr id="3" name="Content Placeholder 2"/>
          <p:cNvSpPr>
            <a:spLocks noGrp="1"/>
          </p:cNvSpPr>
          <p:nvPr>
            <p:ph idx="1"/>
          </p:nvPr>
        </p:nvSpPr>
        <p:spPr>
          <a:xfrm>
            <a:off x="838200" y="1568951"/>
            <a:ext cx="10691813" cy="4351338"/>
          </a:xfrm>
        </p:spPr>
        <p:txBody>
          <a:bodyPr/>
          <a:lstStyle/>
          <a:p>
            <a:r>
              <a:rPr lang="en-US" sz="2000" dirty="0" smtClean="0"/>
              <a:t>Linearly scale Learning Rate (LR) with batch size</a:t>
            </a:r>
          </a:p>
          <a:p>
            <a:endParaRPr lang="en-US" dirty="0" smtClean="0"/>
          </a:p>
          <a:p>
            <a:endParaRPr lang="en-US" dirty="0" smtClean="0"/>
          </a:p>
          <a:p>
            <a:endParaRPr lang="en-US" dirty="0" smtClean="0"/>
          </a:p>
          <a:p>
            <a:endParaRPr lang="en-US" dirty="0" smtClean="0"/>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3721" t="5324" r="1974" b="1265"/>
          <a:stretch/>
        </p:blipFill>
        <p:spPr>
          <a:xfrm>
            <a:off x="2814637" y="2009915"/>
            <a:ext cx="6184983" cy="4619583"/>
          </a:xfrm>
          <a:prstGeom prst="rect">
            <a:avLst/>
          </a:prstGeom>
        </p:spPr>
      </p:pic>
      <p:sp>
        <p:nvSpPr>
          <p:cNvPr id="7" name="Oval 6"/>
          <p:cNvSpPr/>
          <p:nvPr/>
        </p:nvSpPr>
        <p:spPr>
          <a:xfrm>
            <a:off x="5907128" y="2228741"/>
            <a:ext cx="1179652" cy="76131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515475" y="3300413"/>
            <a:ext cx="2371725" cy="954107"/>
          </a:xfrm>
          <a:prstGeom prst="rect">
            <a:avLst/>
          </a:prstGeom>
          <a:noFill/>
        </p:spPr>
        <p:txBody>
          <a:bodyPr wrap="square" rtlCol="0">
            <a:spAutoFit/>
          </a:bodyPr>
          <a:lstStyle/>
          <a:p>
            <a:r>
              <a:rPr lang="en-US" sz="2800" b="1" dirty="0" smtClean="0">
                <a:solidFill>
                  <a:srgbClr val="C00000"/>
                </a:solidFill>
              </a:rPr>
              <a:t>Optimization difficulty</a:t>
            </a:r>
            <a:endParaRPr lang="en-US" sz="2800" b="1" dirty="0">
              <a:solidFill>
                <a:srgbClr val="C00000"/>
              </a:solidFill>
            </a:endParaRPr>
          </a:p>
        </p:txBody>
      </p:sp>
    </p:spTree>
    <p:extLst>
      <p:ext uri="{BB962C8B-B14F-4D97-AF65-F5344CB8AC3E}">
        <p14:creationId xmlns:p14="http://schemas.microsoft.com/office/powerpoint/2010/main" val="93851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Constant LR warmup</a:t>
            </a:r>
            <a:endParaRPr lang="en-US" sz="4000" dirty="0"/>
          </a:p>
        </p:txBody>
      </p:sp>
      <p:sp>
        <p:nvSpPr>
          <p:cNvPr id="3" name="Content Placeholder 2"/>
          <p:cNvSpPr>
            <a:spLocks noGrp="1"/>
          </p:cNvSpPr>
          <p:nvPr>
            <p:ph idx="1"/>
          </p:nvPr>
        </p:nvSpPr>
        <p:spPr>
          <a:xfrm>
            <a:off x="838200" y="1546309"/>
            <a:ext cx="10691813" cy="4351338"/>
          </a:xfrm>
        </p:spPr>
        <p:txBody>
          <a:bodyPr>
            <a:normAutofit/>
          </a:bodyPr>
          <a:lstStyle/>
          <a:p>
            <a:r>
              <a:rPr lang="en-US" sz="2000" dirty="0"/>
              <a:t>R</a:t>
            </a:r>
            <a:r>
              <a:rPr lang="en-US" sz="2000" dirty="0" smtClean="0"/>
              <a:t>apid changes in network in the beginning of training-&gt; use small LR for first few epochs</a:t>
            </a:r>
          </a:p>
          <a:p>
            <a:endParaRPr lang="en-US" sz="2400" dirty="0" smtClean="0"/>
          </a:p>
          <a:p>
            <a:endParaRPr lang="en-US" sz="2400" dirty="0" smtClean="0"/>
          </a:p>
          <a:p>
            <a:endParaRPr lang="en-US" sz="2400" dirty="0" smtClean="0"/>
          </a:p>
          <a:p>
            <a:endParaRPr lang="en-US" sz="2400" dirty="0" smtClean="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994" t="5007" r="878" b="10693"/>
          <a:stretch/>
        </p:blipFill>
        <p:spPr>
          <a:xfrm>
            <a:off x="3551658" y="2091588"/>
            <a:ext cx="5582614" cy="463330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721" t="5324" r="91948" b="1265"/>
          <a:stretch/>
        </p:blipFill>
        <p:spPr>
          <a:xfrm>
            <a:off x="3356879" y="2091588"/>
            <a:ext cx="271247" cy="4411156"/>
          </a:xfrm>
          <a:prstGeom prst="rect">
            <a:avLst/>
          </a:prstGeom>
        </p:spPr>
      </p:pic>
      <p:sp>
        <p:nvSpPr>
          <p:cNvPr id="8" name="Oval 7"/>
          <p:cNvSpPr/>
          <p:nvPr/>
        </p:nvSpPr>
        <p:spPr>
          <a:xfrm>
            <a:off x="3551658" y="1893238"/>
            <a:ext cx="842592" cy="122989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17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Gradual LR warmup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95001" cy="4351338"/>
              </a:xfrm>
            </p:spPr>
            <p:txBody>
              <a:bodyPr>
                <a:normAutofit/>
              </a:bodyPr>
              <a:lstStyle/>
              <a:p>
                <a:r>
                  <a:rPr lang="en-US" sz="2000" dirty="0" smtClean="0"/>
                  <a:t>start from LR of </a:t>
                </a:r>
                <a14:m>
                  <m:oMath xmlns:m="http://schemas.openxmlformats.org/officeDocument/2006/math">
                    <m:r>
                      <a:rPr lang="en-US" sz="2000" i="1">
                        <a:latin typeface="Cambria Math" charset="0"/>
                      </a:rPr>
                      <m:t>𝜂</m:t>
                    </m:r>
                  </m:oMath>
                </a14:m>
                <a:r>
                  <a:rPr lang="en-US" sz="2000" dirty="0"/>
                  <a:t> and increase it by constant amount at each iteration </a:t>
                </a:r>
                <a:r>
                  <a:rPr lang="en-US" sz="2000" dirty="0" smtClean="0"/>
                  <a:t>so </a:t>
                </a:r>
                <a:r>
                  <a:rPr lang="en-US" sz="2000" dirty="0"/>
                  <a:t>that </a:t>
                </a:r>
                <a14:m>
                  <m:oMath xmlns:m="http://schemas.openxmlformats.org/officeDocument/2006/math">
                    <m:acc>
                      <m:accPr>
                        <m:chr m:val="̂"/>
                        <m:ctrlPr>
                          <a:rPr lang="en-US" sz="2000" i="1">
                            <a:latin typeface="Cambria Math" charset="0"/>
                          </a:rPr>
                        </m:ctrlPr>
                      </m:accPr>
                      <m:e>
                        <m:r>
                          <a:rPr lang="en-US" sz="2000" i="1">
                            <a:latin typeface="Cambria Math" charset="0"/>
                          </a:rPr>
                          <m:t>𝜂</m:t>
                        </m:r>
                      </m:e>
                    </m:acc>
                    <m:r>
                      <a:rPr lang="en-US" sz="2000" i="1">
                        <a:latin typeface="Cambria Math" charset="0"/>
                      </a:rPr>
                      <m:t>=</m:t>
                    </m:r>
                    <m:r>
                      <a:rPr lang="en-US" sz="2000" i="1">
                        <a:latin typeface="Cambria Math" charset="0"/>
                      </a:rPr>
                      <m:t>𝑘</m:t>
                    </m:r>
                    <m:r>
                      <a:rPr lang="en-US" sz="2000" i="1">
                        <a:latin typeface="Cambria Math" charset="0"/>
                      </a:rPr>
                      <m:t>𝜂</m:t>
                    </m:r>
                    <m:r>
                      <a:rPr lang="en-US" sz="2000" b="0" i="1" smtClean="0">
                        <a:latin typeface="Cambria Math" charset="0"/>
                      </a:rPr>
                      <m:t> </m:t>
                    </m:r>
                  </m:oMath>
                </a14:m>
                <a:r>
                  <a:rPr lang="en-US" sz="2000" dirty="0" smtClean="0"/>
                  <a:t>after 5 epochs</a:t>
                </a:r>
              </a:p>
              <a:p>
                <a:endParaRPr lang="en-US" sz="2400" dirty="0" smtClean="0"/>
              </a:p>
              <a:p>
                <a:endParaRPr lang="en-US" sz="2400" dirty="0" smtClean="0"/>
              </a:p>
              <a:p>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95001" cy="4351338"/>
              </a:xfrm>
              <a:blipFill rotWithShape="0">
                <a:blip r:embed="rId3"/>
                <a:stretch>
                  <a:fillRect l="-452" t="-9804" r="-395"/>
                </a:stretch>
              </a:blipFill>
            </p:spPr>
            <p:txBody>
              <a:bodyPr/>
              <a:lstStyle/>
              <a:p>
                <a:r>
                  <a:rPr lang="en-US">
                    <a:noFill/>
                  </a:rPr>
                  <a:t> </a:t>
                </a:r>
              </a:p>
            </p:txBody>
          </p:sp>
        </mc:Fallback>
      </mc:AlternateContent>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254" t="1043" r="1416" b="8252"/>
          <a:stretch/>
        </p:blipFill>
        <p:spPr>
          <a:xfrm>
            <a:off x="3114675" y="2381204"/>
            <a:ext cx="5276971" cy="4396364"/>
          </a:xfrm>
          <a:prstGeom prst="rect">
            <a:avLst/>
          </a:prstGeom>
        </p:spPr>
      </p:pic>
      <p:sp>
        <p:nvSpPr>
          <p:cNvPr id="4" name="Oval 3"/>
          <p:cNvSpPr/>
          <p:nvPr/>
        </p:nvSpPr>
        <p:spPr>
          <a:xfrm>
            <a:off x="6459946" y="2503291"/>
            <a:ext cx="1860260" cy="73412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3721" t="5324" r="92333" b="15643"/>
          <a:stretch/>
        </p:blipFill>
        <p:spPr>
          <a:xfrm>
            <a:off x="2873198" y="2283706"/>
            <a:ext cx="227189" cy="3431295"/>
          </a:xfrm>
          <a:prstGeom prst="rect">
            <a:avLst/>
          </a:prstGeom>
        </p:spPr>
      </p:pic>
    </p:spTree>
    <p:extLst>
      <p:ext uri="{BB962C8B-B14F-4D97-AF65-F5344CB8AC3E}">
        <p14:creationId xmlns:p14="http://schemas.microsoft.com/office/powerpoint/2010/main" val="106327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Accurate, Large Minibatch SGD</a:t>
            </a:r>
            <a:endParaRPr lang="en-US" dirty="0"/>
          </a:p>
        </p:txBody>
      </p:sp>
      <p:sp>
        <p:nvSpPr>
          <p:cNvPr id="11" name="TextBox 10"/>
          <p:cNvSpPr txBox="1"/>
          <p:nvPr/>
        </p:nvSpPr>
        <p:spPr>
          <a:xfrm>
            <a:off x="202017" y="6571732"/>
            <a:ext cx="7219507" cy="276999"/>
          </a:xfrm>
          <a:prstGeom prst="rect">
            <a:avLst/>
          </a:prstGeom>
          <a:noFill/>
        </p:spPr>
        <p:txBody>
          <a:bodyPr wrap="square" rtlCol="0">
            <a:spAutoFit/>
          </a:bodyPr>
          <a:lstStyle/>
          <a:p>
            <a:r>
              <a:rPr lang="en-US" sz="1200" dirty="0" smtClean="0">
                <a:solidFill>
                  <a:schemeClr val="tx1">
                    <a:lumMod val="85000"/>
                    <a:lumOff val="15000"/>
                  </a:schemeClr>
                </a:solidFill>
              </a:rPr>
              <a:t>“Accurate, Large Minibatch SGD: Training ImageNet in 1 Hour”, June 2017 </a:t>
            </a:r>
            <a:r>
              <a:rPr lang="mr-IN" sz="1200" dirty="0" err="1" smtClean="0">
                <a:solidFill>
                  <a:schemeClr val="tx1">
                    <a:lumMod val="85000"/>
                    <a:lumOff val="15000"/>
                  </a:schemeClr>
                </a:solidFill>
              </a:rPr>
              <a:t>https</a:t>
            </a:r>
            <a:r>
              <a:rPr lang="mr-IN" sz="1200" dirty="0">
                <a:solidFill>
                  <a:schemeClr val="tx1">
                    <a:lumMod val="85000"/>
                    <a:lumOff val="15000"/>
                  </a:schemeClr>
                </a:solidFill>
              </a:rPr>
              <a:t>://</a:t>
            </a:r>
            <a:r>
              <a:rPr lang="mr-IN" sz="1200" dirty="0" err="1" smtClean="0">
                <a:solidFill>
                  <a:schemeClr val="tx1">
                    <a:lumMod val="85000"/>
                    <a:lumOff val="15000"/>
                  </a:schemeClr>
                </a:solidFill>
              </a:rPr>
              <a:t>arxiv.org</a:t>
            </a:r>
            <a:r>
              <a:rPr lang="mr-IN" sz="1200" dirty="0" smtClean="0">
                <a:solidFill>
                  <a:schemeClr val="tx1">
                    <a:lumMod val="85000"/>
                    <a:lumOff val="15000"/>
                  </a:schemeClr>
                </a:solidFill>
              </a:rPr>
              <a:t>/</a:t>
            </a:r>
            <a:r>
              <a:rPr lang="mr-IN" sz="1200" dirty="0" err="1" smtClean="0">
                <a:solidFill>
                  <a:schemeClr val="tx1">
                    <a:lumMod val="85000"/>
                    <a:lumOff val="15000"/>
                  </a:schemeClr>
                </a:solidFill>
              </a:rPr>
              <a:t>abs</a:t>
            </a:r>
            <a:r>
              <a:rPr lang="mr-IN" sz="1200" dirty="0" smtClean="0">
                <a:solidFill>
                  <a:schemeClr val="tx1">
                    <a:lumMod val="85000"/>
                    <a:lumOff val="15000"/>
                  </a:schemeClr>
                </a:solidFill>
              </a:rPr>
              <a:t>/1706.02677</a:t>
            </a:r>
            <a:r>
              <a:rPr lang="en-US" sz="1200" dirty="0" smtClean="0">
                <a:solidFill>
                  <a:schemeClr val="tx1">
                    <a:lumMod val="85000"/>
                    <a:lumOff val="15000"/>
                  </a:schemeClr>
                </a:solidFill>
              </a:rPr>
              <a:t> </a:t>
            </a:r>
            <a:endParaRPr lang="en-US" sz="1200" dirty="0">
              <a:solidFill>
                <a:schemeClr val="tx1">
                  <a:lumMod val="85000"/>
                  <a:lumOff val="15000"/>
                </a:scheme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599" t="3277" r="612"/>
          <a:stretch/>
        </p:blipFill>
        <p:spPr>
          <a:xfrm>
            <a:off x="1695816" y="1690688"/>
            <a:ext cx="8448310" cy="4481579"/>
          </a:xfrm>
          <a:prstGeom prst="rect">
            <a:avLst/>
          </a:prstGeom>
        </p:spPr>
      </p:pic>
    </p:spTree>
    <p:extLst>
      <p:ext uri="{BB962C8B-B14F-4D97-AF65-F5344CB8AC3E}">
        <p14:creationId xmlns:p14="http://schemas.microsoft.com/office/powerpoint/2010/main" val="2009748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5343" y="2795424"/>
            <a:ext cx="9448800" cy="553998"/>
          </a:xfrm>
          <a:prstGeom prst="rect">
            <a:avLst/>
          </a:prstGeom>
          <a:noFill/>
        </p:spPr>
        <p:txBody>
          <a:bodyPr wrap="square" rtlCol="0">
            <a:spAutoFit/>
          </a:bodyPr>
          <a:lstStyle/>
          <a:p>
            <a:pPr algn="ctr"/>
            <a:r>
              <a:rPr lang="en-US" sz="3000" dirty="0" smtClean="0">
                <a:latin typeface="+mj-lt"/>
              </a:rPr>
              <a:t>Scaling Efficiently</a:t>
            </a:r>
            <a:endParaRPr lang="en-US" sz="3000" dirty="0">
              <a:latin typeface="+mj-lt"/>
            </a:endParaRPr>
          </a:p>
        </p:txBody>
      </p:sp>
    </p:spTree>
    <p:extLst>
      <p:ext uri="{BB962C8B-B14F-4D97-AF65-F5344CB8AC3E}">
        <p14:creationId xmlns:p14="http://schemas.microsoft.com/office/powerpoint/2010/main" val="682446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590" y="1508509"/>
            <a:ext cx="1411325" cy="14113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4426" y="3586581"/>
            <a:ext cx="1407834" cy="1407834"/>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6400" r="16400" b="32800"/>
          <a:stretch/>
        </p:blipFill>
        <p:spPr>
          <a:xfrm>
            <a:off x="4528354" y="1508509"/>
            <a:ext cx="1411325" cy="141132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0597" y="1512000"/>
            <a:ext cx="1411325" cy="1407834"/>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b="1767"/>
          <a:stretch/>
        </p:blipFill>
        <p:spPr>
          <a:xfrm>
            <a:off x="8134426" y="1508509"/>
            <a:ext cx="1411325" cy="1386390"/>
          </a:xfrm>
          <a:prstGeom prst="rect">
            <a:avLst/>
          </a:prstGeom>
        </p:spPr>
      </p:pic>
      <p:pic>
        <p:nvPicPr>
          <p:cNvPr id="10" name="Picture 9"/>
          <p:cNvPicPr>
            <a:picLocks noChangeAspect="1"/>
          </p:cNvPicPr>
          <p:nvPr/>
        </p:nvPicPr>
        <p:blipFill rotWithShape="1">
          <a:blip r:embed="rId8">
            <a:extLst>
              <a:ext uri="{28A0092B-C50C-407E-A947-70E740481C1C}">
                <a14:useLocalDpi xmlns:a14="http://schemas.microsoft.com/office/drawing/2010/main" val="0"/>
              </a:ext>
            </a:extLst>
          </a:blip>
          <a:srcRect t="5008" b="20078"/>
          <a:stretch/>
        </p:blipFill>
        <p:spPr>
          <a:xfrm>
            <a:off x="4620608" y="3586581"/>
            <a:ext cx="1417808" cy="1386390"/>
          </a:xfrm>
          <a:prstGeom prst="rect">
            <a:avLst/>
          </a:prstGeom>
        </p:spPr>
      </p:pic>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t="5689" b="28660"/>
          <a:stretch/>
        </p:blipFill>
        <p:spPr>
          <a:xfrm>
            <a:off x="2810597" y="3597303"/>
            <a:ext cx="1407834" cy="1386390"/>
          </a:xfrm>
          <a:prstGeom prst="rect">
            <a:avLst/>
          </a:prstGeom>
        </p:spPr>
      </p:pic>
      <p:pic>
        <p:nvPicPr>
          <p:cNvPr id="13" name="Picture 12"/>
          <p:cNvPicPr>
            <a:picLocks noChangeAspect="1"/>
          </p:cNvPicPr>
          <p:nvPr/>
        </p:nvPicPr>
        <p:blipFill rotWithShape="1">
          <a:blip r:embed="rId10">
            <a:extLst>
              <a:ext uri="{28A0092B-C50C-407E-A947-70E740481C1C}">
                <a14:useLocalDpi xmlns:a14="http://schemas.microsoft.com/office/drawing/2010/main" val="0"/>
              </a:ext>
            </a:extLst>
          </a:blip>
          <a:srcRect t="5893" b="22573"/>
          <a:stretch/>
        </p:blipFill>
        <p:spPr>
          <a:xfrm>
            <a:off x="6365549" y="3597303"/>
            <a:ext cx="1401351" cy="1389949"/>
          </a:xfrm>
          <a:prstGeom prst="rect">
            <a:avLst/>
          </a:prstGeom>
        </p:spPr>
      </p:pic>
      <p:sp>
        <p:nvSpPr>
          <p:cNvPr id="12" name="TextBox 11"/>
          <p:cNvSpPr txBox="1"/>
          <p:nvPr/>
        </p:nvSpPr>
        <p:spPr>
          <a:xfrm>
            <a:off x="2908066" y="3022986"/>
            <a:ext cx="1209405" cy="338554"/>
          </a:xfrm>
          <a:prstGeom prst="rect">
            <a:avLst/>
          </a:prstGeom>
          <a:noFill/>
        </p:spPr>
        <p:txBody>
          <a:bodyPr wrap="square" rtlCol="0">
            <a:spAutoFit/>
          </a:bodyPr>
          <a:lstStyle/>
          <a:p>
            <a:pPr algn="ctr"/>
            <a:r>
              <a:rPr lang="en-US" sz="1600" dirty="0" smtClean="0"/>
              <a:t>Piotr Dollár</a:t>
            </a:r>
            <a:endParaRPr lang="en-US" sz="1600" dirty="0"/>
          </a:p>
        </p:txBody>
      </p:sp>
      <p:sp>
        <p:nvSpPr>
          <p:cNvPr id="15" name="TextBox 14"/>
          <p:cNvSpPr txBox="1"/>
          <p:nvPr/>
        </p:nvSpPr>
        <p:spPr>
          <a:xfrm>
            <a:off x="4627340" y="3031069"/>
            <a:ext cx="1312339" cy="338554"/>
          </a:xfrm>
          <a:prstGeom prst="rect">
            <a:avLst/>
          </a:prstGeom>
          <a:noFill/>
        </p:spPr>
        <p:txBody>
          <a:bodyPr wrap="square" rtlCol="0">
            <a:spAutoFit/>
          </a:bodyPr>
          <a:lstStyle/>
          <a:p>
            <a:pPr algn="ctr"/>
            <a:r>
              <a:rPr lang="en-US" sz="1600" dirty="0" smtClean="0"/>
              <a:t>Ross Girshick</a:t>
            </a:r>
            <a:endParaRPr lang="en-US" sz="1600" dirty="0"/>
          </a:p>
        </p:txBody>
      </p:sp>
      <p:sp>
        <p:nvSpPr>
          <p:cNvPr id="16" name="TextBox 15"/>
          <p:cNvSpPr txBox="1"/>
          <p:nvPr/>
        </p:nvSpPr>
        <p:spPr>
          <a:xfrm>
            <a:off x="6238522" y="3012628"/>
            <a:ext cx="1595778" cy="338554"/>
          </a:xfrm>
          <a:prstGeom prst="rect">
            <a:avLst/>
          </a:prstGeom>
          <a:noFill/>
        </p:spPr>
        <p:txBody>
          <a:bodyPr wrap="square" rtlCol="0">
            <a:spAutoFit/>
          </a:bodyPr>
          <a:lstStyle/>
          <a:p>
            <a:pPr algn="ctr"/>
            <a:r>
              <a:rPr lang="en-US" sz="1600" dirty="0" smtClean="0"/>
              <a:t>Pieter </a:t>
            </a:r>
            <a:r>
              <a:rPr lang="en-US" sz="1600" dirty="0" err="1" smtClean="0"/>
              <a:t>Noordhuis</a:t>
            </a:r>
            <a:endParaRPr lang="en-US" sz="1600" dirty="0"/>
          </a:p>
        </p:txBody>
      </p:sp>
      <p:sp>
        <p:nvSpPr>
          <p:cNvPr id="17" name="TextBox 16"/>
          <p:cNvSpPr txBox="1"/>
          <p:nvPr/>
        </p:nvSpPr>
        <p:spPr>
          <a:xfrm>
            <a:off x="8035950" y="3031068"/>
            <a:ext cx="1779622" cy="338554"/>
          </a:xfrm>
          <a:prstGeom prst="rect">
            <a:avLst/>
          </a:prstGeom>
          <a:noFill/>
        </p:spPr>
        <p:txBody>
          <a:bodyPr wrap="square" rtlCol="0">
            <a:spAutoFit/>
          </a:bodyPr>
          <a:lstStyle/>
          <a:p>
            <a:pPr algn="ctr"/>
            <a:r>
              <a:rPr lang="en-US" sz="1600" dirty="0" smtClean="0"/>
              <a:t>Lukasz </a:t>
            </a:r>
            <a:r>
              <a:rPr lang="en-US" sz="1600" dirty="0" err="1" smtClean="0"/>
              <a:t>Wesolowski</a:t>
            </a:r>
            <a:endParaRPr lang="en-US" sz="1600" dirty="0"/>
          </a:p>
        </p:txBody>
      </p:sp>
      <p:sp>
        <p:nvSpPr>
          <p:cNvPr id="18" name="TextBox 17"/>
          <p:cNvSpPr txBox="1"/>
          <p:nvPr/>
        </p:nvSpPr>
        <p:spPr>
          <a:xfrm>
            <a:off x="2908066" y="5067546"/>
            <a:ext cx="1209405" cy="338554"/>
          </a:xfrm>
          <a:prstGeom prst="rect">
            <a:avLst/>
          </a:prstGeom>
          <a:noFill/>
        </p:spPr>
        <p:txBody>
          <a:bodyPr wrap="square" rtlCol="0">
            <a:spAutoFit/>
          </a:bodyPr>
          <a:lstStyle/>
          <a:p>
            <a:pPr algn="ctr"/>
            <a:r>
              <a:rPr lang="en-US" sz="1600" err="1" smtClean="0"/>
              <a:t>Aapo</a:t>
            </a:r>
            <a:r>
              <a:rPr lang="en-US" sz="1600" dirty="0" smtClean="0"/>
              <a:t> </a:t>
            </a:r>
            <a:r>
              <a:rPr lang="en-US" sz="1600" dirty="0" err="1" smtClean="0"/>
              <a:t>Kyrola</a:t>
            </a:r>
            <a:endParaRPr lang="en-US" sz="1600" dirty="0"/>
          </a:p>
        </p:txBody>
      </p:sp>
      <p:sp>
        <p:nvSpPr>
          <p:cNvPr id="19" name="TextBox 18"/>
          <p:cNvSpPr txBox="1"/>
          <p:nvPr/>
        </p:nvSpPr>
        <p:spPr>
          <a:xfrm>
            <a:off x="4620607" y="5074238"/>
            <a:ext cx="1536153" cy="338554"/>
          </a:xfrm>
          <a:prstGeom prst="rect">
            <a:avLst/>
          </a:prstGeom>
          <a:noFill/>
        </p:spPr>
        <p:txBody>
          <a:bodyPr wrap="square" rtlCol="0">
            <a:spAutoFit/>
          </a:bodyPr>
          <a:lstStyle/>
          <a:p>
            <a:pPr algn="ctr"/>
            <a:r>
              <a:rPr lang="en-US" sz="1600" smtClean="0"/>
              <a:t>Andrew Tulloch</a:t>
            </a:r>
            <a:endParaRPr lang="en-US" sz="1600" dirty="0"/>
          </a:p>
        </p:txBody>
      </p:sp>
      <p:sp>
        <p:nvSpPr>
          <p:cNvPr id="20" name="TextBox 19"/>
          <p:cNvSpPr txBox="1"/>
          <p:nvPr/>
        </p:nvSpPr>
        <p:spPr>
          <a:xfrm>
            <a:off x="6298147" y="5067546"/>
            <a:ext cx="1536153" cy="338554"/>
          </a:xfrm>
          <a:prstGeom prst="rect">
            <a:avLst/>
          </a:prstGeom>
          <a:noFill/>
        </p:spPr>
        <p:txBody>
          <a:bodyPr wrap="square" rtlCol="0">
            <a:spAutoFit/>
          </a:bodyPr>
          <a:lstStyle/>
          <a:p>
            <a:pPr algn="ctr"/>
            <a:r>
              <a:rPr lang="en-US" sz="1600" err="1" smtClean="0"/>
              <a:t>Yangqing</a:t>
            </a:r>
            <a:r>
              <a:rPr lang="en-US" sz="1600" dirty="0" smtClean="0"/>
              <a:t> </a:t>
            </a:r>
            <a:r>
              <a:rPr lang="en-US" sz="1600" dirty="0" err="1" smtClean="0"/>
              <a:t>Jia</a:t>
            </a:r>
            <a:endParaRPr lang="en-US" sz="1600" dirty="0"/>
          </a:p>
        </p:txBody>
      </p:sp>
      <p:sp>
        <p:nvSpPr>
          <p:cNvPr id="21" name="TextBox 20"/>
          <p:cNvSpPr txBox="1"/>
          <p:nvPr/>
        </p:nvSpPr>
        <p:spPr>
          <a:xfrm>
            <a:off x="8068521" y="5067546"/>
            <a:ext cx="1536153" cy="338554"/>
          </a:xfrm>
          <a:prstGeom prst="rect">
            <a:avLst/>
          </a:prstGeom>
          <a:noFill/>
        </p:spPr>
        <p:txBody>
          <a:bodyPr wrap="square" rtlCol="0">
            <a:spAutoFit/>
          </a:bodyPr>
          <a:lstStyle/>
          <a:p>
            <a:pPr algn="ctr"/>
            <a:r>
              <a:rPr lang="en-US" sz="1600" dirty="0" smtClean="0"/>
              <a:t>Kaiming He</a:t>
            </a:r>
            <a:endParaRPr lang="en-US" sz="1600" dirty="0"/>
          </a:p>
        </p:txBody>
      </p:sp>
      <p:pic>
        <p:nvPicPr>
          <p:cNvPr id="22" name="AML_LOGO.png"/>
          <p:cNvPicPr>
            <a:picLocks noChangeAspect="1"/>
          </p:cNvPicPr>
          <p:nvPr/>
        </p:nvPicPr>
        <p:blipFill>
          <a:blip r:embed="rId11">
            <a:extLst/>
          </a:blip>
          <a:stretch>
            <a:fillRect/>
          </a:stretch>
        </p:blipFill>
        <p:spPr>
          <a:xfrm>
            <a:off x="4445350" y="6076338"/>
            <a:ext cx="1140285" cy="377055"/>
          </a:xfrm>
          <a:prstGeom prst="rect">
            <a:avLst/>
          </a:prstGeom>
          <a:ln w="12700">
            <a:miter lim="400000"/>
          </a:ln>
        </p:spPr>
      </p:pic>
      <p:sp>
        <p:nvSpPr>
          <p:cNvPr id="23" name="Shape 23"/>
          <p:cNvSpPr/>
          <p:nvPr/>
        </p:nvSpPr>
        <p:spPr>
          <a:xfrm>
            <a:off x="3858926" y="6586131"/>
            <a:ext cx="2313133" cy="2718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100"/>
            </a:lvl1pPr>
          </a:lstStyle>
          <a:p>
            <a:pPr algn="ctr"/>
            <a:r>
              <a:rPr dirty="0"/>
              <a:t>a p </a:t>
            </a:r>
            <a:r>
              <a:rPr dirty="0" err="1"/>
              <a:t>p</a:t>
            </a:r>
            <a:r>
              <a:rPr dirty="0"/>
              <a:t> l </a:t>
            </a:r>
            <a:r>
              <a:rPr dirty="0" err="1"/>
              <a:t>i</a:t>
            </a:r>
            <a:r>
              <a:rPr dirty="0"/>
              <a:t> e d   m a c h </a:t>
            </a:r>
            <a:r>
              <a:rPr dirty="0" err="1"/>
              <a:t>i</a:t>
            </a:r>
            <a:r>
              <a:rPr dirty="0"/>
              <a:t> n e   l e a r n </a:t>
            </a:r>
            <a:r>
              <a:rPr dirty="0" err="1"/>
              <a:t>i</a:t>
            </a:r>
            <a:r>
              <a:rPr dirty="0"/>
              <a:t> n g </a:t>
            </a:r>
          </a:p>
        </p:txBody>
      </p:sp>
      <p:pic>
        <p:nvPicPr>
          <p:cNvPr id="26" name="Shape 56"/>
          <p:cNvPicPr preferRelativeResize="0"/>
          <p:nvPr/>
        </p:nvPicPr>
        <p:blipFill rotWithShape="1">
          <a:blip r:embed="rId12">
            <a:alphaModFix/>
          </a:blip>
          <a:srcRect l="-724" t="371" r="-7882" b="7909"/>
          <a:stretch/>
        </p:blipFill>
        <p:spPr>
          <a:xfrm>
            <a:off x="6659897" y="6076338"/>
            <a:ext cx="725642" cy="634382"/>
          </a:xfrm>
          <a:prstGeom prst="rect">
            <a:avLst/>
          </a:prstGeom>
          <a:noFill/>
          <a:ln>
            <a:noFill/>
          </a:ln>
        </p:spPr>
      </p:pic>
    </p:spTree>
    <p:extLst>
      <p:ext uri="{BB962C8B-B14F-4D97-AF65-F5344CB8AC3E}">
        <p14:creationId xmlns:p14="http://schemas.microsoft.com/office/powerpoint/2010/main" val="815808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Pipeline</a:t>
            </a:r>
            <a:endParaRPr lang="en-US" dirty="0"/>
          </a:p>
        </p:txBody>
      </p:sp>
      <p:sp>
        <p:nvSpPr>
          <p:cNvPr id="4" name="Rounded Rectangle 3"/>
          <p:cNvSpPr/>
          <p:nvPr/>
        </p:nvSpPr>
        <p:spPr>
          <a:xfrm>
            <a:off x="642494" y="4324706"/>
            <a:ext cx="1424581"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DOWNLOAD</a:t>
            </a:r>
          </a:p>
        </p:txBody>
      </p:sp>
      <p:sp>
        <p:nvSpPr>
          <p:cNvPr id="5" name="Rounded Rectangle 4"/>
          <p:cNvSpPr/>
          <p:nvPr/>
        </p:nvSpPr>
        <p:spPr>
          <a:xfrm>
            <a:off x="2581161" y="4324706"/>
            <a:ext cx="1424581"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 name="Rounded Rectangle 5"/>
          <p:cNvSpPr/>
          <p:nvPr/>
        </p:nvSpPr>
        <p:spPr>
          <a:xfrm>
            <a:off x="4519828" y="4343297"/>
            <a:ext cx="1424581"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AUGMENT</a:t>
            </a:r>
            <a:endParaRPr lang="en-US" dirty="0">
              <a:solidFill>
                <a:schemeClr val="tx1"/>
              </a:solidFill>
            </a:endParaRPr>
          </a:p>
        </p:txBody>
      </p:sp>
      <p:sp>
        <p:nvSpPr>
          <p:cNvPr id="7" name="Rounded Rectangle 6"/>
          <p:cNvSpPr/>
          <p:nvPr/>
        </p:nvSpPr>
        <p:spPr>
          <a:xfrm>
            <a:off x="6261188" y="2911515"/>
            <a:ext cx="1424581"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BATCHING</a:t>
            </a:r>
            <a:endParaRPr lang="en-US" dirty="0">
              <a:solidFill>
                <a:schemeClr val="tx1"/>
              </a:solidFill>
            </a:endParaRPr>
          </a:p>
        </p:txBody>
      </p:sp>
      <p:sp>
        <p:nvSpPr>
          <p:cNvPr id="8" name="Rounded Rectangle 7"/>
          <p:cNvSpPr/>
          <p:nvPr/>
        </p:nvSpPr>
        <p:spPr>
          <a:xfrm>
            <a:off x="8398060" y="2911514"/>
            <a:ext cx="1019408" cy="69071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QUEUE</a:t>
            </a:r>
            <a:endParaRPr lang="en-US" dirty="0">
              <a:solidFill>
                <a:schemeClr val="tx1"/>
              </a:solidFill>
            </a:endParaRPr>
          </a:p>
        </p:txBody>
      </p:sp>
      <p:sp>
        <p:nvSpPr>
          <p:cNvPr id="9" name="Rounded Rectangle 8"/>
          <p:cNvSpPr/>
          <p:nvPr/>
        </p:nvSpPr>
        <p:spPr>
          <a:xfrm>
            <a:off x="628206" y="1690688"/>
            <a:ext cx="1424581"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DOWNLOAD</a:t>
            </a:r>
          </a:p>
        </p:txBody>
      </p:sp>
      <p:sp>
        <p:nvSpPr>
          <p:cNvPr id="10" name="Rounded Rectangle 9"/>
          <p:cNvSpPr/>
          <p:nvPr/>
        </p:nvSpPr>
        <p:spPr>
          <a:xfrm>
            <a:off x="2566873" y="1690688"/>
            <a:ext cx="1424581"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11" name="Rounded Rectangle 10"/>
          <p:cNvSpPr/>
          <p:nvPr/>
        </p:nvSpPr>
        <p:spPr>
          <a:xfrm>
            <a:off x="4505540" y="1710130"/>
            <a:ext cx="1424581"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AUGMENT</a:t>
            </a:r>
            <a:endParaRPr lang="en-US" dirty="0">
              <a:solidFill>
                <a:schemeClr val="tx1"/>
              </a:solidFill>
            </a:endParaRPr>
          </a:p>
        </p:txBody>
      </p:sp>
      <p:cxnSp>
        <p:nvCxnSpPr>
          <p:cNvPr id="13" name="Straight Arrow Connector 12"/>
          <p:cNvCxnSpPr>
            <a:stCxn id="9" idx="3"/>
            <a:endCxn id="10" idx="1"/>
          </p:cNvCxnSpPr>
          <p:nvPr/>
        </p:nvCxnSpPr>
        <p:spPr>
          <a:xfrm>
            <a:off x="2052787" y="2036047"/>
            <a:ext cx="5140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005742" y="2026914"/>
            <a:ext cx="5140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067075" y="4697925"/>
            <a:ext cx="5140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05742" y="4697925"/>
            <a:ext cx="5140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1"/>
          </p:cNvCxnSpPr>
          <p:nvPr/>
        </p:nvCxnSpPr>
        <p:spPr>
          <a:xfrm flipV="1">
            <a:off x="7685769" y="3256873"/>
            <a:ext cx="71229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3"/>
            <a:endCxn id="7" idx="0"/>
          </p:cNvCxnSpPr>
          <p:nvPr/>
        </p:nvCxnSpPr>
        <p:spPr>
          <a:xfrm>
            <a:off x="5930121" y="2055489"/>
            <a:ext cx="1043358" cy="85602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642494" y="5308433"/>
            <a:ext cx="1424581" cy="297094"/>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256 x 256</a:t>
            </a:r>
          </a:p>
        </p:txBody>
      </p:sp>
      <p:sp>
        <p:nvSpPr>
          <p:cNvPr id="25" name="Rounded Rectangle 24"/>
          <p:cNvSpPr/>
          <p:nvPr/>
        </p:nvSpPr>
        <p:spPr>
          <a:xfrm>
            <a:off x="4434081" y="5246677"/>
            <a:ext cx="1596074" cy="28563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224 x 224 crop</a:t>
            </a:r>
            <a:endParaRPr lang="en-US" dirty="0" smtClean="0">
              <a:solidFill>
                <a:schemeClr val="tx1"/>
              </a:solidFill>
            </a:endParaRPr>
          </a:p>
        </p:txBody>
      </p:sp>
      <p:sp>
        <p:nvSpPr>
          <p:cNvPr id="26" name="Rounded Rectangle 25"/>
          <p:cNvSpPr/>
          <p:nvPr/>
        </p:nvSpPr>
        <p:spPr>
          <a:xfrm>
            <a:off x="4200351" y="5643331"/>
            <a:ext cx="2034958" cy="276558"/>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HORIZONTAL FLIP</a:t>
            </a:r>
            <a:endParaRPr lang="en-US" dirty="0" smtClean="0">
              <a:solidFill>
                <a:schemeClr val="tx1"/>
              </a:solidFill>
            </a:endParaRPr>
          </a:p>
        </p:txBody>
      </p:sp>
      <p:cxnSp>
        <p:nvCxnSpPr>
          <p:cNvPr id="27" name="Straight Arrow Connector 26"/>
          <p:cNvCxnSpPr>
            <a:stCxn id="24" idx="0"/>
            <a:endCxn id="4" idx="2"/>
          </p:cNvCxnSpPr>
          <p:nvPr/>
        </p:nvCxnSpPr>
        <p:spPr>
          <a:xfrm flipV="1">
            <a:off x="1354785" y="5015423"/>
            <a:ext cx="0" cy="2930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232118" y="5031465"/>
            <a:ext cx="0" cy="2312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p:cNvCxnSpPr>
          <p:nvPr/>
        </p:nvCxnSpPr>
        <p:spPr>
          <a:xfrm flipV="1">
            <a:off x="5944409" y="3611740"/>
            <a:ext cx="1029069" cy="107691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66209" y="1593215"/>
            <a:ext cx="3687389" cy="707886"/>
          </a:xfrm>
          <a:prstGeom prst="rect">
            <a:avLst/>
          </a:prstGeom>
          <a:noFill/>
        </p:spPr>
        <p:txBody>
          <a:bodyPr wrap="square" rtlCol="0">
            <a:spAutoFit/>
          </a:bodyPr>
          <a:lstStyle/>
          <a:p>
            <a:r>
              <a:rPr lang="en-US" sz="2000" b="1" dirty="0" smtClean="0">
                <a:solidFill>
                  <a:srgbClr val="C00000"/>
                </a:solidFill>
              </a:rPr>
              <a:t>Queueing needs to keep-up with compute (GV100, GP100) etc.</a:t>
            </a:r>
            <a:endParaRPr lang="en-US" sz="2000" b="1" dirty="0">
              <a:solidFill>
                <a:srgbClr val="C00000"/>
              </a:solidFill>
            </a:endParaRPr>
          </a:p>
        </p:txBody>
      </p:sp>
    </p:spTree>
    <p:extLst>
      <p:ext uri="{BB962C8B-B14F-4D97-AF65-F5344CB8AC3E}">
        <p14:creationId xmlns:p14="http://schemas.microsoft.com/office/powerpoint/2010/main" val="171018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4" grpId="0" animBg="1"/>
      <p:bldP spid="25" grpId="0" animBg="1"/>
      <p:bldP spid="26"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Multi-node Training</a:t>
            </a:r>
            <a:endParaRPr lang="en-US" dirty="0"/>
          </a:p>
        </p:txBody>
      </p:sp>
      <p:sp>
        <p:nvSpPr>
          <p:cNvPr id="8" name="Rectangle 7"/>
          <p:cNvSpPr/>
          <p:nvPr/>
        </p:nvSpPr>
        <p:spPr>
          <a:xfrm>
            <a:off x="1439540" y="2671291"/>
            <a:ext cx="1669312" cy="18925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2751831" y="3043431"/>
            <a:ext cx="287079" cy="4253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1518455" y="3043431"/>
            <a:ext cx="287079" cy="4253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1957934" y="3043431"/>
            <a:ext cx="287079" cy="4253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497190" y="3132971"/>
            <a:ext cx="414670" cy="246221"/>
          </a:xfrm>
          <a:prstGeom prst="rect">
            <a:avLst/>
          </a:prstGeom>
          <a:noFill/>
        </p:spPr>
        <p:txBody>
          <a:bodyPr wrap="square" rtlCol="0">
            <a:spAutoFit/>
          </a:bodyPr>
          <a:lstStyle/>
          <a:p>
            <a:r>
              <a:rPr lang="en-US" sz="1000" dirty="0" smtClean="0">
                <a:solidFill>
                  <a:srgbClr val="C00000"/>
                </a:solidFill>
              </a:rPr>
              <a:t>G1</a:t>
            </a:r>
            <a:endParaRPr lang="en-US" sz="1000" dirty="0">
              <a:solidFill>
                <a:srgbClr val="C00000"/>
              </a:solidFill>
            </a:endParaRPr>
          </a:p>
        </p:txBody>
      </p:sp>
      <p:sp>
        <p:nvSpPr>
          <p:cNvPr id="220" name="TextBox 219"/>
          <p:cNvSpPr txBox="1"/>
          <p:nvPr/>
        </p:nvSpPr>
        <p:spPr>
          <a:xfrm>
            <a:off x="1957934" y="3132970"/>
            <a:ext cx="414670" cy="246221"/>
          </a:xfrm>
          <a:prstGeom prst="rect">
            <a:avLst/>
          </a:prstGeom>
          <a:noFill/>
        </p:spPr>
        <p:txBody>
          <a:bodyPr wrap="square" rtlCol="0">
            <a:spAutoFit/>
          </a:bodyPr>
          <a:lstStyle/>
          <a:p>
            <a:r>
              <a:rPr lang="en-US" sz="1000" dirty="0" smtClean="0">
                <a:solidFill>
                  <a:srgbClr val="C00000"/>
                </a:solidFill>
              </a:rPr>
              <a:t>G2</a:t>
            </a:r>
            <a:endParaRPr lang="en-US" sz="1000" dirty="0">
              <a:solidFill>
                <a:srgbClr val="C00000"/>
              </a:solidFill>
            </a:endParaRPr>
          </a:p>
        </p:txBody>
      </p:sp>
      <p:sp>
        <p:nvSpPr>
          <p:cNvPr id="221" name="TextBox 220"/>
          <p:cNvSpPr txBox="1"/>
          <p:nvPr/>
        </p:nvSpPr>
        <p:spPr>
          <a:xfrm>
            <a:off x="2760102" y="3132970"/>
            <a:ext cx="414670" cy="246221"/>
          </a:xfrm>
          <a:prstGeom prst="rect">
            <a:avLst/>
          </a:prstGeom>
          <a:noFill/>
        </p:spPr>
        <p:txBody>
          <a:bodyPr wrap="square" rtlCol="0">
            <a:spAutoFit/>
          </a:bodyPr>
          <a:lstStyle/>
          <a:p>
            <a:r>
              <a:rPr lang="en-US" sz="1000" dirty="0">
                <a:solidFill>
                  <a:srgbClr val="C00000"/>
                </a:solidFill>
              </a:rPr>
              <a:t>G</a:t>
            </a:r>
            <a:r>
              <a:rPr lang="en-US" sz="1000" dirty="0" smtClean="0">
                <a:solidFill>
                  <a:srgbClr val="C00000"/>
                </a:solidFill>
              </a:rPr>
              <a:t>8</a:t>
            </a:r>
          </a:p>
        </p:txBody>
      </p:sp>
      <p:sp>
        <p:nvSpPr>
          <p:cNvPr id="226" name="..."/>
          <p:cNvSpPr txBox="1"/>
          <p:nvPr/>
        </p:nvSpPr>
        <p:spPr>
          <a:xfrm>
            <a:off x="2236937" y="3017027"/>
            <a:ext cx="514895" cy="420463"/>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nchor="ctr"/>
          <a:lstStyle>
            <a:lvl1pPr marL="23145" marR="23145" algn="ctr" defTabSz="342900">
              <a:lnSpc>
                <a:spcPct val="90000"/>
              </a:lnSpc>
              <a:defRPr sz="9600" cap="all" spc="0">
                <a:solidFill>
                  <a:srgbClr val="FFFFFF"/>
                </a:solidFill>
                <a:uFill>
                  <a:solidFill>
                    <a:srgbClr val="000000"/>
                  </a:solidFill>
                </a:uFill>
              </a:defRPr>
            </a:lvl1pPr>
          </a:lstStyle>
          <a:p>
            <a:r>
              <a:rPr lang="mr-IN" sz="1000" dirty="0" smtClean="0">
                <a:solidFill>
                  <a:srgbClr val="C00000"/>
                </a:solidFill>
              </a:rPr>
              <a:t>…</a:t>
            </a:r>
            <a:r>
              <a:rPr lang="en-US" sz="1000" dirty="0" smtClean="0">
                <a:solidFill>
                  <a:srgbClr val="C00000"/>
                </a:solidFill>
              </a:rPr>
              <a:t>..</a:t>
            </a:r>
            <a:endParaRPr sz="1000" dirty="0">
              <a:solidFill>
                <a:srgbClr val="C00000"/>
              </a:solidFill>
            </a:endParaRPr>
          </a:p>
        </p:txBody>
      </p:sp>
      <p:cxnSp>
        <p:nvCxnSpPr>
          <p:cNvPr id="228" name="Straight Arrow Connector 227"/>
          <p:cNvCxnSpPr/>
          <p:nvPr/>
        </p:nvCxnSpPr>
        <p:spPr>
          <a:xfrm>
            <a:off x="2236936" y="3297203"/>
            <a:ext cx="512064" cy="1410"/>
          </a:xfrm>
          <a:prstGeom prst="straightConnector1">
            <a:avLst/>
          </a:prstGeom>
          <a:ln>
            <a:solidFill>
              <a:srgbClr val="C0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244" name="Straight Arrow Connector 243"/>
          <p:cNvCxnSpPr/>
          <p:nvPr/>
        </p:nvCxnSpPr>
        <p:spPr>
          <a:xfrm flipH="1">
            <a:off x="1803775" y="3295460"/>
            <a:ext cx="136438" cy="1743"/>
          </a:xfrm>
          <a:prstGeom prst="straightConnector1">
            <a:avLst/>
          </a:prstGeom>
          <a:ln>
            <a:solidFill>
              <a:srgbClr val="C0000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45" name="Rectangle 244"/>
          <p:cNvSpPr/>
          <p:nvPr/>
        </p:nvSpPr>
        <p:spPr>
          <a:xfrm>
            <a:off x="1599972" y="3899113"/>
            <a:ext cx="1414129" cy="3434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Elbow Connector 246"/>
          <p:cNvCxnSpPr/>
          <p:nvPr/>
        </p:nvCxnSpPr>
        <p:spPr>
          <a:xfrm rot="16200000" flipH="1">
            <a:off x="2278683" y="2864745"/>
            <a:ext cx="12700" cy="1233376"/>
          </a:xfrm>
          <a:prstGeom prst="bentConnector3">
            <a:avLst>
              <a:gd name="adj1" fmla="val 180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9" name="Elbow Connector 248"/>
          <p:cNvCxnSpPr>
            <a:stCxn id="219" idx="2"/>
          </p:cNvCxnSpPr>
          <p:nvPr/>
        </p:nvCxnSpPr>
        <p:spPr>
          <a:xfrm rot="5400000">
            <a:off x="1983439" y="3586768"/>
            <a:ext cx="236070" cy="1"/>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1" name="Elbow Connector 250"/>
          <p:cNvCxnSpPr/>
          <p:nvPr/>
        </p:nvCxnSpPr>
        <p:spPr>
          <a:xfrm rot="16200000" flipH="1">
            <a:off x="2211469" y="3796576"/>
            <a:ext cx="191134" cy="1"/>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1668345" y="3953125"/>
            <a:ext cx="1233377" cy="230832"/>
          </a:xfrm>
          <a:prstGeom prst="rect">
            <a:avLst/>
          </a:prstGeom>
          <a:noFill/>
        </p:spPr>
        <p:txBody>
          <a:bodyPr wrap="square" rtlCol="0">
            <a:spAutoFit/>
          </a:bodyPr>
          <a:lstStyle/>
          <a:p>
            <a:pPr algn="ctr"/>
            <a:r>
              <a:rPr lang="en-US" sz="900" dirty="0">
                <a:solidFill>
                  <a:srgbClr val="C00000"/>
                </a:solidFill>
              </a:rPr>
              <a:t>G</a:t>
            </a:r>
            <a:r>
              <a:rPr lang="en-US" sz="900" dirty="0" smtClean="0">
                <a:solidFill>
                  <a:srgbClr val="C00000"/>
                </a:solidFill>
              </a:rPr>
              <a:t>1 + G2 + </a:t>
            </a:r>
            <a:r>
              <a:rPr lang="mr-IN" sz="900" dirty="0" smtClean="0">
                <a:solidFill>
                  <a:srgbClr val="C00000"/>
                </a:solidFill>
              </a:rPr>
              <a:t>…</a:t>
            </a:r>
            <a:r>
              <a:rPr lang="en-US" sz="900" dirty="0" smtClean="0">
                <a:solidFill>
                  <a:srgbClr val="C00000"/>
                </a:solidFill>
              </a:rPr>
              <a:t>..+ G8</a:t>
            </a:r>
            <a:endParaRPr lang="en-US" sz="900" dirty="0">
              <a:solidFill>
                <a:srgbClr val="C00000"/>
              </a:solidFill>
            </a:endParaRPr>
          </a:p>
        </p:txBody>
      </p:sp>
      <p:sp>
        <p:nvSpPr>
          <p:cNvPr id="276" name="Rectangle 275"/>
          <p:cNvSpPr/>
          <p:nvPr/>
        </p:nvSpPr>
        <p:spPr>
          <a:xfrm>
            <a:off x="3414113" y="2676732"/>
            <a:ext cx="1669312" cy="18925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p:cNvSpPr/>
          <p:nvPr/>
        </p:nvSpPr>
        <p:spPr>
          <a:xfrm>
            <a:off x="4716713" y="3048872"/>
            <a:ext cx="287079" cy="4253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3483337" y="3048872"/>
            <a:ext cx="287079" cy="4253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a:off x="3922816" y="3048872"/>
            <a:ext cx="287079" cy="4253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p:cNvSpPr txBox="1"/>
          <p:nvPr/>
        </p:nvSpPr>
        <p:spPr>
          <a:xfrm>
            <a:off x="3462072" y="3138412"/>
            <a:ext cx="414670" cy="246221"/>
          </a:xfrm>
          <a:prstGeom prst="rect">
            <a:avLst/>
          </a:prstGeom>
          <a:noFill/>
        </p:spPr>
        <p:txBody>
          <a:bodyPr wrap="square" rtlCol="0">
            <a:spAutoFit/>
          </a:bodyPr>
          <a:lstStyle/>
          <a:p>
            <a:r>
              <a:rPr lang="en-US" sz="1000" dirty="0">
                <a:solidFill>
                  <a:srgbClr val="00B050"/>
                </a:solidFill>
              </a:rPr>
              <a:t>G</a:t>
            </a:r>
            <a:r>
              <a:rPr lang="en-US" sz="1000" dirty="0" smtClean="0">
                <a:solidFill>
                  <a:srgbClr val="00B050"/>
                </a:solidFill>
              </a:rPr>
              <a:t>1</a:t>
            </a:r>
            <a:endParaRPr lang="en-US" sz="1000" dirty="0">
              <a:solidFill>
                <a:srgbClr val="00B050"/>
              </a:solidFill>
            </a:endParaRPr>
          </a:p>
        </p:txBody>
      </p:sp>
      <p:sp>
        <p:nvSpPr>
          <p:cNvPr id="281" name="TextBox 280"/>
          <p:cNvSpPr txBox="1"/>
          <p:nvPr/>
        </p:nvSpPr>
        <p:spPr>
          <a:xfrm>
            <a:off x="3922816" y="3138411"/>
            <a:ext cx="414670" cy="246221"/>
          </a:xfrm>
          <a:prstGeom prst="rect">
            <a:avLst/>
          </a:prstGeom>
          <a:noFill/>
        </p:spPr>
        <p:txBody>
          <a:bodyPr wrap="square" rtlCol="0">
            <a:spAutoFit/>
          </a:bodyPr>
          <a:lstStyle/>
          <a:p>
            <a:r>
              <a:rPr lang="en-US" sz="1000" dirty="0">
                <a:solidFill>
                  <a:srgbClr val="00B050"/>
                </a:solidFill>
              </a:rPr>
              <a:t>G</a:t>
            </a:r>
            <a:r>
              <a:rPr lang="en-US" sz="1000" dirty="0" smtClean="0">
                <a:solidFill>
                  <a:srgbClr val="00B050"/>
                </a:solidFill>
              </a:rPr>
              <a:t>2</a:t>
            </a:r>
            <a:endParaRPr lang="en-US" sz="1000" dirty="0">
              <a:solidFill>
                <a:srgbClr val="00B050"/>
              </a:solidFill>
            </a:endParaRPr>
          </a:p>
        </p:txBody>
      </p:sp>
      <p:sp>
        <p:nvSpPr>
          <p:cNvPr id="282" name="TextBox 281"/>
          <p:cNvSpPr txBox="1"/>
          <p:nvPr/>
        </p:nvSpPr>
        <p:spPr>
          <a:xfrm>
            <a:off x="4724984" y="3138411"/>
            <a:ext cx="414670" cy="246221"/>
          </a:xfrm>
          <a:prstGeom prst="rect">
            <a:avLst/>
          </a:prstGeom>
          <a:noFill/>
        </p:spPr>
        <p:txBody>
          <a:bodyPr wrap="square" rtlCol="0">
            <a:spAutoFit/>
          </a:bodyPr>
          <a:lstStyle/>
          <a:p>
            <a:r>
              <a:rPr lang="en-US" sz="1000" dirty="0">
                <a:solidFill>
                  <a:srgbClr val="00B050"/>
                </a:solidFill>
              </a:rPr>
              <a:t>G</a:t>
            </a:r>
            <a:r>
              <a:rPr lang="en-US" sz="1000" dirty="0" smtClean="0">
                <a:solidFill>
                  <a:srgbClr val="00B050"/>
                </a:solidFill>
              </a:rPr>
              <a:t>8</a:t>
            </a:r>
          </a:p>
        </p:txBody>
      </p:sp>
      <p:cxnSp>
        <p:nvCxnSpPr>
          <p:cNvPr id="283" name="Elbow Connector 282"/>
          <p:cNvCxnSpPr/>
          <p:nvPr/>
        </p:nvCxnSpPr>
        <p:spPr>
          <a:xfrm rot="16200000" flipH="1">
            <a:off x="4243565" y="2870186"/>
            <a:ext cx="12700" cy="1233376"/>
          </a:xfrm>
          <a:prstGeom prst="bentConnector3">
            <a:avLst>
              <a:gd name="adj1" fmla="val 1800000"/>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4" name="Elbow Connector 283"/>
          <p:cNvCxnSpPr/>
          <p:nvPr/>
        </p:nvCxnSpPr>
        <p:spPr>
          <a:xfrm rot="5400000">
            <a:off x="3948321" y="3592209"/>
            <a:ext cx="236070" cy="1"/>
          </a:xfrm>
          <a:prstGeom prst="bentConnector3">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5" name="Elbow Connector 284"/>
          <p:cNvCxnSpPr/>
          <p:nvPr/>
        </p:nvCxnSpPr>
        <p:spPr>
          <a:xfrm rot="16200000" flipH="1">
            <a:off x="4176351" y="3802017"/>
            <a:ext cx="191134" cy="1"/>
          </a:xfrm>
          <a:prstGeom prst="bentConnector3">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3633227" y="3958566"/>
            <a:ext cx="1233377" cy="230832"/>
          </a:xfrm>
          <a:prstGeom prst="rect">
            <a:avLst/>
          </a:prstGeom>
          <a:noFill/>
        </p:spPr>
        <p:txBody>
          <a:bodyPr wrap="square" rtlCol="0">
            <a:spAutoFit/>
          </a:bodyPr>
          <a:lstStyle/>
          <a:p>
            <a:pPr algn="ctr"/>
            <a:r>
              <a:rPr lang="en-US" sz="900" dirty="0">
                <a:solidFill>
                  <a:srgbClr val="00B050"/>
                </a:solidFill>
              </a:rPr>
              <a:t>G</a:t>
            </a:r>
            <a:r>
              <a:rPr lang="en-US" sz="900" dirty="0" smtClean="0">
                <a:solidFill>
                  <a:srgbClr val="00B050"/>
                </a:solidFill>
              </a:rPr>
              <a:t>1 + G2 + </a:t>
            </a:r>
            <a:r>
              <a:rPr lang="mr-IN" sz="900" dirty="0" smtClean="0">
                <a:solidFill>
                  <a:srgbClr val="00B050"/>
                </a:solidFill>
              </a:rPr>
              <a:t>…</a:t>
            </a:r>
            <a:r>
              <a:rPr lang="en-US" sz="900" dirty="0" smtClean="0">
                <a:solidFill>
                  <a:srgbClr val="00B050"/>
                </a:solidFill>
              </a:rPr>
              <a:t>..+ G8</a:t>
            </a:r>
            <a:endParaRPr lang="en-US" sz="900" dirty="0">
              <a:solidFill>
                <a:srgbClr val="00B050"/>
              </a:solidFill>
            </a:endParaRPr>
          </a:p>
        </p:txBody>
      </p:sp>
      <p:sp>
        <p:nvSpPr>
          <p:cNvPr id="301" name="Rectangle 300"/>
          <p:cNvSpPr/>
          <p:nvPr/>
        </p:nvSpPr>
        <p:spPr>
          <a:xfrm>
            <a:off x="3564852" y="3914606"/>
            <a:ext cx="1414129" cy="3434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Arrow Connector 301"/>
          <p:cNvCxnSpPr/>
          <p:nvPr/>
        </p:nvCxnSpPr>
        <p:spPr>
          <a:xfrm>
            <a:off x="4218166" y="3298778"/>
            <a:ext cx="512064" cy="1410"/>
          </a:xfrm>
          <a:prstGeom prst="straightConnector1">
            <a:avLst/>
          </a:prstGeom>
          <a:ln>
            <a:solidFill>
              <a:srgbClr val="00B05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303" name="Straight Arrow Connector 302"/>
          <p:cNvCxnSpPr/>
          <p:nvPr/>
        </p:nvCxnSpPr>
        <p:spPr>
          <a:xfrm flipH="1">
            <a:off x="3778107" y="3306093"/>
            <a:ext cx="136438" cy="1743"/>
          </a:xfrm>
          <a:prstGeom prst="straightConnector1">
            <a:avLst/>
          </a:prstGeom>
          <a:ln>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04" name="..."/>
          <p:cNvSpPr txBox="1"/>
          <p:nvPr/>
        </p:nvSpPr>
        <p:spPr>
          <a:xfrm>
            <a:off x="4168739" y="3027027"/>
            <a:ext cx="514895" cy="420463"/>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nchor="ctr"/>
          <a:lstStyle>
            <a:lvl1pPr marL="23145" marR="23145" algn="ctr" defTabSz="342900">
              <a:lnSpc>
                <a:spcPct val="90000"/>
              </a:lnSpc>
              <a:defRPr sz="9600" cap="all" spc="0">
                <a:solidFill>
                  <a:srgbClr val="FFFFFF"/>
                </a:solidFill>
                <a:uFill>
                  <a:solidFill>
                    <a:srgbClr val="000000"/>
                  </a:solidFill>
                </a:uFill>
              </a:defRPr>
            </a:lvl1pPr>
          </a:lstStyle>
          <a:p>
            <a:r>
              <a:rPr lang="mr-IN" sz="1000" dirty="0" smtClean="0">
                <a:solidFill>
                  <a:srgbClr val="00B050"/>
                </a:solidFill>
              </a:rPr>
              <a:t>…</a:t>
            </a:r>
            <a:r>
              <a:rPr lang="en-US" sz="1000" dirty="0" smtClean="0">
                <a:solidFill>
                  <a:srgbClr val="00B050"/>
                </a:solidFill>
              </a:rPr>
              <a:t>..</a:t>
            </a:r>
            <a:endParaRPr sz="1000" dirty="0">
              <a:solidFill>
                <a:srgbClr val="00B050"/>
              </a:solidFill>
            </a:endParaRPr>
          </a:p>
        </p:txBody>
      </p:sp>
      <p:sp>
        <p:nvSpPr>
          <p:cNvPr id="305" name="Rectangle 304"/>
          <p:cNvSpPr/>
          <p:nvPr/>
        </p:nvSpPr>
        <p:spPr>
          <a:xfrm>
            <a:off x="5388959" y="2685041"/>
            <a:ext cx="1669312" cy="1892596"/>
          </a:xfrm>
          <a:prstGeom prst="rect">
            <a:avLst/>
          </a:prstGeom>
          <a:noFill/>
          <a:ln>
            <a:solidFill>
              <a:srgbClr val="C034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6691559" y="3057181"/>
            <a:ext cx="287079" cy="425302"/>
          </a:xfrm>
          <a:prstGeom prst="rect">
            <a:avLst/>
          </a:prstGeom>
          <a:noFill/>
          <a:ln>
            <a:solidFill>
              <a:srgbClr val="C034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p:cNvSpPr/>
          <p:nvPr/>
        </p:nvSpPr>
        <p:spPr>
          <a:xfrm>
            <a:off x="5458183" y="3057181"/>
            <a:ext cx="287079" cy="425302"/>
          </a:xfrm>
          <a:prstGeom prst="rect">
            <a:avLst/>
          </a:prstGeom>
          <a:noFill/>
          <a:ln>
            <a:solidFill>
              <a:srgbClr val="C034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5897662" y="3057181"/>
            <a:ext cx="287079" cy="425302"/>
          </a:xfrm>
          <a:prstGeom prst="rect">
            <a:avLst/>
          </a:prstGeom>
          <a:noFill/>
          <a:ln>
            <a:solidFill>
              <a:srgbClr val="C034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TextBox 308"/>
          <p:cNvSpPr txBox="1"/>
          <p:nvPr/>
        </p:nvSpPr>
        <p:spPr>
          <a:xfrm>
            <a:off x="5436918" y="3146721"/>
            <a:ext cx="414670" cy="246221"/>
          </a:xfrm>
          <a:prstGeom prst="rect">
            <a:avLst/>
          </a:prstGeom>
          <a:noFill/>
        </p:spPr>
        <p:txBody>
          <a:bodyPr wrap="square" rtlCol="0">
            <a:spAutoFit/>
          </a:bodyPr>
          <a:lstStyle/>
          <a:p>
            <a:r>
              <a:rPr lang="en-US" sz="1000" dirty="0">
                <a:solidFill>
                  <a:srgbClr val="C034B8"/>
                </a:solidFill>
              </a:rPr>
              <a:t>G</a:t>
            </a:r>
            <a:r>
              <a:rPr lang="en-US" sz="1000" dirty="0" smtClean="0">
                <a:solidFill>
                  <a:srgbClr val="C034B8"/>
                </a:solidFill>
              </a:rPr>
              <a:t>1</a:t>
            </a:r>
            <a:endParaRPr lang="en-US" sz="1000" dirty="0">
              <a:solidFill>
                <a:srgbClr val="C034B8"/>
              </a:solidFill>
            </a:endParaRPr>
          </a:p>
        </p:txBody>
      </p:sp>
      <p:sp>
        <p:nvSpPr>
          <p:cNvPr id="310" name="TextBox 309"/>
          <p:cNvSpPr txBox="1"/>
          <p:nvPr/>
        </p:nvSpPr>
        <p:spPr>
          <a:xfrm>
            <a:off x="5897662" y="3146720"/>
            <a:ext cx="414670" cy="246221"/>
          </a:xfrm>
          <a:prstGeom prst="rect">
            <a:avLst/>
          </a:prstGeom>
          <a:noFill/>
        </p:spPr>
        <p:txBody>
          <a:bodyPr wrap="square" rtlCol="0">
            <a:spAutoFit/>
          </a:bodyPr>
          <a:lstStyle/>
          <a:p>
            <a:r>
              <a:rPr lang="en-US" sz="1000" dirty="0">
                <a:solidFill>
                  <a:srgbClr val="C034B8"/>
                </a:solidFill>
              </a:rPr>
              <a:t>G</a:t>
            </a:r>
            <a:r>
              <a:rPr lang="en-US" sz="1000" dirty="0" smtClean="0">
                <a:solidFill>
                  <a:srgbClr val="C034B8"/>
                </a:solidFill>
              </a:rPr>
              <a:t>2</a:t>
            </a:r>
            <a:endParaRPr lang="en-US" sz="1000" dirty="0">
              <a:solidFill>
                <a:srgbClr val="C034B8"/>
              </a:solidFill>
            </a:endParaRPr>
          </a:p>
        </p:txBody>
      </p:sp>
      <p:sp>
        <p:nvSpPr>
          <p:cNvPr id="311" name="TextBox 310"/>
          <p:cNvSpPr txBox="1"/>
          <p:nvPr/>
        </p:nvSpPr>
        <p:spPr>
          <a:xfrm>
            <a:off x="6699830" y="3146720"/>
            <a:ext cx="414670" cy="246221"/>
          </a:xfrm>
          <a:prstGeom prst="rect">
            <a:avLst/>
          </a:prstGeom>
          <a:noFill/>
        </p:spPr>
        <p:txBody>
          <a:bodyPr wrap="square" rtlCol="0">
            <a:spAutoFit/>
          </a:bodyPr>
          <a:lstStyle/>
          <a:p>
            <a:r>
              <a:rPr lang="en-US" sz="1000" dirty="0">
                <a:solidFill>
                  <a:srgbClr val="C034B8"/>
                </a:solidFill>
              </a:rPr>
              <a:t>G</a:t>
            </a:r>
            <a:r>
              <a:rPr lang="en-US" sz="1000" dirty="0" smtClean="0">
                <a:solidFill>
                  <a:srgbClr val="C034B8"/>
                </a:solidFill>
              </a:rPr>
              <a:t>8</a:t>
            </a:r>
          </a:p>
        </p:txBody>
      </p:sp>
      <p:cxnSp>
        <p:nvCxnSpPr>
          <p:cNvPr id="312" name="Elbow Connector 311"/>
          <p:cNvCxnSpPr/>
          <p:nvPr/>
        </p:nvCxnSpPr>
        <p:spPr>
          <a:xfrm rot="16200000" flipH="1">
            <a:off x="6218411" y="2864745"/>
            <a:ext cx="12700" cy="1233376"/>
          </a:xfrm>
          <a:prstGeom prst="bentConnector3">
            <a:avLst>
              <a:gd name="adj1" fmla="val 1800000"/>
            </a:avLst>
          </a:prstGeom>
          <a:ln>
            <a:solidFill>
              <a:srgbClr val="C034B8"/>
            </a:solidFill>
          </a:ln>
        </p:spPr>
        <p:style>
          <a:lnRef idx="1">
            <a:schemeClr val="accent1"/>
          </a:lnRef>
          <a:fillRef idx="0">
            <a:schemeClr val="accent1"/>
          </a:fillRef>
          <a:effectRef idx="0">
            <a:schemeClr val="accent1"/>
          </a:effectRef>
          <a:fontRef idx="minor">
            <a:schemeClr val="tx1"/>
          </a:fontRef>
        </p:style>
      </p:cxnSp>
      <p:cxnSp>
        <p:nvCxnSpPr>
          <p:cNvPr id="313" name="Elbow Connector 312"/>
          <p:cNvCxnSpPr/>
          <p:nvPr/>
        </p:nvCxnSpPr>
        <p:spPr>
          <a:xfrm rot="5400000">
            <a:off x="5923167" y="3586768"/>
            <a:ext cx="236070" cy="1"/>
          </a:xfrm>
          <a:prstGeom prst="bentConnector3">
            <a:avLst/>
          </a:prstGeom>
          <a:ln>
            <a:solidFill>
              <a:srgbClr val="C034B8"/>
            </a:solidFill>
          </a:ln>
        </p:spPr>
        <p:style>
          <a:lnRef idx="1">
            <a:schemeClr val="accent1"/>
          </a:lnRef>
          <a:fillRef idx="0">
            <a:schemeClr val="accent1"/>
          </a:fillRef>
          <a:effectRef idx="0">
            <a:schemeClr val="accent1"/>
          </a:effectRef>
          <a:fontRef idx="minor">
            <a:schemeClr val="tx1"/>
          </a:fontRef>
        </p:style>
      </p:cxnSp>
      <p:cxnSp>
        <p:nvCxnSpPr>
          <p:cNvPr id="314" name="Elbow Connector 313"/>
          <p:cNvCxnSpPr/>
          <p:nvPr/>
        </p:nvCxnSpPr>
        <p:spPr>
          <a:xfrm rot="16200000" flipH="1">
            <a:off x="6151197" y="3796576"/>
            <a:ext cx="191134" cy="1"/>
          </a:xfrm>
          <a:prstGeom prst="bentConnector3">
            <a:avLst/>
          </a:prstGeom>
          <a:ln>
            <a:solidFill>
              <a:srgbClr val="C034B8"/>
            </a:solidFill>
          </a:ln>
        </p:spPr>
        <p:style>
          <a:lnRef idx="1">
            <a:schemeClr val="accent1"/>
          </a:lnRef>
          <a:fillRef idx="0">
            <a:schemeClr val="accent1"/>
          </a:fillRef>
          <a:effectRef idx="0">
            <a:schemeClr val="accent1"/>
          </a:effectRef>
          <a:fontRef idx="minor">
            <a:schemeClr val="tx1"/>
          </a:fontRef>
        </p:style>
      </p:cxnSp>
      <p:sp>
        <p:nvSpPr>
          <p:cNvPr id="315" name="TextBox 314"/>
          <p:cNvSpPr txBox="1"/>
          <p:nvPr/>
        </p:nvSpPr>
        <p:spPr>
          <a:xfrm>
            <a:off x="5608073" y="3953125"/>
            <a:ext cx="1233377" cy="230832"/>
          </a:xfrm>
          <a:prstGeom prst="rect">
            <a:avLst/>
          </a:prstGeom>
          <a:noFill/>
        </p:spPr>
        <p:txBody>
          <a:bodyPr wrap="square" rtlCol="0">
            <a:spAutoFit/>
          </a:bodyPr>
          <a:lstStyle/>
          <a:p>
            <a:pPr algn="ctr"/>
            <a:r>
              <a:rPr lang="en-US" sz="900" dirty="0">
                <a:solidFill>
                  <a:srgbClr val="C034B8"/>
                </a:solidFill>
              </a:rPr>
              <a:t>G</a:t>
            </a:r>
            <a:r>
              <a:rPr lang="en-US" sz="900" dirty="0" smtClean="0">
                <a:solidFill>
                  <a:srgbClr val="C034B8"/>
                </a:solidFill>
              </a:rPr>
              <a:t>1 + G2 + </a:t>
            </a:r>
            <a:r>
              <a:rPr lang="mr-IN" sz="900" dirty="0" smtClean="0">
                <a:solidFill>
                  <a:srgbClr val="C034B8"/>
                </a:solidFill>
              </a:rPr>
              <a:t>…</a:t>
            </a:r>
            <a:r>
              <a:rPr lang="en-US" sz="900" dirty="0" smtClean="0">
                <a:solidFill>
                  <a:srgbClr val="C034B8"/>
                </a:solidFill>
              </a:rPr>
              <a:t>..+ G8</a:t>
            </a:r>
            <a:endParaRPr lang="en-US" sz="900" dirty="0">
              <a:solidFill>
                <a:srgbClr val="C034B8"/>
              </a:solidFill>
            </a:endParaRPr>
          </a:p>
        </p:txBody>
      </p:sp>
      <p:sp>
        <p:nvSpPr>
          <p:cNvPr id="316" name="Rectangle 315"/>
          <p:cNvSpPr/>
          <p:nvPr/>
        </p:nvSpPr>
        <p:spPr>
          <a:xfrm>
            <a:off x="5539698" y="3902049"/>
            <a:ext cx="1414129" cy="343438"/>
          </a:xfrm>
          <a:prstGeom prst="rect">
            <a:avLst/>
          </a:prstGeom>
          <a:noFill/>
          <a:ln>
            <a:solidFill>
              <a:srgbClr val="C034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7" name="Straight Arrow Connector 316"/>
          <p:cNvCxnSpPr/>
          <p:nvPr/>
        </p:nvCxnSpPr>
        <p:spPr>
          <a:xfrm>
            <a:off x="6193012" y="3293337"/>
            <a:ext cx="512064" cy="1410"/>
          </a:xfrm>
          <a:prstGeom prst="straightConnector1">
            <a:avLst/>
          </a:prstGeom>
          <a:ln>
            <a:solidFill>
              <a:srgbClr val="C034B8"/>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318" name="Straight Arrow Connector 317"/>
          <p:cNvCxnSpPr/>
          <p:nvPr/>
        </p:nvCxnSpPr>
        <p:spPr>
          <a:xfrm flipH="1">
            <a:off x="5752953" y="3290019"/>
            <a:ext cx="136438" cy="1743"/>
          </a:xfrm>
          <a:prstGeom prst="straightConnector1">
            <a:avLst/>
          </a:prstGeom>
          <a:ln>
            <a:solidFill>
              <a:srgbClr val="C034B8"/>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19" name="..."/>
          <p:cNvSpPr txBox="1"/>
          <p:nvPr/>
        </p:nvSpPr>
        <p:spPr>
          <a:xfrm>
            <a:off x="6143585" y="3010953"/>
            <a:ext cx="514895" cy="420463"/>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nchor="ctr"/>
          <a:lstStyle>
            <a:lvl1pPr marL="23145" marR="23145" algn="ctr" defTabSz="342900">
              <a:lnSpc>
                <a:spcPct val="90000"/>
              </a:lnSpc>
              <a:defRPr sz="9600" cap="all" spc="0">
                <a:solidFill>
                  <a:srgbClr val="FFFFFF"/>
                </a:solidFill>
                <a:uFill>
                  <a:solidFill>
                    <a:srgbClr val="000000"/>
                  </a:solidFill>
                </a:uFill>
              </a:defRPr>
            </a:lvl1pPr>
          </a:lstStyle>
          <a:p>
            <a:r>
              <a:rPr lang="mr-IN" sz="1000" dirty="0" smtClean="0">
                <a:solidFill>
                  <a:srgbClr val="C034B8"/>
                </a:solidFill>
              </a:rPr>
              <a:t>…</a:t>
            </a:r>
            <a:r>
              <a:rPr lang="en-US" sz="1000" dirty="0" smtClean="0">
                <a:solidFill>
                  <a:srgbClr val="C034B8"/>
                </a:solidFill>
              </a:rPr>
              <a:t>..</a:t>
            </a:r>
            <a:endParaRPr sz="1000" dirty="0">
              <a:solidFill>
                <a:srgbClr val="C034B8"/>
              </a:solidFill>
            </a:endParaRPr>
          </a:p>
        </p:txBody>
      </p:sp>
      <p:sp>
        <p:nvSpPr>
          <p:cNvPr id="320" name="Rectangle 319"/>
          <p:cNvSpPr/>
          <p:nvPr/>
        </p:nvSpPr>
        <p:spPr>
          <a:xfrm>
            <a:off x="9328687" y="2698791"/>
            <a:ext cx="1669312" cy="1892596"/>
          </a:xfrm>
          <a:prstGeom prst="rect">
            <a:avLst/>
          </a:prstGeom>
          <a:noFill/>
          <a:ln>
            <a:solidFill>
              <a:srgbClr val="2C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10631287" y="3078047"/>
            <a:ext cx="287079" cy="425302"/>
          </a:xfrm>
          <a:prstGeom prst="rect">
            <a:avLst/>
          </a:prstGeom>
          <a:noFill/>
          <a:ln>
            <a:solidFill>
              <a:srgbClr val="2C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p:cNvSpPr/>
          <p:nvPr/>
        </p:nvSpPr>
        <p:spPr>
          <a:xfrm>
            <a:off x="9397911" y="3070931"/>
            <a:ext cx="287079" cy="425302"/>
          </a:xfrm>
          <a:prstGeom prst="rect">
            <a:avLst/>
          </a:prstGeom>
          <a:noFill/>
          <a:ln>
            <a:solidFill>
              <a:srgbClr val="2C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p:cNvSpPr/>
          <p:nvPr/>
        </p:nvSpPr>
        <p:spPr>
          <a:xfrm>
            <a:off x="9837390" y="3070931"/>
            <a:ext cx="287079" cy="425302"/>
          </a:xfrm>
          <a:prstGeom prst="rect">
            <a:avLst/>
          </a:prstGeom>
          <a:noFill/>
          <a:ln>
            <a:solidFill>
              <a:srgbClr val="2C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p:cNvSpPr txBox="1"/>
          <p:nvPr/>
        </p:nvSpPr>
        <p:spPr>
          <a:xfrm>
            <a:off x="9376646" y="3146721"/>
            <a:ext cx="414670" cy="246221"/>
          </a:xfrm>
          <a:prstGeom prst="rect">
            <a:avLst/>
          </a:prstGeom>
          <a:noFill/>
        </p:spPr>
        <p:txBody>
          <a:bodyPr wrap="square" rtlCol="0">
            <a:spAutoFit/>
          </a:bodyPr>
          <a:lstStyle/>
          <a:p>
            <a:r>
              <a:rPr lang="en-US" sz="1000" dirty="0">
                <a:solidFill>
                  <a:srgbClr val="2C32FF"/>
                </a:solidFill>
              </a:rPr>
              <a:t>G</a:t>
            </a:r>
            <a:r>
              <a:rPr lang="en-US" sz="1000" dirty="0" smtClean="0">
                <a:solidFill>
                  <a:srgbClr val="2C32FF"/>
                </a:solidFill>
              </a:rPr>
              <a:t>1</a:t>
            </a:r>
            <a:endParaRPr lang="en-US" sz="1000" dirty="0">
              <a:solidFill>
                <a:srgbClr val="2C32FF"/>
              </a:solidFill>
            </a:endParaRPr>
          </a:p>
        </p:txBody>
      </p:sp>
      <p:sp>
        <p:nvSpPr>
          <p:cNvPr id="325" name="TextBox 324"/>
          <p:cNvSpPr txBox="1"/>
          <p:nvPr/>
        </p:nvSpPr>
        <p:spPr>
          <a:xfrm>
            <a:off x="9837390" y="3146720"/>
            <a:ext cx="414670" cy="246221"/>
          </a:xfrm>
          <a:prstGeom prst="rect">
            <a:avLst/>
          </a:prstGeom>
          <a:noFill/>
        </p:spPr>
        <p:txBody>
          <a:bodyPr wrap="square" rtlCol="0">
            <a:spAutoFit/>
          </a:bodyPr>
          <a:lstStyle/>
          <a:p>
            <a:r>
              <a:rPr lang="en-US" sz="1000" dirty="0">
                <a:solidFill>
                  <a:srgbClr val="2C32FF"/>
                </a:solidFill>
              </a:rPr>
              <a:t>G</a:t>
            </a:r>
            <a:r>
              <a:rPr lang="en-US" sz="1000" dirty="0" smtClean="0">
                <a:solidFill>
                  <a:srgbClr val="2C32FF"/>
                </a:solidFill>
              </a:rPr>
              <a:t>2</a:t>
            </a:r>
            <a:endParaRPr lang="en-US" sz="1000" dirty="0">
              <a:solidFill>
                <a:srgbClr val="2C32FF"/>
              </a:solidFill>
            </a:endParaRPr>
          </a:p>
        </p:txBody>
      </p:sp>
      <p:sp>
        <p:nvSpPr>
          <p:cNvPr id="326" name="TextBox 325"/>
          <p:cNvSpPr txBox="1"/>
          <p:nvPr/>
        </p:nvSpPr>
        <p:spPr>
          <a:xfrm>
            <a:off x="10639558" y="3160470"/>
            <a:ext cx="414670" cy="246221"/>
          </a:xfrm>
          <a:prstGeom prst="rect">
            <a:avLst/>
          </a:prstGeom>
          <a:noFill/>
        </p:spPr>
        <p:txBody>
          <a:bodyPr wrap="square" rtlCol="0">
            <a:spAutoFit/>
          </a:bodyPr>
          <a:lstStyle/>
          <a:p>
            <a:r>
              <a:rPr lang="en-US" sz="1000" dirty="0">
                <a:solidFill>
                  <a:srgbClr val="2C32FF"/>
                </a:solidFill>
              </a:rPr>
              <a:t>G</a:t>
            </a:r>
            <a:r>
              <a:rPr lang="en-US" sz="1000" dirty="0" smtClean="0">
                <a:solidFill>
                  <a:srgbClr val="2C32FF"/>
                </a:solidFill>
              </a:rPr>
              <a:t>8</a:t>
            </a:r>
          </a:p>
        </p:txBody>
      </p:sp>
      <p:cxnSp>
        <p:nvCxnSpPr>
          <p:cNvPr id="327" name="Elbow Connector 326"/>
          <p:cNvCxnSpPr/>
          <p:nvPr/>
        </p:nvCxnSpPr>
        <p:spPr>
          <a:xfrm rot="16200000" flipH="1">
            <a:off x="10158139" y="2864745"/>
            <a:ext cx="12700" cy="1233376"/>
          </a:xfrm>
          <a:prstGeom prst="bentConnector3">
            <a:avLst>
              <a:gd name="adj1" fmla="val 1800000"/>
            </a:avLst>
          </a:prstGeom>
          <a:ln>
            <a:solidFill>
              <a:srgbClr val="2C32FF"/>
            </a:solidFill>
          </a:ln>
        </p:spPr>
        <p:style>
          <a:lnRef idx="1">
            <a:schemeClr val="accent1"/>
          </a:lnRef>
          <a:fillRef idx="0">
            <a:schemeClr val="accent1"/>
          </a:fillRef>
          <a:effectRef idx="0">
            <a:schemeClr val="accent1"/>
          </a:effectRef>
          <a:fontRef idx="minor">
            <a:schemeClr val="tx1"/>
          </a:fontRef>
        </p:style>
      </p:cxnSp>
      <p:cxnSp>
        <p:nvCxnSpPr>
          <p:cNvPr id="328" name="Elbow Connector 327"/>
          <p:cNvCxnSpPr/>
          <p:nvPr/>
        </p:nvCxnSpPr>
        <p:spPr>
          <a:xfrm rot="5400000">
            <a:off x="9862895" y="3586768"/>
            <a:ext cx="236070" cy="1"/>
          </a:xfrm>
          <a:prstGeom prst="bentConnector3">
            <a:avLst/>
          </a:prstGeom>
          <a:ln>
            <a:solidFill>
              <a:srgbClr val="2C32FF"/>
            </a:solidFill>
          </a:ln>
        </p:spPr>
        <p:style>
          <a:lnRef idx="1">
            <a:schemeClr val="accent1"/>
          </a:lnRef>
          <a:fillRef idx="0">
            <a:schemeClr val="accent1"/>
          </a:fillRef>
          <a:effectRef idx="0">
            <a:schemeClr val="accent1"/>
          </a:effectRef>
          <a:fontRef idx="minor">
            <a:schemeClr val="tx1"/>
          </a:fontRef>
        </p:style>
      </p:cxnSp>
      <p:cxnSp>
        <p:nvCxnSpPr>
          <p:cNvPr id="329" name="Elbow Connector 328"/>
          <p:cNvCxnSpPr/>
          <p:nvPr/>
        </p:nvCxnSpPr>
        <p:spPr>
          <a:xfrm rot="16200000" flipH="1">
            <a:off x="10090925" y="3796576"/>
            <a:ext cx="191134" cy="1"/>
          </a:xfrm>
          <a:prstGeom prst="bentConnector3">
            <a:avLst/>
          </a:prstGeom>
          <a:ln>
            <a:solidFill>
              <a:srgbClr val="2C32FF"/>
            </a:solidFill>
          </a:ln>
        </p:spPr>
        <p:style>
          <a:lnRef idx="1">
            <a:schemeClr val="accent1"/>
          </a:lnRef>
          <a:fillRef idx="0">
            <a:schemeClr val="accent1"/>
          </a:fillRef>
          <a:effectRef idx="0">
            <a:schemeClr val="accent1"/>
          </a:effectRef>
          <a:fontRef idx="minor">
            <a:schemeClr val="tx1"/>
          </a:fontRef>
        </p:style>
      </p:cxnSp>
      <p:sp>
        <p:nvSpPr>
          <p:cNvPr id="330" name="TextBox 329"/>
          <p:cNvSpPr txBox="1"/>
          <p:nvPr/>
        </p:nvSpPr>
        <p:spPr>
          <a:xfrm>
            <a:off x="9547801" y="3953125"/>
            <a:ext cx="1233377" cy="230832"/>
          </a:xfrm>
          <a:prstGeom prst="rect">
            <a:avLst/>
          </a:prstGeom>
          <a:noFill/>
        </p:spPr>
        <p:txBody>
          <a:bodyPr wrap="square" rtlCol="0">
            <a:spAutoFit/>
          </a:bodyPr>
          <a:lstStyle/>
          <a:p>
            <a:pPr algn="ctr"/>
            <a:r>
              <a:rPr lang="en-US" sz="900" dirty="0">
                <a:solidFill>
                  <a:srgbClr val="2C32FF"/>
                </a:solidFill>
              </a:rPr>
              <a:t>G</a:t>
            </a:r>
            <a:r>
              <a:rPr lang="en-US" sz="900" dirty="0" smtClean="0">
                <a:solidFill>
                  <a:srgbClr val="2C32FF"/>
                </a:solidFill>
              </a:rPr>
              <a:t>1 + G2 + </a:t>
            </a:r>
            <a:r>
              <a:rPr lang="mr-IN" sz="900" dirty="0" smtClean="0">
                <a:solidFill>
                  <a:srgbClr val="2C32FF"/>
                </a:solidFill>
              </a:rPr>
              <a:t>…</a:t>
            </a:r>
            <a:r>
              <a:rPr lang="en-US" sz="900" dirty="0" smtClean="0">
                <a:solidFill>
                  <a:srgbClr val="2C32FF"/>
                </a:solidFill>
              </a:rPr>
              <a:t>..+ G8</a:t>
            </a:r>
            <a:endParaRPr lang="en-US" sz="900" dirty="0">
              <a:solidFill>
                <a:srgbClr val="2C32FF"/>
              </a:solidFill>
            </a:endParaRPr>
          </a:p>
        </p:txBody>
      </p:sp>
      <p:sp>
        <p:nvSpPr>
          <p:cNvPr id="331" name="Rectangle 330"/>
          <p:cNvSpPr/>
          <p:nvPr/>
        </p:nvSpPr>
        <p:spPr>
          <a:xfrm>
            <a:off x="9479426" y="3905607"/>
            <a:ext cx="1414129" cy="343438"/>
          </a:xfrm>
          <a:prstGeom prst="rect">
            <a:avLst/>
          </a:prstGeom>
          <a:noFill/>
          <a:ln>
            <a:solidFill>
              <a:srgbClr val="2C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2" name="Straight Arrow Connector 331"/>
          <p:cNvCxnSpPr/>
          <p:nvPr/>
        </p:nvCxnSpPr>
        <p:spPr>
          <a:xfrm>
            <a:off x="10132740" y="3293337"/>
            <a:ext cx="512064" cy="1410"/>
          </a:xfrm>
          <a:prstGeom prst="straightConnector1">
            <a:avLst/>
          </a:prstGeom>
          <a:ln>
            <a:solidFill>
              <a:srgbClr val="2C32FF"/>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333" name="Straight Arrow Connector 332"/>
          <p:cNvCxnSpPr/>
          <p:nvPr/>
        </p:nvCxnSpPr>
        <p:spPr>
          <a:xfrm flipH="1">
            <a:off x="9692681" y="3290019"/>
            <a:ext cx="136438" cy="1743"/>
          </a:xfrm>
          <a:prstGeom prst="straightConnector1">
            <a:avLst/>
          </a:prstGeom>
          <a:ln>
            <a:solidFill>
              <a:srgbClr val="2C32FF"/>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34" name="..."/>
          <p:cNvSpPr txBox="1"/>
          <p:nvPr/>
        </p:nvSpPr>
        <p:spPr>
          <a:xfrm>
            <a:off x="10083313" y="3010953"/>
            <a:ext cx="514895" cy="420463"/>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nchor="ctr"/>
          <a:lstStyle>
            <a:lvl1pPr marL="23145" marR="23145" algn="ctr" defTabSz="342900">
              <a:lnSpc>
                <a:spcPct val="90000"/>
              </a:lnSpc>
              <a:defRPr sz="9600" cap="all" spc="0">
                <a:solidFill>
                  <a:srgbClr val="FFFFFF"/>
                </a:solidFill>
                <a:uFill>
                  <a:solidFill>
                    <a:srgbClr val="000000"/>
                  </a:solidFill>
                </a:uFill>
              </a:defRPr>
            </a:lvl1pPr>
          </a:lstStyle>
          <a:p>
            <a:r>
              <a:rPr lang="mr-IN" sz="1000" dirty="0" smtClean="0">
                <a:solidFill>
                  <a:srgbClr val="2C32FF"/>
                </a:solidFill>
              </a:rPr>
              <a:t>…</a:t>
            </a:r>
            <a:r>
              <a:rPr lang="en-US" sz="1000" dirty="0" smtClean="0">
                <a:solidFill>
                  <a:srgbClr val="2C32FF"/>
                </a:solidFill>
              </a:rPr>
              <a:t>..</a:t>
            </a:r>
            <a:endParaRPr sz="1000" dirty="0">
              <a:solidFill>
                <a:srgbClr val="2C32FF"/>
              </a:solidFill>
            </a:endParaRPr>
          </a:p>
        </p:txBody>
      </p:sp>
      <p:cxnSp>
        <p:nvCxnSpPr>
          <p:cNvPr id="340" name="Straight Arrow Connector 339"/>
          <p:cNvCxnSpPr>
            <a:stCxn id="8" idx="3"/>
            <a:endCxn id="276" idx="1"/>
          </p:cNvCxnSpPr>
          <p:nvPr/>
        </p:nvCxnSpPr>
        <p:spPr>
          <a:xfrm>
            <a:off x="3108852" y="3617589"/>
            <a:ext cx="305261" cy="5441"/>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343" name="Straight Arrow Connector 342"/>
          <p:cNvCxnSpPr/>
          <p:nvPr/>
        </p:nvCxnSpPr>
        <p:spPr>
          <a:xfrm>
            <a:off x="5074486" y="3628222"/>
            <a:ext cx="295570" cy="5441"/>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344" name="Straight Arrow Connector 343"/>
          <p:cNvCxnSpPr>
            <a:stCxn id="305" idx="3"/>
            <a:endCxn id="320" idx="1"/>
          </p:cNvCxnSpPr>
          <p:nvPr/>
        </p:nvCxnSpPr>
        <p:spPr>
          <a:xfrm>
            <a:off x="7058271" y="3631339"/>
            <a:ext cx="2270416" cy="13750"/>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347" name="..."/>
          <p:cNvSpPr txBox="1"/>
          <p:nvPr/>
        </p:nvSpPr>
        <p:spPr>
          <a:xfrm>
            <a:off x="7500331" y="3090469"/>
            <a:ext cx="1561318" cy="430609"/>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nchor="ctr"/>
          <a:lstStyle>
            <a:lvl1pPr marL="23145" marR="23145" algn="ctr" defTabSz="342900">
              <a:lnSpc>
                <a:spcPct val="90000"/>
              </a:lnSpc>
              <a:defRPr sz="9600" cap="all" spc="0">
                <a:solidFill>
                  <a:srgbClr val="FFFFFF"/>
                </a:solidFill>
                <a:uFill>
                  <a:solidFill>
                    <a:srgbClr val="000000"/>
                  </a:solidFill>
                </a:uFill>
              </a:defRPr>
            </a:lvl1pPr>
          </a:lstStyle>
          <a:p>
            <a:r>
              <a:rPr lang="mr-IN" sz="2400" dirty="0" smtClean="0">
                <a:solidFill>
                  <a:sysClr val="windowText" lastClr="000000"/>
                </a:solidFill>
              </a:rPr>
              <a:t>………</a:t>
            </a:r>
            <a:r>
              <a:rPr lang="en-US" sz="2400" dirty="0" smtClean="0">
                <a:solidFill>
                  <a:sysClr val="windowText" lastClr="000000"/>
                </a:solidFill>
              </a:rPr>
              <a:t>..</a:t>
            </a:r>
            <a:endParaRPr sz="2400" dirty="0">
              <a:solidFill>
                <a:sysClr val="windowText" lastClr="000000"/>
              </a:solidFill>
            </a:endParaRPr>
          </a:p>
        </p:txBody>
      </p:sp>
      <p:sp>
        <p:nvSpPr>
          <p:cNvPr id="348" name="TextBox 347"/>
          <p:cNvSpPr txBox="1"/>
          <p:nvPr/>
        </p:nvSpPr>
        <p:spPr>
          <a:xfrm>
            <a:off x="5745262" y="1553902"/>
            <a:ext cx="1563128" cy="369332"/>
          </a:xfrm>
          <a:prstGeom prst="rect">
            <a:avLst/>
          </a:prstGeom>
          <a:noFill/>
          <a:ln>
            <a:noFill/>
          </a:ln>
        </p:spPr>
        <p:txBody>
          <a:bodyPr wrap="square" rtlCol="0">
            <a:spAutoFit/>
          </a:bodyPr>
          <a:lstStyle/>
          <a:p>
            <a:pPr algn="ctr"/>
            <a:r>
              <a:rPr lang="en-US" dirty="0" smtClean="0">
                <a:solidFill>
                  <a:schemeClr val="accent2"/>
                </a:solidFill>
              </a:rPr>
              <a:t>Inter-machine</a:t>
            </a:r>
            <a:endParaRPr lang="en-US" dirty="0">
              <a:solidFill>
                <a:schemeClr val="accent2"/>
              </a:solidFill>
            </a:endParaRPr>
          </a:p>
        </p:txBody>
      </p:sp>
      <p:cxnSp>
        <p:nvCxnSpPr>
          <p:cNvPr id="350" name="Curved Connector 349"/>
          <p:cNvCxnSpPr>
            <a:stCxn id="8" idx="0"/>
            <a:endCxn id="305" idx="0"/>
          </p:cNvCxnSpPr>
          <p:nvPr/>
        </p:nvCxnSpPr>
        <p:spPr>
          <a:xfrm rot="16200000" flipH="1">
            <a:off x="4242030" y="703457"/>
            <a:ext cx="13750" cy="3949419"/>
          </a:xfrm>
          <a:prstGeom prst="curvedConnector3">
            <a:avLst>
              <a:gd name="adj1" fmla="val -223065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4" name="Curved Connector 353"/>
          <p:cNvCxnSpPr>
            <a:stCxn id="8" idx="0"/>
            <a:endCxn id="320" idx="0"/>
          </p:cNvCxnSpPr>
          <p:nvPr/>
        </p:nvCxnSpPr>
        <p:spPr>
          <a:xfrm rot="16200000" flipH="1">
            <a:off x="6205019" y="-1259532"/>
            <a:ext cx="27500" cy="7889147"/>
          </a:xfrm>
          <a:prstGeom prst="curvedConnector3">
            <a:avLst>
              <a:gd name="adj1" fmla="val -171144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6" name="Curved Connector 365"/>
          <p:cNvCxnSpPr>
            <a:stCxn id="276" idx="0"/>
            <a:endCxn id="320" idx="0"/>
          </p:cNvCxnSpPr>
          <p:nvPr/>
        </p:nvCxnSpPr>
        <p:spPr>
          <a:xfrm rot="16200000" flipH="1">
            <a:off x="7195026" y="-269526"/>
            <a:ext cx="22059" cy="5914574"/>
          </a:xfrm>
          <a:prstGeom prst="curvedConnector3">
            <a:avLst>
              <a:gd name="adj1" fmla="val -148272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9" name="Straight Arrow Connector 368"/>
          <p:cNvCxnSpPr>
            <a:stCxn id="348" idx="2"/>
          </p:cNvCxnSpPr>
          <p:nvPr/>
        </p:nvCxnSpPr>
        <p:spPr>
          <a:xfrm>
            <a:off x="6526826" y="1923234"/>
            <a:ext cx="0" cy="19724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2" name="TextBox 371"/>
          <p:cNvSpPr txBox="1"/>
          <p:nvPr/>
        </p:nvSpPr>
        <p:spPr>
          <a:xfrm>
            <a:off x="9820338" y="1832257"/>
            <a:ext cx="1563128" cy="369332"/>
          </a:xfrm>
          <a:prstGeom prst="rect">
            <a:avLst/>
          </a:prstGeom>
          <a:noFill/>
          <a:ln>
            <a:noFill/>
          </a:ln>
        </p:spPr>
        <p:txBody>
          <a:bodyPr wrap="square" rtlCol="0">
            <a:spAutoFit/>
          </a:bodyPr>
          <a:lstStyle/>
          <a:p>
            <a:pPr algn="ctr"/>
            <a:r>
              <a:rPr lang="en-US" dirty="0" smtClean="0">
                <a:solidFill>
                  <a:srgbClr val="28CAED"/>
                </a:solidFill>
              </a:rPr>
              <a:t>Intra-machine</a:t>
            </a:r>
            <a:endParaRPr lang="en-US" dirty="0">
              <a:solidFill>
                <a:srgbClr val="28CAED"/>
              </a:solidFill>
            </a:endParaRPr>
          </a:p>
        </p:txBody>
      </p:sp>
      <p:cxnSp>
        <p:nvCxnSpPr>
          <p:cNvPr id="376" name="Straight Arrow Connector 375"/>
          <p:cNvCxnSpPr/>
          <p:nvPr/>
        </p:nvCxnSpPr>
        <p:spPr>
          <a:xfrm flipH="1">
            <a:off x="10342031" y="2181134"/>
            <a:ext cx="665455" cy="973964"/>
          </a:xfrm>
          <a:prstGeom prst="straightConnector1">
            <a:avLst/>
          </a:prstGeom>
          <a:ln>
            <a:solidFill>
              <a:srgbClr val="28CAED"/>
            </a:solidFill>
            <a:tailEnd type="triangle"/>
          </a:ln>
        </p:spPr>
        <p:style>
          <a:lnRef idx="1">
            <a:schemeClr val="accent1"/>
          </a:lnRef>
          <a:fillRef idx="0">
            <a:schemeClr val="accent1"/>
          </a:fillRef>
          <a:effectRef idx="0">
            <a:schemeClr val="accent1"/>
          </a:effectRef>
          <a:fontRef idx="minor">
            <a:schemeClr val="tx1"/>
          </a:fontRef>
        </p:style>
      </p:cxnSp>
      <p:sp>
        <p:nvSpPr>
          <p:cNvPr id="377" name="TextBox 376"/>
          <p:cNvSpPr txBox="1"/>
          <p:nvPr/>
        </p:nvSpPr>
        <p:spPr>
          <a:xfrm>
            <a:off x="1492760" y="4592446"/>
            <a:ext cx="1563128" cy="307777"/>
          </a:xfrm>
          <a:prstGeom prst="rect">
            <a:avLst/>
          </a:prstGeom>
          <a:noFill/>
          <a:ln>
            <a:noFill/>
          </a:ln>
        </p:spPr>
        <p:txBody>
          <a:bodyPr wrap="square" rtlCol="0">
            <a:spAutoFit/>
          </a:bodyPr>
          <a:lstStyle/>
          <a:p>
            <a:pPr algn="ctr"/>
            <a:r>
              <a:rPr lang="en-US" sz="1400" dirty="0" smtClean="0"/>
              <a:t>Node-1</a:t>
            </a:r>
            <a:endParaRPr lang="en-US" sz="1400" dirty="0"/>
          </a:p>
        </p:txBody>
      </p:sp>
      <p:sp>
        <p:nvSpPr>
          <p:cNvPr id="378" name="TextBox 377"/>
          <p:cNvSpPr txBox="1"/>
          <p:nvPr/>
        </p:nvSpPr>
        <p:spPr>
          <a:xfrm>
            <a:off x="3428331" y="4582835"/>
            <a:ext cx="1563128" cy="307777"/>
          </a:xfrm>
          <a:prstGeom prst="rect">
            <a:avLst/>
          </a:prstGeom>
          <a:noFill/>
          <a:ln>
            <a:noFill/>
          </a:ln>
        </p:spPr>
        <p:txBody>
          <a:bodyPr wrap="square" rtlCol="0">
            <a:spAutoFit/>
          </a:bodyPr>
          <a:lstStyle/>
          <a:p>
            <a:pPr algn="ctr"/>
            <a:r>
              <a:rPr lang="en-US" sz="1400" dirty="0" smtClean="0"/>
              <a:t>Node-2</a:t>
            </a:r>
          </a:p>
        </p:txBody>
      </p:sp>
      <p:sp>
        <p:nvSpPr>
          <p:cNvPr id="379" name="TextBox 378"/>
          <p:cNvSpPr txBox="1"/>
          <p:nvPr/>
        </p:nvSpPr>
        <p:spPr>
          <a:xfrm>
            <a:off x="9404926" y="4648493"/>
            <a:ext cx="1563128" cy="307777"/>
          </a:xfrm>
          <a:prstGeom prst="rect">
            <a:avLst/>
          </a:prstGeom>
          <a:noFill/>
          <a:ln>
            <a:noFill/>
          </a:ln>
        </p:spPr>
        <p:txBody>
          <a:bodyPr wrap="square" rtlCol="0">
            <a:spAutoFit/>
          </a:bodyPr>
          <a:lstStyle/>
          <a:p>
            <a:pPr algn="ctr"/>
            <a:r>
              <a:rPr lang="en-US" sz="1400" dirty="0" smtClean="0"/>
              <a:t>Node-K</a:t>
            </a:r>
          </a:p>
        </p:txBody>
      </p:sp>
      <p:sp>
        <p:nvSpPr>
          <p:cNvPr id="380" name="TextBox 379"/>
          <p:cNvSpPr txBox="1"/>
          <p:nvPr/>
        </p:nvSpPr>
        <p:spPr>
          <a:xfrm>
            <a:off x="5427819" y="4602487"/>
            <a:ext cx="1563128" cy="307777"/>
          </a:xfrm>
          <a:prstGeom prst="rect">
            <a:avLst/>
          </a:prstGeom>
          <a:noFill/>
          <a:ln>
            <a:noFill/>
          </a:ln>
        </p:spPr>
        <p:txBody>
          <a:bodyPr wrap="square" rtlCol="0">
            <a:spAutoFit/>
          </a:bodyPr>
          <a:lstStyle/>
          <a:p>
            <a:pPr algn="ctr"/>
            <a:r>
              <a:rPr lang="en-US" sz="1400" dirty="0" smtClean="0"/>
              <a:t>Node-3</a:t>
            </a:r>
            <a:endParaRPr lang="en-US" sz="1400" dirty="0"/>
          </a:p>
        </p:txBody>
      </p:sp>
      <p:sp>
        <p:nvSpPr>
          <p:cNvPr id="382" name="TextBox 381"/>
          <p:cNvSpPr txBox="1"/>
          <p:nvPr/>
        </p:nvSpPr>
        <p:spPr>
          <a:xfrm>
            <a:off x="7453297" y="3702099"/>
            <a:ext cx="1563128" cy="400110"/>
          </a:xfrm>
          <a:prstGeom prst="rect">
            <a:avLst/>
          </a:prstGeom>
          <a:noFill/>
          <a:ln>
            <a:noFill/>
          </a:ln>
        </p:spPr>
        <p:txBody>
          <a:bodyPr wrap="square" rtlCol="0">
            <a:spAutoFit/>
          </a:bodyPr>
          <a:lstStyle/>
          <a:p>
            <a:pPr algn="ctr"/>
            <a:r>
              <a:rPr lang="en-US" sz="2000" dirty="0" smtClean="0"/>
              <a:t>AllReduce</a:t>
            </a:r>
          </a:p>
        </p:txBody>
      </p:sp>
      <p:sp>
        <p:nvSpPr>
          <p:cNvPr id="384" name="TextBox 383"/>
          <p:cNvSpPr txBox="1"/>
          <p:nvPr/>
        </p:nvSpPr>
        <p:spPr>
          <a:xfrm>
            <a:off x="3656479" y="5464767"/>
            <a:ext cx="5379062" cy="461665"/>
          </a:xfrm>
          <a:prstGeom prst="rect">
            <a:avLst/>
          </a:prstGeom>
          <a:noFill/>
        </p:spPr>
        <p:txBody>
          <a:bodyPr wrap="square" rtlCol="0">
            <a:spAutoFit/>
          </a:bodyPr>
          <a:lstStyle/>
          <a:p>
            <a:pPr algn="ctr"/>
            <a:r>
              <a:rPr lang="en-US" sz="2400" dirty="0" smtClean="0">
                <a:solidFill>
                  <a:schemeClr val="accent6"/>
                </a:solidFill>
              </a:rPr>
              <a:t>AllReduce is important to scale efficiently</a:t>
            </a:r>
            <a:endParaRPr lang="en-US" sz="2400" dirty="0">
              <a:solidFill>
                <a:schemeClr val="accent6"/>
              </a:solidFill>
            </a:endParaRPr>
          </a:p>
        </p:txBody>
      </p:sp>
    </p:spTree>
    <p:extLst>
      <p:ext uri="{BB962C8B-B14F-4D97-AF65-F5344CB8AC3E}">
        <p14:creationId xmlns:p14="http://schemas.microsoft.com/office/powerpoint/2010/main" val="6729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10000"/>
                                  </p:stCondLst>
                                  <p:childTnLst>
                                    <p:set>
                                      <p:cBhvr>
                                        <p:cTn id="8" dur="1" fill="hold">
                                          <p:stCondLst>
                                            <p:cond delay="0"/>
                                          </p:stCondLst>
                                        </p:cTn>
                                        <p:tgtEl>
                                          <p:spTgt spid="218"/>
                                        </p:tgtEl>
                                        <p:attrNameLst>
                                          <p:attrName>style.visibility</p:attrName>
                                        </p:attrNameLst>
                                      </p:cBhvr>
                                      <p:to>
                                        <p:strVal val="visible"/>
                                      </p:to>
                                    </p:set>
                                  </p:childTnLst>
                                </p:cTn>
                              </p:par>
                              <p:par>
                                <p:cTn id="9" presetID="1" presetClass="entr" presetSubtype="0" fill="hold" grpId="0" nodeType="withEffect">
                                  <p:stCondLst>
                                    <p:cond delay="10000"/>
                                  </p:stCondLst>
                                  <p:childTnLst>
                                    <p:set>
                                      <p:cBhvr>
                                        <p:cTn id="10" dur="1" fill="hold">
                                          <p:stCondLst>
                                            <p:cond delay="0"/>
                                          </p:stCondLst>
                                        </p:cTn>
                                        <p:tgtEl>
                                          <p:spTgt spid="219"/>
                                        </p:tgtEl>
                                        <p:attrNameLst>
                                          <p:attrName>style.visibility</p:attrName>
                                        </p:attrNameLst>
                                      </p:cBhvr>
                                      <p:to>
                                        <p:strVal val="visible"/>
                                      </p:to>
                                    </p:set>
                                  </p:childTnLst>
                                </p:cTn>
                              </p:par>
                              <p:par>
                                <p:cTn id="11" presetID="1" presetClass="entr" presetSubtype="0" fill="hold" grpId="0" nodeType="withEffect">
                                  <p:stCondLst>
                                    <p:cond delay="10000"/>
                                  </p:stCondLst>
                                  <p:childTnLst>
                                    <p:set>
                                      <p:cBhvr>
                                        <p:cTn id="12" dur="1" fill="hold">
                                          <p:stCondLst>
                                            <p:cond delay="0"/>
                                          </p:stCondLst>
                                        </p:cTn>
                                        <p:tgtEl>
                                          <p:spTgt spid="217"/>
                                        </p:tgtEl>
                                        <p:attrNameLst>
                                          <p:attrName>style.visibility</p:attrName>
                                        </p:attrNameLst>
                                      </p:cBhvr>
                                      <p:to>
                                        <p:strVal val="visible"/>
                                      </p:to>
                                    </p:set>
                                  </p:childTnLst>
                                </p:cTn>
                              </p:par>
                              <p:par>
                                <p:cTn id="13" presetID="1" presetClass="entr" presetSubtype="0" fill="hold" grpId="0" nodeType="withEffect">
                                  <p:stCondLst>
                                    <p:cond delay="1000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10000"/>
                                  </p:stCondLst>
                                  <p:childTnLst>
                                    <p:set>
                                      <p:cBhvr>
                                        <p:cTn id="16" dur="1" fill="hold">
                                          <p:stCondLst>
                                            <p:cond delay="0"/>
                                          </p:stCondLst>
                                        </p:cTn>
                                        <p:tgtEl>
                                          <p:spTgt spid="220"/>
                                        </p:tgtEl>
                                        <p:attrNameLst>
                                          <p:attrName>style.visibility</p:attrName>
                                        </p:attrNameLst>
                                      </p:cBhvr>
                                      <p:to>
                                        <p:strVal val="visible"/>
                                      </p:to>
                                    </p:set>
                                  </p:childTnLst>
                                </p:cTn>
                              </p:par>
                              <p:par>
                                <p:cTn id="17" presetID="1" presetClass="entr" presetSubtype="0" fill="hold" grpId="0" nodeType="withEffect">
                                  <p:stCondLst>
                                    <p:cond delay="10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10000"/>
                                  </p:stCondLst>
                                  <p:childTnLst>
                                    <p:set>
                                      <p:cBhvr>
                                        <p:cTn id="20" dur="1" fill="hold">
                                          <p:stCondLst>
                                            <p:cond delay="0"/>
                                          </p:stCondLst>
                                        </p:cTn>
                                        <p:tgtEl>
                                          <p:spTgt spid="377"/>
                                        </p:tgtEl>
                                        <p:attrNameLst>
                                          <p:attrName>style.visibility</p:attrName>
                                        </p:attrNameLst>
                                      </p:cBhvr>
                                      <p:to>
                                        <p:strVal val="visible"/>
                                      </p:to>
                                    </p:set>
                                  </p:childTnLst>
                                </p:cTn>
                              </p:par>
                              <p:par>
                                <p:cTn id="21" presetID="1" presetClass="entr" presetSubtype="0" fill="hold" grpId="0" nodeType="withEffect">
                                  <p:stCondLst>
                                    <p:cond delay="10000"/>
                                  </p:stCondLst>
                                  <p:childTnLst>
                                    <p:set>
                                      <p:cBhvr>
                                        <p:cTn id="22" dur="1" fill="hold">
                                          <p:stCondLst>
                                            <p:cond delay="0"/>
                                          </p:stCondLst>
                                        </p:cTn>
                                        <p:tgtEl>
                                          <p:spTgt spid="2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1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4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4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4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0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0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8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8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8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0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8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1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1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1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1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1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1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1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3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3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29"/>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2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328"/>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33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33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37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372"/>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4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43"/>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44"/>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5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5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6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34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382"/>
                                        </p:tgtEl>
                                        <p:attrNameLst>
                                          <p:attrName>style.visibility</p:attrName>
                                        </p:attrNameLst>
                                      </p:cBhvr>
                                      <p:to>
                                        <p:strVal val="visible"/>
                                      </p:to>
                                    </p:set>
                                    <p:animEffect transition="in" filter="dissolve">
                                      <p:cBhvr>
                                        <p:cTn id="171" dur="500"/>
                                        <p:tgtEl>
                                          <p:spTgt spid="382"/>
                                        </p:tgtEl>
                                      </p:cBhvr>
                                    </p:animEffect>
                                  </p:childTnLst>
                                </p:cTn>
                              </p:par>
                            </p:childTnLst>
                          </p:cTn>
                        </p:par>
                      </p:childTnLst>
                    </p:cTn>
                  </p:par>
                  <p:par>
                    <p:cTn id="172" fill="hold">
                      <p:stCondLst>
                        <p:cond delay="indefinite"/>
                      </p:stCondLst>
                      <p:childTnLst>
                        <p:par>
                          <p:cTn id="173" fill="hold">
                            <p:stCondLst>
                              <p:cond delay="0"/>
                            </p:stCondLst>
                            <p:childTnLst>
                              <p:par>
                                <p:cTn id="174" presetID="16" presetClass="entr" presetSubtype="21" fill="hold" grpId="0" nodeType="clickEffect">
                                  <p:stCondLst>
                                    <p:cond delay="0"/>
                                  </p:stCondLst>
                                  <p:childTnLst>
                                    <p:set>
                                      <p:cBhvr>
                                        <p:cTn id="175" dur="1" fill="hold">
                                          <p:stCondLst>
                                            <p:cond delay="0"/>
                                          </p:stCondLst>
                                        </p:cTn>
                                        <p:tgtEl>
                                          <p:spTgt spid="384"/>
                                        </p:tgtEl>
                                        <p:attrNameLst>
                                          <p:attrName>style.visibility</p:attrName>
                                        </p:attrNameLst>
                                      </p:cBhvr>
                                      <p:to>
                                        <p:strVal val="visible"/>
                                      </p:to>
                                    </p:set>
                                    <p:animEffect transition="in" filter="barn(inVertical)">
                                      <p:cBhvr>
                                        <p:cTn id="176"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7" grpId="0" animBg="1"/>
      <p:bldP spid="218" grpId="0" animBg="1"/>
      <p:bldP spid="219" grpId="0" animBg="1"/>
      <p:bldP spid="10" grpId="0"/>
      <p:bldP spid="220" grpId="0"/>
      <p:bldP spid="221" grpId="0"/>
      <p:bldP spid="226" grpId="0" animBg="1"/>
      <p:bldP spid="245" grpId="0" animBg="1"/>
      <p:bldP spid="256" grpId="0"/>
      <p:bldP spid="276" grpId="0" animBg="1"/>
      <p:bldP spid="277" grpId="0" animBg="1"/>
      <p:bldP spid="278" grpId="0" animBg="1"/>
      <p:bldP spid="279" grpId="0" animBg="1"/>
      <p:bldP spid="280" grpId="0"/>
      <p:bldP spid="281" grpId="0"/>
      <p:bldP spid="282" grpId="0"/>
      <p:bldP spid="286" grpId="0"/>
      <p:bldP spid="301" grpId="0" animBg="1"/>
      <p:bldP spid="304" grpId="0" animBg="1"/>
      <p:bldP spid="305" grpId="0" animBg="1"/>
      <p:bldP spid="306" grpId="0" animBg="1"/>
      <p:bldP spid="307" grpId="0" animBg="1"/>
      <p:bldP spid="308" grpId="0" animBg="1"/>
      <p:bldP spid="309" grpId="0"/>
      <p:bldP spid="310" grpId="0"/>
      <p:bldP spid="311" grpId="0"/>
      <p:bldP spid="315" grpId="0"/>
      <p:bldP spid="316" grpId="0" animBg="1"/>
      <p:bldP spid="319" grpId="0" animBg="1"/>
      <p:bldP spid="320" grpId="0" animBg="1"/>
      <p:bldP spid="321" grpId="0" animBg="1"/>
      <p:bldP spid="322" grpId="0" animBg="1"/>
      <p:bldP spid="323" grpId="0" animBg="1"/>
      <p:bldP spid="324" grpId="0"/>
      <p:bldP spid="325" grpId="0"/>
      <p:bldP spid="326" grpId="0"/>
      <p:bldP spid="330" grpId="0"/>
      <p:bldP spid="331" grpId="0" animBg="1"/>
      <p:bldP spid="334" grpId="0" animBg="1"/>
      <p:bldP spid="347" grpId="0" animBg="1"/>
      <p:bldP spid="348" grpId="0"/>
      <p:bldP spid="372" grpId="0"/>
      <p:bldP spid="377" grpId="0"/>
      <p:bldP spid="378" grpId="0"/>
      <p:bldP spid="379" grpId="0"/>
      <p:bldP spid="380" grpId="0"/>
      <p:bldP spid="382" grpId="0"/>
      <p:bldP spid="3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2" name="Group"/>
          <p:cNvGrpSpPr/>
          <p:nvPr/>
        </p:nvGrpSpPr>
        <p:grpSpPr>
          <a:xfrm>
            <a:off x="498768" y="401053"/>
            <a:ext cx="11322812" cy="5543344"/>
            <a:chOff x="-1613796" y="-815198"/>
            <a:chExt cx="16317214" cy="9010652"/>
          </a:xfrm>
        </p:grpSpPr>
        <p:graphicFrame>
          <p:nvGraphicFramePr>
            <p:cNvPr id="393" name="Parameter size (N=214)"/>
            <p:cNvGraphicFramePr/>
            <p:nvPr>
              <p:extLst>
                <p:ext uri="{D42A27DB-BD31-4B8C-83A1-F6EECF244321}">
                  <p14:modId xmlns:p14="http://schemas.microsoft.com/office/powerpoint/2010/main" val="30829502"/>
                </p:ext>
              </p:extLst>
            </p:nvPr>
          </p:nvGraphicFramePr>
          <p:xfrm>
            <a:off x="-1613796" y="-815198"/>
            <a:ext cx="16317214" cy="9010652"/>
          </p:xfrm>
          <a:graphic>
            <a:graphicData uri="http://schemas.openxmlformats.org/drawingml/2006/chart">
              <c:chart xmlns:c="http://schemas.openxmlformats.org/drawingml/2006/chart" xmlns:r="http://schemas.openxmlformats.org/officeDocument/2006/relationships" r:id="rId3"/>
            </a:graphicData>
          </a:graphic>
        </p:graphicFrame>
        <p:sp>
          <p:nvSpPr>
            <p:cNvPr id="394" name="Line"/>
            <p:cNvSpPr/>
            <p:nvPr/>
          </p:nvSpPr>
          <p:spPr>
            <a:xfrm flipH="1" flipV="1">
              <a:off x="6069474" y="351251"/>
              <a:ext cx="47915" cy="6142165"/>
            </a:xfrm>
            <a:prstGeom prst="line">
              <a:avLst/>
            </a:prstGeom>
            <a:noFill/>
            <a:ln w="38100" cap="rnd">
              <a:solidFill>
                <a:srgbClr val="FFFFFF"/>
              </a:solidFill>
              <a:custDash>
                <a:ds d="100000" sp="200000"/>
              </a:custDash>
              <a:round/>
            </a:ln>
            <a:effectLst/>
          </p:spPr>
          <p:txBody>
            <a:bodyPr wrap="square" lIns="76200" tIns="76200" rIns="76200" bIns="76200" numCol="1" anchor="ctr">
              <a:noAutofit/>
            </a:bodyPr>
            <a:lstStyle/>
            <a:p>
              <a:pPr algn="ctr" defTabSz="584200">
                <a:defRPr sz="6000">
                  <a:solidFill>
                    <a:srgbClr val="FFFFFF"/>
                  </a:solidFill>
                  <a:effectLst>
                    <a:outerShdw blurRad="38100" dist="12700" dir="5400000" rotWithShape="0">
                      <a:srgbClr val="000000">
                        <a:alpha val="50000"/>
                      </a:srgbClr>
                    </a:outerShdw>
                  </a:effectLst>
                </a:defRPr>
              </a:pPr>
              <a:endParaRPr/>
            </a:p>
          </p:txBody>
        </p:sp>
        <p:sp>
          <p:nvSpPr>
            <p:cNvPr id="395" name="bandwidth bound"/>
            <p:cNvSpPr txBox="1"/>
            <p:nvPr/>
          </p:nvSpPr>
          <p:spPr>
            <a:xfrm>
              <a:off x="9155176" y="378559"/>
              <a:ext cx="2462541" cy="4927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nSpc>
                  <a:spcPct val="110000"/>
                </a:lnSpc>
                <a:defRPr sz="2400">
                  <a:solidFill>
                    <a:srgbClr val="FFFFFF"/>
                  </a:solidFill>
                </a:defRPr>
              </a:lvl1pPr>
            </a:lstStyle>
            <a:p>
              <a:r>
                <a:rPr sz="1800" b="1" dirty="0">
                  <a:solidFill>
                    <a:srgbClr val="FFC000"/>
                  </a:solidFill>
                </a:rPr>
                <a:t>bandwidth bound</a:t>
              </a:r>
            </a:p>
          </p:txBody>
        </p:sp>
        <p:sp>
          <p:nvSpPr>
            <p:cNvPr id="396" name="latency bound"/>
            <p:cNvSpPr txBox="1"/>
            <p:nvPr/>
          </p:nvSpPr>
          <p:spPr>
            <a:xfrm>
              <a:off x="1837612" y="351251"/>
              <a:ext cx="1958943" cy="4927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nSpc>
                  <a:spcPct val="110000"/>
                </a:lnSpc>
                <a:defRPr sz="2400">
                  <a:solidFill>
                    <a:srgbClr val="FFFFFF"/>
                  </a:solidFill>
                </a:defRPr>
              </a:lvl1pPr>
            </a:lstStyle>
            <a:p>
              <a:r>
                <a:rPr sz="1800" b="1" dirty="0">
                  <a:solidFill>
                    <a:srgbClr val="FFC000"/>
                  </a:solidFill>
                </a:rPr>
                <a:t>latency bound</a:t>
              </a:r>
            </a:p>
          </p:txBody>
        </p:sp>
        <p:sp>
          <p:nvSpPr>
            <p:cNvPr id="397" name="Line"/>
            <p:cNvSpPr/>
            <p:nvPr/>
          </p:nvSpPr>
          <p:spPr>
            <a:xfrm flipV="1">
              <a:off x="-1" y="146279"/>
              <a:ext cx="2" cy="6358845"/>
            </a:xfrm>
            <a:prstGeom prst="line">
              <a:avLst/>
            </a:prstGeom>
            <a:noFill/>
            <a:ln w="12700" cap="flat">
              <a:solidFill>
                <a:srgbClr val="FFFFFF"/>
              </a:solidFill>
              <a:prstDash val="solid"/>
              <a:miter lim="400000"/>
            </a:ln>
            <a:effectLst/>
          </p:spPr>
          <p:txBody>
            <a:bodyPr wrap="square" lIns="76200" tIns="76200" rIns="76200" bIns="76200" numCol="1" anchor="ctr">
              <a:noAutofit/>
            </a:bodyPr>
            <a:lstStyle/>
            <a:p>
              <a:pPr>
                <a:lnSpc>
                  <a:spcPct val="120000"/>
                </a:lnSpc>
                <a:defRPr sz="7400" spc="0">
                  <a:solidFill>
                    <a:srgbClr val="6A717D"/>
                  </a:solidFill>
                  <a:latin typeface="FreightSansLFPro"/>
                  <a:ea typeface="FreightSansLFPro"/>
                  <a:cs typeface="FreightSansLFPro"/>
                  <a:sym typeface="FreightSansLFPro"/>
                </a:defRPr>
              </a:pPr>
              <a:endParaRPr/>
            </a:p>
          </p:txBody>
        </p:sp>
        <p:sp>
          <p:nvSpPr>
            <p:cNvPr id="398" name="Line"/>
            <p:cNvSpPr/>
            <p:nvPr/>
          </p:nvSpPr>
          <p:spPr>
            <a:xfrm>
              <a:off x="11022" y="6493419"/>
              <a:ext cx="14692396" cy="1"/>
            </a:xfrm>
            <a:prstGeom prst="line">
              <a:avLst/>
            </a:prstGeom>
            <a:noFill/>
            <a:ln w="12700" cap="flat">
              <a:solidFill>
                <a:srgbClr val="FFFFFF"/>
              </a:solidFill>
              <a:prstDash val="solid"/>
              <a:miter lim="400000"/>
            </a:ln>
            <a:effectLst/>
          </p:spPr>
          <p:txBody>
            <a:bodyPr wrap="square" lIns="76200" tIns="76200" rIns="76200" bIns="76200" numCol="1" anchor="ctr">
              <a:noAutofit/>
            </a:bodyPr>
            <a:lstStyle/>
            <a:p>
              <a:pPr>
                <a:lnSpc>
                  <a:spcPct val="120000"/>
                </a:lnSpc>
                <a:defRPr sz="7400" spc="0">
                  <a:solidFill>
                    <a:srgbClr val="6A717D"/>
                  </a:solidFill>
                  <a:latin typeface="FreightSansLFPro"/>
                  <a:ea typeface="FreightSansLFPro"/>
                  <a:cs typeface="FreightSansLFPro"/>
                  <a:sym typeface="FreightSansLFPro"/>
                </a:defRPr>
              </a:pPr>
              <a:endParaRPr/>
            </a:p>
          </p:txBody>
        </p:sp>
      </p:grpSp>
      <p:cxnSp>
        <p:nvCxnSpPr>
          <p:cNvPr id="402" name="Straight Arrow Connector 401"/>
          <p:cNvCxnSpPr/>
          <p:nvPr/>
        </p:nvCxnSpPr>
        <p:spPr>
          <a:xfrm flipV="1">
            <a:off x="3440116" y="5279218"/>
            <a:ext cx="0" cy="7761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Straight Arrow Connector 403"/>
          <p:cNvCxnSpPr/>
          <p:nvPr/>
        </p:nvCxnSpPr>
        <p:spPr>
          <a:xfrm flipV="1">
            <a:off x="8774436" y="5340260"/>
            <a:ext cx="0" cy="7761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5" name="TextBox 404"/>
          <p:cNvSpPr txBox="1"/>
          <p:nvPr/>
        </p:nvSpPr>
        <p:spPr>
          <a:xfrm>
            <a:off x="2506094" y="6127461"/>
            <a:ext cx="2134683" cy="461665"/>
          </a:xfrm>
          <a:prstGeom prst="rect">
            <a:avLst/>
          </a:prstGeom>
          <a:noFill/>
        </p:spPr>
        <p:txBody>
          <a:bodyPr wrap="square" rtlCol="0">
            <a:spAutoFit/>
          </a:bodyPr>
          <a:lstStyle/>
          <a:p>
            <a:r>
              <a:rPr lang="en-US" sz="2400" b="1" dirty="0" smtClean="0">
                <a:solidFill>
                  <a:srgbClr val="C00000"/>
                </a:solidFill>
              </a:rPr>
              <a:t>Small buffers</a:t>
            </a:r>
            <a:endParaRPr lang="en-US" sz="2400" b="1" dirty="0">
              <a:solidFill>
                <a:srgbClr val="C00000"/>
              </a:solidFill>
            </a:endParaRPr>
          </a:p>
        </p:txBody>
      </p:sp>
      <p:sp>
        <p:nvSpPr>
          <p:cNvPr id="406" name="TextBox 405"/>
          <p:cNvSpPr txBox="1"/>
          <p:nvPr/>
        </p:nvSpPr>
        <p:spPr>
          <a:xfrm>
            <a:off x="8002800" y="6023311"/>
            <a:ext cx="1895179" cy="461665"/>
          </a:xfrm>
          <a:prstGeom prst="rect">
            <a:avLst/>
          </a:prstGeom>
          <a:noFill/>
        </p:spPr>
        <p:txBody>
          <a:bodyPr wrap="square" rtlCol="0">
            <a:spAutoFit/>
          </a:bodyPr>
          <a:lstStyle/>
          <a:p>
            <a:r>
              <a:rPr lang="en-US" sz="2400" b="1" dirty="0" smtClean="0">
                <a:solidFill>
                  <a:srgbClr val="C00000"/>
                </a:solidFill>
              </a:rPr>
              <a:t>Large buffers</a:t>
            </a:r>
            <a:endParaRPr lang="en-US" sz="2400" b="1" dirty="0">
              <a:solidFill>
                <a:srgbClr val="C00000"/>
              </a:solidFill>
            </a:endParaRPr>
          </a:p>
        </p:txBody>
      </p:sp>
    </p:spTree>
    <p:extLst>
      <p:ext uri="{BB962C8B-B14F-4D97-AF65-F5344CB8AC3E}">
        <p14:creationId xmlns:p14="http://schemas.microsoft.com/office/powerpoint/2010/main" val="1862124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Gloo</a:t>
            </a:r>
            <a:r>
              <a:rPr lang="en-US" dirty="0" smtClean="0"/>
              <a:t> for Communication</a:t>
            </a:r>
            <a:endParaRPr lang="en-US" dirty="0"/>
          </a:p>
        </p:txBody>
      </p:sp>
      <p:sp>
        <p:nvSpPr>
          <p:cNvPr id="3" name="Vertical Text Placeholder 2"/>
          <p:cNvSpPr>
            <a:spLocks noGrp="1"/>
          </p:cNvSpPr>
          <p:nvPr>
            <p:ph type="body" orient="vert" idx="1"/>
          </p:nvPr>
        </p:nvSpPr>
        <p:spPr>
          <a:xfrm>
            <a:off x="838200" y="1975255"/>
            <a:ext cx="10515600" cy="4351338"/>
          </a:xfrm>
        </p:spPr>
        <p:txBody>
          <a:bodyPr vert="horz"/>
          <a:lstStyle/>
          <a:p>
            <a:r>
              <a:rPr lang="en-US" dirty="0" smtClean="0"/>
              <a:t>Wraps NCCL for intra-node reductions</a:t>
            </a:r>
          </a:p>
          <a:p>
            <a:endParaRPr lang="en-US" dirty="0" smtClean="0"/>
          </a:p>
          <a:p>
            <a:r>
              <a:rPr lang="en-US" dirty="0" smtClean="0"/>
              <a:t>Inter-node collective communication algorithms on top of POSIX sockets </a:t>
            </a:r>
            <a:r>
              <a:rPr lang="en-US" dirty="0" smtClean="0"/>
              <a:t>API</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8329" y="537044"/>
            <a:ext cx="1165569" cy="1295928"/>
          </a:xfrm>
          <a:prstGeom prst="rect">
            <a:avLst/>
          </a:prstGeom>
        </p:spPr>
      </p:pic>
    </p:spTree>
    <p:extLst>
      <p:ext uri="{BB962C8B-B14F-4D97-AF65-F5344CB8AC3E}">
        <p14:creationId xmlns:p14="http://schemas.microsoft.com/office/powerpoint/2010/main" val="116310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quare"/>
          <p:cNvSpPr/>
          <p:nvPr/>
        </p:nvSpPr>
        <p:spPr>
          <a:xfrm>
            <a:off x="5953554" y="2409397"/>
            <a:ext cx="305504" cy="223596"/>
          </a:xfrm>
          <a:prstGeom prst="rect">
            <a:avLst/>
          </a:prstGeom>
          <a:solidFill>
            <a:srgbClr val="CB4DA5"/>
          </a:solidFill>
          <a:ln w="12700">
            <a:miter lim="400000"/>
          </a:ln>
        </p:spPr>
        <p:txBody>
          <a:bodyPr lIns="76200" tIns="76200" rIns="76200" bIns="76200" anchor="ctr"/>
          <a:lstStyle/>
          <a:p>
            <a:pPr>
              <a:lnSpc>
                <a:spcPct val="120000"/>
              </a:lnSpc>
              <a:defRPr sz="7400" spc="0">
                <a:solidFill>
                  <a:srgbClr val="6A717D"/>
                </a:solidFill>
                <a:latin typeface="FreightSansLFPro"/>
                <a:ea typeface="FreightSansLFPro"/>
                <a:cs typeface="FreightSansLFPro"/>
                <a:sym typeface="FreightSansLFPro"/>
              </a:defRPr>
            </a:pPr>
            <a:endParaRPr/>
          </a:p>
        </p:txBody>
      </p:sp>
      <p:sp>
        <p:nvSpPr>
          <p:cNvPr id="40" name="worker 1"/>
          <p:cNvSpPr txBox="1"/>
          <p:nvPr/>
        </p:nvSpPr>
        <p:spPr>
          <a:xfrm>
            <a:off x="5910700" y="2285644"/>
            <a:ext cx="431207" cy="1286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lnSpc>
                <a:spcPct val="110000"/>
              </a:lnSpc>
              <a:defRPr sz="2400">
                <a:solidFill>
                  <a:srgbClr val="FFFFFF"/>
                </a:solidFill>
              </a:defRPr>
            </a:lvl1pPr>
          </a:lstStyle>
          <a:p>
            <a:r>
              <a:rPr lang="en-US" sz="800" b="1" dirty="0" smtClean="0">
                <a:solidFill>
                  <a:schemeClr val="tx1"/>
                </a:solidFill>
              </a:rPr>
              <a:t>gradient 1</a:t>
            </a:r>
            <a:endParaRPr sz="800" b="1" dirty="0">
              <a:solidFill>
                <a:schemeClr val="tx1"/>
              </a:solidFill>
            </a:endParaRPr>
          </a:p>
        </p:txBody>
      </p:sp>
      <p:sp>
        <p:nvSpPr>
          <p:cNvPr id="43"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Collective Execution with </a:t>
            </a:r>
            <a:r>
              <a:rPr lang="en-US" dirty="0" err="1" smtClean="0"/>
              <a:t>Gloo</a:t>
            </a:r>
            <a:endParaRPr lang="en-US" dirty="0"/>
          </a:p>
        </p:txBody>
      </p:sp>
      <p:sp>
        <p:nvSpPr>
          <p:cNvPr id="16" name="Rounded Rectangle 15"/>
          <p:cNvSpPr/>
          <p:nvPr/>
        </p:nvSpPr>
        <p:spPr>
          <a:xfrm>
            <a:off x="3659476" y="2190829"/>
            <a:ext cx="1424581" cy="34535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 N</a:t>
            </a:r>
            <a:endParaRPr lang="en-US" dirty="0" smtClean="0">
              <a:solidFill>
                <a:schemeClr val="tx1"/>
              </a:solidFill>
            </a:endParaRPr>
          </a:p>
        </p:txBody>
      </p:sp>
      <p:sp>
        <p:nvSpPr>
          <p:cNvPr id="20" name="Rounded Rectangle 19"/>
          <p:cNvSpPr/>
          <p:nvPr/>
        </p:nvSpPr>
        <p:spPr>
          <a:xfrm>
            <a:off x="3659479" y="2753181"/>
            <a:ext cx="1424581" cy="34535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LAYER (N </a:t>
            </a:r>
            <a:r>
              <a:rPr lang="en-US" dirty="0" smtClean="0">
                <a:solidFill>
                  <a:schemeClr val="tx1"/>
                </a:solidFill>
              </a:rPr>
              <a:t>-1)</a:t>
            </a:r>
            <a:endParaRPr lang="en-US" dirty="0">
              <a:solidFill>
                <a:schemeClr val="tx1"/>
              </a:solidFill>
            </a:endParaRPr>
          </a:p>
        </p:txBody>
      </p:sp>
      <p:sp>
        <p:nvSpPr>
          <p:cNvPr id="21" name="Rounded Rectangle 20"/>
          <p:cNvSpPr/>
          <p:nvPr/>
        </p:nvSpPr>
        <p:spPr>
          <a:xfrm>
            <a:off x="3659478" y="3315533"/>
            <a:ext cx="1424581" cy="34535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 (N -2)</a:t>
            </a:r>
            <a:endParaRPr lang="en-US" dirty="0" smtClean="0">
              <a:solidFill>
                <a:schemeClr val="tx1"/>
              </a:solidFill>
            </a:endParaRPr>
          </a:p>
        </p:txBody>
      </p:sp>
      <p:sp>
        <p:nvSpPr>
          <p:cNvPr id="22" name="Rounded Rectangle 21"/>
          <p:cNvSpPr/>
          <p:nvPr/>
        </p:nvSpPr>
        <p:spPr>
          <a:xfrm>
            <a:off x="3659477" y="4459414"/>
            <a:ext cx="1424581" cy="34535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 3</a:t>
            </a:r>
            <a:endParaRPr lang="en-US" dirty="0" smtClean="0">
              <a:solidFill>
                <a:schemeClr val="tx1"/>
              </a:solidFill>
            </a:endParaRPr>
          </a:p>
        </p:txBody>
      </p:sp>
      <p:sp>
        <p:nvSpPr>
          <p:cNvPr id="23" name="Rounded Rectangle 22"/>
          <p:cNvSpPr/>
          <p:nvPr/>
        </p:nvSpPr>
        <p:spPr>
          <a:xfrm>
            <a:off x="3659480" y="5043802"/>
            <a:ext cx="1424581" cy="34535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 2</a:t>
            </a:r>
            <a:endParaRPr lang="en-US" dirty="0" smtClean="0">
              <a:solidFill>
                <a:schemeClr val="tx1"/>
              </a:solidFill>
            </a:endParaRPr>
          </a:p>
        </p:txBody>
      </p:sp>
      <p:sp>
        <p:nvSpPr>
          <p:cNvPr id="24" name="Rounded Rectangle 23"/>
          <p:cNvSpPr/>
          <p:nvPr/>
        </p:nvSpPr>
        <p:spPr>
          <a:xfrm>
            <a:off x="3669945" y="5620465"/>
            <a:ext cx="1424581" cy="34535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 1</a:t>
            </a:r>
            <a:endParaRPr lang="en-US" dirty="0" smtClean="0">
              <a:solidFill>
                <a:schemeClr val="tx1"/>
              </a:solidFill>
            </a:endParaRPr>
          </a:p>
        </p:txBody>
      </p:sp>
      <p:cxnSp>
        <p:nvCxnSpPr>
          <p:cNvPr id="3" name="Straight Arrow Connector 2"/>
          <p:cNvCxnSpPr/>
          <p:nvPr/>
        </p:nvCxnSpPr>
        <p:spPr>
          <a:xfrm flipV="1">
            <a:off x="4136728" y="5389161"/>
            <a:ext cx="0" cy="2313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136728" y="4804773"/>
            <a:ext cx="0" cy="2313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136728" y="3660892"/>
            <a:ext cx="0" cy="7936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128896" y="3084229"/>
            <a:ext cx="0" cy="2313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127862" y="2521877"/>
            <a:ext cx="0" cy="2313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618257" y="2536188"/>
            <a:ext cx="573" cy="212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18257" y="3098540"/>
            <a:ext cx="0" cy="2169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618257" y="3665799"/>
            <a:ext cx="3617" cy="788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23781" y="4819084"/>
            <a:ext cx="0" cy="2169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618257" y="5389161"/>
            <a:ext cx="0" cy="2169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199680" y="2630214"/>
            <a:ext cx="6049464" cy="27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199680" y="3199881"/>
            <a:ext cx="6049464" cy="446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199680" y="3776563"/>
            <a:ext cx="6049464"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worker 1"/>
          <p:cNvSpPr txBox="1"/>
          <p:nvPr/>
        </p:nvSpPr>
        <p:spPr>
          <a:xfrm>
            <a:off x="6966651" y="2857592"/>
            <a:ext cx="431208" cy="1286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lnSpc>
                <a:spcPct val="110000"/>
              </a:lnSpc>
              <a:defRPr sz="2400">
                <a:solidFill>
                  <a:srgbClr val="FFFFFF"/>
                </a:solidFill>
              </a:defRPr>
            </a:lvl1pPr>
          </a:lstStyle>
          <a:p>
            <a:r>
              <a:rPr lang="en-US" sz="800" b="1" dirty="0" smtClean="0">
                <a:solidFill>
                  <a:schemeClr val="tx1"/>
                </a:solidFill>
              </a:rPr>
              <a:t>gradient 2</a:t>
            </a:r>
            <a:endParaRPr sz="800" b="1" dirty="0">
              <a:solidFill>
                <a:schemeClr val="tx1"/>
              </a:solidFill>
            </a:endParaRPr>
          </a:p>
        </p:txBody>
      </p:sp>
      <p:sp>
        <p:nvSpPr>
          <p:cNvPr id="59" name="worker 1"/>
          <p:cNvSpPr txBox="1"/>
          <p:nvPr/>
        </p:nvSpPr>
        <p:spPr>
          <a:xfrm>
            <a:off x="8015258" y="3416964"/>
            <a:ext cx="431208" cy="1286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lnSpc>
                <a:spcPct val="110000"/>
              </a:lnSpc>
              <a:defRPr sz="2400">
                <a:solidFill>
                  <a:srgbClr val="FFFFFF"/>
                </a:solidFill>
              </a:defRPr>
            </a:lvl1pPr>
          </a:lstStyle>
          <a:p>
            <a:r>
              <a:rPr lang="en-US" sz="800" b="1" dirty="0" smtClean="0">
                <a:solidFill>
                  <a:schemeClr val="tx1"/>
                </a:solidFill>
              </a:rPr>
              <a:t>gradient 3</a:t>
            </a:r>
            <a:endParaRPr sz="800" b="1" dirty="0">
              <a:solidFill>
                <a:schemeClr val="tx1"/>
              </a:solidFill>
            </a:endParaRPr>
          </a:p>
        </p:txBody>
      </p:sp>
      <p:cxnSp>
        <p:nvCxnSpPr>
          <p:cNvPr id="61" name="Straight Arrow Connector 60"/>
          <p:cNvCxnSpPr>
            <a:stCxn id="27" idx="2"/>
          </p:cNvCxnSpPr>
          <p:nvPr/>
        </p:nvCxnSpPr>
        <p:spPr>
          <a:xfrm>
            <a:off x="6106306" y="2632993"/>
            <a:ext cx="1886" cy="18920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Square"/>
          <p:cNvSpPr/>
          <p:nvPr/>
        </p:nvSpPr>
        <p:spPr>
          <a:xfrm>
            <a:off x="7006524" y="2980748"/>
            <a:ext cx="305504" cy="223596"/>
          </a:xfrm>
          <a:prstGeom prst="rect">
            <a:avLst/>
          </a:prstGeom>
          <a:solidFill>
            <a:srgbClr val="CB4DA5"/>
          </a:solidFill>
          <a:ln w="12700">
            <a:miter lim="400000"/>
          </a:ln>
        </p:spPr>
        <p:txBody>
          <a:bodyPr lIns="76200" tIns="76200" rIns="76200" bIns="76200" anchor="ctr"/>
          <a:lstStyle/>
          <a:p>
            <a:pPr>
              <a:lnSpc>
                <a:spcPct val="120000"/>
              </a:lnSpc>
              <a:defRPr sz="7400" spc="0">
                <a:solidFill>
                  <a:srgbClr val="6A717D"/>
                </a:solidFill>
                <a:latin typeface="FreightSansLFPro"/>
                <a:ea typeface="FreightSansLFPro"/>
                <a:cs typeface="FreightSansLFPro"/>
                <a:sym typeface="FreightSansLFPro"/>
              </a:defRPr>
            </a:pPr>
            <a:endParaRPr/>
          </a:p>
        </p:txBody>
      </p:sp>
      <p:cxnSp>
        <p:nvCxnSpPr>
          <p:cNvPr id="68" name="Straight Arrow Connector 67"/>
          <p:cNvCxnSpPr>
            <a:stCxn id="67" idx="2"/>
          </p:cNvCxnSpPr>
          <p:nvPr/>
        </p:nvCxnSpPr>
        <p:spPr>
          <a:xfrm>
            <a:off x="7159276" y="3204344"/>
            <a:ext cx="0" cy="21262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9" name="Square"/>
          <p:cNvSpPr/>
          <p:nvPr/>
        </p:nvSpPr>
        <p:spPr>
          <a:xfrm>
            <a:off x="8055131" y="3552967"/>
            <a:ext cx="305504" cy="223596"/>
          </a:xfrm>
          <a:prstGeom prst="rect">
            <a:avLst/>
          </a:prstGeom>
          <a:solidFill>
            <a:srgbClr val="CB4DA5"/>
          </a:solidFill>
          <a:ln w="12700">
            <a:miter lim="400000"/>
          </a:ln>
        </p:spPr>
        <p:txBody>
          <a:bodyPr lIns="76200" tIns="76200" rIns="76200" bIns="76200" anchor="ctr"/>
          <a:lstStyle/>
          <a:p>
            <a:pPr>
              <a:lnSpc>
                <a:spcPct val="120000"/>
              </a:lnSpc>
              <a:defRPr sz="7400" spc="0">
                <a:solidFill>
                  <a:srgbClr val="6A717D"/>
                </a:solidFill>
                <a:latin typeface="FreightSansLFPro"/>
                <a:ea typeface="FreightSansLFPro"/>
                <a:cs typeface="FreightSansLFPro"/>
                <a:sym typeface="FreightSansLFPro"/>
              </a:defRPr>
            </a:pPr>
            <a:endParaRPr/>
          </a:p>
        </p:txBody>
      </p:sp>
      <p:cxnSp>
        <p:nvCxnSpPr>
          <p:cNvPr id="70" name="Straight Arrow Connector 69"/>
          <p:cNvCxnSpPr>
            <a:stCxn id="69" idx="2"/>
            <a:endCxn id="77" idx="0"/>
          </p:cNvCxnSpPr>
          <p:nvPr/>
        </p:nvCxnSpPr>
        <p:spPr>
          <a:xfrm>
            <a:off x="8207883" y="3776563"/>
            <a:ext cx="0" cy="19425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5" name="worker 1"/>
          <p:cNvSpPr txBox="1"/>
          <p:nvPr/>
        </p:nvSpPr>
        <p:spPr>
          <a:xfrm>
            <a:off x="5910700" y="2799662"/>
            <a:ext cx="482504" cy="144720"/>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nchor="ctr">
            <a:spAutoFit/>
          </a:bodyPr>
          <a:lstStyle>
            <a:lvl1pPr algn="ctr">
              <a:lnSpc>
                <a:spcPct val="110000"/>
              </a:lnSpc>
              <a:defRPr sz="2400">
                <a:solidFill>
                  <a:srgbClr val="FFFFFF"/>
                </a:solidFill>
              </a:defRPr>
            </a:lvl1pPr>
          </a:lstStyle>
          <a:p>
            <a:r>
              <a:rPr lang="en-US" sz="900" b="1" dirty="0" smtClean="0">
                <a:solidFill>
                  <a:srgbClr val="C00000"/>
                </a:solidFill>
              </a:rPr>
              <a:t>AllReduce</a:t>
            </a:r>
            <a:endParaRPr sz="900" b="1" dirty="0">
              <a:solidFill>
                <a:srgbClr val="C00000"/>
              </a:solidFill>
            </a:endParaRPr>
          </a:p>
        </p:txBody>
      </p:sp>
      <p:sp>
        <p:nvSpPr>
          <p:cNvPr id="76" name="worker 1"/>
          <p:cNvSpPr txBox="1"/>
          <p:nvPr/>
        </p:nvSpPr>
        <p:spPr>
          <a:xfrm>
            <a:off x="6941003" y="3426629"/>
            <a:ext cx="482504" cy="1447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lnSpc>
                <a:spcPct val="110000"/>
              </a:lnSpc>
              <a:defRPr sz="2400">
                <a:solidFill>
                  <a:srgbClr val="FFFFFF"/>
                </a:solidFill>
              </a:defRPr>
            </a:lvl1pPr>
          </a:lstStyle>
          <a:p>
            <a:r>
              <a:rPr lang="en-US" sz="900" b="1" dirty="0" smtClean="0">
                <a:solidFill>
                  <a:srgbClr val="C00000"/>
                </a:solidFill>
              </a:rPr>
              <a:t>AllReduce</a:t>
            </a:r>
            <a:endParaRPr sz="900" b="1" dirty="0">
              <a:solidFill>
                <a:srgbClr val="C00000"/>
              </a:solidFill>
            </a:endParaRPr>
          </a:p>
        </p:txBody>
      </p:sp>
      <p:sp>
        <p:nvSpPr>
          <p:cNvPr id="77" name="worker 1"/>
          <p:cNvSpPr txBox="1"/>
          <p:nvPr/>
        </p:nvSpPr>
        <p:spPr>
          <a:xfrm>
            <a:off x="7966631" y="3970814"/>
            <a:ext cx="482504" cy="1447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lnSpc>
                <a:spcPct val="110000"/>
              </a:lnSpc>
              <a:defRPr sz="2400">
                <a:solidFill>
                  <a:srgbClr val="FFFFFF"/>
                </a:solidFill>
              </a:defRPr>
            </a:lvl1pPr>
          </a:lstStyle>
          <a:p>
            <a:r>
              <a:rPr lang="en-US" sz="900" b="1" dirty="0" smtClean="0">
                <a:solidFill>
                  <a:srgbClr val="C00000"/>
                </a:solidFill>
              </a:rPr>
              <a:t>AllReduce</a:t>
            </a:r>
            <a:endParaRPr sz="900" b="1" dirty="0">
              <a:solidFill>
                <a:srgbClr val="C00000"/>
              </a:solidFill>
            </a:endParaRPr>
          </a:p>
        </p:txBody>
      </p:sp>
    </p:spTree>
    <p:extLst>
      <p:ext uri="{BB962C8B-B14F-4D97-AF65-F5344CB8AC3E}">
        <p14:creationId xmlns:p14="http://schemas.microsoft.com/office/powerpoint/2010/main" val="5019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0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200"/>
                                        <p:tgtEl>
                                          <p:spTgt spid="24"/>
                                        </p:tgtEl>
                                      </p:cBhvr>
                                    </p:animEffect>
                                  </p:childTnLst>
                                </p:cTn>
                              </p:par>
                            </p:childTnLst>
                          </p:cTn>
                        </p:par>
                        <p:par>
                          <p:cTn id="8" fill="hold">
                            <p:stCondLst>
                              <p:cond delay="400"/>
                            </p:stCondLst>
                            <p:childTnLst>
                              <p:par>
                                <p:cTn id="9" presetID="22" presetClass="entr" presetSubtype="4" fill="hold" nodeType="afterEffect">
                                  <p:stCondLst>
                                    <p:cond delay="20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200"/>
                                        <p:tgtEl>
                                          <p:spTgt spid="3"/>
                                        </p:tgtEl>
                                      </p:cBhvr>
                                    </p:animEffect>
                                  </p:childTnLst>
                                </p:cTn>
                              </p:par>
                            </p:childTnLst>
                          </p:cTn>
                        </p:par>
                        <p:par>
                          <p:cTn id="12" fill="hold">
                            <p:stCondLst>
                              <p:cond delay="800"/>
                            </p:stCondLst>
                            <p:childTnLst>
                              <p:par>
                                <p:cTn id="13" presetID="22" presetClass="entr" presetSubtype="4" fill="hold" grpId="0" nodeType="afterEffect">
                                  <p:stCondLst>
                                    <p:cond delay="2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200"/>
                                        <p:tgtEl>
                                          <p:spTgt spid="23"/>
                                        </p:tgtEl>
                                      </p:cBhvr>
                                    </p:animEffect>
                                  </p:childTnLst>
                                </p:cTn>
                              </p:par>
                            </p:childTnLst>
                          </p:cTn>
                        </p:par>
                        <p:par>
                          <p:cTn id="16" fill="hold">
                            <p:stCondLst>
                              <p:cond delay="1200"/>
                            </p:stCondLst>
                            <p:childTnLst>
                              <p:par>
                                <p:cTn id="17" presetID="22" presetClass="entr" presetSubtype="4" fill="hold" nodeType="afterEffect">
                                  <p:stCondLst>
                                    <p:cond delay="20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200"/>
                                        <p:tgtEl>
                                          <p:spTgt spid="30"/>
                                        </p:tgtEl>
                                      </p:cBhvr>
                                    </p:animEffect>
                                  </p:childTnLst>
                                </p:cTn>
                              </p:par>
                            </p:childTnLst>
                          </p:cTn>
                        </p:par>
                        <p:par>
                          <p:cTn id="20" fill="hold">
                            <p:stCondLst>
                              <p:cond delay="1600"/>
                            </p:stCondLst>
                            <p:childTnLst>
                              <p:par>
                                <p:cTn id="21" presetID="22" presetClass="entr" presetSubtype="4" fill="hold" grpId="0" nodeType="afterEffect">
                                  <p:stCondLst>
                                    <p:cond delay="20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200"/>
                                        <p:tgtEl>
                                          <p:spTgt spid="22"/>
                                        </p:tgtEl>
                                      </p:cBhvr>
                                    </p:animEffect>
                                  </p:childTnLst>
                                </p:cTn>
                              </p:par>
                            </p:childTnLst>
                          </p:cTn>
                        </p:par>
                        <p:par>
                          <p:cTn id="24" fill="hold">
                            <p:stCondLst>
                              <p:cond delay="2000"/>
                            </p:stCondLst>
                            <p:childTnLst>
                              <p:par>
                                <p:cTn id="25" presetID="22" presetClass="entr" presetSubtype="4" fill="hold" nodeType="afterEffect">
                                  <p:stCondLst>
                                    <p:cond delay="20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200"/>
                                        <p:tgtEl>
                                          <p:spTgt spid="32"/>
                                        </p:tgtEl>
                                      </p:cBhvr>
                                    </p:animEffect>
                                  </p:childTnLst>
                                </p:cTn>
                              </p:par>
                            </p:childTnLst>
                          </p:cTn>
                        </p:par>
                        <p:par>
                          <p:cTn id="28" fill="hold">
                            <p:stCondLst>
                              <p:cond delay="2400"/>
                            </p:stCondLst>
                            <p:childTnLst>
                              <p:par>
                                <p:cTn id="29" presetID="22" presetClass="entr" presetSubtype="4" fill="hold" grpId="0" nodeType="afterEffect">
                                  <p:stCondLst>
                                    <p:cond delay="20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200"/>
                                        <p:tgtEl>
                                          <p:spTgt spid="21"/>
                                        </p:tgtEl>
                                      </p:cBhvr>
                                    </p:animEffect>
                                  </p:childTnLst>
                                </p:cTn>
                              </p:par>
                            </p:childTnLst>
                          </p:cTn>
                        </p:par>
                        <p:par>
                          <p:cTn id="32" fill="hold">
                            <p:stCondLst>
                              <p:cond delay="2800"/>
                            </p:stCondLst>
                            <p:childTnLst>
                              <p:par>
                                <p:cTn id="33" presetID="22" presetClass="entr" presetSubtype="4" fill="hold" nodeType="afterEffect">
                                  <p:stCondLst>
                                    <p:cond delay="200"/>
                                  </p:stCondLst>
                                  <p:childTnLst>
                                    <p:set>
                                      <p:cBhvr>
                                        <p:cTn id="34" dur="1" fill="hold">
                                          <p:stCondLst>
                                            <p:cond delay="0"/>
                                          </p:stCondLst>
                                        </p:cTn>
                                        <p:tgtEl>
                                          <p:spTgt spid="33"/>
                                        </p:tgtEl>
                                        <p:attrNameLst>
                                          <p:attrName>style.visibility</p:attrName>
                                        </p:attrNameLst>
                                      </p:cBhvr>
                                      <p:to>
                                        <p:strVal val="visible"/>
                                      </p:to>
                                    </p:set>
                                    <p:animEffect transition="in" filter="wipe(down)">
                                      <p:cBhvr>
                                        <p:cTn id="35" dur="200"/>
                                        <p:tgtEl>
                                          <p:spTgt spid="33"/>
                                        </p:tgtEl>
                                      </p:cBhvr>
                                    </p:animEffect>
                                  </p:childTnLst>
                                </p:cTn>
                              </p:par>
                            </p:childTnLst>
                          </p:cTn>
                        </p:par>
                        <p:par>
                          <p:cTn id="36" fill="hold">
                            <p:stCondLst>
                              <p:cond delay="3200"/>
                            </p:stCondLst>
                            <p:childTnLst>
                              <p:par>
                                <p:cTn id="37" presetID="22" presetClass="entr" presetSubtype="4" fill="hold" grpId="0" nodeType="afterEffect">
                                  <p:stCondLst>
                                    <p:cond delay="20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200"/>
                                        <p:tgtEl>
                                          <p:spTgt spid="20"/>
                                        </p:tgtEl>
                                      </p:cBhvr>
                                    </p:animEffect>
                                  </p:childTnLst>
                                </p:cTn>
                              </p:par>
                            </p:childTnLst>
                          </p:cTn>
                        </p:par>
                        <p:par>
                          <p:cTn id="40" fill="hold">
                            <p:stCondLst>
                              <p:cond delay="3600"/>
                            </p:stCondLst>
                            <p:childTnLst>
                              <p:par>
                                <p:cTn id="41" presetID="22" presetClass="entr" presetSubtype="4" fill="hold" nodeType="afterEffect">
                                  <p:stCondLst>
                                    <p:cond delay="20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200"/>
                                        <p:tgtEl>
                                          <p:spTgt spid="34"/>
                                        </p:tgtEl>
                                      </p:cBhvr>
                                    </p:animEffect>
                                  </p:childTnLst>
                                </p:cTn>
                              </p:par>
                            </p:childTnLst>
                          </p:cTn>
                        </p:par>
                        <p:par>
                          <p:cTn id="44" fill="hold">
                            <p:stCondLst>
                              <p:cond delay="4000"/>
                            </p:stCondLst>
                            <p:childTnLst>
                              <p:par>
                                <p:cTn id="45" presetID="22" presetClass="entr" presetSubtype="4" fill="hold" grpId="0" nodeType="afterEffect">
                                  <p:stCondLst>
                                    <p:cond delay="20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2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7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2"/>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6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7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0" grpId="0" animBg="1"/>
      <p:bldP spid="16" grpId="0" animBg="1"/>
      <p:bldP spid="20" grpId="0" animBg="1"/>
      <p:bldP spid="21" grpId="0" animBg="1"/>
      <p:bldP spid="22" grpId="0" animBg="1"/>
      <p:bldP spid="23" grpId="0" animBg="1"/>
      <p:bldP spid="24" grpId="0" animBg="1"/>
      <p:bldP spid="58" grpId="0" animBg="1"/>
      <p:bldP spid="59" grpId="0" animBg="1"/>
      <p:bldP spid="67" grpId="0" animBg="1"/>
      <p:bldP spid="69" grpId="0" animBg="1"/>
      <p:bldP spid="75" grpId="0" animBg="1"/>
      <p:bldP spid="76" grpId="0" animBg="1"/>
      <p:bldP spid="7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676" y="1039090"/>
            <a:ext cx="11069782" cy="562951"/>
          </a:xfrm>
        </p:spPr>
        <p:txBody>
          <a:bodyPr>
            <a:noAutofit/>
          </a:bodyPr>
          <a:lstStyle/>
          <a:p>
            <a:pPr marL="0" indent="0">
              <a:buNone/>
            </a:pPr>
            <a:r>
              <a:rPr lang="en-US" sz="2400" dirty="0" smtClean="0"/>
              <a:t>Using </a:t>
            </a:r>
            <a:r>
              <a:rPr lang="en-US" sz="2400" b="1" i="1" dirty="0"/>
              <a:t>100% </a:t>
            </a:r>
            <a:r>
              <a:rPr lang="en-US" sz="2400" b="1" i="1" dirty="0" smtClean="0"/>
              <a:t>open source </a:t>
            </a:r>
            <a:r>
              <a:rPr lang="en-US" sz="2400" dirty="0" smtClean="0"/>
              <a:t>commodity</a:t>
            </a:r>
            <a:r>
              <a:rPr lang="en-US" sz="2400" b="1" i="1" dirty="0" smtClean="0"/>
              <a:t> </a:t>
            </a:r>
            <a:r>
              <a:rPr lang="en-US" sz="2400" dirty="0" smtClean="0"/>
              <a:t>hardware/software stack, 90% scaling efficiency</a:t>
            </a:r>
            <a:endParaRPr lang="en-US" sz="2400" dirty="0"/>
          </a:p>
        </p:txBody>
      </p:sp>
      <p:sp>
        <p:nvSpPr>
          <p:cNvPr id="8" name="TextBox 7"/>
          <p:cNvSpPr txBox="1"/>
          <p:nvPr/>
        </p:nvSpPr>
        <p:spPr>
          <a:xfrm>
            <a:off x="4156363" y="6330419"/>
            <a:ext cx="4372495" cy="369332"/>
          </a:xfrm>
          <a:prstGeom prst="rect">
            <a:avLst/>
          </a:prstGeom>
          <a:noFill/>
        </p:spPr>
        <p:txBody>
          <a:bodyPr wrap="square" rtlCol="0">
            <a:spAutoFit/>
          </a:bodyPr>
          <a:lstStyle/>
          <a:p>
            <a:pPr algn="ctr"/>
            <a:r>
              <a:rPr lang="en-US" b="1" dirty="0" smtClean="0">
                <a:solidFill>
                  <a:schemeClr val="accent1">
                    <a:lumMod val="50000"/>
                  </a:schemeClr>
                </a:solidFill>
              </a:rPr>
              <a:t>Distributed Synchronous SGD throughput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99" t="5464" r="1351" b="1693"/>
          <a:stretch/>
        </p:blipFill>
        <p:spPr>
          <a:xfrm>
            <a:off x="1238836" y="1741418"/>
            <a:ext cx="9163442" cy="4449624"/>
          </a:xfrm>
          <a:prstGeom prst="rect">
            <a:avLst/>
          </a:prstGeom>
        </p:spPr>
      </p:pic>
    </p:spTree>
    <p:extLst>
      <p:ext uri="{BB962C8B-B14F-4D97-AF65-F5344CB8AC3E}">
        <p14:creationId xmlns:p14="http://schemas.microsoft.com/office/powerpoint/2010/main" val="2039691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69998" y="2103653"/>
            <a:ext cx="9678656" cy="2062103"/>
          </a:xfrm>
          <a:prstGeom prst="rect">
            <a:avLst/>
          </a:prstGeom>
          <a:noFill/>
        </p:spPr>
        <p:txBody>
          <a:bodyPr wrap="square" rtlCol="0">
            <a:spAutoFit/>
          </a:bodyPr>
          <a:lstStyle/>
          <a:p>
            <a:pPr marL="285750" indent="-285750">
              <a:buFont typeface="Arial" charset="0"/>
              <a:buChar char="•"/>
            </a:pPr>
            <a:r>
              <a:rPr lang="en-US" sz="3200" dirty="0" smtClean="0"/>
              <a:t>25 Million parameters in ResNet-50</a:t>
            </a:r>
          </a:p>
          <a:p>
            <a:pPr marL="285750" indent="-285750">
              <a:buFont typeface="Arial" charset="0"/>
              <a:buChar char="•"/>
            </a:pPr>
            <a:r>
              <a:rPr lang="en-US" sz="3200" dirty="0" smtClean="0"/>
              <a:t>~4 </a:t>
            </a:r>
            <a:r>
              <a:rPr lang="en-US" sz="3200" dirty="0" err="1" smtClean="0"/>
              <a:t>Gflops</a:t>
            </a:r>
            <a:r>
              <a:rPr lang="en-US" sz="3200" dirty="0" smtClean="0"/>
              <a:t>/image</a:t>
            </a:r>
          </a:p>
          <a:p>
            <a:pPr marL="285750" indent="-285750">
              <a:buFont typeface="Arial" charset="0"/>
              <a:buChar char="•"/>
            </a:pPr>
            <a:r>
              <a:rPr lang="en-US" sz="3200" dirty="0" smtClean="0"/>
              <a:t>1.28M images in ImageNet processed ~100 times</a:t>
            </a:r>
          </a:p>
          <a:p>
            <a:pPr marL="285750" indent="-285750">
              <a:buFont typeface="Arial" charset="0"/>
              <a:buChar char="•"/>
            </a:pPr>
            <a:r>
              <a:rPr lang="en-US" sz="3200" dirty="0" smtClean="0"/>
              <a:t>Overall ~0.5 </a:t>
            </a:r>
            <a:r>
              <a:rPr lang="en-US" sz="3200" dirty="0" err="1" smtClean="0"/>
              <a:t>Exaflops</a:t>
            </a:r>
            <a:r>
              <a:rPr lang="en-US" sz="3200" dirty="0" smtClean="0"/>
              <a:t> to train classifier</a:t>
            </a:r>
            <a:endParaRPr lang="en-US" sz="3200" dirty="0"/>
          </a:p>
        </p:txBody>
      </p:sp>
    </p:spTree>
    <p:extLst>
      <p:ext uri="{BB962C8B-B14F-4D97-AF65-F5344CB8AC3E}">
        <p14:creationId xmlns:p14="http://schemas.microsoft.com/office/powerpoint/2010/main" val="120303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3117" y="2290969"/>
            <a:ext cx="6715267" cy="2062103"/>
          </a:xfrm>
          <a:prstGeom prst="rect">
            <a:avLst/>
          </a:prstGeom>
          <a:noFill/>
        </p:spPr>
        <p:txBody>
          <a:bodyPr wrap="square" rtlCol="0">
            <a:spAutoFit/>
          </a:bodyPr>
          <a:lstStyle/>
          <a:p>
            <a:pPr marL="285750" indent="-285750">
              <a:buFont typeface="Arial" charset="0"/>
              <a:buChar char="•"/>
            </a:pPr>
            <a:r>
              <a:rPr lang="en-US" sz="3200" dirty="0" err="1"/>
              <a:t>github.com</a:t>
            </a:r>
            <a:r>
              <a:rPr lang="en-US" sz="3200" dirty="0"/>
              <a:t>/</a:t>
            </a:r>
            <a:r>
              <a:rPr lang="en-US" sz="3200" dirty="0" err="1"/>
              <a:t>facebookincubator</a:t>
            </a:r>
            <a:r>
              <a:rPr lang="en-US" sz="3200" dirty="0"/>
              <a:t>/</a:t>
            </a:r>
            <a:r>
              <a:rPr lang="en-US" sz="3200" dirty="0" err="1"/>
              <a:t>gloo</a:t>
            </a:r>
            <a:endParaRPr lang="en-US" sz="3200" dirty="0"/>
          </a:p>
          <a:p>
            <a:pPr marL="285750" indent="-285750">
              <a:buFont typeface="Arial" charset="0"/>
              <a:buChar char="•"/>
            </a:pPr>
            <a:r>
              <a:rPr lang="en-US" sz="3200" dirty="0" smtClean="0"/>
              <a:t>caffe2.ai</a:t>
            </a:r>
          </a:p>
          <a:p>
            <a:pPr marL="285750" indent="-285750">
              <a:buFont typeface="Arial" charset="0"/>
              <a:buChar char="•"/>
            </a:pPr>
            <a:r>
              <a:rPr lang="en-US" sz="3200" dirty="0" err="1"/>
              <a:t>opencompute.org</a:t>
            </a:r>
            <a:r>
              <a:rPr lang="en-US" sz="3200" dirty="0" smtClean="0"/>
              <a:t>/</a:t>
            </a:r>
          </a:p>
          <a:p>
            <a:pPr marL="285750" indent="-285750">
              <a:buFont typeface="Arial" charset="0"/>
              <a:buChar char="•"/>
            </a:pPr>
            <a:r>
              <a:rPr lang="en-US" sz="3200" dirty="0" smtClean="0"/>
              <a:t>https://</a:t>
            </a:r>
            <a:r>
              <a:rPr lang="en-US" sz="3200" dirty="0" err="1" smtClean="0"/>
              <a:t>arxiv.org</a:t>
            </a:r>
            <a:r>
              <a:rPr lang="en-US" sz="3200" dirty="0" smtClean="0"/>
              <a:t>/abs/1706.02677</a:t>
            </a:r>
          </a:p>
        </p:txBody>
      </p:sp>
      <p:grpSp>
        <p:nvGrpSpPr>
          <p:cNvPr id="5" name="Group"/>
          <p:cNvGrpSpPr/>
          <p:nvPr/>
        </p:nvGrpSpPr>
        <p:grpSpPr>
          <a:xfrm>
            <a:off x="886661" y="1873637"/>
            <a:ext cx="3059697" cy="2896765"/>
            <a:chOff x="0" y="0"/>
            <a:chExt cx="6242006" cy="6242006"/>
          </a:xfrm>
        </p:grpSpPr>
        <p:sp>
          <p:nvSpPr>
            <p:cNvPr id="6" name="Circle"/>
            <p:cNvSpPr/>
            <p:nvPr/>
          </p:nvSpPr>
          <p:spPr>
            <a:xfrm>
              <a:off x="0" y="0"/>
              <a:ext cx="6242006" cy="6242006"/>
            </a:xfrm>
            <a:prstGeom prst="ellipse">
              <a:avLst/>
            </a:prstGeom>
            <a:solidFill>
              <a:srgbClr val="FFFFFF"/>
            </a:solidFill>
            <a:ln w="12700" cap="flat">
              <a:noFill/>
              <a:miter lim="400000"/>
            </a:ln>
            <a:effectLst>
              <a:outerShdw blurRad="127000" dist="63500" dir="5400000" rotWithShape="0">
                <a:srgbClr val="000000">
                  <a:alpha val="30266"/>
                </a:srgbClr>
              </a:outerShdw>
            </a:effectLst>
          </p:spPr>
          <p:txBody>
            <a:bodyPr wrap="square" lIns="0" tIns="0" rIns="0" bIns="0" numCol="1" anchor="ctr">
              <a:noAutofit/>
            </a:bodyPr>
            <a:lstStyle/>
            <a:p>
              <a:pPr algn="ctr" defTabSz="825500">
                <a:defRPr sz="3600" b="1">
                  <a:solidFill>
                    <a:srgbClr val="FFF9EB"/>
                  </a:solidFill>
                </a:defRPr>
              </a:pPr>
              <a:endParaRPr/>
            </a:p>
          </p:txBody>
        </p:sp>
        <p:pic>
          <p:nvPicPr>
            <p:cNvPr id="7" name="Caffe2_Logo.png" descr="Caffe2_Logo.png"/>
            <p:cNvPicPr>
              <a:picLocks noChangeAspect="1"/>
            </p:cNvPicPr>
            <p:nvPr/>
          </p:nvPicPr>
          <p:blipFill>
            <a:blip r:embed="rId3">
              <a:alphaModFix amt="74552"/>
              <a:extLst/>
            </a:blip>
            <a:stretch>
              <a:fillRect/>
            </a:stretch>
          </p:blipFill>
          <p:spPr>
            <a:xfrm>
              <a:off x="1314334" y="884973"/>
              <a:ext cx="3613335" cy="4472059"/>
            </a:xfrm>
            <a:prstGeom prst="rect">
              <a:avLst/>
            </a:prstGeom>
            <a:ln w="12700" cap="flat">
              <a:noFill/>
              <a:miter lim="400000"/>
            </a:ln>
            <a:effectLst/>
          </p:spPr>
        </p:pic>
      </p:grpSp>
    </p:spTree>
    <p:extLst>
      <p:ext uri="{BB962C8B-B14F-4D97-AF65-F5344CB8AC3E}">
        <p14:creationId xmlns:p14="http://schemas.microsoft.com/office/powerpoint/2010/main" val="21627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5588" y="2749738"/>
            <a:ext cx="6512859" cy="1325563"/>
          </a:xfrm>
        </p:spPr>
        <p:txBody>
          <a:bodyPr/>
          <a:lstStyle/>
          <a:p>
            <a:pPr algn="ctr"/>
            <a:r>
              <a:rPr lang="en-US" smtClean="0"/>
              <a:t>Thank you!</a:t>
            </a:r>
            <a:endParaRPr lang="en-US" dirty="0"/>
          </a:p>
        </p:txBody>
      </p:sp>
    </p:spTree>
    <p:extLst>
      <p:ext uri="{BB962C8B-B14F-4D97-AF65-F5344CB8AC3E}">
        <p14:creationId xmlns:p14="http://schemas.microsoft.com/office/powerpoint/2010/main" val="1574491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US" dirty="0"/>
          </a:p>
        </p:txBody>
      </p:sp>
      <p:sp>
        <p:nvSpPr>
          <p:cNvPr id="3" name="Content Placeholder 2"/>
          <p:cNvSpPr>
            <a:spLocks noGrp="1"/>
          </p:cNvSpPr>
          <p:nvPr>
            <p:ph idx="1"/>
          </p:nvPr>
        </p:nvSpPr>
        <p:spPr>
          <a:xfrm>
            <a:off x="838200" y="1800225"/>
            <a:ext cx="10515600" cy="4351338"/>
          </a:xfrm>
        </p:spPr>
        <p:txBody>
          <a:bodyPr/>
          <a:lstStyle/>
          <a:p>
            <a:r>
              <a:rPr lang="en-US" sz="2400" dirty="0" smtClean="0"/>
              <a:t>More data + bigger models </a:t>
            </a:r>
            <a:r>
              <a:rPr lang="en-US" sz="2400" dirty="0" smtClean="0">
                <a:sym typeface="Wingdings"/>
              </a:rPr>
              <a:t>-&gt; </a:t>
            </a:r>
            <a:r>
              <a:rPr lang="en-US" sz="2400" dirty="0" smtClean="0"/>
              <a:t>higher accuracy</a:t>
            </a:r>
          </a:p>
          <a:p>
            <a:pPr lvl="1">
              <a:buFont typeface="Courier New" charset="0"/>
              <a:buChar char="o"/>
            </a:pPr>
            <a:r>
              <a:rPr lang="en-US" sz="2000" dirty="0" smtClean="0"/>
              <a:t>Computer </a:t>
            </a:r>
            <a:r>
              <a:rPr lang="en-US" sz="2000" dirty="0"/>
              <a:t>Vision, Speech, Natural Language Processing (NLP)</a:t>
            </a:r>
          </a:p>
          <a:p>
            <a:endParaRPr lang="en-US" sz="500" dirty="0" smtClean="0"/>
          </a:p>
          <a:p>
            <a:r>
              <a:rPr lang="en-US" sz="2400" dirty="0" smtClean="0"/>
              <a:t>So </a:t>
            </a:r>
            <a:r>
              <a:rPr lang="en-US" sz="2400" dirty="0" smtClean="0"/>
              <a:t>does training time...</a:t>
            </a:r>
          </a:p>
          <a:p>
            <a:endParaRPr lang="en-US" sz="2400" dirty="0"/>
          </a:p>
          <a:p>
            <a:endParaRPr lang="en-US" dirty="0" smtClean="0"/>
          </a:p>
          <a:p>
            <a:endParaRPr lang="en-US" dirty="0"/>
          </a:p>
          <a:p>
            <a:endParaRPr lang="en-US" dirty="0" smtClean="0"/>
          </a:p>
          <a:p>
            <a:endParaRPr lang="en-US"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369859349"/>
              </p:ext>
            </p:extLst>
          </p:nvPr>
        </p:nvGraphicFramePr>
        <p:xfrm>
          <a:off x="2625559" y="3136882"/>
          <a:ext cx="6842401" cy="3251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87277">
            <a:off x="5440873" y="4636305"/>
            <a:ext cx="767330" cy="908083"/>
          </a:xfrm>
          <a:prstGeom prst="rect">
            <a:avLst/>
          </a:prstGeom>
        </p:spPr>
      </p:pic>
    </p:spTree>
    <p:extLst>
      <p:ext uri="{BB962C8B-B14F-4D97-AF65-F5344CB8AC3E}">
        <p14:creationId xmlns:p14="http://schemas.microsoft.com/office/powerpoint/2010/main" val="42437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par>
                                <p:cTn id="12" presetID="3" presetClass="entr" presetSubtype="1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1762902372"/>
              </p:ext>
            </p:extLst>
          </p:nvPr>
        </p:nvGraphicFramePr>
        <p:xfrm>
          <a:off x="950285" y="1351860"/>
          <a:ext cx="8969892" cy="4262131"/>
        </p:xfrm>
        <a:graphic>
          <a:graphicData uri="http://schemas.openxmlformats.org/drawingml/2006/chart">
            <c:chart xmlns:c="http://schemas.openxmlformats.org/drawingml/2006/chart" xmlns:r="http://schemas.openxmlformats.org/officeDocument/2006/relationships" r:id="rId3"/>
          </a:graphicData>
        </a:graphic>
      </p:graphicFrame>
      <p:sp>
        <p:nvSpPr>
          <p:cNvPr id="12" name="Right Arrow 11"/>
          <p:cNvSpPr/>
          <p:nvPr/>
        </p:nvSpPr>
        <p:spPr>
          <a:xfrm>
            <a:off x="3944868" y="1819842"/>
            <a:ext cx="6713085" cy="1158950"/>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155048" y="2189730"/>
            <a:ext cx="3310036" cy="369332"/>
          </a:xfrm>
          <a:prstGeom prst="rect">
            <a:avLst/>
          </a:prstGeom>
          <a:noFill/>
        </p:spPr>
        <p:txBody>
          <a:bodyPr wrap="square" rtlCol="0">
            <a:spAutoFit/>
          </a:bodyPr>
          <a:lstStyle/>
          <a:p>
            <a:r>
              <a:rPr lang="en-US" dirty="0" smtClean="0">
                <a:solidFill>
                  <a:schemeClr val="bg1"/>
                </a:solidFill>
              </a:rPr>
              <a:t>Internet-scale data / Videos</a:t>
            </a:r>
            <a:endParaRPr lang="en-US" dirty="0">
              <a:solidFill>
                <a:schemeClr val="bg1"/>
              </a:solidFill>
            </a:endParaRPr>
          </a:p>
        </p:txBody>
      </p:sp>
      <p:sp>
        <p:nvSpPr>
          <p:cNvPr id="13" name="TextBox 12"/>
          <p:cNvSpPr txBox="1"/>
          <p:nvPr/>
        </p:nvSpPr>
        <p:spPr>
          <a:xfrm>
            <a:off x="10686703" y="2189730"/>
            <a:ext cx="1132091" cy="369332"/>
          </a:xfrm>
          <a:prstGeom prst="rect">
            <a:avLst/>
          </a:prstGeom>
          <a:noFill/>
        </p:spPr>
        <p:txBody>
          <a:bodyPr wrap="square" rtlCol="0">
            <a:spAutoFit/>
          </a:bodyPr>
          <a:lstStyle/>
          <a:p>
            <a:r>
              <a:rPr lang="en-US" b="1" dirty="0" smtClean="0">
                <a:solidFill>
                  <a:srgbClr val="C00000"/>
                </a:solidFill>
              </a:rPr>
              <a:t>months?</a:t>
            </a:r>
            <a:endParaRPr lang="en-US" b="1" dirty="0">
              <a:solidFill>
                <a:srgbClr val="C00000"/>
              </a:solidFill>
            </a:endParaRPr>
          </a:p>
        </p:txBody>
      </p:sp>
      <p:sp>
        <p:nvSpPr>
          <p:cNvPr id="14" name="TextBox 13"/>
          <p:cNvSpPr txBox="1"/>
          <p:nvPr/>
        </p:nvSpPr>
        <p:spPr>
          <a:xfrm>
            <a:off x="493084" y="6462167"/>
            <a:ext cx="3866264" cy="276999"/>
          </a:xfrm>
          <a:prstGeom prst="rect">
            <a:avLst/>
          </a:prstGeom>
          <a:noFill/>
        </p:spPr>
        <p:txBody>
          <a:bodyPr wrap="square" rtlCol="0">
            <a:spAutoFit/>
          </a:bodyPr>
          <a:lstStyle/>
          <a:p>
            <a:r>
              <a:rPr lang="en-US" sz="1200" b="1" dirty="0" smtClean="0"/>
              <a:t>*measured </a:t>
            </a:r>
            <a:r>
              <a:rPr lang="en-US" sz="1200" b="1" dirty="0" smtClean="0"/>
              <a:t>on NVIDIA </a:t>
            </a:r>
            <a:r>
              <a:rPr lang="en-US" sz="1200" b="1" dirty="0" smtClean="0"/>
              <a:t>M40 8-gpus</a:t>
            </a:r>
            <a:endParaRPr lang="en-US" sz="1200" b="1" dirty="0"/>
          </a:p>
        </p:txBody>
      </p:sp>
    </p:spTree>
    <p:extLst>
      <p:ext uri="{BB962C8B-B14F-4D97-AF65-F5344CB8AC3E}">
        <p14:creationId xmlns:p14="http://schemas.microsoft.com/office/powerpoint/2010/main" val="386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Deep Learning Workloads</a:t>
            </a:r>
            <a:endParaRPr lang="en-US" dirty="0"/>
          </a:p>
        </p:txBody>
      </p:sp>
      <p:sp>
        <p:nvSpPr>
          <p:cNvPr id="4" name="Rounded Rectangle 3"/>
          <p:cNvSpPr/>
          <p:nvPr/>
        </p:nvSpPr>
        <p:spPr>
          <a:xfrm>
            <a:off x="1538883" y="1971720"/>
            <a:ext cx="1521620" cy="69071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a:t>
            </a:r>
            <a:endParaRPr lang="en-US" dirty="0">
              <a:solidFill>
                <a:schemeClr val="tx1"/>
              </a:solidFill>
            </a:endParaRPr>
          </a:p>
        </p:txBody>
      </p:sp>
      <p:sp>
        <p:nvSpPr>
          <p:cNvPr id="8" name="Rounded Rectangle 7"/>
          <p:cNvSpPr/>
          <p:nvPr/>
        </p:nvSpPr>
        <p:spPr>
          <a:xfrm>
            <a:off x="1538883" y="3436824"/>
            <a:ext cx="1521620" cy="97968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 PARAMETERS</a:t>
            </a:r>
            <a:endParaRPr lang="en-US" dirty="0">
              <a:solidFill>
                <a:schemeClr val="tx1"/>
              </a:solidFill>
            </a:endParaRPr>
          </a:p>
        </p:txBody>
      </p:sp>
      <p:sp>
        <p:nvSpPr>
          <p:cNvPr id="14" name="Rounded Rectangle 13"/>
          <p:cNvSpPr/>
          <p:nvPr/>
        </p:nvSpPr>
        <p:spPr>
          <a:xfrm>
            <a:off x="1538883" y="5202479"/>
            <a:ext cx="1521620" cy="728662"/>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a:t>
            </a:r>
            <a:endParaRPr lang="en-US" dirty="0">
              <a:solidFill>
                <a:schemeClr val="tx1"/>
              </a:solidFill>
            </a:endParaRPr>
          </a:p>
        </p:txBody>
      </p:sp>
      <p:cxnSp>
        <p:nvCxnSpPr>
          <p:cNvPr id="16" name="Straight Arrow Connector 15"/>
          <p:cNvCxnSpPr/>
          <p:nvPr/>
        </p:nvCxnSpPr>
        <p:spPr>
          <a:xfrm>
            <a:off x="2299693" y="2757691"/>
            <a:ext cx="0" cy="577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66357" y="4532067"/>
            <a:ext cx="0" cy="577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52925" y="1966610"/>
            <a:ext cx="3400875" cy="1077218"/>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ppleSymbols" charset="0"/>
              <a:buNone/>
              <a:tabLst/>
              <a:defRPr/>
            </a:pPr>
            <a:r>
              <a:rPr lang="en-US" sz="3200" dirty="0" smtClean="0"/>
              <a:t>Repeat Many times</a:t>
            </a:r>
          </a:p>
          <a:p>
            <a:pPr marL="342900" marR="0" lvl="0" indent="-342900" defTabSz="914400" eaLnBrk="1" fontAlgn="auto" latinLnBrk="0" hangingPunct="1">
              <a:lnSpc>
                <a:spcPct val="100000"/>
              </a:lnSpc>
              <a:spcBef>
                <a:spcPts val="0"/>
              </a:spcBef>
              <a:spcAft>
                <a:spcPts val="0"/>
              </a:spcAft>
              <a:buClrTx/>
              <a:buSzTx/>
              <a:buFont typeface="AppleSymbols" charset="0"/>
              <a:buNone/>
              <a:tabLst/>
              <a:defRPr/>
            </a:pPr>
            <a:r>
              <a:rPr lang="en-US" sz="3200" b="1" dirty="0" smtClean="0">
                <a:solidFill>
                  <a:srgbClr val="C00000"/>
                </a:solidFill>
              </a:rPr>
              <a:t>With Dependency</a:t>
            </a:r>
            <a:endParaRPr lang="en-US" sz="3200" b="1" dirty="0">
              <a:solidFill>
                <a:srgbClr val="C00000"/>
              </a:solidFill>
            </a:endParaRPr>
          </a:p>
        </p:txBody>
      </p:sp>
      <p:sp>
        <p:nvSpPr>
          <p:cNvPr id="12" name="Rounded Rectangle 11"/>
          <p:cNvSpPr/>
          <p:nvPr/>
        </p:nvSpPr>
        <p:spPr>
          <a:xfrm>
            <a:off x="4131342" y="5202479"/>
            <a:ext cx="1430831" cy="728662"/>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EXPECTED</a:t>
            </a:r>
            <a:endParaRPr lang="en-US" dirty="0">
              <a:solidFill>
                <a:schemeClr val="tx1"/>
              </a:solidFill>
            </a:endParaRPr>
          </a:p>
        </p:txBody>
      </p:sp>
      <p:sp>
        <p:nvSpPr>
          <p:cNvPr id="13" name="Rounded Rectangle 12"/>
          <p:cNvSpPr/>
          <p:nvPr/>
        </p:nvSpPr>
        <p:spPr>
          <a:xfrm>
            <a:off x="6388445" y="3501952"/>
            <a:ext cx="1564479" cy="728662"/>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PARAMETERS</a:t>
            </a:r>
            <a:endParaRPr lang="en-US" dirty="0">
              <a:solidFill>
                <a:schemeClr val="tx1"/>
              </a:solidFill>
            </a:endParaRPr>
          </a:p>
        </p:txBody>
      </p:sp>
      <p:sp>
        <p:nvSpPr>
          <p:cNvPr id="15" name="Rounded Rectangle 14"/>
          <p:cNvSpPr/>
          <p:nvPr/>
        </p:nvSpPr>
        <p:spPr>
          <a:xfrm>
            <a:off x="6388446" y="5202479"/>
            <a:ext cx="1564479" cy="728662"/>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GRADIENTS</a:t>
            </a:r>
            <a:endParaRPr lang="en-US" dirty="0">
              <a:solidFill>
                <a:schemeClr val="tx1"/>
              </a:solidFill>
            </a:endParaRPr>
          </a:p>
        </p:txBody>
      </p:sp>
      <p:sp>
        <p:nvSpPr>
          <p:cNvPr id="3" name="TextBox 2"/>
          <p:cNvSpPr txBox="1"/>
          <p:nvPr/>
        </p:nvSpPr>
        <p:spPr>
          <a:xfrm>
            <a:off x="3367770" y="5382144"/>
            <a:ext cx="456305" cy="369332"/>
          </a:xfrm>
          <a:prstGeom prst="rect">
            <a:avLst/>
          </a:prstGeom>
          <a:noFill/>
        </p:spPr>
        <p:txBody>
          <a:bodyPr wrap="square" rtlCol="0">
            <a:spAutoFit/>
          </a:bodyPr>
          <a:lstStyle/>
          <a:p>
            <a:r>
              <a:rPr lang="en-US" smtClean="0"/>
              <a:t>VS</a:t>
            </a:r>
            <a:endParaRPr lang="en-US"/>
          </a:p>
        </p:txBody>
      </p:sp>
      <p:sp>
        <p:nvSpPr>
          <p:cNvPr id="18" name="TextBox 17"/>
          <p:cNvSpPr txBox="1"/>
          <p:nvPr/>
        </p:nvSpPr>
        <p:spPr>
          <a:xfrm>
            <a:off x="5774597" y="5296940"/>
            <a:ext cx="456305" cy="523220"/>
          </a:xfrm>
          <a:prstGeom prst="rect">
            <a:avLst/>
          </a:prstGeom>
          <a:noFill/>
        </p:spPr>
        <p:txBody>
          <a:bodyPr wrap="square" rtlCol="0">
            <a:spAutoFit/>
          </a:bodyPr>
          <a:lstStyle/>
          <a:p>
            <a:r>
              <a:rPr lang="en-US" sz="2800" dirty="0"/>
              <a:t>=</a:t>
            </a:r>
          </a:p>
        </p:txBody>
      </p:sp>
      <p:cxnSp>
        <p:nvCxnSpPr>
          <p:cNvPr id="19" name="Straight Arrow Connector 18"/>
          <p:cNvCxnSpPr/>
          <p:nvPr/>
        </p:nvCxnSpPr>
        <p:spPr>
          <a:xfrm flipV="1">
            <a:off x="7170686" y="4416509"/>
            <a:ext cx="0" cy="6000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2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4" grpId="0" animBg="1"/>
      <p:bldP spid="23" grpId="0"/>
      <p:bldP spid="12" grpId="0" animBg="1"/>
      <p:bldP spid="13" grpId="0" animBg="1"/>
      <p:bldP spid="15" grpId="0" animBg="1"/>
      <p:bldP spid="3"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91974" y="4029120"/>
            <a:ext cx="1424581" cy="69071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ITERATION 1</a:t>
            </a:r>
            <a:endParaRPr lang="en-US"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37" y="2343896"/>
            <a:ext cx="1393987" cy="866774"/>
          </a:xfrm>
          <a:prstGeom prst="rect">
            <a:avLst/>
          </a:prstGeom>
          <a:ln>
            <a:noFill/>
          </a:ln>
        </p:spPr>
      </p:pic>
      <p:cxnSp>
        <p:nvCxnSpPr>
          <p:cNvPr id="21" name="Straight Arrow Connector 20"/>
          <p:cNvCxnSpPr/>
          <p:nvPr/>
        </p:nvCxnSpPr>
        <p:spPr>
          <a:xfrm flipV="1">
            <a:off x="3042164" y="4374478"/>
            <a:ext cx="768547"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910721" y="4029118"/>
            <a:ext cx="1453159"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ITERATION 2</a:t>
            </a:r>
            <a:endParaRPr lang="en-US" dirty="0">
              <a:solidFill>
                <a:schemeClr val="tx1"/>
              </a:solidFill>
            </a:endParaRPr>
          </a:p>
        </p:txBody>
      </p:sp>
      <p:cxnSp>
        <p:nvCxnSpPr>
          <p:cNvPr id="25" name="Straight Arrow Connector 24"/>
          <p:cNvCxnSpPr/>
          <p:nvPr/>
        </p:nvCxnSpPr>
        <p:spPr>
          <a:xfrm flipV="1">
            <a:off x="5503777" y="4374476"/>
            <a:ext cx="768547"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400915" y="4029118"/>
            <a:ext cx="1424586" cy="69071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ITERATION 3</a:t>
            </a:r>
            <a:endParaRPr lang="en-US" dirty="0">
              <a:solidFill>
                <a:schemeClr val="tx1"/>
              </a:solidFill>
            </a:endParaRPr>
          </a:p>
        </p:txBody>
      </p:sp>
      <p:cxnSp>
        <p:nvCxnSpPr>
          <p:cNvPr id="27" name="Straight Arrow Connector 26"/>
          <p:cNvCxnSpPr/>
          <p:nvPr/>
        </p:nvCxnSpPr>
        <p:spPr>
          <a:xfrm>
            <a:off x="7939800" y="4374476"/>
            <a:ext cx="177165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570835" y="3818319"/>
            <a:ext cx="614363" cy="584775"/>
          </a:xfrm>
          <a:prstGeom prst="rect">
            <a:avLst/>
          </a:prstGeom>
          <a:noFill/>
        </p:spPr>
        <p:txBody>
          <a:bodyPr wrap="square" rtlCol="0">
            <a:spAutoFit/>
          </a:bodyPr>
          <a:lstStyle/>
          <a:p>
            <a:r>
              <a:rPr lang="en-US" sz="3200" b="1" dirty="0" smtClean="0"/>
              <a:t>...</a:t>
            </a:r>
            <a:endParaRPr lang="en-US" sz="3200" b="1" dirty="0"/>
          </a:p>
        </p:txBody>
      </p:sp>
      <p:sp>
        <p:nvSpPr>
          <p:cNvPr id="34" name="Line Callout 1 33"/>
          <p:cNvSpPr/>
          <p:nvPr/>
        </p:nvSpPr>
        <p:spPr>
          <a:xfrm rot="16200000">
            <a:off x="1137538" y="1960321"/>
            <a:ext cx="1044385" cy="1643060"/>
          </a:xfrm>
          <a:prstGeom prst="borderCallout1">
            <a:avLst>
              <a:gd name="adj1" fmla="val 45151"/>
              <a:gd name="adj2" fmla="val -3090"/>
              <a:gd name="adj3" fmla="val 86546"/>
              <a:gd name="adj4" fmla="val -5848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1"/>
          <p:cNvSpPr>
            <a:spLocks noGrp="1"/>
          </p:cNvSpPr>
          <p:nvPr>
            <p:ph type="title"/>
          </p:nvPr>
        </p:nvSpPr>
        <p:spPr>
          <a:xfrm>
            <a:off x="838200" y="365125"/>
            <a:ext cx="10515600" cy="1325563"/>
          </a:xfrm>
        </p:spPr>
        <p:txBody>
          <a:bodyPr/>
          <a:lstStyle/>
          <a:p>
            <a:pPr algn="ctr"/>
            <a:r>
              <a:rPr lang="en-US" dirty="0" smtClean="0"/>
              <a:t>Deep Learning Workloads</a:t>
            </a:r>
            <a:endParaRPr lang="en-US" dirty="0"/>
          </a:p>
        </p:txBody>
      </p:sp>
      <p:sp>
        <p:nvSpPr>
          <p:cNvPr id="14" name="TextBox 13"/>
          <p:cNvSpPr txBox="1"/>
          <p:nvPr/>
        </p:nvSpPr>
        <p:spPr>
          <a:xfrm>
            <a:off x="7952925" y="1966610"/>
            <a:ext cx="3400875" cy="1077218"/>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ppleSymbols" charset="0"/>
              <a:buNone/>
              <a:tabLst/>
              <a:defRPr/>
            </a:pPr>
            <a:r>
              <a:rPr lang="en-US" sz="3200" dirty="0" smtClean="0"/>
              <a:t>Repeat Many times</a:t>
            </a:r>
          </a:p>
          <a:p>
            <a:pPr marL="342900" marR="0" lvl="0" indent="-342900" defTabSz="914400" eaLnBrk="1" fontAlgn="auto" latinLnBrk="0" hangingPunct="1">
              <a:lnSpc>
                <a:spcPct val="100000"/>
              </a:lnSpc>
              <a:spcBef>
                <a:spcPts val="0"/>
              </a:spcBef>
              <a:spcAft>
                <a:spcPts val="0"/>
              </a:spcAft>
              <a:buClrTx/>
              <a:buSzTx/>
              <a:buFont typeface="AppleSymbols" charset="0"/>
              <a:buNone/>
              <a:tabLst/>
              <a:defRPr/>
            </a:pPr>
            <a:r>
              <a:rPr lang="en-US" sz="3200" b="1" dirty="0" smtClean="0">
                <a:solidFill>
                  <a:srgbClr val="C00000"/>
                </a:solidFill>
              </a:rPr>
              <a:t>With Dependency</a:t>
            </a:r>
            <a:endParaRPr lang="en-US" sz="3200" b="1" dirty="0">
              <a:solidFill>
                <a:srgbClr val="C00000"/>
              </a:solidFill>
            </a:endParaRPr>
          </a:p>
        </p:txBody>
      </p:sp>
      <p:sp>
        <p:nvSpPr>
          <p:cNvPr id="16" name="Rounded Rectangle 15"/>
          <p:cNvSpPr/>
          <p:nvPr/>
        </p:nvSpPr>
        <p:spPr>
          <a:xfrm>
            <a:off x="9776935" y="4029118"/>
            <a:ext cx="1487966" cy="690717"/>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ITERATION </a:t>
            </a:r>
            <a:r>
              <a:rPr lang="en-US" dirty="0">
                <a:solidFill>
                  <a:schemeClr val="tx1"/>
                </a:solidFill>
              </a:rPr>
              <a:t>N</a:t>
            </a:r>
            <a:endParaRPr lang="en-US" dirty="0">
              <a:solidFill>
                <a:schemeClr val="tx1"/>
              </a:solidFill>
            </a:endParaRPr>
          </a:p>
        </p:txBody>
      </p:sp>
    </p:spTree>
    <p:extLst>
      <p:ext uri="{BB962C8B-B14F-4D97-AF65-F5344CB8AC3E}">
        <p14:creationId xmlns:p14="http://schemas.microsoft.com/office/powerpoint/2010/main" val="209530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6" grpId="0" animBg="1"/>
      <p:bldP spid="22" grpId="0"/>
      <p:bldP spid="3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91974" y="4029120"/>
            <a:ext cx="1424581" cy="69071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ITERATION 1</a:t>
            </a:r>
            <a:endParaRPr lang="en-US"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37" y="2343896"/>
            <a:ext cx="1393987" cy="866774"/>
          </a:xfrm>
          <a:prstGeom prst="rect">
            <a:avLst/>
          </a:prstGeom>
          <a:ln>
            <a:noFill/>
          </a:ln>
        </p:spPr>
      </p:pic>
      <p:cxnSp>
        <p:nvCxnSpPr>
          <p:cNvPr id="21" name="Straight Arrow Connector 20"/>
          <p:cNvCxnSpPr/>
          <p:nvPr/>
        </p:nvCxnSpPr>
        <p:spPr>
          <a:xfrm flipV="1">
            <a:off x="3042164" y="4374478"/>
            <a:ext cx="768547"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910721" y="4029118"/>
            <a:ext cx="1453159"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ITER 2 WORKER 3</a:t>
            </a:r>
            <a:endParaRPr lang="en-US" dirty="0">
              <a:solidFill>
                <a:schemeClr val="tx1"/>
              </a:solidFill>
            </a:endParaRPr>
          </a:p>
        </p:txBody>
      </p:sp>
      <p:cxnSp>
        <p:nvCxnSpPr>
          <p:cNvPr id="25" name="Straight Arrow Connector 24"/>
          <p:cNvCxnSpPr/>
          <p:nvPr/>
        </p:nvCxnSpPr>
        <p:spPr>
          <a:xfrm flipV="1">
            <a:off x="5503777" y="4374476"/>
            <a:ext cx="768547"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400915" y="4029118"/>
            <a:ext cx="1424586" cy="69071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ITERATION 3</a:t>
            </a:r>
            <a:endParaRPr lang="en-US" dirty="0">
              <a:solidFill>
                <a:schemeClr val="tx1"/>
              </a:solidFill>
            </a:endParaRPr>
          </a:p>
        </p:txBody>
      </p:sp>
      <p:cxnSp>
        <p:nvCxnSpPr>
          <p:cNvPr id="27" name="Straight Arrow Connector 26"/>
          <p:cNvCxnSpPr/>
          <p:nvPr/>
        </p:nvCxnSpPr>
        <p:spPr>
          <a:xfrm>
            <a:off x="7939800" y="4374476"/>
            <a:ext cx="177165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9776935" y="4029118"/>
            <a:ext cx="1487966" cy="690717"/>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ITERATION </a:t>
            </a:r>
            <a:r>
              <a:rPr lang="en-US" smtClean="0">
                <a:solidFill>
                  <a:schemeClr val="tx1"/>
                </a:solidFill>
              </a:rPr>
              <a:t>M</a:t>
            </a:r>
            <a:endParaRPr lang="en-US" dirty="0">
              <a:solidFill>
                <a:schemeClr val="tx1"/>
              </a:solidFill>
            </a:endParaRPr>
          </a:p>
        </p:txBody>
      </p:sp>
      <p:sp>
        <p:nvSpPr>
          <p:cNvPr id="22" name="TextBox 21"/>
          <p:cNvSpPr txBox="1"/>
          <p:nvPr/>
        </p:nvSpPr>
        <p:spPr>
          <a:xfrm>
            <a:off x="8570835" y="3818319"/>
            <a:ext cx="614363" cy="584775"/>
          </a:xfrm>
          <a:prstGeom prst="rect">
            <a:avLst/>
          </a:prstGeom>
          <a:noFill/>
        </p:spPr>
        <p:txBody>
          <a:bodyPr wrap="square" rtlCol="0">
            <a:spAutoFit/>
          </a:bodyPr>
          <a:lstStyle/>
          <a:p>
            <a:r>
              <a:rPr lang="en-US" sz="3200" b="1" dirty="0" smtClean="0"/>
              <a:t>...</a:t>
            </a:r>
            <a:endParaRPr lang="en-US" sz="3200" b="1" dirty="0"/>
          </a:p>
        </p:txBody>
      </p:sp>
      <p:sp>
        <p:nvSpPr>
          <p:cNvPr id="37" name="Title 1"/>
          <p:cNvSpPr>
            <a:spLocks noGrp="1"/>
          </p:cNvSpPr>
          <p:nvPr>
            <p:ph type="title"/>
          </p:nvPr>
        </p:nvSpPr>
        <p:spPr>
          <a:xfrm>
            <a:off x="838200" y="365125"/>
            <a:ext cx="10515600" cy="1325563"/>
          </a:xfrm>
        </p:spPr>
        <p:txBody>
          <a:bodyPr/>
          <a:lstStyle/>
          <a:p>
            <a:pPr algn="ctr"/>
            <a:r>
              <a:rPr lang="en-US" dirty="0" smtClean="0"/>
              <a:t>Deep Learning Workloads</a:t>
            </a:r>
            <a:endParaRPr lang="en-US" dirty="0"/>
          </a:p>
        </p:txBody>
      </p:sp>
      <p:sp>
        <p:nvSpPr>
          <p:cNvPr id="42" name="Rounded Rectangle 41"/>
          <p:cNvSpPr/>
          <p:nvPr/>
        </p:nvSpPr>
        <p:spPr>
          <a:xfrm>
            <a:off x="3910721" y="5581693"/>
            <a:ext cx="1453159"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ITER 2 WORKER N</a:t>
            </a:r>
            <a:endParaRPr lang="en-US" dirty="0">
              <a:solidFill>
                <a:schemeClr val="tx1"/>
              </a:solidFill>
            </a:endParaRPr>
          </a:p>
        </p:txBody>
      </p:sp>
      <p:sp>
        <p:nvSpPr>
          <p:cNvPr id="43" name="Rounded Rectangle 42"/>
          <p:cNvSpPr/>
          <p:nvPr/>
        </p:nvSpPr>
        <p:spPr>
          <a:xfrm>
            <a:off x="3910721" y="3048043"/>
            <a:ext cx="1453159"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ITER 2 WORKER 2</a:t>
            </a:r>
            <a:endParaRPr lang="en-US" dirty="0">
              <a:solidFill>
                <a:schemeClr val="tx1"/>
              </a:solidFill>
            </a:endParaRPr>
          </a:p>
        </p:txBody>
      </p:sp>
      <p:sp>
        <p:nvSpPr>
          <p:cNvPr id="44" name="Rounded Rectangle 43"/>
          <p:cNvSpPr/>
          <p:nvPr/>
        </p:nvSpPr>
        <p:spPr>
          <a:xfrm>
            <a:off x="3910721" y="2063786"/>
            <a:ext cx="1453159" cy="69071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ITER 2 WORKER 1</a:t>
            </a:r>
            <a:endParaRPr lang="en-US" dirty="0">
              <a:solidFill>
                <a:schemeClr val="tx1"/>
              </a:solidFill>
            </a:endParaRPr>
          </a:p>
        </p:txBody>
      </p:sp>
      <p:sp>
        <p:nvSpPr>
          <p:cNvPr id="16" name="TextBox 15"/>
          <p:cNvSpPr txBox="1"/>
          <p:nvPr/>
        </p:nvSpPr>
        <p:spPr>
          <a:xfrm>
            <a:off x="4380129" y="4719835"/>
            <a:ext cx="614363" cy="584775"/>
          </a:xfrm>
          <a:prstGeom prst="rect">
            <a:avLst/>
          </a:prstGeom>
          <a:noFill/>
        </p:spPr>
        <p:txBody>
          <a:bodyPr wrap="square" rtlCol="0">
            <a:spAutoFit/>
          </a:bodyPr>
          <a:lstStyle/>
          <a:p>
            <a:r>
              <a:rPr lang="en-US" sz="3200" b="1" dirty="0" smtClean="0"/>
              <a:t>...</a:t>
            </a:r>
            <a:endParaRPr lang="en-US" sz="3200" b="1" dirty="0"/>
          </a:p>
        </p:txBody>
      </p:sp>
      <p:sp>
        <p:nvSpPr>
          <p:cNvPr id="2" name="TextBox 1"/>
          <p:cNvSpPr txBox="1"/>
          <p:nvPr/>
        </p:nvSpPr>
        <p:spPr>
          <a:xfrm>
            <a:off x="7715250" y="1870535"/>
            <a:ext cx="3638550" cy="1077218"/>
          </a:xfrm>
          <a:prstGeom prst="rect">
            <a:avLst/>
          </a:prstGeom>
          <a:noFill/>
        </p:spPr>
        <p:txBody>
          <a:bodyPr wrap="square" rtlCol="0">
            <a:spAutoFit/>
          </a:bodyPr>
          <a:lstStyle/>
          <a:p>
            <a:r>
              <a:rPr lang="en-US" sz="3200" dirty="0" smtClean="0"/>
              <a:t>Distributed Training Inside Each Iteration</a:t>
            </a:r>
            <a:endParaRPr lang="en-US" sz="3200" dirty="0"/>
          </a:p>
        </p:txBody>
      </p:sp>
      <p:sp>
        <p:nvSpPr>
          <p:cNvPr id="18" name="Line Callout 1 17"/>
          <p:cNvSpPr/>
          <p:nvPr/>
        </p:nvSpPr>
        <p:spPr>
          <a:xfrm rot="16200000">
            <a:off x="1139837" y="1955752"/>
            <a:ext cx="1044385" cy="1643060"/>
          </a:xfrm>
          <a:prstGeom prst="borderCallout1">
            <a:avLst>
              <a:gd name="adj1" fmla="val 45151"/>
              <a:gd name="adj2" fmla="val -3090"/>
              <a:gd name="adj3" fmla="val 86546"/>
              <a:gd name="adj4" fmla="val -5848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448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1093" y="2666837"/>
            <a:ext cx="9448800" cy="553998"/>
          </a:xfrm>
          <a:prstGeom prst="rect">
            <a:avLst/>
          </a:prstGeom>
          <a:noFill/>
        </p:spPr>
        <p:txBody>
          <a:bodyPr wrap="square" rtlCol="0">
            <a:spAutoFit/>
          </a:bodyPr>
          <a:lstStyle/>
          <a:p>
            <a:pPr algn="ctr"/>
            <a:r>
              <a:rPr lang="en-US" sz="3000" dirty="0" smtClean="0"/>
              <a:t>Use </a:t>
            </a:r>
            <a:r>
              <a:rPr lang="en-US" sz="3000" i="1" dirty="0" smtClean="0"/>
              <a:t>Synchronous SGD and </a:t>
            </a:r>
            <a:r>
              <a:rPr lang="en-US" sz="3000" i="1" dirty="0"/>
              <a:t>weak </a:t>
            </a:r>
            <a:r>
              <a:rPr lang="en-US" sz="3000" i="1" dirty="0" smtClean="0"/>
              <a:t>scaling</a:t>
            </a:r>
            <a:endParaRPr lang="en-US" sz="3000" dirty="0"/>
          </a:p>
        </p:txBody>
      </p:sp>
    </p:spTree>
    <p:extLst>
      <p:ext uri="{BB962C8B-B14F-4D97-AF65-F5344CB8AC3E}">
        <p14:creationId xmlns:p14="http://schemas.microsoft.com/office/powerpoint/2010/main" val="1007464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Scalable Distributed Training</a:t>
            </a:r>
            <a:endParaRPr lang="en-US" dirty="0"/>
          </a:p>
        </p:txBody>
      </p:sp>
      <p:sp>
        <p:nvSpPr>
          <p:cNvPr id="3" name="Content Placeholder 2"/>
          <p:cNvSpPr>
            <a:spLocks noGrp="1"/>
          </p:cNvSpPr>
          <p:nvPr>
            <p:ph idx="1"/>
          </p:nvPr>
        </p:nvSpPr>
        <p:spPr>
          <a:xfrm>
            <a:off x="1986619" y="1993588"/>
            <a:ext cx="8283250" cy="668590"/>
          </a:xfrm>
        </p:spPr>
        <p:txBody>
          <a:bodyPr>
            <a:normAutofit/>
          </a:bodyPr>
          <a:lstStyle/>
          <a:p>
            <a:pPr marL="0" indent="0">
              <a:buNone/>
            </a:pPr>
            <a:r>
              <a:rPr lang="en-US" dirty="0" smtClean="0">
                <a:solidFill>
                  <a:srgbClr val="00B050"/>
                </a:solidFill>
              </a:rPr>
              <a:t>Industry leading performance </a:t>
            </a:r>
            <a:r>
              <a:rPr lang="en-US" dirty="0">
                <a:solidFill>
                  <a:srgbClr val="00B050"/>
                </a:solidFill>
              </a:rPr>
              <a:t>on ImageNet (ResNet-50</a:t>
            </a:r>
            <a:r>
              <a:rPr lang="en-US" dirty="0" smtClean="0">
                <a:solidFill>
                  <a:srgbClr val="00B050"/>
                </a:solidFill>
              </a:rPr>
              <a:t>)</a:t>
            </a:r>
          </a:p>
        </p:txBody>
      </p:sp>
      <p:sp>
        <p:nvSpPr>
          <p:cNvPr id="9" name="Scale up input batch size to 8192"/>
          <p:cNvSpPr txBox="1"/>
          <p:nvPr/>
        </p:nvSpPr>
        <p:spPr>
          <a:xfrm>
            <a:off x="0" y="4937060"/>
            <a:ext cx="4639892" cy="48890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27093" marR="27093" lvl="1" algn="ctr" defTabSz="609600">
              <a:lnSpc>
                <a:spcPct val="110000"/>
              </a:lnSpc>
              <a:spcBef>
                <a:spcPts val="1000"/>
              </a:spcBef>
              <a:defRPr sz="4000">
                <a:solidFill>
                  <a:srgbClr val="FFFFFF"/>
                </a:solidFill>
                <a:uFill>
                  <a:solidFill>
                    <a:srgbClr val="FFFFFF"/>
                  </a:solidFill>
                </a:uFill>
              </a:defRPr>
            </a:pPr>
            <a:r>
              <a:rPr sz="2400" dirty="0">
                <a:solidFill>
                  <a:srgbClr val="0070C0"/>
                </a:solidFill>
              </a:rPr>
              <a:t>Scale up input batch </a:t>
            </a:r>
            <a:r>
              <a:rPr sz="2400" dirty="0" smtClean="0">
                <a:solidFill>
                  <a:srgbClr val="0070C0"/>
                </a:solidFill>
              </a:rPr>
              <a:t>size</a:t>
            </a:r>
            <a:endParaRPr lang="en-US" sz="2400" dirty="0" smtClean="0">
              <a:solidFill>
                <a:srgbClr val="0070C0"/>
              </a:solidFill>
            </a:endParaRPr>
          </a:p>
          <a:p>
            <a:pPr marL="27093" marR="27093" lvl="1" algn="ctr" defTabSz="609600">
              <a:lnSpc>
                <a:spcPct val="110000"/>
              </a:lnSpc>
              <a:spcBef>
                <a:spcPts val="1000"/>
              </a:spcBef>
              <a:defRPr sz="4000">
                <a:solidFill>
                  <a:srgbClr val="FFFFFF"/>
                </a:solidFill>
                <a:uFill>
                  <a:solidFill>
                    <a:srgbClr val="FFFFFF"/>
                  </a:solidFill>
                </a:uFill>
              </a:defRPr>
            </a:pPr>
            <a:r>
              <a:rPr sz="2400" dirty="0" smtClean="0">
                <a:solidFill>
                  <a:srgbClr val="0070C0"/>
                </a:solidFill>
              </a:rPr>
              <a:t> </a:t>
            </a:r>
            <a:r>
              <a:rPr lang="en-US" sz="2400" dirty="0" smtClean="0">
                <a:solidFill>
                  <a:srgbClr val="0070C0"/>
                </a:solidFill>
              </a:rPr>
              <a:t>from 256 up </a:t>
            </a:r>
            <a:r>
              <a:rPr sz="2400" dirty="0" smtClean="0">
                <a:solidFill>
                  <a:srgbClr val="0070C0"/>
                </a:solidFill>
              </a:rPr>
              <a:t>to</a:t>
            </a:r>
            <a:r>
              <a:rPr lang="en-US" sz="2400" dirty="0" smtClean="0">
                <a:solidFill>
                  <a:srgbClr val="0070C0"/>
                </a:solidFill>
              </a:rPr>
              <a:t> </a:t>
            </a:r>
            <a:r>
              <a:rPr sz="2400" dirty="0" smtClean="0">
                <a:solidFill>
                  <a:srgbClr val="0070C0"/>
                </a:solidFill>
              </a:rPr>
              <a:t>8192</a:t>
            </a:r>
            <a:endParaRPr sz="2400" dirty="0">
              <a:solidFill>
                <a:srgbClr val="0070C0"/>
              </a:solidFill>
            </a:endParaRPr>
          </a:p>
        </p:txBody>
      </p:sp>
      <p:sp>
        <p:nvSpPr>
          <p:cNvPr id="10" name="Use 256 GPUs in single training run"/>
          <p:cNvSpPr txBox="1"/>
          <p:nvPr/>
        </p:nvSpPr>
        <p:spPr>
          <a:xfrm>
            <a:off x="7927317" y="5007479"/>
            <a:ext cx="4639891" cy="22412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27093" marR="27093" lvl="1" algn="ctr" defTabSz="609600">
              <a:lnSpc>
                <a:spcPct val="110000"/>
              </a:lnSpc>
              <a:spcBef>
                <a:spcPts val="1000"/>
              </a:spcBef>
              <a:defRPr sz="4000">
                <a:solidFill>
                  <a:srgbClr val="FFFFFF"/>
                </a:solidFill>
                <a:uFill>
                  <a:solidFill>
                    <a:srgbClr val="FFFFFF"/>
                  </a:solidFill>
                </a:uFill>
              </a:defRPr>
            </a:pPr>
            <a:r>
              <a:rPr sz="2400" dirty="0">
                <a:solidFill>
                  <a:srgbClr val="0070C0"/>
                </a:solidFill>
              </a:rPr>
              <a:t>Use 256 </a:t>
            </a:r>
            <a:r>
              <a:rPr lang="en-US" sz="2400" dirty="0" smtClean="0">
                <a:solidFill>
                  <a:srgbClr val="0070C0"/>
                </a:solidFill>
              </a:rPr>
              <a:t>NVIDIA P100 </a:t>
            </a:r>
            <a:r>
              <a:rPr sz="2400" dirty="0" smtClean="0">
                <a:solidFill>
                  <a:srgbClr val="0070C0"/>
                </a:solidFill>
              </a:rPr>
              <a:t>GPUs</a:t>
            </a:r>
            <a:endParaRPr sz="2400" dirty="0">
              <a:solidFill>
                <a:srgbClr val="0070C0"/>
              </a:solidFill>
            </a:endParaRPr>
          </a:p>
        </p:txBody>
      </p:sp>
      <p:pic>
        <p:nvPicPr>
          <p:cNvPr id="11" name="scale up@3x.png" descr="scale up@3x.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1700618" y="3350095"/>
            <a:ext cx="1552983" cy="1415955"/>
          </a:xfrm>
          <a:prstGeom prst="rect">
            <a:avLst/>
          </a:prstGeom>
          <a:ln w="12700">
            <a:solidFill>
              <a:schemeClr val="tx1"/>
            </a:solidFill>
            <a:miter lim="400000"/>
          </a:ln>
        </p:spPr>
      </p:pic>
      <p:pic>
        <p:nvPicPr>
          <p:cNvPr id="12" name="systems side@3x.png" descr="systems side@3x.png"/>
          <p:cNvPicPr>
            <a:picLocks noChangeAspect="1"/>
          </p:cNvPicPr>
          <p:nvPr/>
        </p:nvPicPr>
        <p:blipFill>
          <a:blip r:embed="rId5">
            <a:alphaModFix amt="34000"/>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9280864" y="3243919"/>
            <a:ext cx="1499080" cy="1511949"/>
          </a:xfrm>
          <a:prstGeom prst="rect">
            <a:avLst/>
          </a:prstGeom>
          <a:ln w="12700">
            <a:miter lim="400000"/>
          </a:ln>
        </p:spPr>
      </p:pic>
      <p:sp>
        <p:nvSpPr>
          <p:cNvPr id="13" name="Rectangle 12"/>
          <p:cNvSpPr/>
          <p:nvPr/>
        </p:nvSpPr>
        <p:spPr>
          <a:xfrm>
            <a:off x="8571174" y="5363876"/>
            <a:ext cx="3294731" cy="400110"/>
          </a:xfrm>
          <a:prstGeom prst="rect">
            <a:avLst/>
          </a:prstGeom>
        </p:spPr>
        <p:txBody>
          <a:bodyPr wrap="square">
            <a:spAutoFit/>
          </a:bodyPr>
          <a:lstStyle/>
          <a:p>
            <a:pPr lvl="1">
              <a:defRPr sz="3000"/>
            </a:pPr>
            <a:r>
              <a:rPr lang="en-US" sz="2000" dirty="0"/>
              <a:t>(90% scaling efficiency)</a:t>
            </a:r>
          </a:p>
        </p:txBody>
      </p:sp>
      <p:pic>
        <p:nvPicPr>
          <p:cNvPr id="16" name="clipboard with checks@3x.png" descr="clipboard with checks@3x.png"/>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5730874" y="3254101"/>
            <a:ext cx="1178422" cy="1511949"/>
          </a:xfrm>
          <a:prstGeom prst="rect">
            <a:avLst/>
          </a:prstGeom>
          <a:ln w="12700" cap="flat">
            <a:noFill/>
            <a:miter lim="400000"/>
          </a:ln>
          <a:effectLst/>
        </p:spPr>
      </p:pic>
      <p:sp>
        <p:nvSpPr>
          <p:cNvPr id="17" name="Scale up input batch size to 8192"/>
          <p:cNvSpPr txBox="1"/>
          <p:nvPr/>
        </p:nvSpPr>
        <p:spPr>
          <a:xfrm>
            <a:off x="5123050" y="4976051"/>
            <a:ext cx="2321109" cy="41097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27093" marR="27093" lvl="1" algn="ctr" defTabSz="609600">
              <a:lnSpc>
                <a:spcPct val="110000"/>
              </a:lnSpc>
              <a:spcBef>
                <a:spcPts val="1000"/>
              </a:spcBef>
              <a:defRPr sz="4000">
                <a:solidFill>
                  <a:srgbClr val="FFFFFF"/>
                </a:solidFill>
                <a:uFill>
                  <a:solidFill>
                    <a:srgbClr val="FFFFFF"/>
                  </a:solidFill>
                </a:uFill>
              </a:defRPr>
            </a:pPr>
            <a:r>
              <a:rPr lang="en-US" sz="2400" dirty="0" smtClean="0">
                <a:solidFill>
                  <a:srgbClr val="0070C0"/>
                </a:solidFill>
              </a:rPr>
              <a:t>Match accuracy</a:t>
            </a:r>
            <a:endParaRPr sz="2400" dirty="0">
              <a:solidFill>
                <a:srgbClr val="0070C0"/>
              </a:solidFill>
            </a:endParaRPr>
          </a:p>
        </p:txBody>
      </p:sp>
    </p:spTree>
    <p:extLst>
      <p:ext uri="{BB962C8B-B14F-4D97-AF65-F5344CB8AC3E}">
        <p14:creationId xmlns:p14="http://schemas.microsoft.com/office/powerpoint/2010/main" val="75059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strips(downLeft)">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 calcmode="lin" valueType="num">
                                      <p:cBhvr>
                                        <p:cTn id="34"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3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3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3" grpId="0"/>
      <p:bldP spid="17" grpId="0" animBg="1"/>
    </p:bldLst>
  </p:timing>
</p:sld>
</file>

<file path=ppt/theme/theme1.xml><?xml version="1.0" encoding="utf-8"?>
<a:theme xmlns:a="http://schemas.openxmlformats.org/drawingml/2006/main" name="Facebook Research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16035</TotalTime>
  <Words>2613</Words>
  <Application>Microsoft Macintosh PowerPoint</Application>
  <PresentationFormat>Widescreen</PresentationFormat>
  <Paragraphs>266</Paragraphs>
  <Slides>28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 </vt:lpstr>
      <vt:lpstr>AppleSymbols</vt:lpstr>
      <vt:lpstr>Calibri</vt:lpstr>
      <vt:lpstr>Calibri Light</vt:lpstr>
      <vt:lpstr>Cambria Math</vt:lpstr>
      <vt:lpstr>Courier New</vt:lpstr>
      <vt:lpstr>FreightSansLFPro</vt:lpstr>
      <vt:lpstr>Mangal</vt:lpstr>
      <vt:lpstr>Wingdings</vt:lpstr>
      <vt:lpstr>Arial</vt:lpstr>
      <vt:lpstr>Facebook Research Logo</vt:lpstr>
      <vt:lpstr>Training ImageNet-1K in 1 Hour  Accurate, Large Minibatch SGD</vt:lpstr>
      <vt:lpstr>PowerPoint Presentation</vt:lpstr>
      <vt:lpstr>Motivation</vt:lpstr>
      <vt:lpstr>PowerPoint Presentation</vt:lpstr>
      <vt:lpstr>Deep Learning Workloads</vt:lpstr>
      <vt:lpstr>Deep Learning Workloads</vt:lpstr>
      <vt:lpstr>Deep Learning Workloads</vt:lpstr>
      <vt:lpstr>PowerPoint Presentation</vt:lpstr>
      <vt:lpstr>Scalable Distributed Training</vt:lpstr>
      <vt:lpstr>Challenges</vt:lpstr>
      <vt:lpstr>PowerPoint Presentation</vt:lpstr>
      <vt:lpstr>Large Minibatch SGD - Baseline</vt:lpstr>
      <vt:lpstr>Naïve Scaling</vt:lpstr>
      <vt:lpstr>Sqrt LR scaling</vt:lpstr>
      <vt:lpstr>Linear LR scaling</vt:lpstr>
      <vt:lpstr>Constant LR warmup</vt:lpstr>
      <vt:lpstr>Gradual LR warmup</vt:lpstr>
      <vt:lpstr>Accurate, Large Minibatch SGD</vt:lpstr>
      <vt:lpstr>PowerPoint Presentation</vt:lpstr>
      <vt:lpstr>Data Pipeline</vt:lpstr>
      <vt:lpstr>Multi-node Training</vt:lpstr>
      <vt:lpstr>PowerPoint Presentation</vt:lpstr>
      <vt:lpstr>Gloo for Communication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rebekkah007@gmail.com</dc:creator>
  <cp:lastModifiedBy>Microsoft Office User</cp:lastModifiedBy>
  <cp:revision>181</cp:revision>
  <cp:lastPrinted>2017-12-06T16:06:15Z</cp:lastPrinted>
  <dcterms:created xsi:type="dcterms:W3CDTF">2017-06-09T21:39:24Z</dcterms:created>
  <dcterms:modified xsi:type="dcterms:W3CDTF">2017-12-08T11:35:59Z</dcterms:modified>
</cp:coreProperties>
</file>