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67" r:id="rId3"/>
    <p:sldId id="274" r:id="rId4"/>
    <p:sldId id="278" r:id="rId5"/>
    <p:sldId id="268" r:id="rId6"/>
    <p:sldId id="269" r:id="rId7"/>
    <p:sldId id="270" r:id="rId8"/>
    <p:sldId id="271" r:id="rId9"/>
    <p:sldId id="279" r:id="rId10"/>
    <p:sldId id="258" r:id="rId11"/>
    <p:sldId id="259" r:id="rId12"/>
    <p:sldId id="280" r:id="rId13"/>
    <p:sldId id="260" r:id="rId14"/>
    <p:sldId id="276" r:id="rId15"/>
    <p:sldId id="261" r:id="rId16"/>
    <p:sldId id="262" r:id="rId17"/>
    <p:sldId id="266" r:id="rId18"/>
    <p:sldId id="272" r:id="rId19"/>
    <p:sldId id="281" r:id="rId20"/>
    <p:sldId id="264" r:id="rId21"/>
    <p:sldId id="265" r:id="rId22"/>
    <p:sldId id="263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6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9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16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7126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52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93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70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16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9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1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60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7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2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6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8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2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15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.png"/><Relationship Id="rId5" Type="http://schemas.openxmlformats.org/officeDocument/2006/relationships/image" Target="../media/image140.png"/><Relationship Id="rId10" Type="http://schemas.openxmlformats.org/officeDocument/2006/relationships/image" Target="../media/image19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Geodesics in Heat</a:t>
            </a:r>
            <a:endParaRPr lang="en-GB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HE Ruoqi &amp; HUNG Chia-Man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739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 - Environnement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Unity</a:t>
            </a:r>
            <a:r>
              <a:rPr lang="fr-FR" dirty="0" smtClean="0"/>
              <a:t> C#</a:t>
            </a:r>
          </a:p>
          <a:p>
            <a:endParaRPr lang="fr-FR" dirty="0"/>
          </a:p>
          <a:p>
            <a:r>
              <a:rPr lang="fr-FR" dirty="0" smtClean="0"/>
              <a:t>ALGLIB</a:t>
            </a:r>
          </a:p>
          <a:p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198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Conversion de </a:t>
            </a:r>
            <a:r>
              <a:rPr lang="fr-FR" dirty="0" err="1" smtClean="0"/>
              <a:t>mesh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Précalculs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Résolution des équations</a:t>
            </a:r>
          </a:p>
          <a:p>
            <a:endParaRPr lang="fr-FR" dirty="0"/>
          </a:p>
          <a:p>
            <a:r>
              <a:rPr lang="fr-FR" dirty="0" smtClean="0"/>
              <a:t>Texture </a:t>
            </a:r>
            <a:r>
              <a:rPr lang="fr-FR" dirty="0" err="1"/>
              <a:t>m</a:t>
            </a:r>
            <a:r>
              <a:rPr lang="fr-FR" dirty="0" err="1" smtClean="0"/>
              <a:t>apping</a:t>
            </a:r>
            <a:r>
              <a:rPr lang="fr-FR" dirty="0" smtClean="0"/>
              <a:t> / Navigation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85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III. Optimisation &amp; Généralisation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684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Décomposition de </a:t>
            </a:r>
            <a:r>
              <a:rPr lang="fr-FR" altLang="zh-CN" dirty="0" err="1"/>
              <a:t>Cholesky</a:t>
            </a:r>
            <a:r>
              <a:rPr lang="fr-FR" dirty="0" smtClean="0"/>
              <a:t> vs </a:t>
            </a:r>
            <a:r>
              <a:rPr lang="fr-FR" dirty="0" err="1" smtClean="0"/>
              <a:t>LinCG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3"/>
                <a:ext cx="9613861" cy="4333434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/>
                  <a:t>LinCG (</a:t>
                </a:r>
                <a:r>
                  <a:rPr lang="fr-FR" dirty="0" err="1" smtClean="0"/>
                  <a:t>Linear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Conjugate</a:t>
                </a:r>
                <a:r>
                  <a:rPr lang="fr-FR" dirty="0" smtClean="0"/>
                  <a:t> Gradient) </a:t>
                </a:r>
              </a:p>
              <a:p>
                <a:pPr lvl="1"/>
                <a:r>
                  <a:rPr lang="fr-FR" dirty="0" smtClean="0"/>
                  <a:t>Système symétrique défini positive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fr-FR" dirty="0" smtClean="0"/>
              </a:p>
              <a:p>
                <a:pPr lvl="1"/>
                <a:r>
                  <a:rPr lang="fr-FR" dirty="0" smtClean="0"/>
                  <a:t>Solveur itératif</a:t>
                </a:r>
              </a:p>
              <a:p>
                <a:pPr lvl="1"/>
                <a:r>
                  <a:rPr lang="fr-FR" dirty="0" smtClean="0"/>
                  <a:t>Précision insuffisante</a:t>
                </a:r>
              </a:p>
              <a:p>
                <a:endParaRPr lang="fr-FR" dirty="0"/>
              </a:p>
              <a:p>
                <a:r>
                  <a:rPr lang="fr-FR" dirty="0" smtClean="0"/>
                  <a:t>Décomposition de </a:t>
                </a:r>
                <a:r>
                  <a:rPr lang="fr-FR" dirty="0" err="1" smtClean="0"/>
                  <a:t>Cholesky</a:t>
                </a:r>
                <a:endParaRPr lang="fr-FR" dirty="0" smtClean="0"/>
              </a:p>
              <a:p>
                <a:pPr lvl="1"/>
                <a:r>
                  <a:rPr lang="fr-FR" dirty="0" smtClean="0"/>
                  <a:t>Matrice </a:t>
                </a:r>
                <a:r>
                  <a:rPr lang="fr-FR" altLang="zh-CN" dirty="0"/>
                  <a:t>symétrique défini </a:t>
                </a:r>
                <a:r>
                  <a:rPr lang="fr-FR" altLang="zh-CN" dirty="0" smtClean="0"/>
                  <a:t>positive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fr-FR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fr-FR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fr-FR" altLang="zh-CN" dirty="0" smtClean="0"/>
              </a:p>
              <a:p>
                <a:pPr lvl="1"/>
                <a:r>
                  <a:rPr lang="fr-FR" altLang="zh-CN" dirty="0" smtClean="0"/>
                  <a:t>Résolution de 2 systèmes triangulaires </a:t>
                </a:r>
                <a14:m>
                  <m:oMath xmlns:m="http://schemas.openxmlformats.org/officeDocument/2006/math">
                    <m:r>
                      <a:rPr lang="fr-FR" altLang="zh-CN" b="0" i="1" smtClean="0">
                        <a:latin typeface="Cambria Math" panose="02040503050406030204" pitchFamily="18" charset="0"/>
                      </a:rPr>
                      <m:t>𝐿𝑥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fr-FR" altLang="zh-CN" dirty="0" smtClean="0"/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fr-FR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fr-FR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fr-FR" altLang="zh-CN" dirty="0" smtClean="0"/>
                  <a:t>  (triviale)</a:t>
                </a:r>
              </a:p>
              <a:p>
                <a:pPr lvl="1"/>
                <a:r>
                  <a:rPr lang="fr-FR" altLang="zh-CN" dirty="0" smtClean="0"/>
                  <a:t>Initialisation lente, résolution rapide</a:t>
                </a:r>
              </a:p>
              <a:p>
                <a:pPr lvl="1"/>
                <a:r>
                  <a:rPr lang="fr-FR" altLang="zh-CN" dirty="0" smtClean="0"/>
                  <a:t>Bonne précision</a:t>
                </a:r>
                <a:endParaRPr lang="fr-FR" altLang="zh-CN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3"/>
                <a:ext cx="9613861" cy="4333434"/>
              </a:xfrm>
              <a:blipFill rotWithShape="0">
                <a:blip r:embed="rId2"/>
                <a:stretch>
                  <a:fillRect l="-888" t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31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Décomposition de </a:t>
            </a:r>
            <a:r>
              <a:rPr lang="fr-FR" altLang="zh-CN" dirty="0" err="1"/>
              <a:t>Cholesky</a:t>
            </a:r>
            <a:r>
              <a:rPr lang="fr-FR" altLang="zh-CN" dirty="0"/>
              <a:t> vs </a:t>
            </a:r>
            <a:r>
              <a:rPr lang="fr-FR" altLang="zh-CN" dirty="0" err="1"/>
              <a:t>LinCG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fr-FR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dirty="0" smtClean="0"/>
                  <a:t> Creuse -&gt; </a:t>
                </a:r>
                <a14:m>
                  <m:oMath xmlns:m="http://schemas.openxmlformats.org/officeDocument/2006/math">
                    <m:r>
                      <a:rPr lang="fr-FR" altLang="zh-CN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 err="1" smtClean="0"/>
                  <a:t>Creuse</a:t>
                </a:r>
                <a:r>
                  <a:rPr lang="en-GB" dirty="0" smtClean="0"/>
                  <a:t> ?</a:t>
                </a:r>
              </a:p>
              <a:p>
                <a:endParaRPr lang="fr-FR" dirty="0"/>
              </a:p>
              <a:p>
                <a:r>
                  <a:rPr lang="fr-FR" dirty="0" smtClean="0"/>
                  <a:t>Permutation – réordonner les sommets</a:t>
                </a:r>
                <a:endParaRPr lang="en-GB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8" t="-15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40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Conditions aux Bords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Halfedge</a:t>
            </a:r>
            <a:r>
              <a:rPr lang="fr-FR" dirty="0" smtClean="0"/>
              <a:t> Représentation avec des bords</a:t>
            </a:r>
          </a:p>
          <a:p>
            <a:endParaRPr lang="fr-FR" dirty="0"/>
          </a:p>
          <a:p>
            <a:r>
              <a:rPr lang="fr-FR" dirty="0" smtClean="0"/>
              <a:t>Condition de </a:t>
            </a:r>
            <a:r>
              <a:rPr lang="fr-FR" altLang="zh-CN" dirty="0" smtClean="0"/>
              <a:t>Neumann</a:t>
            </a:r>
            <a:endParaRPr lang="fr-FR" altLang="zh-CN" dirty="0"/>
          </a:p>
          <a:p>
            <a:endParaRPr lang="fr-FR" dirty="0" smtClean="0"/>
          </a:p>
          <a:p>
            <a:r>
              <a:rPr lang="fr-FR" dirty="0" smtClean="0"/>
              <a:t>Condition de Dirichlet</a:t>
            </a:r>
          </a:p>
          <a:p>
            <a:endParaRPr lang="fr-FR" dirty="0"/>
          </a:p>
          <a:p>
            <a:r>
              <a:rPr lang="fr-FR" dirty="0" smtClean="0"/>
              <a:t>Interpolation</a:t>
            </a:r>
            <a:endParaRPr lang="en-GB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020" y="1937380"/>
            <a:ext cx="4398301" cy="439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Traitement de </a:t>
            </a:r>
            <a:r>
              <a:rPr lang="fr-FR" dirty="0" err="1" smtClean="0"/>
              <a:t>Mesh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Fentes de UV</a:t>
            </a:r>
          </a:p>
          <a:p>
            <a:endParaRPr lang="fr-FR" dirty="0"/>
          </a:p>
          <a:p>
            <a:endParaRPr lang="fr-FR" altLang="zh-CN" dirty="0" smtClean="0"/>
          </a:p>
          <a:p>
            <a:endParaRPr lang="fr-FR" altLang="zh-CN" dirty="0" smtClean="0"/>
          </a:p>
          <a:p>
            <a:pPr marL="0" indent="0">
              <a:buNone/>
            </a:pPr>
            <a:endParaRPr lang="fr-FR" altLang="zh-CN" dirty="0"/>
          </a:p>
          <a:p>
            <a:r>
              <a:rPr lang="fr-FR" altLang="zh-CN" dirty="0" smtClean="0"/>
              <a:t>Triangles obtus</a:t>
            </a:r>
          </a:p>
          <a:p>
            <a:pPr marL="457200" lvl="1" indent="0">
              <a:buNone/>
            </a:pPr>
            <a:r>
              <a:rPr lang="fr-FR" dirty="0" smtClean="0"/>
              <a:t>(Triceratops)</a:t>
            </a:r>
            <a:endParaRPr lang="en-GB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680" y="2336873"/>
            <a:ext cx="6572069" cy="2628827"/>
          </a:xfrm>
          <a:prstGeom prst="rect">
            <a:avLst/>
          </a:prstGeom>
          <a:solidFill>
            <a:schemeClr val="tx1"/>
          </a:solidFill>
          <a:effectLst>
            <a:outerShdw blurRad="292100" dist="165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431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Multisource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Simplement ajouter les valeurs de 1 dans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 - Chaleur initiale</a:t>
                </a:r>
              </a:p>
              <a:p>
                <a:pPr marL="457200" lvl="1" indent="0">
                  <a:buNone/>
                </a:pPr>
                <a:r>
                  <a:rPr lang="fr-FR" dirty="0" smtClean="0"/>
                  <a:t>N’est pas correct!</a:t>
                </a:r>
              </a:p>
              <a:p>
                <a:endParaRPr lang="fr-FR" dirty="0" smtClean="0"/>
              </a:p>
              <a:p>
                <a:r>
                  <a:rPr lang="fr-FR" dirty="0" smtClean="0"/>
                  <a:t>Contraintes supplémentaire 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 smtClean="0"/>
                  <a:t> pour les sources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 smtClean="0"/>
                  <a:t> pour les sources</a:t>
                </a:r>
                <a:endParaRPr lang="en-GB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8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Multisource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64032"/>
                <a:ext cx="9613861" cy="4373652"/>
              </a:xfrm>
            </p:spPr>
            <p:txBody>
              <a:bodyPr>
                <a:normAutofit fontScale="92500"/>
              </a:bodyPr>
              <a:lstStyle/>
              <a:p>
                <a:r>
                  <a:rPr lang="fr-FR" dirty="0" smtClean="0"/>
                  <a:t>Comment imposer des contraintes sur les sources ?</a:t>
                </a:r>
              </a:p>
              <a:p>
                <a:r>
                  <a:rPr lang="fr-FR" dirty="0"/>
                  <a:t>Ré</a:t>
                </a:r>
                <a:r>
                  <a:rPr lang="fr-FR" dirty="0" smtClean="0"/>
                  <a:t>soudre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𝐴𝑢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fr-FR" dirty="0" smtClean="0"/>
                  <a:t> en imposant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dirty="0" smtClean="0"/>
                  <a:t> :</a:t>
                </a:r>
              </a:p>
              <a:p>
                <a:endParaRPr lang="fr-FR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/>
                                </m:mr>
                                <m:mr>
                                  <m:e/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/>
                                  <m:e/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𝑖𝑖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𝑗𝑖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𝑗𝑗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/>
                                </m:mr>
                              </m:m>
                            </m:e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/>
                                </m:mr>
                                <m:mr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𝑛𝑛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fr-FR" dirty="0" smtClean="0"/>
              </a:p>
              <a:p>
                <a:endParaRPr lang="fr-FR" altLang="zh-CN" dirty="0" smtClean="0"/>
              </a:p>
              <a:p>
                <a:r>
                  <a:rPr lang="fr-FR" altLang="zh-CN" dirty="0" smtClean="0"/>
                  <a:t>Réduction </a:t>
                </a:r>
                <a:r>
                  <a:rPr lang="fr-FR" altLang="zh-CN" dirty="0"/>
                  <a:t>de l’</a:t>
                </a:r>
                <a:r>
                  <a:rPr lang="fr-FR" altLang="zh-CN" dirty="0" err="1"/>
                  <a:t>éfficacité</a:t>
                </a:r>
                <a:endParaRPr lang="en-GB" altLang="zh-CN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64032"/>
                <a:ext cx="9613861" cy="4373652"/>
              </a:xfrm>
              <a:blipFill rotWithShape="0">
                <a:blip r:embed="rId2"/>
                <a:stretch>
                  <a:fillRect l="-761" t="-1813" b="-1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e 16"/>
          <p:cNvGrpSpPr/>
          <p:nvPr/>
        </p:nvGrpSpPr>
        <p:grpSpPr>
          <a:xfrm>
            <a:off x="1149789" y="3402317"/>
            <a:ext cx="5955668" cy="2695455"/>
            <a:chOff x="1149789" y="3402317"/>
            <a:chExt cx="5955668" cy="2695455"/>
          </a:xfrm>
        </p:grpSpPr>
        <p:grpSp>
          <p:nvGrpSpPr>
            <p:cNvPr id="15" name="Groupe 14"/>
            <p:cNvGrpSpPr/>
            <p:nvPr/>
          </p:nvGrpSpPr>
          <p:grpSpPr>
            <a:xfrm>
              <a:off x="1149789" y="3402317"/>
              <a:ext cx="4083113" cy="2695455"/>
              <a:chOff x="1312752" y="3013018"/>
              <a:chExt cx="4083113" cy="2695455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498757" y="3794359"/>
                <a:ext cx="497940" cy="37383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 1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ZoneTexte 10"/>
                  <p:cNvSpPr txBox="1"/>
                  <p:nvPr/>
                </p:nvSpPr>
                <p:spPr>
                  <a:xfrm>
                    <a:off x="1312752" y="3794359"/>
                    <a:ext cx="1240323" cy="369332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ZoneTexte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2752" y="3794359"/>
                    <a:ext cx="1240323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ZoneTexte 11"/>
                  <p:cNvSpPr txBox="1"/>
                  <p:nvPr/>
                </p:nvSpPr>
                <p:spPr>
                  <a:xfrm>
                    <a:off x="2934911" y="3794359"/>
                    <a:ext cx="2460954" cy="369332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/>
                                  </m:mr>
                                </m:m>
                              </m: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ZoneTexte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4911" y="3794359"/>
                    <a:ext cx="2460954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ZoneTexte 12"/>
                  <p:cNvSpPr txBox="1"/>
                  <p:nvPr/>
                </p:nvSpPr>
                <p:spPr>
                  <a:xfrm>
                    <a:off x="2594753" y="3013018"/>
                    <a:ext cx="381836" cy="824906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ZoneTexte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4753" y="3013018"/>
                    <a:ext cx="381836" cy="824906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ZoneTexte 13"/>
                  <p:cNvSpPr txBox="1"/>
                  <p:nvPr/>
                </p:nvSpPr>
                <p:spPr>
                  <a:xfrm>
                    <a:off x="2553075" y="4163691"/>
                    <a:ext cx="465192" cy="1544782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/>
                                        </m:mr>
                                      </m:m>
                                    </m:e>
                                  </m:mr>
                                  <m:mr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14" name="ZoneTexte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3075" y="4163691"/>
                    <a:ext cx="465192" cy="154478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Rectangle 15"/>
            <p:cNvSpPr/>
            <p:nvPr/>
          </p:nvSpPr>
          <p:spPr>
            <a:xfrm>
              <a:off x="6607517" y="4181408"/>
              <a:ext cx="497940" cy="373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</a:t>
              </a:r>
              <a:endParaRPr lang="en-US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7287768" y="3556568"/>
            <a:ext cx="704088" cy="2310832"/>
            <a:chOff x="7287768" y="3556568"/>
            <a:chExt cx="704088" cy="23108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7287768" y="4794056"/>
                  <a:ext cx="704088" cy="36316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-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</m:oMath>
                  </a14:m>
                  <a:r>
                    <a:rPr lang="en-US" dirty="0" smtClean="0"/>
                    <a:t>k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7768" y="4794056"/>
                  <a:ext cx="704088" cy="3631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478" t="-13333" r="-2609" b="-21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7287768" y="3556568"/>
                  <a:ext cx="704088" cy="36316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-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7768" y="3556568"/>
                  <a:ext cx="704088" cy="36316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826" t="-10000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7293864" y="5504240"/>
                  <a:ext cx="697992" cy="36316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-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𝑛𝑖</m:t>
                          </m:r>
                        </m:sub>
                      </m:sSub>
                    </m:oMath>
                  </a14:m>
                  <a:r>
                    <a:rPr lang="en-US" dirty="0" smtClean="0"/>
                    <a:t>k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64" y="5504240"/>
                  <a:ext cx="697992" cy="36316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895" t="-11667" r="-7018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8562537" y="3279569"/>
                <a:ext cx="2118721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537" y="3279569"/>
                <a:ext cx="2118721" cy="67223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lèche vers le bas 23"/>
          <p:cNvSpPr/>
          <p:nvPr/>
        </p:nvSpPr>
        <p:spPr>
          <a:xfrm>
            <a:off x="9489142" y="4053528"/>
            <a:ext cx="283464" cy="6126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8562537" y="4898631"/>
                <a:ext cx="2063642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537" y="4898631"/>
                <a:ext cx="2063642" cy="67223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65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IV. Travail Supplémentaire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43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Objectif : Chercher les plus courts chemins entre deux points sur une surface</a:t>
            </a:r>
          </a:p>
          <a:p>
            <a:r>
              <a:rPr lang="fr-FR" dirty="0" smtClean="0"/>
              <a:t> </a:t>
            </a:r>
            <a:r>
              <a:rPr lang="en-US" i="1" dirty="0"/>
              <a:t>Geodesics in Heat : A New Approach to Computing Distance Based on </a:t>
            </a:r>
            <a:r>
              <a:rPr lang="en-US" i="1" dirty="0" smtClean="0"/>
              <a:t>Heat Flow</a:t>
            </a:r>
            <a:r>
              <a:rPr lang="en-US" dirty="0"/>
              <a:t> </a:t>
            </a:r>
            <a:r>
              <a:rPr lang="en-US" dirty="0" smtClean="0"/>
              <a:t>[Crane 2013</a:t>
            </a:r>
            <a:r>
              <a:rPr lang="en-US" dirty="0"/>
              <a:t>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880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Backtracking</a:t>
            </a:r>
            <a:r>
              <a:rPr lang="fr-FR" dirty="0" smtClean="0"/>
              <a:t> - Navigation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336872"/>
            <a:ext cx="10359855" cy="4314185"/>
          </a:xfrm>
        </p:spPr>
        <p:txBody>
          <a:bodyPr>
            <a:normAutofit/>
          </a:bodyPr>
          <a:lstStyle/>
          <a:p>
            <a:r>
              <a:rPr lang="fr-FR" dirty="0" smtClean="0"/>
              <a:t>Position sur la surface - Coordonnées barycentriques</a:t>
            </a:r>
          </a:p>
          <a:p>
            <a:pPr lvl="1"/>
            <a:r>
              <a:rPr lang="fr-FR" dirty="0" smtClean="0"/>
              <a:t>Positions</a:t>
            </a:r>
          </a:p>
          <a:p>
            <a:pPr lvl="1"/>
            <a:r>
              <a:rPr lang="fr-FR" dirty="0" smtClean="0"/>
              <a:t>Vecteurs</a:t>
            </a:r>
          </a:p>
          <a:p>
            <a:endParaRPr lang="fr-FR" dirty="0" smtClean="0"/>
          </a:p>
          <a:p>
            <a:r>
              <a:rPr lang="fr-FR" dirty="0" smtClean="0"/>
              <a:t>Algorithme récursif sur les triangles</a:t>
            </a:r>
          </a:p>
          <a:p>
            <a:pPr lvl="1"/>
            <a:r>
              <a:rPr lang="fr-FR" dirty="0" smtClean="0"/>
              <a:t>Suivre le gradient du champ de distance</a:t>
            </a:r>
          </a:p>
          <a:p>
            <a:pPr lvl="1"/>
            <a:r>
              <a:rPr lang="fr-FR" dirty="0" smtClean="0"/>
              <a:t>Trouver le bord touché</a:t>
            </a:r>
          </a:p>
          <a:p>
            <a:pPr lvl="1"/>
            <a:r>
              <a:rPr lang="fr-FR" dirty="0" smtClean="0"/>
              <a:t>Appliquer l’algorithme sur le prochain triangle avec les nouvelles coordonnées barycentriques</a:t>
            </a:r>
          </a:p>
          <a:p>
            <a:endParaRPr lang="fr-FR" dirty="0"/>
          </a:p>
          <a:p>
            <a:r>
              <a:rPr lang="fr-FR" altLang="zh-CN" dirty="0"/>
              <a:t>Petit bonhomme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689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Backtracking</a:t>
            </a:r>
            <a:r>
              <a:rPr lang="fr-FR" dirty="0"/>
              <a:t> </a:t>
            </a:r>
            <a:r>
              <a:rPr lang="fr-FR" dirty="0" smtClean="0"/>
              <a:t>- Navigation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/>
              <a:t>Deux cas particuliers – bordure &amp; arête convergente</a:t>
            </a:r>
          </a:p>
          <a:p>
            <a:endParaRPr lang="fr-FR" altLang="zh-CN" dirty="0"/>
          </a:p>
          <a:p>
            <a:endParaRPr lang="en-GB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93" y="3203408"/>
            <a:ext cx="6477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2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Texture </a:t>
            </a:r>
            <a:r>
              <a:rPr lang="fr-FR" dirty="0" err="1" smtClean="0"/>
              <a:t>Mapping</a:t>
            </a:r>
            <a:endParaRPr lang="en-GB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592" y="3974284"/>
            <a:ext cx="5885714" cy="1961905"/>
          </a:xfrm>
          <a:effectLst>
            <a:outerShdw blurRad="215900" dist="165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Texture </a:t>
            </a:r>
            <a:r>
              <a:rPr lang="fr-FR" dirty="0" smtClean="0"/>
              <a:t>unidimensionnelle </a:t>
            </a:r>
            <a:r>
              <a:rPr lang="fr-FR" dirty="0" smtClean="0"/>
              <a:t>: 2048 x 1 pixels</a:t>
            </a:r>
          </a:p>
          <a:p>
            <a:endParaRPr lang="fr-FR" dirty="0"/>
          </a:p>
          <a:p>
            <a:r>
              <a:rPr lang="fr-FR" dirty="0" smtClean="0"/>
              <a:t>UV coordonnées : U = Distance</a:t>
            </a:r>
            <a:endParaRPr lang="en-GB" dirty="0" smtClean="0"/>
          </a:p>
          <a:p>
            <a:endParaRPr lang="fr-FR" altLang="zh-CN" dirty="0"/>
          </a:p>
          <a:p>
            <a:r>
              <a:rPr lang="fr-FR" altLang="zh-CN" dirty="0" smtClean="0"/>
              <a:t>Normal &amp; autres texture</a:t>
            </a:r>
          </a:p>
          <a:p>
            <a:endParaRPr lang="fr-FR" altLang="zh-CN" dirty="0"/>
          </a:p>
          <a:p>
            <a:r>
              <a:rPr lang="fr-FR" altLang="zh-CN" dirty="0" smtClean="0"/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219282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Conclusion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/>
              <a:t>Améliorations</a:t>
            </a:r>
          </a:p>
          <a:p>
            <a:endParaRPr lang="fr-FR" altLang="zh-CN" dirty="0"/>
          </a:p>
          <a:p>
            <a:r>
              <a:rPr lang="fr-FR" altLang="zh-CN" dirty="0"/>
              <a:t>Extensions</a:t>
            </a:r>
          </a:p>
          <a:p>
            <a:endParaRPr lang="fr-FR" dirty="0" smtClean="0"/>
          </a:p>
        </p:txBody>
      </p:sp>
      <p:pic>
        <p:nvPicPr>
          <p:cNvPr id="4" name="内容占位符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548" y="2548557"/>
            <a:ext cx="5838035" cy="3598863"/>
          </a:xfrm>
          <a:prstGeom prst="rect">
            <a:avLst/>
          </a:prstGeom>
          <a:effectLst>
            <a:outerShdw blurRad="165100" dist="152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594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50554"/>
          </a:xfrm>
        </p:spPr>
        <p:txBody>
          <a:bodyPr>
            <a:normAutofit/>
          </a:bodyPr>
          <a:lstStyle/>
          <a:p>
            <a:r>
              <a:rPr lang="fr-FR" dirty="0" smtClean="0"/>
              <a:t>I. Algorithme</a:t>
            </a:r>
          </a:p>
          <a:p>
            <a:r>
              <a:rPr lang="fr-FR" dirty="0" smtClean="0"/>
              <a:t>II. Implémentation</a:t>
            </a:r>
          </a:p>
          <a:p>
            <a:r>
              <a:rPr lang="fr-FR" dirty="0" smtClean="0"/>
              <a:t>III. Optimisation &amp; Généralisation</a:t>
            </a:r>
          </a:p>
          <a:p>
            <a:pPr lvl="1"/>
            <a:r>
              <a:rPr lang="fr-FR" altLang="zh-CN" dirty="0"/>
              <a:t>Décomposition de </a:t>
            </a:r>
            <a:r>
              <a:rPr lang="fr-FR" altLang="zh-CN" dirty="0" err="1"/>
              <a:t>Cholesky</a:t>
            </a:r>
            <a:endParaRPr lang="fr-FR" altLang="zh-CN" dirty="0"/>
          </a:p>
          <a:p>
            <a:pPr lvl="1"/>
            <a:r>
              <a:rPr lang="fr-FR" altLang="zh-CN" dirty="0"/>
              <a:t>Conditions aux </a:t>
            </a:r>
            <a:r>
              <a:rPr lang="fr-FR" altLang="zh-CN" dirty="0" smtClean="0"/>
              <a:t>Bords</a:t>
            </a:r>
            <a:endParaRPr lang="fr-FR" altLang="zh-CN" dirty="0"/>
          </a:p>
          <a:p>
            <a:pPr lvl="1"/>
            <a:r>
              <a:rPr lang="fr-FR" altLang="zh-CN" dirty="0" smtClean="0"/>
              <a:t>Traitement de </a:t>
            </a:r>
            <a:r>
              <a:rPr lang="fr-FR" altLang="zh-CN" dirty="0" err="1"/>
              <a:t>M</a:t>
            </a:r>
            <a:r>
              <a:rPr lang="fr-FR" altLang="zh-CN" dirty="0" err="1" smtClean="0"/>
              <a:t>esh</a:t>
            </a:r>
            <a:endParaRPr lang="fr-FR" altLang="zh-CN" dirty="0"/>
          </a:p>
          <a:p>
            <a:pPr lvl="1"/>
            <a:r>
              <a:rPr lang="fr-FR" altLang="zh-CN" dirty="0" err="1" smtClean="0"/>
              <a:t>Multisource</a:t>
            </a:r>
            <a:endParaRPr lang="fr-FR" dirty="0" smtClean="0"/>
          </a:p>
          <a:p>
            <a:r>
              <a:rPr lang="fr-FR" altLang="zh-CN" dirty="0"/>
              <a:t>IV. Travail </a:t>
            </a:r>
            <a:r>
              <a:rPr lang="fr-FR" altLang="zh-CN" dirty="0" smtClean="0"/>
              <a:t>Supplémentaire</a:t>
            </a:r>
            <a:endParaRPr lang="fr-FR" dirty="0" smtClean="0"/>
          </a:p>
          <a:p>
            <a:pPr lvl="1"/>
            <a:r>
              <a:rPr lang="fr-FR" dirty="0" smtClean="0"/>
              <a:t>Navigation</a:t>
            </a:r>
          </a:p>
          <a:p>
            <a:pPr lvl="1"/>
            <a:r>
              <a:rPr lang="fr-FR" dirty="0" smtClean="0"/>
              <a:t>Texture </a:t>
            </a:r>
            <a:r>
              <a:rPr lang="fr-FR" dirty="0" err="1" smtClean="0"/>
              <a:t>Mapping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7238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I. </a:t>
            </a:r>
            <a:r>
              <a:rPr lang="en-GB" dirty="0" err="1" smtClean="0"/>
              <a:t>Algorithme</a:t>
            </a:r>
            <a:endParaRPr lang="en-GB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68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de la méthode de chaleur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Etape 1 : Résoudre l’équation de la chaleur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fr-FR" dirty="0" smtClean="0"/>
              </a:p>
              <a:p>
                <a:pPr lvl="1"/>
                <a:r>
                  <a:rPr lang="fr-FR" dirty="0" smtClean="0"/>
                  <a:t>Approximation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</m:d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endParaRPr lang="fr-FR" dirty="0"/>
              </a:p>
              <a:p>
                <a:r>
                  <a:rPr lang="fr-FR" dirty="0" smtClean="0"/>
                  <a:t>Etape 2 : Evaluer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fr-FR" dirty="0"/>
              </a:p>
              <a:p>
                <a:r>
                  <a:rPr lang="fr-FR" dirty="0" smtClean="0"/>
                  <a:t>Etape 3 : Résoudre l’équation de Poisson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𝐷𝑖𝑣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86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sur un triangle </a:t>
            </a:r>
            <a:r>
              <a:rPr lang="fr-FR" dirty="0" err="1" smtClean="0"/>
              <a:t>mesh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 smtClean="0"/>
                  <a:t>Etape 1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𝑖𝑑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</m:d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 </a:t>
                </a:r>
                <a:r>
                  <a:rPr lang="fr-FR" dirty="0" err="1" smtClean="0"/>
                  <a:t>ie</a:t>
                </a:r>
                <a:r>
                  <a:rPr lang="fr-FR" dirty="0" smtClean="0"/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𝑡𝐿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𝐿𝑢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dirty="0">
                                <a:latin typeface="Cambria Math" panose="02040503050406030204" pitchFamily="18" charset="0"/>
                              </a:rPr>
                              <m:t>cot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dirty="0">
                                <a:latin typeface="Cambria Math" panose="02040503050406030204" pitchFamily="18" charset="0"/>
                              </a:rPr>
                              <m:t>cot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⁡)(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[MacNeal1949]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fr-F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dirty="0">
                                <a:latin typeface="Cambria Math" panose="02040503050406030204" pitchFamily="18" charset="0"/>
                              </a:rPr>
                              <m:t>cot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dirty="0">
                                <a:latin typeface="Cambria Math" panose="02040503050406030204" pitchFamily="18" charset="0"/>
                              </a:rPr>
                              <m:t>cot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⁡)(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fr-FR" dirty="0" smtClean="0"/>
              </a:p>
              <a:p>
                <a:endParaRPr lang="fr-FR" dirty="0" smtClean="0"/>
              </a:p>
              <a:p>
                <a:r>
                  <a:rPr lang="fr-FR" dirty="0"/>
                  <a:t>Résoudre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 (à un multiplicatif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dirty="0" smtClean="0"/>
                  <a:t> près)</a:t>
                </a:r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531" y="2336873"/>
            <a:ext cx="2072892" cy="1665897"/>
          </a:xfrm>
          <a:prstGeom prst="rect">
            <a:avLst/>
          </a:prstGeom>
          <a:effectLst>
            <a:outerShdw blurRad="152400" dist="152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244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sur un triangle </a:t>
            </a:r>
            <a:r>
              <a:rPr lang="fr-FR" dirty="0" err="1"/>
              <a:t>mesh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 smtClean="0"/>
                  <a:t>Etape 2 :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fr-FR" dirty="0" smtClean="0"/>
                  <a:t> (sur chaque triangle)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820" y="2336873"/>
            <a:ext cx="2299580" cy="2761611"/>
          </a:xfrm>
          <a:prstGeom prst="rect">
            <a:avLst/>
          </a:prstGeom>
          <a:effectLst>
            <a:outerShdw blurRad="152400" dist="152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516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sur un triangle </a:t>
            </a:r>
            <a:r>
              <a:rPr lang="fr-FR" dirty="0" err="1"/>
              <a:t>mesh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 smtClean="0"/>
                  <a:t>Etape 3 :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𝐷𝑖𝑣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dirty="0" smtClean="0"/>
                  <a:t> </a:t>
                </a:r>
                <a:r>
                  <a:rPr lang="fr-FR" dirty="0" err="1" smtClean="0"/>
                  <a:t>ie</a:t>
                </a:r>
                <a:r>
                  <a:rPr lang="fr-FR" dirty="0" smtClean="0"/>
                  <a:t>.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𝐿𝑐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𝐷𝑖𝑣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fr-FR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𝐷𝑖𝑣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𝑐𝑜𝑡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171" y="2336873"/>
            <a:ext cx="2419306" cy="2497677"/>
          </a:xfrm>
          <a:prstGeom prst="rect">
            <a:avLst/>
          </a:prstGeom>
          <a:effectLst>
            <a:outerShdw blurRad="152400" dist="152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558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II. Implémentation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835498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柏林</Template>
  <TotalTime>447</TotalTime>
  <Words>337</Words>
  <Application>Microsoft Office PowerPoint</Application>
  <PresentationFormat>宽屏</PresentationFormat>
  <Paragraphs>134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宋体</vt:lpstr>
      <vt:lpstr>Arial</vt:lpstr>
      <vt:lpstr>Cambria Math</vt:lpstr>
      <vt:lpstr>Trebuchet MS</vt:lpstr>
      <vt:lpstr>柏林</vt:lpstr>
      <vt:lpstr>Geodesics in Heat</vt:lpstr>
      <vt:lpstr>Introduction</vt:lpstr>
      <vt:lpstr>Plan</vt:lpstr>
      <vt:lpstr>I. Algorithme</vt:lpstr>
      <vt:lpstr>Algorithme de la méthode de chaleur</vt:lpstr>
      <vt:lpstr>Algorithme sur un triangle mesh</vt:lpstr>
      <vt:lpstr>Algorithme sur un triangle mesh</vt:lpstr>
      <vt:lpstr>Algorithme sur un triangle mesh</vt:lpstr>
      <vt:lpstr>II. Implémentation</vt:lpstr>
      <vt:lpstr>Implémentation - Environnement</vt:lpstr>
      <vt:lpstr>Implémentation</vt:lpstr>
      <vt:lpstr>III. Optimisation &amp; Généralisation</vt:lpstr>
      <vt:lpstr>Décomposition de Cholesky vs LinCG</vt:lpstr>
      <vt:lpstr>Décomposition de Cholesky vs LinCG</vt:lpstr>
      <vt:lpstr>Conditions aux Bords</vt:lpstr>
      <vt:lpstr>Traitement de Mesh</vt:lpstr>
      <vt:lpstr>Multisource</vt:lpstr>
      <vt:lpstr>Multisource</vt:lpstr>
      <vt:lpstr>IV. Travail Supplémentaire</vt:lpstr>
      <vt:lpstr>Backtracking - Navigation</vt:lpstr>
      <vt:lpstr>Backtracking - Navigation</vt:lpstr>
      <vt:lpstr>Texture Mapping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Geodesics in Heat</dc:title>
  <dc:creator>Ruoqi He</dc:creator>
  <cp:lastModifiedBy>Ruoqi He</cp:lastModifiedBy>
  <cp:revision>30</cp:revision>
  <dcterms:created xsi:type="dcterms:W3CDTF">2015-11-29T13:36:25Z</dcterms:created>
  <dcterms:modified xsi:type="dcterms:W3CDTF">2015-11-30T12:06:51Z</dcterms:modified>
</cp:coreProperties>
</file>