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1" r:id="rId1"/>
    <p:sldMasterId id="2147483659" r:id="rId2"/>
  </p:sldMasterIdLst>
  <p:notesMasterIdLst>
    <p:notesMasterId r:id="rId24"/>
  </p:notesMasterIdLst>
  <p:sldIdLst>
    <p:sldId id="286" r:id="rId3"/>
    <p:sldId id="269" r:id="rId4"/>
    <p:sldId id="271" r:id="rId5"/>
    <p:sldId id="276" r:id="rId6"/>
    <p:sldId id="273" r:id="rId7"/>
    <p:sldId id="295" r:id="rId8"/>
    <p:sldId id="288" r:id="rId9"/>
    <p:sldId id="296" r:id="rId10"/>
    <p:sldId id="283" r:id="rId11"/>
    <p:sldId id="290" r:id="rId12"/>
    <p:sldId id="291" r:id="rId13"/>
    <p:sldId id="292" r:id="rId14"/>
    <p:sldId id="294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622AF5-DA73-4384-B120-1DCBFCBDCB23}" v="4" dt="2021-10-17T13:53:51.5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84" d="100"/>
          <a:sy n="84" d="100"/>
        </p:scale>
        <p:origin x="55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USHAL Kaustubh" userId="4c15929c-6ccd-45d3-bd9c-4cb105720699" providerId="ADAL" clId="{E0622AF5-DA73-4384-B120-1DCBFCBDCB23}"/>
    <pc:docChg chg="undo custSel modSld">
      <pc:chgData name="KAUSHAL Kaustubh" userId="4c15929c-6ccd-45d3-bd9c-4cb105720699" providerId="ADAL" clId="{E0622AF5-DA73-4384-B120-1DCBFCBDCB23}" dt="2021-10-17T13:40:30.859" v="1" actId="403"/>
      <pc:docMkLst>
        <pc:docMk/>
      </pc:docMkLst>
      <pc:sldChg chg="modSp mod">
        <pc:chgData name="KAUSHAL Kaustubh" userId="4c15929c-6ccd-45d3-bd9c-4cb105720699" providerId="ADAL" clId="{E0622AF5-DA73-4384-B120-1DCBFCBDCB23}" dt="2021-10-17T13:40:30.859" v="1" actId="403"/>
        <pc:sldMkLst>
          <pc:docMk/>
          <pc:sldMk cId="680886280" sldId="276"/>
        </pc:sldMkLst>
        <pc:spChg chg="mod">
          <ac:chgData name="KAUSHAL Kaustubh" userId="4c15929c-6ccd-45d3-bd9c-4cb105720699" providerId="ADAL" clId="{E0622AF5-DA73-4384-B120-1DCBFCBDCB23}" dt="2021-10-17T13:40:30.859" v="1" actId="403"/>
          <ac:spMkLst>
            <pc:docMk/>
            <pc:sldMk cId="680886280" sldId="276"/>
            <ac:spMk id="19" creationId="{15BFFC1F-1B3D-46DC-91EF-F0546040B3A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A5542-4066-C648-98B1-F32085CC7EA2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ED7E5-A6F7-B74F-8A52-FC80F72B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96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961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17356e60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17356e60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17356e60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f17356e60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17356e60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17356e606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17356e60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17356e60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17356e60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17356e60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bf5663146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bf5663146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D176B-2F1E-C844-AB9D-D34AD44F7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8070D2-1CB8-6A4C-8C89-A1F14522D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6D679-5CD1-7742-A6EB-94158A85B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C430-3FEF-B841-8BB6-9DD9F81C85BB}" type="datetime1">
              <a:rPr lang="en-HK" smtClean="0"/>
              <a:t>17/10/2021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3A877-6292-B944-9453-7E5C208E6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EB3D9-043D-224A-9FF0-33C6BD404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5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7E053-536F-114F-9546-2ECFB7BE6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3ADDC4-3356-B146-8901-3BC51948A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B944C-6F09-B341-AD9E-BB9518FDB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8580-8F3D-B94B-913E-E7B1EBEF0B3A}" type="datetime1">
              <a:rPr lang="en-HK" smtClean="0"/>
              <a:t>17/10/2021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65C17-CED8-BE4A-BF87-05BE437FD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02225-A1AF-8746-B725-84EB87C86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19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252D84-D1A9-D742-9412-FED4950648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1C20EE-1CB0-DE4E-9C22-B6B05F3D0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6D918-27FD-2A43-91B5-0E341912E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BC2E2-5161-E44E-BFAD-F35222A1D254}" type="datetime1">
              <a:rPr lang="en-HK" smtClean="0"/>
              <a:t>17/10/2021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0DD17-3BE7-9942-B2E8-AD9A38F70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1868D-69E9-BF46-B454-0715C124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95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033067" y="896808"/>
            <a:ext cx="1442167" cy="1499933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8716751" y="4457234"/>
            <a:ext cx="1442167" cy="1499933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5812803" y="3756619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240403" y="1585233"/>
            <a:ext cx="7711200" cy="19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240403" y="4065933"/>
            <a:ext cx="7711200" cy="12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5812803" y="3756619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41000" y="2353267"/>
            <a:ext cx="10962800" cy="12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656751" y="1680379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656751" y="1680379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517200" y="1986433"/>
            <a:ext cx="5333200" cy="4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6341600" y="1986433"/>
            <a:ext cx="5333200" cy="4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652291" y="1883036"/>
            <a:ext cx="4420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5172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517200" y="2125367"/>
            <a:ext cx="3744000" cy="35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6096000" y="-100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cxnSp>
        <p:nvCxnSpPr>
          <p:cNvPr id="44" name="Google Shape;44;p9"/>
          <p:cNvCxnSpPr/>
          <p:nvPr/>
        </p:nvCxnSpPr>
        <p:spPr>
          <a:xfrm>
            <a:off x="6706233" y="5994004"/>
            <a:ext cx="7212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354000" y="1612100"/>
            <a:ext cx="5393600" cy="200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6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8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8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8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8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8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8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8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8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5B851-62B5-3845-ABC2-5EC669E1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78DAC-A816-FD41-B3C7-BF296057D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C98A5-0BE5-0840-B363-2B325ACDB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BE7D-4EE3-9D47-90E4-C5893328815B}" type="datetime1">
              <a:rPr lang="en-HK" smtClean="0"/>
              <a:t>17/10/2021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E3069-768E-BC44-A238-724CE8889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460EE-D70B-0C43-A7D2-952EC332F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599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426000" y="5644967"/>
            <a:ext cx="79984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200" y="6769100"/>
            <a:ext cx="121916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517200" y="1536600"/>
            <a:ext cx="11157600" cy="20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7333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7333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7333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7333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7333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7333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7333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7333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7333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517200" y="3892600"/>
            <a:ext cx="11157600" cy="14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DED8A-3BF8-E247-8EDC-7F4BB7151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F0C50-2DAC-F746-81D0-4B75F5501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393F4-AD48-B649-99E4-323177365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4365F-4E7D-294E-A57F-062B5AC34D60}" type="datetime1">
              <a:rPr lang="en-HK" smtClean="0"/>
              <a:t>17/10/2021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BA621-82CC-A947-A387-1AC61E1B0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9EA81-CC1A-5742-A55B-4C4D825B3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5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6B2FE-AE4C-9443-B5F6-93B287679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99818-A9A6-C24F-8FBF-065C9C4240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61E3D0-B2DC-6D4F-A968-BBE8C6E88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F2D45-5E01-2748-AD19-5C0476108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BBF6D-0F07-E94D-8DDB-067DBDB0BD0D}" type="datetime1">
              <a:rPr lang="en-HK" smtClean="0"/>
              <a:t>17/10/2021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B0015-06AE-DE44-8B72-D235C9D9C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3CA59-C258-D64E-86FF-AE44361A0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44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8CE78-CE37-2E42-BBC7-6D33CEF53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0CAA7-5D4F-EC48-A1BF-DABD9EBE6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48C104-0A57-2A47-9CBF-D773F06AB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AB0E8E-92A4-0440-87B3-FA52B0A0D8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3C9627-B30C-8B42-9265-84E6750F71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6EFAAF-FF51-5640-882E-B61E0D840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2640-C31E-F14B-ACC7-AF685BBA7CFB}" type="datetime1">
              <a:rPr lang="en-HK" smtClean="0"/>
              <a:t>17/10/2021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27BA6D-17B5-C14F-890E-A90551F2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49077E-D602-1546-A101-EC640AFEB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55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390C8-1908-404D-B748-562086B8B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CC8A34-9CE8-0B4F-94C8-A5796484A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F72E-4EA8-4E4B-9764-E8AFB13C77B2}" type="datetime1">
              <a:rPr lang="en-HK" smtClean="0"/>
              <a:t>17/10/2021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CF586-361D-E94D-B764-D1F084BE5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C3519C-7623-9344-B0B3-197CB8A5C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2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15FEAF-A524-B447-AD5E-B0686EC1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1273-1370-384B-ADA4-89FA5E73D726}" type="datetime1">
              <a:rPr lang="en-HK" smtClean="0"/>
              <a:t>17/10/2021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02F6C1-909D-6A47-A9AC-FCAF27C7D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36B99-E0A5-2E48-9AFC-BA824D85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E08CF-586D-874D-926B-825411612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85937-1284-3E42-841E-63358893B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7B120-7CBF-5944-B4E9-1587C5C25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CC50D8-D76A-B442-98DC-0BFF73404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706F-087B-C14D-B2C1-1DF2B3CB304C}" type="datetime1">
              <a:rPr lang="en-HK" smtClean="0"/>
              <a:t>17/10/2021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E0B33-ADA7-D54C-B373-E65A65F65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F77B8-6D51-AD41-B22A-B5A51008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48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2EC1B-8141-E141-99C3-563B2C03F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7E9AA8-0CA6-D947-884C-61B7015A09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A2814-F6F5-6344-A088-ED773D68D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028E5-B288-3E48-8A24-CFDF5FD44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8566-F0A1-5348-962C-CBA02A7831FF}" type="datetime1">
              <a:rPr lang="en-HK" smtClean="0"/>
              <a:t>17/10/2021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20F1F-CCFE-B840-8EF7-5B207CE7F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C7CEF-F0B7-B343-906B-D9C9FE3A4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35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DBFA8E-114B-1D42-A3E3-6F166C4D7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9215E-037F-584F-8A70-855B659F6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97161-E17D-284E-A17D-42C136198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E4D31-A2AE-6042-A5FC-FF4F53E1B61F}" type="datetime1">
              <a:rPr lang="en-HK" smtClean="0"/>
              <a:t>17/10/2021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D6B73-F435-2F41-AB1B-920E61A807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COMP 4331 Tutorial4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9BEFC-288E-B049-A969-0E7FB82C9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35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2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6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3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AazK30rk1cxvaFDK6zaRBcn-nYzkpGW8?usp=sharing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wjiangar@connect.ust.h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tree.DecisionTreeClassifier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4.png"/><Relationship Id="rId4" Type="http://schemas.openxmlformats.org/officeDocument/2006/relationships/hyperlink" Target="https://scikit-learn.org/stable/modules/generated/sklearn.tree.plot_tree.html#sklearn.tree.plot_tre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hyperlink" Target="https://scikit-learn.org/stable/modules/generated/sklearn.datasets.make_classification.html#sklearn.datasets.make_classification" TargetMode="External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" y="225425"/>
            <a:ext cx="12195810" cy="646176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sz="4000" kern="0" spc="0" dirty="0">
                <a:solidFill>
                  <a:schemeClr val="bg1"/>
                </a:solidFill>
                <a:effectLst/>
                <a:uFillTx/>
              </a:rPr>
              <a:t>Tutorial 4: Decision Trees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 fontScale="70000" lnSpcReduction="20000"/>
          </a:bodyPr>
          <a:lstStyle/>
          <a:p>
            <a:endParaRPr lang="zh-CN" altLang="en-US" kern="0" spc="0" dirty="0"/>
          </a:p>
          <a:p>
            <a:r>
              <a:rPr lang="en-US" altLang="zh-CN" kern="0" spc="0" dirty="0">
                <a:solidFill>
                  <a:schemeClr val="bg1"/>
                </a:solidFill>
              </a:rPr>
              <a:t>TA: Vincent Cheng</a:t>
            </a:r>
          </a:p>
          <a:p>
            <a:r>
              <a:rPr lang="en-US" altLang="zh-CN" kern="0" spc="0" dirty="0">
                <a:solidFill>
                  <a:schemeClr val="bg1"/>
                </a:solidFill>
              </a:rPr>
              <a:t>yzhengbs@connect.ust.hk</a:t>
            </a:r>
          </a:p>
          <a:p>
            <a:endParaRPr lang="en-US" altLang="zh-CN" kern="0" spc="0" dirty="0">
              <a:solidFill>
                <a:schemeClr val="bg1"/>
              </a:solidFill>
            </a:endParaRPr>
          </a:p>
          <a:p>
            <a:r>
              <a:rPr lang="en-US" altLang="zh-CN" sz="2800" kern="0" spc="0" dirty="0">
                <a:solidFill>
                  <a:schemeClr val="bg1"/>
                </a:solidFill>
              </a:rPr>
              <a:t>HKUST</a:t>
            </a:r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245870"/>
            <a:ext cx="12195175" cy="77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副标题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393065" y="535940"/>
            <a:ext cx="10852150" cy="608965"/>
          </a:xfrm>
          <a:prstGeom prst="rect">
            <a:avLst/>
          </a:prstGeom>
        </p:spPr>
        <p:txBody>
          <a:bodyPr vert="horz" lIns="101600" tIns="38100" rIns="76200" bIns="38100" rtlCol="0">
            <a:noAutofit/>
          </a:bodyPr>
          <a:lstStyle>
            <a:lvl1pPr mar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200" kern="0" spc="0">
                <a:solidFill>
                  <a:schemeClr val="bg1"/>
                </a:solidFill>
              </a:rPr>
              <a:t>COMP 4331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2411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979215BD-5843-4940-B0F5-48E6E5876A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677273"/>
              </p:ext>
            </p:extLst>
          </p:nvPr>
        </p:nvGraphicFramePr>
        <p:xfrm>
          <a:off x="-435149" y="2129945"/>
          <a:ext cx="7983615" cy="3994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DF" r:id="rId3" imgW="0" imgH="360" progId="FoxitReader.Document">
                  <p:embed/>
                </p:oleObj>
              </mc:Choice>
              <mc:Fallback>
                <p:oleObj name="PDF" r:id="rId3" imgW="0" imgH="360" progId="FoxitReader.Document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979215BD-5843-4940-B0F5-48E6E5876A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435149" y="2129945"/>
                        <a:ext cx="7983615" cy="39945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b="0" kern="0" spc="0" dirty="0">
                <a:solidFill>
                  <a:schemeClr val="bg1"/>
                </a:solidFill>
                <a:uFillTx/>
                <a:sym typeface="+mn-ea"/>
              </a:rPr>
              <a:t>Tackling Overfitting – Early-stopping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CN"/>
              <a:t>COMP 4331 Tutorial4</a:t>
            </a:r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858552-98CE-4A6F-91A4-2941AAB0AD23}"/>
              </a:ext>
            </a:extLst>
          </p:cNvPr>
          <p:cNvSpPr txBox="1"/>
          <p:nvPr/>
        </p:nvSpPr>
        <p:spPr>
          <a:xfrm>
            <a:off x="669925" y="1357630"/>
            <a:ext cx="10191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</a:rPr>
              <a:t>max_depth</a:t>
            </a:r>
            <a:r>
              <a:rPr lang="en-US" dirty="0"/>
              <a:t> limits the maximum depth of the tree. Deeper tree captures more information about the data, </a:t>
            </a:r>
          </a:p>
          <a:p>
            <a:r>
              <a:rPr lang="en-US" dirty="0"/>
              <a:t>but might lead to overfitting the data. The following tree uses </a:t>
            </a:r>
            <a:r>
              <a:rPr lang="en-US" dirty="0" err="1">
                <a:solidFill>
                  <a:schemeClr val="accent6"/>
                </a:solidFill>
              </a:rPr>
              <a:t>max_depth</a:t>
            </a:r>
            <a:r>
              <a:rPr lang="en-US" dirty="0">
                <a:solidFill>
                  <a:schemeClr val="accent6"/>
                </a:solidFill>
              </a:rPr>
              <a:t>=4</a:t>
            </a:r>
            <a:r>
              <a:rPr lang="en-US" dirty="0"/>
              <a:t>.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191562-5D75-4370-9A2B-22810A596671}"/>
              </a:ext>
            </a:extLst>
          </p:cNvPr>
          <p:cNvSpPr txBox="1"/>
          <p:nvPr/>
        </p:nvSpPr>
        <p:spPr>
          <a:xfrm>
            <a:off x="7834631" y="2742703"/>
            <a:ext cx="35191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Default settings:</a:t>
            </a:r>
          </a:p>
          <a:p>
            <a:r>
              <a:rPr lang="en-US" sz="1400" dirty="0"/>
              <a:t>Accuracy score on train dataset: 1.0</a:t>
            </a:r>
          </a:p>
          <a:p>
            <a:r>
              <a:rPr lang="en-US" sz="1400" dirty="0"/>
              <a:t>Accuracy score on test dataset: 0.76</a:t>
            </a:r>
          </a:p>
          <a:p>
            <a:endParaRPr lang="en-US" sz="1400" dirty="0"/>
          </a:p>
          <a:p>
            <a:r>
              <a:rPr lang="en-US" sz="1400" dirty="0" err="1"/>
              <a:t>max_depth</a:t>
            </a:r>
            <a:r>
              <a:rPr lang="en-US" sz="1400" dirty="0"/>
              <a:t>=4:</a:t>
            </a:r>
          </a:p>
          <a:p>
            <a:r>
              <a:rPr lang="en-US" sz="1400" dirty="0"/>
              <a:t>Accuracy score on train dataset: 0.888</a:t>
            </a:r>
          </a:p>
          <a:p>
            <a:r>
              <a:rPr lang="en-US" sz="1400" dirty="0"/>
              <a:t>Accuracy score on test dataset: 0.896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360373-324F-45B9-8D8E-F8B965659B12}"/>
              </a:ext>
            </a:extLst>
          </p:cNvPr>
          <p:cNvSpPr txBox="1"/>
          <p:nvPr/>
        </p:nvSpPr>
        <p:spPr>
          <a:xfrm>
            <a:off x="669925" y="2326881"/>
            <a:ext cx="456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</a:rPr>
              <a:t>clf</a:t>
            </a:r>
            <a:r>
              <a:rPr lang="en-US" dirty="0">
                <a:solidFill>
                  <a:schemeClr val="accent6"/>
                </a:solidFill>
              </a:rPr>
              <a:t> = </a:t>
            </a:r>
            <a:r>
              <a:rPr lang="en-US" dirty="0" err="1">
                <a:solidFill>
                  <a:schemeClr val="accent6"/>
                </a:solidFill>
              </a:rPr>
              <a:t>tree.DecisionTreeClassifier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 err="1">
                <a:solidFill>
                  <a:schemeClr val="accent6"/>
                </a:solidFill>
              </a:rPr>
              <a:t>max_depth</a:t>
            </a:r>
            <a:r>
              <a:rPr lang="en-US" dirty="0">
                <a:solidFill>
                  <a:schemeClr val="accent6"/>
                </a:solidFill>
              </a:rPr>
              <a:t>=4)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4356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7CABD8DF-0BE8-47F7-BACE-FB59FFD97A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2735513"/>
              </p:ext>
            </p:extLst>
          </p:nvPr>
        </p:nvGraphicFramePr>
        <p:xfrm>
          <a:off x="-798050" y="2222858"/>
          <a:ext cx="8377376" cy="4191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DF" r:id="rId3" imgW="0" imgH="360" progId="FoxitReader.Document">
                  <p:embed/>
                </p:oleObj>
              </mc:Choice>
              <mc:Fallback>
                <p:oleObj name="PDF" r:id="rId3" imgW="0" imgH="360" progId="FoxitReader.Document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7CABD8DF-0BE8-47F7-BACE-FB59FFD97A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798050" y="2222858"/>
                        <a:ext cx="8377376" cy="4191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b="0" kern="0" spc="0" dirty="0">
                <a:solidFill>
                  <a:schemeClr val="bg1"/>
                </a:solidFill>
                <a:uFillTx/>
                <a:sym typeface="+mn-ea"/>
              </a:rPr>
              <a:t>Tackling Overfitting – Early-stopping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CN"/>
              <a:t>COMP 4331 Tutorial4</a:t>
            </a:r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858552-98CE-4A6F-91A4-2941AAB0AD23}"/>
              </a:ext>
            </a:extLst>
          </p:cNvPr>
          <p:cNvSpPr txBox="1"/>
          <p:nvPr/>
        </p:nvSpPr>
        <p:spPr>
          <a:xfrm>
            <a:off x="669925" y="1357630"/>
            <a:ext cx="89434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</a:rPr>
              <a:t>min_samples_split</a:t>
            </a:r>
            <a:r>
              <a:rPr lang="en-US" dirty="0"/>
              <a:t> limits the minimum number of samples required to split an internal node. </a:t>
            </a:r>
          </a:p>
          <a:p>
            <a:r>
              <a:rPr lang="en-US" dirty="0"/>
              <a:t>Increase value to stop early. Overly large value will prevent the tree from learning the data.</a:t>
            </a:r>
          </a:p>
          <a:p>
            <a:r>
              <a:rPr lang="en-US" dirty="0"/>
              <a:t>The following tree uses </a:t>
            </a:r>
            <a:r>
              <a:rPr lang="en-US" dirty="0" err="1">
                <a:solidFill>
                  <a:schemeClr val="accent6"/>
                </a:solidFill>
              </a:rPr>
              <a:t>min_samples_split</a:t>
            </a:r>
            <a:r>
              <a:rPr lang="en-US" dirty="0">
                <a:solidFill>
                  <a:schemeClr val="accent6"/>
                </a:solidFill>
              </a:rPr>
              <a:t>=10</a:t>
            </a:r>
            <a:r>
              <a:rPr lang="en-US" dirty="0"/>
              <a:t>.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F2419D-BB2F-42E2-BA92-278959FD931C}"/>
              </a:ext>
            </a:extLst>
          </p:cNvPr>
          <p:cNvSpPr txBox="1"/>
          <p:nvPr/>
        </p:nvSpPr>
        <p:spPr>
          <a:xfrm>
            <a:off x="7834631" y="2742703"/>
            <a:ext cx="351916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Default settings:</a:t>
            </a:r>
          </a:p>
          <a:p>
            <a:r>
              <a:rPr lang="en-US" sz="1400" dirty="0"/>
              <a:t>Accuracy score on train dataset: 1.0</a:t>
            </a:r>
          </a:p>
          <a:p>
            <a:r>
              <a:rPr lang="en-US" sz="1400" dirty="0"/>
              <a:t>Accuracy score on test dataset: 0.76</a:t>
            </a:r>
          </a:p>
          <a:p>
            <a:endParaRPr lang="en-US" sz="1400" dirty="0"/>
          </a:p>
          <a:p>
            <a:r>
              <a:rPr lang="en-US" sz="1400" dirty="0" err="1"/>
              <a:t>max_depth</a:t>
            </a:r>
            <a:r>
              <a:rPr lang="en-US" sz="1400" dirty="0"/>
              <a:t>=4:</a:t>
            </a:r>
          </a:p>
          <a:p>
            <a:r>
              <a:rPr lang="en-US" sz="1400" dirty="0"/>
              <a:t>Accuracy score on train dataset: 0.888</a:t>
            </a:r>
          </a:p>
          <a:p>
            <a:r>
              <a:rPr lang="en-US" sz="1400" dirty="0"/>
              <a:t>Accuracy score on test dataset: 0.896</a:t>
            </a:r>
          </a:p>
          <a:p>
            <a:endParaRPr lang="en-US" sz="1400" dirty="0"/>
          </a:p>
          <a:p>
            <a:r>
              <a:rPr lang="en-US" sz="1400" dirty="0" err="1"/>
              <a:t>min_samples_split</a:t>
            </a:r>
            <a:r>
              <a:rPr lang="en-US" sz="1400" dirty="0"/>
              <a:t>=10:</a:t>
            </a:r>
          </a:p>
          <a:p>
            <a:r>
              <a:rPr lang="en-US" sz="1400" dirty="0"/>
              <a:t>Accuracy score on train dataset: 0.981333</a:t>
            </a:r>
          </a:p>
          <a:p>
            <a:r>
              <a:rPr lang="en-US" sz="1400" dirty="0"/>
              <a:t>Accuracy score on test dataset: 0.824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9FE914-7299-42AD-B3BB-47C8B6123501}"/>
              </a:ext>
            </a:extLst>
          </p:cNvPr>
          <p:cNvSpPr txBox="1"/>
          <p:nvPr/>
        </p:nvSpPr>
        <p:spPr>
          <a:xfrm>
            <a:off x="669925" y="2326881"/>
            <a:ext cx="5441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</a:rPr>
              <a:t>clf</a:t>
            </a:r>
            <a:r>
              <a:rPr lang="en-US" dirty="0">
                <a:solidFill>
                  <a:schemeClr val="accent6"/>
                </a:solidFill>
              </a:rPr>
              <a:t> = </a:t>
            </a:r>
            <a:r>
              <a:rPr lang="en-US" dirty="0" err="1">
                <a:solidFill>
                  <a:schemeClr val="accent6"/>
                </a:solidFill>
              </a:rPr>
              <a:t>tree.DecisionTreeClassifier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 err="1">
                <a:solidFill>
                  <a:schemeClr val="accent6"/>
                </a:solidFill>
              </a:rPr>
              <a:t>min_samples_split</a:t>
            </a:r>
            <a:r>
              <a:rPr lang="en-US" dirty="0">
                <a:solidFill>
                  <a:schemeClr val="accent6"/>
                </a:solidFill>
              </a:rPr>
              <a:t>=10)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2001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FD56E67-79F7-4414-A755-0EC52967A4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036174"/>
              </p:ext>
            </p:extLst>
          </p:nvPr>
        </p:nvGraphicFramePr>
        <p:xfrm>
          <a:off x="-768350" y="2143125"/>
          <a:ext cx="9150350" cy="457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DF" r:id="rId3" imgW="0" imgH="360" progId="FoxitReader.Document">
                  <p:embed/>
                </p:oleObj>
              </mc:Choice>
              <mc:Fallback>
                <p:oleObj name="PDF" r:id="rId3" imgW="0" imgH="360" progId="FoxitReader.Document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0FD56E67-79F7-4414-A755-0EC52967A4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768350" y="2143125"/>
                        <a:ext cx="9150350" cy="4578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b="0" kern="0" spc="0" dirty="0">
                <a:solidFill>
                  <a:schemeClr val="bg1"/>
                </a:solidFill>
                <a:uFillTx/>
                <a:sym typeface="+mn-ea"/>
              </a:rPr>
              <a:t>Tackling Overfitting – Early-stopping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CN"/>
              <a:t>COMP 4331 Tutorial4</a:t>
            </a:r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858552-98CE-4A6F-91A4-2941AAB0AD23}"/>
              </a:ext>
            </a:extLst>
          </p:cNvPr>
          <p:cNvSpPr txBox="1"/>
          <p:nvPr/>
        </p:nvSpPr>
        <p:spPr>
          <a:xfrm>
            <a:off x="669925" y="1357630"/>
            <a:ext cx="10008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</a:rPr>
              <a:t>min_samples_leaf</a:t>
            </a:r>
            <a:r>
              <a:rPr lang="en-US" dirty="0"/>
              <a:t> limits the minimum number of samples required to be at a leaf node.</a:t>
            </a:r>
          </a:p>
          <a:p>
            <a:r>
              <a:rPr lang="en-US" dirty="0"/>
              <a:t>Increase value to stop early. Unlike </a:t>
            </a:r>
            <a:r>
              <a:rPr lang="en-US" dirty="0" err="1"/>
              <a:t>min_samples_split</a:t>
            </a:r>
            <a:r>
              <a:rPr lang="en-US" dirty="0"/>
              <a:t>, this guarantees that each leaf has a minimum size.</a:t>
            </a:r>
          </a:p>
          <a:p>
            <a:r>
              <a:rPr lang="en-US" dirty="0"/>
              <a:t>The following tree uses </a:t>
            </a:r>
            <a:r>
              <a:rPr lang="en-US" dirty="0" err="1">
                <a:solidFill>
                  <a:schemeClr val="accent6"/>
                </a:solidFill>
              </a:rPr>
              <a:t>min_samples_leaf</a:t>
            </a:r>
            <a:r>
              <a:rPr lang="en-US" dirty="0">
                <a:solidFill>
                  <a:schemeClr val="accent6"/>
                </a:solidFill>
              </a:rPr>
              <a:t>=5</a:t>
            </a:r>
            <a:r>
              <a:rPr lang="en-US" dirty="0"/>
              <a:t>.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AB5B52-E6D9-4BB5-8820-C99CDE923E89}"/>
              </a:ext>
            </a:extLst>
          </p:cNvPr>
          <p:cNvSpPr txBox="1"/>
          <p:nvPr/>
        </p:nvSpPr>
        <p:spPr>
          <a:xfrm>
            <a:off x="7834631" y="2742703"/>
            <a:ext cx="351916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Default settings:</a:t>
            </a:r>
          </a:p>
          <a:p>
            <a:r>
              <a:rPr lang="en-US" sz="1400" dirty="0"/>
              <a:t>Accuracy score on train dataset: 1.0</a:t>
            </a:r>
          </a:p>
          <a:p>
            <a:r>
              <a:rPr lang="en-US" sz="1400" dirty="0"/>
              <a:t>Accuracy score on test dataset: 0.76</a:t>
            </a:r>
          </a:p>
          <a:p>
            <a:endParaRPr lang="en-US" sz="1400" dirty="0"/>
          </a:p>
          <a:p>
            <a:r>
              <a:rPr lang="en-US" sz="1400" dirty="0" err="1"/>
              <a:t>max_depth</a:t>
            </a:r>
            <a:r>
              <a:rPr lang="en-US" sz="1400" dirty="0"/>
              <a:t>=4:</a:t>
            </a:r>
          </a:p>
          <a:p>
            <a:r>
              <a:rPr lang="en-US" sz="1400" dirty="0"/>
              <a:t>Accuracy score on train dataset: 0.888</a:t>
            </a:r>
          </a:p>
          <a:p>
            <a:r>
              <a:rPr lang="en-US" sz="1400" dirty="0"/>
              <a:t>Accuracy score on test dataset: 0.896</a:t>
            </a:r>
          </a:p>
          <a:p>
            <a:endParaRPr lang="en-US" sz="1400" dirty="0"/>
          </a:p>
          <a:p>
            <a:r>
              <a:rPr lang="en-US" sz="1400" dirty="0" err="1"/>
              <a:t>min_samples_split</a:t>
            </a:r>
            <a:r>
              <a:rPr lang="en-US" sz="1400" dirty="0"/>
              <a:t>=10:</a:t>
            </a:r>
          </a:p>
          <a:p>
            <a:r>
              <a:rPr lang="en-US" sz="1400" dirty="0"/>
              <a:t>Accuracy score on train dataset: 0.981333</a:t>
            </a:r>
          </a:p>
          <a:p>
            <a:r>
              <a:rPr lang="en-US" sz="1400" dirty="0"/>
              <a:t>Accuracy score on test dataset: 0.824</a:t>
            </a:r>
          </a:p>
          <a:p>
            <a:endParaRPr lang="en-US" sz="1400" dirty="0"/>
          </a:p>
          <a:p>
            <a:r>
              <a:rPr lang="en-US" sz="1400" dirty="0" err="1"/>
              <a:t>min_samples_leaf</a:t>
            </a:r>
            <a:r>
              <a:rPr lang="en-US" sz="1400" dirty="0"/>
              <a:t>=5:</a:t>
            </a:r>
          </a:p>
          <a:p>
            <a:r>
              <a:rPr lang="en-US" sz="1400" dirty="0"/>
              <a:t>Accuracy score on train dataset: 0.936</a:t>
            </a:r>
          </a:p>
          <a:p>
            <a:r>
              <a:rPr lang="en-US" sz="1400" dirty="0"/>
              <a:t>Accuracy score on test dataset: 0.872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57A547-BC0B-4FB3-A415-136A547EA5EE}"/>
              </a:ext>
            </a:extLst>
          </p:cNvPr>
          <p:cNvSpPr txBox="1"/>
          <p:nvPr/>
        </p:nvSpPr>
        <p:spPr>
          <a:xfrm>
            <a:off x="669925" y="2326881"/>
            <a:ext cx="5217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</a:rPr>
              <a:t>clf</a:t>
            </a:r>
            <a:r>
              <a:rPr lang="en-US" dirty="0">
                <a:solidFill>
                  <a:schemeClr val="accent6"/>
                </a:solidFill>
              </a:rPr>
              <a:t> = </a:t>
            </a:r>
            <a:r>
              <a:rPr lang="en-US" dirty="0" err="1">
                <a:solidFill>
                  <a:schemeClr val="accent6"/>
                </a:solidFill>
              </a:rPr>
              <a:t>tree.DecisionTreeClassifier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 err="1">
                <a:solidFill>
                  <a:schemeClr val="accent6"/>
                </a:solidFill>
              </a:rPr>
              <a:t>min_samples_leaf</a:t>
            </a:r>
            <a:r>
              <a:rPr lang="en-US" dirty="0">
                <a:solidFill>
                  <a:schemeClr val="accent6"/>
                </a:solidFill>
              </a:rPr>
              <a:t>=5)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9210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ED1CC66-BA5A-44FE-A2F5-0C4B197EAF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8712327"/>
              </p:ext>
            </p:extLst>
          </p:nvPr>
        </p:nvGraphicFramePr>
        <p:xfrm>
          <a:off x="130628" y="2326881"/>
          <a:ext cx="7212089" cy="3608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DF" r:id="rId3" imgW="0" imgH="360" progId="FoxitReader.Document">
                  <p:embed/>
                </p:oleObj>
              </mc:Choice>
              <mc:Fallback>
                <p:oleObj name="PDF" r:id="rId3" imgW="0" imgH="360" progId="FoxitReader.Document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DED1CC66-BA5A-44FE-A2F5-0C4B197EAF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0628" y="2326881"/>
                        <a:ext cx="7212089" cy="36085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b="0" kern="0" spc="0" dirty="0">
                <a:solidFill>
                  <a:schemeClr val="bg1"/>
                </a:solidFill>
                <a:uFillTx/>
                <a:sym typeface="+mn-ea"/>
              </a:rPr>
              <a:t>Tackling Overfitting – Pruning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CN"/>
              <a:t>COMP 4331 Tutorial4</a:t>
            </a:r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858552-98CE-4A6F-91A4-2941AAB0AD23}"/>
              </a:ext>
            </a:extLst>
          </p:cNvPr>
          <p:cNvSpPr txBox="1"/>
          <p:nvPr/>
        </p:nvSpPr>
        <p:spPr>
          <a:xfrm>
            <a:off x="669925" y="1357630"/>
            <a:ext cx="5135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Pruning also can generate compact and good result.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7725A5-4E39-46E0-AA38-A7DDD6B27BDF}"/>
              </a:ext>
            </a:extLst>
          </p:cNvPr>
          <p:cNvSpPr txBox="1"/>
          <p:nvPr/>
        </p:nvSpPr>
        <p:spPr>
          <a:xfrm>
            <a:off x="669925" y="2326881"/>
            <a:ext cx="4841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</a:rPr>
              <a:t>clf</a:t>
            </a:r>
            <a:r>
              <a:rPr lang="en-US" dirty="0">
                <a:solidFill>
                  <a:schemeClr val="accent6"/>
                </a:solidFill>
              </a:rPr>
              <a:t> = </a:t>
            </a:r>
            <a:r>
              <a:rPr lang="en-US" dirty="0" err="1">
                <a:solidFill>
                  <a:schemeClr val="accent6"/>
                </a:solidFill>
              </a:rPr>
              <a:t>tree.DecisionTreeClassifier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 err="1">
                <a:solidFill>
                  <a:schemeClr val="accent6"/>
                </a:solidFill>
              </a:rPr>
              <a:t>ccp_alpha</a:t>
            </a:r>
            <a:r>
              <a:rPr lang="en-US" dirty="0">
                <a:solidFill>
                  <a:schemeClr val="accent6"/>
                </a:solidFill>
              </a:rPr>
              <a:t>=0.015)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5E27B2-1EE8-407C-B300-EE7B103F2461}"/>
              </a:ext>
            </a:extLst>
          </p:cNvPr>
          <p:cNvSpPr txBox="1"/>
          <p:nvPr/>
        </p:nvSpPr>
        <p:spPr>
          <a:xfrm>
            <a:off x="7834631" y="2742703"/>
            <a:ext cx="351916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Default settings:</a:t>
            </a:r>
          </a:p>
          <a:p>
            <a:r>
              <a:rPr lang="en-US" sz="1400" dirty="0"/>
              <a:t>Accuracy score on train dataset: 1.0</a:t>
            </a:r>
          </a:p>
          <a:p>
            <a:r>
              <a:rPr lang="en-US" sz="1400" dirty="0"/>
              <a:t>Accuracy score on test dataset: 0.76</a:t>
            </a:r>
          </a:p>
          <a:p>
            <a:endParaRPr lang="en-US" sz="1400" dirty="0"/>
          </a:p>
          <a:p>
            <a:r>
              <a:rPr lang="en-US" sz="1400" dirty="0" err="1"/>
              <a:t>max_depth</a:t>
            </a:r>
            <a:r>
              <a:rPr lang="en-US" sz="1400" dirty="0"/>
              <a:t>=4:</a:t>
            </a:r>
          </a:p>
          <a:p>
            <a:r>
              <a:rPr lang="en-US" sz="1400" dirty="0"/>
              <a:t>Accuracy score on train dataset: 0.888</a:t>
            </a:r>
          </a:p>
          <a:p>
            <a:r>
              <a:rPr lang="en-US" sz="1400" dirty="0"/>
              <a:t>Accuracy score on test dataset: 0.896</a:t>
            </a:r>
          </a:p>
          <a:p>
            <a:endParaRPr lang="en-US" sz="1400" dirty="0"/>
          </a:p>
          <a:p>
            <a:r>
              <a:rPr lang="en-US" sz="1400" dirty="0" err="1"/>
              <a:t>min_samples_split</a:t>
            </a:r>
            <a:r>
              <a:rPr lang="en-US" sz="1400" dirty="0"/>
              <a:t>=10:</a:t>
            </a:r>
          </a:p>
          <a:p>
            <a:r>
              <a:rPr lang="en-US" sz="1400" dirty="0"/>
              <a:t>Accuracy score on train dataset: 0.981333</a:t>
            </a:r>
          </a:p>
          <a:p>
            <a:r>
              <a:rPr lang="en-US" sz="1400" dirty="0"/>
              <a:t>Accuracy score on test dataset: 0.824</a:t>
            </a:r>
          </a:p>
          <a:p>
            <a:endParaRPr lang="en-US" sz="1400" dirty="0"/>
          </a:p>
          <a:p>
            <a:r>
              <a:rPr lang="en-US" sz="1400" dirty="0" err="1"/>
              <a:t>min_samples_leaf</a:t>
            </a:r>
            <a:r>
              <a:rPr lang="en-US" sz="1400" dirty="0"/>
              <a:t>=5:</a:t>
            </a:r>
          </a:p>
          <a:p>
            <a:r>
              <a:rPr lang="en-US" sz="1400" dirty="0"/>
              <a:t>Accuracy score on train dataset: 0.936</a:t>
            </a:r>
          </a:p>
          <a:p>
            <a:r>
              <a:rPr lang="en-US" sz="1400" dirty="0"/>
              <a:t>Accuracy score on test dataset: 0.872</a:t>
            </a:r>
          </a:p>
          <a:p>
            <a:endParaRPr lang="en-US" sz="1400" dirty="0"/>
          </a:p>
          <a:p>
            <a:r>
              <a:rPr lang="en-US" sz="1400" dirty="0" err="1"/>
              <a:t>ccp_alpha</a:t>
            </a:r>
            <a:r>
              <a:rPr lang="en-US" sz="1400" dirty="0"/>
              <a:t>=0.015:</a:t>
            </a:r>
          </a:p>
          <a:p>
            <a:r>
              <a:rPr lang="en-US" sz="1400" dirty="0"/>
              <a:t>Accuracy score on train dataset: 0.8667</a:t>
            </a:r>
          </a:p>
          <a:p>
            <a:r>
              <a:rPr lang="en-US" sz="1400" dirty="0"/>
              <a:t>Accuracy score on test dataset: 0.896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327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b="0" kern="0" spc="0" dirty="0">
                <a:solidFill>
                  <a:schemeClr val="bg1"/>
                </a:solidFill>
                <a:uFillTx/>
                <a:sym typeface="+mn-ea"/>
              </a:rPr>
              <a:t>Code for this tutorial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CN"/>
              <a:t>COMP 4331 Tutorial4</a:t>
            </a:r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858552-98CE-4A6F-91A4-2941AAB0AD23}"/>
              </a:ext>
            </a:extLst>
          </p:cNvPr>
          <p:cNvSpPr txBox="1"/>
          <p:nvPr/>
        </p:nvSpPr>
        <p:spPr>
          <a:xfrm>
            <a:off x="669925" y="1357630"/>
            <a:ext cx="90586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 find code for this tutorial at </a:t>
            </a:r>
          </a:p>
          <a:p>
            <a:r>
              <a:rPr lang="en-US" dirty="0">
                <a:solidFill>
                  <a:schemeClr val="accent6"/>
                </a:solidFill>
                <a:hlinkClick r:id="rId3"/>
              </a:rPr>
              <a:t>https://colab.research.google.com/drive/1AazK30rk1cxvaFDK6zaRBcn-nYzkpGW8?usp=sharing</a:t>
            </a:r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  <a:p>
            <a:r>
              <a:rPr lang="en-US" dirty="0"/>
              <a:t>The </a:t>
            </a:r>
            <a:r>
              <a:rPr lang="en-US" dirty="0" err="1"/>
              <a:t>jupyter</a:t>
            </a:r>
            <a:r>
              <a:rPr lang="en-US" dirty="0"/>
              <a:t> notebook version is also attached here:</a:t>
            </a:r>
          </a:p>
          <a:p>
            <a:endParaRPr lang="en-US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F61418D-DF6F-40B0-B77A-ADF86C7B12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1044350"/>
              </p:ext>
            </p:extLst>
          </p:nvPr>
        </p:nvGraphicFramePr>
        <p:xfrm>
          <a:off x="320675" y="2474913"/>
          <a:ext cx="1965325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1166760" imgH="516600" progId="Package">
                  <p:embed/>
                </p:oleObj>
              </mc:Choice>
              <mc:Fallback>
                <p:oleObj name="Packager Shell Object" showAsIcon="1" r:id="rId4" imgW="1166760" imgH="516600" progId="Package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0F61418D-DF6F-40B0-B77A-ADF86C7B12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0675" y="2474913"/>
                        <a:ext cx="1965325" cy="871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972305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2240403" y="4065933"/>
            <a:ext cx="7711200" cy="121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</a:rPr>
              <a:t>JIANG Weisen </a:t>
            </a:r>
            <a:endParaRPr dirty="0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wjiangar@connect.ust.hk</a:t>
            </a:r>
            <a:endParaRPr dirty="0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</a:rPr>
              <a:t>HKUST</a:t>
            </a:r>
            <a:endParaRPr dirty="0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</a:rPr>
              <a:t>2021 Oct. 8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D1AFCC-A09F-44DE-8D2A-18CA589268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Roboto Slab" panose="02010600030101010101" charset="0"/>
                <a:ea typeface="Roboto Slab" panose="02010600030101010101" charset="0"/>
              </a:rPr>
              <a:t>Tutorial 4: Part 2</a:t>
            </a:r>
            <a:br>
              <a:rPr lang="en-US" sz="4000" dirty="0">
                <a:latin typeface="Roboto Slab" panose="02010600030101010101" charset="0"/>
                <a:ea typeface="Roboto Slab" panose="02010600030101010101" charset="0"/>
              </a:rPr>
            </a:br>
            <a:endParaRPr lang="en-US" sz="4000" dirty="0">
              <a:latin typeface="Roboto Slab" panose="02010600030101010101" charset="0"/>
              <a:ea typeface="Roboto Slab" panose="0201060003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971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1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" y="1728700"/>
            <a:ext cx="11785600" cy="349405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893EAB7C-A20D-4850-8689-2404B38CE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1030760"/>
          </a:xfrm>
        </p:spPr>
        <p:txBody>
          <a:bodyPr>
            <a:normAutofit/>
          </a:bodyPr>
          <a:lstStyle/>
          <a:p>
            <a:r>
              <a:rPr lang="en-US" altLang="zh-CN" sz="4000" b="0" kern="0" spc="0" dirty="0">
                <a:solidFill>
                  <a:schemeClr val="tx1"/>
                </a:solidFill>
                <a:uFillTx/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Original data</a:t>
            </a:r>
          </a:p>
        </p:txBody>
      </p:sp>
    </p:spTree>
    <p:extLst>
      <p:ext uri="{BB962C8B-B14F-4D97-AF65-F5344CB8AC3E}">
        <p14:creationId xmlns:p14="http://schemas.microsoft.com/office/powerpoint/2010/main" val="2689819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2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5101" y="1098534"/>
            <a:ext cx="5626100" cy="46609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3151467" y="5825400"/>
            <a:ext cx="9168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Boxplots of “absences” for various schools.</a:t>
            </a:r>
            <a:endParaRPr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BE5ED126-0E08-44C8-B8BE-62BC74F1C838}"/>
              </a:ext>
            </a:extLst>
          </p:cNvPr>
          <p:cNvSpPr txBox="1">
            <a:spLocks/>
          </p:cNvSpPr>
          <p:nvPr/>
        </p:nvSpPr>
        <p:spPr>
          <a:xfrm>
            <a:off x="669925" y="385445"/>
            <a:ext cx="10852150" cy="1030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altLang="zh-CN" sz="4000" kern="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BoxPlot</a:t>
            </a:r>
            <a:endParaRPr lang="en-US" altLang="zh-CN" sz="4000" kern="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8287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3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001" y="2004067"/>
            <a:ext cx="5563487" cy="346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9101" y="2004067"/>
            <a:ext cx="5397500" cy="34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5332000" y="5536600"/>
            <a:ext cx="62552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Roboto"/>
                <a:ea typeface="Roboto"/>
                <a:sym typeface="Roboto Slab"/>
              </a:rPr>
              <a:t>For “G1”, replace missing values with the median value</a:t>
            </a:r>
            <a:endParaRPr sz="2400" dirty="0">
              <a:solidFill>
                <a:schemeClr val="dk1"/>
              </a:solidFill>
              <a:latin typeface="Roboto"/>
              <a:ea typeface="Roboto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E44486F9-8A41-458E-BDE1-056382AF42C1}"/>
              </a:ext>
            </a:extLst>
          </p:cNvPr>
          <p:cNvSpPr txBox="1">
            <a:spLocks/>
          </p:cNvSpPr>
          <p:nvPr/>
        </p:nvSpPr>
        <p:spPr>
          <a:xfrm>
            <a:off x="669925" y="385445"/>
            <a:ext cx="10852150" cy="1030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altLang="zh-CN" sz="4000" kern="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ScatterPlot</a:t>
            </a:r>
            <a:endParaRPr lang="en-US" altLang="zh-CN" sz="4000" kern="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4870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4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5268367" y="5873133"/>
            <a:ext cx="4440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Histogram</a:t>
            </a:r>
            <a:r>
              <a:rPr lang="en" sz="2400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 of “G1”</a:t>
            </a:r>
            <a:endParaRPr sz="2400" dirty="0">
              <a:solidFill>
                <a:schemeClr val="dk1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CE50D3-38BF-2D4B-B197-2B008D95D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225" y="1701110"/>
            <a:ext cx="4297592" cy="3996413"/>
          </a:xfrm>
          <a:prstGeom prst="rect">
            <a:avLst/>
          </a:prstGeo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FFC80030-3B3A-4AB3-B034-58977F2270A3}"/>
              </a:ext>
            </a:extLst>
          </p:cNvPr>
          <p:cNvSpPr txBox="1">
            <a:spLocks/>
          </p:cNvSpPr>
          <p:nvPr/>
        </p:nvSpPr>
        <p:spPr>
          <a:xfrm>
            <a:off x="669925" y="385445"/>
            <a:ext cx="10852150" cy="1030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altLang="zh-CN" sz="4000" kern="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Histogram</a:t>
            </a:r>
          </a:p>
        </p:txBody>
      </p:sp>
    </p:spTree>
    <p:extLst>
      <p:ext uri="{BB962C8B-B14F-4D97-AF65-F5344CB8AC3E}">
        <p14:creationId xmlns:p14="http://schemas.microsoft.com/office/powerpoint/2010/main" val="584797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b="0" kern="0" spc="0" dirty="0">
                <a:solidFill>
                  <a:schemeClr val="bg1"/>
                </a:solidFill>
                <a:uFillTx/>
                <a:sym typeface="+mn-ea"/>
              </a:rPr>
              <a:t>Decision Trees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CN" dirty="0"/>
              <a:t>COMP 4331 Tutorial4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2943" y="1696228"/>
            <a:ext cx="64028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A non-parametric supervised learning method</a:t>
            </a:r>
          </a:p>
          <a:p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Can be used for classification</a:t>
            </a:r>
          </a:p>
          <a:p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Goal: Create a model that predicts the value of a target variable by learning simple decision rules inferred from the data features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50C7D9-C86A-4B80-AF2E-99E017500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121" y="1248766"/>
            <a:ext cx="4347186" cy="513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78917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5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2506800" y="5631767"/>
            <a:ext cx="9168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For</a:t>
            </a:r>
            <a:r>
              <a:rPr lang="zh-CN" altLang="en-US" sz="2400" dirty="0">
                <a:solidFill>
                  <a:schemeClr val="dk1"/>
                </a:solidFill>
                <a:latin typeface="Roboto"/>
                <a:sym typeface="Roboto"/>
              </a:rPr>
              <a:t> </a:t>
            </a:r>
            <a:r>
              <a:rPr lang="en-US" altLang="zh-CN" sz="2400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attributes</a:t>
            </a:r>
            <a:r>
              <a:rPr lang="en" sz="2400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: "G1", "G2", "G3", "age", "absences”</a:t>
            </a:r>
            <a:r>
              <a:rPr lang="en-US" altLang="zh-CN" sz="2400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.</a:t>
            </a:r>
            <a:endParaRPr sz="2400" dirty="0">
              <a:solidFill>
                <a:schemeClr val="dk1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1401" y="1714500"/>
            <a:ext cx="51181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B7DA57AA-8E81-4FA3-8AD1-61E20A35C501}"/>
              </a:ext>
            </a:extLst>
          </p:cNvPr>
          <p:cNvSpPr txBox="1">
            <a:spLocks/>
          </p:cNvSpPr>
          <p:nvPr/>
        </p:nvSpPr>
        <p:spPr>
          <a:xfrm>
            <a:off x="669925" y="385445"/>
            <a:ext cx="10852150" cy="1030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altLang="zh-CN" sz="4000" kern="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PCA: plot the cumulative explained variance</a:t>
            </a:r>
          </a:p>
        </p:txBody>
      </p:sp>
    </p:spTree>
    <p:extLst>
      <p:ext uri="{BB962C8B-B14F-4D97-AF65-F5344CB8AC3E}">
        <p14:creationId xmlns:p14="http://schemas.microsoft.com/office/powerpoint/2010/main" val="3008088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C10EDD-4FA4-4BC7-AE1A-1162BF43A0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729210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kern="0" dirty="0" err="1">
                <a:solidFill>
                  <a:schemeClr val="bg1"/>
                </a:solidFill>
              </a:rPr>
              <a:t>DecisionTreeClassifier</a:t>
            </a:r>
            <a:endParaRPr lang="en-US" altLang="zh-CN" sz="3200" kern="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CN"/>
              <a:t>COMP 4331 Tutorial4</a:t>
            </a:r>
            <a:endParaRPr lang="zh-CN" altLang="en-US"/>
          </a:p>
        </p:txBody>
      </p:sp>
      <p:sp>
        <p:nvSpPr>
          <p:cNvPr id="7" name="文本框 5">
            <a:extLst>
              <a:ext uri="{FF2B5EF4-FFF2-40B4-BE49-F238E27FC236}">
                <a16:creationId xmlns:a16="http://schemas.microsoft.com/office/drawing/2014/main" id="{BCA37CC5-8647-4E06-B94D-5F3346D6CC1B}"/>
              </a:ext>
            </a:extLst>
          </p:cNvPr>
          <p:cNvSpPr txBox="1"/>
          <p:nvPr/>
        </p:nvSpPr>
        <p:spPr>
          <a:xfrm>
            <a:off x="492943" y="1696229"/>
            <a:ext cx="11029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The scikit-learn already have a Decision Tree class implemented for us, which is </a:t>
            </a:r>
            <a:r>
              <a:rPr lang="en-US" altLang="zh-CN" sz="2400" dirty="0" err="1">
                <a:hlinkClick r:id="rId3"/>
              </a:rPr>
              <a:t>DecisionTreeClassifier</a:t>
            </a:r>
            <a:r>
              <a:rPr lang="en-US" altLang="zh-CN" sz="2400" dirty="0"/>
              <a:t>. We don’t have to implement Decision Tree again.</a:t>
            </a:r>
          </a:p>
        </p:txBody>
      </p:sp>
      <p:sp>
        <p:nvSpPr>
          <p:cNvPr id="8" name="文本框 5">
            <a:extLst>
              <a:ext uri="{FF2B5EF4-FFF2-40B4-BE49-F238E27FC236}">
                <a16:creationId xmlns:a16="http://schemas.microsoft.com/office/drawing/2014/main" id="{485339E9-4836-460D-A36E-537BB28FDCE4}"/>
              </a:ext>
            </a:extLst>
          </p:cNvPr>
          <p:cNvSpPr txBox="1"/>
          <p:nvPr/>
        </p:nvSpPr>
        <p:spPr>
          <a:xfrm>
            <a:off x="820112" y="3106282"/>
            <a:ext cx="10533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According to students' feedback, remember to open the desired conda environment before installing packages:</a:t>
            </a:r>
          </a:p>
          <a:p>
            <a:pPr marL="457200" indent="-457200">
              <a:buAutoNum type="arabicParenBoth"/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open terminal</a:t>
            </a:r>
          </a:p>
          <a:p>
            <a:pPr marL="457200" indent="-457200">
              <a:buAutoNum type="arabicParenBoth"/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type in </a:t>
            </a:r>
            <a:r>
              <a:rPr lang="en-US" altLang="zh-CN" dirty="0">
                <a:solidFill>
                  <a:schemeClr val="accent6"/>
                </a:solidFill>
              </a:rPr>
              <a:t>conda activate comp4331 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(activate your conda environment)</a:t>
            </a:r>
          </a:p>
          <a:p>
            <a:pPr marL="457200" indent="-457200">
              <a:buAutoNum type="arabicParenBoth"/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type in </a:t>
            </a:r>
            <a:r>
              <a:rPr lang="en-US" altLang="zh-CN" dirty="0">
                <a:solidFill>
                  <a:schemeClr val="accent6"/>
                </a:solidFill>
              </a:rPr>
              <a:t>conda install -c conda-forge scikit-learn 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(install scikit-learn)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8021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b="0" kern="0" spc="0" dirty="0">
                <a:solidFill>
                  <a:schemeClr val="bg1"/>
                </a:solidFill>
                <a:uFillTx/>
                <a:sym typeface="+mn-ea"/>
              </a:rPr>
              <a:t>minimal working example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CN"/>
              <a:t>COMP 4331 Tutorial4</a:t>
            </a:r>
            <a:endParaRPr lang="zh-CN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BFFC1F-1B3D-46DC-91EF-F0546040B3AC}"/>
              </a:ext>
            </a:extLst>
          </p:cNvPr>
          <p:cNvSpPr txBox="1"/>
          <p:nvPr/>
        </p:nvSpPr>
        <p:spPr>
          <a:xfrm>
            <a:off x="7437926" y="2603412"/>
            <a:ext cx="44480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Import Decision Tree class</a:t>
            </a:r>
          </a:p>
          <a:p>
            <a:pPr marL="342900" indent="-342900">
              <a:buAutoNum type="arabicPeriod"/>
            </a:pPr>
            <a:r>
              <a:rPr lang="en-US" dirty="0"/>
              <a:t>Get data</a:t>
            </a:r>
          </a:p>
          <a:p>
            <a:pPr marL="342900" indent="-342900">
              <a:buAutoNum type="arabicPeriod"/>
            </a:pPr>
            <a:r>
              <a:rPr lang="en-US" dirty="0"/>
              <a:t>Initialize Decision Tree</a:t>
            </a:r>
          </a:p>
          <a:p>
            <a:pPr marL="342900" indent="-342900">
              <a:buAutoNum type="arabicPeriod"/>
            </a:pPr>
            <a:r>
              <a:rPr lang="en-US" dirty="0"/>
              <a:t>Train Decision Tree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classification with trained decision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Evaluate decision tree on test dataset</a:t>
            </a:r>
          </a:p>
        </p:txBody>
      </p:sp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926001E6-B476-4B17-8D81-69C18D0E4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5" y="1482801"/>
            <a:ext cx="6490356" cy="46914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80886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Text&#10;&#10;Description automatically generated with medium confidence">
            <a:extLst>
              <a:ext uri="{FF2B5EF4-FFF2-40B4-BE49-F238E27FC236}">
                <a16:creationId xmlns:a16="http://schemas.microsoft.com/office/drawing/2014/main" id="{9BF7C197-74AA-44E2-9445-FB91E33FA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5" y="1724854"/>
            <a:ext cx="4743628" cy="4996621"/>
          </a:xfrm>
          <a:prstGeom prst="rect">
            <a:avLst/>
          </a:prstGeom>
        </p:spPr>
      </p:pic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b="0" kern="0" spc="0" dirty="0">
                <a:solidFill>
                  <a:schemeClr val="bg1"/>
                </a:solidFill>
                <a:uFillTx/>
                <a:sym typeface="+mn-ea"/>
              </a:rPr>
              <a:t>Visualize </a:t>
            </a:r>
            <a:r>
              <a:rPr lang="en-US" altLang="zh-CN" sz="3200" kern="0" dirty="0">
                <a:solidFill>
                  <a:schemeClr val="bg1"/>
                </a:solidFill>
              </a:rPr>
              <a:t>Decision Tree</a:t>
            </a:r>
            <a:endParaRPr lang="en-US" altLang="zh-CN" sz="3200" b="0" kern="0" spc="0" dirty="0">
              <a:solidFill>
                <a:schemeClr val="bg1"/>
              </a:solidFill>
              <a:uFillTx/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CN"/>
              <a:t>COMP 4331 Tutorial4</a:t>
            </a:r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F5CE2B-FD99-48FA-9282-AAB6445719A7}"/>
              </a:ext>
            </a:extLst>
          </p:cNvPr>
          <p:cNvSpPr txBox="1"/>
          <p:nvPr/>
        </p:nvSpPr>
        <p:spPr>
          <a:xfrm>
            <a:off x="669925" y="1355522"/>
            <a:ext cx="896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we train a Decision Tree, we can visualize it to see the result using </a:t>
            </a:r>
            <a:r>
              <a:rPr lang="en-US" dirty="0" err="1">
                <a:hlinkClick r:id="rId4"/>
              </a:rPr>
              <a:t>plot_tree</a:t>
            </a:r>
            <a:r>
              <a:rPr lang="en-US" dirty="0">
                <a:hlinkClick r:id="rId4"/>
              </a:rPr>
              <a:t> </a:t>
            </a:r>
            <a:r>
              <a:rPr lang="en-US" dirty="0"/>
              <a:t>function.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07F805-DA08-479C-AB96-8E221F841ACF}"/>
              </a:ext>
            </a:extLst>
          </p:cNvPr>
          <p:cNvSpPr txBox="1"/>
          <p:nvPr/>
        </p:nvSpPr>
        <p:spPr>
          <a:xfrm>
            <a:off x="5413553" y="2867026"/>
            <a:ext cx="5244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save figure as a file, run </a:t>
            </a:r>
            <a:r>
              <a:rPr lang="en-US" dirty="0" err="1">
                <a:solidFill>
                  <a:schemeClr val="accent6"/>
                </a:solidFill>
              </a:rPr>
              <a:t>plt.savefig</a:t>
            </a:r>
            <a:r>
              <a:rPr lang="en-US" dirty="0">
                <a:solidFill>
                  <a:schemeClr val="accent6"/>
                </a:solidFill>
              </a:rPr>
              <a:t>(“filename.png”)</a:t>
            </a:r>
          </a:p>
          <a:p>
            <a:r>
              <a:rPr lang="en-US" dirty="0"/>
              <a:t>before </a:t>
            </a:r>
            <a:r>
              <a:rPr lang="en-US" dirty="0" err="1">
                <a:solidFill>
                  <a:schemeClr val="accent6"/>
                </a:solidFill>
              </a:rPr>
              <a:t>plt.show</a:t>
            </a:r>
            <a:r>
              <a:rPr lang="en-US" dirty="0">
                <a:solidFill>
                  <a:schemeClr val="accent6"/>
                </a:solidFill>
              </a:rPr>
              <a:t>()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1C35067F-FA8F-4BAC-904D-E6898C654A99}"/>
              </a:ext>
            </a:extLst>
          </p:cNvPr>
          <p:cNvCxnSpPr>
            <a:cxnSpLocks/>
            <a:stCxn id="20" idx="1"/>
          </p:cNvCxnSpPr>
          <p:nvPr/>
        </p:nvCxnSpPr>
        <p:spPr>
          <a:xfrm rot="10800000">
            <a:off x="3640183" y="2804160"/>
            <a:ext cx="1773370" cy="3860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14A0063-3899-4C4B-9060-AB50BBA04AAA}"/>
              </a:ext>
            </a:extLst>
          </p:cNvPr>
          <p:cNvSpPr txBox="1"/>
          <p:nvPr/>
        </p:nvSpPr>
        <p:spPr>
          <a:xfrm>
            <a:off x="5413553" y="1898506"/>
            <a:ext cx="4829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Supplying </a:t>
            </a:r>
            <a:r>
              <a:rPr lang="en-US" dirty="0" err="1">
                <a:solidFill>
                  <a:schemeClr val="accent6"/>
                </a:solidFill>
              </a:rPr>
              <a:t>feature_names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6"/>
                </a:solidFill>
              </a:rPr>
              <a:t>class_names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filled</a:t>
            </a:r>
            <a:r>
              <a:rPr lang="en-US" dirty="0"/>
              <a:t>, etc</a:t>
            </a:r>
          </a:p>
          <a:p>
            <a:r>
              <a:rPr lang="en-US" dirty="0"/>
              <a:t>to </a:t>
            </a:r>
            <a:r>
              <a:rPr lang="en-US" dirty="0" err="1">
                <a:solidFill>
                  <a:schemeClr val="accent6"/>
                </a:solidFill>
              </a:rPr>
              <a:t>plot_tree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will result in a much informative plot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9351D42-3F27-4F3F-ABF9-34429E4C09E8}"/>
              </a:ext>
            </a:extLst>
          </p:cNvPr>
          <p:cNvCxnSpPr/>
          <p:nvPr/>
        </p:nvCxnSpPr>
        <p:spPr>
          <a:xfrm rot="10800000" flipV="1">
            <a:off x="2542903" y="2221671"/>
            <a:ext cx="2870650" cy="3231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45274BE1-9ACA-46CA-8582-3CC6B7B226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5443" y="3878176"/>
            <a:ext cx="3886632" cy="2478174"/>
          </a:xfrm>
          <a:prstGeom prst="rect">
            <a:avLst/>
          </a:prstGeom>
        </p:spPr>
      </p:pic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C68C1D9-2BFC-4173-9699-575C97A0B1AE}"/>
              </a:ext>
            </a:extLst>
          </p:cNvPr>
          <p:cNvCxnSpPr>
            <a:stCxn id="13" idx="3"/>
            <a:endCxn id="24" idx="3"/>
          </p:cNvCxnSpPr>
          <p:nvPr/>
        </p:nvCxnSpPr>
        <p:spPr>
          <a:xfrm>
            <a:off x="10243208" y="2221672"/>
            <a:ext cx="1278867" cy="2895591"/>
          </a:xfrm>
          <a:prstGeom prst="bentConnector3">
            <a:avLst>
              <a:gd name="adj1" fmla="val 1178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251755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C331D4FE-8A11-4818-AA0A-36739B940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401" y="3525602"/>
            <a:ext cx="4130398" cy="2667231"/>
          </a:xfrm>
          <a:prstGeom prst="rect">
            <a:avLst/>
          </a:prstGeom>
        </p:spPr>
      </p:pic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kern="0" dirty="0">
                <a:solidFill>
                  <a:schemeClr val="bg1"/>
                </a:solidFill>
                <a:sym typeface="+mn-ea"/>
              </a:rPr>
              <a:t>Compare attribute selection measures</a:t>
            </a:r>
            <a:endParaRPr lang="en-US" altLang="zh-CN" sz="3200" b="0" kern="0" spc="0" dirty="0">
              <a:solidFill>
                <a:schemeClr val="bg1"/>
              </a:solidFill>
              <a:uFillTx/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CN"/>
              <a:t>COMP 4331 Tutorial4</a:t>
            </a:r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F5CE2B-FD99-48FA-9282-AAB6445719A7}"/>
              </a:ext>
            </a:extLst>
          </p:cNvPr>
          <p:cNvSpPr txBox="1"/>
          <p:nvPr/>
        </p:nvSpPr>
        <p:spPr>
          <a:xfrm>
            <a:off x="608713" y="1283833"/>
            <a:ext cx="115820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DecisionTreeClassifier</a:t>
            </a:r>
            <a:r>
              <a:rPr lang="en-US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criterion='</a:t>
            </a:r>
            <a:r>
              <a:rPr lang="en-US" b="1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gini</a:t>
            </a:r>
            <a:r>
              <a:rPr lang="en-US" b="1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, splitter='best', </a:t>
            </a:r>
            <a:r>
              <a:rPr lang="en-US" b="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max_depth</a:t>
            </a:r>
            <a:r>
              <a:rPr lang="en-US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=None, </a:t>
            </a:r>
          </a:p>
          <a:p>
            <a:r>
              <a:rPr lang="en-US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 			</a:t>
            </a:r>
            <a:r>
              <a:rPr lang="en-US" b="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min_samples_split</a:t>
            </a:r>
            <a:r>
              <a:rPr lang="en-US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=2, </a:t>
            </a:r>
            <a:r>
              <a:rPr lang="en-US" b="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US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=1,  							</a:t>
            </a:r>
            <a:r>
              <a:rPr lang="en-US" b="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min_weight_fraction_leaf</a:t>
            </a:r>
            <a:r>
              <a:rPr lang="en-US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=0.0, </a:t>
            </a:r>
          </a:p>
          <a:p>
            <a:r>
              <a:rPr lang="en-US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n-US" b="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max_features</a:t>
            </a:r>
            <a:r>
              <a:rPr lang="en-US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=None, </a:t>
            </a:r>
            <a:r>
              <a:rPr lang="en-US" b="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lang="en-US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=None, </a:t>
            </a:r>
            <a:r>
              <a:rPr lang="en-US" b="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max_leaf_nodes</a:t>
            </a:r>
            <a:r>
              <a:rPr lang="en-US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=None, 				</a:t>
            </a:r>
            <a:r>
              <a:rPr lang="en-US" b="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min_impurity_decrease</a:t>
            </a:r>
            <a:r>
              <a:rPr lang="en-US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=0.0, </a:t>
            </a:r>
            <a:r>
              <a:rPr lang="en-US" b="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class_weight</a:t>
            </a:r>
            <a:r>
              <a:rPr lang="en-US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=None, </a:t>
            </a:r>
            <a:r>
              <a:rPr lang="en-US" b="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ccp_alpha</a:t>
            </a:r>
            <a:r>
              <a:rPr lang="en-US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=0.0)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99D941-98A5-4914-813B-227158FCFD44}"/>
              </a:ext>
            </a:extLst>
          </p:cNvPr>
          <p:cNvSpPr txBox="1"/>
          <p:nvPr/>
        </p:nvSpPr>
        <p:spPr>
          <a:xfrm>
            <a:off x="608713" y="2879271"/>
            <a:ext cx="10723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the default settings for </a:t>
            </a:r>
            <a:r>
              <a:rPr lang="en-US" dirty="0" err="1"/>
              <a:t>DecisionTreeClassifier</a:t>
            </a:r>
            <a:r>
              <a:rPr lang="en-US" dirty="0"/>
              <a:t>. By default, it uses Gini index/impurity. </a:t>
            </a:r>
          </a:p>
          <a:p>
            <a:r>
              <a:rPr lang="en-US" dirty="0"/>
              <a:t>To use information gain as selection measure, specify </a:t>
            </a:r>
            <a:r>
              <a:rPr lang="en-US" dirty="0">
                <a:solidFill>
                  <a:schemeClr val="accent6"/>
                </a:solidFill>
              </a:rPr>
              <a:t>criterion=‘entropy’ </a:t>
            </a:r>
            <a:r>
              <a:rPr lang="en-US" dirty="0"/>
              <a:t>when initializing the Decision Tree class.</a:t>
            </a:r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6D0EC14-EE59-49E2-A8C4-269009013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713" y="3688025"/>
            <a:ext cx="4846762" cy="1867643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F0F2C43-C751-4CFE-9535-DB1652947E34}"/>
              </a:ext>
            </a:extLst>
          </p:cNvPr>
          <p:cNvCxnSpPr>
            <a:cxnSpLocks/>
          </p:cNvCxnSpPr>
          <p:nvPr/>
        </p:nvCxnSpPr>
        <p:spPr>
          <a:xfrm rot="5400000">
            <a:off x="5331329" y="3547566"/>
            <a:ext cx="1090356" cy="1046428"/>
          </a:xfrm>
          <a:prstGeom prst="bentConnector3">
            <a:avLst>
              <a:gd name="adj1" fmla="val 998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036502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kern="0" dirty="0">
                <a:solidFill>
                  <a:schemeClr val="bg1"/>
                </a:solidFill>
                <a:sym typeface="+mn-ea"/>
              </a:rPr>
              <a:t>Compare attribute selection measures</a:t>
            </a:r>
            <a:endParaRPr lang="en-US" altLang="zh-CN" sz="3200" b="0" kern="0" spc="0" dirty="0">
              <a:solidFill>
                <a:schemeClr val="bg1"/>
              </a:solidFill>
              <a:uFillTx/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CN"/>
              <a:t>COMP 4331 Tutorial4</a:t>
            </a:r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AC5C67-B454-4EEB-8089-0AD8EA718528}"/>
              </a:ext>
            </a:extLst>
          </p:cNvPr>
          <p:cNvSpPr txBox="1"/>
          <p:nvPr/>
        </p:nvSpPr>
        <p:spPr>
          <a:xfrm>
            <a:off x="669925" y="1357630"/>
            <a:ext cx="9068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Previous dataset is too simple. Scikit-learn comes with a few datasets which is handy for demo.</a:t>
            </a:r>
          </a:p>
          <a:p>
            <a:r>
              <a:rPr lang="en-US" dirty="0"/>
              <a:t>Let’s train a new Decision Tree with the </a:t>
            </a:r>
            <a:r>
              <a:rPr lang="en-US" dirty="0" err="1"/>
              <a:t>builtin</a:t>
            </a:r>
            <a:r>
              <a:rPr lang="en-US" dirty="0"/>
              <a:t> handwritten digit dataset from scikit-learn.</a:t>
            </a:r>
          </a:p>
        </p:txBody>
      </p:sp>
      <p:pic>
        <p:nvPicPr>
          <p:cNvPr id="11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D1A3DDC-12B1-444E-8249-7D349E9CC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5" y="1970609"/>
            <a:ext cx="5551165" cy="4750866"/>
          </a:xfrm>
          <a:prstGeom prst="rect">
            <a:avLst/>
          </a:prstGeom>
        </p:spPr>
      </p:pic>
      <p:pic>
        <p:nvPicPr>
          <p:cNvPr id="14" name="Picture 13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344D94F4-3857-47AA-A53C-FCA055C24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3862" y="2134717"/>
            <a:ext cx="3886632" cy="2478174"/>
          </a:xfrm>
          <a:prstGeom prst="rect">
            <a:avLst/>
          </a:prstGeom>
        </p:spPr>
      </p:pic>
      <p:pic>
        <p:nvPicPr>
          <p:cNvPr id="16" name="Picture 1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FC8E537-029C-413E-86A1-B2A9912923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0603" y="5118152"/>
            <a:ext cx="5551165" cy="94431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647F23B-4382-4D32-82C0-43B2662BA22B}"/>
              </a:ext>
            </a:extLst>
          </p:cNvPr>
          <p:cNvSpPr txBox="1"/>
          <p:nvPr/>
        </p:nvSpPr>
        <p:spPr>
          <a:xfrm>
            <a:off x="6463281" y="4743647"/>
            <a:ext cx="4294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repeating the whole process 50 times: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3471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kern="0" dirty="0">
                <a:solidFill>
                  <a:schemeClr val="bg1"/>
                </a:solidFill>
                <a:sym typeface="+mn-ea"/>
              </a:rPr>
              <a:t>Compare attribute selection measures</a:t>
            </a:r>
            <a:endParaRPr lang="en-US" altLang="zh-CN" sz="3200" b="0" kern="0" spc="0" dirty="0">
              <a:solidFill>
                <a:schemeClr val="bg1"/>
              </a:solidFill>
              <a:uFillTx/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CN"/>
              <a:t>COMP 4331 Tutorial4</a:t>
            </a:r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AC5C67-B454-4EEB-8089-0AD8EA718528}"/>
              </a:ext>
            </a:extLst>
          </p:cNvPr>
          <p:cNvSpPr txBox="1"/>
          <p:nvPr/>
        </p:nvSpPr>
        <p:spPr>
          <a:xfrm>
            <a:off x="669925" y="1357630"/>
            <a:ext cx="6450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Previous example used </a:t>
            </a:r>
            <a:r>
              <a:rPr lang="en-US" u="sng" dirty="0" err="1"/>
              <a:t>gini</a:t>
            </a:r>
            <a:r>
              <a:rPr lang="en-US" u="sng" dirty="0"/>
              <a:t> index</a:t>
            </a:r>
            <a:r>
              <a:rPr lang="en-US" dirty="0"/>
              <a:t> as selection measures. </a:t>
            </a:r>
          </a:p>
          <a:p>
            <a:r>
              <a:rPr lang="en-US" dirty="0"/>
              <a:t>Here we try </a:t>
            </a:r>
            <a:r>
              <a:rPr lang="en-US" dirty="0">
                <a:solidFill>
                  <a:schemeClr val="accent6"/>
                </a:solidFill>
              </a:rPr>
              <a:t>criterion=“entropy” </a:t>
            </a:r>
            <a:r>
              <a:rPr lang="en-US" dirty="0"/>
              <a:t>(</a:t>
            </a:r>
            <a:r>
              <a:rPr lang="en-US" u="sng" dirty="0"/>
              <a:t>information gain</a:t>
            </a:r>
            <a:r>
              <a:rPr lang="en-US" dirty="0"/>
              <a:t>) for comparison.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11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D1A3DDC-12B1-444E-8249-7D349E9CC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5" y="1970609"/>
            <a:ext cx="5551165" cy="475086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647F23B-4382-4D32-82C0-43B2662BA22B}"/>
              </a:ext>
            </a:extLst>
          </p:cNvPr>
          <p:cNvSpPr txBox="1"/>
          <p:nvPr/>
        </p:nvSpPr>
        <p:spPr>
          <a:xfrm>
            <a:off x="6463105" y="4724956"/>
            <a:ext cx="4294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repeating the whole process 50 times:</a:t>
            </a: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F12C2650-A95B-4F32-820E-4452327F4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3281" y="2159028"/>
            <a:ext cx="3358919" cy="2021127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ED22F694-92EA-4764-8865-A5507A3B92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9758" y="5083380"/>
            <a:ext cx="5554166" cy="8788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44141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D0E996A1-0236-435F-8BF5-67DA4C7C7B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798831"/>
              </p:ext>
            </p:extLst>
          </p:nvPr>
        </p:nvGraphicFramePr>
        <p:xfrm>
          <a:off x="-782319" y="2227447"/>
          <a:ext cx="8616950" cy="4311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DF" r:id="rId3" imgW="0" imgH="360" progId="FoxitReader.Document">
                  <p:embed/>
                </p:oleObj>
              </mc:Choice>
              <mc:Fallback>
                <p:oleObj name="PDF" r:id="rId3" imgW="0" imgH="360" progId="FoxitReader.Document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D0E996A1-0236-435F-8BF5-67DA4C7C7B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782319" y="2227447"/>
                        <a:ext cx="8616950" cy="4311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b="0" kern="0" spc="0" dirty="0">
                <a:solidFill>
                  <a:schemeClr val="bg1"/>
                </a:solidFill>
                <a:uFillTx/>
                <a:sym typeface="+mn-ea"/>
              </a:rPr>
              <a:t>Tackling Overfitting – Early-stopping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CN"/>
              <a:t>COMP 4331 Tutorial4</a:t>
            </a:r>
            <a:endParaRPr lang="zh-CN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FB702B-A21F-4E79-8325-196C848DEAE4}"/>
              </a:ext>
            </a:extLst>
          </p:cNvPr>
          <p:cNvSpPr txBox="1"/>
          <p:nvPr/>
        </p:nvSpPr>
        <p:spPr>
          <a:xfrm>
            <a:off x="669925" y="1383664"/>
            <a:ext cx="9086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Default settings </a:t>
            </a:r>
            <a:r>
              <a:rPr lang="en-US" dirty="0"/>
              <a:t>might lead to overfitting. We can specify parameters to achieve early-stopping.</a:t>
            </a:r>
          </a:p>
          <a:p>
            <a:r>
              <a:rPr lang="en-US" dirty="0"/>
              <a:t>With default setting, we get the following tree by training with data from </a:t>
            </a:r>
            <a:r>
              <a:rPr lang="en-US" dirty="0" err="1">
                <a:hlinkClick r:id="rId5"/>
              </a:rPr>
              <a:t>make_classification</a:t>
            </a:r>
            <a:r>
              <a:rPr lang="en-US" dirty="0"/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BA5307-BB2B-4435-9D3D-4626593C8692}"/>
              </a:ext>
            </a:extLst>
          </p:cNvPr>
          <p:cNvSpPr txBox="1"/>
          <p:nvPr/>
        </p:nvSpPr>
        <p:spPr>
          <a:xfrm>
            <a:off x="5857540" y="5894037"/>
            <a:ext cx="3398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(double-click image to view detail)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4028C1-ADA4-47B6-84F4-87551FAC2BEA}"/>
              </a:ext>
            </a:extLst>
          </p:cNvPr>
          <p:cNvSpPr txBox="1"/>
          <p:nvPr/>
        </p:nvSpPr>
        <p:spPr>
          <a:xfrm>
            <a:off x="7834631" y="2742703"/>
            <a:ext cx="35191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Default settings:</a:t>
            </a:r>
          </a:p>
          <a:p>
            <a:r>
              <a:rPr lang="en-US" sz="1400" dirty="0"/>
              <a:t>Accuracy score on train dataset: 1.0</a:t>
            </a:r>
          </a:p>
          <a:p>
            <a:r>
              <a:rPr lang="en-US" sz="1400" dirty="0"/>
              <a:t>Accuracy score on test dataset: 0.76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C12EF0-3681-4265-ADAD-9E986F4DD857}"/>
              </a:ext>
            </a:extLst>
          </p:cNvPr>
          <p:cNvSpPr txBox="1"/>
          <p:nvPr/>
        </p:nvSpPr>
        <p:spPr>
          <a:xfrm>
            <a:off x="669925" y="2326881"/>
            <a:ext cx="3250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</a:rPr>
              <a:t>clf</a:t>
            </a:r>
            <a:r>
              <a:rPr lang="en-US" dirty="0">
                <a:solidFill>
                  <a:schemeClr val="accent6"/>
                </a:solidFill>
              </a:rPr>
              <a:t> = </a:t>
            </a:r>
            <a:r>
              <a:rPr lang="en-US" dirty="0" err="1">
                <a:solidFill>
                  <a:schemeClr val="accent6"/>
                </a:solidFill>
              </a:rPr>
              <a:t>tree.DecisionTreeClassifier</a:t>
            </a:r>
            <a:r>
              <a:rPr lang="en-US" dirty="0">
                <a:solidFill>
                  <a:schemeClr val="accent6"/>
                </a:solidFill>
              </a:rPr>
              <a:t>()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30138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1176</Words>
  <Application>Microsoft Office PowerPoint</Application>
  <PresentationFormat>Widescreen</PresentationFormat>
  <Paragraphs>177</Paragraphs>
  <Slides>21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Roboto</vt:lpstr>
      <vt:lpstr>Roboto Slab</vt:lpstr>
      <vt:lpstr>Office Theme</vt:lpstr>
      <vt:lpstr>Marina</vt:lpstr>
      <vt:lpstr>PDF</vt:lpstr>
      <vt:lpstr>Package</vt:lpstr>
      <vt:lpstr>Tutorial 4: Decision Trees</vt:lpstr>
      <vt:lpstr>Decision Trees</vt:lpstr>
      <vt:lpstr>DecisionTreeClassifier</vt:lpstr>
      <vt:lpstr>minimal working example</vt:lpstr>
      <vt:lpstr>Visualize Decision Tree</vt:lpstr>
      <vt:lpstr>Compare attribute selection measures</vt:lpstr>
      <vt:lpstr>Compare attribute selection measures</vt:lpstr>
      <vt:lpstr>Compare attribute selection measures</vt:lpstr>
      <vt:lpstr>Tackling Overfitting – Early-stopping</vt:lpstr>
      <vt:lpstr>Tackling Overfitting – Early-stopping</vt:lpstr>
      <vt:lpstr>Tackling Overfitting – Early-stopping</vt:lpstr>
      <vt:lpstr>Tackling Overfitting – Early-stopping</vt:lpstr>
      <vt:lpstr>Tackling Overfitting – Pruning</vt:lpstr>
      <vt:lpstr>Code for this tutorial</vt:lpstr>
      <vt:lpstr>Tutorial 4: Part 2 </vt:lpstr>
      <vt:lpstr>Original data</vt:lpstr>
      <vt:lpstr>PowerPoint Presentation</vt:lpstr>
      <vt:lpstr>PowerPoint Presentation</vt:lpstr>
      <vt:lpstr>PowerPoint Presentation</vt:lpstr>
      <vt:lpstr>PowerPoint Presentation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Lawrence Ki-on CHAN</dc:creator>
  <cp:lastModifiedBy>KAUSHAL Kaustubh</cp:lastModifiedBy>
  <cp:revision>363</cp:revision>
  <dcterms:created xsi:type="dcterms:W3CDTF">2020-09-25T07:42:11Z</dcterms:created>
  <dcterms:modified xsi:type="dcterms:W3CDTF">2021-10-17T13:53:51Z</dcterms:modified>
</cp:coreProperties>
</file>