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  <p:sldMasterId id="2147483752" r:id="rId2"/>
    <p:sldMasterId id="2147483764" r:id="rId3"/>
  </p:sldMasterIdLst>
  <p:notesMasterIdLst>
    <p:notesMasterId r:id="rId20"/>
  </p:notesMasterIdLst>
  <p:sldIdLst>
    <p:sldId id="257" r:id="rId4"/>
    <p:sldId id="259" r:id="rId5"/>
    <p:sldId id="284" r:id="rId6"/>
    <p:sldId id="260" r:id="rId7"/>
    <p:sldId id="285" r:id="rId8"/>
    <p:sldId id="288" r:id="rId9"/>
    <p:sldId id="287" r:id="rId10"/>
    <p:sldId id="289" r:id="rId11"/>
    <p:sldId id="290" r:id="rId12"/>
    <p:sldId id="291" r:id="rId13"/>
    <p:sldId id="282" r:id="rId14"/>
    <p:sldId id="293" r:id="rId15"/>
    <p:sldId id="294" r:id="rId16"/>
    <p:sldId id="295" r:id="rId17"/>
    <p:sldId id="283" r:id="rId18"/>
    <p:sldId id="28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94AA5B-A8EE-4DCD-80A3-7365DA41FF59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850F9-8FC9-42C6-AA8E-B826FF277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34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F3B4BD4-0321-4F28-B517-F3468B1AF3C9}" type="slidenum">
              <a:rPr lang="en-IN"/>
              <a:pPr/>
              <a:t>1</a:t>
            </a:fld>
            <a:endParaRPr lang="en-IN"/>
          </a:p>
        </p:txBody>
      </p:sp>
      <p:sp>
        <p:nvSpPr>
          <p:cNvPr id="122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/>
            </a:lvl1pPr>
          </a:lstStyle>
          <a:p>
            <a:fld id="{D33393BA-71B2-418D-8C60-58889831A0EC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810000" y="5029200"/>
            <a:ext cx="4724400" cy="3810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buFont typeface="Wingdings" pitchFamily="2" charset="2"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2057400"/>
            <a:ext cx="6096000" cy="68262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r">
              <a:defRPr sz="40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3393BA-71B2-418D-8C60-58889831A0EC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95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655638"/>
            <a:ext cx="2095500" cy="5592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655638"/>
            <a:ext cx="6134100" cy="5592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3393BA-71B2-418D-8C60-58889831A0EC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75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55638"/>
            <a:ext cx="49530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81000" y="1600200"/>
            <a:ext cx="8305800" cy="4648200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4008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D33393BA-71B2-418D-8C60-58889831A0EC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0" y="6400800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71800" y="64008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855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55638"/>
            <a:ext cx="49530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81000" y="1600200"/>
            <a:ext cx="8305800" cy="46482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4008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D33393BA-71B2-418D-8C60-58889831A0EC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0" y="6400800"/>
            <a:ext cx="2895600" cy="2286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71800" y="6400800"/>
            <a:ext cx="2133600" cy="228600"/>
          </a:xfrm>
        </p:spPr>
        <p:txBody>
          <a:bodyPr/>
          <a:lstStyle>
            <a:lvl1pPr>
              <a:defRPr/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96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6720" cy="114348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456481" y="6247376"/>
            <a:ext cx="2128320" cy="470930"/>
          </a:xfr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7680" y="6247376"/>
            <a:ext cx="2897280" cy="470930"/>
          </a:xfr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6554880" y="6247376"/>
            <a:ext cx="2128320" cy="470930"/>
          </a:xfrm>
        </p:spPr>
        <p:txBody>
          <a:bodyPr/>
          <a:lstStyle>
            <a:lvl1pPr>
              <a:defRPr/>
            </a:lvl1pPr>
          </a:lstStyle>
          <a:p>
            <a:fld id="{5B52A64F-30DA-4ABC-9D25-0BD311E907E1}" type="slidenum">
              <a:rPr lang="en-IN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724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F932-D99A-4087-BFB1-EA42FAFC8D2C}" type="datetime1">
              <a:rPr lang="en-US" smtClean="0"/>
              <a:pPr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633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F932-D99A-4087-BFB1-EA42FAFC8D2C}" type="datetime1">
              <a:rPr lang="en-US" smtClean="0"/>
              <a:pPr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3393BA-71B2-418D-8C60-58889831A0EC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236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93BA-71B2-418D-8C60-58889831A0EC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600200"/>
            <a:ext cx="40767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600200"/>
            <a:ext cx="40767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3393BA-71B2-418D-8C60-58889831A0EC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90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3393BA-71B2-418D-8C60-58889831A0EC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31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3393BA-71B2-418D-8C60-58889831A0EC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37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3393BA-71B2-418D-8C60-58889831A0EC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5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3393BA-71B2-418D-8C60-58889831A0EC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72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3393BA-71B2-418D-8C60-58889831A0EC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33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00200"/>
            <a:ext cx="83058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304800" y="6400800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D33393BA-71B2-418D-8C60-58889831A0EC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6096000" y="6400800"/>
            <a:ext cx="2895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2971800" y="6400800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04800" y="655638"/>
            <a:ext cx="4953000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pic>
        <p:nvPicPr>
          <p:cNvPr id="7" name="Picture 2" descr="Kết quả hình ảnh cho typescript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294382"/>
            <a:ext cx="846449" cy="516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D33393BA-71B2-418D-8C60-58889831A0EC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Kết quả hình ảnh cho typescript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65413"/>
            <a:ext cx="846449" cy="516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33393BA-71B2-418D-8C60-58889831A0EC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E9303D4-F2A9-48E3-86D5-483A675EC7F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Kết quả hình ảnh cho typescript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65413"/>
            <a:ext cx="846449" cy="516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19"/>
            </a:avLst>
          </a:prstGeom>
          <a:solidFill>
            <a:srgbClr val="336699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320" y="2567664"/>
            <a:ext cx="4055161" cy="4055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39377" y="65413"/>
            <a:ext cx="6728039" cy="888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84023" rIns="81639" bIns="4082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r>
              <a:rPr lang="en-IN" sz="60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IN" sz="60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N" sz="6000" b="1" dirty="0" err="1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endParaRPr lang="en-IN" sz="60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55" y="3780393"/>
            <a:ext cx="5126401" cy="2842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2514600" y="1115564"/>
            <a:ext cx="4352816" cy="914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84023" rIns="81639" bIns="40820"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r"/>
            <a:r>
              <a:rPr lang="en-IN" sz="2400" b="1" dirty="0" err="1" smtClean="0">
                <a:ln w="50800"/>
                <a:solidFill>
                  <a:schemeClr val="bg1">
                    <a:shade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IN" sz="2400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 err="1" smtClean="0">
                <a:ln w="50800"/>
                <a:solidFill>
                  <a:schemeClr val="bg1">
                    <a:shade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IN" sz="2400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 err="1" smtClean="0">
                <a:ln w="50800"/>
                <a:solidFill>
                  <a:schemeClr val="bg1">
                    <a:shade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endParaRPr lang="en-IN" sz="2400" b="1" dirty="0" smtClean="0">
              <a:ln w="50800"/>
              <a:solidFill>
                <a:schemeClr val="bg1">
                  <a:shade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IN" sz="2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Senior Developer at </a:t>
            </a:r>
            <a:r>
              <a:rPr lang="en-IN" sz="2400" b="1" dirty="0" err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SmartLog</a:t>
            </a:r>
            <a:endParaRPr lang="en-IN" sz="2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4153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5105400" cy="884238"/>
          </a:xfrm>
        </p:spPr>
        <p:txBody>
          <a:bodyPr/>
          <a:lstStyle/>
          <a:p>
            <a:r>
              <a:rPr lang="en-US" altLang="en-US" sz="60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Bootstrap</a:t>
            </a:r>
            <a:endParaRPr lang="en-US" altLang="en-US" sz="6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80999" y="1600200"/>
            <a:ext cx="981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col</a:t>
            </a:r>
            <a:endParaRPr lang="en-US" sz="2800" i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0999" y="2083062"/>
            <a:ext cx="26670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col-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xs</a:t>
            </a:r>
            <a:endParaRPr lang="en-US" sz="28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col-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endParaRPr lang="en-US" sz="28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col-md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col-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lg</a:t>
            </a:r>
            <a:endParaRPr lang="en-US" sz="28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0" y="1600200"/>
            <a:ext cx="1939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col-offset</a:t>
            </a:r>
            <a:endParaRPr lang="en-US" sz="2800" i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0" y="2083062"/>
            <a:ext cx="26670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col-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xs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-offset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col-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-offset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col-md-offset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col-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lg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-offset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47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gray">
          <a:xfrm>
            <a:off x="304800" y="457200"/>
            <a:ext cx="5029200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6000" kern="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jQuery</a:t>
            </a:r>
            <a:endParaRPr lang="en-US" altLang="en-US" sz="6000" kern="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600200"/>
            <a:ext cx="4629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800" i="1" dirty="0" err="1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install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--save </a:t>
            </a:r>
            <a:r>
              <a:rPr lang="en-US" sz="2800" i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jquery@2</a:t>
            </a:r>
            <a:endParaRPr lang="en-US" sz="2800" i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2743200"/>
            <a:ext cx="5795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800" i="1" dirty="0" err="1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install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--save </a:t>
            </a:r>
            <a:r>
              <a:rPr lang="en-US" sz="2800" i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@types/jquery@2</a:t>
            </a:r>
            <a:endParaRPr lang="en-US" sz="2800" i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3962400"/>
            <a:ext cx="21403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800" b="1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endParaRPr lang="en-US" sz="28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42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gray">
          <a:xfrm>
            <a:off x="304800" y="457200"/>
            <a:ext cx="5029200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6000" kern="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jQuery</a:t>
            </a:r>
            <a:endParaRPr lang="en-US" altLang="en-US" sz="6000" kern="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2308086"/>
            <a:ext cx="334418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Id: </a:t>
            </a:r>
            <a:r>
              <a:rPr lang="en-US" sz="28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2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yourId</a:t>
            </a:r>
            <a:endParaRPr lang="en-US" sz="28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yourClass</a:t>
            </a: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Element: </a:t>
            </a: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00" y="1600200"/>
            <a:ext cx="29661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SELECTOR</a:t>
            </a:r>
            <a:endParaRPr lang="en-US" sz="4000" i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3886200"/>
            <a:ext cx="845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yourId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”&gt;&lt;/</a:t>
            </a: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800" y="4542213"/>
            <a:ext cx="845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yourClass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”&gt;&lt;/</a:t>
            </a: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800" y="5213217"/>
            <a:ext cx="845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span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span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63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gray">
          <a:xfrm>
            <a:off x="304800" y="457200"/>
            <a:ext cx="5029200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6000" kern="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jQuery</a:t>
            </a:r>
            <a:endParaRPr lang="en-US" altLang="en-US" sz="6000" kern="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2308086"/>
            <a:ext cx="263565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lick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</a:t>
            </a: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Blur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800" b="1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MouseEnter</a:t>
            </a:r>
            <a:endParaRPr lang="en-US" sz="2800" b="1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800" b="1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MouseLeave</a:t>
            </a:r>
            <a:endParaRPr lang="en-US" sz="2800" b="1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00" y="1600200"/>
            <a:ext cx="22349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EVENTS</a:t>
            </a:r>
            <a:endParaRPr lang="en-US" sz="4000" i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50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gray">
          <a:xfrm>
            <a:off x="304800" y="457200"/>
            <a:ext cx="5029200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6000" kern="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jQuery</a:t>
            </a:r>
            <a:endParaRPr lang="en-US" altLang="en-US" sz="6000" kern="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2308086"/>
            <a:ext cx="5715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b="1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propertyName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b="1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propertyName</a:t>
            </a:r>
            <a:r>
              <a:rPr lang="en-US" sz="2800" b="1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newValue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.top()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.left()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.width()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.height()</a:t>
            </a:r>
            <a:endParaRPr lang="en-US" sz="28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00" y="1600200"/>
            <a:ext cx="11256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endParaRPr lang="en-US" sz="4000" i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86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gray">
          <a:xfrm>
            <a:off x="304800" y="457200"/>
            <a:ext cx="5029200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6000" kern="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practice</a:t>
            </a:r>
            <a:endParaRPr lang="en-US" altLang="en-US" sz="6000" kern="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2050" name="Picture 2" descr="Kết quả hình ảnh cho coding carto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828799"/>
            <a:ext cx="5486400" cy="4065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661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WordArt 3"/>
          <p:cNvSpPr>
            <a:spLocks noChangeArrowheads="1" noChangeShapeType="1" noTextEdit="1"/>
          </p:cNvSpPr>
          <p:nvPr/>
        </p:nvSpPr>
        <p:spPr bwMode="gray">
          <a:xfrm>
            <a:off x="990600" y="2286000"/>
            <a:ext cx="5029200" cy="7620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5400" b="1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hlink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Thank You !</a:t>
            </a:r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8677275" y="3581400"/>
            <a:ext cx="76200" cy="228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46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Kết quả hình ảnh cho bootstr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753151"/>
            <a:ext cx="2918459" cy="291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ết quả hình ảnh cho jquer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981200"/>
            <a:ext cx="2462363" cy="246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412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705100" y="609600"/>
            <a:ext cx="3810000" cy="960438"/>
          </a:xfrm>
        </p:spPr>
        <p:txBody>
          <a:bodyPr>
            <a:normAutofit fontScale="90000"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altLang="en-US" sz="6000" b="1" spc="0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Contents</a:t>
            </a:r>
          </a:p>
        </p:txBody>
      </p:sp>
      <p:grpSp>
        <p:nvGrpSpPr>
          <p:cNvPr id="38" name="Group 89"/>
          <p:cNvGrpSpPr>
            <a:grpSpLocks/>
          </p:cNvGrpSpPr>
          <p:nvPr/>
        </p:nvGrpSpPr>
        <p:grpSpPr bwMode="auto">
          <a:xfrm>
            <a:off x="2133600" y="2362200"/>
            <a:ext cx="4648200" cy="685800"/>
            <a:chOff x="1296" y="1200"/>
            <a:chExt cx="2928" cy="432"/>
          </a:xfrm>
        </p:grpSpPr>
        <p:sp>
          <p:nvSpPr>
            <p:cNvPr id="39" name="AutoShape 4"/>
            <p:cNvSpPr>
              <a:spLocks noChangeArrowheads="1"/>
            </p:cNvSpPr>
            <p:nvPr/>
          </p:nvSpPr>
          <p:spPr bwMode="gray">
            <a:xfrm>
              <a:off x="1510" y="122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C5A66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40" name="Text Box 10"/>
            <p:cNvSpPr txBox="1">
              <a:spLocks noChangeArrowheads="1"/>
            </p:cNvSpPr>
            <p:nvPr/>
          </p:nvSpPr>
          <p:spPr bwMode="gray">
            <a:xfrm>
              <a:off x="1776" y="1248"/>
              <a:ext cx="21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400" b="1" dirty="0" smtClean="0">
                  <a:solidFill>
                    <a:srgbClr val="000000"/>
                  </a:solidFill>
                </a:rPr>
                <a:t>Bootstrap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grpSp>
          <p:nvGrpSpPr>
            <p:cNvPr id="41" name="Group 84"/>
            <p:cNvGrpSpPr>
              <a:grpSpLocks/>
            </p:cNvGrpSpPr>
            <p:nvPr/>
          </p:nvGrpSpPr>
          <p:grpSpPr bwMode="auto">
            <a:xfrm>
              <a:off x="1296" y="1200"/>
              <a:ext cx="528" cy="432"/>
              <a:chOff x="1296" y="1200"/>
              <a:chExt cx="528" cy="432"/>
            </a:xfrm>
          </p:grpSpPr>
          <p:sp>
            <p:nvSpPr>
              <p:cNvPr id="43" name="Oval 6"/>
              <p:cNvSpPr>
                <a:spLocks noChangeArrowheads="1"/>
              </p:cNvSpPr>
              <p:nvPr/>
            </p:nvSpPr>
            <p:spPr bwMode="gray">
              <a:xfrm rot="1758052">
                <a:off x="1310" y="1215"/>
                <a:ext cx="514" cy="41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Oval 7"/>
              <p:cNvSpPr>
                <a:spLocks noChangeArrowheads="1"/>
              </p:cNvSpPr>
              <p:nvPr/>
            </p:nvSpPr>
            <p:spPr bwMode="gray">
              <a:xfrm rot="1758052">
                <a:off x="1296" y="1200"/>
                <a:ext cx="514" cy="417"/>
              </a:xfrm>
              <a:prstGeom prst="ellipse">
                <a:avLst/>
              </a:prstGeom>
              <a:gradFill rotWithShape="1">
                <a:gsLst>
                  <a:gs pos="0">
                    <a:srgbClr val="A67A32"/>
                  </a:gs>
                  <a:gs pos="100000">
                    <a:srgbClr val="A67A32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45" name="Picture 79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22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2" name="Text Box 11"/>
            <p:cNvSpPr txBox="1">
              <a:spLocks noChangeArrowheads="1"/>
            </p:cNvSpPr>
            <p:nvPr/>
          </p:nvSpPr>
          <p:spPr bwMode="gray">
            <a:xfrm>
              <a:off x="1440" y="1218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3200" b="1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46" name="Group 90"/>
          <p:cNvGrpSpPr>
            <a:grpSpLocks/>
          </p:cNvGrpSpPr>
          <p:nvPr/>
        </p:nvGrpSpPr>
        <p:grpSpPr bwMode="auto">
          <a:xfrm>
            <a:off x="2133600" y="3124200"/>
            <a:ext cx="4648200" cy="685800"/>
            <a:chOff x="1296" y="1680"/>
            <a:chExt cx="2928" cy="432"/>
          </a:xfrm>
        </p:grpSpPr>
        <p:sp>
          <p:nvSpPr>
            <p:cNvPr id="47" name="AutoShape 39"/>
            <p:cNvSpPr>
              <a:spLocks noChangeArrowheads="1"/>
            </p:cNvSpPr>
            <p:nvPr/>
          </p:nvSpPr>
          <p:spPr bwMode="gray">
            <a:xfrm>
              <a:off x="1510" y="1709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74A73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48" name="Text Box 44"/>
            <p:cNvSpPr txBox="1">
              <a:spLocks noChangeArrowheads="1"/>
            </p:cNvSpPr>
            <p:nvPr/>
          </p:nvSpPr>
          <p:spPr bwMode="gray">
            <a:xfrm>
              <a:off x="1776" y="1728"/>
              <a:ext cx="21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400" b="1" dirty="0" smtClean="0">
                  <a:solidFill>
                    <a:srgbClr val="000000"/>
                  </a:solidFill>
                </a:rPr>
                <a:t>jQuery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grpSp>
          <p:nvGrpSpPr>
            <p:cNvPr id="49" name="Group 85"/>
            <p:cNvGrpSpPr>
              <a:grpSpLocks/>
            </p:cNvGrpSpPr>
            <p:nvPr/>
          </p:nvGrpSpPr>
          <p:grpSpPr bwMode="auto">
            <a:xfrm>
              <a:off x="1296" y="1680"/>
              <a:ext cx="528" cy="432"/>
              <a:chOff x="1296" y="1680"/>
              <a:chExt cx="528" cy="432"/>
            </a:xfrm>
          </p:grpSpPr>
          <p:sp>
            <p:nvSpPr>
              <p:cNvPr id="51" name="Oval 41"/>
              <p:cNvSpPr>
                <a:spLocks noChangeArrowheads="1"/>
              </p:cNvSpPr>
              <p:nvPr/>
            </p:nvSpPr>
            <p:spPr bwMode="gray">
              <a:xfrm rot="1758052">
                <a:off x="1310" y="1695"/>
                <a:ext cx="514" cy="417"/>
              </a:xfrm>
              <a:prstGeom prst="ellipse">
                <a:avLst/>
              </a:prstGeom>
              <a:gradFill rotWithShape="1">
                <a:gsLst>
                  <a:gs pos="0">
                    <a:srgbClr val="006600"/>
                  </a:gs>
                  <a:gs pos="100000">
                    <a:srgbClr val="0066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Oval 42"/>
              <p:cNvSpPr>
                <a:spLocks noChangeArrowheads="1"/>
              </p:cNvSpPr>
              <p:nvPr/>
            </p:nvSpPr>
            <p:spPr bwMode="gray">
              <a:xfrm rot="1758052">
                <a:off x="1296" y="1680"/>
                <a:ext cx="514" cy="417"/>
              </a:xfrm>
              <a:prstGeom prst="ellipse">
                <a:avLst/>
              </a:prstGeom>
              <a:gradFill rotWithShape="1">
                <a:gsLst>
                  <a:gs pos="0">
                    <a:srgbClr val="74A731"/>
                  </a:gs>
                  <a:gs pos="100000">
                    <a:srgbClr val="74A731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53" name="Picture 80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1704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0" name="Text Box 45"/>
            <p:cNvSpPr txBox="1">
              <a:spLocks noChangeArrowheads="1"/>
            </p:cNvSpPr>
            <p:nvPr/>
          </p:nvSpPr>
          <p:spPr bwMode="gray">
            <a:xfrm>
              <a:off x="1440" y="1698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3200" b="1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54" name="Group 91"/>
          <p:cNvGrpSpPr>
            <a:grpSpLocks/>
          </p:cNvGrpSpPr>
          <p:nvPr/>
        </p:nvGrpSpPr>
        <p:grpSpPr bwMode="auto">
          <a:xfrm>
            <a:off x="2133600" y="3962400"/>
            <a:ext cx="4648200" cy="685800"/>
            <a:chOff x="1296" y="2208"/>
            <a:chExt cx="2928" cy="432"/>
          </a:xfrm>
        </p:grpSpPr>
        <p:sp>
          <p:nvSpPr>
            <p:cNvPr id="55" name="AutoShape 47"/>
            <p:cNvSpPr>
              <a:spLocks noChangeArrowheads="1"/>
            </p:cNvSpPr>
            <p:nvPr/>
          </p:nvSpPr>
          <p:spPr bwMode="gray">
            <a:xfrm>
              <a:off x="1510" y="2237"/>
              <a:ext cx="2714" cy="34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5EEB7">
                    <a:gamma/>
                    <a:tint val="57647"/>
                    <a:invGamma/>
                  </a:srgbClr>
                </a:gs>
                <a:gs pos="100000">
                  <a:srgbClr val="F5EEB7"/>
                </a:gs>
              </a:gsLst>
              <a:lin ang="0" scaled="1"/>
            </a:gradFill>
            <a:ln w="38100" algn="ctr">
              <a:solidFill>
                <a:srgbClr val="C5A66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56" name="Text Box 52"/>
            <p:cNvSpPr txBox="1">
              <a:spLocks noChangeArrowheads="1"/>
            </p:cNvSpPr>
            <p:nvPr/>
          </p:nvSpPr>
          <p:spPr bwMode="gray">
            <a:xfrm>
              <a:off x="1776" y="2256"/>
              <a:ext cx="21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400" b="1" dirty="0" smtClean="0">
                  <a:solidFill>
                    <a:srgbClr val="000000"/>
                  </a:solidFill>
                </a:rPr>
                <a:t>Practice</a:t>
              </a:r>
              <a:endParaRPr lang="en-US" altLang="en-US" sz="2400" b="1" dirty="0">
                <a:solidFill>
                  <a:srgbClr val="000000"/>
                </a:solidFill>
              </a:endParaRPr>
            </a:p>
          </p:txBody>
        </p:sp>
        <p:grpSp>
          <p:nvGrpSpPr>
            <p:cNvPr id="57" name="Group 86"/>
            <p:cNvGrpSpPr>
              <a:grpSpLocks/>
            </p:cNvGrpSpPr>
            <p:nvPr/>
          </p:nvGrpSpPr>
          <p:grpSpPr bwMode="auto">
            <a:xfrm>
              <a:off x="1296" y="2208"/>
              <a:ext cx="528" cy="432"/>
              <a:chOff x="1296" y="2208"/>
              <a:chExt cx="528" cy="432"/>
            </a:xfrm>
          </p:grpSpPr>
          <p:sp>
            <p:nvSpPr>
              <p:cNvPr id="59" name="Oval 49"/>
              <p:cNvSpPr>
                <a:spLocks noChangeArrowheads="1"/>
              </p:cNvSpPr>
              <p:nvPr/>
            </p:nvSpPr>
            <p:spPr bwMode="gray">
              <a:xfrm rot="1758052">
                <a:off x="1310" y="2223"/>
                <a:ext cx="514" cy="41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Oval 50"/>
              <p:cNvSpPr>
                <a:spLocks noChangeArrowheads="1"/>
              </p:cNvSpPr>
              <p:nvPr/>
            </p:nvSpPr>
            <p:spPr bwMode="gray">
              <a:xfrm rot="1758052">
                <a:off x="1296" y="2208"/>
                <a:ext cx="514" cy="417"/>
              </a:xfrm>
              <a:prstGeom prst="ellipse">
                <a:avLst/>
              </a:prstGeom>
              <a:gradFill rotWithShape="1">
                <a:gsLst>
                  <a:gs pos="0">
                    <a:srgbClr val="A67A32"/>
                  </a:gs>
                  <a:gs pos="100000">
                    <a:srgbClr val="A67A32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61" name="Picture 81" descr="Picture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4" y="2232"/>
                <a:ext cx="239" cy="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8" name="Text Box 53"/>
            <p:cNvSpPr txBox="1">
              <a:spLocks noChangeArrowheads="1"/>
            </p:cNvSpPr>
            <p:nvPr/>
          </p:nvSpPr>
          <p:spPr bwMode="gray">
            <a:xfrm>
              <a:off x="1440" y="2226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3200" b="1">
                  <a:solidFill>
                    <a:srgbClr val="FFFFFF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801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5105400" cy="884238"/>
          </a:xfrm>
        </p:spPr>
        <p:txBody>
          <a:bodyPr/>
          <a:lstStyle/>
          <a:p>
            <a:r>
              <a:rPr lang="en-US" altLang="en-US" sz="60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Bootstrap</a:t>
            </a:r>
            <a:endParaRPr lang="en-US" altLang="en-US" sz="6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80999" y="1600200"/>
            <a:ext cx="2977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Bootstrap </a:t>
            </a:r>
            <a:r>
              <a:rPr lang="en-US" sz="2800" b="1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2800" i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3124200"/>
            <a:ext cx="5174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800" b="1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bootstrap</a:t>
            </a:r>
            <a:endParaRPr lang="en-US" sz="2800" i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0998" y="2123420"/>
            <a:ext cx="82296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 là một framework cho phép thiết kế website reponsive nhanh hơn và dễ dàng </a:t>
            </a:r>
            <a:r>
              <a:rPr lang="vi-V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i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0998" y="3647419"/>
            <a:ext cx="82296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vi-V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Rất dễ để sử </a:t>
            </a:r>
            <a:r>
              <a:rPr lang="vi-V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8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Responsive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(IE10 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nha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0998" y="5032414"/>
            <a:ext cx="6428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800" b="1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i="1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install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--save </a:t>
            </a:r>
            <a:r>
              <a:rPr lang="en-US" sz="2800" i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bootstrap@3</a:t>
            </a:r>
            <a:endParaRPr lang="en-US" sz="2800" i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615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8" grpId="0"/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5105400" cy="884238"/>
          </a:xfrm>
        </p:spPr>
        <p:txBody>
          <a:bodyPr/>
          <a:lstStyle/>
          <a:p>
            <a:r>
              <a:rPr lang="en-US" altLang="en-US" sz="60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Bootstrap</a:t>
            </a:r>
            <a:endParaRPr lang="en-US" altLang="en-US" sz="6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80999" y="1524000"/>
            <a:ext cx="1540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Color:</a:t>
            </a:r>
            <a:endParaRPr lang="en-US" sz="2800" i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0999" y="1995356"/>
            <a:ext cx="822960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primary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success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warning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danger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0999" y="4114800"/>
            <a:ext cx="1281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Size:</a:t>
            </a:r>
            <a:endParaRPr lang="en-US" sz="2800" i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0999" y="4490476"/>
            <a:ext cx="822960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xs</a:t>
            </a:r>
            <a:endParaRPr lang="en-US" sz="28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endParaRPr lang="en-US" sz="28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md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lg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6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5105400" cy="884238"/>
          </a:xfrm>
        </p:spPr>
        <p:txBody>
          <a:bodyPr/>
          <a:lstStyle/>
          <a:p>
            <a:r>
              <a:rPr lang="en-US" altLang="en-US" sz="60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Bootstrap</a:t>
            </a:r>
            <a:endParaRPr lang="en-US" altLang="en-US" sz="6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80999" y="1600200"/>
            <a:ext cx="3703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Input (</a:t>
            </a:r>
            <a:r>
              <a:rPr lang="en-US" sz="28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form-control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i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0997" y="4232778"/>
            <a:ext cx="3738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Select (</a:t>
            </a:r>
            <a:r>
              <a:rPr lang="en-US" sz="28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form-control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i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0997" y="2020431"/>
            <a:ext cx="822960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endParaRPr lang="en-US" sz="28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0999" y="4684693"/>
            <a:ext cx="82296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endParaRPr lang="en-US" sz="28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12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5105400" cy="884238"/>
          </a:xfrm>
        </p:spPr>
        <p:txBody>
          <a:bodyPr/>
          <a:lstStyle/>
          <a:p>
            <a:r>
              <a:rPr lang="en-US" altLang="en-US" sz="60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Bootstrap</a:t>
            </a:r>
            <a:endParaRPr lang="en-US" altLang="en-US" sz="6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80999" y="1600200"/>
            <a:ext cx="24545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Button (</a:t>
            </a:r>
            <a:r>
              <a:rPr lang="en-US" sz="2800" b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i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0999" y="2083062"/>
            <a:ext cx="26670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-info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-primary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-success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-warning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-danger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4370680"/>
            <a:ext cx="68389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290767" y="2085451"/>
            <a:ext cx="26670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btn-xs</a:t>
            </a:r>
            <a:endParaRPr lang="en-US" sz="28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btn-sm</a:t>
            </a:r>
            <a:endParaRPr lang="en-US" sz="28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-md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btn-lg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31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5105400" cy="884238"/>
          </a:xfrm>
        </p:spPr>
        <p:txBody>
          <a:bodyPr/>
          <a:lstStyle/>
          <a:p>
            <a:r>
              <a:rPr lang="en-US" altLang="en-US" sz="60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Bootstrap</a:t>
            </a:r>
            <a:endParaRPr lang="en-US" altLang="en-US" sz="6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80999" y="1600200"/>
            <a:ext cx="4759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Input-groups (</a:t>
            </a:r>
            <a:r>
              <a:rPr lang="en-US" sz="28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input-group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i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0999" y="2083062"/>
            <a:ext cx="35814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input-group-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addon</a:t>
            </a:r>
            <a:endParaRPr lang="en-US" sz="28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input-group-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form-control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3799370"/>
            <a:ext cx="59817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25" y="4876800"/>
            <a:ext cx="595312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46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5105400" cy="884238"/>
          </a:xfrm>
        </p:spPr>
        <p:txBody>
          <a:bodyPr/>
          <a:lstStyle/>
          <a:p>
            <a:r>
              <a:rPr lang="en-US" altLang="en-US" sz="60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Bootstrap</a:t>
            </a:r>
            <a:endParaRPr lang="en-US" altLang="en-US" sz="6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80999" y="1600200"/>
            <a:ext cx="23798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Table(</a:t>
            </a:r>
            <a:r>
              <a:rPr lang="en-US" sz="28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i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0999" y="2083062"/>
            <a:ext cx="26670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thead</a:t>
            </a:r>
            <a:endParaRPr lang="en-US" sz="28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endParaRPr lang="en-US" sz="28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endParaRPr lang="en-US" sz="28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endParaRPr lang="en-US" sz="28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91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Theme1">
  <a:themeElements>
    <a:clrScheme name="1922tgp_connection_light 2">
      <a:dk1>
        <a:srgbClr val="000000"/>
      </a:dk1>
      <a:lt1>
        <a:srgbClr val="FFFFFF"/>
      </a:lt1>
      <a:dk2>
        <a:srgbClr val="37399B"/>
      </a:dk2>
      <a:lt2>
        <a:srgbClr val="C0C0C0"/>
      </a:lt2>
      <a:accent1>
        <a:srgbClr val="4987E3"/>
      </a:accent1>
      <a:accent2>
        <a:srgbClr val="D23516"/>
      </a:accent2>
      <a:accent3>
        <a:srgbClr val="FFFFFF"/>
      </a:accent3>
      <a:accent4>
        <a:srgbClr val="000000"/>
      </a:accent4>
      <a:accent5>
        <a:srgbClr val="B1C3EF"/>
      </a:accent5>
      <a:accent6>
        <a:srgbClr val="BE2F13"/>
      </a:accent6>
      <a:hlink>
        <a:srgbClr val="36A1B6"/>
      </a:hlink>
      <a:folHlink>
        <a:srgbClr val="7FB242"/>
      </a:folHlink>
    </a:clrScheme>
    <a:fontScheme name="1922tgp_connection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922tgp_connection_light 1">
        <a:dk1>
          <a:srgbClr val="000000"/>
        </a:dk1>
        <a:lt1>
          <a:srgbClr val="FFFFFF"/>
        </a:lt1>
        <a:dk2>
          <a:srgbClr val="165E86"/>
        </a:dk2>
        <a:lt2>
          <a:srgbClr val="969696"/>
        </a:lt2>
        <a:accent1>
          <a:srgbClr val="2AA08A"/>
        </a:accent1>
        <a:accent2>
          <a:srgbClr val="AA67DD"/>
        </a:accent2>
        <a:accent3>
          <a:srgbClr val="FFFFFF"/>
        </a:accent3>
        <a:accent4>
          <a:srgbClr val="000000"/>
        </a:accent4>
        <a:accent5>
          <a:srgbClr val="ACCDC4"/>
        </a:accent5>
        <a:accent6>
          <a:srgbClr val="9A5DC8"/>
        </a:accent6>
        <a:hlink>
          <a:srgbClr val="7D96D3"/>
        </a:hlink>
        <a:folHlink>
          <a:srgbClr val="DEDB7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22tgp_connection_light 2">
        <a:dk1>
          <a:srgbClr val="000000"/>
        </a:dk1>
        <a:lt1>
          <a:srgbClr val="FFFFFF"/>
        </a:lt1>
        <a:dk2>
          <a:srgbClr val="37399B"/>
        </a:dk2>
        <a:lt2>
          <a:srgbClr val="C0C0C0"/>
        </a:lt2>
        <a:accent1>
          <a:srgbClr val="4987E3"/>
        </a:accent1>
        <a:accent2>
          <a:srgbClr val="D23516"/>
        </a:accent2>
        <a:accent3>
          <a:srgbClr val="FFFFFF"/>
        </a:accent3>
        <a:accent4>
          <a:srgbClr val="000000"/>
        </a:accent4>
        <a:accent5>
          <a:srgbClr val="B1C3EF"/>
        </a:accent5>
        <a:accent6>
          <a:srgbClr val="BE2F13"/>
        </a:accent6>
        <a:hlink>
          <a:srgbClr val="36A1B6"/>
        </a:hlink>
        <a:folHlink>
          <a:srgbClr val="7FB24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22tgp_connection_light 3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117AC1"/>
        </a:accent1>
        <a:accent2>
          <a:srgbClr val="3E9887"/>
        </a:accent2>
        <a:accent3>
          <a:srgbClr val="FFFFFF"/>
        </a:accent3>
        <a:accent4>
          <a:srgbClr val="000000"/>
        </a:accent4>
        <a:accent5>
          <a:srgbClr val="AABEDD"/>
        </a:accent5>
        <a:accent6>
          <a:srgbClr val="37897A"/>
        </a:accent6>
        <a:hlink>
          <a:srgbClr val="D17FB6"/>
        </a:hlink>
        <a:folHlink>
          <a:srgbClr val="E398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258</TotalTime>
  <Words>241</Words>
  <Application>Microsoft Office PowerPoint</Application>
  <PresentationFormat>On-screen Show (4:3)</PresentationFormat>
  <Paragraphs>105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Theme1</vt:lpstr>
      <vt:lpstr>Horizon</vt:lpstr>
      <vt:lpstr>Executive</vt:lpstr>
      <vt:lpstr>PowerPoint Presentation</vt:lpstr>
      <vt:lpstr>PowerPoint Presentation</vt:lpstr>
      <vt:lpstr>Contents</vt:lpstr>
      <vt:lpstr>Bootstrap</vt:lpstr>
      <vt:lpstr>Bootstrap</vt:lpstr>
      <vt:lpstr>Bootstrap</vt:lpstr>
      <vt:lpstr>Bootstrap</vt:lpstr>
      <vt:lpstr>Bootstrap</vt:lpstr>
      <vt:lpstr>Bootstrap</vt:lpstr>
      <vt:lpstr>Bootstrap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27</cp:revision>
  <dcterms:created xsi:type="dcterms:W3CDTF">2017-12-12T19:23:43Z</dcterms:created>
  <dcterms:modified xsi:type="dcterms:W3CDTF">2018-01-19T12:48:58Z</dcterms:modified>
</cp:coreProperties>
</file>