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ontserrat Classic Bold" charset="1" panose="00000800000000000000"/>
      <p:regular r:id="rId17"/>
    </p:embeddedFont>
    <p:embeddedFont>
      <p:font typeface="Montserrat Classic" charset="1" panose="00000500000000000000"/>
      <p:regular r:id="rId18"/>
    </p:embeddedFont>
    <p:embeddedFont>
      <p:font typeface="Canva Sans" charset="1" panose="020B0503030501040103"/>
      <p:regular r:id="rId19"/>
    </p:embeddedFont>
    <p:embeddedFont>
      <p:font typeface="Canva Sans Bold" charset="1" panose="020B08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52793"/>
            <a:ext cx="18288000" cy="10839793"/>
            <a:chOff x="0" y="0"/>
            <a:chExt cx="4816593" cy="2854925"/>
          </a:xfrm>
        </p:grpSpPr>
        <p:sp>
          <p:nvSpPr>
            <p:cNvPr name="Freeform 3" id="3"/>
            <p:cNvSpPr/>
            <p:nvPr/>
          </p:nvSpPr>
          <p:spPr>
            <a:xfrm flipH="false" flipV="false" rot="0">
              <a:off x="0" y="0"/>
              <a:ext cx="4816592" cy="2854925"/>
            </a:xfrm>
            <a:custGeom>
              <a:avLst/>
              <a:gdLst/>
              <a:ahLst/>
              <a:cxnLst/>
              <a:rect r="r" b="b" t="t" l="l"/>
              <a:pathLst>
                <a:path h="2854925" w="4816592">
                  <a:moveTo>
                    <a:pt x="0" y="0"/>
                  </a:moveTo>
                  <a:lnTo>
                    <a:pt x="4816592" y="0"/>
                  </a:lnTo>
                  <a:lnTo>
                    <a:pt x="4816592" y="2854925"/>
                  </a:lnTo>
                  <a:lnTo>
                    <a:pt x="0" y="2854925"/>
                  </a:lnTo>
                  <a:close/>
                </a:path>
              </a:pathLst>
            </a:custGeom>
            <a:solidFill>
              <a:srgbClr val="FFF6E3"/>
            </a:solidFill>
          </p:spPr>
        </p:sp>
        <p:sp>
          <p:nvSpPr>
            <p:cNvPr name="TextBox 4" id="4"/>
            <p:cNvSpPr txBox="true"/>
            <p:nvPr/>
          </p:nvSpPr>
          <p:spPr>
            <a:xfrm>
              <a:off x="0" y="-38100"/>
              <a:ext cx="4816593" cy="2893025"/>
            </a:xfrm>
            <a:prstGeom prst="rect">
              <a:avLst/>
            </a:prstGeom>
          </p:spPr>
          <p:txBody>
            <a:bodyPr anchor="ctr" rtlCol="false" tIns="50800" lIns="50800" bIns="50800" rIns="50800"/>
            <a:lstStyle/>
            <a:p>
              <a:pPr algn="ctr">
                <a:lnSpc>
                  <a:spcPts val="2659"/>
                </a:lnSpc>
              </a:pPr>
            </a:p>
            <a:p>
              <a:pPr algn="ctr">
                <a:lnSpc>
                  <a:spcPts val="2659"/>
                </a:lnSpc>
              </a:pPr>
            </a:p>
          </p:txBody>
        </p:sp>
      </p:grpSp>
      <p:sp>
        <p:nvSpPr>
          <p:cNvPr name="TextBox 5" id="5"/>
          <p:cNvSpPr txBox="true"/>
          <p:nvPr/>
        </p:nvSpPr>
        <p:spPr>
          <a:xfrm rot="0">
            <a:off x="4152170" y="893286"/>
            <a:ext cx="9983660" cy="1342377"/>
          </a:xfrm>
          <a:prstGeom prst="rect">
            <a:avLst/>
          </a:prstGeom>
        </p:spPr>
        <p:txBody>
          <a:bodyPr anchor="t" rtlCol="false" tIns="0" lIns="0" bIns="0" rIns="0">
            <a:spAutoFit/>
          </a:bodyPr>
          <a:lstStyle/>
          <a:p>
            <a:pPr algn="l">
              <a:lnSpc>
                <a:spcPts val="10099"/>
              </a:lnSpc>
            </a:pPr>
            <a:r>
              <a:rPr lang="en-US" b="true" sz="10099">
                <a:solidFill>
                  <a:srgbClr val="000000"/>
                </a:solidFill>
                <a:latin typeface="Montserrat Classic Bold"/>
                <a:ea typeface="Montserrat Classic Bold"/>
                <a:cs typeface="Montserrat Classic Bold"/>
                <a:sym typeface="Montserrat Classic Bold"/>
              </a:rPr>
              <a:t>JUDUL / TOPIK</a:t>
            </a:r>
          </a:p>
        </p:txBody>
      </p:sp>
      <p:sp>
        <p:nvSpPr>
          <p:cNvPr name="TextBox 6" id="6"/>
          <p:cNvSpPr txBox="true"/>
          <p:nvPr/>
        </p:nvSpPr>
        <p:spPr>
          <a:xfrm rot="0">
            <a:off x="949632" y="8652510"/>
            <a:ext cx="6405075" cy="1144906"/>
          </a:xfrm>
          <a:prstGeom prst="rect">
            <a:avLst/>
          </a:prstGeom>
        </p:spPr>
        <p:txBody>
          <a:bodyPr anchor="t" rtlCol="false" tIns="0" lIns="0" bIns="0" rIns="0">
            <a:spAutoFit/>
          </a:bodyPr>
          <a:lstStyle/>
          <a:p>
            <a:pPr algn="l">
              <a:lnSpc>
                <a:spcPts val="4619"/>
              </a:lnSpc>
            </a:pPr>
            <a:r>
              <a:rPr lang="en-US" sz="3299">
                <a:solidFill>
                  <a:srgbClr val="000000"/>
                </a:solidFill>
                <a:latin typeface="Montserrat Classic"/>
                <a:ea typeface="Montserrat Classic"/>
                <a:cs typeface="Montserrat Classic"/>
                <a:sym typeface="Montserrat Classic"/>
              </a:rPr>
              <a:t>Riset Informatika | Daffa Tungga Wisesa | 21081010243</a:t>
            </a:r>
          </a:p>
        </p:txBody>
      </p:sp>
      <p:sp>
        <p:nvSpPr>
          <p:cNvPr name="TextBox 7" id="7"/>
          <p:cNvSpPr txBox="true"/>
          <p:nvPr/>
        </p:nvSpPr>
        <p:spPr>
          <a:xfrm rot="0">
            <a:off x="2071054" y="3588384"/>
            <a:ext cx="14145893" cy="3024506"/>
          </a:xfrm>
          <a:prstGeom prst="rect">
            <a:avLst/>
          </a:prstGeom>
        </p:spPr>
        <p:txBody>
          <a:bodyPr anchor="t" rtlCol="false" tIns="0" lIns="0" bIns="0" rIns="0">
            <a:spAutoFit/>
          </a:bodyPr>
          <a:lstStyle/>
          <a:p>
            <a:pPr algn="ctr">
              <a:lnSpc>
                <a:spcPts val="6019"/>
              </a:lnSpc>
            </a:pPr>
            <a:r>
              <a:rPr lang="en-US" sz="4299" b="true">
                <a:solidFill>
                  <a:srgbClr val="000000"/>
                </a:solidFill>
                <a:latin typeface="Montserrat Classic Bold"/>
                <a:ea typeface="Montserrat Classic Bold"/>
                <a:cs typeface="Montserrat Classic Bold"/>
                <a:sym typeface="Montserrat Classic Bold"/>
              </a:rPr>
              <a:t>Hybrid Prediksi Model  Penyakit Jangtung menggunakan Algoritma Random Forest, </a:t>
            </a:r>
          </a:p>
          <a:p>
            <a:pPr algn="ctr">
              <a:lnSpc>
                <a:spcPts val="6019"/>
              </a:lnSpc>
            </a:pPr>
            <a:r>
              <a:rPr lang="en-US" sz="4299" b="true">
                <a:solidFill>
                  <a:srgbClr val="000000"/>
                </a:solidFill>
                <a:latin typeface="Montserrat Classic Bold"/>
                <a:ea typeface="Montserrat Classic Bold"/>
                <a:cs typeface="Montserrat Classic Bold"/>
                <a:sym typeface="Montserrat Classic Bold"/>
              </a:rPr>
              <a:t>XGBoost dan Liniear Agression</a:t>
            </a:r>
          </a:p>
          <a:p>
            <a:pPr algn="ctr">
              <a:lnSpc>
                <a:spcPts val="6019"/>
              </a:lnSpc>
            </a:pPr>
          </a:p>
        </p:txBody>
      </p:sp>
      <p:sp>
        <p:nvSpPr>
          <p:cNvPr name="Freeform 8" id="8"/>
          <p:cNvSpPr/>
          <p:nvPr/>
        </p:nvSpPr>
        <p:spPr>
          <a:xfrm flipH="false" flipV="false" rot="-10580377">
            <a:off x="11563288" y="4077472"/>
            <a:ext cx="12102934" cy="12419055"/>
          </a:xfrm>
          <a:custGeom>
            <a:avLst/>
            <a:gdLst/>
            <a:ahLst/>
            <a:cxnLst/>
            <a:rect r="r" b="b" t="t" l="l"/>
            <a:pathLst>
              <a:path h="12419055" w="12102934">
                <a:moveTo>
                  <a:pt x="0" y="0"/>
                </a:moveTo>
                <a:lnTo>
                  <a:pt x="12102934" y="0"/>
                </a:lnTo>
                <a:lnTo>
                  <a:pt x="12102934" y="12419056"/>
                </a:lnTo>
                <a:lnTo>
                  <a:pt x="0" y="124190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398329" cy="10581211"/>
            <a:chOff x="0" y="0"/>
            <a:chExt cx="4845650" cy="2786821"/>
          </a:xfrm>
        </p:grpSpPr>
        <p:sp>
          <p:nvSpPr>
            <p:cNvPr name="Freeform 3" id="3"/>
            <p:cNvSpPr/>
            <p:nvPr/>
          </p:nvSpPr>
          <p:spPr>
            <a:xfrm flipH="false" flipV="false" rot="0">
              <a:off x="0" y="0"/>
              <a:ext cx="4845650" cy="2786821"/>
            </a:xfrm>
            <a:custGeom>
              <a:avLst/>
              <a:gdLst/>
              <a:ahLst/>
              <a:cxnLst/>
              <a:rect r="r" b="b" t="t" l="l"/>
              <a:pathLst>
                <a:path h="2786821" w="4845650">
                  <a:moveTo>
                    <a:pt x="0" y="0"/>
                  </a:moveTo>
                  <a:lnTo>
                    <a:pt x="4845650" y="0"/>
                  </a:lnTo>
                  <a:lnTo>
                    <a:pt x="4845650" y="2786821"/>
                  </a:lnTo>
                  <a:lnTo>
                    <a:pt x="0" y="2786821"/>
                  </a:lnTo>
                  <a:close/>
                </a:path>
              </a:pathLst>
            </a:custGeom>
            <a:solidFill>
              <a:srgbClr val="FFF6E3"/>
            </a:solidFill>
          </p:spPr>
        </p:sp>
        <p:sp>
          <p:nvSpPr>
            <p:cNvPr name="TextBox 4" id="4"/>
            <p:cNvSpPr txBox="true"/>
            <p:nvPr/>
          </p:nvSpPr>
          <p:spPr>
            <a:xfrm>
              <a:off x="0" y="-38100"/>
              <a:ext cx="4845650" cy="282492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51295" y="565150"/>
            <a:ext cx="15185411" cy="1069976"/>
          </a:xfrm>
          <a:prstGeom prst="rect">
            <a:avLst/>
          </a:prstGeom>
        </p:spPr>
        <p:txBody>
          <a:bodyPr anchor="t" rtlCol="false" tIns="0" lIns="0" bIns="0" rIns="0">
            <a:spAutoFit/>
          </a:bodyPr>
          <a:lstStyle/>
          <a:p>
            <a:pPr algn="ctr">
              <a:lnSpc>
                <a:spcPts val="8000"/>
              </a:lnSpc>
            </a:pPr>
            <a:r>
              <a:rPr lang="en-US" b="true" sz="8000">
                <a:solidFill>
                  <a:srgbClr val="000000"/>
                </a:solidFill>
                <a:latin typeface="Montserrat Classic Bold"/>
                <a:ea typeface="Montserrat Classic Bold"/>
                <a:cs typeface="Montserrat Classic Bold"/>
                <a:sym typeface="Montserrat Classic Bold"/>
              </a:rPr>
              <a:t>MATRIK PENGUJIAN</a:t>
            </a:r>
          </a:p>
        </p:txBody>
      </p:sp>
      <p:sp>
        <p:nvSpPr>
          <p:cNvPr name="Freeform 6" id="6"/>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028700" y="1460705"/>
            <a:ext cx="14145893" cy="9120506"/>
          </a:xfrm>
          <a:prstGeom prst="rect">
            <a:avLst/>
          </a:prstGeom>
        </p:spPr>
        <p:txBody>
          <a:bodyPr anchor="t" rtlCol="false" tIns="0" lIns="0" bIns="0" rIns="0">
            <a:spAutoFit/>
          </a:bodyPr>
          <a:lstStyle/>
          <a:p>
            <a:pPr algn="l">
              <a:lnSpc>
                <a:spcPts val="6019"/>
              </a:lnSpc>
            </a:pPr>
          </a:p>
          <a:p>
            <a:pPr algn="l" marL="928358" indent="-464179" lvl="1">
              <a:lnSpc>
                <a:spcPts val="6019"/>
              </a:lnSpc>
              <a:buAutoNum type="arabicPeriod" startAt="1"/>
            </a:pPr>
            <a:r>
              <a:rPr lang="en-US" sz="4299">
                <a:solidFill>
                  <a:srgbClr val="000000"/>
                </a:solidFill>
                <a:latin typeface="Montserrat Classic"/>
                <a:ea typeface="Montserrat Classic"/>
                <a:cs typeface="Montserrat Classic"/>
                <a:sym typeface="Montserrat Classic"/>
              </a:rPr>
              <a:t>Confusion Matrix: Menunjukkan distribusi prediksi benar dan salah.</a:t>
            </a:r>
          </a:p>
          <a:p>
            <a:pPr algn="l" marL="928358" indent="-464179" lvl="1">
              <a:lnSpc>
                <a:spcPts val="6019"/>
              </a:lnSpc>
              <a:buAutoNum type="arabicPeriod" startAt="1"/>
            </a:pPr>
            <a:r>
              <a:rPr lang="en-US" sz="4299">
                <a:solidFill>
                  <a:srgbClr val="000000"/>
                </a:solidFill>
                <a:latin typeface="Montserrat Classic"/>
                <a:ea typeface="Montserrat Classic"/>
                <a:cs typeface="Montserrat Classic"/>
                <a:sym typeface="Montserrat Classic"/>
              </a:rPr>
              <a:t>Akurasi: Proporsi prediksi yang benar.</a:t>
            </a:r>
          </a:p>
          <a:p>
            <a:pPr algn="l" marL="928358" indent="-464179" lvl="1">
              <a:lnSpc>
                <a:spcPts val="6019"/>
              </a:lnSpc>
              <a:buAutoNum type="arabicPeriod" startAt="1"/>
            </a:pPr>
            <a:r>
              <a:rPr lang="en-US" sz="4299">
                <a:solidFill>
                  <a:srgbClr val="000000"/>
                </a:solidFill>
                <a:latin typeface="Montserrat Classic"/>
                <a:ea typeface="Montserrat Classic"/>
                <a:cs typeface="Montserrat Classic"/>
                <a:sym typeface="Montserrat Classic"/>
              </a:rPr>
              <a:t>Sensitivitas: Kemampuan model mendeteksi kasus positif.</a:t>
            </a:r>
          </a:p>
          <a:p>
            <a:pPr algn="l" marL="928358" indent="-464179" lvl="1">
              <a:lnSpc>
                <a:spcPts val="6019"/>
              </a:lnSpc>
              <a:buAutoNum type="arabicPeriod" startAt="1"/>
            </a:pPr>
            <a:r>
              <a:rPr lang="en-US" sz="4299">
                <a:solidFill>
                  <a:srgbClr val="000000"/>
                </a:solidFill>
                <a:latin typeface="Montserrat Classic"/>
                <a:ea typeface="Montserrat Classic"/>
                <a:cs typeface="Montserrat Classic"/>
                <a:sym typeface="Montserrat Classic"/>
              </a:rPr>
              <a:t>Spesifisitas: Kemampuan model mendeteksi kasus negatif.</a:t>
            </a:r>
          </a:p>
          <a:p>
            <a:pPr algn="l" marL="928358" indent="-464179" lvl="1">
              <a:lnSpc>
                <a:spcPts val="6019"/>
              </a:lnSpc>
              <a:buAutoNum type="arabicPeriod" startAt="1"/>
            </a:pPr>
            <a:r>
              <a:rPr lang="en-US" sz="4299">
                <a:solidFill>
                  <a:srgbClr val="000000"/>
                </a:solidFill>
                <a:latin typeface="Montserrat Classic"/>
                <a:ea typeface="Montserrat Classic"/>
                <a:cs typeface="Montserrat Classic"/>
                <a:sym typeface="Montserrat Classic"/>
              </a:rPr>
              <a:t>ROC AUC: Luas di bawah kurva ROC sebagai indikator kinerja model.</a:t>
            </a:r>
          </a:p>
          <a:p>
            <a:pPr algn="l" marL="1856716" indent="-618905" lvl="2">
              <a:lnSpc>
                <a:spcPts val="6019"/>
              </a:lnSpc>
              <a:buFont typeface="Arial"/>
              <a:buChar char="⚬"/>
            </a:pPr>
          </a:p>
          <a:p>
            <a:pPr algn="l">
              <a:lnSpc>
                <a:spcPts val="601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398329" cy="10581211"/>
            <a:chOff x="0" y="0"/>
            <a:chExt cx="4845650" cy="2786821"/>
          </a:xfrm>
        </p:grpSpPr>
        <p:sp>
          <p:nvSpPr>
            <p:cNvPr name="Freeform 3" id="3"/>
            <p:cNvSpPr/>
            <p:nvPr/>
          </p:nvSpPr>
          <p:spPr>
            <a:xfrm flipH="false" flipV="false" rot="0">
              <a:off x="0" y="0"/>
              <a:ext cx="4845650" cy="2786821"/>
            </a:xfrm>
            <a:custGeom>
              <a:avLst/>
              <a:gdLst/>
              <a:ahLst/>
              <a:cxnLst/>
              <a:rect r="r" b="b" t="t" l="l"/>
              <a:pathLst>
                <a:path h="2786821" w="4845650">
                  <a:moveTo>
                    <a:pt x="0" y="0"/>
                  </a:moveTo>
                  <a:lnTo>
                    <a:pt x="4845650" y="0"/>
                  </a:lnTo>
                  <a:lnTo>
                    <a:pt x="4845650" y="2786821"/>
                  </a:lnTo>
                  <a:lnTo>
                    <a:pt x="0" y="2786821"/>
                  </a:lnTo>
                  <a:close/>
                </a:path>
              </a:pathLst>
            </a:custGeom>
            <a:solidFill>
              <a:srgbClr val="FFF6E3"/>
            </a:solidFill>
          </p:spPr>
        </p:sp>
        <p:sp>
          <p:nvSpPr>
            <p:cNvPr name="TextBox 4" id="4"/>
            <p:cNvSpPr txBox="true"/>
            <p:nvPr/>
          </p:nvSpPr>
          <p:spPr>
            <a:xfrm>
              <a:off x="0" y="-38100"/>
              <a:ext cx="4845650" cy="282492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51295" y="565150"/>
            <a:ext cx="15185411" cy="1069976"/>
          </a:xfrm>
          <a:prstGeom prst="rect">
            <a:avLst/>
          </a:prstGeom>
        </p:spPr>
        <p:txBody>
          <a:bodyPr anchor="t" rtlCol="false" tIns="0" lIns="0" bIns="0" rIns="0">
            <a:spAutoFit/>
          </a:bodyPr>
          <a:lstStyle/>
          <a:p>
            <a:pPr algn="ctr">
              <a:lnSpc>
                <a:spcPts val="8000"/>
              </a:lnSpc>
            </a:pPr>
            <a:r>
              <a:rPr lang="en-US" b="true" sz="8000">
                <a:solidFill>
                  <a:srgbClr val="000000"/>
                </a:solidFill>
                <a:latin typeface="Montserrat Classic Bold"/>
                <a:ea typeface="Montserrat Classic Bold"/>
                <a:cs typeface="Montserrat Classic Bold"/>
                <a:sym typeface="Montserrat Classic Bold"/>
              </a:rPr>
              <a:t>PROGRESS</a:t>
            </a:r>
          </a:p>
        </p:txBody>
      </p:sp>
      <p:sp>
        <p:nvSpPr>
          <p:cNvPr name="TextBox 6" id="6"/>
          <p:cNvSpPr txBox="true"/>
          <p:nvPr/>
        </p:nvSpPr>
        <p:spPr>
          <a:xfrm rot="0">
            <a:off x="6630607" y="4373004"/>
            <a:ext cx="17880589" cy="770496"/>
          </a:xfrm>
          <a:prstGeom prst="rect">
            <a:avLst/>
          </a:prstGeom>
        </p:spPr>
        <p:txBody>
          <a:bodyPr anchor="t" rtlCol="false" tIns="0" lIns="0" bIns="0" rIns="0">
            <a:spAutoFit/>
          </a:bodyPr>
          <a:lstStyle/>
          <a:p>
            <a:pPr algn="l">
              <a:lnSpc>
                <a:spcPts val="6356"/>
              </a:lnSpc>
              <a:spcBef>
                <a:spcPct val="0"/>
              </a:spcBef>
            </a:pPr>
            <a:r>
              <a:rPr lang="en-US" sz="4540">
                <a:solidFill>
                  <a:srgbClr val="000000"/>
                </a:solidFill>
                <a:latin typeface="Canva Sans"/>
                <a:ea typeface="Canva Sans"/>
                <a:cs typeface="Canva Sans"/>
                <a:sym typeface="Canva Sans"/>
              </a:rPr>
              <a:t>ke gcolab --&gt;</a:t>
            </a:r>
          </a:p>
        </p:txBody>
      </p:sp>
      <p:sp>
        <p:nvSpPr>
          <p:cNvPr name="Freeform 7" id="7"/>
          <p:cNvSpPr/>
          <p:nvPr/>
        </p:nvSpPr>
        <p:spPr>
          <a:xfrm flipH="false" flipV="false" rot="0">
            <a:off x="-4212568" y="-3600450"/>
            <a:ext cx="9022634" cy="9258300"/>
          </a:xfrm>
          <a:custGeom>
            <a:avLst/>
            <a:gdLst/>
            <a:ahLst/>
            <a:cxnLst/>
            <a:rect r="r" b="b" t="t" l="l"/>
            <a:pathLst>
              <a:path h="9258300" w="9022634">
                <a:moveTo>
                  <a:pt x="0" y="0"/>
                </a:moveTo>
                <a:lnTo>
                  <a:pt x="9022635" y="0"/>
                </a:lnTo>
                <a:lnTo>
                  <a:pt x="9022635"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398329" cy="10581211"/>
            <a:chOff x="0" y="0"/>
            <a:chExt cx="4845650" cy="2786821"/>
          </a:xfrm>
        </p:grpSpPr>
        <p:sp>
          <p:nvSpPr>
            <p:cNvPr name="Freeform 3" id="3"/>
            <p:cNvSpPr/>
            <p:nvPr/>
          </p:nvSpPr>
          <p:spPr>
            <a:xfrm flipH="false" flipV="false" rot="0">
              <a:off x="0" y="0"/>
              <a:ext cx="4845650" cy="2786821"/>
            </a:xfrm>
            <a:custGeom>
              <a:avLst/>
              <a:gdLst/>
              <a:ahLst/>
              <a:cxnLst/>
              <a:rect r="r" b="b" t="t" l="l"/>
              <a:pathLst>
                <a:path h="2786821" w="4845650">
                  <a:moveTo>
                    <a:pt x="0" y="0"/>
                  </a:moveTo>
                  <a:lnTo>
                    <a:pt x="4845650" y="0"/>
                  </a:lnTo>
                  <a:lnTo>
                    <a:pt x="4845650" y="2786821"/>
                  </a:lnTo>
                  <a:lnTo>
                    <a:pt x="0" y="2786821"/>
                  </a:lnTo>
                  <a:close/>
                </a:path>
              </a:pathLst>
            </a:custGeom>
            <a:solidFill>
              <a:srgbClr val="FFF6E3"/>
            </a:solidFill>
          </p:spPr>
        </p:sp>
        <p:sp>
          <p:nvSpPr>
            <p:cNvPr name="TextBox 4" id="4"/>
            <p:cNvSpPr txBox="true"/>
            <p:nvPr/>
          </p:nvSpPr>
          <p:spPr>
            <a:xfrm>
              <a:off x="0" y="-38100"/>
              <a:ext cx="4845650" cy="282492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915092" y="2141505"/>
            <a:ext cx="4457817" cy="6356958"/>
          </a:xfrm>
          <a:custGeom>
            <a:avLst/>
            <a:gdLst/>
            <a:ahLst/>
            <a:cxnLst/>
            <a:rect r="r" b="b" t="t" l="l"/>
            <a:pathLst>
              <a:path h="6356958" w="4457817">
                <a:moveTo>
                  <a:pt x="0" y="0"/>
                </a:moveTo>
                <a:lnTo>
                  <a:pt x="4457816" y="0"/>
                </a:lnTo>
                <a:lnTo>
                  <a:pt x="4457816" y="6356959"/>
                </a:lnTo>
                <a:lnTo>
                  <a:pt x="0" y="6356959"/>
                </a:lnTo>
                <a:lnTo>
                  <a:pt x="0" y="0"/>
                </a:lnTo>
                <a:close/>
              </a:path>
            </a:pathLst>
          </a:custGeom>
          <a:blipFill>
            <a:blip r:embed="rId2"/>
            <a:stretch>
              <a:fillRect l="0" t="0" r="0" b="0"/>
            </a:stretch>
          </a:blipFill>
        </p:spPr>
      </p:sp>
      <p:sp>
        <p:nvSpPr>
          <p:cNvPr name="TextBox 6" id="6"/>
          <p:cNvSpPr txBox="true"/>
          <p:nvPr/>
        </p:nvSpPr>
        <p:spPr>
          <a:xfrm rot="0">
            <a:off x="1551295" y="565150"/>
            <a:ext cx="15185411" cy="1069976"/>
          </a:xfrm>
          <a:prstGeom prst="rect">
            <a:avLst/>
          </a:prstGeom>
        </p:spPr>
        <p:txBody>
          <a:bodyPr anchor="t" rtlCol="false" tIns="0" lIns="0" bIns="0" rIns="0">
            <a:spAutoFit/>
          </a:bodyPr>
          <a:lstStyle/>
          <a:p>
            <a:pPr algn="ctr">
              <a:lnSpc>
                <a:spcPts val="8000"/>
              </a:lnSpc>
            </a:pPr>
            <a:r>
              <a:rPr lang="en-US" b="true" sz="8000">
                <a:solidFill>
                  <a:srgbClr val="000000"/>
                </a:solidFill>
                <a:latin typeface="Montserrat Classic Bold"/>
                <a:ea typeface="Montserrat Classic Bold"/>
                <a:cs typeface="Montserrat Classic Bold"/>
                <a:sym typeface="Montserrat Classic Bold"/>
              </a:rPr>
              <a:t>JURNAL ACUAN</a:t>
            </a:r>
          </a:p>
        </p:txBody>
      </p:sp>
      <p:sp>
        <p:nvSpPr>
          <p:cNvPr name="TextBox 7" id="7"/>
          <p:cNvSpPr txBox="true"/>
          <p:nvPr/>
        </p:nvSpPr>
        <p:spPr>
          <a:xfrm rot="0">
            <a:off x="5217595" y="8469889"/>
            <a:ext cx="8039338" cy="2370696"/>
          </a:xfrm>
          <a:prstGeom prst="rect">
            <a:avLst/>
          </a:prstGeom>
        </p:spPr>
        <p:txBody>
          <a:bodyPr anchor="t" rtlCol="false" tIns="0" lIns="0" bIns="0" rIns="0">
            <a:spAutoFit/>
          </a:bodyPr>
          <a:lstStyle/>
          <a:p>
            <a:pPr algn="ctr">
              <a:lnSpc>
                <a:spcPts val="6356"/>
              </a:lnSpc>
            </a:pPr>
            <a:r>
              <a:rPr lang="en-US" sz="4540">
                <a:solidFill>
                  <a:srgbClr val="000000"/>
                </a:solidFill>
                <a:latin typeface="Canva Sans"/>
                <a:ea typeface="Canva Sans"/>
                <a:cs typeface="Canva Sans"/>
                <a:sym typeface="Canva Sans"/>
              </a:rPr>
              <a:t>Prediction of Heart Diseases </a:t>
            </a:r>
          </a:p>
          <a:p>
            <a:pPr algn="ctr">
              <a:lnSpc>
                <a:spcPts val="6356"/>
              </a:lnSpc>
            </a:pPr>
            <a:r>
              <a:rPr lang="en-US" sz="4540">
                <a:solidFill>
                  <a:srgbClr val="000000"/>
                </a:solidFill>
                <a:latin typeface="Canva Sans"/>
                <a:ea typeface="Canva Sans"/>
                <a:cs typeface="Canva Sans"/>
                <a:sym typeface="Canva Sans"/>
              </a:rPr>
              <a:t>using Random Forest</a:t>
            </a:r>
          </a:p>
          <a:p>
            <a:pPr algn="ctr">
              <a:lnSpc>
                <a:spcPts val="6356"/>
              </a:lnSpc>
              <a:spcBef>
                <a:spcPct val="0"/>
              </a:spcBef>
            </a:pPr>
          </a:p>
        </p:txBody>
      </p:sp>
      <p:sp>
        <p:nvSpPr>
          <p:cNvPr name="Freeform 8" id="8"/>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212568" y="-3600450"/>
            <a:ext cx="9022634" cy="9258300"/>
          </a:xfrm>
          <a:custGeom>
            <a:avLst/>
            <a:gdLst/>
            <a:ahLst/>
            <a:cxnLst/>
            <a:rect r="r" b="b" t="t" l="l"/>
            <a:pathLst>
              <a:path h="9258300" w="9022634">
                <a:moveTo>
                  <a:pt x="0" y="0"/>
                </a:moveTo>
                <a:lnTo>
                  <a:pt x="9022635" y="0"/>
                </a:lnTo>
                <a:lnTo>
                  <a:pt x="9022635"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398329" cy="10581211"/>
            <a:chOff x="0" y="0"/>
            <a:chExt cx="4845650" cy="2786821"/>
          </a:xfrm>
        </p:grpSpPr>
        <p:sp>
          <p:nvSpPr>
            <p:cNvPr name="Freeform 3" id="3"/>
            <p:cNvSpPr/>
            <p:nvPr/>
          </p:nvSpPr>
          <p:spPr>
            <a:xfrm flipH="false" flipV="false" rot="0">
              <a:off x="0" y="0"/>
              <a:ext cx="4845650" cy="2786821"/>
            </a:xfrm>
            <a:custGeom>
              <a:avLst/>
              <a:gdLst/>
              <a:ahLst/>
              <a:cxnLst/>
              <a:rect r="r" b="b" t="t" l="l"/>
              <a:pathLst>
                <a:path h="2786821" w="4845650">
                  <a:moveTo>
                    <a:pt x="0" y="0"/>
                  </a:moveTo>
                  <a:lnTo>
                    <a:pt x="4845650" y="0"/>
                  </a:lnTo>
                  <a:lnTo>
                    <a:pt x="4845650" y="2786821"/>
                  </a:lnTo>
                  <a:lnTo>
                    <a:pt x="0" y="2786821"/>
                  </a:lnTo>
                  <a:close/>
                </a:path>
              </a:pathLst>
            </a:custGeom>
            <a:solidFill>
              <a:srgbClr val="FFF6E3"/>
            </a:solidFill>
          </p:spPr>
        </p:sp>
        <p:sp>
          <p:nvSpPr>
            <p:cNvPr name="TextBox 4" id="4"/>
            <p:cNvSpPr txBox="true"/>
            <p:nvPr/>
          </p:nvSpPr>
          <p:spPr>
            <a:xfrm>
              <a:off x="0" y="-38100"/>
              <a:ext cx="4845650" cy="282492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51295" y="565150"/>
            <a:ext cx="15185411" cy="1069976"/>
          </a:xfrm>
          <a:prstGeom prst="rect">
            <a:avLst/>
          </a:prstGeom>
        </p:spPr>
        <p:txBody>
          <a:bodyPr anchor="t" rtlCol="false" tIns="0" lIns="0" bIns="0" rIns="0">
            <a:spAutoFit/>
          </a:bodyPr>
          <a:lstStyle/>
          <a:p>
            <a:pPr algn="ctr">
              <a:lnSpc>
                <a:spcPts val="8000"/>
              </a:lnSpc>
            </a:pPr>
            <a:r>
              <a:rPr lang="en-US" b="true" sz="8000">
                <a:solidFill>
                  <a:srgbClr val="000000"/>
                </a:solidFill>
                <a:latin typeface="Montserrat Classic Bold"/>
                <a:ea typeface="Montserrat Classic Bold"/>
                <a:cs typeface="Montserrat Classic Bold"/>
                <a:sym typeface="Montserrat Classic Bold"/>
              </a:rPr>
              <a:t>RISET GAP</a:t>
            </a:r>
          </a:p>
        </p:txBody>
      </p:sp>
      <p:sp>
        <p:nvSpPr>
          <p:cNvPr name="Freeform 6" id="6"/>
          <p:cNvSpPr/>
          <p:nvPr/>
        </p:nvSpPr>
        <p:spPr>
          <a:xfrm flipH="false" flipV="false" rot="0">
            <a:off x="13423464" y="-6790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266137">
            <a:off x="-462396" y="5429258"/>
            <a:ext cx="5210769" cy="6721137"/>
          </a:xfrm>
          <a:custGeom>
            <a:avLst/>
            <a:gdLst/>
            <a:ahLst/>
            <a:cxnLst/>
            <a:rect r="r" b="b" t="t" l="l"/>
            <a:pathLst>
              <a:path h="6721137" w="5210769">
                <a:moveTo>
                  <a:pt x="0" y="0"/>
                </a:moveTo>
                <a:lnTo>
                  <a:pt x="5210768" y="0"/>
                </a:lnTo>
                <a:lnTo>
                  <a:pt x="5210768"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0" y="2418630"/>
            <a:ext cx="18288000" cy="6371196"/>
          </a:xfrm>
          <a:prstGeom prst="rect">
            <a:avLst/>
          </a:prstGeom>
        </p:spPr>
        <p:txBody>
          <a:bodyPr anchor="t" rtlCol="false" tIns="0" lIns="0" bIns="0" rIns="0">
            <a:spAutoFit/>
          </a:bodyPr>
          <a:lstStyle/>
          <a:p>
            <a:pPr algn="ctr">
              <a:lnSpc>
                <a:spcPts val="6356"/>
              </a:lnSpc>
            </a:pPr>
          </a:p>
          <a:p>
            <a:pPr algn="ctr">
              <a:lnSpc>
                <a:spcPts val="6356"/>
              </a:lnSpc>
            </a:pPr>
            <a:r>
              <a:rPr lang="en-US" sz="4540">
                <a:solidFill>
                  <a:srgbClr val="000000"/>
                </a:solidFill>
                <a:latin typeface="Canva Sans"/>
                <a:ea typeface="Canva Sans"/>
                <a:cs typeface="Canva Sans"/>
                <a:sym typeface="Canva Sans"/>
              </a:rPr>
              <a:t>Penelitian sebelumnya oleh Madhumita Pal dan Smita Parija (2021) menunjukkan bahwa algoritma Random Forest dapat menghasilkan akurasi tinggi (86.9%). Namun, penelitian tersebut belum mengeksplorasi potensi penggabungan algoritma lain, seperti XGBoost dan linear Agression, untuk meningkatkan hasil prediksi.</a:t>
            </a:r>
          </a:p>
          <a:p>
            <a:pPr algn="ctr">
              <a:lnSpc>
                <a:spcPts val="6356"/>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398329" cy="10581211"/>
            <a:chOff x="0" y="0"/>
            <a:chExt cx="4845650" cy="2786821"/>
          </a:xfrm>
        </p:grpSpPr>
        <p:sp>
          <p:nvSpPr>
            <p:cNvPr name="Freeform 3" id="3"/>
            <p:cNvSpPr/>
            <p:nvPr/>
          </p:nvSpPr>
          <p:spPr>
            <a:xfrm flipH="false" flipV="false" rot="0">
              <a:off x="0" y="0"/>
              <a:ext cx="4845650" cy="2786821"/>
            </a:xfrm>
            <a:custGeom>
              <a:avLst/>
              <a:gdLst/>
              <a:ahLst/>
              <a:cxnLst/>
              <a:rect r="r" b="b" t="t" l="l"/>
              <a:pathLst>
                <a:path h="2786821" w="4845650">
                  <a:moveTo>
                    <a:pt x="0" y="0"/>
                  </a:moveTo>
                  <a:lnTo>
                    <a:pt x="4845650" y="0"/>
                  </a:lnTo>
                  <a:lnTo>
                    <a:pt x="4845650" y="2786821"/>
                  </a:lnTo>
                  <a:lnTo>
                    <a:pt x="0" y="2786821"/>
                  </a:lnTo>
                  <a:close/>
                </a:path>
              </a:pathLst>
            </a:custGeom>
            <a:solidFill>
              <a:srgbClr val="FFF6E3"/>
            </a:solidFill>
          </p:spPr>
        </p:sp>
        <p:sp>
          <p:nvSpPr>
            <p:cNvPr name="TextBox 4" id="4"/>
            <p:cNvSpPr txBox="true"/>
            <p:nvPr/>
          </p:nvSpPr>
          <p:spPr>
            <a:xfrm>
              <a:off x="0" y="-38100"/>
              <a:ext cx="4845650" cy="282492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51295" y="565150"/>
            <a:ext cx="15185411" cy="1069976"/>
          </a:xfrm>
          <a:prstGeom prst="rect">
            <a:avLst/>
          </a:prstGeom>
        </p:spPr>
        <p:txBody>
          <a:bodyPr anchor="t" rtlCol="false" tIns="0" lIns="0" bIns="0" rIns="0">
            <a:spAutoFit/>
          </a:bodyPr>
          <a:lstStyle/>
          <a:p>
            <a:pPr algn="ctr">
              <a:lnSpc>
                <a:spcPts val="8000"/>
              </a:lnSpc>
            </a:pPr>
            <a:r>
              <a:rPr lang="en-US" b="true" sz="8000">
                <a:solidFill>
                  <a:srgbClr val="000000"/>
                </a:solidFill>
                <a:latin typeface="Montserrat Classic Bold"/>
                <a:ea typeface="Montserrat Classic Bold"/>
                <a:cs typeface="Montserrat Classic Bold"/>
                <a:sym typeface="Montserrat Classic Bold"/>
              </a:rPr>
              <a:t>MIND MAPPING</a:t>
            </a:r>
          </a:p>
        </p:txBody>
      </p:sp>
      <p:sp>
        <p:nvSpPr>
          <p:cNvPr name="Freeform 6" id="6"/>
          <p:cNvSpPr/>
          <p:nvPr/>
        </p:nvSpPr>
        <p:spPr>
          <a:xfrm flipH="false" flipV="false" rot="0">
            <a:off x="13423464" y="-6790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266137">
            <a:off x="-1267694"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0" y="2418630"/>
            <a:ext cx="18288000" cy="7971396"/>
          </a:xfrm>
          <a:prstGeom prst="rect">
            <a:avLst/>
          </a:prstGeom>
        </p:spPr>
        <p:txBody>
          <a:bodyPr anchor="t" rtlCol="false" tIns="0" lIns="0" bIns="0" rIns="0">
            <a:spAutoFit/>
          </a:bodyPr>
          <a:lstStyle/>
          <a:p>
            <a:pPr algn="l">
              <a:lnSpc>
                <a:spcPts val="6356"/>
              </a:lnSpc>
            </a:pPr>
            <a:r>
              <a:rPr lang="en-US" sz="4540" b="true">
                <a:solidFill>
                  <a:srgbClr val="000000"/>
                </a:solidFill>
                <a:latin typeface="Canva Sans Bold"/>
                <a:ea typeface="Canva Sans Bold"/>
                <a:cs typeface="Canva Sans Bold"/>
                <a:sym typeface="Canva Sans Bold"/>
              </a:rPr>
              <a:t>Dataset:</a:t>
            </a:r>
          </a:p>
          <a:p>
            <a:pPr algn="l" marL="980292" indent="-490146" lvl="1">
              <a:lnSpc>
                <a:spcPts val="6356"/>
              </a:lnSpc>
              <a:buFont typeface="Arial"/>
              <a:buChar char="•"/>
            </a:pPr>
            <a:r>
              <a:rPr lang="en-US" sz="4540">
                <a:solidFill>
                  <a:srgbClr val="000000"/>
                </a:solidFill>
                <a:latin typeface="Canva Sans"/>
                <a:ea typeface="Canva Sans"/>
                <a:cs typeface="Canva Sans"/>
                <a:sym typeface="Canva Sans"/>
              </a:rPr>
              <a:t>Dataset Penyakit Jantung (UCI Health Dataset)</a:t>
            </a:r>
          </a:p>
          <a:p>
            <a:pPr algn="l" marL="980292" indent="-490146" lvl="1">
              <a:lnSpc>
                <a:spcPts val="6356"/>
              </a:lnSpc>
              <a:buFont typeface="Arial"/>
              <a:buChar char="•"/>
            </a:pPr>
            <a:r>
              <a:rPr lang="en-US" sz="4540">
                <a:solidFill>
                  <a:srgbClr val="000000"/>
                </a:solidFill>
                <a:latin typeface="Canva Sans"/>
                <a:ea typeface="Canva Sans"/>
                <a:cs typeface="Canva Sans"/>
                <a:sym typeface="Canva Sans"/>
              </a:rPr>
              <a:t>303 sampel, 14 atribut fitur.</a:t>
            </a:r>
          </a:p>
          <a:p>
            <a:pPr algn="l">
              <a:lnSpc>
                <a:spcPts val="6356"/>
              </a:lnSpc>
            </a:pPr>
          </a:p>
          <a:p>
            <a:pPr algn="l">
              <a:lnSpc>
                <a:spcPts val="6356"/>
              </a:lnSpc>
            </a:pPr>
            <a:r>
              <a:rPr lang="en-US" sz="4540" b="true">
                <a:solidFill>
                  <a:srgbClr val="000000"/>
                </a:solidFill>
                <a:latin typeface="Canva Sans Bold"/>
                <a:ea typeface="Canva Sans Bold"/>
                <a:cs typeface="Canva Sans Bold"/>
                <a:sym typeface="Canva Sans Bold"/>
              </a:rPr>
              <a:t>Referensi Utama:</a:t>
            </a:r>
          </a:p>
          <a:p>
            <a:pPr algn="l" marL="980292" indent="-490146" lvl="1">
              <a:lnSpc>
                <a:spcPts val="6356"/>
              </a:lnSpc>
              <a:buFont typeface="Arial"/>
              <a:buChar char="•"/>
            </a:pPr>
            <a:r>
              <a:rPr lang="en-US" sz="4540">
                <a:solidFill>
                  <a:srgbClr val="000000"/>
                </a:solidFill>
                <a:latin typeface="Canva Sans"/>
                <a:ea typeface="Canva Sans"/>
                <a:cs typeface="Canva Sans"/>
                <a:sym typeface="Canva Sans"/>
              </a:rPr>
              <a:t>Madhumita Pal, Smita Parija (2021): Menggunakan Random Forest untuk prediksi penyakit jantung.</a:t>
            </a:r>
          </a:p>
          <a:p>
            <a:pPr algn="l" marL="980292" indent="-490146" lvl="1">
              <a:lnSpc>
                <a:spcPts val="6356"/>
              </a:lnSpc>
              <a:buFont typeface="Arial"/>
              <a:buChar char="•"/>
            </a:pPr>
            <a:r>
              <a:rPr lang="en-US" sz="4540">
                <a:solidFill>
                  <a:srgbClr val="000000"/>
                </a:solidFill>
                <a:latin typeface="Canva Sans"/>
                <a:ea typeface="Canva Sans"/>
                <a:cs typeface="Canva Sans"/>
                <a:sym typeface="Canva Sans"/>
              </a:rPr>
              <a:t>Jurnal terkait </a:t>
            </a:r>
            <a:r>
              <a:rPr lang="en-US" sz="4540">
                <a:solidFill>
                  <a:srgbClr val="000000"/>
                </a:solidFill>
                <a:latin typeface="Canva Sans"/>
                <a:ea typeface="Canva Sans"/>
                <a:cs typeface="Canva Sans"/>
                <a:sym typeface="Canva Sans"/>
              </a:rPr>
              <a:t>tentang XGBoost untuk stacking dan preprocessing data medis.</a:t>
            </a:r>
          </a:p>
          <a:p>
            <a:pPr algn="ctr">
              <a:lnSpc>
                <a:spcPts val="6356"/>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398329" cy="10581211"/>
            <a:chOff x="0" y="0"/>
            <a:chExt cx="4845650" cy="2786821"/>
          </a:xfrm>
        </p:grpSpPr>
        <p:sp>
          <p:nvSpPr>
            <p:cNvPr name="Freeform 3" id="3"/>
            <p:cNvSpPr/>
            <p:nvPr/>
          </p:nvSpPr>
          <p:spPr>
            <a:xfrm flipH="false" flipV="false" rot="0">
              <a:off x="0" y="0"/>
              <a:ext cx="4845650" cy="2786821"/>
            </a:xfrm>
            <a:custGeom>
              <a:avLst/>
              <a:gdLst/>
              <a:ahLst/>
              <a:cxnLst/>
              <a:rect r="r" b="b" t="t" l="l"/>
              <a:pathLst>
                <a:path h="2786821" w="4845650">
                  <a:moveTo>
                    <a:pt x="0" y="0"/>
                  </a:moveTo>
                  <a:lnTo>
                    <a:pt x="4845650" y="0"/>
                  </a:lnTo>
                  <a:lnTo>
                    <a:pt x="4845650" y="2786821"/>
                  </a:lnTo>
                  <a:lnTo>
                    <a:pt x="0" y="2786821"/>
                  </a:lnTo>
                  <a:close/>
                </a:path>
              </a:pathLst>
            </a:custGeom>
            <a:solidFill>
              <a:srgbClr val="FFF6E3"/>
            </a:solidFill>
          </p:spPr>
        </p:sp>
        <p:sp>
          <p:nvSpPr>
            <p:cNvPr name="TextBox 4" id="4"/>
            <p:cNvSpPr txBox="true"/>
            <p:nvPr/>
          </p:nvSpPr>
          <p:spPr>
            <a:xfrm>
              <a:off x="0" y="-38100"/>
              <a:ext cx="4845650" cy="282492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51295" y="565150"/>
            <a:ext cx="15185411" cy="1069976"/>
          </a:xfrm>
          <a:prstGeom prst="rect">
            <a:avLst/>
          </a:prstGeom>
        </p:spPr>
        <p:txBody>
          <a:bodyPr anchor="t" rtlCol="false" tIns="0" lIns="0" bIns="0" rIns="0">
            <a:spAutoFit/>
          </a:bodyPr>
          <a:lstStyle/>
          <a:p>
            <a:pPr algn="ctr">
              <a:lnSpc>
                <a:spcPts val="8000"/>
              </a:lnSpc>
            </a:pPr>
            <a:r>
              <a:rPr lang="en-US" b="true" sz="8000">
                <a:solidFill>
                  <a:srgbClr val="000000"/>
                </a:solidFill>
                <a:latin typeface="Montserrat Classic Bold"/>
                <a:ea typeface="Montserrat Classic Bold"/>
                <a:cs typeface="Montserrat Classic Bold"/>
                <a:sym typeface="Montserrat Classic Bold"/>
              </a:rPr>
              <a:t>MIND MAPPING</a:t>
            </a:r>
          </a:p>
        </p:txBody>
      </p:sp>
      <p:sp>
        <p:nvSpPr>
          <p:cNvPr name="Freeform 6" id="6"/>
          <p:cNvSpPr/>
          <p:nvPr/>
        </p:nvSpPr>
        <p:spPr>
          <a:xfrm flipH="false" flipV="false" rot="0">
            <a:off x="13423464" y="-6790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266137">
            <a:off x="-1267694"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0" y="2418630"/>
            <a:ext cx="18288000" cy="4770996"/>
          </a:xfrm>
          <a:prstGeom prst="rect">
            <a:avLst/>
          </a:prstGeom>
        </p:spPr>
        <p:txBody>
          <a:bodyPr anchor="t" rtlCol="false" tIns="0" lIns="0" bIns="0" rIns="0">
            <a:spAutoFit/>
          </a:bodyPr>
          <a:lstStyle/>
          <a:p>
            <a:pPr algn="l">
              <a:lnSpc>
                <a:spcPts val="6356"/>
              </a:lnSpc>
            </a:pPr>
            <a:r>
              <a:rPr lang="en-US" sz="4540" b="true">
                <a:solidFill>
                  <a:srgbClr val="000000"/>
                </a:solidFill>
                <a:latin typeface="Canva Sans Bold"/>
                <a:ea typeface="Canva Sans Bold"/>
                <a:cs typeface="Canva Sans Bold"/>
                <a:sym typeface="Canva Sans Bold"/>
              </a:rPr>
              <a:t>Metod</a:t>
            </a:r>
            <a:r>
              <a:rPr lang="en-US" sz="4540" b="true">
                <a:solidFill>
                  <a:srgbClr val="000000"/>
                </a:solidFill>
                <a:latin typeface="Canva Sans Bold"/>
                <a:ea typeface="Canva Sans Bold"/>
                <a:cs typeface="Canva Sans Bold"/>
                <a:sym typeface="Canva Sans Bold"/>
              </a:rPr>
              <a:t>e Kombinasi:</a:t>
            </a:r>
          </a:p>
          <a:p>
            <a:pPr algn="l" marL="980292" indent="-490146" lvl="1">
              <a:lnSpc>
                <a:spcPts val="6356"/>
              </a:lnSpc>
              <a:buFont typeface="Arial"/>
              <a:buChar char="•"/>
            </a:pPr>
            <a:r>
              <a:rPr lang="en-US" sz="4540">
                <a:solidFill>
                  <a:srgbClr val="000000"/>
                </a:solidFill>
                <a:latin typeface="Canva Sans"/>
                <a:ea typeface="Canva Sans"/>
                <a:cs typeface="Canva Sans"/>
                <a:sym typeface="Canva Sans"/>
              </a:rPr>
              <a:t>Stacking Hybrid Model</a:t>
            </a:r>
            <a:r>
              <a:rPr lang="en-US" sz="4540">
                <a:solidFill>
                  <a:srgbClr val="000000"/>
                </a:solidFill>
                <a:latin typeface="Canva Sans"/>
                <a:ea typeface="Canva Sans"/>
                <a:cs typeface="Canva Sans"/>
                <a:sym typeface="Canva Sans"/>
              </a:rPr>
              <a:t>: output dari XG Boost dan Random Forest.</a:t>
            </a:r>
          </a:p>
          <a:p>
            <a:pPr algn="l" marL="980292" indent="-490146" lvl="1">
              <a:lnSpc>
                <a:spcPts val="6356"/>
              </a:lnSpc>
              <a:buFont typeface="Arial"/>
              <a:buChar char="•"/>
            </a:pPr>
            <a:r>
              <a:rPr lang="en-US" sz="4540">
                <a:solidFill>
                  <a:srgbClr val="000000"/>
                </a:solidFill>
                <a:latin typeface="Canva Sans"/>
                <a:ea typeface="Canva Sans"/>
                <a:cs typeface="Canva Sans"/>
                <a:sym typeface="Canva Sans"/>
              </a:rPr>
              <a:t>Prediktor Akhir</a:t>
            </a:r>
            <a:r>
              <a:rPr lang="en-US" sz="4540">
                <a:solidFill>
                  <a:srgbClr val="000000"/>
                </a:solidFill>
                <a:latin typeface="Canva Sans"/>
                <a:ea typeface="Canva Sans"/>
                <a:cs typeface="Canva Sans"/>
                <a:sym typeface="Canva Sans"/>
              </a:rPr>
              <a:t>: XGBoost dan Random Forestsebagai preprocessing, Linear Aggression sebagai prediktor akhir.</a:t>
            </a:r>
          </a:p>
          <a:p>
            <a:pPr algn="ctr">
              <a:lnSpc>
                <a:spcPts val="6356"/>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398329" cy="10581211"/>
            <a:chOff x="0" y="0"/>
            <a:chExt cx="4845650" cy="2786821"/>
          </a:xfrm>
        </p:grpSpPr>
        <p:sp>
          <p:nvSpPr>
            <p:cNvPr name="Freeform 3" id="3"/>
            <p:cNvSpPr/>
            <p:nvPr/>
          </p:nvSpPr>
          <p:spPr>
            <a:xfrm flipH="false" flipV="false" rot="0">
              <a:off x="0" y="0"/>
              <a:ext cx="4845650" cy="2786821"/>
            </a:xfrm>
            <a:custGeom>
              <a:avLst/>
              <a:gdLst/>
              <a:ahLst/>
              <a:cxnLst/>
              <a:rect r="r" b="b" t="t" l="l"/>
              <a:pathLst>
                <a:path h="2786821" w="4845650">
                  <a:moveTo>
                    <a:pt x="0" y="0"/>
                  </a:moveTo>
                  <a:lnTo>
                    <a:pt x="4845650" y="0"/>
                  </a:lnTo>
                  <a:lnTo>
                    <a:pt x="4845650" y="2786821"/>
                  </a:lnTo>
                  <a:lnTo>
                    <a:pt x="0" y="2786821"/>
                  </a:lnTo>
                  <a:close/>
                </a:path>
              </a:pathLst>
            </a:custGeom>
            <a:solidFill>
              <a:srgbClr val="FFF6E3"/>
            </a:solidFill>
          </p:spPr>
        </p:sp>
        <p:sp>
          <p:nvSpPr>
            <p:cNvPr name="TextBox 4" id="4"/>
            <p:cNvSpPr txBox="true"/>
            <p:nvPr/>
          </p:nvSpPr>
          <p:spPr>
            <a:xfrm>
              <a:off x="0" y="-38100"/>
              <a:ext cx="4845650" cy="282492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51295" y="565150"/>
            <a:ext cx="15185411" cy="1069976"/>
          </a:xfrm>
          <a:prstGeom prst="rect">
            <a:avLst/>
          </a:prstGeom>
        </p:spPr>
        <p:txBody>
          <a:bodyPr anchor="t" rtlCol="false" tIns="0" lIns="0" bIns="0" rIns="0">
            <a:spAutoFit/>
          </a:bodyPr>
          <a:lstStyle/>
          <a:p>
            <a:pPr algn="ctr">
              <a:lnSpc>
                <a:spcPts val="8000"/>
              </a:lnSpc>
            </a:pPr>
            <a:r>
              <a:rPr lang="en-US" b="true" sz="8000">
                <a:solidFill>
                  <a:srgbClr val="000000"/>
                </a:solidFill>
                <a:latin typeface="Montserrat Classic Bold"/>
                <a:ea typeface="Montserrat Classic Bold"/>
                <a:cs typeface="Montserrat Classic Bold"/>
                <a:sym typeface="Montserrat Classic Bold"/>
              </a:rPr>
              <a:t>METODE YG DIUSULKAN</a:t>
            </a:r>
          </a:p>
        </p:txBody>
      </p:sp>
      <p:sp>
        <p:nvSpPr>
          <p:cNvPr name="Freeform 6" id="6"/>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266137">
            <a:off x="-1248644"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58870" y="2020023"/>
            <a:ext cx="17880589" cy="8771496"/>
          </a:xfrm>
          <a:prstGeom prst="rect">
            <a:avLst/>
          </a:prstGeom>
        </p:spPr>
        <p:txBody>
          <a:bodyPr anchor="t" rtlCol="false" tIns="0" lIns="0" bIns="0" rIns="0">
            <a:spAutoFit/>
          </a:bodyPr>
          <a:lstStyle/>
          <a:p>
            <a:pPr algn="l" marL="980292" indent="-490146" lvl="1">
              <a:lnSpc>
                <a:spcPts val="6356"/>
              </a:lnSpc>
              <a:buAutoNum type="arabicPeriod" startAt="1"/>
            </a:pPr>
            <a:r>
              <a:rPr lang="en-US" b="true" sz="4540">
                <a:solidFill>
                  <a:srgbClr val="000000"/>
                </a:solidFill>
                <a:latin typeface="Canva Sans Bold"/>
                <a:ea typeface="Canva Sans Bold"/>
                <a:cs typeface="Canva Sans Bold"/>
                <a:sym typeface="Canva Sans Bold"/>
              </a:rPr>
              <a:t>Metode Pengumpulan Data</a:t>
            </a:r>
          </a:p>
          <a:p>
            <a:pPr algn="just">
              <a:lnSpc>
                <a:spcPts val="6356"/>
              </a:lnSpc>
            </a:pPr>
            <a:r>
              <a:rPr lang="en-US" sz="4540">
                <a:solidFill>
                  <a:srgbClr val="000000"/>
                </a:solidFill>
                <a:latin typeface="Canva Sans"/>
                <a:ea typeface="Canva Sans"/>
                <a:cs typeface="Canva Sans"/>
                <a:sym typeface="Canva Sans"/>
              </a:rPr>
              <a:t>Data yang berisi 303 sampel dengan 14 atribut yang terkait dengan penyakit jantung yang berasal dari dataset UCI Machine Learning Repository (https://archive.ics.uci.edu/dataset/45/heart+disease).</a:t>
            </a:r>
          </a:p>
          <a:p>
            <a:pPr algn="l">
              <a:lnSpc>
                <a:spcPts val="6356"/>
              </a:lnSpc>
            </a:pPr>
          </a:p>
          <a:p>
            <a:pPr algn="l">
              <a:lnSpc>
                <a:spcPts val="6356"/>
              </a:lnSpc>
            </a:pPr>
            <a:r>
              <a:rPr lang="en-US" sz="4540">
                <a:solidFill>
                  <a:srgbClr val="000000"/>
                </a:solidFill>
                <a:latin typeface="Canva Sans"/>
                <a:ea typeface="Canva Sans"/>
                <a:cs typeface="Canva Sans"/>
                <a:sym typeface="Canva Sans"/>
              </a:rPr>
              <a:t>  2.</a:t>
            </a:r>
            <a:r>
              <a:rPr lang="en-US" sz="4540" b="true">
                <a:solidFill>
                  <a:srgbClr val="000000"/>
                </a:solidFill>
                <a:latin typeface="Canva Sans Bold"/>
                <a:ea typeface="Canva Sans Bold"/>
                <a:cs typeface="Canva Sans Bold"/>
                <a:sym typeface="Canva Sans Bold"/>
              </a:rPr>
              <a:t>Metode Eksplorasi Data </a:t>
            </a:r>
          </a:p>
          <a:p>
            <a:pPr algn="just">
              <a:lnSpc>
                <a:spcPts val="6356"/>
              </a:lnSpc>
            </a:pPr>
            <a:r>
              <a:rPr lang="en-US" sz="4540">
                <a:solidFill>
                  <a:srgbClr val="000000"/>
                </a:solidFill>
                <a:latin typeface="Canva Sans"/>
                <a:ea typeface="Canva Sans"/>
                <a:cs typeface="Canva Sans"/>
                <a:sym typeface="Canva Sans"/>
              </a:rPr>
              <a:t>Metode eksplorasi data yang untuk menganalisa dataset adalah matriks korelasi untuk memahami hubungan antar atribut yang ada pada dataset</a:t>
            </a:r>
          </a:p>
          <a:p>
            <a:pPr algn="l">
              <a:lnSpc>
                <a:spcPts val="6356"/>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398329" cy="10581211"/>
            <a:chOff x="0" y="0"/>
            <a:chExt cx="4845650" cy="2786821"/>
          </a:xfrm>
        </p:grpSpPr>
        <p:sp>
          <p:nvSpPr>
            <p:cNvPr name="Freeform 3" id="3"/>
            <p:cNvSpPr/>
            <p:nvPr/>
          </p:nvSpPr>
          <p:spPr>
            <a:xfrm flipH="false" flipV="false" rot="0">
              <a:off x="0" y="0"/>
              <a:ext cx="4845650" cy="2786821"/>
            </a:xfrm>
            <a:custGeom>
              <a:avLst/>
              <a:gdLst/>
              <a:ahLst/>
              <a:cxnLst/>
              <a:rect r="r" b="b" t="t" l="l"/>
              <a:pathLst>
                <a:path h="2786821" w="4845650">
                  <a:moveTo>
                    <a:pt x="0" y="0"/>
                  </a:moveTo>
                  <a:lnTo>
                    <a:pt x="4845650" y="0"/>
                  </a:lnTo>
                  <a:lnTo>
                    <a:pt x="4845650" y="2786821"/>
                  </a:lnTo>
                  <a:lnTo>
                    <a:pt x="0" y="2786821"/>
                  </a:lnTo>
                  <a:close/>
                </a:path>
              </a:pathLst>
            </a:custGeom>
            <a:solidFill>
              <a:srgbClr val="FFF6E3"/>
            </a:solidFill>
          </p:spPr>
        </p:sp>
        <p:sp>
          <p:nvSpPr>
            <p:cNvPr name="TextBox 4" id="4"/>
            <p:cNvSpPr txBox="true"/>
            <p:nvPr/>
          </p:nvSpPr>
          <p:spPr>
            <a:xfrm>
              <a:off x="0" y="-38100"/>
              <a:ext cx="4845650" cy="282492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51295" y="565150"/>
            <a:ext cx="15185411" cy="1069976"/>
          </a:xfrm>
          <a:prstGeom prst="rect">
            <a:avLst/>
          </a:prstGeom>
        </p:spPr>
        <p:txBody>
          <a:bodyPr anchor="t" rtlCol="false" tIns="0" lIns="0" bIns="0" rIns="0">
            <a:spAutoFit/>
          </a:bodyPr>
          <a:lstStyle/>
          <a:p>
            <a:pPr algn="ctr">
              <a:lnSpc>
                <a:spcPts val="8000"/>
              </a:lnSpc>
            </a:pPr>
            <a:r>
              <a:rPr lang="en-US" b="true" sz="8000">
                <a:solidFill>
                  <a:srgbClr val="000000"/>
                </a:solidFill>
                <a:latin typeface="Montserrat Classic Bold"/>
                <a:ea typeface="Montserrat Classic Bold"/>
                <a:cs typeface="Montserrat Classic Bold"/>
                <a:sym typeface="Montserrat Classic Bold"/>
              </a:rPr>
              <a:t>METODE YG DIUSULKAN</a:t>
            </a:r>
          </a:p>
        </p:txBody>
      </p:sp>
      <p:sp>
        <p:nvSpPr>
          <p:cNvPr name="TextBox 6" id="6"/>
          <p:cNvSpPr txBox="true"/>
          <p:nvPr/>
        </p:nvSpPr>
        <p:spPr>
          <a:xfrm rot="0">
            <a:off x="258870" y="2020023"/>
            <a:ext cx="17880589" cy="7971396"/>
          </a:xfrm>
          <a:prstGeom prst="rect">
            <a:avLst/>
          </a:prstGeom>
        </p:spPr>
        <p:txBody>
          <a:bodyPr anchor="t" rtlCol="false" tIns="0" lIns="0" bIns="0" rIns="0">
            <a:spAutoFit/>
          </a:bodyPr>
          <a:lstStyle/>
          <a:p>
            <a:pPr algn="l">
              <a:lnSpc>
                <a:spcPts val="6356"/>
              </a:lnSpc>
            </a:pPr>
            <a:r>
              <a:rPr lang="en-US" sz="4540" b="true">
                <a:solidFill>
                  <a:srgbClr val="000000"/>
                </a:solidFill>
                <a:latin typeface="Canva Sans Bold"/>
                <a:ea typeface="Canva Sans Bold"/>
                <a:cs typeface="Canva Sans Bold"/>
                <a:sym typeface="Canva Sans Bold"/>
              </a:rPr>
              <a:t>   </a:t>
            </a:r>
            <a:r>
              <a:rPr lang="en-US" sz="4540">
                <a:solidFill>
                  <a:srgbClr val="000000"/>
                </a:solidFill>
                <a:latin typeface="Canva Sans"/>
                <a:ea typeface="Canva Sans"/>
                <a:cs typeface="Canva Sans"/>
                <a:sym typeface="Canva Sans"/>
              </a:rPr>
              <a:t>3.</a:t>
            </a:r>
            <a:r>
              <a:rPr lang="en-US" sz="4540" b="true">
                <a:solidFill>
                  <a:srgbClr val="000000"/>
                </a:solidFill>
                <a:latin typeface="Canva Sans Bold"/>
                <a:ea typeface="Canva Sans Bold"/>
                <a:cs typeface="Canva Sans Bold"/>
                <a:sym typeface="Canva Sans Bold"/>
              </a:rPr>
              <a:t> Metode Pra-pemrosesan Data</a:t>
            </a:r>
          </a:p>
          <a:p>
            <a:pPr algn="l">
              <a:lnSpc>
                <a:spcPts val="6356"/>
              </a:lnSpc>
            </a:pPr>
            <a:r>
              <a:rPr lang="en-US" sz="4540">
                <a:solidFill>
                  <a:srgbClr val="000000"/>
                </a:solidFill>
                <a:latin typeface="Canva Sans"/>
                <a:ea typeface="Canva Sans"/>
                <a:cs typeface="Canva Sans"/>
                <a:sym typeface="Canva Sans"/>
              </a:rPr>
              <a:t>Data diambil dan ditampilkan pada excel dengan menggunakan separator koma. Selanjutnya data diklasifikasi sebelum diproses dengan algoritma machine learning.</a:t>
            </a:r>
          </a:p>
          <a:p>
            <a:pPr algn="l">
              <a:lnSpc>
                <a:spcPts val="6356"/>
              </a:lnSpc>
            </a:pPr>
          </a:p>
          <a:p>
            <a:pPr algn="l">
              <a:lnSpc>
                <a:spcPts val="6356"/>
              </a:lnSpc>
            </a:pPr>
            <a:r>
              <a:rPr lang="en-US" sz="4540">
                <a:solidFill>
                  <a:srgbClr val="000000"/>
                </a:solidFill>
                <a:latin typeface="Canva Sans"/>
                <a:ea typeface="Canva Sans"/>
                <a:cs typeface="Canva Sans"/>
                <a:sym typeface="Canva Sans"/>
              </a:rPr>
              <a:t>  4. </a:t>
            </a:r>
            <a:r>
              <a:rPr lang="en-US" sz="4540" b="true">
                <a:solidFill>
                  <a:srgbClr val="000000"/>
                </a:solidFill>
                <a:latin typeface="Canva Sans Bold"/>
                <a:ea typeface="Canva Sans Bold"/>
                <a:cs typeface="Canva Sans Bold"/>
                <a:sym typeface="Canva Sans Bold"/>
              </a:rPr>
              <a:t>Metode Spliting Data</a:t>
            </a:r>
          </a:p>
          <a:p>
            <a:pPr algn="l">
              <a:lnSpc>
                <a:spcPts val="6356"/>
              </a:lnSpc>
            </a:pPr>
            <a:r>
              <a:rPr lang="en-US" sz="4540">
                <a:solidFill>
                  <a:srgbClr val="000000"/>
                </a:solidFill>
                <a:latin typeface="Canva Sans"/>
                <a:ea typeface="Canva Sans"/>
                <a:cs typeface="Canva Sans"/>
                <a:sym typeface="Canva Sans"/>
              </a:rPr>
              <a:t>Dataset dibagi menjadi 2, yaitu 80% untuk data training dan 20% untuk data testing. Ukuran Evaluasi yang digunakan adalah accuracy, sensitivity, dan specificity dalam persentase.</a:t>
            </a:r>
          </a:p>
          <a:p>
            <a:pPr algn="l">
              <a:lnSpc>
                <a:spcPts val="6356"/>
              </a:lnSpc>
              <a:spcBef>
                <a:spcPct val="0"/>
              </a:spcBef>
            </a:pPr>
          </a:p>
        </p:txBody>
      </p:sp>
      <p:sp>
        <p:nvSpPr>
          <p:cNvPr name="Freeform 7" id="7"/>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266137">
            <a:off x="-125816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398329" cy="10581211"/>
            <a:chOff x="0" y="0"/>
            <a:chExt cx="4845650" cy="2786821"/>
          </a:xfrm>
        </p:grpSpPr>
        <p:sp>
          <p:nvSpPr>
            <p:cNvPr name="Freeform 3" id="3"/>
            <p:cNvSpPr/>
            <p:nvPr/>
          </p:nvSpPr>
          <p:spPr>
            <a:xfrm flipH="false" flipV="false" rot="0">
              <a:off x="0" y="0"/>
              <a:ext cx="4845650" cy="2786821"/>
            </a:xfrm>
            <a:custGeom>
              <a:avLst/>
              <a:gdLst/>
              <a:ahLst/>
              <a:cxnLst/>
              <a:rect r="r" b="b" t="t" l="l"/>
              <a:pathLst>
                <a:path h="2786821" w="4845650">
                  <a:moveTo>
                    <a:pt x="0" y="0"/>
                  </a:moveTo>
                  <a:lnTo>
                    <a:pt x="4845650" y="0"/>
                  </a:lnTo>
                  <a:lnTo>
                    <a:pt x="4845650" y="2786821"/>
                  </a:lnTo>
                  <a:lnTo>
                    <a:pt x="0" y="2786821"/>
                  </a:lnTo>
                  <a:close/>
                </a:path>
              </a:pathLst>
            </a:custGeom>
            <a:solidFill>
              <a:srgbClr val="FFF6E3"/>
            </a:solidFill>
          </p:spPr>
        </p:sp>
        <p:sp>
          <p:nvSpPr>
            <p:cNvPr name="TextBox 4" id="4"/>
            <p:cNvSpPr txBox="true"/>
            <p:nvPr/>
          </p:nvSpPr>
          <p:spPr>
            <a:xfrm>
              <a:off x="0" y="-38100"/>
              <a:ext cx="4845650" cy="282492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51295" y="565150"/>
            <a:ext cx="15185411" cy="1069976"/>
          </a:xfrm>
          <a:prstGeom prst="rect">
            <a:avLst/>
          </a:prstGeom>
        </p:spPr>
        <p:txBody>
          <a:bodyPr anchor="t" rtlCol="false" tIns="0" lIns="0" bIns="0" rIns="0">
            <a:spAutoFit/>
          </a:bodyPr>
          <a:lstStyle/>
          <a:p>
            <a:pPr algn="ctr">
              <a:lnSpc>
                <a:spcPts val="8000"/>
              </a:lnSpc>
            </a:pPr>
            <a:r>
              <a:rPr lang="en-US" b="true" sz="8000">
                <a:solidFill>
                  <a:srgbClr val="000000"/>
                </a:solidFill>
                <a:latin typeface="Montserrat Classic Bold"/>
                <a:ea typeface="Montserrat Classic Bold"/>
                <a:cs typeface="Montserrat Classic Bold"/>
                <a:sym typeface="Montserrat Classic Bold"/>
              </a:rPr>
              <a:t>METODE YG DIUSULKAN</a:t>
            </a:r>
          </a:p>
        </p:txBody>
      </p:sp>
      <p:sp>
        <p:nvSpPr>
          <p:cNvPr name="Freeform 6" id="6"/>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49345" y="2020023"/>
            <a:ext cx="17880589" cy="6371196"/>
          </a:xfrm>
          <a:prstGeom prst="rect">
            <a:avLst/>
          </a:prstGeom>
        </p:spPr>
        <p:txBody>
          <a:bodyPr anchor="t" rtlCol="false" tIns="0" lIns="0" bIns="0" rIns="0">
            <a:spAutoFit/>
          </a:bodyPr>
          <a:lstStyle/>
          <a:p>
            <a:pPr algn="l">
              <a:lnSpc>
                <a:spcPts val="6356"/>
              </a:lnSpc>
            </a:pPr>
            <a:r>
              <a:rPr lang="en-US" sz="4540" b="true">
                <a:solidFill>
                  <a:srgbClr val="000000"/>
                </a:solidFill>
                <a:latin typeface="Canva Sans Bold"/>
                <a:ea typeface="Canva Sans Bold"/>
                <a:cs typeface="Canva Sans Bold"/>
                <a:sym typeface="Canva Sans Bold"/>
              </a:rPr>
              <a:t>  5. Metode Implementasi Stacking Classifier </a:t>
            </a:r>
          </a:p>
          <a:p>
            <a:pPr algn="l">
              <a:lnSpc>
                <a:spcPts val="6356"/>
              </a:lnSpc>
            </a:pPr>
            <a:r>
              <a:rPr lang="en-US" sz="4540">
                <a:solidFill>
                  <a:srgbClr val="000000"/>
                </a:solidFill>
                <a:latin typeface="Canva Sans"/>
                <a:ea typeface="Canva Sans"/>
                <a:cs typeface="Canva Sans"/>
                <a:sym typeface="Canva Sans"/>
              </a:rPr>
              <a:t>Stacking C</a:t>
            </a:r>
            <a:r>
              <a:rPr lang="en-US" sz="4540">
                <a:solidFill>
                  <a:srgbClr val="000000"/>
                </a:solidFill>
                <a:latin typeface="Canva Sans"/>
                <a:ea typeface="Canva Sans"/>
                <a:cs typeface="Canva Sans"/>
                <a:sym typeface="Canva Sans"/>
              </a:rPr>
              <a:t>l</a:t>
            </a:r>
            <a:r>
              <a:rPr lang="en-US" sz="4540">
                <a:solidFill>
                  <a:srgbClr val="000000"/>
                </a:solidFill>
                <a:latin typeface="Canva Sans"/>
                <a:ea typeface="Canva Sans"/>
                <a:cs typeface="Canva Sans"/>
                <a:sym typeface="Canva Sans"/>
              </a:rPr>
              <a:t>assifier</a:t>
            </a:r>
            <a:r>
              <a:rPr lang="en-US" sz="4540">
                <a:solidFill>
                  <a:srgbClr val="000000"/>
                </a:solidFill>
                <a:latin typeface="Canva Sans"/>
                <a:ea typeface="Canva Sans"/>
                <a:cs typeface="Canva Sans"/>
                <a:sym typeface="Canva Sans"/>
              </a:rPr>
              <a:t> dibuat menggunakan library Scikit-learn dengan langkah-langkah berikut:</a:t>
            </a:r>
          </a:p>
          <a:p>
            <a:pPr algn="l" marL="980292" indent="-490146" lvl="1">
              <a:lnSpc>
                <a:spcPts val="6356"/>
              </a:lnSpc>
              <a:buAutoNum type="arabicPeriod" startAt="1"/>
            </a:pPr>
            <a:r>
              <a:rPr lang="en-US" sz="4540">
                <a:solidFill>
                  <a:srgbClr val="000000"/>
                </a:solidFill>
                <a:latin typeface="Canva Sans"/>
                <a:ea typeface="Canva Sans"/>
                <a:cs typeface="Canva Sans"/>
                <a:sym typeface="Canva Sans"/>
              </a:rPr>
              <a:t>Mendefinisikan model dasar (Random Forest dan XGBoost).</a:t>
            </a:r>
          </a:p>
          <a:p>
            <a:pPr algn="l" marL="980292" indent="-490146" lvl="1">
              <a:lnSpc>
                <a:spcPts val="6356"/>
              </a:lnSpc>
              <a:buAutoNum type="arabicPeriod" startAt="1"/>
            </a:pPr>
            <a:r>
              <a:rPr lang="en-US" sz="4540">
                <a:solidFill>
                  <a:srgbClr val="000000"/>
                </a:solidFill>
                <a:latin typeface="Canva Sans"/>
                <a:ea typeface="Canva Sans"/>
                <a:cs typeface="Canva Sans"/>
                <a:sym typeface="Canva Sans"/>
              </a:rPr>
              <a:t>Mendefinisi</a:t>
            </a:r>
            <a:r>
              <a:rPr lang="en-US" sz="4540">
                <a:solidFill>
                  <a:srgbClr val="000000"/>
                </a:solidFill>
                <a:latin typeface="Canva Sans"/>
                <a:ea typeface="Canva Sans"/>
                <a:cs typeface="Canva Sans"/>
                <a:sym typeface="Canva Sans"/>
              </a:rPr>
              <a:t>kan meta-mode</a:t>
            </a:r>
            <a:r>
              <a:rPr lang="en-US" sz="4540">
                <a:solidFill>
                  <a:srgbClr val="000000"/>
                </a:solidFill>
                <a:latin typeface="Canva Sans"/>
                <a:ea typeface="Canva Sans"/>
                <a:cs typeface="Canva Sans"/>
                <a:sym typeface="Canva Sans"/>
              </a:rPr>
              <a:t>l (Logistic Regression).</a:t>
            </a:r>
          </a:p>
          <a:p>
            <a:pPr algn="l" marL="980292" indent="-490146" lvl="1">
              <a:lnSpc>
                <a:spcPts val="6356"/>
              </a:lnSpc>
              <a:buAutoNum type="arabicPeriod" startAt="1"/>
            </a:pPr>
            <a:r>
              <a:rPr lang="en-US" sz="4540">
                <a:solidFill>
                  <a:srgbClr val="000000"/>
                </a:solidFill>
                <a:latin typeface="Canva Sans"/>
                <a:ea typeface="Canva Sans"/>
                <a:cs typeface="Canva Sans"/>
                <a:sym typeface="Canva Sans"/>
              </a:rPr>
              <a:t>Menggabungkan semua model ke dalam Stacking Classifier.</a:t>
            </a:r>
          </a:p>
          <a:p>
            <a:pPr algn="l">
              <a:lnSpc>
                <a:spcPts val="6356"/>
              </a:lnSpc>
            </a:pPr>
          </a:p>
          <a:p>
            <a:pPr algn="l">
              <a:lnSpc>
                <a:spcPts val="6356"/>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398329" cy="10581211"/>
            <a:chOff x="0" y="0"/>
            <a:chExt cx="4845650" cy="2786821"/>
          </a:xfrm>
        </p:grpSpPr>
        <p:sp>
          <p:nvSpPr>
            <p:cNvPr name="Freeform 3" id="3"/>
            <p:cNvSpPr/>
            <p:nvPr/>
          </p:nvSpPr>
          <p:spPr>
            <a:xfrm flipH="false" flipV="false" rot="0">
              <a:off x="0" y="0"/>
              <a:ext cx="4845650" cy="2786821"/>
            </a:xfrm>
            <a:custGeom>
              <a:avLst/>
              <a:gdLst/>
              <a:ahLst/>
              <a:cxnLst/>
              <a:rect r="r" b="b" t="t" l="l"/>
              <a:pathLst>
                <a:path h="2786821" w="4845650">
                  <a:moveTo>
                    <a:pt x="0" y="0"/>
                  </a:moveTo>
                  <a:lnTo>
                    <a:pt x="4845650" y="0"/>
                  </a:lnTo>
                  <a:lnTo>
                    <a:pt x="4845650" y="2786821"/>
                  </a:lnTo>
                  <a:lnTo>
                    <a:pt x="0" y="2786821"/>
                  </a:lnTo>
                  <a:close/>
                </a:path>
              </a:pathLst>
            </a:custGeom>
            <a:solidFill>
              <a:srgbClr val="FFF6E3"/>
            </a:solidFill>
          </p:spPr>
        </p:sp>
        <p:sp>
          <p:nvSpPr>
            <p:cNvPr name="TextBox 4" id="4"/>
            <p:cNvSpPr txBox="true"/>
            <p:nvPr/>
          </p:nvSpPr>
          <p:spPr>
            <a:xfrm>
              <a:off x="0" y="-38100"/>
              <a:ext cx="4845650" cy="282492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51295" y="565150"/>
            <a:ext cx="15185411" cy="1069976"/>
          </a:xfrm>
          <a:prstGeom prst="rect">
            <a:avLst/>
          </a:prstGeom>
        </p:spPr>
        <p:txBody>
          <a:bodyPr anchor="t" rtlCol="false" tIns="0" lIns="0" bIns="0" rIns="0">
            <a:spAutoFit/>
          </a:bodyPr>
          <a:lstStyle/>
          <a:p>
            <a:pPr algn="ctr">
              <a:lnSpc>
                <a:spcPts val="8000"/>
              </a:lnSpc>
            </a:pPr>
            <a:r>
              <a:rPr lang="en-US" b="true" sz="8000">
                <a:solidFill>
                  <a:srgbClr val="000000"/>
                </a:solidFill>
                <a:latin typeface="Montserrat Classic Bold"/>
                <a:ea typeface="Montserrat Classic Bold"/>
                <a:cs typeface="Montserrat Classic Bold"/>
                <a:sym typeface="Montserrat Classic Bold"/>
              </a:rPr>
              <a:t>METODE YG DIUSULKAN</a:t>
            </a:r>
          </a:p>
        </p:txBody>
      </p:sp>
      <p:sp>
        <p:nvSpPr>
          <p:cNvPr name="Freeform 6" id="6"/>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49345" y="2020023"/>
            <a:ext cx="17880589" cy="9571596"/>
          </a:xfrm>
          <a:prstGeom prst="rect">
            <a:avLst/>
          </a:prstGeom>
        </p:spPr>
        <p:txBody>
          <a:bodyPr anchor="t" rtlCol="false" tIns="0" lIns="0" bIns="0" rIns="0">
            <a:spAutoFit/>
          </a:bodyPr>
          <a:lstStyle/>
          <a:p>
            <a:pPr algn="l">
              <a:lnSpc>
                <a:spcPts val="6356"/>
              </a:lnSpc>
            </a:pPr>
            <a:r>
              <a:rPr lang="en-US" sz="4540" b="true">
                <a:solidFill>
                  <a:srgbClr val="000000"/>
                </a:solidFill>
                <a:latin typeface="Canva Sans Bold"/>
                <a:ea typeface="Canva Sans Bold"/>
                <a:cs typeface="Canva Sans Bold"/>
                <a:sym typeface="Canva Sans Bold"/>
              </a:rPr>
              <a:t>  6. Metode evaluasi data </a:t>
            </a:r>
          </a:p>
          <a:p>
            <a:pPr algn="l">
              <a:lnSpc>
                <a:spcPts val="6356"/>
              </a:lnSpc>
            </a:pPr>
            <a:r>
              <a:rPr lang="en-US" sz="4540">
                <a:solidFill>
                  <a:srgbClr val="000000"/>
                </a:solidFill>
                <a:latin typeface="Canva Sans"/>
                <a:ea typeface="Canva Sans"/>
                <a:cs typeface="Canva Sans"/>
                <a:sym typeface="Canva Sans"/>
              </a:rPr>
              <a:t> Model ini dievaluasi menggunakan berbagai metrik seperti confusion matrix untuk melihat distribusi prediksi yang benar dan salah, akurasi untuk mengetahui proporsi prediksi yang benar, sensitivitas untuk mengevaluasi kemampuan model mendeteksi kasus positif, dan spesifisitas untuk mengevaluasi kemampuan model mendeteksi kasus negatif. Selain itu, nilai ROC AUC dihitung untuk menunjukkan performa model secara keseluruhan.</a:t>
            </a:r>
          </a:p>
          <a:p>
            <a:pPr algn="l">
              <a:lnSpc>
                <a:spcPts val="6356"/>
              </a:lnSpc>
            </a:pPr>
          </a:p>
          <a:p>
            <a:pPr algn="l">
              <a:lnSpc>
                <a:spcPts val="6356"/>
              </a:lnSpc>
            </a:pPr>
          </a:p>
          <a:p>
            <a:pPr algn="l">
              <a:lnSpc>
                <a:spcPts val="6356"/>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DAGZWYcEcak</dc:identifier>
  <dcterms:modified xsi:type="dcterms:W3CDTF">2011-08-01T06:04:30Z</dcterms:modified>
  <cp:revision>1</cp:revision>
  <dc:title>Presentasi Riset Informatika</dc:title>
</cp:coreProperties>
</file>