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Montserrat Classic Bold" charset="1" panose="00000800000000000000"/>
      <p:regular r:id="rId15"/>
    </p:embeddedFont>
    <p:embeddedFont>
      <p:font typeface="Montserrat Classic" charset="1" panose="00000500000000000000"/>
      <p:regular r:id="rId16"/>
    </p:embeddedFont>
    <p:embeddedFont>
      <p:font typeface="Canva Sans" charset="1" panose="020B0503030501040103"/>
      <p:regular r:id="rId17"/>
    </p:embeddedFont>
    <p:embeddedFont>
      <p:font typeface="Canva Sans Bold" charset="1" panose="020B0803030501040103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552793"/>
            <a:ext cx="18288000" cy="10839793"/>
            <a:chOff x="0" y="0"/>
            <a:chExt cx="4816593" cy="28549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854925"/>
            </a:xfrm>
            <a:custGeom>
              <a:avLst/>
              <a:gdLst/>
              <a:ahLst/>
              <a:cxnLst/>
              <a:rect r="r" b="b" t="t" l="l"/>
              <a:pathLst>
                <a:path h="2854925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854925"/>
                  </a:lnTo>
                  <a:lnTo>
                    <a:pt x="0" y="2854925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2893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152170" y="893286"/>
            <a:ext cx="9983660" cy="1342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99"/>
              </a:lnSpc>
            </a:pPr>
            <a:r>
              <a:rPr lang="en-US" b="true" sz="10099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JUDUL / TOPIK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49632" y="8652510"/>
            <a:ext cx="6405075" cy="1144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19"/>
              </a:lnSpc>
            </a:pPr>
            <a:r>
              <a:rPr lang="en-US" sz="32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Riset Informatika | Daffa Tungga Wisesa | 21081010243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071054" y="3588384"/>
            <a:ext cx="14145893" cy="3024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</a:pPr>
            <a:r>
              <a:rPr lang="en-US" sz="4299" b="true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Hybrid Prediksi Model  Penyakit Jangtung menggunakan Algoritma Random Forest dan </a:t>
            </a:r>
          </a:p>
          <a:p>
            <a:pPr algn="ctr">
              <a:lnSpc>
                <a:spcPts val="6019"/>
              </a:lnSpc>
            </a:pPr>
            <a:r>
              <a:rPr lang="en-US" sz="4299" b="true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K-Nearest Neighbors</a:t>
            </a:r>
          </a:p>
          <a:p>
            <a:pPr algn="ctr">
              <a:lnSpc>
                <a:spcPts val="6019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398329" cy="10581211"/>
            <a:chOff x="0" y="0"/>
            <a:chExt cx="4845650" cy="278682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45650" cy="2786821"/>
            </a:xfrm>
            <a:custGeom>
              <a:avLst/>
              <a:gdLst/>
              <a:ahLst/>
              <a:cxnLst/>
              <a:rect r="r" b="b" t="t" l="l"/>
              <a:pathLst>
                <a:path h="2786821" w="4845650">
                  <a:moveTo>
                    <a:pt x="0" y="0"/>
                  </a:moveTo>
                  <a:lnTo>
                    <a:pt x="4845650" y="0"/>
                  </a:lnTo>
                  <a:lnTo>
                    <a:pt x="4845650" y="2786821"/>
                  </a:lnTo>
                  <a:lnTo>
                    <a:pt x="0" y="2786821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45650" cy="28249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915092" y="2141505"/>
            <a:ext cx="4457817" cy="6356958"/>
          </a:xfrm>
          <a:custGeom>
            <a:avLst/>
            <a:gdLst/>
            <a:ahLst/>
            <a:cxnLst/>
            <a:rect r="r" b="b" t="t" l="l"/>
            <a:pathLst>
              <a:path h="6356958" w="4457817">
                <a:moveTo>
                  <a:pt x="0" y="0"/>
                </a:moveTo>
                <a:lnTo>
                  <a:pt x="4457816" y="0"/>
                </a:lnTo>
                <a:lnTo>
                  <a:pt x="4457816" y="6356959"/>
                </a:lnTo>
                <a:lnTo>
                  <a:pt x="0" y="63569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51295" y="565150"/>
            <a:ext cx="15185411" cy="1069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b="true" sz="8000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JURNAL ACUAN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217595" y="8469889"/>
            <a:ext cx="8039338" cy="2370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56"/>
              </a:lnSpc>
            </a:pPr>
            <a:r>
              <a:rPr lang="en-US" sz="454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Prediction of Heart Diseases </a:t>
            </a:r>
          </a:p>
          <a:p>
            <a:pPr algn="ctr">
              <a:lnSpc>
                <a:spcPts val="6356"/>
              </a:lnSpc>
            </a:pPr>
            <a:r>
              <a:rPr lang="en-US" sz="454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using Random Forest</a:t>
            </a:r>
          </a:p>
          <a:p>
            <a:pPr algn="ctr">
              <a:lnSpc>
                <a:spcPts val="635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398329" cy="10581211"/>
            <a:chOff x="0" y="0"/>
            <a:chExt cx="4845650" cy="278682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45650" cy="2786821"/>
            </a:xfrm>
            <a:custGeom>
              <a:avLst/>
              <a:gdLst/>
              <a:ahLst/>
              <a:cxnLst/>
              <a:rect r="r" b="b" t="t" l="l"/>
              <a:pathLst>
                <a:path h="2786821" w="4845650">
                  <a:moveTo>
                    <a:pt x="0" y="0"/>
                  </a:moveTo>
                  <a:lnTo>
                    <a:pt x="4845650" y="0"/>
                  </a:lnTo>
                  <a:lnTo>
                    <a:pt x="4845650" y="2786821"/>
                  </a:lnTo>
                  <a:lnTo>
                    <a:pt x="0" y="2786821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45650" cy="28249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551295" y="565150"/>
            <a:ext cx="15185411" cy="1069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b="true" sz="8000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RISET GAP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2418630"/>
            <a:ext cx="18288000" cy="6371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56"/>
              </a:lnSpc>
            </a:pPr>
          </a:p>
          <a:p>
            <a:pPr algn="ctr">
              <a:lnSpc>
                <a:spcPts val="6356"/>
              </a:lnSpc>
            </a:pPr>
            <a:r>
              <a:rPr lang="en-US" sz="454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Penelitian sebelumnya oleh Madhumita Pal dan Smita Parija (2024) menunjukkan bahwa algoritma Random Forest dapat menghasilkan akurasi tinggi (86.9%). Namun, penelitian tersebut belum mengeksplorasi potensi penggabungan algoritma lain, seperti K-Nearest Neighbors (K-NN), untuk meningkatkan hasil prediksi.</a:t>
            </a:r>
          </a:p>
          <a:p>
            <a:pPr algn="ctr">
              <a:lnSpc>
                <a:spcPts val="635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398329" cy="10581211"/>
            <a:chOff x="0" y="0"/>
            <a:chExt cx="4845650" cy="278682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45650" cy="2786821"/>
            </a:xfrm>
            <a:custGeom>
              <a:avLst/>
              <a:gdLst/>
              <a:ahLst/>
              <a:cxnLst/>
              <a:rect r="r" b="b" t="t" l="l"/>
              <a:pathLst>
                <a:path h="2786821" w="4845650">
                  <a:moveTo>
                    <a:pt x="0" y="0"/>
                  </a:moveTo>
                  <a:lnTo>
                    <a:pt x="4845650" y="0"/>
                  </a:lnTo>
                  <a:lnTo>
                    <a:pt x="4845650" y="2786821"/>
                  </a:lnTo>
                  <a:lnTo>
                    <a:pt x="0" y="2786821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45650" cy="28249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551295" y="565150"/>
            <a:ext cx="15185411" cy="1069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b="true" sz="8000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MIND MAPPING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2418630"/>
            <a:ext cx="18288000" cy="7971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56"/>
              </a:lnSpc>
            </a:pPr>
            <a:r>
              <a:rPr lang="en-US" sz="454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Dataset:</a:t>
            </a:r>
          </a:p>
          <a:p>
            <a:pPr algn="l" marL="980292" indent="-490146" lvl="1">
              <a:lnSpc>
                <a:spcPts val="6356"/>
              </a:lnSpc>
              <a:buFont typeface="Arial"/>
              <a:buChar char="•"/>
            </a:pPr>
            <a:r>
              <a:rPr lang="en-US" sz="454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Dataset Penyakit Jantung (Kaggle)</a:t>
            </a:r>
          </a:p>
          <a:p>
            <a:pPr algn="l" marL="980292" indent="-490146" lvl="1">
              <a:lnSpc>
                <a:spcPts val="6356"/>
              </a:lnSpc>
              <a:buFont typeface="Arial"/>
              <a:buChar char="•"/>
            </a:pPr>
            <a:r>
              <a:rPr lang="en-US" sz="454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303 sampel, 14 atribut fitur.</a:t>
            </a:r>
          </a:p>
          <a:p>
            <a:pPr algn="l">
              <a:lnSpc>
                <a:spcPts val="6356"/>
              </a:lnSpc>
            </a:pPr>
          </a:p>
          <a:p>
            <a:pPr algn="l">
              <a:lnSpc>
                <a:spcPts val="6356"/>
              </a:lnSpc>
            </a:pPr>
            <a:r>
              <a:rPr lang="en-US" sz="454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Referensi Utama:</a:t>
            </a:r>
          </a:p>
          <a:p>
            <a:pPr algn="l" marL="980292" indent="-490146" lvl="1">
              <a:lnSpc>
                <a:spcPts val="6356"/>
              </a:lnSpc>
              <a:buFont typeface="Arial"/>
              <a:buChar char="•"/>
            </a:pPr>
            <a:r>
              <a:rPr lang="en-US" sz="454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Madhumita Pal, Smita Parija (2024): Menggunakan Random Forest untuk prediksi penyakit jantung.</a:t>
            </a:r>
          </a:p>
          <a:p>
            <a:pPr algn="l" marL="980292" indent="-490146" lvl="1">
              <a:lnSpc>
                <a:spcPts val="6356"/>
              </a:lnSpc>
              <a:buFont typeface="Arial"/>
              <a:buChar char="•"/>
            </a:pPr>
            <a:r>
              <a:rPr lang="en-US" sz="454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Artikel tentang K-NN untuk clustering dan preprocessing data medis.</a:t>
            </a:r>
          </a:p>
          <a:p>
            <a:pPr algn="ctr">
              <a:lnSpc>
                <a:spcPts val="635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398329" cy="10581211"/>
            <a:chOff x="0" y="0"/>
            <a:chExt cx="4845650" cy="278682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45650" cy="2786821"/>
            </a:xfrm>
            <a:custGeom>
              <a:avLst/>
              <a:gdLst/>
              <a:ahLst/>
              <a:cxnLst/>
              <a:rect r="r" b="b" t="t" l="l"/>
              <a:pathLst>
                <a:path h="2786821" w="4845650">
                  <a:moveTo>
                    <a:pt x="0" y="0"/>
                  </a:moveTo>
                  <a:lnTo>
                    <a:pt x="4845650" y="0"/>
                  </a:lnTo>
                  <a:lnTo>
                    <a:pt x="4845650" y="2786821"/>
                  </a:lnTo>
                  <a:lnTo>
                    <a:pt x="0" y="2786821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45650" cy="28249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551295" y="565150"/>
            <a:ext cx="15185411" cy="1069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b="true" sz="8000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MIND MAPPING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2418630"/>
            <a:ext cx="18288000" cy="4770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56"/>
              </a:lnSpc>
            </a:pPr>
            <a:r>
              <a:rPr lang="en-US" sz="454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Metod</a:t>
            </a:r>
            <a:r>
              <a:rPr lang="en-US" sz="454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 Kombinasi:</a:t>
            </a:r>
          </a:p>
          <a:p>
            <a:pPr algn="l" marL="980292" indent="-490146" lvl="1">
              <a:lnSpc>
                <a:spcPts val="6356"/>
              </a:lnSpc>
              <a:buFont typeface="Arial"/>
              <a:buChar char="•"/>
            </a:pPr>
            <a:r>
              <a:rPr lang="en-US" sz="454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Voting Ensemble: Kombinasi output dari K-NN dan Random Forest.</a:t>
            </a:r>
          </a:p>
          <a:p>
            <a:pPr algn="l" marL="980292" indent="-490146" lvl="1">
              <a:lnSpc>
                <a:spcPts val="6356"/>
              </a:lnSpc>
              <a:buFont typeface="Arial"/>
              <a:buChar char="•"/>
            </a:pPr>
            <a:r>
              <a:rPr lang="en-US" sz="454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Hybrid Pipeline: K-NN sebagai preprocessing, Random Forest sebagai prediktor akhir.</a:t>
            </a:r>
          </a:p>
          <a:p>
            <a:pPr algn="ctr">
              <a:lnSpc>
                <a:spcPts val="635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398329" cy="10581211"/>
            <a:chOff x="0" y="0"/>
            <a:chExt cx="4845650" cy="278682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45650" cy="2786821"/>
            </a:xfrm>
            <a:custGeom>
              <a:avLst/>
              <a:gdLst/>
              <a:ahLst/>
              <a:cxnLst/>
              <a:rect r="r" b="b" t="t" l="l"/>
              <a:pathLst>
                <a:path h="2786821" w="4845650">
                  <a:moveTo>
                    <a:pt x="0" y="0"/>
                  </a:moveTo>
                  <a:lnTo>
                    <a:pt x="4845650" y="0"/>
                  </a:lnTo>
                  <a:lnTo>
                    <a:pt x="4845650" y="2786821"/>
                  </a:lnTo>
                  <a:lnTo>
                    <a:pt x="0" y="2786821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45650" cy="28249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551295" y="565150"/>
            <a:ext cx="15185411" cy="1069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b="true" sz="8000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METODE YG DIUSULKAN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58870" y="2020023"/>
            <a:ext cx="17880589" cy="8771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80292" indent="-490146" lvl="1">
              <a:lnSpc>
                <a:spcPts val="6356"/>
              </a:lnSpc>
              <a:buAutoNum type="arabicPeriod" startAt="1"/>
            </a:pPr>
            <a:r>
              <a:rPr lang="en-US" b="true" sz="454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Metode Pengumpulan Data</a:t>
            </a:r>
          </a:p>
          <a:p>
            <a:pPr algn="just">
              <a:lnSpc>
                <a:spcPts val="6356"/>
              </a:lnSpc>
            </a:pPr>
            <a:r>
              <a:rPr lang="en-US" sz="454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Data yang digunakan berasal dari kaggle yang berisi 303 sampel dengan 14 atribut yang terkait dengan penyakit jantung yang berasal dari dataset UCI Machine Learning Repository (https://archive.ics.uci.edu/dataset/45/heart+disease).</a:t>
            </a:r>
          </a:p>
          <a:p>
            <a:pPr algn="l">
              <a:lnSpc>
                <a:spcPts val="6356"/>
              </a:lnSpc>
            </a:pPr>
          </a:p>
          <a:p>
            <a:pPr algn="l">
              <a:lnSpc>
                <a:spcPts val="6356"/>
              </a:lnSpc>
            </a:pPr>
            <a:r>
              <a:rPr lang="en-US" sz="454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2.</a:t>
            </a:r>
            <a:r>
              <a:rPr lang="en-US" sz="454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Metode Eksplorasi Data </a:t>
            </a:r>
          </a:p>
          <a:p>
            <a:pPr algn="just">
              <a:lnSpc>
                <a:spcPts val="6356"/>
              </a:lnSpc>
            </a:pPr>
            <a:r>
              <a:rPr lang="en-US" sz="454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Metode eksplorasi data yang untuk menganalisa dataset adalah matriks korelasi untuk memahami hubungan antar atribut yang ada pada dataset</a:t>
            </a:r>
          </a:p>
          <a:p>
            <a:pPr algn="l">
              <a:lnSpc>
                <a:spcPts val="635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398329" cy="10581211"/>
            <a:chOff x="0" y="0"/>
            <a:chExt cx="4845650" cy="278682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45650" cy="2786821"/>
            </a:xfrm>
            <a:custGeom>
              <a:avLst/>
              <a:gdLst/>
              <a:ahLst/>
              <a:cxnLst/>
              <a:rect r="r" b="b" t="t" l="l"/>
              <a:pathLst>
                <a:path h="2786821" w="4845650">
                  <a:moveTo>
                    <a:pt x="0" y="0"/>
                  </a:moveTo>
                  <a:lnTo>
                    <a:pt x="4845650" y="0"/>
                  </a:lnTo>
                  <a:lnTo>
                    <a:pt x="4845650" y="2786821"/>
                  </a:lnTo>
                  <a:lnTo>
                    <a:pt x="0" y="2786821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45650" cy="28249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551295" y="565150"/>
            <a:ext cx="15185411" cy="1069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b="true" sz="8000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METODE YG DIUSULKAN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58870" y="2020023"/>
            <a:ext cx="17880589" cy="7971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56"/>
              </a:lnSpc>
            </a:pPr>
            <a:r>
              <a:rPr lang="en-US" sz="454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</a:t>
            </a:r>
            <a:r>
              <a:rPr lang="en-US" sz="454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3.</a:t>
            </a:r>
            <a:r>
              <a:rPr lang="en-US" sz="454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Metode Pra-pemrosesan Data</a:t>
            </a:r>
          </a:p>
          <a:p>
            <a:pPr algn="l">
              <a:lnSpc>
                <a:spcPts val="6356"/>
              </a:lnSpc>
            </a:pPr>
            <a:r>
              <a:rPr lang="en-US" sz="454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Data diambil dan ditampilkan pada excel dengan menggunakan separator koma. Selanjutnya data diklasifikasi sebelum diproses dengan algoritma machine learning.</a:t>
            </a:r>
          </a:p>
          <a:p>
            <a:pPr algn="l">
              <a:lnSpc>
                <a:spcPts val="6356"/>
              </a:lnSpc>
            </a:pPr>
          </a:p>
          <a:p>
            <a:pPr algn="l">
              <a:lnSpc>
                <a:spcPts val="6356"/>
              </a:lnSpc>
            </a:pPr>
            <a:r>
              <a:rPr lang="en-US" sz="454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4. </a:t>
            </a:r>
            <a:r>
              <a:rPr lang="en-US" sz="454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Metode Eksplorasi Data </a:t>
            </a:r>
          </a:p>
          <a:p>
            <a:pPr algn="just">
              <a:lnSpc>
                <a:spcPts val="6356"/>
              </a:lnSpc>
            </a:pPr>
            <a:r>
              <a:rPr lang="en-US" sz="454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Metode eksplorasi data yang untuk menganalisa dataset adalah matriks korelasi untuk memahami hubungan antar atribut yang ada pada dataset</a:t>
            </a:r>
          </a:p>
          <a:p>
            <a:pPr algn="l">
              <a:lnSpc>
                <a:spcPts val="635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398329" cy="10581211"/>
            <a:chOff x="0" y="0"/>
            <a:chExt cx="4845650" cy="278682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45650" cy="2786821"/>
            </a:xfrm>
            <a:custGeom>
              <a:avLst/>
              <a:gdLst/>
              <a:ahLst/>
              <a:cxnLst/>
              <a:rect r="r" b="b" t="t" l="l"/>
              <a:pathLst>
                <a:path h="2786821" w="4845650">
                  <a:moveTo>
                    <a:pt x="0" y="0"/>
                  </a:moveTo>
                  <a:lnTo>
                    <a:pt x="4845650" y="0"/>
                  </a:lnTo>
                  <a:lnTo>
                    <a:pt x="4845650" y="2786821"/>
                  </a:lnTo>
                  <a:lnTo>
                    <a:pt x="0" y="2786821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45650" cy="28249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551295" y="565150"/>
            <a:ext cx="15185411" cy="1069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b="true" sz="8000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METODE YG DIUSULKAN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49345" y="2020023"/>
            <a:ext cx="17880589" cy="3970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56"/>
              </a:lnSpc>
            </a:pPr>
            <a:r>
              <a:rPr lang="en-US" sz="454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</a:t>
            </a:r>
            <a:r>
              <a:rPr lang="en-US" sz="454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5.</a:t>
            </a:r>
            <a:r>
              <a:rPr lang="en-US" sz="454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Metode Evaluasi Model</a:t>
            </a:r>
          </a:p>
          <a:p>
            <a:pPr algn="l">
              <a:lnSpc>
                <a:spcPts val="6356"/>
              </a:lnSpc>
            </a:pPr>
            <a:r>
              <a:rPr lang="en-US" sz="454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Datase</a:t>
            </a:r>
            <a:r>
              <a:rPr lang="en-US" sz="454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 dibagi menjadi 2, yaitu 80% untuk data training dan 20% untuk data training.</a:t>
            </a:r>
            <a:r>
              <a:rPr lang="en-US" sz="454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Ukuran Eva</a:t>
            </a:r>
            <a:r>
              <a:rPr lang="en-US" sz="454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luasi yang digunakan adalah accuracy, sensitivity, dan specificity dalam persentase.</a:t>
            </a:r>
          </a:p>
          <a:p>
            <a:pPr algn="l">
              <a:lnSpc>
                <a:spcPts val="635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398329" cy="10581211"/>
            <a:chOff x="0" y="0"/>
            <a:chExt cx="4845650" cy="278682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45650" cy="2786821"/>
            </a:xfrm>
            <a:custGeom>
              <a:avLst/>
              <a:gdLst/>
              <a:ahLst/>
              <a:cxnLst/>
              <a:rect r="r" b="b" t="t" l="l"/>
              <a:pathLst>
                <a:path h="2786821" w="4845650">
                  <a:moveTo>
                    <a:pt x="0" y="0"/>
                  </a:moveTo>
                  <a:lnTo>
                    <a:pt x="4845650" y="0"/>
                  </a:lnTo>
                  <a:lnTo>
                    <a:pt x="4845650" y="2786821"/>
                  </a:lnTo>
                  <a:lnTo>
                    <a:pt x="0" y="2786821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45650" cy="28249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551295" y="565150"/>
            <a:ext cx="15185411" cy="1069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b="true" sz="8000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MATRIK PENGUJIAN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43261" y="1928494"/>
            <a:ext cx="14145893" cy="8358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8358" indent="-464179" lvl="1">
              <a:lnSpc>
                <a:spcPts val="6019"/>
              </a:lnSpc>
              <a:buAutoNum type="arabicPeriod" startAt="1"/>
            </a:pPr>
            <a:r>
              <a:rPr lang="en-US" b="true" sz="4299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Matriks Korelasi:</a:t>
            </a:r>
          </a:p>
          <a:p>
            <a:pPr algn="l" marL="1856716" indent="-618905" lvl="2">
              <a:lnSpc>
                <a:spcPts val="6019"/>
              </a:lnSpc>
              <a:buFont typeface="Arial"/>
              <a:buChar char="⚬"/>
            </a:pPr>
            <a:r>
              <a:rPr lang="en-US" sz="42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Mengidentifikasi hubungan antar fitur dataset sebelum masuk ke model.</a:t>
            </a:r>
          </a:p>
          <a:p>
            <a:pPr algn="l" marL="1856716" indent="-618905" lvl="2">
              <a:lnSpc>
                <a:spcPts val="6019"/>
              </a:lnSpc>
              <a:buFont typeface="Arial"/>
              <a:buChar char="⚬"/>
            </a:pPr>
            <a:r>
              <a:rPr lang="en-US" sz="42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Memastikan tidak ada multikolinearitas yang signifikan.</a:t>
            </a:r>
          </a:p>
          <a:p>
            <a:pPr algn="l" marL="928358" indent="-464179" lvl="1">
              <a:lnSpc>
                <a:spcPts val="6019"/>
              </a:lnSpc>
              <a:buAutoNum type="arabicPeriod" startAt="1"/>
            </a:pPr>
            <a:r>
              <a:rPr lang="en-US" b="true" sz="4299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Confusion Matrix:</a:t>
            </a:r>
          </a:p>
          <a:p>
            <a:pPr algn="l" marL="1856716" indent="-618905" lvl="2">
              <a:lnSpc>
                <a:spcPts val="6019"/>
              </a:lnSpc>
              <a:buFont typeface="Arial"/>
              <a:buChar char="⚬"/>
            </a:pPr>
            <a:r>
              <a:rPr lang="en-US" sz="42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Mengukur performa model menggunakan metrik seperti True Positive (TP), False Positive (FP), True Negative (TN), dan False Negative (FN).</a:t>
            </a:r>
          </a:p>
          <a:p>
            <a:pPr algn="l">
              <a:lnSpc>
                <a:spcPts val="601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DAGZWYcEcak</dc:identifier>
  <dcterms:modified xsi:type="dcterms:W3CDTF">2011-08-01T06:04:30Z</dcterms:modified>
  <cp:revision>1</cp:revision>
  <dc:title>Creative and Minimal Portfolio Presentation</dc:title>
</cp:coreProperties>
</file>