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6" r:id="rId3"/>
    <p:sldId id="282" r:id="rId4"/>
    <p:sldId id="259" r:id="rId5"/>
    <p:sldId id="283" r:id="rId6"/>
    <p:sldId id="260" r:id="rId7"/>
    <p:sldId id="28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4" r:id="rId16"/>
    <p:sldId id="268" r:id="rId17"/>
    <p:sldId id="269" r:id="rId18"/>
    <p:sldId id="286" r:id="rId19"/>
    <p:sldId id="270" r:id="rId20"/>
    <p:sldId id="271" r:id="rId21"/>
    <p:sldId id="287" r:id="rId22"/>
    <p:sldId id="272" r:id="rId23"/>
    <p:sldId id="273" r:id="rId24"/>
    <p:sldId id="274" r:id="rId25"/>
    <p:sldId id="280" r:id="rId26"/>
    <p:sldId id="275" r:id="rId27"/>
    <p:sldId id="276" r:id="rId28"/>
    <p:sldId id="278" r:id="rId29"/>
    <p:sldId id="281" r:id="rId30"/>
  </p:sldIdLst>
  <p:sldSz cx="9906000" cy="6858000" type="A4"/>
  <p:notesSz cx="6858000" cy="9144000"/>
  <p:defaultTextStyle>
    <a:defPPr>
      <a:defRPr lang="ko-KR"/>
    </a:defPPr>
    <a:lvl1pPr marL="0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6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8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2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2" autoAdjust="0"/>
    <p:restoredTop sz="85714" autoAdjust="0"/>
  </p:normalViewPr>
  <p:slideViewPr>
    <p:cSldViewPr>
      <p:cViewPr varScale="1">
        <p:scale>
          <a:sx n="92" d="100"/>
          <a:sy n="92" d="100"/>
        </p:scale>
        <p:origin x="-774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3552" y="2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601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73EAA-4CFB-471E-BE18-89ACB0D04669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6E91E-75CD-4FB5-8660-960AEE7C4C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1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6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8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2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재사용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과거의 코드를 재사용하는 것을 말함</a:t>
            </a:r>
            <a:endParaRPr lang="en-US" altLang="ko-KR" dirty="0" smtClean="0"/>
          </a:p>
          <a:p>
            <a:r>
              <a:rPr lang="en-US" altLang="ko-KR" baseline="0" dirty="0" smtClean="0"/>
              <a:t>  </a:t>
            </a:r>
            <a:r>
              <a:rPr lang="en-US" altLang="ko-KR" dirty="0" smtClean="0"/>
              <a:t>But, </a:t>
            </a:r>
            <a:r>
              <a:rPr lang="ko-KR" altLang="en-US" dirty="0" smtClean="0"/>
              <a:t>많아질수록 기억하기 힘들어짐</a:t>
            </a:r>
            <a:r>
              <a:rPr lang="en-US" altLang="ko-KR" dirty="0" smtClean="0"/>
              <a:t>. -&gt; Library</a:t>
            </a:r>
            <a:r>
              <a:rPr lang="ko-KR" altLang="en-US" dirty="0" smtClean="0"/>
              <a:t>를 만들어서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과거에 만들었던 함수는 현재 다 딱 들어맞는 것이 아니기 때문에 수정해서 써야 할 수도 있었음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과거의 코드를 고쳐 쓰는 것은 생각보다 어려웠음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고민고민</a:t>
            </a:r>
            <a:r>
              <a:rPr lang="en-US" altLang="ko-KR" dirty="0" smtClean="0"/>
              <a:t>(</a:t>
            </a:r>
            <a:r>
              <a:rPr lang="ko-KR" altLang="en-US" dirty="0" smtClean="0"/>
              <a:t>언어의 문법적으로 잘 받쳐줬으면 좋겠다</a:t>
            </a:r>
            <a:r>
              <a:rPr lang="en-US" altLang="ko-KR" dirty="0" smtClean="0"/>
              <a:t>…)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E91E-75CD-4FB5-8660-960AEE7C4C2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L-value(</a:t>
            </a:r>
            <a:r>
              <a:rPr lang="ko-KR" altLang="en-US" dirty="0" smtClean="0"/>
              <a:t>기억 공간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기억 공간의 별명을 붙임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지금 이 페이지</a:t>
            </a:r>
            <a:endParaRPr lang="en-US" altLang="ko-KR" dirty="0" smtClean="0"/>
          </a:p>
          <a:p>
            <a:r>
              <a:rPr lang="en-US" altLang="ko-KR" dirty="0" smtClean="0"/>
              <a:t>R-value(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값의 별명을 붙임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다음에 배움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E91E-75CD-4FB5-8660-960AEE7C4C2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032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요일까지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E91E-75CD-4FB5-8660-960AEE7C4C28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080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InitScore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CalcScore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이름 입력 받고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 만큼을 </a:t>
            </a:r>
            <a:r>
              <a:rPr lang="ko-KR" altLang="en-US" baseline="0" dirty="0" err="1" smtClean="0"/>
              <a:t>동적할당</a:t>
            </a:r>
            <a:r>
              <a:rPr lang="ko-KR" altLang="en-US" baseline="0" dirty="0" smtClean="0"/>
              <a:t> 받아야 함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나중에 </a:t>
            </a:r>
            <a:r>
              <a:rPr lang="en-US" altLang="ko-KR" baseline="0" dirty="0" smtClean="0"/>
              <a:t>delete </a:t>
            </a:r>
            <a:r>
              <a:rPr lang="ko-KR" altLang="en-US" baseline="0" dirty="0" smtClean="0"/>
              <a:t>해주는 것도 잊지 </a:t>
            </a:r>
            <a:r>
              <a:rPr lang="ko-KR" altLang="en-US" baseline="0" dirty="0" err="1" smtClean="0"/>
              <a:t>말구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E91E-75CD-4FB5-8660-960AEE7C4C28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19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dirty="0" smtClean="0"/>
              <a:t>구조체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이질적인 데이터를 묶어서 처리하기 위함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동질적인 데이터는 배열로 할 수 있잖아</a:t>
            </a:r>
            <a:r>
              <a:rPr lang="en-US" altLang="ko-KR" dirty="0" smtClean="0"/>
              <a:t>?)</a:t>
            </a:r>
          </a:p>
          <a:p>
            <a:pPr marL="171450" indent="-171450">
              <a:buFont typeface="Arial" charset="0"/>
              <a:buChar char="•"/>
            </a:pPr>
            <a:endParaRPr lang="en-US" altLang="ko-KR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dirty="0" smtClean="0"/>
              <a:t>함수는 호출 이전에 선언이 필요</a:t>
            </a:r>
            <a:r>
              <a:rPr lang="en-US" altLang="ko-KR" dirty="0" smtClean="0"/>
              <a:t>! (ex.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를 시키는 이유는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scanf</a:t>
            </a:r>
            <a:r>
              <a:rPr lang="ko-KR" altLang="en-US" dirty="0" smtClean="0"/>
              <a:t>와 같은 표준 입출력 함수가 선언되어 있는 부분이기에 앞에 선언</a:t>
            </a:r>
            <a:r>
              <a:rPr lang="en-US" altLang="ko-KR" dirty="0" smtClean="0"/>
              <a:t>!!)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에서는 </a:t>
            </a:r>
            <a:r>
              <a:rPr lang="en-US" altLang="ko-KR" baseline="0" dirty="0" err="1" smtClean="0"/>
              <a:t>stdio.h</a:t>
            </a:r>
            <a:r>
              <a:rPr lang="ko-KR" altLang="en-US" baseline="0" dirty="0" smtClean="0"/>
              <a:t>를 선언 안 해줘도 </a:t>
            </a:r>
            <a:r>
              <a:rPr lang="ko-KR" altLang="en-US" baseline="0" dirty="0" err="1" smtClean="0"/>
              <a:t>워닝으로</a:t>
            </a:r>
            <a:r>
              <a:rPr lang="ko-KR" altLang="en-US" baseline="0" dirty="0" smtClean="0"/>
              <a:t> 끝나지만</a:t>
            </a:r>
            <a:r>
              <a:rPr lang="en-US" altLang="ko-KR" baseline="0" dirty="0" smtClean="0"/>
              <a:t>, C++</a:t>
            </a:r>
            <a:r>
              <a:rPr lang="ko-KR" altLang="en-US" baseline="0" dirty="0" smtClean="0"/>
              <a:t>에서는 에러</a:t>
            </a:r>
            <a:r>
              <a:rPr lang="en-US" altLang="ko-KR" baseline="0" dirty="0" smtClean="0"/>
              <a:t>! (C</a:t>
            </a:r>
            <a:r>
              <a:rPr lang="ko-KR" altLang="en-US" baseline="0" dirty="0" smtClean="0"/>
              <a:t>보다 더욱 타이트함</a:t>
            </a:r>
            <a:r>
              <a:rPr lang="en-US" altLang="ko-KR" baseline="0" dirty="0" smtClean="0"/>
              <a:t>!)</a:t>
            </a:r>
          </a:p>
          <a:p>
            <a:pPr marL="171450" indent="-171450">
              <a:buFont typeface="Arial" charset="0"/>
              <a:buChar char="•"/>
            </a:pPr>
            <a:endParaRPr lang="en-US" altLang="ko-KR" dirty="0" smtClean="0"/>
          </a:p>
          <a:p>
            <a:pPr marL="171450" indent="-171450">
              <a:buFont typeface="Arial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E91E-75CD-4FB5-8660-960AEE7C4C2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E91E-75CD-4FB5-8660-960AEE7C4C2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E91E-75CD-4FB5-8660-960AEE7C4C2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Cf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컴파일 시간에 메모리 크기가 결정된다면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할당 </a:t>
            </a:r>
            <a:r>
              <a:rPr lang="en-US" altLang="ko-KR" dirty="0" smtClean="0"/>
              <a:t>–-- </a:t>
            </a:r>
            <a:r>
              <a:rPr lang="ko-KR" altLang="en-US" b="1" dirty="0" smtClean="0">
                <a:solidFill>
                  <a:srgbClr val="FF0000"/>
                </a:solidFill>
              </a:rPr>
              <a:t>변수 선언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하지만 변수 </a:t>
            </a:r>
            <a:r>
              <a:rPr lang="en-US" altLang="ko-KR" b="1" dirty="0" smtClean="0">
                <a:solidFill>
                  <a:srgbClr val="FF0000"/>
                </a:solidFill>
              </a:rPr>
              <a:t>age</a:t>
            </a:r>
            <a:r>
              <a:rPr lang="ko-KR" altLang="en-US" b="1" dirty="0" smtClean="0">
                <a:solidFill>
                  <a:srgbClr val="FF0000"/>
                </a:solidFill>
              </a:rPr>
              <a:t>가 실제로 만들어 지고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초기화 되는 것은 런타임 때</a:t>
            </a:r>
            <a:r>
              <a:rPr lang="en-US" altLang="ko-KR" b="1" dirty="0" smtClean="0">
                <a:solidFill>
                  <a:srgbClr val="FF0000"/>
                </a:solidFill>
              </a:rPr>
              <a:t>!!)</a:t>
            </a:r>
          </a:p>
          <a:p>
            <a:r>
              <a:rPr lang="ko-KR" altLang="en-US" dirty="0" smtClean="0"/>
              <a:t>런타임에 메모리 크기 결정되면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 할당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E91E-75CD-4FB5-8660-960AEE7C4C2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E91E-75CD-4FB5-8660-960AEE7C4C2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E91E-75CD-4FB5-8660-960AEE7C4C2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E91E-75CD-4FB5-8660-960AEE7C4C2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Cf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윈도우 </a:t>
            </a:r>
            <a:r>
              <a:rPr lang="en-US" altLang="ko-KR" dirty="0" smtClean="0"/>
              <a:t>10.0 =&gt;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10</a:t>
            </a:r>
          </a:p>
          <a:p>
            <a:r>
              <a:rPr lang="ko-KR" altLang="en-US" dirty="0" smtClean="0"/>
              <a:t>윈도우 </a:t>
            </a:r>
            <a:r>
              <a:rPr lang="en-US" altLang="ko-KR" dirty="0" smtClean="0"/>
              <a:t>7.0 =&gt;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7</a:t>
            </a:r>
          </a:p>
          <a:p>
            <a:r>
              <a:rPr lang="ko-KR" altLang="en-US" dirty="0" smtClean="0"/>
              <a:t>윈도우 </a:t>
            </a:r>
            <a:r>
              <a:rPr lang="en-US" altLang="ko-KR" dirty="0" smtClean="0"/>
              <a:t>6.0 =&gt; </a:t>
            </a:r>
            <a:r>
              <a:rPr lang="ko-KR" altLang="en-US" dirty="0" smtClean="0"/>
              <a:t>윈도우 </a:t>
            </a:r>
            <a:r>
              <a:rPr lang="ko-KR" altLang="en-US" dirty="0" err="1" smtClean="0"/>
              <a:t>비스타</a:t>
            </a:r>
            <a:endParaRPr lang="en-US" altLang="ko-KR" dirty="0" smtClean="0"/>
          </a:p>
          <a:p>
            <a:r>
              <a:rPr lang="ko-KR" altLang="en-US" dirty="0" smtClean="0"/>
              <a:t>윈도우</a:t>
            </a:r>
            <a:r>
              <a:rPr lang="en-US" altLang="ko-KR" dirty="0" smtClean="0"/>
              <a:t>5.0 =&gt;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XP</a:t>
            </a:r>
          </a:p>
          <a:p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main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Call</a:t>
            </a:r>
            <a:r>
              <a:rPr lang="ko-KR" altLang="en-US" dirty="0" smtClean="0"/>
              <a:t>을 하기 위한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함수들을 호출되기 위한 함수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E91E-75CD-4FB5-8660-960AEE7C4C2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9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B436-C12D-4A8D-8AFB-D523F5531970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2186-FD56-4B58-8BC6-BF4105094F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B436-C12D-4A8D-8AFB-D523F5531970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2186-FD56-4B58-8BC6-BF4105094F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B436-C12D-4A8D-8AFB-D523F5531970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2186-FD56-4B58-8BC6-BF4105094F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B436-C12D-4A8D-8AFB-D523F5531970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2186-FD56-4B58-8BC6-BF4105094F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B436-C12D-4A8D-8AFB-D523F5531970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2186-FD56-4B58-8BC6-BF4105094F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1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B436-C12D-4A8D-8AFB-D523F5531970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2186-FD56-4B58-8BC6-BF4105094F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1" indent="0">
              <a:buNone/>
              <a:defRPr sz="1600" b="1"/>
            </a:lvl8pPr>
            <a:lvl9pPr marL="36572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1" indent="0">
              <a:buNone/>
              <a:defRPr sz="1600" b="1"/>
            </a:lvl8pPr>
            <a:lvl9pPr marL="36572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6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B436-C12D-4A8D-8AFB-D523F5531970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2186-FD56-4B58-8BC6-BF4105094F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B436-C12D-4A8D-8AFB-D523F5531970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2186-FD56-4B58-8BC6-BF4105094F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B436-C12D-4A8D-8AFB-D523F5531970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2186-FD56-4B58-8BC6-BF4105094F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8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B436-C12D-4A8D-8AFB-D523F5531970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2186-FD56-4B58-8BC6-BF4105094F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3" indent="0">
              <a:buNone/>
              <a:defRPr sz="2400"/>
            </a:lvl3pPr>
            <a:lvl4pPr marL="1371484" indent="0">
              <a:buNone/>
              <a:defRPr sz="2000"/>
            </a:lvl4pPr>
            <a:lvl5pPr marL="1828646" indent="0">
              <a:buNone/>
              <a:defRPr sz="2000"/>
            </a:lvl5pPr>
            <a:lvl6pPr marL="2285808" indent="0">
              <a:buNone/>
              <a:defRPr sz="2000"/>
            </a:lvl6pPr>
            <a:lvl7pPr marL="2742969" indent="0">
              <a:buNone/>
              <a:defRPr sz="2000"/>
            </a:lvl7pPr>
            <a:lvl8pPr marL="3200131" indent="0">
              <a:buNone/>
              <a:defRPr sz="2000"/>
            </a:lvl8pPr>
            <a:lvl9pPr marL="3657292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8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B436-C12D-4A8D-8AFB-D523F5531970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2186-FD56-4B58-8BC6-BF4105094F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6B436-C12D-4A8D-8AFB-D523F5531970}" type="datetimeFigureOut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A2186-FD56-4B58-8BC6-BF4105094F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6" algn="l" defTabSz="9143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1" algn="l" defTabSz="9143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9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0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2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3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9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0"/>
            <a:ext cx="9441653" cy="1708152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marL="228581" indent="-228581" defTabSz="288000">
              <a:buAutoNum type="arabicPeriod"/>
            </a:pPr>
            <a:r>
              <a:rPr lang="en-US" altLang="ko-KR" sz="1050" dirty="0" smtClean="0"/>
              <a:t>Upgrade &amp; New</a:t>
            </a:r>
          </a:p>
          <a:p>
            <a:pPr marL="228581" indent="-228581" defTabSz="288000">
              <a:buAutoNum type="arabicPeriod"/>
            </a:pP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C</a:t>
            </a:r>
            <a:r>
              <a:rPr lang="ko-KR" altLang="en-US" sz="1050" dirty="0" smtClean="0"/>
              <a:t>언어에서 발전된 문법과 </a:t>
            </a:r>
            <a:r>
              <a:rPr lang="en-US" altLang="ko-KR" sz="1050" dirty="0" smtClean="0"/>
              <a:t>C++</a:t>
            </a:r>
            <a:r>
              <a:rPr lang="ko-KR" altLang="en-US" sz="1050" dirty="0" smtClean="0"/>
              <a:t>에서 새롭게 등장한 문법들을 소개합니다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C++</a:t>
            </a:r>
            <a:r>
              <a:rPr lang="ko-KR" altLang="en-US" sz="1050" dirty="0" smtClean="0"/>
              <a:t>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코드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재사용 관련 문법</a:t>
            </a:r>
            <a:r>
              <a:rPr lang="ko-KR" altLang="en-US" sz="1050" dirty="0" smtClean="0"/>
              <a:t>들을 알아봅니다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C</a:t>
            </a:r>
            <a:r>
              <a:rPr lang="ko-KR" altLang="en-US" sz="1050" dirty="0" smtClean="0"/>
              <a:t>언어와 비교하며 </a:t>
            </a:r>
            <a:r>
              <a:rPr lang="en-US" altLang="ko-KR" sz="1050" dirty="0" smtClean="0"/>
              <a:t>C++</a:t>
            </a:r>
            <a:r>
              <a:rPr lang="ko-KR" altLang="en-US" sz="1050" dirty="0" smtClean="0"/>
              <a:t>의 문법들을 살펴봅니다</a:t>
            </a:r>
            <a:r>
              <a:rPr lang="en-US" altLang="ko-KR" sz="1050" dirty="0" smtClean="0"/>
              <a:t>.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클래스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관련 문법</a:t>
            </a:r>
            <a:r>
              <a:rPr lang="ko-KR" altLang="en-US" sz="1050" dirty="0" smtClean="0"/>
              <a:t>들을 이해하기 위한 기본 문법들을 살펴봅니다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6555633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1.7 </a:t>
            </a:r>
            <a:r>
              <a:rPr lang="ko-KR" altLang="en-US" sz="1050" dirty="0" smtClean="0"/>
              <a:t>함수 중복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정의</a:t>
            </a:r>
            <a:r>
              <a:rPr lang="en-US" altLang="ko-KR" sz="1050" dirty="0" smtClean="0"/>
              <a:t>(function overloading) –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OOP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의 중요한 개념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핵심 중 하나임</a:t>
            </a:r>
            <a:r>
              <a:rPr lang="en-US" altLang="ko-KR" sz="1050" dirty="0" smtClean="0"/>
              <a:t>!</a:t>
            </a:r>
            <a:endParaRPr lang="ko-KR" altLang="en-US" sz="1050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</a:t>
            </a:r>
            <a:r>
              <a:rPr lang="ko-KR" altLang="en-US" sz="1050" b="1" dirty="0" smtClean="0"/>
              <a:t>동일한 이름의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함수를 복수 개 정의</a:t>
            </a:r>
            <a:r>
              <a:rPr lang="ko-KR" altLang="en-US" sz="1050" dirty="0" smtClean="0"/>
              <a:t>하는 것을 함수의 중복 정의라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b="1" dirty="0" smtClean="0"/>
              <a:t>함수 파라미터</a:t>
            </a:r>
            <a:r>
              <a:rPr lang="en-US" altLang="ko-KR" sz="1050" b="1" dirty="0" smtClean="0"/>
              <a:t>(parameter)</a:t>
            </a:r>
            <a:r>
              <a:rPr lang="ko-KR" altLang="en-US" sz="1050" b="1" dirty="0" smtClean="0"/>
              <a:t>의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자료형이 다르</a:t>
            </a:r>
            <a:r>
              <a:rPr lang="ko-KR" altLang="en-US" sz="1050" dirty="0" smtClean="0"/>
              <a:t>거나 </a:t>
            </a:r>
            <a:r>
              <a:rPr lang="ko-KR" altLang="en-US" sz="1050" b="1" dirty="0" smtClean="0"/>
              <a:t>파라미터의 개수가 다르면</a:t>
            </a:r>
            <a:r>
              <a:rPr lang="ko-KR" altLang="en-US" sz="1050" dirty="0" smtClean="0"/>
              <a:t> 중복정의 할 수 있습니다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smtClean="0"/>
              <a:t>단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파라 미터 타입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개수가 같고 </a:t>
            </a:r>
            <a:r>
              <a:rPr lang="en-US" altLang="ko-KR" sz="1050" dirty="0" smtClean="0"/>
              <a:t>return </a:t>
            </a:r>
            <a:r>
              <a:rPr lang="ko-KR" altLang="en-US" sz="1050" dirty="0" smtClean="0"/>
              <a:t>타입만 다른 경우에는 중복정의 될 수 없음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/>
              <a:t>	</a:t>
            </a:r>
            <a:r>
              <a:rPr lang="ko-KR" altLang="en-US" sz="1050" dirty="0" smtClean="0"/>
              <a:t>함수 뒤에 붙는 </a:t>
            </a:r>
            <a:r>
              <a:rPr lang="en-US" altLang="ko-KR" sz="1050" dirty="0" err="1" smtClean="0"/>
              <a:t>const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또한 함수의 이름으로 취급이 되므로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const</a:t>
            </a:r>
            <a:r>
              <a:rPr lang="ko-KR" altLang="en-US" sz="1050" dirty="0" smtClean="0"/>
              <a:t>가 붙은 함수와 안 붙은 함수는 다른 함수 취급</a:t>
            </a:r>
            <a:r>
              <a:rPr lang="en-US" altLang="ko-KR" sz="1050" dirty="0" smtClean="0"/>
              <a:t>! </a:t>
            </a:r>
            <a:r>
              <a:rPr lang="ko-KR" altLang="en-US" sz="1050" dirty="0" smtClean="0"/>
              <a:t>즉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오버로딩 가능</a:t>
            </a:r>
            <a:r>
              <a:rPr lang="en-US" altLang="ko-KR" sz="1050" dirty="0" smtClean="0"/>
              <a:t>!!</a:t>
            </a:r>
          </a:p>
          <a:p>
            <a:pPr defTabSz="288000"/>
            <a:r>
              <a:rPr lang="en-US" altLang="ko-KR" sz="1050" dirty="0" smtClean="0"/>
              <a:t> </a:t>
            </a:r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sub(void) { … }</a:t>
            </a:r>
          </a:p>
          <a:p>
            <a:pPr defTabSz="288000"/>
            <a:r>
              <a:rPr lang="en-US" altLang="ko-KR" sz="1050" dirty="0" smtClean="0"/>
              <a:t>	void sub(int n) { … }</a:t>
            </a:r>
          </a:p>
          <a:p>
            <a:pPr defTabSz="288000"/>
            <a:r>
              <a:rPr lang="en-US" altLang="ko-KR" sz="1050" dirty="0" smtClean="0"/>
              <a:t>	void sub(char * str) { … }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void sub(int n, char * str) { … }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③ C++</a:t>
            </a:r>
            <a:r>
              <a:rPr lang="ko-KR" altLang="en-US" sz="1050" dirty="0" smtClean="0"/>
              <a:t>에서 함수를 중복 정의할 수 있는 것은 철저한</a:t>
            </a:r>
            <a:r>
              <a:rPr lang="en-US" altLang="ko-KR" sz="1050" dirty="0" smtClean="0"/>
              <a:t>(?)</a:t>
            </a:r>
            <a:r>
              <a:rPr lang="ko-KR" altLang="en-US" sz="1050" dirty="0" smtClean="0"/>
              <a:t> 함수의 원형선언에서 비롯됩니다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네임 맹글링</a:t>
            </a:r>
            <a:r>
              <a:rPr lang="en-US" altLang="ko-KR" sz="1050" dirty="0" smtClean="0"/>
              <a:t>(name mangling)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프로그램에서 사용한 함수나 변수의 이름이 컴파일단계에서 컴파일러의 규칙에 따라 이름을 변형하는 것으로 네임 데코레션</a:t>
            </a:r>
            <a:r>
              <a:rPr lang="en-US" altLang="ko-KR" sz="1050" dirty="0" smtClean="0"/>
              <a:t>(name decoration)</a:t>
            </a:r>
            <a:r>
              <a:rPr lang="ko-KR" altLang="en-US" sz="1050" dirty="0" smtClean="0"/>
              <a:t>이라고도 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 작업은 컴파일을 마친 후 링커</a:t>
            </a:r>
            <a:r>
              <a:rPr lang="en-US" altLang="ko-KR" sz="1050" dirty="0" smtClean="0"/>
              <a:t>(linker)</a:t>
            </a:r>
            <a:r>
              <a:rPr lang="ko-KR" altLang="en-US" sz="1050" dirty="0" smtClean="0"/>
              <a:t>가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다른 파일이나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다른 네임스페이스 즉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다른 범위</a:t>
            </a:r>
            <a:r>
              <a:rPr lang="en-US" altLang="ko-KR" sz="1050" dirty="0" smtClean="0"/>
              <a:t>(scope)</a:t>
            </a:r>
            <a:r>
              <a:rPr lang="ko-KR" altLang="en-US" sz="1050" dirty="0" smtClean="0"/>
              <a:t>에 존재하는 동일한 이름의 함수나 변수들을 식별하도록 해줍니다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또한 </a:t>
            </a:r>
            <a:r>
              <a:rPr lang="en-US" altLang="ko-KR" sz="1050" dirty="0" smtClean="0"/>
              <a:t>C++</a:t>
            </a:r>
            <a:r>
              <a:rPr lang="ko-KR" altLang="en-US" sz="1050" dirty="0" smtClean="0"/>
              <a:t>의 함수중복정의</a:t>
            </a:r>
            <a:r>
              <a:rPr lang="en-US" altLang="ko-KR" sz="1050" dirty="0" smtClean="0"/>
              <a:t>(function overloading)</a:t>
            </a:r>
            <a:r>
              <a:rPr lang="ko-KR" altLang="en-US" sz="1050" dirty="0" smtClean="0"/>
              <a:t>로 만들어진 동일한 이름의 함수들을 식별하기 위해 필요한 작업이기도 합니다</a:t>
            </a:r>
            <a:r>
              <a:rPr lang="en-US" altLang="ko-KR" sz="1050" dirty="0" smtClean="0"/>
              <a:t>. </a:t>
            </a:r>
          </a:p>
          <a:p>
            <a:pPr defTabSz="288000"/>
            <a:r>
              <a:rPr lang="ko-KR" altLang="en-US" sz="1050" dirty="0" smtClean="0"/>
              <a:t>하지만 네임 맹글링의 규칙은 </a:t>
            </a:r>
            <a:r>
              <a:rPr lang="en-US" altLang="ko-KR" sz="1050" dirty="0" smtClean="0"/>
              <a:t>C</a:t>
            </a:r>
            <a:r>
              <a:rPr lang="ko-KR" altLang="en-US" sz="1050" dirty="0" smtClean="0"/>
              <a:t>와 </a:t>
            </a:r>
            <a:r>
              <a:rPr lang="en-US" altLang="ko-KR" sz="1050" dirty="0" smtClean="0"/>
              <a:t>C++ </a:t>
            </a:r>
            <a:r>
              <a:rPr lang="ko-KR" altLang="en-US" sz="1050" dirty="0" smtClean="0"/>
              <a:t>컴파일러가 서로 다를 뿐만 아니라 </a:t>
            </a:r>
            <a:r>
              <a:rPr lang="en-US" altLang="ko-KR" sz="1050" dirty="0" smtClean="0"/>
              <a:t>C++</a:t>
            </a:r>
            <a:r>
              <a:rPr lang="ko-KR" altLang="en-US" sz="1050" dirty="0" smtClean="0"/>
              <a:t> 컴파일러끼리도 표준화되어 있지 않아 특정 컴파일러에서 만든 라이브러리</a:t>
            </a:r>
            <a:r>
              <a:rPr lang="en-US" altLang="ko-KR" sz="1050" dirty="0" smtClean="0"/>
              <a:t>(library)</a:t>
            </a:r>
            <a:r>
              <a:rPr lang="ko-KR" altLang="en-US" sz="1050" dirty="0" smtClean="0"/>
              <a:t>를 다른 컴파일러에서 사용하려 할 경우 링크오류를 발생시키는 원인이 되기도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호출 규약</a:t>
            </a:r>
            <a:r>
              <a:rPr lang="en-US" altLang="ko-KR" sz="1050" dirty="0" smtClean="0"/>
              <a:t>(call protocol, calling convention)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함수 호출방식에 대한 약속으로 인수전달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이름규칙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스택정리 등에 대해 함수의 호출측</a:t>
            </a:r>
            <a:r>
              <a:rPr lang="en-US" altLang="ko-KR" sz="1050" dirty="0" smtClean="0"/>
              <a:t>(caller)</a:t>
            </a:r>
            <a:r>
              <a:rPr lang="ko-KR" altLang="en-US" sz="1050" dirty="0" smtClean="0"/>
              <a:t>과 함수정의부</a:t>
            </a:r>
            <a:r>
              <a:rPr lang="en-US" altLang="ko-KR" sz="1050" dirty="0" smtClean="0"/>
              <a:t>(callee) </a:t>
            </a:r>
            <a:r>
              <a:rPr lang="ko-KR" altLang="en-US" sz="1050" dirty="0" smtClean="0"/>
              <a:t>간의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약속입니다</a:t>
            </a:r>
            <a:r>
              <a:rPr lang="en-US" altLang="ko-KR" sz="1050" dirty="0" smtClean="0"/>
              <a:t>.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dirty="0" smtClean="0"/>
              <a:t>호출규약의 종류에는 </a:t>
            </a:r>
            <a:r>
              <a:rPr lang="en-US" altLang="ko-KR" sz="1050" dirty="0" smtClean="0"/>
              <a:t>_cdecl, pascal, __stdcall(WINAPI, APIENTRY, CALLBACK), __fastcall, __thiscall </a:t>
            </a:r>
            <a:r>
              <a:rPr lang="ko-KR" altLang="en-US" sz="1050" dirty="0" smtClean="0"/>
              <a:t>등등이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 _cdecl </a:t>
            </a:r>
            <a:r>
              <a:rPr lang="ko-KR" altLang="en-US" sz="1050" dirty="0" smtClean="0"/>
              <a:t>규약  </a:t>
            </a:r>
            <a:r>
              <a:rPr lang="en-US" altLang="ko-KR" sz="1050" dirty="0" smtClean="0"/>
              <a:t>: (</a:t>
            </a:r>
            <a:r>
              <a:rPr lang="ko-KR" altLang="en-US" sz="1050" dirty="0" smtClean="0"/>
              <a:t>막간 상식 </a:t>
            </a:r>
            <a:r>
              <a:rPr lang="en-US" altLang="ko-KR" sz="1050" dirty="0" smtClean="0"/>
              <a:t>: Stack</a:t>
            </a:r>
            <a:r>
              <a:rPr lang="ko-KR" altLang="en-US" sz="1050" dirty="0" smtClean="0"/>
              <a:t>에 부담을 비교적 많이 주는 방식이라고 함</a:t>
            </a:r>
            <a:r>
              <a:rPr lang="en-US" altLang="ko-KR" sz="1050" dirty="0" smtClean="0"/>
              <a:t>! -&gt; </a:t>
            </a:r>
            <a:r>
              <a:rPr lang="ko-KR" altLang="en-US" sz="1050" dirty="0" smtClean="0"/>
              <a:t>하드웨어가 열악하면 쉽게 터지거나 </a:t>
            </a:r>
            <a:r>
              <a:rPr lang="ko-KR" altLang="en-US" sz="1050" dirty="0" err="1" smtClean="0"/>
              <a:t>버벅대거나</a:t>
            </a:r>
            <a:r>
              <a:rPr lang="ko-KR" altLang="en-US" sz="1050" dirty="0" smtClean="0"/>
              <a:t> 안 좋음 </a:t>
            </a:r>
            <a:r>
              <a:rPr lang="ko-KR" altLang="en-US" sz="1050" dirty="0" err="1" smtClean="0"/>
              <a:t>ㅋ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C</a:t>
            </a:r>
            <a:r>
              <a:rPr lang="ko-KR" altLang="en-US" sz="1050" dirty="0" smtClean="0"/>
              <a:t>언어의 기본규약</a:t>
            </a:r>
            <a:endParaRPr lang="en-US" altLang="ko-KR" sz="1050" dirty="0" smtClean="0"/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name decoration : _</a:t>
            </a:r>
            <a:r>
              <a:rPr lang="ko-KR" altLang="en-US" sz="1050" dirty="0" smtClean="0"/>
              <a:t>함수명 </a:t>
            </a:r>
            <a:r>
              <a:rPr lang="en-US" altLang="ko-KR" sz="1050" dirty="0" smtClean="0"/>
              <a:t>(C</a:t>
            </a:r>
            <a:r>
              <a:rPr lang="ko-KR" altLang="en-US" sz="1050" dirty="0" smtClean="0"/>
              <a:t>언어 </a:t>
            </a:r>
            <a:r>
              <a:rPr lang="en-US" altLang="ko-KR" sz="1050" dirty="0" smtClean="0"/>
              <a:t>name mangling)	=&gt; </a:t>
            </a:r>
            <a:r>
              <a:rPr lang="ko-KR" altLang="en-US" sz="1050" u="sng" dirty="0" smtClean="0"/>
              <a:t>그렇기 때문에 </a:t>
            </a:r>
            <a:r>
              <a:rPr lang="en-US" altLang="ko-KR" sz="1050" u="sng" dirty="0" smtClean="0"/>
              <a:t>argument</a:t>
            </a:r>
            <a:r>
              <a:rPr lang="ko-KR" altLang="en-US" sz="1050" u="sng" dirty="0" smtClean="0"/>
              <a:t>가 다르더라도 함수의 컴파일 할 때 못 알아 차리고</a:t>
            </a:r>
            <a:r>
              <a:rPr lang="en-US" altLang="ko-KR" sz="1050" u="sng" dirty="0" smtClean="0"/>
              <a:t>, </a:t>
            </a:r>
            <a:r>
              <a:rPr lang="ko-KR" altLang="en-US" sz="1050" u="sng" dirty="0" smtClean="0"/>
              <a:t>같은 함수 취급이 </a:t>
            </a:r>
            <a:r>
              <a:rPr lang="ko-KR" altLang="en-US" sz="1050" u="sng" dirty="0" err="1" smtClean="0"/>
              <a:t>되버리므로</a:t>
            </a:r>
            <a:r>
              <a:rPr lang="ko-KR" altLang="en-US" sz="1050" u="sng" dirty="0" smtClean="0"/>
              <a:t> </a:t>
            </a:r>
            <a:r>
              <a:rPr lang="en-US" altLang="ko-KR" sz="1050" u="sng" dirty="0" smtClean="0"/>
              <a:t>C</a:t>
            </a:r>
            <a:r>
              <a:rPr lang="ko-KR" altLang="en-US" sz="1050" u="sng" dirty="0" smtClean="0"/>
              <a:t>에서는 오버로딩</a:t>
            </a:r>
            <a:r>
              <a:rPr lang="en-US" altLang="ko-KR" sz="1050" u="sng" dirty="0" smtClean="0"/>
              <a:t>(</a:t>
            </a:r>
            <a:r>
              <a:rPr lang="ko-KR" altLang="en-US" sz="1050" u="sng" dirty="0" smtClean="0"/>
              <a:t>중복정의</a:t>
            </a:r>
            <a:r>
              <a:rPr lang="en-US" altLang="ko-KR" sz="1050" u="sng" dirty="0" smtClean="0"/>
              <a:t>)</a:t>
            </a:r>
            <a:r>
              <a:rPr lang="ko-KR" altLang="en-US" sz="1050" u="sng" dirty="0" smtClean="0"/>
              <a:t>이 안됨</a:t>
            </a:r>
            <a:r>
              <a:rPr lang="en-US" altLang="ko-KR" sz="1050" u="sng" dirty="0" smtClean="0"/>
              <a:t>!!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stack cleanup : caller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argument pass order : Left &lt;-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0"/>
            <a:ext cx="9441653" cy="5262971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다음은 중복정의 불가한 경우입니다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리턴 타입만 다른 경우는 중복정의 </a:t>
            </a:r>
            <a:r>
              <a:rPr lang="ko-KR" altLang="en-US" sz="1050" b="1" dirty="0" smtClean="0"/>
              <a:t>불가</a:t>
            </a:r>
            <a:r>
              <a:rPr lang="en-US" altLang="ko-KR" sz="1050" b="1" dirty="0" smtClean="0"/>
              <a:t>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int sub(void) { … }</a:t>
            </a:r>
          </a:p>
          <a:p>
            <a:pPr defTabSz="288000"/>
            <a:r>
              <a:rPr lang="en-US" altLang="ko-KR" sz="1050" dirty="0" smtClean="0"/>
              <a:t>	void sub(void) { … }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</a:t>
            </a:r>
            <a:r>
              <a:rPr lang="ko-KR" altLang="en-US" sz="1050" dirty="0" smtClean="0"/>
              <a:t>레퍼런스</a:t>
            </a:r>
            <a:r>
              <a:rPr lang="en-US" altLang="ko-KR" sz="1050" dirty="0" smtClean="0"/>
              <a:t>(reference) </a:t>
            </a:r>
            <a:r>
              <a:rPr lang="ko-KR" altLang="en-US" sz="1050" dirty="0" smtClean="0"/>
              <a:t>인수타입과 </a:t>
            </a:r>
            <a:r>
              <a:rPr lang="en-US" altLang="ko-KR" sz="1050" dirty="0" smtClean="0"/>
              <a:t>value </a:t>
            </a:r>
            <a:r>
              <a:rPr lang="ko-KR" altLang="en-US" sz="1050" dirty="0" smtClean="0"/>
              <a:t>인수타입의 경우 중복 정의는 가능하지만 모호한 호출 오류 발생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int sub(int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n) { … }</a:t>
            </a:r>
          </a:p>
          <a:p>
            <a:pPr defTabSz="288000"/>
            <a:r>
              <a:rPr lang="en-US" altLang="ko-KR" sz="1050" dirty="0" smtClean="0"/>
              <a:t>	int sub(int &amp; rn) { … }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디폴트 파라미터</a:t>
            </a:r>
            <a:r>
              <a:rPr lang="en-US" altLang="ko-KR" sz="1050" dirty="0" smtClean="0"/>
              <a:t>(default parameter)</a:t>
            </a:r>
            <a:r>
              <a:rPr lang="ko-KR" altLang="en-US" sz="1050" dirty="0" smtClean="0"/>
              <a:t>로 중복정의 된 </a:t>
            </a:r>
            <a:r>
              <a:rPr lang="ko-KR" altLang="en-US" sz="1050" u="sng" dirty="0" smtClean="0"/>
              <a:t>함수와 중복 정의는 가능하지만 모호한 호출 오류 발생</a:t>
            </a:r>
            <a:endParaRPr lang="en-US" altLang="ko-KR" sz="1050" u="sng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sub(int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n = 5) { … }</a:t>
            </a:r>
          </a:p>
          <a:p>
            <a:pPr defTabSz="288000"/>
            <a:r>
              <a:rPr lang="en-US" altLang="ko-KR" sz="1050" dirty="0" smtClean="0"/>
              <a:t>	void sub(void) { … }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</a:t>
            </a:r>
            <a:r>
              <a:rPr lang="ko-KR" altLang="en-US" sz="1050" u="sng" dirty="0" smtClean="0"/>
              <a:t>포인터 인수타입과 배열 인수타입의 함수는 중복정의 불가 </a:t>
            </a:r>
            <a:r>
              <a:rPr lang="en-US" altLang="ko-KR" sz="1050" u="sng" dirty="0" smtClean="0"/>
              <a:t>(</a:t>
            </a:r>
            <a:r>
              <a:rPr lang="ko-KR" altLang="en-US" sz="1050" u="sng" dirty="0" smtClean="0"/>
              <a:t>함수 내부적으로는 같은 것으로 봄</a:t>
            </a:r>
            <a:r>
              <a:rPr lang="en-US" altLang="ko-KR" sz="1050" u="sng" dirty="0" smtClean="0"/>
              <a:t>!)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sub(char * ptr) { … }</a:t>
            </a:r>
          </a:p>
          <a:p>
            <a:pPr defTabSz="288000"/>
            <a:r>
              <a:rPr lang="en-US" altLang="ko-KR" sz="1050" dirty="0" smtClean="0"/>
              <a:t>	void sub(char str[]) { … }</a:t>
            </a:r>
          </a:p>
          <a:p>
            <a:pPr defTabSz="288000"/>
            <a:r>
              <a:rPr lang="en-US" altLang="ko-KR" sz="1050" dirty="0" smtClean="0"/>
              <a:t>	void sub(</a:t>
            </a:r>
            <a:r>
              <a:rPr lang="en-US" altLang="ko-KR" sz="1050" b="1" dirty="0" smtClean="0"/>
              <a:t>const char * ptr</a:t>
            </a:r>
            <a:r>
              <a:rPr lang="en-US" altLang="ko-KR" sz="1050" dirty="0" smtClean="0"/>
              <a:t>) { … } // </a:t>
            </a:r>
            <a:r>
              <a:rPr lang="ko-KR" altLang="en-US" sz="1050" u="sng" dirty="0" smtClean="0"/>
              <a:t>중복정의 가능</a:t>
            </a:r>
            <a:endParaRPr lang="en-US" altLang="ko-KR" sz="1050" u="sng" dirty="0" smtClean="0"/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en-US" altLang="ko-KR" sz="1050" dirty="0" smtClean="0"/>
              <a:t> const</a:t>
            </a:r>
            <a:r>
              <a:rPr lang="ko-KR" altLang="en-US" sz="1050" dirty="0" smtClean="0"/>
              <a:t>가 있는 </a:t>
            </a:r>
            <a:r>
              <a:rPr lang="en-US" altLang="ko-KR" sz="1050" dirty="0" smtClean="0"/>
              <a:t>value </a:t>
            </a:r>
            <a:r>
              <a:rPr lang="ko-KR" altLang="en-US" sz="1050" dirty="0" smtClean="0"/>
              <a:t>인수타입과  일반 </a:t>
            </a:r>
            <a:r>
              <a:rPr lang="en-US" altLang="ko-KR" sz="1050" dirty="0" smtClean="0"/>
              <a:t>value </a:t>
            </a:r>
            <a:r>
              <a:rPr lang="ko-KR" altLang="en-US" sz="1050" dirty="0" smtClean="0"/>
              <a:t>인수타입은 중복정의 불가</a:t>
            </a:r>
            <a:endParaRPr lang="en-US" altLang="ko-KR" sz="1050" dirty="0" smtClean="0"/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sub(const int n) { … }</a:t>
            </a:r>
          </a:p>
          <a:p>
            <a:pPr defTabSz="288000"/>
            <a:r>
              <a:rPr lang="en-US" altLang="ko-KR" sz="1050" dirty="0" smtClean="0"/>
              <a:t>	void sub(int n) {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639405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1.8 </a:t>
            </a:r>
            <a:r>
              <a:rPr lang="ko-KR" altLang="en-US" sz="1050" dirty="0" smtClean="0"/>
              <a:t>디폴트 파라미터</a:t>
            </a:r>
            <a:r>
              <a:rPr lang="en-US" altLang="ko-KR" sz="1050" dirty="0" smtClean="0"/>
              <a:t>(default parameter)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dirty="0" smtClean="0"/>
              <a:t>함수 호출 시 파라미터</a:t>
            </a:r>
            <a:r>
              <a:rPr lang="en-US" altLang="ko-KR" sz="1050" dirty="0" smtClean="0"/>
              <a:t>(parameter)</a:t>
            </a:r>
            <a:r>
              <a:rPr lang="ko-KR" altLang="en-US" sz="1050" dirty="0" smtClean="0"/>
              <a:t>에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전달 될 아규먼트</a:t>
            </a:r>
            <a:r>
              <a:rPr lang="en-US" altLang="ko-KR" sz="1050" dirty="0" smtClean="0"/>
              <a:t>(argument)</a:t>
            </a:r>
            <a:r>
              <a:rPr lang="ko-KR" altLang="en-US" sz="1050" dirty="0" smtClean="0"/>
              <a:t>가 부족할 경우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대신</a:t>
            </a:r>
            <a:r>
              <a:rPr lang="ko-KR" altLang="en-US" sz="1050" b="1" dirty="0" smtClean="0"/>
              <a:t>해서 전달되는 값을 디폴트 파라미터</a:t>
            </a:r>
            <a:r>
              <a:rPr lang="ko-KR" altLang="en-US" sz="1050" dirty="0" smtClean="0"/>
              <a:t>라 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 sub(int a, int b, int c) // parameter</a:t>
            </a:r>
          </a:p>
          <a:p>
            <a:pPr defTabSz="288000"/>
            <a:r>
              <a:rPr lang="en-US" altLang="ko-KR" sz="1050" dirty="0" smtClean="0"/>
              <a:t>	{ </a:t>
            </a:r>
          </a:p>
          <a:p>
            <a:pPr defTabSz="288000"/>
            <a:r>
              <a:rPr lang="en-US" altLang="ko-KR" sz="1050" dirty="0" smtClean="0"/>
              <a:t>		… 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sub(5); // too few argument (</a:t>
            </a:r>
            <a:r>
              <a:rPr lang="ko-KR" altLang="en-US" sz="1050" dirty="0" smtClean="0"/>
              <a:t>에러 메시지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아규먼트</a:t>
            </a:r>
            <a:r>
              <a:rPr lang="en-US" altLang="ko-KR" sz="1050" dirty="0" smtClean="0"/>
              <a:t>(argument, </a:t>
            </a:r>
            <a:r>
              <a:rPr lang="ko-KR" altLang="en-US" sz="1050" dirty="0" smtClean="0"/>
              <a:t>인수</a:t>
            </a:r>
            <a:r>
              <a:rPr lang="en-US" altLang="ko-KR" sz="1050" dirty="0" smtClean="0"/>
              <a:t>) &amp; </a:t>
            </a:r>
            <a:r>
              <a:rPr lang="ko-KR" altLang="en-US" sz="1050" dirty="0" smtClean="0"/>
              <a:t>파라미터</a:t>
            </a:r>
            <a:r>
              <a:rPr lang="en-US" altLang="ko-KR" sz="1050" dirty="0" smtClean="0"/>
              <a:t>(parameter, </a:t>
            </a:r>
            <a:r>
              <a:rPr lang="ko-KR" altLang="en-US" sz="1050" dirty="0" smtClean="0"/>
              <a:t>매개변수</a:t>
            </a:r>
            <a:r>
              <a:rPr lang="en-US" altLang="ko-KR" sz="1050" dirty="0" smtClean="0"/>
              <a:t>)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② 대신 전달 될 디폴트 파라미터 값은 </a:t>
            </a:r>
            <a:r>
              <a:rPr lang="ko-KR" altLang="en-US" sz="1050" b="1" dirty="0" smtClean="0"/>
              <a:t>함수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선언문</a:t>
            </a:r>
            <a:r>
              <a:rPr lang="ko-KR" altLang="en-US" sz="1050" b="1" dirty="0" smtClean="0"/>
              <a:t>에 미리 정의되어 있어야</a:t>
            </a:r>
            <a:r>
              <a:rPr lang="ko-KR" altLang="en-US" sz="1050" dirty="0" smtClean="0"/>
              <a:t> 합니다</a:t>
            </a:r>
            <a:r>
              <a:rPr lang="en-US" altLang="ko-KR" sz="1050" dirty="0" smtClean="0"/>
              <a:t>. (</a:t>
            </a:r>
            <a:r>
              <a:rPr lang="ko-KR" altLang="en-US" sz="1050" b="1" dirty="0" smtClean="0"/>
              <a:t>정의하는 곳에 만들면 안됨</a:t>
            </a:r>
            <a:r>
              <a:rPr lang="en-US" altLang="ko-KR" sz="1050" b="1" dirty="0" smtClean="0"/>
              <a:t>!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dirty="0" smtClean="0"/>
              <a:t>디폴트 파라미터 값을 함수 선언문에 정의할 때</a:t>
            </a:r>
            <a:r>
              <a:rPr lang="en-US" altLang="ko-KR" sz="1050" dirty="0" smtClean="0"/>
              <a:t>, </a:t>
            </a:r>
            <a:r>
              <a:rPr lang="ko-KR" altLang="en-US" sz="1050" b="1" dirty="0" smtClean="0"/>
              <a:t>우측 파라미터부터 정의해야</a:t>
            </a:r>
            <a:r>
              <a:rPr lang="ko-KR" altLang="en-US" sz="1050" dirty="0" smtClean="0"/>
              <a:t>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sub(int a, </a:t>
            </a:r>
            <a:r>
              <a:rPr lang="en-US" altLang="ko-KR" sz="1050" b="1" dirty="0" smtClean="0"/>
              <a:t>int b = 10, int c = 20</a:t>
            </a:r>
            <a:r>
              <a:rPr lang="en-US" altLang="ko-KR" sz="1050" dirty="0" smtClean="0"/>
              <a:t>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함수 호출 시 디폴트 파라미터 값의 사용은 우측부터 사용해야 하며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중간 또는 좌측 파라미터만 디폴트 파라미터를 사용할 수 없습니다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sub( , , 5); // </a:t>
            </a:r>
            <a:r>
              <a:rPr lang="en-US" altLang="ko-KR" sz="1050" b="1" dirty="0" smtClean="0"/>
              <a:t>error</a:t>
            </a:r>
          </a:p>
          <a:p>
            <a:pPr defTabSz="288000"/>
            <a:r>
              <a:rPr lang="en-US" altLang="ko-KR" sz="1050" dirty="0" smtClean="0"/>
              <a:t>	sub(4,  , 5); // </a:t>
            </a:r>
            <a:r>
              <a:rPr lang="en-US" altLang="ko-KR" sz="1050" b="1" dirty="0" smtClean="0"/>
              <a:t>error</a:t>
            </a:r>
          </a:p>
          <a:p>
            <a:pPr defTabSz="288000"/>
            <a:r>
              <a:rPr lang="en-US" altLang="ko-KR" sz="1050" dirty="0" smtClean="0"/>
              <a:t>	sub(5); // </a:t>
            </a:r>
            <a:r>
              <a:rPr lang="en-US" altLang="ko-KR" sz="1050" b="1" dirty="0" smtClean="0"/>
              <a:t>default parameter 10, 20</a:t>
            </a:r>
          </a:p>
          <a:p>
            <a:pPr defTabSz="288000"/>
            <a:r>
              <a:rPr lang="en-US" altLang="ko-KR" sz="1050" dirty="0" smtClean="0"/>
              <a:t>	sub(5, 10); // </a:t>
            </a:r>
            <a:r>
              <a:rPr lang="en-US" altLang="ko-KR" sz="1050" b="1" dirty="0" smtClean="0"/>
              <a:t>default parameter 20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</a:t>
            </a:r>
            <a:r>
              <a:rPr lang="ko-KR" altLang="en-US" sz="1050" b="1" dirty="0" smtClean="0"/>
              <a:t>자주 사용되는 아규먼트 값의 경우 디폴트 파라미터로 두어 호출의 편의를 제공하기 위한 기능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cin.ignore(); // cin.ignore(1);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⑥ </a:t>
            </a:r>
            <a:r>
              <a:rPr lang="ko-KR" altLang="en-US" sz="1050" dirty="0" smtClean="0"/>
              <a:t>디폴트 파라미터</a:t>
            </a:r>
            <a:r>
              <a:rPr lang="en-US" altLang="ko-KR" sz="1050" dirty="0" smtClean="0"/>
              <a:t>(default parameter)</a:t>
            </a:r>
            <a:r>
              <a:rPr lang="ko-KR" altLang="en-US" sz="1050" dirty="0" smtClean="0"/>
              <a:t>를 부여한 함수를 중복정의 할 경우 모호한 호출 오류를 고려해야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  <a:br>
              <a:rPr lang="en-US" altLang="ko-KR" sz="1050" dirty="0" smtClean="0"/>
            </a:br>
            <a:r>
              <a:rPr lang="en-US" altLang="ko-KR" sz="1050" dirty="0" smtClean="0"/>
              <a:t>	void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sub(int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n = 5) { … }</a:t>
            </a:r>
          </a:p>
          <a:p>
            <a:pPr defTabSz="288000"/>
            <a:r>
              <a:rPr lang="en-US" altLang="ko-KR" sz="1050" dirty="0" smtClean="0"/>
              <a:t>	void sub(void) {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39"/>
            <a:ext cx="9441653" cy="3000813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⑦ </a:t>
            </a:r>
            <a:r>
              <a:rPr lang="ko-KR" altLang="en-US" sz="1050" dirty="0" smtClean="0"/>
              <a:t>함수호출을 검사하기 위한 </a:t>
            </a:r>
            <a:r>
              <a:rPr lang="ko-KR" altLang="en-US" sz="1050" b="1" dirty="0" smtClean="0"/>
              <a:t>함수선언문을 여러 개 둘 경우</a:t>
            </a:r>
            <a:r>
              <a:rPr lang="en-US" altLang="ko-KR" sz="1050" dirty="0" smtClean="0"/>
              <a:t>, </a:t>
            </a:r>
            <a:r>
              <a:rPr lang="ko-KR" altLang="en-US" sz="1050" b="1" dirty="0" smtClean="0"/>
              <a:t>디폴트 파라미터의 값을 달리 부여할 수 있습니다</a:t>
            </a:r>
            <a:r>
              <a:rPr lang="en-US" altLang="ko-KR" sz="1050" b="1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b="1" dirty="0" smtClean="0"/>
              <a:t>void sub(int n = 10);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sub();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r>
              <a:rPr lang="en-US" altLang="ko-KR" sz="1050" dirty="0" smtClean="0"/>
              <a:t>	void func(void)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b="1" dirty="0" smtClean="0"/>
              <a:t>void sub(int n = 5);</a:t>
            </a:r>
          </a:p>
          <a:p>
            <a:pPr defTabSz="288000"/>
            <a:r>
              <a:rPr lang="en-US" altLang="ko-KR" sz="1050" dirty="0" smtClean="0"/>
              <a:t>		sub();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r>
              <a:rPr lang="en-US" altLang="ko-KR" sz="1050" dirty="0" smtClean="0"/>
              <a:t>	void sub(int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n)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663257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1.9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레퍼런스</a:t>
            </a:r>
            <a:r>
              <a:rPr lang="en-US" altLang="ko-KR" sz="1050" dirty="0" smtClean="0"/>
              <a:t>(reference) : </a:t>
            </a:r>
            <a:r>
              <a:rPr lang="ko-KR" altLang="en-US" sz="1050" dirty="0" smtClean="0"/>
              <a:t>참조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dirty="0" smtClean="0"/>
              <a:t>기억공간의 이름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변수명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에 </a:t>
            </a:r>
            <a:r>
              <a:rPr lang="ko-KR" altLang="en-US" sz="1050" b="1" dirty="0" smtClean="0"/>
              <a:t>또 다른 이름</a:t>
            </a:r>
            <a:r>
              <a:rPr lang="en-US" altLang="ko-KR" sz="1050" dirty="0" smtClean="0"/>
              <a:t>(</a:t>
            </a:r>
            <a:r>
              <a:rPr lang="en-US" altLang="ko-KR" sz="1050" b="1" dirty="0" smtClean="0"/>
              <a:t>alias</a:t>
            </a:r>
            <a:r>
              <a:rPr lang="en-US" altLang="ko-KR" sz="1050" dirty="0" smtClean="0"/>
              <a:t>, </a:t>
            </a:r>
            <a:r>
              <a:rPr lang="ko-KR" altLang="en-US" sz="1050" b="1" dirty="0" smtClean="0"/>
              <a:t>참조변수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부여하는 것을 말하며 하나의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기억공간에 복수개의 참조 변수명을 부여할 수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참조변수는 </a:t>
            </a:r>
            <a:r>
              <a:rPr lang="en-US" altLang="ko-KR" sz="1050" dirty="0" smtClean="0"/>
              <a:t>‘&amp;’</a:t>
            </a:r>
            <a:r>
              <a:rPr lang="ko-KR" altLang="en-US" sz="1050" dirty="0" smtClean="0"/>
              <a:t>를 이용해서 선언하는데 선언 시 </a:t>
            </a:r>
            <a:r>
              <a:rPr lang="en-US" altLang="ko-KR" sz="1050" dirty="0" smtClean="0"/>
              <a:t>‘&amp;’</a:t>
            </a:r>
            <a:r>
              <a:rPr lang="ko-KR" altLang="en-US" sz="1050" dirty="0" smtClean="0"/>
              <a:t>는 자료형의 우측에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참조변수명의 좌측에 위치합니다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b="1" dirty="0" smtClean="0"/>
              <a:t>자료형 </a:t>
            </a:r>
            <a:r>
              <a:rPr lang="en-US" altLang="ko-KR" sz="1050" b="1" dirty="0" smtClean="0"/>
              <a:t>&amp; </a:t>
            </a:r>
            <a:r>
              <a:rPr lang="ko-KR" altLang="en-US" sz="1050" b="1" dirty="0" smtClean="0"/>
              <a:t>참조변수명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별명</a:t>
            </a:r>
            <a:r>
              <a:rPr lang="en-US" altLang="ko-KR" sz="1050" b="1" dirty="0" smtClean="0"/>
              <a:t>) = </a:t>
            </a:r>
            <a:r>
              <a:rPr lang="ko-KR" altLang="en-US" sz="1050" b="1" dirty="0" smtClean="0"/>
              <a:t>기존변수명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본명</a:t>
            </a:r>
            <a:r>
              <a:rPr lang="en-US" altLang="ko-KR" sz="1050" b="1" dirty="0" smtClean="0"/>
              <a:t>); //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선언과 동시에 초기화 수식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그 초기값으로 주는 것이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누구에 대한 별명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”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부분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즉 본래 변수 명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)</a:t>
            </a:r>
          </a:p>
          <a:p>
            <a:pPr defTabSz="288000"/>
            <a:r>
              <a:rPr lang="en-US" altLang="ko-KR" sz="1050" dirty="0" smtClean="0"/>
              <a:t>	=&gt;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또 다른 공간이 다시 할당 되는 것이 아님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기존 공간 그대로 이용하는 것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!</a:t>
            </a:r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int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n = 5;</a:t>
            </a:r>
          </a:p>
          <a:p>
            <a:pPr defTabSz="288000"/>
            <a:r>
              <a:rPr lang="en-US" altLang="ko-KR" sz="1050" b="1" dirty="0" smtClean="0"/>
              <a:t>	int &amp; rn = n; // </a:t>
            </a:r>
            <a:r>
              <a:rPr lang="ko-KR" altLang="en-US" sz="1050" b="1" dirty="0" smtClean="0"/>
              <a:t>선언과 동시에 초기화 수식</a:t>
            </a:r>
            <a:endParaRPr lang="en-US" altLang="ko-KR" sz="1050" b="1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dirty="0" smtClean="0"/>
              <a:t>단항연산자의 번지연산자</a:t>
            </a:r>
            <a:r>
              <a:rPr lang="en-US" altLang="ko-KR" sz="1050" dirty="0" smtClean="0"/>
              <a:t>(&amp;)</a:t>
            </a:r>
            <a:r>
              <a:rPr lang="ko-KR" altLang="en-US" sz="1050" dirty="0" smtClean="0"/>
              <a:t>와 참조연자산자의 구별은 </a:t>
            </a:r>
            <a:r>
              <a:rPr lang="en-US" altLang="ko-KR" sz="1050" dirty="0" smtClean="0"/>
              <a:t>'&amp;' </a:t>
            </a:r>
            <a:r>
              <a:rPr lang="ko-KR" altLang="en-US" sz="1050" dirty="0" smtClean="0"/>
              <a:t>좌측에 자료형의 등장 여부로 판단할 수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int n = 5;</a:t>
            </a:r>
          </a:p>
          <a:p>
            <a:pPr defTabSz="288000"/>
            <a:r>
              <a:rPr lang="en-US" altLang="ko-KR" sz="1050" dirty="0" smtClean="0"/>
              <a:t>	int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&amp; rn = n; // reference</a:t>
            </a:r>
          </a:p>
          <a:p>
            <a:pPr defTabSz="288000"/>
            <a:r>
              <a:rPr lang="en-US" altLang="ko-KR" sz="1050" dirty="0" smtClean="0"/>
              <a:t>	int * p = &amp;n; // address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레퍼런스를 함수의 인수 전달에 적용한 것을 </a:t>
            </a:r>
            <a:r>
              <a:rPr lang="en-US" altLang="ko-KR" sz="1050" b="1" dirty="0" smtClean="0"/>
              <a:t>call by reference</a:t>
            </a:r>
            <a:r>
              <a:rPr lang="ko-KR" altLang="en-US" sz="1050" dirty="0" smtClean="0"/>
              <a:t>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인수 전달 수식 </a:t>
            </a:r>
            <a:r>
              <a:rPr lang="en-US" altLang="ko-KR" sz="1050" dirty="0" smtClean="0"/>
              <a:t>== </a:t>
            </a:r>
            <a:r>
              <a:rPr lang="ko-KR" altLang="en-US" sz="1050" dirty="0" smtClean="0"/>
              <a:t>선언과 동시에 초기화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void subv(int n) // int n = k;		// call by value</a:t>
            </a:r>
          </a:p>
          <a:p>
            <a:pPr defTabSz="288000"/>
            <a:r>
              <a:rPr lang="en-US" altLang="ko-KR" sz="1050" dirty="0" smtClean="0"/>
              <a:t>	{ … } </a:t>
            </a:r>
          </a:p>
          <a:p>
            <a:pPr defTabSz="288000"/>
            <a:r>
              <a:rPr lang="en-US" altLang="ko-KR" sz="1050" dirty="0" smtClean="0"/>
              <a:t>	void subp(int * p)  // int * p = &amp;k;	// call by address(pointer)</a:t>
            </a:r>
          </a:p>
          <a:p>
            <a:pPr defTabSz="288000"/>
            <a:r>
              <a:rPr lang="en-US" altLang="ko-KR" sz="1050" dirty="0" smtClean="0"/>
              <a:t>	{ … }</a:t>
            </a:r>
          </a:p>
          <a:p>
            <a:pPr defTabSz="288000"/>
            <a:r>
              <a:rPr lang="en-US" altLang="ko-KR" sz="1050" dirty="0" smtClean="0"/>
              <a:t>	void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subr(int &amp; rn)  // int &amp; rn = k;	// call by reference</a:t>
            </a:r>
          </a:p>
          <a:p>
            <a:pPr defTabSz="288000"/>
            <a:r>
              <a:rPr lang="en-US" altLang="ko-KR" sz="1050" dirty="0" smtClean="0"/>
              <a:t>	{ … }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int k = 5;</a:t>
            </a:r>
          </a:p>
          <a:p>
            <a:pPr defTabSz="288000"/>
            <a:r>
              <a:rPr lang="en-US" altLang="ko-KR" sz="1050" dirty="0" smtClean="0"/>
              <a:t>	subv(k);</a:t>
            </a:r>
          </a:p>
          <a:p>
            <a:pPr defTabSz="288000"/>
            <a:r>
              <a:rPr lang="en-US" altLang="ko-KR" sz="1050" dirty="0" smtClean="0"/>
              <a:t>	subp(&amp;k);</a:t>
            </a:r>
          </a:p>
          <a:p>
            <a:pPr defTabSz="288000"/>
            <a:r>
              <a:rPr lang="en-US" altLang="ko-KR" sz="1050" dirty="0" smtClean="0"/>
              <a:t>	subr(k);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함수의 리턴값을 레퍼런스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로 되돌릴 경우 임시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기억공간을 만들지 않고 기억공간 자체가 리턴 됩니다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참조형의 리턴과 </a:t>
            </a:r>
            <a:r>
              <a:rPr lang="en-US" altLang="ko-KR" sz="1050" dirty="0" smtClean="0"/>
              <a:t>const</a:t>
            </a:r>
            <a:r>
              <a:rPr lang="ko-KR" altLang="en-US" sz="1050" dirty="0" smtClean="0"/>
              <a:t>형의 리턴</a:t>
            </a:r>
            <a:endParaRPr lang="en-US" altLang="ko-KR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542455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여러 가지 참조의 예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// </a:t>
            </a:r>
            <a:r>
              <a:rPr lang="ko-KR" altLang="en-US" sz="1050" dirty="0" smtClean="0"/>
              <a:t>포인터 참조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b="1" dirty="0" smtClean="0"/>
              <a:t>const</a:t>
            </a:r>
            <a:r>
              <a:rPr lang="en-US" altLang="ko-KR" sz="1050" dirty="0" smtClean="0"/>
              <a:t> char * cstr = "seoul";</a:t>
            </a:r>
          </a:p>
          <a:p>
            <a:pPr defTabSz="288000"/>
            <a:r>
              <a:rPr lang="en-US" altLang="ko-KR" sz="1050" dirty="0" smtClean="0"/>
              <a:t>	char * &amp; rstr = (char * &amp;)cstr;</a:t>
            </a:r>
          </a:p>
          <a:p>
            <a:pPr defTabSz="288000"/>
            <a:r>
              <a:rPr lang="en-US" altLang="ko-KR" sz="1050" dirty="0" smtClean="0"/>
              <a:t>	// *rstr = 'A'; // </a:t>
            </a:r>
            <a:r>
              <a:rPr lang="ko-KR" altLang="en-US" sz="1050" dirty="0" smtClean="0"/>
              <a:t>읽기 전용 메모리에 기록하기 때문에 런타임 오류 발생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rstr = "korea";</a:t>
            </a:r>
          </a:p>
          <a:p>
            <a:pPr defTabSz="288000"/>
            <a:r>
              <a:rPr lang="en-US" altLang="ko-KR" sz="1050" dirty="0" smtClean="0"/>
              <a:t>	const char * const &amp; rcstr = cstr; // </a:t>
            </a:r>
            <a:r>
              <a:rPr lang="ko-KR" altLang="en-US" sz="1050" dirty="0" smtClean="0"/>
              <a:t>다른 주소를 갖지 않기 위한 참조</a:t>
            </a:r>
          </a:p>
          <a:p>
            <a:pPr defTabSz="288000"/>
            <a:r>
              <a:rPr lang="en-US" altLang="ko-KR" sz="1050" dirty="0" smtClean="0"/>
              <a:t>	// rcstr = "KOREA"; // </a:t>
            </a:r>
            <a:r>
              <a:rPr lang="ko-KR" altLang="en-US" sz="1050" dirty="0" smtClean="0"/>
              <a:t>변경불가 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// </a:t>
            </a:r>
            <a:r>
              <a:rPr lang="ko-KR" altLang="en-US" sz="1050" dirty="0" smtClean="0"/>
              <a:t>배열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배열포인터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포인터배열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더블포인터 참조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char str[] = "seoul";</a:t>
            </a:r>
          </a:p>
          <a:p>
            <a:pPr defTabSz="288000"/>
            <a:r>
              <a:rPr lang="en-US" altLang="ko-KR" sz="1050" dirty="0" smtClean="0"/>
              <a:t>	char (&amp; rstr)[6] = str; // </a:t>
            </a:r>
            <a:r>
              <a:rPr lang="ko-KR" altLang="en-US" sz="1050" dirty="0" smtClean="0"/>
              <a:t>배열참조의 경우 요소 개수를 상수로 명시하고 괄호사용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char name[][5] = {"kim", "park"}; // 2</a:t>
            </a:r>
            <a:r>
              <a:rPr lang="ko-KR" altLang="en-US" sz="1050" dirty="0" smtClean="0"/>
              <a:t>차원배열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char </a:t>
            </a:r>
            <a:r>
              <a:rPr lang="en-US" altLang="ko-KR" sz="1050" b="1" dirty="0" smtClean="0"/>
              <a:t>(&amp; rname)</a:t>
            </a:r>
            <a:r>
              <a:rPr lang="en-US" altLang="ko-KR" sz="1050" dirty="0" smtClean="0"/>
              <a:t>[2][5] = </a:t>
            </a:r>
            <a:r>
              <a:rPr lang="en-US" altLang="ko-KR" sz="1050" b="1" dirty="0" smtClean="0"/>
              <a:t>name</a:t>
            </a:r>
            <a:r>
              <a:rPr lang="en-US" altLang="ko-KR" sz="1050" dirty="0" smtClean="0"/>
              <a:t>; // </a:t>
            </a:r>
            <a:r>
              <a:rPr lang="ko-KR" altLang="en-US" sz="1050" u="sng" dirty="0" smtClean="0"/>
              <a:t>모든 차원에 배열의 크기를 상수로 명시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의미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rname</a:t>
            </a:r>
            <a:r>
              <a:rPr lang="ko-KR" altLang="en-US" sz="1050" dirty="0" smtClean="0"/>
              <a:t>은 </a:t>
            </a:r>
            <a:r>
              <a:rPr lang="en-US" altLang="ko-KR" sz="1050" dirty="0" smtClean="0"/>
              <a:t>name</a:t>
            </a:r>
            <a:r>
              <a:rPr lang="ko-KR" altLang="en-US" sz="1050" dirty="0" smtClean="0"/>
              <a:t>의 별명</a:t>
            </a:r>
            <a:r>
              <a:rPr lang="en-US" altLang="ko-KR" sz="1050" dirty="0" smtClean="0"/>
              <a:t>!)	 - </a:t>
            </a:r>
            <a:r>
              <a:rPr lang="ko-KR" altLang="en-US" sz="1050" dirty="0" smtClean="0"/>
              <a:t>배열포인터를 생각해보자</a:t>
            </a:r>
            <a:r>
              <a:rPr lang="en-US" altLang="ko-KR" sz="1050" dirty="0" smtClean="0"/>
              <a:t>!</a:t>
            </a:r>
            <a:endParaRPr lang="ko-KR" altLang="en-US" sz="1050" u="sng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char (* pname)[5] = name; // </a:t>
            </a:r>
            <a:r>
              <a:rPr lang="ko-KR" altLang="en-US" sz="1050" dirty="0" smtClean="0"/>
              <a:t>배열포인터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char (* &amp; rpname)[5] = </a:t>
            </a:r>
            <a:r>
              <a:rPr lang="en-US" altLang="ko-KR" sz="1050" b="1" dirty="0" smtClean="0"/>
              <a:t>pname</a:t>
            </a:r>
            <a:r>
              <a:rPr lang="en-US" altLang="ko-KR" sz="1050" dirty="0" smtClean="0"/>
              <a:t>; // </a:t>
            </a:r>
            <a:r>
              <a:rPr lang="ko-KR" altLang="en-US" sz="1050" dirty="0" smtClean="0"/>
              <a:t>배열포인터의 참조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const char * cname[] = {"kim", "park"};</a:t>
            </a:r>
          </a:p>
          <a:p>
            <a:pPr defTabSz="288000"/>
            <a:r>
              <a:rPr lang="en-US" altLang="ko-KR" sz="1050" dirty="0" smtClean="0"/>
              <a:t>	const char * (&amp; rcname)[2] = cname; // </a:t>
            </a:r>
            <a:r>
              <a:rPr lang="ko-KR" altLang="en-US" sz="1050" dirty="0" smtClean="0"/>
              <a:t>포인터배열의 참조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const char * * pcname = cname; // </a:t>
            </a:r>
            <a:r>
              <a:rPr lang="ko-KR" altLang="en-US" sz="1050" dirty="0" smtClean="0"/>
              <a:t>더블포인터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const char * * &amp; rpcname = pcname; // </a:t>
            </a:r>
            <a:r>
              <a:rPr lang="ko-KR" altLang="en-US" sz="1050" dirty="0" smtClean="0"/>
              <a:t>더블포인터의 참조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// </a:t>
            </a:r>
            <a:r>
              <a:rPr lang="ko-KR" altLang="en-US" sz="1050" dirty="0" smtClean="0"/>
              <a:t>다른 크기로 참조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long data = 0x12345678;</a:t>
            </a:r>
          </a:p>
          <a:p>
            <a:pPr defTabSz="288000"/>
            <a:r>
              <a:rPr lang="en-US" altLang="ko-KR" sz="1050" dirty="0" smtClean="0"/>
              <a:t>	short &amp; k = (short &amp;)data;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short(&amp; word)[2] = ( short(&amp;)[2] ) data;</a:t>
            </a:r>
          </a:p>
          <a:p>
            <a:pPr defTabSz="288000"/>
            <a:r>
              <a:rPr lang="en-US" altLang="ko-KR" sz="1050" dirty="0" smtClean="0"/>
              <a:t>	char (&amp; byte)[4] = ( char(&amp;)[4] ) data;</a:t>
            </a:r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0"/>
            <a:ext cx="9441653" cy="6070885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1.10 </a:t>
            </a:r>
            <a:r>
              <a:rPr lang="ko-KR" altLang="en-US" sz="1050" dirty="0" smtClean="0"/>
              <a:t>인라인</a:t>
            </a:r>
            <a:r>
              <a:rPr lang="en-US" altLang="ko-KR" sz="1050" dirty="0" smtClean="0"/>
              <a:t>(inline) </a:t>
            </a:r>
            <a:r>
              <a:rPr lang="ko-KR" altLang="en-US" sz="1050" dirty="0" smtClean="0"/>
              <a:t>함수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① 예약어 </a:t>
            </a:r>
            <a:r>
              <a:rPr lang="en-US" altLang="ko-KR" sz="1050" dirty="0" smtClean="0"/>
              <a:t>'inline'</a:t>
            </a:r>
            <a:r>
              <a:rPr lang="ko-KR" altLang="en-US" sz="1050" dirty="0" smtClean="0"/>
              <a:t>으로 정의되는 함수를 </a:t>
            </a:r>
            <a:r>
              <a:rPr lang="en-US" altLang="ko-KR" sz="1050" dirty="0" smtClean="0"/>
              <a:t>inline</a:t>
            </a:r>
            <a:r>
              <a:rPr lang="ko-KR" altLang="en-US" sz="1050" dirty="0" smtClean="0"/>
              <a:t>함수라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inline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void Add(int a, int b) { … 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인라인 함수는 </a:t>
            </a:r>
            <a:r>
              <a:rPr lang="ko-KR" altLang="en-US" sz="1050" b="1" dirty="0" smtClean="0"/>
              <a:t>함수 정의부가 컴파일 시간에 함수의 호출 위치에 말 그대로 인라인 확장</a:t>
            </a:r>
            <a:r>
              <a:rPr lang="en-US" altLang="ko-KR" sz="1050" b="1" dirty="0" smtClean="0"/>
              <a:t>(inline extension)</a:t>
            </a:r>
            <a:r>
              <a:rPr lang="ko-KR" altLang="en-US" sz="1050" dirty="0" smtClean="0"/>
              <a:t>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함수 호출과 복귀로 인해 발생하는 비용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(prefix, suffix code)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을 줄일 수 </a:t>
            </a:r>
            <a:r>
              <a:rPr lang="ko-KR" altLang="en-US" sz="1050" dirty="0" smtClean="0"/>
              <a:t>있으나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잦은 호출이 있는 경우 프로그램의 부피가 커질 수 있는 단점</a:t>
            </a:r>
            <a:r>
              <a:rPr lang="ko-KR" altLang="en-US" sz="1050" dirty="0" smtClean="0"/>
              <a:t>이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구조가 간단한 함수를 </a:t>
            </a:r>
            <a:r>
              <a:rPr lang="en-US" altLang="ko-KR" sz="1050" dirty="0" smtClean="0"/>
              <a:t>inline</a:t>
            </a:r>
            <a:r>
              <a:rPr lang="ko-KR" altLang="en-US" sz="1050" dirty="0" smtClean="0"/>
              <a:t>함수로 사용해야 효율성을 높일 수 있으며 제어문을 많이 포함한 함수는 고려해야 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</a:t>
            </a:r>
            <a:r>
              <a:rPr lang="ko-KR" altLang="en-US" sz="1050" dirty="0" smtClean="0"/>
              <a:t>클래스 또는 구조체 안에 멤버함수 정의부를 두면 자동 인라인 함수화 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⑥ </a:t>
            </a:r>
            <a:r>
              <a:rPr lang="ko-KR" altLang="en-US" sz="1050" dirty="0" smtClean="0"/>
              <a:t>소스코드를 </a:t>
            </a:r>
            <a:r>
              <a:rPr lang="en-US" altLang="ko-KR" sz="1050" dirty="0" smtClean="0"/>
              <a:t>.H</a:t>
            </a:r>
            <a:r>
              <a:rPr lang="ko-KR" altLang="en-US" sz="1050" dirty="0" smtClean="0"/>
              <a:t>와 </a:t>
            </a:r>
            <a:r>
              <a:rPr lang="en-US" altLang="ko-KR" sz="1050" dirty="0" smtClean="0"/>
              <a:t>.CPP</a:t>
            </a:r>
            <a:r>
              <a:rPr lang="ko-KR" altLang="en-US" sz="1050" dirty="0" smtClean="0"/>
              <a:t>로 분리 작성할 경우 컴파일시간에 인라인함수의 코드가 인라인 확장될 수 있도록 함수 정의부는 헤더파일에 둡니다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>
                <a:solidFill>
                  <a:srgbClr val="FF0000"/>
                </a:solidFill>
              </a:rPr>
              <a:t>i</a:t>
            </a:r>
            <a:r>
              <a:rPr lang="en-US" altLang="ko-KR" sz="1050" dirty="0" smtClean="0">
                <a:solidFill>
                  <a:srgbClr val="FF0000"/>
                </a:solidFill>
              </a:rPr>
              <a:t>nline </a:t>
            </a:r>
            <a:r>
              <a:rPr lang="ko-KR" altLang="en-US" sz="1050" dirty="0" smtClean="0">
                <a:solidFill>
                  <a:srgbClr val="FF0000"/>
                </a:solidFill>
              </a:rPr>
              <a:t>함수는 </a:t>
            </a:r>
            <a:r>
              <a:rPr lang="en-US" altLang="ko-KR" sz="1050" dirty="0" smtClean="0">
                <a:solidFill>
                  <a:srgbClr val="FF0000"/>
                </a:solidFill>
              </a:rPr>
              <a:t>header </a:t>
            </a:r>
            <a:r>
              <a:rPr lang="ko-KR" altLang="en-US" sz="1050" dirty="0" smtClean="0">
                <a:solidFill>
                  <a:srgbClr val="FF0000"/>
                </a:solidFill>
              </a:rPr>
              <a:t>파일에 두어야 함</a:t>
            </a:r>
            <a:r>
              <a:rPr lang="en-US" altLang="ko-KR" sz="1050" dirty="0" smtClean="0">
                <a:solidFill>
                  <a:srgbClr val="FF0000"/>
                </a:solidFill>
              </a:rPr>
              <a:t>!!</a:t>
            </a:r>
          </a:p>
          <a:p>
            <a:pPr defTabSz="288000"/>
            <a:endParaRPr lang="en-US" altLang="ko-KR" sz="105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2405" y="3289087"/>
            <a:ext cx="2772277" cy="2354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ko-KR" sz="1050" dirty="0" smtClean="0"/>
              <a:t>// A.H ////////////////////////////////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class A{</a:t>
            </a:r>
          </a:p>
          <a:p>
            <a:pPr defTabSz="288000"/>
            <a:r>
              <a:rPr lang="en-US" altLang="ko-KR" sz="1050" dirty="0" smtClean="0"/>
              <a:t>	int res;</a:t>
            </a:r>
          </a:p>
          <a:p>
            <a:pPr defTabSz="288000"/>
            <a:r>
              <a:rPr lang="en-US" altLang="ko-KR" sz="1050" dirty="0" smtClean="0"/>
              <a:t>public:</a:t>
            </a:r>
          </a:p>
          <a:p>
            <a:pPr defTabSz="288000"/>
            <a:r>
              <a:rPr lang="en-US" altLang="ko-KR" sz="1050" dirty="0" smtClean="0"/>
              <a:t>	inline int add(int a, int b);</a:t>
            </a:r>
          </a:p>
          <a:p>
            <a:pPr defTabSz="288000"/>
            <a:r>
              <a:rPr lang="en-US" altLang="ko-KR" sz="1050" dirty="0" smtClean="0"/>
              <a:t>	void print(void);</a:t>
            </a:r>
          </a:p>
          <a:p>
            <a:pPr defTabSz="288000"/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b="1" dirty="0" smtClean="0"/>
              <a:t>inline int A::add(int a, int b) </a:t>
            </a:r>
          </a:p>
          <a:p>
            <a:pPr defTabSz="288000"/>
            <a:r>
              <a:rPr lang="en-US" altLang="ko-KR" sz="1050" b="1" dirty="0" smtClean="0"/>
              <a:t>{</a:t>
            </a:r>
          </a:p>
          <a:p>
            <a:pPr defTabSz="288000"/>
            <a:r>
              <a:rPr lang="en-US" altLang="ko-KR" sz="1050" b="1" dirty="0" smtClean="0"/>
              <a:t>	res = a + b;</a:t>
            </a:r>
          </a:p>
          <a:p>
            <a:pPr defTabSz="288000"/>
            <a:r>
              <a:rPr lang="en-US" altLang="ko-KR" sz="1050" b="1" dirty="0" smtClean="0"/>
              <a:t>	return res;</a:t>
            </a:r>
          </a:p>
          <a:p>
            <a:pPr defTabSz="288000"/>
            <a:r>
              <a:rPr lang="en-US" altLang="ko-KR" sz="1050" b="1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8787" y="3292475"/>
            <a:ext cx="2772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ko-KR" sz="1050" dirty="0" smtClean="0"/>
              <a:t>// A.CPP /////////////////////////////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#include &lt;iostream&gt;</a:t>
            </a:r>
          </a:p>
          <a:p>
            <a:pPr defTabSz="288000"/>
            <a:r>
              <a:rPr lang="en-US" altLang="ko-KR" sz="1050" dirty="0" smtClean="0"/>
              <a:t>using namespace std;</a:t>
            </a:r>
          </a:p>
          <a:p>
            <a:pPr defTabSz="288000"/>
            <a:r>
              <a:rPr lang="en-US" altLang="ko-KR" sz="1050" dirty="0" smtClean="0"/>
              <a:t>#include "A.h“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//inline int A::add(int a, int b) </a:t>
            </a:r>
          </a:p>
          <a:p>
            <a:pPr defTabSz="288000"/>
            <a:r>
              <a:rPr lang="en-US" altLang="ko-KR" sz="1050" dirty="0" smtClean="0"/>
              <a:t>//{</a:t>
            </a:r>
          </a:p>
          <a:p>
            <a:pPr defTabSz="288000"/>
            <a:r>
              <a:rPr lang="en-US" altLang="ko-KR" sz="1050" dirty="0" smtClean="0"/>
              <a:t>//	res = a + b;</a:t>
            </a:r>
          </a:p>
          <a:p>
            <a:pPr defTabSz="288000"/>
            <a:r>
              <a:rPr lang="en-US" altLang="ko-KR" sz="1050" dirty="0" smtClean="0"/>
              <a:t>//	return res;</a:t>
            </a:r>
          </a:p>
          <a:p>
            <a:pPr defTabSz="288000"/>
            <a:r>
              <a:rPr lang="en-US" altLang="ko-KR" sz="1050" dirty="0" smtClean="0"/>
              <a:t>//}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void A::print(void)</a:t>
            </a:r>
          </a:p>
          <a:p>
            <a:pPr defTabSz="288000"/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cout &lt;&lt; res &lt;&lt; endl;</a:t>
            </a:r>
          </a:p>
          <a:p>
            <a:pPr defTabSz="288000"/>
            <a:r>
              <a:rPr lang="en-US" altLang="ko-KR" sz="105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5168" y="3292476"/>
            <a:ext cx="2772277" cy="17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ko-KR" sz="1050" dirty="0" smtClean="0"/>
              <a:t>// Main.CPP /////////////////////////</a:t>
            </a:r>
          </a:p>
          <a:p>
            <a:pPr defTabSz="288000"/>
            <a:endParaRPr lang="en-US" altLang="ko-KR" sz="1050" dirty="0" smtClean="0"/>
          </a:p>
          <a:p>
            <a:r>
              <a:rPr lang="en-US" altLang="ko-KR" sz="1050" dirty="0" smtClean="0"/>
              <a:t>#include "A.h"</a:t>
            </a:r>
          </a:p>
          <a:p>
            <a:endParaRPr lang="ko-KR" altLang="en-US" sz="1050" dirty="0" smtClean="0"/>
          </a:p>
          <a:p>
            <a:r>
              <a:rPr lang="en-US" altLang="ko-KR" sz="1050" dirty="0" smtClean="0"/>
              <a:t>void main(void)</a:t>
            </a:r>
          </a:p>
          <a:p>
            <a:r>
              <a:rPr lang="en-US" altLang="ko-KR" sz="1050" dirty="0" smtClean="0"/>
              <a:t>{</a:t>
            </a:r>
          </a:p>
          <a:p>
            <a:r>
              <a:rPr lang="en-US" altLang="ko-KR" sz="1050" dirty="0" smtClean="0"/>
              <a:t>       A aa;</a:t>
            </a:r>
          </a:p>
          <a:p>
            <a:r>
              <a:rPr lang="en-US" altLang="ko-KR" sz="1050" dirty="0" smtClean="0"/>
              <a:t>       aa.add(5, 10);</a:t>
            </a:r>
          </a:p>
          <a:p>
            <a:r>
              <a:rPr lang="en-US" altLang="ko-KR" sz="1050" dirty="0" smtClean="0"/>
              <a:t>       aa.print();</a:t>
            </a:r>
          </a:p>
          <a:p>
            <a:r>
              <a:rPr lang="en-US" altLang="ko-KR" sz="105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39"/>
            <a:ext cx="9441653" cy="639405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⑦ </a:t>
            </a:r>
            <a:r>
              <a:rPr lang="ko-KR" altLang="en-US" sz="1050" dirty="0" smtClean="0"/>
              <a:t>인라인 함수 사용을 위한 컴파일러의 옵션 확인을 요합니다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인라인 함수 옵션 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Properties - Configuration Properties - C / C++ - Optimization - Inline Function Expansion - Only __inline(/Ob1)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dirty="0" smtClean="0"/>
              <a:t>인라인 함수 옵션 지정을 위해 디버깅 정보 옵션 변경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// </a:t>
            </a:r>
            <a:r>
              <a:rPr lang="ko-KR" altLang="en-US" sz="1050" dirty="0" smtClean="0"/>
              <a:t>디버깅으로 </a:t>
            </a:r>
            <a:r>
              <a:rPr lang="en-US" altLang="ko-KR" sz="1050" dirty="0" smtClean="0"/>
              <a:t>ASM </a:t>
            </a:r>
            <a:r>
              <a:rPr lang="ko-KR" altLang="en-US" sz="1050" dirty="0" smtClean="0"/>
              <a:t>코드 확인할 경우 </a:t>
            </a:r>
            <a:r>
              <a:rPr lang="en-US" altLang="ko-KR" sz="1050" dirty="0" smtClean="0"/>
              <a:t>: </a:t>
            </a:r>
          </a:p>
          <a:p>
            <a:pPr defTabSz="288000"/>
            <a:r>
              <a:rPr lang="en-US" altLang="ko-KR" sz="1050" dirty="0" smtClean="0"/>
              <a:t>	Properties - Configuration Properties - C / C++ - General - Debug Information Format - Program Database(/Zi)</a:t>
            </a:r>
          </a:p>
          <a:p>
            <a:pPr defTabSz="288000"/>
            <a:r>
              <a:rPr lang="en-US" altLang="ko-KR" sz="1050" dirty="0" smtClean="0"/>
              <a:t>	// ASM </a:t>
            </a:r>
            <a:r>
              <a:rPr lang="ko-KR" altLang="en-US" sz="1050" dirty="0" smtClean="0"/>
              <a:t>파일로 코드 확인할 경우 </a:t>
            </a:r>
            <a:r>
              <a:rPr lang="en-US" altLang="ko-KR" sz="1050" dirty="0" smtClean="0"/>
              <a:t>: </a:t>
            </a:r>
          </a:p>
          <a:p>
            <a:pPr defTabSz="288000"/>
            <a:r>
              <a:rPr lang="en-US" altLang="ko-KR" sz="1050" dirty="0" smtClean="0"/>
              <a:t>	Properties - Configuration Properties - C / C++ - Output Files - Assembler Output - Assembly With Source Code(/FAs)</a:t>
            </a:r>
            <a:endParaRPr lang="ko-KR" altLang="en-US" sz="120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함수화</a:t>
            </a:r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프로그램을 함수화 해서 얻어지는 이점은 읽기 쉽고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문서화</a:t>
            </a:r>
            <a:r>
              <a:rPr lang="en-US" altLang="ko-KR" sz="1050" dirty="0" smtClean="0"/>
              <a:t>(documentation)</a:t>
            </a:r>
            <a:r>
              <a:rPr lang="ko-KR" altLang="en-US" sz="1050" dirty="0" smtClean="0"/>
              <a:t>에 용이하고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유지 보수</a:t>
            </a:r>
            <a:r>
              <a:rPr lang="en-US" altLang="ko-KR" sz="1050" dirty="0" smtClean="0"/>
              <a:t>(maintenance)</a:t>
            </a:r>
            <a:r>
              <a:rPr lang="ko-KR" altLang="en-US" sz="1050" dirty="0" smtClean="0"/>
              <a:t>가 쉽다는 점입니다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 그리고 무엇보다도 필요할 때 언제든지 호출해서 사용할 수 있다는 것이 가장 큰 매력일 것입니다</a:t>
            </a:r>
            <a:r>
              <a:rPr lang="en-US" altLang="ko-KR" sz="1050" dirty="0" smtClean="0"/>
              <a:t>.  </a:t>
            </a:r>
            <a:r>
              <a:rPr lang="ko-KR" altLang="en-US" sz="1050" dirty="0" smtClean="0"/>
              <a:t>하지만 이러한 함수화로 인해 발생되는 프리픽스</a:t>
            </a:r>
            <a:r>
              <a:rPr lang="en-US" altLang="ko-KR" sz="1050" dirty="0" smtClean="0"/>
              <a:t>(prefix),</a:t>
            </a:r>
            <a:r>
              <a:rPr lang="ko-KR" altLang="en-US" sz="1050" dirty="0" smtClean="0"/>
              <a:t> 서픽스</a:t>
            </a:r>
            <a:r>
              <a:rPr lang="en-US" altLang="ko-KR" sz="1050" dirty="0" smtClean="0"/>
              <a:t>(suffix) </a:t>
            </a:r>
            <a:r>
              <a:rPr lang="ko-KR" altLang="en-US" sz="1050" dirty="0" smtClean="0"/>
              <a:t>코드의 오버헤드는 최적화의 골칫거리가 되기도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프리픽스</a:t>
            </a:r>
            <a:r>
              <a:rPr lang="en-US" altLang="ko-KR" sz="1050" dirty="0" smtClean="0"/>
              <a:t>(prefix),</a:t>
            </a:r>
            <a:r>
              <a:rPr lang="ko-KR" altLang="en-US" sz="1050" dirty="0" smtClean="0"/>
              <a:t> 서픽스</a:t>
            </a:r>
            <a:r>
              <a:rPr lang="en-US" altLang="ko-KR" sz="1050" dirty="0" smtClean="0"/>
              <a:t>(suffix) </a:t>
            </a:r>
            <a:r>
              <a:rPr lang="ko-KR" altLang="en-US" sz="1050" dirty="0" smtClean="0"/>
              <a:t>코드란</a:t>
            </a:r>
            <a:r>
              <a:rPr lang="en-US" altLang="ko-KR" sz="1050" dirty="0" smtClean="0"/>
              <a:t>? </a:t>
            </a:r>
          </a:p>
          <a:p>
            <a:pPr defTabSz="288000"/>
            <a:r>
              <a:rPr lang="ko-KR" altLang="en-US" sz="1050" dirty="0" smtClean="0"/>
              <a:t>프로그램에서 함수가 호출되기 전의 </a:t>
            </a:r>
            <a:r>
              <a:rPr lang="en-US" altLang="ko-KR" sz="1050" dirty="0" smtClean="0"/>
              <a:t>CPU</a:t>
            </a:r>
            <a:r>
              <a:rPr lang="ko-KR" altLang="en-US" sz="1050" dirty="0" smtClean="0"/>
              <a:t>의 레지스터 상태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플래그 등의 값들이 함수가 복귀된 후에도 그대로 유지되어야 할 경우 이를 위해 추가되는 코드들을 말합니다</a:t>
            </a:r>
            <a:r>
              <a:rPr lang="en-US" altLang="ko-KR" sz="1050" dirty="0" smtClean="0"/>
              <a:t>. </a:t>
            </a:r>
          </a:p>
          <a:p>
            <a:pPr defTabSz="288000"/>
            <a:r>
              <a:rPr lang="ko-KR" altLang="en-US" sz="1050" dirty="0" smtClean="0"/>
              <a:t>함수 호출 전에 </a:t>
            </a:r>
            <a:r>
              <a:rPr lang="en-US" altLang="ko-KR" sz="1050" dirty="0" smtClean="0"/>
              <a:t>CPU</a:t>
            </a:r>
            <a:r>
              <a:rPr lang="ko-KR" altLang="en-US" sz="1050" dirty="0" smtClean="0"/>
              <a:t>의 레지스터 상태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플래그 등의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정보를 저장해 두는 코드를 프리픽스</a:t>
            </a:r>
            <a:r>
              <a:rPr lang="en-US" altLang="ko-KR" sz="1050" dirty="0" smtClean="0"/>
              <a:t>(prefix) </a:t>
            </a:r>
            <a:r>
              <a:rPr lang="ko-KR" altLang="en-US" sz="1050" dirty="0" smtClean="0"/>
              <a:t>코드라 하고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저장된 정보를 다시 </a:t>
            </a:r>
            <a:r>
              <a:rPr lang="en-US" altLang="ko-KR" sz="1050" dirty="0" smtClean="0"/>
              <a:t>CPU</a:t>
            </a:r>
            <a:r>
              <a:rPr lang="ko-KR" altLang="en-US" sz="1050" dirty="0" smtClean="0"/>
              <a:t>의 레지스터 상태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플래그에 세팅하는 코드를 서픽스</a:t>
            </a:r>
            <a:r>
              <a:rPr lang="en-US" altLang="ko-KR" sz="1050" dirty="0" smtClean="0"/>
              <a:t>(suffix) </a:t>
            </a:r>
            <a:r>
              <a:rPr lang="ko-KR" altLang="en-US" sz="1050" dirty="0" smtClean="0"/>
              <a:t>코드라 합니다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ko-KR" altLang="en-US" sz="1050" dirty="0" smtClean="0"/>
              <a:t>프리픽스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서픽스 코드는 각각 함수 호출 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후에 컴파일러가 자동으로 삽입해 주는데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함수의 호출로 인해 어쩔 수 없이 발생하는 오버헤드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속도가 느려지는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라 할 수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매크로 함수</a:t>
            </a:r>
            <a:r>
              <a:rPr lang="en-US" altLang="ko-KR" sz="1050" dirty="0" smtClean="0"/>
              <a:t>(macro function) </a:t>
            </a:r>
          </a:p>
          <a:p>
            <a:pPr defTabSz="288000"/>
            <a:r>
              <a:rPr lang="ko-KR" altLang="en-US" sz="1050" dirty="0" smtClean="0"/>
              <a:t>매크로 함수는 컴파일 전 매크로 위치에 해당하는 코드가 확장</a:t>
            </a:r>
            <a:r>
              <a:rPr lang="en-US" altLang="ko-KR" sz="1050" dirty="0" smtClean="0"/>
              <a:t>(macro extension)</a:t>
            </a:r>
            <a:r>
              <a:rPr lang="ko-KR" altLang="en-US" sz="1050" dirty="0" smtClean="0"/>
              <a:t>되기 때문에 오버헤드를 갖지 않습니다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하지만 매크로 함수를 정의할 때 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연산자의 우선순위 등의 문제는 매우 조심스러워 복잡한 많은 괄호를 갖게 합니다</a:t>
            </a:r>
            <a:r>
              <a:rPr lang="en-US" altLang="ko-KR" sz="1050" dirty="0" smtClean="0"/>
              <a:t>.  </a:t>
            </a:r>
            <a:r>
              <a:rPr lang="ko-KR" altLang="en-US" sz="1050" dirty="0" smtClean="0"/>
              <a:t>또한 인수의 타입 지정이 없어서 컴파일 시간에 올바른 인수 사용의 검사가 이루어질 수 없다는 단점을 가지고 있습니다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#include &lt;stdio.h&gt;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#define Max(a, b) (((a) &gt; (b)) ? (a) : (b)) //</a:t>
            </a:r>
            <a:r>
              <a:rPr lang="ko-KR" altLang="en-US" sz="1050" dirty="0" smtClean="0"/>
              <a:t>매크로 함수 정의</a:t>
            </a:r>
          </a:p>
          <a:p>
            <a:pPr defTabSz="288000"/>
            <a:r>
              <a:rPr lang="en-US" altLang="ko-KR" sz="1050" dirty="0" smtClean="0"/>
              <a:t>	void 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int n = 2, k = 3; </a:t>
            </a:r>
          </a:p>
          <a:p>
            <a:pPr defTabSz="288000"/>
            <a:r>
              <a:rPr lang="en-US" altLang="ko-KR" sz="1050" dirty="0" smtClean="0"/>
              <a:t>		printf("%d\n", Max(n, k)); // </a:t>
            </a:r>
          </a:p>
          <a:p>
            <a:pPr defTabSz="288000"/>
            <a:r>
              <a:rPr lang="en-US" altLang="ko-KR" sz="1050" dirty="0" smtClean="0"/>
              <a:t>		printf(“%s\n", Max(“seoul”, “korea”)); // </a:t>
            </a:r>
          </a:p>
          <a:p>
            <a:pPr defTabSz="288000"/>
            <a:r>
              <a:rPr lang="en-US" altLang="ko-KR" sz="1050" dirty="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39"/>
            <a:ext cx="9441653" cy="3000813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ko-KR" altLang="en-US" sz="1050" dirty="0" smtClean="0"/>
              <a:t>⑧ </a:t>
            </a:r>
            <a:r>
              <a:rPr lang="en-US" altLang="ko-KR" sz="1050" dirty="0" smtClean="0"/>
              <a:t>inline </a:t>
            </a:r>
            <a:r>
              <a:rPr lang="ko-KR" altLang="en-US" sz="1050" dirty="0" smtClean="0"/>
              <a:t>함수화가 </a:t>
            </a:r>
            <a:r>
              <a:rPr lang="ko-KR" altLang="en-US" sz="1050" b="1" dirty="0" smtClean="0"/>
              <a:t>불가능</a:t>
            </a:r>
            <a:r>
              <a:rPr lang="ko-KR" altLang="en-US" sz="1050" dirty="0" smtClean="0"/>
              <a:t>한 상황</a:t>
            </a:r>
          </a:p>
          <a:p>
            <a:pPr defTabSz="288000"/>
            <a:endParaRPr lang="ko-KR" altLang="en-US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파생클래스에 재정의 된 가상 함수가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동적바인딩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부모 포인터 형식으로 호출</a:t>
            </a:r>
            <a:r>
              <a:rPr lang="en-US" altLang="ko-KR" sz="1050" b="1" dirty="0" smtClean="0"/>
              <a:t>) </a:t>
            </a:r>
            <a:r>
              <a:rPr lang="ko-KR" altLang="en-US" sz="1050" b="1" dirty="0" smtClean="0"/>
              <a:t>되는 경우</a:t>
            </a:r>
            <a:r>
              <a:rPr lang="ko-KR" altLang="en-US" sz="1050" dirty="0" smtClean="0"/>
              <a:t> 인라이닝 될 수 없습니다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실행시간 함수 바인딩으로 인해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다만 정적바인딩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파생의 타입으로 호출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의 경우 인라이닝</a:t>
            </a:r>
            <a:r>
              <a:rPr lang="en-US" altLang="ko-KR" sz="1050" dirty="0" smtClean="0"/>
              <a:t>(inlineing) </a:t>
            </a:r>
            <a:r>
              <a:rPr lang="ko-KR" altLang="en-US" sz="1050" dirty="0" smtClean="0"/>
              <a:t>될 수 있습니다</a:t>
            </a:r>
            <a:r>
              <a:rPr lang="en-US" altLang="ko-KR" sz="1050" dirty="0" smtClean="0"/>
              <a:t>. // </a:t>
            </a:r>
            <a:r>
              <a:rPr lang="ko-KR" altLang="en-US" sz="1050" dirty="0" smtClean="0"/>
              <a:t>동적 바인딩의 경우 일반적인 함수처럼 컴파일 타임이 아니라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런타임에 호출 결정됨</a:t>
            </a:r>
            <a:r>
              <a:rPr lang="en-US" altLang="ko-KR" sz="1050" dirty="0" smtClean="0"/>
              <a:t>! (C</a:t>
            </a:r>
            <a:r>
              <a:rPr lang="ko-KR" altLang="en-US" sz="1050" dirty="0" smtClean="0"/>
              <a:t>에서는 함수 포인터와 </a:t>
            </a:r>
            <a:r>
              <a:rPr lang="ko-KR" altLang="en-US" sz="1050" dirty="0" err="1" smtClean="0"/>
              <a:t>비슷</a:t>
            </a:r>
            <a:r>
              <a:rPr lang="en-US" altLang="ko-KR" sz="1050" dirty="0" smtClean="0"/>
              <a:t>!! </a:t>
            </a:r>
            <a:r>
              <a:rPr lang="ko-KR" altLang="en-US" sz="1050" dirty="0" smtClean="0"/>
              <a:t>조건</a:t>
            </a:r>
            <a:r>
              <a:rPr lang="en-US" altLang="ko-KR" sz="1050" dirty="0" smtClean="0"/>
              <a:t>(?)</a:t>
            </a:r>
            <a:r>
              <a:rPr lang="ko-KR" altLang="en-US" sz="1050" dirty="0" smtClean="0"/>
              <a:t>에 따라 어떤 함수가 결정될지 결정되기 때문에 런타임에 결정됨</a:t>
            </a:r>
            <a:r>
              <a:rPr lang="en-US" altLang="ko-KR" sz="1050" dirty="0" smtClean="0"/>
              <a:t>!! </a:t>
            </a:r>
            <a:r>
              <a:rPr lang="ko-KR" altLang="en-US" sz="1050" dirty="0" smtClean="0"/>
              <a:t>즉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이러한 연유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런타임에 바인딩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때문에 </a:t>
            </a:r>
            <a:r>
              <a:rPr lang="ko-KR" altLang="en-US" sz="1050" dirty="0" err="1" smtClean="0"/>
              <a:t>인라인이</a:t>
            </a:r>
            <a:r>
              <a:rPr lang="ko-KR" altLang="en-US" sz="1050" dirty="0" smtClean="0"/>
              <a:t> 안 되는 것</a:t>
            </a:r>
            <a:r>
              <a:rPr lang="en-US" altLang="ko-KR" sz="1050" dirty="0" smtClean="0"/>
              <a:t>!)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재귀 함수는 호출의</a:t>
            </a:r>
            <a:r>
              <a:rPr lang="en-US" altLang="ko-KR" sz="1050" dirty="0" smtClean="0"/>
              <a:t> depth</a:t>
            </a:r>
            <a:r>
              <a:rPr lang="ko-KR" altLang="en-US" sz="1050" dirty="0" smtClean="0"/>
              <a:t>로 인해 코드가 비대해 질 수 있습니다</a:t>
            </a:r>
            <a:r>
              <a:rPr lang="en-US" altLang="ko-KR" sz="1050" dirty="0" smtClean="0"/>
              <a:t>. MS </a:t>
            </a:r>
            <a:r>
              <a:rPr lang="ko-KR" altLang="en-US" sz="1050" dirty="0" smtClean="0"/>
              <a:t>컴파일러의 특정</a:t>
            </a:r>
            <a:r>
              <a:rPr lang="en-US" altLang="ko-KR" sz="1050" dirty="0" smtClean="0"/>
              <a:t>(specific)</a:t>
            </a:r>
            <a:r>
              <a:rPr lang="ko-KR" altLang="en-US" sz="1050" dirty="0" smtClean="0"/>
              <a:t>에서 일부 인라인을 허용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한다고 하지만 최적화적인 입장으로 충분한 검토가 필요합니다</a:t>
            </a:r>
            <a:r>
              <a:rPr lang="en-US" altLang="ko-KR" sz="1050" dirty="0" smtClean="0"/>
              <a:t>. </a:t>
            </a:r>
          </a:p>
          <a:p>
            <a:pPr defTabSz="288000">
              <a:buFontTx/>
              <a:buChar char="-"/>
            </a:pPr>
            <a:r>
              <a:rPr lang="en-US" altLang="ko-KR" sz="1050" dirty="0" smtClean="0"/>
              <a:t>MS compiler options </a:t>
            </a:r>
          </a:p>
          <a:p>
            <a:pPr lvl="1" defTabSz="288000">
              <a:buFontTx/>
              <a:buChar char="-"/>
            </a:pPr>
            <a:r>
              <a:rPr lang="en-US" altLang="ko-KR" sz="1050" dirty="0" smtClean="0"/>
              <a:t> #pragma inline_recursion(on) </a:t>
            </a:r>
          </a:p>
          <a:p>
            <a:pPr lvl="1" defTabSz="288000">
              <a:buFontTx/>
              <a:buChar char="-"/>
            </a:pPr>
            <a:r>
              <a:rPr lang="en-US" altLang="ko-KR" sz="1050" dirty="0" smtClean="0"/>
              <a:t> #pragma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inline_depth(16) // </a:t>
            </a:r>
            <a:r>
              <a:rPr lang="ko-KR" altLang="en-US" sz="1050" dirty="0" smtClean="0"/>
              <a:t>최대 </a:t>
            </a:r>
            <a:r>
              <a:rPr lang="en-US" altLang="ko-KR" sz="1050" dirty="0" smtClean="0"/>
              <a:t>16 depth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가변인수 함수</a:t>
            </a:r>
            <a:r>
              <a:rPr lang="ko-KR" altLang="en-US" sz="1050" dirty="0" smtClean="0"/>
              <a:t>는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컴파일 시간에 파라미터의 개수를 파악할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수 없어서</a:t>
            </a:r>
            <a:r>
              <a:rPr lang="ko-KR" altLang="en-US" sz="1050" dirty="0" smtClean="0"/>
              <a:t> 인라이닝이 될 수 없습니다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함수 포인터</a:t>
            </a:r>
            <a:r>
              <a:rPr lang="ko-KR" altLang="en-US" sz="1050" dirty="0" smtClean="0"/>
              <a:t>를 통해 함수를 호출하는 경우 인라이닝이 불가합니다</a:t>
            </a:r>
            <a:r>
              <a:rPr lang="en-US" altLang="ko-KR" sz="1050" dirty="0" smtClean="0"/>
              <a:t>.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각 컴파일러의 인라인 특정</a:t>
            </a:r>
            <a:r>
              <a:rPr lang="en-US" altLang="ko-KR" sz="1050" dirty="0" smtClean="0"/>
              <a:t>(specific)</a:t>
            </a:r>
            <a:r>
              <a:rPr lang="ko-KR" altLang="en-US" sz="1050" dirty="0" smtClean="0"/>
              <a:t> 확인 요합니다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0"/>
            <a:ext cx="9441653" cy="445505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1.11 </a:t>
            </a:r>
            <a:r>
              <a:rPr lang="ko-KR" altLang="en-US" sz="1050" dirty="0" smtClean="0"/>
              <a:t>입력오류 처리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</a:t>
            </a:r>
            <a:r>
              <a:rPr lang="en-US" altLang="ko-KR" sz="1050" dirty="0" smtClean="0"/>
              <a:t>C</a:t>
            </a:r>
            <a:r>
              <a:rPr lang="ko-KR" altLang="en-US" sz="1050" dirty="0" smtClean="0"/>
              <a:t>언어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int count, res;</a:t>
            </a:r>
          </a:p>
          <a:p>
            <a:pPr defTabSz="288000"/>
            <a:r>
              <a:rPr lang="en-US" altLang="ko-KR" sz="1050" dirty="0" smtClean="0"/>
              <a:t>do{</a:t>
            </a:r>
          </a:p>
          <a:p>
            <a:pPr defTabSz="288000"/>
            <a:r>
              <a:rPr lang="en-US" altLang="ko-KR" sz="1050" dirty="0" smtClean="0"/>
              <a:t>	printf("Count:");</a:t>
            </a:r>
          </a:p>
          <a:p>
            <a:pPr defTabSz="288000"/>
            <a:r>
              <a:rPr lang="en-US" altLang="ko-KR" sz="1050" b="1" dirty="0" smtClean="0"/>
              <a:t>	fflush(stdin);</a:t>
            </a:r>
          </a:p>
          <a:p>
            <a:pPr defTabSz="288000"/>
            <a:r>
              <a:rPr lang="en-US" altLang="ko-KR" sz="1050" dirty="0" smtClean="0"/>
              <a:t>	res = scanf("%d", &amp;count); // scanf()</a:t>
            </a:r>
            <a:r>
              <a:rPr lang="ko-KR" altLang="en-US" sz="1050" dirty="0" smtClean="0"/>
              <a:t>함수의 리턴값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}while(res != 1);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C++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int count;</a:t>
            </a:r>
          </a:p>
          <a:p>
            <a:pPr defTabSz="288000"/>
            <a:r>
              <a:rPr lang="en-US" altLang="ko-KR" sz="1050" dirty="0" smtClean="0"/>
              <a:t>	do{</a:t>
            </a:r>
          </a:p>
          <a:p>
            <a:pPr defTabSz="288000"/>
            <a:r>
              <a:rPr lang="en-US" altLang="ko-KR" sz="1050" dirty="0" smtClean="0"/>
              <a:t>		cout &lt;&lt; "Count : “;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b="1" dirty="0" smtClean="0"/>
              <a:t>cin.clear(); // cin </a:t>
            </a:r>
            <a:r>
              <a:rPr lang="ko-KR" altLang="en-US" sz="1050" b="1" dirty="0" smtClean="0"/>
              <a:t>개체의 멤버데이터 </a:t>
            </a:r>
            <a:r>
              <a:rPr lang="en-US" altLang="ko-KR" sz="1050" b="1" dirty="0" smtClean="0"/>
              <a:t>state(</a:t>
            </a:r>
            <a:r>
              <a:rPr lang="ko-KR" altLang="en-US" sz="1050" b="1" dirty="0" smtClean="0"/>
              <a:t>오류 상태 비트 필드</a:t>
            </a:r>
            <a:r>
              <a:rPr lang="en-US" altLang="ko-KR" sz="1050" b="1" dirty="0" smtClean="0"/>
              <a:t>)</a:t>
            </a:r>
            <a:r>
              <a:rPr lang="ko-KR" altLang="en-US" sz="1050" b="1" dirty="0" smtClean="0"/>
              <a:t>를 </a:t>
            </a:r>
            <a:r>
              <a:rPr lang="en-US" altLang="ko-KR" sz="1050" b="1" dirty="0" smtClean="0"/>
              <a:t>0</a:t>
            </a:r>
            <a:r>
              <a:rPr lang="ko-KR" altLang="en-US" sz="1050" b="1" dirty="0" smtClean="0"/>
              <a:t>으로 </a:t>
            </a:r>
            <a:r>
              <a:rPr lang="en-US" altLang="ko-KR" sz="1050" b="1" dirty="0" smtClean="0"/>
              <a:t>clear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b="1" dirty="0" smtClean="0"/>
              <a:t>cin.ignore(cin.rdbuf()-&gt;in_avail()); </a:t>
            </a:r>
            <a:r>
              <a:rPr lang="en-US" altLang="ko-KR" sz="1050" dirty="0" smtClean="0"/>
              <a:t>// </a:t>
            </a:r>
            <a:r>
              <a:rPr lang="ko-KR" altLang="en-US" sz="1050" b="1" dirty="0" smtClean="0"/>
              <a:t>입력 버퍼를 비웁</a:t>
            </a:r>
            <a:r>
              <a:rPr lang="ko-KR" altLang="en-US" sz="1050" dirty="0" smtClean="0"/>
              <a:t>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		// ignore() </a:t>
            </a:r>
            <a:r>
              <a:rPr lang="ko-KR" altLang="en-US" sz="1050" b="1" dirty="0" smtClean="0"/>
              <a:t>함수는 </a:t>
            </a:r>
            <a:r>
              <a:rPr lang="en-US" altLang="ko-KR" sz="1050" b="1" dirty="0" smtClean="0"/>
              <a:t>cin</a:t>
            </a:r>
            <a:r>
              <a:rPr lang="ko-KR" altLang="en-US" sz="1050" b="1" dirty="0" smtClean="0"/>
              <a:t>개체의 멤버데이터 </a:t>
            </a:r>
            <a:r>
              <a:rPr lang="en-US" altLang="ko-KR" sz="1050" b="1" dirty="0" smtClean="0"/>
              <a:t>state</a:t>
            </a:r>
            <a:r>
              <a:rPr lang="ko-KR" altLang="en-US" sz="1050" b="1" dirty="0" smtClean="0"/>
              <a:t>가 </a:t>
            </a:r>
            <a:r>
              <a:rPr lang="en-US" altLang="ko-KR" sz="1050" b="1" dirty="0" smtClean="0"/>
              <a:t>0</a:t>
            </a:r>
            <a:r>
              <a:rPr lang="ko-KR" altLang="en-US" sz="1050" b="1" dirty="0" smtClean="0"/>
              <a:t>으로 되어 있는지 물어 그렇다면 버퍼를 비웁니다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		cin &gt;&gt; count;</a:t>
            </a:r>
          </a:p>
          <a:p>
            <a:pPr defTabSz="288000"/>
            <a:r>
              <a:rPr lang="en-US" altLang="ko-KR" sz="1050" dirty="0" smtClean="0"/>
              <a:t>	}while(cin.fail());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cin.rdbuf() : </a:t>
            </a:r>
            <a:r>
              <a:rPr lang="ko-KR" altLang="en-US" sz="1050" dirty="0" smtClean="0"/>
              <a:t>입력버퍼를 담당하는 개체 포인터</a:t>
            </a:r>
            <a:r>
              <a:rPr lang="en-US" altLang="ko-KR" sz="1050" dirty="0" smtClean="0"/>
              <a:t>(streambuf *)</a:t>
            </a:r>
            <a:r>
              <a:rPr lang="ko-KR" altLang="en-US" sz="1050" dirty="0" smtClean="0"/>
              <a:t>를 리턴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 </a:t>
            </a:r>
          </a:p>
          <a:p>
            <a:pPr defTabSz="288000"/>
            <a:r>
              <a:rPr lang="en-US" altLang="ko-KR" sz="1050" dirty="0" smtClean="0"/>
              <a:t>※ in_avail() : streambuf</a:t>
            </a:r>
            <a:r>
              <a:rPr lang="ko-KR" altLang="en-US" sz="1050" dirty="0" smtClean="0"/>
              <a:t>클래스의 멤버함수로 버퍼에 남아있는 문자 개수를 리턴</a:t>
            </a:r>
            <a:endParaRPr lang="en-US" altLang="ko-KR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2"/>
            <a:ext cx="9441653" cy="5586137"/>
          </a:xfrm>
          <a:prstGeom prst="rect">
            <a:avLst/>
          </a:prstGeom>
          <a:ln>
            <a:noFill/>
          </a:ln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1.1 C++</a:t>
            </a:r>
            <a:r>
              <a:rPr lang="ko-KR" altLang="en-US" sz="1050" dirty="0" smtClean="0"/>
              <a:t>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구조체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</a:t>
            </a:r>
            <a:r>
              <a:rPr lang="en-US" altLang="ko-KR" sz="1050" dirty="0" smtClean="0"/>
              <a:t>C</a:t>
            </a:r>
            <a:r>
              <a:rPr lang="ko-KR" altLang="en-US" sz="1050" dirty="0" smtClean="0"/>
              <a:t>언어의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구조체 안에는 변수만 둘 수 있었지만 </a:t>
            </a:r>
            <a:r>
              <a:rPr lang="en-US" altLang="ko-KR" sz="1050" dirty="0" smtClean="0"/>
              <a:t>C++</a:t>
            </a:r>
            <a:r>
              <a:rPr lang="ko-KR" altLang="en-US" sz="1050" dirty="0" smtClean="0"/>
              <a:t>의 구조체에서는 변수를 비롯해서 함수도 포함할 수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// C </a:t>
            </a:r>
            <a:r>
              <a:rPr lang="ko-KR" altLang="en-US" sz="1050" dirty="0" smtClean="0"/>
              <a:t>언어의 구조체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struct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st{</a:t>
            </a:r>
          </a:p>
          <a:p>
            <a:pPr defTabSz="288000"/>
            <a:r>
              <a:rPr lang="en-US" altLang="ko-KR" sz="1050" dirty="0" smtClean="0"/>
              <a:t>		int no;</a:t>
            </a:r>
          </a:p>
          <a:p>
            <a:pPr defTabSz="288000"/>
            <a:r>
              <a:rPr lang="en-US" altLang="ko-KR" sz="1050" dirty="0" smtClean="0"/>
              <a:t>		char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ch;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r>
              <a:rPr lang="en-US" altLang="ko-KR" sz="1050" dirty="0" smtClean="0"/>
              <a:t>	void InitStruct(struct st * t, int n, char c) { … }</a:t>
            </a:r>
          </a:p>
          <a:p>
            <a:pPr defTabSz="288000"/>
            <a:r>
              <a:rPr lang="en-US" altLang="ko-KR" sz="1050" dirty="0" smtClean="0"/>
              <a:t>	void PrintStruct(const struct st * t) { … 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// C++</a:t>
            </a:r>
            <a:r>
              <a:rPr lang="ko-KR" altLang="en-US" sz="1050" dirty="0" smtClean="0"/>
              <a:t>의 구조체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struct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st{</a:t>
            </a:r>
          </a:p>
          <a:p>
            <a:pPr defTabSz="288000"/>
            <a:r>
              <a:rPr lang="en-US" altLang="ko-KR" sz="1050" dirty="0" smtClean="0"/>
              <a:t>		int no;</a:t>
            </a:r>
          </a:p>
          <a:p>
            <a:pPr defTabSz="288000"/>
            <a:r>
              <a:rPr lang="en-US" altLang="ko-KR" sz="1050" dirty="0" smtClean="0"/>
              <a:t>		char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ch;</a:t>
            </a:r>
          </a:p>
          <a:p>
            <a:pPr defTabSz="288000"/>
            <a:r>
              <a:rPr lang="en-US" altLang="ko-KR" sz="1050" dirty="0" smtClean="0"/>
              <a:t>		</a:t>
            </a:r>
            <a:r>
              <a:rPr lang="en-US" altLang="ko-KR" sz="1050" b="1" dirty="0" smtClean="0"/>
              <a:t>void InitStruct(int n, char c) { … }</a:t>
            </a:r>
          </a:p>
          <a:p>
            <a:pPr defTabSz="288000"/>
            <a:r>
              <a:rPr lang="en-US" altLang="ko-KR" sz="1050" b="1" dirty="0" smtClean="0"/>
              <a:t>		void PrintStruct(void) { … 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함수를 구조체 안에 포함시킨 이유는 뭘까요</a:t>
            </a:r>
            <a:r>
              <a:rPr lang="en-US" altLang="ko-KR" sz="1050" dirty="0" smtClean="0"/>
              <a:t>?: </a:t>
            </a:r>
            <a:r>
              <a:rPr lang="ko-KR" altLang="en-US" sz="1050" dirty="0" smtClean="0"/>
              <a:t>재사용적인 측면에서는 더욱 합리적</a:t>
            </a:r>
            <a:r>
              <a:rPr lang="en-US" altLang="ko-KR" sz="1050" dirty="0" smtClean="0"/>
              <a:t>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구조체 안에 함수를 포함시킴으로 얻어지는 좋은 점은</a:t>
            </a:r>
            <a:r>
              <a:rPr lang="en-US" altLang="ko-KR" sz="1050" dirty="0" smtClean="0"/>
              <a:t>? </a:t>
            </a:r>
            <a:r>
              <a:rPr lang="ko-KR" altLang="en-US" sz="1050" dirty="0" smtClean="0"/>
              <a:t>혹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잃어버린 것은 없나요</a:t>
            </a:r>
            <a:r>
              <a:rPr lang="en-US" altLang="ko-KR" sz="1050" dirty="0" smtClean="0"/>
              <a:t>?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C</a:t>
            </a:r>
            <a:r>
              <a:rPr lang="ko-KR" altLang="en-US" sz="1050" dirty="0" smtClean="0"/>
              <a:t>언어에서 예약어 </a:t>
            </a:r>
            <a:r>
              <a:rPr lang="en-US" altLang="ko-KR" sz="1050" dirty="0" smtClean="0"/>
              <a:t>‘struct’</a:t>
            </a:r>
            <a:r>
              <a:rPr lang="ko-KR" altLang="en-US" sz="1050" dirty="0" smtClean="0"/>
              <a:t>를 사용하는 특별한</a:t>
            </a:r>
            <a:r>
              <a:rPr lang="en-US" altLang="ko-KR" sz="1050" dirty="0" smtClean="0"/>
              <a:t>(specialization)</a:t>
            </a:r>
            <a:r>
              <a:rPr lang="ko-KR" altLang="en-US" sz="1050" dirty="0" smtClean="0"/>
              <a:t> 형식으로 구조체 변수를 선언했지만 </a:t>
            </a:r>
            <a:r>
              <a:rPr lang="en-US" altLang="ko-KR" sz="1050" dirty="0" smtClean="0"/>
              <a:t>C++</a:t>
            </a:r>
            <a:r>
              <a:rPr lang="ko-KR" altLang="en-US" sz="1050" dirty="0" smtClean="0"/>
              <a:t>에서는 예약어 </a:t>
            </a:r>
            <a:r>
              <a:rPr lang="en-US" altLang="ko-KR" sz="1050" dirty="0" smtClean="0"/>
              <a:t>struct’</a:t>
            </a:r>
            <a:r>
              <a:rPr lang="ko-KR" altLang="en-US" sz="1050" dirty="0" smtClean="0"/>
              <a:t>를 생략하는 선언 방식으로 구조체 변수의 선언을 일반화</a:t>
            </a:r>
            <a:r>
              <a:rPr lang="en-US" altLang="ko-KR" sz="1050" dirty="0" smtClean="0"/>
              <a:t>(generalization) </a:t>
            </a:r>
            <a:r>
              <a:rPr lang="ko-KR" altLang="en-US" sz="1050" dirty="0" smtClean="0"/>
              <a:t>시켰습니다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// C </a:t>
            </a:r>
            <a:r>
              <a:rPr lang="ko-KR" altLang="en-US" sz="1050" dirty="0" smtClean="0"/>
              <a:t>언어의 구조체 변수 선언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struct st aa;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// C++</a:t>
            </a:r>
            <a:r>
              <a:rPr lang="ko-KR" altLang="en-US" sz="1050" dirty="0" smtClean="0"/>
              <a:t>의 구조체 변수 선언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st aa; // </a:t>
            </a:r>
            <a:r>
              <a:rPr lang="ko-KR" altLang="en-US" sz="1050" dirty="0" smtClean="0"/>
              <a:t>예약어</a:t>
            </a:r>
            <a:r>
              <a:rPr lang="en-US" altLang="ko-KR" sz="1050" dirty="0" smtClean="0"/>
              <a:t> ‘struct'</a:t>
            </a:r>
            <a:r>
              <a:rPr lang="ko-KR" altLang="en-US" sz="1050" dirty="0" smtClean="0"/>
              <a:t>를 생략하고 구조체 이름만으로도 구조체 변수 선언 가능</a:t>
            </a:r>
            <a:r>
              <a:rPr lang="en-US" altLang="ko-KR" sz="1050" dirty="0" smtClean="0"/>
              <a:t>  // </a:t>
            </a:r>
            <a:r>
              <a:rPr lang="ko-KR" altLang="en-US" sz="1050" dirty="0" smtClean="0"/>
              <a:t>구조체 이름 </a:t>
            </a:r>
            <a:r>
              <a:rPr lang="en-US" altLang="ko-KR" sz="1050" dirty="0" smtClean="0"/>
              <a:t>== </a:t>
            </a:r>
            <a:r>
              <a:rPr lang="ko-KR" altLang="en-US" sz="1050" dirty="0" smtClean="0"/>
              <a:t>데이터 타입</a:t>
            </a:r>
            <a:r>
              <a:rPr lang="en-US" altLang="ko-KR" sz="1050" dirty="0" smtClean="0"/>
              <a:t>(data type)</a:t>
            </a:r>
            <a:endParaRPr lang="ko-KR" alt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558613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1.12 </a:t>
            </a:r>
            <a:r>
              <a:rPr lang="ko-KR" altLang="en-US" sz="1050" dirty="0" smtClean="0"/>
              <a:t>동적 메모리와 연산자 </a:t>
            </a:r>
            <a:r>
              <a:rPr lang="en-US" altLang="ko-KR" sz="1050" dirty="0" smtClean="0"/>
              <a:t>new, delete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b="1" dirty="0" smtClean="0"/>
              <a:t>① C++</a:t>
            </a:r>
            <a:r>
              <a:rPr lang="ko-KR" altLang="en-US" sz="1050" b="1" dirty="0" smtClean="0"/>
              <a:t>에서는 연산자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new</a:t>
            </a:r>
            <a:r>
              <a:rPr lang="en-US" altLang="ko-KR" sz="1050" b="1" dirty="0" smtClean="0"/>
              <a:t>,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delete</a:t>
            </a:r>
            <a:r>
              <a:rPr lang="ko-KR" altLang="en-US" sz="1050" b="1" dirty="0" smtClean="0"/>
              <a:t>를 제공해서 동적 메모리를 확보하고 반환하게 합니다</a:t>
            </a:r>
            <a:r>
              <a:rPr lang="en-US" altLang="ko-KR" sz="1050" b="1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연산자 </a:t>
            </a:r>
            <a:r>
              <a:rPr lang="en-US" altLang="ko-KR" sz="1050" dirty="0" smtClean="0"/>
              <a:t>new</a:t>
            </a:r>
            <a:r>
              <a:rPr lang="ko-KR" altLang="en-US" sz="1050" dirty="0" smtClean="0"/>
              <a:t>와</a:t>
            </a:r>
            <a:r>
              <a:rPr lang="en-US" altLang="ko-KR" sz="1050" dirty="0" smtClean="0"/>
              <a:t> delete</a:t>
            </a:r>
            <a:r>
              <a:rPr lang="ko-KR" altLang="en-US" sz="1050" dirty="0" smtClean="0"/>
              <a:t>는 </a:t>
            </a:r>
            <a:r>
              <a:rPr lang="en-US" altLang="ko-KR" sz="1050" dirty="0" smtClean="0"/>
              <a:t>C</a:t>
            </a:r>
            <a:r>
              <a:rPr lang="ko-KR" altLang="en-US" sz="1050" dirty="0" smtClean="0"/>
              <a:t>언어의 </a:t>
            </a:r>
            <a:r>
              <a:rPr lang="en-US" altLang="ko-KR" sz="1050" dirty="0" smtClean="0"/>
              <a:t>malloc()</a:t>
            </a:r>
            <a:r>
              <a:rPr lang="ko-KR" altLang="en-US" sz="1050" dirty="0" smtClean="0"/>
              <a:t>과 </a:t>
            </a:r>
            <a:r>
              <a:rPr lang="en-US" altLang="ko-KR" sz="1050" dirty="0" smtClean="0"/>
              <a:t>free()</a:t>
            </a:r>
            <a:r>
              <a:rPr lang="ko-KR" altLang="en-US" sz="1050" dirty="0" smtClean="0"/>
              <a:t>함수처럼 </a:t>
            </a:r>
            <a:r>
              <a:rPr lang="ko-KR" altLang="en-US" sz="1050" b="1" dirty="0" smtClean="0"/>
              <a:t>동적 메모리</a:t>
            </a:r>
            <a:r>
              <a:rPr lang="ko-KR" altLang="en-US" sz="1050" dirty="0" smtClean="0"/>
              <a:t>를 확보하고 반환합니다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p = (int *)malloc(size); // new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…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free(p); // delete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malloc()</a:t>
            </a:r>
            <a:r>
              <a:rPr lang="ko-KR" altLang="en-US" sz="1050" dirty="0" smtClean="0"/>
              <a:t>와</a:t>
            </a:r>
            <a:r>
              <a:rPr lang="en-US" altLang="ko-KR" sz="1050" dirty="0" smtClean="0"/>
              <a:t> free()</a:t>
            </a:r>
            <a:r>
              <a:rPr lang="ko-KR" altLang="en-US" sz="1050" dirty="0" smtClean="0"/>
              <a:t>의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밀애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malloc() </a:t>
            </a:r>
            <a:r>
              <a:rPr lang="ko-KR" altLang="en-US" sz="1050" dirty="0" smtClean="0"/>
              <a:t>함수의 역할을 하는 연산자 </a:t>
            </a:r>
            <a:r>
              <a:rPr lang="en-US" altLang="ko-KR" sz="1050" dirty="0" smtClean="0"/>
              <a:t>new</a:t>
            </a:r>
            <a:r>
              <a:rPr lang="ko-KR" altLang="en-US" sz="1050" dirty="0" smtClean="0"/>
              <a:t>는 우측에 자료형이 사용되며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그 자료형 크기만큼 메모리를 확보합니다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  <a:endParaRPr lang="ko-KR" altLang="en-US" sz="1050" dirty="0" smtClean="0"/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b="1" u="sng" dirty="0" smtClean="0">
                <a:solidFill>
                  <a:srgbClr val="FF0000"/>
                </a:solidFill>
              </a:rPr>
              <a:t>포인터변수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50" b="1" dirty="0" smtClean="0"/>
              <a:t>= new </a:t>
            </a:r>
            <a:r>
              <a:rPr lang="ko-KR" altLang="en-US" sz="1050" b="1" dirty="0" smtClean="0"/>
              <a:t>자료형</a:t>
            </a:r>
            <a:r>
              <a:rPr lang="en-US" altLang="ko-KR" sz="1050" b="1" dirty="0" smtClean="0"/>
              <a:t>; </a:t>
            </a:r>
            <a:r>
              <a:rPr lang="en-US" altLang="ko-KR" sz="1050" dirty="0" smtClean="0"/>
              <a:t>// new</a:t>
            </a:r>
            <a:r>
              <a:rPr lang="ko-KR" altLang="en-US" sz="1050" dirty="0" smtClean="0"/>
              <a:t> 우측에 자료형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// 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new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우측 자료형의 포인터로 리턴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:</a:t>
            </a:r>
            <a:r>
              <a:rPr lang="en-US" altLang="ko-KR" sz="1050" b="1" dirty="0" smtClean="0"/>
              <a:t> void *</a:t>
            </a:r>
            <a:r>
              <a:rPr lang="ko-KR" altLang="en-US" sz="1050" b="1" dirty="0" smtClean="0"/>
              <a:t>를 </a:t>
            </a:r>
            <a:r>
              <a:rPr lang="ko-KR" altLang="en-US" sz="1050" b="1" dirty="0" err="1" smtClean="0"/>
              <a:t>리턴하는</a:t>
            </a:r>
            <a:r>
              <a:rPr lang="ko-KR" altLang="en-US" sz="1050" b="1" dirty="0" smtClean="0"/>
              <a:t> 것이 아니고</a:t>
            </a:r>
            <a:r>
              <a:rPr lang="en-US" altLang="ko-KR" sz="1050" b="1" dirty="0" smtClean="0"/>
              <a:t>, new </a:t>
            </a:r>
            <a:r>
              <a:rPr lang="ko-KR" altLang="en-US" sz="1050" b="1" dirty="0" smtClean="0"/>
              <a:t>오른쪽에 적힌 </a:t>
            </a:r>
            <a:r>
              <a:rPr lang="ko-KR" altLang="en-US" sz="1050" b="1" dirty="0" err="1" smtClean="0"/>
              <a:t>자료형의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*</a:t>
            </a:r>
            <a:r>
              <a:rPr lang="ko-KR" altLang="en-US" sz="1050" b="1" dirty="0" smtClean="0"/>
              <a:t>를 </a:t>
            </a:r>
            <a:r>
              <a:rPr lang="ko-KR" altLang="en-US" sz="1050" b="1" dirty="0" err="1" smtClean="0"/>
              <a:t>리턴해줌</a:t>
            </a:r>
            <a:r>
              <a:rPr lang="en-US" altLang="ko-KR" sz="1050" b="1" dirty="0" smtClean="0"/>
              <a:t>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b="1" dirty="0" smtClean="0"/>
              <a:t>	char * cp = new char;</a:t>
            </a:r>
          </a:p>
          <a:p>
            <a:pPr defTabSz="288000"/>
            <a:r>
              <a:rPr lang="en-US" altLang="ko-KR" sz="1050" b="1" dirty="0" smtClean="0"/>
              <a:t>	int * np = new int;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연산자 </a:t>
            </a:r>
            <a:r>
              <a:rPr lang="en-US" altLang="ko-KR" sz="1050" dirty="0" smtClean="0"/>
              <a:t>new</a:t>
            </a:r>
            <a:r>
              <a:rPr lang="ko-KR" altLang="en-US" sz="1050" dirty="0" smtClean="0"/>
              <a:t>는 정상적으로 메모리를 확보했다면 확보된 메모리의 시작주소를 리턴하고 실패했을 때 널포인터</a:t>
            </a:r>
            <a:r>
              <a:rPr lang="en-US" altLang="ko-KR" sz="1050" dirty="0" smtClean="0"/>
              <a:t>(nullptr)</a:t>
            </a:r>
            <a:r>
              <a:rPr lang="ko-KR" altLang="en-US" sz="1050" dirty="0" smtClean="0"/>
              <a:t>를 리턴하거나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또는 예외를 던집니다</a:t>
            </a:r>
            <a:r>
              <a:rPr lang="en-US" altLang="ko-KR" sz="1050" dirty="0" smtClean="0"/>
              <a:t>. (throw(std::bad_alloc))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⑤ new</a:t>
            </a:r>
            <a:r>
              <a:rPr lang="ko-KR" altLang="en-US" sz="1050" dirty="0" smtClean="0"/>
              <a:t>로 확보된 메모리를 반환할 때 연산자 </a:t>
            </a:r>
            <a:r>
              <a:rPr lang="en-US" altLang="ko-KR" sz="1050" dirty="0" smtClean="0"/>
              <a:t>delete</a:t>
            </a:r>
            <a:r>
              <a:rPr lang="ko-KR" altLang="en-US" sz="1050" dirty="0" smtClean="0"/>
              <a:t>를 사용합니다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b="1" dirty="0" smtClean="0"/>
              <a:t>delete </a:t>
            </a:r>
            <a:r>
              <a:rPr lang="ko-KR" altLang="en-US" sz="1050" b="1" u="sng" dirty="0" smtClean="0"/>
              <a:t>포인터변수</a:t>
            </a:r>
            <a:r>
              <a:rPr lang="en-US" altLang="ko-KR" sz="1050" b="1" dirty="0" smtClean="0"/>
              <a:t>;		:	</a:t>
            </a:r>
            <a:r>
              <a:rPr lang="ko-KR" altLang="en-US" sz="1050" b="1" dirty="0" smtClean="0"/>
              <a:t>마찬가지로 중간에 함부로 그 </a:t>
            </a:r>
            <a:r>
              <a:rPr lang="ko-KR" altLang="en-US" sz="1050" b="1" dirty="0" err="1" smtClean="0"/>
              <a:t>주소값을</a:t>
            </a:r>
            <a:r>
              <a:rPr lang="ko-KR" altLang="en-US" sz="1050" b="1" dirty="0" smtClean="0"/>
              <a:t> 변화시켜서는 </a:t>
            </a:r>
            <a:r>
              <a:rPr lang="ko-KR" altLang="en-US" sz="1050" b="1" dirty="0" err="1" smtClean="0"/>
              <a:t>안된다</a:t>
            </a:r>
            <a:r>
              <a:rPr lang="en-US" altLang="ko-KR" sz="1050" b="1" dirty="0" smtClean="0"/>
              <a:t>!!!!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delete cp; </a:t>
            </a:r>
          </a:p>
          <a:p>
            <a:pPr defTabSz="288000"/>
            <a:r>
              <a:rPr lang="en-US" altLang="ko-KR" sz="1050" dirty="0" smtClean="0"/>
              <a:t>	delete np;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6555633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⑥ new [ ]</a:t>
            </a:r>
            <a:r>
              <a:rPr lang="ko-KR" altLang="en-US" sz="1050" dirty="0" smtClean="0"/>
              <a:t>로 확보한 메모리는 </a:t>
            </a:r>
            <a:r>
              <a:rPr lang="en-US" altLang="ko-KR" sz="1050" dirty="0" smtClean="0"/>
              <a:t>delete [ ]</a:t>
            </a:r>
            <a:r>
              <a:rPr lang="ko-KR" altLang="en-US" sz="1050" dirty="0" smtClean="0"/>
              <a:t>을 사용해서 메모리를 반환해야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char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* cp = new char[size]; // new [ ] </a:t>
            </a:r>
            <a:r>
              <a:rPr lang="ko-KR" altLang="en-US" sz="1050" dirty="0" smtClean="0"/>
              <a:t>메모리 할당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b="1" dirty="0" smtClean="0"/>
              <a:t>delete [] cp; // delete [ ] </a:t>
            </a:r>
            <a:r>
              <a:rPr lang="ko-KR" altLang="en-US" sz="1050" b="1" dirty="0" smtClean="0"/>
              <a:t>메모리 반환</a:t>
            </a:r>
            <a:endParaRPr lang="en-US" altLang="ko-KR" sz="1050" b="1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A * ap = new A[cnt];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b="1" dirty="0" smtClean="0"/>
              <a:t>delete [] ap;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⑦ </a:t>
            </a:r>
            <a:r>
              <a:rPr lang="en-US" altLang="ko-KR" sz="1050" dirty="0" smtClean="0"/>
              <a:t>C++ </a:t>
            </a:r>
            <a:r>
              <a:rPr lang="ko-KR" altLang="en-US" sz="1050" dirty="0" smtClean="0"/>
              <a:t>표준에서 제공되는 </a:t>
            </a:r>
            <a:r>
              <a:rPr lang="ko-KR" altLang="en-US" sz="1050" b="1" dirty="0" smtClean="0"/>
              <a:t>연산자 </a:t>
            </a:r>
            <a:r>
              <a:rPr lang="en-US" altLang="ko-KR" sz="1050" b="1" dirty="0" smtClean="0"/>
              <a:t>new</a:t>
            </a:r>
            <a:r>
              <a:rPr lang="ko-KR" altLang="en-US" sz="1050" b="1" dirty="0" smtClean="0"/>
              <a:t>의 종류는 </a:t>
            </a:r>
            <a:r>
              <a:rPr lang="en-US" altLang="ko-KR" sz="1050" b="1" dirty="0" smtClean="0"/>
              <a:t>3</a:t>
            </a:r>
            <a:r>
              <a:rPr lang="ko-KR" altLang="en-US" sz="1050" b="1" dirty="0" smtClean="0"/>
              <a:t>가지</a:t>
            </a:r>
            <a:r>
              <a:rPr lang="ko-KR" altLang="en-US" sz="1050" dirty="0" smtClean="0"/>
              <a:t>가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- </a:t>
            </a:r>
            <a:r>
              <a:rPr lang="ko-KR" altLang="en-US" sz="1050" u="sng" dirty="0" smtClean="0"/>
              <a:t>예외를 던지는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new (</a:t>
            </a:r>
            <a:r>
              <a:rPr lang="ko-KR" altLang="en-US" sz="1050" dirty="0" smtClean="0"/>
              <a:t>실패 시 </a:t>
            </a:r>
            <a:r>
              <a:rPr lang="en-US" altLang="ko-KR" sz="1050" dirty="0" smtClean="0"/>
              <a:t>bad_alloc </a:t>
            </a:r>
            <a:r>
              <a:rPr lang="ko-KR" altLang="en-US" sz="1050" dirty="0" smtClean="0"/>
              <a:t>예외를 던짐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 </a:t>
            </a:r>
          </a:p>
          <a:p>
            <a:pPr defTabSz="288000"/>
            <a:r>
              <a:rPr lang="en-US" altLang="ko-KR" sz="1050" dirty="0" smtClean="0"/>
              <a:t>	int * np;</a:t>
            </a:r>
          </a:p>
          <a:p>
            <a:pPr defTabSz="288000"/>
            <a:r>
              <a:rPr lang="en-US" altLang="ko-KR" sz="1050" dirty="0" smtClean="0"/>
              <a:t>	try {</a:t>
            </a:r>
          </a:p>
          <a:p>
            <a:pPr defTabSz="288000"/>
            <a:r>
              <a:rPr lang="en-US" altLang="ko-KR" sz="1050" dirty="0" smtClean="0"/>
              <a:t>		np = new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[0x1fffffff];			// </a:t>
            </a:r>
            <a:r>
              <a:rPr lang="ko-KR" altLang="en-US" sz="1050" dirty="0" smtClean="0"/>
              <a:t>메모리 할당 실패해서 </a:t>
            </a:r>
            <a:r>
              <a:rPr lang="en-US" altLang="ko-KR" sz="1050" dirty="0" err="1" smtClean="0"/>
              <a:t>np</a:t>
            </a:r>
            <a:r>
              <a:rPr lang="ko-KR" altLang="en-US" sz="1050" dirty="0" smtClean="0"/>
              <a:t>의 주소가 뭐냐</a:t>
            </a:r>
            <a:r>
              <a:rPr lang="en-US" altLang="ko-KR" sz="1050" dirty="0" smtClean="0"/>
              <a:t>? NULL</a:t>
            </a:r>
            <a:r>
              <a:rPr lang="ko-KR" altLang="en-US" sz="1050" dirty="0" smtClean="0"/>
              <a:t>이냐</a:t>
            </a:r>
            <a:r>
              <a:rPr lang="en-US" altLang="ko-KR" sz="1050" dirty="0" smtClean="0"/>
              <a:t>? </a:t>
            </a:r>
            <a:r>
              <a:rPr lang="ko-KR" altLang="en-US" sz="1050" dirty="0" smtClean="0"/>
              <a:t>라고 물어봐야 소용이 없다</a:t>
            </a:r>
            <a:r>
              <a:rPr lang="en-US" altLang="ko-KR" sz="1050" dirty="0" smtClean="0"/>
              <a:t>!!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r>
              <a:rPr lang="en-US" altLang="ko-KR" sz="1050" dirty="0" smtClean="0"/>
              <a:t>	catch (const std::bad_alloc &amp; e) {</a:t>
            </a:r>
          </a:p>
          <a:p>
            <a:pPr defTabSz="288000"/>
            <a:r>
              <a:rPr lang="en-US" altLang="ko-KR" sz="1050" dirty="0" smtClean="0"/>
              <a:t>		cout &lt;&lt; e.what() &lt;&lt; " error !!! " &lt;&lt; np &lt;&lt; endl; // garbage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</a:t>
            </a:r>
            <a:r>
              <a:rPr lang="ko-KR" altLang="en-US" sz="1050" u="sng" dirty="0" smtClean="0"/>
              <a:t>예외를 던지지 </a:t>
            </a:r>
            <a:r>
              <a:rPr lang="ko-KR" altLang="en-US" sz="1050" dirty="0" smtClean="0"/>
              <a:t>않는 </a:t>
            </a:r>
            <a:r>
              <a:rPr lang="en-US" altLang="ko-KR" sz="1050" dirty="0" smtClean="0"/>
              <a:t>new (</a:t>
            </a:r>
            <a:r>
              <a:rPr lang="ko-KR" altLang="en-US" sz="1050" u="sng" dirty="0" smtClean="0"/>
              <a:t>실패 시</a:t>
            </a:r>
            <a:r>
              <a:rPr lang="en-US" altLang="ko-KR" sz="1050" u="sng" dirty="0" smtClean="0"/>
              <a:t> nullptr </a:t>
            </a:r>
            <a:r>
              <a:rPr lang="ko-KR" altLang="en-US" sz="1050" u="sng" dirty="0" smtClean="0"/>
              <a:t>리턴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	</a:t>
            </a:r>
          </a:p>
          <a:p>
            <a:pPr defTabSz="288000"/>
            <a:r>
              <a:rPr lang="en-US" altLang="ko-KR" sz="1050" dirty="0" smtClean="0"/>
              <a:t>	// </a:t>
            </a:r>
            <a:r>
              <a:rPr lang="ko-KR" altLang="en-US" sz="1050" dirty="0" smtClean="0"/>
              <a:t>예외를 던지지 않는 </a:t>
            </a:r>
            <a:r>
              <a:rPr lang="en-US" altLang="ko-KR" sz="1050" dirty="0" smtClean="0"/>
              <a:t>new</a:t>
            </a:r>
          </a:p>
          <a:p>
            <a:pPr defTabSz="288000"/>
            <a:r>
              <a:rPr lang="en-US" altLang="ko-KR" sz="1050" dirty="0" smtClean="0"/>
              <a:t>	int * np = new(std::nothrow) int[0x1fffffff];</a:t>
            </a:r>
          </a:p>
          <a:p>
            <a:pPr defTabSz="288000"/>
            <a:r>
              <a:rPr lang="en-US" altLang="ko-KR" sz="1050" dirty="0" smtClean="0"/>
              <a:t>	if (np == nullptr) {													// </a:t>
            </a:r>
            <a:r>
              <a:rPr lang="ko-KR" altLang="en-US" sz="1050" dirty="0" smtClean="0"/>
              <a:t>메모리 할당 실패했냐고 물어보는 </a:t>
            </a:r>
            <a:r>
              <a:rPr lang="ko-KR" altLang="en-US" sz="1050" dirty="0" err="1" smtClean="0"/>
              <a:t>조건문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cout &lt;&lt; "memory allocation error !!! " &lt;&lt; np &lt;&lt; endl; // nullptr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>
              <a:buFontTx/>
              <a:buChar char="-"/>
            </a:pPr>
            <a:r>
              <a:rPr lang="ko-KR" altLang="en-US" sz="1050" dirty="0" smtClean="0"/>
              <a:t> </a:t>
            </a:r>
            <a:r>
              <a:rPr lang="ko-KR" altLang="en-US" sz="1050" u="sng" dirty="0" smtClean="0"/>
              <a:t>위치지정</a:t>
            </a:r>
            <a:r>
              <a:rPr lang="en-US" altLang="ko-KR" sz="1050" u="sng" dirty="0" smtClean="0"/>
              <a:t>(placement) </a:t>
            </a:r>
            <a:r>
              <a:rPr lang="ko-KR" altLang="en-US" sz="1050" u="sng" dirty="0" smtClean="0"/>
              <a:t>초기화의 </a:t>
            </a:r>
            <a:r>
              <a:rPr lang="en-US" altLang="ko-KR" sz="1050" u="sng" dirty="0" smtClean="0"/>
              <a:t>new (</a:t>
            </a:r>
            <a:r>
              <a:rPr lang="ko-KR" altLang="en-US" sz="1050" u="sng" dirty="0" smtClean="0"/>
              <a:t>메모리 할당 없이 기존하는 공간의 초기화를 위한 기능으로 초기화된 공간의 주소를 리턴</a:t>
            </a:r>
            <a:r>
              <a:rPr lang="en-US" altLang="ko-KR" sz="1050" u="sng" dirty="0" smtClean="0"/>
              <a:t>)</a:t>
            </a:r>
          </a:p>
          <a:p>
            <a:pPr defTabSz="288000">
              <a:buFontTx/>
              <a:buChar char="-"/>
            </a:pPr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 </a:t>
            </a:r>
          </a:p>
          <a:p>
            <a:pPr defTabSz="288000"/>
            <a:r>
              <a:rPr lang="en-US" altLang="ko-KR" sz="1050" dirty="0" smtClean="0"/>
              <a:t>	int * p = new int;</a:t>
            </a:r>
          </a:p>
          <a:p>
            <a:pPr defTabSz="288000"/>
            <a:r>
              <a:rPr lang="en-US" altLang="ko-KR" sz="1050" dirty="0" smtClean="0"/>
              <a:t>	int * ap = new(p) int(10);</a:t>
            </a:r>
          </a:p>
          <a:p>
            <a:pPr defTabSz="288000"/>
            <a:r>
              <a:rPr lang="en-US" altLang="ko-KR" sz="1050" dirty="0" smtClean="0"/>
              <a:t>	cout &lt;&lt; *p &lt;&lt; " " &lt;&lt; *ap &lt;&lt; endl;</a:t>
            </a:r>
          </a:p>
          <a:p>
            <a:pPr defTabSz="288000"/>
            <a:r>
              <a:rPr lang="en-US" altLang="ko-KR" sz="1050" dirty="0" smtClean="0"/>
              <a:t>	delete (p, ap); // delete (ap);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0"/>
            <a:ext cx="9441653" cy="445505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1.13 enum(</a:t>
            </a:r>
            <a:r>
              <a:rPr lang="ko-KR" altLang="en-US" sz="1050" dirty="0" smtClean="0"/>
              <a:t>나열</a:t>
            </a:r>
            <a:r>
              <a:rPr lang="en-US" altLang="ko-KR" sz="1050" dirty="0" smtClean="0"/>
              <a:t>, enumeration) </a:t>
            </a:r>
            <a:r>
              <a:rPr lang="ko-KR" altLang="en-US" sz="1050" dirty="0" smtClean="0"/>
              <a:t>형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예약어 ‘</a:t>
            </a:r>
            <a:r>
              <a:rPr lang="en-US" altLang="ko-KR" sz="1050" dirty="0" smtClean="0"/>
              <a:t>enum'</a:t>
            </a:r>
            <a:r>
              <a:rPr lang="ko-KR" altLang="en-US" sz="1050" dirty="0" smtClean="0"/>
              <a:t>은 순차적으로 나열된 </a:t>
            </a:r>
            <a:r>
              <a:rPr lang="ko-KR" altLang="en-US" sz="1050" b="1" dirty="0" smtClean="0"/>
              <a:t>정수형 상수</a:t>
            </a:r>
            <a:r>
              <a:rPr lang="ko-KR" altLang="en-US" sz="1050" dirty="0" smtClean="0"/>
              <a:t>를 만들 때 사용합니다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  <a:endParaRPr lang="ko-KR" altLang="en-US" sz="1050" dirty="0" smtClean="0"/>
          </a:p>
          <a:p>
            <a:pPr defTabSz="288000"/>
            <a:r>
              <a:rPr lang="en-US" altLang="ko-KR" sz="1050" dirty="0" smtClean="0"/>
              <a:t>	enum </a:t>
            </a:r>
            <a:r>
              <a:rPr lang="ko-KR" altLang="en-US" sz="1050" dirty="0" smtClean="0"/>
              <a:t>나열형이름 </a:t>
            </a:r>
            <a:r>
              <a:rPr lang="en-US" altLang="ko-KR" sz="1050" dirty="0" smtClean="0"/>
              <a:t>{</a:t>
            </a:r>
            <a:r>
              <a:rPr lang="ko-KR" altLang="en-US" sz="1050" dirty="0" smtClean="0"/>
              <a:t>상수</a:t>
            </a:r>
            <a:r>
              <a:rPr lang="en-US" altLang="ko-KR" sz="1050" dirty="0" smtClean="0"/>
              <a:t>1, </a:t>
            </a:r>
            <a:r>
              <a:rPr lang="ko-KR" altLang="en-US" sz="1050" dirty="0" smtClean="0"/>
              <a:t>상수</a:t>
            </a:r>
            <a:r>
              <a:rPr lang="en-US" altLang="ko-KR" sz="1050" dirty="0" smtClean="0"/>
              <a:t>2, </a:t>
            </a:r>
            <a:r>
              <a:rPr lang="ko-KR" altLang="en-US" sz="1050" dirty="0" smtClean="0"/>
              <a:t>상수</a:t>
            </a:r>
            <a:r>
              <a:rPr lang="en-US" altLang="ko-KR" sz="1050" dirty="0" smtClean="0"/>
              <a:t>3, ...};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enum </a:t>
            </a:r>
            <a:r>
              <a:rPr lang="en-US" altLang="ko-KR" sz="1050" b="1" dirty="0" smtClean="0"/>
              <a:t>SU</a:t>
            </a:r>
            <a:r>
              <a:rPr lang="en-US" altLang="ko-KR" sz="1050" dirty="0" smtClean="0"/>
              <a:t> {ONE = 1, TWO, THREE, FIVE = 5, SIX};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=&gt; ONE</a:t>
            </a:r>
            <a:r>
              <a:rPr lang="ko-KR" altLang="en-US" sz="1050" dirty="0" smtClean="0"/>
              <a:t>을 담고 싶다면</a:t>
            </a:r>
            <a:r>
              <a:rPr lang="en-US" altLang="ko-KR" sz="1050" dirty="0" smtClean="0"/>
              <a:t>, </a:t>
            </a:r>
            <a:r>
              <a:rPr lang="en-US" altLang="ko-KR" sz="1050" b="1" dirty="0" smtClean="0"/>
              <a:t>SU </a:t>
            </a:r>
            <a:r>
              <a:rPr lang="en-US" altLang="ko-KR" sz="1050" b="1" dirty="0" err="1" smtClean="0"/>
              <a:t>var</a:t>
            </a:r>
            <a:r>
              <a:rPr lang="en-US" altLang="ko-KR" sz="1050" b="1" dirty="0" smtClean="0"/>
              <a:t> = ONE; </a:t>
            </a:r>
            <a:r>
              <a:rPr lang="ko-KR" altLang="en-US" sz="1050" dirty="0" smtClean="0"/>
              <a:t>이런 식으로 담아야 함</a:t>
            </a:r>
            <a:r>
              <a:rPr lang="en-US" altLang="ko-KR" sz="1050" dirty="0" smtClean="0"/>
              <a:t>!!!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예약어 </a:t>
            </a:r>
            <a:r>
              <a:rPr lang="en-US" altLang="ko-KR" sz="1050" dirty="0" smtClean="0"/>
              <a:t>‘enum’</a:t>
            </a:r>
            <a:r>
              <a:rPr lang="ko-KR" altLang="en-US" sz="1050" dirty="0" smtClean="0"/>
              <a:t>을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생략하고 열거형 이름만으로 변수를 선언할 수 있습니다</a:t>
            </a:r>
            <a:r>
              <a:rPr lang="en-US" altLang="ko-KR" sz="1050" dirty="0" smtClean="0"/>
              <a:t>. (generalization)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enum BOOL {FALSE, TRUE} ;</a:t>
            </a:r>
          </a:p>
          <a:p>
            <a:pPr defTabSz="288000"/>
            <a:r>
              <a:rPr lang="en-US" altLang="ko-KR" sz="1050" dirty="0" smtClean="0"/>
              <a:t>	BOOL b; // 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③ enum</a:t>
            </a:r>
            <a:r>
              <a:rPr lang="ko-KR" altLang="en-US" sz="1050" dirty="0" smtClean="0"/>
              <a:t>형으로 선언된 변수의 크기는 </a:t>
            </a:r>
            <a:r>
              <a:rPr lang="en-US" altLang="ko-KR" sz="1050" dirty="0" smtClean="0"/>
              <a:t>int</a:t>
            </a:r>
            <a:r>
              <a:rPr lang="ko-KR" altLang="en-US" sz="1050" dirty="0" smtClean="0"/>
              <a:t>형의 크기를 따르지만 </a:t>
            </a:r>
            <a:r>
              <a:rPr lang="en-US" altLang="ko-KR" sz="1050" dirty="0" smtClean="0"/>
              <a:t>int</a:t>
            </a:r>
            <a:r>
              <a:rPr lang="ko-KR" altLang="en-US" sz="1050" dirty="0" smtClean="0"/>
              <a:t>형과 분명히 다른 자료형입니다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C</a:t>
            </a:r>
            <a:r>
              <a:rPr lang="ko-KR" altLang="en-US" sz="1050" dirty="0" smtClean="0"/>
              <a:t>언어에서는 </a:t>
            </a:r>
            <a:r>
              <a:rPr lang="en-US" altLang="ko-KR" sz="1050" dirty="0" smtClean="0"/>
              <a:t>enum</a:t>
            </a:r>
            <a:r>
              <a:rPr lang="ko-KR" altLang="en-US" sz="1050" dirty="0" smtClean="0"/>
              <a:t>형으로 선언된 변수에 </a:t>
            </a:r>
            <a:r>
              <a:rPr lang="en-US" altLang="ko-KR" sz="1050" dirty="0" smtClean="0"/>
              <a:t>int</a:t>
            </a:r>
            <a:r>
              <a:rPr lang="ko-KR" altLang="en-US" sz="1050" dirty="0" smtClean="0"/>
              <a:t>형의 정수값도 대입 가능했지만 </a:t>
            </a:r>
            <a:r>
              <a:rPr lang="en-US" altLang="ko-KR" sz="1050" dirty="0" smtClean="0"/>
              <a:t>C++</a:t>
            </a:r>
            <a:r>
              <a:rPr lang="ko-KR" altLang="en-US" sz="1050" dirty="0" smtClean="0"/>
              <a:t>에서는 </a:t>
            </a:r>
            <a:r>
              <a:rPr lang="en-US" altLang="ko-KR" sz="1050" dirty="0" smtClean="0"/>
              <a:t>enum</a:t>
            </a:r>
            <a:r>
              <a:rPr lang="ko-KR" altLang="en-US" sz="1050" dirty="0" smtClean="0"/>
              <a:t>형의 상수만 대입 가능합니다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enum week{SUN, MON, TUE, WED, THU, FRI, SAT};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b="1" dirty="0" smtClean="0"/>
              <a:t>week wday;</a:t>
            </a:r>
          </a:p>
          <a:p>
            <a:pPr defTabSz="288000"/>
            <a:r>
              <a:rPr lang="en-US" altLang="ko-KR" sz="1050" dirty="0" smtClean="0"/>
              <a:t>	// </a:t>
            </a:r>
            <a:r>
              <a:rPr lang="en-US" altLang="ko-KR" sz="1050" b="1" dirty="0" smtClean="0"/>
              <a:t>wday = 3</a:t>
            </a:r>
            <a:r>
              <a:rPr lang="en-US" altLang="ko-KR" sz="1050" dirty="0" smtClean="0"/>
              <a:t>; //  </a:t>
            </a:r>
            <a:r>
              <a:rPr lang="en-US" altLang="ko-KR" sz="1050" b="1" dirty="0" smtClean="0"/>
              <a:t>error</a:t>
            </a:r>
            <a:r>
              <a:rPr lang="en-US" altLang="ko-KR" sz="1050" dirty="0" smtClean="0"/>
              <a:t> C2440: '=' </a:t>
            </a:r>
            <a:r>
              <a:rPr lang="en-US" altLang="ko-KR" sz="1050" b="1" dirty="0" smtClean="0"/>
              <a:t>: 'int'</a:t>
            </a:r>
            <a:r>
              <a:rPr lang="ko-KR" altLang="en-US" sz="1050" b="1" dirty="0" smtClean="0"/>
              <a:t>에서 </a:t>
            </a:r>
            <a:r>
              <a:rPr lang="en-US" altLang="ko-KR" sz="1050" b="1" dirty="0" smtClean="0"/>
              <a:t>'week'(</a:t>
            </a:r>
            <a:r>
              <a:rPr lang="ko-KR" altLang="en-US" sz="1050" b="1" dirty="0" smtClean="0"/>
              <a:t>으</a:t>
            </a:r>
            <a:r>
              <a:rPr lang="en-US" altLang="ko-KR" sz="1050" b="1" dirty="0" smtClean="0"/>
              <a:t>)</a:t>
            </a:r>
            <a:r>
              <a:rPr lang="ko-KR" altLang="en-US" sz="1050" b="1" dirty="0" smtClean="0"/>
              <a:t>로 변환할 수 없습니다</a:t>
            </a:r>
            <a:r>
              <a:rPr lang="en-US" altLang="ko-KR" sz="1050" b="1" dirty="0" smtClean="0"/>
              <a:t>	=&gt;	C</a:t>
            </a:r>
            <a:r>
              <a:rPr lang="ko-KR" altLang="en-US" sz="1050" b="1" dirty="0" smtClean="0"/>
              <a:t>에서는 이러한 것 허용했지만</a:t>
            </a:r>
            <a:r>
              <a:rPr lang="en-US" altLang="ko-KR" sz="1050" b="1" dirty="0" smtClean="0"/>
              <a:t>, C++</a:t>
            </a:r>
            <a:r>
              <a:rPr lang="ko-KR" altLang="en-US" sz="1050" b="1" dirty="0" smtClean="0"/>
              <a:t>은 엄격</a:t>
            </a:r>
            <a:r>
              <a:rPr lang="en-US" altLang="ko-KR" sz="1050" b="1" dirty="0" smtClean="0"/>
              <a:t>! </a:t>
            </a:r>
            <a:r>
              <a:rPr lang="ko-KR" altLang="en-US" sz="1050" b="1" dirty="0" smtClean="0"/>
              <a:t>안돼</a:t>
            </a:r>
            <a:r>
              <a:rPr lang="en-US" altLang="ko-KR" sz="1050" b="1" dirty="0" smtClean="0"/>
              <a:t>!!</a:t>
            </a:r>
            <a:endParaRPr lang="ko-KR" altLang="en-US" sz="1050" b="1" dirty="0" smtClean="0"/>
          </a:p>
          <a:p>
            <a:pPr defTabSz="288000"/>
            <a:r>
              <a:rPr lang="en-US" altLang="ko-KR" sz="1050" dirty="0" smtClean="0"/>
              <a:t>	wday = MON;</a:t>
            </a:r>
          </a:p>
          <a:p>
            <a:pPr defTabSz="288000"/>
            <a:r>
              <a:rPr lang="en-US" altLang="ko-KR" sz="1050" dirty="0" smtClean="0"/>
              <a:t>	//</a:t>
            </a:r>
            <a:r>
              <a:rPr lang="en-US" altLang="ko-KR" sz="1050" b="1" dirty="0" smtClean="0"/>
              <a:t>int n = SUN</a:t>
            </a:r>
            <a:r>
              <a:rPr lang="en-US" altLang="ko-KR" sz="1050" dirty="0" smtClean="0"/>
              <a:t>; // </a:t>
            </a:r>
            <a:r>
              <a:rPr lang="ko-KR" altLang="en-US" sz="1050" b="1" dirty="0" smtClean="0"/>
              <a:t>에러 없지만 올바르지 않은 초기화</a:t>
            </a:r>
            <a:r>
              <a:rPr lang="en-US" altLang="ko-KR" sz="1050" b="1" dirty="0" smtClean="0"/>
              <a:t>		=&gt;	week n = SUN; </a:t>
            </a:r>
            <a:r>
              <a:rPr lang="ko-KR" altLang="en-US" sz="1050" b="1" dirty="0" smtClean="0"/>
              <a:t>이라고 선언해야 함</a:t>
            </a:r>
            <a:r>
              <a:rPr lang="en-US" altLang="ko-KR" sz="1050" b="1" dirty="0" smtClean="0"/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6555633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1.14 </a:t>
            </a:r>
            <a:r>
              <a:rPr lang="ko-KR" altLang="en-US" sz="1050" b="1" dirty="0" smtClean="0"/>
              <a:t>이름 없는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공용체</a:t>
            </a:r>
            <a:r>
              <a:rPr lang="en-US" altLang="ko-KR" sz="1050" dirty="0" smtClean="0"/>
              <a:t> (anonymous union)</a:t>
            </a:r>
            <a:endParaRPr lang="ko-KR" altLang="en-US" sz="1050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공용체 형틀 정의 시 이름 없는 형태를 취하는 공용체입니다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union {</a:t>
            </a:r>
          </a:p>
          <a:p>
            <a:pPr defTabSz="288000"/>
            <a:r>
              <a:rPr lang="en-US" altLang="ko-KR" sz="1050" dirty="0" smtClean="0"/>
              <a:t>		long data;</a:t>
            </a:r>
          </a:p>
          <a:p>
            <a:pPr defTabSz="288000"/>
            <a:r>
              <a:rPr lang="en-US" altLang="ko-KR" sz="1050" dirty="0" smtClean="0"/>
              <a:t>		short word;</a:t>
            </a:r>
          </a:p>
          <a:p>
            <a:pPr defTabSz="288000"/>
            <a:r>
              <a:rPr lang="en-US" altLang="ko-KR" sz="1050" dirty="0" smtClean="0"/>
              <a:t>		char byte;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공용체 이름이 없으므로 </a:t>
            </a:r>
            <a:r>
              <a:rPr lang="ko-KR" altLang="en-US" sz="1050" b="1" dirty="0" smtClean="0"/>
              <a:t>공용체 변수 선언은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불가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 </a:t>
            </a:r>
            <a:r>
              <a:rPr lang="ko-KR" altLang="en-US" sz="1050" b="1" dirty="0" smtClean="0"/>
              <a:t>대신 멤버 이름을 바로 사용할 수 있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=&gt; </a:t>
            </a:r>
            <a:r>
              <a:rPr lang="ko-KR" altLang="en-US" sz="1050" dirty="0" smtClean="0"/>
              <a:t>하지만 다른 변수의 이름과 중복될 염려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우려가 있습니다</a:t>
            </a:r>
            <a:r>
              <a:rPr lang="en-US" altLang="ko-KR" sz="1050" dirty="0" smtClean="0"/>
              <a:t>!</a:t>
            </a:r>
          </a:p>
          <a:p>
            <a:pPr defTabSz="288000"/>
            <a:r>
              <a:rPr lang="en-US" altLang="ko-KR" sz="1050" dirty="0"/>
              <a:t>	</a:t>
            </a:r>
            <a:r>
              <a:rPr lang="en-US" altLang="ko-KR" sz="1050" dirty="0" smtClean="0"/>
              <a:t>=&gt; </a:t>
            </a:r>
            <a:r>
              <a:rPr lang="ko-KR" altLang="en-US" sz="1050" dirty="0" smtClean="0"/>
              <a:t>반드시 정의를 </a:t>
            </a:r>
            <a:r>
              <a:rPr lang="ko-KR" altLang="en-US" sz="1050" b="1" dirty="0" smtClean="0"/>
              <a:t>함수 내에서 해야 안전</a:t>
            </a:r>
            <a:r>
              <a:rPr lang="en-US" altLang="ko-KR" sz="1050" dirty="0" smtClean="0"/>
              <a:t>!! Or </a:t>
            </a:r>
            <a:r>
              <a:rPr lang="en-US" altLang="ko-KR" sz="1050" b="1" dirty="0" smtClean="0"/>
              <a:t>static</a:t>
            </a:r>
            <a:r>
              <a:rPr lang="ko-KR" altLang="en-US" sz="1050" dirty="0" smtClean="0"/>
              <a:t>으로</a:t>
            </a:r>
            <a:r>
              <a:rPr lang="en-US" altLang="ko-KR" sz="1050" dirty="0" smtClean="0"/>
              <a:t>!!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data = 0x1234567890;</a:t>
            </a:r>
          </a:p>
          <a:p>
            <a:pPr defTabSz="288000"/>
            <a:r>
              <a:rPr lang="en-US" altLang="ko-KR" sz="1050" dirty="0" smtClean="0"/>
              <a:t>	cout  &lt;&lt; word &lt;&lt; byte;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dirty="0" smtClean="0"/>
              <a:t>다른 변수 이름들과의 중복문제로 </a:t>
            </a:r>
            <a:r>
              <a:rPr lang="ko-KR" altLang="en-US" sz="1050" b="1" dirty="0" smtClean="0"/>
              <a:t>이름 없는 공용체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형틀은 함수 내에 정의하는 것을 기본</a:t>
            </a:r>
            <a:r>
              <a:rPr lang="ko-KR" altLang="en-US" sz="1050" dirty="0" smtClean="0"/>
              <a:t>으로 하지만 </a:t>
            </a:r>
            <a:r>
              <a:rPr lang="ko-KR" altLang="en-US" sz="1050" b="1" dirty="0" smtClean="0"/>
              <a:t>함수 외부에 정의 할 수도 있습니다</a:t>
            </a:r>
            <a:r>
              <a:rPr lang="en-US" altLang="ko-KR" sz="1050" b="1" dirty="0" smtClean="0"/>
              <a:t>. </a:t>
            </a:r>
            <a:r>
              <a:rPr lang="ko-KR" altLang="en-US" sz="1050" b="1" dirty="0" smtClean="0"/>
              <a:t>다만 반드시 </a:t>
            </a:r>
            <a:r>
              <a:rPr lang="en-US" altLang="ko-KR" sz="1050" b="1" dirty="0" smtClean="0"/>
              <a:t>static</a:t>
            </a:r>
            <a:r>
              <a:rPr lang="ko-KR" altLang="en-US" sz="1050" b="1" dirty="0" smtClean="0"/>
              <a:t>으로 정의해야</a:t>
            </a:r>
            <a:r>
              <a:rPr lang="ko-KR" altLang="en-US" sz="1050" dirty="0" smtClean="0"/>
              <a:t> 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static union { // </a:t>
            </a:r>
            <a:r>
              <a:rPr lang="ko-KR" altLang="en-US" sz="1050" dirty="0" smtClean="0"/>
              <a:t>현재 파일의 모든 함수에서 공유하지만 다른 파일에서의 사용은 제한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… 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b="1" dirty="0" smtClean="0"/>
              <a:t>구조체도</a:t>
            </a:r>
            <a:r>
              <a:rPr lang="ko-KR" altLang="en-US" sz="1050" dirty="0" smtClean="0"/>
              <a:t> </a:t>
            </a:r>
            <a:r>
              <a:rPr lang="ko-KR" altLang="en-US" sz="1050" b="1" dirty="0" smtClean="0"/>
              <a:t>구조체나 공용체 안에 둘 경우 이름없는 형태를 취할 수 있</a:t>
            </a:r>
            <a:r>
              <a:rPr lang="ko-KR" altLang="en-US" sz="1050" dirty="0" smtClean="0"/>
              <a:t>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union KEY{</a:t>
            </a:r>
          </a:p>
          <a:p>
            <a:pPr defTabSz="288000"/>
            <a:r>
              <a:rPr lang="en-US" altLang="ko-KR" sz="1050" dirty="0" smtClean="0"/>
              <a:t>		short code;</a:t>
            </a:r>
          </a:p>
          <a:p>
            <a:pPr defTabSz="288000"/>
            <a:r>
              <a:rPr lang="en-US" altLang="ko-KR" sz="1050" dirty="0" smtClean="0"/>
              <a:t>		struct{ // anonymous struct </a:t>
            </a:r>
          </a:p>
          <a:p>
            <a:pPr defTabSz="288000"/>
            <a:r>
              <a:rPr lang="en-US" altLang="ko-KR" sz="1050" dirty="0" smtClean="0"/>
              <a:t>			char ascii, scan;</a:t>
            </a:r>
          </a:p>
          <a:p>
            <a:pPr defTabSz="288000"/>
            <a:r>
              <a:rPr lang="en-US" altLang="ko-KR" sz="1050" dirty="0" smtClean="0"/>
              <a:t>		};</a:t>
            </a:r>
          </a:p>
          <a:p>
            <a:pPr defTabSz="288000"/>
            <a:r>
              <a:rPr lang="en-US" altLang="ko-KR" sz="1050" dirty="0" smtClean="0"/>
              <a:t>	};	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KEY key;</a:t>
            </a:r>
          </a:p>
          <a:p>
            <a:pPr defTabSz="288000"/>
            <a:r>
              <a:rPr lang="en-US" altLang="ko-KR" sz="1050" dirty="0" smtClean="0"/>
              <a:t>	key.code = 0x001B;</a:t>
            </a:r>
          </a:p>
          <a:p>
            <a:pPr defTabSz="288000"/>
            <a:r>
              <a:rPr lang="en-US" altLang="ko-KR" sz="1050" dirty="0" smtClean="0"/>
              <a:t>	if(!key.ascii) {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5262971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1.15 </a:t>
            </a:r>
            <a:r>
              <a:rPr lang="ko-KR" altLang="en-US" sz="1050" b="1" dirty="0" smtClean="0"/>
              <a:t>공간이름</a:t>
            </a:r>
            <a:r>
              <a:rPr lang="en-US" altLang="ko-KR" sz="1050" b="1" dirty="0" smtClean="0"/>
              <a:t>(namespace)</a:t>
            </a:r>
            <a:r>
              <a:rPr lang="ko-KR" altLang="en-US" sz="1050" dirty="0" smtClean="0"/>
              <a:t>과 예약어</a:t>
            </a:r>
            <a:r>
              <a:rPr lang="en-US" altLang="ko-KR" sz="1050" dirty="0" smtClean="0"/>
              <a:t> </a:t>
            </a:r>
            <a:r>
              <a:rPr lang="en-US" altLang="ko-KR" sz="1050" b="1" dirty="0" smtClean="0"/>
              <a:t>using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여러 개의 파일에 존재하는 전역변수와 전역함수의 중복되는 문제를 해결하기 위해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공간이름을 둘 수 있습니다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  <a:endParaRPr lang="ko-KR" altLang="en-US" sz="1050" dirty="0" smtClean="0"/>
          </a:p>
          <a:p>
            <a:pPr defTabSz="288000"/>
            <a:r>
              <a:rPr lang="en-US" altLang="ko-KR" sz="1050" dirty="0" smtClean="0"/>
              <a:t>	namespace </a:t>
            </a:r>
            <a:r>
              <a:rPr lang="ko-KR" altLang="en-US" sz="1050" dirty="0" smtClean="0"/>
              <a:t>공간이름</a:t>
            </a:r>
            <a:r>
              <a:rPr lang="en-US" altLang="ko-KR" sz="1050" dirty="0" smtClean="0"/>
              <a:t>{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</a:t>
            </a:r>
            <a:r>
              <a:rPr lang="ko-KR" altLang="en-US" sz="1050" dirty="0" smtClean="0"/>
              <a:t>변수 또는 함수 정의</a:t>
            </a:r>
            <a:endParaRPr lang="en-US" altLang="ko-KR" sz="1050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smtClean="0"/>
              <a:t>	</a:t>
            </a:r>
            <a:r>
              <a:rPr lang="en-US" altLang="ko-KR" sz="1050" dirty="0" smtClean="0"/>
              <a:t>[namespace </a:t>
            </a:r>
            <a:r>
              <a:rPr lang="ko-KR" altLang="en-US" sz="1050" dirty="0" smtClean="0"/>
              <a:t>공간이름</a:t>
            </a:r>
            <a:r>
              <a:rPr lang="en-US" altLang="ko-KR" sz="1050" dirty="0" smtClean="0"/>
              <a:t>{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	</a:t>
            </a:r>
            <a:r>
              <a:rPr lang="ko-KR" altLang="en-US" sz="1050" dirty="0" smtClean="0"/>
              <a:t>변수 또는 함수 정의</a:t>
            </a:r>
          </a:p>
          <a:p>
            <a:pPr defTabSz="288000"/>
            <a:r>
              <a:rPr lang="ko-KR" altLang="en-US" sz="1050" dirty="0" smtClean="0"/>
              <a:t>		</a:t>
            </a:r>
            <a:r>
              <a:rPr lang="en-US" altLang="ko-KR" sz="1050" dirty="0" smtClean="0"/>
              <a:t>	...</a:t>
            </a:r>
          </a:p>
          <a:p>
            <a:pPr defTabSz="288000"/>
            <a:r>
              <a:rPr lang="en-US" altLang="ko-KR" sz="1050" dirty="0" smtClean="0"/>
              <a:t>		}</a:t>
            </a:r>
          </a:p>
          <a:p>
            <a:pPr defTabSz="288000"/>
            <a:r>
              <a:rPr lang="en-US" altLang="ko-KR" sz="1050" dirty="0" smtClean="0"/>
              <a:t>		...]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공간이름 내의 변수 또는 함수는 스코프</a:t>
            </a:r>
            <a:r>
              <a:rPr lang="en-US" altLang="ko-KR" sz="1050" dirty="0" smtClean="0"/>
              <a:t>( scope, :: ) </a:t>
            </a:r>
            <a:r>
              <a:rPr lang="ko-KR" altLang="en-US" sz="1050" dirty="0" smtClean="0"/>
              <a:t>연산자로 구분해서 접근합니다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smtClean="0"/>
              <a:t>공간이름 </a:t>
            </a:r>
            <a:r>
              <a:rPr lang="en-US" altLang="ko-KR" sz="1050" dirty="0" smtClean="0"/>
              <a:t>: : </a:t>
            </a:r>
            <a:r>
              <a:rPr lang="ko-KR" altLang="en-US" sz="1050" dirty="0" smtClean="0"/>
              <a:t>변수명</a:t>
            </a:r>
            <a:r>
              <a:rPr lang="en-US" altLang="ko-KR" sz="1050" dirty="0" smtClean="0"/>
              <a:t>;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smtClean="0"/>
              <a:t>공간이름 </a:t>
            </a:r>
            <a:r>
              <a:rPr lang="en-US" altLang="ko-KR" sz="1050" dirty="0" smtClean="0"/>
              <a:t>: : </a:t>
            </a:r>
            <a:r>
              <a:rPr lang="ko-KR" altLang="en-US" sz="1050" dirty="0" smtClean="0"/>
              <a:t>함수명</a:t>
            </a:r>
            <a:r>
              <a:rPr lang="en-US" altLang="ko-KR" sz="1050" dirty="0" smtClean="0"/>
              <a:t>( 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dirty="0" smtClean="0"/>
              <a:t>예약어 </a:t>
            </a:r>
            <a:r>
              <a:rPr lang="en-US" altLang="ko-KR" sz="1050" dirty="0" smtClean="0"/>
              <a:t>using</a:t>
            </a:r>
            <a:r>
              <a:rPr lang="ko-KR" altLang="en-US" sz="1050" dirty="0" smtClean="0"/>
              <a:t>의 사용으로 공간이름을 생략하고 변수나 함수를 접근할 수 있습니다</a:t>
            </a:r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#include &lt;iostream&gt;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std::cout &lt;&lt;  std::hex &lt;&lt; 10 &lt;&lt; std::endl;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	using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namespace std;</a:t>
            </a:r>
          </a:p>
          <a:p>
            <a:pPr defTabSz="288000"/>
            <a:r>
              <a:rPr lang="en-US" altLang="ko-KR" sz="1050" dirty="0" smtClean="0"/>
              <a:t>	cout &lt;&lt; “seoul” &lt;&lt; endl;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0"/>
            <a:ext cx="9441653" cy="219290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④ </a:t>
            </a:r>
            <a:r>
              <a:rPr lang="ko-KR" altLang="en-US" sz="1050" dirty="0" smtClean="0"/>
              <a:t>복잡하고 긴 공간이름을 </a:t>
            </a:r>
            <a:r>
              <a:rPr lang="ko-KR" altLang="en-US" sz="1050" b="1" dirty="0" smtClean="0"/>
              <a:t>간단히 다른 이름으로도 </a:t>
            </a:r>
            <a:r>
              <a:rPr lang="en-US" altLang="ko-KR" sz="1050" b="1" dirty="0" smtClean="0"/>
              <a:t>rename</a:t>
            </a:r>
            <a:r>
              <a:rPr lang="ko-KR" altLang="en-US" sz="1050" dirty="0" smtClean="0"/>
              <a:t>할 수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namespace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Box {</a:t>
            </a:r>
          </a:p>
          <a:p>
            <a:pPr defTabSz="288000"/>
            <a:r>
              <a:rPr lang="en-US" altLang="ko-KR" sz="1050" dirty="0" smtClean="0"/>
              <a:t>		namespace Fruit {</a:t>
            </a:r>
          </a:p>
          <a:p>
            <a:pPr defTabSz="288000"/>
            <a:r>
              <a:rPr lang="en-US" altLang="ko-KR" sz="1050" dirty="0" smtClean="0"/>
              <a:t>			int cnt;</a:t>
            </a:r>
          </a:p>
          <a:p>
            <a:pPr defTabSz="288000"/>
            <a:r>
              <a:rPr lang="en-US" altLang="ko-KR" sz="1050" dirty="0" smtClean="0"/>
              <a:t>		};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namespace Apple = Box::Fruit;</a:t>
            </a:r>
          </a:p>
          <a:p>
            <a:pPr defTabSz="288000"/>
            <a:r>
              <a:rPr lang="en-US" altLang="ko-KR" sz="1050" dirty="0" smtClean="0"/>
              <a:t>	Apple::cnt = 100;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표준에서 제공되는 </a:t>
            </a:r>
            <a:r>
              <a:rPr lang="en-US" altLang="ko-KR" sz="1050" dirty="0" smtClean="0"/>
              <a:t>cin</a:t>
            </a:r>
            <a:r>
              <a:rPr lang="ko-KR" altLang="en-US" sz="1050" dirty="0" smtClean="0"/>
              <a:t>과 </a:t>
            </a:r>
            <a:r>
              <a:rPr lang="en-US" altLang="ko-KR" sz="1050" dirty="0" smtClean="0"/>
              <a:t>cout</a:t>
            </a:r>
            <a:r>
              <a:rPr lang="ko-KR" altLang="en-US" sz="1050" dirty="0" smtClean="0"/>
              <a:t>은 </a:t>
            </a:r>
            <a:r>
              <a:rPr lang="en-US" altLang="ko-KR" sz="1050" dirty="0" smtClean="0"/>
              <a:t>namespace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std </a:t>
            </a:r>
            <a:r>
              <a:rPr lang="ko-KR" altLang="en-US" sz="1050" dirty="0" smtClean="0"/>
              <a:t>안에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선언되어 있을까요</a:t>
            </a:r>
            <a:r>
              <a:rPr lang="en-US" altLang="ko-KR" sz="1050" dirty="0" smtClean="0"/>
              <a:t>?</a:t>
            </a:r>
            <a:endParaRPr lang="ko-KR" altLang="en-US" sz="105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397031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1.16 C++ </a:t>
            </a:r>
            <a:r>
              <a:rPr lang="ko-KR" altLang="en-US" sz="1050" dirty="0" smtClean="0"/>
              <a:t>구조체를 이용한 요일 출력</a:t>
            </a:r>
            <a:endParaRPr lang="en-US" altLang="ko-KR" sz="1050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en-US" altLang="ko-KR" sz="1050" dirty="0" smtClean="0"/>
              <a:t>struct Date{</a:t>
            </a:r>
          </a:p>
          <a:p>
            <a:pPr defTabSz="288000"/>
            <a:r>
              <a:rPr lang="en-US" altLang="ko-KR" sz="1050" dirty="0" smtClean="0"/>
              <a:t>private:</a:t>
            </a:r>
          </a:p>
          <a:p>
            <a:pPr defTabSz="288000"/>
            <a:r>
              <a:rPr lang="en-US" altLang="ko-KR" sz="1050" dirty="0" smtClean="0"/>
              <a:t>	int year, month, day, week;</a:t>
            </a:r>
          </a:p>
          <a:p>
            <a:pPr defTabSz="288000"/>
            <a:r>
              <a:rPr lang="en-US" altLang="ko-KR" sz="1050" dirty="0" smtClean="0"/>
              <a:t>public:</a:t>
            </a:r>
          </a:p>
          <a:p>
            <a:pPr defTabSz="288000"/>
            <a:r>
              <a:rPr lang="en-US" altLang="ko-KR" sz="1050" dirty="0" smtClean="0"/>
              <a:t>	void InitDate(void); // </a:t>
            </a:r>
            <a:r>
              <a:rPr lang="ko-KR" altLang="en-US" sz="1050" dirty="0" smtClean="0"/>
              <a:t>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월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일 정보를 시스템에서 읽어오는 멤버함수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InitDate(int d, int m, int y = 2019); // </a:t>
            </a:r>
            <a:r>
              <a:rPr lang="ko-KR" altLang="en-US" sz="1050" dirty="0" smtClean="0"/>
              <a:t>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월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일 정보를 인수로 전달받는 멤버함수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CalcDate(void); // </a:t>
            </a:r>
            <a:r>
              <a:rPr lang="ko-KR" altLang="en-US" sz="1050" dirty="0" smtClean="0"/>
              <a:t>요일 계산하는 멤버함수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DisplayDate(void); // </a:t>
            </a:r>
            <a:r>
              <a:rPr lang="ko-KR" altLang="en-US" sz="1050" dirty="0" smtClean="0"/>
              <a:t>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월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일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요일 출력하는 멤버함수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…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void  main(void)</a:t>
            </a:r>
          </a:p>
          <a:p>
            <a:pPr defTabSz="288000"/>
            <a:r>
              <a:rPr lang="en-US" altLang="ko-KR" sz="1050" dirty="0" smtClean="0"/>
              <a:t>{</a:t>
            </a:r>
          </a:p>
          <a:p>
            <a:pPr defTabSz="288000"/>
            <a:r>
              <a:rPr lang="en-US" altLang="ko-KR" sz="1050" dirty="0" smtClean="0"/>
              <a:t>	Date today;</a:t>
            </a:r>
          </a:p>
          <a:p>
            <a:pPr defTabSz="288000"/>
            <a:r>
              <a:rPr lang="en-US" altLang="ko-KR" sz="1050" dirty="0" smtClean="0"/>
              <a:t>	today.InitDate();</a:t>
            </a:r>
          </a:p>
          <a:p>
            <a:pPr defTabSz="288000"/>
            <a:r>
              <a:rPr lang="en-US" altLang="ko-KR" sz="1050" dirty="0" smtClean="0"/>
              <a:t>	today.DisplayDate();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Date oneday;</a:t>
            </a:r>
          </a:p>
          <a:p>
            <a:pPr defTabSz="288000"/>
            <a:r>
              <a:rPr lang="en-US" altLang="ko-KR" sz="1050" dirty="0" smtClean="0"/>
              <a:t>	oneday.InitDate(25, 12);</a:t>
            </a:r>
          </a:p>
          <a:p>
            <a:pPr defTabSz="288000"/>
            <a:r>
              <a:rPr lang="en-US" altLang="ko-KR" sz="1050" dirty="0" smtClean="0"/>
              <a:t>	oneday.DisplayDate();</a:t>
            </a:r>
          </a:p>
          <a:p>
            <a:pPr defTabSz="288000"/>
            <a:r>
              <a:rPr lang="en-US" altLang="ko-KR" sz="1050" dirty="0" smtClean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39"/>
            <a:ext cx="9441653" cy="4778223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1.17 C++ </a:t>
            </a:r>
            <a:r>
              <a:rPr lang="ko-KR" altLang="en-US" sz="1050" dirty="0" smtClean="0"/>
              <a:t>구조체를 이용한 성적처리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en-US" altLang="ko-KR" sz="1050" dirty="0" smtClean="0"/>
              <a:t>struct Score{</a:t>
            </a:r>
          </a:p>
          <a:p>
            <a:pPr defTabSz="288000"/>
            <a:r>
              <a:rPr lang="en-US" altLang="ko-KR" sz="1050" dirty="0" smtClean="0"/>
              <a:t>private:</a:t>
            </a:r>
          </a:p>
          <a:p>
            <a:pPr defTabSz="288000"/>
            <a:r>
              <a:rPr lang="en-US" altLang="ko-KR" sz="1050" dirty="0" smtClean="0"/>
              <a:t>	char * name; // </a:t>
            </a:r>
            <a:r>
              <a:rPr lang="ko-KR" altLang="en-US" sz="1050" b="1" dirty="0" smtClean="0"/>
              <a:t>동적 할당</a:t>
            </a:r>
            <a:endParaRPr lang="en-US" altLang="ko-KR" sz="1050" b="1" dirty="0" smtClean="0"/>
          </a:p>
          <a:p>
            <a:pPr defTabSz="288000"/>
            <a:r>
              <a:rPr lang="en-US" altLang="ko-KR" sz="1050" dirty="0" smtClean="0"/>
              <a:t>	int  kor, eng, mat;</a:t>
            </a:r>
          </a:p>
          <a:p>
            <a:pPr defTabSz="288000"/>
            <a:r>
              <a:rPr lang="en-US" altLang="ko-KR" sz="1050" dirty="0" smtClean="0"/>
              <a:t>	int tot;</a:t>
            </a:r>
          </a:p>
          <a:p>
            <a:pPr defTabSz="288000"/>
            <a:r>
              <a:rPr lang="en-US" altLang="ko-KR" sz="1050" dirty="0" smtClean="0"/>
              <a:t>	double ave;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public:</a:t>
            </a:r>
          </a:p>
          <a:p>
            <a:pPr defTabSz="288000"/>
            <a:r>
              <a:rPr lang="en-US" altLang="ko-KR" sz="1050" dirty="0" smtClean="0"/>
              <a:t>	...</a:t>
            </a:r>
          </a:p>
          <a:p>
            <a:pPr defTabSz="288000"/>
            <a:r>
              <a:rPr lang="en-US" altLang="ko-KR" sz="1050" dirty="0" smtClean="0"/>
              <a:t>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b="1" dirty="0" smtClean="0"/>
              <a:t>학생수</a:t>
            </a:r>
            <a:r>
              <a:rPr lang="ko-KR" altLang="en-US" sz="1050" dirty="0" smtClean="0"/>
              <a:t> 입력 받고 </a:t>
            </a:r>
            <a:r>
              <a:rPr lang="ko-KR" altLang="en-US" sz="1050" b="1" dirty="0" smtClean="0"/>
              <a:t>학생수 만큼 개체를 만들어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국어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영어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수학 점수를 입력 받기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Count : 2 // </a:t>
            </a:r>
            <a:r>
              <a:rPr lang="ko-KR" altLang="en-US" sz="1050" b="1" dirty="0" smtClean="0"/>
              <a:t>동적 개체 생성</a:t>
            </a:r>
            <a:endParaRPr lang="en-US" altLang="ko-KR" sz="1050" b="1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Name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kim</a:t>
            </a:r>
          </a:p>
          <a:p>
            <a:pPr defTabSz="288000"/>
            <a:r>
              <a:rPr lang="en-US" altLang="ko-KR" sz="1050" dirty="0" smtClean="0"/>
              <a:t>Score : 70 80 90</a:t>
            </a:r>
          </a:p>
          <a:p>
            <a:pPr defTabSz="288000"/>
            <a:r>
              <a:rPr lang="en-US" altLang="ko-KR" sz="1050" dirty="0" smtClean="0"/>
              <a:t>Name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lee</a:t>
            </a:r>
          </a:p>
          <a:p>
            <a:pPr defTabSz="288000"/>
            <a:r>
              <a:rPr lang="en-US" altLang="ko-KR" sz="1050" dirty="0" smtClean="0"/>
              <a:t>Score : 80 80 90</a:t>
            </a:r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학생 별 이름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각 과목점수의 학점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합계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 평균 출력하기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kim	C	B	A	240	80.00</a:t>
            </a:r>
          </a:p>
          <a:p>
            <a:pPr defTabSz="288000"/>
            <a:r>
              <a:rPr lang="en-US" altLang="ko-KR" sz="1050" dirty="0" smtClean="0"/>
              <a:t>lee	B	B	A	250 	83.33 </a:t>
            </a:r>
          </a:p>
          <a:p>
            <a:pPr defTabSz="288000"/>
            <a:endParaRPr lang="en-US" altLang="ko-KR" sz="1050" dirty="0" smtClean="0"/>
          </a:p>
          <a:p>
            <a:pPr defTabSz="288000"/>
            <a:endParaRPr lang="en-US" altLang="ko-KR" sz="105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39"/>
            <a:ext cx="9441653" cy="1546569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 smtClean="0"/>
              <a:t>.</a:t>
            </a:r>
          </a:p>
          <a:p>
            <a:pPr defTabSz="288000"/>
            <a:r>
              <a:rPr lang="en-US" altLang="ko-KR" sz="1050" dirty="0"/>
              <a:t>.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39"/>
            <a:ext cx="9441653" cy="267764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ko-KR" altLang="en-US" sz="1050" dirty="0" smtClean="0"/>
              <a:t>①</a:t>
            </a:r>
          </a:p>
          <a:p>
            <a:pPr defTabSz="288000"/>
            <a:r>
              <a:rPr lang="ko-KR" altLang="en-US" sz="1050" dirty="0" smtClean="0"/>
              <a:t>②</a:t>
            </a:r>
          </a:p>
          <a:p>
            <a:pPr defTabSz="288000"/>
            <a:r>
              <a:rPr lang="ko-KR" altLang="en-US" sz="1050" dirty="0" smtClean="0"/>
              <a:t>③</a:t>
            </a:r>
          </a:p>
          <a:p>
            <a:pPr defTabSz="288000"/>
            <a:r>
              <a:rPr lang="ko-KR" altLang="en-US" sz="1050" dirty="0" smtClean="0"/>
              <a:t>④</a:t>
            </a:r>
          </a:p>
          <a:p>
            <a:pPr defTabSz="288000"/>
            <a:r>
              <a:rPr lang="ko-KR" altLang="en-US" sz="1050" dirty="0" smtClean="0"/>
              <a:t>⑤</a:t>
            </a:r>
          </a:p>
          <a:p>
            <a:pPr defTabSz="288000"/>
            <a:r>
              <a:rPr lang="ko-KR" altLang="en-US" sz="1050" dirty="0" smtClean="0"/>
              <a:t>⑥</a:t>
            </a:r>
          </a:p>
          <a:p>
            <a:pPr defTabSz="288000"/>
            <a:r>
              <a:rPr lang="ko-KR" altLang="en-US" sz="1050" dirty="0" smtClean="0"/>
              <a:t>⑦</a:t>
            </a:r>
          </a:p>
          <a:p>
            <a:pPr defTabSz="288000"/>
            <a:r>
              <a:rPr lang="ko-KR" altLang="en-US" sz="1050" dirty="0" smtClean="0"/>
              <a:t>⑧ </a:t>
            </a:r>
          </a:p>
          <a:p>
            <a:pPr defTabSz="288000"/>
            <a:r>
              <a:rPr lang="ko-KR" altLang="en-US" sz="1050" dirty="0" smtClean="0"/>
              <a:t>⑨</a:t>
            </a:r>
          </a:p>
          <a:p>
            <a:pPr defTabSz="288000"/>
            <a:r>
              <a:rPr lang="ko-KR" altLang="en-US" sz="1050" dirty="0" smtClean="0"/>
              <a:t>⑩</a:t>
            </a:r>
          </a:p>
          <a:p>
            <a:pPr defTabSz="288000"/>
            <a:r>
              <a:rPr lang="ko-KR" altLang="en-US" sz="1050" dirty="0" smtClean="0"/>
              <a:t>⑪</a:t>
            </a:r>
          </a:p>
          <a:p>
            <a:pPr defTabSz="288000"/>
            <a:r>
              <a:rPr lang="ko-KR" altLang="en-US" sz="1050" dirty="0" smtClean="0"/>
              <a:t>⑫</a:t>
            </a:r>
          </a:p>
          <a:p>
            <a:pPr defTabSz="288000"/>
            <a:r>
              <a:rPr lang="ko-KR" altLang="en-US" sz="1050" dirty="0" smtClean="0"/>
              <a:t>⑬</a:t>
            </a:r>
          </a:p>
          <a:p>
            <a:pPr defTabSz="288000"/>
            <a:r>
              <a:rPr lang="ko-KR" altLang="en-US" sz="1050" dirty="0" smtClean="0"/>
              <a:t>⑭</a:t>
            </a:r>
          </a:p>
          <a:p>
            <a:pPr defTabSz="288000"/>
            <a:r>
              <a:rPr lang="ko-KR" altLang="en-US" sz="1050" dirty="0" smtClean="0"/>
              <a:t>⑮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ⓐⓑⓒⓓⓔⓕⓖⓗⓘⓙⓚ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2"/>
            <a:ext cx="9441653" cy="397031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ko-KR" altLang="en-US" sz="1050" dirty="0" smtClean="0"/>
              <a:t>③ </a:t>
            </a:r>
            <a:r>
              <a:rPr lang="en-US" altLang="ko-KR" sz="1050" dirty="0" smtClean="0"/>
              <a:t>C++</a:t>
            </a:r>
            <a:r>
              <a:rPr lang="ko-KR" altLang="en-US" sz="1050" dirty="0" smtClean="0"/>
              <a:t>의 구조체에서는 멤버를 접근하기 위한 </a:t>
            </a:r>
            <a:r>
              <a:rPr lang="ko-KR" altLang="en-US" sz="1050" b="1" dirty="0" smtClean="0"/>
              <a:t>접근권한 예약어</a:t>
            </a:r>
            <a:r>
              <a:rPr lang="en-US" altLang="ko-KR" sz="1050" b="1" dirty="0" smtClean="0"/>
              <a:t>(private (</a:t>
            </a:r>
            <a:r>
              <a:rPr lang="ko-KR" altLang="en-US" sz="1050" b="1" dirty="0" smtClean="0"/>
              <a:t>내부에서만</a:t>
            </a:r>
            <a:r>
              <a:rPr lang="en-US" altLang="ko-KR" sz="1050" b="1" dirty="0" smtClean="0"/>
              <a:t>!), protected (</a:t>
            </a:r>
            <a:r>
              <a:rPr lang="ko-KR" altLang="en-US" sz="1050" b="1" dirty="0" smtClean="0"/>
              <a:t>제한적</a:t>
            </a:r>
            <a:r>
              <a:rPr lang="en-US" altLang="ko-KR" sz="1050" b="1" dirty="0" smtClean="0"/>
              <a:t>) / public (</a:t>
            </a:r>
            <a:r>
              <a:rPr lang="ko-KR" altLang="en-US" sz="1050" b="1" dirty="0" smtClean="0"/>
              <a:t>구조체 외에서의 접근을 허용</a:t>
            </a:r>
            <a:r>
              <a:rPr lang="en-US" altLang="ko-KR" sz="1050" b="1" dirty="0" smtClean="0"/>
              <a:t>))</a:t>
            </a:r>
            <a:r>
              <a:rPr lang="ko-KR" altLang="en-US" sz="1050" dirty="0" smtClean="0"/>
              <a:t>를 사용할 수 있습니다</a:t>
            </a:r>
            <a:r>
              <a:rPr lang="en-US" altLang="ko-KR" sz="1050" dirty="0" smtClean="0"/>
              <a:t>. 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struct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st{</a:t>
            </a:r>
          </a:p>
          <a:p>
            <a:pPr defTabSz="288000"/>
            <a:r>
              <a:rPr lang="en-US" altLang="ko-KR" sz="1050" dirty="0" smtClean="0"/>
              <a:t>	private: // </a:t>
            </a:r>
            <a:r>
              <a:rPr lang="ko-KR" altLang="en-US" sz="1050" u="sng" dirty="0" smtClean="0"/>
              <a:t>구조체 외부에서 접근을 허용하지 않고</a:t>
            </a:r>
            <a:r>
              <a:rPr lang="ko-KR" altLang="en-US" sz="1050" dirty="0" smtClean="0"/>
              <a:t> 내부에서만 접근 허용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int no;</a:t>
            </a:r>
          </a:p>
          <a:p>
            <a:pPr defTabSz="288000"/>
            <a:r>
              <a:rPr lang="en-US" altLang="ko-KR" sz="1050" dirty="0" smtClean="0"/>
              <a:t>	protected: // </a:t>
            </a:r>
            <a:r>
              <a:rPr lang="ko-KR" altLang="en-US" sz="1050" u="sng" dirty="0" smtClean="0"/>
              <a:t>구조체 외부에서 접근을 허용하지 않고</a:t>
            </a:r>
            <a:r>
              <a:rPr lang="ko-KR" altLang="en-US" sz="1050" dirty="0" smtClean="0"/>
              <a:t> 내부와 자식클래스에서 접근 허용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char ch;</a:t>
            </a:r>
          </a:p>
          <a:p>
            <a:pPr defTabSz="288000"/>
            <a:r>
              <a:rPr lang="en-US" altLang="ko-KR" sz="1050" dirty="0" smtClean="0"/>
              <a:t>	public: // </a:t>
            </a:r>
            <a:r>
              <a:rPr lang="ko-KR" altLang="en-US" sz="1050" u="sng" dirty="0" smtClean="0"/>
              <a:t>구조체 외부에서 접근을 허용</a:t>
            </a:r>
            <a:r>
              <a:rPr lang="ko-KR" altLang="en-US" sz="1050" dirty="0" smtClean="0"/>
              <a:t>하는 구조체의</a:t>
            </a:r>
            <a:r>
              <a:rPr lang="en-US" altLang="ko-KR" sz="1050" dirty="0" smtClean="0"/>
              <a:t> </a:t>
            </a:r>
            <a:r>
              <a:rPr lang="ko-KR" altLang="en-US" sz="1050" u="sng" dirty="0" smtClean="0"/>
              <a:t>기본</a:t>
            </a:r>
            <a:r>
              <a:rPr lang="en-US" altLang="ko-KR" sz="1050" u="sng" dirty="0" smtClean="0"/>
              <a:t>(default)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접근권한 </a:t>
            </a:r>
            <a:r>
              <a:rPr lang="en-US" altLang="ko-KR" sz="1050" dirty="0" smtClean="0"/>
              <a:t>(</a:t>
            </a:r>
            <a:r>
              <a:rPr lang="ko-KR" altLang="en-US" sz="1050" u="sng" dirty="0" smtClean="0"/>
              <a:t>클래스는 </a:t>
            </a:r>
            <a:r>
              <a:rPr lang="en-US" altLang="ko-KR" sz="1050" u="sng" dirty="0" smtClean="0"/>
              <a:t>default </a:t>
            </a:r>
            <a:r>
              <a:rPr lang="ko-KR" altLang="en-US" sz="1050" u="sng" dirty="0" smtClean="0"/>
              <a:t>접근 권한이 </a:t>
            </a:r>
            <a:r>
              <a:rPr lang="en-US" altLang="ko-KR" sz="1050" u="sng" dirty="0" smtClean="0"/>
              <a:t>private</a:t>
            </a:r>
            <a:r>
              <a:rPr lang="en-US" altLang="ko-KR" sz="1050" dirty="0" smtClean="0"/>
              <a:t>. </a:t>
            </a:r>
            <a:r>
              <a:rPr lang="ko-KR" altLang="en-US" sz="1050" b="1" dirty="0" smtClean="0"/>
              <a:t>구조체와 클래스의 문법은 동일하다</a:t>
            </a:r>
            <a:r>
              <a:rPr lang="en-US" altLang="ko-KR" sz="1050" b="1" dirty="0" smtClean="0"/>
              <a:t>!!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		int sum;</a:t>
            </a:r>
          </a:p>
          <a:p>
            <a:pPr defTabSz="288000"/>
            <a:r>
              <a:rPr lang="en-US" altLang="ko-KR" sz="1050" dirty="0" smtClean="0"/>
              <a:t>		void sub(void); // </a:t>
            </a:r>
            <a:r>
              <a:rPr lang="ko-KR" altLang="en-US" sz="1050" dirty="0" smtClean="0"/>
              <a:t>클래스 안에 선언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st :: sub(void) // </a:t>
            </a:r>
            <a:r>
              <a:rPr lang="ko-KR" altLang="en-US" sz="1050" dirty="0" smtClean="0"/>
              <a:t>외부에 정의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{ </a:t>
            </a:r>
          </a:p>
          <a:p>
            <a:pPr defTabSz="288000"/>
            <a:r>
              <a:rPr lang="en-US" altLang="ko-KR" sz="1050" dirty="0" smtClean="0"/>
              <a:t>		… 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접근권한은 왜 필요할까요</a:t>
            </a:r>
            <a:r>
              <a:rPr lang="en-US" altLang="ko-KR" sz="1050" dirty="0" smtClean="0"/>
              <a:t>? (</a:t>
            </a:r>
            <a:r>
              <a:rPr lang="ko-KR" altLang="en-US" sz="1050" b="1" dirty="0" smtClean="0"/>
              <a:t>오류의 범위 등을 좁히기 위해서</a:t>
            </a:r>
            <a:r>
              <a:rPr lang="en-US" altLang="ko-KR" sz="1050" b="1" dirty="0" smtClean="0"/>
              <a:t>. </a:t>
            </a:r>
            <a:r>
              <a:rPr lang="ko-KR" altLang="en-US" sz="1050" b="1" dirty="0" smtClean="0"/>
              <a:t>전역변수가 다른 부분에 의해서도 잘못된 데이터를 기록하거나 영향을 줄 수 있기 때문에 </a:t>
            </a:r>
            <a:r>
              <a:rPr lang="en-US" altLang="ko-KR" sz="1050" b="1" dirty="0" smtClean="0"/>
              <a:t>//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코드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재사용시에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잘못된 접근하지 않도록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!</a:t>
            </a:r>
            <a:r>
              <a:rPr lang="en-US" altLang="ko-KR" sz="1050" dirty="0" smtClean="0"/>
              <a:t>) / C</a:t>
            </a:r>
            <a:r>
              <a:rPr lang="ko-KR" altLang="en-US" sz="1050" dirty="0" smtClean="0"/>
              <a:t>언어에서 접근권한은 없었나요</a:t>
            </a:r>
            <a:r>
              <a:rPr lang="en-US" altLang="ko-KR" sz="1050" dirty="0" smtClean="0"/>
              <a:t>? (</a:t>
            </a:r>
            <a:r>
              <a:rPr lang="ko-KR" altLang="en-US" sz="1050" b="1" dirty="0" smtClean="0"/>
              <a:t>지역변수 </a:t>
            </a:r>
            <a:r>
              <a:rPr lang="en-US" altLang="ko-KR" sz="1050" b="1" dirty="0" smtClean="0"/>
              <a:t>- static, </a:t>
            </a:r>
            <a:r>
              <a:rPr lang="ko-KR" altLang="en-US" sz="1050" b="1" dirty="0" smtClean="0"/>
              <a:t>전역변수 </a:t>
            </a:r>
            <a:r>
              <a:rPr lang="en-US" altLang="ko-KR" sz="1050" b="1" dirty="0" smtClean="0"/>
              <a:t>– extern, static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개체</a:t>
            </a:r>
            <a:r>
              <a:rPr lang="en-US" altLang="ko-KR" sz="1050" dirty="0" smtClean="0"/>
              <a:t>(Object)</a:t>
            </a:r>
            <a:r>
              <a:rPr lang="ko-KR" altLang="en-US" sz="1050" dirty="0" smtClean="0"/>
              <a:t>란</a:t>
            </a:r>
            <a:r>
              <a:rPr lang="en-US" altLang="ko-KR" sz="1050" dirty="0" smtClean="0"/>
              <a:t>? :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데이터의 저장과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저장된 데이터를 조작할 수 있는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객체지향 언어에서의 함수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!)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를 호출할 수 있는 것</a:t>
            </a:r>
            <a:endParaRPr lang="en-US" altLang="ko-KR" sz="105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656332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1.2 </a:t>
            </a:r>
            <a:r>
              <a:rPr lang="ko-KR" altLang="en-US" sz="1050" dirty="0" smtClean="0"/>
              <a:t>출력 개체 </a:t>
            </a:r>
            <a:r>
              <a:rPr lang="en-US" altLang="ko-KR" sz="1050" dirty="0" err="1" smtClean="0"/>
              <a:t>cout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u="sng" dirty="0" smtClean="0"/>
              <a:t>형식이 없음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앞으로 어떤 타입이 오든 다 대비할 준비가 되어 있음</a:t>
            </a:r>
            <a:r>
              <a:rPr lang="en-US" altLang="ko-KR" sz="1050" dirty="0" smtClean="0"/>
              <a:t>. (void * : </a:t>
            </a:r>
            <a:r>
              <a:rPr lang="ko-KR" altLang="en-US" sz="1050" dirty="0" smtClean="0"/>
              <a:t>알 수 없는 타입을 대비</a:t>
            </a:r>
            <a:r>
              <a:rPr lang="en-US" altLang="ko-KR" sz="1050" dirty="0" smtClean="0"/>
              <a:t>)</a:t>
            </a:r>
            <a:endParaRPr lang="ko-KR" altLang="en-US" sz="1050" dirty="0" smtClean="0"/>
          </a:p>
          <a:p>
            <a:pPr defTabSz="288000"/>
            <a:r>
              <a:rPr lang="en-US" altLang="ko-KR" sz="1050" dirty="0" smtClean="0"/>
              <a:t>(</a:t>
            </a:r>
            <a:r>
              <a:rPr lang="ko-KR" altLang="en-US" sz="1050" dirty="0" smtClean="0"/>
              <a:t>개체 </a:t>
            </a:r>
            <a:r>
              <a:rPr lang="en-US" altLang="ko-KR" sz="1050" dirty="0" smtClean="0"/>
              <a:t>= Object: </a:t>
            </a:r>
            <a:r>
              <a:rPr lang="ko-KR" altLang="en-US" sz="1050" dirty="0" smtClean="0"/>
              <a:t>데이터 저장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그 데이터 조작 가능한 함수를 호출할 수 있는 주체</a:t>
            </a:r>
            <a:r>
              <a:rPr lang="en-US" altLang="ko-KR" sz="1050" dirty="0" smtClean="0"/>
              <a:t>)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en-US" altLang="ko-KR" sz="1050" dirty="0" smtClean="0"/>
              <a:t>① cout</a:t>
            </a:r>
            <a:r>
              <a:rPr lang="ko-KR" altLang="en-US" sz="1050" dirty="0" smtClean="0"/>
              <a:t>은 헤더파일 </a:t>
            </a:r>
            <a:r>
              <a:rPr lang="en-US" altLang="ko-KR" sz="1050" dirty="0" smtClean="0"/>
              <a:t>iostream</a:t>
            </a:r>
            <a:r>
              <a:rPr lang="ko-KR" altLang="en-US" sz="1050" dirty="0" smtClean="0"/>
              <a:t>에서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</a:t>
            </a:r>
            <a:r>
              <a:rPr lang="en-US" altLang="ko-KR" sz="1050" dirty="0" err="1" smtClean="0"/>
              <a:t>ostream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 </a:t>
            </a:r>
            <a:r>
              <a:rPr lang="en-US" altLang="ko-KR" sz="1050" dirty="0" err="1" smtClean="0"/>
              <a:t>cout</a:t>
            </a:r>
            <a:r>
              <a:rPr lang="ko-KR" altLang="en-US" sz="1050" dirty="0" smtClean="0"/>
              <a:t>의 타입 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으로 선언된 </a:t>
            </a:r>
            <a:r>
              <a:rPr lang="ko-KR" altLang="en-US" sz="1050" u="sng" dirty="0" smtClean="0"/>
              <a:t>전역</a:t>
            </a:r>
            <a:r>
              <a:rPr lang="ko-KR" altLang="en-US" sz="1050" dirty="0" smtClean="0"/>
              <a:t> 개체입니다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/>
          </a:p>
          <a:p>
            <a:pPr defTabSz="288000"/>
            <a:r>
              <a:rPr lang="ko-KR" altLang="en-US" sz="1050" dirty="0" smtClean="0"/>
              <a:t>② </a:t>
            </a:r>
            <a:r>
              <a:rPr lang="en-US" altLang="ko-KR" sz="1050" dirty="0" smtClean="0"/>
              <a:t>&lt;&lt; </a:t>
            </a:r>
            <a:r>
              <a:rPr lang="ko-KR" altLang="en-US" sz="1050" dirty="0" smtClean="0"/>
              <a:t>연산자를 이용해서 출력합니다</a:t>
            </a:r>
            <a:r>
              <a:rPr lang="en-US" altLang="ko-KR" sz="1050" dirty="0" smtClean="0"/>
              <a:t>. (operator &lt;&lt;( )</a:t>
            </a:r>
            <a:r>
              <a:rPr lang="ko-KR" altLang="en-US" sz="1050" dirty="0" smtClean="0"/>
              <a:t>함수 중복 정의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cout</a:t>
            </a:r>
            <a:r>
              <a:rPr lang="ko-KR" altLang="en-US" sz="1050" dirty="0" smtClean="0"/>
              <a:t>  </a:t>
            </a:r>
            <a:r>
              <a:rPr lang="en-US" altLang="ko-KR" sz="1050" dirty="0" smtClean="0"/>
              <a:t>&lt;&lt; </a:t>
            </a:r>
            <a:r>
              <a:rPr lang="ko-KR" altLang="en-US" sz="1050" dirty="0" smtClean="0"/>
              <a:t>값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&lt;&lt; </a:t>
            </a:r>
            <a:r>
              <a:rPr lang="ko-KR" altLang="en-US" sz="1050" dirty="0" smtClean="0"/>
              <a:t>값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&lt;&lt; …   : </a:t>
            </a:r>
            <a:r>
              <a:rPr lang="ko-KR" altLang="en-US" sz="1050" dirty="0" smtClean="0"/>
              <a:t>얼마든지 더 쓸 수 있음</a:t>
            </a:r>
            <a:r>
              <a:rPr lang="en-US" altLang="ko-KR" sz="1050" dirty="0" smtClean="0"/>
              <a:t>. (%d</a:t>
            </a:r>
            <a:r>
              <a:rPr lang="ko-KR" altLang="en-US" sz="1050" dirty="0" smtClean="0"/>
              <a:t>냐 </a:t>
            </a:r>
            <a:r>
              <a:rPr lang="en-US" altLang="ko-KR" sz="1050" dirty="0" smtClean="0"/>
              <a:t>%c</a:t>
            </a:r>
            <a:r>
              <a:rPr lang="ko-KR" altLang="en-US" sz="1050" dirty="0" smtClean="0"/>
              <a:t>냐 출력 형식 지정해주지 않아도 됨</a:t>
            </a:r>
            <a:r>
              <a:rPr lang="en-US" altLang="ko-KR" sz="1050" dirty="0" smtClean="0"/>
              <a:t>!) -&gt; </a:t>
            </a:r>
            <a:r>
              <a:rPr lang="en-US" altLang="ko-KR" sz="1050" dirty="0" err="1" smtClean="0"/>
              <a:t>cout</a:t>
            </a:r>
            <a:r>
              <a:rPr lang="ko-KR" altLang="en-US" sz="1050" dirty="0" smtClean="0"/>
              <a:t>이 형식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타입 알아서 잘 인지해서 잘 출력해줌 </a:t>
            </a:r>
            <a:r>
              <a:rPr lang="en-US" altLang="ko-KR" sz="1050" dirty="0" smtClean="0"/>
              <a:t>(C++</a:t>
            </a:r>
            <a:r>
              <a:rPr lang="ko-KR" altLang="en-US" sz="1050" dirty="0" smtClean="0"/>
              <a:t>이 </a:t>
            </a:r>
            <a:r>
              <a:rPr lang="en-US" altLang="ko-KR" sz="1050" dirty="0" smtClean="0"/>
              <a:t>C</a:t>
            </a:r>
            <a:r>
              <a:rPr lang="ko-KR" altLang="en-US" sz="1050" dirty="0" smtClean="0"/>
              <a:t>보다 타입에 대해서 더욱 </a:t>
            </a:r>
            <a:r>
              <a:rPr lang="ko-KR" altLang="en-US" sz="1050" dirty="0" err="1" smtClean="0"/>
              <a:t>빡셈</a:t>
            </a:r>
            <a:r>
              <a:rPr lang="en-US" altLang="ko-KR" sz="1050" dirty="0" smtClean="0"/>
              <a:t>!)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cout</a:t>
            </a:r>
            <a:r>
              <a:rPr lang="ko-KR" altLang="en-US" sz="1050" dirty="0" smtClean="0"/>
              <a:t>  </a:t>
            </a:r>
            <a:r>
              <a:rPr lang="en-US" altLang="ko-KR" sz="1050" dirty="0" smtClean="0"/>
              <a:t>&lt;&lt; 5 &lt;&lt; pi &lt;&lt; ‘A’;</a:t>
            </a:r>
          </a:p>
          <a:p>
            <a:pPr defTabSz="288000"/>
            <a:endParaRPr lang="en-US" altLang="ko-KR" sz="1050" dirty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연산자 중복정의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(operator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overloading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란</a:t>
            </a:r>
            <a:r>
              <a:rPr lang="en-US" altLang="ko-KR" sz="1050" dirty="0" smtClean="0"/>
              <a:t>? : &lt;&lt;</a:t>
            </a:r>
            <a:r>
              <a:rPr lang="ko-KR" altLang="en-US" sz="1050" dirty="0" smtClean="0"/>
              <a:t>는</a:t>
            </a:r>
            <a:r>
              <a:rPr lang="en-US" altLang="ko-KR" sz="1050" dirty="0" smtClean="0"/>
              <a:t> shift</a:t>
            </a:r>
            <a:r>
              <a:rPr lang="ko-KR" altLang="en-US" sz="1050" dirty="0" smtClean="0"/>
              <a:t>로서</a:t>
            </a:r>
            <a:r>
              <a:rPr lang="en-US" altLang="ko-KR" sz="1050" dirty="0" smtClean="0"/>
              <a:t> MSB </a:t>
            </a:r>
            <a:r>
              <a:rPr lang="ko-KR" altLang="en-US" sz="1050" dirty="0" smtClean="0"/>
              <a:t>쪽으로 </a:t>
            </a:r>
            <a:r>
              <a:rPr lang="ko-KR" altLang="en-US" sz="1050" dirty="0" err="1" smtClean="0"/>
              <a:t>비트를</a:t>
            </a:r>
            <a:r>
              <a:rPr lang="ko-KR" altLang="en-US" sz="1050" dirty="0" smtClean="0"/>
              <a:t> 밀어주는 것인데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 연산자를 중복정의 함으로써 새로운 기능으로 사용 </a:t>
            </a:r>
            <a:r>
              <a:rPr lang="en-US" altLang="ko-KR" sz="1050" dirty="0" smtClean="0"/>
              <a:t>=&gt;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연산자의 기능을 확장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!</a:t>
            </a:r>
          </a:p>
          <a:p>
            <a:pPr defTabSz="288000"/>
            <a:endParaRPr lang="en-US" altLang="ko-KR" sz="1050" dirty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/>
              <a:t>(</a:t>
            </a:r>
            <a:r>
              <a:rPr lang="ko-KR" altLang="en-US" sz="1050" dirty="0" smtClean="0"/>
              <a:t>과거의 코드를 완전히 뜯어 고치지 않고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약간의 노력을 통해서 살짝 바꾸는 것 </a:t>
            </a:r>
            <a:r>
              <a:rPr lang="ko-KR" altLang="en-US" sz="1050" dirty="0" err="1" smtClean="0"/>
              <a:t>ㅋ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dirty="0" smtClean="0"/>
              <a:t>헤더파일</a:t>
            </a:r>
            <a:r>
              <a:rPr lang="en-US" altLang="ko-KR" sz="1050" dirty="0" smtClean="0"/>
              <a:t> iostream</a:t>
            </a:r>
            <a:r>
              <a:rPr lang="ko-KR" altLang="en-US" sz="1050" dirty="0" smtClean="0"/>
              <a:t>과 </a:t>
            </a:r>
            <a:r>
              <a:rPr lang="en-US" altLang="ko-KR" sz="1050" dirty="0" smtClean="0"/>
              <a:t>using namespace std</a:t>
            </a:r>
            <a:r>
              <a:rPr lang="ko-KR" altLang="en-US" sz="1050" dirty="0" smtClean="0"/>
              <a:t>란</a:t>
            </a:r>
            <a:r>
              <a:rPr lang="en-US" altLang="ko-KR" sz="1050" dirty="0" smtClean="0"/>
              <a:t>?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 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	#include &lt;iostream&gt;</a:t>
            </a:r>
          </a:p>
          <a:p>
            <a:pPr defTabSz="288000"/>
            <a:r>
              <a:rPr lang="en-US" altLang="ko-KR" sz="1050" dirty="0" smtClean="0"/>
              <a:t>	#include &lt;iomanip&gt;</a:t>
            </a:r>
          </a:p>
          <a:p>
            <a:pPr defTabSz="288000"/>
            <a:r>
              <a:rPr lang="en-US" altLang="ko-KR" sz="1050" dirty="0" smtClean="0"/>
              <a:t>	using namespace </a:t>
            </a:r>
            <a:r>
              <a:rPr lang="en-US" altLang="ko-KR" sz="1050" dirty="0" err="1" smtClean="0"/>
              <a:t>std</a:t>
            </a:r>
            <a:r>
              <a:rPr lang="en-US" altLang="ko-KR" sz="1050" dirty="0" smtClean="0"/>
              <a:t>;		// </a:t>
            </a:r>
            <a:r>
              <a:rPr lang="en-US" altLang="ko-KR" sz="1050" dirty="0" err="1" smtClean="0"/>
              <a:t>cout</a:t>
            </a:r>
            <a:r>
              <a:rPr lang="ko-KR" altLang="en-US" sz="1050" dirty="0" smtClean="0"/>
              <a:t>을 사용하기 위해 꼭 필요한 것</a:t>
            </a:r>
            <a:r>
              <a:rPr lang="en-US" altLang="ko-KR" sz="1050" dirty="0" smtClean="0"/>
              <a:t>!!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int no = 10;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cout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&lt;&lt; “hello world.” &lt;&lt; endl; // printf(“hello world.\n”);</a:t>
            </a:r>
          </a:p>
          <a:p>
            <a:pPr defTabSz="288000"/>
            <a:r>
              <a:rPr lang="en-US" altLang="ko-KR" sz="1050" dirty="0" smtClean="0"/>
              <a:t>		cout &lt;&lt; no &lt;&lt; endl;</a:t>
            </a:r>
          </a:p>
          <a:p>
            <a:pPr defTabSz="288000"/>
            <a:r>
              <a:rPr lang="en-US" altLang="ko-KR" sz="1050" dirty="0" smtClean="0"/>
              <a:t>		cout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&lt;&lt; hex &lt;&lt; 10 &lt;&lt; endl; // oct, dec</a:t>
            </a:r>
          </a:p>
          <a:p>
            <a:pPr defTabSz="288000"/>
            <a:r>
              <a:rPr lang="en-US" altLang="ko-KR" sz="1050" dirty="0" smtClean="0"/>
              <a:t>		cout &lt;&lt; left &lt;&lt; setw(10) &lt;&lt; "seoul" &lt;&lt; "KOREA" &lt;&lt; endl;</a:t>
            </a:r>
          </a:p>
          <a:p>
            <a:pPr defTabSz="288000"/>
            <a:r>
              <a:rPr lang="en-US" altLang="ko-KR" sz="1050" dirty="0" smtClean="0"/>
              <a:t>		cout &lt;&lt; fixed &lt;&lt; setprecision(2) &lt;&lt; 3.141592653589793238 &lt;&lt; endl;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printf() </a:t>
            </a:r>
            <a:r>
              <a:rPr lang="ko-KR" altLang="en-US" sz="1050" dirty="0" smtClean="0"/>
              <a:t>함수와 달리 형식</a:t>
            </a:r>
            <a:r>
              <a:rPr lang="en-US" altLang="ko-KR" sz="1050" dirty="0" smtClean="0"/>
              <a:t>(format) </a:t>
            </a:r>
            <a:r>
              <a:rPr lang="ko-KR" altLang="en-US" sz="1050" dirty="0" smtClean="0"/>
              <a:t>없이 출력이 </a:t>
            </a:r>
            <a:r>
              <a:rPr lang="ko-KR" altLang="en-US" sz="1100" dirty="0" smtClean="0"/>
              <a:t>가능하도록 설계한 이유</a:t>
            </a:r>
            <a:endParaRPr lang="en-US" altLang="ko-K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6717215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1.3 </a:t>
            </a:r>
            <a:r>
              <a:rPr lang="ko-KR" altLang="en-US" sz="1050" dirty="0" smtClean="0"/>
              <a:t>입력 개체 </a:t>
            </a:r>
            <a:r>
              <a:rPr lang="en-US" altLang="ko-KR" sz="1050" dirty="0" err="1" smtClean="0"/>
              <a:t>cin</a:t>
            </a:r>
            <a:r>
              <a:rPr lang="en-US" altLang="ko-KR" sz="1050" dirty="0" smtClean="0"/>
              <a:t> : Call by </a:t>
            </a:r>
            <a:r>
              <a:rPr lang="en-US" altLang="ko-KR" sz="1050" dirty="0" err="1" smtClean="0"/>
              <a:t>Addr</a:t>
            </a:r>
            <a:r>
              <a:rPr lang="ko-KR" altLang="en-US" sz="1050" dirty="0" smtClean="0"/>
              <a:t>로서 </a:t>
            </a:r>
            <a:r>
              <a:rPr lang="en-US" altLang="ko-KR" sz="1050" dirty="0" smtClean="0"/>
              <a:t>&amp;</a:t>
            </a:r>
            <a:r>
              <a:rPr lang="ko-KR" altLang="en-US" sz="1050" dirty="0" smtClean="0"/>
              <a:t>를 사용하지 않음</a:t>
            </a:r>
            <a:r>
              <a:rPr lang="en-US" altLang="ko-KR" sz="1050" dirty="0" smtClean="0"/>
              <a:t>!! </a:t>
            </a:r>
            <a:r>
              <a:rPr lang="ko-KR" altLang="en-US" sz="1050" dirty="0" smtClean="0"/>
              <a:t>이건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Call by Reference ( )</a:t>
            </a:r>
          </a:p>
          <a:p>
            <a:pPr defTabSz="288000"/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cin</a:t>
            </a:r>
            <a:r>
              <a:rPr lang="ko-KR" altLang="en-US" sz="1050" dirty="0" smtClean="0"/>
              <a:t>은 헤더파일 </a:t>
            </a:r>
            <a:r>
              <a:rPr lang="en-US" altLang="ko-KR" sz="1050" dirty="0" smtClean="0"/>
              <a:t>iostream</a:t>
            </a:r>
            <a:r>
              <a:rPr lang="ko-KR" altLang="en-US" sz="1050" dirty="0" smtClean="0"/>
              <a:t>에서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</a:t>
            </a:r>
            <a:r>
              <a:rPr lang="en-US" altLang="ko-KR" sz="1050" dirty="0" smtClean="0"/>
              <a:t>istream</a:t>
            </a:r>
            <a:r>
              <a:rPr lang="ko-KR" altLang="en-US" sz="1050" dirty="0" smtClean="0"/>
              <a:t>으로 선언된 전역 개체입니다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②</a:t>
            </a:r>
            <a:r>
              <a:rPr lang="en-US" altLang="ko-KR" sz="1050" dirty="0" smtClean="0"/>
              <a:t> &gt;&gt; </a:t>
            </a:r>
            <a:r>
              <a:rPr lang="ko-KR" altLang="en-US" sz="1050" dirty="0" smtClean="0"/>
              <a:t>연산자를 이용해서 입력 받습니다</a:t>
            </a:r>
            <a:r>
              <a:rPr lang="en-US" altLang="ko-KR" sz="1050" dirty="0" smtClean="0"/>
              <a:t>. (operator &gt;&gt;( )</a:t>
            </a:r>
            <a:r>
              <a:rPr lang="ko-KR" altLang="en-US" sz="1050" dirty="0" smtClean="0"/>
              <a:t>함수 중복 정의</a:t>
            </a:r>
            <a:r>
              <a:rPr lang="en-US" altLang="ko-KR" sz="1050" dirty="0" smtClean="0"/>
              <a:t>)</a:t>
            </a:r>
          </a:p>
          <a:p>
            <a:pPr defTabSz="288000"/>
            <a:endParaRPr lang="en-US" altLang="ko-KR" sz="1050" dirty="0"/>
          </a:p>
          <a:p>
            <a:pPr defTabSz="288000"/>
            <a:r>
              <a:rPr lang="ko-KR" altLang="en-US" sz="1050" dirty="0" smtClean="0"/>
              <a:t>③ </a:t>
            </a:r>
            <a:r>
              <a:rPr lang="en-US" altLang="ko-KR" sz="1050" dirty="0" err="1" smtClean="0"/>
              <a:t>scanf</a:t>
            </a:r>
            <a:r>
              <a:rPr lang="ko-KR" altLang="en-US" sz="1050" dirty="0" smtClean="0"/>
              <a:t>와 같이 띄어쓰</a:t>
            </a:r>
            <a:r>
              <a:rPr lang="ko-KR" altLang="en-US" sz="1050" dirty="0"/>
              <a:t>기</a:t>
            </a:r>
            <a:r>
              <a:rPr lang="ko-KR" altLang="en-US" sz="1050" dirty="0" smtClean="0"/>
              <a:t> 전까지 입력을 받음</a:t>
            </a:r>
            <a:r>
              <a:rPr lang="en-US" altLang="ko-KR" sz="1050" dirty="0" smtClean="0"/>
              <a:t>!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cin &gt;&gt; </a:t>
            </a:r>
            <a:r>
              <a:rPr lang="ko-KR" altLang="en-US" sz="1050" dirty="0" smtClean="0"/>
              <a:t>변수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&gt;&gt; </a:t>
            </a:r>
            <a:r>
              <a:rPr lang="ko-KR" altLang="en-US" sz="1050" dirty="0" smtClean="0"/>
              <a:t>변수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&gt;&gt; …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cin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&gt;&gt; no &gt;&gt; pi &gt;&gt; ch; // </a:t>
            </a:r>
            <a:r>
              <a:rPr lang="en-US" altLang="ko-KR" sz="1050" b="1" dirty="0" smtClean="0"/>
              <a:t>call by reference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 </a:t>
            </a:r>
          </a:p>
          <a:p>
            <a:pPr defTabSz="288000"/>
            <a:r>
              <a:rPr lang="en-US" altLang="ko-KR" sz="1050" dirty="0" smtClean="0"/>
              <a:t>	#include &lt;iostream&gt;</a:t>
            </a:r>
          </a:p>
          <a:p>
            <a:pPr defTabSz="288000"/>
            <a:r>
              <a:rPr lang="en-US" altLang="ko-KR" sz="1050" dirty="0" smtClean="0"/>
              <a:t>	using namespace std;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int num;</a:t>
            </a:r>
          </a:p>
          <a:p>
            <a:pPr defTabSz="288000"/>
            <a:r>
              <a:rPr lang="en-US" altLang="ko-KR" sz="1050" dirty="0" smtClean="0"/>
              <a:t>		cout &lt;&lt; "Input Decimal : ";</a:t>
            </a:r>
          </a:p>
          <a:p>
            <a:pPr defTabSz="288000"/>
            <a:r>
              <a:rPr lang="en-US" altLang="ko-KR" sz="1050" dirty="0" smtClean="0"/>
              <a:t>		cin &gt;&gt; num; // scanf("%d", &amp;num); // call by address</a:t>
            </a:r>
          </a:p>
          <a:p>
            <a:pPr defTabSz="288000"/>
            <a:r>
              <a:rPr lang="en-US" altLang="ko-KR" sz="1050" dirty="0" smtClean="0"/>
              <a:t>		cout &lt;&lt; "Hexa : " &lt;&lt; hex &lt;&lt; num &lt;&lt; endl; 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#include &lt;iostream&gt;</a:t>
            </a:r>
          </a:p>
          <a:p>
            <a:pPr defTabSz="288000"/>
            <a:r>
              <a:rPr lang="en-US" altLang="ko-KR" sz="1050" dirty="0" smtClean="0"/>
              <a:t>	using namespace std;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main(void)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…</a:t>
            </a:r>
          </a:p>
          <a:p>
            <a:pPr defTabSz="288000"/>
            <a:r>
              <a:rPr lang="en-US" altLang="ko-KR" sz="1050" dirty="0" smtClean="0"/>
              <a:t>		cout &lt;&lt; "Name:";</a:t>
            </a:r>
          </a:p>
          <a:p>
            <a:pPr defTabSz="288000"/>
            <a:r>
              <a:rPr lang="en-US" altLang="ko-KR" sz="1050" dirty="0" smtClean="0"/>
              <a:t>		cin &gt;&gt; name;</a:t>
            </a:r>
          </a:p>
          <a:p>
            <a:pPr defTabSz="288000"/>
            <a:r>
              <a:rPr lang="en-US" altLang="ko-KR" sz="1050" dirty="0" smtClean="0"/>
              <a:t>		cout &lt;&lt; "Age:";</a:t>
            </a:r>
          </a:p>
          <a:p>
            <a:pPr defTabSz="288000"/>
            <a:r>
              <a:rPr lang="en-US" altLang="ko-KR" sz="1050" dirty="0" smtClean="0"/>
              <a:t>		cin &gt;&gt; age; // scanf("%d", &amp;age);</a:t>
            </a:r>
          </a:p>
          <a:p>
            <a:pPr defTabSz="288000"/>
            <a:r>
              <a:rPr lang="en-US" altLang="ko-KR" sz="1050" dirty="0" smtClean="0"/>
              <a:t>		cout &lt;&lt; "Addr:";</a:t>
            </a:r>
          </a:p>
          <a:p>
            <a:pPr defTabSz="288000"/>
            <a:r>
              <a:rPr lang="en-US" altLang="ko-KR" sz="1050" dirty="0" smtClean="0"/>
              <a:t>		cin &gt;&gt; addr; // scanf("%[a-zA-Z0-9 ]s", addr);</a:t>
            </a:r>
          </a:p>
          <a:p>
            <a:pPr defTabSz="288000"/>
            <a:r>
              <a:rPr lang="en-US" altLang="ko-KR" sz="1050" dirty="0" smtClean="0"/>
              <a:t>		cout &lt;&lt; name &lt;&lt; '\t' &lt;&lt; age &lt;&lt; '\t' &lt;&lt; addr &lt;&lt; endl;</a:t>
            </a:r>
          </a:p>
          <a:p>
            <a:pPr defTabSz="288000"/>
            <a:r>
              <a:rPr lang="en-US" altLang="ko-KR" sz="1050" dirty="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623246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1.4 </a:t>
            </a:r>
            <a:r>
              <a:rPr lang="ko-KR" altLang="en-US" sz="1050" dirty="0" smtClean="0"/>
              <a:t>변수의 변화</a:t>
            </a:r>
            <a:endParaRPr lang="en-US" altLang="ko-KR" sz="1050" dirty="0" smtClean="0"/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ko-KR" altLang="en-US" sz="1050" dirty="0" smtClean="0"/>
              <a:t>① </a:t>
            </a:r>
            <a:r>
              <a:rPr lang="en-US" altLang="ko-KR" sz="1050" dirty="0" smtClean="0"/>
              <a:t>C++</a:t>
            </a:r>
            <a:r>
              <a:rPr lang="ko-KR" altLang="en-US" sz="1050" dirty="0" smtClean="0"/>
              <a:t>에서는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변수가 필요한 위치에서 자율적인 변수 선언이 가능</a:t>
            </a:r>
            <a:r>
              <a:rPr lang="ko-KR" altLang="en-US" sz="1050" dirty="0" smtClean="0"/>
              <a:t>합니다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최근 </a:t>
            </a:r>
            <a:r>
              <a:rPr lang="en-US" altLang="ko-KR" sz="1050" dirty="0" smtClean="0"/>
              <a:t>C </a:t>
            </a:r>
            <a:r>
              <a:rPr lang="ko-KR" altLang="en-US" sz="1050" dirty="0" smtClean="0"/>
              <a:t>컴파일러에서도 수용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하지만 무분별한 다수의 위치에서 변수 선언은 프로그램 분석을 난해하게 할 수 있습니다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C++</a:t>
            </a:r>
            <a:r>
              <a:rPr lang="ko-KR" altLang="en-US" sz="1050" dirty="0" smtClean="0"/>
              <a:t>에서 새롭게 등장한 변수의 선언과 초기화 식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b="1" dirty="0" smtClean="0"/>
              <a:t>자료형 변수명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초기값</a:t>
            </a:r>
            <a:r>
              <a:rPr lang="en-US" altLang="ko-KR" sz="1050" b="1" dirty="0" smtClean="0"/>
              <a:t>);		// </a:t>
            </a:r>
            <a:r>
              <a:rPr lang="ko-KR" altLang="en-US" sz="1050" b="1" dirty="0" smtClean="0"/>
              <a:t>괄호 초기화</a:t>
            </a:r>
            <a:endParaRPr lang="en-US" altLang="ko-KR" sz="1050" b="1" dirty="0" smtClean="0"/>
          </a:p>
          <a:p>
            <a:pPr defTabSz="288000"/>
            <a:r>
              <a:rPr lang="en-US" altLang="ko-KR" sz="1050" b="1" dirty="0" smtClean="0"/>
              <a:t>	</a:t>
            </a:r>
            <a:r>
              <a:rPr lang="ko-KR" altLang="en-US" sz="1050" b="1" dirty="0" smtClean="0"/>
              <a:t>자료형 변수명</a:t>
            </a:r>
            <a:r>
              <a:rPr lang="en-US" altLang="ko-KR" sz="1050" b="1" dirty="0" smtClean="0"/>
              <a:t>{</a:t>
            </a:r>
            <a:r>
              <a:rPr lang="ko-KR" altLang="en-US" sz="1050" b="1" dirty="0" smtClean="0"/>
              <a:t>초기값</a:t>
            </a:r>
            <a:r>
              <a:rPr lang="en-US" altLang="ko-KR" sz="1050" b="1" dirty="0" smtClean="0"/>
              <a:t>};		// </a:t>
            </a:r>
            <a:r>
              <a:rPr lang="ko-KR" altLang="en-US" sz="1050" b="1" dirty="0" smtClean="0"/>
              <a:t>중괄호 초기화</a:t>
            </a:r>
            <a:endParaRPr lang="en-US" altLang="ko-KR" sz="1050" b="1" dirty="0" smtClean="0"/>
          </a:p>
          <a:p>
            <a:pPr defTabSz="288000"/>
            <a:r>
              <a:rPr lang="en-US" altLang="ko-KR" sz="1050" dirty="0" smtClean="0"/>
              <a:t>		</a:t>
            </a:r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int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n = 5;</a:t>
            </a:r>
          </a:p>
          <a:p>
            <a:pPr defTabSz="288000"/>
            <a:r>
              <a:rPr lang="en-US" altLang="ko-KR" sz="1050" dirty="0" smtClean="0"/>
              <a:t>	int * p = &amp;n;</a:t>
            </a:r>
          </a:p>
          <a:p>
            <a:pPr defTabSz="288000"/>
            <a:r>
              <a:rPr lang="en-US" altLang="ko-KR" sz="1050" dirty="0" smtClean="0"/>
              <a:t>	const char * cstr = “seoul”;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// </a:t>
            </a:r>
            <a:r>
              <a:rPr lang="ko-KR" altLang="en-US" sz="1050" dirty="0" smtClean="0"/>
              <a:t>괄호 초기화 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int k(10), j(7); </a:t>
            </a:r>
          </a:p>
          <a:p>
            <a:pPr defTabSz="288000"/>
            <a:r>
              <a:rPr lang="en-US" altLang="ko-KR" sz="1050" dirty="0" smtClean="0"/>
              <a:t>	int r = int(5);</a:t>
            </a:r>
          </a:p>
          <a:p>
            <a:pPr defTabSz="288000"/>
            <a:r>
              <a:rPr lang="en-US" altLang="ko-KR" sz="1050" dirty="0" smtClean="0"/>
              <a:t>	const char * str("seoul");</a:t>
            </a:r>
          </a:p>
          <a:p>
            <a:pPr defTabSz="288000"/>
            <a:r>
              <a:rPr lang="en-US" altLang="ko-KR" sz="1050" dirty="0" smtClean="0"/>
              <a:t>	char name[5]("kim");</a:t>
            </a:r>
          </a:p>
          <a:p>
            <a:pPr defTabSz="288000"/>
            <a:r>
              <a:rPr lang="en-US" altLang="ko-KR" sz="1050" dirty="0" smtClean="0"/>
              <a:t>	// char names[][5]("kim", "park", "lee”); // </a:t>
            </a:r>
            <a:r>
              <a:rPr lang="ko-KR" altLang="en-US" sz="1050" dirty="0" smtClean="0"/>
              <a:t>괄호</a:t>
            </a:r>
            <a:r>
              <a:rPr lang="en-US" altLang="ko-KR" sz="1050" dirty="0" smtClean="0"/>
              <a:t>( ( ) ) </a:t>
            </a:r>
            <a:r>
              <a:rPr lang="ko-KR" altLang="en-US" sz="1050" dirty="0" smtClean="0"/>
              <a:t>초기화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불가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// </a:t>
            </a:r>
            <a:r>
              <a:rPr lang="ko-KR" altLang="en-US" sz="1050" dirty="0" smtClean="0"/>
              <a:t>중괄호 초기화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char names[][5]{"kim", "park", "lee"}; </a:t>
            </a:r>
          </a:p>
          <a:p>
            <a:pPr defTabSz="288000"/>
            <a:r>
              <a:rPr lang="ko-KR" altLang="en-US" sz="1050" dirty="0" smtClean="0"/>
              <a:t>	</a:t>
            </a:r>
            <a:r>
              <a:rPr lang="en-US" altLang="ko-KR" sz="1050" dirty="0" smtClean="0"/>
              <a:t>int n{ 10 };</a:t>
            </a:r>
          </a:p>
          <a:p>
            <a:pPr defTabSz="288000"/>
            <a:r>
              <a:rPr lang="en-US" altLang="ko-KR" sz="1050" dirty="0" smtClean="0"/>
              <a:t>	int k = int{ 5 };</a:t>
            </a:r>
          </a:p>
          <a:p>
            <a:pPr defTabSz="288000"/>
            <a:r>
              <a:rPr lang="en-US" altLang="ko-KR" sz="1050" dirty="0" smtClean="0"/>
              <a:t>	const char * str{ "seoul" };</a:t>
            </a:r>
          </a:p>
          <a:p>
            <a:pPr defTabSz="288000"/>
            <a:r>
              <a:rPr lang="en-US" altLang="ko-KR" sz="1050" dirty="0" smtClean="0"/>
              <a:t>	char name[5]{"kim"};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// </a:t>
            </a:r>
            <a:r>
              <a:rPr lang="ko-KR" altLang="en-US" sz="1050" dirty="0" smtClean="0"/>
              <a:t>인수 전달과 리턴 시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int sub(int r) // </a:t>
            </a:r>
            <a:r>
              <a:rPr lang="en-US" altLang="ko-KR" sz="1050" u="sng" dirty="0" smtClean="0"/>
              <a:t>int r = 5; // int r(5)</a:t>
            </a:r>
            <a:r>
              <a:rPr lang="en-US" altLang="ko-KR" sz="1050" dirty="0" smtClean="0"/>
              <a:t>; // </a:t>
            </a:r>
            <a:r>
              <a:rPr lang="ko-KR" altLang="en-US" sz="1050" b="1" dirty="0" smtClean="0"/>
              <a:t>인수전달 수식 </a:t>
            </a:r>
            <a:r>
              <a:rPr lang="en-US" altLang="ko-KR" sz="1050" b="1" dirty="0" smtClean="0"/>
              <a:t>== </a:t>
            </a:r>
            <a:r>
              <a:rPr lang="ko-KR" altLang="en-US" sz="1050" b="1" dirty="0" smtClean="0"/>
              <a:t>선언과 동시에 초기화 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可</a:t>
            </a:r>
            <a:r>
              <a:rPr lang="en-US" altLang="ko-KR" sz="1050" b="1" dirty="0" smtClean="0"/>
              <a:t>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return r; // </a:t>
            </a:r>
            <a:r>
              <a:rPr lang="en-US" altLang="ko-KR" sz="1050" u="sng" dirty="0" smtClean="0"/>
              <a:t>int imsi = r; // int imsi(r);</a:t>
            </a:r>
            <a:r>
              <a:rPr lang="en-US" altLang="ko-KR" sz="1050" dirty="0" smtClean="0"/>
              <a:t> // </a:t>
            </a:r>
            <a:r>
              <a:rPr lang="ko-KR" altLang="en-US" sz="1050" b="1" dirty="0" smtClean="0"/>
              <a:t>리턴 수식 </a:t>
            </a:r>
            <a:r>
              <a:rPr lang="en-US" altLang="ko-KR" sz="1050" b="1" dirty="0" smtClean="0"/>
              <a:t>== </a:t>
            </a:r>
            <a:r>
              <a:rPr lang="ko-KR" altLang="en-US" sz="1050" b="1" dirty="0" smtClean="0"/>
              <a:t>선언과 동시에 초기화 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可</a:t>
            </a:r>
            <a:r>
              <a:rPr lang="en-US" altLang="ko-KR" sz="1050" b="1" dirty="0" smtClean="0"/>
              <a:t>)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r>
              <a:rPr lang="en-US" altLang="ko-KR" sz="1050" dirty="0" smtClean="0"/>
              <a:t>	…</a:t>
            </a:r>
          </a:p>
          <a:p>
            <a:pPr defTabSz="288000"/>
            <a:r>
              <a:rPr lang="en-US" altLang="ko-KR" sz="1050" dirty="0" smtClean="0"/>
              <a:t>	sub(5);</a:t>
            </a:r>
          </a:p>
          <a:p>
            <a:pPr defTabSz="288000"/>
            <a:r>
              <a:rPr lang="en-US" altLang="ko-KR" sz="1050" dirty="0" smtClean="0"/>
              <a:t>	sub(int(5));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3485561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ko-KR" altLang="en-US" sz="1050" dirty="0" smtClean="0"/>
              <a:t>③ </a:t>
            </a:r>
            <a:r>
              <a:rPr lang="en-US" altLang="ko-KR" sz="1050" dirty="0" smtClean="0"/>
              <a:t>for</a:t>
            </a:r>
            <a:r>
              <a:rPr lang="ko-KR" altLang="en-US" sz="1050" dirty="0" smtClean="0"/>
              <a:t>문에서의 변수 선언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int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array[] ={10, 20, 30, 40};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for( </a:t>
            </a:r>
            <a:r>
              <a:rPr lang="en-US" altLang="ko-KR" sz="1050" b="1" dirty="0" err="1" smtClean="0"/>
              <a:t>int</a:t>
            </a:r>
            <a:r>
              <a:rPr lang="en-US" altLang="ko-KR" sz="1050" dirty="0" smtClean="0"/>
              <a:t> n = 0; n &lt; 4; n++ ) // </a:t>
            </a:r>
            <a:r>
              <a:rPr lang="en-US" altLang="ko-KR" sz="1050" b="1" dirty="0" smtClean="0"/>
              <a:t>for</a:t>
            </a:r>
            <a:r>
              <a:rPr lang="ko-KR" altLang="en-US" sz="1050" b="1" dirty="0" smtClean="0"/>
              <a:t>문 블록</a:t>
            </a:r>
            <a:r>
              <a:rPr lang="en-US" altLang="ko-KR" sz="1050" b="1" dirty="0" smtClean="0"/>
              <a:t>({ }) </a:t>
            </a:r>
            <a:r>
              <a:rPr lang="ko-KR" altLang="en-US" sz="1050" b="1" dirty="0" smtClean="0"/>
              <a:t>이후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밖</a:t>
            </a:r>
            <a:r>
              <a:rPr lang="en-US" altLang="ko-KR" sz="1050" b="1" dirty="0" smtClean="0"/>
              <a:t>)</a:t>
            </a:r>
            <a:r>
              <a:rPr lang="ko-KR" altLang="en-US" sz="1050" b="1" dirty="0" smtClean="0"/>
              <a:t>에서 변수 </a:t>
            </a:r>
            <a:r>
              <a:rPr lang="en-US" altLang="ko-KR" sz="1050" b="1" dirty="0" smtClean="0"/>
              <a:t>n</a:t>
            </a:r>
            <a:r>
              <a:rPr lang="ko-KR" altLang="en-US" sz="1050" b="1" dirty="0" smtClean="0"/>
              <a:t>은 사용불가</a:t>
            </a:r>
            <a:r>
              <a:rPr lang="en-US" altLang="ko-KR" sz="1050" dirty="0" smtClean="0"/>
              <a:t>(VS 6.0</a:t>
            </a:r>
            <a:r>
              <a:rPr lang="ko-KR" altLang="en-US" sz="1050" dirty="0" smtClean="0"/>
              <a:t> 허용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cout &lt;&lt; array[n];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for(int n : array) //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배열의 </a:t>
            </a:r>
            <a:r>
              <a:rPr lang="en-US" altLang="ko-KR" sz="1050" b="1" dirty="0" smtClean="0"/>
              <a:t>0</a:t>
            </a:r>
            <a:r>
              <a:rPr lang="ko-KR" altLang="en-US" sz="1050" b="1" dirty="0" smtClean="0"/>
              <a:t>번째 요소부터 순차적으로 순회</a:t>
            </a:r>
            <a:r>
              <a:rPr lang="ko-KR" altLang="en-US" sz="1050" dirty="0" smtClean="0"/>
              <a:t>하는 </a:t>
            </a:r>
            <a:r>
              <a:rPr lang="en-US" altLang="ko-KR" sz="1050" dirty="0" smtClean="0"/>
              <a:t>for</a:t>
            </a:r>
            <a:r>
              <a:rPr lang="ko-KR" altLang="en-US" sz="1050" dirty="0" smtClean="0"/>
              <a:t>문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현 위치에서 변수 선언 요함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cout &lt;&lt; n; 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const char * names[3] = { "kim", "park", "lee" 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for (const char * irum : names) </a:t>
            </a:r>
            <a:r>
              <a:rPr lang="en-US" altLang="ko-KR" sz="1050" dirty="0"/>
              <a:t>//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배열의 </a:t>
            </a:r>
            <a:r>
              <a:rPr lang="en-US" altLang="ko-KR" sz="1050" b="1" dirty="0"/>
              <a:t>0</a:t>
            </a:r>
            <a:r>
              <a:rPr lang="ko-KR" altLang="en-US" sz="1050" b="1" dirty="0"/>
              <a:t>번째 요소부터 순차적으로 순회</a:t>
            </a:r>
            <a:r>
              <a:rPr lang="ko-KR" altLang="en-US" sz="1050" dirty="0"/>
              <a:t>하는 </a:t>
            </a:r>
            <a:r>
              <a:rPr lang="en-US" altLang="ko-KR" sz="1050" dirty="0"/>
              <a:t>for</a:t>
            </a:r>
            <a:r>
              <a:rPr lang="ko-KR" altLang="en-US" sz="1050" dirty="0"/>
              <a:t>문</a:t>
            </a:r>
            <a:r>
              <a:rPr lang="en-US" altLang="ko-KR" sz="1050" dirty="0"/>
              <a:t>(</a:t>
            </a:r>
            <a:r>
              <a:rPr lang="ko-KR" altLang="en-US" sz="1050" dirty="0"/>
              <a:t>현 위치에서 변수 선언 요함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	cout &lt;&lt; irum;</a:t>
            </a:r>
          </a:p>
          <a:p>
            <a:pPr defTabSz="288000"/>
            <a:r>
              <a:rPr lang="en-US" altLang="ko-KR" sz="1050" dirty="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542455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1.5 </a:t>
            </a:r>
            <a:r>
              <a:rPr lang="ko-KR" altLang="en-US" sz="1050" dirty="0" smtClean="0"/>
              <a:t>스코프</a:t>
            </a:r>
            <a:r>
              <a:rPr lang="en-US" altLang="ko-KR" sz="1050" dirty="0" smtClean="0"/>
              <a:t>( scope, :: ) </a:t>
            </a:r>
            <a:r>
              <a:rPr lang="ko-KR" altLang="en-US" sz="1050" dirty="0" smtClean="0"/>
              <a:t>연산자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</a:t>
            </a:r>
            <a:r>
              <a:rPr lang="ko-KR" altLang="en-US" sz="1050" dirty="0" smtClean="0"/>
              <a:t>클래스나 구조체의 멤버함수를 외부에 정의할 때 소속 표현을 위해 사용됩니다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	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b="1" dirty="0" smtClean="0"/>
              <a:t>return</a:t>
            </a:r>
            <a:r>
              <a:rPr lang="ko-KR" altLang="en-US" sz="1050" b="1" dirty="0" smtClean="0"/>
              <a:t>형 클래스명 </a:t>
            </a:r>
            <a:r>
              <a:rPr lang="en-US" altLang="ko-KR" sz="1050" b="1" dirty="0" smtClean="0"/>
              <a:t>:: </a:t>
            </a:r>
            <a:r>
              <a:rPr lang="ko-KR" altLang="en-US" sz="1050" b="1" dirty="0" smtClean="0"/>
              <a:t>멤버함수명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파라미터 선언</a:t>
            </a:r>
            <a:r>
              <a:rPr lang="en-US" altLang="ko-KR" sz="1050" b="1" dirty="0" smtClean="0"/>
              <a:t>, …)</a:t>
            </a:r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</a:t>
            </a:r>
            <a:r>
              <a:rPr lang="ko-KR" altLang="en-US" sz="1050" dirty="0" smtClean="0"/>
              <a:t>지역변수와 동일한 전역변수가 있을 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변수명 앞에 </a:t>
            </a:r>
            <a:r>
              <a:rPr lang="en-US" altLang="ko-KR" sz="1050" dirty="0" smtClean="0"/>
              <a:t>( :: )</a:t>
            </a:r>
            <a:r>
              <a:rPr lang="ko-KR" altLang="en-US" sz="1050" dirty="0" smtClean="0"/>
              <a:t>를 붙여 지역변수와 구별되는 전역변수의 접근을 위해 사용됩니다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형식</a:t>
            </a:r>
            <a:r>
              <a:rPr lang="en-US" altLang="ko-KR" sz="1050" dirty="0" smtClean="0"/>
              <a:t>]</a:t>
            </a:r>
            <a:endParaRPr lang="ko-KR" altLang="en-US" sz="1050" dirty="0" smtClean="0"/>
          </a:p>
          <a:p>
            <a:pPr defTabSz="288000"/>
            <a:r>
              <a:rPr lang="en-US" altLang="ko-KR" sz="1050" dirty="0" smtClean="0"/>
              <a:t>	:: </a:t>
            </a:r>
            <a:r>
              <a:rPr lang="ko-KR" altLang="en-US" sz="1050" dirty="0" smtClean="0"/>
              <a:t>변수명 </a:t>
            </a:r>
            <a:r>
              <a:rPr lang="en-US" altLang="ko-KR" sz="1050" dirty="0" smtClean="0"/>
              <a:t>//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전역 명칭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(identifier)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우선 접근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pPr defTabSz="288000"/>
            <a:endParaRPr lang="ko-KR" altLang="en-US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dirty="0" smtClean="0"/>
              <a:t>지역함수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멤버함수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의 이름과 동일한 전역함수의 우선 호출을 위해 사용됩니다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struct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st{</a:t>
            </a:r>
          </a:p>
          <a:p>
            <a:pPr defTabSz="288000"/>
            <a:r>
              <a:rPr lang="en-US" altLang="ko-KR" sz="1050" dirty="0" smtClean="0"/>
              <a:t>		void sub(void) // </a:t>
            </a:r>
            <a:r>
              <a:rPr lang="ko-KR" altLang="en-US" sz="1050" dirty="0" smtClean="0"/>
              <a:t>지역함수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{</a:t>
            </a:r>
          </a:p>
          <a:p>
            <a:pPr defTabSz="288000"/>
            <a:r>
              <a:rPr lang="en-US" altLang="ko-KR" sz="1050" dirty="0" smtClean="0"/>
              <a:t>		}</a:t>
            </a:r>
          </a:p>
          <a:p>
            <a:pPr defTabSz="288000"/>
            <a:r>
              <a:rPr lang="en-US" altLang="ko-KR" sz="1050" dirty="0" smtClean="0"/>
              <a:t>		void func(void)</a:t>
            </a:r>
          </a:p>
          <a:p>
            <a:pPr defTabSz="288000"/>
            <a:r>
              <a:rPr lang="en-US" altLang="ko-KR" sz="1050" dirty="0" smtClean="0"/>
              <a:t>		{</a:t>
            </a:r>
          </a:p>
          <a:p>
            <a:pPr defTabSz="288000"/>
            <a:r>
              <a:rPr lang="en-US" altLang="ko-KR" sz="1050" dirty="0" smtClean="0"/>
              <a:t>			sub(); // </a:t>
            </a:r>
            <a:r>
              <a:rPr lang="ko-KR" altLang="en-US" sz="1050" b="1" dirty="0" smtClean="0"/>
              <a:t>지역</a:t>
            </a:r>
            <a:r>
              <a:rPr lang="ko-KR" altLang="en-US" sz="1050" dirty="0" smtClean="0"/>
              <a:t>함수 호출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	::sub(); // </a:t>
            </a:r>
            <a:r>
              <a:rPr lang="ko-KR" altLang="en-US" sz="1050" b="1" dirty="0" smtClean="0"/>
              <a:t>전역</a:t>
            </a:r>
            <a:r>
              <a:rPr lang="ko-KR" altLang="en-US" sz="1050" dirty="0" smtClean="0"/>
              <a:t>함수 호출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	}</a:t>
            </a:r>
          </a:p>
          <a:p>
            <a:pPr defTabSz="288000"/>
            <a:r>
              <a:rPr lang="en-US" altLang="ko-KR" sz="1050" dirty="0" smtClean="0"/>
              <a:t>	};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void sub(void) // </a:t>
            </a:r>
            <a:r>
              <a:rPr lang="ko-KR" altLang="en-US" sz="1050" dirty="0" smtClean="0"/>
              <a:t>전역함수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{</a:t>
            </a:r>
          </a:p>
          <a:p>
            <a:pPr defTabSz="288000"/>
            <a:r>
              <a:rPr lang="en-US" altLang="ko-KR" sz="1050" dirty="0" smtClean="0"/>
              <a:t>	}</a:t>
            </a:r>
          </a:p>
          <a:p>
            <a:pPr defTabSz="288000"/>
            <a:r>
              <a:rPr lang="en-US" altLang="ko-KR" sz="1050" dirty="0" smtClean="0"/>
              <a:t>	</a:t>
            </a:r>
          </a:p>
          <a:p>
            <a:pPr defTabSz="288000"/>
            <a:r>
              <a:rPr lang="en-US" altLang="ko-KR" sz="1050" dirty="0" smtClean="0"/>
              <a:t>※ </a:t>
            </a:r>
            <a:r>
              <a:rPr lang="ko-KR" altLang="en-US" sz="1050" b="1" dirty="0" smtClean="0"/>
              <a:t>전역함수</a:t>
            </a:r>
            <a:r>
              <a:rPr lang="ko-KR" altLang="en-US" sz="1050" dirty="0" smtClean="0"/>
              <a:t>와 </a:t>
            </a:r>
            <a:r>
              <a:rPr lang="ko-KR" altLang="en-US" sz="1050" b="1" dirty="0" smtClean="0"/>
              <a:t>지역함수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멤버함수</a:t>
            </a:r>
            <a:r>
              <a:rPr lang="en-US" altLang="ko-KR" sz="1050" b="1" dirty="0" smtClean="0"/>
              <a:t>)</a:t>
            </a:r>
            <a:r>
              <a:rPr lang="ko-KR" altLang="en-US" sz="1050" dirty="0" smtClean="0"/>
              <a:t>란</a:t>
            </a:r>
            <a:r>
              <a:rPr lang="en-US" altLang="ko-KR" sz="1050" dirty="0" smtClean="0"/>
              <a:t>?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352600" y="3284984"/>
            <a:ext cx="216024" cy="72008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1064568" y="4293096"/>
            <a:ext cx="504056" cy="43204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2209" y="213441"/>
            <a:ext cx="9441653" cy="639405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288000"/>
            <a:r>
              <a:rPr lang="en-US" altLang="ko-KR" sz="1050" dirty="0" smtClean="0"/>
              <a:t>1.6 </a:t>
            </a:r>
            <a:r>
              <a:rPr lang="ko-KR" altLang="en-US" sz="1050" dirty="0" smtClean="0"/>
              <a:t>예약어 </a:t>
            </a:r>
            <a:r>
              <a:rPr lang="en-US" altLang="ko-KR" sz="1050" dirty="0" smtClean="0"/>
              <a:t>const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① C </a:t>
            </a:r>
            <a:r>
              <a:rPr lang="ko-KR" altLang="en-US" sz="1050" dirty="0" smtClean="0"/>
              <a:t>언어에서 </a:t>
            </a:r>
            <a:r>
              <a:rPr lang="en-US" altLang="ko-KR" sz="1050" dirty="0" smtClean="0"/>
              <a:t>const</a:t>
            </a:r>
            <a:r>
              <a:rPr lang="ko-KR" altLang="en-US" sz="1050" dirty="0" smtClean="0"/>
              <a:t>는 읽기전용 변수로 만들어주는 예약어일 뿐 완벽히 상수의 기능을 갖도록 해주지 못했습니다</a:t>
            </a:r>
            <a:r>
              <a:rPr lang="en-US" altLang="ko-KR" sz="1050" dirty="0" smtClean="0"/>
              <a:t>. 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// C</a:t>
            </a:r>
            <a:r>
              <a:rPr lang="ko-KR" altLang="en-US" sz="1050" dirty="0" smtClean="0"/>
              <a:t>언어의 경우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const int n; // </a:t>
            </a:r>
            <a:r>
              <a:rPr lang="ko-KR" altLang="en-US" sz="1050" dirty="0" smtClean="0"/>
              <a:t>초기값 오류 없음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char str[n]; // </a:t>
            </a:r>
            <a:r>
              <a:rPr lang="ko-KR" altLang="en-US" sz="1050" dirty="0" smtClean="0"/>
              <a:t>배열의 요소 개수로 사용불가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int * p = &amp;n;  // warning different 'const' qualifiers</a:t>
            </a:r>
          </a:p>
          <a:p>
            <a:pPr defTabSz="288000"/>
            <a:r>
              <a:rPr lang="en-US" altLang="ko-KR" sz="1050" dirty="0" smtClean="0"/>
              <a:t>	*p = 10; // </a:t>
            </a:r>
            <a:r>
              <a:rPr lang="ko-KR" altLang="en-US" sz="1050" dirty="0" smtClean="0"/>
              <a:t>변경 가능</a:t>
            </a:r>
            <a:r>
              <a:rPr lang="en-US" altLang="ko-KR" sz="1050" dirty="0" smtClean="0"/>
              <a:t>	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② C++</a:t>
            </a:r>
            <a:r>
              <a:rPr lang="ko-KR" altLang="en-US" sz="1050" dirty="0" smtClean="0"/>
              <a:t>에서는 완벽히 상수화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化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시켜주는 예약어로 사용됩니다</a:t>
            </a:r>
            <a:r>
              <a:rPr lang="en-US" altLang="ko-KR" sz="1050" dirty="0" smtClean="0"/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// C++</a:t>
            </a:r>
            <a:r>
              <a:rPr lang="ko-KR" altLang="en-US" sz="1050" dirty="0" smtClean="0"/>
              <a:t>의 경우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const int n = 10; // const object must be initialized</a:t>
            </a:r>
          </a:p>
          <a:p>
            <a:pPr defTabSz="288000"/>
            <a:r>
              <a:rPr lang="en-US" altLang="ko-KR" sz="1050" dirty="0" smtClean="0"/>
              <a:t>	char str[n]; // </a:t>
            </a:r>
            <a:r>
              <a:rPr lang="ko-KR" altLang="en-US" sz="1050" dirty="0" smtClean="0"/>
              <a:t>배열의 요소 개수로 사용가능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컴파일 타임에 임의의 값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초기값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으로 평가</a:t>
            </a:r>
            <a:r>
              <a:rPr lang="en-US" altLang="ko-KR" sz="1050" dirty="0" smtClean="0"/>
              <a:t>)</a:t>
            </a:r>
          </a:p>
          <a:p>
            <a:pPr defTabSz="288000"/>
            <a:r>
              <a:rPr lang="en-US" altLang="ko-KR" sz="1050" dirty="0" smtClean="0"/>
              <a:t>	int * p = &amp;n; // error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cannot convert from 'const int *' to 'int *’</a:t>
            </a:r>
          </a:p>
          <a:p>
            <a:pPr defTabSz="288000"/>
            <a:r>
              <a:rPr lang="en-US" altLang="ko-KR" sz="1050" dirty="0" smtClean="0"/>
              <a:t>	const int * cp = &amp;n;</a:t>
            </a:r>
          </a:p>
          <a:p>
            <a:pPr defTabSz="288000"/>
            <a:r>
              <a:rPr lang="en-US" altLang="ko-KR" sz="1050" dirty="0" smtClean="0"/>
              <a:t>	// *cp = 10; // </a:t>
            </a:r>
            <a:r>
              <a:rPr lang="ko-KR" altLang="en-US" sz="1050" dirty="0" smtClean="0"/>
              <a:t>변경 불가</a:t>
            </a:r>
            <a:endParaRPr lang="en-US" altLang="ko-KR" sz="1050" dirty="0" smtClean="0"/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③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포인터에 예약어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const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의 적극적인 사용을 권장합니다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ko-KR" altLang="en-US" sz="1050" dirty="0" smtClean="0"/>
              <a:t>예</a:t>
            </a:r>
            <a:r>
              <a:rPr lang="en-US" altLang="ko-KR" sz="1050" dirty="0" smtClean="0"/>
              <a:t>]</a:t>
            </a:r>
          </a:p>
          <a:p>
            <a:pPr defTabSz="288000"/>
            <a:r>
              <a:rPr lang="en-US" altLang="ko-KR" sz="1050" dirty="0" smtClean="0"/>
              <a:t>	int data = 5; </a:t>
            </a:r>
          </a:p>
          <a:p>
            <a:pPr defTabSz="288000"/>
            <a:r>
              <a:rPr lang="en-US" altLang="ko-KR" sz="1050" dirty="0" smtClean="0"/>
              <a:t>	const int cdata = 5;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const int * onlyread; //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읽기만 할거야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pPr defTabSz="288000"/>
            <a:r>
              <a:rPr lang="en-US" altLang="ko-KR" sz="1050" dirty="0" smtClean="0"/>
              <a:t>	int * const onlyyou = &amp;data; //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오직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data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만 가리킬거야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난 변하지 않아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.</a:t>
            </a:r>
          </a:p>
          <a:p>
            <a:pPr defTabSz="288000"/>
            <a:r>
              <a:rPr lang="en-US" altLang="ko-KR" sz="1050" dirty="0" smtClean="0"/>
              <a:t>	int const * icp = &amp;cdata; //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가리키는 데이터는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const int(int const)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형이야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pPr defTabSz="288000"/>
            <a:r>
              <a:rPr lang="en-US" altLang="ko-KR" sz="1050" dirty="0" smtClean="0"/>
              <a:t>	const int * const readonlyyou = &amp;data; //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data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만을 가리키고 그 대상을 읽기만 할거야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.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char * str = (char *)“seoul”; // error 2017 option(permissive-)</a:t>
            </a:r>
            <a:r>
              <a:rPr lang="ko-KR" altLang="en-US" sz="1050" dirty="0" smtClean="0"/>
              <a:t> 참고</a:t>
            </a:r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	</a:t>
            </a:r>
            <a:r>
              <a:rPr lang="en-US" altLang="ko-KR" sz="1050" b="1" dirty="0" smtClean="0"/>
              <a:t>const</a:t>
            </a:r>
            <a:r>
              <a:rPr lang="en-US" altLang="ko-KR" sz="1050" dirty="0" smtClean="0"/>
              <a:t> char * cstr = “seoul”;</a:t>
            </a:r>
          </a:p>
          <a:p>
            <a:pPr defTabSz="288000"/>
            <a:endParaRPr lang="en-US" altLang="ko-KR" sz="1050" dirty="0" smtClean="0"/>
          </a:p>
          <a:p>
            <a:pPr defTabSz="288000"/>
            <a:r>
              <a:rPr lang="en-US" altLang="ko-KR" sz="1050" dirty="0" smtClean="0"/>
              <a:t>※ permissive- option(2017)</a:t>
            </a:r>
          </a:p>
          <a:p>
            <a:pPr defTabSz="288000"/>
            <a:r>
              <a:rPr lang="en-US" altLang="ko-KR" sz="1050" dirty="0" smtClean="0"/>
              <a:t>	Properties - C/C++ - Language - Conformance mode – Yes(permissive-)</a:t>
            </a:r>
          </a:p>
          <a:p>
            <a:pPr defTabSz="288000"/>
            <a:r>
              <a:rPr lang="en-US" altLang="ko-KR" sz="1050" dirty="0" smtClean="0"/>
              <a:t>	</a:t>
            </a:r>
            <a:r>
              <a:rPr lang="ko-KR" altLang="en-US" sz="1050" dirty="0" smtClean="0"/>
              <a:t>보다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정확하고 이식성 있는 표준 코드를 만들 수 있도록 코드 적합성 문제를 식별해줌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9964</TotalTime>
  <Words>1259</Words>
  <Application>Microsoft Office PowerPoint</Application>
  <PresentationFormat>A4 용지(210x297mm)</PresentationFormat>
  <Paragraphs>911</Paragraphs>
  <Slides>29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zerogak@naver.com</dc:creator>
  <cp:lastModifiedBy>student</cp:lastModifiedBy>
  <cp:revision>400</cp:revision>
  <dcterms:created xsi:type="dcterms:W3CDTF">2019-02-21T00:02:44Z</dcterms:created>
  <dcterms:modified xsi:type="dcterms:W3CDTF">2019-10-03T23:00:07Z</dcterms:modified>
</cp:coreProperties>
</file>